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3"/>
  </p:notesMasterIdLst>
  <p:sldIdLst>
    <p:sldId id="285" r:id="rId2"/>
    <p:sldId id="256" r:id="rId3"/>
    <p:sldId id="279" r:id="rId4"/>
    <p:sldId id="257" r:id="rId5"/>
    <p:sldId id="349" r:id="rId6"/>
    <p:sldId id="318" r:id="rId7"/>
    <p:sldId id="284" r:id="rId8"/>
    <p:sldId id="259" r:id="rId9"/>
    <p:sldId id="352" r:id="rId10"/>
    <p:sldId id="351" r:id="rId11"/>
    <p:sldId id="350" r:id="rId12"/>
    <p:sldId id="316" r:id="rId13"/>
    <p:sldId id="354" r:id="rId14"/>
    <p:sldId id="314" r:id="rId15"/>
    <p:sldId id="315" r:id="rId16"/>
    <p:sldId id="260" r:id="rId17"/>
    <p:sldId id="262" r:id="rId18"/>
    <p:sldId id="261" r:id="rId19"/>
    <p:sldId id="263" r:id="rId20"/>
    <p:sldId id="287" r:id="rId21"/>
    <p:sldId id="265" r:id="rId22"/>
    <p:sldId id="264" r:id="rId23"/>
    <p:sldId id="266" r:id="rId24"/>
    <p:sldId id="269" r:id="rId25"/>
    <p:sldId id="299" r:id="rId26"/>
    <p:sldId id="267" r:id="rId27"/>
    <p:sldId id="268" r:id="rId28"/>
    <p:sldId id="27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9" r:id="rId43"/>
    <p:sldId id="300" r:id="rId44"/>
    <p:sldId id="286" r:id="rId45"/>
    <p:sldId id="291" r:id="rId46"/>
    <p:sldId id="292" r:id="rId47"/>
    <p:sldId id="293" r:id="rId48"/>
    <p:sldId id="355" r:id="rId49"/>
    <p:sldId id="356" r:id="rId50"/>
    <p:sldId id="294" r:id="rId51"/>
    <p:sldId id="296" r:id="rId52"/>
    <p:sldId id="317" r:id="rId53"/>
    <p:sldId id="297" r:id="rId54"/>
    <p:sldId id="288" r:id="rId55"/>
    <p:sldId id="289" r:id="rId56"/>
    <p:sldId id="353" r:id="rId57"/>
    <p:sldId id="290" r:id="rId58"/>
    <p:sldId id="298" r:id="rId59"/>
    <p:sldId id="274" r:id="rId60"/>
    <p:sldId id="275" r:id="rId61"/>
    <p:sldId id="277" r:id="rId62"/>
    <p:sldId id="278"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8" r:id="rId91"/>
    <p:sldId id="347" r:id="rId92"/>
  </p:sldIdLst>
  <p:sldSz cx="9144000" cy="6858000" type="screen4x3"/>
  <p:notesSz cx="6842125" cy="91281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6590" autoAdjust="0"/>
  </p:normalViewPr>
  <p:slideViewPr>
    <p:cSldViewPr snapToGrid="0">
      <p:cViewPr varScale="1">
        <p:scale>
          <a:sx n="102" d="100"/>
          <a:sy n="102" d="100"/>
        </p:scale>
        <p:origin x="96" y="27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545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75088" y="0"/>
            <a:ext cx="2965450" cy="457200"/>
          </a:xfrm>
          <a:prstGeom prst="rect">
            <a:avLst/>
          </a:prstGeom>
        </p:spPr>
        <p:txBody>
          <a:bodyPr vert="horz" lIns="91440" tIns="45720" rIns="91440" bIns="45720" rtlCol="0"/>
          <a:lstStyle>
            <a:lvl1pPr algn="r">
              <a:defRPr sz="1200"/>
            </a:lvl1pPr>
          </a:lstStyle>
          <a:p>
            <a:fld id="{1D063CD2-5E4F-4B96-9E74-5FA27B949AB5}" type="datetimeFigureOut">
              <a:rPr lang="en-US" smtClean="0"/>
              <a:pPr/>
              <a:t>1/16/2019</a:t>
            </a:fld>
            <a:endParaRPr lang="en-US"/>
          </a:p>
        </p:txBody>
      </p:sp>
      <p:sp>
        <p:nvSpPr>
          <p:cNvPr id="4" name="Slide Image Placeholder 3"/>
          <p:cNvSpPr>
            <a:spLocks noGrp="1" noRot="1" noChangeAspect="1"/>
          </p:cNvSpPr>
          <p:nvPr>
            <p:ph type="sldImg" idx="2"/>
          </p:nvPr>
        </p:nvSpPr>
        <p:spPr>
          <a:xfrm>
            <a:off x="1138238" y="684213"/>
            <a:ext cx="4565650" cy="34242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4213" y="4335463"/>
            <a:ext cx="5473700" cy="4108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70925"/>
            <a:ext cx="2965450" cy="4556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75088" y="8670925"/>
            <a:ext cx="2965450" cy="455613"/>
          </a:xfrm>
          <a:prstGeom prst="rect">
            <a:avLst/>
          </a:prstGeom>
        </p:spPr>
        <p:txBody>
          <a:bodyPr vert="horz" lIns="91440" tIns="45720" rIns="91440" bIns="45720" rtlCol="0" anchor="b"/>
          <a:lstStyle>
            <a:lvl1pPr algn="r">
              <a:defRPr sz="1200"/>
            </a:lvl1pPr>
          </a:lstStyle>
          <a:p>
            <a:fld id="{52D34D9A-9636-4E6A-9A0C-488EFC6273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D34D9A-9636-4E6A-9A0C-488EFC6273D5}"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D34D9A-9636-4E6A-9A0C-488EFC6273D5}"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2D1790-970A-44FC-998F-E3E445E5855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5382B8-F3B8-41ED-A210-A40F78173A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010778-9F42-47F3-A75A-9450A47D773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2A92B0-1E8A-4C7B-AF2E-383B0C4AF1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D7D96C-2D12-47C7-9CF9-3EFD98FFBA1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C549CC-07B1-4E3B-A50E-A668FF04EF0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FAFD5E-12C6-4FCB-B238-66AA66F09CF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3E3AD7F-5DCC-4A75-A33F-38440EB6285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30FC6A-2EA9-4BBD-8CAB-311220EFEAD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1A2BCB-B6C8-4BDF-8307-46E69083F7E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ECABAC-740B-45CA-955A-CE044FAE6E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FD70AC7-E781-486C-A943-7A1834056C9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5.wmf"/></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57" name="Group 37"/>
          <p:cNvGrpSpPr>
            <a:grpSpLocks/>
          </p:cNvGrpSpPr>
          <p:nvPr/>
        </p:nvGrpSpPr>
        <p:grpSpPr bwMode="auto">
          <a:xfrm>
            <a:off x="1976438" y="166688"/>
            <a:ext cx="7016750" cy="6186487"/>
            <a:chOff x="600" y="113"/>
            <a:chExt cx="4420" cy="3897"/>
          </a:xfrm>
        </p:grpSpPr>
        <p:sp>
          <p:nvSpPr>
            <p:cNvPr id="5152" name="Rectangle 32"/>
            <p:cNvSpPr>
              <a:spLocks noChangeArrowheads="1"/>
            </p:cNvSpPr>
            <p:nvPr/>
          </p:nvSpPr>
          <p:spPr bwMode="auto">
            <a:xfrm>
              <a:off x="622" y="3023"/>
              <a:ext cx="645" cy="651"/>
            </a:xfrm>
            <a:prstGeom prst="rect">
              <a:avLst/>
            </a:prstGeom>
            <a:solidFill>
              <a:srgbClr val="C0C0C0"/>
            </a:solidFill>
            <a:ln w="9525">
              <a:noFill/>
              <a:miter lim="800000"/>
              <a:headEnd/>
              <a:tailEnd/>
            </a:ln>
            <a:effectLst/>
          </p:spPr>
          <p:txBody>
            <a:bodyPr wrap="none" anchor="ctr"/>
            <a:lstStyle/>
            <a:p>
              <a:endParaRPr lang="en-US"/>
            </a:p>
          </p:txBody>
        </p:sp>
        <p:sp>
          <p:nvSpPr>
            <p:cNvPr id="5154" name="Rectangle 34"/>
            <p:cNvSpPr>
              <a:spLocks noChangeArrowheads="1"/>
            </p:cNvSpPr>
            <p:nvPr/>
          </p:nvSpPr>
          <p:spPr bwMode="auto">
            <a:xfrm>
              <a:off x="1385" y="3015"/>
              <a:ext cx="645" cy="651"/>
            </a:xfrm>
            <a:prstGeom prst="rect">
              <a:avLst/>
            </a:prstGeom>
            <a:solidFill>
              <a:srgbClr val="C0C0C0"/>
            </a:solidFill>
            <a:ln w="9525">
              <a:noFill/>
              <a:miter lim="800000"/>
              <a:headEnd/>
              <a:tailEnd/>
            </a:ln>
            <a:effectLst/>
          </p:spPr>
          <p:txBody>
            <a:bodyPr wrap="none" anchor="ctr"/>
            <a:lstStyle/>
            <a:p>
              <a:endParaRPr lang="en-US"/>
            </a:p>
          </p:txBody>
        </p:sp>
        <p:sp>
          <p:nvSpPr>
            <p:cNvPr id="5155" name="Rectangle 35"/>
            <p:cNvSpPr>
              <a:spLocks noChangeArrowheads="1"/>
            </p:cNvSpPr>
            <p:nvPr/>
          </p:nvSpPr>
          <p:spPr bwMode="auto">
            <a:xfrm>
              <a:off x="2162" y="3022"/>
              <a:ext cx="645" cy="651"/>
            </a:xfrm>
            <a:prstGeom prst="rect">
              <a:avLst/>
            </a:prstGeom>
            <a:solidFill>
              <a:srgbClr val="C0C0C0"/>
            </a:solidFill>
            <a:ln w="9525">
              <a:noFill/>
              <a:miter lim="800000"/>
              <a:headEnd/>
              <a:tailEnd/>
            </a:ln>
            <a:effectLst/>
          </p:spPr>
          <p:txBody>
            <a:bodyPr wrap="none" anchor="ctr"/>
            <a:lstStyle/>
            <a:p>
              <a:endParaRPr lang="en-US"/>
            </a:p>
          </p:txBody>
        </p:sp>
        <p:grpSp>
          <p:nvGrpSpPr>
            <p:cNvPr id="5148" name="Group 28"/>
            <p:cNvGrpSpPr>
              <a:grpSpLocks/>
            </p:cNvGrpSpPr>
            <p:nvPr/>
          </p:nvGrpSpPr>
          <p:grpSpPr bwMode="auto">
            <a:xfrm>
              <a:off x="600" y="113"/>
              <a:ext cx="4420" cy="3603"/>
              <a:chOff x="600" y="113"/>
              <a:chExt cx="4420" cy="3603"/>
            </a:xfrm>
          </p:grpSpPr>
          <p:pic>
            <p:nvPicPr>
              <p:cNvPr id="5130" name="Picture 10"/>
              <p:cNvPicPr>
                <a:picLocks noChangeAspect="1" noChangeArrowheads="1"/>
              </p:cNvPicPr>
              <p:nvPr/>
            </p:nvPicPr>
            <p:blipFill>
              <a:blip r:embed="rId2" cstate="print"/>
              <a:srcRect/>
              <a:stretch>
                <a:fillRect/>
              </a:stretch>
            </p:blipFill>
            <p:spPr bwMode="auto">
              <a:xfrm>
                <a:off x="600" y="113"/>
                <a:ext cx="4420" cy="3603"/>
              </a:xfrm>
              <a:prstGeom prst="rect">
                <a:avLst/>
              </a:prstGeom>
              <a:noFill/>
              <a:ln w="9525">
                <a:noFill/>
                <a:miter lim="800000"/>
                <a:headEnd/>
                <a:tailEnd/>
              </a:ln>
              <a:effectLst/>
            </p:spPr>
          </p:pic>
          <p:sp>
            <p:nvSpPr>
              <p:cNvPr id="5131" name="Line 11"/>
              <p:cNvSpPr>
                <a:spLocks noChangeShapeType="1"/>
              </p:cNvSpPr>
              <p:nvPr/>
            </p:nvSpPr>
            <p:spPr bwMode="auto">
              <a:xfrm flipV="1">
                <a:off x="2256" y="704"/>
                <a:ext cx="2040" cy="264"/>
              </a:xfrm>
              <a:prstGeom prst="line">
                <a:avLst/>
              </a:prstGeom>
              <a:noFill/>
              <a:ln w="9525">
                <a:solidFill>
                  <a:schemeClr val="tx1"/>
                </a:solidFill>
                <a:round/>
                <a:headEnd/>
                <a:tailEnd/>
              </a:ln>
              <a:effectLst/>
            </p:spPr>
            <p:txBody>
              <a:bodyPr wrap="none" anchor="ctr"/>
              <a:lstStyle/>
              <a:p>
                <a:endParaRPr lang="en-US"/>
              </a:p>
            </p:txBody>
          </p:sp>
          <p:sp>
            <p:nvSpPr>
              <p:cNvPr id="5132" name="Line 12"/>
              <p:cNvSpPr>
                <a:spLocks noChangeShapeType="1"/>
              </p:cNvSpPr>
              <p:nvPr/>
            </p:nvSpPr>
            <p:spPr bwMode="auto">
              <a:xfrm flipV="1">
                <a:off x="3576" y="824"/>
                <a:ext cx="768" cy="168"/>
              </a:xfrm>
              <a:prstGeom prst="line">
                <a:avLst/>
              </a:prstGeom>
              <a:noFill/>
              <a:ln w="9525">
                <a:solidFill>
                  <a:schemeClr val="tx1"/>
                </a:solidFill>
                <a:round/>
                <a:headEnd/>
                <a:tailEnd/>
              </a:ln>
              <a:effectLst/>
            </p:spPr>
            <p:txBody>
              <a:bodyPr wrap="none" anchor="ctr"/>
              <a:lstStyle/>
              <a:p>
                <a:endParaRPr lang="en-US"/>
              </a:p>
            </p:txBody>
          </p:sp>
          <p:sp>
            <p:nvSpPr>
              <p:cNvPr id="5133" name="Line 13"/>
              <p:cNvSpPr>
                <a:spLocks noChangeShapeType="1"/>
              </p:cNvSpPr>
              <p:nvPr/>
            </p:nvSpPr>
            <p:spPr bwMode="auto">
              <a:xfrm flipV="1">
                <a:off x="4416" y="824"/>
                <a:ext cx="40" cy="120"/>
              </a:xfrm>
              <a:prstGeom prst="line">
                <a:avLst/>
              </a:prstGeom>
              <a:noFill/>
              <a:ln w="9525">
                <a:solidFill>
                  <a:schemeClr val="tx1"/>
                </a:solidFill>
                <a:round/>
                <a:headEnd/>
                <a:tailEnd/>
              </a:ln>
              <a:effectLst/>
            </p:spPr>
            <p:txBody>
              <a:bodyPr wrap="none" anchor="ctr"/>
              <a:lstStyle/>
              <a:p>
                <a:endParaRPr lang="en-US"/>
              </a:p>
            </p:txBody>
          </p:sp>
          <p:sp>
            <p:nvSpPr>
              <p:cNvPr id="5134" name="Line 14"/>
              <p:cNvSpPr>
                <a:spLocks noChangeShapeType="1"/>
              </p:cNvSpPr>
              <p:nvPr/>
            </p:nvSpPr>
            <p:spPr bwMode="auto">
              <a:xfrm flipV="1">
                <a:off x="1240" y="1640"/>
                <a:ext cx="368" cy="136"/>
              </a:xfrm>
              <a:prstGeom prst="line">
                <a:avLst/>
              </a:prstGeom>
              <a:noFill/>
              <a:ln w="9525">
                <a:solidFill>
                  <a:schemeClr val="tx1"/>
                </a:solidFill>
                <a:round/>
                <a:headEnd/>
                <a:tailEnd/>
              </a:ln>
              <a:effectLst/>
            </p:spPr>
            <p:txBody>
              <a:bodyPr wrap="none" anchor="ctr"/>
              <a:lstStyle/>
              <a:p>
                <a:endParaRPr lang="en-US"/>
              </a:p>
            </p:txBody>
          </p:sp>
          <p:sp>
            <p:nvSpPr>
              <p:cNvPr id="5135" name="Line 15"/>
              <p:cNvSpPr>
                <a:spLocks noChangeShapeType="1"/>
              </p:cNvSpPr>
              <p:nvPr/>
            </p:nvSpPr>
            <p:spPr bwMode="auto">
              <a:xfrm>
                <a:off x="2168" y="1648"/>
                <a:ext cx="248" cy="152"/>
              </a:xfrm>
              <a:prstGeom prst="line">
                <a:avLst/>
              </a:prstGeom>
              <a:noFill/>
              <a:ln w="9525">
                <a:solidFill>
                  <a:schemeClr val="tx1"/>
                </a:solidFill>
                <a:round/>
                <a:headEnd/>
                <a:tailEnd/>
              </a:ln>
              <a:effectLst/>
            </p:spPr>
            <p:txBody>
              <a:bodyPr wrap="none" anchor="ctr"/>
              <a:lstStyle/>
              <a:p>
                <a:endParaRPr lang="en-US"/>
              </a:p>
            </p:txBody>
          </p:sp>
          <p:sp>
            <p:nvSpPr>
              <p:cNvPr id="5136" name="Line 16"/>
              <p:cNvSpPr>
                <a:spLocks noChangeShapeType="1"/>
              </p:cNvSpPr>
              <p:nvPr/>
            </p:nvSpPr>
            <p:spPr bwMode="auto">
              <a:xfrm flipH="1">
                <a:off x="1824" y="1664"/>
                <a:ext cx="24" cy="120"/>
              </a:xfrm>
              <a:prstGeom prst="line">
                <a:avLst/>
              </a:prstGeom>
              <a:noFill/>
              <a:ln w="9525">
                <a:solidFill>
                  <a:schemeClr val="tx1"/>
                </a:solidFill>
                <a:round/>
                <a:headEnd/>
                <a:tailEnd/>
              </a:ln>
              <a:effectLst/>
            </p:spPr>
            <p:txBody>
              <a:bodyPr wrap="none" anchor="ctr"/>
              <a:lstStyle/>
              <a:p>
                <a:endParaRPr lang="en-US"/>
              </a:p>
            </p:txBody>
          </p:sp>
          <p:sp>
            <p:nvSpPr>
              <p:cNvPr id="5140" name="Text Box 20"/>
              <p:cNvSpPr txBox="1">
                <a:spLocks noChangeArrowheads="1"/>
              </p:cNvSpPr>
              <p:nvPr/>
            </p:nvSpPr>
            <p:spPr bwMode="auto">
              <a:xfrm>
                <a:off x="815" y="2481"/>
                <a:ext cx="260" cy="288"/>
              </a:xfrm>
              <a:prstGeom prst="rect">
                <a:avLst/>
              </a:prstGeom>
              <a:noFill/>
              <a:ln w="9525">
                <a:noFill/>
                <a:miter lim="800000"/>
                <a:headEnd/>
                <a:tailEnd/>
              </a:ln>
              <a:effectLst/>
            </p:spPr>
            <p:txBody>
              <a:bodyPr wrap="none">
                <a:spAutoFit/>
              </a:bodyPr>
              <a:lstStyle/>
              <a:p>
                <a:r>
                  <a:rPr lang="en-US"/>
                  <a:t>...</a:t>
                </a:r>
              </a:p>
            </p:txBody>
          </p:sp>
          <p:sp>
            <p:nvSpPr>
              <p:cNvPr id="5141" name="Text Box 21"/>
              <p:cNvSpPr txBox="1">
                <a:spLocks noChangeArrowheads="1"/>
              </p:cNvSpPr>
              <p:nvPr/>
            </p:nvSpPr>
            <p:spPr bwMode="auto">
              <a:xfrm>
                <a:off x="1589" y="2481"/>
                <a:ext cx="260" cy="288"/>
              </a:xfrm>
              <a:prstGeom prst="rect">
                <a:avLst/>
              </a:prstGeom>
              <a:noFill/>
              <a:ln w="9525">
                <a:noFill/>
                <a:miter lim="800000"/>
                <a:headEnd/>
                <a:tailEnd/>
              </a:ln>
              <a:effectLst/>
            </p:spPr>
            <p:txBody>
              <a:bodyPr wrap="none">
                <a:spAutoFit/>
              </a:bodyPr>
              <a:lstStyle/>
              <a:p>
                <a:r>
                  <a:rPr lang="en-US"/>
                  <a:t>...</a:t>
                </a:r>
              </a:p>
            </p:txBody>
          </p:sp>
          <p:sp>
            <p:nvSpPr>
              <p:cNvPr id="5142" name="Text Box 22"/>
              <p:cNvSpPr txBox="1">
                <a:spLocks noChangeArrowheads="1"/>
              </p:cNvSpPr>
              <p:nvPr/>
            </p:nvSpPr>
            <p:spPr bwMode="auto">
              <a:xfrm>
                <a:off x="2363" y="2481"/>
                <a:ext cx="260" cy="288"/>
              </a:xfrm>
              <a:prstGeom prst="rect">
                <a:avLst/>
              </a:prstGeom>
              <a:noFill/>
              <a:ln w="9525">
                <a:noFill/>
                <a:miter lim="800000"/>
                <a:headEnd/>
                <a:tailEnd/>
              </a:ln>
              <a:effectLst/>
            </p:spPr>
            <p:txBody>
              <a:bodyPr wrap="none">
                <a:spAutoFit/>
              </a:bodyPr>
              <a:lstStyle/>
              <a:p>
                <a:r>
                  <a:rPr lang="en-US"/>
                  <a:t>...</a:t>
                </a:r>
              </a:p>
            </p:txBody>
          </p:sp>
          <p:sp>
            <p:nvSpPr>
              <p:cNvPr id="5145" name="Line 25"/>
              <p:cNvSpPr>
                <a:spLocks noChangeShapeType="1"/>
              </p:cNvSpPr>
              <p:nvPr/>
            </p:nvSpPr>
            <p:spPr bwMode="auto">
              <a:xfrm>
                <a:off x="939" y="2781"/>
                <a:ext cx="0" cy="147"/>
              </a:xfrm>
              <a:prstGeom prst="line">
                <a:avLst/>
              </a:prstGeom>
              <a:noFill/>
              <a:ln w="9525">
                <a:solidFill>
                  <a:schemeClr val="tx1"/>
                </a:solidFill>
                <a:round/>
                <a:headEnd/>
                <a:tailEnd/>
              </a:ln>
              <a:effectLst/>
            </p:spPr>
            <p:txBody>
              <a:bodyPr wrap="none" anchor="ctr"/>
              <a:lstStyle/>
              <a:p>
                <a:endParaRPr lang="en-US"/>
              </a:p>
            </p:txBody>
          </p:sp>
          <p:sp>
            <p:nvSpPr>
              <p:cNvPr id="5146" name="Line 26"/>
              <p:cNvSpPr>
                <a:spLocks noChangeShapeType="1"/>
              </p:cNvSpPr>
              <p:nvPr/>
            </p:nvSpPr>
            <p:spPr bwMode="auto">
              <a:xfrm>
                <a:off x="1713" y="2781"/>
                <a:ext cx="0" cy="147"/>
              </a:xfrm>
              <a:prstGeom prst="line">
                <a:avLst/>
              </a:prstGeom>
              <a:noFill/>
              <a:ln w="9525">
                <a:solidFill>
                  <a:schemeClr val="tx1"/>
                </a:solidFill>
                <a:round/>
                <a:headEnd/>
                <a:tailEnd/>
              </a:ln>
              <a:effectLst/>
            </p:spPr>
            <p:txBody>
              <a:bodyPr wrap="none" anchor="ctr"/>
              <a:lstStyle/>
              <a:p>
                <a:endParaRPr lang="en-US"/>
              </a:p>
            </p:txBody>
          </p:sp>
          <p:sp>
            <p:nvSpPr>
              <p:cNvPr id="5147" name="Line 27"/>
              <p:cNvSpPr>
                <a:spLocks noChangeShapeType="1"/>
              </p:cNvSpPr>
              <p:nvPr/>
            </p:nvSpPr>
            <p:spPr bwMode="auto">
              <a:xfrm>
                <a:off x="2493" y="2781"/>
                <a:ext cx="0" cy="147"/>
              </a:xfrm>
              <a:prstGeom prst="line">
                <a:avLst/>
              </a:prstGeom>
              <a:noFill/>
              <a:ln w="9525">
                <a:solidFill>
                  <a:schemeClr val="tx1"/>
                </a:solidFill>
                <a:round/>
                <a:headEnd/>
                <a:tailEnd/>
              </a:ln>
              <a:effectLst/>
            </p:spPr>
            <p:txBody>
              <a:bodyPr wrap="none" anchor="ctr"/>
              <a:lstStyle/>
              <a:p>
                <a:endParaRPr lang="en-US"/>
              </a:p>
            </p:txBody>
          </p:sp>
        </p:grpSp>
        <p:sp>
          <p:nvSpPr>
            <p:cNvPr id="5149" name="Text Box 29"/>
            <p:cNvSpPr txBox="1">
              <a:spLocks noChangeArrowheads="1"/>
            </p:cNvSpPr>
            <p:nvPr/>
          </p:nvSpPr>
          <p:spPr bwMode="auto">
            <a:xfrm>
              <a:off x="788" y="3722"/>
              <a:ext cx="276" cy="288"/>
            </a:xfrm>
            <a:prstGeom prst="rect">
              <a:avLst/>
            </a:prstGeom>
            <a:noFill/>
            <a:ln w="9525">
              <a:noFill/>
              <a:miter lim="800000"/>
              <a:headEnd/>
              <a:tailEnd/>
            </a:ln>
            <a:effectLst/>
          </p:spPr>
          <p:txBody>
            <a:bodyPr wrap="none">
              <a:spAutoFit/>
            </a:bodyPr>
            <a:lstStyle/>
            <a:p>
              <a:r>
                <a:rPr lang="en-US"/>
                <a:t>-1</a:t>
              </a:r>
            </a:p>
          </p:txBody>
        </p:sp>
        <p:sp>
          <p:nvSpPr>
            <p:cNvPr id="5150" name="Text Box 30"/>
            <p:cNvSpPr txBox="1">
              <a:spLocks noChangeArrowheads="1"/>
            </p:cNvSpPr>
            <p:nvPr/>
          </p:nvSpPr>
          <p:spPr bwMode="auto">
            <a:xfrm>
              <a:off x="1565" y="3722"/>
              <a:ext cx="255" cy="288"/>
            </a:xfrm>
            <a:prstGeom prst="rect">
              <a:avLst/>
            </a:prstGeom>
            <a:noFill/>
            <a:ln w="9525">
              <a:noFill/>
              <a:miter lim="800000"/>
              <a:headEnd/>
              <a:tailEnd/>
            </a:ln>
            <a:effectLst/>
          </p:spPr>
          <p:txBody>
            <a:bodyPr wrap="none">
              <a:spAutoFit/>
            </a:bodyPr>
            <a:lstStyle/>
            <a:p>
              <a:r>
                <a:rPr lang="en-US"/>
                <a:t>O</a:t>
              </a:r>
            </a:p>
          </p:txBody>
        </p:sp>
        <p:sp>
          <p:nvSpPr>
            <p:cNvPr id="5151" name="Text Box 31"/>
            <p:cNvSpPr txBox="1">
              <a:spLocks noChangeArrowheads="1"/>
            </p:cNvSpPr>
            <p:nvPr/>
          </p:nvSpPr>
          <p:spPr bwMode="auto">
            <a:xfrm>
              <a:off x="2334" y="3722"/>
              <a:ext cx="212" cy="288"/>
            </a:xfrm>
            <a:prstGeom prst="rect">
              <a:avLst/>
            </a:prstGeom>
            <a:noFill/>
            <a:ln w="9525">
              <a:noFill/>
              <a:miter lim="800000"/>
              <a:headEnd/>
              <a:tailEnd/>
            </a:ln>
            <a:effectLst/>
          </p:spPr>
          <p:txBody>
            <a:bodyPr wrap="none">
              <a:spAutoFit/>
            </a:bodyPr>
            <a:lstStyle/>
            <a:p>
              <a:r>
                <a:rPr lang="en-US"/>
                <a:t>1</a:t>
              </a:r>
            </a:p>
          </p:txBody>
        </p:sp>
      </p:grpSp>
      <p:sp>
        <p:nvSpPr>
          <p:cNvPr id="5158" name="Text Box 38"/>
          <p:cNvSpPr txBox="1">
            <a:spLocks noChangeArrowheads="1"/>
          </p:cNvSpPr>
          <p:nvPr/>
        </p:nvSpPr>
        <p:spPr bwMode="auto">
          <a:xfrm>
            <a:off x="439738" y="5929313"/>
            <a:ext cx="1054100" cy="457200"/>
          </a:xfrm>
          <a:prstGeom prst="rect">
            <a:avLst/>
          </a:prstGeom>
          <a:noFill/>
          <a:ln w="9525">
            <a:noFill/>
            <a:miter lim="800000"/>
            <a:headEnd/>
            <a:tailEnd/>
          </a:ln>
          <a:effectLst/>
        </p:spPr>
        <p:txBody>
          <a:bodyPr wrap="none">
            <a:spAutoFit/>
          </a:bodyPr>
          <a:lstStyle/>
          <a:p>
            <a:r>
              <a:rPr lang="en-US"/>
              <a:t>Utility </a:t>
            </a:r>
          </a:p>
        </p:txBody>
      </p:sp>
      <p:sp>
        <p:nvSpPr>
          <p:cNvPr id="5159" name="Text Box 39"/>
          <p:cNvSpPr txBox="1">
            <a:spLocks noChangeArrowheads="1"/>
          </p:cNvSpPr>
          <p:nvPr/>
        </p:nvSpPr>
        <p:spPr bwMode="auto">
          <a:xfrm>
            <a:off x="436563" y="4892675"/>
            <a:ext cx="1397000" cy="822325"/>
          </a:xfrm>
          <a:prstGeom prst="rect">
            <a:avLst/>
          </a:prstGeom>
          <a:noFill/>
          <a:ln w="9525">
            <a:noFill/>
            <a:miter lim="800000"/>
            <a:headEnd/>
            <a:tailEnd/>
          </a:ln>
          <a:effectLst/>
        </p:spPr>
        <p:txBody>
          <a:bodyPr>
            <a:spAutoFit/>
          </a:bodyPr>
          <a:lstStyle/>
          <a:p>
            <a:r>
              <a:rPr lang="en-US"/>
              <a:t>Terminal States</a:t>
            </a:r>
          </a:p>
        </p:txBody>
      </p:sp>
      <p:grpSp>
        <p:nvGrpSpPr>
          <p:cNvPr id="5162" name="Group 42"/>
          <p:cNvGrpSpPr>
            <a:grpSpLocks/>
          </p:cNvGrpSpPr>
          <p:nvPr/>
        </p:nvGrpSpPr>
        <p:grpSpPr bwMode="auto">
          <a:xfrm>
            <a:off x="2530475" y="173038"/>
            <a:ext cx="1331913" cy="844550"/>
            <a:chOff x="578" y="281"/>
            <a:chExt cx="839" cy="532"/>
          </a:xfrm>
        </p:grpSpPr>
        <p:sp>
          <p:nvSpPr>
            <p:cNvPr id="5160" name="AutoShape 40"/>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61" name="Text Box 41"/>
            <p:cNvSpPr txBox="1">
              <a:spLocks noChangeArrowheads="1"/>
            </p:cNvSpPr>
            <p:nvPr/>
          </p:nvSpPr>
          <p:spPr bwMode="auto">
            <a:xfrm>
              <a:off x="758" y="342"/>
              <a:ext cx="468" cy="288"/>
            </a:xfrm>
            <a:prstGeom prst="rect">
              <a:avLst/>
            </a:prstGeom>
            <a:noFill/>
            <a:ln w="9525">
              <a:noFill/>
              <a:miter lim="800000"/>
              <a:headEnd/>
              <a:tailEnd/>
            </a:ln>
            <a:effectLst/>
          </p:spPr>
          <p:txBody>
            <a:bodyPr wrap="none">
              <a:spAutoFit/>
            </a:bodyPr>
            <a:lstStyle/>
            <a:p>
              <a:r>
                <a:rPr lang="en-US"/>
                <a:t>Max</a:t>
              </a:r>
            </a:p>
          </p:txBody>
        </p:sp>
      </p:grpSp>
      <p:grpSp>
        <p:nvGrpSpPr>
          <p:cNvPr id="5163" name="Group 43"/>
          <p:cNvGrpSpPr>
            <a:grpSpLocks/>
          </p:cNvGrpSpPr>
          <p:nvPr/>
        </p:nvGrpSpPr>
        <p:grpSpPr bwMode="auto">
          <a:xfrm>
            <a:off x="1270000" y="1303338"/>
            <a:ext cx="1331913" cy="844550"/>
            <a:chOff x="578" y="281"/>
            <a:chExt cx="839" cy="532"/>
          </a:xfrm>
        </p:grpSpPr>
        <p:sp>
          <p:nvSpPr>
            <p:cNvPr id="5164" name="AutoShape 44"/>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65" name="Text Box 45"/>
            <p:cNvSpPr txBox="1">
              <a:spLocks noChangeArrowheads="1"/>
            </p:cNvSpPr>
            <p:nvPr/>
          </p:nvSpPr>
          <p:spPr bwMode="auto">
            <a:xfrm>
              <a:off x="758" y="342"/>
              <a:ext cx="436" cy="288"/>
            </a:xfrm>
            <a:prstGeom prst="rect">
              <a:avLst/>
            </a:prstGeom>
            <a:noFill/>
            <a:ln w="9525">
              <a:noFill/>
              <a:miter lim="800000"/>
              <a:headEnd/>
              <a:tailEnd/>
            </a:ln>
            <a:effectLst/>
          </p:spPr>
          <p:txBody>
            <a:bodyPr wrap="none">
              <a:spAutoFit/>
            </a:bodyPr>
            <a:lstStyle/>
            <a:p>
              <a:r>
                <a:rPr lang="en-US" dirty="0"/>
                <a:t>Min</a:t>
              </a:r>
            </a:p>
          </p:txBody>
        </p:sp>
      </p:grpSp>
      <p:grpSp>
        <p:nvGrpSpPr>
          <p:cNvPr id="5169" name="Group 49"/>
          <p:cNvGrpSpPr>
            <a:grpSpLocks/>
          </p:cNvGrpSpPr>
          <p:nvPr/>
        </p:nvGrpSpPr>
        <p:grpSpPr bwMode="auto">
          <a:xfrm>
            <a:off x="246063" y="2784475"/>
            <a:ext cx="1331912" cy="844550"/>
            <a:chOff x="578" y="281"/>
            <a:chExt cx="839" cy="532"/>
          </a:xfrm>
        </p:grpSpPr>
        <p:sp>
          <p:nvSpPr>
            <p:cNvPr id="5170" name="AutoShape 50"/>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71" name="Text Box 51"/>
            <p:cNvSpPr txBox="1">
              <a:spLocks noChangeArrowheads="1"/>
            </p:cNvSpPr>
            <p:nvPr/>
          </p:nvSpPr>
          <p:spPr bwMode="auto">
            <a:xfrm>
              <a:off x="758" y="342"/>
              <a:ext cx="468" cy="288"/>
            </a:xfrm>
            <a:prstGeom prst="rect">
              <a:avLst/>
            </a:prstGeom>
            <a:noFill/>
            <a:ln w="9525">
              <a:noFill/>
              <a:miter lim="800000"/>
              <a:headEnd/>
              <a:tailEnd/>
            </a:ln>
            <a:effectLst/>
          </p:spPr>
          <p:txBody>
            <a:bodyPr wrap="none">
              <a:spAutoFit/>
            </a:bodyPr>
            <a:lstStyle/>
            <a:p>
              <a:r>
                <a:rPr lang="en-US"/>
                <a:t>Max</a:t>
              </a:r>
            </a:p>
          </p:txBody>
        </p:sp>
      </p:grpSp>
      <p:grpSp>
        <p:nvGrpSpPr>
          <p:cNvPr id="5178" name="Group 58"/>
          <p:cNvGrpSpPr>
            <a:grpSpLocks/>
          </p:cNvGrpSpPr>
          <p:nvPr/>
        </p:nvGrpSpPr>
        <p:grpSpPr bwMode="auto">
          <a:xfrm>
            <a:off x="5880100" y="2774950"/>
            <a:ext cx="1282700" cy="471488"/>
            <a:chOff x="3704" y="1748"/>
            <a:chExt cx="808" cy="297"/>
          </a:xfrm>
        </p:grpSpPr>
        <p:sp>
          <p:nvSpPr>
            <p:cNvPr id="5172" name="Line 52"/>
            <p:cNvSpPr>
              <a:spLocks noChangeShapeType="1"/>
            </p:cNvSpPr>
            <p:nvPr/>
          </p:nvSpPr>
          <p:spPr bwMode="auto">
            <a:xfrm flipH="1">
              <a:off x="3844" y="1756"/>
              <a:ext cx="52" cy="126"/>
            </a:xfrm>
            <a:prstGeom prst="line">
              <a:avLst/>
            </a:prstGeom>
            <a:noFill/>
            <a:ln w="9525">
              <a:solidFill>
                <a:schemeClr val="tx1"/>
              </a:solidFill>
              <a:round/>
              <a:headEnd/>
              <a:tailEnd/>
            </a:ln>
            <a:effectLst/>
          </p:spPr>
          <p:txBody>
            <a:bodyPr wrap="none" anchor="ctr"/>
            <a:lstStyle/>
            <a:p>
              <a:endParaRPr lang="en-US"/>
            </a:p>
          </p:txBody>
        </p:sp>
        <p:sp>
          <p:nvSpPr>
            <p:cNvPr id="5173" name="Line 53"/>
            <p:cNvSpPr>
              <a:spLocks noChangeShapeType="1"/>
            </p:cNvSpPr>
            <p:nvPr/>
          </p:nvSpPr>
          <p:spPr bwMode="auto">
            <a:xfrm>
              <a:off x="4029" y="1748"/>
              <a:ext cx="52" cy="126"/>
            </a:xfrm>
            <a:prstGeom prst="line">
              <a:avLst/>
            </a:prstGeom>
            <a:noFill/>
            <a:ln w="9525">
              <a:solidFill>
                <a:schemeClr val="tx1"/>
              </a:solidFill>
              <a:round/>
              <a:headEnd/>
              <a:tailEnd/>
            </a:ln>
            <a:effectLst/>
          </p:spPr>
          <p:txBody>
            <a:bodyPr wrap="none" anchor="ctr"/>
            <a:lstStyle/>
            <a:p>
              <a:endParaRPr lang="en-US"/>
            </a:p>
          </p:txBody>
        </p:sp>
        <p:sp>
          <p:nvSpPr>
            <p:cNvPr id="5174" name="Line 54"/>
            <p:cNvSpPr>
              <a:spLocks noChangeShapeType="1"/>
            </p:cNvSpPr>
            <p:nvPr/>
          </p:nvSpPr>
          <p:spPr bwMode="auto">
            <a:xfrm>
              <a:off x="4169" y="1755"/>
              <a:ext cx="120" cy="134"/>
            </a:xfrm>
            <a:prstGeom prst="line">
              <a:avLst/>
            </a:prstGeom>
            <a:noFill/>
            <a:ln w="9525">
              <a:solidFill>
                <a:schemeClr val="tx1"/>
              </a:solidFill>
              <a:round/>
              <a:headEnd/>
              <a:tailEnd/>
            </a:ln>
            <a:effectLst/>
          </p:spPr>
          <p:txBody>
            <a:bodyPr wrap="none" anchor="ctr"/>
            <a:lstStyle/>
            <a:p>
              <a:endParaRPr lang="en-US"/>
            </a:p>
          </p:txBody>
        </p:sp>
        <p:sp>
          <p:nvSpPr>
            <p:cNvPr id="5175" name="Text Box 55"/>
            <p:cNvSpPr txBox="1">
              <a:spLocks noChangeArrowheads="1"/>
            </p:cNvSpPr>
            <p:nvPr/>
          </p:nvSpPr>
          <p:spPr bwMode="auto">
            <a:xfrm>
              <a:off x="3704" y="1757"/>
              <a:ext cx="260" cy="288"/>
            </a:xfrm>
            <a:prstGeom prst="rect">
              <a:avLst/>
            </a:prstGeom>
            <a:noFill/>
            <a:ln w="9525">
              <a:noFill/>
              <a:miter lim="800000"/>
              <a:headEnd/>
              <a:tailEnd/>
            </a:ln>
            <a:effectLst/>
          </p:spPr>
          <p:txBody>
            <a:bodyPr wrap="none">
              <a:spAutoFit/>
            </a:bodyPr>
            <a:lstStyle/>
            <a:p>
              <a:r>
                <a:rPr lang="en-US"/>
                <a:t>...</a:t>
              </a:r>
            </a:p>
          </p:txBody>
        </p:sp>
        <p:sp>
          <p:nvSpPr>
            <p:cNvPr id="5176" name="Text Box 56"/>
            <p:cNvSpPr txBox="1">
              <a:spLocks noChangeArrowheads="1"/>
            </p:cNvSpPr>
            <p:nvPr/>
          </p:nvSpPr>
          <p:spPr bwMode="auto">
            <a:xfrm>
              <a:off x="3978" y="1757"/>
              <a:ext cx="260" cy="288"/>
            </a:xfrm>
            <a:prstGeom prst="rect">
              <a:avLst/>
            </a:prstGeom>
            <a:noFill/>
            <a:ln w="9525">
              <a:noFill/>
              <a:miter lim="800000"/>
              <a:headEnd/>
              <a:tailEnd/>
            </a:ln>
            <a:effectLst/>
          </p:spPr>
          <p:txBody>
            <a:bodyPr wrap="none">
              <a:spAutoFit/>
            </a:bodyPr>
            <a:lstStyle/>
            <a:p>
              <a:r>
                <a:rPr lang="en-US"/>
                <a:t>...</a:t>
              </a:r>
            </a:p>
          </p:txBody>
        </p:sp>
        <p:sp>
          <p:nvSpPr>
            <p:cNvPr id="5177" name="Text Box 57"/>
            <p:cNvSpPr txBox="1">
              <a:spLocks noChangeArrowheads="1"/>
            </p:cNvSpPr>
            <p:nvPr/>
          </p:nvSpPr>
          <p:spPr bwMode="auto">
            <a:xfrm>
              <a:off x="4252" y="1757"/>
              <a:ext cx="260" cy="288"/>
            </a:xfrm>
            <a:prstGeom prst="rect">
              <a:avLst/>
            </a:prstGeom>
            <a:noFill/>
            <a:ln w="9525">
              <a:noFill/>
              <a:miter lim="800000"/>
              <a:headEnd/>
              <a:tailEnd/>
            </a:ln>
            <a:effectLst/>
          </p:spPr>
          <p:txBody>
            <a:bodyPr wrap="none">
              <a:spAutoFit/>
            </a:bodyPr>
            <a:lstStyle/>
            <a:p>
              <a:r>
                <a:rPr lang="en-US"/>
                <a:t>...</a:t>
              </a:r>
            </a:p>
          </p:txBody>
        </p:sp>
      </p:grpSp>
      <p:grpSp>
        <p:nvGrpSpPr>
          <p:cNvPr id="5179" name="Group 59"/>
          <p:cNvGrpSpPr>
            <a:grpSpLocks/>
          </p:cNvGrpSpPr>
          <p:nvPr/>
        </p:nvGrpSpPr>
        <p:grpSpPr bwMode="auto">
          <a:xfrm>
            <a:off x="7689850" y="2773363"/>
            <a:ext cx="1282700" cy="471487"/>
            <a:chOff x="3704" y="1748"/>
            <a:chExt cx="808" cy="297"/>
          </a:xfrm>
        </p:grpSpPr>
        <p:sp>
          <p:nvSpPr>
            <p:cNvPr id="5180" name="Line 60"/>
            <p:cNvSpPr>
              <a:spLocks noChangeShapeType="1"/>
            </p:cNvSpPr>
            <p:nvPr/>
          </p:nvSpPr>
          <p:spPr bwMode="auto">
            <a:xfrm flipH="1">
              <a:off x="3844" y="1756"/>
              <a:ext cx="52" cy="126"/>
            </a:xfrm>
            <a:prstGeom prst="line">
              <a:avLst/>
            </a:prstGeom>
            <a:noFill/>
            <a:ln w="9525">
              <a:solidFill>
                <a:schemeClr val="tx1"/>
              </a:solidFill>
              <a:round/>
              <a:headEnd/>
              <a:tailEnd/>
            </a:ln>
            <a:effectLst/>
          </p:spPr>
          <p:txBody>
            <a:bodyPr wrap="none" anchor="ctr"/>
            <a:lstStyle/>
            <a:p>
              <a:endParaRPr lang="en-US"/>
            </a:p>
          </p:txBody>
        </p:sp>
        <p:sp>
          <p:nvSpPr>
            <p:cNvPr id="5181" name="Line 61"/>
            <p:cNvSpPr>
              <a:spLocks noChangeShapeType="1"/>
            </p:cNvSpPr>
            <p:nvPr/>
          </p:nvSpPr>
          <p:spPr bwMode="auto">
            <a:xfrm>
              <a:off x="4029" y="1748"/>
              <a:ext cx="52" cy="126"/>
            </a:xfrm>
            <a:prstGeom prst="line">
              <a:avLst/>
            </a:prstGeom>
            <a:noFill/>
            <a:ln w="9525">
              <a:solidFill>
                <a:schemeClr val="tx1"/>
              </a:solidFill>
              <a:round/>
              <a:headEnd/>
              <a:tailEnd/>
            </a:ln>
            <a:effectLst/>
          </p:spPr>
          <p:txBody>
            <a:bodyPr wrap="none" anchor="ctr"/>
            <a:lstStyle/>
            <a:p>
              <a:endParaRPr lang="en-US"/>
            </a:p>
          </p:txBody>
        </p:sp>
        <p:sp>
          <p:nvSpPr>
            <p:cNvPr id="5182" name="Line 62"/>
            <p:cNvSpPr>
              <a:spLocks noChangeShapeType="1"/>
            </p:cNvSpPr>
            <p:nvPr/>
          </p:nvSpPr>
          <p:spPr bwMode="auto">
            <a:xfrm>
              <a:off x="4169" y="1755"/>
              <a:ext cx="120" cy="134"/>
            </a:xfrm>
            <a:prstGeom prst="line">
              <a:avLst/>
            </a:prstGeom>
            <a:noFill/>
            <a:ln w="9525">
              <a:solidFill>
                <a:schemeClr val="tx1"/>
              </a:solidFill>
              <a:round/>
              <a:headEnd/>
              <a:tailEnd/>
            </a:ln>
            <a:effectLst/>
          </p:spPr>
          <p:txBody>
            <a:bodyPr wrap="none" anchor="ctr"/>
            <a:lstStyle/>
            <a:p>
              <a:endParaRPr lang="en-US"/>
            </a:p>
          </p:txBody>
        </p:sp>
        <p:sp>
          <p:nvSpPr>
            <p:cNvPr id="5183" name="Text Box 63"/>
            <p:cNvSpPr txBox="1">
              <a:spLocks noChangeArrowheads="1"/>
            </p:cNvSpPr>
            <p:nvPr/>
          </p:nvSpPr>
          <p:spPr bwMode="auto">
            <a:xfrm>
              <a:off x="3704" y="1757"/>
              <a:ext cx="260" cy="288"/>
            </a:xfrm>
            <a:prstGeom prst="rect">
              <a:avLst/>
            </a:prstGeom>
            <a:noFill/>
            <a:ln w="9525">
              <a:noFill/>
              <a:miter lim="800000"/>
              <a:headEnd/>
              <a:tailEnd/>
            </a:ln>
            <a:effectLst/>
          </p:spPr>
          <p:txBody>
            <a:bodyPr wrap="none">
              <a:spAutoFit/>
            </a:bodyPr>
            <a:lstStyle/>
            <a:p>
              <a:r>
                <a:rPr lang="en-US"/>
                <a:t>...</a:t>
              </a:r>
            </a:p>
          </p:txBody>
        </p:sp>
        <p:sp>
          <p:nvSpPr>
            <p:cNvPr id="5184" name="Text Box 64"/>
            <p:cNvSpPr txBox="1">
              <a:spLocks noChangeArrowheads="1"/>
            </p:cNvSpPr>
            <p:nvPr/>
          </p:nvSpPr>
          <p:spPr bwMode="auto">
            <a:xfrm>
              <a:off x="3978" y="1757"/>
              <a:ext cx="260" cy="288"/>
            </a:xfrm>
            <a:prstGeom prst="rect">
              <a:avLst/>
            </a:prstGeom>
            <a:noFill/>
            <a:ln w="9525">
              <a:noFill/>
              <a:miter lim="800000"/>
              <a:headEnd/>
              <a:tailEnd/>
            </a:ln>
            <a:effectLst/>
          </p:spPr>
          <p:txBody>
            <a:bodyPr wrap="none">
              <a:spAutoFit/>
            </a:bodyPr>
            <a:lstStyle/>
            <a:p>
              <a:r>
                <a:rPr lang="en-US"/>
                <a:t>...</a:t>
              </a:r>
            </a:p>
          </p:txBody>
        </p:sp>
        <p:sp>
          <p:nvSpPr>
            <p:cNvPr id="5185" name="Text Box 65"/>
            <p:cNvSpPr txBox="1">
              <a:spLocks noChangeArrowheads="1"/>
            </p:cNvSpPr>
            <p:nvPr/>
          </p:nvSpPr>
          <p:spPr bwMode="auto">
            <a:xfrm>
              <a:off x="4252" y="1757"/>
              <a:ext cx="260" cy="288"/>
            </a:xfrm>
            <a:prstGeom prst="rect">
              <a:avLst/>
            </a:prstGeom>
            <a:noFill/>
            <a:ln w="9525">
              <a:noFill/>
              <a:miter lim="800000"/>
              <a:headEnd/>
              <a:tailEnd/>
            </a:ln>
            <a:effectLst/>
          </p:spPr>
          <p:txBody>
            <a:bodyPr wrap="none">
              <a:spAutoFit/>
            </a:bodyPr>
            <a:lstStyle/>
            <a:p>
              <a:r>
                <a:rPr lang="en-US"/>
                <a:t>...</a:t>
              </a:r>
            </a:p>
          </p:txBody>
        </p:sp>
      </p:grpSp>
      <p:sp>
        <p:nvSpPr>
          <p:cNvPr id="48" name="Rectangle 47">
            <a:extLst>
              <a:ext uri="{FF2B5EF4-FFF2-40B4-BE49-F238E27FC236}">
                <a16:creationId xmlns:a16="http://schemas.microsoft.com/office/drawing/2014/main" id="{EADEFA40-1737-4A93-8839-72F5025B0C22}"/>
              </a:ext>
            </a:extLst>
          </p:cNvPr>
          <p:cNvSpPr/>
          <p:nvPr/>
        </p:nvSpPr>
        <p:spPr bwMode="auto">
          <a:xfrm>
            <a:off x="58189" y="3998912"/>
            <a:ext cx="9085811" cy="2859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0596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57" name="Group 37"/>
          <p:cNvGrpSpPr>
            <a:grpSpLocks/>
          </p:cNvGrpSpPr>
          <p:nvPr/>
        </p:nvGrpSpPr>
        <p:grpSpPr bwMode="auto">
          <a:xfrm>
            <a:off x="1976438" y="166688"/>
            <a:ext cx="7016750" cy="6186487"/>
            <a:chOff x="600" y="113"/>
            <a:chExt cx="4420" cy="3897"/>
          </a:xfrm>
        </p:grpSpPr>
        <p:sp>
          <p:nvSpPr>
            <p:cNvPr id="5152" name="Rectangle 32"/>
            <p:cNvSpPr>
              <a:spLocks noChangeArrowheads="1"/>
            </p:cNvSpPr>
            <p:nvPr/>
          </p:nvSpPr>
          <p:spPr bwMode="auto">
            <a:xfrm>
              <a:off x="622" y="3023"/>
              <a:ext cx="645" cy="651"/>
            </a:xfrm>
            <a:prstGeom prst="rect">
              <a:avLst/>
            </a:prstGeom>
            <a:solidFill>
              <a:srgbClr val="C0C0C0"/>
            </a:solidFill>
            <a:ln w="9525">
              <a:noFill/>
              <a:miter lim="800000"/>
              <a:headEnd/>
              <a:tailEnd/>
            </a:ln>
            <a:effectLst/>
          </p:spPr>
          <p:txBody>
            <a:bodyPr wrap="none" anchor="ctr"/>
            <a:lstStyle/>
            <a:p>
              <a:endParaRPr lang="en-US"/>
            </a:p>
          </p:txBody>
        </p:sp>
        <p:sp>
          <p:nvSpPr>
            <p:cNvPr id="5154" name="Rectangle 34"/>
            <p:cNvSpPr>
              <a:spLocks noChangeArrowheads="1"/>
            </p:cNvSpPr>
            <p:nvPr/>
          </p:nvSpPr>
          <p:spPr bwMode="auto">
            <a:xfrm>
              <a:off x="1385" y="3015"/>
              <a:ext cx="645" cy="651"/>
            </a:xfrm>
            <a:prstGeom prst="rect">
              <a:avLst/>
            </a:prstGeom>
            <a:solidFill>
              <a:srgbClr val="C0C0C0"/>
            </a:solidFill>
            <a:ln w="9525">
              <a:noFill/>
              <a:miter lim="800000"/>
              <a:headEnd/>
              <a:tailEnd/>
            </a:ln>
            <a:effectLst/>
          </p:spPr>
          <p:txBody>
            <a:bodyPr wrap="none" anchor="ctr"/>
            <a:lstStyle/>
            <a:p>
              <a:endParaRPr lang="en-US"/>
            </a:p>
          </p:txBody>
        </p:sp>
        <p:sp>
          <p:nvSpPr>
            <p:cNvPr id="5155" name="Rectangle 35"/>
            <p:cNvSpPr>
              <a:spLocks noChangeArrowheads="1"/>
            </p:cNvSpPr>
            <p:nvPr/>
          </p:nvSpPr>
          <p:spPr bwMode="auto">
            <a:xfrm>
              <a:off x="2162" y="3022"/>
              <a:ext cx="645" cy="651"/>
            </a:xfrm>
            <a:prstGeom prst="rect">
              <a:avLst/>
            </a:prstGeom>
            <a:solidFill>
              <a:srgbClr val="C0C0C0"/>
            </a:solidFill>
            <a:ln w="9525">
              <a:noFill/>
              <a:miter lim="800000"/>
              <a:headEnd/>
              <a:tailEnd/>
            </a:ln>
            <a:effectLst/>
          </p:spPr>
          <p:txBody>
            <a:bodyPr wrap="none" anchor="ctr"/>
            <a:lstStyle/>
            <a:p>
              <a:endParaRPr lang="en-US"/>
            </a:p>
          </p:txBody>
        </p:sp>
        <p:grpSp>
          <p:nvGrpSpPr>
            <p:cNvPr id="5148" name="Group 28"/>
            <p:cNvGrpSpPr>
              <a:grpSpLocks/>
            </p:cNvGrpSpPr>
            <p:nvPr/>
          </p:nvGrpSpPr>
          <p:grpSpPr bwMode="auto">
            <a:xfrm>
              <a:off x="600" y="113"/>
              <a:ext cx="4420" cy="3603"/>
              <a:chOff x="600" y="113"/>
              <a:chExt cx="4420" cy="3603"/>
            </a:xfrm>
          </p:grpSpPr>
          <p:pic>
            <p:nvPicPr>
              <p:cNvPr id="5130" name="Picture 10"/>
              <p:cNvPicPr>
                <a:picLocks noChangeAspect="1" noChangeArrowheads="1"/>
              </p:cNvPicPr>
              <p:nvPr/>
            </p:nvPicPr>
            <p:blipFill>
              <a:blip r:embed="rId2" cstate="print"/>
              <a:srcRect/>
              <a:stretch>
                <a:fillRect/>
              </a:stretch>
            </p:blipFill>
            <p:spPr bwMode="auto">
              <a:xfrm>
                <a:off x="600" y="113"/>
                <a:ext cx="4420" cy="3603"/>
              </a:xfrm>
              <a:prstGeom prst="rect">
                <a:avLst/>
              </a:prstGeom>
              <a:noFill/>
              <a:ln w="9525">
                <a:noFill/>
                <a:miter lim="800000"/>
                <a:headEnd/>
                <a:tailEnd/>
              </a:ln>
              <a:effectLst/>
            </p:spPr>
          </p:pic>
          <p:sp>
            <p:nvSpPr>
              <p:cNvPr id="5131" name="Line 11"/>
              <p:cNvSpPr>
                <a:spLocks noChangeShapeType="1"/>
              </p:cNvSpPr>
              <p:nvPr/>
            </p:nvSpPr>
            <p:spPr bwMode="auto">
              <a:xfrm flipV="1">
                <a:off x="2256" y="704"/>
                <a:ext cx="2040" cy="264"/>
              </a:xfrm>
              <a:prstGeom prst="line">
                <a:avLst/>
              </a:prstGeom>
              <a:noFill/>
              <a:ln w="9525">
                <a:solidFill>
                  <a:schemeClr val="tx1"/>
                </a:solidFill>
                <a:round/>
                <a:headEnd/>
                <a:tailEnd/>
              </a:ln>
              <a:effectLst/>
            </p:spPr>
            <p:txBody>
              <a:bodyPr wrap="none" anchor="ctr"/>
              <a:lstStyle/>
              <a:p>
                <a:endParaRPr lang="en-US"/>
              </a:p>
            </p:txBody>
          </p:sp>
          <p:sp>
            <p:nvSpPr>
              <p:cNvPr id="5132" name="Line 12"/>
              <p:cNvSpPr>
                <a:spLocks noChangeShapeType="1"/>
              </p:cNvSpPr>
              <p:nvPr/>
            </p:nvSpPr>
            <p:spPr bwMode="auto">
              <a:xfrm flipV="1">
                <a:off x="3576" y="824"/>
                <a:ext cx="768" cy="168"/>
              </a:xfrm>
              <a:prstGeom prst="line">
                <a:avLst/>
              </a:prstGeom>
              <a:noFill/>
              <a:ln w="9525">
                <a:solidFill>
                  <a:schemeClr val="tx1"/>
                </a:solidFill>
                <a:round/>
                <a:headEnd/>
                <a:tailEnd/>
              </a:ln>
              <a:effectLst/>
            </p:spPr>
            <p:txBody>
              <a:bodyPr wrap="none" anchor="ctr"/>
              <a:lstStyle/>
              <a:p>
                <a:endParaRPr lang="en-US"/>
              </a:p>
            </p:txBody>
          </p:sp>
          <p:sp>
            <p:nvSpPr>
              <p:cNvPr id="5133" name="Line 13"/>
              <p:cNvSpPr>
                <a:spLocks noChangeShapeType="1"/>
              </p:cNvSpPr>
              <p:nvPr/>
            </p:nvSpPr>
            <p:spPr bwMode="auto">
              <a:xfrm flipV="1">
                <a:off x="4416" y="824"/>
                <a:ext cx="40" cy="120"/>
              </a:xfrm>
              <a:prstGeom prst="line">
                <a:avLst/>
              </a:prstGeom>
              <a:noFill/>
              <a:ln w="9525">
                <a:solidFill>
                  <a:schemeClr val="tx1"/>
                </a:solidFill>
                <a:round/>
                <a:headEnd/>
                <a:tailEnd/>
              </a:ln>
              <a:effectLst/>
            </p:spPr>
            <p:txBody>
              <a:bodyPr wrap="none" anchor="ctr"/>
              <a:lstStyle/>
              <a:p>
                <a:endParaRPr lang="en-US"/>
              </a:p>
            </p:txBody>
          </p:sp>
          <p:sp>
            <p:nvSpPr>
              <p:cNvPr id="5134" name="Line 14"/>
              <p:cNvSpPr>
                <a:spLocks noChangeShapeType="1"/>
              </p:cNvSpPr>
              <p:nvPr/>
            </p:nvSpPr>
            <p:spPr bwMode="auto">
              <a:xfrm flipV="1">
                <a:off x="1240" y="1640"/>
                <a:ext cx="368" cy="136"/>
              </a:xfrm>
              <a:prstGeom prst="line">
                <a:avLst/>
              </a:prstGeom>
              <a:noFill/>
              <a:ln w="9525">
                <a:solidFill>
                  <a:schemeClr val="tx1"/>
                </a:solidFill>
                <a:round/>
                <a:headEnd/>
                <a:tailEnd/>
              </a:ln>
              <a:effectLst/>
            </p:spPr>
            <p:txBody>
              <a:bodyPr wrap="none" anchor="ctr"/>
              <a:lstStyle/>
              <a:p>
                <a:endParaRPr lang="en-US"/>
              </a:p>
            </p:txBody>
          </p:sp>
          <p:sp>
            <p:nvSpPr>
              <p:cNvPr id="5135" name="Line 15"/>
              <p:cNvSpPr>
                <a:spLocks noChangeShapeType="1"/>
              </p:cNvSpPr>
              <p:nvPr/>
            </p:nvSpPr>
            <p:spPr bwMode="auto">
              <a:xfrm>
                <a:off x="2168" y="1648"/>
                <a:ext cx="248" cy="152"/>
              </a:xfrm>
              <a:prstGeom prst="line">
                <a:avLst/>
              </a:prstGeom>
              <a:noFill/>
              <a:ln w="9525">
                <a:solidFill>
                  <a:schemeClr val="tx1"/>
                </a:solidFill>
                <a:round/>
                <a:headEnd/>
                <a:tailEnd/>
              </a:ln>
              <a:effectLst/>
            </p:spPr>
            <p:txBody>
              <a:bodyPr wrap="none" anchor="ctr"/>
              <a:lstStyle/>
              <a:p>
                <a:endParaRPr lang="en-US"/>
              </a:p>
            </p:txBody>
          </p:sp>
          <p:sp>
            <p:nvSpPr>
              <p:cNvPr id="5136" name="Line 16"/>
              <p:cNvSpPr>
                <a:spLocks noChangeShapeType="1"/>
              </p:cNvSpPr>
              <p:nvPr/>
            </p:nvSpPr>
            <p:spPr bwMode="auto">
              <a:xfrm flipH="1">
                <a:off x="1824" y="1664"/>
                <a:ext cx="24" cy="120"/>
              </a:xfrm>
              <a:prstGeom prst="line">
                <a:avLst/>
              </a:prstGeom>
              <a:noFill/>
              <a:ln w="9525">
                <a:solidFill>
                  <a:schemeClr val="tx1"/>
                </a:solidFill>
                <a:round/>
                <a:headEnd/>
                <a:tailEnd/>
              </a:ln>
              <a:effectLst/>
            </p:spPr>
            <p:txBody>
              <a:bodyPr wrap="none" anchor="ctr"/>
              <a:lstStyle/>
              <a:p>
                <a:endParaRPr lang="en-US"/>
              </a:p>
            </p:txBody>
          </p:sp>
          <p:sp>
            <p:nvSpPr>
              <p:cNvPr id="5140" name="Text Box 20"/>
              <p:cNvSpPr txBox="1">
                <a:spLocks noChangeArrowheads="1"/>
              </p:cNvSpPr>
              <p:nvPr/>
            </p:nvSpPr>
            <p:spPr bwMode="auto">
              <a:xfrm>
                <a:off x="815" y="2481"/>
                <a:ext cx="260" cy="288"/>
              </a:xfrm>
              <a:prstGeom prst="rect">
                <a:avLst/>
              </a:prstGeom>
              <a:noFill/>
              <a:ln w="9525">
                <a:noFill/>
                <a:miter lim="800000"/>
                <a:headEnd/>
                <a:tailEnd/>
              </a:ln>
              <a:effectLst/>
            </p:spPr>
            <p:txBody>
              <a:bodyPr wrap="none">
                <a:spAutoFit/>
              </a:bodyPr>
              <a:lstStyle/>
              <a:p>
                <a:r>
                  <a:rPr lang="en-US"/>
                  <a:t>...</a:t>
                </a:r>
              </a:p>
            </p:txBody>
          </p:sp>
          <p:sp>
            <p:nvSpPr>
              <p:cNvPr id="5141" name="Text Box 21"/>
              <p:cNvSpPr txBox="1">
                <a:spLocks noChangeArrowheads="1"/>
              </p:cNvSpPr>
              <p:nvPr/>
            </p:nvSpPr>
            <p:spPr bwMode="auto">
              <a:xfrm>
                <a:off x="1589" y="2481"/>
                <a:ext cx="260" cy="288"/>
              </a:xfrm>
              <a:prstGeom prst="rect">
                <a:avLst/>
              </a:prstGeom>
              <a:noFill/>
              <a:ln w="9525">
                <a:noFill/>
                <a:miter lim="800000"/>
                <a:headEnd/>
                <a:tailEnd/>
              </a:ln>
              <a:effectLst/>
            </p:spPr>
            <p:txBody>
              <a:bodyPr wrap="none">
                <a:spAutoFit/>
              </a:bodyPr>
              <a:lstStyle/>
              <a:p>
                <a:r>
                  <a:rPr lang="en-US"/>
                  <a:t>...</a:t>
                </a:r>
              </a:p>
            </p:txBody>
          </p:sp>
          <p:sp>
            <p:nvSpPr>
              <p:cNvPr id="5142" name="Text Box 22"/>
              <p:cNvSpPr txBox="1">
                <a:spLocks noChangeArrowheads="1"/>
              </p:cNvSpPr>
              <p:nvPr/>
            </p:nvSpPr>
            <p:spPr bwMode="auto">
              <a:xfrm>
                <a:off x="2363" y="2481"/>
                <a:ext cx="260" cy="288"/>
              </a:xfrm>
              <a:prstGeom prst="rect">
                <a:avLst/>
              </a:prstGeom>
              <a:noFill/>
              <a:ln w="9525">
                <a:noFill/>
                <a:miter lim="800000"/>
                <a:headEnd/>
                <a:tailEnd/>
              </a:ln>
              <a:effectLst/>
            </p:spPr>
            <p:txBody>
              <a:bodyPr wrap="none">
                <a:spAutoFit/>
              </a:bodyPr>
              <a:lstStyle/>
              <a:p>
                <a:r>
                  <a:rPr lang="en-US"/>
                  <a:t>...</a:t>
                </a:r>
              </a:p>
            </p:txBody>
          </p:sp>
          <p:sp>
            <p:nvSpPr>
              <p:cNvPr id="5145" name="Line 25"/>
              <p:cNvSpPr>
                <a:spLocks noChangeShapeType="1"/>
              </p:cNvSpPr>
              <p:nvPr/>
            </p:nvSpPr>
            <p:spPr bwMode="auto">
              <a:xfrm>
                <a:off x="939" y="2781"/>
                <a:ext cx="0" cy="147"/>
              </a:xfrm>
              <a:prstGeom prst="line">
                <a:avLst/>
              </a:prstGeom>
              <a:noFill/>
              <a:ln w="9525">
                <a:solidFill>
                  <a:schemeClr val="tx1"/>
                </a:solidFill>
                <a:round/>
                <a:headEnd/>
                <a:tailEnd/>
              </a:ln>
              <a:effectLst/>
            </p:spPr>
            <p:txBody>
              <a:bodyPr wrap="none" anchor="ctr"/>
              <a:lstStyle/>
              <a:p>
                <a:endParaRPr lang="en-US"/>
              </a:p>
            </p:txBody>
          </p:sp>
          <p:sp>
            <p:nvSpPr>
              <p:cNvPr id="5146" name="Line 26"/>
              <p:cNvSpPr>
                <a:spLocks noChangeShapeType="1"/>
              </p:cNvSpPr>
              <p:nvPr/>
            </p:nvSpPr>
            <p:spPr bwMode="auto">
              <a:xfrm>
                <a:off x="1713" y="2781"/>
                <a:ext cx="0" cy="147"/>
              </a:xfrm>
              <a:prstGeom prst="line">
                <a:avLst/>
              </a:prstGeom>
              <a:noFill/>
              <a:ln w="9525">
                <a:solidFill>
                  <a:schemeClr val="tx1"/>
                </a:solidFill>
                <a:round/>
                <a:headEnd/>
                <a:tailEnd/>
              </a:ln>
              <a:effectLst/>
            </p:spPr>
            <p:txBody>
              <a:bodyPr wrap="none" anchor="ctr"/>
              <a:lstStyle/>
              <a:p>
                <a:endParaRPr lang="en-US"/>
              </a:p>
            </p:txBody>
          </p:sp>
          <p:sp>
            <p:nvSpPr>
              <p:cNvPr id="5147" name="Line 27"/>
              <p:cNvSpPr>
                <a:spLocks noChangeShapeType="1"/>
              </p:cNvSpPr>
              <p:nvPr/>
            </p:nvSpPr>
            <p:spPr bwMode="auto">
              <a:xfrm>
                <a:off x="2493" y="2781"/>
                <a:ext cx="0" cy="147"/>
              </a:xfrm>
              <a:prstGeom prst="line">
                <a:avLst/>
              </a:prstGeom>
              <a:noFill/>
              <a:ln w="9525">
                <a:solidFill>
                  <a:schemeClr val="tx1"/>
                </a:solidFill>
                <a:round/>
                <a:headEnd/>
                <a:tailEnd/>
              </a:ln>
              <a:effectLst/>
            </p:spPr>
            <p:txBody>
              <a:bodyPr wrap="none" anchor="ctr"/>
              <a:lstStyle/>
              <a:p>
                <a:endParaRPr lang="en-US"/>
              </a:p>
            </p:txBody>
          </p:sp>
        </p:grpSp>
        <p:sp>
          <p:nvSpPr>
            <p:cNvPr id="5149" name="Text Box 29"/>
            <p:cNvSpPr txBox="1">
              <a:spLocks noChangeArrowheads="1"/>
            </p:cNvSpPr>
            <p:nvPr/>
          </p:nvSpPr>
          <p:spPr bwMode="auto">
            <a:xfrm>
              <a:off x="788" y="3722"/>
              <a:ext cx="276" cy="288"/>
            </a:xfrm>
            <a:prstGeom prst="rect">
              <a:avLst/>
            </a:prstGeom>
            <a:noFill/>
            <a:ln w="9525">
              <a:noFill/>
              <a:miter lim="800000"/>
              <a:headEnd/>
              <a:tailEnd/>
            </a:ln>
            <a:effectLst/>
          </p:spPr>
          <p:txBody>
            <a:bodyPr wrap="none">
              <a:spAutoFit/>
            </a:bodyPr>
            <a:lstStyle/>
            <a:p>
              <a:r>
                <a:rPr lang="en-US"/>
                <a:t>-1</a:t>
              </a:r>
            </a:p>
          </p:txBody>
        </p:sp>
        <p:sp>
          <p:nvSpPr>
            <p:cNvPr id="5150" name="Text Box 30"/>
            <p:cNvSpPr txBox="1">
              <a:spLocks noChangeArrowheads="1"/>
            </p:cNvSpPr>
            <p:nvPr/>
          </p:nvSpPr>
          <p:spPr bwMode="auto">
            <a:xfrm>
              <a:off x="1565" y="3722"/>
              <a:ext cx="255" cy="288"/>
            </a:xfrm>
            <a:prstGeom prst="rect">
              <a:avLst/>
            </a:prstGeom>
            <a:noFill/>
            <a:ln w="9525">
              <a:noFill/>
              <a:miter lim="800000"/>
              <a:headEnd/>
              <a:tailEnd/>
            </a:ln>
            <a:effectLst/>
          </p:spPr>
          <p:txBody>
            <a:bodyPr wrap="none">
              <a:spAutoFit/>
            </a:bodyPr>
            <a:lstStyle/>
            <a:p>
              <a:r>
                <a:rPr lang="en-US"/>
                <a:t>O</a:t>
              </a:r>
            </a:p>
          </p:txBody>
        </p:sp>
        <p:sp>
          <p:nvSpPr>
            <p:cNvPr id="5151" name="Text Box 31"/>
            <p:cNvSpPr txBox="1">
              <a:spLocks noChangeArrowheads="1"/>
            </p:cNvSpPr>
            <p:nvPr/>
          </p:nvSpPr>
          <p:spPr bwMode="auto">
            <a:xfrm>
              <a:off x="2334" y="3722"/>
              <a:ext cx="212" cy="288"/>
            </a:xfrm>
            <a:prstGeom prst="rect">
              <a:avLst/>
            </a:prstGeom>
            <a:noFill/>
            <a:ln w="9525">
              <a:noFill/>
              <a:miter lim="800000"/>
              <a:headEnd/>
              <a:tailEnd/>
            </a:ln>
            <a:effectLst/>
          </p:spPr>
          <p:txBody>
            <a:bodyPr wrap="none">
              <a:spAutoFit/>
            </a:bodyPr>
            <a:lstStyle/>
            <a:p>
              <a:r>
                <a:rPr lang="en-US"/>
                <a:t>1</a:t>
              </a:r>
            </a:p>
          </p:txBody>
        </p:sp>
      </p:grpSp>
      <p:sp>
        <p:nvSpPr>
          <p:cNvPr id="5158" name="Text Box 38"/>
          <p:cNvSpPr txBox="1">
            <a:spLocks noChangeArrowheads="1"/>
          </p:cNvSpPr>
          <p:nvPr/>
        </p:nvSpPr>
        <p:spPr bwMode="auto">
          <a:xfrm>
            <a:off x="439738" y="5929313"/>
            <a:ext cx="1054100" cy="457200"/>
          </a:xfrm>
          <a:prstGeom prst="rect">
            <a:avLst/>
          </a:prstGeom>
          <a:noFill/>
          <a:ln w="9525">
            <a:noFill/>
            <a:miter lim="800000"/>
            <a:headEnd/>
            <a:tailEnd/>
          </a:ln>
          <a:effectLst/>
        </p:spPr>
        <p:txBody>
          <a:bodyPr wrap="none">
            <a:spAutoFit/>
          </a:bodyPr>
          <a:lstStyle/>
          <a:p>
            <a:r>
              <a:rPr lang="en-US"/>
              <a:t>Utility </a:t>
            </a:r>
          </a:p>
        </p:txBody>
      </p:sp>
      <p:sp>
        <p:nvSpPr>
          <p:cNvPr id="5159" name="Text Box 39"/>
          <p:cNvSpPr txBox="1">
            <a:spLocks noChangeArrowheads="1"/>
          </p:cNvSpPr>
          <p:nvPr/>
        </p:nvSpPr>
        <p:spPr bwMode="auto">
          <a:xfrm>
            <a:off x="436563" y="4892675"/>
            <a:ext cx="1397000" cy="822325"/>
          </a:xfrm>
          <a:prstGeom prst="rect">
            <a:avLst/>
          </a:prstGeom>
          <a:noFill/>
          <a:ln w="9525">
            <a:noFill/>
            <a:miter lim="800000"/>
            <a:headEnd/>
            <a:tailEnd/>
          </a:ln>
          <a:effectLst/>
        </p:spPr>
        <p:txBody>
          <a:bodyPr>
            <a:spAutoFit/>
          </a:bodyPr>
          <a:lstStyle/>
          <a:p>
            <a:r>
              <a:rPr lang="en-US"/>
              <a:t>Terminal States</a:t>
            </a:r>
          </a:p>
        </p:txBody>
      </p:sp>
      <p:grpSp>
        <p:nvGrpSpPr>
          <p:cNvPr id="5162" name="Group 42"/>
          <p:cNvGrpSpPr>
            <a:grpSpLocks/>
          </p:cNvGrpSpPr>
          <p:nvPr/>
        </p:nvGrpSpPr>
        <p:grpSpPr bwMode="auto">
          <a:xfrm>
            <a:off x="2530475" y="173038"/>
            <a:ext cx="1331913" cy="844550"/>
            <a:chOff x="578" y="281"/>
            <a:chExt cx="839" cy="532"/>
          </a:xfrm>
        </p:grpSpPr>
        <p:sp>
          <p:nvSpPr>
            <p:cNvPr id="5160" name="AutoShape 40"/>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61" name="Text Box 41"/>
            <p:cNvSpPr txBox="1">
              <a:spLocks noChangeArrowheads="1"/>
            </p:cNvSpPr>
            <p:nvPr/>
          </p:nvSpPr>
          <p:spPr bwMode="auto">
            <a:xfrm>
              <a:off x="758" y="342"/>
              <a:ext cx="468" cy="288"/>
            </a:xfrm>
            <a:prstGeom prst="rect">
              <a:avLst/>
            </a:prstGeom>
            <a:noFill/>
            <a:ln w="9525">
              <a:noFill/>
              <a:miter lim="800000"/>
              <a:headEnd/>
              <a:tailEnd/>
            </a:ln>
            <a:effectLst/>
          </p:spPr>
          <p:txBody>
            <a:bodyPr wrap="none">
              <a:spAutoFit/>
            </a:bodyPr>
            <a:lstStyle/>
            <a:p>
              <a:r>
                <a:rPr lang="en-US"/>
                <a:t>Max</a:t>
              </a:r>
            </a:p>
          </p:txBody>
        </p:sp>
      </p:grpSp>
      <p:grpSp>
        <p:nvGrpSpPr>
          <p:cNvPr id="5163" name="Group 43"/>
          <p:cNvGrpSpPr>
            <a:grpSpLocks/>
          </p:cNvGrpSpPr>
          <p:nvPr/>
        </p:nvGrpSpPr>
        <p:grpSpPr bwMode="auto">
          <a:xfrm>
            <a:off x="1270000" y="1303338"/>
            <a:ext cx="1331913" cy="844550"/>
            <a:chOff x="578" y="281"/>
            <a:chExt cx="839" cy="532"/>
          </a:xfrm>
        </p:grpSpPr>
        <p:sp>
          <p:nvSpPr>
            <p:cNvPr id="5164" name="AutoShape 44"/>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65" name="Text Box 45"/>
            <p:cNvSpPr txBox="1">
              <a:spLocks noChangeArrowheads="1"/>
            </p:cNvSpPr>
            <p:nvPr/>
          </p:nvSpPr>
          <p:spPr bwMode="auto">
            <a:xfrm>
              <a:off x="758" y="342"/>
              <a:ext cx="436" cy="288"/>
            </a:xfrm>
            <a:prstGeom prst="rect">
              <a:avLst/>
            </a:prstGeom>
            <a:noFill/>
            <a:ln w="9525">
              <a:noFill/>
              <a:miter lim="800000"/>
              <a:headEnd/>
              <a:tailEnd/>
            </a:ln>
            <a:effectLst/>
          </p:spPr>
          <p:txBody>
            <a:bodyPr wrap="none">
              <a:spAutoFit/>
            </a:bodyPr>
            <a:lstStyle/>
            <a:p>
              <a:r>
                <a:rPr lang="en-US" dirty="0"/>
                <a:t>Min</a:t>
              </a:r>
            </a:p>
          </p:txBody>
        </p:sp>
      </p:grpSp>
      <p:grpSp>
        <p:nvGrpSpPr>
          <p:cNvPr id="5169" name="Group 49"/>
          <p:cNvGrpSpPr>
            <a:grpSpLocks/>
          </p:cNvGrpSpPr>
          <p:nvPr/>
        </p:nvGrpSpPr>
        <p:grpSpPr bwMode="auto">
          <a:xfrm>
            <a:off x="246063" y="2784475"/>
            <a:ext cx="1331912" cy="844550"/>
            <a:chOff x="578" y="281"/>
            <a:chExt cx="839" cy="532"/>
          </a:xfrm>
        </p:grpSpPr>
        <p:sp>
          <p:nvSpPr>
            <p:cNvPr id="5170" name="AutoShape 50"/>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71" name="Text Box 51"/>
            <p:cNvSpPr txBox="1">
              <a:spLocks noChangeArrowheads="1"/>
            </p:cNvSpPr>
            <p:nvPr/>
          </p:nvSpPr>
          <p:spPr bwMode="auto">
            <a:xfrm>
              <a:off x="758" y="342"/>
              <a:ext cx="468" cy="288"/>
            </a:xfrm>
            <a:prstGeom prst="rect">
              <a:avLst/>
            </a:prstGeom>
            <a:noFill/>
            <a:ln w="9525">
              <a:noFill/>
              <a:miter lim="800000"/>
              <a:headEnd/>
              <a:tailEnd/>
            </a:ln>
            <a:effectLst/>
          </p:spPr>
          <p:txBody>
            <a:bodyPr wrap="none">
              <a:spAutoFit/>
            </a:bodyPr>
            <a:lstStyle/>
            <a:p>
              <a:r>
                <a:rPr lang="en-US"/>
                <a:t>Max</a:t>
              </a:r>
            </a:p>
          </p:txBody>
        </p:sp>
      </p:grpSp>
      <p:grpSp>
        <p:nvGrpSpPr>
          <p:cNvPr id="5178" name="Group 58"/>
          <p:cNvGrpSpPr>
            <a:grpSpLocks/>
          </p:cNvGrpSpPr>
          <p:nvPr/>
        </p:nvGrpSpPr>
        <p:grpSpPr bwMode="auto">
          <a:xfrm>
            <a:off x="5880100" y="2774950"/>
            <a:ext cx="1282700" cy="471488"/>
            <a:chOff x="3704" y="1748"/>
            <a:chExt cx="808" cy="297"/>
          </a:xfrm>
        </p:grpSpPr>
        <p:sp>
          <p:nvSpPr>
            <p:cNvPr id="5172" name="Line 52"/>
            <p:cNvSpPr>
              <a:spLocks noChangeShapeType="1"/>
            </p:cNvSpPr>
            <p:nvPr/>
          </p:nvSpPr>
          <p:spPr bwMode="auto">
            <a:xfrm flipH="1">
              <a:off x="3844" y="1756"/>
              <a:ext cx="52" cy="126"/>
            </a:xfrm>
            <a:prstGeom prst="line">
              <a:avLst/>
            </a:prstGeom>
            <a:noFill/>
            <a:ln w="9525">
              <a:solidFill>
                <a:schemeClr val="tx1"/>
              </a:solidFill>
              <a:round/>
              <a:headEnd/>
              <a:tailEnd/>
            </a:ln>
            <a:effectLst/>
          </p:spPr>
          <p:txBody>
            <a:bodyPr wrap="none" anchor="ctr"/>
            <a:lstStyle/>
            <a:p>
              <a:endParaRPr lang="en-US"/>
            </a:p>
          </p:txBody>
        </p:sp>
        <p:sp>
          <p:nvSpPr>
            <p:cNvPr id="5173" name="Line 53"/>
            <p:cNvSpPr>
              <a:spLocks noChangeShapeType="1"/>
            </p:cNvSpPr>
            <p:nvPr/>
          </p:nvSpPr>
          <p:spPr bwMode="auto">
            <a:xfrm>
              <a:off x="4029" y="1748"/>
              <a:ext cx="52" cy="126"/>
            </a:xfrm>
            <a:prstGeom prst="line">
              <a:avLst/>
            </a:prstGeom>
            <a:noFill/>
            <a:ln w="9525">
              <a:solidFill>
                <a:schemeClr val="tx1"/>
              </a:solidFill>
              <a:round/>
              <a:headEnd/>
              <a:tailEnd/>
            </a:ln>
            <a:effectLst/>
          </p:spPr>
          <p:txBody>
            <a:bodyPr wrap="none" anchor="ctr"/>
            <a:lstStyle/>
            <a:p>
              <a:endParaRPr lang="en-US"/>
            </a:p>
          </p:txBody>
        </p:sp>
        <p:sp>
          <p:nvSpPr>
            <p:cNvPr id="5174" name="Line 54"/>
            <p:cNvSpPr>
              <a:spLocks noChangeShapeType="1"/>
            </p:cNvSpPr>
            <p:nvPr/>
          </p:nvSpPr>
          <p:spPr bwMode="auto">
            <a:xfrm>
              <a:off x="4169" y="1755"/>
              <a:ext cx="120" cy="134"/>
            </a:xfrm>
            <a:prstGeom prst="line">
              <a:avLst/>
            </a:prstGeom>
            <a:noFill/>
            <a:ln w="9525">
              <a:solidFill>
                <a:schemeClr val="tx1"/>
              </a:solidFill>
              <a:round/>
              <a:headEnd/>
              <a:tailEnd/>
            </a:ln>
            <a:effectLst/>
          </p:spPr>
          <p:txBody>
            <a:bodyPr wrap="none" anchor="ctr"/>
            <a:lstStyle/>
            <a:p>
              <a:endParaRPr lang="en-US"/>
            </a:p>
          </p:txBody>
        </p:sp>
        <p:sp>
          <p:nvSpPr>
            <p:cNvPr id="5175" name="Text Box 55"/>
            <p:cNvSpPr txBox="1">
              <a:spLocks noChangeArrowheads="1"/>
            </p:cNvSpPr>
            <p:nvPr/>
          </p:nvSpPr>
          <p:spPr bwMode="auto">
            <a:xfrm>
              <a:off x="3704" y="1757"/>
              <a:ext cx="260" cy="288"/>
            </a:xfrm>
            <a:prstGeom prst="rect">
              <a:avLst/>
            </a:prstGeom>
            <a:noFill/>
            <a:ln w="9525">
              <a:noFill/>
              <a:miter lim="800000"/>
              <a:headEnd/>
              <a:tailEnd/>
            </a:ln>
            <a:effectLst/>
          </p:spPr>
          <p:txBody>
            <a:bodyPr wrap="none">
              <a:spAutoFit/>
            </a:bodyPr>
            <a:lstStyle/>
            <a:p>
              <a:r>
                <a:rPr lang="en-US"/>
                <a:t>...</a:t>
              </a:r>
            </a:p>
          </p:txBody>
        </p:sp>
        <p:sp>
          <p:nvSpPr>
            <p:cNvPr id="5176" name="Text Box 56"/>
            <p:cNvSpPr txBox="1">
              <a:spLocks noChangeArrowheads="1"/>
            </p:cNvSpPr>
            <p:nvPr/>
          </p:nvSpPr>
          <p:spPr bwMode="auto">
            <a:xfrm>
              <a:off x="3978" y="1757"/>
              <a:ext cx="260" cy="288"/>
            </a:xfrm>
            <a:prstGeom prst="rect">
              <a:avLst/>
            </a:prstGeom>
            <a:noFill/>
            <a:ln w="9525">
              <a:noFill/>
              <a:miter lim="800000"/>
              <a:headEnd/>
              <a:tailEnd/>
            </a:ln>
            <a:effectLst/>
          </p:spPr>
          <p:txBody>
            <a:bodyPr wrap="none">
              <a:spAutoFit/>
            </a:bodyPr>
            <a:lstStyle/>
            <a:p>
              <a:r>
                <a:rPr lang="en-US"/>
                <a:t>...</a:t>
              </a:r>
            </a:p>
          </p:txBody>
        </p:sp>
        <p:sp>
          <p:nvSpPr>
            <p:cNvPr id="5177" name="Text Box 57"/>
            <p:cNvSpPr txBox="1">
              <a:spLocks noChangeArrowheads="1"/>
            </p:cNvSpPr>
            <p:nvPr/>
          </p:nvSpPr>
          <p:spPr bwMode="auto">
            <a:xfrm>
              <a:off x="4252" y="1757"/>
              <a:ext cx="260" cy="288"/>
            </a:xfrm>
            <a:prstGeom prst="rect">
              <a:avLst/>
            </a:prstGeom>
            <a:noFill/>
            <a:ln w="9525">
              <a:noFill/>
              <a:miter lim="800000"/>
              <a:headEnd/>
              <a:tailEnd/>
            </a:ln>
            <a:effectLst/>
          </p:spPr>
          <p:txBody>
            <a:bodyPr wrap="none">
              <a:spAutoFit/>
            </a:bodyPr>
            <a:lstStyle/>
            <a:p>
              <a:r>
                <a:rPr lang="en-US"/>
                <a:t>...</a:t>
              </a:r>
            </a:p>
          </p:txBody>
        </p:sp>
      </p:grpSp>
      <p:grpSp>
        <p:nvGrpSpPr>
          <p:cNvPr id="5179" name="Group 59"/>
          <p:cNvGrpSpPr>
            <a:grpSpLocks/>
          </p:cNvGrpSpPr>
          <p:nvPr/>
        </p:nvGrpSpPr>
        <p:grpSpPr bwMode="auto">
          <a:xfrm>
            <a:off x="7689850" y="2773363"/>
            <a:ext cx="1282700" cy="471487"/>
            <a:chOff x="3704" y="1748"/>
            <a:chExt cx="808" cy="297"/>
          </a:xfrm>
        </p:grpSpPr>
        <p:sp>
          <p:nvSpPr>
            <p:cNvPr id="5180" name="Line 60"/>
            <p:cNvSpPr>
              <a:spLocks noChangeShapeType="1"/>
            </p:cNvSpPr>
            <p:nvPr/>
          </p:nvSpPr>
          <p:spPr bwMode="auto">
            <a:xfrm flipH="1">
              <a:off x="3844" y="1756"/>
              <a:ext cx="52" cy="126"/>
            </a:xfrm>
            <a:prstGeom prst="line">
              <a:avLst/>
            </a:prstGeom>
            <a:noFill/>
            <a:ln w="9525">
              <a:solidFill>
                <a:schemeClr val="tx1"/>
              </a:solidFill>
              <a:round/>
              <a:headEnd/>
              <a:tailEnd/>
            </a:ln>
            <a:effectLst/>
          </p:spPr>
          <p:txBody>
            <a:bodyPr wrap="none" anchor="ctr"/>
            <a:lstStyle/>
            <a:p>
              <a:endParaRPr lang="en-US"/>
            </a:p>
          </p:txBody>
        </p:sp>
        <p:sp>
          <p:nvSpPr>
            <p:cNvPr id="5181" name="Line 61"/>
            <p:cNvSpPr>
              <a:spLocks noChangeShapeType="1"/>
            </p:cNvSpPr>
            <p:nvPr/>
          </p:nvSpPr>
          <p:spPr bwMode="auto">
            <a:xfrm>
              <a:off x="4029" y="1748"/>
              <a:ext cx="52" cy="126"/>
            </a:xfrm>
            <a:prstGeom prst="line">
              <a:avLst/>
            </a:prstGeom>
            <a:noFill/>
            <a:ln w="9525">
              <a:solidFill>
                <a:schemeClr val="tx1"/>
              </a:solidFill>
              <a:round/>
              <a:headEnd/>
              <a:tailEnd/>
            </a:ln>
            <a:effectLst/>
          </p:spPr>
          <p:txBody>
            <a:bodyPr wrap="none" anchor="ctr"/>
            <a:lstStyle/>
            <a:p>
              <a:endParaRPr lang="en-US"/>
            </a:p>
          </p:txBody>
        </p:sp>
        <p:sp>
          <p:nvSpPr>
            <p:cNvPr id="5182" name="Line 62"/>
            <p:cNvSpPr>
              <a:spLocks noChangeShapeType="1"/>
            </p:cNvSpPr>
            <p:nvPr/>
          </p:nvSpPr>
          <p:spPr bwMode="auto">
            <a:xfrm>
              <a:off x="4169" y="1755"/>
              <a:ext cx="120" cy="134"/>
            </a:xfrm>
            <a:prstGeom prst="line">
              <a:avLst/>
            </a:prstGeom>
            <a:noFill/>
            <a:ln w="9525">
              <a:solidFill>
                <a:schemeClr val="tx1"/>
              </a:solidFill>
              <a:round/>
              <a:headEnd/>
              <a:tailEnd/>
            </a:ln>
            <a:effectLst/>
          </p:spPr>
          <p:txBody>
            <a:bodyPr wrap="none" anchor="ctr"/>
            <a:lstStyle/>
            <a:p>
              <a:endParaRPr lang="en-US"/>
            </a:p>
          </p:txBody>
        </p:sp>
        <p:sp>
          <p:nvSpPr>
            <p:cNvPr id="5183" name="Text Box 63"/>
            <p:cNvSpPr txBox="1">
              <a:spLocks noChangeArrowheads="1"/>
            </p:cNvSpPr>
            <p:nvPr/>
          </p:nvSpPr>
          <p:spPr bwMode="auto">
            <a:xfrm>
              <a:off x="3704" y="1757"/>
              <a:ext cx="260" cy="288"/>
            </a:xfrm>
            <a:prstGeom prst="rect">
              <a:avLst/>
            </a:prstGeom>
            <a:noFill/>
            <a:ln w="9525">
              <a:noFill/>
              <a:miter lim="800000"/>
              <a:headEnd/>
              <a:tailEnd/>
            </a:ln>
            <a:effectLst/>
          </p:spPr>
          <p:txBody>
            <a:bodyPr wrap="none">
              <a:spAutoFit/>
            </a:bodyPr>
            <a:lstStyle/>
            <a:p>
              <a:r>
                <a:rPr lang="en-US"/>
                <a:t>...</a:t>
              </a:r>
            </a:p>
          </p:txBody>
        </p:sp>
        <p:sp>
          <p:nvSpPr>
            <p:cNvPr id="5184" name="Text Box 64"/>
            <p:cNvSpPr txBox="1">
              <a:spLocks noChangeArrowheads="1"/>
            </p:cNvSpPr>
            <p:nvPr/>
          </p:nvSpPr>
          <p:spPr bwMode="auto">
            <a:xfrm>
              <a:off x="3978" y="1757"/>
              <a:ext cx="260" cy="288"/>
            </a:xfrm>
            <a:prstGeom prst="rect">
              <a:avLst/>
            </a:prstGeom>
            <a:noFill/>
            <a:ln w="9525">
              <a:noFill/>
              <a:miter lim="800000"/>
              <a:headEnd/>
              <a:tailEnd/>
            </a:ln>
            <a:effectLst/>
          </p:spPr>
          <p:txBody>
            <a:bodyPr wrap="none">
              <a:spAutoFit/>
            </a:bodyPr>
            <a:lstStyle/>
            <a:p>
              <a:r>
                <a:rPr lang="en-US"/>
                <a:t>...</a:t>
              </a:r>
            </a:p>
          </p:txBody>
        </p:sp>
        <p:sp>
          <p:nvSpPr>
            <p:cNvPr id="5185" name="Text Box 65"/>
            <p:cNvSpPr txBox="1">
              <a:spLocks noChangeArrowheads="1"/>
            </p:cNvSpPr>
            <p:nvPr/>
          </p:nvSpPr>
          <p:spPr bwMode="auto">
            <a:xfrm>
              <a:off x="4252" y="1757"/>
              <a:ext cx="260" cy="288"/>
            </a:xfrm>
            <a:prstGeom prst="rect">
              <a:avLst/>
            </a:prstGeom>
            <a:noFill/>
            <a:ln w="9525">
              <a:noFill/>
              <a:miter lim="800000"/>
              <a:headEnd/>
              <a:tailEnd/>
            </a:ln>
            <a:effectLst/>
          </p:spPr>
          <p:txBody>
            <a:bodyPr wrap="none">
              <a:spAutoFit/>
            </a:bodyPr>
            <a:lstStyle/>
            <a:p>
              <a:r>
                <a:rPr lang="en-US"/>
                <a:t>...</a:t>
              </a:r>
            </a:p>
          </p:txBody>
        </p:sp>
      </p:grpSp>
    </p:spTree>
    <p:extLst>
      <p:ext uri="{BB962C8B-B14F-4D97-AF65-F5344CB8AC3E}">
        <p14:creationId xmlns:p14="http://schemas.microsoft.com/office/powerpoint/2010/main" val="3553508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587375" y="4122738"/>
            <a:ext cx="1841500" cy="2017712"/>
            <a:chOff x="146" y="2955"/>
            <a:chExt cx="1160" cy="1271"/>
          </a:xfrm>
        </p:grpSpPr>
        <p:grpSp>
          <p:nvGrpSpPr>
            <p:cNvPr id="3" name="Group 16"/>
            <p:cNvGrpSpPr>
              <a:grpSpLocks/>
            </p:cNvGrpSpPr>
            <p:nvPr/>
          </p:nvGrpSpPr>
          <p:grpSpPr bwMode="auto">
            <a:xfrm>
              <a:off x="192" y="3024"/>
              <a:ext cx="1104" cy="960"/>
              <a:chOff x="192" y="3024"/>
              <a:chExt cx="1104" cy="960"/>
            </a:xfrm>
          </p:grpSpPr>
          <p:grpSp>
            <p:nvGrpSpPr>
              <p:cNvPr id="4" name="Group 11"/>
              <p:cNvGrpSpPr>
                <a:grpSpLocks/>
              </p:cNvGrpSpPr>
              <p:nvPr/>
            </p:nvGrpSpPr>
            <p:grpSpPr bwMode="auto">
              <a:xfrm>
                <a:off x="192" y="3792"/>
                <a:ext cx="1104" cy="192"/>
                <a:chOff x="192" y="3792"/>
                <a:chExt cx="1104" cy="192"/>
              </a:xfrm>
            </p:grpSpPr>
            <p:sp>
              <p:nvSpPr>
                <p:cNvPr id="6146" name="AutoShape 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7" name="AutoShape 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8" name="AutoShape 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54" name="AutoShape 10"/>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57" name="Line 13"/>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58" name="Line 14"/>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59" name="Line 15"/>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61" name="Text Box 17"/>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6162" name="Text Box 18"/>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6163" name="Text Box 19"/>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6164" name="Text Box 20"/>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6165" name="Text Box 21"/>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6166" name="Text Box 22"/>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6167" name="Text Box 23"/>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5" name="Group 25"/>
          <p:cNvGrpSpPr>
            <a:grpSpLocks/>
          </p:cNvGrpSpPr>
          <p:nvPr/>
        </p:nvGrpSpPr>
        <p:grpSpPr bwMode="auto">
          <a:xfrm>
            <a:off x="3749675" y="4122738"/>
            <a:ext cx="1841500" cy="2017712"/>
            <a:chOff x="146" y="2955"/>
            <a:chExt cx="1160" cy="1271"/>
          </a:xfrm>
        </p:grpSpPr>
        <p:grpSp>
          <p:nvGrpSpPr>
            <p:cNvPr id="6" name="Group 26"/>
            <p:cNvGrpSpPr>
              <a:grpSpLocks/>
            </p:cNvGrpSpPr>
            <p:nvPr/>
          </p:nvGrpSpPr>
          <p:grpSpPr bwMode="auto">
            <a:xfrm>
              <a:off x="192" y="3024"/>
              <a:ext cx="1104" cy="960"/>
              <a:chOff x="192" y="3024"/>
              <a:chExt cx="1104" cy="960"/>
            </a:xfrm>
          </p:grpSpPr>
          <p:grpSp>
            <p:nvGrpSpPr>
              <p:cNvPr id="7" name="Group 27"/>
              <p:cNvGrpSpPr>
                <a:grpSpLocks/>
              </p:cNvGrpSpPr>
              <p:nvPr/>
            </p:nvGrpSpPr>
            <p:grpSpPr bwMode="auto">
              <a:xfrm>
                <a:off x="192" y="3792"/>
                <a:ext cx="1104" cy="192"/>
                <a:chOff x="192" y="3792"/>
                <a:chExt cx="1104" cy="192"/>
              </a:xfrm>
            </p:grpSpPr>
            <p:sp>
              <p:nvSpPr>
                <p:cNvPr id="6172" name="AutoShape 2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3" name="AutoShape 2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4" name="AutoShape 3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75" name="AutoShape 3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6" name="Line 32"/>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77" name="Line 3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78" name="Line 3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79" name="Text Box 35"/>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2</a:t>
              </a:r>
            </a:p>
          </p:txBody>
        </p:sp>
        <p:sp>
          <p:nvSpPr>
            <p:cNvPr id="6180" name="Text Box 36"/>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4</a:t>
              </a:r>
            </a:p>
          </p:txBody>
        </p:sp>
        <p:sp>
          <p:nvSpPr>
            <p:cNvPr id="6181" name="Text Box 37"/>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6</a:t>
              </a:r>
            </a:p>
          </p:txBody>
        </p:sp>
        <p:sp>
          <p:nvSpPr>
            <p:cNvPr id="6182" name="Text Box 3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6183" name="Text Box 3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6184" name="Text Box 40"/>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6185" name="Text Box 41"/>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8" name="Group 42"/>
          <p:cNvGrpSpPr>
            <a:grpSpLocks/>
          </p:cNvGrpSpPr>
          <p:nvPr/>
        </p:nvGrpSpPr>
        <p:grpSpPr bwMode="auto">
          <a:xfrm>
            <a:off x="6708775" y="4122738"/>
            <a:ext cx="1841500" cy="2017712"/>
            <a:chOff x="146" y="2955"/>
            <a:chExt cx="1160" cy="1271"/>
          </a:xfrm>
        </p:grpSpPr>
        <p:grpSp>
          <p:nvGrpSpPr>
            <p:cNvPr id="9" name="Group 43"/>
            <p:cNvGrpSpPr>
              <a:grpSpLocks/>
            </p:cNvGrpSpPr>
            <p:nvPr/>
          </p:nvGrpSpPr>
          <p:grpSpPr bwMode="auto">
            <a:xfrm>
              <a:off x="192" y="3024"/>
              <a:ext cx="1104" cy="960"/>
              <a:chOff x="192" y="3024"/>
              <a:chExt cx="1104" cy="960"/>
            </a:xfrm>
          </p:grpSpPr>
          <p:grpSp>
            <p:nvGrpSpPr>
              <p:cNvPr id="10" name="Group 44"/>
              <p:cNvGrpSpPr>
                <a:grpSpLocks/>
              </p:cNvGrpSpPr>
              <p:nvPr/>
            </p:nvGrpSpPr>
            <p:grpSpPr bwMode="auto">
              <a:xfrm>
                <a:off x="192" y="3792"/>
                <a:ext cx="1104" cy="192"/>
                <a:chOff x="192" y="3792"/>
                <a:chExt cx="1104" cy="192"/>
              </a:xfrm>
            </p:grpSpPr>
            <p:sp>
              <p:nvSpPr>
                <p:cNvPr id="6189" name="AutoShape 4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0" name="AutoShape 4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1" name="AutoShape 4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92" name="AutoShape 4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3" name="Line 4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94" name="Line 5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95" name="Line 5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96" name="Text Box 52"/>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6197" name="Text Box 53"/>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6198" name="Text Box 5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6199" name="Text Box 5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6200" name="Text Box 5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6201" name="Text Box 57"/>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6202" name="Text Box 58"/>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sp>
        <p:nvSpPr>
          <p:cNvPr id="6204" name="Line 60"/>
          <p:cNvSpPr>
            <a:spLocks noChangeShapeType="1"/>
          </p:cNvSpPr>
          <p:nvPr/>
        </p:nvSpPr>
        <p:spPr bwMode="auto">
          <a:xfrm flipV="1">
            <a:off x="1530350" y="2743200"/>
            <a:ext cx="3162300" cy="1485900"/>
          </a:xfrm>
          <a:prstGeom prst="line">
            <a:avLst/>
          </a:prstGeom>
          <a:noFill/>
          <a:ln w="9525">
            <a:solidFill>
              <a:schemeClr val="tx1"/>
            </a:solidFill>
            <a:round/>
            <a:headEnd/>
            <a:tailEnd/>
          </a:ln>
          <a:effectLst/>
        </p:spPr>
        <p:txBody>
          <a:bodyPr wrap="none" anchor="ctr"/>
          <a:lstStyle/>
          <a:p>
            <a:endParaRPr lang="en-US"/>
          </a:p>
        </p:txBody>
      </p:sp>
      <p:sp>
        <p:nvSpPr>
          <p:cNvPr id="6205" name="Line 61"/>
          <p:cNvSpPr>
            <a:spLocks noChangeShapeType="1"/>
          </p:cNvSpPr>
          <p:nvPr/>
        </p:nvSpPr>
        <p:spPr bwMode="auto">
          <a:xfrm flipV="1">
            <a:off x="4699000" y="2743200"/>
            <a:ext cx="0" cy="1492250"/>
          </a:xfrm>
          <a:prstGeom prst="line">
            <a:avLst/>
          </a:prstGeom>
          <a:noFill/>
          <a:ln w="9525">
            <a:solidFill>
              <a:schemeClr val="tx1"/>
            </a:solidFill>
            <a:round/>
            <a:headEnd/>
            <a:tailEnd/>
          </a:ln>
          <a:effectLst/>
        </p:spPr>
        <p:txBody>
          <a:bodyPr wrap="none" anchor="ctr"/>
          <a:lstStyle/>
          <a:p>
            <a:endParaRPr lang="en-US"/>
          </a:p>
        </p:txBody>
      </p:sp>
      <p:sp>
        <p:nvSpPr>
          <p:cNvPr id="6206" name="Line 62"/>
          <p:cNvSpPr>
            <a:spLocks noChangeShapeType="1"/>
          </p:cNvSpPr>
          <p:nvPr/>
        </p:nvSpPr>
        <p:spPr bwMode="auto">
          <a:xfrm>
            <a:off x="4699000" y="2749550"/>
            <a:ext cx="2952750" cy="1479550"/>
          </a:xfrm>
          <a:prstGeom prst="line">
            <a:avLst/>
          </a:prstGeom>
          <a:noFill/>
          <a:ln w="9525">
            <a:solidFill>
              <a:schemeClr val="tx1"/>
            </a:solidFill>
            <a:round/>
            <a:headEnd/>
            <a:tailEnd/>
          </a:ln>
          <a:effectLst/>
        </p:spPr>
        <p:txBody>
          <a:bodyPr wrap="none" anchor="ctr"/>
          <a:lstStyle/>
          <a:p>
            <a:endParaRPr lang="en-US"/>
          </a:p>
        </p:txBody>
      </p:sp>
      <p:sp>
        <p:nvSpPr>
          <p:cNvPr id="6208" name="Text Box 64"/>
          <p:cNvSpPr txBox="1">
            <a:spLocks noChangeArrowheads="1"/>
          </p:cNvSpPr>
          <p:nvPr/>
        </p:nvSpPr>
        <p:spPr bwMode="auto">
          <a:xfrm>
            <a:off x="4899025" y="2384425"/>
            <a:ext cx="184150" cy="457200"/>
          </a:xfrm>
          <a:prstGeom prst="rect">
            <a:avLst/>
          </a:prstGeom>
          <a:noFill/>
          <a:ln w="9525">
            <a:noFill/>
            <a:miter lim="800000"/>
            <a:headEnd/>
            <a:tailEnd/>
          </a:ln>
          <a:effectLst/>
        </p:spPr>
        <p:txBody>
          <a:bodyPr wrap="none">
            <a:spAutoFit/>
          </a:bodyPr>
          <a:lstStyle/>
          <a:p>
            <a:endParaRPr lang="en-US"/>
          </a:p>
        </p:txBody>
      </p:sp>
      <p:sp>
        <p:nvSpPr>
          <p:cNvPr id="6210" name="Text Box 66"/>
          <p:cNvSpPr txBox="1">
            <a:spLocks noChangeArrowheads="1"/>
          </p:cNvSpPr>
          <p:nvPr/>
        </p:nvSpPr>
        <p:spPr bwMode="auto">
          <a:xfrm>
            <a:off x="708025" y="269875"/>
            <a:ext cx="5771132" cy="954107"/>
          </a:xfrm>
          <a:prstGeom prst="rect">
            <a:avLst/>
          </a:prstGeom>
          <a:noFill/>
          <a:ln w="9525">
            <a:noFill/>
            <a:miter lim="800000"/>
            <a:headEnd/>
            <a:tailEnd/>
          </a:ln>
          <a:effectLst/>
        </p:spPr>
        <p:txBody>
          <a:bodyPr wrap="none">
            <a:spAutoFit/>
          </a:bodyPr>
          <a:lstStyle/>
          <a:p>
            <a:r>
              <a:rPr lang="en-US" sz="2800" dirty="0"/>
              <a:t>A simple abstract game.</a:t>
            </a:r>
          </a:p>
          <a:p>
            <a:r>
              <a:rPr lang="en-US" sz="2800" b="1" dirty="0"/>
              <a:t>Max</a:t>
            </a:r>
            <a:r>
              <a:rPr lang="en-US" sz="2800" dirty="0"/>
              <a:t> makes a move, then </a:t>
            </a:r>
            <a:r>
              <a:rPr lang="en-US" sz="2800" b="1" dirty="0"/>
              <a:t>Min</a:t>
            </a:r>
            <a:r>
              <a:rPr lang="en-US" sz="2800" dirty="0"/>
              <a:t> replies. </a:t>
            </a:r>
          </a:p>
        </p:txBody>
      </p:sp>
      <p:sp>
        <p:nvSpPr>
          <p:cNvPr id="6211" name="Text Box 67"/>
          <p:cNvSpPr txBox="1">
            <a:spLocks noChangeArrowheads="1"/>
          </p:cNvSpPr>
          <p:nvPr/>
        </p:nvSpPr>
        <p:spPr bwMode="auto">
          <a:xfrm>
            <a:off x="6003925" y="3117850"/>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6212" name="Text Box 68"/>
          <p:cNvSpPr txBox="1">
            <a:spLocks noChangeArrowheads="1"/>
          </p:cNvSpPr>
          <p:nvPr/>
        </p:nvSpPr>
        <p:spPr bwMode="auto">
          <a:xfrm>
            <a:off x="4302125" y="3117850"/>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6213" name="Text Box 69"/>
          <p:cNvSpPr txBox="1">
            <a:spLocks noChangeArrowheads="1"/>
          </p:cNvSpPr>
          <p:nvPr/>
        </p:nvSpPr>
        <p:spPr bwMode="auto">
          <a:xfrm>
            <a:off x="2841625" y="3117850"/>
            <a:ext cx="438150" cy="366713"/>
          </a:xfrm>
          <a:prstGeom prst="rect">
            <a:avLst/>
          </a:prstGeom>
          <a:noFill/>
          <a:ln w="9525">
            <a:noFill/>
            <a:miter lim="800000"/>
            <a:headEnd/>
            <a:tailEnd/>
          </a:ln>
          <a:effectLst/>
        </p:spPr>
        <p:txBody>
          <a:bodyPr wrap="none">
            <a:spAutoFit/>
          </a:bodyPr>
          <a:lstStyle/>
          <a:p>
            <a:r>
              <a:rPr lang="en-US" sz="1800"/>
              <a:t>A</a:t>
            </a:r>
            <a:r>
              <a:rPr lang="en-US" sz="1400"/>
              <a:t>1</a:t>
            </a:r>
            <a:endParaRPr lang="en-US"/>
          </a:p>
        </p:txBody>
      </p:sp>
      <p:sp>
        <p:nvSpPr>
          <p:cNvPr id="6214" name="Text Box 70"/>
          <p:cNvSpPr txBox="1">
            <a:spLocks noChangeArrowheads="1"/>
          </p:cNvSpPr>
          <p:nvPr/>
        </p:nvSpPr>
        <p:spPr bwMode="auto">
          <a:xfrm>
            <a:off x="387350" y="6292850"/>
            <a:ext cx="8194675" cy="338554"/>
          </a:xfrm>
          <a:prstGeom prst="rect">
            <a:avLst/>
          </a:prstGeom>
          <a:noFill/>
          <a:ln w="9525">
            <a:noFill/>
            <a:miter lim="800000"/>
            <a:headEnd/>
            <a:tailEnd/>
          </a:ln>
          <a:effectLst/>
        </p:spPr>
        <p:txBody>
          <a:bodyPr>
            <a:spAutoFit/>
          </a:bodyPr>
          <a:lstStyle/>
          <a:p>
            <a:r>
              <a:rPr lang="en-US" sz="1600" dirty="0"/>
              <a:t>An action by one player is called a </a:t>
            </a:r>
            <a:r>
              <a:rPr lang="en-US" sz="1600" i="1" dirty="0"/>
              <a:t>ply</a:t>
            </a:r>
            <a:r>
              <a:rPr lang="en-US" sz="1600" dirty="0"/>
              <a:t>, two ply (a action and a counter action) is called a </a:t>
            </a:r>
            <a:r>
              <a:rPr lang="en-US" sz="1600" i="1" dirty="0"/>
              <a:t>move</a:t>
            </a:r>
            <a:r>
              <a:rPr lang="en-US" sz="1600" dirty="0"/>
              <a:t>.</a:t>
            </a:r>
            <a:endParaRPr lang="en-US" sz="1800" dirty="0"/>
          </a:p>
        </p:txBody>
      </p:sp>
      <p:sp>
        <p:nvSpPr>
          <p:cNvPr id="6153" name="AutoShape 9"/>
          <p:cNvSpPr>
            <a:spLocks noChangeArrowheads="1"/>
          </p:cNvSpPr>
          <p:nvPr/>
        </p:nvSpPr>
        <p:spPr bwMode="auto">
          <a:xfrm>
            <a:off x="4546600" y="2444750"/>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AutoShape 9">
            <a:extLst>
              <a:ext uri="{FF2B5EF4-FFF2-40B4-BE49-F238E27FC236}">
                <a16:creationId xmlns:a16="http://schemas.microsoft.com/office/drawing/2014/main" id="{EE5B412B-7BFB-4DAE-9D6C-348EACD60D4A}"/>
              </a:ext>
            </a:extLst>
          </p:cNvPr>
          <p:cNvSpPr>
            <a:spLocks noChangeArrowheads="1"/>
          </p:cNvSpPr>
          <p:nvPr/>
        </p:nvSpPr>
        <p:spPr bwMode="auto">
          <a:xfrm>
            <a:off x="4497911" y="1195116"/>
            <a:ext cx="305663" cy="38735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 name="Group 24"/>
          <p:cNvGrpSpPr>
            <a:grpSpLocks/>
          </p:cNvGrpSpPr>
          <p:nvPr/>
        </p:nvGrpSpPr>
        <p:grpSpPr bwMode="auto">
          <a:xfrm>
            <a:off x="587375" y="4122738"/>
            <a:ext cx="1841500" cy="2017712"/>
            <a:chOff x="146" y="2955"/>
            <a:chExt cx="1160" cy="1271"/>
          </a:xfrm>
        </p:grpSpPr>
        <p:grpSp>
          <p:nvGrpSpPr>
            <p:cNvPr id="3" name="Group 16"/>
            <p:cNvGrpSpPr>
              <a:grpSpLocks/>
            </p:cNvGrpSpPr>
            <p:nvPr/>
          </p:nvGrpSpPr>
          <p:grpSpPr bwMode="auto">
            <a:xfrm>
              <a:off x="192" y="3024"/>
              <a:ext cx="1104" cy="960"/>
              <a:chOff x="192" y="3024"/>
              <a:chExt cx="1104" cy="960"/>
            </a:xfrm>
          </p:grpSpPr>
          <p:grpSp>
            <p:nvGrpSpPr>
              <p:cNvPr id="4" name="Group 11"/>
              <p:cNvGrpSpPr>
                <a:grpSpLocks/>
              </p:cNvGrpSpPr>
              <p:nvPr/>
            </p:nvGrpSpPr>
            <p:grpSpPr bwMode="auto">
              <a:xfrm>
                <a:off x="192" y="3792"/>
                <a:ext cx="1104" cy="192"/>
                <a:chOff x="192" y="3792"/>
                <a:chExt cx="1104" cy="192"/>
              </a:xfrm>
            </p:grpSpPr>
            <p:sp>
              <p:nvSpPr>
                <p:cNvPr id="6146" name="AutoShape 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7" name="AutoShape 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8" name="AutoShape 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54" name="AutoShape 10"/>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57" name="Line 13"/>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58" name="Line 14"/>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59" name="Line 15"/>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61" name="Text Box 17"/>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6162" name="Text Box 18"/>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6163" name="Text Box 19"/>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6164" name="Text Box 20"/>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6165" name="Text Box 21"/>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6166" name="Text Box 22"/>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6167" name="Text Box 23"/>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5" name="Group 25"/>
          <p:cNvGrpSpPr>
            <a:grpSpLocks/>
          </p:cNvGrpSpPr>
          <p:nvPr/>
        </p:nvGrpSpPr>
        <p:grpSpPr bwMode="auto">
          <a:xfrm>
            <a:off x="3749675" y="4122738"/>
            <a:ext cx="1841500" cy="2017712"/>
            <a:chOff x="146" y="2955"/>
            <a:chExt cx="1160" cy="1271"/>
          </a:xfrm>
        </p:grpSpPr>
        <p:grpSp>
          <p:nvGrpSpPr>
            <p:cNvPr id="6" name="Group 26"/>
            <p:cNvGrpSpPr>
              <a:grpSpLocks/>
            </p:cNvGrpSpPr>
            <p:nvPr/>
          </p:nvGrpSpPr>
          <p:grpSpPr bwMode="auto">
            <a:xfrm>
              <a:off x="192" y="3024"/>
              <a:ext cx="1104" cy="960"/>
              <a:chOff x="192" y="3024"/>
              <a:chExt cx="1104" cy="960"/>
            </a:xfrm>
          </p:grpSpPr>
          <p:grpSp>
            <p:nvGrpSpPr>
              <p:cNvPr id="7" name="Group 27"/>
              <p:cNvGrpSpPr>
                <a:grpSpLocks/>
              </p:cNvGrpSpPr>
              <p:nvPr/>
            </p:nvGrpSpPr>
            <p:grpSpPr bwMode="auto">
              <a:xfrm>
                <a:off x="192" y="3792"/>
                <a:ext cx="1104" cy="192"/>
                <a:chOff x="192" y="3792"/>
                <a:chExt cx="1104" cy="192"/>
              </a:xfrm>
            </p:grpSpPr>
            <p:sp>
              <p:nvSpPr>
                <p:cNvPr id="6172" name="AutoShape 2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3" name="AutoShape 2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4" name="AutoShape 3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75" name="AutoShape 3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6" name="Line 32"/>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77" name="Line 3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78" name="Line 3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79" name="Text Box 35"/>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2</a:t>
              </a:r>
            </a:p>
          </p:txBody>
        </p:sp>
        <p:sp>
          <p:nvSpPr>
            <p:cNvPr id="6180" name="Text Box 36"/>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4</a:t>
              </a:r>
            </a:p>
          </p:txBody>
        </p:sp>
        <p:sp>
          <p:nvSpPr>
            <p:cNvPr id="6181" name="Text Box 37"/>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6</a:t>
              </a:r>
            </a:p>
          </p:txBody>
        </p:sp>
        <p:sp>
          <p:nvSpPr>
            <p:cNvPr id="6182" name="Text Box 3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6183" name="Text Box 3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6184" name="Text Box 40"/>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6185" name="Text Box 41"/>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8" name="Group 42"/>
          <p:cNvGrpSpPr>
            <a:grpSpLocks/>
          </p:cNvGrpSpPr>
          <p:nvPr/>
        </p:nvGrpSpPr>
        <p:grpSpPr bwMode="auto">
          <a:xfrm>
            <a:off x="6708775" y="4122738"/>
            <a:ext cx="1841500" cy="2017712"/>
            <a:chOff x="146" y="2955"/>
            <a:chExt cx="1160" cy="1271"/>
          </a:xfrm>
        </p:grpSpPr>
        <p:grpSp>
          <p:nvGrpSpPr>
            <p:cNvPr id="9" name="Group 43"/>
            <p:cNvGrpSpPr>
              <a:grpSpLocks/>
            </p:cNvGrpSpPr>
            <p:nvPr/>
          </p:nvGrpSpPr>
          <p:grpSpPr bwMode="auto">
            <a:xfrm>
              <a:off x="192" y="3024"/>
              <a:ext cx="1104" cy="960"/>
              <a:chOff x="192" y="3024"/>
              <a:chExt cx="1104" cy="960"/>
            </a:xfrm>
          </p:grpSpPr>
          <p:grpSp>
            <p:nvGrpSpPr>
              <p:cNvPr id="10" name="Group 44"/>
              <p:cNvGrpSpPr>
                <a:grpSpLocks/>
              </p:cNvGrpSpPr>
              <p:nvPr/>
            </p:nvGrpSpPr>
            <p:grpSpPr bwMode="auto">
              <a:xfrm>
                <a:off x="192" y="3792"/>
                <a:ext cx="1104" cy="192"/>
                <a:chOff x="192" y="3792"/>
                <a:chExt cx="1104" cy="192"/>
              </a:xfrm>
            </p:grpSpPr>
            <p:sp>
              <p:nvSpPr>
                <p:cNvPr id="6189" name="AutoShape 4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0" name="AutoShape 4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1" name="AutoShape 4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92" name="AutoShape 4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3" name="Line 4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94" name="Line 5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95" name="Line 5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96" name="Text Box 52"/>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6197" name="Text Box 53"/>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6198" name="Text Box 5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6199" name="Text Box 5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6200" name="Text Box 5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6201" name="Text Box 57"/>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6202" name="Text Box 58"/>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sp>
        <p:nvSpPr>
          <p:cNvPr id="6204" name="Line 60"/>
          <p:cNvSpPr>
            <a:spLocks noChangeShapeType="1"/>
          </p:cNvSpPr>
          <p:nvPr/>
        </p:nvSpPr>
        <p:spPr bwMode="auto">
          <a:xfrm flipV="1">
            <a:off x="1530350" y="2743200"/>
            <a:ext cx="3162300" cy="1485900"/>
          </a:xfrm>
          <a:prstGeom prst="line">
            <a:avLst/>
          </a:prstGeom>
          <a:noFill/>
          <a:ln w="9525">
            <a:solidFill>
              <a:schemeClr val="tx1"/>
            </a:solidFill>
            <a:round/>
            <a:headEnd/>
            <a:tailEnd/>
          </a:ln>
          <a:effectLst/>
        </p:spPr>
        <p:txBody>
          <a:bodyPr wrap="none" anchor="ctr"/>
          <a:lstStyle/>
          <a:p>
            <a:endParaRPr lang="en-US"/>
          </a:p>
        </p:txBody>
      </p:sp>
      <p:sp>
        <p:nvSpPr>
          <p:cNvPr id="6205" name="Line 61"/>
          <p:cNvSpPr>
            <a:spLocks noChangeShapeType="1"/>
          </p:cNvSpPr>
          <p:nvPr/>
        </p:nvSpPr>
        <p:spPr bwMode="auto">
          <a:xfrm flipV="1">
            <a:off x="4699000" y="2743200"/>
            <a:ext cx="0" cy="1492250"/>
          </a:xfrm>
          <a:prstGeom prst="line">
            <a:avLst/>
          </a:prstGeom>
          <a:noFill/>
          <a:ln w="9525">
            <a:solidFill>
              <a:schemeClr val="tx1"/>
            </a:solidFill>
            <a:round/>
            <a:headEnd/>
            <a:tailEnd/>
          </a:ln>
          <a:effectLst/>
        </p:spPr>
        <p:txBody>
          <a:bodyPr wrap="none" anchor="ctr"/>
          <a:lstStyle/>
          <a:p>
            <a:endParaRPr lang="en-US"/>
          </a:p>
        </p:txBody>
      </p:sp>
      <p:sp>
        <p:nvSpPr>
          <p:cNvPr id="6206" name="Line 62"/>
          <p:cNvSpPr>
            <a:spLocks noChangeShapeType="1"/>
          </p:cNvSpPr>
          <p:nvPr/>
        </p:nvSpPr>
        <p:spPr bwMode="auto">
          <a:xfrm>
            <a:off x="4699000" y="2749550"/>
            <a:ext cx="2952750" cy="1479550"/>
          </a:xfrm>
          <a:prstGeom prst="line">
            <a:avLst/>
          </a:prstGeom>
          <a:noFill/>
          <a:ln w="9525">
            <a:solidFill>
              <a:schemeClr val="tx1"/>
            </a:solidFill>
            <a:round/>
            <a:headEnd/>
            <a:tailEnd/>
          </a:ln>
          <a:effectLst/>
        </p:spPr>
        <p:txBody>
          <a:bodyPr wrap="none" anchor="ctr"/>
          <a:lstStyle/>
          <a:p>
            <a:endParaRPr lang="en-US"/>
          </a:p>
        </p:txBody>
      </p:sp>
      <p:sp>
        <p:nvSpPr>
          <p:cNvPr id="6208" name="Text Box 64"/>
          <p:cNvSpPr txBox="1">
            <a:spLocks noChangeArrowheads="1"/>
          </p:cNvSpPr>
          <p:nvPr/>
        </p:nvSpPr>
        <p:spPr bwMode="auto">
          <a:xfrm>
            <a:off x="4899025" y="2384425"/>
            <a:ext cx="184150" cy="457200"/>
          </a:xfrm>
          <a:prstGeom prst="rect">
            <a:avLst/>
          </a:prstGeom>
          <a:noFill/>
          <a:ln w="9525">
            <a:noFill/>
            <a:miter lim="800000"/>
            <a:headEnd/>
            <a:tailEnd/>
          </a:ln>
          <a:effectLst/>
        </p:spPr>
        <p:txBody>
          <a:bodyPr wrap="none">
            <a:spAutoFit/>
          </a:bodyPr>
          <a:lstStyle/>
          <a:p>
            <a:endParaRPr lang="en-US"/>
          </a:p>
        </p:txBody>
      </p:sp>
      <p:sp>
        <p:nvSpPr>
          <p:cNvPr id="6210" name="Text Box 66"/>
          <p:cNvSpPr txBox="1">
            <a:spLocks noChangeArrowheads="1"/>
          </p:cNvSpPr>
          <p:nvPr/>
        </p:nvSpPr>
        <p:spPr bwMode="auto">
          <a:xfrm>
            <a:off x="708025" y="269875"/>
            <a:ext cx="7774308" cy="523220"/>
          </a:xfrm>
          <a:prstGeom prst="rect">
            <a:avLst/>
          </a:prstGeom>
          <a:noFill/>
          <a:ln w="9525">
            <a:noFill/>
            <a:miter lim="800000"/>
            <a:headEnd/>
            <a:tailEnd/>
          </a:ln>
          <a:effectLst/>
        </p:spPr>
        <p:txBody>
          <a:bodyPr wrap="none">
            <a:spAutoFit/>
          </a:bodyPr>
          <a:lstStyle/>
          <a:p>
            <a:r>
              <a:rPr lang="en-US" sz="2800" dirty="0"/>
              <a:t>A mnemonic to help remember which shape is Max. </a:t>
            </a:r>
          </a:p>
        </p:txBody>
      </p:sp>
      <p:sp>
        <p:nvSpPr>
          <p:cNvPr id="6211" name="Text Box 67"/>
          <p:cNvSpPr txBox="1">
            <a:spLocks noChangeArrowheads="1"/>
          </p:cNvSpPr>
          <p:nvPr/>
        </p:nvSpPr>
        <p:spPr bwMode="auto">
          <a:xfrm>
            <a:off x="6003925" y="3117850"/>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6212" name="Text Box 68"/>
          <p:cNvSpPr txBox="1">
            <a:spLocks noChangeArrowheads="1"/>
          </p:cNvSpPr>
          <p:nvPr/>
        </p:nvSpPr>
        <p:spPr bwMode="auto">
          <a:xfrm>
            <a:off x="4302125" y="3117850"/>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6213" name="Text Box 69"/>
          <p:cNvSpPr txBox="1">
            <a:spLocks noChangeArrowheads="1"/>
          </p:cNvSpPr>
          <p:nvPr/>
        </p:nvSpPr>
        <p:spPr bwMode="auto">
          <a:xfrm>
            <a:off x="2841625" y="3117850"/>
            <a:ext cx="438150" cy="366713"/>
          </a:xfrm>
          <a:prstGeom prst="rect">
            <a:avLst/>
          </a:prstGeom>
          <a:noFill/>
          <a:ln w="9525">
            <a:noFill/>
            <a:miter lim="800000"/>
            <a:headEnd/>
            <a:tailEnd/>
          </a:ln>
          <a:effectLst/>
        </p:spPr>
        <p:txBody>
          <a:bodyPr wrap="none">
            <a:spAutoFit/>
          </a:bodyPr>
          <a:lstStyle/>
          <a:p>
            <a:r>
              <a:rPr lang="en-US" sz="1800"/>
              <a:t>A</a:t>
            </a:r>
            <a:r>
              <a:rPr lang="en-US" sz="1400"/>
              <a:t>1</a:t>
            </a:r>
            <a:endParaRPr lang="en-US"/>
          </a:p>
        </p:txBody>
      </p:sp>
      <p:sp>
        <p:nvSpPr>
          <p:cNvPr id="6214" name="Text Box 70"/>
          <p:cNvSpPr txBox="1">
            <a:spLocks noChangeArrowheads="1"/>
          </p:cNvSpPr>
          <p:nvPr/>
        </p:nvSpPr>
        <p:spPr bwMode="auto">
          <a:xfrm>
            <a:off x="387350" y="6292850"/>
            <a:ext cx="8194675" cy="338554"/>
          </a:xfrm>
          <a:prstGeom prst="rect">
            <a:avLst/>
          </a:prstGeom>
          <a:noFill/>
          <a:ln w="9525">
            <a:noFill/>
            <a:miter lim="800000"/>
            <a:headEnd/>
            <a:tailEnd/>
          </a:ln>
          <a:effectLst/>
        </p:spPr>
        <p:txBody>
          <a:bodyPr>
            <a:spAutoFit/>
          </a:bodyPr>
          <a:lstStyle/>
          <a:p>
            <a:r>
              <a:rPr lang="en-US" sz="1600" dirty="0"/>
              <a:t>An action by one player is called a </a:t>
            </a:r>
            <a:r>
              <a:rPr lang="en-US" sz="1600" i="1" dirty="0"/>
              <a:t>ply</a:t>
            </a:r>
            <a:r>
              <a:rPr lang="en-US" sz="1600" dirty="0"/>
              <a:t>, two ply (a action and a counter action) is called a </a:t>
            </a:r>
            <a:r>
              <a:rPr lang="en-US" sz="1600" i="1" dirty="0"/>
              <a:t>move</a:t>
            </a:r>
            <a:r>
              <a:rPr lang="en-US" sz="1600" dirty="0"/>
              <a:t>.</a:t>
            </a:r>
            <a:endParaRPr lang="en-US" sz="1800" dirty="0"/>
          </a:p>
        </p:txBody>
      </p:sp>
      <p:sp>
        <p:nvSpPr>
          <p:cNvPr id="6153" name="AutoShape 9"/>
          <p:cNvSpPr>
            <a:spLocks noChangeArrowheads="1"/>
          </p:cNvSpPr>
          <p:nvPr/>
        </p:nvSpPr>
        <p:spPr bwMode="auto">
          <a:xfrm>
            <a:off x="4546600" y="2444750"/>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1" name="Rectangle 10">
            <a:extLst>
              <a:ext uri="{FF2B5EF4-FFF2-40B4-BE49-F238E27FC236}">
                <a16:creationId xmlns:a16="http://schemas.microsoft.com/office/drawing/2014/main" id="{3D05A6F8-3E3A-4E9A-861C-1C7E90629190}"/>
              </a:ext>
            </a:extLst>
          </p:cNvPr>
          <p:cNvSpPr/>
          <p:nvPr/>
        </p:nvSpPr>
        <p:spPr>
          <a:xfrm>
            <a:off x="3907579" y="1046841"/>
            <a:ext cx="1409360" cy="707886"/>
          </a:xfrm>
          <a:prstGeom prst="rect">
            <a:avLst/>
          </a:prstGeom>
        </p:spPr>
        <p:txBody>
          <a:bodyPr wrap="none">
            <a:spAutoFit/>
          </a:bodyPr>
          <a:lstStyle/>
          <a:p>
            <a:r>
              <a:rPr lang="en-US" sz="4000" b="1" dirty="0"/>
              <a:t>M</a:t>
            </a:r>
            <a:r>
              <a:rPr lang="en-US" sz="4000" b="1" dirty="0">
                <a:solidFill>
                  <a:schemeClr val="accent1">
                    <a:lumMod val="50000"/>
                  </a:schemeClr>
                </a:solidFill>
              </a:rPr>
              <a:t>A</a:t>
            </a:r>
            <a:r>
              <a:rPr lang="en-US" sz="4000" b="1" dirty="0"/>
              <a:t>X</a:t>
            </a:r>
            <a:endParaRPr lang="en-US" sz="4000" dirty="0"/>
          </a:p>
        </p:txBody>
      </p:sp>
    </p:spTree>
    <p:extLst>
      <p:ext uri="{BB962C8B-B14F-4D97-AF65-F5344CB8AC3E}">
        <p14:creationId xmlns:p14="http://schemas.microsoft.com/office/powerpoint/2010/main" val="26267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587375" y="3941763"/>
            <a:ext cx="1841500" cy="2017712"/>
            <a:chOff x="146" y="2955"/>
            <a:chExt cx="1160" cy="1271"/>
          </a:xfrm>
        </p:grpSpPr>
        <p:grpSp>
          <p:nvGrpSpPr>
            <p:cNvPr id="3" name="Group 16"/>
            <p:cNvGrpSpPr>
              <a:grpSpLocks/>
            </p:cNvGrpSpPr>
            <p:nvPr/>
          </p:nvGrpSpPr>
          <p:grpSpPr bwMode="auto">
            <a:xfrm>
              <a:off x="192" y="3024"/>
              <a:ext cx="1104" cy="960"/>
              <a:chOff x="192" y="3024"/>
              <a:chExt cx="1104" cy="960"/>
            </a:xfrm>
          </p:grpSpPr>
          <p:grpSp>
            <p:nvGrpSpPr>
              <p:cNvPr id="4" name="Group 11"/>
              <p:cNvGrpSpPr>
                <a:grpSpLocks/>
              </p:cNvGrpSpPr>
              <p:nvPr/>
            </p:nvGrpSpPr>
            <p:grpSpPr bwMode="auto">
              <a:xfrm>
                <a:off x="192" y="3792"/>
                <a:ext cx="1104" cy="192"/>
                <a:chOff x="192" y="3792"/>
                <a:chExt cx="1104" cy="192"/>
              </a:xfrm>
            </p:grpSpPr>
            <p:sp>
              <p:nvSpPr>
                <p:cNvPr id="6146" name="AutoShape 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7" name="AutoShape 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8" name="AutoShape 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54" name="AutoShape 10"/>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57" name="Line 13"/>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58" name="Line 14"/>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59" name="Line 15"/>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61" name="Text Box 17"/>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6162" name="Text Box 18"/>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6163" name="Text Box 19"/>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6164" name="Text Box 20"/>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6165" name="Text Box 21"/>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6166" name="Text Box 22"/>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6167" name="Text Box 23"/>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5" name="Group 25"/>
          <p:cNvGrpSpPr>
            <a:grpSpLocks/>
          </p:cNvGrpSpPr>
          <p:nvPr/>
        </p:nvGrpSpPr>
        <p:grpSpPr bwMode="auto">
          <a:xfrm>
            <a:off x="3749675" y="3941763"/>
            <a:ext cx="1841500" cy="2017712"/>
            <a:chOff x="146" y="2955"/>
            <a:chExt cx="1160" cy="1271"/>
          </a:xfrm>
        </p:grpSpPr>
        <p:grpSp>
          <p:nvGrpSpPr>
            <p:cNvPr id="6" name="Group 26"/>
            <p:cNvGrpSpPr>
              <a:grpSpLocks/>
            </p:cNvGrpSpPr>
            <p:nvPr/>
          </p:nvGrpSpPr>
          <p:grpSpPr bwMode="auto">
            <a:xfrm>
              <a:off x="192" y="3024"/>
              <a:ext cx="1104" cy="960"/>
              <a:chOff x="192" y="3024"/>
              <a:chExt cx="1104" cy="960"/>
            </a:xfrm>
          </p:grpSpPr>
          <p:grpSp>
            <p:nvGrpSpPr>
              <p:cNvPr id="7" name="Group 27"/>
              <p:cNvGrpSpPr>
                <a:grpSpLocks/>
              </p:cNvGrpSpPr>
              <p:nvPr/>
            </p:nvGrpSpPr>
            <p:grpSpPr bwMode="auto">
              <a:xfrm>
                <a:off x="192" y="3792"/>
                <a:ext cx="1104" cy="192"/>
                <a:chOff x="192" y="3792"/>
                <a:chExt cx="1104" cy="192"/>
              </a:xfrm>
            </p:grpSpPr>
            <p:sp>
              <p:nvSpPr>
                <p:cNvPr id="6172" name="AutoShape 2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3" name="AutoShape 2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4" name="AutoShape 3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75" name="AutoShape 3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6" name="Line 32"/>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77" name="Line 3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78" name="Line 3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79" name="Text Box 35"/>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2</a:t>
              </a:r>
            </a:p>
          </p:txBody>
        </p:sp>
        <p:sp>
          <p:nvSpPr>
            <p:cNvPr id="6180" name="Text Box 36"/>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4</a:t>
              </a:r>
            </a:p>
          </p:txBody>
        </p:sp>
        <p:sp>
          <p:nvSpPr>
            <p:cNvPr id="6181" name="Text Box 37"/>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6</a:t>
              </a:r>
            </a:p>
          </p:txBody>
        </p:sp>
        <p:sp>
          <p:nvSpPr>
            <p:cNvPr id="6182" name="Text Box 3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6183" name="Text Box 3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6184" name="Text Box 40"/>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6185" name="Text Box 41"/>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8" name="Group 42"/>
          <p:cNvGrpSpPr>
            <a:grpSpLocks/>
          </p:cNvGrpSpPr>
          <p:nvPr/>
        </p:nvGrpSpPr>
        <p:grpSpPr bwMode="auto">
          <a:xfrm>
            <a:off x="6708775" y="3941763"/>
            <a:ext cx="1841500" cy="2017712"/>
            <a:chOff x="146" y="2955"/>
            <a:chExt cx="1160" cy="1271"/>
          </a:xfrm>
        </p:grpSpPr>
        <p:grpSp>
          <p:nvGrpSpPr>
            <p:cNvPr id="9" name="Group 43"/>
            <p:cNvGrpSpPr>
              <a:grpSpLocks/>
            </p:cNvGrpSpPr>
            <p:nvPr/>
          </p:nvGrpSpPr>
          <p:grpSpPr bwMode="auto">
            <a:xfrm>
              <a:off x="192" y="3024"/>
              <a:ext cx="1104" cy="960"/>
              <a:chOff x="192" y="3024"/>
              <a:chExt cx="1104" cy="960"/>
            </a:xfrm>
          </p:grpSpPr>
          <p:grpSp>
            <p:nvGrpSpPr>
              <p:cNvPr id="10" name="Group 44"/>
              <p:cNvGrpSpPr>
                <a:grpSpLocks/>
              </p:cNvGrpSpPr>
              <p:nvPr/>
            </p:nvGrpSpPr>
            <p:grpSpPr bwMode="auto">
              <a:xfrm>
                <a:off x="192" y="3792"/>
                <a:ext cx="1104" cy="192"/>
                <a:chOff x="192" y="3792"/>
                <a:chExt cx="1104" cy="192"/>
              </a:xfrm>
            </p:grpSpPr>
            <p:sp>
              <p:nvSpPr>
                <p:cNvPr id="6189" name="AutoShape 4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0" name="AutoShape 4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1" name="AutoShape 4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92" name="AutoShape 4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3" name="Line 4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94" name="Line 5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95" name="Line 5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96" name="Text Box 52"/>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6197" name="Text Box 53"/>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6198" name="Text Box 5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6199" name="Text Box 5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6200" name="Text Box 5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6201" name="Text Box 57"/>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6202" name="Text Box 58"/>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sp>
        <p:nvSpPr>
          <p:cNvPr id="6204" name="Line 60"/>
          <p:cNvSpPr>
            <a:spLocks noChangeShapeType="1"/>
          </p:cNvSpPr>
          <p:nvPr/>
        </p:nvSpPr>
        <p:spPr bwMode="auto">
          <a:xfrm flipV="1">
            <a:off x="1530350" y="2562225"/>
            <a:ext cx="3162300" cy="1485900"/>
          </a:xfrm>
          <a:prstGeom prst="line">
            <a:avLst/>
          </a:prstGeom>
          <a:noFill/>
          <a:ln w="9525">
            <a:solidFill>
              <a:schemeClr val="tx1"/>
            </a:solidFill>
            <a:round/>
            <a:headEnd/>
            <a:tailEnd/>
          </a:ln>
          <a:effectLst/>
        </p:spPr>
        <p:txBody>
          <a:bodyPr wrap="none" anchor="ctr"/>
          <a:lstStyle/>
          <a:p>
            <a:endParaRPr lang="en-US"/>
          </a:p>
        </p:txBody>
      </p:sp>
      <p:sp>
        <p:nvSpPr>
          <p:cNvPr id="6205" name="Line 61"/>
          <p:cNvSpPr>
            <a:spLocks noChangeShapeType="1"/>
          </p:cNvSpPr>
          <p:nvPr/>
        </p:nvSpPr>
        <p:spPr bwMode="auto">
          <a:xfrm flipV="1">
            <a:off x="4699000" y="2562225"/>
            <a:ext cx="0" cy="1492250"/>
          </a:xfrm>
          <a:prstGeom prst="line">
            <a:avLst/>
          </a:prstGeom>
          <a:noFill/>
          <a:ln w="9525">
            <a:solidFill>
              <a:schemeClr val="tx1"/>
            </a:solidFill>
            <a:round/>
            <a:headEnd/>
            <a:tailEnd/>
          </a:ln>
          <a:effectLst/>
        </p:spPr>
        <p:txBody>
          <a:bodyPr wrap="none" anchor="ctr"/>
          <a:lstStyle/>
          <a:p>
            <a:endParaRPr lang="en-US"/>
          </a:p>
        </p:txBody>
      </p:sp>
      <p:sp>
        <p:nvSpPr>
          <p:cNvPr id="6206" name="Line 62"/>
          <p:cNvSpPr>
            <a:spLocks noChangeShapeType="1"/>
          </p:cNvSpPr>
          <p:nvPr/>
        </p:nvSpPr>
        <p:spPr bwMode="auto">
          <a:xfrm>
            <a:off x="4699000" y="2568575"/>
            <a:ext cx="2952750" cy="1479550"/>
          </a:xfrm>
          <a:prstGeom prst="line">
            <a:avLst/>
          </a:prstGeom>
          <a:noFill/>
          <a:ln w="9525">
            <a:solidFill>
              <a:schemeClr val="tx1"/>
            </a:solidFill>
            <a:round/>
            <a:headEnd/>
            <a:tailEnd/>
          </a:ln>
          <a:effectLst/>
        </p:spPr>
        <p:txBody>
          <a:bodyPr wrap="none" anchor="ctr"/>
          <a:lstStyle/>
          <a:p>
            <a:endParaRPr lang="en-US"/>
          </a:p>
        </p:txBody>
      </p:sp>
      <p:sp>
        <p:nvSpPr>
          <p:cNvPr id="6208" name="Text Box 64"/>
          <p:cNvSpPr txBox="1">
            <a:spLocks noChangeArrowheads="1"/>
          </p:cNvSpPr>
          <p:nvPr/>
        </p:nvSpPr>
        <p:spPr bwMode="auto">
          <a:xfrm>
            <a:off x="4899025" y="2203450"/>
            <a:ext cx="184150" cy="457200"/>
          </a:xfrm>
          <a:prstGeom prst="rect">
            <a:avLst/>
          </a:prstGeom>
          <a:noFill/>
          <a:ln w="9525">
            <a:noFill/>
            <a:miter lim="800000"/>
            <a:headEnd/>
            <a:tailEnd/>
          </a:ln>
          <a:effectLst/>
        </p:spPr>
        <p:txBody>
          <a:bodyPr wrap="none">
            <a:spAutoFit/>
          </a:bodyPr>
          <a:lstStyle/>
          <a:p>
            <a:endParaRPr lang="en-US"/>
          </a:p>
        </p:txBody>
      </p:sp>
      <p:sp>
        <p:nvSpPr>
          <p:cNvPr id="6211" name="Text Box 67"/>
          <p:cNvSpPr txBox="1">
            <a:spLocks noChangeArrowheads="1"/>
          </p:cNvSpPr>
          <p:nvPr/>
        </p:nvSpPr>
        <p:spPr bwMode="auto">
          <a:xfrm>
            <a:off x="6003925" y="2936875"/>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6212" name="Text Box 68"/>
          <p:cNvSpPr txBox="1">
            <a:spLocks noChangeArrowheads="1"/>
          </p:cNvSpPr>
          <p:nvPr/>
        </p:nvSpPr>
        <p:spPr bwMode="auto">
          <a:xfrm>
            <a:off x="4302125" y="2936875"/>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6213" name="Text Box 69"/>
          <p:cNvSpPr txBox="1">
            <a:spLocks noChangeArrowheads="1"/>
          </p:cNvSpPr>
          <p:nvPr/>
        </p:nvSpPr>
        <p:spPr bwMode="auto">
          <a:xfrm>
            <a:off x="2841625" y="2936875"/>
            <a:ext cx="438150" cy="366713"/>
          </a:xfrm>
          <a:prstGeom prst="rect">
            <a:avLst/>
          </a:prstGeom>
          <a:noFill/>
          <a:ln w="9525">
            <a:noFill/>
            <a:miter lim="800000"/>
            <a:headEnd/>
            <a:tailEnd/>
          </a:ln>
          <a:effectLst/>
        </p:spPr>
        <p:txBody>
          <a:bodyPr wrap="none">
            <a:spAutoFit/>
          </a:bodyPr>
          <a:lstStyle/>
          <a:p>
            <a:r>
              <a:rPr lang="en-US" sz="1800"/>
              <a:t>A</a:t>
            </a:r>
            <a:r>
              <a:rPr lang="en-US" sz="1400"/>
              <a:t>1</a:t>
            </a:r>
            <a:endParaRPr lang="en-US"/>
          </a:p>
        </p:txBody>
      </p:sp>
      <p:sp>
        <p:nvSpPr>
          <p:cNvPr id="6153" name="AutoShape 9"/>
          <p:cNvSpPr>
            <a:spLocks noChangeArrowheads="1"/>
          </p:cNvSpPr>
          <p:nvPr/>
        </p:nvSpPr>
        <p:spPr bwMode="auto">
          <a:xfrm>
            <a:off x="4546600" y="226377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pic>
        <p:nvPicPr>
          <p:cNvPr id="114690" name="Picture 2" descr="http://bloximages.chicago2.vip.townnews.com/poststar.com/content/tncms/assets/v3/editorial/e/ac/eac1f1a0-78af-11e2-beec-0019bb2963f4/51204ac78c181.preview-62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54188" y="3756025"/>
            <a:ext cx="1636961" cy="1193398"/>
          </a:xfrm>
          <a:prstGeom prst="rect">
            <a:avLst/>
          </a:prstGeom>
          <a:noFill/>
        </p:spPr>
      </p:pic>
      <p:pic>
        <p:nvPicPr>
          <p:cNvPr id="64" name="Picture 2" descr="http://bloximages.chicago2.vip.townnews.com/poststar.com/content/tncms/assets/v3/editorial/e/ac/eac1f1a0-78af-11e2-beec-0019bb2963f4/51204ac78c181.preview-620.jpg"/>
          <p:cNvPicPr>
            <a:picLocks noChangeAspect="1" noChangeArrowheads="1"/>
          </p:cNvPicPr>
          <p:nvPr/>
        </p:nvPicPr>
        <p:blipFill>
          <a:blip r:embed="rId3" cstate="print">
            <a:clrChange>
              <a:clrFrom>
                <a:srgbClr val="FFFFFF"/>
              </a:clrFrom>
              <a:clrTo>
                <a:srgbClr val="FFFFFF">
                  <a:alpha val="0"/>
                </a:srgbClr>
              </a:clrTo>
            </a:clrChange>
          </a:blip>
          <a:srcRect l="33082"/>
          <a:stretch>
            <a:fillRect/>
          </a:stretch>
        </p:blipFill>
        <p:spPr bwMode="auto">
          <a:xfrm>
            <a:off x="5019674" y="3756025"/>
            <a:ext cx="1095427" cy="1193398"/>
          </a:xfrm>
          <a:prstGeom prst="rect">
            <a:avLst/>
          </a:prstGeom>
          <a:noFill/>
        </p:spPr>
      </p:pic>
      <p:pic>
        <p:nvPicPr>
          <p:cNvPr id="65" name="Picture 2" descr="http://bloximages.chicago2.vip.townnews.com/poststar.com/content/tncms/assets/v3/editorial/e/ac/eac1f1a0-78af-11e2-beec-0019bb2963f4/51204ac78c181.preview-620.jpg"/>
          <p:cNvPicPr>
            <a:picLocks noChangeAspect="1" noChangeArrowheads="1"/>
          </p:cNvPicPr>
          <p:nvPr/>
        </p:nvPicPr>
        <p:blipFill>
          <a:blip r:embed="rId3" cstate="print">
            <a:clrChange>
              <a:clrFrom>
                <a:srgbClr val="FFFFFF"/>
              </a:clrFrom>
              <a:clrTo>
                <a:srgbClr val="FFFFFF">
                  <a:alpha val="0"/>
                </a:srgbClr>
              </a:clrTo>
            </a:clrChange>
          </a:blip>
          <a:srcRect r="66470"/>
          <a:stretch>
            <a:fillRect/>
          </a:stretch>
        </p:blipFill>
        <p:spPr bwMode="auto">
          <a:xfrm>
            <a:off x="8014097" y="3736975"/>
            <a:ext cx="548878" cy="1193398"/>
          </a:xfrm>
          <a:prstGeom prst="rect">
            <a:avLst/>
          </a:prstGeom>
          <a:noFill/>
        </p:spPr>
      </p:pic>
      <p:pic>
        <p:nvPicPr>
          <p:cNvPr id="114692" name="Picture 4" descr="http://image1.masterfile.com/em_w/00/07/97/700-00079789w.jpg"/>
          <p:cNvPicPr>
            <a:picLocks noChangeAspect="1" noChangeArrowheads="1"/>
          </p:cNvPicPr>
          <p:nvPr/>
        </p:nvPicPr>
        <p:blipFill>
          <a:blip r:embed="rId4" cstate="print">
            <a:clrChange>
              <a:clrFrom>
                <a:srgbClr val="F3F3F1"/>
              </a:clrFrom>
              <a:clrTo>
                <a:srgbClr val="F3F3F1">
                  <a:alpha val="0"/>
                </a:srgbClr>
              </a:clrTo>
            </a:clrChange>
          </a:blip>
          <a:srcRect/>
          <a:stretch>
            <a:fillRect/>
          </a:stretch>
        </p:blipFill>
        <p:spPr bwMode="auto">
          <a:xfrm>
            <a:off x="384175" y="5819774"/>
            <a:ext cx="682625" cy="1023007"/>
          </a:xfrm>
          <a:prstGeom prst="rect">
            <a:avLst/>
          </a:prstGeom>
          <a:noFill/>
        </p:spPr>
      </p:pic>
      <p:pic>
        <p:nvPicPr>
          <p:cNvPr id="114694" name="Picture 6" descr="http://images.fastcompany.com/upload/lincoln%20penny%202010.jpg"/>
          <p:cNvPicPr>
            <a:picLocks noChangeAspect="1" noChangeArrowheads="1"/>
          </p:cNvPicPr>
          <p:nvPr/>
        </p:nvPicPr>
        <p:blipFill>
          <a:blip r:embed="rId5" cstate="print"/>
          <a:srcRect/>
          <a:stretch>
            <a:fillRect/>
          </a:stretch>
        </p:blipFill>
        <p:spPr bwMode="auto">
          <a:xfrm>
            <a:off x="1184275" y="6021388"/>
            <a:ext cx="1349375" cy="674688"/>
          </a:xfrm>
          <a:prstGeom prst="rect">
            <a:avLst/>
          </a:prstGeom>
          <a:noFill/>
        </p:spPr>
      </p:pic>
      <p:pic>
        <p:nvPicPr>
          <p:cNvPr id="68" name="Picture 4" descr="http://image1.masterfile.com/em_w/00/07/97/700-00079789w.jpg"/>
          <p:cNvPicPr>
            <a:picLocks noChangeAspect="1" noChangeArrowheads="1"/>
          </p:cNvPicPr>
          <p:nvPr/>
        </p:nvPicPr>
        <p:blipFill>
          <a:blip r:embed="rId4" cstate="print">
            <a:clrChange>
              <a:clrFrom>
                <a:srgbClr val="F3F3F1"/>
              </a:clrFrom>
              <a:clrTo>
                <a:srgbClr val="F3F3F1">
                  <a:alpha val="0"/>
                </a:srgbClr>
              </a:clrTo>
            </a:clrChange>
          </a:blip>
          <a:srcRect/>
          <a:stretch>
            <a:fillRect/>
          </a:stretch>
        </p:blipFill>
        <p:spPr bwMode="auto">
          <a:xfrm>
            <a:off x="3565525" y="5800724"/>
            <a:ext cx="682625" cy="1023007"/>
          </a:xfrm>
          <a:prstGeom prst="rect">
            <a:avLst/>
          </a:prstGeom>
          <a:noFill/>
        </p:spPr>
      </p:pic>
      <p:pic>
        <p:nvPicPr>
          <p:cNvPr id="69" name="Picture 6" descr="http://images.fastcompany.com/upload/lincoln%20penny%202010.jpg"/>
          <p:cNvPicPr>
            <a:picLocks noChangeAspect="1" noChangeArrowheads="1"/>
          </p:cNvPicPr>
          <p:nvPr/>
        </p:nvPicPr>
        <p:blipFill>
          <a:blip r:embed="rId5" cstate="print"/>
          <a:srcRect/>
          <a:stretch>
            <a:fillRect/>
          </a:stretch>
        </p:blipFill>
        <p:spPr bwMode="auto">
          <a:xfrm>
            <a:off x="4365625" y="6002338"/>
            <a:ext cx="1349375" cy="674688"/>
          </a:xfrm>
          <a:prstGeom prst="rect">
            <a:avLst/>
          </a:prstGeom>
          <a:noFill/>
        </p:spPr>
      </p:pic>
      <p:pic>
        <p:nvPicPr>
          <p:cNvPr id="70" name="Picture 4" descr="http://image1.masterfile.com/em_w/00/07/97/700-00079789w.jpg"/>
          <p:cNvPicPr>
            <a:picLocks noChangeAspect="1" noChangeArrowheads="1"/>
          </p:cNvPicPr>
          <p:nvPr/>
        </p:nvPicPr>
        <p:blipFill>
          <a:blip r:embed="rId4" cstate="print">
            <a:clrChange>
              <a:clrFrom>
                <a:srgbClr val="F3F3F1"/>
              </a:clrFrom>
              <a:clrTo>
                <a:srgbClr val="F3F3F1">
                  <a:alpha val="0"/>
                </a:srgbClr>
              </a:clrTo>
            </a:clrChange>
          </a:blip>
          <a:srcRect/>
          <a:stretch>
            <a:fillRect/>
          </a:stretch>
        </p:blipFill>
        <p:spPr bwMode="auto">
          <a:xfrm>
            <a:off x="6546850" y="5810249"/>
            <a:ext cx="682625" cy="1023007"/>
          </a:xfrm>
          <a:prstGeom prst="rect">
            <a:avLst/>
          </a:prstGeom>
          <a:noFill/>
        </p:spPr>
      </p:pic>
      <p:pic>
        <p:nvPicPr>
          <p:cNvPr id="71" name="Picture 6" descr="http://images.fastcompany.com/upload/lincoln%20penny%202010.jpg"/>
          <p:cNvPicPr>
            <a:picLocks noChangeAspect="1" noChangeArrowheads="1"/>
          </p:cNvPicPr>
          <p:nvPr/>
        </p:nvPicPr>
        <p:blipFill>
          <a:blip r:embed="rId5" cstate="print"/>
          <a:srcRect/>
          <a:stretch>
            <a:fillRect/>
          </a:stretch>
        </p:blipFill>
        <p:spPr bwMode="auto">
          <a:xfrm>
            <a:off x="7346950" y="6011863"/>
            <a:ext cx="1349375" cy="674688"/>
          </a:xfrm>
          <a:prstGeom prst="rect">
            <a:avLst/>
          </a:prstGeom>
          <a:noFill/>
        </p:spPr>
      </p:pic>
      <p:sp>
        <p:nvSpPr>
          <p:cNvPr id="72" name="TextBox 71"/>
          <p:cNvSpPr txBox="1"/>
          <p:nvPr/>
        </p:nvSpPr>
        <p:spPr>
          <a:xfrm>
            <a:off x="133350" y="0"/>
            <a:ext cx="9010649" cy="1938992"/>
          </a:xfrm>
          <a:prstGeom prst="rect">
            <a:avLst/>
          </a:prstGeom>
          <a:noFill/>
        </p:spPr>
        <p:txBody>
          <a:bodyPr wrap="square" rtlCol="0">
            <a:spAutoFit/>
          </a:bodyPr>
          <a:lstStyle/>
          <a:p>
            <a:r>
              <a:rPr lang="en-US" sz="2000" dirty="0">
                <a:solidFill>
                  <a:schemeClr val="bg1">
                    <a:lumMod val="65000"/>
                  </a:schemeClr>
                </a:solidFill>
              </a:rPr>
              <a:t>(To help make abstract games more concrete) </a:t>
            </a:r>
            <a:r>
              <a:rPr lang="en-US" sz="2000" dirty="0"/>
              <a:t>Imagine a game: Max has a nickel and dime, he must move first, and place any (non-empty) combination of them on the table.</a:t>
            </a:r>
          </a:p>
          <a:p>
            <a:r>
              <a:rPr lang="en-US" sz="2000" dirty="0"/>
              <a:t>Min has a penny, he replies by putting the penny on the table, either heads up, tails up or on its edge. </a:t>
            </a:r>
          </a:p>
          <a:p>
            <a:r>
              <a:rPr lang="en-US" sz="2000" dirty="0"/>
              <a:t>Game over! We look up the payoffs in a table.</a:t>
            </a:r>
          </a:p>
        </p:txBody>
      </p:sp>
      <p:graphicFrame>
        <p:nvGraphicFramePr>
          <p:cNvPr id="73" name="Table 72"/>
          <p:cNvGraphicFramePr>
            <a:graphicFrameLocks noGrp="1"/>
          </p:cNvGraphicFramePr>
          <p:nvPr/>
        </p:nvGraphicFramePr>
        <p:xfrm>
          <a:off x="7486650" y="1771650"/>
          <a:ext cx="1533525" cy="1828800"/>
        </p:xfrm>
        <a:graphic>
          <a:graphicData uri="http://schemas.openxmlformats.org/drawingml/2006/table">
            <a:tbl>
              <a:tblPr/>
              <a:tblGrid>
                <a:gridCol w="1533525">
                  <a:extLst>
                    <a:ext uri="{9D8B030D-6E8A-4147-A177-3AD203B41FA5}">
                      <a16:colId xmlns:a16="http://schemas.microsoft.com/office/drawing/2014/main" val="20000"/>
                    </a:ext>
                  </a:extLst>
                </a:gridCol>
              </a:tblGrid>
              <a:tr h="285750">
                <a:tc>
                  <a:txBody>
                    <a:bodyPr/>
                    <a:lstStyle/>
                    <a:p>
                      <a:r>
                        <a:rPr lang="en-US" sz="1400" dirty="0"/>
                        <a:t>N,D, Edge: $3</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5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N,D, Heads: $12</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5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N,D, Tails: $12</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5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N, _, Edge: $2</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5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rPr>
                        <a:t>N, _</a:t>
                      </a:r>
                      <a:r>
                        <a:rPr lang="en-US" sz="1400" baseline="0" dirty="0">
                          <a:solidFill>
                            <a:schemeClr val="bg1">
                              <a:lumMod val="65000"/>
                            </a:schemeClr>
                          </a:solidFill>
                        </a:rPr>
                        <a:t>, Heads</a:t>
                      </a:r>
                      <a:r>
                        <a:rPr lang="en-US" sz="1400" dirty="0">
                          <a:solidFill>
                            <a:schemeClr val="bg1">
                              <a:lumMod val="65000"/>
                            </a:schemeClr>
                          </a:solidFill>
                        </a:rPr>
                        <a:t>: $4</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5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rPr>
                        <a:t>etc</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5"/>
                  </a:ext>
                </a:extLst>
              </a:tr>
            </a:tbl>
          </a:graphicData>
        </a:graphic>
      </p:graphicFrame>
      <p:sp>
        <p:nvSpPr>
          <p:cNvPr id="74" name="TextBox 73"/>
          <p:cNvSpPr txBox="1"/>
          <p:nvPr/>
        </p:nvSpPr>
        <p:spPr>
          <a:xfrm>
            <a:off x="7648575" y="1419225"/>
            <a:ext cx="1285801" cy="338554"/>
          </a:xfrm>
          <a:prstGeom prst="rect">
            <a:avLst/>
          </a:prstGeom>
          <a:noFill/>
        </p:spPr>
        <p:txBody>
          <a:bodyPr wrap="none" rtlCol="0">
            <a:spAutoFit/>
          </a:bodyPr>
          <a:lstStyle/>
          <a:p>
            <a:r>
              <a:rPr lang="en-US" sz="1600" b="1" dirty="0"/>
              <a:t>Payoff Table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assets.wopc.co.uk/images/subjects/alfcooke/universe-100.jpg"/>
          <p:cNvPicPr>
            <a:picLocks noChangeAspect="1" noChangeArrowheads="1"/>
          </p:cNvPicPr>
          <p:nvPr/>
        </p:nvPicPr>
        <p:blipFill>
          <a:blip r:embed="rId3" cstate="print"/>
          <a:srcRect r="74588" b="50900"/>
          <a:stretch>
            <a:fillRect/>
          </a:stretch>
        </p:blipFill>
        <p:spPr bwMode="auto">
          <a:xfrm>
            <a:off x="2070101" y="3636960"/>
            <a:ext cx="685594" cy="899697"/>
          </a:xfrm>
          <a:prstGeom prst="rect">
            <a:avLst/>
          </a:prstGeom>
          <a:noFill/>
        </p:spPr>
      </p:pic>
      <p:grpSp>
        <p:nvGrpSpPr>
          <p:cNvPr id="2" name="Group 24"/>
          <p:cNvGrpSpPr>
            <a:grpSpLocks/>
          </p:cNvGrpSpPr>
          <p:nvPr/>
        </p:nvGrpSpPr>
        <p:grpSpPr bwMode="auto">
          <a:xfrm>
            <a:off x="587375" y="3941763"/>
            <a:ext cx="1841500" cy="2017712"/>
            <a:chOff x="146" y="2955"/>
            <a:chExt cx="1160" cy="1271"/>
          </a:xfrm>
        </p:grpSpPr>
        <p:grpSp>
          <p:nvGrpSpPr>
            <p:cNvPr id="3" name="Group 16"/>
            <p:cNvGrpSpPr>
              <a:grpSpLocks/>
            </p:cNvGrpSpPr>
            <p:nvPr/>
          </p:nvGrpSpPr>
          <p:grpSpPr bwMode="auto">
            <a:xfrm>
              <a:off x="192" y="3024"/>
              <a:ext cx="1104" cy="960"/>
              <a:chOff x="192" y="3024"/>
              <a:chExt cx="1104" cy="960"/>
            </a:xfrm>
          </p:grpSpPr>
          <p:grpSp>
            <p:nvGrpSpPr>
              <p:cNvPr id="4" name="Group 11"/>
              <p:cNvGrpSpPr>
                <a:grpSpLocks/>
              </p:cNvGrpSpPr>
              <p:nvPr/>
            </p:nvGrpSpPr>
            <p:grpSpPr bwMode="auto">
              <a:xfrm>
                <a:off x="192" y="3792"/>
                <a:ext cx="1104" cy="192"/>
                <a:chOff x="192" y="3792"/>
                <a:chExt cx="1104" cy="192"/>
              </a:xfrm>
            </p:grpSpPr>
            <p:sp>
              <p:nvSpPr>
                <p:cNvPr id="6146" name="AutoShape 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7" name="AutoShape 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8" name="AutoShape 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54" name="AutoShape 10"/>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57" name="Line 13"/>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58" name="Line 14"/>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59" name="Line 15"/>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61" name="Text Box 17"/>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6162" name="Text Box 18"/>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6163" name="Text Box 19"/>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6164" name="Text Box 20"/>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6165" name="Text Box 21"/>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6166" name="Text Box 22"/>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6167" name="Text Box 23"/>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5" name="Group 25"/>
          <p:cNvGrpSpPr>
            <a:grpSpLocks/>
          </p:cNvGrpSpPr>
          <p:nvPr/>
        </p:nvGrpSpPr>
        <p:grpSpPr bwMode="auto">
          <a:xfrm>
            <a:off x="3749675" y="3941763"/>
            <a:ext cx="1841500" cy="2017712"/>
            <a:chOff x="146" y="2955"/>
            <a:chExt cx="1160" cy="1271"/>
          </a:xfrm>
        </p:grpSpPr>
        <p:grpSp>
          <p:nvGrpSpPr>
            <p:cNvPr id="6" name="Group 26"/>
            <p:cNvGrpSpPr>
              <a:grpSpLocks/>
            </p:cNvGrpSpPr>
            <p:nvPr/>
          </p:nvGrpSpPr>
          <p:grpSpPr bwMode="auto">
            <a:xfrm>
              <a:off x="192" y="3024"/>
              <a:ext cx="1104" cy="960"/>
              <a:chOff x="192" y="3024"/>
              <a:chExt cx="1104" cy="960"/>
            </a:xfrm>
          </p:grpSpPr>
          <p:grpSp>
            <p:nvGrpSpPr>
              <p:cNvPr id="7" name="Group 27"/>
              <p:cNvGrpSpPr>
                <a:grpSpLocks/>
              </p:cNvGrpSpPr>
              <p:nvPr/>
            </p:nvGrpSpPr>
            <p:grpSpPr bwMode="auto">
              <a:xfrm>
                <a:off x="192" y="3792"/>
                <a:ext cx="1104" cy="192"/>
                <a:chOff x="192" y="3792"/>
                <a:chExt cx="1104" cy="192"/>
              </a:xfrm>
            </p:grpSpPr>
            <p:sp>
              <p:nvSpPr>
                <p:cNvPr id="6172" name="AutoShape 2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3" name="AutoShape 2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4" name="AutoShape 3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75" name="AutoShape 3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6" name="Line 32"/>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77" name="Line 3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78" name="Line 3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79" name="Text Box 35"/>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2</a:t>
              </a:r>
            </a:p>
          </p:txBody>
        </p:sp>
        <p:sp>
          <p:nvSpPr>
            <p:cNvPr id="6180" name="Text Box 36"/>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4</a:t>
              </a:r>
            </a:p>
          </p:txBody>
        </p:sp>
        <p:sp>
          <p:nvSpPr>
            <p:cNvPr id="6181" name="Text Box 37"/>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6</a:t>
              </a:r>
            </a:p>
          </p:txBody>
        </p:sp>
        <p:sp>
          <p:nvSpPr>
            <p:cNvPr id="6182" name="Text Box 3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6183" name="Text Box 3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6184" name="Text Box 40"/>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6185" name="Text Box 41"/>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8" name="Group 42"/>
          <p:cNvGrpSpPr>
            <a:grpSpLocks/>
          </p:cNvGrpSpPr>
          <p:nvPr/>
        </p:nvGrpSpPr>
        <p:grpSpPr bwMode="auto">
          <a:xfrm>
            <a:off x="6708775" y="3941763"/>
            <a:ext cx="1841500" cy="2017712"/>
            <a:chOff x="146" y="2955"/>
            <a:chExt cx="1160" cy="1271"/>
          </a:xfrm>
        </p:grpSpPr>
        <p:grpSp>
          <p:nvGrpSpPr>
            <p:cNvPr id="9" name="Group 43"/>
            <p:cNvGrpSpPr>
              <a:grpSpLocks/>
            </p:cNvGrpSpPr>
            <p:nvPr/>
          </p:nvGrpSpPr>
          <p:grpSpPr bwMode="auto">
            <a:xfrm>
              <a:off x="192" y="3024"/>
              <a:ext cx="1104" cy="960"/>
              <a:chOff x="192" y="3024"/>
              <a:chExt cx="1104" cy="960"/>
            </a:xfrm>
          </p:grpSpPr>
          <p:grpSp>
            <p:nvGrpSpPr>
              <p:cNvPr id="10" name="Group 44"/>
              <p:cNvGrpSpPr>
                <a:grpSpLocks/>
              </p:cNvGrpSpPr>
              <p:nvPr/>
            </p:nvGrpSpPr>
            <p:grpSpPr bwMode="auto">
              <a:xfrm>
                <a:off x="192" y="3792"/>
                <a:ext cx="1104" cy="192"/>
                <a:chOff x="192" y="3792"/>
                <a:chExt cx="1104" cy="192"/>
              </a:xfrm>
            </p:grpSpPr>
            <p:sp>
              <p:nvSpPr>
                <p:cNvPr id="6189" name="AutoShape 4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0" name="AutoShape 4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1" name="AutoShape 4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92" name="AutoShape 4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3" name="Line 4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94" name="Line 5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95" name="Line 5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96" name="Text Box 52"/>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6197" name="Text Box 53"/>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6198" name="Text Box 5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6199" name="Text Box 5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6200" name="Text Box 5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6201" name="Text Box 57"/>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6202" name="Text Box 58"/>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sp>
        <p:nvSpPr>
          <p:cNvPr id="6204" name="Line 60"/>
          <p:cNvSpPr>
            <a:spLocks noChangeShapeType="1"/>
          </p:cNvSpPr>
          <p:nvPr/>
        </p:nvSpPr>
        <p:spPr bwMode="auto">
          <a:xfrm flipV="1">
            <a:off x="1530350" y="2562225"/>
            <a:ext cx="3162300" cy="1485900"/>
          </a:xfrm>
          <a:prstGeom prst="line">
            <a:avLst/>
          </a:prstGeom>
          <a:noFill/>
          <a:ln w="9525">
            <a:solidFill>
              <a:schemeClr val="tx1"/>
            </a:solidFill>
            <a:round/>
            <a:headEnd/>
            <a:tailEnd/>
          </a:ln>
          <a:effectLst/>
        </p:spPr>
        <p:txBody>
          <a:bodyPr wrap="none" anchor="ctr"/>
          <a:lstStyle/>
          <a:p>
            <a:endParaRPr lang="en-US"/>
          </a:p>
        </p:txBody>
      </p:sp>
      <p:sp>
        <p:nvSpPr>
          <p:cNvPr id="6205" name="Line 61"/>
          <p:cNvSpPr>
            <a:spLocks noChangeShapeType="1"/>
          </p:cNvSpPr>
          <p:nvPr/>
        </p:nvSpPr>
        <p:spPr bwMode="auto">
          <a:xfrm flipV="1">
            <a:off x="4699000" y="2562225"/>
            <a:ext cx="0" cy="1492250"/>
          </a:xfrm>
          <a:prstGeom prst="line">
            <a:avLst/>
          </a:prstGeom>
          <a:noFill/>
          <a:ln w="9525">
            <a:solidFill>
              <a:schemeClr val="tx1"/>
            </a:solidFill>
            <a:round/>
            <a:headEnd/>
            <a:tailEnd/>
          </a:ln>
          <a:effectLst/>
        </p:spPr>
        <p:txBody>
          <a:bodyPr wrap="none" anchor="ctr"/>
          <a:lstStyle/>
          <a:p>
            <a:endParaRPr lang="en-US"/>
          </a:p>
        </p:txBody>
      </p:sp>
      <p:sp>
        <p:nvSpPr>
          <p:cNvPr id="6206" name="Line 62"/>
          <p:cNvSpPr>
            <a:spLocks noChangeShapeType="1"/>
          </p:cNvSpPr>
          <p:nvPr/>
        </p:nvSpPr>
        <p:spPr bwMode="auto">
          <a:xfrm>
            <a:off x="4699000" y="2568575"/>
            <a:ext cx="2952750" cy="1479550"/>
          </a:xfrm>
          <a:prstGeom prst="line">
            <a:avLst/>
          </a:prstGeom>
          <a:noFill/>
          <a:ln w="9525">
            <a:solidFill>
              <a:schemeClr val="tx1"/>
            </a:solidFill>
            <a:round/>
            <a:headEnd/>
            <a:tailEnd/>
          </a:ln>
          <a:effectLst/>
        </p:spPr>
        <p:txBody>
          <a:bodyPr wrap="none" anchor="ctr"/>
          <a:lstStyle/>
          <a:p>
            <a:endParaRPr lang="en-US"/>
          </a:p>
        </p:txBody>
      </p:sp>
      <p:sp>
        <p:nvSpPr>
          <p:cNvPr id="6208" name="Text Box 64"/>
          <p:cNvSpPr txBox="1">
            <a:spLocks noChangeArrowheads="1"/>
          </p:cNvSpPr>
          <p:nvPr/>
        </p:nvSpPr>
        <p:spPr bwMode="auto">
          <a:xfrm>
            <a:off x="4899025" y="2203450"/>
            <a:ext cx="184150" cy="457200"/>
          </a:xfrm>
          <a:prstGeom prst="rect">
            <a:avLst/>
          </a:prstGeom>
          <a:noFill/>
          <a:ln w="9525">
            <a:noFill/>
            <a:miter lim="800000"/>
            <a:headEnd/>
            <a:tailEnd/>
          </a:ln>
          <a:effectLst/>
        </p:spPr>
        <p:txBody>
          <a:bodyPr wrap="none">
            <a:spAutoFit/>
          </a:bodyPr>
          <a:lstStyle/>
          <a:p>
            <a:endParaRPr lang="en-US"/>
          </a:p>
        </p:txBody>
      </p:sp>
      <p:sp>
        <p:nvSpPr>
          <p:cNvPr id="6211" name="Text Box 67"/>
          <p:cNvSpPr txBox="1">
            <a:spLocks noChangeArrowheads="1"/>
          </p:cNvSpPr>
          <p:nvPr/>
        </p:nvSpPr>
        <p:spPr bwMode="auto">
          <a:xfrm>
            <a:off x="6003925" y="2936875"/>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6212" name="Text Box 68"/>
          <p:cNvSpPr txBox="1">
            <a:spLocks noChangeArrowheads="1"/>
          </p:cNvSpPr>
          <p:nvPr/>
        </p:nvSpPr>
        <p:spPr bwMode="auto">
          <a:xfrm>
            <a:off x="4302125" y="2936875"/>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6213" name="Text Box 69"/>
          <p:cNvSpPr txBox="1">
            <a:spLocks noChangeArrowheads="1"/>
          </p:cNvSpPr>
          <p:nvPr/>
        </p:nvSpPr>
        <p:spPr bwMode="auto">
          <a:xfrm>
            <a:off x="2841625" y="2936875"/>
            <a:ext cx="438150" cy="366713"/>
          </a:xfrm>
          <a:prstGeom prst="rect">
            <a:avLst/>
          </a:prstGeom>
          <a:noFill/>
          <a:ln w="9525">
            <a:noFill/>
            <a:miter lim="800000"/>
            <a:headEnd/>
            <a:tailEnd/>
          </a:ln>
          <a:effectLst/>
        </p:spPr>
        <p:txBody>
          <a:bodyPr wrap="none">
            <a:spAutoFit/>
          </a:bodyPr>
          <a:lstStyle/>
          <a:p>
            <a:r>
              <a:rPr lang="en-US" sz="1800"/>
              <a:t>A</a:t>
            </a:r>
            <a:r>
              <a:rPr lang="en-US" sz="1400"/>
              <a:t>1</a:t>
            </a:r>
            <a:endParaRPr lang="en-US"/>
          </a:p>
        </p:txBody>
      </p:sp>
      <p:sp>
        <p:nvSpPr>
          <p:cNvPr id="6153" name="AutoShape 9"/>
          <p:cNvSpPr>
            <a:spLocks noChangeArrowheads="1"/>
          </p:cNvSpPr>
          <p:nvPr/>
        </p:nvSpPr>
        <p:spPr bwMode="auto">
          <a:xfrm>
            <a:off x="4546600" y="226377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 name="TextBox 71"/>
          <p:cNvSpPr txBox="1"/>
          <p:nvPr/>
        </p:nvSpPr>
        <p:spPr>
          <a:xfrm>
            <a:off x="133350" y="0"/>
            <a:ext cx="9010649" cy="1631216"/>
          </a:xfrm>
          <a:prstGeom prst="rect">
            <a:avLst/>
          </a:prstGeom>
          <a:noFill/>
        </p:spPr>
        <p:txBody>
          <a:bodyPr wrap="square" rtlCol="0">
            <a:spAutoFit/>
          </a:bodyPr>
          <a:lstStyle/>
          <a:p>
            <a:r>
              <a:rPr lang="en-US" sz="2000" dirty="0">
                <a:solidFill>
                  <a:schemeClr val="bg1">
                    <a:lumMod val="65000"/>
                  </a:schemeClr>
                </a:solidFill>
              </a:rPr>
              <a:t>(To help make abstract games more concrete) </a:t>
            </a:r>
            <a:r>
              <a:rPr lang="en-US" sz="2000" dirty="0"/>
              <a:t>Imagine a game: Max has 3 Kings,</a:t>
            </a:r>
            <a:r>
              <a:rPr lang="en-US" sz="2000" dirty="0">
                <a:solidFill>
                  <a:srgbClr val="FF0000"/>
                </a:solidFill>
                <a:sym typeface="Symbol"/>
              </a:rPr>
              <a:t></a:t>
            </a:r>
            <a:r>
              <a:rPr lang="en-US" sz="2000" dirty="0">
                <a:sym typeface="Symbol"/>
              </a:rPr>
              <a:t>,</a:t>
            </a:r>
            <a:r>
              <a:rPr lang="en-US" sz="2000" dirty="0">
                <a:solidFill>
                  <a:srgbClr val="FF0000"/>
                </a:solidFill>
                <a:sym typeface="Symbol"/>
              </a:rPr>
              <a:t></a:t>
            </a:r>
            <a:r>
              <a:rPr lang="en-US" sz="2000" dirty="0">
                <a:sym typeface="Symbol"/>
              </a:rPr>
              <a:t>,, he places one on the table.</a:t>
            </a:r>
          </a:p>
          <a:p>
            <a:r>
              <a:rPr lang="en-US" sz="2000" dirty="0">
                <a:sym typeface="Symbol"/>
              </a:rPr>
              <a:t>Min has the Queen of , he either places it on the table face up, face down, or says “no card!”.</a:t>
            </a:r>
          </a:p>
          <a:p>
            <a:r>
              <a:rPr lang="en-US" sz="2000" dirty="0">
                <a:sym typeface="Symbol"/>
              </a:rPr>
              <a:t>Game over! </a:t>
            </a:r>
            <a:r>
              <a:rPr lang="en-US" sz="2000" dirty="0"/>
              <a:t>We look up the payoffs in a table.</a:t>
            </a:r>
          </a:p>
        </p:txBody>
      </p:sp>
      <p:graphicFrame>
        <p:nvGraphicFramePr>
          <p:cNvPr id="73" name="Table 72"/>
          <p:cNvGraphicFramePr>
            <a:graphicFrameLocks noGrp="1"/>
          </p:cNvGraphicFramePr>
          <p:nvPr/>
        </p:nvGraphicFramePr>
        <p:xfrm>
          <a:off x="7281644" y="1771650"/>
          <a:ext cx="1738532" cy="1828800"/>
        </p:xfrm>
        <a:graphic>
          <a:graphicData uri="http://schemas.openxmlformats.org/drawingml/2006/table">
            <a:tbl>
              <a:tblPr/>
              <a:tblGrid>
                <a:gridCol w="1738532">
                  <a:extLst>
                    <a:ext uri="{9D8B030D-6E8A-4147-A177-3AD203B41FA5}">
                      <a16:colId xmlns:a16="http://schemas.microsoft.com/office/drawing/2014/main" val="20000"/>
                    </a:ext>
                  </a:extLst>
                </a:gridCol>
              </a:tblGrid>
              <a:tr h="285750">
                <a:tc>
                  <a:txBody>
                    <a:bodyPr/>
                    <a:lstStyle/>
                    <a:p>
                      <a:r>
                        <a:rPr lang="en-US" sz="1400" dirty="0"/>
                        <a:t>K</a:t>
                      </a:r>
                      <a:r>
                        <a:rPr lang="en-US" sz="1400" dirty="0">
                          <a:solidFill>
                            <a:srgbClr val="FF0000"/>
                          </a:solidFill>
                          <a:sym typeface="Symbol"/>
                        </a:rPr>
                        <a:t></a:t>
                      </a:r>
                      <a:r>
                        <a:rPr lang="en-US" sz="1400" dirty="0">
                          <a:solidFill>
                            <a:schemeClr val="tx1"/>
                          </a:solidFill>
                          <a:sym typeface="Symbol"/>
                        </a:rPr>
                        <a:t>,</a:t>
                      </a:r>
                      <a:r>
                        <a:rPr lang="en-US" sz="1400" dirty="0">
                          <a:solidFill>
                            <a:srgbClr val="FF0000"/>
                          </a:solidFill>
                          <a:sym typeface="Symbol"/>
                        </a:rPr>
                        <a:t> </a:t>
                      </a:r>
                      <a:r>
                        <a:rPr lang="en-US" sz="1400" kern="1200" dirty="0">
                          <a:solidFill>
                            <a:schemeClr val="tx1"/>
                          </a:solidFill>
                          <a:latin typeface="+mn-lt"/>
                          <a:ea typeface="+mn-ea"/>
                          <a:cs typeface="+mn-cs"/>
                          <a:sym typeface="Symbol"/>
                        </a:rPr>
                        <a:t>Q   </a:t>
                      </a:r>
                      <a:r>
                        <a:rPr lang="en-US" sz="1400" dirty="0"/>
                        <a:t>$3</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5750">
                <a:tc>
                  <a:txBody>
                    <a:bodyPr/>
                    <a:lstStyle/>
                    <a:p>
                      <a:r>
                        <a:rPr lang="en-US" sz="1400" dirty="0"/>
                        <a:t>K</a:t>
                      </a:r>
                      <a:r>
                        <a:rPr lang="en-US" sz="1400" dirty="0">
                          <a:solidFill>
                            <a:srgbClr val="FF0000"/>
                          </a:solidFill>
                          <a:sym typeface="Symbol"/>
                        </a:rPr>
                        <a:t></a:t>
                      </a:r>
                      <a:r>
                        <a:rPr lang="en-US" sz="1400" dirty="0">
                          <a:solidFill>
                            <a:schemeClr val="tx1"/>
                          </a:solidFill>
                          <a:sym typeface="Symbol"/>
                        </a:rPr>
                        <a:t>,</a:t>
                      </a:r>
                      <a:r>
                        <a:rPr lang="en-US" sz="1400" dirty="0">
                          <a:solidFill>
                            <a:srgbClr val="FF0000"/>
                          </a:solidFill>
                          <a:sym typeface="Symbol"/>
                        </a:rPr>
                        <a:t> </a:t>
                      </a:r>
                      <a:r>
                        <a:rPr lang="en-US" sz="1400" kern="1200" dirty="0">
                          <a:solidFill>
                            <a:schemeClr val="tx1"/>
                          </a:solidFill>
                          <a:latin typeface="+mn-lt"/>
                          <a:ea typeface="+mn-ea"/>
                          <a:cs typeface="+mn-cs"/>
                          <a:sym typeface="Symbol"/>
                        </a:rPr>
                        <a:t>Face</a:t>
                      </a:r>
                      <a:r>
                        <a:rPr lang="en-US" sz="1400" kern="1200" baseline="0" dirty="0">
                          <a:solidFill>
                            <a:schemeClr val="tx1"/>
                          </a:solidFill>
                          <a:latin typeface="+mn-lt"/>
                          <a:ea typeface="+mn-ea"/>
                          <a:cs typeface="+mn-cs"/>
                          <a:sym typeface="Symbol"/>
                        </a:rPr>
                        <a:t> down </a:t>
                      </a:r>
                      <a:r>
                        <a:rPr lang="en-US" sz="1400" dirty="0"/>
                        <a:t>$12</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5750">
                <a:tc>
                  <a:txBody>
                    <a:bodyPr/>
                    <a:lstStyle/>
                    <a:p>
                      <a:r>
                        <a:rPr lang="en-US" sz="1400" dirty="0"/>
                        <a:t>K</a:t>
                      </a:r>
                      <a:r>
                        <a:rPr lang="en-US" sz="1400" dirty="0">
                          <a:solidFill>
                            <a:srgbClr val="FF0000"/>
                          </a:solidFill>
                          <a:sym typeface="Symbol"/>
                        </a:rPr>
                        <a:t></a:t>
                      </a:r>
                      <a:r>
                        <a:rPr lang="en-US" sz="1400" dirty="0">
                          <a:solidFill>
                            <a:schemeClr val="tx1"/>
                          </a:solidFill>
                          <a:sym typeface="Symbol"/>
                        </a:rPr>
                        <a:t>,</a:t>
                      </a:r>
                      <a:r>
                        <a:rPr lang="en-US" sz="1400" dirty="0">
                          <a:solidFill>
                            <a:srgbClr val="FF0000"/>
                          </a:solidFill>
                          <a:sym typeface="Symbol"/>
                        </a:rPr>
                        <a:t> </a:t>
                      </a:r>
                      <a:r>
                        <a:rPr lang="en-US" sz="1400" kern="1200" dirty="0">
                          <a:solidFill>
                            <a:schemeClr val="tx1"/>
                          </a:solidFill>
                          <a:latin typeface="+mn-lt"/>
                          <a:ea typeface="+mn-ea"/>
                          <a:cs typeface="+mn-cs"/>
                          <a:sym typeface="Symbol"/>
                        </a:rPr>
                        <a:t>No</a:t>
                      </a:r>
                      <a:r>
                        <a:rPr lang="en-US" sz="1400" kern="1200" baseline="0" dirty="0">
                          <a:solidFill>
                            <a:schemeClr val="tx1"/>
                          </a:solidFill>
                          <a:latin typeface="+mn-lt"/>
                          <a:ea typeface="+mn-ea"/>
                          <a:cs typeface="+mn-cs"/>
                          <a:sym typeface="Symbol"/>
                        </a:rPr>
                        <a:t> Card! </a:t>
                      </a:r>
                      <a:r>
                        <a:rPr lang="en-US" sz="1400" dirty="0"/>
                        <a:t>$8</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5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rPr>
                        <a:t>etc</a:t>
                      </a:r>
                      <a:endParaRPr lang="en-US" sz="1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5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rPr>
                        <a:t>etc</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5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65000"/>
                            </a:schemeClr>
                          </a:solidFill>
                        </a:rPr>
                        <a:t>etc</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5"/>
                  </a:ext>
                </a:extLst>
              </a:tr>
            </a:tbl>
          </a:graphicData>
        </a:graphic>
      </p:graphicFrame>
      <p:sp>
        <p:nvSpPr>
          <p:cNvPr id="74" name="TextBox 73"/>
          <p:cNvSpPr txBox="1"/>
          <p:nvPr/>
        </p:nvSpPr>
        <p:spPr>
          <a:xfrm>
            <a:off x="7648575" y="1419225"/>
            <a:ext cx="1285801" cy="338554"/>
          </a:xfrm>
          <a:prstGeom prst="rect">
            <a:avLst/>
          </a:prstGeom>
          <a:noFill/>
        </p:spPr>
        <p:txBody>
          <a:bodyPr wrap="none" rtlCol="0">
            <a:spAutoFit/>
          </a:bodyPr>
          <a:lstStyle/>
          <a:p>
            <a:r>
              <a:rPr lang="en-US" sz="1600" b="1" dirty="0"/>
              <a:t>Payoff Table</a:t>
            </a:r>
          </a:p>
        </p:txBody>
      </p:sp>
      <p:pic>
        <p:nvPicPr>
          <p:cNvPr id="75" name="Picture 2" descr="http://assets.wopc.co.uk/images/subjects/alfcooke/universe-100.jpg"/>
          <p:cNvPicPr>
            <a:picLocks noChangeAspect="1" noChangeArrowheads="1"/>
          </p:cNvPicPr>
          <p:nvPr/>
        </p:nvPicPr>
        <p:blipFill>
          <a:blip r:embed="rId3" cstate="print"/>
          <a:srcRect l="24111" r="50391" b="50900"/>
          <a:stretch>
            <a:fillRect/>
          </a:stretch>
        </p:blipFill>
        <p:spPr bwMode="auto">
          <a:xfrm>
            <a:off x="5238750" y="3636960"/>
            <a:ext cx="687934" cy="899697"/>
          </a:xfrm>
          <a:prstGeom prst="rect">
            <a:avLst/>
          </a:prstGeom>
          <a:noFill/>
        </p:spPr>
      </p:pic>
      <p:pic>
        <p:nvPicPr>
          <p:cNvPr id="76" name="Picture 2" descr="http://assets.wopc.co.uk/images/subjects/alfcooke/universe-100.jpg"/>
          <p:cNvPicPr>
            <a:picLocks noChangeAspect="1" noChangeArrowheads="1"/>
          </p:cNvPicPr>
          <p:nvPr/>
        </p:nvPicPr>
        <p:blipFill>
          <a:blip r:embed="rId3" cstate="print"/>
          <a:srcRect l="49696" r="25944" b="50900"/>
          <a:stretch>
            <a:fillRect/>
          </a:stretch>
        </p:blipFill>
        <p:spPr bwMode="auto">
          <a:xfrm>
            <a:off x="8086725" y="3636960"/>
            <a:ext cx="657225" cy="899697"/>
          </a:xfrm>
          <a:prstGeom prst="rect">
            <a:avLst/>
          </a:prstGeom>
          <a:noFill/>
        </p:spPr>
      </p:pic>
      <p:pic>
        <p:nvPicPr>
          <p:cNvPr id="77" name="Picture 2" descr="http://assets.wopc.co.uk/images/subjects/alfcooke/universe-100.jpg"/>
          <p:cNvPicPr>
            <a:picLocks noChangeAspect="1" noChangeArrowheads="1"/>
          </p:cNvPicPr>
          <p:nvPr/>
        </p:nvPicPr>
        <p:blipFill>
          <a:blip r:embed="rId3" cstate="print"/>
          <a:srcRect l="50174" t="49100" r="24588" b="-52"/>
          <a:stretch>
            <a:fillRect/>
          </a:stretch>
        </p:blipFill>
        <p:spPr bwMode="auto">
          <a:xfrm>
            <a:off x="419101" y="5924376"/>
            <a:ext cx="680914" cy="933624"/>
          </a:xfrm>
          <a:prstGeom prst="rect">
            <a:avLst/>
          </a:prstGeom>
          <a:noFill/>
        </p:spPr>
      </p:pic>
      <p:pic>
        <p:nvPicPr>
          <p:cNvPr id="121860" name="Picture 4" descr="http://assets.wopc.co.uk/images/subjects/alfcooke/universe-100-2.jpg"/>
          <p:cNvPicPr>
            <a:picLocks noChangeAspect="1" noChangeArrowheads="1"/>
          </p:cNvPicPr>
          <p:nvPr/>
        </p:nvPicPr>
        <p:blipFill>
          <a:blip r:embed="rId4" cstate="print"/>
          <a:srcRect l="49667" r="24936" b="50343"/>
          <a:stretch>
            <a:fillRect/>
          </a:stretch>
        </p:blipFill>
        <p:spPr bwMode="auto">
          <a:xfrm>
            <a:off x="1146630" y="5929451"/>
            <a:ext cx="673624" cy="928549"/>
          </a:xfrm>
          <a:prstGeom prst="rect">
            <a:avLst/>
          </a:prstGeom>
          <a:noFill/>
        </p:spPr>
      </p:pic>
      <p:sp>
        <p:nvSpPr>
          <p:cNvPr id="78" name="TextBox 77"/>
          <p:cNvSpPr txBox="1"/>
          <p:nvPr/>
        </p:nvSpPr>
        <p:spPr>
          <a:xfrm rot="16200000">
            <a:off x="1701966" y="6186662"/>
            <a:ext cx="973343" cy="369332"/>
          </a:xfrm>
          <a:prstGeom prst="rect">
            <a:avLst/>
          </a:prstGeom>
          <a:noFill/>
        </p:spPr>
        <p:txBody>
          <a:bodyPr wrap="none" rtlCol="0">
            <a:spAutoFit/>
          </a:bodyPr>
          <a:lstStyle/>
          <a:p>
            <a:r>
              <a:rPr lang="en-US" sz="1800" dirty="0"/>
              <a:t>No Card</a:t>
            </a:r>
          </a:p>
        </p:txBody>
      </p:sp>
      <p:pic>
        <p:nvPicPr>
          <p:cNvPr id="79" name="Picture 2" descr="http://assets.wopc.co.uk/images/subjects/alfcooke/universe-100.jpg"/>
          <p:cNvPicPr>
            <a:picLocks noChangeAspect="1" noChangeArrowheads="1"/>
          </p:cNvPicPr>
          <p:nvPr/>
        </p:nvPicPr>
        <p:blipFill>
          <a:blip r:embed="rId3" cstate="print"/>
          <a:srcRect l="50174" t="49100" r="24588" b="-52"/>
          <a:stretch>
            <a:fillRect/>
          </a:stretch>
        </p:blipFill>
        <p:spPr bwMode="auto">
          <a:xfrm>
            <a:off x="3683817" y="5924376"/>
            <a:ext cx="680914" cy="933624"/>
          </a:xfrm>
          <a:prstGeom prst="rect">
            <a:avLst/>
          </a:prstGeom>
          <a:noFill/>
        </p:spPr>
      </p:pic>
      <p:pic>
        <p:nvPicPr>
          <p:cNvPr id="80" name="Picture 4" descr="http://assets.wopc.co.uk/images/subjects/alfcooke/universe-100-2.jpg"/>
          <p:cNvPicPr>
            <a:picLocks noChangeAspect="1" noChangeArrowheads="1"/>
          </p:cNvPicPr>
          <p:nvPr/>
        </p:nvPicPr>
        <p:blipFill>
          <a:blip r:embed="rId4" cstate="print"/>
          <a:srcRect l="49667" r="24936" b="50343"/>
          <a:stretch>
            <a:fillRect/>
          </a:stretch>
        </p:blipFill>
        <p:spPr bwMode="auto">
          <a:xfrm>
            <a:off x="4411346" y="5929451"/>
            <a:ext cx="673624" cy="928549"/>
          </a:xfrm>
          <a:prstGeom prst="rect">
            <a:avLst/>
          </a:prstGeom>
          <a:noFill/>
        </p:spPr>
      </p:pic>
      <p:sp>
        <p:nvSpPr>
          <p:cNvPr id="81" name="TextBox 80"/>
          <p:cNvSpPr txBox="1"/>
          <p:nvPr/>
        </p:nvSpPr>
        <p:spPr>
          <a:xfrm rot="16200000">
            <a:off x="4966682" y="6186662"/>
            <a:ext cx="973343" cy="369332"/>
          </a:xfrm>
          <a:prstGeom prst="rect">
            <a:avLst/>
          </a:prstGeom>
          <a:noFill/>
        </p:spPr>
        <p:txBody>
          <a:bodyPr wrap="none" rtlCol="0">
            <a:spAutoFit/>
          </a:bodyPr>
          <a:lstStyle/>
          <a:p>
            <a:r>
              <a:rPr lang="en-US" sz="1800" dirty="0"/>
              <a:t>No Card</a:t>
            </a:r>
          </a:p>
        </p:txBody>
      </p:sp>
      <p:pic>
        <p:nvPicPr>
          <p:cNvPr id="82" name="Picture 2" descr="http://assets.wopc.co.uk/images/subjects/alfcooke/universe-100.jpg"/>
          <p:cNvPicPr>
            <a:picLocks noChangeAspect="1" noChangeArrowheads="1"/>
          </p:cNvPicPr>
          <p:nvPr/>
        </p:nvPicPr>
        <p:blipFill>
          <a:blip r:embed="rId3" cstate="print"/>
          <a:srcRect l="50174" t="49100" r="24588" b="-52"/>
          <a:stretch>
            <a:fillRect/>
          </a:stretch>
        </p:blipFill>
        <p:spPr bwMode="auto">
          <a:xfrm>
            <a:off x="6653520" y="5924376"/>
            <a:ext cx="680914" cy="933624"/>
          </a:xfrm>
          <a:prstGeom prst="rect">
            <a:avLst/>
          </a:prstGeom>
          <a:noFill/>
        </p:spPr>
      </p:pic>
      <p:pic>
        <p:nvPicPr>
          <p:cNvPr id="83" name="Picture 4" descr="http://assets.wopc.co.uk/images/subjects/alfcooke/universe-100-2.jpg"/>
          <p:cNvPicPr>
            <a:picLocks noChangeAspect="1" noChangeArrowheads="1"/>
          </p:cNvPicPr>
          <p:nvPr/>
        </p:nvPicPr>
        <p:blipFill>
          <a:blip r:embed="rId4" cstate="print"/>
          <a:srcRect l="49667" r="24936" b="50343"/>
          <a:stretch>
            <a:fillRect/>
          </a:stretch>
        </p:blipFill>
        <p:spPr bwMode="auto">
          <a:xfrm>
            <a:off x="7381049" y="5929451"/>
            <a:ext cx="673624" cy="928549"/>
          </a:xfrm>
          <a:prstGeom prst="rect">
            <a:avLst/>
          </a:prstGeom>
          <a:noFill/>
        </p:spPr>
      </p:pic>
      <p:sp>
        <p:nvSpPr>
          <p:cNvPr id="84" name="TextBox 83"/>
          <p:cNvSpPr txBox="1"/>
          <p:nvPr/>
        </p:nvSpPr>
        <p:spPr>
          <a:xfrm rot="16200000">
            <a:off x="7936385" y="6186662"/>
            <a:ext cx="973343" cy="369332"/>
          </a:xfrm>
          <a:prstGeom prst="rect">
            <a:avLst/>
          </a:prstGeom>
          <a:noFill/>
        </p:spPr>
        <p:txBody>
          <a:bodyPr wrap="none" rtlCol="0">
            <a:spAutoFit/>
          </a:bodyPr>
          <a:lstStyle/>
          <a:p>
            <a:r>
              <a:rPr lang="en-US" sz="1800" dirty="0"/>
              <a:t>No Card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68" name="Group 24"/>
          <p:cNvGrpSpPr>
            <a:grpSpLocks/>
          </p:cNvGrpSpPr>
          <p:nvPr/>
        </p:nvGrpSpPr>
        <p:grpSpPr bwMode="auto">
          <a:xfrm>
            <a:off x="587375" y="4122738"/>
            <a:ext cx="1841500" cy="2017712"/>
            <a:chOff x="146" y="2955"/>
            <a:chExt cx="1160" cy="1271"/>
          </a:xfrm>
        </p:grpSpPr>
        <p:grpSp>
          <p:nvGrpSpPr>
            <p:cNvPr id="6160" name="Group 16"/>
            <p:cNvGrpSpPr>
              <a:grpSpLocks/>
            </p:cNvGrpSpPr>
            <p:nvPr/>
          </p:nvGrpSpPr>
          <p:grpSpPr bwMode="auto">
            <a:xfrm>
              <a:off x="192" y="3024"/>
              <a:ext cx="1104" cy="960"/>
              <a:chOff x="192" y="3024"/>
              <a:chExt cx="1104" cy="960"/>
            </a:xfrm>
          </p:grpSpPr>
          <p:grpSp>
            <p:nvGrpSpPr>
              <p:cNvPr id="6155" name="Group 11"/>
              <p:cNvGrpSpPr>
                <a:grpSpLocks/>
              </p:cNvGrpSpPr>
              <p:nvPr/>
            </p:nvGrpSpPr>
            <p:grpSpPr bwMode="auto">
              <a:xfrm>
                <a:off x="192" y="3792"/>
                <a:ext cx="1104" cy="192"/>
                <a:chOff x="192" y="3792"/>
                <a:chExt cx="1104" cy="192"/>
              </a:xfrm>
            </p:grpSpPr>
            <p:sp>
              <p:nvSpPr>
                <p:cNvPr id="6146" name="AutoShape 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7" name="AutoShape 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48" name="AutoShape 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54" name="AutoShape 10"/>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57" name="Line 13"/>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58" name="Line 14"/>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59" name="Line 15"/>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61" name="Text Box 17"/>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6162" name="Text Box 18"/>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6163" name="Text Box 19"/>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6164" name="Text Box 20"/>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6165" name="Text Box 21"/>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6166" name="Text Box 22"/>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6167" name="Text Box 23"/>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6169" name="Group 25"/>
          <p:cNvGrpSpPr>
            <a:grpSpLocks/>
          </p:cNvGrpSpPr>
          <p:nvPr/>
        </p:nvGrpSpPr>
        <p:grpSpPr bwMode="auto">
          <a:xfrm>
            <a:off x="3749675" y="4122738"/>
            <a:ext cx="1841500" cy="2017712"/>
            <a:chOff x="146" y="2955"/>
            <a:chExt cx="1160" cy="1271"/>
          </a:xfrm>
        </p:grpSpPr>
        <p:grpSp>
          <p:nvGrpSpPr>
            <p:cNvPr id="6170" name="Group 26"/>
            <p:cNvGrpSpPr>
              <a:grpSpLocks/>
            </p:cNvGrpSpPr>
            <p:nvPr/>
          </p:nvGrpSpPr>
          <p:grpSpPr bwMode="auto">
            <a:xfrm>
              <a:off x="192" y="3024"/>
              <a:ext cx="1104" cy="960"/>
              <a:chOff x="192" y="3024"/>
              <a:chExt cx="1104" cy="960"/>
            </a:xfrm>
          </p:grpSpPr>
          <p:grpSp>
            <p:nvGrpSpPr>
              <p:cNvPr id="6171" name="Group 27"/>
              <p:cNvGrpSpPr>
                <a:grpSpLocks/>
              </p:cNvGrpSpPr>
              <p:nvPr/>
            </p:nvGrpSpPr>
            <p:grpSpPr bwMode="auto">
              <a:xfrm>
                <a:off x="192" y="3792"/>
                <a:ext cx="1104" cy="192"/>
                <a:chOff x="192" y="3792"/>
                <a:chExt cx="1104" cy="192"/>
              </a:xfrm>
            </p:grpSpPr>
            <p:sp>
              <p:nvSpPr>
                <p:cNvPr id="6172" name="AutoShape 2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3" name="AutoShape 2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4" name="AutoShape 3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75" name="AutoShape 3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76" name="Line 32"/>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77" name="Line 3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78" name="Line 3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79" name="Text Box 35"/>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2</a:t>
              </a:r>
            </a:p>
          </p:txBody>
        </p:sp>
        <p:sp>
          <p:nvSpPr>
            <p:cNvPr id="6180" name="Text Box 36"/>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4</a:t>
              </a:r>
            </a:p>
          </p:txBody>
        </p:sp>
        <p:sp>
          <p:nvSpPr>
            <p:cNvPr id="6181" name="Text Box 37"/>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6</a:t>
              </a:r>
            </a:p>
          </p:txBody>
        </p:sp>
        <p:sp>
          <p:nvSpPr>
            <p:cNvPr id="6182" name="Text Box 3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6183" name="Text Box 3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6184" name="Text Box 40"/>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6185" name="Text Box 41"/>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grpSp>
        <p:nvGrpSpPr>
          <p:cNvPr id="6186" name="Group 42"/>
          <p:cNvGrpSpPr>
            <a:grpSpLocks/>
          </p:cNvGrpSpPr>
          <p:nvPr/>
        </p:nvGrpSpPr>
        <p:grpSpPr bwMode="auto">
          <a:xfrm>
            <a:off x="6708775" y="4122738"/>
            <a:ext cx="1841500" cy="2017712"/>
            <a:chOff x="146" y="2955"/>
            <a:chExt cx="1160" cy="1271"/>
          </a:xfrm>
        </p:grpSpPr>
        <p:grpSp>
          <p:nvGrpSpPr>
            <p:cNvPr id="6187" name="Group 43"/>
            <p:cNvGrpSpPr>
              <a:grpSpLocks/>
            </p:cNvGrpSpPr>
            <p:nvPr/>
          </p:nvGrpSpPr>
          <p:grpSpPr bwMode="auto">
            <a:xfrm>
              <a:off x="192" y="3024"/>
              <a:ext cx="1104" cy="960"/>
              <a:chOff x="192" y="3024"/>
              <a:chExt cx="1104" cy="960"/>
            </a:xfrm>
          </p:grpSpPr>
          <p:grpSp>
            <p:nvGrpSpPr>
              <p:cNvPr id="6188" name="Group 44"/>
              <p:cNvGrpSpPr>
                <a:grpSpLocks/>
              </p:cNvGrpSpPr>
              <p:nvPr/>
            </p:nvGrpSpPr>
            <p:grpSpPr bwMode="auto">
              <a:xfrm>
                <a:off x="192" y="3792"/>
                <a:ext cx="1104" cy="192"/>
                <a:chOff x="192" y="3792"/>
                <a:chExt cx="1104" cy="192"/>
              </a:xfrm>
            </p:grpSpPr>
            <p:sp>
              <p:nvSpPr>
                <p:cNvPr id="6189" name="AutoShape 4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0" name="AutoShape 4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1" name="AutoShape 4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6192" name="AutoShape 4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6193" name="Line 4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6194" name="Line 5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6195" name="Line 5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6196" name="Text Box 52"/>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6197" name="Text Box 53"/>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6198" name="Text Box 5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6199" name="Text Box 5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6200" name="Text Box 5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6201" name="Text Box 57"/>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6202" name="Text Box 58"/>
            <p:cNvSpPr txBox="1">
              <a:spLocks noChangeArrowheads="1"/>
            </p:cNvSpPr>
            <p:nvPr/>
          </p:nvSpPr>
          <p:spPr bwMode="auto">
            <a:xfrm>
              <a:off x="881" y="2955"/>
              <a:ext cx="116" cy="288"/>
            </a:xfrm>
            <a:prstGeom prst="rect">
              <a:avLst/>
            </a:prstGeom>
            <a:noFill/>
            <a:ln w="9525">
              <a:noFill/>
              <a:miter lim="800000"/>
              <a:headEnd/>
              <a:tailEnd/>
            </a:ln>
            <a:effectLst/>
          </p:spPr>
          <p:txBody>
            <a:bodyPr wrap="none">
              <a:spAutoFit/>
            </a:bodyPr>
            <a:lstStyle/>
            <a:p>
              <a:endParaRPr lang="en-US"/>
            </a:p>
          </p:txBody>
        </p:sp>
      </p:grpSp>
      <p:sp>
        <p:nvSpPr>
          <p:cNvPr id="6204" name="Line 60"/>
          <p:cNvSpPr>
            <a:spLocks noChangeShapeType="1"/>
          </p:cNvSpPr>
          <p:nvPr/>
        </p:nvSpPr>
        <p:spPr bwMode="auto">
          <a:xfrm flipV="1">
            <a:off x="1530350" y="2743200"/>
            <a:ext cx="3162300" cy="1485900"/>
          </a:xfrm>
          <a:prstGeom prst="line">
            <a:avLst/>
          </a:prstGeom>
          <a:noFill/>
          <a:ln w="9525">
            <a:solidFill>
              <a:schemeClr val="tx1"/>
            </a:solidFill>
            <a:round/>
            <a:headEnd/>
            <a:tailEnd/>
          </a:ln>
          <a:effectLst/>
        </p:spPr>
        <p:txBody>
          <a:bodyPr wrap="none" anchor="ctr"/>
          <a:lstStyle/>
          <a:p>
            <a:endParaRPr lang="en-US"/>
          </a:p>
        </p:txBody>
      </p:sp>
      <p:sp>
        <p:nvSpPr>
          <p:cNvPr id="6205" name="Line 61"/>
          <p:cNvSpPr>
            <a:spLocks noChangeShapeType="1"/>
          </p:cNvSpPr>
          <p:nvPr/>
        </p:nvSpPr>
        <p:spPr bwMode="auto">
          <a:xfrm flipV="1">
            <a:off x="4699000" y="2743200"/>
            <a:ext cx="0" cy="1492250"/>
          </a:xfrm>
          <a:prstGeom prst="line">
            <a:avLst/>
          </a:prstGeom>
          <a:noFill/>
          <a:ln w="9525">
            <a:solidFill>
              <a:schemeClr val="tx1"/>
            </a:solidFill>
            <a:round/>
            <a:headEnd/>
            <a:tailEnd/>
          </a:ln>
          <a:effectLst/>
        </p:spPr>
        <p:txBody>
          <a:bodyPr wrap="none" anchor="ctr"/>
          <a:lstStyle/>
          <a:p>
            <a:endParaRPr lang="en-US"/>
          </a:p>
        </p:txBody>
      </p:sp>
      <p:sp>
        <p:nvSpPr>
          <p:cNvPr id="6206" name="Line 62"/>
          <p:cNvSpPr>
            <a:spLocks noChangeShapeType="1"/>
          </p:cNvSpPr>
          <p:nvPr/>
        </p:nvSpPr>
        <p:spPr bwMode="auto">
          <a:xfrm>
            <a:off x="4699000" y="2749550"/>
            <a:ext cx="2952750" cy="1479550"/>
          </a:xfrm>
          <a:prstGeom prst="line">
            <a:avLst/>
          </a:prstGeom>
          <a:noFill/>
          <a:ln w="9525">
            <a:solidFill>
              <a:schemeClr val="tx1"/>
            </a:solidFill>
            <a:round/>
            <a:headEnd/>
            <a:tailEnd/>
          </a:ln>
          <a:effectLst/>
        </p:spPr>
        <p:txBody>
          <a:bodyPr wrap="none" anchor="ctr"/>
          <a:lstStyle/>
          <a:p>
            <a:endParaRPr lang="en-US"/>
          </a:p>
        </p:txBody>
      </p:sp>
      <p:sp>
        <p:nvSpPr>
          <p:cNvPr id="6208" name="Text Box 64"/>
          <p:cNvSpPr txBox="1">
            <a:spLocks noChangeArrowheads="1"/>
          </p:cNvSpPr>
          <p:nvPr/>
        </p:nvSpPr>
        <p:spPr bwMode="auto">
          <a:xfrm>
            <a:off x="4899025" y="2384425"/>
            <a:ext cx="184150" cy="457200"/>
          </a:xfrm>
          <a:prstGeom prst="rect">
            <a:avLst/>
          </a:prstGeom>
          <a:noFill/>
          <a:ln w="9525">
            <a:noFill/>
            <a:miter lim="800000"/>
            <a:headEnd/>
            <a:tailEnd/>
          </a:ln>
          <a:effectLst/>
        </p:spPr>
        <p:txBody>
          <a:bodyPr wrap="none">
            <a:spAutoFit/>
          </a:bodyPr>
          <a:lstStyle/>
          <a:p>
            <a:endParaRPr lang="en-US"/>
          </a:p>
        </p:txBody>
      </p:sp>
      <p:sp>
        <p:nvSpPr>
          <p:cNvPr id="6210" name="Text Box 66"/>
          <p:cNvSpPr txBox="1">
            <a:spLocks noChangeArrowheads="1"/>
          </p:cNvSpPr>
          <p:nvPr/>
        </p:nvSpPr>
        <p:spPr bwMode="auto">
          <a:xfrm>
            <a:off x="708025" y="269875"/>
            <a:ext cx="5771132" cy="954107"/>
          </a:xfrm>
          <a:prstGeom prst="rect">
            <a:avLst/>
          </a:prstGeom>
          <a:noFill/>
          <a:ln w="9525">
            <a:noFill/>
            <a:miter lim="800000"/>
            <a:headEnd/>
            <a:tailEnd/>
          </a:ln>
          <a:effectLst/>
        </p:spPr>
        <p:txBody>
          <a:bodyPr wrap="none">
            <a:spAutoFit/>
          </a:bodyPr>
          <a:lstStyle/>
          <a:p>
            <a:r>
              <a:rPr lang="en-US" sz="2800" dirty="0"/>
              <a:t>A simple abstract game.</a:t>
            </a:r>
          </a:p>
          <a:p>
            <a:r>
              <a:rPr lang="en-US" sz="2800" b="1" dirty="0"/>
              <a:t>Max</a:t>
            </a:r>
            <a:r>
              <a:rPr lang="en-US" sz="2800" dirty="0"/>
              <a:t> makes a move, then </a:t>
            </a:r>
            <a:r>
              <a:rPr lang="en-US" sz="2800" b="1" dirty="0"/>
              <a:t>Min</a:t>
            </a:r>
            <a:r>
              <a:rPr lang="en-US" sz="2800" dirty="0"/>
              <a:t> replies. </a:t>
            </a:r>
          </a:p>
        </p:txBody>
      </p:sp>
      <p:sp>
        <p:nvSpPr>
          <p:cNvPr id="6211" name="Text Box 67"/>
          <p:cNvSpPr txBox="1">
            <a:spLocks noChangeArrowheads="1"/>
          </p:cNvSpPr>
          <p:nvPr/>
        </p:nvSpPr>
        <p:spPr bwMode="auto">
          <a:xfrm>
            <a:off x="6003925" y="3117850"/>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6212" name="Text Box 68"/>
          <p:cNvSpPr txBox="1">
            <a:spLocks noChangeArrowheads="1"/>
          </p:cNvSpPr>
          <p:nvPr/>
        </p:nvSpPr>
        <p:spPr bwMode="auto">
          <a:xfrm>
            <a:off x="4302125" y="3117850"/>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6213" name="Text Box 69"/>
          <p:cNvSpPr txBox="1">
            <a:spLocks noChangeArrowheads="1"/>
          </p:cNvSpPr>
          <p:nvPr/>
        </p:nvSpPr>
        <p:spPr bwMode="auto">
          <a:xfrm>
            <a:off x="2873375" y="3117849"/>
            <a:ext cx="438150" cy="366713"/>
          </a:xfrm>
          <a:prstGeom prst="rect">
            <a:avLst/>
          </a:prstGeom>
          <a:noFill/>
          <a:ln w="9525">
            <a:noFill/>
            <a:miter lim="800000"/>
            <a:headEnd/>
            <a:tailEnd/>
          </a:ln>
          <a:effectLst/>
        </p:spPr>
        <p:txBody>
          <a:bodyPr wrap="none">
            <a:spAutoFit/>
          </a:bodyPr>
          <a:lstStyle/>
          <a:p>
            <a:r>
              <a:rPr lang="en-US" sz="1800"/>
              <a:t>A</a:t>
            </a:r>
            <a:r>
              <a:rPr lang="en-US" sz="1400"/>
              <a:t>1</a:t>
            </a:r>
            <a:endParaRPr lang="en-US"/>
          </a:p>
        </p:txBody>
      </p:sp>
      <p:sp>
        <p:nvSpPr>
          <p:cNvPr id="6214" name="Text Box 70"/>
          <p:cNvSpPr txBox="1">
            <a:spLocks noChangeArrowheads="1"/>
          </p:cNvSpPr>
          <p:nvPr/>
        </p:nvSpPr>
        <p:spPr bwMode="auto">
          <a:xfrm>
            <a:off x="241299" y="6323579"/>
            <a:ext cx="8194675" cy="338554"/>
          </a:xfrm>
          <a:prstGeom prst="rect">
            <a:avLst/>
          </a:prstGeom>
          <a:noFill/>
          <a:ln w="9525">
            <a:noFill/>
            <a:miter lim="800000"/>
            <a:headEnd/>
            <a:tailEnd/>
          </a:ln>
          <a:effectLst/>
        </p:spPr>
        <p:txBody>
          <a:bodyPr>
            <a:spAutoFit/>
          </a:bodyPr>
          <a:lstStyle/>
          <a:p>
            <a:r>
              <a:rPr lang="en-US" sz="1600" dirty="0"/>
              <a:t>An action by one player is called a </a:t>
            </a:r>
            <a:r>
              <a:rPr lang="en-US" sz="1600" i="1" dirty="0"/>
              <a:t>ply</a:t>
            </a:r>
            <a:r>
              <a:rPr lang="en-US" sz="1600" dirty="0"/>
              <a:t>, two ply (a action and a counter action) is called a </a:t>
            </a:r>
            <a:r>
              <a:rPr lang="en-US" sz="1600" i="1" dirty="0"/>
              <a:t>move</a:t>
            </a:r>
            <a:r>
              <a:rPr lang="en-US" sz="1600" dirty="0"/>
              <a:t>.</a:t>
            </a:r>
            <a:endParaRPr lang="en-US" sz="1800" dirty="0"/>
          </a:p>
        </p:txBody>
      </p:sp>
      <p:sp>
        <p:nvSpPr>
          <p:cNvPr id="6153" name="AutoShape 9"/>
          <p:cNvSpPr>
            <a:spLocks noChangeArrowheads="1"/>
          </p:cNvSpPr>
          <p:nvPr/>
        </p:nvSpPr>
        <p:spPr bwMode="auto">
          <a:xfrm>
            <a:off x="4546600" y="2444750"/>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26"/>
          <p:cNvSpPr txBox="1">
            <a:spLocks noChangeArrowheads="1"/>
          </p:cNvSpPr>
          <p:nvPr/>
        </p:nvSpPr>
        <p:spPr bwMode="auto">
          <a:xfrm>
            <a:off x="479425" y="2149475"/>
            <a:ext cx="8012113" cy="4770537"/>
          </a:xfrm>
          <a:prstGeom prst="rect">
            <a:avLst/>
          </a:prstGeom>
          <a:noFill/>
          <a:ln w="9525">
            <a:noFill/>
            <a:miter lim="800000"/>
            <a:headEnd/>
            <a:tailEnd/>
          </a:ln>
          <a:effectLst/>
        </p:spPr>
        <p:txBody>
          <a:bodyPr>
            <a:spAutoFit/>
          </a:bodyPr>
          <a:lstStyle/>
          <a:p>
            <a:pPr>
              <a:buFontTx/>
              <a:buChar char="•"/>
            </a:pPr>
            <a:r>
              <a:rPr lang="en-US" sz="2800" dirty="0"/>
              <a:t> Generate the game tree down to the terminal nodes.</a:t>
            </a:r>
          </a:p>
          <a:p>
            <a:pPr>
              <a:buFontTx/>
              <a:buChar char="•"/>
            </a:pPr>
            <a:r>
              <a:rPr lang="en-US" sz="2800" dirty="0"/>
              <a:t> Apply the utility function to the terminal nodes.</a:t>
            </a:r>
          </a:p>
          <a:p>
            <a:pPr>
              <a:buFontTx/>
              <a:buChar char="•"/>
            </a:pPr>
            <a:r>
              <a:rPr lang="en-US" sz="2800" dirty="0"/>
              <a:t> For a </a:t>
            </a:r>
            <a:r>
              <a:rPr lang="en-US" sz="2800" b="1" dirty="0"/>
              <a:t>S</a:t>
            </a:r>
            <a:r>
              <a:rPr lang="en-US" sz="2800" dirty="0"/>
              <a:t> set of sibling nodes, pass up to the parent…</a:t>
            </a:r>
          </a:p>
          <a:p>
            <a:pPr lvl="1">
              <a:buFontTx/>
              <a:buChar char="•"/>
            </a:pPr>
            <a:r>
              <a:rPr lang="en-US" sz="2800" dirty="0"/>
              <a:t> the lowest value in </a:t>
            </a:r>
            <a:r>
              <a:rPr lang="en-US" sz="2800" b="1" dirty="0"/>
              <a:t>S</a:t>
            </a:r>
            <a:r>
              <a:rPr lang="en-US" sz="2800" dirty="0"/>
              <a:t> if the siblings are </a:t>
            </a:r>
          </a:p>
          <a:p>
            <a:pPr lvl="1">
              <a:buFontTx/>
              <a:buChar char="•"/>
            </a:pPr>
            <a:r>
              <a:rPr lang="en-US" sz="2800" dirty="0"/>
              <a:t> the largest value in </a:t>
            </a:r>
            <a:r>
              <a:rPr lang="en-US" sz="2800" b="1" dirty="0"/>
              <a:t>S</a:t>
            </a:r>
            <a:r>
              <a:rPr lang="en-US" sz="2800" dirty="0"/>
              <a:t> if the siblings are</a:t>
            </a:r>
          </a:p>
          <a:p>
            <a:pPr>
              <a:buFontTx/>
              <a:buChar char="•"/>
            </a:pPr>
            <a:r>
              <a:rPr lang="en-US" sz="2800" dirty="0"/>
              <a:t> Recursively do the above, until the backed-up values reach the initial state.</a:t>
            </a:r>
          </a:p>
          <a:p>
            <a:pPr>
              <a:buFontTx/>
              <a:buChar char="•"/>
            </a:pPr>
            <a:r>
              <a:rPr lang="en-US" sz="2800" dirty="0"/>
              <a:t> The value of the initial state is the </a:t>
            </a:r>
            <a:r>
              <a:rPr lang="en-US" sz="2800" i="1" dirty="0"/>
              <a:t>minimum</a:t>
            </a:r>
            <a:r>
              <a:rPr lang="en-US" sz="2800" dirty="0"/>
              <a:t> score for Max, and the path to the state with that score, is our move.</a:t>
            </a:r>
          </a:p>
          <a:p>
            <a:pPr>
              <a:buFontTx/>
              <a:buChar char="•"/>
            </a:pPr>
            <a:endParaRPr lang="en-US" dirty="0"/>
          </a:p>
        </p:txBody>
      </p:sp>
      <p:sp>
        <p:nvSpPr>
          <p:cNvPr id="8195" name="AutoShape 1027"/>
          <p:cNvSpPr>
            <a:spLocks noChangeArrowheads="1"/>
          </p:cNvSpPr>
          <p:nvPr/>
        </p:nvSpPr>
        <p:spPr bwMode="auto">
          <a:xfrm>
            <a:off x="6863311" y="3543070"/>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8196" name="AutoShape 1028"/>
          <p:cNvSpPr>
            <a:spLocks noChangeArrowheads="1"/>
          </p:cNvSpPr>
          <p:nvPr/>
        </p:nvSpPr>
        <p:spPr bwMode="auto">
          <a:xfrm flipV="1">
            <a:off x="6863311" y="4012970"/>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8197" name="Text Box 1029"/>
          <p:cNvSpPr txBox="1">
            <a:spLocks noChangeArrowheads="1"/>
          </p:cNvSpPr>
          <p:nvPr/>
        </p:nvSpPr>
        <p:spPr bwMode="auto">
          <a:xfrm>
            <a:off x="1010747" y="0"/>
            <a:ext cx="7071423" cy="923330"/>
          </a:xfrm>
          <a:prstGeom prst="rect">
            <a:avLst/>
          </a:prstGeom>
          <a:noFill/>
          <a:ln w="9525">
            <a:noFill/>
            <a:miter lim="800000"/>
            <a:headEnd/>
            <a:tailEnd/>
          </a:ln>
          <a:effectLst/>
        </p:spPr>
        <p:txBody>
          <a:bodyPr wrap="none">
            <a:spAutoFit/>
          </a:bodyPr>
          <a:lstStyle/>
          <a:p>
            <a:r>
              <a:rPr lang="en-US" sz="5400" dirty="0">
                <a:effectLst>
                  <a:outerShdw blurRad="38100" dist="38100" dir="2700000" algn="tl">
                    <a:srgbClr val="000000">
                      <a:alpha val="43137"/>
                    </a:srgbClr>
                  </a:outerShdw>
                </a:effectLst>
              </a:rPr>
              <a:t>The </a:t>
            </a:r>
            <a:r>
              <a:rPr lang="en-US" sz="5400" dirty="0" err="1">
                <a:effectLst>
                  <a:outerShdw blurRad="38100" dist="38100" dir="2700000" algn="tl">
                    <a:srgbClr val="000000">
                      <a:alpha val="43137"/>
                    </a:srgbClr>
                  </a:outerShdw>
                </a:effectLst>
              </a:rPr>
              <a:t>Minimax</a:t>
            </a:r>
            <a:r>
              <a:rPr lang="en-US" sz="5400" dirty="0">
                <a:effectLst>
                  <a:outerShdw blurRad="38100" dist="38100" dir="2700000" algn="tl">
                    <a:srgbClr val="000000">
                      <a:alpha val="43137"/>
                    </a:srgbClr>
                  </a:outerShdw>
                </a:effectLst>
              </a:rPr>
              <a:t> Algorithm</a:t>
            </a:r>
            <a:r>
              <a:rPr lang="en-US" sz="2800" dirty="0">
                <a:effectLst>
                  <a:outerShdw blurRad="38100" dist="38100" dir="2700000" algn="tl">
                    <a:srgbClr val="000000">
                      <a:alpha val="43137"/>
                    </a:srgbClr>
                  </a:outerShdw>
                </a:effectLst>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32" name="Group 64"/>
          <p:cNvGrpSpPr>
            <a:grpSpLocks/>
          </p:cNvGrpSpPr>
          <p:nvPr/>
        </p:nvGrpSpPr>
        <p:grpSpPr bwMode="auto">
          <a:xfrm>
            <a:off x="574675" y="828675"/>
            <a:ext cx="7962900" cy="3756025"/>
            <a:chOff x="370" y="1034"/>
            <a:chExt cx="5016" cy="2366"/>
          </a:xfrm>
        </p:grpSpPr>
        <p:grpSp>
          <p:nvGrpSpPr>
            <p:cNvPr id="7173" name="Group 5"/>
            <p:cNvGrpSpPr>
              <a:grpSpLocks/>
            </p:cNvGrpSpPr>
            <p:nvPr/>
          </p:nvGrpSpPr>
          <p:grpSpPr bwMode="auto">
            <a:xfrm>
              <a:off x="370" y="2129"/>
              <a:ext cx="1160" cy="1271"/>
              <a:chOff x="146" y="2955"/>
              <a:chExt cx="1160" cy="1271"/>
            </a:xfrm>
          </p:grpSpPr>
          <p:grpSp>
            <p:nvGrpSpPr>
              <p:cNvPr id="7174" name="Group 6"/>
              <p:cNvGrpSpPr>
                <a:grpSpLocks/>
              </p:cNvGrpSpPr>
              <p:nvPr/>
            </p:nvGrpSpPr>
            <p:grpSpPr bwMode="auto">
              <a:xfrm>
                <a:off x="192" y="3024"/>
                <a:ext cx="1104" cy="960"/>
                <a:chOff x="192" y="3024"/>
                <a:chExt cx="1104" cy="960"/>
              </a:xfrm>
            </p:grpSpPr>
            <p:grpSp>
              <p:nvGrpSpPr>
                <p:cNvPr id="7175" name="Group 7"/>
                <p:cNvGrpSpPr>
                  <a:grpSpLocks/>
                </p:cNvGrpSpPr>
                <p:nvPr/>
              </p:nvGrpSpPr>
              <p:grpSpPr bwMode="auto">
                <a:xfrm>
                  <a:off x="192" y="3792"/>
                  <a:ext cx="1104" cy="192"/>
                  <a:chOff x="192" y="3792"/>
                  <a:chExt cx="1104" cy="192"/>
                </a:xfrm>
              </p:grpSpPr>
              <p:sp>
                <p:nvSpPr>
                  <p:cNvPr id="7176" name="AutoShape 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7" name="AutoShape 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8" name="AutoShape 1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79" name="AutoShape 1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80" name="Line 12"/>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181" name="Line 1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82" name="Line 1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183" name="Text Box 15"/>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7184" name="Text Box 16"/>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7185" name="Text Box 17"/>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7186" name="Text Box 1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7187" name="Text Box 1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7188" name="Text Box 20"/>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7189" name="Text Box 21"/>
              <p:cNvSpPr txBox="1">
                <a:spLocks noChangeArrowheads="1"/>
              </p:cNvSpPr>
              <p:nvPr/>
            </p:nvSpPr>
            <p:spPr bwMode="auto">
              <a:xfrm>
                <a:off x="881" y="2955"/>
                <a:ext cx="212" cy="288"/>
              </a:xfrm>
              <a:prstGeom prst="rect">
                <a:avLst/>
              </a:prstGeom>
              <a:noFill/>
              <a:ln w="9525">
                <a:noFill/>
                <a:miter lim="800000"/>
                <a:headEnd/>
                <a:tailEnd/>
              </a:ln>
              <a:effectLst/>
            </p:spPr>
            <p:txBody>
              <a:bodyPr wrap="none">
                <a:spAutoFit/>
              </a:bodyPr>
              <a:lstStyle/>
              <a:p>
                <a:r>
                  <a:rPr lang="en-US"/>
                  <a:t>3</a:t>
                </a:r>
              </a:p>
            </p:txBody>
          </p:sp>
        </p:grpSp>
        <p:grpSp>
          <p:nvGrpSpPr>
            <p:cNvPr id="7190" name="Group 22"/>
            <p:cNvGrpSpPr>
              <a:grpSpLocks/>
            </p:cNvGrpSpPr>
            <p:nvPr/>
          </p:nvGrpSpPr>
          <p:grpSpPr bwMode="auto">
            <a:xfrm>
              <a:off x="2362" y="2129"/>
              <a:ext cx="1160" cy="1271"/>
              <a:chOff x="146" y="2955"/>
              <a:chExt cx="1160" cy="1271"/>
            </a:xfrm>
          </p:grpSpPr>
          <p:grpSp>
            <p:nvGrpSpPr>
              <p:cNvPr id="7191" name="Group 23"/>
              <p:cNvGrpSpPr>
                <a:grpSpLocks/>
              </p:cNvGrpSpPr>
              <p:nvPr/>
            </p:nvGrpSpPr>
            <p:grpSpPr bwMode="auto">
              <a:xfrm>
                <a:off x="192" y="3024"/>
                <a:ext cx="1104" cy="960"/>
                <a:chOff x="192" y="3024"/>
                <a:chExt cx="1104" cy="960"/>
              </a:xfrm>
            </p:grpSpPr>
            <p:grpSp>
              <p:nvGrpSpPr>
                <p:cNvPr id="7192" name="Group 24"/>
                <p:cNvGrpSpPr>
                  <a:grpSpLocks/>
                </p:cNvGrpSpPr>
                <p:nvPr/>
              </p:nvGrpSpPr>
              <p:grpSpPr bwMode="auto">
                <a:xfrm>
                  <a:off x="192" y="3792"/>
                  <a:ext cx="1104" cy="192"/>
                  <a:chOff x="192" y="3792"/>
                  <a:chExt cx="1104" cy="192"/>
                </a:xfrm>
              </p:grpSpPr>
              <p:sp>
                <p:nvSpPr>
                  <p:cNvPr id="7193" name="AutoShape 2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4" name="AutoShape 2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5" name="AutoShape 2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96" name="AutoShape 2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7" name="Line 2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198" name="Line 3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99" name="Line 3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00" name="Text Box 32"/>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2</a:t>
                </a:r>
              </a:p>
            </p:txBody>
          </p:sp>
          <p:sp>
            <p:nvSpPr>
              <p:cNvPr id="7201" name="Text Box 33"/>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4</a:t>
                </a:r>
              </a:p>
            </p:txBody>
          </p:sp>
          <p:sp>
            <p:nvSpPr>
              <p:cNvPr id="7202" name="Text Box 3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6</a:t>
                </a:r>
              </a:p>
            </p:txBody>
          </p:sp>
          <p:sp>
            <p:nvSpPr>
              <p:cNvPr id="7203" name="Text Box 3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7204" name="Text Box 3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7205" name="Text Box 37"/>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7206" name="Text Box 38"/>
              <p:cNvSpPr txBox="1">
                <a:spLocks noChangeArrowheads="1"/>
              </p:cNvSpPr>
              <p:nvPr/>
            </p:nvSpPr>
            <p:spPr bwMode="auto">
              <a:xfrm>
                <a:off x="881" y="2955"/>
                <a:ext cx="212" cy="288"/>
              </a:xfrm>
              <a:prstGeom prst="rect">
                <a:avLst/>
              </a:prstGeom>
              <a:noFill/>
              <a:ln w="9525">
                <a:noFill/>
                <a:miter lim="800000"/>
                <a:headEnd/>
                <a:tailEnd/>
              </a:ln>
              <a:effectLst/>
            </p:spPr>
            <p:txBody>
              <a:bodyPr wrap="none">
                <a:spAutoFit/>
              </a:bodyPr>
              <a:lstStyle/>
              <a:p>
                <a:r>
                  <a:rPr lang="en-US"/>
                  <a:t>2</a:t>
                </a:r>
              </a:p>
            </p:txBody>
          </p:sp>
        </p:grpSp>
        <p:grpSp>
          <p:nvGrpSpPr>
            <p:cNvPr id="7207" name="Group 39"/>
            <p:cNvGrpSpPr>
              <a:grpSpLocks/>
            </p:cNvGrpSpPr>
            <p:nvPr/>
          </p:nvGrpSpPr>
          <p:grpSpPr bwMode="auto">
            <a:xfrm>
              <a:off x="4226" y="2129"/>
              <a:ext cx="1160" cy="1271"/>
              <a:chOff x="146" y="2955"/>
              <a:chExt cx="1160" cy="1271"/>
            </a:xfrm>
          </p:grpSpPr>
          <p:grpSp>
            <p:nvGrpSpPr>
              <p:cNvPr id="7208" name="Group 40"/>
              <p:cNvGrpSpPr>
                <a:grpSpLocks/>
              </p:cNvGrpSpPr>
              <p:nvPr/>
            </p:nvGrpSpPr>
            <p:grpSpPr bwMode="auto">
              <a:xfrm>
                <a:off x="192" y="3024"/>
                <a:ext cx="1104" cy="960"/>
                <a:chOff x="192" y="3024"/>
                <a:chExt cx="1104" cy="960"/>
              </a:xfrm>
            </p:grpSpPr>
            <p:grpSp>
              <p:nvGrpSpPr>
                <p:cNvPr id="7209" name="Group 41"/>
                <p:cNvGrpSpPr>
                  <a:grpSpLocks/>
                </p:cNvGrpSpPr>
                <p:nvPr/>
              </p:nvGrpSpPr>
              <p:grpSpPr bwMode="auto">
                <a:xfrm>
                  <a:off x="192" y="3792"/>
                  <a:ext cx="1104" cy="192"/>
                  <a:chOff x="192" y="3792"/>
                  <a:chExt cx="1104" cy="192"/>
                </a:xfrm>
              </p:grpSpPr>
              <p:sp>
                <p:nvSpPr>
                  <p:cNvPr id="7210" name="AutoShape 4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1" name="AutoShape 4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2" name="AutoShape 4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13" name="AutoShape 45"/>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4" name="Line 46"/>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215" name="Line 47"/>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216" name="Line 48"/>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17" name="Text Box 49"/>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7218" name="Text Box 50"/>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7219" name="Text Box 51"/>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7220" name="Text Box 52"/>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7221" name="Text Box 53"/>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7222" name="Text Box 54"/>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7223" name="Text Box 55"/>
              <p:cNvSpPr txBox="1">
                <a:spLocks noChangeArrowheads="1"/>
              </p:cNvSpPr>
              <p:nvPr/>
            </p:nvSpPr>
            <p:spPr bwMode="auto">
              <a:xfrm>
                <a:off x="881" y="2955"/>
                <a:ext cx="212" cy="288"/>
              </a:xfrm>
              <a:prstGeom prst="rect">
                <a:avLst/>
              </a:prstGeom>
              <a:noFill/>
              <a:ln w="9525">
                <a:noFill/>
                <a:miter lim="800000"/>
                <a:headEnd/>
                <a:tailEnd/>
              </a:ln>
              <a:effectLst/>
            </p:spPr>
            <p:txBody>
              <a:bodyPr wrap="none">
                <a:spAutoFit/>
              </a:bodyPr>
              <a:lstStyle/>
              <a:p>
                <a:r>
                  <a:rPr lang="en-US"/>
                  <a:t>2</a:t>
                </a:r>
              </a:p>
            </p:txBody>
          </p:sp>
        </p:grpSp>
        <p:sp>
          <p:nvSpPr>
            <p:cNvPr id="7224" name="Line 56"/>
            <p:cNvSpPr>
              <a:spLocks noChangeShapeType="1"/>
            </p:cNvSpPr>
            <p:nvPr/>
          </p:nvSpPr>
          <p:spPr bwMode="auto">
            <a:xfrm flipV="1">
              <a:off x="964" y="1260"/>
              <a:ext cx="1992" cy="936"/>
            </a:xfrm>
            <a:prstGeom prst="line">
              <a:avLst/>
            </a:prstGeom>
            <a:noFill/>
            <a:ln w="9525">
              <a:solidFill>
                <a:schemeClr val="tx1"/>
              </a:solidFill>
              <a:round/>
              <a:headEnd/>
              <a:tailEnd/>
            </a:ln>
            <a:effectLst/>
          </p:spPr>
          <p:txBody>
            <a:bodyPr wrap="none" anchor="ctr"/>
            <a:lstStyle/>
            <a:p>
              <a:endParaRPr lang="en-US"/>
            </a:p>
          </p:txBody>
        </p:sp>
        <p:sp>
          <p:nvSpPr>
            <p:cNvPr id="7225" name="Line 57"/>
            <p:cNvSpPr>
              <a:spLocks noChangeShapeType="1"/>
            </p:cNvSpPr>
            <p:nvPr/>
          </p:nvSpPr>
          <p:spPr bwMode="auto">
            <a:xfrm flipV="1">
              <a:off x="2960" y="1260"/>
              <a:ext cx="0" cy="940"/>
            </a:xfrm>
            <a:prstGeom prst="line">
              <a:avLst/>
            </a:prstGeom>
            <a:noFill/>
            <a:ln w="9525">
              <a:solidFill>
                <a:schemeClr val="tx1"/>
              </a:solidFill>
              <a:round/>
              <a:headEnd/>
              <a:tailEnd/>
            </a:ln>
            <a:effectLst/>
          </p:spPr>
          <p:txBody>
            <a:bodyPr wrap="none" anchor="ctr"/>
            <a:lstStyle/>
            <a:p>
              <a:endParaRPr lang="en-US"/>
            </a:p>
          </p:txBody>
        </p:sp>
        <p:sp>
          <p:nvSpPr>
            <p:cNvPr id="7226" name="Line 58"/>
            <p:cNvSpPr>
              <a:spLocks noChangeShapeType="1"/>
            </p:cNvSpPr>
            <p:nvPr/>
          </p:nvSpPr>
          <p:spPr bwMode="auto">
            <a:xfrm>
              <a:off x="2960" y="1264"/>
              <a:ext cx="1860" cy="932"/>
            </a:xfrm>
            <a:prstGeom prst="line">
              <a:avLst/>
            </a:prstGeom>
            <a:noFill/>
            <a:ln w="9525">
              <a:solidFill>
                <a:schemeClr val="tx1"/>
              </a:solidFill>
              <a:round/>
              <a:headEnd/>
              <a:tailEnd/>
            </a:ln>
            <a:effectLst/>
          </p:spPr>
          <p:txBody>
            <a:bodyPr wrap="none" anchor="ctr"/>
            <a:lstStyle/>
            <a:p>
              <a:endParaRPr lang="en-US"/>
            </a:p>
          </p:txBody>
        </p:sp>
        <p:sp>
          <p:nvSpPr>
            <p:cNvPr id="7227" name="Text Box 59"/>
            <p:cNvSpPr txBox="1">
              <a:spLocks noChangeArrowheads="1"/>
            </p:cNvSpPr>
            <p:nvPr/>
          </p:nvSpPr>
          <p:spPr bwMode="auto">
            <a:xfrm>
              <a:off x="3086" y="1034"/>
              <a:ext cx="212" cy="288"/>
            </a:xfrm>
            <a:prstGeom prst="rect">
              <a:avLst/>
            </a:prstGeom>
            <a:noFill/>
            <a:ln w="9525">
              <a:noFill/>
              <a:miter lim="800000"/>
              <a:headEnd/>
              <a:tailEnd/>
            </a:ln>
            <a:effectLst/>
          </p:spPr>
          <p:txBody>
            <a:bodyPr wrap="none">
              <a:spAutoFit/>
            </a:bodyPr>
            <a:lstStyle/>
            <a:p>
              <a:r>
                <a:rPr lang="en-US"/>
                <a:t>3</a:t>
              </a:r>
            </a:p>
          </p:txBody>
        </p:sp>
        <p:sp>
          <p:nvSpPr>
            <p:cNvPr id="7229" name="Text Box 61"/>
            <p:cNvSpPr txBox="1">
              <a:spLocks noChangeArrowheads="1"/>
            </p:cNvSpPr>
            <p:nvPr/>
          </p:nvSpPr>
          <p:spPr bwMode="auto">
            <a:xfrm>
              <a:off x="3782" y="1496"/>
              <a:ext cx="276" cy="231"/>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7230" name="Text Box 62"/>
            <p:cNvSpPr txBox="1">
              <a:spLocks noChangeArrowheads="1"/>
            </p:cNvSpPr>
            <p:nvPr/>
          </p:nvSpPr>
          <p:spPr bwMode="auto">
            <a:xfrm>
              <a:off x="2710" y="1496"/>
              <a:ext cx="276" cy="231"/>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7231" name="Text Box 63"/>
            <p:cNvSpPr txBox="1">
              <a:spLocks noChangeArrowheads="1"/>
            </p:cNvSpPr>
            <p:nvPr/>
          </p:nvSpPr>
          <p:spPr bwMode="auto">
            <a:xfrm>
              <a:off x="1790" y="1496"/>
              <a:ext cx="298" cy="252"/>
            </a:xfrm>
            <a:prstGeom prst="rect">
              <a:avLst/>
            </a:prstGeom>
            <a:noFill/>
            <a:ln w="9525">
              <a:noFill/>
              <a:miter lim="800000"/>
              <a:headEnd/>
              <a:tailEnd/>
            </a:ln>
            <a:effectLst/>
          </p:spPr>
          <p:txBody>
            <a:bodyPr wrap="none">
              <a:spAutoFit/>
            </a:bodyPr>
            <a:lstStyle/>
            <a:p>
              <a:r>
                <a:rPr lang="en-US" sz="2000" dirty="0">
                  <a:solidFill>
                    <a:srgbClr val="0000FF"/>
                  </a:solidFill>
                </a:rPr>
                <a:t>A</a:t>
              </a:r>
              <a:r>
                <a:rPr lang="en-US" sz="1600" dirty="0">
                  <a:solidFill>
                    <a:srgbClr val="0000FF"/>
                  </a:solidFill>
                </a:rPr>
                <a:t>1</a:t>
              </a:r>
              <a:endParaRPr lang="en-US" sz="2000" dirty="0">
                <a:solidFill>
                  <a:srgbClr val="0000FF"/>
                </a:solidFill>
              </a:endParaRPr>
            </a:p>
          </p:txBody>
        </p:sp>
        <p:sp>
          <p:nvSpPr>
            <p:cNvPr id="7172" name="AutoShape 4"/>
            <p:cNvSpPr>
              <a:spLocks noChangeArrowheads="1"/>
            </p:cNvSpPr>
            <p:nvPr/>
          </p:nvSpPr>
          <p:spPr bwMode="auto">
            <a:xfrm>
              <a:off x="2864" y="107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33" name="Text Box 65"/>
          <p:cNvSpPr txBox="1">
            <a:spLocks noChangeArrowheads="1"/>
          </p:cNvSpPr>
          <p:nvPr/>
        </p:nvSpPr>
        <p:spPr bwMode="auto">
          <a:xfrm>
            <a:off x="504825" y="5553075"/>
            <a:ext cx="8397875" cy="1200329"/>
          </a:xfrm>
          <a:prstGeom prst="rect">
            <a:avLst/>
          </a:prstGeom>
          <a:noFill/>
          <a:ln w="9525">
            <a:noFill/>
            <a:miter lim="800000"/>
            <a:headEnd/>
            <a:tailEnd/>
          </a:ln>
          <a:effectLst/>
        </p:spPr>
        <p:txBody>
          <a:bodyPr>
            <a:spAutoFit/>
          </a:bodyPr>
          <a:lstStyle/>
          <a:p>
            <a:r>
              <a:rPr lang="en-US" dirty="0"/>
              <a:t>In this game Max’s best move is </a:t>
            </a:r>
            <a:r>
              <a:rPr lang="en-US" dirty="0">
                <a:solidFill>
                  <a:srgbClr val="0000FF"/>
                </a:solidFill>
              </a:rPr>
              <a:t>A</a:t>
            </a:r>
            <a:r>
              <a:rPr lang="en-US" sz="1800" dirty="0">
                <a:solidFill>
                  <a:srgbClr val="0000FF"/>
                </a:solidFill>
              </a:rPr>
              <a:t>1</a:t>
            </a:r>
            <a:r>
              <a:rPr lang="en-US" dirty="0"/>
              <a:t>, because he is guaranteed a score of at least 3 (In fact, he is guaranteed a score of </a:t>
            </a:r>
            <a:r>
              <a:rPr lang="en-US" i="1" dirty="0"/>
              <a:t>exactly</a:t>
            </a:r>
            <a:r>
              <a:rPr lang="en-US" dirty="0"/>
              <a:t> 3, if he plays a rational opponent)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38125" y="180975"/>
            <a:ext cx="8304213" cy="4141788"/>
          </a:xfrm>
          <a:prstGeom prst="rect">
            <a:avLst/>
          </a:prstGeom>
          <a:noFill/>
          <a:ln w="9525">
            <a:noFill/>
            <a:miter lim="800000"/>
            <a:headEnd/>
            <a:tailEnd/>
          </a:ln>
          <a:effectLst/>
        </p:spPr>
        <p:txBody>
          <a:bodyPr>
            <a:spAutoFit/>
          </a:bodyPr>
          <a:lstStyle/>
          <a:p>
            <a:r>
              <a:rPr lang="en-US" dirty="0"/>
              <a:t>Although the </a:t>
            </a:r>
            <a:r>
              <a:rPr lang="en-US" dirty="0" err="1"/>
              <a:t>Minimax</a:t>
            </a:r>
            <a:r>
              <a:rPr lang="en-US" dirty="0"/>
              <a:t> algorithm is optimal, there is a problem…</a:t>
            </a:r>
          </a:p>
          <a:p>
            <a:endParaRPr lang="en-US" dirty="0"/>
          </a:p>
          <a:p>
            <a:r>
              <a:rPr lang="en-US" dirty="0"/>
              <a:t>The time complexity is O(</a:t>
            </a:r>
            <a:r>
              <a:rPr lang="en-US" i="1" dirty="0" err="1"/>
              <a:t>b</a:t>
            </a:r>
            <a:r>
              <a:rPr lang="en-US" i="1" baseline="30000" dirty="0" err="1"/>
              <a:t>m</a:t>
            </a:r>
            <a:r>
              <a:rPr lang="en-US" dirty="0"/>
              <a:t>) where </a:t>
            </a:r>
            <a:r>
              <a:rPr lang="en-US" i="1" dirty="0"/>
              <a:t>b</a:t>
            </a:r>
            <a:r>
              <a:rPr lang="en-US" dirty="0"/>
              <a:t> is the effective branching factor and </a:t>
            </a:r>
            <a:r>
              <a:rPr lang="en-US" i="1" dirty="0"/>
              <a:t>m</a:t>
            </a:r>
            <a:r>
              <a:rPr lang="en-US" dirty="0"/>
              <a:t> is the depth of the terminal states.</a:t>
            </a:r>
          </a:p>
          <a:p>
            <a:endParaRPr lang="en-US" dirty="0"/>
          </a:p>
          <a:p>
            <a:r>
              <a:rPr lang="en-US" sz="1800" dirty="0"/>
              <a:t>(Note space complexity is only linear in </a:t>
            </a:r>
            <a:r>
              <a:rPr lang="en-US" sz="1800" i="1" dirty="0"/>
              <a:t>b</a:t>
            </a:r>
            <a:r>
              <a:rPr lang="en-US" sz="1800" dirty="0"/>
              <a:t> and </a:t>
            </a:r>
            <a:r>
              <a:rPr lang="en-US" sz="1800" i="1" dirty="0"/>
              <a:t>m</a:t>
            </a:r>
            <a:r>
              <a:rPr lang="en-US" sz="1800" dirty="0"/>
              <a:t>, because we can do depth first search).</a:t>
            </a:r>
            <a:endParaRPr lang="en-US" dirty="0"/>
          </a:p>
          <a:p>
            <a:endParaRPr lang="en-US" dirty="0"/>
          </a:p>
          <a:p>
            <a:r>
              <a:rPr lang="en-US" dirty="0"/>
              <a:t>One possible solution is to do depth limited </a:t>
            </a:r>
            <a:r>
              <a:rPr lang="en-US" dirty="0" err="1"/>
              <a:t>Minimax</a:t>
            </a:r>
            <a:r>
              <a:rPr lang="en-US" dirty="0"/>
              <a:t> search.</a:t>
            </a:r>
          </a:p>
          <a:p>
            <a:pPr lvl="1">
              <a:buFontTx/>
              <a:buChar char="•"/>
            </a:pPr>
            <a:r>
              <a:rPr lang="en-US" sz="2000" dirty="0"/>
              <a:t> Search the game tree as deep as you can in the given time.  </a:t>
            </a:r>
          </a:p>
          <a:p>
            <a:pPr lvl="1">
              <a:buFontTx/>
              <a:buChar char="•"/>
            </a:pPr>
            <a:r>
              <a:rPr lang="en-US" sz="2000" dirty="0"/>
              <a:t> Evaluate the fringe nodes with the utility function.</a:t>
            </a:r>
          </a:p>
          <a:p>
            <a:pPr lvl="1">
              <a:buFontTx/>
              <a:buChar char="•"/>
            </a:pPr>
            <a:r>
              <a:rPr lang="en-US" sz="2000" dirty="0"/>
              <a:t> Back up the values to the root.</a:t>
            </a:r>
          </a:p>
          <a:p>
            <a:pPr lvl="1">
              <a:buFontTx/>
              <a:buChar char="•"/>
            </a:pPr>
            <a:r>
              <a:rPr lang="en-US" sz="2000" dirty="0"/>
              <a:t> Choose best move, repeat.</a:t>
            </a:r>
            <a:endParaRPr lang="en-US" dirty="0"/>
          </a:p>
        </p:txBody>
      </p:sp>
      <p:sp>
        <p:nvSpPr>
          <p:cNvPr id="9221" name="AutoShape 5"/>
          <p:cNvSpPr>
            <a:spLocks noChangeArrowheads="1"/>
          </p:cNvSpPr>
          <p:nvPr/>
        </p:nvSpPr>
        <p:spPr bwMode="auto">
          <a:xfrm>
            <a:off x="192088" y="4706938"/>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9294" name="Text Box 78"/>
          <p:cNvSpPr txBox="1">
            <a:spLocks noChangeArrowheads="1"/>
          </p:cNvSpPr>
          <p:nvPr/>
        </p:nvSpPr>
        <p:spPr bwMode="auto">
          <a:xfrm>
            <a:off x="2181225" y="4676775"/>
            <a:ext cx="1817688" cy="1190625"/>
          </a:xfrm>
          <a:prstGeom prst="rect">
            <a:avLst/>
          </a:prstGeom>
          <a:noFill/>
          <a:ln w="9525">
            <a:noFill/>
            <a:miter lim="800000"/>
            <a:headEnd/>
            <a:tailEnd/>
          </a:ln>
          <a:effectLst/>
        </p:spPr>
        <p:txBody>
          <a:bodyPr>
            <a:spAutoFit/>
          </a:bodyPr>
          <a:lstStyle/>
          <a:p>
            <a:r>
              <a:rPr lang="en-US" sz="1800"/>
              <a:t>We would like to do Minimax on this full game tree...</a:t>
            </a:r>
          </a:p>
        </p:txBody>
      </p:sp>
      <p:sp>
        <p:nvSpPr>
          <p:cNvPr id="9295" name="Text Box 79"/>
          <p:cNvSpPr txBox="1">
            <a:spLocks noChangeArrowheads="1"/>
          </p:cNvSpPr>
          <p:nvPr/>
        </p:nvSpPr>
        <p:spPr bwMode="auto">
          <a:xfrm>
            <a:off x="4479925" y="4651375"/>
            <a:ext cx="1817688" cy="1465263"/>
          </a:xfrm>
          <a:prstGeom prst="rect">
            <a:avLst/>
          </a:prstGeom>
          <a:noFill/>
          <a:ln w="9525">
            <a:noFill/>
            <a:miter lim="800000"/>
            <a:headEnd/>
            <a:tailEnd/>
          </a:ln>
          <a:effectLst/>
        </p:spPr>
        <p:txBody>
          <a:bodyPr>
            <a:spAutoFit/>
          </a:bodyPr>
          <a:lstStyle/>
          <a:p>
            <a:r>
              <a:rPr lang="en-US" sz="1800"/>
              <a:t>… but we don’t have time, so we will explore it to some manageable depth. </a:t>
            </a:r>
          </a:p>
        </p:txBody>
      </p:sp>
      <p:grpSp>
        <p:nvGrpSpPr>
          <p:cNvPr id="9297" name="Group 81"/>
          <p:cNvGrpSpPr>
            <a:grpSpLocks/>
          </p:cNvGrpSpPr>
          <p:nvPr/>
        </p:nvGrpSpPr>
        <p:grpSpPr bwMode="auto">
          <a:xfrm>
            <a:off x="5780088" y="4703763"/>
            <a:ext cx="2513012" cy="1989137"/>
            <a:chOff x="4009" y="2843"/>
            <a:chExt cx="1583" cy="1253"/>
          </a:xfrm>
        </p:grpSpPr>
        <p:sp>
          <p:nvSpPr>
            <p:cNvPr id="9296" name="AutoShape 80"/>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9293" name="AutoShape 77"/>
            <p:cNvSpPr>
              <a:spLocks noChangeArrowheads="1"/>
            </p:cNvSpPr>
            <p:nvPr/>
          </p:nvSpPr>
          <p:spPr bwMode="auto">
            <a:xfrm>
              <a:off x="4371" y="2843"/>
              <a:ext cx="864" cy="683"/>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9299" name="Text Box 83"/>
          <p:cNvSpPr txBox="1">
            <a:spLocks noChangeArrowheads="1"/>
          </p:cNvSpPr>
          <p:nvPr/>
        </p:nvSpPr>
        <p:spPr bwMode="auto">
          <a:xfrm>
            <a:off x="8035925" y="4854575"/>
            <a:ext cx="911225" cy="457200"/>
          </a:xfrm>
          <a:prstGeom prst="rect">
            <a:avLst/>
          </a:prstGeom>
          <a:noFill/>
          <a:ln w="9525">
            <a:noFill/>
            <a:miter lim="800000"/>
            <a:headEnd/>
            <a:tailEnd/>
          </a:ln>
          <a:effectLst/>
        </p:spPr>
        <p:txBody>
          <a:bodyPr wrap="none">
            <a:spAutoFit/>
          </a:bodyPr>
          <a:lstStyle/>
          <a:p>
            <a:r>
              <a:rPr lang="en-US"/>
              <a:t>cutoff</a:t>
            </a:r>
          </a:p>
        </p:txBody>
      </p:sp>
      <p:sp>
        <p:nvSpPr>
          <p:cNvPr id="9300" name="Line 84"/>
          <p:cNvSpPr>
            <a:spLocks noChangeShapeType="1"/>
          </p:cNvSpPr>
          <p:nvPr/>
        </p:nvSpPr>
        <p:spPr bwMode="auto">
          <a:xfrm flipH="1">
            <a:off x="7797800" y="5232400"/>
            <a:ext cx="317500" cy="4191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z="5400" dirty="0">
                <a:effectLst>
                  <a:outerShdw blurRad="38100" dist="38100" dir="2700000" algn="tl">
                    <a:srgbClr val="000000">
                      <a:alpha val="43137"/>
                    </a:srgbClr>
                  </a:outerShdw>
                </a:effectLst>
              </a:rPr>
              <a:t>Adversarial Search</a:t>
            </a:r>
            <a:br>
              <a:rPr lang="en-US" sz="5400" dirty="0">
                <a:effectLst>
                  <a:outerShdw blurRad="38100" dist="38100" dir="2700000" algn="tl">
                    <a:srgbClr val="000000">
                      <a:alpha val="43137"/>
                    </a:srgbClr>
                  </a:outerShdw>
                </a:effectLst>
              </a:rPr>
            </a:br>
            <a:r>
              <a:rPr lang="en-US" sz="3600" dirty="0">
                <a:solidFill>
                  <a:schemeClr val="bg1">
                    <a:lumMod val="65000"/>
                  </a:schemeClr>
                </a:solidFill>
              </a:rPr>
              <a:t>(game playing search)</a:t>
            </a:r>
            <a:endParaRPr lang="en-US" sz="5400" dirty="0">
              <a:solidFill>
                <a:schemeClr val="bg1">
                  <a:lumMod val="65000"/>
                </a:schemeClr>
              </a:solidFill>
            </a:endParaRPr>
          </a:p>
        </p:txBody>
      </p:sp>
      <p:sp>
        <p:nvSpPr>
          <p:cNvPr id="2051" name="Text Box 3"/>
          <p:cNvSpPr txBox="1">
            <a:spLocks noChangeArrowheads="1"/>
          </p:cNvSpPr>
          <p:nvPr/>
        </p:nvSpPr>
        <p:spPr bwMode="auto">
          <a:xfrm>
            <a:off x="441325" y="2327275"/>
            <a:ext cx="8245475" cy="3785652"/>
          </a:xfrm>
          <a:prstGeom prst="rect">
            <a:avLst/>
          </a:prstGeom>
          <a:noFill/>
          <a:ln w="9525">
            <a:noFill/>
            <a:miter lim="800000"/>
            <a:headEnd/>
            <a:tailEnd/>
          </a:ln>
          <a:effectLst/>
        </p:spPr>
        <p:txBody>
          <a:bodyPr>
            <a:spAutoFit/>
          </a:bodyPr>
          <a:lstStyle/>
          <a:p>
            <a:r>
              <a:rPr lang="en-US" sz="3200" dirty="0"/>
              <a:t>We have experience in search where we assume that we are the only intelligent entity and we have explicit control over the “world”.</a:t>
            </a:r>
          </a:p>
          <a:p>
            <a:endParaRPr lang="en-US" sz="3200" dirty="0"/>
          </a:p>
          <a:p>
            <a:r>
              <a:rPr lang="en-US" sz="3200" dirty="0"/>
              <a:t>Let us consider what happens when we relax those assumptions. We have an </a:t>
            </a:r>
            <a:r>
              <a:rPr lang="en-US" sz="3200" i="1" dirty="0"/>
              <a:t>enemy</a:t>
            </a:r>
            <a:r>
              <a:rPr lang="en-US" sz="3200" dirty="0"/>
              <a:t>… </a:t>
            </a:r>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38125" y="180975"/>
            <a:ext cx="8304213" cy="1692771"/>
          </a:xfrm>
          <a:prstGeom prst="rect">
            <a:avLst/>
          </a:prstGeom>
          <a:noFill/>
          <a:ln w="9525">
            <a:noFill/>
            <a:miter lim="800000"/>
            <a:headEnd/>
            <a:tailEnd/>
          </a:ln>
          <a:effectLst/>
        </p:spPr>
        <p:txBody>
          <a:bodyPr>
            <a:spAutoFit/>
          </a:bodyPr>
          <a:lstStyle/>
          <a:p>
            <a:r>
              <a:rPr lang="en-US" dirty="0"/>
              <a:t>Depth limited </a:t>
            </a:r>
            <a:r>
              <a:rPr lang="en-US" dirty="0" err="1"/>
              <a:t>Minimax</a:t>
            </a:r>
            <a:r>
              <a:rPr lang="en-US" dirty="0"/>
              <a:t> search.</a:t>
            </a:r>
          </a:p>
          <a:p>
            <a:pPr lvl="1">
              <a:buFontTx/>
              <a:buChar char="•"/>
            </a:pPr>
            <a:r>
              <a:rPr lang="en-US" sz="2000" dirty="0"/>
              <a:t> Search the game tree as deep as you can in the given time.  </a:t>
            </a:r>
          </a:p>
          <a:p>
            <a:pPr lvl="1">
              <a:buFontTx/>
              <a:buChar char="•"/>
            </a:pPr>
            <a:r>
              <a:rPr lang="en-US" sz="2000" dirty="0"/>
              <a:t> Evaluate the fringe nodes with the utility function.</a:t>
            </a:r>
          </a:p>
          <a:p>
            <a:pPr lvl="1">
              <a:buFontTx/>
              <a:buChar char="•"/>
            </a:pPr>
            <a:r>
              <a:rPr lang="en-US" sz="2000" dirty="0"/>
              <a:t> Back up the values to the root.</a:t>
            </a:r>
          </a:p>
          <a:p>
            <a:pPr lvl="1">
              <a:buFontTx/>
              <a:buChar char="•"/>
            </a:pPr>
            <a:r>
              <a:rPr lang="en-US" sz="2000" dirty="0"/>
              <a:t> Choose best move, repeat.</a:t>
            </a:r>
            <a:endParaRPr lang="en-US" dirty="0"/>
          </a:p>
        </p:txBody>
      </p:sp>
      <p:sp>
        <p:nvSpPr>
          <p:cNvPr id="9296" name="AutoShape 80"/>
          <p:cNvSpPr>
            <a:spLocks noChangeArrowheads="1"/>
          </p:cNvSpPr>
          <p:nvPr/>
        </p:nvSpPr>
        <p:spPr bwMode="auto">
          <a:xfrm>
            <a:off x="185623" y="4041934"/>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9293" name="AutoShape 77"/>
          <p:cNvSpPr>
            <a:spLocks noChangeArrowheads="1"/>
          </p:cNvSpPr>
          <p:nvPr/>
        </p:nvSpPr>
        <p:spPr bwMode="auto">
          <a:xfrm>
            <a:off x="760298" y="4038759"/>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9299" name="Text Box 83"/>
          <p:cNvSpPr txBox="1">
            <a:spLocks noChangeArrowheads="1"/>
          </p:cNvSpPr>
          <p:nvPr/>
        </p:nvSpPr>
        <p:spPr bwMode="auto">
          <a:xfrm>
            <a:off x="504594" y="2817957"/>
            <a:ext cx="2230293" cy="1015663"/>
          </a:xfrm>
          <a:prstGeom prst="rect">
            <a:avLst/>
          </a:prstGeom>
          <a:noFill/>
          <a:ln w="9525">
            <a:noFill/>
            <a:miter lim="800000"/>
            <a:headEnd/>
            <a:tailEnd/>
          </a:ln>
          <a:effectLst/>
        </p:spPr>
        <p:txBody>
          <a:bodyPr wrap="square">
            <a:spAutoFit/>
          </a:bodyPr>
          <a:lstStyle/>
          <a:p>
            <a:r>
              <a:rPr lang="en-US" sz="2000" dirty="0"/>
              <a:t>Search to cutoff, make best move, wait for reply…</a:t>
            </a:r>
          </a:p>
        </p:txBody>
      </p:sp>
      <p:sp>
        <p:nvSpPr>
          <p:cNvPr id="12" name="AutoShape 80"/>
          <p:cNvSpPr>
            <a:spLocks noChangeArrowheads="1"/>
          </p:cNvSpPr>
          <p:nvPr/>
        </p:nvSpPr>
        <p:spPr bwMode="auto">
          <a:xfrm>
            <a:off x="3064598" y="4044705"/>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3" name="AutoShape 77"/>
          <p:cNvSpPr>
            <a:spLocks noChangeArrowheads="1"/>
          </p:cNvSpPr>
          <p:nvPr/>
        </p:nvSpPr>
        <p:spPr bwMode="auto">
          <a:xfrm>
            <a:off x="3639273" y="4041530"/>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16" name="AutoShape 77"/>
          <p:cNvSpPr>
            <a:spLocks noChangeArrowheads="1"/>
          </p:cNvSpPr>
          <p:nvPr/>
        </p:nvSpPr>
        <p:spPr bwMode="auto">
          <a:xfrm>
            <a:off x="3758422" y="4335247"/>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19" name="AutoShape 80"/>
          <p:cNvSpPr>
            <a:spLocks noChangeArrowheads="1"/>
          </p:cNvSpPr>
          <p:nvPr/>
        </p:nvSpPr>
        <p:spPr bwMode="auto">
          <a:xfrm>
            <a:off x="6001762" y="4055789"/>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20" name="AutoShape 77"/>
          <p:cNvSpPr>
            <a:spLocks noChangeArrowheads="1"/>
          </p:cNvSpPr>
          <p:nvPr/>
        </p:nvSpPr>
        <p:spPr bwMode="auto">
          <a:xfrm>
            <a:off x="6576437" y="4052614"/>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21" name="AutoShape 77"/>
          <p:cNvSpPr>
            <a:spLocks noChangeArrowheads="1"/>
          </p:cNvSpPr>
          <p:nvPr/>
        </p:nvSpPr>
        <p:spPr bwMode="auto">
          <a:xfrm>
            <a:off x="6695586" y="4346331"/>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22" name="AutoShape 77"/>
          <p:cNvSpPr>
            <a:spLocks noChangeArrowheads="1"/>
          </p:cNvSpPr>
          <p:nvPr/>
        </p:nvSpPr>
        <p:spPr bwMode="auto">
          <a:xfrm>
            <a:off x="6654022" y="4620652"/>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23" name="Text Box 83"/>
          <p:cNvSpPr txBox="1">
            <a:spLocks noChangeArrowheads="1"/>
          </p:cNvSpPr>
          <p:nvPr/>
        </p:nvSpPr>
        <p:spPr bwMode="auto">
          <a:xfrm>
            <a:off x="3209926" y="2638961"/>
            <a:ext cx="2230293" cy="1323439"/>
          </a:xfrm>
          <a:prstGeom prst="rect">
            <a:avLst/>
          </a:prstGeom>
          <a:noFill/>
          <a:ln w="9525">
            <a:noFill/>
            <a:miter lim="800000"/>
            <a:headEnd/>
            <a:tailEnd/>
          </a:ln>
          <a:effectLst/>
        </p:spPr>
        <p:txBody>
          <a:bodyPr wrap="square">
            <a:spAutoFit/>
          </a:bodyPr>
          <a:lstStyle/>
          <a:p>
            <a:r>
              <a:rPr lang="en-US" sz="2000" dirty="0"/>
              <a:t>After reply, search to cutoff, make best move, wait for reply… </a:t>
            </a:r>
          </a:p>
        </p:txBody>
      </p:sp>
      <p:sp>
        <p:nvSpPr>
          <p:cNvPr id="24" name="Text Box 83"/>
          <p:cNvSpPr txBox="1">
            <a:spLocks noChangeArrowheads="1"/>
          </p:cNvSpPr>
          <p:nvPr/>
        </p:nvSpPr>
        <p:spPr bwMode="auto">
          <a:xfrm>
            <a:off x="6096289" y="2831811"/>
            <a:ext cx="2230293" cy="1323439"/>
          </a:xfrm>
          <a:prstGeom prst="rect">
            <a:avLst/>
          </a:prstGeom>
          <a:noFill/>
          <a:ln w="9525">
            <a:noFill/>
            <a:miter lim="800000"/>
            <a:headEnd/>
            <a:tailEnd/>
          </a:ln>
          <a:effectLst/>
        </p:spPr>
        <p:txBody>
          <a:bodyPr wrap="square">
            <a:spAutoFit/>
          </a:bodyPr>
          <a:lstStyle/>
          <a:p>
            <a:r>
              <a:rPr lang="en-US" sz="2000" dirty="0"/>
              <a:t>After reply, search to cutoff, make best move, wait for reply… </a:t>
            </a:r>
          </a:p>
        </p:txBody>
      </p:sp>
      <p:cxnSp>
        <p:nvCxnSpPr>
          <p:cNvPr id="26" name="Straight Connector 25"/>
          <p:cNvCxnSpPr/>
          <p:nvPr/>
        </p:nvCxnSpPr>
        <p:spPr bwMode="auto">
          <a:xfrm>
            <a:off x="4325073" y="4047880"/>
            <a:ext cx="119149" cy="293717"/>
          </a:xfrm>
          <a:prstGeom prst="line">
            <a:avLst/>
          </a:prstGeom>
          <a:solidFill>
            <a:schemeClr val="accent1"/>
          </a:solidFill>
          <a:ln w="25400" cap="flat" cmpd="sng" algn="ctr">
            <a:solidFill>
              <a:srgbClr val="FFFF00"/>
            </a:solidFill>
            <a:prstDash val="solid"/>
            <a:round/>
            <a:headEnd type="none" w="med" len="med"/>
            <a:tailEnd type="none" w="med" len="med"/>
          </a:ln>
          <a:effectLst/>
        </p:spPr>
      </p:cxnSp>
      <p:cxnSp>
        <p:nvCxnSpPr>
          <p:cNvPr id="32" name="Straight Connector 31"/>
          <p:cNvCxnSpPr/>
          <p:nvPr/>
        </p:nvCxnSpPr>
        <p:spPr bwMode="auto">
          <a:xfrm>
            <a:off x="7258050" y="4059771"/>
            <a:ext cx="119149" cy="293717"/>
          </a:xfrm>
          <a:prstGeom prst="line">
            <a:avLst/>
          </a:prstGeom>
          <a:solidFill>
            <a:schemeClr val="accent1"/>
          </a:solidFill>
          <a:ln w="25400" cap="flat" cmpd="sng" algn="ctr">
            <a:solidFill>
              <a:srgbClr val="FFFF00"/>
            </a:solidFill>
            <a:prstDash val="solid"/>
            <a:round/>
            <a:headEnd type="none" w="med" len="med"/>
            <a:tailEnd type="none" w="med" len="med"/>
          </a:ln>
          <a:effectLst/>
        </p:spPr>
      </p:cxnSp>
      <p:cxnSp>
        <p:nvCxnSpPr>
          <p:cNvPr id="33" name="Straight Connector 32"/>
          <p:cNvCxnSpPr>
            <a:endCxn id="22" idx="0"/>
          </p:cNvCxnSpPr>
          <p:nvPr/>
        </p:nvCxnSpPr>
        <p:spPr bwMode="auto">
          <a:xfrm flipH="1">
            <a:off x="7339822" y="4359029"/>
            <a:ext cx="37377" cy="261623"/>
          </a:xfrm>
          <a:prstGeom prst="line">
            <a:avLst/>
          </a:prstGeom>
          <a:solidFill>
            <a:schemeClr val="accent1"/>
          </a:solidFill>
          <a:ln w="25400" cap="flat" cmpd="sng" algn="ctr">
            <a:solidFill>
              <a:srgbClr val="FFFF00"/>
            </a:solidFill>
            <a:prstDash val="solid"/>
            <a:round/>
            <a:headEnd type="none" w="med" len="med"/>
            <a:tailEnd type="none" w="med" len="med"/>
          </a:ln>
          <a:effectLst/>
        </p:spPr>
      </p:cxnSp>
      <p:sp>
        <p:nvSpPr>
          <p:cNvPr id="18" name="AutoShape 77">
            <a:extLst>
              <a:ext uri="{FF2B5EF4-FFF2-40B4-BE49-F238E27FC236}">
                <a16:creationId xmlns:a16="http://schemas.microsoft.com/office/drawing/2014/main" id="{F7E35F15-2EE0-4682-8374-D096941E483E}"/>
              </a:ext>
            </a:extLst>
          </p:cNvPr>
          <p:cNvSpPr>
            <a:spLocks noChangeArrowheads="1"/>
          </p:cNvSpPr>
          <p:nvPr/>
        </p:nvSpPr>
        <p:spPr bwMode="auto">
          <a:xfrm>
            <a:off x="6722978" y="4818890"/>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cxnSp>
        <p:nvCxnSpPr>
          <p:cNvPr id="25" name="Straight Connector 24">
            <a:extLst>
              <a:ext uri="{FF2B5EF4-FFF2-40B4-BE49-F238E27FC236}">
                <a16:creationId xmlns:a16="http://schemas.microsoft.com/office/drawing/2014/main" id="{98DD4530-068A-4766-B081-83207D2F0D99}"/>
              </a:ext>
            </a:extLst>
          </p:cNvPr>
          <p:cNvCxnSpPr>
            <a:cxnSpLocks/>
            <a:stCxn id="22" idx="0"/>
          </p:cNvCxnSpPr>
          <p:nvPr/>
        </p:nvCxnSpPr>
        <p:spPr bwMode="auto">
          <a:xfrm>
            <a:off x="7339822" y="4620652"/>
            <a:ext cx="69215" cy="203152"/>
          </a:xfrm>
          <a:prstGeom prst="line">
            <a:avLst/>
          </a:prstGeom>
          <a:solidFill>
            <a:schemeClr val="accent1"/>
          </a:solidFill>
          <a:ln w="25400" cap="flat" cmpd="sng" algn="ctr">
            <a:solidFill>
              <a:srgbClr val="FFFF00"/>
            </a:solidFill>
            <a:prstDash val="solid"/>
            <a:round/>
            <a:headEnd type="none" w="med" len="med"/>
            <a:tailEnd type="none" w="med" len="med"/>
          </a:ln>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685800" y="-22225"/>
            <a:ext cx="7772400" cy="1143000"/>
          </a:xfrm>
        </p:spPr>
        <p:txBody>
          <a:bodyPr/>
          <a:lstStyle/>
          <a:p>
            <a:r>
              <a:rPr lang="en-US" dirty="0">
                <a:effectLst>
                  <a:outerShdw blurRad="38100" dist="38100" dir="2700000" algn="tl">
                    <a:srgbClr val="000000">
                      <a:alpha val="43137"/>
                    </a:srgbClr>
                  </a:outerShdw>
                </a:effectLst>
              </a:rPr>
              <a:t>Example Utility Functions I</a:t>
            </a:r>
          </a:p>
        </p:txBody>
      </p:sp>
      <p:sp>
        <p:nvSpPr>
          <p:cNvPr id="11267" name="Text Box 1027"/>
          <p:cNvSpPr txBox="1">
            <a:spLocks noChangeArrowheads="1"/>
          </p:cNvSpPr>
          <p:nvPr/>
        </p:nvSpPr>
        <p:spPr bwMode="auto">
          <a:xfrm>
            <a:off x="454025" y="1120775"/>
            <a:ext cx="3384550" cy="822325"/>
          </a:xfrm>
          <a:prstGeom prst="rect">
            <a:avLst/>
          </a:prstGeom>
          <a:noFill/>
          <a:ln w="9525">
            <a:noFill/>
            <a:miter lim="800000"/>
            <a:headEnd/>
            <a:tailEnd/>
          </a:ln>
          <a:effectLst/>
        </p:spPr>
        <p:txBody>
          <a:bodyPr wrap="none">
            <a:spAutoFit/>
          </a:bodyPr>
          <a:lstStyle/>
          <a:p>
            <a:r>
              <a:rPr lang="en-US" b="1"/>
              <a:t>Tic Tac Toe</a:t>
            </a:r>
            <a:endParaRPr lang="en-US"/>
          </a:p>
          <a:p>
            <a:r>
              <a:rPr lang="en-US"/>
              <a:t>Assume Max is using “X”</a:t>
            </a:r>
          </a:p>
        </p:txBody>
      </p:sp>
      <p:sp>
        <p:nvSpPr>
          <p:cNvPr id="11268" name="Text Box 1028"/>
          <p:cNvSpPr txBox="1">
            <a:spLocks noChangeArrowheads="1"/>
          </p:cNvSpPr>
          <p:nvPr/>
        </p:nvSpPr>
        <p:spPr bwMode="auto">
          <a:xfrm>
            <a:off x="415925" y="2238375"/>
            <a:ext cx="5786438" cy="3743325"/>
          </a:xfrm>
          <a:prstGeom prst="rect">
            <a:avLst/>
          </a:prstGeom>
          <a:noFill/>
          <a:ln w="9525">
            <a:noFill/>
            <a:miter lim="800000"/>
            <a:headEnd/>
            <a:tailEnd/>
          </a:ln>
          <a:effectLst/>
        </p:spPr>
        <p:txBody>
          <a:bodyPr>
            <a:spAutoFit/>
          </a:bodyPr>
          <a:lstStyle/>
          <a:p>
            <a:r>
              <a:rPr lang="en-US" i="1" dirty="0"/>
              <a:t>e</a:t>
            </a:r>
            <a:r>
              <a:rPr lang="en-US" dirty="0"/>
              <a:t>(</a:t>
            </a:r>
            <a:r>
              <a:rPr lang="en-US" i="1" dirty="0"/>
              <a:t>n</a:t>
            </a:r>
            <a:r>
              <a:rPr lang="en-US" dirty="0"/>
              <a:t>) = </a:t>
            </a:r>
          </a:p>
          <a:p>
            <a:endParaRPr lang="en-US" dirty="0"/>
          </a:p>
          <a:p>
            <a:pPr lvl="1"/>
            <a:r>
              <a:rPr lang="en-US" dirty="0"/>
              <a:t>if n is win for Max, + </a:t>
            </a:r>
            <a:r>
              <a:rPr lang="en-US" dirty="0">
                <a:sym typeface="Symbol" pitchFamily="18" charset="2"/>
              </a:rPr>
              <a:t></a:t>
            </a:r>
            <a:endParaRPr lang="en-US" dirty="0"/>
          </a:p>
          <a:p>
            <a:pPr lvl="1"/>
            <a:r>
              <a:rPr lang="en-US" dirty="0"/>
              <a:t>if n is win for Min, - </a:t>
            </a:r>
            <a:r>
              <a:rPr lang="en-US" dirty="0">
                <a:sym typeface="Symbol" pitchFamily="18" charset="2"/>
              </a:rPr>
              <a:t></a:t>
            </a:r>
            <a:endParaRPr lang="en-US" dirty="0"/>
          </a:p>
          <a:p>
            <a:endParaRPr lang="en-US" dirty="0"/>
          </a:p>
          <a:p>
            <a:r>
              <a:rPr lang="en-US" dirty="0"/>
              <a:t>else</a:t>
            </a:r>
          </a:p>
          <a:p>
            <a:endParaRPr lang="en-US" dirty="0"/>
          </a:p>
          <a:p>
            <a:pPr lvl="1"/>
            <a:r>
              <a:rPr lang="en-US" dirty="0"/>
              <a:t>(number of rows, columns and diagonals available to Max) - (number of rows, columns and diagonals available to Min) </a:t>
            </a:r>
          </a:p>
        </p:txBody>
      </p:sp>
      <p:grpSp>
        <p:nvGrpSpPr>
          <p:cNvPr id="11269" name="Group 1029"/>
          <p:cNvGrpSpPr>
            <a:grpSpLocks/>
          </p:cNvGrpSpPr>
          <p:nvPr/>
        </p:nvGrpSpPr>
        <p:grpSpPr bwMode="auto">
          <a:xfrm>
            <a:off x="6946900" y="1771650"/>
            <a:ext cx="1384300" cy="1384300"/>
            <a:chOff x="4376" y="1116"/>
            <a:chExt cx="872" cy="872"/>
          </a:xfrm>
        </p:grpSpPr>
        <p:grpSp>
          <p:nvGrpSpPr>
            <p:cNvPr id="11270" name="Group 1030"/>
            <p:cNvGrpSpPr>
              <a:grpSpLocks/>
            </p:cNvGrpSpPr>
            <p:nvPr/>
          </p:nvGrpSpPr>
          <p:grpSpPr bwMode="auto">
            <a:xfrm>
              <a:off x="4376" y="1116"/>
              <a:ext cx="872" cy="872"/>
              <a:chOff x="3576" y="1860"/>
              <a:chExt cx="872" cy="872"/>
            </a:xfrm>
          </p:grpSpPr>
          <p:grpSp>
            <p:nvGrpSpPr>
              <p:cNvPr id="11271" name="Group 1031"/>
              <p:cNvGrpSpPr>
                <a:grpSpLocks/>
              </p:cNvGrpSpPr>
              <p:nvPr/>
            </p:nvGrpSpPr>
            <p:grpSpPr bwMode="auto">
              <a:xfrm>
                <a:off x="3576" y="2160"/>
                <a:ext cx="872" cy="256"/>
                <a:chOff x="3576" y="2160"/>
                <a:chExt cx="872" cy="256"/>
              </a:xfrm>
            </p:grpSpPr>
            <p:sp>
              <p:nvSpPr>
                <p:cNvPr id="11272" name="Line 1032"/>
                <p:cNvSpPr>
                  <a:spLocks noChangeShapeType="1"/>
                </p:cNvSpPr>
                <p:nvPr/>
              </p:nvSpPr>
              <p:spPr bwMode="auto">
                <a:xfrm>
                  <a:off x="3576" y="2160"/>
                  <a:ext cx="872" cy="0"/>
                </a:xfrm>
                <a:prstGeom prst="line">
                  <a:avLst/>
                </a:prstGeom>
                <a:noFill/>
                <a:ln w="9525">
                  <a:solidFill>
                    <a:schemeClr val="tx1"/>
                  </a:solidFill>
                  <a:round/>
                  <a:headEnd/>
                  <a:tailEnd/>
                </a:ln>
                <a:effectLst/>
              </p:spPr>
              <p:txBody>
                <a:bodyPr wrap="none" anchor="ctr"/>
                <a:lstStyle/>
                <a:p>
                  <a:endParaRPr lang="en-US"/>
                </a:p>
              </p:txBody>
            </p:sp>
            <p:sp>
              <p:nvSpPr>
                <p:cNvPr id="11273" name="Line 1033"/>
                <p:cNvSpPr>
                  <a:spLocks noChangeShapeType="1"/>
                </p:cNvSpPr>
                <p:nvPr/>
              </p:nvSpPr>
              <p:spPr bwMode="auto">
                <a:xfrm>
                  <a:off x="3576" y="2416"/>
                  <a:ext cx="872" cy="0"/>
                </a:xfrm>
                <a:prstGeom prst="line">
                  <a:avLst/>
                </a:prstGeom>
                <a:noFill/>
                <a:ln w="9525">
                  <a:solidFill>
                    <a:schemeClr val="tx1"/>
                  </a:solidFill>
                  <a:round/>
                  <a:headEnd/>
                  <a:tailEnd/>
                </a:ln>
                <a:effectLst/>
              </p:spPr>
              <p:txBody>
                <a:bodyPr wrap="none" anchor="ctr"/>
                <a:lstStyle/>
                <a:p>
                  <a:endParaRPr lang="en-US"/>
                </a:p>
              </p:txBody>
            </p:sp>
          </p:grpSp>
          <p:grpSp>
            <p:nvGrpSpPr>
              <p:cNvPr id="11274" name="Group 1034"/>
              <p:cNvGrpSpPr>
                <a:grpSpLocks/>
              </p:cNvGrpSpPr>
              <p:nvPr/>
            </p:nvGrpSpPr>
            <p:grpSpPr bwMode="auto">
              <a:xfrm rot="-5400000">
                <a:off x="3592" y="2168"/>
                <a:ext cx="872" cy="256"/>
                <a:chOff x="3576" y="2160"/>
                <a:chExt cx="872" cy="256"/>
              </a:xfrm>
            </p:grpSpPr>
            <p:sp>
              <p:nvSpPr>
                <p:cNvPr id="11275" name="Line 1035"/>
                <p:cNvSpPr>
                  <a:spLocks noChangeShapeType="1"/>
                </p:cNvSpPr>
                <p:nvPr/>
              </p:nvSpPr>
              <p:spPr bwMode="auto">
                <a:xfrm>
                  <a:off x="3576" y="2160"/>
                  <a:ext cx="872" cy="0"/>
                </a:xfrm>
                <a:prstGeom prst="line">
                  <a:avLst/>
                </a:prstGeom>
                <a:noFill/>
                <a:ln w="9525">
                  <a:solidFill>
                    <a:schemeClr val="tx1"/>
                  </a:solidFill>
                  <a:round/>
                  <a:headEnd/>
                  <a:tailEnd/>
                </a:ln>
                <a:effectLst/>
              </p:spPr>
              <p:txBody>
                <a:bodyPr wrap="none" anchor="ctr"/>
                <a:lstStyle/>
                <a:p>
                  <a:endParaRPr lang="en-US"/>
                </a:p>
              </p:txBody>
            </p:sp>
            <p:sp>
              <p:nvSpPr>
                <p:cNvPr id="11276" name="Line 1036"/>
                <p:cNvSpPr>
                  <a:spLocks noChangeShapeType="1"/>
                </p:cNvSpPr>
                <p:nvPr/>
              </p:nvSpPr>
              <p:spPr bwMode="auto">
                <a:xfrm>
                  <a:off x="3576" y="2416"/>
                  <a:ext cx="872" cy="0"/>
                </a:xfrm>
                <a:prstGeom prst="line">
                  <a:avLst/>
                </a:prstGeom>
                <a:noFill/>
                <a:ln w="9525">
                  <a:solidFill>
                    <a:schemeClr val="tx1"/>
                  </a:solidFill>
                  <a:round/>
                  <a:headEnd/>
                  <a:tailEnd/>
                </a:ln>
                <a:effectLst/>
              </p:spPr>
              <p:txBody>
                <a:bodyPr wrap="none" anchor="ctr"/>
                <a:lstStyle/>
                <a:p>
                  <a:endParaRPr lang="en-US"/>
                </a:p>
              </p:txBody>
            </p:sp>
          </p:grpSp>
        </p:grpSp>
        <p:sp>
          <p:nvSpPr>
            <p:cNvPr id="11277" name="Text Box 1037"/>
            <p:cNvSpPr txBox="1">
              <a:spLocks noChangeArrowheads="1"/>
            </p:cNvSpPr>
            <p:nvPr/>
          </p:nvSpPr>
          <p:spPr bwMode="auto">
            <a:xfrm>
              <a:off x="4694" y="1394"/>
              <a:ext cx="255" cy="288"/>
            </a:xfrm>
            <a:prstGeom prst="rect">
              <a:avLst/>
            </a:prstGeom>
            <a:noFill/>
            <a:ln w="9525">
              <a:noFill/>
              <a:miter lim="800000"/>
              <a:headEnd/>
              <a:tailEnd/>
            </a:ln>
            <a:effectLst/>
          </p:spPr>
          <p:txBody>
            <a:bodyPr wrap="none">
              <a:spAutoFit/>
            </a:bodyPr>
            <a:lstStyle/>
            <a:p>
              <a:r>
                <a:rPr lang="en-US"/>
                <a:t>X</a:t>
              </a:r>
            </a:p>
          </p:txBody>
        </p:sp>
        <p:sp>
          <p:nvSpPr>
            <p:cNvPr id="11278" name="Text Box 1038"/>
            <p:cNvSpPr txBox="1">
              <a:spLocks noChangeArrowheads="1"/>
            </p:cNvSpPr>
            <p:nvPr/>
          </p:nvSpPr>
          <p:spPr bwMode="auto">
            <a:xfrm>
              <a:off x="4990" y="1394"/>
              <a:ext cx="255" cy="288"/>
            </a:xfrm>
            <a:prstGeom prst="rect">
              <a:avLst/>
            </a:prstGeom>
            <a:noFill/>
            <a:ln w="9525">
              <a:noFill/>
              <a:miter lim="800000"/>
              <a:headEnd/>
              <a:tailEnd/>
            </a:ln>
            <a:effectLst/>
          </p:spPr>
          <p:txBody>
            <a:bodyPr wrap="none">
              <a:spAutoFit/>
            </a:bodyPr>
            <a:lstStyle/>
            <a:p>
              <a:r>
                <a:rPr lang="en-US"/>
                <a:t>O</a:t>
              </a:r>
            </a:p>
          </p:txBody>
        </p:sp>
      </p:grpSp>
      <p:grpSp>
        <p:nvGrpSpPr>
          <p:cNvPr id="11279" name="Group 1039"/>
          <p:cNvGrpSpPr>
            <a:grpSpLocks/>
          </p:cNvGrpSpPr>
          <p:nvPr/>
        </p:nvGrpSpPr>
        <p:grpSpPr bwMode="auto">
          <a:xfrm>
            <a:off x="6985000" y="4502150"/>
            <a:ext cx="1384300" cy="1384300"/>
            <a:chOff x="4368" y="3140"/>
            <a:chExt cx="872" cy="872"/>
          </a:xfrm>
        </p:grpSpPr>
        <p:grpSp>
          <p:nvGrpSpPr>
            <p:cNvPr id="11280" name="Group 1040"/>
            <p:cNvGrpSpPr>
              <a:grpSpLocks/>
            </p:cNvGrpSpPr>
            <p:nvPr/>
          </p:nvGrpSpPr>
          <p:grpSpPr bwMode="auto">
            <a:xfrm>
              <a:off x="4368" y="3140"/>
              <a:ext cx="872" cy="872"/>
              <a:chOff x="3576" y="1860"/>
              <a:chExt cx="872" cy="872"/>
            </a:xfrm>
          </p:grpSpPr>
          <p:grpSp>
            <p:nvGrpSpPr>
              <p:cNvPr id="11281" name="Group 1041"/>
              <p:cNvGrpSpPr>
                <a:grpSpLocks/>
              </p:cNvGrpSpPr>
              <p:nvPr/>
            </p:nvGrpSpPr>
            <p:grpSpPr bwMode="auto">
              <a:xfrm>
                <a:off x="3576" y="2160"/>
                <a:ext cx="872" cy="256"/>
                <a:chOff x="3576" y="2160"/>
                <a:chExt cx="872" cy="256"/>
              </a:xfrm>
            </p:grpSpPr>
            <p:sp>
              <p:nvSpPr>
                <p:cNvPr id="11282" name="Line 1042"/>
                <p:cNvSpPr>
                  <a:spLocks noChangeShapeType="1"/>
                </p:cNvSpPr>
                <p:nvPr/>
              </p:nvSpPr>
              <p:spPr bwMode="auto">
                <a:xfrm>
                  <a:off x="3576" y="2160"/>
                  <a:ext cx="872" cy="0"/>
                </a:xfrm>
                <a:prstGeom prst="line">
                  <a:avLst/>
                </a:prstGeom>
                <a:noFill/>
                <a:ln w="9525">
                  <a:solidFill>
                    <a:schemeClr val="tx1"/>
                  </a:solidFill>
                  <a:round/>
                  <a:headEnd/>
                  <a:tailEnd/>
                </a:ln>
                <a:effectLst/>
              </p:spPr>
              <p:txBody>
                <a:bodyPr wrap="none" anchor="ctr"/>
                <a:lstStyle/>
                <a:p>
                  <a:endParaRPr lang="en-US"/>
                </a:p>
              </p:txBody>
            </p:sp>
            <p:sp>
              <p:nvSpPr>
                <p:cNvPr id="11283" name="Line 1043"/>
                <p:cNvSpPr>
                  <a:spLocks noChangeShapeType="1"/>
                </p:cNvSpPr>
                <p:nvPr/>
              </p:nvSpPr>
              <p:spPr bwMode="auto">
                <a:xfrm>
                  <a:off x="3576" y="2416"/>
                  <a:ext cx="872" cy="0"/>
                </a:xfrm>
                <a:prstGeom prst="line">
                  <a:avLst/>
                </a:prstGeom>
                <a:noFill/>
                <a:ln w="9525">
                  <a:solidFill>
                    <a:schemeClr val="tx1"/>
                  </a:solidFill>
                  <a:round/>
                  <a:headEnd/>
                  <a:tailEnd/>
                </a:ln>
                <a:effectLst/>
              </p:spPr>
              <p:txBody>
                <a:bodyPr wrap="none" anchor="ctr"/>
                <a:lstStyle/>
                <a:p>
                  <a:endParaRPr lang="en-US"/>
                </a:p>
              </p:txBody>
            </p:sp>
          </p:grpSp>
          <p:grpSp>
            <p:nvGrpSpPr>
              <p:cNvPr id="11284" name="Group 1044"/>
              <p:cNvGrpSpPr>
                <a:grpSpLocks/>
              </p:cNvGrpSpPr>
              <p:nvPr/>
            </p:nvGrpSpPr>
            <p:grpSpPr bwMode="auto">
              <a:xfrm rot="-5400000">
                <a:off x="3592" y="2168"/>
                <a:ext cx="872" cy="256"/>
                <a:chOff x="3576" y="2160"/>
                <a:chExt cx="872" cy="256"/>
              </a:xfrm>
            </p:grpSpPr>
            <p:sp>
              <p:nvSpPr>
                <p:cNvPr id="11285" name="Line 1045"/>
                <p:cNvSpPr>
                  <a:spLocks noChangeShapeType="1"/>
                </p:cNvSpPr>
                <p:nvPr/>
              </p:nvSpPr>
              <p:spPr bwMode="auto">
                <a:xfrm>
                  <a:off x="3576" y="2160"/>
                  <a:ext cx="872" cy="0"/>
                </a:xfrm>
                <a:prstGeom prst="line">
                  <a:avLst/>
                </a:prstGeom>
                <a:noFill/>
                <a:ln w="9525">
                  <a:solidFill>
                    <a:schemeClr val="tx1"/>
                  </a:solidFill>
                  <a:round/>
                  <a:headEnd/>
                  <a:tailEnd/>
                </a:ln>
                <a:effectLst/>
              </p:spPr>
              <p:txBody>
                <a:bodyPr wrap="none" anchor="ctr"/>
                <a:lstStyle/>
                <a:p>
                  <a:endParaRPr lang="en-US"/>
                </a:p>
              </p:txBody>
            </p:sp>
            <p:sp>
              <p:nvSpPr>
                <p:cNvPr id="11286" name="Line 1046"/>
                <p:cNvSpPr>
                  <a:spLocks noChangeShapeType="1"/>
                </p:cNvSpPr>
                <p:nvPr/>
              </p:nvSpPr>
              <p:spPr bwMode="auto">
                <a:xfrm>
                  <a:off x="3576" y="2416"/>
                  <a:ext cx="872" cy="0"/>
                </a:xfrm>
                <a:prstGeom prst="line">
                  <a:avLst/>
                </a:prstGeom>
                <a:noFill/>
                <a:ln w="9525">
                  <a:solidFill>
                    <a:schemeClr val="tx1"/>
                  </a:solidFill>
                  <a:round/>
                  <a:headEnd/>
                  <a:tailEnd/>
                </a:ln>
                <a:effectLst/>
              </p:spPr>
              <p:txBody>
                <a:bodyPr wrap="none" anchor="ctr"/>
                <a:lstStyle/>
                <a:p>
                  <a:endParaRPr lang="en-US"/>
                </a:p>
              </p:txBody>
            </p:sp>
          </p:grpSp>
        </p:grpSp>
        <p:sp>
          <p:nvSpPr>
            <p:cNvPr id="11287" name="Text Box 1047"/>
            <p:cNvSpPr txBox="1">
              <a:spLocks noChangeArrowheads="1"/>
            </p:cNvSpPr>
            <p:nvPr/>
          </p:nvSpPr>
          <p:spPr bwMode="auto">
            <a:xfrm>
              <a:off x="4686" y="3418"/>
              <a:ext cx="255" cy="288"/>
            </a:xfrm>
            <a:prstGeom prst="rect">
              <a:avLst/>
            </a:prstGeom>
            <a:noFill/>
            <a:ln w="9525">
              <a:noFill/>
              <a:miter lim="800000"/>
              <a:headEnd/>
              <a:tailEnd/>
            </a:ln>
            <a:effectLst/>
          </p:spPr>
          <p:txBody>
            <a:bodyPr wrap="none">
              <a:spAutoFit/>
            </a:bodyPr>
            <a:lstStyle/>
            <a:p>
              <a:r>
                <a:rPr lang="en-US"/>
                <a:t>X</a:t>
              </a:r>
            </a:p>
          </p:txBody>
        </p:sp>
        <p:sp>
          <p:nvSpPr>
            <p:cNvPr id="11288" name="Text Box 1048"/>
            <p:cNvSpPr txBox="1">
              <a:spLocks noChangeArrowheads="1"/>
            </p:cNvSpPr>
            <p:nvPr/>
          </p:nvSpPr>
          <p:spPr bwMode="auto">
            <a:xfrm>
              <a:off x="4686" y="3698"/>
              <a:ext cx="255" cy="288"/>
            </a:xfrm>
            <a:prstGeom prst="rect">
              <a:avLst/>
            </a:prstGeom>
            <a:noFill/>
            <a:ln w="9525">
              <a:noFill/>
              <a:miter lim="800000"/>
              <a:headEnd/>
              <a:tailEnd/>
            </a:ln>
            <a:effectLst/>
          </p:spPr>
          <p:txBody>
            <a:bodyPr wrap="none">
              <a:spAutoFit/>
            </a:bodyPr>
            <a:lstStyle/>
            <a:p>
              <a:r>
                <a:rPr lang="en-US"/>
                <a:t>O</a:t>
              </a:r>
            </a:p>
          </p:txBody>
        </p:sp>
        <p:sp>
          <p:nvSpPr>
            <p:cNvPr id="11289" name="Text Box 1049"/>
            <p:cNvSpPr txBox="1">
              <a:spLocks noChangeArrowheads="1"/>
            </p:cNvSpPr>
            <p:nvPr/>
          </p:nvSpPr>
          <p:spPr bwMode="auto">
            <a:xfrm>
              <a:off x="4958" y="3426"/>
              <a:ext cx="255" cy="288"/>
            </a:xfrm>
            <a:prstGeom prst="rect">
              <a:avLst/>
            </a:prstGeom>
            <a:noFill/>
            <a:ln w="9525">
              <a:noFill/>
              <a:miter lim="800000"/>
              <a:headEnd/>
              <a:tailEnd/>
            </a:ln>
            <a:effectLst/>
          </p:spPr>
          <p:txBody>
            <a:bodyPr wrap="none">
              <a:spAutoFit/>
            </a:bodyPr>
            <a:lstStyle/>
            <a:p>
              <a:r>
                <a:rPr lang="en-US"/>
                <a:t>X</a:t>
              </a:r>
            </a:p>
          </p:txBody>
        </p:sp>
        <p:sp>
          <p:nvSpPr>
            <p:cNvPr id="11290" name="Text Box 1050"/>
            <p:cNvSpPr txBox="1">
              <a:spLocks noChangeArrowheads="1"/>
            </p:cNvSpPr>
            <p:nvPr/>
          </p:nvSpPr>
          <p:spPr bwMode="auto">
            <a:xfrm>
              <a:off x="4422" y="3434"/>
              <a:ext cx="255" cy="288"/>
            </a:xfrm>
            <a:prstGeom prst="rect">
              <a:avLst/>
            </a:prstGeom>
            <a:noFill/>
            <a:ln w="9525">
              <a:noFill/>
              <a:miter lim="800000"/>
              <a:headEnd/>
              <a:tailEnd/>
            </a:ln>
            <a:effectLst/>
          </p:spPr>
          <p:txBody>
            <a:bodyPr wrap="none">
              <a:spAutoFit/>
            </a:bodyPr>
            <a:lstStyle/>
            <a:p>
              <a:r>
                <a:rPr lang="en-US"/>
                <a:t>O</a:t>
              </a:r>
            </a:p>
          </p:txBody>
        </p:sp>
      </p:grpSp>
      <p:sp>
        <p:nvSpPr>
          <p:cNvPr id="11291" name="Rectangle 1051"/>
          <p:cNvSpPr>
            <a:spLocks noChangeArrowheads="1"/>
          </p:cNvSpPr>
          <p:nvPr/>
        </p:nvSpPr>
        <p:spPr bwMode="auto">
          <a:xfrm>
            <a:off x="6756400" y="3321050"/>
            <a:ext cx="2033588" cy="457200"/>
          </a:xfrm>
          <a:prstGeom prst="rect">
            <a:avLst/>
          </a:prstGeom>
          <a:noFill/>
          <a:ln w="9525">
            <a:noFill/>
            <a:miter lim="800000"/>
            <a:headEnd/>
            <a:tailEnd/>
          </a:ln>
          <a:effectLst/>
        </p:spPr>
        <p:txBody>
          <a:bodyPr wrap="none">
            <a:spAutoFit/>
          </a:bodyPr>
          <a:lstStyle/>
          <a:p>
            <a:r>
              <a:rPr lang="en-US" i="1"/>
              <a:t>e</a:t>
            </a:r>
            <a:r>
              <a:rPr lang="en-US"/>
              <a:t>(</a:t>
            </a:r>
            <a:r>
              <a:rPr lang="en-US" i="1"/>
              <a:t>n</a:t>
            </a:r>
            <a:r>
              <a:rPr lang="en-US"/>
              <a:t>) = 6 - 4 = 2</a:t>
            </a:r>
          </a:p>
        </p:txBody>
      </p:sp>
      <p:sp>
        <p:nvSpPr>
          <p:cNvPr id="11292" name="Rectangle 1052"/>
          <p:cNvSpPr>
            <a:spLocks noChangeArrowheads="1"/>
          </p:cNvSpPr>
          <p:nvPr/>
        </p:nvSpPr>
        <p:spPr bwMode="auto">
          <a:xfrm>
            <a:off x="6743700" y="6000750"/>
            <a:ext cx="2033588" cy="457200"/>
          </a:xfrm>
          <a:prstGeom prst="rect">
            <a:avLst/>
          </a:prstGeom>
          <a:noFill/>
          <a:ln w="9525">
            <a:noFill/>
            <a:miter lim="800000"/>
            <a:headEnd/>
            <a:tailEnd/>
          </a:ln>
          <a:effectLst/>
        </p:spPr>
        <p:txBody>
          <a:bodyPr wrap="none">
            <a:spAutoFit/>
          </a:bodyPr>
          <a:lstStyle/>
          <a:p>
            <a:r>
              <a:rPr lang="en-US" i="1"/>
              <a:t>e</a:t>
            </a:r>
            <a:r>
              <a:rPr lang="en-US"/>
              <a:t>(</a:t>
            </a:r>
            <a:r>
              <a:rPr lang="en-US" i="1"/>
              <a:t>n</a:t>
            </a:r>
            <a:r>
              <a:rPr lang="en-US"/>
              <a:t>) = 4 - 3 = 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Example Utility Functions II</a:t>
            </a:r>
          </a:p>
        </p:txBody>
      </p:sp>
      <p:sp>
        <p:nvSpPr>
          <p:cNvPr id="10243" name="Text Box 3"/>
          <p:cNvSpPr txBox="1">
            <a:spLocks noChangeArrowheads="1"/>
          </p:cNvSpPr>
          <p:nvPr/>
        </p:nvSpPr>
        <p:spPr bwMode="auto">
          <a:xfrm>
            <a:off x="428625" y="892175"/>
            <a:ext cx="4375150" cy="1187450"/>
          </a:xfrm>
          <a:prstGeom prst="rect">
            <a:avLst/>
          </a:prstGeom>
          <a:noFill/>
          <a:ln w="9525">
            <a:noFill/>
            <a:miter lim="800000"/>
            <a:headEnd/>
            <a:tailEnd/>
          </a:ln>
          <a:effectLst/>
        </p:spPr>
        <p:txBody>
          <a:bodyPr>
            <a:spAutoFit/>
          </a:bodyPr>
          <a:lstStyle/>
          <a:p>
            <a:r>
              <a:rPr lang="en-US" b="1"/>
              <a:t>Chess I</a:t>
            </a:r>
            <a:endParaRPr lang="en-US"/>
          </a:p>
          <a:p>
            <a:r>
              <a:rPr lang="en-US"/>
              <a:t>Assume Max is “White”</a:t>
            </a:r>
          </a:p>
          <a:p>
            <a:endParaRPr lang="en-US"/>
          </a:p>
        </p:txBody>
      </p:sp>
      <p:sp>
        <p:nvSpPr>
          <p:cNvPr id="10244" name="Text Box 4"/>
          <p:cNvSpPr txBox="1">
            <a:spLocks noChangeArrowheads="1"/>
          </p:cNvSpPr>
          <p:nvPr/>
        </p:nvSpPr>
        <p:spPr bwMode="auto">
          <a:xfrm>
            <a:off x="403225" y="1844675"/>
            <a:ext cx="5786438" cy="5203825"/>
          </a:xfrm>
          <a:prstGeom prst="rect">
            <a:avLst/>
          </a:prstGeom>
          <a:noFill/>
          <a:ln w="9525">
            <a:noFill/>
            <a:miter lim="800000"/>
            <a:headEnd/>
            <a:tailEnd/>
          </a:ln>
          <a:effectLst/>
        </p:spPr>
        <p:txBody>
          <a:bodyPr>
            <a:spAutoFit/>
          </a:bodyPr>
          <a:lstStyle/>
          <a:p>
            <a:r>
              <a:rPr lang="en-US" dirty="0"/>
              <a:t>Assume each piece has the following values</a:t>
            </a:r>
            <a:endParaRPr lang="en-US" i="1" dirty="0"/>
          </a:p>
          <a:p>
            <a:pPr lvl="1"/>
            <a:r>
              <a:rPr lang="en-US" dirty="0"/>
              <a:t>pawn 	= 1;</a:t>
            </a:r>
          </a:p>
          <a:p>
            <a:pPr lvl="1"/>
            <a:r>
              <a:rPr lang="en-US" dirty="0"/>
              <a:t>knight 	= 3;</a:t>
            </a:r>
          </a:p>
          <a:p>
            <a:pPr lvl="1"/>
            <a:r>
              <a:rPr lang="en-US" dirty="0"/>
              <a:t>bishop 	= 3;</a:t>
            </a:r>
          </a:p>
          <a:p>
            <a:pPr lvl="1"/>
            <a:r>
              <a:rPr lang="en-US" dirty="0"/>
              <a:t>rook 	= 5;</a:t>
            </a:r>
          </a:p>
          <a:p>
            <a:pPr lvl="1"/>
            <a:r>
              <a:rPr lang="en-US" dirty="0"/>
              <a:t>queen 	= 9;</a:t>
            </a:r>
          </a:p>
          <a:p>
            <a:r>
              <a:rPr lang="en-US" dirty="0"/>
              <a:t>let </a:t>
            </a:r>
            <a:r>
              <a:rPr lang="en-US" i="1" dirty="0"/>
              <a:t>w</a:t>
            </a:r>
            <a:r>
              <a:rPr lang="en-US" dirty="0"/>
              <a:t> = sum of the value of white pieces</a:t>
            </a:r>
          </a:p>
          <a:p>
            <a:r>
              <a:rPr lang="en-US" dirty="0"/>
              <a:t>let </a:t>
            </a:r>
            <a:r>
              <a:rPr lang="en-US" i="1" dirty="0"/>
              <a:t>b</a:t>
            </a:r>
            <a:r>
              <a:rPr lang="en-US" dirty="0"/>
              <a:t> = sum of the value of black pieces</a:t>
            </a:r>
            <a:endParaRPr lang="en-US" i="1" dirty="0"/>
          </a:p>
          <a:p>
            <a:endParaRPr lang="en-US" i="1" dirty="0"/>
          </a:p>
          <a:p>
            <a:r>
              <a:rPr lang="en-US" i="1" dirty="0"/>
              <a:t>e</a:t>
            </a:r>
            <a:r>
              <a:rPr lang="en-US" dirty="0"/>
              <a:t>(</a:t>
            </a:r>
            <a:r>
              <a:rPr lang="en-US" i="1" dirty="0"/>
              <a:t>n</a:t>
            </a:r>
            <a:r>
              <a:rPr lang="en-US" dirty="0"/>
              <a:t>) = </a:t>
            </a:r>
          </a:p>
          <a:p>
            <a:r>
              <a:rPr lang="en-US" dirty="0"/>
              <a:t>	</a:t>
            </a:r>
            <a:r>
              <a:rPr lang="en-US" i="1" dirty="0"/>
              <a:t>w</a:t>
            </a:r>
            <a:r>
              <a:rPr lang="en-US" dirty="0"/>
              <a:t> - </a:t>
            </a:r>
            <a:r>
              <a:rPr lang="en-US" i="1" dirty="0"/>
              <a:t>b</a:t>
            </a:r>
            <a:endParaRPr lang="en-US" dirty="0"/>
          </a:p>
          <a:p>
            <a:r>
              <a:rPr lang="en-US" dirty="0"/>
              <a:t>	</a:t>
            </a:r>
            <a:r>
              <a:rPr lang="en-US" i="1" dirty="0"/>
              <a:t>w</a:t>
            </a:r>
            <a:r>
              <a:rPr lang="en-US" dirty="0"/>
              <a:t> + </a:t>
            </a:r>
            <a:r>
              <a:rPr lang="en-US" i="1" dirty="0"/>
              <a:t>b</a:t>
            </a:r>
            <a:endParaRPr lang="en-US" dirty="0"/>
          </a:p>
          <a:p>
            <a:endParaRPr lang="en-US" dirty="0"/>
          </a:p>
          <a:p>
            <a:pPr lvl="1"/>
            <a:endParaRPr lang="en-US" dirty="0"/>
          </a:p>
        </p:txBody>
      </p:sp>
      <p:sp>
        <p:nvSpPr>
          <p:cNvPr id="10273" name="Line 33"/>
          <p:cNvSpPr>
            <a:spLocks noChangeShapeType="1"/>
          </p:cNvSpPr>
          <p:nvPr/>
        </p:nvSpPr>
        <p:spPr bwMode="auto">
          <a:xfrm>
            <a:off x="1384300" y="5943600"/>
            <a:ext cx="685800" cy="0"/>
          </a:xfrm>
          <a:prstGeom prst="line">
            <a:avLst/>
          </a:prstGeom>
          <a:noFill/>
          <a:ln w="25400">
            <a:solidFill>
              <a:schemeClr val="tx1"/>
            </a:solidFill>
            <a:round/>
            <a:headEnd/>
            <a:tailEnd/>
          </a:ln>
          <a:effectLst/>
        </p:spPr>
        <p:txBody>
          <a:bodyPr wrap="none" anchor="ctr"/>
          <a:lstStyle/>
          <a:p>
            <a:endParaRPr lang="en-US"/>
          </a:p>
        </p:txBody>
      </p:sp>
      <p:sp>
        <p:nvSpPr>
          <p:cNvPr id="10274" name="Text Box 34"/>
          <p:cNvSpPr txBox="1">
            <a:spLocks noChangeArrowheads="1"/>
          </p:cNvSpPr>
          <p:nvPr/>
        </p:nvSpPr>
        <p:spPr bwMode="auto">
          <a:xfrm>
            <a:off x="4822825" y="5654675"/>
            <a:ext cx="3175000" cy="701675"/>
          </a:xfrm>
          <a:prstGeom prst="rect">
            <a:avLst/>
          </a:prstGeom>
          <a:noFill/>
          <a:ln w="9525">
            <a:noFill/>
            <a:miter lim="800000"/>
            <a:headEnd/>
            <a:tailEnd/>
          </a:ln>
          <a:effectLst/>
        </p:spPr>
        <p:txBody>
          <a:bodyPr>
            <a:spAutoFit/>
          </a:bodyPr>
          <a:lstStyle/>
          <a:p>
            <a:r>
              <a:rPr lang="en-US" sz="2000"/>
              <a:t>Note that this value ranges between 1 and -1</a:t>
            </a:r>
            <a:endParaRPr lang="en-US"/>
          </a:p>
        </p:txBody>
      </p:sp>
      <p:pic>
        <p:nvPicPr>
          <p:cNvPr id="89090" name="Picture 2" descr="http://www.chessusa.com/blog-images/staunton_chess_pieces.jpg"/>
          <p:cNvPicPr>
            <a:picLocks noChangeAspect="1" noChangeArrowheads="1"/>
          </p:cNvPicPr>
          <p:nvPr/>
        </p:nvPicPr>
        <p:blipFill>
          <a:blip r:embed="rId2" cstate="print"/>
          <a:srcRect/>
          <a:stretch>
            <a:fillRect/>
          </a:stretch>
        </p:blipFill>
        <p:spPr bwMode="auto">
          <a:xfrm>
            <a:off x="5700698" y="2428861"/>
            <a:ext cx="3183244" cy="150143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Example Utility Functions III</a:t>
            </a:r>
          </a:p>
        </p:txBody>
      </p:sp>
      <p:sp>
        <p:nvSpPr>
          <p:cNvPr id="12291" name="Text Box 3"/>
          <p:cNvSpPr txBox="1">
            <a:spLocks noChangeArrowheads="1"/>
          </p:cNvSpPr>
          <p:nvPr/>
        </p:nvSpPr>
        <p:spPr bwMode="auto">
          <a:xfrm>
            <a:off x="428625" y="892175"/>
            <a:ext cx="4375150" cy="457200"/>
          </a:xfrm>
          <a:prstGeom prst="rect">
            <a:avLst/>
          </a:prstGeom>
          <a:noFill/>
          <a:ln w="9525">
            <a:noFill/>
            <a:miter lim="800000"/>
            <a:headEnd/>
            <a:tailEnd/>
          </a:ln>
          <a:effectLst/>
        </p:spPr>
        <p:txBody>
          <a:bodyPr>
            <a:spAutoFit/>
          </a:bodyPr>
          <a:lstStyle/>
          <a:p>
            <a:r>
              <a:rPr lang="en-US" b="1"/>
              <a:t>Chess II </a:t>
            </a:r>
            <a:endParaRPr lang="en-US"/>
          </a:p>
        </p:txBody>
      </p:sp>
      <p:sp>
        <p:nvSpPr>
          <p:cNvPr id="12292" name="Text Box 4"/>
          <p:cNvSpPr txBox="1">
            <a:spLocks noChangeArrowheads="1"/>
          </p:cNvSpPr>
          <p:nvPr/>
        </p:nvSpPr>
        <p:spPr bwMode="auto">
          <a:xfrm>
            <a:off x="403225" y="1400175"/>
            <a:ext cx="5392738" cy="4108450"/>
          </a:xfrm>
          <a:prstGeom prst="rect">
            <a:avLst/>
          </a:prstGeom>
          <a:noFill/>
          <a:ln w="9525">
            <a:noFill/>
            <a:miter lim="800000"/>
            <a:headEnd/>
            <a:tailEnd/>
          </a:ln>
          <a:effectLst/>
        </p:spPr>
        <p:txBody>
          <a:bodyPr>
            <a:spAutoFit/>
          </a:bodyPr>
          <a:lstStyle/>
          <a:p>
            <a:r>
              <a:rPr lang="en-US" dirty="0"/>
              <a:t>The previous evaluation function naively gave the same weight to a piece regardless of its position on the board...</a:t>
            </a:r>
          </a:p>
          <a:p>
            <a:endParaRPr lang="en-US" i="1" dirty="0"/>
          </a:p>
          <a:p>
            <a:r>
              <a:rPr lang="en-US" dirty="0"/>
              <a:t>Let X</a:t>
            </a:r>
            <a:r>
              <a:rPr lang="en-US" baseline="-25000" dirty="0"/>
              <a:t>i</a:t>
            </a:r>
            <a:r>
              <a:rPr lang="en-US" dirty="0"/>
              <a:t> be the number of squares the </a:t>
            </a:r>
            <a:r>
              <a:rPr lang="en-US" dirty="0" err="1"/>
              <a:t>i</a:t>
            </a:r>
            <a:r>
              <a:rPr lang="en-US" baseline="30000" dirty="0" err="1"/>
              <a:t>th</a:t>
            </a:r>
            <a:r>
              <a:rPr lang="en-US" dirty="0"/>
              <a:t>  piece attacks</a:t>
            </a:r>
            <a:endParaRPr lang="en-US" i="1" dirty="0"/>
          </a:p>
          <a:p>
            <a:endParaRPr lang="en-US" i="1" dirty="0"/>
          </a:p>
          <a:p>
            <a:r>
              <a:rPr lang="en-US" i="1" dirty="0"/>
              <a:t>e</a:t>
            </a:r>
            <a:r>
              <a:rPr lang="en-US" dirty="0"/>
              <a:t>(</a:t>
            </a:r>
            <a:r>
              <a:rPr lang="en-US" i="1" dirty="0"/>
              <a:t>n</a:t>
            </a:r>
            <a:r>
              <a:rPr lang="en-US" dirty="0"/>
              <a:t>) = </a:t>
            </a:r>
          </a:p>
          <a:p>
            <a:endParaRPr lang="en-US" dirty="0"/>
          </a:p>
          <a:p>
            <a:r>
              <a:rPr lang="en-US" dirty="0"/>
              <a:t>piece</a:t>
            </a:r>
            <a:r>
              <a:rPr lang="en-US" baseline="-25000" dirty="0"/>
              <a:t>1</a:t>
            </a:r>
            <a:r>
              <a:rPr lang="en-US" dirty="0"/>
              <a:t>value * X</a:t>
            </a:r>
            <a:r>
              <a:rPr lang="en-US" baseline="-25000" dirty="0"/>
              <a:t>1</a:t>
            </a:r>
            <a:r>
              <a:rPr lang="en-US" dirty="0"/>
              <a:t> + piece</a:t>
            </a:r>
            <a:r>
              <a:rPr lang="en-US" baseline="-25000" dirty="0"/>
              <a:t>2</a:t>
            </a:r>
            <a:r>
              <a:rPr lang="en-US" dirty="0"/>
              <a:t>value * X</a:t>
            </a:r>
            <a:r>
              <a:rPr lang="en-US" baseline="-25000" dirty="0"/>
              <a:t>2</a:t>
            </a:r>
            <a:r>
              <a:rPr lang="en-US" dirty="0"/>
              <a:t> + ...</a:t>
            </a:r>
          </a:p>
          <a:p>
            <a:endParaRPr lang="en-US" dirty="0"/>
          </a:p>
        </p:txBody>
      </p:sp>
      <p:pic>
        <p:nvPicPr>
          <p:cNvPr id="12295" name="Picture 7" descr="C:\WINNT\Profiles\eamonn\Desktop\cs170\knight1a.gif"/>
          <p:cNvPicPr>
            <a:picLocks noChangeAspect="1" noChangeArrowheads="1"/>
          </p:cNvPicPr>
          <p:nvPr/>
        </p:nvPicPr>
        <p:blipFill>
          <a:blip r:embed="rId2" cstate="print"/>
          <a:srcRect/>
          <a:stretch>
            <a:fillRect/>
          </a:stretch>
        </p:blipFill>
        <p:spPr bwMode="auto">
          <a:xfrm>
            <a:off x="6254750" y="1022350"/>
            <a:ext cx="2705100" cy="2705100"/>
          </a:xfrm>
          <a:prstGeom prst="rect">
            <a:avLst/>
          </a:prstGeom>
          <a:noFill/>
        </p:spPr>
      </p:pic>
      <p:pic>
        <p:nvPicPr>
          <p:cNvPr id="12296" name="Picture 8" descr="C:\WINNT\Profiles\eamonn\Desktop\cs170\knight1b.gif"/>
          <p:cNvPicPr>
            <a:picLocks noChangeAspect="1" noChangeArrowheads="1"/>
          </p:cNvPicPr>
          <p:nvPr/>
        </p:nvPicPr>
        <p:blipFill>
          <a:blip r:embed="rId3" cstate="print"/>
          <a:srcRect/>
          <a:stretch>
            <a:fillRect/>
          </a:stretch>
        </p:blipFill>
        <p:spPr bwMode="auto">
          <a:xfrm>
            <a:off x="6197600" y="3881438"/>
            <a:ext cx="2743200" cy="1076325"/>
          </a:xfrm>
          <a:prstGeom prst="rect">
            <a:avLst/>
          </a:prstGeom>
          <a:noFill/>
        </p:spPr>
      </p:pic>
      <p:pic>
        <p:nvPicPr>
          <p:cNvPr id="12297" name="Picture 9" descr="C:\WINNT\Profiles\eamonn\Desktop\cs170\knight1c.gif"/>
          <p:cNvPicPr>
            <a:picLocks noChangeAspect="1" noChangeArrowheads="1"/>
          </p:cNvPicPr>
          <p:nvPr/>
        </p:nvPicPr>
        <p:blipFill>
          <a:blip r:embed="rId4" cstate="print"/>
          <a:srcRect/>
          <a:stretch>
            <a:fillRect/>
          </a:stretch>
        </p:blipFill>
        <p:spPr bwMode="auto">
          <a:xfrm>
            <a:off x="7762875" y="5124450"/>
            <a:ext cx="1085850" cy="1104900"/>
          </a:xfrm>
          <a:prstGeom prst="rect">
            <a:avLst/>
          </a:prstGeom>
          <a:noFill/>
        </p:spPr>
      </p:pic>
      <p:sp>
        <p:nvSpPr>
          <p:cNvPr id="12298" name="Text Box 10"/>
          <p:cNvSpPr txBox="1">
            <a:spLocks noChangeArrowheads="1"/>
          </p:cNvSpPr>
          <p:nvPr/>
        </p:nvSpPr>
        <p:spPr bwMode="auto">
          <a:xfrm>
            <a:off x="200025" y="5654675"/>
            <a:ext cx="6481763" cy="915988"/>
          </a:xfrm>
          <a:prstGeom prst="rect">
            <a:avLst/>
          </a:prstGeom>
          <a:noFill/>
          <a:ln w="9525">
            <a:noFill/>
            <a:miter lim="800000"/>
            <a:headEnd/>
            <a:tailEnd/>
          </a:ln>
          <a:effectLst/>
        </p:spPr>
        <p:txBody>
          <a:bodyPr>
            <a:spAutoFit/>
          </a:bodyPr>
          <a:lstStyle/>
          <a:p>
            <a:r>
              <a:rPr lang="en-US" sz="1800" dirty="0">
                <a:solidFill>
                  <a:schemeClr val="bg2"/>
                </a:solidFill>
              </a:rPr>
              <a:t>I have not finished the equation. The important thing to realize is that the evaluation function can be a weighted linear function of the  pieces value, and its position.</a:t>
            </a:r>
            <a:r>
              <a:rPr lang="en-US"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Utility Functions</a:t>
            </a:r>
          </a:p>
        </p:txBody>
      </p:sp>
      <p:sp>
        <p:nvSpPr>
          <p:cNvPr id="15364" name="Text Box 1028"/>
          <p:cNvSpPr txBox="1">
            <a:spLocks noChangeArrowheads="1"/>
          </p:cNvSpPr>
          <p:nvPr/>
        </p:nvSpPr>
        <p:spPr bwMode="auto">
          <a:xfrm>
            <a:off x="771525" y="1019175"/>
            <a:ext cx="7691438" cy="3046988"/>
          </a:xfrm>
          <a:prstGeom prst="rect">
            <a:avLst/>
          </a:prstGeom>
          <a:noFill/>
          <a:ln w="9525">
            <a:noFill/>
            <a:miter lim="800000"/>
            <a:headEnd/>
            <a:tailEnd/>
          </a:ln>
          <a:effectLst/>
        </p:spPr>
        <p:txBody>
          <a:bodyPr>
            <a:spAutoFit/>
          </a:bodyPr>
          <a:lstStyle/>
          <a:p>
            <a:r>
              <a:rPr lang="en-US" dirty="0"/>
              <a:t>We have seen that the ability to play a good game is highly dependant on the evaluation functions.</a:t>
            </a:r>
          </a:p>
          <a:p>
            <a:r>
              <a:rPr lang="en-US" b="1" dirty="0"/>
              <a:t>How do we come up with good evaluation functions?</a:t>
            </a:r>
          </a:p>
          <a:p>
            <a:endParaRPr lang="en-US" dirty="0"/>
          </a:p>
          <a:p>
            <a:pPr>
              <a:buFontTx/>
              <a:buChar char="•"/>
            </a:pPr>
            <a:r>
              <a:rPr lang="en-US" dirty="0"/>
              <a:t> Interview an expert.</a:t>
            </a:r>
          </a:p>
          <a:p>
            <a:pPr>
              <a:buFontTx/>
              <a:buChar char="•"/>
            </a:pPr>
            <a:endParaRPr lang="en-US" dirty="0"/>
          </a:p>
          <a:p>
            <a:pPr>
              <a:buFontTx/>
              <a:buChar char="•"/>
            </a:pPr>
            <a:r>
              <a:rPr lang="en-US" dirty="0"/>
              <a:t> Machine Learning.  </a:t>
            </a:r>
          </a:p>
          <a:p>
            <a:endParaRPr lang="en-US" dirty="0"/>
          </a:p>
        </p:txBody>
      </p:sp>
      <p:pic>
        <p:nvPicPr>
          <p:cNvPr id="15370" name="Picture 1034"/>
          <p:cNvPicPr>
            <a:picLocks noChangeAspect="1" noChangeArrowheads="1"/>
          </p:cNvPicPr>
          <p:nvPr/>
        </p:nvPicPr>
        <p:blipFill>
          <a:blip r:embed="rId2" cstate="print"/>
          <a:srcRect/>
          <a:stretch>
            <a:fillRect/>
          </a:stretch>
        </p:blipFill>
        <p:spPr bwMode="auto">
          <a:xfrm>
            <a:off x="644525" y="4489450"/>
            <a:ext cx="2860675" cy="1755775"/>
          </a:xfrm>
          <a:prstGeom prst="rect">
            <a:avLst/>
          </a:prstGeom>
          <a:noFill/>
          <a:ln w="9525">
            <a:noFill/>
            <a:miter lim="800000"/>
            <a:headEnd/>
            <a:tailEnd/>
          </a:ln>
          <a:effectLst/>
        </p:spPr>
      </p:pic>
      <p:pic>
        <p:nvPicPr>
          <p:cNvPr id="15393" name="Picture 1057"/>
          <p:cNvPicPr>
            <a:picLocks noChangeAspect="1" noChangeArrowheads="1"/>
          </p:cNvPicPr>
          <p:nvPr/>
        </p:nvPicPr>
        <p:blipFill>
          <a:blip r:embed="rId3" cstate="print"/>
          <a:srcRect/>
          <a:stretch>
            <a:fillRect/>
          </a:stretch>
        </p:blipFill>
        <p:spPr bwMode="auto">
          <a:xfrm>
            <a:off x="4394200" y="3659188"/>
            <a:ext cx="4545013" cy="3011487"/>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Take Home Message</a:t>
            </a:r>
          </a:p>
        </p:txBody>
      </p:sp>
      <p:sp>
        <p:nvSpPr>
          <p:cNvPr id="15364" name="Text Box 1028"/>
          <p:cNvSpPr txBox="1">
            <a:spLocks noChangeArrowheads="1"/>
          </p:cNvSpPr>
          <p:nvPr/>
        </p:nvSpPr>
        <p:spPr bwMode="auto">
          <a:xfrm>
            <a:off x="353753" y="1870507"/>
            <a:ext cx="7691438" cy="4524315"/>
          </a:xfrm>
          <a:prstGeom prst="rect">
            <a:avLst/>
          </a:prstGeom>
          <a:noFill/>
          <a:ln w="9525">
            <a:noFill/>
            <a:miter lim="800000"/>
            <a:headEnd/>
            <a:tailEnd/>
          </a:ln>
          <a:effectLst/>
        </p:spPr>
        <p:txBody>
          <a:bodyPr>
            <a:spAutoFit/>
          </a:bodyPr>
          <a:lstStyle/>
          <a:p>
            <a:r>
              <a:rPr lang="en-US" dirty="0"/>
              <a:t>We cannot beat Minimax (but see Alpha-Beta below) for </a:t>
            </a:r>
            <a:r>
              <a:rPr lang="en-US" i="1" dirty="0"/>
              <a:t>exact</a:t>
            </a:r>
            <a:r>
              <a:rPr lang="en-US" dirty="0"/>
              <a:t> game playing.</a:t>
            </a:r>
          </a:p>
          <a:p>
            <a:endParaRPr lang="en-US" dirty="0"/>
          </a:p>
          <a:p>
            <a:r>
              <a:rPr lang="en-US" dirty="0"/>
              <a:t>All our time should be spent on better utility functions</a:t>
            </a:r>
          </a:p>
          <a:p>
            <a:endParaRPr lang="en-US" dirty="0"/>
          </a:p>
          <a:p>
            <a:endParaRPr lang="en-US" dirty="0"/>
          </a:p>
          <a:p>
            <a:r>
              <a:rPr lang="en-US" dirty="0">
                <a:solidFill>
                  <a:schemeClr val="bg1">
                    <a:lumMod val="50000"/>
                  </a:schemeClr>
                </a:solidFill>
              </a:rPr>
              <a:t>Just like</a:t>
            </a:r>
          </a:p>
          <a:p>
            <a:endParaRPr lang="en-US" dirty="0">
              <a:solidFill>
                <a:schemeClr val="bg1">
                  <a:lumMod val="50000"/>
                </a:schemeClr>
              </a:solidFill>
            </a:endParaRPr>
          </a:p>
          <a:p>
            <a:r>
              <a:rPr lang="en-US" dirty="0">
                <a:solidFill>
                  <a:schemeClr val="bg1">
                    <a:lumMod val="50000"/>
                  </a:schemeClr>
                </a:solidFill>
              </a:rPr>
              <a:t>We cannot beat A*, all our time should be spend on better heuristic functions</a:t>
            </a:r>
          </a:p>
          <a:p>
            <a:endParaRPr lang="en-US" dirty="0"/>
          </a:p>
          <a:p>
            <a:r>
              <a:rPr lang="en-US"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Alpha-Beta Pruning I</a:t>
            </a:r>
          </a:p>
        </p:txBody>
      </p:sp>
      <p:sp>
        <p:nvSpPr>
          <p:cNvPr id="13315" name="Text Box 3"/>
          <p:cNvSpPr txBox="1">
            <a:spLocks noChangeArrowheads="1"/>
          </p:cNvSpPr>
          <p:nvPr/>
        </p:nvSpPr>
        <p:spPr bwMode="auto">
          <a:xfrm>
            <a:off x="288925" y="1108075"/>
            <a:ext cx="4802188" cy="5568950"/>
          </a:xfrm>
          <a:prstGeom prst="rect">
            <a:avLst/>
          </a:prstGeom>
          <a:noFill/>
          <a:ln w="9525">
            <a:noFill/>
            <a:miter lim="800000"/>
            <a:headEnd/>
            <a:tailEnd/>
          </a:ln>
          <a:effectLst/>
        </p:spPr>
        <p:txBody>
          <a:bodyPr>
            <a:spAutoFit/>
          </a:bodyPr>
          <a:lstStyle/>
          <a:p>
            <a:r>
              <a:rPr lang="en-US" dirty="0"/>
              <a:t>We have seen how to use </a:t>
            </a:r>
            <a:r>
              <a:rPr lang="en-US" dirty="0" err="1"/>
              <a:t>Minimax</a:t>
            </a:r>
            <a:r>
              <a:rPr lang="en-US" dirty="0"/>
              <a:t> search to play an optional game. </a:t>
            </a:r>
          </a:p>
          <a:p>
            <a:endParaRPr lang="en-US" dirty="0"/>
          </a:p>
          <a:p>
            <a:r>
              <a:rPr lang="en-US" dirty="0"/>
              <a:t>We have seen that because of time limitations we may have to use a cutoff depth to make the search tractable. Using a cutoff causes problems because of the “horizon”  effect. </a:t>
            </a:r>
          </a:p>
          <a:p>
            <a:endParaRPr lang="en-US" dirty="0"/>
          </a:p>
          <a:p>
            <a:endParaRPr lang="en-US" dirty="0"/>
          </a:p>
          <a:p>
            <a:r>
              <a:rPr lang="en-US" dirty="0"/>
              <a:t>Is there some way we can search deeper in the same amount of time?</a:t>
            </a:r>
          </a:p>
          <a:p>
            <a:endParaRPr lang="en-US" dirty="0"/>
          </a:p>
          <a:p>
            <a:r>
              <a:rPr lang="en-US" dirty="0"/>
              <a:t>Yes! Use Alpha-Beta Pruning...</a:t>
            </a:r>
          </a:p>
        </p:txBody>
      </p:sp>
      <p:grpSp>
        <p:nvGrpSpPr>
          <p:cNvPr id="13316" name="Group 4"/>
          <p:cNvGrpSpPr>
            <a:grpSpLocks/>
          </p:cNvGrpSpPr>
          <p:nvPr/>
        </p:nvGrpSpPr>
        <p:grpSpPr bwMode="auto">
          <a:xfrm>
            <a:off x="5640388" y="1135063"/>
            <a:ext cx="3313112" cy="4859337"/>
            <a:chOff x="4009" y="2843"/>
            <a:chExt cx="1583" cy="1253"/>
          </a:xfrm>
        </p:grpSpPr>
        <p:sp>
          <p:nvSpPr>
            <p:cNvPr id="13317" name="AutoShape 5"/>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3318" name="AutoShape 6"/>
            <p:cNvSpPr>
              <a:spLocks noChangeArrowheads="1"/>
            </p:cNvSpPr>
            <p:nvPr/>
          </p:nvSpPr>
          <p:spPr bwMode="auto">
            <a:xfrm>
              <a:off x="4371" y="2843"/>
              <a:ext cx="864" cy="683"/>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grpSp>
        <p:nvGrpSpPr>
          <p:cNvPr id="13348" name="Group 36"/>
          <p:cNvGrpSpPr>
            <a:grpSpLocks noChangeAspect="1"/>
          </p:cNvGrpSpPr>
          <p:nvPr/>
        </p:nvGrpSpPr>
        <p:grpSpPr bwMode="auto">
          <a:xfrm>
            <a:off x="6418263" y="3503613"/>
            <a:ext cx="695325" cy="898525"/>
            <a:chOff x="927" y="3135"/>
            <a:chExt cx="608" cy="768"/>
          </a:xfrm>
        </p:grpSpPr>
        <p:grpSp>
          <p:nvGrpSpPr>
            <p:cNvPr id="13323" name="Group 11"/>
            <p:cNvGrpSpPr>
              <a:grpSpLocks noChangeAspect="1"/>
            </p:cNvGrpSpPr>
            <p:nvPr/>
          </p:nvGrpSpPr>
          <p:grpSpPr bwMode="auto">
            <a:xfrm>
              <a:off x="1164" y="3135"/>
              <a:ext cx="161" cy="425"/>
              <a:chOff x="2332" y="864"/>
              <a:chExt cx="519" cy="1365"/>
            </a:xfrm>
          </p:grpSpPr>
          <p:sp>
            <p:nvSpPr>
              <p:cNvPr id="13324" name="Oval 12"/>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13325" name="Text Box 13"/>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grpSp>
          <p:nvGrpSpPr>
            <p:cNvPr id="13329" name="Group 17"/>
            <p:cNvGrpSpPr>
              <a:grpSpLocks noChangeAspect="1"/>
            </p:cNvGrpSpPr>
            <p:nvPr/>
          </p:nvGrpSpPr>
          <p:grpSpPr bwMode="auto">
            <a:xfrm>
              <a:off x="1374" y="3479"/>
              <a:ext cx="161" cy="424"/>
              <a:chOff x="2335" y="864"/>
              <a:chExt cx="520" cy="1363"/>
            </a:xfrm>
          </p:grpSpPr>
          <p:sp>
            <p:nvSpPr>
              <p:cNvPr id="13330" name="Oval 18"/>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13331" name="Text Box 19"/>
              <p:cNvSpPr txBox="1">
                <a:spLocks noChangeAspect="1" noChangeArrowheads="1"/>
              </p:cNvSpPr>
              <p:nvPr/>
            </p:nvSpPr>
            <p:spPr bwMode="auto">
              <a:xfrm>
                <a:off x="2335" y="970"/>
                <a:ext cx="520" cy="1257"/>
              </a:xfrm>
              <a:prstGeom prst="rect">
                <a:avLst/>
              </a:prstGeom>
              <a:noFill/>
              <a:ln w="57150">
                <a:noFill/>
                <a:miter lim="800000"/>
                <a:headEnd/>
                <a:tailEnd/>
              </a:ln>
              <a:effectLst/>
            </p:spPr>
            <p:txBody>
              <a:bodyPr wrap="none">
                <a:spAutoFit/>
              </a:bodyPr>
              <a:lstStyle/>
              <a:p>
                <a:pPr algn="ctr"/>
                <a:endParaRPr lang="en-US"/>
              </a:p>
            </p:txBody>
          </p:sp>
        </p:grpSp>
        <p:grpSp>
          <p:nvGrpSpPr>
            <p:cNvPr id="13332" name="Group 20"/>
            <p:cNvGrpSpPr>
              <a:grpSpLocks noChangeAspect="1"/>
            </p:cNvGrpSpPr>
            <p:nvPr/>
          </p:nvGrpSpPr>
          <p:grpSpPr bwMode="auto">
            <a:xfrm>
              <a:off x="927" y="3479"/>
              <a:ext cx="161" cy="424"/>
              <a:chOff x="2339" y="864"/>
              <a:chExt cx="519" cy="1363"/>
            </a:xfrm>
          </p:grpSpPr>
          <p:sp>
            <p:nvSpPr>
              <p:cNvPr id="13333" name="Oval 21"/>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13334" name="Text Box 22"/>
              <p:cNvSpPr txBox="1">
                <a:spLocks noChangeAspect="1" noChangeArrowheads="1"/>
              </p:cNvSpPr>
              <p:nvPr/>
            </p:nvSpPr>
            <p:spPr bwMode="auto">
              <a:xfrm>
                <a:off x="2339" y="970"/>
                <a:ext cx="519" cy="1257"/>
              </a:xfrm>
              <a:prstGeom prst="rect">
                <a:avLst/>
              </a:prstGeom>
              <a:noFill/>
              <a:ln w="57150">
                <a:noFill/>
                <a:miter lim="800000"/>
                <a:headEnd/>
                <a:tailEnd/>
              </a:ln>
              <a:effectLst/>
            </p:spPr>
            <p:txBody>
              <a:bodyPr wrap="none">
                <a:spAutoFit/>
              </a:bodyPr>
              <a:lstStyle/>
              <a:p>
                <a:pPr algn="ctr"/>
                <a:endParaRPr lang="en-US"/>
              </a:p>
            </p:txBody>
          </p:sp>
        </p:grpSp>
        <p:grpSp>
          <p:nvGrpSpPr>
            <p:cNvPr id="13342" name="Group 30"/>
            <p:cNvGrpSpPr>
              <a:grpSpLocks noChangeAspect="1"/>
            </p:cNvGrpSpPr>
            <p:nvPr/>
          </p:nvGrpSpPr>
          <p:grpSpPr bwMode="auto">
            <a:xfrm>
              <a:off x="1045" y="3261"/>
              <a:ext cx="360" cy="242"/>
              <a:chOff x="896" y="1363"/>
              <a:chExt cx="1156" cy="778"/>
            </a:xfrm>
          </p:grpSpPr>
          <p:sp>
            <p:nvSpPr>
              <p:cNvPr id="13343" name="Line 31"/>
              <p:cNvSpPr>
                <a:spLocks noChangeAspect="1" noChangeShapeType="1"/>
              </p:cNvSpPr>
              <p:nvPr/>
            </p:nvSpPr>
            <p:spPr bwMode="auto">
              <a:xfrm flipH="1">
                <a:off x="896" y="1363"/>
                <a:ext cx="534" cy="726"/>
              </a:xfrm>
              <a:prstGeom prst="line">
                <a:avLst/>
              </a:prstGeom>
              <a:noFill/>
              <a:ln w="9525">
                <a:solidFill>
                  <a:schemeClr val="tx1"/>
                </a:solidFill>
                <a:round/>
                <a:headEnd/>
                <a:tailEnd/>
              </a:ln>
              <a:effectLst/>
            </p:spPr>
            <p:txBody>
              <a:bodyPr wrap="none" anchor="ctr"/>
              <a:lstStyle/>
              <a:p>
                <a:endParaRPr lang="en-US"/>
              </a:p>
            </p:txBody>
          </p:sp>
          <p:sp>
            <p:nvSpPr>
              <p:cNvPr id="13344" name="Line 32"/>
              <p:cNvSpPr>
                <a:spLocks noChangeAspect="1" noChangeShapeType="1"/>
              </p:cNvSpPr>
              <p:nvPr/>
            </p:nvSpPr>
            <p:spPr bwMode="auto">
              <a:xfrm>
                <a:off x="1674" y="1378"/>
                <a:ext cx="378" cy="763"/>
              </a:xfrm>
              <a:prstGeom prst="line">
                <a:avLst/>
              </a:prstGeom>
              <a:noFill/>
              <a:ln w="9525">
                <a:solidFill>
                  <a:schemeClr val="tx1"/>
                </a:solidFill>
                <a:round/>
                <a:headEnd/>
                <a:tailEnd/>
              </a:ln>
              <a:effectLst/>
            </p:spPr>
            <p:txBody>
              <a:bodyPr wrap="none" anchor="ctr"/>
              <a:lstStyle/>
              <a:p>
                <a:endParaRPr lang="en-US"/>
              </a:p>
            </p:txBody>
          </p:sp>
        </p:grpSp>
      </p:grpSp>
      <p:sp>
        <p:nvSpPr>
          <p:cNvPr id="13349" name="Line 37"/>
          <p:cNvSpPr>
            <a:spLocks noChangeShapeType="1"/>
          </p:cNvSpPr>
          <p:nvPr/>
        </p:nvSpPr>
        <p:spPr bwMode="auto">
          <a:xfrm flipV="1">
            <a:off x="6819900" y="3302000"/>
            <a:ext cx="76200" cy="190500"/>
          </a:xfrm>
          <a:prstGeom prst="line">
            <a:avLst/>
          </a:prstGeom>
          <a:noFill/>
          <a:ln w="9525">
            <a:solidFill>
              <a:schemeClr val="tx1"/>
            </a:solidFill>
            <a:round/>
            <a:headEnd/>
            <a:tailEnd/>
          </a:ln>
          <a:effectLst/>
        </p:spPr>
        <p:txBody>
          <a:bodyPr wrap="none" anchor="ctr"/>
          <a:lstStyle/>
          <a:p>
            <a:endParaRPr lang="en-US"/>
          </a:p>
        </p:txBody>
      </p:sp>
      <p:grpSp>
        <p:nvGrpSpPr>
          <p:cNvPr id="13351" name="Group 39"/>
          <p:cNvGrpSpPr>
            <a:grpSpLocks noChangeAspect="1"/>
          </p:cNvGrpSpPr>
          <p:nvPr/>
        </p:nvGrpSpPr>
        <p:grpSpPr bwMode="auto">
          <a:xfrm>
            <a:off x="7985125" y="3871913"/>
            <a:ext cx="184150" cy="496887"/>
            <a:chOff x="2332" y="864"/>
            <a:chExt cx="519" cy="1365"/>
          </a:xfrm>
        </p:grpSpPr>
        <p:sp>
          <p:nvSpPr>
            <p:cNvPr id="13352" name="Oval 40"/>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13353" name="Text Box 41"/>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sp>
        <p:nvSpPr>
          <p:cNvPr id="13363" name="Text Box 51"/>
          <p:cNvSpPr txBox="1">
            <a:spLocks noChangeArrowheads="1"/>
          </p:cNvSpPr>
          <p:nvPr/>
        </p:nvSpPr>
        <p:spPr bwMode="auto">
          <a:xfrm>
            <a:off x="5064125" y="2641600"/>
            <a:ext cx="1625600" cy="641350"/>
          </a:xfrm>
          <a:prstGeom prst="rect">
            <a:avLst/>
          </a:prstGeom>
          <a:noFill/>
          <a:ln w="9525">
            <a:noFill/>
            <a:miter lim="800000"/>
            <a:headEnd/>
            <a:tailEnd/>
          </a:ln>
          <a:effectLst/>
        </p:spPr>
        <p:txBody>
          <a:bodyPr>
            <a:spAutoFit/>
          </a:bodyPr>
          <a:lstStyle/>
          <a:p>
            <a:r>
              <a:rPr lang="en-US" sz="1800"/>
              <a:t>Best move before cutoff...</a:t>
            </a:r>
          </a:p>
        </p:txBody>
      </p:sp>
      <p:sp>
        <p:nvSpPr>
          <p:cNvPr id="13364" name="Line 52"/>
          <p:cNvSpPr>
            <a:spLocks noChangeShapeType="1"/>
          </p:cNvSpPr>
          <p:nvPr/>
        </p:nvSpPr>
        <p:spPr bwMode="auto">
          <a:xfrm>
            <a:off x="5499100" y="3276600"/>
            <a:ext cx="889000" cy="228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65" name="Text Box 53"/>
          <p:cNvSpPr txBox="1">
            <a:spLocks noChangeArrowheads="1"/>
          </p:cNvSpPr>
          <p:nvPr/>
        </p:nvSpPr>
        <p:spPr bwMode="auto">
          <a:xfrm>
            <a:off x="6334125" y="4838700"/>
            <a:ext cx="1625600" cy="915988"/>
          </a:xfrm>
          <a:prstGeom prst="rect">
            <a:avLst/>
          </a:prstGeom>
          <a:noFill/>
          <a:ln w="9525">
            <a:noFill/>
            <a:miter lim="800000"/>
            <a:headEnd/>
            <a:tailEnd/>
          </a:ln>
          <a:effectLst/>
        </p:spPr>
        <p:txBody>
          <a:bodyPr>
            <a:spAutoFit/>
          </a:bodyPr>
          <a:lstStyle/>
          <a:p>
            <a:r>
              <a:rPr lang="en-US" sz="1800"/>
              <a:t>… but all its children are losing moves</a:t>
            </a:r>
          </a:p>
        </p:txBody>
      </p:sp>
      <p:sp>
        <p:nvSpPr>
          <p:cNvPr id="13366" name="Line 54"/>
          <p:cNvSpPr>
            <a:spLocks noChangeShapeType="1"/>
          </p:cNvSpPr>
          <p:nvPr/>
        </p:nvSpPr>
        <p:spPr bwMode="auto">
          <a:xfrm flipH="1" flipV="1">
            <a:off x="6565900" y="4165600"/>
            <a:ext cx="215900" cy="6985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67" name="Line 55"/>
          <p:cNvSpPr>
            <a:spLocks noChangeShapeType="1"/>
          </p:cNvSpPr>
          <p:nvPr/>
        </p:nvSpPr>
        <p:spPr bwMode="auto">
          <a:xfrm flipV="1">
            <a:off x="6959600" y="4216400"/>
            <a:ext cx="63500" cy="6477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68" name="Line 56"/>
          <p:cNvSpPr>
            <a:spLocks noChangeShapeType="1"/>
          </p:cNvSpPr>
          <p:nvPr/>
        </p:nvSpPr>
        <p:spPr bwMode="auto">
          <a:xfrm flipH="1">
            <a:off x="8331200" y="3276600"/>
            <a:ext cx="419100" cy="508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369" name="Text Box 57"/>
          <p:cNvSpPr txBox="1">
            <a:spLocks noChangeArrowheads="1"/>
          </p:cNvSpPr>
          <p:nvPr/>
        </p:nvSpPr>
        <p:spPr bwMode="auto">
          <a:xfrm>
            <a:off x="8166100" y="2400300"/>
            <a:ext cx="977900" cy="915988"/>
          </a:xfrm>
          <a:prstGeom prst="rect">
            <a:avLst/>
          </a:prstGeom>
          <a:noFill/>
          <a:ln w="9525">
            <a:noFill/>
            <a:miter lim="800000"/>
            <a:headEnd/>
            <a:tailEnd/>
          </a:ln>
          <a:effectLst/>
        </p:spPr>
        <p:txBody>
          <a:bodyPr>
            <a:spAutoFit/>
          </a:bodyPr>
          <a:lstStyle/>
          <a:p>
            <a:r>
              <a:rPr lang="en-US" sz="1800"/>
              <a:t>Game winning move.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Alpha-Beta Pruning II</a:t>
            </a:r>
          </a:p>
        </p:txBody>
      </p:sp>
      <p:grpSp>
        <p:nvGrpSpPr>
          <p:cNvPr id="14368" name="Group 32"/>
          <p:cNvGrpSpPr>
            <a:grpSpLocks/>
          </p:cNvGrpSpPr>
          <p:nvPr/>
        </p:nvGrpSpPr>
        <p:grpSpPr bwMode="auto">
          <a:xfrm>
            <a:off x="549275" y="3582988"/>
            <a:ext cx="1841500" cy="2017712"/>
            <a:chOff x="146" y="2955"/>
            <a:chExt cx="1160" cy="1271"/>
          </a:xfrm>
        </p:grpSpPr>
        <p:grpSp>
          <p:nvGrpSpPr>
            <p:cNvPr id="14369" name="Group 33"/>
            <p:cNvGrpSpPr>
              <a:grpSpLocks/>
            </p:cNvGrpSpPr>
            <p:nvPr/>
          </p:nvGrpSpPr>
          <p:grpSpPr bwMode="auto">
            <a:xfrm>
              <a:off x="192" y="3024"/>
              <a:ext cx="1104" cy="960"/>
              <a:chOff x="192" y="3024"/>
              <a:chExt cx="1104" cy="960"/>
            </a:xfrm>
          </p:grpSpPr>
          <p:grpSp>
            <p:nvGrpSpPr>
              <p:cNvPr id="14370" name="Group 34"/>
              <p:cNvGrpSpPr>
                <a:grpSpLocks/>
              </p:cNvGrpSpPr>
              <p:nvPr/>
            </p:nvGrpSpPr>
            <p:grpSpPr bwMode="auto">
              <a:xfrm>
                <a:off x="192" y="3792"/>
                <a:ext cx="1104" cy="192"/>
                <a:chOff x="192" y="3792"/>
                <a:chExt cx="1104" cy="192"/>
              </a:xfrm>
            </p:grpSpPr>
            <p:sp>
              <p:nvSpPr>
                <p:cNvPr id="14371" name="AutoShape 3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2" name="AutoShape 3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3" name="AutoShape 3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4374" name="AutoShape 3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75" name="Line 3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14376" name="Line 4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14377" name="Line 4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14378" name="Text Box 42"/>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14379" name="Text Box 43"/>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14380" name="Text Box 4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14381" name="Text Box 4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14382" name="Text Box 4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14383" name="Text Box 47"/>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14384" name="Text Box 48"/>
            <p:cNvSpPr txBox="1">
              <a:spLocks noChangeArrowheads="1"/>
            </p:cNvSpPr>
            <p:nvPr/>
          </p:nvSpPr>
          <p:spPr bwMode="auto">
            <a:xfrm>
              <a:off x="881" y="2955"/>
              <a:ext cx="212" cy="288"/>
            </a:xfrm>
            <a:prstGeom prst="rect">
              <a:avLst/>
            </a:prstGeom>
            <a:noFill/>
            <a:ln w="9525">
              <a:noFill/>
              <a:miter lim="800000"/>
              <a:headEnd/>
              <a:tailEnd/>
            </a:ln>
            <a:effectLst/>
          </p:spPr>
          <p:txBody>
            <a:bodyPr wrap="none">
              <a:spAutoFit/>
            </a:bodyPr>
            <a:lstStyle/>
            <a:p>
              <a:r>
                <a:rPr lang="en-US"/>
                <a:t>3</a:t>
              </a:r>
            </a:p>
          </p:txBody>
        </p:sp>
      </p:grpSp>
      <p:sp>
        <p:nvSpPr>
          <p:cNvPr id="14388" name="AutoShape 52"/>
          <p:cNvSpPr>
            <a:spLocks noChangeArrowheads="1"/>
          </p:cNvSpPr>
          <p:nvPr/>
        </p:nvSpPr>
        <p:spPr bwMode="auto">
          <a:xfrm>
            <a:off x="3784600" y="49117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91" name="AutoShape 55"/>
          <p:cNvSpPr>
            <a:spLocks noChangeArrowheads="1"/>
          </p:cNvSpPr>
          <p:nvPr/>
        </p:nvSpPr>
        <p:spPr bwMode="auto">
          <a:xfrm flipV="1">
            <a:off x="4508500" y="3692525"/>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92" name="Line 56"/>
          <p:cNvSpPr>
            <a:spLocks noChangeShapeType="1"/>
          </p:cNvSpPr>
          <p:nvPr/>
        </p:nvSpPr>
        <p:spPr bwMode="auto">
          <a:xfrm flipV="1">
            <a:off x="3940175" y="3997325"/>
            <a:ext cx="720725" cy="914400"/>
          </a:xfrm>
          <a:prstGeom prst="line">
            <a:avLst/>
          </a:prstGeom>
          <a:noFill/>
          <a:ln w="9525">
            <a:solidFill>
              <a:schemeClr val="tx1"/>
            </a:solidFill>
            <a:round/>
            <a:headEnd/>
            <a:tailEnd/>
          </a:ln>
          <a:effectLst/>
        </p:spPr>
        <p:txBody>
          <a:bodyPr wrap="none" anchor="ctr"/>
          <a:lstStyle/>
          <a:p>
            <a:endParaRPr lang="en-US"/>
          </a:p>
        </p:txBody>
      </p:sp>
      <p:sp>
        <p:nvSpPr>
          <p:cNvPr id="14393" name="Line 57"/>
          <p:cNvSpPr>
            <a:spLocks noChangeShapeType="1"/>
          </p:cNvSpPr>
          <p:nvPr/>
        </p:nvSpPr>
        <p:spPr bwMode="auto">
          <a:xfrm flipV="1">
            <a:off x="4660900" y="3997325"/>
            <a:ext cx="0" cy="914400"/>
          </a:xfrm>
          <a:prstGeom prst="line">
            <a:avLst/>
          </a:prstGeom>
          <a:noFill/>
          <a:ln w="9525">
            <a:solidFill>
              <a:schemeClr val="tx1"/>
            </a:solidFill>
            <a:round/>
            <a:headEnd/>
            <a:tailEnd/>
          </a:ln>
          <a:effectLst/>
        </p:spPr>
        <p:txBody>
          <a:bodyPr wrap="none" anchor="ctr"/>
          <a:lstStyle/>
          <a:p>
            <a:endParaRPr lang="en-US"/>
          </a:p>
        </p:txBody>
      </p:sp>
      <p:sp>
        <p:nvSpPr>
          <p:cNvPr id="14394" name="Line 58"/>
          <p:cNvSpPr>
            <a:spLocks noChangeShapeType="1"/>
          </p:cNvSpPr>
          <p:nvPr/>
        </p:nvSpPr>
        <p:spPr bwMode="auto">
          <a:xfrm>
            <a:off x="4660900" y="3997325"/>
            <a:ext cx="723900" cy="911225"/>
          </a:xfrm>
          <a:prstGeom prst="line">
            <a:avLst/>
          </a:prstGeom>
          <a:noFill/>
          <a:ln w="9525">
            <a:solidFill>
              <a:schemeClr val="tx1"/>
            </a:solidFill>
            <a:round/>
            <a:headEnd/>
            <a:tailEnd/>
          </a:ln>
          <a:effectLst/>
        </p:spPr>
        <p:txBody>
          <a:bodyPr wrap="none" anchor="ctr"/>
          <a:lstStyle/>
          <a:p>
            <a:endParaRPr lang="en-US"/>
          </a:p>
        </p:txBody>
      </p:sp>
      <p:sp>
        <p:nvSpPr>
          <p:cNvPr id="14395" name="Text Box 59"/>
          <p:cNvSpPr txBox="1">
            <a:spLocks noChangeArrowheads="1"/>
          </p:cNvSpPr>
          <p:nvPr/>
        </p:nvSpPr>
        <p:spPr bwMode="auto">
          <a:xfrm>
            <a:off x="3744913" y="5143500"/>
            <a:ext cx="336550" cy="457200"/>
          </a:xfrm>
          <a:prstGeom prst="rect">
            <a:avLst/>
          </a:prstGeom>
          <a:noFill/>
          <a:ln w="9525">
            <a:noFill/>
            <a:miter lim="800000"/>
            <a:headEnd/>
            <a:tailEnd/>
          </a:ln>
          <a:effectLst/>
        </p:spPr>
        <p:txBody>
          <a:bodyPr wrap="none">
            <a:spAutoFit/>
          </a:bodyPr>
          <a:lstStyle/>
          <a:p>
            <a:r>
              <a:rPr lang="en-US"/>
              <a:t>2</a:t>
            </a:r>
          </a:p>
        </p:txBody>
      </p:sp>
      <p:sp>
        <p:nvSpPr>
          <p:cNvPr id="14398" name="Text Box 62"/>
          <p:cNvSpPr txBox="1">
            <a:spLocks noChangeArrowheads="1"/>
          </p:cNvSpPr>
          <p:nvPr/>
        </p:nvSpPr>
        <p:spPr bwMode="auto">
          <a:xfrm>
            <a:off x="3711575" y="4514850"/>
            <a:ext cx="427038" cy="304800"/>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14399" name="Text Box 63"/>
          <p:cNvSpPr txBox="1">
            <a:spLocks noChangeArrowheads="1"/>
          </p:cNvSpPr>
          <p:nvPr/>
        </p:nvSpPr>
        <p:spPr bwMode="auto">
          <a:xfrm>
            <a:off x="4244975" y="4514850"/>
            <a:ext cx="427038" cy="304800"/>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14400" name="Text Box 64"/>
          <p:cNvSpPr txBox="1">
            <a:spLocks noChangeArrowheads="1"/>
          </p:cNvSpPr>
          <p:nvPr/>
        </p:nvSpPr>
        <p:spPr bwMode="auto">
          <a:xfrm>
            <a:off x="4816475" y="4514850"/>
            <a:ext cx="433388" cy="304800"/>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14401" name="Text Box 65"/>
          <p:cNvSpPr txBox="1">
            <a:spLocks noChangeArrowheads="1"/>
          </p:cNvSpPr>
          <p:nvPr/>
        </p:nvSpPr>
        <p:spPr bwMode="auto">
          <a:xfrm>
            <a:off x="4878388" y="3582988"/>
            <a:ext cx="857250" cy="457200"/>
          </a:xfrm>
          <a:prstGeom prst="rect">
            <a:avLst/>
          </a:prstGeom>
          <a:noFill/>
          <a:ln w="9525">
            <a:noFill/>
            <a:miter lim="800000"/>
            <a:headEnd/>
            <a:tailEnd/>
          </a:ln>
          <a:effectLst/>
        </p:spPr>
        <p:txBody>
          <a:bodyPr>
            <a:spAutoFit/>
          </a:bodyPr>
          <a:lstStyle/>
          <a:p>
            <a:r>
              <a:rPr lang="en-US">
                <a:sym typeface="Symbol" pitchFamily="18" charset="2"/>
              </a:rPr>
              <a:t> </a:t>
            </a:r>
            <a:r>
              <a:rPr lang="en-US"/>
              <a:t>2</a:t>
            </a:r>
          </a:p>
        </p:txBody>
      </p:sp>
      <p:grpSp>
        <p:nvGrpSpPr>
          <p:cNvPr id="14402" name="Group 66"/>
          <p:cNvGrpSpPr>
            <a:grpSpLocks/>
          </p:cNvGrpSpPr>
          <p:nvPr/>
        </p:nvGrpSpPr>
        <p:grpSpPr bwMode="auto">
          <a:xfrm>
            <a:off x="6670675" y="3582988"/>
            <a:ext cx="1841500" cy="2017712"/>
            <a:chOff x="146" y="2955"/>
            <a:chExt cx="1160" cy="1271"/>
          </a:xfrm>
        </p:grpSpPr>
        <p:grpSp>
          <p:nvGrpSpPr>
            <p:cNvPr id="14403" name="Group 67"/>
            <p:cNvGrpSpPr>
              <a:grpSpLocks/>
            </p:cNvGrpSpPr>
            <p:nvPr/>
          </p:nvGrpSpPr>
          <p:grpSpPr bwMode="auto">
            <a:xfrm>
              <a:off x="192" y="3024"/>
              <a:ext cx="1104" cy="960"/>
              <a:chOff x="192" y="3024"/>
              <a:chExt cx="1104" cy="960"/>
            </a:xfrm>
          </p:grpSpPr>
          <p:grpSp>
            <p:nvGrpSpPr>
              <p:cNvPr id="14404" name="Group 68"/>
              <p:cNvGrpSpPr>
                <a:grpSpLocks/>
              </p:cNvGrpSpPr>
              <p:nvPr/>
            </p:nvGrpSpPr>
            <p:grpSpPr bwMode="auto">
              <a:xfrm>
                <a:off x="192" y="3792"/>
                <a:ext cx="1104" cy="192"/>
                <a:chOff x="192" y="3792"/>
                <a:chExt cx="1104" cy="192"/>
              </a:xfrm>
            </p:grpSpPr>
            <p:sp>
              <p:nvSpPr>
                <p:cNvPr id="14405" name="AutoShape 69"/>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6" name="AutoShape 70"/>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7" name="AutoShape 71"/>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14408" name="AutoShape 72"/>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09" name="Line 73"/>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14410" name="Line 74"/>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14411" name="Line 75"/>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14412" name="Text Box 76"/>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14413" name="Text Box 77"/>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14414" name="Text Box 78"/>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14415" name="Text Box 79"/>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14416" name="Text Box 80"/>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14417" name="Text Box 81"/>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14418" name="Text Box 82"/>
            <p:cNvSpPr txBox="1">
              <a:spLocks noChangeArrowheads="1"/>
            </p:cNvSpPr>
            <p:nvPr/>
          </p:nvSpPr>
          <p:spPr bwMode="auto">
            <a:xfrm>
              <a:off x="881" y="2955"/>
              <a:ext cx="212" cy="288"/>
            </a:xfrm>
            <a:prstGeom prst="rect">
              <a:avLst/>
            </a:prstGeom>
            <a:noFill/>
            <a:ln w="9525">
              <a:noFill/>
              <a:miter lim="800000"/>
              <a:headEnd/>
              <a:tailEnd/>
            </a:ln>
            <a:effectLst/>
          </p:spPr>
          <p:txBody>
            <a:bodyPr wrap="none">
              <a:spAutoFit/>
            </a:bodyPr>
            <a:lstStyle/>
            <a:p>
              <a:r>
                <a:rPr lang="en-US"/>
                <a:t>2</a:t>
              </a:r>
            </a:p>
          </p:txBody>
        </p:sp>
      </p:grpSp>
      <p:sp>
        <p:nvSpPr>
          <p:cNvPr id="14419" name="Line 83"/>
          <p:cNvSpPr>
            <a:spLocks noChangeShapeType="1"/>
          </p:cNvSpPr>
          <p:nvPr/>
        </p:nvSpPr>
        <p:spPr bwMode="auto">
          <a:xfrm flipV="1">
            <a:off x="1492250" y="2203450"/>
            <a:ext cx="3162300" cy="1485900"/>
          </a:xfrm>
          <a:prstGeom prst="line">
            <a:avLst/>
          </a:prstGeom>
          <a:noFill/>
          <a:ln w="9525">
            <a:solidFill>
              <a:schemeClr val="tx1"/>
            </a:solidFill>
            <a:round/>
            <a:headEnd/>
            <a:tailEnd/>
          </a:ln>
          <a:effectLst/>
        </p:spPr>
        <p:txBody>
          <a:bodyPr wrap="none" anchor="ctr"/>
          <a:lstStyle/>
          <a:p>
            <a:endParaRPr lang="en-US"/>
          </a:p>
        </p:txBody>
      </p:sp>
      <p:sp>
        <p:nvSpPr>
          <p:cNvPr id="14420" name="Line 84"/>
          <p:cNvSpPr>
            <a:spLocks noChangeShapeType="1"/>
          </p:cNvSpPr>
          <p:nvPr/>
        </p:nvSpPr>
        <p:spPr bwMode="auto">
          <a:xfrm flipV="1">
            <a:off x="4660900" y="2203450"/>
            <a:ext cx="0" cy="1492250"/>
          </a:xfrm>
          <a:prstGeom prst="line">
            <a:avLst/>
          </a:prstGeom>
          <a:noFill/>
          <a:ln w="9525">
            <a:solidFill>
              <a:schemeClr val="tx1"/>
            </a:solidFill>
            <a:round/>
            <a:headEnd/>
            <a:tailEnd/>
          </a:ln>
          <a:effectLst/>
        </p:spPr>
        <p:txBody>
          <a:bodyPr wrap="none" anchor="ctr"/>
          <a:lstStyle/>
          <a:p>
            <a:endParaRPr lang="en-US"/>
          </a:p>
        </p:txBody>
      </p:sp>
      <p:sp>
        <p:nvSpPr>
          <p:cNvPr id="14421" name="Line 85"/>
          <p:cNvSpPr>
            <a:spLocks noChangeShapeType="1"/>
          </p:cNvSpPr>
          <p:nvPr/>
        </p:nvSpPr>
        <p:spPr bwMode="auto">
          <a:xfrm>
            <a:off x="4660900" y="2209800"/>
            <a:ext cx="2952750" cy="1479550"/>
          </a:xfrm>
          <a:prstGeom prst="line">
            <a:avLst/>
          </a:prstGeom>
          <a:noFill/>
          <a:ln w="9525">
            <a:solidFill>
              <a:schemeClr val="tx1"/>
            </a:solidFill>
            <a:round/>
            <a:headEnd/>
            <a:tailEnd/>
          </a:ln>
          <a:effectLst/>
        </p:spPr>
        <p:txBody>
          <a:bodyPr wrap="none" anchor="ctr"/>
          <a:lstStyle/>
          <a:p>
            <a:endParaRPr lang="en-US"/>
          </a:p>
        </p:txBody>
      </p:sp>
      <p:sp>
        <p:nvSpPr>
          <p:cNvPr id="14422" name="Text Box 86"/>
          <p:cNvSpPr txBox="1">
            <a:spLocks noChangeArrowheads="1"/>
          </p:cNvSpPr>
          <p:nvPr/>
        </p:nvSpPr>
        <p:spPr bwMode="auto">
          <a:xfrm>
            <a:off x="4860925" y="1844675"/>
            <a:ext cx="336550" cy="457200"/>
          </a:xfrm>
          <a:prstGeom prst="rect">
            <a:avLst/>
          </a:prstGeom>
          <a:noFill/>
          <a:ln w="9525">
            <a:noFill/>
            <a:miter lim="800000"/>
            <a:headEnd/>
            <a:tailEnd/>
          </a:ln>
          <a:effectLst/>
        </p:spPr>
        <p:txBody>
          <a:bodyPr wrap="none">
            <a:spAutoFit/>
          </a:bodyPr>
          <a:lstStyle/>
          <a:p>
            <a:r>
              <a:rPr lang="en-US"/>
              <a:t>3</a:t>
            </a:r>
          </a:p>
        </p:txBody>
      </p:sp>
      <p:sp>
        <p:nvSpPr>
          <p:cNvPr id="14423" name="Text Box 87"/>
          <p:cNvSpPr txBox="1">
            <a:spLocks noChangeArrowheads="1"/>
          </p:cNvSpPr>
          <p:nvPr/>
        </p:nvSpPr>
        <p:spPr bwMode="auto">
          <a:xfrm>
            <a:off x="5965825" y="2578100"/>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14424" name="Text Box 88"/>
          <p:cNvSpPr txBox="1">
            <a:spLocks noChangeArrowheads="1"/>
          </p:cNvSpPr>
          <p:nvPr/>
        </p:nvSpPr>
        <p:spPr bwMode="auto">
          <a:xfrm>
            <a:off x="4264025" y="2578100"/>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14425" name="Text Box 89"/>
          <p:cNvSpPr txBox="1">
            <a:spLocks noChangeArrowheads="1"/>
          </p:cNvSpPr>
          <p:nvPr/>
        </p:nvSpPr>
        <p:spPr bwMode="auto">
          <a:xfrm>
            <a:off x="2803525" y="2578100"/>
            <a:ext cx="438150" cy="366713"/>
          </a:xfrm>
          <a:prstGeom prst="rect">
            <a:avLst/>
          </a:prstGeom>
          <a:noFill/>
          <a:ln w="9525">
            <a:noFill/>
            <a:miter lim="800000"/>
            <a:headEnd/>
            <a:tailEnd/>
          </a:ln>
          <a:effectLst/>
        </p:spPr>
        <p:txBody>
          <a:bodyPr wrap="none">
            <a:spAutoFit/>
          </a:bodyPr>
          <a:lstStyle/>
          <a:p>
            <a:r>
              <a:rPr lang="en-US" sz="1800"/>
              <a:t>A</a:t>
            </a:r>
            <a:r>
              <a:rPr lang="en-US" sz="1400"/>
              <a:t>1</a:t>
            </a:r>
            <a:endParaRPr lang="en-US"/>
          </a:p>
        </p:txBody>
      </p:sp>
      <p:sp>
        <p:nvSpPr>
          <p:cNvPr id="14426" name="AutoShape 90"/>
          <p:cNvSpPr>
            <a:spLocks noChangeArrowheads="1"/>
          </p:cNvSpPr>
          <p:nvPr/>
        </p:nvSpPr>
        <p:spPr bwMode="auto">
          <a:xfrm>
            <a:off x="4508500" y="1905000"/>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427" name="Text Box 91"/>
          <p:cNvSpPr txBox="1">
            <a:spLocks noChangeArrowheads="1"/>
          </p:cNvSpPr>
          <p:nvPr/>
        </p:nvSpPr>
        <p:spPr bwMode="auto">
          <a:xfrm>
            <a:off x="339725" y="1006475"/>
            <a:ext cx="7551738" cy="1269578"/>
          </a:xfrm>
          <a:prstGeom prst="rect">
            <a:avLst/>
          </a:prstGeom>
          <a:noFill/>
          <a:ln w="9525">
            <a:noFill/>
            <a:miter lim="800000"/>
            <a:headEnd/>
            <a:tailEnd/>
          </a:ln>
          <a:effectLst/>
        </p:spPr>
        <p:txBody>
          <a:bodyPr>
            <a:spAutoFit/>
          </a:bodyPr>
          <a:lstStyle/>
          <a:p>
            <a:pPr>
              <a:spcBef>
                <a:spcPts val="500"/>
              </a:spcBef>
              <a:spcAft>
                <a:spcPts val="500"/>
              </a:spcAft>
            </a:pPr>
            <a:r>
              <a:rPr lang="en-US" sz="1600" i="1" dirty="0"/>
              <a:t>If you have an idea that is surely bad, don't take the time to see how truly awful it is.</a:t>
            </a:r>
          </a:p>
          <a:p>
            <a:pPr>
              <a:spcBef>
                <a:spcPts val="500"/>
              </a:spcBef>
              <a:spcAft>
                <a:spcPts val="500"/>
              </a:spcAft>
            </a:pPr>
            <a:r>
              <a:rPr lang="en-US" sz="1600" dirty="0"/>
              <a:t> Pat Winston</a:t>
            </a:r>
            <a:r>
              <a:rPr lang="en-US" dirty="0"/>
              <a:t> </a:t>
            </a:r>
          </a:p>
          <a:p>
            <a:endParaRPr lang="en-US" dirty="0"/>
          </a:p>
        </p:txBody>
      </p:sp>
      <p:sp>
        <p:nvSpPr>
          <p:cNvPr id="56" name="Rectangle 55"/>
          <p:cNvSpPr/>
          <p:nvPr/>
        </p:nvSpPr>
        <p:spPr>
          <a:xfrm>
            <a:off x="117446" y="5984841"/>
            <a:ext cx="9026554" cy="769441"/>
          </a:xfrm>
          <a:prstGeom prst="rect">
            <a:avLst/>
          </a:prstGeom>
        </p:spPr>
        <p:txBody>
          <a:bodyPr wrap="square">
            <a:spAutoFit/>
          </a:bodyPr>
          <a:lstStyle/>
          <a:p>
            <a:r>
              <a:rPr lang="en-US" sz="2000" dirty="0">
                <a:solidFill>
                  <a:schemeClr val="bg1">
                    <a:lumMod val="50000"/>
                  </a:schemeClr>
                </a:solidFill>
              </a:rPr>
              <a:t>Stops completely evaluating a move when at least one possibility has been found that proves the move to be worse than a previously examined move</a:t>
            </a:r>
            <a:r>
              <a:rPr lang="en-US" dirty="0">
                <a:solidFill>
                  <a:schemeClr val="bg1">
                    <a:lumMod val="50000"/>
                  </a:schemeClr>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Alpha-Beta Pruning III</a:t>
            </a:r>
          </a:p>
        </p:txBody>
      </p:sp>
      <p:sp>
        <p:nvSpPr>
          <p:cNvPr id="16439" name="Text Box 55"/>
          <p:cNvSpPr txBox="1">
            <a:spLocks noChangeArrowheads="1"/>
          </p:cNvSpPr>
          <p:nvPr/>
        </p:nvSpPr>
        <p:spPr bwMode="auto">
          <a:xfrm>
            <a:off x="339725" y="1095375"/>
            <a:ext cx="8550275" cy="5819542"/>
          </a:xfrm>
          <a:prstGeom prst="rect">
            <a:avLst/>
          </a:prstGeom>
          <a:noFill/>
          <a:ln w="9525">
            <a:noFill/>
            <a:miter lim="800000"/>
            <a:headEnd/>
            <a:tailEnd/>
          </a:ln>
          <a:effectLst/>
        </p:spPr>
        <p:txBody>
          <a:bodyPr>
            <a:spAutoFit/>
          </a:bodyPr>
          <a:lstStyle/>
          <a:p>
            <a:pPr lvl="3">
              <a:spcBef>
                <a:spcPts val="500"/>
              </a:spcBef>
              <a:spcAft>
                <a:spcPts val="500"/>
              </a:spcAft>
            </a:pPr>
            <a:r>
              <a:rPr lang="en-US" sz="2000" b="1" dirty="0"/>
              <a:t>Effectiveness of Alpha-Beta</a:t>
            </a:r>
          </a:p>
          <a:p>
            <a:pPr>
              <a:spcBef>
                <a:spcPts val="500"/>
              </a:spcBef>
              <a:spcAft>
                <a:spcPts val="500"/>
              </a:spcAft>
              <a:buFont typeface="Symbol" pitchFamily="18" charset="2"/>
              <a:buChar char="·"/>
            </a:pPr>
            <a:r>
              <a:rPr lang="en-US" sz="2000" dirty="0"/>
              <a:t> Alpha-Beta is guaranteed to compute the same Minimax value for the root node as computed by Minimax </a:t>
            </a:r>
          </a:p>
          <a:p>
            <a:pPr>
              <a:spcBef>
                <a:spcPts val="500"/>
              </a:spcBef>
              <a:spcAft>
                <a:spcPts val="500"/>
              </a:spcAft>
              <a:buFont typeface="Symbol" pitchFamily="18" charset="2"/>
              <a:buChar char="·"/>
            </a:pPr>
            <a:r>
              <a:rPr lang="en-US" sz="2000" dirty="0"/>
              <a:t> In the worst case Alpha-Beta does NO pruning, examining </a:t>
            </a:r>
            <a:r>
              <a:rPr lang="en-US" sz="2000" i="1" dirty="0" err="1"/>
              <a:t>b</a:t>
            </a:r>
            <a:r>
              <a:rPr lang="en-US" sz="2000" i="1" baseline="30000" dirty="0" err="1"/>
              <a:t>d</a:t>
            </a:r>
            <a:r>
              <a:rPr lang="en-US" sz="2000" dirty="0"/>
              <a:t> leaf nodes, where each node has </a:t>
            </a:r>
            <a:r>
              <a:rPr lang="en-US" sz="2000" i="1" dirty="0"/>
              <a:t>b</a:t>
            </a:r>
            <a:r>
              <a:rPr lang="en-US" sz="2000" dirty="0"/>
              <a:t> children and a </a:t>
            </a:r>
            <a:r>
              <a:rPr lang="en-US" sz="2000" i="1" dirty="0"/>
              <a:t>d</a:t>
            </a:r>
            <a:r>
              <a:rPr lang="en-US" sz="2000" dirty="0"/>
              <a:t>-ply search is performed </a:t>
            </a:r>
          </a:p>
          <a:p>
            <a:pPr>
              <a:spcBef>
                <a:spcPts val="500"/>
              </a:spcBef>
              <a:spcAft>
                <a:spcPts val="500"/>
              </a:spcAft>
              <a:buFont typeface="Symbol" pitchFamily="18" charset="2"/>
              <a:buChar char="·"/>
            </a:pPr>
            <a:r>
              <a:rPr lang="en-US" sz="2000" dirty="0"/>
              <a:t> In the best case, Alpha-Beta will examine only </a:t>
            </a:r>
            <a:r>
              <a:rPr lang="en-US" sz="2000" i="1" dirty="0"/>
              <a:t>2b</a:t>
            </a:r>
            <a:r>
              <a:rPr lang="en-US" sz="2000" i="1" baseline="30000" dirty="0"/>
              <a:t>d/2</a:t>
            </a:r>
            <a:r>
              <a:rPr lang="en-US" sz="2000" dirty="0"/>
              <a:t> leaf nodes. Hence if you hold fixed the number of leaf nodes then you can search twice as deep as </a:t>
            </a:r>
            <a:r>
              <a:rPr lang="en-US" sz="2000" dirty="0" err="1"/>
              <a:t>Minimax</a:t>
            </a:r>
            <a:r>
              <a:rPr lang="en-US" sz="2000" dirty="0"/>
              <a:t>! </a:t>
            </a:r>
          </a:p>
          <a:p>
            <a:pPr>
              <a:spcBef>
                <a:spcPts val="500"/>
              </a:spcBef>
              <a:spcAft>
                <a:spcPts val="500"/>
              </a:spcAft>
              <a:buFont typeface="Symbol" pitchFamily="18" charset="2"/>
              <a:buChar char="·"/>
            </a:pPr>
            <a:r>
              <a:rPr lang="en-US" sz="2000" dirty="0"/>
              <a:t>The best case occurs when each player's best move is the leftmost alternative (i.e., the first child generated). So, at MAX nodes the child with the largest value is generated first, and at MIN nodes the child with the smallest value is generated first. This suggest that we should order the operators carefully...</a:t>
            </a:r>
          </a:p>
          <a:p>
            <a:pPr>
              <a:spcBef>
                <a:spcPts val="500"/>
              </a:spcBef>
              <a:spcAft>
                <a:spcPts val="500"/>
              </a:spcAft>
              <a:buFont typeface="Symbol" pitchFamily="18" charset="2"/>
              <a:buChar char="·"/>
            </a:pPr>
            <a:endParaRPr lang="en-US" sz="2000" dirty="0"/>
          </a:p>
          <a:p>
            <a:pPr>
              <a:spcBef>
                <a:spcPts val="500"/>
              </a:spcBef>
              <a:spcAft>
                <a:spcPts val="500"/>
              </a:spcAft>
              <a:buFont typeface="Symbol" pitchFamily="18" charset="2"/>
              <a:buNone/>
            </a:pPr>
            <a:r>
              <a:rPr lang="en-US" sz="1800" dirty="0"/>
              <a:t>In the chess program Deep Blue, they found empirically that Alpha-Beta pruning meant that the average branching factor at each node was about 6 instead of about 35-40</a:t>
            </a:r>
            <a:r>
              <a:rPr lang="en-US" sz="2000" dirty="0"/>
              <a:t> </a:t>
            </a:r>
          </a:p>
          <a:p>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3364468"/>
            <a:ext cx="620683" cy="369332"/>
          </a:xfrm>
          <a:prstGeom prst="rect">
            <a:avLst/>
          </a:prstGeom>
          <a:noFill/>
        </p:spPr>
        <p:txBody>
          <a:bodyPr wrap="none" rtlCol="0">
            <a:spAutoFit/>
          </a:bodyPr>
          <a:lstStyle/>
          <a:p>
            <a:r>
              <a:rPr lang="en-US" dirty="0"/>
              <a:t>B (5)</a:t>
            </a:r>
          </a:p>
        </p:txBody>
      </p:sp>
      <p:sp>
        <p:nvSpPr>
          <p:cNvPr id="53" name="TextBox 52"/>
          <p:cNvSpPr txBox="1"/>
          <p:nvPr/>
        </p:nvSpPr>
        <p:spPr>
          <a:xfrm>
            <a:off x="3810000" y="3364468"/>
            <a:ext cx="853119" cy="369332"/>
          </a:xfrm>
          <a:prstGeom prst="rect">
            <a:avLst/>
          </a:prstGeom>
          <a:noFill/>
        </p:spPr>
        <p:txBody>
          <a:bodyPr wrap="none" rtlCol="0">
            <a:spAutoFit/>
          </a:bodyPr>
          <a:lstStyle/>
          <a:p>
            <a:r>
              <a:rPr lang="en-US" dirty="0"/>
              <a:t>C (100)</a:t>
            </a:r>
          </a:p>
        </p:txBody>
      </p:sp>
      <p:sp>
        <p:nvSpPr>
          <p:cNvPr id="54" name="TextBox 53"/>
          <p:cNvSpPr txBox="1"/>
          <p:nvPr/>
        </p:nvSpPr>
        <p:spPr>
          <a:xfrm>
            <a:off x="6629400" y="3364468"/>
            <a:ext cx="761747" cy="369332"/>
          </a:xfrm>
          <a:prstGeom prst="rect">
            <a:avLst/>
          </a:prstGeom>
          <a:noFill/>
        </p:spPr>
        <p:txBody>
          <a:bodyPr wrap="none" rtlCol="0">
            <a:spAutoFit/>
          </a:bodyPr>
          <a:lstStyle/>
          <a:p>
            <a:r>
              <a:rPr lang="en-US" dirty="0"/>
              <a:t>D  (-7)</a:t>
            </a:r>
          </a:p>
        </p:txBody>
      </p:sp>
      <p:sp>
        <p:nvSpPr>
          <p:cNvPr id="67" name="Rectangle 66"/>
          <p:cNvSpPr/>
          <p:nvPr/>
        </p:nvSpPr>
        <p:spPr>
          <a:xfrm>
            <a:off x="228600" y="228600"/>
            <a:ext cx="5340565" cy="1477328"/>
          </a:xfrm>
          <a:prstGeom prst="rect">
            <a:avLst/>
          </a:prstGeom>
        </p:spPr>
        <p:txBody>
          <a:bodyPr wrap="none">
            <a:spAutoFit/>
          </a:bodyPr>
          <a:lstStyle/>
          <a:p>
            <a:r>
              <a:rPr lang="en-US" dirty="0"/>
              <a:t>Here is a trivial, but legal example.</a:t>
            </a:r>
          </a:p>
          <a:p>
            <a:endParaRPr lang="en-US" dirty="0"/>
          </a:p>
          <a:p>
            <a:r>
              <a:rPr lang="en-US" dirty="0"/>
              <a:t>Max makes a move, and the game is immediately over!</a:t>
            </a:r>
          </a:p>
          <a:p>
            <a:endParaRPr lang="en-US" dirty="0"/>
          </a:p>
          <a:p>
            <a:r>
              <a:rPr lang="en-US" dirty="0"/>
              <a:t>What should Max 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sz="5400" dirty="0">
                <a:effectLst>
                  <a:outerShdw blurRad="38100" dist="38100" dir="2700000" algn="tl">
                    <a:srgbClr val="000000">
                      <a:alpha val="43137"/>
                    </a:srgbClr>
                  </a:outerShdw>
                </a:effectLst>
              </a:rPr>
              <a:t>Types of Games</a:t>
            </a:r>
          </a:p>
        </p:txBody>
      </p:sp>
      <p:graphicFrame>
        <p:nvGraphicFramePr>
          <p:cNvPr id="5" name="Content Placeholder 3"/>
          <p:cNvGraphicFramePr>
            <a:graphicFrameLocks/>
          </p:cNvGraphicFramePr>
          <p:nvPr/>
        </p:nvGraphicFramePr>
        <p:xfrm>
          <a:off x="266007" y="1524000"/>
          <a:ext cx="8229600" cy="2760109"/>
        </p:xfrm>
        <a:graphic>
          <a:graphicData uri="http://schemas.openxmlformats.org/drawingml/2006/table">
            <a:tbl>
              <a:tblPr firstRow="1" bandRow="1">
                <a:tableStyleId>{5C22544A-7EE6-4342-B048-85BDC9FD1C3A}</a:tableStyleId>
              </a:tblPr>
              <a:tblGrid>
                <a:gridCol w="2909455">
                  <a:extLst>
                    <a:ext uri="{9D8B030D-6E8A-4147-A177-3AD203B41FA5}">
                      <a16:colId xmlns:a16="http://schemas.microsoft.com/office/drawing/2014/main" val="20000"/>
                    </a:ext>
                  </a:extLst>
                </a:gridCol>
                <a:gridCol w="2576945">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71346">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tx1"/>
                          </a:solidFill>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dirty="0">
                          <a:solidFill>
                            <a:schemeClr val="tx1"/>
                          </a:solidFill>
                        </a:rPr>
                        <a:t>Stochastic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08603">
                <a:tc>
                  <a:txBody>
                    <a:bodyPr/>
                    <a:lstStyle/>
                    <a:p>
                      <a:r>
                        <a:rPr lang="en-US" sz="2400" dirty="0"/>
                        <a:t>Perfect</a:t>
                      </a:r>
                      <a:r>
                        <a:rPr lang="en-US" sz="2400" baseline="0" dirty="0"/>
                        <a:t> information</a:t>
                      </a:r>
                      <a:br>
                        <a:rPr lang="en-US" sz="2400" baseline="0" dirty="0"/>
                      </a:br>
                      <a:r>
                        <a:rPr lang="en-US" sz="2400" baseline="0" dirty="0"/>
                        <a:t>(fully observable)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rPr>
                        <a:t>Chess, checkers, Go, Tic-</a:t>
                      </a:r>
                      <a:r>
                        <a:rPr lang="en-US" sz="2400" dirty="0" err="1">
                          <a:solidFill>
                            <a:schemeClr val="tx1"/>
                          </a:solidFill>
                        </a:rPr>
                        <a:t>Tac</a:t>
                      </a:r>
                      <a:r>
                        <a:rPr lang="en-US" sz="2400" dirty="0">
                          <a:solidFill>
                            <a:schemeClr val="tx1"/>
                          </a:solidFill>
                        </a:rPr>
                        <a:t>-Toe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rPr>
                        <a:t>Backgammon, monopoly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5214">
                <a:tc>
                  <a:txBody>
                    <a:bodyPr/>
                    <a:lstStyle/>
                    <a:p>
                      <a:r>
                        <a:rPr lang="en-US" sz="2400" dirty="0"/>
                        <a:t>Imperfect information</a:t>
                      </a:r>
                    </a:p>
                    <a:p>
                      <a:r>
                        <a:rPr lang="en-US" sz="2400" dirty="0"/>
                        <a:t>(partially observable)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rPr>
                        <a:t>Battleships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rPr>
                        <a:t>Scrabble, poker, bridge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0945">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TextBox 5"/>
          <p:cNvSpPr txBox="1"/>
          <p:nvPr/>
        </p:nvSpPr>
        <p:spPr>
          <a:xfrm>
            <a:off x="290946" y="4538749"/>
            <a:ext cx="8853054" cy="2246769"/>
          </a:xfrm>
          <a:prstGeom prst="rect">
            <a:avLst/>
          </a:prstGeom>
          <a:noFill/>
        </p:spPr>
        <p:txBody>
          <a:bodyPr wrap="square" rtlCol="0">
            <a:spAutoFit/>
          </a:bodyPr>
          <a:lstStyle/>
          <a:p>
            <a:r>
              <a:rPr lang="en-US" sz="2800" dirty="0"/>
              <a:t>Games can also be one, two or multi-player </a:t>
            </a:r>
            <a:r>
              <a:rPr lang="en-US" sz="2800" dirty="0">
                <a:solidFill>
                  <a:schemeClr val="bg1">
                    <a:lumMod val="50000"/>
                  </a:schemeClr>
                </a:solidFill>
              </a:rPr>
              <a:t>(we focus on two player)</a:t>
            </a:r>
          </a:p>
          <a:p>
            <a:endParaRPr lang="en-US" sz="2800" dirty="0"/>
          </a:p>
          <a:p>
            <a:r>
              <a:rPr lang="en-US" sz="2800" dirty="0"/>
              <a:t>Games can be cooperative or competitive </a:t>
            </a:r>
            <a:r>
              <a:rPr lang="en-US" sz="2800" dirty="0">
                <a:solidFill>
                  <a:schemeClr val="bg1">
                    <a:lumMod val="50000"/>
                  </a:schemeClr>
                </a:solidFill>
              </a:rPr>
              <a:t>(we focus on competitive, or zero-sum, games)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3364468"/>
            <a:ext cx="620683" cy="369332"/>
          </a:xfrm>
          <a:prstGeom prst="rect">
            <a:avLst/>
          </a:prstGeom>
          <a:noFill/>
        </p:spPr>
        <p:txBody>
          <a:bodyPr wrap="none" rtlCol="0">
            <a:spAutoFit/>
          </a:bodyPr>
          <a:lstStyle/>
          <a:p>
            <a:r>
              <a:rPr lang="en-US" dirty="0"/>
              <a:t>B (5)</a:t>
            </a:r>
          </a:p>
        </p:txBody>
      </p:sp>
      <p:sp>
        <p:nvSpPr>
          <p:cNvPr id="53" name="TextBox 52"/>
          <p:cNvSpPr txBox="1"/>
          <p:nvPr/>
        </p:nvSpPr>
        <p:spPr>
          <a:xfrm>
            <a:off x="3810000" y="3364468"/>
            <a:ext cx="853119" cy="369332"/>
          </a:xfrm>
          <a:prstGeom prst="rect">
            <a:avLst/>
          </a:prstGeom>
          <a:noFill/>
        </p:spPr>
        <p:txBody>
          <a:bodyPr wrap="none" rtlCol="0">
            <a:spAutoFit/>
          </a:bodyPr>
          <a:lstStyle/>
          <a:p>
            <a:r>
              <a:rPr lang="en-US" dirty="0"/>
              <a:t>C (100)</a:t>
            </a:r>
          </a:p>
        </p:txBody>
      </p:sp>
      <p:sp>
        <p:nvSpPr>
          <p:cNvPr id="54" name="TextBox 53"/>
          <p:cNvSpPr txBox="1"/>
          <p:nvPr/>
        </p:nvSpPr>
        <p:spPr>
          <a:xfrm>
            <a:off x="6629400" y="3364468"/>
            <a:ext cx="761747" cy="369332"/>
          </a:xfrm>
          <a:prstGeom prst="rect">
            <a:avLst/>
          </a:prstGeom>
          <a:noFill/>
        </p:spPr>
        <p:txBody>
          <a:bodyPr wrap="none" rtlCol="0">
            <a:spAutoFit/>
          </a:bodyPr>
          <a:lstStyle/>
          <a:p>
            <a:r>
              <a:rPr lang="en-US" dirty="0"/>
              <a:t>D  (-7)</a:t>
            </a:r>
          </a:p>
        </p:txBody>
      </p:sp>
      <p:sp>
        <p:nvSpPr>
          <p:cNvPr id="67" name="Rectangle 66"/>
          <p:cNvSpPr/>
          <p:nvPr/>
        </p:nvSpPr>
        <p:spPr>
          <a:xfrm>
            <a:off x="228600" y="228600"/>
            <a:ext cx="4213205" cy="369332"/>
          </a:xfrm>
          <a:prstGeom prst="rect">
            <a:avLst/>
          </a:prstGeom>
        </p:spPr>
        <p:txBody>
          <a:bodyPr wrap="none">
            <a:spAutoFit/>
          </a:bodyPr>
          <a:lstStyle/>
          <a:p>
            <a:r>
              <a:rPr lang="en-US" dirty="0"/>
              <a:t>Max should move to C, and win 100 dollars</a:t>
            </a:r>
          </a:p>
        </p:txBody>
      </p:sp>
      <p:sp>
        <p:nvSpPr>
          <p:cNvPr id="16" name="Rectangle 15"/>
          <p:cNvSpPr/>
          <p:nvPr/>
        </p:nvSpPr>
        <p:spPr>
          <a:xfrm>
            <a:off x="4343400" y="1828800"/>
            <a:ext cx="651140" cy="461665"/>
          </a:xfrm>
          <a:prstGeom prst="rect">
            <a:avLst/>
          </a:prstGeom>
        </p:spPr>
        <p:txBody>
          <a:bodyPr wrap="none">
            <a:spAutoFit/>
          </a:bodyPr>
          <a:lstStyle/>
          <a:p>
            <a:r>
              <a:rPr lang="en-US" sz="2400" dirty="0">
                <a:solidFill>
                  <a:srgbClr val="FF0000"/>
                </a:solidFill>
              </a:rPr>
              <a:t>100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8288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601447" cy="369332"/>
          </a:xfrm>
          <a:prstGeom prst="rect">
            <a:avLst/>
          </a:prstGeom>
          <a:noFill/>
        </p:spPr>
        <p:txBody>
          <a:bodyPr wrap="none" rtlCol="0">
            <a:spAutoFit/>
          </a:bodyPr>
          <a:lstStyle/>
          <a:p>
            <a:r>
              <a:rPr lang="en-US" dirty="0"/>
              <a:t>F (5)</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G(6)</a:t>
            </a:r>
          </a:p>
        </p:txBody>
      </p:sp>
      <p:sp>
        <p:nvSpPr>
          <p:cNvPr id="58" name="TextBox 57"/>
          <p:cNvSpPr txBox="1"/>
          <p:nvPr/>
        </p:nvSpPr>
        <p:spPr>
          <a:xfrm>
            <a:off x="4343400" y="4419600"/>
            <a:ext cx="639919" cy="369332"/>
          </a:xfrm>
          <a:prstGeom prst="rect">
            <a:avLst/>
          </a:prstGeom>
          <a:noFill/>
        </p:spPr>
        <p:txBody>
          <a:bodyPr wrap="none" rtlCol="0">
            <a:spAutoFit/>
          </a:bodyPr>
          <a:lstStyle/>
          <a:p>
            <a:r>
              <a:rPr lang="en-US" dirty="0"/>
              <a:t>H (2)</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5562600" y="4419600"/>
            <a:ext cx="686406" cy="369332"/>
          </a:xfrm>
          <a:prstGeom prst="rect">
            <a:avLst/>
          </a:prstGeom>
          <a:noFill/>
        </p:spPr>
        <p:txBody>
          <a:bodyPr wrap="none" rtlCol="0">
            <a:spAutoFit/>
          </a:bodyPr>
          <a:lstStyle/>
          <a:p>
            <a:r>
              <a:rPr lang="en-US" dirty="0"/>
              <a:t>J (45)</a:t>
            </a:r>
          </a:p>
        </p:txBody>
      </p:sp>
      <p:sp>
        <p:nvSpPr>
          <p:cNvPr id="49" name="Rectangle 48"/>
          <p:cNvSpPr/>
          <p:nvPr/>
        </p:nvSpPr>
        <p:spPr>
          <a:xfrm>
            <a:off x="228600" y="152400"/>
            <a:ext cx="8743950" cy="2308324"/>
          </a:xfrm>
          <a:prstGeom prst="rect">
            <a:avLst/>
          </a:prstGeom>
        </p:spPr>
        <p:txBody>
          <a:bodyPr wrap="square">
            <a:spAutoFit/>
          </a:bodyPr>
          <a:lstStyle/>
          <a:p>
            <a:r>
              <a:rPr lang="en-US" dirty="0"/>
              <a:t>A more interesting game</a:t>
            </a:r>
          </a:p>
          <a:p>
            <a:endParaRPr lang="en-US" dirty="0"/>
          </a:p>
          <a:p>
            <a:r>
              <a:rPr lang="en-US" dirty="0"/>
              <a:t>Max has three choices, and depending on what he does, Min has 2 or 3 choices of a reply</a:t>
            </a:r>
          </a:p>
          <a:p>
            <a:endParaRPr lang="en-US" dirty="0"/>
          </a:p>
          <a:p>
            <a:r>
              <a:rPr lang="en-US" dirty="0"/>
              <a:t>What should Max do?</a:t>
            </a:r>
          </a:p>
        </p:txBody>
      </p:sp>
      <p:sp>
        <p:nvSpPr>
          <p:cNvPr id="35" name="Rectangle 34"/>
          <p:cNvSpPr/>
          <p:nvPr/>
        </p:nvSpPr>
        <p:spPr>
          <a:xfrm>
            <a:off x="667529" y="5589030"/>
            <a:ext cx="7115859" cy="584775"/>
          </a:xfrm>
          <a:prstGeom prst="rect">
            <a:avLst/>
          </a:prstGeom>
        </p:spPr>
        <p:txBody>
          <a:bodyPr wrap="none">
            <a:spAutoFit/>
          </a:bodyPr>
          <a:lstStyle/>
          <a:p>
            <a:r>
              <a:rPr lang="en-US" sz="3200" dirty="0"/>
              <a:t>Let us use Alpha-Beta pruning to find out.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601447" cy="369332"/>
          </a:xfrm>
          <a:prstGeom prst="rect">
            <a:avLst/>
          </a:prstGeom>
          <a:noFill/>
        </p:spPr>
        <p:txBody>
          <a:bodyPr wrap="none" rtlCol="0">
            <a:spAutoFit/>
          </a:bodyPr>
          <a:lstStyle/>
          <a:p>
            <a:r>
              <a:rPr lang="en-US" dirty="0"/>
              <a:t>F (5)</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G(6)</a:t>
            </a:r>
          </a:p>
        </p:txBody>
      </p:sp>
      <p:sp>
        <p:nvSpPr>
          <p:cNvPr id="58" name="TextBox 57"/>
          <p:cNvSpPr txBox="1"/>
          <p:nvPr/>
        </p:nvSpPr>
        <p:spPr>
          <a:xfrm>
            <a:off x="4343400" y="4419600"/>
            <a:ext cx="639919" cy="369332"/>
          </a:xfrm>
          <a:prstGeom prst="rect">
            <a:avLst/>
          </a:prstGeom>
          <a:noFill/>
        </p:spPr>
        <p:txBody>
          <a:bodyPr wrap="none" rtlCol="0">
            <a:spAutoFit/>
          </a:bodyPr>
          <a:lstStyle/>
          <a:p>
            <a:r>
              <a:rPr lang="en-US" dirty="0"/>
              <a:t>H (2)</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5562600" y="4419600"/>
            <a:ext cx="686406" cy="369332"/>
          </a:xfrm>
          <a:prstGeom prst="rect">
            <a:avLst/>
          </a:prstGeom>
          <a:noFill/>
        </p:spPr>
        <p:txBody>
          <a:bodyPr wrap="none" rtlCol="0">
            <a:spAutoFit/>
          </a:bodyPr>
          <a:lstStyle/>
          <a:p>
            <a:r>
              <a:rPr lang="en-US" dirty="0"/>
              <a:t>J (45)</a:t>
            </a:r>
          </a:p>
        </p:txBody>
      </p:sp>
      <p:sp>
        <p:nvSpPr>
          <p:cNvPr id="49" name="Rectangle 48"/>
          <p:cNvSpPr/>
          <p:nvPr/>
        </p:nvSpPr>
        <p:spPr>
          <a:xfrm>
            <a:off x="228600" y="152400"/>
            <a:ext cx="6334042" cy="1292662"/>
          </a:xfrm>
          <a:prstGeom prst="rect">
            <a:avLst/>
          </a:prstGeom>
        </p:spPr>
        <p:txBody>
          <a:bodyPr wrap="none">
            <a:spAutoFit/>
          </a:bodyPr>
          <a:lstStyle/>
          <a:p>
            <a:r>
              <a:rPr lang="en-US" dirty="0"/>
              <a:t>First we explore the </a:t>
            </a:r>
            <a:r>
              <a:rPr lang="en-US" dirty="0" err="1"/>
              <a:t>subtree</a:t>
            </a:r>
            <a:r>
              <a:rPr lang="en-US" dirty="0"/>
              <a:t> under B</a:t>
            </a:r>
          </a:p>
          <a:p>
            <a:r>
              <a:rPr lang="en-US" dirty="0"/>
              <a:t>If we moved there, Min could give us 4 dollars, or 5 dollars</a:t>
            </a:r>
          </a:p>
          <a:p>
            <a:r>
              <a:rPr lang="en-US" dirty="0"/>
              <a:t>If we assume that Min in rational, the expected payoff is </a:t>
            </a:r>
            <a:r>
              <a:rPr lang="en-US" sz="2400" dirty="0">
                <a:solidFill>
                  <a:srgbClr val="FF0000"/>
                </a:solidFill>
              </a:rPr>
              <a:t>4</a:t>
            </a:r>
            <a:r>
              <a:rPr lang="en-US" dirty="0"/>
              <a:t> dollars</a:t>
            </a:r>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67" name="Rectangle 66"/>
          <p:cNvSpPr/>
          <p:nvPr/>
        </p:nvSpPr>
        <p:spPr>
          <a:xfrm>
            <a:off x="114300" y="5334505"/>
            <a:ext cx="8458200" cy="1015663"/>
          </a:xfrm>
          <a:prstGeom prst="rect">
            <a:avLst/>
          </a:prstGeom>
        </p:spPr>
        <p:txBody>
          <a:bodyPr wrap="square">
            <a:spAutoFit/>
          </a:bodyPr>
          <a:lstStyle/>
          <a:p>
            <a:r>
              <a:rPr lang="en-US" dirty="0"/>
              <a:t>Note that some people would write here </a:t>
            </a:r>
            <a:r>
              <a:rPr lang="en-US" sz="2400" dirty="0">
                <a:solidFill>
                  <a:srgbClr val="FF0000"/>
                </a:solidFill>
              </a:rPr>
              <a:t>&lt;=4</a:t>
            </a:r>
            <a:r>
              <a:rPr lang="en-US" dirty="0"/>
              <a:t> dollars.</a:t>
            </a:r>
          </a:p>
          <a:p>
            <a:r>
              <a:rPr lang="en-US" dirty="0"/>
              <a:t>That is to say, they would label </a:t>
            </a:r>
            <a:r>
              <a:rPr lang="en-US" dirty="0" err="1"/>
              <a:t>subtree</a:t>
            </a:r>
            <a:r>
              <a:rPr lang="en-US" dirty="0"/>
              <a:t> B as four dollars or greater</a:t>
            </a:r>
          </a:p>
          <a:p>
            <a:r>
              <a:rPr lang="en-US" dirty="0"/>
              <a:t>If Max is rational, that is unnecessary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601447" cy="369332"/>
          </a:xfrm>
          <a:prstGeom prst="rect">
            <a:avLst/>
          </a:prstGeom>
          <a:noFill/>
        </p:spPr>
        <p:txBody>
          <a:bodyPr wrap="none" rtlCol="0">
            <a:spAutoFit/>
          </a:bodyPr>
          <a:lstStyle/>
          <a:p>
            <a:r>
              <a:rPr lang="en-US" dirty="0"/>
              <a:t>F (5)</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G(6)</a:t>
            </a:r>
          </a:p>
        </p:txBody>
      </p:sp>
      <p:sp>
        <p:nvSpPr>
          <p:cNvPr id="58" name="TextBox 57"/>
          <p:cNvSpPr txBox="1"/>
          <p:nvPr/>
        </p:nvSpPr>
        <p:spPr>
          <a:xfrm>
            <a:off x="4343400" y="4419600"/>
            <a:ext cx="639919" cy="369332"/>
          </a:xfrm>
          <a:prstGeom prst="rect">
            <a:avLst/>
          </a:prstGeom>
          <a:noFill/>
        </p:spPr>
        <p:txBody>
          <a:bodyPr wrap="none" rtlCol="0">
            <a:spAutoFit/>
          </a:bodyPr>
          <a:lstStyle/>
          <a:p>
            <a:r>
              <a:rPr lang="en-US" dirty="0"/>
              <a:t>H (2)</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5562600" y="4419600"/>
            <a:ext cx="686406" cy="369332"/>
          </a:xfrm>
          <a:prstGeom prst="rect">
            <a:avLst/>
          </a:prstGeom>
          <a:noFill/>
        </p:spPr>
        <p:txBody>
          <a:bodyPr wrap="none" rtlCol="0">
            <a:spAutoFit/>
          </a:bodyPr>
          <a:lstStyle/>
          <a:p>
            <a:r>
              <a:rPr lang="en-US" dirty="0"/>
              <a:t>J (45)</a:t>
            </a:r>
          </a:p>
        </p:txBody>
      </p:sp>
      <p:sp>
        <p:nvSpPr>
          <p:cNvPr id="49" name="Rectangle 48"/>
          <p:cNvSpPr/>
          <p:nvPr/>
        </p:nvSpPr>
        <p:spPr>
          <a:xfrm>
            <a:off x="228600" y="152400"/>
            <a:ext cx="8620125" cy="2708434"/>
          </a:xfrm>
          <a:prstGeom prst="rect">
            <a:avLst/>
          </a:prstGeom>
        </p:spPr>
        <p:txBody>
          <a:bodyPr wrap="square">
            <a:spAutoFit/>
          </a:bodyPr>
          <a:lstStyle/>
          <a:p>
            <a:r>
              <a:rPr lang="en-US" dirty="0"/>
              <a:t>Now we begin to explore the </a:t>
            </a:r>
            <a:r>
              <a:rPr lang="en-US" dirty="0" err="1"/>
              <a:t>subtree</a:t>
            </a:r>
            <a:r>
              <a:rPr lang="en-US" dirty="0"/>
              <a:t> under C, beginning with G</a:t>
            </a:r>
          </a:p>
          <a:p>
            <a:endParaRPr lang="en-US" dirty="0"/>
          </a:p>
          <a:p>
            <a:r>
              <a:rPr lang="en-US" sz="1800" dirty="0"/>
              <a:t>If we moved to C, and Min moved us to G, we would get </a:t>
            </a:r>
            <a:r>
              <a:rPr lang="en-US" sz="1800" dirty="0">
                <a:solidFill>
                  <a:srgbClr val="0070C0"/>
                </a:solidFill>
              </a:rPr>
              <a:t>6</a:t>
            </a:r>
            <a:r>
              <a:rPr lang="en-US" sz="1800" dirty="0"/>
              <a:t> dollars, which is better than </a:t>
            </a:r>
            <a:r>
              <a:rPr lang="en-US" sz="1800" dirty="0">
                <a:solidFill>
                  <a:srgbClr val="FF0000"/>
                </a:solidFill>
              </a:rPr>
              <a:t>4</a:t>
            </a:r>
            <a:endParaRPr lang="en-US" sz="1800" dirty="0"/>
          </a:p>
          <a:p>
            <a:r>
              <a:rPr lang="en-US" sz="1800" dirty="0"/>
              <a:t>This looks promising, so we keep exploring, visiting H</a:t>
            </a:r>
          </a:p>
          <a:p>
            <a:r>
              <a:rPr lang="en-US" sz="1800" dirty="0"/>
              <a:t>If we moved to C, and Min moved us to H, we would get </a:t>
            </a:r>
            <a:r>
              <a:rPr lang="en-US" sz="1800" dirty="0">
                <a:solidFill>
                  <a:srgbClr val="0070C0"/>
                </a:solidFill>
              </a:rPr>
              <a:t>2</a:t>
            </a:r>
            <a:r>
              <a:rPr lang="en-US" sz="1800" dirty="0"/>
              <a:t> dollars, which is worse than </a:t>
            </a:r>
            <a:r>
              <a:rPr lang="en-US" sz="1800" dirty="0">
                <a:solidFill>
                  <a:srgbClr val="FF0000"/>
                </a:solidFill>
              </a:rPr>
              <a:t>4</a:t>
            </a:r>
            <a:endParaRPr lang="en-US" sz="1800" dirty="0"/>
          </a:p>
          <a:p>
            <a:endParaRPr lang="en-US" sz="2000" dirty="0"/>
          </a:p>
          <a:p>
            <a:endParaRPr lang="en-US" dirty="0"/>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37" name="Equal 36"/>
          <p:cNvSpPr/>
          <p:nvPr/>
        </p:nvSpPr>
        <p:spPr>
          <a:xfrm rot="18406956">
            <a:off x="4577976" y="3557287"/>
            <a:ext cx="1600200" cy="533400"/>
          </a:xfrm>
          <a:prstGeom prst="mathEqual">
            <a:avLst>
              <a:gd name="adj1" fmla="val 7933"/>
              <a:gd name="adj2" fmla="val 36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304800" y="5842337"/>
            <a:ext cx="6739217" cy="1015663"/>
          </a:xfrm>
          <a:prstGeom prst="rect">
            <a:avLst/>
          </a:prstGeom>
        </p:spPr>
        <p:txBody>
          <a:bodyPr wrap="none">
            <a:spAutoFit/>
          </a:bodyPr>
          <a:lstStyle/>
          <a:p>
            <a:r>
              <a:rPr lang="en-US" dirty="0"/>
              <a:t>Given this, we don’t care what is in J, we can prune it</a:t>
            </a:r>
          </a:p>
          <a:p>
            <a:r>
              <a:rPr lang="en-US" dirty="0"/>
              <a:t>We push </a:t>
            </a:r>
            <a:r>
              <a:rPr lang="en-US" sz="2400" dirty="0">
                <a:solidFill>
                  <a:srgbClr val="0070C0"/>
                </a:solidFill>
              </a:rPr>
              <a:t>less than or equal to 2 </a:t>
            </a:r>
            <a:r>
              <a:rPr lang="en-US" dirty="0"/>
              <a:t>up the </a:t>
            </a:r>
            <a:r>
              <a:rPr lang="en-US" dirty="0" err="1"/>
              <a:t>subtree</a:t>
            </a:r>
            <a:r>
              <a:rPr lang="en-US" dirty="0"/>
              <a:t> to label node C</a:t>
            </a:r>
          </a:p>
          <a:p>
            <a:endParaRPr lang="en-US" dirty="0"/>
          </a:p>
        </p:txBody>
      </p:sp>
      <p:sp>
        <p:nvSpPr>
          <p:cNvPr id="40" name="Rectangle 39"/>
          <p:cNvSpPr/>
          <p:nvPr/>
        </p:nvSpPr>
        <p:spPr>
          <a:xfrm>
            <a:off x="4572000" y="2819400"/>
            <a:ext cx="647934" cy="461665"/>
          </a:xfrm>
          <a:prstGeom prst="rect">
            <a:avLst/>
          </a:prstGeom>
        </p:spPr>
        <p:txBody>
          <a:bodyPr wrap="none">
            <a:spAutoFit/>
          </a:bodyPr>
          <a:lstStyle/>
          <a:p>
            <a:r>
              <a:rPr lang="en-US" sz="2400" dirty="0">
                <a:solidFill>
                  <a:srgbClr val="0070C0"/>
                </a:solidFill>
              </a:rPr>
              <a:t>&lt;=2</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601447" cy="369332"/>
          </a:xfrm>
          <a:prstGeom prst="rect">
            <a:avLst/>
          </a:prstGeom>
          <a:noFill/>
        </p:spPr>
        <p:txBody>
          <a:bodyPr wrap="none" rtlCol="0">
            <a:spAutoFit/>
          </a:bodyPr>
          <a:lstStyle/>
          <a:p>
            <a:r>
              <a:rPr lang="en-US" dirty="0"/>
              <a:t>F (5)</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G(6)</a:t>
            </a:r>
          </a:p>
        </p:txBody>
      </p:sp>
      <p:sp>
        <p:nvSpPr>
          <p:cNvPr id="58" name="TextBox 57"/>
          <p:cNvSpPr txBox="1"/>
          <p:nvPr/>
        </p:nvSpPr>
        <p:spPr>
          <a:xfrm>
            <a:off x="4343400" y="4419600"/>
            <a:ext cx="639919" cy="369332"/>
          </a:xfrm>
          <a:prstGeom prst="rect">
            <a:avLst/>
          </a:prstGeom>
          <a:noFill/>
        </p:spPr>
        <p:txBody>
          <a:bodyPr wrap="none" rtlCol="0">
            <a:spAutoFit/>
          </a:bodyPr>
          <a:lstStyle/>
          <a:p>
            <a:r>
              <a:rPr lang="en-US" dirty="0"/>
              <a:t>H (2)</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5562600" y="4419600"/>
            <a:ext cx="686406" cy="369332"/>
          </a:xfrm>
          <a:prstGeom prst="rect">
            <a:avLst/>
          </a:prstGeom>
          <a:noFill/>
        </p:spPr>
        <p:txBody>
          <a:bodyPr wrap="none" rtlCol="0">
            <a:spAutoFit/>
          </a:bodyPr>
          <a:lstStyle/>
          <a:p>
            <a:r>
              <a:rPr lang="en-US" dirty="0"/>
              <a:t>J (45)</a:t>
            </a:r>
          </a:p>
        </p:txBody>
      </p:sp>
      <p:sp>
        <p:nvSpPr>
          <p:cNvPr id="49" name="Rectangle 48"/>
          <p:cNvSpPr/>
          <p:nvPr/>
        </p:nvSpPr>
        <p:spPr>
          <a:xfrm>
            <a:off x="228599" y="152400"/>
            <a:ext cx="8601075" cy="2031325"/>
          </a:xfrm>
          <a:prstGeom prst="rect">
            <a:avLst/>
          </a:prstGeom>
        </p:spPr>
        <p:txBody>
          <a:bodyPr wrap="square">
            <a:spAutoFit/>
          </a:bodyPr>
          <a:lstStyle/>
          <a:p>
            <a:r>
              <a:rPr lang="en-US" dirty="0"/>
              <a:t>Finally we begin to explore the </a:t>
            </a:r>
            <a:r>
              <a:rPr lang="en-US" dirty="0" err="1"/>
              <a:t>subtree</a:t>
            </a:r>
            <a:r>
              <a:rPr lang="en-US" dirty="0"/>
              <a:t> under D, beginning with K</a:t>
            </a:r>
          </a:p>
          <a:p>
            <a:endParaRPr lang="en-US" sz="1800" dirty="0"/>
          </a:p>
          <a:p>
            <a:r>
              <a:rPr lang="en-US" sz="1800" dirty="0"/>
              <a:t>If we moved to D, and Min moved us to K, we would get </a:t>
            </a:r>
            <a:r>
              <a:rPr lang="en-US" sz="1800" dirty="0">
                <a:solidFill>
                  <a:srgbClr val="008000"/>
                </a:solidFill>
              </a:rPr>
              <a:t>3</a:t>
            </a:r>
            <a:r>
              <a:rPr lang="en-US" sz="1800" dirty="0"/>
              <a:t> dollars, which is worst than </a:t>
            </a:r>
            <a:r>
              <a:rPr lang="en-US" sz="1800" dirty="0">
                <a:solidFill>
                  <a:srgbClr val="FF0000"/>
                </a:solidFill>
              </a:rPr>
              <a:t>4</a:t>
            </a:r>
            <a:endParaRPr lang="en-US" sz="1800" dirty="0"/>
          </a:p>
          <a:p>
            <a:r>
              <a:rPr lang="en-US" sz="1800" dirty="0"/>
              <a:t>Given that, we don’t care what is in L, we can prune it.</a:t>
            </a:r>
          </a:p>
          <a:p>
            <a:endParaRPr lang="en-US" dirty="0"/>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37" name="Equal 36"/>
          <p:cNvSpPr/>
          <p:nvPr/>
        </p:nvSpPr>
        <p:spPr>
          <a:xfrm rot="18406956">
            <a:off x="4577976" y="3557287"/>
            <a:ext cx="1600200" cy="533400"/>
          </a:xfrm>
          <a:prstGeom prst="mathEqual">
            <a:avLst>
              <a:gd name="adj1" fmla="val 7933"/>
              <a:gd name="adj2" fmla="val 36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304800" y="5842337"/>
            <a:ext cx="6739217" cy="1015663"/>
          </a:xfrm>
          <a:prstGeom prst="rect">
            <a:avLst/>
          </a:prstGeom>
        </p:spPr>
        <p:txBody>
          <a:bodyPr wrap="none">
            <a:spAutoFit/>
          </a:bodyPr>
          <a:lstStyle/>
          <a:p>
            <a:r>
              <a:rPr lang="en-US" dirty="0"/>
              <a:t>Given this, we don’t care what is in J, we can prune it</a:t>
            </a:r>
          </a:p>
          <a:p>
            <a:r>
              <a:rPr lang="en-US" dirty="0"/>
              <a:t>We push </a:t>
            </a:r>
            <a:r>
              <a:rPr lang="en-US" sz="2400" dirty="0">
                <a:solidFill>
                  <a:srgbClr val="008000"/>
                </a:solidFill>
              </a:rPr>
              <a:t>less than or equal to 3 </a:t>
            </a:r>
            <a:r>
              <a:rPr lang="en-US" dirty="0"/>
              <a:t>up the </a:t>
            </a:r>
            <a:r>
              <a:rPr lang="en-US" dirty="0" err="1"/>
              <a:t>subtree</a:t>
            </a:r>
            <a:r>
              <a:rPr lang="en-US" dirty="0"/>
              <a:t> to label node D</a:t>
            </a:r>
          </a:p>
          <a:p>
            <a:endParaRPr lang="en-US" dirty="0"/>
          </a:p>
        </p:txBody>
      </p:sp>
      <p:sp>
        <p:nvSpPr>
          <p:cNvPr id="40" name="Rectangle 39"/>
          <p:cNvSpPr/>
          <p:nvPr/>
        </p:nvSpPr>
        <p:spPr>
          <a:xfrm>
            <a:off x="4572000" y="2819400"/>
            <a:ext cx="647934" cy="461665"/>
          </a:xfrm>
          <a:prstGeom prst="rect">
            <a:avLst/>
          </a:prstGeom>
        </p:spPr>
        <p:txBody>
          <a:bodyPr wrap="none">
            <a:spAutoFit/>
          </a:bodyPr>
          <a:lstStyle/>
          <a:p>
            <a:r>
              <a:rPr lang="en-US" sz="2400" dirty="0">
                <a:solidFill>
                  <a:srgbClr val="0070C0"/>
                </a:solidFill>
              </a:rPr>
              <a:t>&lt;=2</a:t>
            </a:r>
            <a:endParaRPr lang="en-US" sz="2400" dirty="0"/>
          </a:p>
        </p:txBody>
      </p:sp>
      <p:sp>
        <p:nvSpPr>
          <p:cNvPr id="41" name="Equal 40"/>
          <p:cNvSpPr/>
          <p:nvPr/>
        </p:nvSpPr>
        <p:spPr>
          <a:xfrm rot="18923545">
            <a:off x="6876757" y="3551216"/>
            <a:ext cx="1253278" cy="533400"/>
          </a:xfrm>
          <a:prstGeom prst="mathEqual">
            <a:avLst>
              <a:gd name="adj1" fmla="val 7933"/>
              <a:gd name="adj2" fmla="val 36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p:cNvSpPr/>
          <p:nvPr/>
        </p:nvSpPr>
        <p:spPr>
          <a:xfrm>
            <a:off x="7239000" y="2743200"/>
            <a:ext cx="647934" cy="461665"/>
          </a:xfrm>
          <a:prstGeom prst="rect">
            <a:avLst/>
          </a:prstGeom>
        </p:spPr>
        <p:txBody>
          <a:bodyPr wrap="none">
            <a:spAutoFit/>
          </a:bodyPr>
          <a:lstStyle/>
          <a:p>
            <a:r>
              <a:rPr lang="en-US" sz="2400" dirty="0">
                <a:solidFill>
                  <a:srgbClr val="008000"/>
                </a:solidFill>
              </a:rPr>
              <a:t>&lt;=3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601447" cy="369332"/>
          </a:xfrm>
          <a:prstGeom prst="rect">
            <a:avLst/>
          </a:prstGeom>
          <a:noFill/>
        </p:spPr>
        <p:txBody>
          <a:bodyPr wrap="none" rtlCol="0">
            <a:spAutoFit/>
          </a:bodyPr>
          <a:lstStyle/>
          <a:p>
            <a:r>
              <a:rPr lang="en-US" dirty="0"/>
              <a:t>F (5)</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G(6)</a:t>
            </a:r>
          </a:p>
        </p:txBody>
      </p:sp>
      <p:sp>
        <p:nvSpPr>
          <p:cNvPr id="58" name="TextBox 57"/>
          <p:cNvSpPr txBox="1"/>
          <p:nvPr/>
        </p:nvSpPr>
        <p:spPr>
          <a:xfrm>
            <a:off x="4343400" y="4419600"/>
            <a:ext cx="639919" cy="369332"/>
          </a:xfrm>
          <a:prstGeom prst="rect">
            <a:avLst/>
          </a:prstGeom>
          <a:noFill/>
        </p:spPr>
        <p:txBody>
          <a:bodyPr wrap="none" rtlCol="0">
            <a:spAutoFit/>
          </a:bodyPr>
          <a:lstStyle/>
          <a:p>
            <a:r>
              <a:rPr lang="en-US" dirty="0"/>
              <a:t>H (2)</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5562600" y="4419600"/>
            <a:ext cx="686406" cy="369332"/>
          </a:xfrm>
          <a:prstGeom prst="rect">
            <a:avLst/>
          </a:prstGeom>
          <a:noFill/>
        </p:spPr>
        <p:txBody>
          <a:bodyPr wrap="none" rtlCol="0">
            <a:spAutoFit/>
          </a:bodyPr>
          <a:lstStyle/>
          <a:p>
            <a:r>
              <a:rPr lang="en-US" dirty="0"/>
              <a:t>J (45)</a:t>
            </a:r>
          </a:p>
        </p:txBody>
      </p:sp>
      <p:sp>
        <p:nvSpPr>
          <p:cNvPr id="49" name="Rectangle 48"/>
          <p:cNvSpPr/>
          <p:nvPr/>
        </p:nvSpPr>
        <p:spPr>
          <a:xfrm>
            <a:off x="228600" y="152400"/>
            <a:ext cx="5709320" cy="1015663"/>
          </a:xfrm>
          <a:prstGeom prst="rect">
            <a:avLst/>
          </a:prstGeom>
        </p:spPr>
        <p:txBody>
          <a:bodyPr wrap="none">
            <a:spAutoFit/>
          </a:bodyPr>
          <a:lstStyle/>
          <a:p>
            <a:r>
              <a:rPr lang="en-US" dirty="0"/>
              <a:t>So Max’s best move is to B, and he expects to win </a:t>
            </a:r>
            <a:r>
              <a:rPr lang="en-US" sz="2400" dirty="0">
                <a:solidFill>
                  <a:srgbClr val="FF0000"/>
                </a:solidFill>
              </a:rPr>
              <a:t>4</a:t>
            </a:r>
            <a:r>
              <a:rPr lang="en-US" dirty="0"/>
              <a:t> dollars</a:t>
            </a:r>
          </a:p>
          <a:p>
            <a:endParaRPr lang="en-US" dirty="0"/>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37" name="Equal 36"/>
          <p:cNvSpPr/>
          <p:nvPr/>
        </p:nvSpPr>
        <p:spPr>
          <a:xfrm rot="18406956">
            <a:off x="4577976" y="3557287"/>
            <a:ext cx="1600200" cy="533400"/>
          </a:xfrm>
          <a:prstGeom prst="mathEqual">
            <a:avLst>
              <a:gd name="adj1" fmla="val 7933"/>
              <a:gd name="adj2" fmla="val 36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p:cNvSpPr/>
          <p:nvPr/>
        </p:nvSpPr>
        <p:spPr>
          <a:xfrm>
            <a:off x="4572000" y="2819400"/>
            <a:ext cx="647934" cy="461665"/>
          </a:xfrm>
          <a:prstGeom prst="rect">
            <a:avLst/>
          </a:prstGeom>
        </p:spPr>
        <p:txBody>
          <a:bodyPr wrap="none">
            <a:spAutoFit/>
          </a:bodyPr>
          <a:lstStyle/>
          <a:p>
            <a:r>
              <a:rPr lang="en-US" sz="2400" dirty="0">
                <a:solidFill>
                  <a:srgbClr val="0070C0"/>
                </a:solidFill>
              </a:rPr>
              <a:t>&lt;=2</a:t>
            </a:r>
            <a:endParaRPr lang="en-US" sz="2400" dirty="0"/>
          </a:p>
        </p:txBody>
      </p:sp>
      <p:sp>
        <p:nvSpPr>
          <p:cNvPr id="41" name="Equal 40"/>
          <p:cNvSpPr/>
          <p:nvPr/>
        </p:nvSpPr>
        <p:spPr>
          <a:xfrm rot="18923545">
            <a:off x="6876757" y="3551216"/>
            <a:ext cx="1253278" cy="533400"/>
          </a:xfrm>
          <a:prstGeom prst="mathEqual">
            <a:avLst>
              <a:gd name="adj1" fmla="val 7933"/>
              <a:gd name="adj2" fmla="val 36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p:cNvSpPr/>
          <p:nvPr/>
        </p:nvSpPr>
        <p:spPr>
          <a:xfrm>
            <a:off x="7239000" y="2743200"/>
            <a:ext cx="647934" cy="461665"/>
          </a:xfrm>
          <a:prstGeom prst="rect">
            <a:avLst/>
          </a:prstGeom>
        </p:spPr>
        <p:txBody>
          <a:bodyPr wrap="none">
            <a:spAutoFit/>
          </a:bodyPr>
          <a:lstStyle/>
          <a:p>
            <a:r>
              <a:rPr lang="en-US" sz="2400" dirty="0">
                <a:solidFill>
                  <a:srgbClr val="008000"/>
                </a:solidFill>
              </a:rPr>
              <a:t>&lt;=3</a:t>
            </a:r>
          </a:p>
        </p:txBody>
      </p:sp>
      <p:sp>
        <p:nvSpPr>
          <p:cNvPr id="43" name="TextBox 42"/>
          <p:cNvSpPr txBox="1"/>
          <p:nvPr/>
        </p:nvSpPr>
        <p:spPr>
          <a:xfrm>
            <a:off x="4343400" y="1828800"/>
            <a:ext cx="301686" cy="461665"/>
          </a:xfrm>
          <a:prstGeom prst="rect">
            <a:avLst/>
          </a:prstGeom>
          <a:noFill/>
        </p:spPr>
        <p:txBody>
          <a:bodyPr wrap="square" rtlCol="0">
            <a:spAutoFit/>
          </a:bodyPr>
          <a:lstStyle/>
          <a:p>
            <a:r>
              <a:rPr lang="en-US" sz="2400" dirty="0">
                <a:solidFill>
                  <a:srgbClr val="FF0000"/>
                </a:solidFill>
              </a:rPr>
              <a:t>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3810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V="1">
            <a:off x="4648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5410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6096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a:endCxn id="16" idx="3"/>
          </p:cNvCxnSpPr>
          <p:nvPr/>
        </p:nvCxnSpPr>
        <p:spPr>
          <a:xfrm flipH="1">
            <a:off x="4038600" y="4419600"/>
            <a:ext cx="457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3"/>
            <a:endCxn id="17" idx="3"/>
          </p:cNvCxnSpPr>
          <p:nvPr/>
        </p:nvCxnSpPr>
        <p:spPr>
          <a:xfrm>
            <a:off x="44958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4" idx="3"/>
            <a:endCxn id="18" idx="3"/>
          </p:cNvCxnSpPr>
          <p:nvPr/>
        </p:nvCxnSpPr>
        <p:spPr>
          <a:xfrm flipH="1">
            <a:off x="5638800" y="4419600"/>
            <a:ext cx="304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4" idx="3"/>
            <a:endCxn id="19" idx="3"/>
          </p:cNvCxnSpPr>
          <p:nvPr/>
        </p:nvCxnSpPr>
        <p:spPr>
          <a:xfrm>
            <a:off x="59436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718466" cy="369332"/>
          </a:xfrm>
          <a:prstGeom prst="rect">
            <a:avLst/>
          </a:prstGeom>
          <a:noFill/>
        </p:spPr>
        <p:txBody>
          <a:bodyPr wrap="none" rtlCol="0">
            <a:spAutoFit/>
          </a:bodyPr>
          <a:lstStyle/>
          <a:p>
            <a:r>
              <a:rPr lang="en-US" dirty="0"/>
              <a:t>F (99)</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G(6)</a:t>
            </a:r>
          </a:p>
        </p:txBody>
      </p:sp>
      <p:sp>
        <p:nvSpPr>
          <p:cNvPr id="58" name="TextBox 57"/>
          <p:cNvSpPr txBox="1"/>
          <p:nvPr/>
        </p:nvSpPr>
        <p:spPr>
          <a:xfrm>
            <a:off x="4572000" y="3962400"/>
            <a:ext cx="328936" cy="369332"/>
          </a:xfrm>
          <a:prstGeom prst="rect">
            <a:avLst/>
          </a:prstGeom>
          <a:noFill/>
        </p:spPr>
        <p:txBody>
          <a:bodyPr wrap="none" rtlCol="0">
            <a:spAutoFit/>
          </a:bodyPr>
          <a:lstStyle/>
          <a:p>
            <a:r>
              <a:rPr lang="en-US" dirty="0"/>
              <a:t>H</a:t>
            </a:r>
          </a:p>
        </p:txBody>
      </p:sp>
      <p:sp>
        <p:nvSpPr>
          <p:cNvPr id="59" name="TextBox 58"/>
          <p:cNvSpPr txBox="1"/>
          <p:nvPr/>
        </p:nvSpPr>
        <p:spPr>
          <a:xfrm>
            <a:off x="3810000" y="5486400"/>
            <a:ext cx="692818" cy="369332"/>
          </a:xfrm>
          <a:prstGeom prst="rect">
            <a:avLst/>
          </a:prstGeom>
          <a:noFill/>
        </p:spPr>
        <p:txBody>
          <a:bodyPr wrap="none" rtlCol="0">
            <a:spAutoFit/>
          </a:bodyPr>
          <a:lstStyle/>
          <a:p>
            <a:r>
              <a:rPr lang="en-US" dirty="0"/>
              <a:t>M (3)</a:t>
            </a:r>
          </a:p>
        </p:txBody>
      </p:sp>
      <p:sp>
        <p:nvSpPr>
          <p:cNvPr id="60" name="TextBox 59"/>
          <p:cNvSpPr txBox="1"/>
          <p:nvPr/>
        </p:nvSpPr>
        <p:spPr>
          <a:xfrm>
            <a:off x="4648200" y="5486400"/>
            <a:ext cx="644728" cy="369332"/>
          </a:xfrm>
          <a:prstGeom prst="rect">
            <a:avLst/>
          </a:prstGeom>
          <a:noFill/>
        </p:spPr>
        <p:txBody>
          <a:bodyPr wrap="none" rtlCol="0">
            <a:spAutoFit/>
          </a:bodyPr>
          <a:lstStyle/>
          <a:p>
            <a:r>
              <a:rPr lang="en-US" dirty="0"/>
              <a:t>N (4)</a:t>
            </a:r>
          </a:p>
        </p:txBody>
      </p:sp>
      <p:sp>
        <p:nvSpPr>
          <p:cNvPr id="61" name="TextBox 60"/>
          <p:cNvSpPr txBox="1"/>
          <p:nvPr/>
        </p:nvSpPr>
        <p:spPr>
          <a:xfrm>
            <a:off x="5410200" y="5486400"/>
            <a:ext cx="647934" cy="369332"/>
          </a:xfrm>
          <a:prstGeom prst="rect">
            <a:avLst/>
          </a:prstGeom>
          <a:noFill/>
        </p:spPr>
        <p:txBody>
          <a:bodyPr wrap="none" rtlCol="0">
            <a:spAutoFit/>
          </a:bodyPr>
          <a:lstStyle/>
          <a:p>
            <a:r>
              <a:rPr lang="en-US" dirty="0"/>
              <a:t>O (7)</a:t>
            </a:r>
          </a:p>
        </p:txBody>
      </p:sp>
      <p:sp>
        <p:nvSpPr>
          <p:cNvPr id="62" name="TextBox 61"/>
          <p:cNvSpPr txBox="1"/>
          <p:nvPr/>
        </p:nvSpPr>
        <p:spPr>
          <a:xfrm>
            <a:off x="6096000" y="5486400"/>
            <a:ext cx="614271" cy="369332"/>
          </a:xfrm>
          <a:prstGeom prst="rect">
            <a:avLst/>
          </a:prstGeom>
          <a:noFill/>
        </p:spPr>
        <p:txBody>
          <a:bodyPr wrap="none" rtlCol="0">
            <a:spAutoFit/>
          </a:bodyPr>
          <a:lstStyle/>
          <a:p>
            <a:r>
              <a:rPr lang="en-US" dirty="0"/>
              <a:t>P (9)</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6096000" y="3962400"/>
            <a:ext cx="258404" cy="369332"/>
          </a:xfrm>
          <a:prstGeom prst="rect">
            <a:avLst/>
          </a:prstGeom>
          <a:noFill/>
        </p:spPr>
        <p:txBody>
          <a:bodyPr wrap="none" rtlCol="0">
            <a:spAutoFit/>
          </a:bodyPr>
          <a:lstStyle/>
          <a:p>
            <a:r>
              <a:rPr lang="en-US" dirty="0"/>
              <a:t>J</a:t>
            </a:r>
          </a:p>
        </p:txBody>
      </p:sp>
      <p:sp>
        <p:nvSpPr>
          <p:cNvPr id="49" name="Rectangle 48"/>
          <p:cNvSpPr/>
          <p:nvPr/>
        </p:nvSpPr>
        <p:spPr>
          <a:xfrm>
            <a:off x="228600" y="152400"/>
            <a:ext cx="8791575" cy="1938992"/>
          </a:xfrm>
          <a:prstGeom prst="rect">
            <a:avLst/>
          </a:prstGeom>
        </p:spPr>
        <p:txBody>
          <a:bodyPr wrap="square">
            <a:spAutoFit/>
          </a:bodyPr>
          <a:lstStyle/>
          <a:p>
            <a:r>
              <a:rPr lang="en-US" dirty="0"/>
              <a:t>Here is more complex game tree, the depth and branching factors depend on how we play</a:t>
            </a:r>
          </a:p>
          <a:p>
            <a:endParaRPr lang="en-US" dirty="0"/>
          </a:p>
          <a:p>
            <a:r>
              <a:rPr lang="en-US" dirty="0"/>
              <a:t>As before, we will start exploring </a:t>
            </a:r>
            <a:r>
              <a:rPr lang="en-US" dirty="0" err="1"/>
              <a:t>subtree</a:t>
            </a:r>
            <a:r>
              <a:rPr lang="en-US" dirty="0"/>
              <a:t> B..</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3810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V="1">
            <a:off x="4648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5410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6096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a:endCxn id="16" idx="3"/>
          </p:cNvCxnSpPr>
          <p:nvPr/>
        </p:nvCxnSpPr>
        <p:spPr>
          <a:xfrm flipH="1">
            <a:off x="4038600" y="4419600"/>
            <a:ext cx="457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3"/>
            <a:endCxn id="17" idx="3"/>
          </p:cNvCxnSpPr>
          <p:nvPr/>
        </p:nvCxnSpPr>
        <p:spPr>
          <a:xfrm>
            <a:off x="44958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4" idx="3"/>
            <a:endCxn id="18" idx="3"/>
          </p:cNvCxnSpPr>
          <p:nvPr/>
        </p:nvCxnSpPr>
        <p:spPr>
          <a:xfrm flipH="1">
            <a:off x="5638800" y="4419600"/>
            <a:ext cx="304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4" idx="3"/>
            <a:endCxn id="19" idx="3"/>
          </p:cNvCxnSpPr>
          <p:nvPr/>
        </p:nvCxnSpPr>
        <p:spPr>
          <a:xfrm>
            <a:off x="59436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718466" cy="369332"/>
          </a:xfrm>
          <a:prstGeom prst="rect">
            <a:avLst/>
          </a:prstGeom>
          <a:noFill/>
        </p:spPr>
        <p:txBody>
          <a:bodyPr wrap="none" rtlCol="0">
            <a:spAutoFit/>
          </a:bodyPr>
          <a:lstStyle/>
          <a:p>
            <a:r>
              <a:rPr lang="en-US" dirty="0"/>
              <a:t>F (99)</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a:t>
            </a:r>
            <a:r>
              <a:rPr lang="en-US" dirty="0">
                <a:solidFill>
                  <a:srgbClr val="FFC000"/>
                </a:solidFill>
              </a:rPr>
              <a:t>6</a:t>
            </a:r>
            <a:r>
              <a:rPr lang="en-US" dirty="0"/>
              <a:t>)</a:t>
            </a:r>
          </a:p>
        </p:txBody>
      </p:sp>
      <p:sp>
        <p:nvSpPr>
          <p:cNvPr id="58" name="TextBox 57"/>
          <p:cNvSpPr txBox="1"/>
          <p:nvPr/>
        </p:nvSpPr>
        <p:spPr>
          <a:xfrm>
            <a:off x="4572000" y="3962400"/>
            <a:ext cx="328936" cy="369332"/>
          </a:xfrm>
          <a:prstGeom prst="rect">
            <a:avLst/>
          </a:prstGeom>
          <a:noFill/>
        </p:spPr>
        <p:txBody>
          <a:bodyPr wrap="none" rtlCol="0">
            <a:spAutoFit/>
          </a:bodyPr>
          <a:lstStyle/>
          <a:p>
            <a:r>
              <a:rPr lang="en-US" dirty="0"/>
              <a:t>H</a:t>
            </a:r>
          </a:p>
        </p:txBody>
      </p:sp>
      <p:sp>
        <p:nvSpPr>
          <p:cNvPr id="59" name="TextBox 58"/>
          <p:cNvSpPr txBox="1"/>
          <p:nvPr/>
        </p:nvSpPr>
        <p:spPr>
          <a:xfrm>
            <a:off x="3810000" y="5486400"/>
            <a:ext cx="692818" cy="369332"/>
          </a:xfrm>
          <a:prstGeom prst="rect">
            <a:avLst/>
          </a:prstGeom>
          <a:noFill/>
        </p:spPr>
        <p:txBody>
          <a:bodyPr wrap="none" rtlCol="0">
            <a:spAutoFit/>
          </a:bodyPr>
          <a:lstStyle/>
          <a:p>
            <a:r>
              <a:rPr lang="en-US" dirty="0"/>
              <a:t>M (3)</a:t>
            </a:r>
          </a:p>
        </p:txBody>
      </p:sp>
      <p:sp>
        <p:nvSpPr>
          <p:cNvPr id="60" name="TextBox 59"/>
          <p:cNvSpPr txBox="1"/>
          <p:nvPr/>
        </p:nvSpPr>
        <p:spPr>
          <a:xfrm>
            <a:off x="4648200" y="5486400"/>
            <a:ext cx="644728" cy="369332"/>
          </a:xfrm>
          <a:prstGeom prst="rect">
            <a:avLst/>
          </a:prstGeom>
          <a:noFill/>
        </p:spPr>
        <p:txBody>
          <a:bodyPr wrap="none" rtlCol="0">
            <a:spAutoFit/>
          </a:bodyPr>
          <a:lstStyle/>
          <a:p>
            <a:r>
              <a:rPr lang="en-US" dirty="0"/>
              <a:t>N (4)</a:t>
            </a:r>
          </a:p>
        </p:txBody>
      </p:sp>
      <p:sp>
        <p:nvSpPr>
          <p:cNvPr id="61" name="TextBox 60"/>
          <p:cNvSpPr txBox="1"/>
          <p:nvPr/>
        </p:nvSpPr>
        <p:spPr>
          <a:xfrm>
            <a:off x="5410200" y="5486400"/>
            <a:ext cx="647934" cy="369332"/>
          </a:xfrm>
          <a:prstGeom prst="rect">
            <a:avLst/>
          </a:prstGeom>
          <a:noFill/>
        </p:spPr>
        <p:txBody>
          <a:bodyPr wrap="none" rtlCol="0">
            <a:spAutoFit/>
          </a:bodyPr>
          <a:lstStyle/>
          <a:p>
            <a:r>
              <a:rPr lang="en-US" dirty="0"/>
              <a:t>O (7)</a:t>
            </a:r>
          </a:p>
        </p:txBody>
      </p:sp>
      <p:sp>
        <p:nvSpPr>
          <p:cNvPr id="62" name="TextBox 61"/>
          <p:cNvSpPr txBox="1"/>
          <p:nvPr/>
        </p:nvSpPr>
        <p:spPr>
          <a:xfrm>
            <a:off x="6096000" y="5486400"/>
            <a:ext cx="614271" cy="369332"/>
          </a:xfrm>
          <a:prstGeom prst="rect">
            <a:avLst/>
          </a:prstGeom>
          <a:noFill/>
        </p:spPr>
        <p:txBody>
          <a:bodyPr wrap="none" rtlCol="0">
            <a:spAutoFit/>
          </a:bodyPr>
          <a:lstStyle/>
          <a:p>
            <a:r>
              <a:rPr lang="en-US" dirty="0"/>
              <a:t>P (9)</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6096000" y="3962400"/>
            <a:ext cx="258404" cy="369332"/>
          </a:xfrm>
          <a:prstGeom prst="rect">
            <a:avLst/>
          </a:prstGeom>
          <a:noFill/>
        </p:spPr>
        <p:txBody>
          <a:bodyPr wrap="none" rtlCol="0">
            <a:spAutoFit/>
          </a:bodyPr>
          <a:lstStyle/>
          <a:p>
            <a:r>
              <a:rPr lang="en-US" dirty="0"/>
              <a:t>J</a:t>
            </a:r>
          </a:p>
        </p:txBody>
      </p:sp>
      <p:sp>
        <p:nvSpPr>
          <p:cNvPr id="49" name="Rectangle 48"/>
          <p:cNvSpPr/>
          <p:nvPr/>
        </p:nvSpPr>
        <p:spPr>
          <a:xfrm>
            <a:off x="228600" y="152400"/>
            <a:ext cx="8915400" cy="1661993"/>
          </a:xfrm>
          <a:prstGeom prst="rect">
            <a:avLst/>
          </a:prstGeom>
        </p:spPr>
        <p:txBody>
          <a:bodyPr wrap="square">
            <a:spAutoFit/>
          </a:bodyPr>
          <a:lstStyle/>
          <a:p>
            <a:r>
              <a:rPr lang="en-US" dirty="0"/>
              <a:t>Playing  B guarantees me </a:t>
            </a:r>
            <a:r>
              <a:rPr lang="en-US" sz="2400" dirty="0">
                <a:solidFill>
                  <a:srgbClr val="FF0000"/>
                </a:solidFill>
              </a:rPr>
              <a:t>4</a:t>
            </a:r>
            <a:r>
              <a:rPr lang="en-US" dirty="0"/>
              <a:t> dollars</a:t>
            </a:r>
          </a:p>
          <a:p>
            <a:endParaRPr lang="en-US" dirty="0"/>
          </a:p>
          <a:p>
            <a:r>
              <a:rPr lang="en-US" dirty="0"/>
              <a:t>If Max pays C and Min tried G, that would be a </a:t>
            </a:r>
            <a:r>
              <a:rPr lang="en-US" dirty="0">
                <a:solidFill>
                  <a:srgbClr val="FFC000"/>
                </a:solidFill>
              </a:rPr>
              <a:t>6</a:t>
            </a:r>
            <a:r>
              <a:rPr lang="en-US" dirty="0"/>
              <a:t> dollar payoff, better than </a:t>
            </a:r>
            <a:r>
              <a:rPr lang="en-US" sz="2400" dirty="0">
                <a:solidFill>
                  <a:srgbClr val="FF0000"/>
                </a:solidFill>
              </a:rPr>
              <a:t>4</a:t>
            </a:r>
            <a:r>
              <a:rPr lang="en-US" dirty="0"/>
              <a:t>, so we must keep exploring the C </a:t>
            </a:r>
            <a:r>
              <a:rPr lang="en-US" dirty="0" err="1"/>
              <a:t>subtree</a:t>
            </a:r>
            <a:r>
              <a:rPr lang="en-US" dirty="0"/>
              <a:t>…</a:t>
            </a:r>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3810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V="1">
            <a:off x="4648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5410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6096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a:endCxn id="16" idx="3"/>
          </p:cNvCxnSpPr>
          <p:nvPr/>
        </p:nvCxnSpPr>
        <p:spPr>
          <a:xfrm flipH="1">
            <a:off x="4038600" y="4419600"/>
            <a:ext cx="457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3"/>
            <a:endCxn id="17" idx="3"/>
          </p:cNvCxnSpPr>
          <p:nvPr/>
        </p:nvCxnSpPr>
        <p:spPr>
          <a:xfrm>
            <a:off x="44958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4" idx="3"/>
            <a:endCxn id="18" idx="3"/>
          </p:cNvCxnSpPr>
          <p:nvPr/>
        </p:nvCxnSpPr>
        <p:spPr>
          <a:xfrm flipH="1">
            <a:off x="5638800" y="4419600"/>
            <a:ext cx="304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4" idx="3"/>
            <a:endCxn id="19" idx="3"/>
          </p:cNvCxnSpPr>
          <p:nvPr/>
        </p:nvCxnSpPr>
        <p:spPr>
          <a:xfrm>
            <a:off x="59436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718466" cy="369332"/>
          </a:xfrm>
          <a:prstGeom prst="rect">
            <a:avLst/>
          </a:prstGeom>
          <a:noFill/>
        </p:spPr>
        <p:txBody>
          <a:bodyPr wrap="none" rtlCol="0">
            <a:spAutoFit/>
          </a:bodyPr>
          <a:lstStyle/>
          <a:p>
            <a:r>
              <a:rPr lang="en-US" dirty="0"/>
              <a:t>F (99)</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a:t>
            </a:r>
            <a:r>
              <a:rPr lang="en-US" dirty="0">
                <a:solidFill>
                  <a:srgbClr val="FFC000"/>
                </a:solidFill>
              </a:rPr>
              <a:t>6</a:t>
            </a:r>
            <a:r>
              <a:rPr lang="en-US" dirty="0"/>
              <a:t>)</a:t>
            </a:r>
          </a:p>
        </p:txBody>
      </p:sp>
      <p:sp>
        <p:nvSpPr>
          <p:cNvPr id="58" name="TextBox 57"/>
          <p:cNvSpPr txBox="1"/>
          <p:nvPr/>
        </p:nvSpPr>
        <p:spPr>
          <a:xfrm>
            <a:off x="4572000" y="3962400"/>
            <a:ext cx="328936" cy="369332"/>
          </a:xfrm>
          <a:prstGeom prst="rect">
            <a:avLst/>
          </a:prstGeom>
          <a:noFill/>
        </p:spPr>
        <p:txBody>
          <a:bodyPr wrap="none" rtlCol="0">
            <a:spAutoFit/>
          </a:bodyPr>
          <a:lstStyle/>
          <a:p>
            <a:r>
              <a:rPr lang="en-US" dirty="0"/>
              <a:t>H</a:t>
            </a:r>
          </a:p>
        </p:txBody>
      </p:sp>
      <p:sp>
        <p:nvSpPr>
          <p:cNvPr id="59" name="TextBox 58"/>
          <p:cNvSpPr txBox="1"/>
          <p:nvPr/>
        </p:nvSpPr>
        <p:spPr>
          <a:xfrm>
            <a:off x="3810000" y="5486400"/>
            <a:ext cx="692818" cy="369332"/>
          </a:xfrm>
          <a:prstGeom prst="rect">
            <a:avLst/>
          </a:prstGeom>
          <a:noFill/>
        </p:spPr>
        <p:txBody>
          <a:bodyPr wrap="none" rtlCol="0">
            <a:spAutoFit/>
          </a:bodyPr>
          <a:lstStyle/>
          <a:p>
            <a:r>
              <a:rPr lang="en-US" dirty="0"/>
              <a:t>M (</a:t>
            </a:r>
            <a:r>
              <a:rPr lang="en-US" dirty="0">
                <a:solidFill>
                  <a:schemeClr val="accent4">
                    <a:lumMod val="60000"/>
                    <a:lumOff val="40000"/>
                  </a:schemeClr>
                </a:solidFill>
              </a:rPr>
              <a:t>3</a:t>
            </a:r>
            <a:r>
              <a:rPr lang="en-US" dirty="0"/>
              <a:t>)</a:t>
            </a:r>
          </a:p>
        </p:txBody>
      </p:sp>
      <p:sp>
        <p:nvSpPr>
          <p:cNvPr id="60" name="TextBox 59"/>
          <p:cNvSpPr txBox="1"/>
          <p:nvPr/>
        </p:nvSpPr>
        <p:spPr>
          <a:xfrm>
            <a:off x="4648200" y="5486400"/>
            <a:ext cx="644728" cy="369332"/>
          </a:xfrm>
          <a:prstGeom prst="rect">
            <a:avLst/>
          </a:prstGeom>
          <a:noFill/>
        </p:spPr>
        <p:txBody>
          <a:bodyPr wrap="none" rtlCol="0">
            <a:spAutoFit/>
          </a:bodyPr>
          <a:lstStyle/>
          <a:p>
            <a:r>
              <a:rPr lang="en-US" dirty="0"/>
              <a:t>N (4)</a:t>
            </a:r>
          </a:p>
        </p:txBody>
      </p:sp>
      <p:sp>
        <p:nvSpPr>
          <p:cNvPr id="61" name="TextBox 60"/>
          <p:cNvSpPr txBox="1"/>
          <p:nvPr/>
        </p:nvSpPr>
        <p:spPr>
          <a:xfrm>
            <a:off x="5410200" y="5486400"/>
            <a:ext cx="647934" cy="369332"/>
          </a:xfrm>
          <a:prstGeom prst="rect">
            <a:avLst/>
          </a:prstGeom>
          <a:noFill/>
        </p:spPr>
        <p:txBody>
          <a:bodyPr wrap="none" rtlCol="0">
            <a:spAutoFit/>
          </a:bodyPr>
          <a:lstStyle/>
          <a:p>
            <a:r>
              <a:rPr lang="en-US" dirty="0"/>
              <a:t>O (7)</a:t>
            </a:r>
          </a:p>
        </p:txBody>
      </p:sp>
      <p:sp>
        <p:nvSpPr>
          <p:cNvPr id="62" name="TextBox 61"/>
          <p:cNvSpPr txBox="1"/>
          <p:nvPr/>
        </p:nvSpPr>
        <p:spPr>
          <a:xfrm>
            <a:off x="6096000" y="5486400"/>
            <a:ext cx="614271" cy="369332"/>
          </a:xfrm>
          <a:prstGeom prst="rect">
            <a:avLst/>
          </a:prstGeom>
          <a:noFill/>
        </p:spPr>
        <p:txBody>
          <a:bodyPr wrap="none" rtlCol="0">
            <a:spAutoFit/>
          </a:bodyPr>
          <a:lstStyle/>
          <a:p>
            <a:r>
              <a:rPr lang="en-US" dirty="0"/>
              <a:t>P (9)</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6096000" y="3962400"/>
            <a:ext cx="258404" cy="369332"/>
          </a:xfrm>
          <a:prstGeom prst="rect">
            <a:avLst/>
          </a:prstGeom>
          <a:noFill/>
        </p:spPr>
        <p:txBody>
          <a:bodyPr wrap="none" rtlCol="0">
            <a:spAutoFit/>
          </a:bodyPr>
          <a:lstStyle/>
          <a:p>
            <a:r>
              <a:rPr lang="en-US" dirty="0"/>
              <a:t>J</a:t>
            </a:r>
          </a:p>
        </p:txBody>
      </p:sp>
      <p:sp>
        <p:nvSpPr>
          <p:cNvPr id="49" name="Rectangle 48"/>
          <p:cNvSpPr/>
          <p:nvPr/>
        </p:nvSpPr>
        <p:spPr>
          <a:xfrm>
            <a:off x="228600" y="152400"/>
            <a:ext cx="8915400" cy="2185214"/>
          </a:xfrm>
          <a:prstGeom prst="rect">
            <a:avLst/>
          </a:prstGeom>
        </p:spPr>
        <p:txBody>
          <a:bodyPr wrap="square">
            <a:spAutoFit/>
          </a:bodyPr>
          <a:lstStyle/>
          <a:p>
            <a:r>
              <a:rPr lang="en-US" dirty="0"/>
              <a:t>If Max pays C and Min tried H, then there are two choices for Max</a:t>
            </a:r>
          </a:p>
          <a:p>
            <a:r>
              <a:rPr lang="en-US" sz="2000" dirty="0"/>
              <a:t>The first is M, it only pays </a:t>
            </a:r>
            <a:r>
              <a:rPr lang="en-US" sz="2000" dirty="0">
                <a:solidFill>
                  <a:schemeClr val="accent4">
                    <a:lumMod val="60000"/>
                    <a:lumOff val="40000"/>
                  </a:schemeClr>
                </a:solidFill>
              </a:rPr>
              <a:t>3</a:t>
            </a:r>
            <a:r>
              <a:rPr lang="en-US" sz="2000" dirty="0"/>
              <a:t> dollars</a:t>
            </a:r>
          </a:p>
          <a:p>
            <a:r>
              <a:rPr lang="en-US" sz="2000" dirty="0"/>
              <a:t>But suppose that N paid 10000 dollars!  (actually, anything better than 4 would do)</a:t>
            </a:r>
          </a:p>
          <a:p>
            <a:r>
              <a:rPr lang="en-US" sz="2000" dirty="0"/>
              <a:t>We need to find out, so we go to N, and find </a:t>
            </a:r>
            <a:r>
              <a:rPr lang="en-US" sz="2000" dirty="0">
                <a:solidFill>
                  <a:srgbClr val="FF00FF"/>
                </a:solidFill>
              </a:rPr>
              <a:t>4</a:t>
            </a:r>
          </a:p>
          <a:p>
            <a:endParaRPr lang="en-US" dirty="0"/>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67" name="Rectangle 66"/>
          <p:cNvSpPr/>
          <p:nvPr/>
        </p:nvSpPr>
        <p:spPr>
          <a:xfrm>
            <a:off x="4800600" y="4191000"/>
            <a:ext cx="340158" cy="461665"/>
          </a:xfrm>
          <a:prstGeom prst="rect">
            <a:avLst/>
          </a:prstGeom>
        </p:spPr>
        <p:txBody>
          <a:bodyPr wrap="none">
            <a:spAutoFit/>
          </a:bodyPr>
          <a:lstStyle/>
          <a:p>
            <a:r>
              <a:rPr lang="en-US" sz="2400" dirty="0">
                <a:solidFill>
                  <a:srgbClr val="FF00FF"/>
                </a:solidFill>
              </a:rPr>
              <a:t>4</a:t>
            </a: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3810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V="1">
            <a:off x="4648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5410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6096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a:endCxn id="16" idx="3"/>
          </p:cNvCxnSpPr>
          <p:nvPr/>
        </p:nvCxnSpPr>
        <p:spPr>
          <a:xfrm flipH="1">
            <a:off x="4038600" y="4419600"/>
            <a:ext cx="457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3"/>
            <a:endCxn id="17" idx="3"/>
          </p:cNvCxnSpPr>
          <p:nvPr/>
        </p:nvCxnSpPr>
        <p:spPr>
          <a:xfrm>
            <a:off x="44958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4" idx="3"/>
            <a:endCxn id="18" idx="3"/>
          </p:cNvCxnSpPr>
          <p:nvPr/>
        </p:nvCxnSpPr>
        <p:spPr>
          <a:xfrm flipH="1">
            <a:off x="5638800" y="4419600"/>
            <a:ext cx="304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4" idx="3"/>
            <a:endCxn id="19" idx="3"/>
          </p:cNvCxnSpPr>
          <p:nvPr/>
        </p:nvCxnSpPr>
        <p:spPr>
          <a:xfrm>
            <a:off x="59436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718466" cy="369332"/>
          </a:xfrm>
          <a:prstGeom prst="rect">
            <a:avLst/>
          </a:prstGeom>
          <a:noFill/>
        </p:spPr>
        <p:txBody>
          <a:bodyPr wrap="none" rtlCol="0">
            <a:spAutoFit/>
          </a:bodyPr>
          <a:lstStyle/>
          <a:p>
            <a:r>
              <a:rPr lang="en-US" dirty="0"/>
              <a:t>F (99)</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a:t>
            </a:r>
            <a:r>
              <a:rPr lang="en-US" dirty="0">
                <a:solidFill>
                  <a:srgbClr val="FFC000"/>
                </a:solidFill>
              </a:rPr>
              <a:t>6</a:t>
            </a:r>
            <a:r>
              <a:rPr lang="en-US" dirty="0"/>
              <a:t>)</a:t>
            </a:r>
          </a:p>
        </p:txBody>
      </p:sp>
      <p:sp>
        <p:nvSpPr>
          <p:cNvPr id="58" name="TextBox 57"/>
          <p:cNvSpPr txBox="1"/>
          <p:nvPr/>
        </p:nvSpPr>
        <p:spPr>
          <a:xfrm>
            <a:off x="4572000" y="3962400"/>
            <a:ext cx="328936" cy="369332"/>
          </a:xfrm>
          <a:prstGeom prst="rect">
            <a:avLst/>
          </a:prstGeom>
          <a:noFill/>
        </p:spPr>
        <p:txBody>
          <a:bodyPr wrap="none" rtlCol="0">
            <a:spAutoFit/>
          </a:bodyPr>
          <a:lstStyle/>
          <a:p>
            <a:r>
              <a:rPr lang="en-US" dirty="0"/>
              <a:t>H</a:t>
            </a:r>
          </a:p>
        </p:txBody>
      </p:sp>
      <p:sp>
        <p:nvSpPr>
          <p:cNvPr id="59" name="TextBox 58"/>
          <p:cNvSpPr txBox="1"/>
          <p:nvPr/>
        </p:nvSpPr>
        <p:spPr>
          <a:xfrm>
            <a:off x="3810000" y="5486400"/>
            <a:ext cx="692818" cy="369332"/>
          </a:xfrm>
          <a:prstGeom prst="rect">
            <a:avLst/>
          </a:prstGeom>
          <a:noFill/>
        </p:spPr>
        <p:txBody>
          <a:bodyPr wrap="none" rtlCol="0">
            <a:spAutoFit/>
          </a:bodyPr>
          <a:lstStyle/>
          <a:p>
            <a:r>
              <a:rPr lang="en-US" dirty="0"/>
              <a:t>M (</a:t>
            </a:r>
            <a:r>
              <a:rPr lang="en-US" dirty="0">
                <a:solidFill>
                  <a:schemeClr val="accent4">
                    <a:lumMod val="60000"/>
                    <a:lumOff val="40000"/>
                  </a:schemeClr>
                </a:solidFill>
              </a:rPr>
              <a:t>3</a:t>
            </a:r>
            <a:r>
              <a:rPr lang="en-US" dirty="0"/>
              <a:t>)</a:t>
            </a:r>
          </a:p>
        </p:txBody>
      </p:sp>
      <p:sp>
        <p:nvSpPr>
          <p:cNvPr id="60" name="TextBox 59"/>
          <p:cNvSpPr txBox="1"/>
          <p:nvPr/>
        </p:nvSpPr>
        <p:spPr>
          <a:xfrm>
            <a:off x="4648200" y="5486400"/>
            <a:ext cx="644728" cy="369332"/>
          </a:xfrm>
          <a:prstGeom prst="rect">
            <a:avLst/>
          </a:prstGeom>
          <a:noFill/>
        </p:spPr>
        <p:txBody>
          <a:bodyPr wrap="none" rtlCol="0">
            <a:spAutoFit/>
          </a:bodyPr>
          <a:lstStyle/>
          <a:p>
            <a:r>
              <a:rPr lang="en-US" dirty="0"/>
              <a:t>N (4)</a:t>
            </a:r>
          </a:p>
        </p:txBody>
      </p:sp>
      <p:sp>
        <p:nvSpPr>
          <p:cNvPr id="61" name="TextBox 60"/>
          <p:cNvSpPr txBox="1"/>
          <p:nvPr/>
        </p:nvSpPr>
        <p:spPr>
          <a:xfrm>
            <a:off x="5410200" y="5486400"/>
            <a:ext cx="647934" cy="369332"/>
          </a:xfrm>
          <a:prstGeom prst="rect">
            <a:avLst/>
          </a:prstGeom>
          <a:noFill/>
        </p:spPr>
        <p:txBody>
          <a:bodyPr wrap="none" rtlCol="0">
            <a:spAutoFit/>
          </a:bodyPr>
          <a:lstStyle/>
          <a:p>
            <a:r>
              <a:rPr lang="en-US" dirty="0"/>
              <a:t>O (7)</a:t>
            </a:r>
          </a:p>
        </p:txBody>
      </p:sp>
      <p:sp>
        <p:nvSpPr>
          <p:cNvPr id="62" name="TextBox 61"/>
          <p:cNvSpPr txBox="1"/>
          <p:nvPr/>
        </p:nvSpPr>
        <p:spPr>
          <a:xfrm>
            <a:off x="6096000" y="5486400"/>
            <a:ext cx="614271" cy="369332"/>
          </a:xfrm>
          <a:prstGeom prst="rect">
            <a:avLst/>
          </a:prstGeom>
          <a:noFill/>
        </p:spPr>
        <p:txBody>
          <a:bodyPr wrap="none" rtlCol="0">
            <a:spAutoFit/>
          </a:bodyPr>
          <a:lstStyle/>
          <a:p>
            <a:r>
              <a:rPr lang="en-US" dirty="0"/>
              <a:t>P (9)</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6096000" y="3962400"/>
            <a:ext cx="258404" cy="369332"/>
          </a:xfrm>
          <a:prstGeom prst="rect">
            <a:avLst/>
          </a:prstGeom>
          <a:noFill/>
        </p:spPr>
        <p:txBody>
          <a:bodyPr wrap="none" rtlCol="0">
            <a:spAutoFit/>
          </a:bodyPr>
          <a:lstStyle/>
          <a:p>
            <a:r>
              <a:rPr lang="en-US" dirty="0"/>
              <a:t>J</a:t>
            </a:r>
          </a:p>
        </p:txBody>
      </p:sp>
      <p:sp>
        <p:nvSpPr>
          <p:cNvPr id="49" name="Rectangle 48"/>
          <p:cNvSpPr/>
          <p:nvPr/>
        </p:nvSpPr>
        <p:spPr>
          <a:xfrm>
            <a:off x="228600" y="152400"/>
            <a:ext cx="8915400" cy="1661993"/>
          </a:xfrm>
          <a:prstGeom prst="rect">
            <a:avLst/>
          </a:prstGeom>
        </p:spPr>
        <p:txBody>
          <a:bodyPr wrap="square">
            <a:spAutoFit/>
          </a:bodyPr>
          <a:lstStyle/>
          <a:p>
            <a:r>
              <a:rPr lang="en-US" dirty="0"/>
              <a:t>…we need to find out, so we go to N, and find </a:t>
            </a:r>
            <a:r>
              <a:rPr lang="en-US" sz="2400" dirty="0">
                <a:solidFill>
                  <a:srgbClr val="FF00FF"/>
                </a:solidFill>
              </a:rPr>
              <a:t>4</a:t>
            </a:r>
          </a:p>
          <a:p>
            <a:endParaRPr lang="en-US" sz="2400" dirty="0">
              <a:solidFill>
                <a:srgbClr val="FF00FF"/>
              </a:solidFill>
            </a:endParaRPr>
          </a:p>
          <a:p>
            <a:r>
              <a:rPr lang="en-US" dirty="0"/>
              <a:t>At this, I can prune the J </a:t>
            </a:r>
            <a:r>
              <a:rPr lang="en-US" dirty="0" err="1"/>
              <a:t>subtree</a:t>
            </a:r>
            <a:r>
              <a:rPr lang="en-US" dirty="0"/>
              <a:t>. It does not help me to know what the values there are</a:t>
            </a:r>
          </a:p>
          <a:p>
            <a:endParaRPr lang="en-US" dirty="0"/>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67" name="Rectangle 66"/>
          <p:cNvSpPr/>
          <p:nvPr/>
        </p:nvSpPr>
        <p:spPr>
          <a:xfrm>
            <a:off x="4800600" y="4191000"/>
            <a:ext cx="340158" cy="461665"/>
          </a:xfrm>
          <a:prstGeom prst="rect">
            <a:avLst/>
          </a:prstGeom>
        </p:spPr>
        <p:txBody>
          <a:bodyPr wrap="none">
            <a:spAutoFit/>
          </a:bodyPr>
          <a:lstStyle/>
          <a:p>
            <a:r>
              <a:rPr lang="en-US" sz="2400" dirty="0">
                <a:solidFill>
                  <a:srgbClr val="FF00FF"/>
                </a:solidFill>
              </a:rPr>
              <a:t>4</a:t>
            </a:r>
            <a:endParaRPr lang="en-US" sz="2400" dirty="0"/>
          </a:p>
        </p:txBody>
      </p:sp>
      <p:sp>
        <p:nvSpPr>
          <p:cNvPr id="68" name="Rectangle 67"/>
          <p:cNvSpPr/>
          <p:nvPr/>
        </p:nvSpPr>
        <p:spPr>
          <a:xfrm>
            <a:off x="4495800" y="2895600"/>
            <a:ext cx="647934" cy="461665"/>
          </a:xfrm>
          <a:prstGeom prst="rect">
            <a:avLst/>
          </a:prstGeom>
        </p:spPr>
        <p:txBody>
          <a:bodyPr wrap="none">
            <a:spAutoFit/>
          </a:bodyPr>
          <a:lstStyle/>
          <a:p>
            <a:r>
              <a:rPr lang="en-US" sz="2400" dirty="0">
                <a:solidFill>
                  <a:srgbClr val="FF00FF"/>
                </a:solidFill>
              </a:rPr>
              <a:t>&lt;=4</a:t>
            </a:r>
            <a:endParaRPr lang="en-US" sz="2400" dirty="0"/>
          </a:p>
        </p:txBody>
      </p:sp>
      <p:sp>
        <p:nvSpPr>
          <p:cNvPr id="69" name="Equal 68"/>
          <p:cNvSpPr/>
          <p:nvPr/>
        </p:nvSpPr>
        <p:spPr>
          <a:xfrm rot="18406956">
            <a:off x="4577976" y="3557287"/>
            <a:ext cx="1600200" cy="533400"/>
          </a:xfrm>
          <a:prstGeom prst="mathEqual">
            <a:avLst>
              <a:gd name="adj1" fmla="val 7933"/>
              <a:gd name="adj2" fmla="val 36215"/>
            </a:avLst>
          </a:prstGeom>
          <a:solidFill>
            <a:srgbClr val="92D050"/>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0" name="Picture 6" descr="http://img.costumecraze.com/images/vendors/disguise/58791-Classic-Red-Minnie-Mouse-Costume-large.jpg"/>
          <p:cNvPicPr>
            <a:picLocks noChangeAspect="1" noChangeArrowheads="1"/>
          </p:cNvPicPr>
          <p:nvPr/>
        </p:nvPicPr>
        <p:blipFill>
          <a:blip r:embed="rId2" cstate="print"/>
          <a:srcRect/>
          <a:stretch>
            <a:fillRect/>
          </a:stretch>
        </p:blipFill>
        <p:spPr bwMode="auto">
          <a:xfrm>
            <a:off x="7343609" y="928112"/>
            <a:ext cx="1301828" cy="2534532"/>
          </a:xfrm>
          <a:prstGeom prst="rect">
            <a:avLst/>
          </a:prstGeom>
          <a:noFill/>
        </p:spPr>
      </p:pic>
      <p:sp>
        <p:nvSpPr>
          <p:cNvPr id="3074" name="Rectangle 2"/>
          <p:cNvSpPr>
            <a:spLocks noGrp="1" noChangeArrowheads="1"/>
          </p:cNvSpPr>
          <p:nvPr>
            <p:ph type="title"/>
          </p:nvPr>
        </p:nvSpPr>
        <p:spPr>
          <a:xfrm>
            <a:off x="71233" y="43844"/>
            <a:ext cx="8224869" cy="998261"/>
          </a:xfrm>
        </p:spPr>
        <p:txBody>
          <a:bodyPr/>
          <a:lstStyle/>
          <a:p>
            <a:r>
              <a:rPr lang="en-US" dirty="0">
                <a:effectLst>
                  <a:outerShdw blurRad="38100" dist="38100" dir="2700000" algn="tl">
                    <a:srgbClr val="000000">
                      <a:alpha val="43137"/>
                    </a:srgbClr>
                  </a:outerShdw>
                </a:effectLst>
              </a:rPr>
              <a:t>Two Player Games </a:t>
            </a:r>
            <a:r>
              <a:rPr lang="en-US" sz="1800" dirty="0"/>
              <a:t>(</a:t>
            </a:r>
            <a:r>
              <a:rPr lang="en-US" sz="1800" dirty="0">
                <a:solidFill>
                  <a:schemeClr val="tx1"/>
                </a:solidFill>
              </a:rPr>
              <a:t>Deterministic , </a:t>
            </a:r>
            <a:r>
              <a:rPr lang="en-US" sz="1800" dirty="0"/>
              <a:t>fully observable)</a:t>
            </a:r>
            <a:endParaRPr lang="en-US" sz="4800" dirty="0"/>
          </a:p>
        </p:txBody>
      </p:sp>
      <p:sp>
        <p:nvSpPr>
          <p:cNvPr id="3075" name="Text Box 3"/>
          <p:cNvSpPr txBox="1">
            <a:spLocks noChangeArrowheads="1"/>
          </p:cNvSpPr>
          <p:nvPr/>
        </p:nvSpPr>
        <p:spPr bwMode="auto">
          <a:xfrm>
            <a:off x="399962" y="1452000"/>
            <a:ext cx="8245475" cy="5262979"/>
          </a:xfrm>
          <a:prstGeom prst="rect">
            <a:avLst/>
          </a:prstGeom>
          <a:noFill/>
          <a:ln w="9525">
            <a:noFill/>
            <a:miter lim="800000"/>
            <a:headEnd/>
            <a:tailEnd/>
          </a:ln>
          <a:effectLst/>
        </p:spPr>
        <p:txBody>
          <a:bodyPr>
            <a:spAutoFit/>
          </a:bodyPr>
          <a:lstStyle/>
          <a:p>
            <a:r>
              <a:rPr lang="en-US" i="1" dirty="0"/>
              <a:t>Max</a:t>
            </a:r>
            <a:r>
              <a:rPr lang="en-US" dirty="0"/>
              <a:t> always moves first.</a:t>
            </a:r>
          </a:p>
          <a:p>
            <a:r>
              <a:rPr lang="en-US" i="1" dirty="0"/>
              <a:t>Min</a:t>
            </a:r>
            <a:r>
              <a:rPr lang="en-US" dirty="0"/>
              <a:t> is the opponent.</a:t>
            </a:r>
          </a:p>
          <a:p>
            <a:endParaRPr lang="en-US" dirty="0"/>
          </a:p>
          <a:p>
            <a:r>
              <a:rPr lang="en-US" dirty="0"/>
              <a:t>We have </a:t>
            </a:r>
          </a:p>
          <a:p>
            <a:r>
              <a:rPr lang="en-US" dirty="0"/>
              <a:t> </a:t>
            </a:r>
          </a:p>
          <a:p>
            <a:pPr lvl="1">
              <a:buFontTx/>
              <a:buChar char="•"/>
            </a:pPr>
            <a:r>
              <a:rPr lang="en-US" dirty="0"/>
              <a:t> An initial state. </a:t>
            </a:r>
          </a:p>
          <a:p>
            <a:pPr lvl="1">
              <a:buFontTx/>
              <a:buChar char="•"/>
            </a:pPr>
            <a:r>
              <a:rPr lang="en-US" dirty="0"/>
              <a:t> A set of operators.</a:t>
            </a:r>
          </a:p>
          <a:p>
            <a:pPr lvl="1">
              <a:buFontTx/>
              <a:buChar char="•"/>
            </a:pPr>
            <a:r>
              <a:rPr lang="en-US" dirty="0"/>
              <a:t> A terminal test (which tells us when the game is over).</a:t>
            </a:r>
          </a:p>
          <a:p>
            <a:pPr lvl="1">
              <a:buFontTx/>
              <a:buChar char="•"/>
            </a:pPr>
            <a:r>
              <a:rPr lang="en-US" dirty="0"/>
              <a:t> A utility function (evaluation function). </a:t>
            </a:r>
          </a:p>
          <a:p>
            <a:r>
              <a:rPr lang="en-US" sz="2000" dirty="0"/>
              <a:t>The utility function is like the heuristic function we have seen in the past, except it evaluates a node in terms of how </a:t>
            </a:r>
            <a:r>
              <a:rPr lang="en-US" sz="2000" i="1" dirty="0"/>
              <a:t>good</a:t>
            </a:r>
            <a:r>
              <a:rPr lang="en-US" sz="2000" dirty="0"/>
              <a:t> it is for each player. Positive values indicate states advantageous for Max, negative values indicate states advantageous for Min.</a:t>
            </a:r>
          </a:p>
          <a:p>
            <a:r>
              <a:rPr lang="en-US" sz="2000" dirty="0"/>
              <a:t>Normally the closer to 1, the better things look for Max, the closer to -1, the better things look for Min.  </a:t>
            </a:r>
          </a:p>
        </p:txBody>
      </p:sp>
      <p:sp>
        <p:nvSpPr>
          <p:cNvPr id="3077" name="Text Box 5"/>
          <p:cNvSpPr txBox="1">
            <a:spLocks noChangeArrowheads="1"/>
          </p:cNvSpPr>
          <p:nvPr/>
        </p:nvSpPr>
        <p:spPr bwMode="auto">
          <a:xfrm>
            <a:off x="5763238" y="3270052"/>
            <a:ext cx="2882199" cy="646331"/>
          </a:xfrm>
          <a:prstGeom prst="rect">
            <a:avLst/>
          </a:prstGeom>
          <a:noFill/>
          <a:ln w="9525">
            <a:noFill/>
            <a:miter lim="800000"/>
            <a:headEnd/>
            <a:tailEnd/>
          </a:ln>
          <a:effectLst/>
        </p:spPr>
        <p:txBody>
          <a:bodyPr wrap="none">
            <a:spAutoFit/>
          </a:bodyPr>
          <a:lstStyle/>
          <a:p>
            <a:r>
              <a:rPr lang="en-US" sz="3600" dirty="0"/>
              <a:t>Max  Vs.  Min</a:t>
            </a:r>
          </a:p>
        </p:txBody>
      </p:sp>
      <p:pic>
        <p:nvPicPr>
          <p:cNvPr id="103426" name="Picture 2" descr="https://theologiansinc.files.wordpress.com/2012/09/h4160317-max_planck_german_physicist-spl.jpg"/>
          <p:cNvPicPr>
            <a:picLocks noChangeAspect="1" noChangeArrowheads="1"/>
          </p:cNvPicPr>
          <p:nvPr/>
        </p:nvPicPr>
        <p:blipFill>
          <a:blip r:embed="rId3" cstate="print"/>
          <a:srcRect/>
          <a:stretch>
            <a:fillRect/>
          </a:stretch>
        </p:blipFill>
        <p:spPr bwMode="auto">
          <a:xfrm>
            <a:off x="5450242" y="928112"/>
            <a:ext cx="1772680" cy="243399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3810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V="1">
            <a:off x="4648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5410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6096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a:endCxn id="16" idx="3"/>
          </p:cNvCxnSpPr>
          <p:nvPr/>
        </p:nvCxnSpPr>
        <p:spPr>
          <a:xfrm flipH="1">
            <a:off x="4038600" y="4419600"/>
            <a:ext cx="457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3"/>
            <a:endCxn id="17" idx="3"/>
          </p:cNvCxnSpPr>
          <p:nvPr/>
        </p:nvCxnSpPr>
        <p:spPr>
          <a:xfrm>
            <a:off x="44958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4" idx="3"/>
            <a:endCxn id="18" idx="3"/>
          </p:cNvCxnSpPr>
          <p:nvPr/>
        </p:nvCxnSpPr>
        <p:spPr>
          <a:xfrm flipH="1">
            <a:off x="5638800" y="4419600"/>
            <a:ext cx="304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4" idx="3"/>
            <a:endCxn id="19" idx="3"/>
          </p:cNvCxnSpPr>
          <p:nvPr/>
        </p:nvCxnSpPr>
        <p:spPr>
          <a:xfrm>
            <a:off x="59436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718466" cy="369332"/>
          </a:xfrm>
          <a:prstGeom prst="rect">
            <a:avLst/>
          </a:prstGeom>
          <a:noFill/>
        </p:spPr>
        <p:txBody>
          <a:bodyPr wrap="none" rtlCol="0">
            <a:spAutoFit/>
          </a:bodyPr>
          <a:lstStyle/>
          <a:p>
            <a:r>
              <a:rPr lang="en-US" dirty="0"/>
              <a:t>F (99)</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a:t>
            </a:r>
            <a:r>
              <a:rPr lang="en-US" dirty="0">
                <a:solidFill>
                  <a:srgbClr val="FFC000"/>
                </a:solidFill>
              </a:rPr>
              <a:t>6</a:t>
            </a:r>
            <a:r>
              <a:rPr lang="en-US" dirty="0"/>
              <a:t>)</a:t>
            </a:r>
          </a:p>
        </p:txBody>
      </p:sp>
      <p:sp>
        <p:nvSpPr>
          <p:cNvPr id="58" name="TextBox 57"/>
          <p:cNvSpPr txBox="1"/>
          <p:nvPr/>
        </p:nvSpPr>
        <p:spPr>
          <a:xfrm>
            <a:off x="4572000" y="3962400"/>
            <a:ext cx="328936" cy="369332"/>
          </a:xfrm>
          <a:prstGeom prst="rect">
            <a:avLst/>
          </a:prstGeom>
          <a:noFill/>
        </p:spPr>
        <p:txBody>
          <a:bodyPr wrap="none" rtlCol="0">
            <a:spAutoFit/>
          </a:bodyPr>
          <a:lstStyle/>
          <a:p>
            <a:r>
              <a:rPr lang="en-US" dirty="0"/>
              <a:t>H</a:t>
            </a:r>
          </a:p>
        </p:txBody>
      </p:sp>
      <p:sp>
        <p:nvSpPr>
          <p:cNvPr id="59" name="TextBox 58"/>
          <p:cNvSpPr txBox="1"/>
          <p:nvPr/>
        </p:nvSpPr>
        <p:spPr>
          <a:xfrm>
            <a:off x="3810000" y="5486400"/>
            <a:ext cx="692818" cy="369332"/>
          </a:xfrm>
          <a:prstGeom prst="rect">
            <a:avLst/>
          </a:prstGeom>
          <a:noFill/>
        </p:spPr>
        <p:txBody>
          <a:bodyPr wrap="none" rtlCol="0">
            <a:spAutoFit/>
          </a:bodyPr>
          <a:lstStyle/>
          <a:p>
            <a:r>
              <a:rPr lang="en-US" dirty="0"/>
              <a:t>M (</a:t>
            </a:r>
            <a:r>
              <a:rPr lang="en-US" dirty="0">
                <a:solidFill>
                  <a:schemeClr val="accent4">
                    <a:lumMod val="60000"/>
                    <a:lumOff val="40000"/>
                  </a:schemeClr>
                </a:solidFill>
              </a:rPr>
              <a:t>3</a:t>
            </a:r>
            <a:r>
              <a:rPr lang="en-US" dirty="0"/>
              <a:t>)</a:t>
            </a:r>
          </a:p>
        </p:txBody>
      </p:sp>
      <p:sp>
        <p:nvSpPr>
          <p:cNvPr id="60" name="TextBox 59"/>
          <p:cNvSpPr txBox="1"/>
          <p:nvPr/>
        </p:nvSpPr>
        <p:spPr>
          <a:xfrm>
            <a:off x="4648200" y="5486400"/>
            <a:ext cx="644728" cy="369332"/>
          </a:xfrm>
          <a:prstGeom prst="rect">
            <a:avLst/>
          </a:prstGeom>
          <a:noFill/>
        </p:spPr>
        <p:txBody>
          <a:bodyPr wrap="none" rtlCol="0">
            <a:spAutoFit/>
          </a:bodyPr>
          <a:lstStyle/>
          <a:p>
            <a:r>
              <a:rPr lang="en-US" dirty="0"/>
              <a:t>N (4)</a:t>
            </a:r>
          </a:p>
        </p:txBody>
      </p:sp>
      <p:sp>
        <p:nvSpPr>
          <p:cNvPr id="61" name="TextBox 60"/>
          <p:cNvSpPr txBox="1"/>
          <p:nvPr/>
        </p:nvSpPr>
        <p:spPr>
          <a:xfrm>
            <a:off x="5410200" y="5486400"/>
            <a:ext cx="647934" cy="369332"/>
          </a:xfrm>
          <a:prstGeom prst="rect">
            <a:avLst/>
          </a:prstGeom>
          <a:noFill/>
        </p:spPr>
        <p:txBody>
          <a:bodyPr wrap="none" rtlCol="0">
            <a:spAutoFit/>
          </a:bodyPr>
          <a:lstStyle/>
          <a:p>
            <a:r>
              <a:rPr lang="en-US" dirty="0"/>
              <a:t>O (7)</a:t>
            </a:r>
          </a:p>
        </p:txBody>
      </p:sp>
      <p:sp>
        <p:nvSpPr>
          <p:cNvPr id="62" name="TextBox 61"/>
          <p:cNvSpPr txBox="1"/>
          <p:nvPr/>
        </p:nvSpPr>
        <p:spPr>
          <a:xfrm>
            <a:off x="6096000" y="5486400"/>
            <a:ext cx="614271" cy="369332"/>
          </a:xfrm>
          <a:prstGeom prst="rect">
            <a:avLst/>
          </a:prstGeom>
          <a:noFill/>
        </p:spPr>
        <p:txBody>
          <a:bodyPr wrap="none" rtlCol="0">
            <a:spAutoFit/>
          </a:bodyPr>
          <a:lstStyle/>
          <a:p>
            <a:r>
              <a:rPr lang="en-US" dirty="0"/>
              <a:t>P (9)</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6096000" y="3962400"/>
            <a:ext cx="258404" cy="369332"/>
          </a:xfrm>
          <a:prstGeom prst="rect">
            <a:avLst/>
          </a:prstGeom>
          <a:noFill/>
        </p:spPr>
        <p:txBody>
          <a:bodyPr wrap="none" rtlCol="0">
            <a:spAutoFit/>
          </a:bodyPr>
          <a:lstStyle/>
          <a:p>
            <a:r>
              <a:rPr lang="en-US" dirty="0"/>
              <a:t>J</a:t>
            </a:r>
          </a:p>
        </p:txBody>
      </p:sp>
      <p:sp>
        <p:nvSpPr>
          <p:cNvPr id="49" name="Rectangle 48"/>
          <p:cNvSpPr/>
          <p:nvPr/>
        </p:nvSpPr>
        <p:spPr>
          <a:xfrm>
            <a:off x="228600" y="152400"/>
            <a:ext cx="8915400" cy="1200329"/>
          </a:xfrm>
          <a:prstGeom prst="rect">
            <a:avLst/>
          </a:prstGeom>
        </p:spPr>
        <p:txBody>
          <a:bodyPr wrap="square">
            <a:spAutoFit/>
          </a:bodyPr>
          <a:lstStyle/>
          <a:p>
            <a:r>
              <a:rPr lang="en-US" dirty="0"/>
              <a:t>Finally , we need to visit the D </a:t>
            </a:r>
            <a:r>
              <a:rPr lang="en-US" dirty="0" err="1"/>
              <a:t>subtree</a:t>
            </a:r>
            <a:endParaRPr lang="en-US" dirty="0"/>
          </a:p>
          <a:p>
            <a:r>
              <a:rPr lang="en-US" dirty="0"/>
              <a:t>As soon as we explore K and find its value is 3 we can prune the rest of the </a:t>
            </a:r>
            <a:r>
              <a:rPr lang="en-US" dirty="0" err="1"/>
              <a:t>subtree</a:t>
            </a:r>
            <a:endParaRPr lang="en-US" dirty="0"/>
          </a:p>
          <a:p>
            <a:endParaRPr lang="en-US" dirty="0"/>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67" name="Rectangle 66"/>
          <p:cNvSpPr/>
          <p:nvPr/>
        </p:nvSpPr>
        <p:spPr>
          <a:xfrm>
            <a:off x="4800600" y="4191000"/>
            <a:ext cx="340158" cy="461665"/>
          </a:xfrm>
          <a:prstGeom prst="rect">
            <a:avLst/>
          </a:prstGeom>
        </p:spPr>
        <p:txBody>
          <a:bodyPr wrap="none">
            <a:spAutoFit/>
          </a:bodyPr>
          <a:lstStyle/>
          <a:p>
            <a:r>
              <a:rPr lang="en-US" sz="2400" dirty="0">
                <a:solidFill>
                  <a:srgbClr val="FF00FF"/>
                </a:solidFill>
              </a:rPr>
              <a:t>4</a:t>
            </a:r>
            <a:endParaRPr lang="en-US" sz="2400" dirty="0"/>
          </a:p>
        </p:txBody>
      </p:sp>
      <p:sp>
        <p:nvSpPr>
          <p:cNvPr id="68" name="Rectangle 67"/>
          <p:cNvSpPr/>
          <p:nvPr/>
        </p:nvSpPr>
        <p:spPr>
          <a:xfrm>
            <a:off x="4495800" y="2895600"/>
            <a:ext cx="647934" cy="461665"/>
          </a:xfrm>
          <a:prstGeom prst="rect">
            <a:avLst/>
          </a:prstGeom>
        </p:spPr>
        <p:txBody>
          <a:bodyPr wrap="none">
            <a:spAutoFit/>
          </a:bodyPr>
          <a:lstStyle/>
          <a:p>
            <a:r>
              <a:rPr lang="en-US" sz="2400" dirty="0">
                <a:solidFill>
                  <a:srgbClr val="FF00FF"/>
                </a:solidFill>
              </a:rPr>
              <a:t>&lt;=4</a:t>
            </a:r>
            <a:endParaRPr lang="en-US" sz="2400" dirty="0"/>
          </a:p>
        </p:txBody>
      </p:sp>
      <p:sp>
        <p:nvSpPr>
          <p:cNvPr id="69" name="Equal 68"/>
          <p:cNvSpPr/>
          <p:nvPr/>
        </p:nvSpPr>
        <p:spPr>
          <a:xfrm rot="18406956">
            <a:off x="4577976" y="3557287"/>
            <a:ext cx="1600200" cy="533400"/>
          </a:xfrm>
          <a:prstGeom prst="mathEqual">
            <a:avLst>
              <a:gd name="adj1" fmla="val 7933"/>
              <a:gd name="adj2" fmla="val 36215"/>
            </a:avLst>
          </a:prstGeom>
          <a:solidFill>
            <a:srgbClr val="92D050"/>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Equal 69"/>
          <p:cNvSpPr/>
          <p:nvPr/>
        </p:nvSpPr>
        <p:spPr>
          <a:xfrm rot="19057796">
            <a:off x="7156465" y="3540800"/>
            <a:ext cx="764663" cy="533400"/>
          </a:xfrm>
          <a:prstGeom prst="mathEqual">
            <a:avLst>
              <a:gd name="adj1" fmla="val 7933"/>
              <a:gd name="adj2" fmla="val 36215"/>
            </a:avLst>
          </a:prstGeom>
          <a:solidFill>
            <a:srgbClr val="92D050"/>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Rectangle 70"/>
          <p:cNvSpPr/>
          <p:nvPr/>
        </p:nvSpPr>
        <p:spPr>
          <a:xfrm>
            <a:off x="7543800" y="2971800"/>
            <a:ext cx="647934" cy="461665"/>
          </a:xfrm>
          <a:prstGeom prst="rect">
            <a:avLst/>
          </a:prstGeom>
        </p:spPr>
        <p:txBody>
          <a:bodyPr wrap="none">
            <a:spAutoFit/>
          </a:bodyPr>
          <a:lstStyle/>
          <a:p>
            <a:r>
              <a:rPr lang="en-US" sz="2400" dirty="0">
                <a:solidFill>
                  <a:srgbClr val="0070C0"/>
                </a:solidFill>
              </a:rPr>
              <a:t>&lt;=3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3962400" y="1981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2362200" y="2286000"/>
            <a:ext cx="1828800" cy="762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a:off x="4191000" y="22860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00" y="2286000"/>
            <a:ext cx="2971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flipV="1">
            <a:off x="21336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flipV="1">
            <a:off x="4114800" y="30480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flipV="1">
            <a:off x="6934200" y="31242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3810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V="1">
            <a:off x="4648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54102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6096000" y="51054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600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5146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429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42672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7150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781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543800" y="4114800"/>
            <a:ext cx="4572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13" idx="0"/>
            <a:endCxn id="20" idx="0"/>
          </p:cNvCxnSpPr>
          <p:nvPr/>
        </p:nvCxnSpPr>
        <p:spPr>
          <a:xfrm flipH="1">
            <a:off x="1828800" y="3352800"/>
            <a:ext cx="533400" cy="762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0"/>
            <a:endCxn id="21" idx="0"/>
          </p:cNvCxnSpPr>
          <p:nvPr/>
        </p:nvCxnSpPr>
        <p:spPr>
          <a:xfrm>
            <a:off x="2362200" y="33528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22" idx="0"/>
          </p:cNvCxnSpPr>
          <p:nvPr/>
        </p:nvCxnSpPr>
        <p:spPr>
          <a:xfrm flipH="1">
            <a:off x="3657600" y="3352800"/>
            <a:ext cx="685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a:endCxn id="23" idx="0"/>
          </p:cNvCxnSpPr>
          <p:nvPr/>
        </p:nvCxnSpPr>
        <p:spPr>
          <a:xfrm>
            <a:off x="4343400" y="3352800"/>
            <a:ext cx="152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24" idx="0"/>
          </p:cNvCxnSpPr>
          <p:nvPr/>
        </p:nvCxnSpPr>
        <p:spPr>
          <a:xfrm>
            <a:off x="4343400" y="3352800"/>
            <a:ext cx="16002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a:endCxn id="16" idx="3"/>
          </p:cNvCxnSpPr>
          <p:nvPr/>
        </p:nvCxnSpPr>
        <p:spPr>
          <a:xfrm flipH="1">
            <a:off x="4038600" y="4419600"/>
            <a:ext cx="457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3"/>
            <a:endCxn id="17" idx="3"/>
          </p:cNvCxnSpPr>
          <p:nvPr/>
        </p:nvCxnSpPr>
        <p:spPr>
          <a:xfrm>
            <a:off x="44958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4" idx="3"/>
            <a:endCxn id="18" idx="3"/>
          </p:cNvCxnSpPr>
          <p:nvPr/>
        </p:nvCxnSpPr>
        <p:spPr>
          <a:xfrm flipH="1">
            <a:off x="5638800" y="4419600"/>
            <a:ext cx="304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4" idx="3"/>
            <a:endCxn id="19" idx="3"/>
          </p:cNvCxnSpPr>
          <p:nvPr/>
        </p:nvCxnSpPr>
        <p:spPr>
          <a:xfrm>
            <a:off x="5943600" y="44196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0"/>
            <a:endCxn id="25" idx="0"/>
          </p:cNvCxnSpPr>
          <p:nvPr/>
        </p:nvCxnSpPr>
        <p:spPr>
          <a:xfrm flipH="1">
            <a:off x="7010400" y="3429000"/>
            <a:ext cx="1524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0"/>
            <a:endCxn id="26" idx="0"/>
          </p:cNvCxnSpPr>
          <p:nvPr/>
        </p:nvCxnSpPr>
        <p:spPr>
          <a:xfrm>
            <a:off x="7162800" y="3429000"/>
            <a:ext cx="609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1905000"/>
            <a:ext cx="317716" cy="369332"/>
          </a:xfrm>
          <a:prstGeom prst="rect">
            <a:avLst/>
          </a:prstGeom>
          <a:noFill/>
        </p:spPr>
        <p:txBody>
          <a:bodyPr wrap="none" rtlCol="0">
            <a:spAutoFit/>
          </a:bodyPr>
          <a:lstStyle/>
          <a:p>
            <a:r>
              <a:rPr lang="en-US" dirty="0"/>
              <a:t>A</a:t>
            </a:r>
          </a:p>
        </p:txBody>
      </p:sp>
      <p:sp>
        <p:nvSpPr>
          <p:cNvPr id="52" name="TextBox 51"/>
          <p:cNvSpPr txBox="1"/>
          <p:nvPr/>
        </p:nvSpPr>
        <p:spPr>
          <a:xfrm>
            <a:off x="1752600" y="2971800"/>
            <a:ext cx="317716" cy="369332"/>
          </a:xfrm>
          <a:prstGeom prst="rect">
            <a:avLst/>
          </a:prstGeom>
          <a:noFill/>
        </p:spPr>
        <p:txBody>
          <a:bodyPr wrap="none" rtlCol="0">
            <a:spAutoFit/>
          </a:bodyPr>
          <a:lstStyle/>
          <a:p>
            <a:r>
              <a:rPr lang="en-US" dirty="0"/>
              <a:t>B</a:t>
            </a:r>
          </a:p>
        </p:txBody>
      </p:sp>
      <p:sp>
        <p:nvSpPr>
          <p:cNvPr id="53" name="TextBox 52"/>
          <p:cNvSpPr txBox="1"/>
          <p:nvPr/>
        </p:nvSpPr>
        <p:spPr>
          <a:xfrm>
            <a:off x="3810000" y="3048000"/>
            <a:ext cx="317716" cy="369332"/>
          </a:xfrm>
          <a:prstGeom prst="rect">
            <a:avLst/>
          </a:prstGeom>
          <a:noFill/>
        </p:spPr>
        <p:txBody>
          <a:bodyPr wrap="none" rtlCol="0">
            <a:spAutoFit/>
          </a:bodyPr>
          <a:lstStyle/>
          <a:p>
            <a:r>
              <a:rPr lang="en-US" dirty="0"/>
              <a:t>C</a:t>
            </a:r>
          </a:p>
        </p:txBody>
      </p:sp>
      <p:sp>
        <p:nvSpPr>
          <p:cNvPr id="54" name="TextBox 53"/>
          <p:cNvSpPr txBox="1"/>
          <p:nvPr/>
        </p:nvSpPr>
        <p:spPr>
          <a:xfrm>
            <a:off x="6629400" y="3048000"/>
            <a:ext cx="327334" cy="369332"/>
          </a:xfrm>
          <a:prstGeom prst="rect">
            <a:avLst/>
          </a:prstGeom>
          <a:noFill/>
        </p:spPr>
        <p:txBody>
          <a:bodyPr wrap="none" rtlCol="0">
            <a:spAutoFit/>
          </a:bodyPr>
          <a:lstStyle/>
          <a:p>
            <a:r>
              <a:rPr lang="en-US" dirty="0"/>
              <a:t>D</a:t>
            </a:r>
          </a:p>
        </p:txBody>
      </p:sp>
      <p:sp>
        <p:nvSpPr>
          <p:cNvPr id="55" name="TextBox 54"/>
          <p:cNvSpPr txBox="1"/>
          <p:nvPr/>
        </p:nvSpPr>
        <p:spPr>
          <a:xfrm>
            <a:off x="1371600" y="4419600"/>
            <a:ext cx="660758" cy="369332"/>
          </a:xfrm>
          <a:prstGeom prst="rect">
            <a:avLst/>
          </a:prstGeom>
          <a:noFill/>
        </p:spPr>
        <p:txBody>
          <a:bodyPr wrap="none" rtlCol="0">
            <a:spAutoFit/>
          </a:bodyPr>
          <a:lstStyle/>
          <a:p>
            <a:r>
              <a:rPr lang="en-US" dirty="0"/>
              <a:t>E  (4)</a:t>
            </a:r>
          </a:p>
        </p:txBody>
      </p:sp>
      <p:sp>
        <p:nvSpPr>
          <p:cNvPr id="56" name="TextBox 55"/>
          <p:cNvSpPr txBox="1"/>
          <p:nvPr/>
        </p:nvSpPr>
        <p:spPr>
          <a:xfrm>
            <a:off x="2590800" y="4419600"/>
            <a:ext cx="718466" cy="369332"/>
          </a:xfrm>
          <a:prstGeom prst="rect">
            <a:avLst/>
          </a:prstGeom>
          <a:noFill/>
        </p:spPr>
        <p:txBody>
          <a:bodyPr wrap="none" rtlCol="0">
            <a:spAutoFit/>
          </a:bodyPr>
          <a:lstStyle/>
          <a:p>
            <a:r>
              <a:rPr lang="en-US" dirty="0"/>
              <a:t>F (99)</a:t>
            </a:r>
          </a:p>
        </p:txBody>
      </p:sp>
      <p:sp>
        <p:nvSpPr>
          <p:cNvPr id="57" name="TextBox 56"/>
          <p:cNvSpPr txBox="1"/>
          <p:nvPr/>
        </p:nvSpPr>
        <p:spPr>
          <a:xfrm>
            <a:off x="3429000" y="4419600"/>
            <a:ext cx="588623" cy="369332"/>
          </a:xfrm>
          <a:prstGeom prst="rect">
            <a:avLst/>
          </a:prstGeom>
          <a:noFill/>
        </p:spPr>
        <p:txBody>
          <a:bodyPr wrap="none" rtlCol="0">
            <a:spAutoFit/>
          </a:bodyPr>
          <a:lstStyle/>
          <a:p>
            <a:r>
              <a:rPr lang="en-US" dirty="0"/>
              <a:t>G(</a:t>
            </a:r>
            <a:r>
              <a:rPr lang="en-US" dirty="0">
                <a:solidFill>
                  <a:srgbClr val="FFC000"/>
                </a:solidFill>
              </a:rPr>
              <a:t>6</a:t>
            </a:r>
            <a:r>
              <a:rPr lang="en-US" dirty="0"/>
              <a:t>)</a:t>
            </a:r>
          </a:p>
        </p:txBody>
      </p:sp>
      <p:sp>
        <p:nvSpPr>
          <p:cNvPr id="58" name="TextBox 57"/>
          <p:cNvSpPr txBox="1"/>
          <p:nvPr/>
        </p:nvSpPr>
        <p:spPr>
          <a:xfrm>
            <a:off x="4572000" y="3962400"/>
            <a:ext cx="328936" cy="369332"/>
          </a:xfrm>
          <a:prstGeom prst="rect">
            <a:avLst/>
          </a:prstGeom>
          <a:noFill/>
        </p:spPr>
        <p:txBody>
          <a:bodyPr wrap="none" rtlCol="0">
            <a:spAutoFit/>
          </a:bodyPr>
          <a:lstStyle/>
          <a:p>
            <a:r>
              <a:rPr lang="en-US" dirty="0"/>
              <a:t>H</a:t>
            </a:r>
          </a:p>
        </p:txBody>
      </p:sp>
      <p:sp>
        <p:nvSpPr>
          <p:cNvPr id="59" name="TextBox 58"/>
          <p:cNvSpPr txBox="1"/>
          <p:nvPr/>
        </p:nvSpPr>
        <p:spPr>
          <a:xfrm>
            <a:off x="3810000" y="5486400"/>
            <a:ext cx="692818" cy="369332"/>
          </a:xfrm>
          <a:prstGeom prst="rect">
            <a:avLst/>
          </a:prstGeom>
          <a:noFill/>
        </p:spPr>
        <p:txBody>
          <a:bodyPr wrap="none" rtlCol="0">
            <a:spAutoFit/>
          </a:bodyPr>
          <a:lstStyle/>
          <a:p>
            <a:r>
              <a:rPr lang="en-US" dirty="0"/>
              <a:t>M (</a:t>
            </a:r>
            <a:r>
              <a:rPr lang="en-US" dirty="0">
                <a:solidFill>
                  <a:schemeClr val="accent4">
                    <a:lumMod val="60000"/>
                    <a:lumOff val="40000"/>
                  </a:schemeClr>
                </a:solidFill>
              </a:rPr>
              <a:t>3</a:t>
            </a:r>
            <a:r>
              <a:rPr lang="en-US" dirty="0"/>
              <a:t>)</a:t>
            </a:r>
          </a:p>
        </p:txBody>
      </p:sp>
      <p:sp>
        <p:nvSpPr>
          <p:cNvPr id="60" name="TextBox 59"/>
          <p:cNvSpPr txBox="1"/>
          <p:nvPr/>
        </p:nvSpPr>
        <p:spPr>
          <a:xfrm>
            <a:off x="4648200" y="5486400"/>
            <a:ext cx="644728" cy="369332"/>
          </a:xfrm>
          <a:prstGeom prst="rect">
            <a:avLst/>
          </a:prstGeom>
          <a:noFill/>
        </p:spPr>
        <p:txBody>
          <a:bodyPr wrap="none" rtlCol="0">
            <a:spAutoFit/>
          </a:bodyPr>
          <a:lstStyle/>
          <a:p>
            <a:r>
              <a:rPr lang="en-US" dirty="0"/>
              <a:t>N (4)</a:t>
            </a:r>
          </a:p>
        </p:txBody>
      </p:sp>
      <p:sp>
        <p:nvSpPr>
          <p:cNvPr id="61" name="TextBox 60"/>
          <p:cNvSpPr txBox="1"/>
          <p:nvPr/>
        </p:nvSpPr>
        <p:spPr>
          <a:xfrm>
            <a:off x="5410200" y="5486400"/>
            <a:ext cx="647934" cy="369332"/>
          </a:xfrm>
          <a:prstGeom prst="rect">
            <a:avLst/>
          </a:prstGeom>
          <a:noFill/>
        </p:spPr>
        <p:txBody>
          <a:bodyPr wrap="none" rtlCol="0">
            <a:spAutoFit/>
          </a:bodyPr>
          <a:lstStyle/>
          <a:p>
            <a:r>
              <a:rPr lang="en-US" dirty="0"/>
              <a:t>O (7)</a:t>
            </a:r>
          </a:p>
        </p:txBody>
      </p:sp>
      <p:sp>
        <p:nvSpPr>
          <p:cNvPr id="62" name="TextBox 61"/>
          <p:cNvSpPr txBox="1"/>
          <p:nvPr/>
        </p:nvSpPr>
        <p:spPr>
          <a:xfrm>
            <a:off x="6096000" y="5486400"/>
            <a:ext cx="614271" cy="369332"/>
          </a:xfrm>
          <a:prstGeom prst="rect">
            <a:avLst/>
          </a:prstGeom>
          <a:noFill/>
        </p:spPr>
        <p:txBody>
          <a:bodyPr wrap="none" rtlCol="0">
            <a:spAutoFit/>
          </a:bodyPr>
          <a:lstStyle/>
          <a:p>
            <a:r>
              <a:rPr lang="en-US" dirty="0"/>
              <a:t>P (9)</a:t>
            </a:r>
          </a:p>
        </p:txBody>
      </p:sp>
      <p:sp>
        <p:nvSpPr>
          <p:cNvPr id="63" name="TextBox 62"/>
          <p:cNvSpPr txBox="1"/>
          <p:nvPr/>
        </p:nvSpPr>
        <p:spPr>
          <a:xfrm>
            <a:off x="6781800" y="4419600"/>
            <a:ext cx="615874" cy="369332"/>
          </a:xfrm>
          <a:prstGeom prst="rect">
            <a:avLst/>
          </a:prstGeom>
          <a:noFill/>
        </p:spPr>
        <p:txBody>
          <a:bodyPr wrap="none" rtlCol="0">
            <a:spAutoFit/>
          </a:bodyPr>
          <a:lstStyle/>
          <a:p>
            <a:r>
              <a:rPr lang="en-US" dirty="0"/>
              <a:t>K (3)</a:t>
            </a:r>
          </a:p>
        </p:txBody>
      </p:sp>
      <p:sp>
        <p:nvSpPr>
          <p:cNvPr id="64" name="TextBox 63"/>
          <p:cNvSpPr txBox="1"/>
          <p:nvPr/>
        </p:nvSpPr>
        <p:spPr>
          <a:xfrm>
            <a:off x="7620000" y="4419600"/>
            <a:ext cx="593432" cy="369332"/>
          </a:xfrm>
          <a:prstGeom prst="rect">
            <a:avLst/>
          </a:prstGeom>
          <a:noFill/>
        </p:spPr>
        <p:txBody>
          <a:bodyPr wrap="none" rtlCol="0">
            <a:spAutoFit/>
          </a:bodyPr>
          <a:lstStyle/>
          <a:p>
            <a:r>
              <a:rPr lang="en-US" dirty="0"/>
              <a:t>L (8)</a:t>
            </a:r>
          </a:p>
        </p:txBody>
      </p:sp>
      <p:sp>
        <p:nvSpPr>
          <p:cNvPr id="65" name="TextBox 64"/>
          <p:cNvSpPr txBox="1"/>
          <p:nvPr/>
        </p:nvSpPr>
        <p:spPr>
          <a:xfrm>
            <a:off x="6096000" y="3962400"/>
            <a:ext cx="258404" cy="369332"/>
          </a:xfrm>
          <a:prstGeom prst="rect">
            <a:avLst/>
          </a:prstGeom>
          <a:noFill/>
        </p:spPr>
        <p:txBody>
          <a:bodyPr wrap="none" rtlCol="0">
            <a:spAutoFit/>
          </a:bodyPr>
          <a:lstStyle/>
          <a:p>
            <a:r>
              <a:rPr lang="en-US" dirty="0"/>
              <a:t>J</a:t>
            </a:r>
          </a:p>
        </p:txBody>
      </p:sp>
      <p:sp>
        <p:nvSpPr>
          <p:cNvPr id="49" name="Rectangle 48"/>
          <p:cNvSpPr/>
          <p:nvPr/>
        </p:nvSpPr>
        <p:spPr>
          <a:xfrm>
            <a:off x="228600" y="152400"/>
            <a:ext cx="8915400" cy="1015663"/>
          </a:xfrm>
          <a:prstGeom prst="rect">
            <a:avLst/>
          </a:prstGeom>
        </p:spPr>
        <p:txBody>
          <a:bodyPr wrap="square">
            <a:spAutoFit/>
          </a:bodyPr>
          <a:lstStyle/>
          <a:p>
            <a:r>
              <a:rPr lang="en-US" dirty="0"/>
              <a:t>Thus Max’s best move is to pay B, and he expects to win </a:t>
            </a:r>
            <a:r>
              <a:rPr lang="en-US" sz="2400" dirty="0">
                <a:solidFill>
                  <a:srgbClr val="FF0000"/>
                </a:solidFill>
              </a:rPr>
              <a:t>4</a:t>
            </a:r>
            <a:r>
              <a:rPr lang="en-US" dirty="0"/>
              <a:t> dollars</a:t>
            </a:r>
          </a:p>
          <a:p>
            <a:endParaRPr lang="en-US" dirty="0"/>
          </a:p>
          <a:p>
            <a:endParaRPr lang="en-US" dirty="0"/>
          </a:p>
        </p:txBody>
      </p:sp>
      <p:sp>
        <p:nvSpPr>
          <p:cNvPr id="66" name="TextBox 65"/>
          <p:cNvSpPr txBox="1"/>
          <p:nvPr/>
        </p:nvSpPr>
        <p:spPr>
          <a:xfrm>
            <a:off x="1905000" y="2590800"/>
            <a:ext cx="301686" cy="461665"/>
          </a:xfrm>
          <a:prstGeom prst="rect">
            <a:avLst/>
          </a:prstGeom>
          <a:noFill/>
        </p:spPr>
        <p:txBody>
          <a:bodyPr wrap="square" rtlCol="0">
            <a:spAutoFit/>
          </a:bodyPr>
          <a:lstStyle/>
          <a:p>
            <a:r>
              <a:rPr lang="en-US" sz="2400" dirty="0">
                <a:solidFill>
                  <a:srgbClr val="FF0000"/>
                </a:solidFill>
              </a:rPr>
              <a:t>4</a:t>
            </a:r>
          </a:p>
        </p:txBody>
      </p:sp>
      <p:sp>
        <p:nvSpPr>
          <p:cNvPr id="67" name="Rectangle 66"/>
          <p:cNvSpPr/>
          <p:nvPr/>
        </p:nvSpPr>
        <p:spPr>
          <a:xfrm>
            <a:off x="4800600" y="4191000"/>
            <a:ext cx="340158" cy="461665"/>
          </a:xfrm>
          <a:prstGeom prst="rect">
            <a:avLst/>
          </a:prstGeom>
        </p:spPr>
        <p:txBody>
          <a:bodyPr wrap="none">
            <a:spAutoFit/>
          </a:bodyPr>
          <a:lstStyle/>
          <a:p>
            <a:r>
              <a:rPr lang="en-US" sz="2400" dirty="0">
                <a:solidFill>
                  <a:srgbClr val="FF00FF"/>
                </a:solidFill>
              </a:rPr>
              <a:t>4</a:t>
            </a:r>
            <a:endParaRPr lang="en-US" sz="2400" dirty="0"/>
          </a:p>
        </p:txBody>
      </p:sp>
      <p:sp>
        <p:nvSpPr>
          <p:cNvPr id="68" name="Rectangle 67"/>
          <p:cNvSpPr/>
          <p:nvPr/>
        </p:nvSpPr>
        <p:spPr>
          <a:xfrm>
            <a:off x="4495800" y="2895600"/>
            <a:ext cx="647934" cy="461665"/>
          </a:xfrm>
          <a:prstGeom prst="rect">
            <a:avLst/>
          </a:prstGeom>
        </p:spPr>
        <p:txBody>
          <a:bodyPr wrap="none">
            <a:spAutoFit/>
          </a:bodyPr>
          <a:lstStyle/>
          <a:p>
            <a:r>
              <a:rPr lang="en-US" sz="2400" dirty="0">
                <a:solidFill>
                  <a:srgbClr val="FF00FF"/>
                </a:solidFill>
              </a:rPr>
              <a:t>&lt;=4</a:t>
            </a:r>
            <a:endParaRPr lang="en-US" sz="2400" dirty="0"/>
          </a:p>
        </p:txBody>
      </p:sp>
      <p:sp>
        <p:nvSpPr>
          <p:cNvPr id="69" name="Equal 68"/>
          <p:cNvSpPr/>
          <p:nvPr/>
        </p:nvSpPr>
        <p:spPr>
          <a:xfrm rot="18406956">
            <a:off x="4577976" y="3557287"/>
            <a:ext cx="1600200" cy="533400"/>
          </a:xfrm>
          <a:prstGeom prst="mathEqual">
            <a:avLst>
              <a:gd name="adj1" fmla="val 7933"/>
              <a:gd name="adj2" fmla="val 36215"/>
            </a:avLst>
          </a:prstGeom>
          <a:solidFill>
            <a:srgbClr val="92D050"/>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Equal 69"/>
          <p:cNvSpPr/>
          <p:nvPr/>
        </p:nvSpPr>
        <p:spPr>
          <a:xfrm rot="19057796">
            <a:off x="7156465" y="3540800"/>
            <a:ext cx="764663" cy="533400"/>
          </a:xfrm>
          <a:prstGeom prst="mathEqual">
            <a:avLst>
              <a:gd name="adj1" fmla="val 7933"/>
              <a:gd name="adj2" fmla="val 36215"/>
            </a:avLst>
          </a:prstGeom>
          <a:solidFill>
            <a:srgbClr val="92D050"/>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Rectangle 70"/>
          <p:cNvSpPr/>
          <p:nvPr/>
        </p:nvSpPr>
        <p:spPr>
          <a:xfrm>
            <a:off x="7543800" y="2971800"/>
            <a:ext cx="647934" cy="461665"/>
          </a:xfrm>
          <a:prstGeom prst="rect">
            <a:avLst/>
          </a:prstGeom>
        </p:spPr>
        <p:txBody>
          <a:bodyPr wrap="none">
            <a:spAutoFit/>
          </a:bodyPr>
          <a:lstStyle/>
          <a:p>
            <a:r>
              <a:rPr lang="en-US" sz="2400" dirty="0">
                <a:solidFill>
                  <a:srgbClr val="0070C0"/>
                </a:solidFill>
              </a:rPr>
              <a:t>&lt;=3</a:t>
            </a:r>
          </a:p>
        </p:txBody>
      </p:sp>
      <p:sp>
        <p:nvSpPr>
          <p:cNvPr id="72" name="TextBox 71"/>
          <p:cNvSpPr txBox="1"/>
          <p:nvPr/>
        </p:nvSpPr>
        <p:spPr>
          <a:xfrm>
            <a:off x="4343400" y="1828800"/>
            <a:ext cx="301686" cy="461665"/>
          </a:xfrm>
          <a:prstGeom prst="rect">
            <a:avLst/>
          </a:prstGeom>
          <a:noFill/>
        </p:spPr>
        <p:txBody>
          <a:bodyPr wrap="square" rtlCol="0">
            <a:spAutoFit/>
          </a:bodyPr>
          <a:lstStyle/>
          <a:p>
            <a:r>
              <a:rPr lang="en-US" sz="2400" dirty="0">
                <a:solidFill>
                  <a:srgbClr val="FF0000"/>
                </a:solidFill>
              </a:rPr>
              <a:t>4</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5209928" y="304066"/>
            <a:ext cx="4053548" cy="830997"/>
          </a:xfrm>
          <a:prstGeom prst="rect">
            <a:avLst/>
          </a:prstGeom>
          <a:noFill/>
          <a:ln w="9525">
            <a:noFill/>
            <a:miter lim="800000"/>
            <a:headEnd/>
            <a:tailEnd/>
          </a:ln>
          <a:effectLst/>
        </p:spPr>
        <p:txBody>
          <a:bodyPr wrap="square">
            <a:spAutoFit/>
          </a:bodyPr>
          <a:lstStyle/>
          <a:p>
            <a:r>
              <a:rPr lang="en-US" dirty="0"/>
              <a:t>Use Minimax or Alpha-Beta, but don’t search so deep…</a:t>
            </a:r>
          </a:p>
        </p:txBody>
      </p:sp>
      <p:sp>
        <p:nvSpPr>
          <p:cNvPr id="13317" name="AutoShape 5"/>
          <p:cNvSpPr>
            <a:spLocks noChangeArrowheads="1"/>
          </p:cNvSpPr>
          <p:nvPr/>
        </p:nvSpPr>
        <p:spPr bwMode="auto">
          <a:xfrm>
            <a:off x="6280469" y="3001513"/>
            <a:ext cx="2248390" cy="3726457"/>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3318" name="AutoShape 6"/>
          <p:cNvSpPr>
            <a:spLocks noChangeArrowheads="1"/>
          </p:cNvSpPr>
          <p:nvPr/>
        </p:nvSpPr>
        <p:spPr bwMode="auto">
          <a:xfrm>
            <a:off x="7201904" y="3001513"/>
            <a:ext cx="412505" cy="683887"/>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pic>
        <p:nvPicPr>
          <p:cNvPr id="3" name="Picture 2"/>
          <p:cNvPicPr>
            <a:picLocks noChangeAspect="1"/>
          </p:cNvPicPr>
          <p:nvPr/>
        </p:nvPicPr>
        <p:blipFill>
          <a:blip r:embed="rId2"/>
          <a:stretch>
            <a:fillRect/>
          </a:stretch>
        </p:blipFill>
        <p:spPr>
          <a:xfrm>
            <a:off x="105914" y="123048"/>
            <a:ext cx="4524275" cy="2786605"/>
          </a:xfrm>
          <a:prstGeom prst="rect">
            <a:avLst/>
          </a:prstGeom>
        </p:spPr>
      </p:pic>
      <p:sp>
        <p:nvSpPr>
          <p:cNvPr id="34" name="AutoShape 5"/>
          <p:cNvSpPr>
            <a:spLocks noChangeArrowheads="1"/>
          </p:cNvSpPr>
          <p:nvPr/>
        </p:nvSpPr>
        <p:spPr bwMode="auto">
          <a:xfrm>
            <a:off x="3382098" y="2998535"/>
            <a:ext cx="2248390" cy="3726457"/>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35" name="AutoShape 6"/>
          <p:cNvSpPr>
            <a:spLocks noChangeArrowheads="1"/>
          </p:cNvSpPr>
          <p:nvPr/>
        </p:nvSpPr>
        <p:spPr bwMode="auto">
          <a:xfrm>
            <a:off x="4064923" y="2992577"/>
            <a:ext cx="889462" cy="1463045"/>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nvGrpSpPr>
          <p:cNvPr id="36" name="Group 4"/>
          <p:cNvGrpSpPr>
            <a:grpSpLocks/>
          </p:cNvGrpSpPr>
          <p:nvPr/>
        </p:nvGrpSpPr>
        <p:grpSpPr bwMode="auto">
          <a:xfrm>
            <a:off x="298107" y="3001513"/>
            <a:ext cx="2248390" cy="3732415"/>
            <a:chOff x="4009" y="2843"/>
            <a:chExt cx="1583" cy="1253"/>
          </a:xfrm>
        </p:grpSpPr>
        <p:sp>
          <p:nvSpPr>
            <p:cNvPr id="37" name="AutoShape 5"/>
            <p:cNvSpPr>
              <a:spLocks noChangeArrowheads="1"/>
            </p:cNvSpPr>
            <p:nvPr/>
          </p:nvSpPr>
          <p:spPr bwMode="auto">
            <a:xfrm>
              <a:off x="4009" y="2845"/>
              <a:ext cx="1583" cy="1251"/>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38" name="AutoShape 6"/>
            <p:cNvSpPr>
              <a:spLocks noChangeArrowheads="1"/>
            </p:cNvSpPr>
            <p:nvPr/>
          </p:nvSpPr>
          <p:spPr bwMode="auto">
            <a:xfrm>
              <a:off x="4371" y="2843"/>
              <a:ext cx="864" cy="683"/>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grpSp>
      <p:sp>
        <p:nvSpPr>
          <p:cNvPr id="4" name="TextBox 3"/>
          <p:cNvSpPr txBox="1"/>
          <p:nvPr/>
        </p:nvSpPr>
        <p:spPr>
          <a:xfrm>
            <a:off x="1608856" y="3112623"/>
            <a:ext cx="1773242" cy="461665"/>
          </a:xfrm>
          <a:prstGeom prst="rect">
            <a:avLst/>
          </a:prstGeom>
          <a:noFill/>
        </p:spPr>
        <p:txBody>
          <a:bodyPr wrap="none" rtlCol="0">
            <a:spAutoFit/>
          </a:bodyPr>
          <a:lstStyle/>
          <a:p>
            <a:r>
              <a:rPr lang="en-US" dirty="0"/>
              <a:t>Grandmaster</a:t>
            </a:r>
          </a:p>
        </p:txBody>
      </p:sp>
      <p:sp>
        <p:nvSpPr>
          <p:cNvPr id="40" name="TextBox 39"/>
          <p:cNvSpPr txBox="1"/>
          <p:nvPr/>
        </p:nvSpPr>
        <p:spPr>
          <a:xfrm>
            <a:off x="4690394" y="3112623"/>
            <a:ext cx="1039067" cy="461665"/>
          </a:xfrm>
          <a:prstGeom prst="rect">
            <a:avLst/>
          </a:prstGeom>
          <a:noFill/>
        </p:spPr>
        <p:txBody>
          <a:bodyPr wrap="none" rtlCol="0">
            <a:spAutoFit/>
          </a:bodyPr>
          <a:lstStyle/>
          <a:p>
            <a:r>
              <a:rPr lang="en-US" dirty="0"/>
              <a:t>Master</a:t>
            </a:r>
          </a:p>
        </p:txBody>
      </p:sp>
      <p:sp>
        <p:nvSpPr>
          <p:cNvPr id="41" name="TextBox 40"/>
          <p:cNvSpPr txBox="1"/>
          <p:nvPr/>
        </p:nvSpPr>
        <p:spPr>
          <a:xfrm>
            <a:off x="7655974" y="3112623"/>
            <a:ext cx="1311578" cy="461665"/>
          </a:xfrm>
          <a:prstGeom prst="rect">
            <a:avLst/>
          </a:prstGeom>
          <a:noFill/>
        </p:spPr>
        <p:txBody>
          <a:bodyPr wrap="none" rtlCol="0">
            <a:spAutoFit/>
          </a:bodyPr>
          <a:lstStyle/>
          <a:p>
            <a:r>
              <a:rPr lang="en-US" dirty="0"/>
              <a:t>Beginner</a:t>
            </a:r>
          </a:p>
        </p:txBody>
      </p:sp>
      <p:sp>
        <p:nvSpPr>
          <p:cNvPr id="2" name="Rectangle 1">
            <a:extLst>
              <a:ext uri="{FF2B5EF4-FFF2-40B4-BE49-F238E27FC236}">
                <a16:creationId xmlns:a16="http://schemas.microsoft.com/office/drawing/2014/main" id="{1AE912E4-D706-430C-93D2-8B33F444F7DC}"/>
              </a:ext>
            </a:extLst>
          </p:cNvPr>
          <p:cNvSpPr/>
          <p:nvPr/>
        </p:nvSpPr>
        <p:spPr>
          <a:xfrm>
            <a:off x="5209927" y="1492625"/>
            <a:ext cx="2668385" cy="738664"/>
          </a:xfrm>
          <a:prstGeom prst="rect">
            <a:avLst/>
          </a:prstGeom>
        </p:spPr>
        <p:txBody>
          <a:bodyPr wrap="square">
            <a:spAutoFit/>
          </a:bodyPr>
          <a:lstStyle/>
          <a:p>
            <a:r>
              <a:rPr lang="en-US" sz="1400" dirty="0"/>
              <a:t>4-ply ≈ human novice  </a:t>
            </a:r>
          </a:p>
          <a:p>
            <a:r>
              <a:rPr lang="en-US" sz="1400" dirty="0"/>
              <a:t>8-ply ≈ typical PC, human master</a:t>
            </a:r>
          </a:p>
          <a:p>
            <a:r>
              <a:rPr lang="en-US" sz="1400" dirty="0"/>
              <a:t>12-ply ≈ Deep Blue, Kasparov </a:t>
            </a:r>
          </a:p>
        </p:txBody>
      </p:sp>
    </p:spTree>
    <p:extLst>
      <p:ext uri="{BB962C8B-B14F-4D97-AF65-F5344CB8AC3E}">
        <p14:creationId xmlns:p14="http://schemas.microsoft.com/office/powerpoint/2010/main" val="503121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772400" cy="1143000"/>
          </a:xfrm>
        </p:spPr>
        <p:txBody>
          <a:bodyPr/>
          <a:lstStyle/>
          <a:p>
            <a:r>
              <a:rPr lang="en-US" dirty="0">
                <a:effectLst>
                  <a:outerShdw blurRad="38100" dist="38100" dir="2700000" algn="tl">
                    <a:srgbClr val="000000">
                      <a:alpha val="43137"/>
                    </a:srgbClr>
                  </a:outerShdw>
                </a:effectLst>
              </a:rPr>
              <a:t>Solved Games</a:t>
            </a:r>
          </a:p>
        </p:txBody>
      </p:sp>
      <p:sp>
        <p:nvSpPr>
          <p:cNvPr id="3" name="TextBox 2"/>
          <p:cNvSpPr txBox="1"/>
          <p:nvPr/>
        </p:nvSpPr>
        <p:spPr>
          <a:xfrm>
            <a:off x="685800" y="1514475"/>
            <a:ext cx="7648574" cy="4708981"/>
          </a:xfrm>
          <a:prstGeom prst="rect">
            <a:avLst/>
          </a:prstGeom>
          <a:noFill/>
        </p:spPr>
        <p:txBody>
          <a:bodyPr wrap="square" rtlCol="0">
            <a:spAutoFit/>
          </a:bodyPr>
          <a:lstStyle/>
          <a:p>
            <a:r>
              <a:rPr lang="en-US" dirty="0"/>
              <a:t>A </a:t>
            </a:r>
            <a:r>
              <a:rPr lang="en-US" b="1" dirty="0"/>
              <a:t>solved game</a:t>
            </a:r>
            <a:r>
              <a:rPr lang="en-US" dirty="0"/>
              <a:t> is a game whose outcome (win, lose, or draw) can be correctly predicted from any position, given that both players play perfectly. Games which have not been solved are said to be "unsolved".</a:t>
            </a:r>
          </a:p>
          <a:p>
            <a:endParaRPr lang="en-US" dirty="0"/>
          </a:p>
          <a:p>
            <a:r>
              <a:rPr lang="en-US" dirty="0"/>
              <a:t>The most obvious way to solve a game, is to run the </a:t>
            </a:r>
            <a:r>
              <a:rPr lang="en-US" dirty="0" err="1"/>
              <a:t>Minimax</a:t>
            </a:r>
            <a:r>
              <a:rPr lang="en-US" dirty="0"/>
              <a:t> Algorithm all the way to the leaf nodes, and back up the scores to the root node. At that point, there are only three options:</a:t>
            </a:r>
          </a:p>
          <a:p>
            <a:pPr lvl="2">
              <a:buFont typeface="Arial" pitchFamily="34" charset="0"/>
              <a:buChar char="•"/>
            </a:pPr>
            <a:r>
              <a:rPr lang="en-US" sz="2000" dirty="0"/>
              <a:t> It is a win for first player.</a:t>
            </a:r>
          </a:p>
          <a:p>
            <a:pPr lvl="2">
              <a:buFont typeface="Arial" pitchFamily="34" charset="0"/>
              <a:buChar char="•"/>
            </a:pPr>
            <a:r>
              <a:rPr lang="en-US" sz="2000" dirty="0"/>
              <a:t> It is a win for second player.</a:t>
            </a:r>
          </a:p>
          <a:p>
            <a:pPr lvl="2">
              <a:buFont typeface="Arial" pitchFamily="34" charset="0"/>
              <a:buChar char="•"/>
            </a:pPr>
            <a:r>
              <a:rPr lang="en-US" sz="2000" dirty="0"/>
              <a:t> It is a draw.</a:t>
            </a:r>
          </a:p>
          <a:p>
            <a:r>
              <a:rPr lang="en-US" dirty="0"/>
              <a:t>It is rare we can actually do this full search to the leaf nodes.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netdotstuff.com/tictactoe/images/logosub.gif"/>
          <p:cNvPicPr>
            <a:picLocks noChangeAspect="1" noChangeArrowheads="1"/>
          </p:cNvPicPr>
          <p:nvPr/>
        </p:nvPicPr>
        <p:blipFill>
          <a:blip r:embed="rId2" cstate="print"/>
          <a:srcRect/>
          <a:stretch>
            <a:fillRect/>
          </a:stretch>
        </p:blipFill>
        <p:spPr bwMode="auto">
          <a:xfrm>
            <a:off x="271029" y="4878631"/>
            <a:ext cx="1582093" cy="1823174"/>
          </a:xfrm>
          <a:prstGeom prst="rect">
            <a:avLst/>
          </a:prstGeom>
          <a:noFill/>
        </p:spPr>
      </p:pic>
      <p:pic>
        <p:nvPicPr>
          <p:cNvPr id="56323" name="Picture 3"/>
          <p:cNvPicPr>
            <a:picLocks noChangeAspect="1" noChangeArrowheads="1"/>
          </p:cNvPicPr>
          <p:nvPr/>
        </p:nvPicPr>
        <p:blipFill>
          <a:blip r:embed="rId3" cstate="print"/>
          <a:srcRect/>
          <a:stretch>
            <a:fillRect/>
          </a:stretch>
        </p:blipFill>
        <p:spPr bwMode="auto">
          <a:xfrm>
            <a:off x="2859600" y="2622786"/>
            <a:ext cx="5968538" cy="3970954"/>
          </a:xfrm>
          <a:prstGeom prst="rect">
            <a:avLst/>
          </a:prstGeom>
          <a:noFill/>
          <a:ln w="9525">
            <a:noFill/>
            <a:miter lim="800000"/>
            <a:headEnd/>
            <a:tailEnd/>
          </a:ln>
        </p:spPr>
      </p:pic>
      <p:sp>
        <p:nvSpPr>
          <p:cNvPr id="6" name="AutoShape 90"/>
          <p:cNvSpPr>
            <a:spLocks noChangeArrowheads="1"/>
          </p:cNvSpPr>
          <p:nvPr/>
        </p:nvSpPr>
        <p:spPr bwMode="auto">
          <a:xfrm>
            <a:off x="5514362" y="2208535"/>
            <a:ext cx="429260" cy="414251"/>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 name="TextBox 6"/>
          <p:cNvSpPr txBox="1"/>
          <p:nvPr/>
        </p:nvSpPr>
        <p:spPr>
          <a:xfrm>
            <a:off x="5943622" y="2208535"/>
            <a:ext cx="338554" cy="461665"/>
          </a:xfrm>
          <a:prstGeom prst="rect">
            <a:avLst/>
          </a:prstGeom>
          <a:noFill/>
        </p:spPr>
        <p:txBody>
          <a:bodyPr wrap="none" rtlCol="0">
            <a:spAutoFit/>
          </a:bodyPr>
          <a:lstStyle/>
          <a:p>
            <a:r>
              <a:rPr lang="en-US" dirty="0"/>
              <a:t>0</a:t>
            </a:r>
          </a:p>
        </p:txBody>
      </p:sp>
      <p:sp>
        <p:nvSpPr>
          <p:cNvPr id="8" name="Text Box 3"/>
          <p:cNvSpPr txBox="1">
            <a:spLocks noChangeArrowheads="1"/>
          </p:cNvSpPr>
          <p:nvPr/>
        </p:nvSpPr>
        <p:spPr bwMode="auto">
          <a:xfrm>
            <a:off x="271028" y="108065"/>
            <a:ext cx="8715029" cy="2308324"/>
          </a:xfrm>
          <a:prstGeom prst="rect">
            <a:avLst/>
          </a:prstGeom>
          <a:noFill/>
          <a:ln w="9525">
            <a:noFill/>
            <a:miter lim="800000"/>
            <a:headEnd/>
            <a:tailEnd/>
          </a:ln>
          <a:effectLst/>
        </p:spPr>
        <p:txBody>
          <a:bodyPr wrap="square">
            <a:spAutoFit/>
          </a:bodyPr>
          <a:lstStyle/>
          <a:p>
            <a:r>
              <a:rPr lang="en-US" dirty="0"/>
              <a:t>The backed up utility function (evaluation function) for Tic-tac-toe is zero. In other words, a </a:t>
            </a:r>
            <a:r>
              <a:rPr lang="en-US" b="1" dirty="0"/>
              <a:t>draw</a:t>
            </a:r>
            <a:r>
              <a:rPr lang="en-US" dirty="0"/>
              <a:t>.</a:t>
            </a:r>
          </a:p>
          <a:p>
            <a:endParaRPr lang="en-US" dirty="0"/>
          </a:p>
          <a:p>
            <a:r>
              <a:rPr lang="en-US" dirty="0"/>
              <a:t>To put it another way, if god </a:t>
            </a:r>
            <a:r>
              <a:rPr lang="en-US" b="1" dirty="0"/>
              <a:t>A</a:t>
            </a:r>
            <a:r>
              <a:rPr lang="en-US" dirty="0"/>
              <a:t> played this game with god </a:t>
            </a:r>
            <a:r>
              <a:rPr lang="en-US" b="1" dirty="0"/>
              <a:t>B</a:t>
            </a:r>
            <a:r>
              <a:rPr lang="en-US" dirty="0"/>
              <a:t> a trillion times, the outcome would </a:t>
            </a:r>
            <a:r>
              <a:rPr lang="en-US" i="1" dirty="0"/>
              <a:t>always</a:t>
            </a:r>
            <a:r>
              <a:rPr lang="en-US" dirty="0"/>
              <a:t> be a draw.  </a:t>
            </a:r>
          </a:p>
          <a:p>
            <a:endParaRPr lang="en-US" dirty="0"/>
          </a:p>
        </p:txBody>
      </p:sp>
      <p:sp>
        <p:nvSpPr>
          <p:cNvPr id="9" name="Text Box 3"/>
          <p:cNvSpPr txBox="1">
            <a:spLocks noChangeArrowheads="1"/>
          </p:cNvSpPr>
          <p:nvPr/>
        </p:nvSpPr>
        <p:spPr bwMode="auto">
          <a:xfrm>
            <a:off x="271028" y="2439367"/>
            <a:ext cx="4455622" cy="461665"/>
          </a:xfrm>
          <a:prstGeom prst="rect">
            <a:avLst/>
          </a:prstGeom>
          <a:noFill/>
          <a:ln w="9525">
            <a:noFill/>
            <a:miter lim="800000"/>
            <a:headEnd/>
            <a:tailEnd/>
          </a:ln>
          <a:effectLst/>
        </p:spPr>
        <p:txBody>
          <a:bodyPr wrap="square">
            <a:spAutoFit/>
          </a:bodyPr>
          <a:lstStyle/>
          <a:p>
            <a:r>
              <a:rPr lang="en-US" dirty="0"/>
              <a:t>Thus we say, Tic-tac-toe is </a:t>
            </a:r>
            <a:r>
              <a:rPr lang="en-US" b="1" dirty="0"/>
              <a:t>solved</a:t>
            </a:r>
            <a:endParaRPr lang="en-US" dirty="0"/>
          </a:p>
        </p:txBody>
      </p:sp>
      <p:sp>
        <p:nvSpPr>
          <p:cNvPr id="10" name="Rectangle 9"/>
          <p:cNvSpPr/>
          <p:nvPr/>
        </p:nvSpPr>
        <p:spPr>
          <a:xfrm>
            <a:off x="271028" y="3124075"/>
            <a:ext cx="3953813" cy="1200329"/>
          </a:xfrm>
          <a:prstGeom prst="rect">
            <a:avLst/>
          </a:prstGeom>
        </p:spPr>
        <p:txBody>
          <a:bodyPr wrap="square">
            <a:spAutoFit/>
          </a:bodyPr>
          <a:lstStyle/>
          <a:p>
            <a:r>
              <a:rPr lang="en-US" sz="1800" dirty="0"/>
              <a:t>A solved game is a game whose outcome (win, lose, or draw) can be correctly predicted from any position, given that both players play perfectly.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a:grpSpLocks/>
          </p:cNvGrpSpPr>
          <p:nvPr/>
        </p:nvGrpSpPr>
        <p:grpSpPr bwMode="auto">
          <a:xfrm>
            <a:off x="574675" y="2964763"/>
            <a:ext cx="7962900" cy="3756025"/>
            <a:chOff x="370" y="1034"/>
            <a:chExt cx="5016" cy="2366"/>
          </a:xfrm>
        </p:grpSpPr>
        <p:grpSp>
          <p:nvGrpSpPr>
            <p:cNvPr id="3" name="Group 5"/>
            <p:cNvGrpSpPr>
              <a:grpSpLocks/>
            </p:cNvGrpSpPr>
            <p:nvPr/>
          </p:nvGrpSpPr>
          <p:grpSpPr bwMode="auto">
            <a:xfrm>
              <a:off x="370" y="2129"/>
              <a:ext cx="1160" cy="1271"/>
              <a:chOff x="146" y="2955"/>
              <a:chExt cx="1160" cy="1271"/>
            </a:xfrm>
          </p:grpSpPr>
          <p:grpSp>
            <p:nvGrpSpPr>
              <p:cNvPr id="4" name="Group 6"/>
              <p:cNvGrpSpPr>
                <a:grpSpLocks/>
              </p:cNvGrpSpPr>
              <p:nvPr/>
            </p:nvGrpSpPr>
            <p:grpSpPr bwMode="auto">
              <a:xfrm>
                <a:off x="192" y="3024"/>
                <a:ext cx="1104" cy="960"/>
                <a:chOff x="192" y="3024"/>
                <a:chExt cx="1104" cy="960"/>
              </a:xfrm>
            </p:grpSpPr>
            <p:grpSp>
              <p:nvGrpSpPr>
                <p:cNvPr id="5" name="Group 7"/>
                <p:cNvGrpSpPr>
                  <a:grpSpLocks/>
                </p:cNvGrpSpPr>
                <p:nvPr/>
              </p:nvGrpSpPr>
              <p:grpSpPr bwMode="auto">
                <a:xfrm>
                  <a:off x="192" y="3792"/>
                  <a:ext cx="1104" cy="192"/>
                  <a:chOff x="192" y="3792"/>
                  <a:chExt cx="1104" cy="192"/>
                </a:xfrm>
              </p:grpSpPr>
              <p:sp>
                <p:nvSpPr>
                  <p:cNvPr id="7176" name="AutoShape 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7" name="AutoShape 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8" name="AutoShape 1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79" name="AutoShape 11"/>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80" name="Line 12"/>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181" name="Line 13"/>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82" name="Line 14"/>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183" name="Text Box 15"/>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3</a:t>
                </a:r>
              </a:p>
            </p:txBody>
          </p:sp>
          <p:sp>
            <p:nvSpPr>
              <p:cNvPr id="7184" name="Text Box 16"/>
              <p:cNvSpPr txBox="1">
                <a:spLocks noChangeArrowheads="1"/>
              </p:cNvSpPr>
              <p:nvPr/>
            </p:nvSpPr>
            <p:spPr bwMode="auto">
              <a:xfrm>
                <a:off x="614" y="3938"/>
                <a:ext cx="308" cy="288"/>
              </a:xfrm>
              <a:prstGeom prst="rect">
                <a:avLst/>
              </a:prstGeom>
              <a:noFill/>
              <a:ln w="9525">
                <a:noFill/>
                <a:miter lim="800000"/>
                <a:headEnd/>
                <a:tailEnd/>
              </a:ln>
              <a:effectLst/>
            </p:spPr>
            <p:txBody>
              <a:bodyPr wrap="none">
                <a:spAutoFit/>
              </a:bodyPr>
              <a:lstStyle/>
              <a:p>
                <a:pPr algn="ctr"/>
                <a:r>
                  <a:rPr lang="en-US"/>
                  <a:t>12</a:t>
                </a:r>
              </a:p>
            </p:txBody>
          </p:sp>
          <p:sp>
            <p:nvSpPr>
              <p:cNvPr id="7185" name="Text Box 17"/>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8</a:t>
                </a:r>
              </a:p>
            </p:txBody>
          </p:sp>
          <p:sp>
            <p:nvSpPr>
              <p:cNvPr id="7186" name="Text Box 18"/>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7187" name="Text Box 19"/>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7188" name="Text Box 20"/>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7189" name="Text Box 21"/>
              <p:cNvSpPr txBox="1">
                <a:spLocks noChangeArrowheads="1"/>
              </p:cNvSpPr>
              <p:nvPr/>
            </p:nvSpPr>
            <p:spPr bwMode="auto">
              <a:xfrm>
                <a:off x="881" y="2955"/>
                <a:ext cx="212" cy="288"/>
              </a:xfrm>
              <a:prstGeom prst="rect">
                <a:avLst/>
              </a:prstGeom>
              <a:noFill/>
              <a:ln w="9525">
                <a:noFill/>
                <a:miter lim="800000"/>
                <a:headEnd/>
                <a:tailEnd/>
              </a:ln>
              <a:effectLst/>
            </p:spPr>
            <p:txBody>
              <a:bodyPr wrap="none">
                <a:spAutoFit/>
              </a:bodyPr>
              <a:lstStyle/>
              <a:p>
                <a:r>
                  <a:rPr lang="en-US"/>
                  <a:t>3</a:t>
                </a:r>
              </a:p>
            </p:txBody>
          </p:sp>
        </p:grpSp>
        <p:grpSp>
          <p:nvGrpSpPr>
            <p:cNvPr id="6" name="Group 22"/>
            <p:cNvGrpSpPr>
              <a:grpSpLocks/>
            </p:cNvGrpSpPr>
            <p:nvPr/>
          </p:nvGrpSpPr>
          <p:grpSpPr bwMode="auto">
            <a:xfrm>
              <a:off x="2362" y="2129"/>
              <a:ext cx="1160" cy="1271"/>
              <a:chOff x="146" y="2955"/>
              <a:chExt cx="1160" cy="1271"/>
            </a:xfrm>
          </p:grpSpPr>
          <p:grpSp>
            <p:nvGrpSpPr>
              <p:cNvPr id="7" name="Group 23"/>
              <p:cNvGrpSpPr>
                <a:grpSpLocks/>
              </p:cNvGrpSpPr>
              <p:nvPr/>
            </p:nvGrpSpPr>
            <p:grpSpPr bwMode="auto">
              <a:xfrm>
                <a:off x="192" y="3024"/>
                <a:ext cx="1104" cy="960"/>
                <a:chOff x="192" y="3024"/>
                <a:chExt cx="1104" cy="960"/>
              </a:xfrm>
            </p:grpSpPr>
            <p:grpSp>
              <p:nvGrpSpPr>
                <p:cNvPr id="8" name="Group 24"/>
                <p:cNvGrpSpPr>
                  <a:grpSpLocks/>
                </p:cNvGrpSpPr>
                <p:nvPr/>
              </p:nvGrpSpPr>
              <p:grpSpPr bwMode="auto">
                <a:xfrm>
                  <a:off x="192" y="3792"/>
                  <a:ext cx="1104" cy="192"/>
                  <a:chOff x="192" y="3792"/>
                  <a:chExt cx="1104" cy="192"/>
                </a:xfrm>
              </p:grpSpPr>
              <p:sp>
                <p:nvSpPr>
                  <p:cNvPr id="7193" name="AutoShape 2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4" name="AutoShape 2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5" name="AutoShape 2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96" name="AutoShape 28"/>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7" name="Line 29"/>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198" name="Line 30"/>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199" name="Line 31"/>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00" name="Text Box 32"/>
              <p:cNvSpPr txBox="1">
                <a:spLocks noChangeArrowheads="1"/>
              </p:cNvSpPr>
              <p:nvPr/>
            </p:nvSpPr>
            <p:spPr bwMode="auto">
              <a:xfrm>
                <a:off x="167" y="3938"/>
                <a:ext cx="212" cy="288"/>
              </a:xfrm>
              <a:prstGeom prst="rect">
                <a:avLst/>
              </a:prstGeom>
              <a:noFill/>
              <a:ln w="9525">
                <a:noFill/>
                <a:miter lim="800000"/>
                <a:headEnd/>
                <a:tailEnd/>
              </a:ln>
              <a:effectLst/>
            </p:spPr>
            <p:txBody>
              <a:bodyPr wrap="none">
                <a:spAutoFit/>
              </a:bodyPr>
              <a:lstStyle/>
              <a:p>
                <a:r>
                  <a:rPr lang="en-US"/>
                  <a:t>2</a:t>
                </a:r>
              </a:p>
            </p:txBody>
          </p:sp>
          <p:sp>
            <p:nvSpPr>
              <p:cNvPr id="7201" name="Text Box 33"/>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4</a:t>
                </a:r>
              </a:p>
            </p:txBody>
          </p:sp>
          <p:sp>
            <p:nvSpPr>
              <p:cNvPr id="7202" name="Text Box 34"/>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6</a:t>
                </a:r>
              </a:p>
            </p:txBody>
          </p:sp>
          <p:sp>
            <p:nvSpPr>
              <p:cNvPr id="7203" name="Text Box 35"/>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7204" name="Text Box 36"/>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7205" name="Text Box 37"/>
              <p:cNvSpPr txBox="1">
                <a:spLocks noChangeArrowheads="1"/>
              </p:cNvSpPr>
              <p:nvPr/>
            </p:nvSpPr>
            <p:spPr bwMode="auto">
              <a:xfrm>
                <a:off x="842" y="3542"/>
                <a:ext cx="273" cy="192"/>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7206" name="Text Box 38"/>
              <p:cNvSpPr txBox="1">
                <a:spLocks noChangeArrowheads="1"/>
              </p:cNvSpPr>
              <p:nvPr/>
            </p:nvSpPr>
            <p:spPr bwMode="auto">
              <a:xfrm>
                <a:off x="881" y="2955"/>
                <a:ext cx="212" cy="288"/>
              </a:xfrm>
              <a:prstGeom prst="rect">
                <a:avLst/>
              </a:prstGeom>
              <a:noFill/>
              <a:ln w="9525">
                <a:noFill/>
                <a:miter lim="800000"/>
                <a:headEnd/>
                <a:tailEnd/>
              </a:ln>
              <a:effectLst/>
            </p:spPr>
            <p:txBody>
              <a:bodyPr wrap="none">
                <a:spAutoFit/>
              </a:bodyPr>
              <a:lstStyle/>
              <a:p>
                <a:r>
                  <a:rPr lang="en-US"/>
                  <a:t>2</a:t>
                </a:r>
              </a:p>
            </p:txBody>
          </p:sp>
        </p:grpSp>
        <p:grpSp>
          <p:nvGrpSpPr>
            <p:cNvPr id="9" name="Group 39"/>
            <p:cNvGrpSpPr>
              <a:grpSpLocks/>
            </p:cNvGrpSpPr>
            <p:nvPr/>
          </p:nvGrpSpPr>
          <p:grpSpPr bwMode="auto">
            <a:xfrm>
              <a:off x="4226" y="2129"/>
              <a:ext cx="1160" cy="1271"/>
              <a:chOff x="146" y="2955"/>
              <a:chExt cx="1160" cy="1271"/>
            </a:xfrm>
          </p:grpSpPr>
          <p:grpSp>
            <p:nvGrpSpPr>
              <p:cNvPr id="10" name="Group 40"/>
              <p:cNvGrpSpPr>
                <a:grpSpLocks/>
              </p:cNvGrpSpPr>
              <p:nvPr/>
            </p:nvGrpSpPr>
            <p:grpSpPr bwMode="auto">
              <a:xfrm>
                <a:off x="192" y="3024"/>
                <a:ext cx="1104" cy="960"/>
                <a:chOff x="192" y="3024"/>
                <a:chExt cx="1104" cy="960"/>
              </a:xfrm>
            </p:grpSpPr>
            <p:grpSp>
              <p:nvGrpSpPr>
                <p:cNvPr id="11" name="Group 41"/>
                <p:cNvGrpSpPr>
                  <a:grpSpLocks/>
                </p:cNvGrpSpPr>
                <p:nvPr/>
              </p:nvGrpSpPr>
              <p:grpSpPr bwMode="auto">
                <a:xfrm>
                  <a:off x="192" y="3792"/>
                  <a:ext cx="1104" cy="192"/>
                  <a:chOff x="192" y="3792"/>
                  <a:chExt cx="1104" cy="192"/>
                </a:xfrm>
              </p:grpSpPr>
              <p:sp>
                <p:nvSpPr>
                  <p:cNvPr id="7210" name="AutoShape 4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1" name="AutoShape 4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2" name="AutoShape 4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13" name="AutoShape 45"/>
                <p:cNvSpPr>
                  <a:spLocks noChangeArrowheads="1"/>
                </p:cNvSpPr>
                <p:nvPr/>
              </p:nvSpPr>
              <p:spPr bwMode="auto">
                <a:xfrm flipV="1">
                  <a:off x="648" y="3024"/>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4" name="Line 46"/>
                <p:cNvSpPr>
                  <a:spLocks noChangeShapeType="1"/>
                </p:cNvSpPr>
                <p:nvPr/>
              </p:nvSpPr>
              <p:spPr bwMode="auto">
                <a:xfrm flipV="1">
                  <a:off x="290" y="3216"/>
                  <a:ext cx="454" cy="576"/>
                </a:xfrm>
                <a:prstGeom prst="line">
                  <a:avLst/>
                </a:prstGeom>
                <a:noFill/>
                <a:ln w="9525">
                  <a:solidFill>
                    <a:schemeClr val="tx1"/>
                  </a:solidFill>
                  <a:round/>
                  <a:headEnd/>
                  <a:tailEnd/>
                </a:ln>
                <a:effectLst/>
              </p:spPr>
              <p:txBody>
                <a:bodyPr wrap="none" anchor="ctr"/>
                <a:lstStyle/>
                <a:p>
                  <a:endParaRPr lang="en-US"/>
                </a:p>
              </p:txBody>
            </p:sp>
            <p:sp>
              <p:nvSpPr>
                <p:cNvPr id="7215" name="Line 47"/>
                <p:cNvSpPr>
                  <a:spLocks noChangeShapeType="1"/>
                </p:cNvSpPr>
                <p:nvPr/>
              </p:nvSpPr>
              <p:spPr bwMode="auto">
                <a:xfrm flipV="1">
                  <a:off x="744" y="3216"/>
                  <a:ext cx="0" cy="576"/>
                </a:xfrm>
                <a:prstGeom prst="line">
                  <a:avLst/>
                </a:prstGeom>
                <a:noFill/>
                <a:ln w="9525">
                  <a:solidFill>
                    <a:schemeClr val="tx1"/>
                  </a:solidFill>
                  <a:round/>
                  <a:headEnd/>
                  <a:tailEnd/>
                </a:ln>
                <a:effectLst/>
              </p:spPr>
              <p:txBody>
                <a:bodyPr wrap="none" anchor="ctr"/>
                <a:lstStyle/>
                <a:p>
                  <a:endParaRPr lang="en-US"/>
                </a:p>
              </p:txBody>
            </p:sp>
            <p:sp>
              <p:nvSpPr>
                <p:cNvPr id="7216" name="Line 48"/>
                <p:cNvSpPr>
                  <a:spLocks noChangeShapeType="1"/>
                </p:cNvSpPr>
                <p:nvPr/>
              </p:nvSpPr>
              <p:spPr bwMode="auto">
                <a:xfrm>
                  <a:off x="744" y="3216"/>
                  <a:ext cx="456" cy="574"/>
                </a:xfrm>
                <a:prstGeom prst="line">
                  <a:avLst/>
                </a:prstGeom>
                <a:noFill/>
                <a:ln w="9525">
                  <a:solidFill>
                    <a:schemeClr val="tx1"/>
                  </a:solidFill>
                  <a:round/>
                  <a:headEnd/>
                  <a:tailEnd/>
                </a:ln>
                <a:effectLst/>
              </p:spPr>
              <p:txBody>
                <a:bodyPr wrap="none" anchor="ctr"/>
                <a:lstStyle/>
                <a:p>
                  <a:endParaRPr lang="en-US"/>
                </a:p>
              </p:txBody>
            </p:sp>
          </p:grpSp>
          <p:sp>
            <p:nvSpPr>
              <p:cNvPr id="7217" name="Text Box 49"/>
              <p:cNvSpPr txBox="1">
                <a:spLocks noChangeArrowheads="1"/>
              </p:cNvSpPr>
              <p:nvPr/>
            </p:nvSpPr>
            <p:spPr bwMode="auto">
              <a:xfrm>
                <a:off x="167" y="3938"/>
                <a:ext cx="308" cy="288"/>
              </a:xfrm>
              <a:prstGeom prst="rect">
                <a:avLst/>
              </a:prstGeom>
              <a:noFill/>
              <a:ln w="9525">
                <a:noFill/>
                <a:miter lim="800000"/>
                <a:headEnd/>
                <a:tailEnd/>
              </a:ln>
              <a:effectLst/>
            </p:spPr>
            <p:txBody>
              <a:bodyPr wrap="none">
                <a:spAutoFit/>
              </a:bodyPr>
              <a:lstStyle/>
              <a:p>
                <a:r>
                  <a:rPr lang="en-US"/>
                  <a:t>14</a:t>
                </a:r>
              </a:p>
            </p:txBody>
          </p:sp>
          <p:sp>
            <p:nvSpPr>
              <p:cNvPr id="7218" name="Text Box 50"/>
              <p:cNvSpPr txBox="1">
                <a:spLocks noChangeArrowheads="1"/>
              </p:cNvSpPr>
              <p:nvPr/>
            </p:nvSpPr>
            <p:spPr bwMode="auto">
              <a:xfrm>
                <a:off x="662" y="3938"/>
                <a:ext cx="212" cy="288"/>
              </a:xfrm>
              <a:prstGeom prst="rect">
                <a:avLst/>
              </a:prstGeom>
              <a:noFill/>
              <a:ln w="9525">
                <a:noFill/>
                <a:miter lim="800000"/>
                <a:headEnd/>
                <a:tailEnd/>
              </a:ln>
              <a:effectLst/>
            </p:spPr>
            <p:txBody>
              <a:bodyPr wrap="none">
                <a:spAutoFit/>
              </a:bodyPr>
              <a:lstStyle/>
              <a:p>
                <a:pPr algn="ctr"/>
                <a:r>
                  <a:rPr lang="en-US"/>
                  <a:t>5</a:t>
                </a:r>
              </a:p>
            </p:txBody>
          </p:sp>
          <p:sp>
            <p:nvSpPr>
              <p:cNvPr id="7219" name="Text Box 51"/>
              <p:cNvSpPr txBox="1">
                <a:spLocks noChangeArrowheads="1"/>
              </p:cNvSpPr>
              <p:nvPr/>
            </p:nvSpPr>
            <p:spPr bwMode="auto">
              <a:xfrm>
                <a:off x="1094" y="3938"/>
                <a:ext cx="212" cy="288"/>
              </a:xfrm>
              <a:prstGeom prst="rect">
                <a:avLst/>
              </a:prstGeom>
              <a:noFill/>
              <a:ln w="9525">
                <a:noFill/>
                <a:miter lim="800000"/>
                <a:headEnd/>
                <a:tailEnd/>
              </a:ln>
              <a:effectLst/>
            </p:spPr>
            <p:txBody>
              <a:bodyPr wrap="none">
                <a:spAutoFit/>
              </a:bodyPr>
              <a:lstStyle/>
              <a:p>
                <a:r>
                  <a:rPr lang="en-US"/>
                  <a:t>2</a:t>
                </a:r>
              </a:p>
            </p:txBody>
          </p:sp>
          <p:sp>
            <p:nvSpPr>
              <p:cNvPr id="7220" name="Text Box 52"/>
              <p:cNvSpPr txBox="1">
                <a:spLocks noChangeArrowheads="1"/>
              </p:cNvSpPr>
              <p:nvPr/>
            </p:nvSpPr>
            <p:spPr bwMode="auto">
              <a:xfrm>
                <a:off x="146" y="3542"/>
                <a:ext cx="269" cy="192"/>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7221" name="Text Box 53"/>
              <p:cNvSpPr txBox="1">
                <a:spLocks noChangeArrowheads="1"/>
              </p:cNvSpPr>
              <p:nvPr/>
            </p:nvSpPr>
            <p:spPr bwMode="auto">
              <a:xfrm>
                <a:off x="482" y="3542"/>
                <a:ext cx="269" cy="192"/>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7222" name="Text Box 54"/>
              <p:cNvSpPr txBox="1">
                <a:spLocks noChangeArrowheads="1"/>
              </p:cNvSpPr>
              <p:nvPr/>
            </p:nvSpPr>
            <p:spPr bwMode="auto">
              <a:xfrm>
                <a:off x="842" y="3542"/>
                <a:ext cx="269" cy="192"/>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7223" name="Text Box 55"/>
              <p:cNvSpPr txBox="1">
                <a:spLocks noChangeArrowheads="1"/>
              </p:cNvSpPr>
              <p:nvPr/>
            </p:nvSpPr>
            <p:spPr bwMode="auto">
              <a:xfrm>
                <a:off x="881" y="2955"/>
                <a:ext cx="212" cy="288"/>
              </a:xfrm>
              <a:prstGeom prst="rect">
                <a:avLst/>
              </a:prstGeom>
              <a:noFill/>
              <a:ln w="9525">
                <a:noFill/>
                <a:miter lim="800000"/>
                <a:headEnd/>
                <a:tailEnd/>
              </a:ln>
              <a:effectLst/>
            </p:spPr>
            <p:txBody>
              <a:bodyPr wrap="none">
                <a:spAutoFit/>
              </a:bodyPr>
              <a:lstStyle/>
              <a:p>
                <a:r>
                  <a:rPr lang="en-US"/>
                  <a:t>2</a:t>
                </a:r>
              </a:p>
            </p:txBody>
          </p:sp>
        </p:grpSp>
        <p:sp>
          <p:nvSpPr>
            <p:cNvPr id="7224" name="Line 56"/>
            <p:cNvSpPr>
              <a:spLocks noChangeShapeType="1"/>
            </p:cNvSpPr>
            <p:nvPr/>
          </p:nvSpPr>
          <p:spPr bwMode="auto">
            <a:xfrm flipV="1">
              <a:off x="964" y="1260"/>
              <a:ext cx="1992" cy="936"/>
            </a:xfrm>
            <a:prstGeom prst="line">
              <a:avLst/>
            </a:prstGeom>
            <a:noFill/>
            <a:ln w="9525">
              <a:solidFill>
                <a:schemeClr val="tx1"/>
              </a:solidFill>
              <a:round/>
              <a:headEnd/>
              <a:tailEnd/>
            </a:ln>
            <a:effectLst/>
          </p:spPr>
          <p:txBody>
            <a:bodyPr wrap="none" anchor="ctr"/>
            <a:lstStyle/>
            <a:p>
              <a:endParaRPr lang="en-US"/>
            </a:p>
          </p:txBody>
        </p:sp>
        <p:sp>
          <p:nvSpPr>
            <p:cNvPr id="7225" name="Line 57"/>
            <p:cNvSpPr>
              <a:spLocks noChangeShapeType="1"/>
            </p:cNvSpPr>
            <p:nvPr/>
          </p:nvSpPr>
          <p:spPr bwMode="auto">
            <a:xfrm flipV="1">
              <a:off x="2960" y="1260"/>
              <a:ext cx="0" cy="940"/>
            </a:xfrm>
            <a:prstGeom prst="line">
              <a:avLst/>
            </a:prstGeom>
            <a:noFill/>
            <a:ln w="9525">
              <a:solidFill>
                <a:schemeClr val="tx1"/>
              </a:solidFill>
              <a:round/>
              <a:headEnd/>
              <a:tailEnd/>
            </a:ln>
            <a:effectLst/>
          </p:spPr>
          <p:txBody>
            <a:bodyPr wrap="none" anchor="ctr"/>
            <a:lstStyle/>
            <a:p>
              <a:endParaRPr lang="en-US"/>
            </a:p>
          </p:txBody>
        </p:sp>
        <p:sp>
          <p:nvSpPr>
            <p:cNvPr id="7226" name="Line 58"/>
            <p:cNvSpPr>
              <a:spLocks noChangeShapeType="1"/>
            </p:cNvSpPr>
            <p:nvPr/>
          </p:nvSpPr>
          <p:spPr bwMode="auto">
            <a:xfrm>
              <a:off x="2960" y="1264"/>
              <a:ext cx="1860" cy="932"/>
            </a:xfrm>
            <a:prstGeom prst="line">
              <a:avLst/>
            </a:prstGeom>
            <a:noFill/>
            <a:ln w="9525">
              <a:solidFill>
                <a:schemeClr val="tx1"/>
              </a:solidFill>
              <a:round/>
              <a:headEnd/>
              <a:tailEnd/>
            </a:ln>
            <a:effectLst/>
          </p:spPr>
          <p:txBody>
            <a:bodyPr wrap="none" anchor="ctr"/>
            <a:lstStyle/>
            <a:p>
              <a:endParaRPr lang="en-US"/>
            </a:p>
          </p:txBody>
        </p:sp>
        <p:sp>
          <p:nvSpPr>
            <p:cNvPr id="7227" name="Text Box 59"/>
            <p:cNvSpPr txBox="1">
              <a:spLocks noChangeArrowheads="1"/>
            </p:cNvSpPr>
            <p:nvPr/>
          </p:nvSpPr>
          <p:spPr bwMode="auto">
            <a:xfrm>
              <a:off x="3086" y="1034"/>
              <a:ext cx="212" cy="288"/>
            </a:xfrm>
            <a:prstGeom prst="rect">
              <a:avLst/>
            </a:prstGeom>
            <a:noFill/>
            <a:ln w="9525">
              <a:noFill/>
              <a:miter lim="800000"/>
              <a:headEnd/>
              <a:tailEnd/>
            </a:ln>
            <a:effectLst/>
          </p:spPr>
          <p:txBody>
            <a:bodyPr wrap="none">
              <a:spAutoFit/>
            </a:bodyPr>
            <a:lstStyle/>
            <a:p>
              <a:r>
                <a:rPr lang="en-US"/>
                <a:t>3</a:t>
              </a:r>
            </a:p>
          </p:txBody>
        </p:sp>
        <p:sp>
          <p:nvSpPr>
            <p:cNvPr id="7229" name="Text Box 61"/>
            <p:cNvSpPr txBox="1">
              <a:spLocks noChangeArrowheads="1"/>
            </p:cNvSpPr>
            <p:nvPr/>
          </p:nvSpPr>
          <p:spPr bwMode="auto">
            <a:xfrm>
              <a:off x="3782" y="1496"/>
              <a:ext cx="276" cy="231"/>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7230" name="Text Box 62"/>
            <p:cNvSpPr txBox="1">
              <a:spLocks noChangeArrowheads="1"/>
            </p:cNvSpPr>
            <p:nvPr/>
          </p:nvSpPr>
          <p:spPr bwMode="auto">
            <a:xfrm>
              <a:off x="2710" y="1496"/>
              <a:ext cx="276" cy="231"/>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7231" name="Text Box 63"/>
            <p:cNvSpPr txBox="1">
              <a:spLocks noChangeArrowheads="1"/>
            </p:cNvSpPr>
            <p:nvPr/>
          </p:nvSpPr>
          <p:spPr bwMode="auto">
            <a:xfrm>
              <a:off x="1790" y="1496"/>
              <a:ext cx="298" cy="252"/>
            </a:xfrm>
            <a:prstGeom prst="rect">
              <a:avLst/>
            </a:prstGeom>
            <a:noFill/>
            <a:ln w="9525">
              <a:noFill/>
              <a:miter lim="800000"/>
              <a:headEnd/>
              <a:tailEnd/>
            </a:ln>
            <a:effectLst/>
          </p:spPr>
          <p:txBody>
            <a:bodyPr wrap="none">
              <a:spAutoFit/>
            </a:bodyPr>
            <a:lstStyle/>
            <a:p>
              <a:r>
                <a:rPr lang="en-US" sz="2000" dirty="0">
                  <a:solidFill>
                    <a:srgbClr val="0000FF"/>
                  </a:solidFill>
                </a:rPr>
                <a:t>A</a:t>
              </a:r>
              <a:r>
                <a:rPr lang="en-US" sz="1600" dirty="0">
                  <a:solidFill>
                    <a:srgbClr val="0000FF"/>
                  </a:solidFill>
                </a:rPr>
                <a:t>1</a:t>
              </a:r>
              <a:endParaRPr lang="en-US" sz="2000" dirty="0">
                <a:solidFill>
                  <a:srgbClr val="0000FF"/>
                </a:solidFill>
              </a:endParaRPr>
            </a:p>
          </p:txBody>
        </p:sp>
        <p:sp>
          <p:nvSpPr>
            <p:cNvPr id="7172" name="AutoShape 4"/>
            <p:cNvSpPr>
              <a:spLocks noChangeArrowheads="1"/>
            </p:cNvSpPr>
            <p:nvPr/>
          </p:nvSpPr>
          <p:spPr bwMode="auto">
            <a:xfrm>
              <a:off x="2864" y="107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33" name="Text Box 65"/>
          <p:cNvSpPr txBox="1">
            <a:spLocks noChangeArrowheads="1"/>
          </p:cNvSpPr>
          <p:nvPr/>
        </p:nvSpPr>
        <p:spPr bwMode="auto">
          <a:xfrm>
            <a:off x="334962" y="266283"/>
            <a:ext cx="8397875" cy="1200329"/>
          </a:xfrm>
          <a:prstGeom prst="rect">
            <a:avLst/>
          </a:prstGeom>
          <a:noFill/>
          <a:ln w="9525">
            <a:noFill/>
            <a:miter lim="800000"/>
            <a:headEnd/>
            <a:tailEnd/>
          </a:ln>
          <a:effectLst/>
        </p:spPr>
        <p:txBody>
          <a:bodyPr>
            <a:spAutoFit/>
          </a:bodyPr>
          <a:lstStyle/>
          <a:p>
            <a:r>
              <a:rPr lang="en-US" dirty="0"/>
              <a:t>Remember our toy example?</a:t>
            </a:r>
          </a:p>
          <a:p>
            <a:endParaRPr lang="en-US" dirty="0"/>
          </a:p>
          <a:p>
            <a:r>
              <a:rPr lang="en-US" dirty="0"/>
              <a:t>It is </a:t>
            </a:r>
            <a:r>
              <a:rPr lang="en-US" b="1" dirty="0"/>
              <a:t>solved</a:t>
            </a:r>
            <a:r>
              <a:rPr lang="en-US" dirty="0"/>
              <a:t>. It is a win for Max </a:t>
            </a:r>
            <a:r>
              <a:rPr lang="en-US" dirty="0">
                <a:solidFill>
                  <a:schemeClr val="bg1">
                    <a:lumMod val="50000"/>
                  </a:schemeClr>
                </a:solidFill>
              </a:rPr>
              <a:t>(a win of 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4"/>
          <p:cNvGrpSpPr>
            <a:grpSpLocks/>
          </p:cNvGrpSpPr>
          <p:nvPr/>
        </p:nvGrpSpPr>
        <p:grpSpPr bwMode="auto">
          <a:xfrm>
            <a:off x="3810000" y="6031814"/>
            <a:ext cx="1752600" cy="304800"/>
            <a:chOff x="192" y="3792"/>
            <a:chExt cx="1104" cy="192"/>
          </a:xfrm>
        </p:grpSpPr>
        <p:sp>
          <p:nvSpPr>
            <p:cNvPr id="7193" name="AutoShape 25"/>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4" name="AutoShape 26"/>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5" name="AutoShape 27"/>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96" name="AutoShape 28"/>
          <p:cNvSpPr>
            <a:spLocks noChangeArrowheads="1"/>
          </p:cNvSpPr>
          <p:nvPr/>
        </p:nvSpPr>
        <p:spPr bwMode="auto">
          <a:xfrm flipV="1">
            <a:off x="4533900" y="4812614"/>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97" name="Line 29"/>
          <p:cNvSpPr>
            <a:spLocks noChangeShapeType="1"/>
          </p:cNvSpPr>
          <p:nvPr/>
        </p:nvSpPr>
        <p:spPr bwMode="auto">
          <a:xfrm flipV="1">
            <a:off x="3965575" y="5117414"/>
            <a:ext cx="720725" cy="914400"/>
          </a:xfrm>
          <a:prstGeom prst="line">
            <a:avLst/>
          </a:prstGeom>
          <a:noFill/>
          <a:ln w="9525">
            <a:solidFill>
              <a:schemeClr val="tx1"/>
            </a:solidFill>
            <a:round/>
            <a:headEnd/>
            <a:tailEnd/>
          </a:ln>
          <a:effectLst/>
        </p:spPr>
        <p:txBody>
          <a:bodyPr wrap="none" anchor="ctr"/>
          <a:lstStyle/>
          <a:p>
            <a:endParaRPr lang="en-US"/>
          </a:p>
        </p:txBody>
      </p:sp>
      <p:sp>
        <p:nvSpPr>
          <p:cNvPr id="7198" name="Line 30"/>
          <p:cNvSpPr>
            <a:spLocks noChangeShapeType="1"/>
          </p:cNvSpPr>
          <p:nvPr/>
        </p:nvSpPr>
        <p:spPr bwMode="auto">
          <a:xfrm flipV="1">
            <a:off x="4686300" y="5117414"/>
            <a:ext cx="0" cy="914400"/>
          </a:xfrm>
          <a:prstGeom prst="line">
            <a:avLst/>
          </a:prstGeom>
          <a:noFill/>
          <a:ln w="9525">
            <a:solidFill>
              <a:schemeClr val="tx1"/>
            </a:solidFill>
            <a:round/>
            <a:headEnd/>
            <a:tailEnd/>
          </a:ln>
          <a:effectLst/>
        </p:spPr>
        <p:txBody>
          <a:bodyPr wrap="none" anchor="ctr"/>
          <a:lstStyle/>
          <a:p>
            <a:endParaRPr lang="en-US"/>
          </a:p>
        </p:txBody>
      </p:sp>
      <p:sp>
        <p:nvSpPr>
          <p:cNvPr id="7199" name="Line 31"/>
          <p:cNvSpPr>
            <a:spLocks noChangeShapeType="1"/>
          </p:cNvSpPr>
          <p:nvPr/>
        </p:nvSpPr>
        <p:spPr bwMode="auto">
          <a:xfrm>
            <a:off x="4686300" y="5117414"/>
            <a:ext cx="723900" cy="911225"/>
          </a:xfrm>
          <a:prstGeom prst="line">
            <a:avLst/>
          </a:prstGeom>
          <a:noFill/>
          <a:ln w="9525">
            <a:solidFill>
              <a:schemeClr val="tx1"/>
            </a:solidFill>
            <a:round/>
            <a:headEnd/>
            <a:tailEnd/>
          </a:ln>
          <a:effectLst/>
        </p:spPr>
        <p:txBody>
          <a:bodyPr wrap="none" anchor="ctr"/>
          <a:lstStyle/>
          <a:p>
            <a:endParaRPr lang="en-US"/>
          </a:p>
        </p:txBody>
      </p:sp>
      <p:sp>
        <p:nvSpPr>
          <p:cNvPr id="7200" name="Text Box 32"/>
          <p:cNvSpPr txBox="1">
            <a:spLocks noChangeArrowheads="1"/>
          </p:cNvSpPr>
          <p:nvPr/>
        </p:nvSpPr>
        <p:spPr bwMode="auto">
          <a:xfrm>
            <a:off x="3770313" y="6263589"/>
            <a:ext cx="336550" cy="457200"/>
          </a:xfrm>
          <a:prstGeom prst="rect">
            <a:avLst/>
          </a:prstGeom>
          <a:noFill/>
          <a:ln w="9525">
            <a:noFill/>
            <a:miter lim="800000"/>
            <a:headEnd/>
            <a:tailEnd/>
          </a:ln>
          <a:effectLst/>
        </p:spPr>
        <p:txBody>
          <a:bodyPr wrap="none">
            <a:spAutoFit/>
          </a:bodyPr>
          <a:lstStyle/>
          <a:p>
            <a:r>
              <a:rPr lang="en-US"/>
              <a:t>2</a:t>
            </a:r>
          </a:p>
        </p:txBody>
      </p:sp>
      <p:sp>
        <p:nvSpPr>
          <p:cNvPr id="7201" name="Text Box 33"/>
          <p:cNvSpPr txBox="1">
            <a:spLocks noChangeArrowheads="1"/>
          </p:cNvSpPr>
          <p:nvPr/>
        </p:nvSpPr>
        <p:spPr bwMode="auto">
          <a:xfrm>
            <a:off x="4426882" y="6263589"/>
            <a:ext cx="595036" cy="461665"/>
          </a:xfrm>
          <a:prstGeom prst="rect">
            <a:avLst/>
          </a:prstGeom>
          <a:noFill/>
          <a:ln w="9525">
            <a:noFill/>
            <a:miter lim="800000"/>
            <a:headEnd/>
            <a:tailEnd/>
          </a:ln>
          <a:effectLst/>
        </p:spPr>
        <p:txBody>
          <a:bodyPr wrap="none">
            <a:spAutoFit/>
          </a:bodyPr>
          <a:lstStyle/>
          <a:p>
            <a:pPr algn="ctr"/>
            <a:r>
              <a:rPr lang="en-US" dirty="0"/>
              <a:t>-44</a:t>
            </a:r>
          </a:p>
        </p:txBody>
      </p:sp>
      <p:sp>
        <p:nvSpPr>
          <p:cNvPr id="7202" name="Text Box 34"/>
          <p:cNvSpPr txBox="1">
            <a:spLocks noChangeArrowheads="1"/>
          </p:cNvSpPr>
          <p:nvPr/>
        </p:nvSpPr>
        <p:spPr bwMode="auto">
          <a:xfrm>
            <a:off x="5241925" y="6263589"/>
            <a:ext cx="336550" cy="457200"/>
          </a:xfrm>
          <a:prstGeom prst="rect">
            <a:avLst/>
          </a:prstGeom>
          <a:noFill/>
          <a:ln w="9525">
            <a:noFill/>
            <a:miter lim="800000"/>
            <a:headEnd/>
            <a:tailEnd/>
          </a:ln>
          <a:effectLst/>
        </p:spPr>
        <p:txBody>
          <a:bodyPr wrap="none">
            <a:spAutoFit/>
          </a:bodyPr>
          <a:lstStyle/>
          <a:p>
            <a:r>
              <a:rPr lang="en-US"/>
              <a:t>6</a:t>
            </a:r>
          </a:p>
        </p:txBody>
      </p:sp>
      <p:sp>
        <p:nvSpPr>
          <p:cNvPr id="7203" name="Text Box 35"/>
          <p:cNvSpPr txBox="1">
            <a:spLocks noChangeArrowheads="1"/>
          </p:cNvSpPr>
          <p:nvPr/>
        </p:nvSpPr>
        <p:spPr bwMode="auto">
          <a:xfrm>
            <a:off x="3736975" y="5634939"/>
            <a:ext cx="427038" cy="304800"/>
          </a:xfrm>
          <a:prstGeom prst="rect">
            <a:avLst/>
          </a:prstGeom>
          <a:noFill/>
          <a:ln w="9525">
            <a:noFill/>
            <a:miter lim="800000"/>
            <a:headEnd/>
            <a:tailEnd/>
          </a:ln>
          <a:effectLst/>
        </p:spPr>
        <p:txBody>
          <a:bodyPr wrap="none">
            <a:spAutoFit/>
          </a:bodyPr>
          <a:lstStyle/>
          <a:p>
            <a:r>
              <a:rPr lang="en-US" sz="1400"/>
              <a:t>A</a:t>
            </a:r>
            <a:r>
              <a:rPr lang="en-US" sz="900"/>
              <a:t>21</a:t>
            </a:r>
            <a:endParaRPr lang="en-US"/>
          </a:p>
        </p:txBody>
      </p:sp>
      <p:sp>
        <p:nvSpPr>
          <p:cNvPr id="7204" name="Text Box 36"/>
          <p:cNvSpPr txBox="1">
            <a:spLocks noChangeArrowheads="1"/>
          </p:cNvSpPr>
          <p:nvPr/>
        </p:nvSpPr>
        <p:spPr bwMode="auto">
          <a:xfrm>
            <a:off x="4270375" y="5634939"/>
            <a:ext cx="427038" cy="304800"/>
          </a:xfrm>
          <a:prstGeom prst="rect">
            <a:avLst/>
          </a:prstGeom>
          <a:noFill/>
          <a:ln w="9525">
            <a:noFill/>
            <a:miter lim="800000"/>
            <a:headEnd/>
            <a:tailEnd/>
          </a:ln>
          <a:effectLst/>
        </p:spPr>
        <p:txBody>
          <a:bodyPr wrap="none">
            <a:spAutoFit/>
          </a:bodyPr>
          <a:lstStyle/>
          <a:p>
            <a:pPr algn="ctr"/>
            <a:r>
              <a:rPr lang="en-US" sz="1400"/>
              <a:t>A</a:t>
            </a:r>
            <a:r>
              <a:rPr lang="en-US" sz="900"/>
              <a:t>22</a:t>
            </a:r>
            <a:endParaRPr lang="en-US"/>
          </a:p>
        </p:txBody>
      </p:sp>
      <p:sp>
        <p:nvSpPr>
          <p:cNvPr id="7205" name="Text Box 37"/>
          <p:cNvSpPr txBox="1">
            <a:spLocks noChangeArrowheads="1"/>
          </p:cNvSpPr>
          <p:nvPr/>
        </p:nvSpPr>
        <p:spPr bwMode="auto">
          <a:xfrm>
            <a:off x="4841875" y="5634939"/>
            <a:ext cx="433388" cy="304800"/>
          </a:xfrm>
          <a:prstGeom prst="rect">
            <a:avLst/>
          </a:prstGeom>
          <a:noFill/>
          <a:ln w="9525">
            <a:noFill/>
            <a:miter lim="800000"/>
            <a:headEnd/>
            <a:tailEnd/>
          </a:ln>
          <a:effectLst/>
        </p:spPr>
        <p:txBody>
          <a:bodyPr wrap="none">
            <a:spAutoFit/>
          </a:bodyPr>
          <a:lstStyle/>
          <a:p>
            <a:r>
              <a:rPr lang="en-US" sz="1400"/>
              <a:t>A</a:t>
            </a:r>
            <a:r>
              <a:rPr lang="en-US" sz="1000"/>
              <a:t>2</a:t>
            </a:r>
            <a:r>
              <a:rPr lang="en-US" sz="900"/>
              <a:t>3</a:t>
            </a:r>
            <a:endParaRPr lang="en-US"/>
          </a:p>
        </p:txBody>
      </p:sp>
      <p:sp>
        <p:nvSpPr>
          <p:cNvPr id="7206" name="Text Box 38"/>
          <p:cNvSpPr txBox="1">
            <a:spLocks noChangeArrowheads="1"/>
          </p:cNvSpPr>
          <p:nvPr/>
        </p:nvSpPr>
        <p:spPr bwMode="auto">
          <a:xfrm>
            <a:off x="4903788" y="4703076"/>
            <a:ext cx="595035" cy="461665"/>
          </a:xfrm>
          <a:prstGeom prst="rect">
            <a:avLst/>
          </a:prstGeom>
          <a:noFill/>
          <a:ln w="9525">
            <a:noFill/>
            <a:miter lim="800000"/>
            <a:headEnd/>
            <a:tailEnd/>
          </a:ln>
          <a:effectLst/>
        </p:spPr>
        <p:txBody>
          <a:bodyPr wrap="none">
            <a:spAutoFit/>
          </a:bodyPr>
          <a:lstStyle/>
          <a:p>
            <a:r>
              <a:rPr lang="en-US" dirty="0"/>
              <a:t>-44</a:t>
            </a:r>
          </a:p>
        </p:txBody>
      </p:sp>
      <p:grpSp>
        <p:nvGrpSpPr>
          <p:cNvPr id="11" name="Group 41"/>
          <p:cNvGrpSpPr>
            <a:grpSpLocks/>
          </p:cNvGrpSpPr>
          <p:nvPr/>
        </p:nvGrpSpPr>
        <p:grpSpPr bwMode="auto">
          <a:xfrm>
            <a:off x="6769100" y="6031814"/>
            <a:ext cx="1752600" cy="304800"/>
            <a:chOff x="192" y="3792"/>
            <a:chExt cx="1104" cy="192"/>
          </a:xfrm>
        </p:grpSpPr>
        <p:sp>
          <p:nvSpPr>
            <p:cNvPr id="7210" name="AutoShape 42"/>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1" name="AutoShape 43"/>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2" name="AutoShape 44"/>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213" name="AutoShape 45"/>
          <p:cNvSpPr>
            <a:spLocks noChangeArrowheads="1"/>
          </p:cNvSpPr>
          <p:nvPr/>
        </p:nvSpPr>
        <p:spPr bwMode="auto">
          <a:xfrm flipV="1">
            <a:off x="7493000" y="4812614"/>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14" name="Line 46"/>
          <p:cNvSpPr>
            <a:spLocks noChangeShapeType="1"/>
          </p:cNvSpPr>
          <p:nvPr/>
        </p:nvSpPr>
        <p:spPr bwMode="auto">
          <a:xfrm flipV="1">
            <a:off x="6924675" y="5117414"/>
            <a:ext cx="720725" cy="914400"/>
          </a:xfrm>
          <a:prstGeom prst="line">
            <a:avLst/>
          </a:prstGeom>
          <a:noFill/>
          <a:ln w="9525">
            <a:solidFill>
              <a:schemeClr val="tx1"/>
            </a:solidFill>
            <a:round/>
            <a:headEnd/>
            <a:tailEnd/>
          </a:ln>
          <a:effectLst/>
        </p:spPr>
        <p:txBody>
          <a:bodyPr wrap="none" anchor="ctr"/>
          <a:lstStyle/>
          <a:p>
            <a:endParaRPr lang="en-US"/>
          </a:p>
        </p:txBody>
      </p:sp>
      <p:sp>
        <p:nvSpPr>
          <p:cNvPr id="7215" name="Line 47"/>
          <p:cNvSpPr>
            <a:spLocks noChangeShapeType="1"/>
          </p:cNvSpPr>
          <p:nvPr/>
        </p:nvSpPr>
        <p:spPr bwMode="auto">
          <a:xfrm flipV="1">
            <a:off x="7645400" y="5117414"/>
            <a:ext cx="0" cy="914400"/>
          </a:xfrm>
          <a:prstGeom prst="line">
            <a:avLst/>
          </a:prstGeom>
          <a:noFill/>
          <a:ln w="9525">
            <a:solidFill>
              <a:schemeClr val="tx1"/>
            </a:solidFill>
            <a:round/>
            <a:headEnd/>
            <a:tailEnd/>
          </a:ln>
          <a:effectLst/>
        </p:spPr>
        <p:txBody>
          <a:bodyPr wrap="none" anchor="ctr"/>
          <a:lstStyle/>
          <a:p>
            <a:endParaRPr lang="en-US"/>
          </a:p>
        </p:txBody>
      </p:sp>
      <p:sp>
        <p:nvSpPr>
          <p:cNvPr id="7216" name="Line 48"/>
          <p:cNvSpPr>
            <a:spLocks noChangeShapeType="1"/>
          </p:cNvSpPr>
          <p:nvPr/>
        </p:nvSpPr>
        <p:spPr bwMode="auto">
          <a:xfrm>
            <a:off x="7645400" y="5117414"/>
            <a:ext cx="723900" cy="911225"/>
          </a:xfrm>
          <a:prstGeom prst="line">
            <a:avLst/>
          </a:prstGeom>
          <a:noFill/>
          <a:ln w="9525">
            <a:solidFill>
              <a:schemeClr val="tx1"/>
            </a:solidFill>
            <a:round/>
            <a:headEnd/>
            <a:tailEnd/>
          </a:ln>
          <a:effectLst/>
        </p:spPr>
        <p:txBody>
          <a:bodyPr wrap="none" anchor="ctr"/>
          <a:lstStyle/>
          <a:p>
            <a:endParaRPr lang="en-US"/>
          </a:p>
        </p:txBody>
      </p:sp>
      <p:sp>
        <p:nvSpPr>
          <p:cNvPr id="7217" name="Text Box 49"/>
          <p:cNvSpPr txBox="1">
            <a:spLocks noChangeArrowheads="1"/>
          </p:cNvSpPr>
          <p:nvPr/>
        </p:nvSpPr>
        <p:spPr bwMode="auto">
          <a:xfrm>
            <a:off x="6729413" y="6263589"/>
            <a:ext cx="338554" cy="461665"/>
          </a:xfrm>
          <a:prstGeom prst="rect">
            <a:avLst/>
          </a:prstGeom>
          <a:noFill/>
          <a:ln w="9525">
            <a:noFill/>
            <a:miter lim="800000"/>
            <a:headEnd/>
            <a:tailEnd/>
          </a:ln>
          <a:effectLst/>
        </p:spPr>
        <p:txBody>
          <a:bodyPr wrap="none">
            <a:spAutoFit/>
          </a:bodyPr>
          <a:lstStyle/>
          <a:p>
            <a:r>
              <a:rPr lang="en-US" dirty="0"/>
              <a:t>0</a:t>
            </a:r>
          </a:p>
        </p:txBody>
      </p:sp>
      <p:sp>
        <p:nvSpPr>
          <p:cNvPr id="7218" name="Text Box 50"/>
          <p:cNvSpPr txBox="1">
            <a:spLocks noChangeArrowheads="1"/>
          </p:cNvSpPr>
          <p:nvPr/>
        </p:nvSpPr>
        <p:spPr bwMode="auto">
          <a:xfrm>
            <a:off x="7462927" y="6263589"/>
            <a:ext cx="441146" cy="461665"/>
          </a:xfrm>
          <a:prstGeom prst="rect">
            <a:avLst/>
          </a:prstGeom>
          <a:noFill/>
          <a:ln w="9525">
            <a:noFill/>
            <a:miter lim="800000"/>
            <a:headEnd/>
            <a:tailEnd/>
          </a:ln>
          <a:effectLst/>
        </p:spPr>
        <p:txBody>
          <a:bodyPr wrap="none">
            <a:spAutoFit/>
          </a:bodyPr>
          <a:lstStyle/>
          <a:p>
            <a:pPr algn="ctr"/>
            <a:r>
              <a:rPr lang="en-US" dirty="0"/>
              <a:t>-9</a:t>
            </a:r>
          </a:p>
        </p:txBody>
      </p:sp>
      <p:sp>
        <p:nvSpPr>
          <p:cNvPr id="7219" name="Text Box 51"/>
          <p:cNvSpPr txBox="1">
            <a:spLocks noChangeArrowheads="1"/>
          </p:cNvSpPr>
          <p:nvPr/>
        </p:nvSpPr>
        <p:spPr bwMode="auto">
          <a:xfrm>
            <a:off x="8117895" y="6263589"/>
            <a:ext cx="1031051" cy="461665"/>
          </a:xfrm>
          <a:prstGeom prst="rect">
            <a:avLst/>
          </a:prstGeom>
          <a:noFill/>
          <a:ln w="9525">
            <a:noFill/>
            <a:miter lim="800000"/>
            <a:headEnd/>
            <a:tailEnd/>
          </a:ln>
          <a:effectLst/>
        </p:spPr>
        <p:txBody>
          <a:bodyPr wrap="none">
            <a:spAutoFit/>
          </a:bodyPr>
          <a:lstStyle/>
          <a:p>
            <a:r>
              <a:rPr lang="en-US" dirty="0"/>
              <a:t>10,000</a:t>
            </a:r>
          </a:p>
        </p:txBody>
      </p:sp>
      <p:sp>
        <p:nvSpPr>
          <p:cNvPr id="7220" name="Text Box 52"/>
          <p:cNvSpPr txBox="1">
            <a:spLocks noChangeArrowheads="1"/>
          </p:cNvSpPr>
          <p:nvPr/>
        </p:nvSpPr>
        <p:spPr bwMode="auto">
          <a:xfrm>
            <a:off x="6696075" y="5634939"/>
            <a:ext cx="427038" cy="304800"/>
          </a:xfrm>
          <a:prstGeom prst="rect">
            <a:avLst/>
          </a:prstGeom>
          <a:noFill/>
          <a:ln w="9525">
            <a:noFill/>
            <a:miter lim="800000"/>
            <a:headEnd/>
            <a:tailEnd/>
          </a:ln>
          <a:effectLst/>
        </p:spPr>
        <p:txBody>
          <a:bodyPr wrap="none">
            <a:spAutoFit/>
          </a:bodyPr>
          <a:lstStyle/>
          <a:p>
            <a:r>
              <a:rPr lang="en-US" sz="1400"/>
              <a:t>A</a:t>
            </a:r>
            <a:r>
              <a:rPr lang="en-US" sz="900"/>
              <a:t>31</a:t>
            </a:r>
            <a:endParaRPr lang="en-US"/>
          </a:p>
        </p:txBody>
      </p:sp>
      <p:sp>
        <p:nvSpPr>
          <p:cNvPr id="7221" name="Text Box 53"/>
          <p:cNvSpPr txBox="1">
            <a:spLocks noChangeArrowheads="1"/>
          </p:cNvSpPr>
          <p:nvPr/>
        </p:nvSpPr>
        <p:spPr bwMode="auto">
          <a:xfrm>
            <a:off x="7229475" y="5634939"/>
            <a:ext cx="427038" cy="304800"/>
          </a:xfrm>
          <a:prstGeom prst="rect">
            <a:avLst/>
          </a:prstGeom>
          <a:noFill/>
          <a:ln w="9525">
            <a:noFill/>
            <a:miter lim="800000"/>
            <a:headEnd/>
            <a:tailEnd/>
          </a:ln>
          <a:effectLst/>
        </p:spPr>
        <p:txBody>
          <a:bodyPr wrap="none">
            <a:spAutoFit/>
          </a:bodyPr>
          <a:lstStyle/>
          <a:p>
            <a:pPr algn="ctr"/>
            <a:r>
              <a:rPr lang="en-US" sz="1400"/>
              <a:t>A</a:t>
            </a:r>
            <a:r>
              <a:rPr lang="en-US" sz="900"/>
              <a:t>32</a:t>
            </a:r>
            <a:endParaRPr lang="en-US"/>
          </a:p>
        </p:txBody>
      </p:sp>
      <p:sp>
        <p:nvSpPr>
          <p:cNvPr id="7222" name="Text Box 54"/>
          <p:cNvSpPr txBox="1">
            <a:spLocks noChangeArrowheads="1"/>
          </p:cNvSpPr>
          <p:nvPr/>
        </p:nvSpPr>
        <p:spPr bwMode="auto">
          <a:xfrm>
            <a:off x="7800975" y="5634939"/>
            <a:ext cx="427038" cy="304800"/>
          </a:xfrm>
          <a:prstGeom prst="rect">
            <a:avLst/>
          </a:prstGeom>
          <a:noFill/>
          <a:ln w="9525">
            <a:noFill/>
            <a:miter lim="800000"/>
            <a:headEnd/>
            <a:tailEnd/>
          </a:ln>
          <a:effectLst/>
        </p:spPr>
        <p:txBody>
          <a:bodyPr wrap="none">
            <a:spAutoFit/>
          </a:bodyPr>
          <a:lstStyle/>
          <a:p>
            <a:r>
              <a:rPr lang="en-US" sz="1400"/>
              <a:t>A</a:t>
            </a:r>
            <a:r>
              <a:rPr lang="en-US" sz="900"/>
              <a:t>33</a:t>
            </a:r>
            <a:endParaRPr lang="en-US"/>
          </a:p>
        </p:txBody>
      </p:sp>
      <p:sp>
        <p:nvSpPr>
          <p:cNvPr id="7223" name="Text Box 55"/>
          <p:cNvSpPr txBox="1">
            <a:spLocks noChangeArrowheads="1"/>
          </p:cNvSpPr>
          <p:nvPr/>
        </p:nvSpPr>
        <p:spPr bwMode="auto">
          <a:xfrm>
            <a:off x="7862888" y="4703076"/>
            <a:ext cx="441146" cy="461665"/>
          </a:xfrm>
          <a:prstGeom prst="rect">
            <a:avLst/>
          </a:prstGeom>
          <a:noFill/>
          <a:ln w="9525">
            <a:noFill/>
            <a:miter lim="800000"/>
            <a:headEnd/>
            <a:tailEnd/>
          </a:ln>
          <a:effectLst/>
        </p:spPr>
        <p:txBody>
          <a:bodyPr wrap="none">
            <a:spAutoFit/>
          </a:bodyPr>
          <a:lstStyle/>
          <a:p>
            <a:r>
              <a:rPr lang="en-US" dirty="0"/>
              <a:t>-9</a:t>
            </a:r>
          </a:p>
        </p:txBody>
      </p:sp>
      <p:sp>
        <p:nvSpPr>
          <p:cNvPr id="7224" name="Line 56"/>
          <p:cNvSpPr>
            <a:spLocks noChangeShapeType="1"/>
          </p:cNvSpPr>
          <p:nvPr/>
        </p:nvSpPr>
        <p:spPr bwMode="auto">
          <a:xfrm flipV="1">
            <a:off x="1517650" y="3323538"/>
            <a:ext cx="3162300" cy="1485900"/>
          </a:xfrm>
          <a:prstGeom prst="line">
            <a:avLst/>
          </a:prstGeom>
          <a:noFill/>
          <a:ln w="9525">
            <a:solidFill>
              <a:schemeClr val="tx1"/>
            </a:solidFill>
            <a:round/>
            <a:headEnd/>
            <a:tailEnd/>
          </a:ln>
          <a:effectLst/>
        </p:spPr>
        <p:txBody>
          <a:bodyPr wrap="none" anchor="ctr"/>
          <a:lstStyle/>
          <a:p>
            <a:endParaRPr lang="en-US"/>
          </a:p>
        </p:txBody>
      </p:sp>
      <p:sp>
        <p:nvSpPr>
          <p:cNvPr id="7225" name="Line 57"/>
          <p:cNvSpPr>
            <a:spLocks noChangeShapeType="1"/>
          </p:cNvSpPr>
          <p:nvPr/>
        </p:nvSpPr>
        <p:spPr bwMode="auto">
          <a:xfrm flipV="1">
            <a:off x="4686300" y="3323538"/>
            <a:ext cx="0" cy="1492250"/>
          </a:xfrm>
          <a:prstGeom prst="line">
            <a:avLst/>
          </a:prstGeom>
          <a:noFill/>
          <a:ln w="9525">
            <a:solidFill>
              <a:schemeClr val="tx1"/>
            </a:solidFill>
            <a:round/>
            <a:headEnd/>
            <a:tailEnd/>
          </a:ln>
          <a:effectLst/>
        </p:spPr>
        <p:txBody>
          <a:bodyPr wrap="none" anchor="ctr"/>
          <a:lstStyle/>
          <a:p>
            <a:endParaRPr lang="en-US"/>
          </a:p>
        </p:txBody>
      </p:sp>
      <p:sp>
        <p:nvSpPr>
          <p:cNvPr id="7226" name="Line 58"/>
          <p:cNvSpPr>
            <a:spLocks noChangeShapeType="1"/>
          </p:cNvSpPr>
          <p:nvPr/>
        </p:nvSpPr>
        <p:spPr bwMode="auto">
          <a:xfrm>
            <a:off x="4686300" y="3329888"/>
            <a:ext cx="2952750" cy="1479550"/>
          </a:xfrm>
          <a:prstGeom prst="line">
            <a:avLst/>
          </a:prstGeom>
          <a:noFill/>
          <a:ln w="9525">
            <a:solidFill>
              <a:schemeClr val="tx1"/>
            </a:solidFill>
            <a:round/>
            <a:headEnd/>
            <a:tailEnd/>
          </a:ln>
          <a:effectLst/>
        </p:spPr>
        <p:txBody>
          <a:bodyPr wrap="none" anchor="ctr"/>
          <a:lstStyle/>
          <a:p>
            <a:endParaRPr lang="en-US"/>
          </a:p>
        </p:txBody>
      </p:sp>
      <p:sp>
        <p:nvSpPr>
          <p:cNvPr id="7227" name="Text Box 59"/>
          <p:cNvSpPr txBox="1">
            <a:spLocks noChangeArrowheads="1"/>
          </p:cNvSpPr>
          <p:nvPr/>
        </p:nvSpPr>
        <p:spPr bwMode="auto">
          <a:xfrm>
            <a:off x="4886325" y="2964763"/>
            <a:ext cx="441146" cy="461665"/>
          </a:xfrm>
          <a:prstGeom prst="rect">
            <a:avLst/>
          </a:prstGeom>
          <a:noFill/>
          <a:ln w="9525">
            <a:noFill/>
            <a:miter lim="800000"/>
            <a:headEnd/>
            <a:tailEnd/>
          </a:ln>
          <a:effectLst/>
        </p:spPr>
        <p:txBody>
          <a:bodyPr wrap="none">
            <a:spAutoFit/>
          </a:bodyPr>
          <a:lstStyle/>
          <a:p>
            <a:r>
              <a:rPr lang="en-US" dirty="0"/>
              <a:t>-1</a:t>
            </a:r>
          </a:p>
        </p:txBody>
      </p:sp>
      <p:sp>
        <p:nvSpPr>
          <p:cNvPr id="7229" name="Text Box 61"/>
          <p:cNvSpPr txBox="1">
            <a:spLocks noChangeArrowheads="1"/>
          </p:cNvSpPr>
          <p:nvPr/>
        </p:nvSpPr>
        <p:spPr bwMode="auto">
          <a:xfrm>
            <a:off x="5991225" y="3698188"/>
            <a:ext cx="438150" cy="366713"/>
          </a:xfrm>
          <a:prstGeom prst="rect">
            <a:avLst/>
          </a:prstGeom>
          <a:noFill/>
          <a:ln w="9525">
            <a:noFill/>
            <a:miter lim="800000"/>
            <a:headEnd/>
            <a:tailEnd/>
          </a:ln>
          <a:effectLst/>
        </p:spPr>
        <p:txBody>
          <a:bodyPr wrap="none">
            <a:spAutoFit/>
          </a:bodyPr>
          <a:lstStyle/>
          <a:p>
            <a:r>
              <a:rPr lang="en-US" sz="1800"/>
              <a:t>A</a:t>
            </a:r>
            <a:r>
              <a:rPr lang="en-US" sz="1400"/>
              <a:t>3</a:t>
            </a:r>
            <a:endParaRPr lang="en-US"/>
          </a:p>
        </p:txBody>
      </p:sp>
      <p:sp>
        <p:nvSpPr>
          <p:cNvPr id="7230" name="Text Box 62"/>
          <p:cNvSpPr txBox="1">
            <a:spLocks noChangeArrowheads="1"/>
          </p:cNvSpPr>
          <p:nvPr/>
        </p:nvSpPr>
        <p:spPr bwMode="auto">
          <a:xfrm>
            <a:off x="4289425" y="3698188"/>
            <a:ext cx="438150" cy="366713"/>
          </a:xfrm>
          <a:prstGeom prst="rect">
            <a:avLst/>
          </a:prstGeom>
          <a:noFill/>
          <a:ln w="9525">
            <a:noFill/>
            <a:miter lim="800000"/>
            <a:headEnd/>
            <a:tailEnd/>
          </a:ln>
          <a:effectLst/>
        </p:spPr>
        <p:txBody>
          <a:bodyPr wrap="none">
            <a:spAutoFit/>
          </a:bodyPr>
          <a:lstStyle/>
          <a:p>
            <a:r>
              <a:rPr lang="en-US" sz="1800"/>
              <a:t>A</a:t>
            </a:r>
            <a:r>
              <a:rPr lang="en-US" sz="1400"/>
              <a:t>2</a:t>
            </a:r>
            <a:endParaRPr lang="en-US"/>
          </a:p>
        </p:txBody>
      </p:sp>
      <p:sp>
        <p:nvSpPr>
          <p:cNvPr id="7231" name="Text Box 63"/>
          <p:cNvSpPr txBox="1">
            <a:spLocks noChangeArrowheads="1"/>
          </p:cNvSpPr>
          <p:nvPr/>
        </p:nvSpPr>
        <p:spPr bwMode="auto">
          <a:xfrm>
            <a:off x="2828925" y="3698188"/>
            <a:ext cx="473075" cy="400050"/>
          </a:xfrm>
          <a:prstGeom prst="rect">
            <a:avLst/>
          </a:prstGeom>
          <a:noFill/>
          <a:ln w="9525">
            <a:noFill/>
            <a:miter lim="800000"/>
            <a:headEnd/>
            <a:tailEnd/>
          </a:ln>
          <a:effectLst/>
        </p:spPr>
        <p:txBody>
          <a:bodyPr wrap="none">
            <a:spAutoFit/>
          </a:bodyPr>
          <a:lstStyle/>
          <a:p>
            <a:r>
              <a:rPr lang="en-US" sz="2000" dirty="0"/>
              <a:t>A</a:t>
            </a:r>
            <a:r>
              <a:rPr lang="en-US" sz="1600" dirty="0"/>
              <a:t>1</a:t>
            </a:r>
            <a:endParaRPr lang="en-US" sz="2000" dirty="0"/>
          </a:p>
        </p:txBody>
      </p:sp>
      <p:grpSp>
        <p:nvGrpSpPr>
          <p:cNvPr id="5" name="Group 7"/>
          <p:cNvGrpSpPr>
            <a:grpSpLocks/>
          </p:cNvGrpSpPr>
          <p:nvPr/>
        </p:nvGrpSpPr>
        <p:grpSpPr bwMode="auto">
          <a:xfrm>
            <a:off x="647700" y="6031814"/>
            <a:ext cx="1752600" cy="304800"/>
            <a:chOff x="192" y="3792"/>
            <a:chExt cx="1104" cy="192"/>
          </a:xfrm>
        </p:grpSpPr>
        <p:sp>
          <p:nvSpPr>
            <p:cNvPr id="7176" name="AutoShape 8"/>
            <p:cNvSpPr>
              <a:spLocks noChangeArrowheads="1"/>
            </p:cNvSpPr>
            <p:nvPr/>
          </p:nvSpPr>
          <p:spPr bwMode="auto">
            <a:xfrm>
              <a:off x="192"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7" name="AutoShape 9"/>
            <p:cNvSpPr>
              <a:spLocks noChangeArrowheads="1"/>
            </p:cNvSpPr>
            <p:nvPr/>
          </p:nvSpPr>
          <p:spPr bwMode="auto">
            <a:xfrm>
              <a:off x="648"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78" name="AutoShape 10"/>
            <p:cNvSpPr>
              <a:spLocks noChangeArrowheads="1"/>
            </p:cNvSpPr>
            <p:nvPr/>
          </p:nvSpPr>
          <p:spPr bwMode="auto">
            <a:xfrm>
              <a:off x="1104" y="3792"/>
              <a:ext cx="192" cy="192"/>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7179" name="AutoShape 11"/>
          <p:cNvSpPr>
            <a:spLocks noChangeArrowheads="1"/>
          </p:cNvSpPr>
          <p:nvPr/>
        </p:nvSpPr>
        <p:spPr bwMode="auto">
          <a:xfrm flipV="1">
            <a:off x="1371600" y="4812614"/>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180" name="Line 12"/>
          <p:cNvSpPr>
            <a:spLocks noChangeShapeType="1"/>
          </p:cNvSpPr>
          <p:nvPr/>
        </p:nvSpPr>
        <p:spPr bwMode="auto">
          <a:xfrm flipV="1">
            <a:off x="803275" y="5117414"/>
            <a:ext cx="720725" cy="914400"/>
          </a:xfrm>
          <a:prstGeom prst="line">
            <a:avLst/>
          </a:prstGeom>
          <a:noFill/>
          <a:ln w="9525">
            <a:solidFill>
              <a:schemeClr val="tx1"/>
            </a:solidFill>
            <a:round/>
            <a:headEnd/>
            <a:tailEnd/>
          </a:ln>
          <a:effectLst/>
        </p:spPr>
        <p:txBody>
          <a:bodyPr wrap="none" anchor="ctr"/>
          <a:lstStyle/>
          <a:p>
            <a:endParaRPr lang="en-US"/>
          </a:p>
        </p:txBody>
      </p:sp>
      <p:sp>
        <p:nvSpPr>
          <p:cNvPr id="7181" name="Line 13"/>
          <p:cNvSpPr>
            <a:spLocks noChangeShapeType="1"/>
          </p:cNvSpPr>
          <p:nvPr/>
        </p:nvSpPr>
        <p:spPr bwMode="auto">
          <a:xfrm flipV="1">
            <a:off x="1524000" y="5117414"/>
            <a:ext cx="0" cy="914400"/>
          </a:xfrm>
          <a:prstGeom prst="line">
            <a:avLst/>
          </a:prstGeom>
          <a:noFill/>
          <a:ln w="9525">
            <a:solidFill>
              <a:schemeClr val="tx1"/>
            </a:solidFill>
            <a:round/>
            <a:headEnd/>
            <a:tailEnd/>
          </a:ln>
          <a:effectLst/>
        </p:spPr>
        <p:txBody>
          <a:bodyPr wrap="none" anchor="ctr"/>
          <a:lstStyle/>
          <a:p>
            <a:endParaRPr lang="en-US"/>
          </a:p>
        </p:txBody>
      </p:sp>
      <p:sp>
        <p:nvSpPr>
          <p:cNvPr id="7182" name="Line 14"/>
          <p:cNvSpPr>
            <a:spLocks noChangeShapeType="1"/>
          </p:cNvSpPr>
          <p:nvPr/>
        </p:nvSpPr>
        <p:spPr bwMode="auto">
          <a:xfrm>
            <a:off x="1524000" y="5117414"/>
            <a:ext cx="723900" cy="911225"/>
          </a:xfrm>
          <a:prstGeom prst="line">
            <a:avLst/>
          </a:prstGeom>
          <a:noFill/>
          <a:ln w="9525">
            <a:solidFill>
              <a:schemeClr val="tx1"/>
            </a:solidFill>
            <a:round/>
            <a:headEnd/>
            <a:tailEnd/>
          </a:ln>
          <a:effectLst/>
        </p:spPr>
        <p:txBody>
          <a:bodyPr wrap="none" anchor="ctr"/>
          <a:lstStyle/>
          <a:p>
            <a:endParaRPr lang="en-US"/>
          </a:p>
        </p:txBody>
      </p:sp>
      <p:sp>
        <p:nvSpPr>
          <p:cNvPr id="7183" name="Text Box 15"/>
          <p:cNvSpPr txBox="1">
            <a:spLocks noChangeArrowheads="1"/>
          </p:cNvSpPr>
          <p:nvPr/>
        </p:nvSpPr>
        <p:spPr bwMode="auto">
          <a:xfrm>
            <a:off x="608013" y="6263589"/>
            <a:ext cx="441146" cy="461665"/>
          </a:xfrm>
          <a:prstGeom prst="rect">
            <a:avLst/>
          </a:prstGeom>
          <a:noFill/>
          <a:ln w="9525">
            <a:noFill/>
            <a:miter lim="800000"/>
            <a:headEnd/>
            <a:tailEnd/>
          </a:ln>
          <a:effectLst/>
        </p:spPr>
        <p:txBody>
          <a:bodyPr wrap="none">
            <a:spAutoFit/>
          </a:bodyPr>
          <a:lstStyle/>
          <a:p>
            <a:r>
              <a:rPr lang="en-US" dirty="0"/>
              <a:t>-1</a:t>
            </a:r>
          </a:p>
        </p:txBody>
      </p:sp>
      <p:sp>
        <p:nvSpPr>
          <p:cNvPr id="7184" name="Text Box 16"/>
          <p:cNvSpPr txBox="1">
            <a:spLocks noChangeArrowheads="1"/>
          </p:cNvSpPr>
          <p:nvPr/>
        </p:nvSpPr>
        <p:spPr bwMode="auto">
          <a:xfrm>
            <a:off x="1317625" y="6263589"/>
            <a:ext cx="488950" cy="457200"/>
          </a:xfrm>
          <a:prstGeom prst="rect">
            <a:avLst/>
          </a:prstGeom>
          <a:noFill/>
          <a:ln w="9525">
            <a:noFill/>
            <a:miter lim="800000"/>
            <a:headEnd/>
            <a:tailEnd/>
          </a:ln>
          <a:effectLst/>
        </p:spPr>
        <p:txBody>
          <a:bodyPr wrap="none">
            <a:spAutoFit/>
          </a:bodyPr>
          <a:lstStyle/>
          <a:p>
            <a:pPr algn="ctr"/>
            <a:r>
              <a:rPr lang="en-US"/>
              <a:t>12</a:t>
            </a:r>
          </a:p>
        </p:txBody>
      </p:sp>
      <p:sp>
        <p:nvSpPr>
          <p:cNvPr id="7185" name="Text Box 17"/>
          <p:cNvSpPr txBox="1">
            <a:spLocks noChangeArrowheads="1"/>
          </p:cNvSpPr>
          <p:nvPr/>
        </p:nvSpPr>
        <p:spPr bwMode="auto">
          <a:xfrm>
            <a:off x="2079625" y="6263589"/>
            <a:ext cx="336550" cy="457200"/>
          </a:xfrm>
          <a:prstGeom prst="rect">
            <a:avLst/>
          </a:prstGeom>
          <a:noFill/>
          <a:ln w="9525">
            <a:noFill/>
            <a:miter lim="800000"/>
            <a:headEnd/>
            <a:tailEnd/>
          </a:ln>
          <a:effectLst/>
        </p:spPr>
        <p:txBody>
          <a:bodyPr wrap="none">
            <a:spAutoFit/>
          </a:bodyPr>
          <a:lstStyle/>
          <a:p>
            <a:r>
              <a:rPr lang="en-US"/>
              <a:t>8</a:t>
            </a:r>
          </a:p>
        </p:txBody>
      </p:sp>
      <p:sp>
        <p:nvSpPr>
          <p:cNvPr id="7186" name="Text Box 18"/>
          <p:cNvSpPr txBox="1">
            <a:spLocks noChangeArrowheads="1"/>
          </p:cNvSpPr>
          <p:nvPr/>
        </p:nvSpPr>
        <p:spPr bwMode="auto">
          <a:xfrm>
            <a:off x="574675" y="5634939"/>
            <a:ext cx="427038" cy="304800"/>
          </a:xfrm>
          <a:prstGeom prst="rect">
            <a:avLst/>
          </a:prstGeom>
          <a:noFill/>
          <a:ln w="9525">
            <a:noFill/>
            <a:miter lim="800000"/>
            <a:headEnd/>
            <a:tailEnd/>
          </a:ln>
          <a:effectLst/>
        </p:spPr>
        <p:txBody>
          <a:bodyPr wrap="none">
            <a:spAutoFit/>
          </a:bodyPr>
          <a:lstStyle/>
          <a:p>
            <a:r>
              <a:rPr lang="en-US" sz="1400"/>
              <a:t>A</a:t>
            </a:r>
            <a:r>
              <a:rPr lang="en-US" sz="900"/>
              <a:t>11</a:t>
            </a:r>
            <a:endParaRPr lang="en-US"/>
          </a:p>
        </p:txBody>
      </p:sp>
      <p:sp>
        <p:nvSpPr>
          <p:cNvPr id="7187" name="Text Box 19"/>
          <p:cNvSpPr txBox="1">
            <a:spLocks noChangeArrowheads="1"/>
          </p:cNvSpPr>
          <p:nvPr/>
        </p:nvSpPr>
        <p:spPr bwMode="auto">
          <a:xfrm>
            <a:off x="1108075" y="5634939"/>
            <a:ext cx="427038" cy="304800"/>
          </a:xfrm>
          <a:prstGeom prst="rect">
            <a:avLst/>
          </a:prstGeom>
          <a:noFill/>
          <a:ln w="9525">
            <a:noFill/>
            <a:miter lim="800000"/>
            <a:headEnd/>
            <a:tailEnd/>
          </a:ln>
          <a:effectLst/>
        </p:spPr>
        <p:txBody>
          <a:bodyPr wrap="none">
            <a:spAutoFit/>
          </a:bodyPr>
          <a:lstStyle/>
          <a:p>
            <a:pPr algn="ctr"/>
            <a:r>
              <a:rPr lang="en-US" sz="1400"/>
              <a:t>A</a:t>
            </a:r>
            <a:r>
              <a:rPr lang="en-US" sz="900"/>
              <a:t>12</a:t>
            </a:r>
            <a:endParaRPr lang="en-US"/>
          </a:p>
        </p:txBody>
      </p:sp>
      <p:sp>
        <p:nvSpPr>
          <p:cNvPr id="7188" name="Text Box 20"/>
          <p:cNvSpPr txBox="1">
            <a:spLocks noChangeArrowheads="1"/>
          </p:cNvSpPr>
          <p:nvPr/>
        </p:nvSpPr>
        <p:spPr bwMode="auto">
          <a:xfrm>
            <a:off x="1679575" y="5634939"/>
            <a:ext cx="427038" cy="304800"/>
          </a:xfrm>
          <a:prstGeom prst="rect">
            <a:avLst/>
          </a:prstGeom>
          <a:noFill/>
          <a:ln w="9525">
            <a:noFill/>
            <a:miter lim="800000"/>
            <a:headEnd/>
            <a:tailEnd/>
          </a:ln>
          <a:effectLst/>
        </p:spPr>
        <p:txBody>
          <a:bodyPr wrap="none">
            <a:spAutoFit/>
          </a:bodyPr>
          <a:lstStyle/>
          <a:p>
            <a:r>
              <a:rPr lang="en-US" sz="1400"/>
              <a:t>A</a:t>
            </a:r>
            <a:r>
              <a:rPr lang="en-US" sz="900"/>
              <a:t>13</a:t>
            </a:r>
            <a:endParaRPr lang="en-US"/>
          </a:p>
        </p:txBody>
      </p:sp>
      <p:sp>
        <p:nvSpPr>
          <p:cNvPr id="7189" name="Text Box 21"/>
          <p:cNvSpPr txBox="1">
            <a:spLocks noChangeArrowheads="1"/>
          </p:cNvSpPr>
          <p:nvPr/>
        </p:nvSpPr>
        <p:spPr bwMode="auto">
          <a:xfrm>
            <a:off x="1741488" y="4703076"/>
            <a:ext cx="441146" cy="461665"/>
          </a:xfrm>
          <a:prstGeom prst="rect">
            <a:avLst/>
          </a:prstGeom>
          <a:noFill/>
          <a:ln w="9525">
            <a:noFill/>
            <a:miter lim="800000"/>
            <a:headEnd/>
            <a:tailEnd/>
          </a:ln>
          <a:effectLst/>
        </p:spPr>
        <p:txBody>
          <a:bodyPr wrap="none">
            <a:spAutoFit/>
          </a:bodyPr>
          <a:lstStyle/>
          <a:p>
            <a:r>
              <a:rPr lang="en-US" dirty="0"/>
              <a:t>-1</a:t>
            </a:r>
          </a:p>
        </p:txBody>
      </p:sp>
      <p:sp>
        <p:nvSpPr>
          <p:cNvPr id="7172" name="AutoShape 4"/>
          <p:cNvSpPr>
            <a:spLocks noChangeArrowheads="1"/>
          </p:cNvSpPr>
          <p:nvPr/>
        </p:nvSpPr>
        <p:spPr bwMode="auto">
          <a:xfrm>
            <a:off x="4533900" y="3025088"/>
            <a:ext cx="304800" cy="3048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233" name="Text Box 65"/>
          <p:cNvSpPr txBox="1">
            <a:spLocks noChangeArrowheads="1"/>
          </p:cNvSpPr>
          <p:nvPr/>
        </p:nvSpPr>
        <p:spPr bwMode="auto">
          <a:xfrm>
            <a:off x="334962" y="266283"/>
            <a:ext cx="8397875" cy="1200329"/>
          </a:xfrm>
          <a:prstGeom prst="rect">
            <a:avLst/>
          </a:prstGeom>
          <a:noFill/>
          <a:ln w="9525">
            <a:noFill/>
            <a:miter lim="800000"/>
            <a:headEnd/>
            <a:tailEnd/>
          </a:ln>
          <a:effectLst/>
        </p:spPr>
        <p:txBody>
          <a:bodyPr>
            <a:spAutoFit/>
          </a:bodyPr>
          <a:lstStyle/>
          <a:p>
            <a:r>
              <a:rPr lang="en-US" dirty="0"/>
              <a:t>Here is a different toy example</a:t>
            </a:r>
          </a:p>
          <a:p>
            <a:endParaRPr lang="en-US" dirty="0"/>
          </a:p>
          <a:p>
            <a:r>
              <a:rPr lang="en-US" dirty="0"/>
              <a:t>It is </a:t>
            </a:r>
            <a:r>
              <a:rPr lang="en-US" b="1" dirty="0"/>
              <a:t>solved</a:t>
            </a:r>
            <a:r>
              <a:rPr lang="en-US" dirty="0"/>
              <a:t>. It is a loss for Max </a:t>
            </a:r>
            <a:r>
              <a:rPr lang="en-US" sz="1800" dirty="0">
                <a:solidFill>
                  <a:schemeClr val="bg1">
                    <a:lumMod val="50000"/>
                  </a:schemeClr>
                </a:solidFill>
              </a:rPr>
              <a:t>(a loss of 1 for Max, or a win for Min of 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ile:Hex board 11x11.svg"/>
          <p:cNvPicPr>
            <a:picLocks noChangeAspect="1" noChangeArrowheads="1"/>
          </p:cNvPicPr>
          <p:nvPr/>
        </p:nvPicPr>
        <p:blipFill>
          <a:blip r:embed="rId2" cstate="print"/>
          <a:srcRect/>
          <a:stretch>
            <a:fillRect/>
          </a:stretch>
        </p:blipFill>
        <p:spPr bwMode="auto">
          <a:xfrm>
            <a:off x="6185458" y="155690"/>
            <a:ext cx="2857808" cy="2028826"/>
          </a:xfrm>
          <a:prstGeom prst="rect">
            <a:avLst/>
          </a:prstGeom>
          <a:noFill/>
        </p:spPr>
      </p:pic>
      <p:pic>
        <p:nvPicPr>
          <p:cNvPr id="59396" name="Picture 4" descr="File:Hex-board-11x11-(2).jpg"/>
          <p:cNvPicPr>
            <a:picLocks noChangeAspect="1" noChangeArrowheads="1"/>
          </p:cNvPicPr>
          <p:nvPr/>
        </p:nvPicPr>
        <p:blipFill>
          <a:blip r:embed="rId3" cstate="print"/>
          <a:srcRect/>
          <a:stretch>
            <a:fillRect/>
          </a:stretch>
        </p:blipFill>
        <p:spPr bwMode="auto">
          <a:xfrm>
            <a:off x="6185766" y="4553383"/>
            <a:ext cx="2857500" cy="2028826"/>
          </a:xfrm>
          <a:prstGeom prst="rect">
            <a:avLst/>
          </a:prstGeom>
          <a:noFill/>
        </p:spPr>
      </p:pic>
      <p:pic>
        <p:nvPicPr>
          <p:cNvPr id="4" name="Picture 2" descr="File:Hex board 11x11.svg"/>
          <p:cNvPicPr>
            <a:picLocks noChangeAspect="1" noChangeArrowheads="1"/>
          </p:cNvPicPr>
          <p:nvPr/>
        </p:nvPicPr>
        <p:blipFill>
          <a:blip r:embed="rId2" cstate="print"/>
          <a:srcRect/>
          <a:stretch>
            <a:fillRect/>
          </a:stretch>
        </p:blipFill>
        <p:spPr bwMode="auto">
          <a:xfrm>
            <a:off x="6337858" y="2336916"/>
            <a:ext cx="2857808" cy="2028826"/>
          </a:xfrm>
          <a:prstGeom prst="rect">
            <a:avLst/>
          </a:prstGeom>
          <a:noFill/>
        </p:spPr>
      </p:pic>
      <p:sp>
        <p:nvSpPr>
          <p:cNvPr id="5" name="Hexagon 4"/>
          <p:cNvSpPr/>
          <p:nvPr/>
        </p:nvSpPr>
        <p:spPr bwMode="auto">
          <a:xfrm rot="20239773">
            <a:off x="6905467" y="3270250"/>
            <a:ext cx="197168" cy="171450"/>
          </a:xfrm>
          <a:prstGeom prst="hexagon">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Hexagon 5"/>
          <p:cNvSpPr/>
          <p:nvPr/>
        </p:nvSpPr>
        <p:spPr bwMode="auto">
          <a:xfrm rot="20239773">
            <a:off x="6363281" y="1269540"/>
            <a:ext cx="197168" cy="171450"/>
          </a:xfrm>
          <a:prstGeom prst="hexagon">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TextBox 6"/>
          <p:cNvSpPr txBox="1"/>
          <p:nvPr/>
        </p:nvSpPr>
        <p:spPr>
          <a:xfrm>
            <a:off x="424156" y="155690"/>
            <a:ext cx="3288080" cy="769441"/>
          </a:xfrm>
          <a:prstGeom prst="rect">
            <a:avLst/>
          </a:prstGeom>
          <a:noFill/>
        </p:spPr>
        <p:txBody>
          <a:bodyPr wrap="none" rtlCol="0">
            <a:spAutoFit/>
          </a:bodyPr>
          <a:lstStyle/>
          <a:p>
            <a:r>
              <a:rPr lang="en-US" sz="4400" dirty="0"/>
              <a:t>Hex is </a:t>
            </a:r>
            <a:r>
              <a:rPr lang="en-US" sz="4400" b="1" dirty="0"/>
              <a:t>solved</a:t>
            </a:r>
          </a:p>
        </p:txBody>
      </p:sp>
      <p:sp>
        <p:nvSpPr>
          <p:cNvPr id="8" name="TextBox 7"/>
          <p:cNvSpPr txBox="1"/>
          <p:nvPr/>
        </p:nvSpPr>
        <p:spPr>
          <a:xfrm>
            <a:off x="424156" y="1472364"/>
            <a:ext cx="3541015" cy="461665"/>
          </a:xfrm>
          <a:prstGeom prst="rect">
            <a:avLst/>
          </a:prstGeom>
          <a:noFill/>
        </p:spPr>
        <p:txBody>
          <a:bodyPr wrap="square" rtlCol="0">
            <a:spAutoFit/>
          </a:bodyPr>
          <a:lstStyle/>
          <a:p>
            <a:r>
              <a:rPr lang="en-US" dirty="0"/>
              <a:t>Hex is a win (for Max)</a:t>
            </a:r>
          </a:p>
        </p:txBody>
      </p:sp>
      <p:pic>
        <p:nvPicPr>
          <p:cNvPr id="59398" name="Picture 6" descr="http://students.cis.uab.edu/bassman9/beautiful%20mind.jpg"/>
          <p:cNvPicPr>
            <a:picLocks noChangeAspect="1" noChangeArrowheads="1"/>
          </p:cNvPicPr>
          <p:nvPr/>
        </p:nvPicPr>
        <p:blipFill>
          <a:blip r:embed="rId4" cstate="print"/>
          <a:srcRect/>
          <a:stretch>
            <a:fillRect/>
          </a:stretch>
        </p:blipFill>
        <p:spPr bwMode="auto">
          <a:xfrm>
            <a:off x="481306" y="4690583"/>
            <a:ext cx="3183110" cy="2042726"/>
          </a:xfrm>
          <a:prstGeom prst="rect">
            <a:avLst/>
          </a:prstGeom>
          <a:noFill/>
        </p:spPr>
      </p:pic>
      <p:sp>
        <p:nvSpPr>
          <p:cNvPr id="10" name="TextBox 9"/>
          <p:cNvSpPr txBox="1"/>
          <p:nvPr/>
        </p:nvSpPr>
        <p:spPr>
          <a:xfrm>
            <a:off x="424156" y="2888414"/>
            <a:ext cx="4014840" cy="1477328"/>
          </a:xfrm>
          <a:prstGeom prst="rect">
            <a:avLst/>
          </a:prstGeom>
          <a:noFill/>
        </p:spPr>
        <p:txBody>
          <a:bodyPr wrap="square" rtlCol="0">
            <a:spAutoFit/>
          </a:bodyPr>
          <a:lstStyle/>
          <a:p>
            <a:r>
              <a:rPr lang="en-US" sz="1800" dirty="0"/>
              <a:t>One way to solve a game is to build the entire search tree and run </a:t>
            </a:r>
            <a:r>
              <a:rPr lang="en-US" sz="1800" dirty="0" err="1"/>
              <a:t>Minimax</a:t>
            </a:r>
            <a:r>
              <a:rPr lang="en-US" sz="1800" dirty="0"/>
              <a:t> on it.</a:t>
            </a:r>
          </a:p>
          <a:p>
            <a:endParaRPr lang="en-US" sz="1800" dirty="0"/>
          </a:p>
          <a:p>
            <a:r>
              <a:rPr lang="en-US" sz="1800" dirty="0"/>
              <a:t>However sometimes that is not necessary…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4218" y="0"/>
            <a:ext cx="5436104" cy="769441"/>
          </a:xfrm>
          <a:prstGeom prst="rect">
            <a:avLst/>
          </a:prstGeom>
          <a:noFill/>
        </p:spPr>
        <p:txBody>
          <a:bodyPr wrap="none" rtlCol="0">
            <a:spAutoFit/>
          </a:bodyPr>
          <a:lstStyle/>
          <a:p>
            <a:r>
              <a:rPr lang="en-US" sz="4400" dirty="0"/>
              <a:t>Connect Four is </a:t>
            </a:r>
            <a:r>
              <a:rPr lang="en-US" sz="4400" b="1" dirty="0"/>
              <a:t>solved</a:t>
            </a:r>
          </a:p>
        </p:txBody>
      </p:sp>
      <p:sp>
        <p:nvSpPr>
          <p:cNvPr id="8" name="TextBox 7"/>
          <p:cNvSpPr txBox="1"/>
          <p:nvPr/>
        </p:nvSpPr>
        <p:spPr>
          <a:xfrm>
            <a:off x="263900" y="1010699"/>
            <a:ext cx="3541015" cy="461665"/>
          </a:xfrm>
          <a:prstGeom prst="rect">
            <a:avLst/>
          </a:prstGeom>
          <a:noFill/>
        </p:spPr>
        <p:txBody>
          <a:bodyPr wrap="square" rtlCol="0">
            <a:spAutoFit/>
          </a:bodyPr>
          <a:lstStyle/>
          <a:p>
            <a:r>
              <a:rPr lang="en-US" dirty="0"/>
              <a:t>It is a win (for Max)</a:t>
            </a:r>
          </a:p>
        </p:txBody>
      </p:sp>
      <p:sp>
        <p:nvSpPr>
          <p:cNvPr id="10" name="TextBox 9"/>
          <p:cNvSpPr txBox="1"/>
          <p:nvPr/>
        </p:nvSpPr>
        <p:spPr>
          <a:xfrm>
            <a:off x="187242" y="2136338"/>
            <a:ext cx="4384757" cy="3139321"/>
          </a:xfrm>
          <a:prstGeom prst="rect">
            <a:avLst/>
          </a:prstGeom>
          <a:noFill/>
        </p:spPr>
        <p:txBody>
          <a:bodyPr wrap="square" rtlCol="0">
            <a:spAutoFit/>
          </a:bodyPr>
          <a:lstStyle/>
          <a:p>
            <a:r>
              <a:rPr lang="en-US" sz="1800" dirty="0"/>
              <a:t>There are 4,531,985,219,092 positions for all game boards populated with 0 to 42 pieces. </a:t>
            </a:r>
          </a:p>
          <a:p>
            <a:endParaRPr lang="en-US" sz="1800" dirty="0"/>
          </a:p>
          <a:p>
            <a:r>
              <a:rPr lang="en-US" sz="1800" dirty="0"/>
              <a:t>One way to solve a game is to build the entire search tree and run Minimax on it.</a:t>
            </a:r>
          </a:p>
          <a:p>
            <a:endParaRPr lang="en-US" sz="1800" dirty="0"/>
          </a:p>
          <a:p>
            <a:r>
              <a:rPr lang="en-US" sz="1800" dirty="0"/>
              <a:t>However sometimes that is not necessary…</a:t>
            </a:r>
          </a:p>
          <a:p>
            <a:endParaRPr lang="en-US" sz="1800" dirty="0"/>
          </a:p>
          <a:p>
            <a:r>
              <a:rPr lang="en-US" sz="1800" dirty="0"/>
              <a:t>The game was solved in 1988 by James Dow Allen, by clever analyses   </a:t>
            </a:r>
          </a:p>
          <a:p>
            <a:r>
              <a:rPr lang="en-US" sz="1800" dirty="0"/>
              <a:t> </a:t>
            </a:r>
          </a:p>
        </p:txBody>
      </p:sp>
      <p:pic>
        <p:nvPicPr>
          <p:cNvPr id="3" name="Picture 2">
            <a:extLst>
              <a:ext uri="{FF2B5EF4-FFF2-40B4-BE49-F238E27FC236}">
                <a16:creationId xmlns:a16="http://schemas.microsoft.com/office/drawing/2014/main" id="{F67A32D5-86C8-47B7-B25B-63B3FB389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67489"/>
            <a:ext cx="3048000" cy="1809750"/>
          </a:xfrm>
          <a:prstGeom prst="rect">
            <a:avLst/>
          </a:prstGeom>
        </p:spPr>
      </p:pic>
      <p:pic>
        <p:nvPicPr>
          <p:cNvPr id="9" name="Picture 2" descr="Connect 4 Board and Box.jpg">
            <a:extLst>
              <a:ext uri="{FF2B5EF4-FFF2-40B4-BE49-F238E27FC236}">
                <a16:creationId xmlns:a16="http://schemas.microsoft.com/office/drawing/2014/main" id="{96C94EAA-E2CB-4C8A-B3B7-0FAE6B75E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4257675"/>
            <a:ext cx="34766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998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4218" y="0"/>
            <a:ext cx="8890447" cy="769441"/>
          </a:xfrm>
          <a:prstGeom prst="rect">
            <a:avLst/>
          </a:prstGeom>
          <a:noFill/>
        </p:spPr>
        <p:txBody>
          <a:bodyPr wrap="none" rtlCol="0">
            <a:spAutoFit/>
          </a:bodyPr>
          <a:lstStyle/>
          <a:p>
            <a:r>
              <a:rPr lang="en-US" sz="4400" dirty="0"/>
              <a:t>Connect Four, for other sizes is </a:t>
            </a:r>
            <a:r>
              <a:rPr lang="en-US" sz="4400" b="1" dirty="0"/>
              <a:t>solved</a:t>
            </a:r>
          </a:p>
        </p:txBody>
      </p:sp>
      <p:sp>
        <p:nvSpPr>
          <p:cNvPr id="8" name="TextBox 7"/>
          <p:cNvSpPr txBox="1"/>
          <p:nvPr/>
        </p:nvSpPr>
        <p:spPr>
          <a:xfrm>
            <a:off x="263900" y="1010699"/>
            <a:ext cx="4685172" cy="830997"/>
          </a:xfrm>
          <a:prstGeom prst="rect">
            <a:avLst/>
          </a:prstGeom>
          <a:noFill/>
        </p:spPr>
        <p:txBody>
          <a:bodyPr wrap="square" rtlCol="0">
            <a:spAutoFit/>
          </a:bodyPr>
          <a:lstStyle/>
          <a:p>
            <a:r>
              <a:rPr lang="en-US" dirty="0"/>
              <a:t>You could play Connect Four on other sized boards</a:t>
            </a:r>
          </a:p>
        </p:txBody>
      </p:sp>
      <p:pic>
        <p:nvPicPr>
          <p:cNvPr id="60418" name="Picture 2" descr="https://studio.code.org/v3/assets/TLFZogscaPiUKUzLFfvzYQ/Connect4Board.png">
            <a:extLst>
              <a:ext uri="{FF2B5EF4-FFF2-40B4-BE49-F238E27FC236}">
                <a16:creationId xmlns:a16="http://schemas.microsoft.com/office/drawing/2014/main" id="{EA27D9E4-6CF2-48D0-838F-24E2F37F6E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8987" y="809602"/>
            <a:ext cx="1681113" cy="12608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studio.code.org/v3/assets/TLFZogscaPiUKUzLFfvzYQ/Connect4Board.png">
            <a:extLst>
              <a:ext uri="{FF2B5EF4-FFF2-40B4-BE49-F238E27FC236}">
                <a16:creationId xmlns:a16="http://schemas.microsoft.com/office/drawing/2014/main" id="{38DC65CA-7CA1-4C5A-936C-0CA625C9B29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018"/>
          <a:stretch/>
        </p:blipFill>
        <p:spPr bwMode="auto">
          <a:xfrm>
            <a:off x="7198987" y="2225732"/>
            <a:ext cx="1445443" cy="12608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studio.code.org/v3/assets/TLFZogscaPiUKUzLFfvzYQ/Connect4Board.png">
            <a:extLst>
              <a:ext uri="{FF2B5EF4-FFF2-40B4-BE49-F238E27FC236}">
                <a16:creationId xmlns:a16="http://schemas.microsoft.com/office/drawing/2014/main" id="{4AFCA467-F1C7-462E-8BD7-306BE73EBC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8987" y="4309923"/>
            <a:ext cx="1681113" cy="12608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studio.code.org/v3/assets/TLFZogscaPiUKUzLFfvzYQ/Connect4Board.png">
            <a:extLst>
              <a:ext uri="{FF2B5EF4-FFF2-40B4-BE49-F238E27FC236}">
                <a16:creationId xmlns:a16="http://schemas.microsoft.com/office/drawing/2014/main" id="{B3F71113-3EC5-47B0-8263-DA750D943A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8986" y="3666532"/>
            <a:ext cx="1681113" cy="12608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A8834A14-8EB9-42BD-838E-0BCB11739559}"/>
              </a:ext>
            </a:extLst>
          </p:cNvPr>
          <p:cNvGraphicFramePr>
            <a:graphicFrameLocks noGrp="1"/>
          </p:cNvGraphicFramePr>
          <p:nvPr>
            <p:extLst>
              <p:ext uri="{D42A27DB-BD31-4B8C-83A1-F6EECF244321}">
                <p14:modId xmlns:p14="http://schemas.microsoft.com/office/powerpoint/2010/main" val="1840308227"/>
              </p:ext>
            </p:extLst>
          </p:nvPr>
        </p:nvGraphicFramePr>
        <p:xfrm>
          <a:off x="685800" y="2209800"/>
          <a:ext cx="4517800" cy="4082310"/>
        </p:xfrm>
        <a:graphic>
          <a:graphicData uri="http://schemas.openxmlformats.org/drawingml/2006/table">
            <a:tbl>
              <a:tblPr/>
              <a:tblGrid>
                <a:gridCol w="451780">
                  <a:extLst>
                    <a:ext uri="{9D8B030D-6E8A-4147-A177-3AD203B41FA5}">
                      <a16:colId xmlns:a16="http://schemas.microsoft.com/office/drawing/2014/main" val="1385503170"/>
                    </a:ext>
                  </a:extLst>
                </a:gridCol>
                <a:gridCol w="451780">
                  <a:extLst>
                    <a:ext uri="{9D8B030D-6E8A-4147-A177-3AD203B41FA5}">
                      <a16:colId xmlns:a16="http://schemas.microsoft.com/office/drawing/2014/main" val="2078876367"/>
                    </a:ext>
                  </a:extLst>
                </a:gridCol>
                <a:gridCol w="451780">
                  <a:extLst>
                    <a:ext uri="{9D8B030D-6E8A-4147-A177-3AD203B41FA5}">
                      <a16:colId xmlns:a16="http://schemas.microsoft.com/office/drawing/2014/main" val="2416225305"/>
                    </a:ext>
                  </a:extLst>
                </a:gridCol>
                <a:gridCol w="451780">
                  <a:extLst>
                    <a:ext uri="{9D8B030D-6E8A-4147-A177-3AD203B41FA5}">
                      <a16:colId xmlns:a16="http://schemas.microsoft.com/office/drawing/2014/main" val="2145926070"/>
                    </a:ext>
                  </a:extLst>
                </a:gridCol>
                <a:gridCol w="451780">
                  <a:extLst>
                    <a:ext uri="{9D8B030D-6E8A-4147-A177-3AD203B41FA5}">
                      <a16:colId xmlns:a16="http://schemas.microsoft.com/office/drawing/2014/main" val="2244726868"/>
                    </a:ext>
                  </a:extLst>
                </a:gridCol>
                <a:gridCol w="451780">
                  <a:extLst>
                    <a:ext uri="{9D8B030D-6E8A-4147-A177-3AD203B41FA5}">
                      <a16:colId xmlns:a16="http://schemas.microsoft.com/office/drawing/2014/main" val="2725280239"/>
                    </a:ext>
                  </a:extLst>
                </a:gridCol>
                <a:gridCol w="451780">
                  <a:extLst>
                    <a:ext uri="{9D8B030D-6E8A-4147-A177-3AD203B41FA5}">
                      <a16:colId xmlns:a16="http://schemas.microsoft.com/office/drawing/2014/main" val="2685020483"/>
                    </a:ext>
                  </a:extLst>
                </a:gridCol>
                <a:gridCol w="451780">
                  <a:extLst>
                    <a:ext uri="{9D8B030D-6E8A-4147-A177-3AD203B41FA5}">
                      <a16:colId xmlns:a16="http://schemas.microsoft.com/office/drawing/2014/main" val="4091519719"/>
                    </a:ext>
                  </a:extLst>
                </a:gridCol>
                <a:gridCol w="451780">
                  <a:extLst>
                    <a:ext uri="{9D8B030D-6E8A-4147-A177-3AD203B41FA5}">
                      <a16:colId xmlns:a16="http://schemas.microsoft.com/office/drawing/2014/main" val="3388151633"/>
                    </a:ext>
                  </a:extLst>
                </a:gridCol>
                <a:gridCol w="451780">
                  <a:extLst>
                    <a:ext uri="{9D8B030D-6E8A-4147-A177-3AD203B41FA5}">
                      <a16:colId xmlns:a16="http://schemas.microsoft.com/office/drawing/2014/main" val="326982709"/>
                    </a:ext>
                  </a:extLst>
                </a:gridCol>
              </a:tblGrid>
              <a:tr h="363750">
                <a:tc>
                  <a:txBody>
                    <a:bodyPr/>
                    <a:lstStyle/>
                    <a:p>
                      <a:r>
                        <a:rPr lang="en-US" sz="1200" b="1" dirty="0"/>
                        <a:t>H</a:t>
                      </a:r>
                    </a:p>
                  </a:txBody>
                  <a:tcPr anchor="ctr">
                    <a:lnL>
                      <a:noFill/>
                    </a:lnL>
                    <a:lnR>
                      <a:noFill/>
                    </a:lnR>
                    <a:lnT>
                      <a:noFill/>
                    </a:lnT>
                    <a:lnB>
                      <a:noFill/>
                    </a:lnB>
                    <a:noFill/>
                  </a:tcPr>
                </a:tc>
                <a:tc>
                  <a:txBody>
                    <a:bodyPr/>
                    <a:lstStyle/>
                    <a:p>
                      <a:endParaRPr lang="en-US" sz="1200"/>
                    </a:p>
                  </a:txBody>
                  <a:tcPr>
                    <a:lnL>
                      <a:noFill/>
                    </a:lnL>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extLst>
                  <a:ext uri="{0D108BD9-81ED-4DB2-BD59-A6C34878D82A}">
                    <a16:rowId xmlns:a16="http://schemas.microsoft.com/office/drawing/2014/main" val="4182234659"/>
                  </a:ext>
                </a:extLst>
              </a:tr>
              <a:tr h="363750">
                <a:tc>
                  <a:txBody>
                    <a:bodyPr/>
                    <a:lstStyle/>
                    <a:p>
                      <a:r>
                        <a:rPr lang="en-US" sz="1200"/>
                        <a:t>11</a:t>
                      </a:r>
                    </a:p>
                  </a:txBody>
                  <a:tcPr anchor="ctr">
                    <a:lnL>
                      <a:noFill/>
                    </a:lnL>
                    <a:lnR>
                      <a:noFill/>
                    </a:lnR>
                    <a:lnT>
                      <a:noFill/>
                    </a:lnT>
                    <a:lnB>
                      <a:noFill/>
                    </a:lnB>
                    <a:noFill/>
                  </a:tcPr>
                </a:tc>
                <a:tc>
                  <a:txBody>
                    <a:bodyPr/>
                    <a:lstStyle/>
                    <a:p>
                      <a:r>
                        <a:rPr lang="en-US" sz="2000" b="1" kern="1200">
                          <a:solidFill>
                            <a:srgbClr val="00B050"/>
                          </a:solidFill>
                          <a:latin typeface="Times New Roman" pitchFamily="18" charset="0"/>
                          <a:ea typeface="+mn-ea"/>
                          <a:cs typeface="+mn-cs"/>
                        </a:rPr>
                        <a:t>=</a:t>
                      </a:r>
                    </a:p>
                  </a:txBody>
                  <a:tcPr anchor="ctr">
                    <a:lnL>
                      <a:noFill/>
                    </a:lnL>
                    <a:lnR>
                      <a:noFill/>
                    </a:lnR>
                    <a:lnB>
                      <a:noFill/>
                    </a:lnB>
                    <a:noFill/>
                  </a:tcPr>
                </a:tc>
                <a:tc>
                  <a:txBody>
                    <a:bodyPr/>
                    <a:lstStyle/>
                    <a:p>
                      <a:endParaRPr lang="en-US" sz="1200"/>
                    </a:p>
                  </a:txBody>
                  <a:tcPr>
                    <a:lnL>
                      <a:noFill/>
                    </a:lnL>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extLst>
                  <a:ext uri="{0D108BD9-81ED-4DB2-BD59-A6C34878D82A}">
                    <a16:rowId xmlns:a16="http://schemas.microsoft.com/office/drawing/2014/main" val="3227355055"/>
                  </a:ext>
                </a:extLst>
              </a:tr>
              <a:tr h="363750">
                <a:tc>
                  <a:txBody>
                    <a:bodyPr/>
                    <a:lstStyle/>
                    <a:p>
                      <a:r>
                        <a:rPr lang="en-US" sz="1200"/>
                        <a:t>10</a:t>
                      </a:r>
                    </a:p>
                  </a:txBody>
                  <a:tcPr anchor="ctr">
                    <a:lnL>
                      <a:noFill/>
                    </a:lnL>
                    <a:lnR>
                      <a:noFill/>
                    </a:lnR>
                    <a:lnT>
                      <a:noFill/>
                    </a:lnT>
                    <a:lnB>
                      <a:noFill/>
                    </a:lnB>
                    <a:noFill/>
                  </a:tcPr>
                </a:tc>
                <a:tc>
                  <a:txBody>
                    <a:bodyPr/>
                    <a:lstStyle/>
                    <a:p>
                      <a:r>
                        <a:rPr lang="en-US" sz="2000" b="1" kern="120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000" b="1" kern="1200">
                          <a:solidFill>
                            <a:srgbClr val="00B050"/>
                          </a:solidFill>
                          <a:latin typeface="Times New Roman" pitchFamily="18" charset="0"/>
                          <a:ea typeface="+mn-ea"/>
                          <a:cs typeface="+mn-cs"/>
                        </a:rPr>
                        <a:t>=</a:t>
                      </a:r>
                    </a:p>
                  </a:txBody>
                  <a:tcPr anchor="ctr">
                    <a:lnL>
                      <a:noFill/>
                    </a:lnL>
                    <a:lnR>
                      <a:noFill/>
                    </a:lnR>
                    <a:lnB>
                      <a:noFill/>
                    </a:lnB>
                    <a:noFill/>
                  </a:tcPr>
                </a:tc>
                <a:tc>
                  <a:txBody>
                    <a:bodyPr/>
                    <a:lstStyle/>
                    <a:p>
                      <a:endParaRPr lang="en-US" sz="1200"/>
                    </a:p>
                  </a:txBody>
                  <a:tcPr>
                    <a:lnL>
                      <a:noFill/>
                    </a:lnL>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extLst>
                  <a:ext uri="{0D108BD9-81ED-4DB2-BD59-A6C34878D82A}">
                    <a16:rowId xmlns:a16="http://schemas.microsoft.com/office/drawing/2014/main" val="761206751"/>
                  </a:ext>
                </a:extLst>
              </a:tr>
              <a:tr h="363750">
                <a:tc>
                  <a:txBody>
                    <a:bodyPr/>
                    <a:lstStyle/>
                    <a:p>
                      <a:r>
                        <a:rPr lang="en-US" sz="1200"/>
                        <a:t>9</a:t>
                      </a:r>
                    </a:p>
                  </a:txBody>
                  <a:tcPr anchor="ctr">
                    <a:lnL>
                      <a:noFill/>
                    </a:lnL>
                    <a:lnR>
                      <a:noFill/>
                    </a:lnR>
                    <a:lnT>
                      <a:noFill/>
                    </a:lnT>
                    <a:lnB>
                      <a:noFill/>
                    </a:lnB>
                    <a:noFill/>
                  </a:tcPr>
                </a:tc>
                <a:tc>
                  <a:txBody>
                    <a:bodyPr/>
                    <a:lstStyle/>
                    <a:p>
                      <a:r>
                        <a:rPr lang="en-US" sz="2000" b="1" kern="120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000" b="1" kern="120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1800" b="1" dirty="0">
                          <a:solidFill>
                            <a:srgbClr val="FF0000"/>
                          </a:solidFill>
                        </a:rPr>
                        <a:t>+</a:t>
                      </a:r>
                    </a:p>
                  </a:txBody>
                  <a:tcPr anchor="ctr">
                    <a:lnL>
                      <a:noFill/>
                    </a:lnL>
                    <a:lnR>
                      <a:noFill/>
                    </a:lnR>
                    <a:lnB>
                      <a:noFill/>
                    </a:lnB>
                    <a:noFill/>
                  </a:tcPr>
                </a:tc>
                <a:tc>
                  <a:txBody>
                    <a:bodyPr/>
                    <a:lstStyle/>
                    <a:p>
                      <a:endParaRPr lang="en-US" sz="1200"/>
                    </a:p>
                  </a:txBody>
                  <a:tcPr>
                    <a:lnL>
                      <a:noFill/>
                    </a:lnL>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extLst>
                  <a:ext uri="{0D108BD9-81ED-4DB2-BD59-A6C34878D82A}">
                    <a16:rowId xmlns:a16="http://schemas.microsoft.com/office/drawing/2014/main" val="32350930"/>
                  </a:ext>
                </a:extLst>
              </a:tr>
              <a:tr h="363750">
                <a:tc>
                  <a:txBody>
                    <a:bodyPr/>
                    <a:lstStyle/>
                    <a:p>
                      <a:r>
                        <a:rPr lang="en-US" sz="1200"/>
                        <a:t>8</a:t>
                      </a:r>
                    </a:p>
                  </a:txBody>
                  <a:tcPr anchor="ctr">
                    <a:lnL>
                      <a:noFill/>
                    </a:lnL>
                    <a:lnR>
                      <a:noFill/>
                    </a:lnR>
                    <a:lnT>
                      <a:noFill/>
                    </a:lnT>
                    <a:lnB>
                      <a:noFill/>
                    </a:lnB>
                    <a:noFill/>
                  </a:tcPr>
                </a:tc>
                <a:tc>
                  <a:txBody>
                    <a:bodyPr/>
                    <a:lstStyle/>
                    <a:p>
                      <a:r>
                        <a:rPr lang="en-US" sz="2000" b="1" kern="120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000" b="1" kern="120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1200"/>
                        <a:t>-</a:t>
                      </a:r>
                    </a:p>
                  </a:txBody>
                  <a:tcPr anchor="ctr">
                    <a:lnL>
                      <a:noFill/>
                    </a:lnL>
                    <a:lnR>
                      <a:noFill/>
                    </a:lnR>
                    <a:lnT>
                      <a:noFill/>
                    </a:lnT>
                    <a:lnB>
                      <a:noFill/>
                    </a:lnB>
                    <a:noFill/>
                  </a:tcPr>
                </a:tc>
                <a:tc>
                  <a:txBody>
                    <a:bodyPr/>
                    <a:lstStyle/>
                    <a:p>
                      <a:pPr marL="0" algn="l" defTabSz="914400" rtl="0" eaLnBrk="1" latinLnBrk="0" hangingPunct="1"/>
                      <a:r>
                        <a:rPr lang="en-US" sz="1800" b="1" kern="1200" dirty="0">
                          <a:solidFill>
                            <a:srgbClr val="FF0000"/>
                          </a:solidFill>
                          <a:latin typeface="+mn-lt"/>
                          <a:ea typeface="+mn-ea"/>
                          <a:cs typeface="+mn-cs"/>
                        </a:rPr>
                        <a:t>+</a:t>
                      </a:r>
                    </a:p>
                  </a:txBody>
                  <a:tcPr anchor="ctr">
                    <a:lnL>
                      <a:noFill/>
                    </a:lnL>
                    <a:lnR>
                      <a:noFill/>
                    </a:lnR>
                    <a:lnB>
                      <a:noFill/>
                    </a:lnB>
                    <a:noFill/>
                  </a:tcPr>
                </a:tc>
                <a:tc>
                  <a:txBody>
                    <a:bodyPr/>
                    <a:lstStyle/>
                    <a:p>
                      <a:r>
                        <a:rPr lang="en-US" sz="2400" b="1" kern="1200" dirty="0">
                          <a:solidFill>
                            <a:srgbClr val="0000FF"/>
                          </a:solidFill>
                          <a:latin typeface="Times New Roman" pitchFamily="18" charset="0"/>
                          <a:ea typeface="+mn-ea"/>
                          <a:cs typeface="+mn-cs"/>
                        </a:rPr>
                        <a:t>-</a:t>
                      </a:r>
                    </a:p>
                  </a:txBody>
                  <a:tcPr anchor="ctr">
                    <a:lnL>
                      <a:noFill/>
                    </a:lnL>
                    <a:lnR>
                      <a:noFill/>
                    </a:lnR>
                    <a:lnB>
                      <a:noFill/>
                    </a:lnB>
                    <a:noFill/>
                  </a:tcPr>
                </a:tc>
                <a:tc>
                  <a:txBody>
                    <a:bodyPr/>
                    <a:lstStyle/>
                    <a:p>
                      <a:endParaRPr lang="en-US" sz="1200"/>
                    </a:p>
                  </a:txBody>
                  <a:tcPr>
                    <a:lnL>
                      <a:noFill/>
                    </a:lnL>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extLst>
                  <a:ext uri="{0D108BD9-81ED-4DB2-BD59-A6C34878D82A}">
                    <a16:rowId xmlns:a16="http://schemas.microsoft.com/office/drawing/2014/main" val="1306127650"/>
                  </a:ext>
                </a:extLst>
              </a:tr>
              <a:tr h="363750">
                <a:tc>
                  <a:txBody>
                    <a:bodyPr/>
                    <a:lstStyle/>
                    <a:p>
                      <a:r>
                        <a:rPr lang="en-US" sz="1200"/>
                        <a:t>7</a:t>
                      </a:r>
                    </a:p>
                  </a:txBody>
                  <a:tcPr anchor="ctr">
                    <a:lnL>
                      <a:noFill/>
                    </a:lnL>
                    <a:lnR>
                      <a:noFill/>
                    </a:lnR>
                    <a:lnT>
                      <a:noFill/>
                    </a:lnT>
                    <a:lnB>
                      <a:noFill/>
                    </a:lnB>
                    <a:noFill/>
                  </a:tcPr>
                </a:tc>
                <a:tc>
                  <a:txBody>
                    <a:bodyPr/>
                    <a:lstStyle/>
                    <a:p>
                      <a:r>
                        <a:rPr lang="en-US" sz="2000" b="1" kern="120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000" b="1" kern="120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pPr marL="0" algn="l" defTabSz="914400" rtl="0" eaLnBrk="1" latinLnBrk="0" hangingPunct="1"/>
                      <a:r>
                        <a:rPr lang="en-US" sz="1800" b="1" kern="1200" dirty="0">
                          <a:solidFill>
                            <a:srgbClr val="FF0000"/>
                          </a:solidFill>
                          <a:latin typeface="+mn-lt"/>
                          <a:ea typeface="+mn-ea"/>
                          <a:cs typeface="+mn-cs"/>
                        </a:rPr>
                        <a:t>+</a:t>
                      </a:r>
                    </a:p>
                  </a:txBody>
                  <a:tcPr anchor="ctr">
                    <a:lnL>
                      <a:noFill/>
                    </a:lnL>
                    <a:lnR>
                      <a:noFill/>
                    </a:lnR>
                    <a:lnT>
                      <a:noFill/>
                    </a:lnT>
                    <a:lnB>
                      <a:noFill/>
                    </a:lnB>
                    <a:noFill/>
                  </a:tcPr>
                </a:tc>
                <a:tc>
                  <a:txBody>
                    <a:bodyPr/>
                    <a:lstStyle/>
                    <a:p>
                      <a:r>
                        <a:rPr lang="en-US" sz="2000" b="1" kern="1200" dirty="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pPr marL="0" algn="l" defTabSz="914400" rtl="0" eaLnBrk="1" latinLnBrk="0" hangingPunct="1"/>
                      <a:r>
                        <a:rPr lang="en-US" sz="1800" b="1" kern="1200" dirty="0">
                          <a:solidFill>
                            <a:srgbClr val="FF0000"/>
                          </a:solidFill>
                          <a:latin typeface="+mn-lt"/>
                          <a:ea typeface="+mn-ea"/>
                          <a:cs typeface="+mn-cs"/>
                        </a:rPr>
                        <a:t>+</a:t>
                      </a:r>
                    </a:p>
                  </a:txBody>
                  <a:tcPr anchor="ctr">
                    <a:lnL>
                      <a:noFill/>
                    </a:lnL>
                    <a:lnR>
                      <a:noFill/>
                    </a:lnR>
                    <a:lnT>
                      <a:noFill/>
                    </a:lnT>
                    <a:lnB>
                      <a:noFill/>
                    </a:lnB>
                    <a:noFill/>
                  </a:tcPr>
                </a:tc>
                <a:tc>
                  <a:txBody>
                    <a:bodyPr/>
                    <a:lstStyle/>
                    <a:p>
                      <a:endParaRPr lang="en-US" sz="1200"/>
                    </a:p>
                  </a:txBody>
                  <a:tcPr>
                    <a:lnL>
                      <a:noFill/>
                    </a:lnL>
                    <a:noFill/>
                  </a:tcPr>
                </a:tc>
                <a:tc>
                  <a:txBody>
                    <a:bodyPr/>
                    <a:lstStyle/>
                    <a:p>
                      <a:endParaRPr lang="en-US" sz="1200"/>
                    </a:p>
                  </a:txBody>
                  <a:tcPr>
                    <a:noFill/>
                  </a:tcPr>
                </a:tc>
                <a:tc>
                  <a:txBody>
                    <a:bodyPr/>
                    <a:lstStyle/>
                    <a:p>
                      <a:endParaRPr lang="en-US" sz="1200"/>
                    </a:p>
                  </a:txBody>
                  <a:tcPr>
                    <a:noFill/>
                  </a:tcPr>
                </a:tc>
                <a:tc>
                  <a:txBody>
                    <a:bodyPr/>
                    <a:lstStyle/>
                    <a:p>
                      <a:endParaRPr lang="en-US" sz="1200"/>
                    </a:p>
                  </a:txBody>
                  <a:tcPr>
                    <a:noFill/>
                  </a:tcPr>
                </a:tc>
                <a:extLst>
                  <a:ext uri="{0D108BD9-81ED-4DB2-BD59-A6C34878D82A}">
                    <a16:rowId xmlns:a16="http://schemas.microsoft.com/office/drawing/2014/main" val="568137044"/>
                  </a:ext>
                </a:extLst>
              </a:tr>
              <a:tr h="363750">
                <a:tc>
                  <a:txBody>
                    <a:bodyPr/>
                    <a:lstStyle/>
                    <a:p>
                      <a:r>
                        <a:rPr lang="en-US" sz="1200"/>
                        <a:t>6</a:t>
                      </a:r>
                    </a:p>
                  </a:txBody>
                  <a:tcPr anchor="ctr">
                    <a:lnL>
                      <a:noFill/>
                    </a:lnL>
                    <a:lnR>
                      <a:noFill/>
                    </a:lnR>
                    <a:lnT>
                      <a:noFill/>
                    </a:lnT>
                    <a:lnB>
                      <a:noFill/>
                    </a:lnB>
                    <a:noFill/>
                  </a:tcPr>
                </a:tc>
                <a:tc>
                  <a:txBody>
                    <a:bodyPr/>
                    <a:lstStyle/>
                    <a:p>
                      <a:r>
                        <a:rPr lang="en-US" sz="2000" b="1" kern="120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000" b="1" kern="120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400" b="1" kern="1200" dirty="0">
                          <a:solidFill>
                            <a:srgbClr val="0000FF"/>
                          </a:solidFill>
                          <a:latin typeface="Times New Roman" pitchFamily="18" charset="0"/>
                          <a:ea typeface="+mn-ea"/>
                          <a:cs typeface="+mn-cs"/>
                        </a:rPr>
                        <a:t>-</a:t>
                      </a:r>
                    </a:p>
                  </a:txBody>
                  <a:tcPr anchor="ctr">
                    <a:lnL>
                      <a:noFill/>
                    </a:lnL>
                    <a:lnR>
                      <a:noFill/>
                    </a:lnR>
                    <a:lnT>
                      <a:noFill/>
                    </a:lnT>
                    <a:lnB>
                      <a:noFill/>
                    </a:lnB>
                    <a:noFill/>
                  </a:tcPr>
                </a:tc>
                <a:tc>
                  <a:txBody>
                    <a:bodyPr/>
                    <a:lstStyle/>
                    <a:p>
                      <a:pPr marL="0" algn="l" defTabSz="914400" rtl="0" eaLnBrk="1" latinLnBrk="0" hangingPunct="1"/>
                      <a:r>
                        <a:rPr lang="en-US" sz="1800" b="1" kern="1200" dirty="0">
                          <a:solidFill>
                            <a:srgbClr val="FF0000"/>
                          </a:solidFill>
                          <a:latin typeface="+mn-lt"/>
                          <a:ea typeface="+mn-ea"/>
                          <a:cs typeface="+mn-cs"/>
                        </a:rPr>
                        <a:t>+</a:t>
                      </a:r>
                    </a:p>
                  </a:txBody>
                  <a:tcPr anchor="ctr">
                    <a:lnL>
                      <a:noFill/>
                    </a:lnL>
                    <a:lnR>
                      <a:noFill/>
                    </a:lnR>
                    <a:lnT>
                      <a:noFill/>
                    </a:lnT>
                    <a:lnB>
                      <a:noFill/>
                    </a:lnB>
                    <a:noFill/>
                  </a:tcPr>
                </a:tc>
                <a:tc>
                  <a:txBody>
                    <a:bodyPr/>
                    <a:lstStyle/>
                    <a:p>
                      <a:r>
                        <a:rPr lang="en-US" sz="2400" b="1" kern="1200">
                          <a:solidFill>
                            <a:srgbClr val="0000FF"/>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400" b="1" kern="1200" dirty="0">
                          <a:solidFill>
                            <a:srgbClr val="0000FF"/>
                          </a:solidFill>
                          <a:latin typeface="Times New Roman" pitchFamily="18" charset="0"/>
                          <a:ea typeface="+mn-ea"/>
                          <a:cs typeface="+mn-cs"/>
                        </a:rPr>
                        <a:t>-</a:t>
                      </a:r>
                    </a:p>
                  </a:txBody>
                  <a:tcPr anchor="ctr">
                    <a:lnL>
                      <a:noFill/>
                    </a:lnL>
                    <a:lnR>
                      <a:noFill/>
                    </a:lnR>
                    <a:lnB>
                      <a:noFill/>
                    </a:lnB>
                    <a:noFill/>
                  </a:tcPr>
                </a:tc>
                <a:tc>
                  <a:txBody>
                    <a:bodyPr/>
                    <a:lstStyle/>
                    <a:p>
                      <a:endParaRPr lang="en-US" sz="1200" dirty="0"/>
                    </a:p>
                  </a:txBody>
                  <a:tcPr>
                    <a:lnL>
                      <a:noFill/>
                    </a:lnL>
                    <a:noFill/>
                  </a:tcPr>
                </a:tc>
                <a:tc>
                  <a:txBody>
                    <a:bodyPr/>
                    <a:lstStyle/>
                    <a:p>
                      <a:endParaRPr lang="en-US" sz="1200"/>
                    </a:p>
                  </a:txBody>
                  <a:tcPr>
                    <a:noFill/>
                  </a:tcPr>
                </a:tc>
                <a:tc>
                  <a:txBody>
                    <a:bodyPr/>
                    <a:lstStyle/>
                    <a:p>
                      <a:endParaRPr lang="en-US" sz="1200"/>
                    </a:p>
                  </a:txBody>
                  <a:tcPr>
                    <a:noFill/>
                  </a:tcPr>
                </a:tc>
                <a:extLst>
                  <a:ext uri="{0D108BD9-81ED-4DB2-BD59-A6C34878D82A}">
                    <a16:rowId xmlns:a16="http://schemas.microsoft.com/office/drawing/2014/main" val="1831168354"/>
                  </a:ext>
                </a:extLst>
              </a:tr>
              <a:tr h="363750">
                <a:tc>
                  <a:txBody>
                    <a:bodyPr/>
                    <a:lstStyle/>
                    <a:p>
                      <a:r>
                        <a:rPr lang="en-US" sz="1200"/>
                        <a:t>5</a:t>
                      </a:r>
                    </a:p>
                  </a:txBody>
                  <a:tcPr anchor="ctr">
                    <a:lnL>
                      <a:noFill/>
                    </a:lnL>
                    <a:lnR>
                      <a:noFill/>
                    </a:lnR>
                    <a:lnT>
                      <a:noFill/>
                    </a:lnT>
                    <a:lnB>
                      <a:noFill/>
                    </a:lnB>
                    <a:noFill/>
                  </a:tcPr>
                </a:tc>
                <a:tc>
                  <a:txBody>
                    <a:bodyPr/>
                    <a:lstStyle/>
                    <a:p>
                      <a:r>
                        <a:rPr lang="en-US" sz="2000" b="1" kern="120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000" b="1" kern="120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000" b="1" kern="1200" dirty="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000" b="1" kern="1200" dirty="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pPr marL="0" algn="l" defTabSz="914400" rtl="0" eaLnBrk="1" latinLnBrk="0" hangingPunct="1"/>
                      <a:r>
                        <a:rPr lang="en-US" sz="1800" b="1" kern="1200" dirty="0">
                          <a:solidFill>
                            <a:srgbClr val="FF0000"/>
                          </a:solidFill>
                          <a:latin typeface="+mn-lt"/>
                          <a:ea typeface="+mn-ea"/>
                          <a:cs typeface="+mn-cs"/>
                        </a:rPr>
                        <a:t>+</a:t>
                      </a:r>
                    </a:p>
                  </a:txBody>
                  <a:tcPr anchor="ctr">
                    <a:lnL>
                      <a:noFill/>
                    </a:lnL>
                    <a:lnR>
                      <a:noFill/>
                    </a:lnR>
                    <a:lnT>
                      <a:noFill/>
                    </a:lnT>
                    <a:lnB>
                      <a:noFill/>
                    </a:lnB>
                    <a:noFill/>
                  </a:tcPr>
                </a:tc>
                <a:tc>
                  <a:txBody>
                    <a:bodyPr/>
                    <a:lstStyle/>
                    <a:p>
                      <a:pPr marL="0" algn="l" defTabSz="914400" rtl="0" eaLnBrk="1" latinLnBrk="0" hangingPunct="1"/>
                      <a:r>
                        <a:rPr lang="en-US" sz="1800" b="1" kern="1200">
                          <a:solidFill>
                            <a:srgbClr val="FF0000"/>
                          </a:solidFill>
                          <a:latin typeface="+mn-lt"/>
                          <a:ea typeface="+mn-ea"/>
                          <a:cs typeface="+mn-cs"/>
                        </a:rPr>
                        <a:t>+</a:t>
                      </a:r>
                    </a:p>
                  </a:txBody>
                  <a:tcPr anchor="ctr">
                    <a:lnL>
                      <a:noFill/>
                    </a:lnL>
                    <a:lnR>
                      <a:noFill/>
                    </a:lnR>
                    <a:lnT>
                      <a:noFill/>
                    </a:lnT>
                    <a:lnB>
                      <a:noFill/>
                    </a:lnB>
                    <a:noFill/>
                  </a:tcPr>
                </a:tc>
                <a:tc>
                  <a:txBody>
                    <a:bodyPr/>
                    <a:lstStyle/>
                    <a:p>
                      <a:pPr marL="0" algn="l" defTabSz="914400" rtl="0" eaLnBrk="1" latinLnBrk="0" hangingPunct="1"/>
                      <a:r>
                        <a:rPr lang="en-US" sz="1800" b="1" kern="1200" dirty="0">
                          <a:solidFill>
                            <a:srgbClr val="FF0000"/>
                          </a:solidFill>
                          <a:latin typeface="+mn-lt"/>
                          <a:ea typeface="+mn-ea"/>
                          <a:cs typeface="+mn-cs"/>
                        </a:rPr>
                        <a:t>+</a:t>
                      </a:r>
                    </a:p>
                  </a:txBody>
                  <a:tcPr anchor="ctr">
                    <a:lnL>
                      <a:noFill/>
                    </a:lnL>
                    <a:lnR>
                      <a:noFill/>
                    </a:lnR>
                    <a:lnB>
                      <a:noFill/>
                    </a:lnB>
                    <a:noFill/>
                  </a:tcPr>
                </a:tc>
                <a:tc>
                  <a:txBody>
                    <a:bodyPr/>
                    <a:lstStyle/>
                    <a:p>
                      <a:endParaRPr lang="en-US" sz="1200"/>
                    </a:p>
                  </a:txBody>
                  <a:tcPr>
                    <a:lnL>
                      <a:noFill/>
                    </a:lnL>
                    <a:noFill/>
                  </a:tcPr>
                </a:tc>
                <a:tc>
                  <a:txBody>
                    <a:bodyPr/>
                    <a:lstStyle/>
                    <a:p>
                      <a:endParaRPr lang="en-US" sz="1200"/>
                    </a:p>
                  </a:txBody>
                  <a:tcPr>
                    <a:noFill/>
                  </a:tcPr>
                </a:tc>
                <a:extLst>
                  <a:ext uri="{0D108BD9-81ED-4DB2-BD59-A6C34878D82A}">
                    <a16:rowId xmlns:a16="http://schemas.microsoft.com/office/drawing/2014/main" val="4061766700"/>
                  </a:ext>
                </a:extLst>
              </a:tr>
              <a:tr h="363750">
                <a:tc>
                  <a:txBody>
                    <a:bodyPr/>
                    <a:lstStyle/>
                    <a:p>
                      <a:r>
                        <a:rPr lang="en-US" sz="1200"/>
                        <a:t>4</a:t>
                      </a:r>
                    </a:p>
                  </a:txBody>
                  <a:tcPr anchor="ctr">
                    <a:lnL>
                      <a:noFill/>
                    </a:lnL>
                    <a:lnR>
                      <a:noFill/>
                    </a:lnR>
                    <a:lnT>
                      <a:noFill/>
                    </a:lnT>
                    <a:lnB>
                      <a:noFill/>
                    </a:lnB>
                    <a:noFill/>
                  </a:tcPr>
                </a:tc>
                <a:tc>
                  <a:txBody>
                    <a:bodyPr/>
                    <a:lstStyle/>
                    <a:p>
                      <a:r>
                        <a:rPr lang="en-US" sz="2000" b="1" kern="1200" dirty="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000" b="1" kern="1200" dirty="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400" b="1" kern="1200" dirty="0">
                          <a:solidFill>
                            <a:srgbClr val="0000FF"/>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000" b="1" kern="1200" dirty="0">
                          <a:solidFill>
                            <a:srgbClr val="00B050"/>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400" b="1" kern="1200">
                          <a:solidFill>
                            <a:srgbClr val="0000FF"/>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400" b="1" kern="1200">
                          <a:solidFill>
                            <a:srgbClr val="0000FF"/>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400" b="1" kern="1200" dirty="0">
                          <a:solidFill>
                            <a:srgbClr val="0000FF"/>
                          </a:solidFill>
                          <a:latin typeface="Times New Roman" pitchFamily="18" charset="0"/>
                          <a:ea typeface="+mn-ea"/>
                          <a:cs typeface="+mn-cs"/>
                        </a:rPr>
                        <a:t>-</a:t>
                      </a:r>
                    </a:p>
                  </a:txBody>
                  <a:tcPr anchor="ctr">
                    <a:lnL>
                      <a:noFill/>
                    </a:lnL>
                    <a:lnR>
                      <a:noFill/>
                    </a:lnR>
                    <a:lnT>
                      <a:noFill/>
                    </a:lnT>
                    <a:lnB>
                      <a:noFill/>
                    </a:lnB>
                    <a:noFill/>
                  </a:tcPr>
                </a:tc>
                <a:tc>
                  <a:txBody>
                    <a:bodyPr/>
                    <a:lstStyle/>
                    <a:p>
                      <a:r>
                        <a:rPr lang="en-US" sz="2400" b="1" kern="1200" dirty="0">
                          <a:solidFill>
                            <a:srgbClr val="0000FF"/>
                          </a:solidFill>
                          <a:latin typeface="Times New Roman" pitchFamily="18" charset="0"/>
                          <a:ea typeface="+mn-ea"/>
                          <a:cs typeface="+mn-cs"/>
                        </a:rPr>
                        <a:t>-</a:t>
                      </a:r>
                    </a:p>
                  </a:txBody>
                  <a:tcPr anchor="ctr">
                    <a:lnL>
                      <a:noFill/>
                    </a:lnL>
                    <a:lnR>
                      <a:noFill/>
                    </a:lnR>
                    <a:lnB>
                      <a:noFill/>
                    </a:lnB>
                    <a:noFill/>
                  </a:tcPr>
                </a:tc>
                <a:tc>
                  <a:txBody>
                    <a:bodyPr/>
                    <a:lstStyle/>
                    <a:p>
                      <a:endParaRPr lang="en-US" sz="1200"/>
                    </a:p>
                  </a:txBody>
                  <a:tcPr>
                    <a:lnL>
                      <a:noFill/>
                    </a:lnL>
                    <a:noFill/>
                  </a:tcPr>
                </a:tc>
                <a:extLst>
                  <a:ext uri="{0D108BD9-81ED-4DB2-BD59-A6C34878D82A}">
                    <a16:rowId xmlns:a16="http://schemas.microsoft.com/office/drawing/2014/main" val="3216541554"/>
                  </a:ext>
                </a:extLst>
              </a:tr>
              <a:tr h="363750">
                <a:tc>
                  <a:txBody>
                    <a:bodyPr/>
                    <a:lstStyle/>
                    <a:p>
                      <a:endParaRPr lang="en-US" sz="1200"/>
                    </a:p>
                  </a:txBody>
                  <a:tcPr anchor="ctr">
                    <a:lnL>
                      <a:noFill/>
                    </a:lnL>
                    <a:lnR>
                      <a:noFill/>
                    </a:lnR>
                    <a:lnT>
                      <a:noFill/>
                    </a:lnT>
                    <a:lnB>
                      <a:noFill/>
                    </a:lnB>
                    <a:noFill/>
                  </a:tcPr>
                </a:tc>
                <a:tc>
                  <a:txBody>
                    <a:bodyPr/>
                    <a:lstStyle/>
                    <a:p>
                      <a:r>
                        <a:rPr lang="en-US" sz="1200"/>
                        <a:t>4</a:t>
                      </a:r>
                    </a:p>
                  </a:txBody>
                  <a:tcPr anchor="ctr">
                    <a:lnL>
                      <a:noFill/>
                    </a:lnL>
                    <a:lnR>
                      <a:noFill/>
                    </a:lnR>
                    <a:lnT>
                      <a:noFill/>
                    </a:lnT>
                    <a:lnB>
                      <a:noFill/>
                    </a:lnB>
                    <a:noFill/>
                  </a:tcPr>
                </a:tc>
                <a:tc>
                  <a:txBody>
                    <a:bodyPr/>
                    <a:lstStyle/>
                    <a:p>
                      <a:r>
                        <a:rPr lang="en-US" sz="1200"/>
                        <a:t>5</a:t>
                      </a:r>
                    </a:p>
                  </a:txBody>
                  <a:tcPr anchor="ctr">
                    <a:lnL>
                      <a:noFill/>
                    </a:lnL>
                    <a:lnR>
                      <a:noFill/>
                    </a:lnR>
                    <a:lnT>
                      <a:noFill/>
                    </a:lnT>
                    <a:lnB>
                      <a:noFill/>
                    </a:lnB>
                    <a:noFill/>
                  </a:tcPr>
                </a:tc>
                <a:tc>
                  <a:txBody>
                    <a:bodyPr/>
                    <a:lstStyle/>
                    <a:p>
                      <a:r>
                        <a:rPr lang="en-US" sz="1200"/>
                        <a:t>6</a:t>
                      </a:r>
                    </a:p>
                  </a:txBody>
                  <a:tcPr anchor="ctr">
                    <a:lnL>
                      <a:noFill/>
                    </a:lnL>
                    <a:lnR>
                      <a:noFill/>
                    </a:lnR>
                    <a:lnT>
                      <a:noFill/>
                    </a:lnT>
                    <a:lnB>
                      <a:noFill/>
                    </a:lnB>
                    <a:noFill/>
                  </a:tcPr>
                </a:tc>
                <a:tc>
                  <a:txBody>
                    <a:bodyPr/>
                    <a:lstStyle/>
                    <a:p>
                      <a:r>
                        <a:rPr lang="en-US" sz="1200"/>
                        <a:t>7</a:t>
                      </a:r>
                    </a:p>
                  </a:txBody>
                  <a:tcPr anchor="ctr">
                    <a:lnL>
                      <a:noFill/>
                    </a:lnL>
                    <a:lnR>
                      <a:noFill/>
                    </a:lnR>
                    <a:lnT>
                      <a:noFill/>
                    </a:lnT>
                    <a:lnB>
                      <a:noFill/>
                    </a:lnB>
                    <a:noFill/>
                  </a:tcPr>
                </a:tc>
                <a:tc>
                  <a:txBody>
                    <a:bodyPr/>
                    <a:lstStyle/>
                    <a:p>
                      <a:r>
                        <a:rPr lang="en-US" sz="1200"/>
                        <a:t>8</a:t>
                      </a:r>
                    </a:p>
                  </a:txBody>
                  <a:tcPr anchor="ctr">
                    <a:lnL>
                      <a:noFill/>
                    </a:lnL>
                    <a:lnR>
                      <a:noFill/>
                    </a:lnR>
                    <a:lnT>
                      <a:noFill/>
                    </a:lnT>
                    <a:lnB>
                      <a:noFill/>
                    </a:lnB>
                    <a:noFill/>
                  </a:tcPr>
                </a:tc>
                <a:tc>
                  <a:txBody>
                    <a:bodyPr/>
                    <a:lstStyle/>
                    <a:p>
                      <a:r>
                        <a:rPr lang="en-US" sz="1200"/>
                        <a:t>9</a:t>
                      </a:r>
                    </a:p>
                  </a:txBody>
                  <a:tcPr anchor="ctr">
                    <a:lnL>
                      <a:noFill/>
                    </a:lnL>
                    <a:lnR>
                      <a:noFill/>
                    </a:lnR>
                    <a:lnT>
                      <a:noFill/>
                    </a:lnT>
                    <a:lnB>
                      <a:noFill/>
                    </a:lnB>
                    <a:noFill/>
                  </a:tcPr>
                </a:tc>
                <a:tc>
                  <a:txBody>
                    <a:bodyPr/>
                    <a:lstStyle/>
                    <a:p>
                      <a:r>
                        <a:rPr lang="en-US" sz="1200"/>
                        <a:t>10</a:t>
                      </a:r>
                    </a:p>
                  </a:txBody>
                  <a:tcPr anchor="ctr">
                    <a:lnL>
                      <a:noFill/>
                    </a:lnL>
                    <a:lnR>
                      <a:noFill/>
                    </a:lnR>
                    <a:lnT>
                      <a:noFill/>
                    </a:lnT>
                    <a:lnB>
                      <a:noFill/>
                    </a:lnB>
                    <a:noFill/>
                  </a:tcPr>
                </a:tc>
                <a:tc>
                  <a:txBody>
                    <a:bodyPr/>
                    <a:lstStyle/>
                    <a:p>
                      <a:r>
                        <a:rPr lang="en-US" sz="1200"/>
                        <a:t>11</a:t>
                      </a:r>
                    </a:p>
                  </a:txBody>
                  <a:tcPr anchor="ctr">
                    <a:lnL>
                      <a:noFill/>
                    </a:lnL>
                    <a:lnR>
                      <a:noFill/>
                    </a:lnR>
                    <a:lnT>
                      <a:noFill/>
                    </a:lnT>
                    <a:lnB>
                      <a:noFill/>
                    </a:lnB>
                    <a:noFill/>
                  </a:tcPr>
                </a:tc>
                <a:tc>
                  <a:txBody>
                    <a:bodyPr/>
                    <a:lstStyle/>
                    <a:p>
                      <a:r>
                        <a:rPr lang="en-US" sz="1800" dirty="0"/>
                        <a:t>W</a:t>
                      </a:r>
                    </a:p>
                  </a:txBody>
                  <a:tcPr anchor="ctr">
                    <a:lnL>
                      <a:noFill/>
                    </a:lnL>
                    <a:lnR>
                      <a:noFill/>
                    </a:lnR>
                    <a:lnB>
                      <a:noFill/>
                    </a:lnB>
                    <a:noFill/>
                  </a:tcPr>
                </a:tc>
                <a:extLst>
                  <a:ext uri="{0D108BD9-81ED-4DB2-BD59-A6C34878D82A}">
                    <a16:rowId xmlns:a16="http://schemas.microsoft.com/office/drawing/2014/main" val="1643698992"/>
                  </a:ext>
                </a:extLst>
              </a:tr>
            </a:tbl>
          </a:graphicData>
        </a:graphic>
      </p:graphicFrame>
      <p:sp>
        <p:nvSpPr>
          <p:cNvPr id="4" name="Rectangle 3">
            <a:extLst>
              <a:ext uri="{FF2B5EF4-FFF2-40B4-BE49-F238E27FC236}">
                <a16:creationId xmlns:a16="http://schemas.microsoft.com/office/drawing/2014/main" id="{D822B84D-F85B-4129-ADEC-EAA1746119AA}"/>
              </a:ext>
            </a:extLst>
          </p:cNvPr>
          <p:cNvSpPr/>
          <p:nvPr/>
        </p:nvSpPr>
        <p:spPr>
          <a:xfrm>
            <a:off x="263900" y="6367217"/>
            <a:ext cx="5365421" cy="461665"/>
          </a:xfrm>
          <a:prstGeom prst="rect">
            <a:avLst/>
          </a:prstGeom>
        </p:spPr>
        <p:txBody>
          <a:bodyPr wrap="square">
            <a:spAutoFit/>
          </a:bodyPr>
          <a:lstStyle/>
          <a:p>
            <a:r>
              <a:rPr lang="en-US" sz="1800" b="1" dirty="0">
                <a:solidFill>
                  <a:srgbClr val="FF0000"/>
                </a:solidFill>
                <a:latin typeface="+mn-lt"/>
              </a:rPr>
              <a:t>+</a:t>
            </a:r>
            <a:r>
              <a:rPr lang="en-US" sz="1600" dirty="0">
                <a:solidFill>
                  <a:srgbClr val="000000"/>
                </a:solidFill>
              </a:rPr>
              <a:t> is a first player win, </a:t>
            </a:r>
            <a:r>
              <a:rPr lang="en-US" sz="2000" b="1" dirty="0">
                <a:solidFill>
                  <a:srgbClr val="00B050"/>
                </a:solidFill>
              </a:rPr>
              <a:t>=</a:t>
            </a:r>
            <a:r>
              <a:rPr lang="en-US" sz="1600" dirty="0">
                <a:solidFill>
                  <a:srgbClr val="000000"/>
                </a:solidFill>
              </a:rPr>
              <a:t> a tie, and </a:t>
            </a:r>
            <a:r>
              <a:rPr lang="en-US" b="1" dirty="0">
                <a:solidFill>
                  <a:srgbClr val="0000FF"/>
                </a:solidFill>
              </a:rPr>
              <a:t>-</a:t>
            </a:r>
            <a:r>
              <a:rPr lang="en-US" sz="1600" dirty="0">
                <a:solidFill>
                  <a:srgbClr val="000000"/>
                </a:solidFill>
              </a:rPr>
              <a:t> a second player win.</a:t>
            </a:r>
            <a:endParaRPr lang="en-US" sz="1600" dirty="0"/>
          </a:p>
        </p:txBody>
      </p:sp>
      <p:sp>
        <p:nvSpPr>
          <p:cNvPr id="5" name="Rectangle 4">
            <a:extLst>
              <a:ext uri="{FF2B5EF4-FFF2-40B4-BE49-F238E27FC236}">
                <a16:creationId xmlns:a16="http://schemas.microsoft.com/office/drawing/2014/main" id="{E5EAB8D3-65E0-4BF3-8F39-B0CBDC38928E}"/>
              </a:ext>
            </a:extLst>
          </p:cNvPr>
          <p:cNvSpPr/>
          <p:nvPr/>
        </p:nvSpPr>
        <p:spPr>
          <a:xfrm>
            <a:off x="6171711" y="6523462"/>
            <a:ext cx="2972289" cy="338554"/>
          </a:xfrm>
          <a:prstGeom prst="rect">
            <a:avLst/>
          </a:prstGeom>
        </p:spPr>
        <p:txBody>
          <a:bodyPr wrap="none">
            <a:spAutoFit/>
          </a:bodyPr>
          <a:lstStyle/>
          <a:p>
            <a:r>
              <a:rPr lang="en-US" sz="1600" dirty="0"/>
              <a:t>https://tromp.github.io/c4/c4.html</a:t>
            </a:r>
          </a:p>
        </p:txBody>
      </p:sp>
    </p:spTree>
    <p:extLst>
      <p:ext uri="{BB962C8B-B14F-4D97-AF65-F5344CB8AC3E}">
        <p14:creationId xmlns:p14="http://schemas.microsoft.com/office/powerpoint/2010/main" val="749909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41069" y="0"/>
            <a:ext cx="8902931" cy="998261"/>
          </a:xfrm>
        </p:spPr>
        <p:txBody>
          <a:bodyPr/>
          <a:lstStyle/>
          <a:p>
            <a:r>
              <a:rPr lang="en-US" dirty="0">
                <a:effectLst>
                  <a:outerShdw blurRad="38100" dist="38100" dir="2700000" algn="tl">
                    <a:srgbClr val="000000">
                      <a:alpha val="43137"/>
                    </a:srgbClr>
                  </a:outerShdw>
                </a:effectLst>
              </a:rPr>
              <a:t>Two Player Games </a:t>
            </a:r>
            <a:r>
              <a:rPr lang="en-US" sz="1800" dirty="0"/>
              <a:t>(</a:t>
            </a:r>
            <a:r>
              <a:rPr lang="en-US" sz="1800" dirty="0">
                <a:solidFill>
                  <a:schemeClr val="tx1"/>
                </a:solidFill>
              </a:rPr>
              <a:t>Deterministic , </a:t>
            </a:r>
            <a:r>
              <a:rPr lang="en-US" sz="1800" dirty="0"/>
              <a:t>fully observable)</a:t>
            </a:r>
            <a:endParaRPr lang="en-US" sz="4800" dirty="0"/>
          </a:p>
        </p:txBody>
      </p:sp>
      <p:sp>
        <p:nvSpPr>
          <p:cNvPr id="3075" name="Text Box 3"/>
          <p:cNvSpPr txBox="1">
            <a:spLocks noChangeArrowheads="1"/>
          </p:cNvSpPr>
          <p:nvPr/>
        </p:nvSpPr>
        <p:spPr bwMode="auto">
          <a:xfrm>
            <a:off x="399962" y="1452000"/>
            <a:ext cx="8245475" cy="4524315"/>
          </a:xfrm>
          <a:prstGeom prst="rect">
            <a:avLst/>
          </a:prstGeom>
          <a:noFill/>
          <a:ln w="9525">
            <a:noFill/>
            <a:miter lim="800000"/>
            <a:headEnd/>
            <a:tailEnd/>
          </a:ln>
          <a:effectLst/>
        </p:spPr>
        <p:txBody>
          <a:bodyPr>
            <a:spAutoFit/>
          </a:bodyPr>
          <a:lstStyle/>
          <a:p>
            <a:r>
              <a:rPr lang="en-US" i="1" dirty="0">
                <a:solidFill>
                  <a:schemeClr val="bg1">
                    <a:lumMod val="65000"/>
                  </a:schemeClr>
                </a:solidFill>
              </a:rPr>
              <a:t>Max</a:t>
            </a:r>
            <a:r>
              <a:rPr lang="en-US" dirty="0">
                <a:solidFill>
                  <a:schemeClr val="bg1">
                    <a:lumMod val="65000"/>
                  </a:schemeClr>
                </a:solidFill>
              </a:rPr>
              <a:t> always moves first.</a:t>
            </a:r>
          </a:p>
          <a:p>
            <a:r>
              <a:rPr lang="en-US" i="1" dirty="0">
                <a:solidFill>
                  <a:schemeClr val="bg1">
                    <a:lumMod val="65000"/>
                  </a:schemeClr>
                </a:solidFill>
              </a:rPr>
              <a:t>Min</a:t>
            </a:r>
            <a:r>
              <a:rPr lang="en-US" dirty="0">
                <a:solidFill>
                  <a:schemeClr val="bg1">
                    <a:lumMod val="65000"/>
                  </a:schemeClr>
                </a:solidFill>
              </a:rPr>
              <a:t> is the opponent.</a:t>
            </a:r>
          </a:p>
          <a:p>
            <a:endParaRPr lang="en-US" dirty="0">
              <a:solidFill>
                <a:schemeClr val="bg1">
                  <a:lumMod val="65000"/>
                </a:schemeClr>
              </a:solidFill>
            </a:endParaRPr>
          </a:p>
          <a:p>
            <a:r>
              <a:rPr lang="en-US" dirty="0">
                <a:solidFill>
                  <a:schemeClr val="bg1">
                    <a:lumMod val="65000"/>
                  </a:schemeClr>
                </a:solidFill>
              </a:rPr>
              <a:t>We have </a:t>
            </a:r>
          </a:p>
          <a:p>
            <a:r>
              <a:rPr lang="en-US" dirty="0">
                <a:solidFill>
                  <a:schemeClr val="bg1">
                    <a:lumMod val="65000"/>
                  </a:schemeClr>
                </a:solidFill>
              </a:rPr>
              <a:t> </a:t>
            </a:r>
          </a:p>
          <a:p>
            <a:pPr lvl="1">
              <a:buFontTx/>
              <a:buChar char="•"/>
            </a:pPr>
            <a:r>
              <a:rPr lang="en-US" dirty="0">
                <a:solidFill>
                  <a:schemeClr val="bg1">
                    <a:lumMod val="65000"/>
                  </a:schemeClr>
                </a:solidFill>
              </a:rPr>
              <a:t> An initial state. </a:t>
            </a:r>
          </a:p>
          <a:p>
            <a:pPr lvl="1">
              <a:buFontTx/>
              <a:buChar char="•"/>
            </a:pPr>
            <a:r>
              <a:rPr lang="en-US" dirty="0">
                <a:solidFill>
                  <a:schemeClr val="bg1">
                    <a:lumMod val="65000"/>
                  </a:schemeClr>
                </a:solidFill>
              </a:rPr>
              <a:t> A set of operators.</a:t>
            </a:r>
          </a:p>
          <a:p>
            <a:pPr lvl="1">
              <a:buFontTx/>
              <a:buChar char="•"/>
            </a:pPr>
            <a:r>
              <a:rPr lang="en-US" dirty="0"/>
              <a:t> A terminal test (which tells us when the game is over).</a:t>
            </a:r>
          </a:p>
          <a:p>
            <a:pPr lvl="1">
              <a:buFontTx/>
              <a:buChar char="•"/>
            </a:pPr>
            <a:r>
              <a:rPr lang="en-US" dirty="0"/>
              <a:t> A utility function (evaluation function). </a:t>
            </a:r>
          </a:p>
          <a:p>
            <a:pPr lvl="1">
              <a:buFontTx/>
              <a:buChar char="•"/>
            </a:pPr>
            <a:endParaRPr lang="en-US" dirty="0"/>
          </a:p>
          <a:p>
            <a:pPr lvl="1">
              <a:buFontTx/>
              <a:buChar char="•"/>
            </a:pPr>
            <a:r>
              <a:rPr lang="en-US" dirty="0"/>
              <a:t> Sometimes the </a:t>
            </a:r>
            <a:r>
              <a:rPr lang="en-US" i="1" dirty="0"/>
              <a:t>utility function </a:t>
            </a:r>
            <a:r>
              <a:rPr lang="en-US" dirty="0"/>
              <a:t>can double as the </a:t>
            </a:r>
            <a:r>
              <a:rPr lang="en-US" i="1" dirty="0"/>
              <a:t>terminal test</a:t>
            </a:r>
            <a:r>
              <a:rPr lang="en-US" dirty="0"/>
              <a:t>. For example if it returns exactly plus or minus 1.  </a:t>
            </a:r>
          </a:p>
        </p:txBody>
      </p:sp>
    </p:spTree>
    <p:extLst>
      <p:ext uri="{BB962C8B-B14F-4D97-AF65-F5344CB8AC3E}">
        <p14:creationId xmlns:p14="http://schemas.microsoft.com/office/powerpoint/2010/main" val="4164923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5575" y="155690"/>
            <a:ext cx="5965826" cy="1015663"/>
          </a:xfrm>
          <a:prstGeom prst="rect">
            <a:avLst/>
          </a:prstGeom>
          <a:noFill/>
        </p:spPr>
        <p:txBody>
          <a:bodyPr wrap="square" rtlCol="0">
            <a:spAutoFit/>
          </a:bodyPr>
          <a:lstStyle/>
          <a:p>
            <a:r>
              <a:rPr lang="en-US" sz="4400" dirty="0"/>
              <a:t>Chopsticks is </a:t>
            </a:r>
            <a:r>
              <a:rPr lang="en-US" sz="4400" b="1" dirty="0"/>
              <a:t>Solved</a:t>
            </a:r>
            <a:r>
              <a:rPr lang="en-US" sz="4400" dirty="0"/>
              <a:t> </a:t>
            </a:r>
          </a:p>
          <a:p>
            <a:r>
              <a:rPr lang="en-US" sz="1600" dirty="0">
                <a:solidFill>
                  <a:schemeClr val="bg1">
                    <a:lumMod val="50000"/>
                  </a:schemeClr>
                </a:solidFill>
                <a:latin typeface="Arial"/>
              </a:rPr>
              <a:t>(Swords, Sticks, Split, Cherries and Bananas) </a:t>
            </a:r>
            <a:endParaRPr lang="en-US" sz="4400" b="1" dirty="0">
              <a:solidFill>
                <a:schemeClr val="bg1">
                  <a:lumMod val="50000"/>
                </a:schemeClr>
              </a:solidFill>
            </a:endParaRPr>
          </a:p>
        </p:txBody>
      </p:sp>
      <p:sp>
        <p:nvSpPr>
          <p:cNvPr id="8" name="TextBox 7"/>
          <p:cNvSpPr txBox="1"/>
          <p:nvPr/>
        </p:nvSpPr>
        <p:spPr>
          <a:xfrm>
            <a:off x="308826" y="1688693"/>
            <a:ext cx="4646608" cy="461665"/>
          </a:xfrm>
          <a:prstGeom prst="rect">
            <a:avLst/>
          </a:prstGeom>
          <a:noFill/>
        </p:spPr>
        <p:txBody>
          <a:bodyPr wrap="square" rtlCol="0">
            <a:spAutoFit/>
          </a:bodyPr>
          <a:lstStyle/>
          <a:p>
            <a:r>
              <a:rPr lang="en-US" dirty="0"/>
              <a:t>Chopsticks is a loss (for Max)</a:t>
            </a:r>
          </a:p>
        </p:txBody>
      </p:sp>
      <p:pic>
        <p:nvPicPr>
          <p:cNvPr id="64514" name="Picture 2" descr="http://pad1.whstatic.com/images/thumb/a/aa/Play-Chopsticks-Step-1.jpg/550px-Play-Chopsticks-Step-1.jpg"/>
          <p:cNvPicPr>
            <a:picLocks noChangeAspect="1" noChangeArrowheads="1"/>
          </p:cNvPicPr>
          <p:nvPr/>
        </p:nvPicPr>
        <p:blipFill>
          <a:blip r:embed="rId2" cstate="print">
            <a:clrChange>
              <a:clrFrom>
                <a:srgbClr val="FCFDFF"/>
              </a:clrFrom>
              <a:clrTo>
                <a:srgbClr val="FCFDFF">
                  <a:alpha val="0"/>
                </a:srgbClr>
              </a:clrTo>
            </a:clrChange>
          </a:blip>
          <a:srcRect/>
          <a:stretch>
            <a:fillRect/>
          </a:stretch>
        </p:blipFill>
        <p:spPr bwMode="auto">
          <a:xfrm>
            <a:off x="6324601" y="-192616"/>
            <a:ext cx="2819400" cy="1881309"/>
          </a:xfrm>
          <a:prstGeom prst="rect">
            <a:avLst/>
          </a:prstGeom>
          <a:noFill/>
        </p:spPr>
      </p:pic>
      <p:pic>
        <p:nvPicPr>
          <p:cNvPr id="64516" name="Picture 4" descr="Image:Play Chopsticks Step 2.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324601" y="2425426"/>
            <a:ext cx="2819400" cy="1878106"/>
          </a:xfrm>
          <a:prstGeom prst="rect">
            <a:avLst/>
          </a:prstGeom>
          <a:noFill/>
        </p:spPr>
      </p:pic>
      <p:pic>
        <p:nvPicPr>
          <p:cNvPr id="64518" name="Picture 6" descr="http://pad2.whstatic.com/images/thumb/2/24/Play-Chopsticks-Step-5.jpg/550px-Play-Chopsticks-Step-5.jpg"/>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6324601" y="4821168"/>
            <a:ext cx="2819400" cy="1881309"/>
          </a:xfrm>
          <a:prstGeom prst="rect">
            <a:avLst/>
          </a:prstGeom>
          <a:noFill/>
        </p:spPr>
      </p:pic>
      <p:sp>
        <p:nvSpPr>
          <p:cNvPr id="14" name="Rectangle 13"/>
          <p:cNvSpPr/>
          <p:nvPr/>
        </p:nvSpPr>
        <p:spPr>
          <a:xfrm>
            <a:off x="3761164" y="4976992"/>
            <a:ext cx="2191962" cy="1569660"/>
          </a:xfrm>
          <a:prstGeom prst="rect">
            <a:avLst/>
          </a:prstGeom>
        </p:spPr>
        <p:txBody>
          <a:bodyPr wrap="square">
            <a:spAutoFit/>
          </a:bodyPr>
          <a:lstStyle/>
          <a:p>
            <a:r>
              <a:rPr lang="en-US" sz="1600" dirty="0"/>
              <a:t>Players extend a number of fingers from each hand and transfer those scores by taking turns to tap one hand against another.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5575" y="155690"/>
            <a:ext cx="5965826" cy="769441"/>
          </a:xfrm>
          <a:prstGeom prst="rect">
            <a:avLst/>
          </a:prstGeom>
          <a:noFill/>
        </p:spPr>
        <p:txBody>
          <a:bodyPr wrap="square" rtlCol="0">
            <a:spAutoFit/>
          </a:bodyPr>
          <a:lstStyle/>
          <a:p>
            <a:r>
              <a:rPr lang="en-US" sz="4400" dirty="0"/>
              <a:t>Checkers is </a:t>
            </a:r>
            <a:r>
              <a:rPr lang="en-US" sz="4400" b="1" dirty="0"/>
              <a:t>Solved!</a:t>
            </a:r>
            <a:r>
              <a:rPr lang="en-US" sz="4400" dirty="0"/>
              <a:t> </a:t>
            </a:r>
          </a:p>
        </p:txBody>
      </p:sp>
      <p:sp>
        <p:nvSpPr>
          <p:cNvPr id="8" name="TextBox 7"/>
          <p:cNvSpPr txBox="1"/>
          <p:nvPr/>
        </p:nvSpPr>
        <p:spPr>
          <a:xfrm>
            <a:off x="155575" y="1209496"/>
            <a:ext cx="4646608" cy="584775"/>
          </a:xfrm>
          <a:prstGeom prst="rect">
            <a:avLst/>
          </a:prstGeom>
          <a:noFill/>
        </p:spPr>
        <p:txBody>
          <a:bodyPr wrap="square" rtlCol="0">
            <a:spAutoFit/>
          </a:bodyPr>
          <a:lstStyle/>
          <a:p>
            <a:r>
              <a:rPr lang="en-US" sz="3200" dirty="0"/>
              <a:t>Checkers is a draw</a:t>
            </a:r>
            <a:endParaRPr lang="en-US" dirty="0"/>
          </a:p>
        </p:txBody>
      </p:sp>
      <p:pic>
        <p:nvPicPr>
          <p:cNvPr id="67586" name="Picture 2"/>
          <p:cNvPicPr>
            <a:picLocks noChangeAspect="1" noChangeArrowheads="1"/>
          </p:cNvPicPr>
          <p:nvPr/>
        </p:nvPicPr>
        <p:blipFill>
          <a:blip r:embed="rId2" cstate="print"/>
          <a:srcRect/>
          <a:stretch>
            <a:fillRect/>
          </a:stretch>
        </p:blipFill>
        <p:spPr bwMode="auto">
          <a:xfrm>
            <a:off x="4699420" y="449942"/>
            <a:ext cx="4288047" cy="6408057"/>
          </a:xfrm>
          <a:prstGeom prst="rect">
            <a:avLst/>
          </a:prstGeom>
          <a:noFill/>
          <a:ln w="9525">
            <a:solidFill>
              <a:schemeClr val="bg1">
                <a:lumMod val="50000"/>
              </a:schemeClr>
            </a:solidFill>
            <a:miter lim="800000"/>
            <a:headEnd/>
            <a:tailEnd/>
          </a:ln>
          <a:scene3d>
            <a:camera prst="perspectiveContrastingLeftFacing"/>
            <a:lightRig rig="threePt" dir="t"/>
          </a:scene3d>
        </p:spPr>
      </p:pic>
      <p:sp>
        <p:nvSpPr>
          <p:cNvPr id="9" name="Rectangle 8"/>
          <p:cNvSpPr/>
          <p:nvPr/>
        </p:nvSpPr>
        <p:spPr>
          <a:xfrm>
            <a:off x="155575" y="2438400"/>
            <a:ext cx="4826000" cy="4154984"/>
          </a:xfrm>
          <a:prstGeom prst="rect">
            <a:avLst/>
          </a:prstGeom>
        </p:spPr>
        <p:txBody>
          <a:bodyPr wrap="square">
            <a:spAutoFit/>
          </a:bodyPr>
          <a:lstStyle/>
          <a:p>
            <a:r>
              <a:rPr lang="en-US" dirty="0"/>
              <a:t>The game of checkers has roughly 500 billion </a:t>
            </a:r>
            <a:r>
              <a:rPr lang="en-US" dirty="0" err="1"/>
              <a:t>billion</a:t>
            </a:r>
            <a:r>
              <a:rPr lang="en-US" dirty="0"/>
              <a:t> possible positions (5 × 10</a:t>
            </a:r>
            <a:r>
              <a:rPr lang="en-US" baseline="30000" dirty="0"/>
              <a:t>20</a:t>
            </a:r>
            <a:r>
              <a:rPr lang="en-US" dirty="0"/>
              <a:t>). The task of solving the game, determining the final result in a game with no mistakes made by either player, is daunting. From 1989 to 2007, almost continuously, dozens of computers have been working on solving checkers, applying state-of-the-art artificial intelligence techniques to the proving process.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5824" y="155690"/>
            <a:ext cx="5060951" cy="769441"/>
          </a:xfrm>
          <a:prstGeom prst="rect">
            <a:avLst/>
          </a:prstGeom>
          <a:noFill/>
        </p:spPr>
        <p:txBody>
          <a:bodyPr wrap="square" rtlCol="0">
            <a:spAutoFit/>
          </a:bodyPr>
          <a:lstStyle/>
          <a:p>
            <a:pPr algn="r"/>
            <a:r>
              <a:rPr lang="en-US" sz="4400" dirty="0">
                <a:effectLst>
                  <a:outerShdw blurRad="38100" dist="38100" dir="2700000" algn="tl">
                    <a:srgbClr val="000000">
                      <a:alpha val="43137"/>
                    </a:srgbClr>
                  </a:outerShdw>
                </a:effectLst>
              </a:rPr>
              <a:t>Chess is not Solved I </a:t>
            </a:r>
          </a:p>
        </p:txBody>
      </p:sp>
      <p:sp>
        <p:nvSpPr>
          <p:cNvPr id="9" name="Rectangle 8"/>
          <p:cNvSpPr/>
          <p:nvPr/>
        </p:nvSpPr>
        <p:spPr>
          <a:xfrm>
            <a:off x="3178174" y="1070996"/>
            <a:ext cx="4826000" cy="830997"/>
          </a:xfrm>
          <a:prstGeom prst="rect">
            <a:avLst/>
          </a:prstGeom>
        </p:spPr>
        <p:txBody>
          <a:bodyPr wrap="square">
            <a:spAutoFit/>
          </a:bodyPr>
          <a:lstStyle/>
          <a:p>
            <a:pPr algn="r"/>
            <a:r>
              <a:rPr lang="en-US" dirty="0"/>
              <a:t>Will chess ever be solved?</a:t>
            </a:r>
          </a:p>
          <a:p>
            <a:pPr algn="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80975" y="155690"/>
            <a:ext cx="2997199" cy="2128154"/>
          </a:xfrm>
          <a:prstGeom prst="rect">
            <a:avLst/>
          </a:prstGeom>
          <a:noFill/>
          <a:ln w="9525">
            <a:noFill/>
            <a:miter lim="800000"/>
            <a:headEnd/>
            <a:tailEnd/>
          </a:ln>
        </p:spPr>
      </p:pic>
      <p:pic>
        <p:nvPicPr>
          <p:cNvPr id="68610" name="Picture 2"/>
          <p:cNvPicPr>
            <a:picLocks noChangeAspect="1" noChangeArrowheads="1"/>
          </p:cNvPicPr>
          <p:nvPr/>
        </p:nvPicPr>
        <p:blipFill>
          <a:blip r:embed="rId3" cstate="print"/>
          <a:srcRect/>
          <a:stretch>
            <a:fillRect/>
          </a:stretch>
        </p:blipFill>
        <p:spPr bwMode="auto">
          <a:xfrm>
            <a:off x="2984283" y="2149643"/>
            <a:ext cx="6207343" cy="4257745"/>
          </a:xfrm>
          <a:prstGeom prst="rect">
            <a:avLst/>
          </a:prstGeom>
          <a:noFill/>
          <a:ln w="9525">
            <a:solidFill>
              <a:schemeClr val="tx1"/>
            </a:solidFill>
            <a:miter lim="800000"/>
            <a:headEnd/>
            <a:tailEnd/>
          </a:ln>
          <a:scene3d>
            <a:camera prst="isometricOffAxis2Left"/>
            <a:lightRig rig="threePt" dir="t"/>
          </a:scene3d>
        </p:spPr>
      </p:pic>
      <p:sp>
        <p:nvSpPr>
          <p:cNvPr id="8" name="Rectangle 7"/>
          <p:cNvSpPr/>
          <p:nvPr/>
        </p:nvSpPr>
        <p:spPr>
          <a:xfrm>
            <a:off x="117445" y="2439799"/>
            <a:ext cx="3196205" cy="1692771"/>
          </a:xfrm>
          <a:prstGeom prst="rect">
            <a:avLst/>
          </a:prstGeom>
        </p:spPr>
        <p:txBody>
          <a:bodyPr wrap="square">
            <a:spAutoFit/>
          </a:bodyPr>
          <a:lstStyle/>
          <a:p>
            <a:r>
              <a:rPr lang="en-US" sz="2000" dirty="0"/>
              <a:t>One estimate is that it will be solved in 2250 (about 200 years) assuming Moore’s law holds all that time!!</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5"/>
          <p:cNvSpPr>
            <a:spLocks noChangeArrowheads="1"/>
          </p:cNvSpPr>
          <p:nvPr/>
        </p:nvSpPr>
        <p:spPr bwMode="auto">
          <a:xfrm>
            <a:off x="4160940" y="1006679"/>
            <a:ext cx="4932726" cy="5851320"/>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7" name="TextBox 6"/>
          <p:cNvSpPr txBox="1"/>
          <p:nvPr/>
        </p:nvSpPr>
        <p:spPr>
          <a:xfrm>
            <a:off x="0" y="0"/>
            <a:ext cx="5424793" cy="769441"/>
          </a:xfrm>
          <a:prstGeom prst="rect">
            <a:avLst/>
          </a:prstGeom>
          <a:noFill/>
        </p:spPr>
        <p:txBody>
          <a:bodyPr wrap="square" rtlCol="0">
            <a:spAutoFit/>
          </a:bodyPr>
          <a:lstStyle/>
          <a:p>
            <a:pPr algn="r"/>
            <a:r>
              <a:rPr lang="en-US" sz="4400" dirty="0">
                <a:effectLst>
                  <a:outerShdw blurRad="38100" dist="38100" dir="2700000" algn="tl">
                    <a:srgbClr val="000000">
                      <a:alpha val="43137"/>
                    </a:srgbClr>
                  </a:outerShdw>
                </a:effectLst>
              </a:rPr>
              <a:t>Chess is not Solved II </a:t>
            </a:r>
          </a:p>
        </p:txBody>
      </p:sp>
      <p:sp>
        <p:nvSpPr>
          <p:cNvPr id="8" name="Rectangle 7"/>
          <p:cNvSpPr/>
          <p:nvPr/>
        </p:nvSpPr>
        <p:spPr>
          <a:xfrm>
            <a:off x="218113" y="778779"/>
            <a:ext cx="5008228" cy="2308324"/>
          </a:xfrm>
          <a:prstGeom prst="rect">
            <a:avLst/>
          </a:prstGeom>
        </p:spPr>
        <p:txBody>
          <a:bodyPr wrap="square">
            <a:spAutoFit/>
          </a:bodyPr>
          <a:lstStyle/>
          <a:p>
            <a:r>
              <a:rPr lang="en-US" sz="2000" dirty="0"/>
              <a:t>However, </a:t>
            </a:r>
            <a:r>
              <a:rPr lang="en-US" sz="2000" i="1" dirty="0"/>
              <a:t>every</a:t>
            </a:r>
            <a:r>
              <a:rPr lang="en-US" sz="2000" dirty="0"/>
              <a:t> endgame, with 7 pieces or fewer has been solved! </a:t>
            </a:r>
          </a:p>
          <a:p>
            <a:endParaRPr lang="en-US" sz="2000" dirty="0"/>
          </a:p>
          <a:p>
            <a:r>
              <a:rPr lang="en-US" sz="2000" dirty="0"/>
              <a:t>This does not help that much, since most games are over long before we get down to 7 pieces.</a:t>
            </a:r>
          </a:p>
          <a:p>
            <a:endParaRPr lang="en-US" dirty="0"/>
          </a:p>
        </p:txBody>
      </p:sp>
      <p:grpSp>
        <p:nvGrpSpPr>
          <p:cNvPr id="12" name="Group 36"/>
          <p:cNvGrpSpPr>
            <a:grpSpLocks noChangeAspect="1"/>
          </p:cNvGrpSpPr>
          <p:nvPr/>
        </p:nvGrpSpPr>
        <p:grpSpPr bwMode="auto">
          <a:xfrm>
            <a:off x="6661543" y="4711628"/>
            <a:ext cx="695325" cy="898525"/>
            <a:chOff x="927" y="3135"/>
            <a:chExt cx="608" cy="768"/>
          </a:xfrm>
        </p:grpSpPr>
        <p:grpSp>
          <p:nvGrpSpPr>
            <p:cNvPr id="13" name="Group 11"/>
            <p:cNvGrpSpPr>
              <a:grpSpLocks noChangeAspect="1"/>
            </p:cNvGrpSpPr>
            <p:nvPr/>
          </p:nvGrpSpPr>
          <p:grpSpPr bwMode="auto">
            <a:xfrm>
              <a:off x="1164" y="3135"/>
              <a:ext cx="161" cy="425"/>
              <a:chOff x="2332" y="864"/>
              <a:chExt cx="519" cy="1365"/>
            </a:xfrm>
          </p:grpSpPr>
          <p:sp>
            <p:nvSpPr>
              <p:cNvPr id="23" name="Oval 12"/>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24" name="Text Box 13"/>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grpSp>
          <p:nvGrpSpPr>
            <p:cNvPr id="14" name="Group 17"/>
            <p:cNvGrpSpPr>
              <a:grpSpLocks noChangeAspect="1"/>
            </p:cNvGrpSpPr>
            <p:nvPr/>
          </p:nvGrpSpPr>
          <p:grpSpPr bwMode="auto">
            <a:xfrm>
              <a:off x="1374" y="3479"/>
              <a:ext cx="161" cy="424"/>
              <a:chOff x="2335" y="864"/>
              <a:chExt cx="520" cy="1363"/>
            </a:xfrm>
          </p:grpSpPr>
          <p:sp>
            <p:nvSpPr>
              <p:cNvPr id="21" name="Oval 18"/>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22" name="Text Box 19"/>
              <p:cNvSpPr txBox="1">
                <a:spLocks noChangeAspect="1" noChangeArrowheads="1"/>
              </p:cNvSpPr>
              <p:nvPr/>
            </p:nvSpPr>
            <p:spPr bwMode="auto">
              <a:xfrm>
                <a:off x="2335" y="970"/>
                <a:ext cx="520" cy="1257"/>
              </a:xfrm>
              <a:prstGeom prst="rect">
                <a:avLst/>
              </a:prstGeom>
              <a:noFill/>
              <a:ln w="57150">
                <a:noFill/>
                <a:miter lim="800000"/>
                <a:headEnd/>
                <a:tailEnd/>
              </a:ln>
              <a:effectLst/>
            </p:spPr>
            <p:txBody>
              <a:bodyPr wrap="none">
                <a:spAutoFit/>
              </a:bodyPr>
              <a:lstStyle/>
              <a:p>
                <a:pPr algn="ctr"/>
                <a:endParaRPr lang="en-US"/>
              </a:p>
            </p:txBody>
          </p:sp>
        </p:grpSp>
        <p:grpSp>
          <p:nvGrpSpPr>
            <p:cNvPr id="15" name="Group 20"/>
            <p:cNvGrpSpPr>
              <a:grpSpLocks noChangeAspect="1"/>
            </p:cNvGrpSpPr>
            <p:nvPr/>
          </p:nvGrpSpPr>
          <p:grpSpPr bwMode="auto">
            <a:xfrm>
              <a:off x="927" y="3479"/>
              <a:ext cx="161" cy="424"/>
              <a:chOff x="2339" y="864"/>
              <a:chExt cx="519" cy="1363"/>
            </a:xfrm>
          </p:grpSpPr>
          <p:sp>
            <p:nvSpPr>
              <p:cNvPr id="19" name="Oval 21"/>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20" name="Text Box 22"/>
              <p:cNvSpPr txBox="1">
                <a:spLocks noChangeAspect="1" noChangeArrowheads="1"/>
              </p:cNvSpPr>
              <p:nvPr/>
            </p:nvSpPr>
            <p:spPr bwMode="auto">
              <a:xfrm>
                <a:off x="2339" y="970"/>
                <a:ext cx="519" cy="1257"/>
              </a:xfrm>
              <a:prstGeom prst="rect">
                <a:avLst/>
              </a:prstGeom>
              <a:noFill/>
              <a:ln w="57150">
                <a:noFill/>
                <a:miter lim="800000"/>
                <a:headEnd/>
                <a:tailEnd/>
              </a:ln>
              <a:effectLst/>
            </p:spPr>
            <p:txBody>
              <a:bodyPr wrap="none">
                <a:spAutoFit/>
              </a:bodyPr>
              <a:lstStyle/>
              <a:p>
                <a:pPr algn="ctr"/>
                <a:endParaRPr lang="en-US"/>
              </a:p>
            </p:txBody>
          </p:sp>
        </p:grpSp>
        <p:grpSp>
          <p:nvGrpSpPr>
            <p:cNvPr id="16" name="Group 30"/>
            <p:cNvGrpSpPr>
              <a:grpSpLocks noChangeAspect="1"/>
            </p:cNvGrpSpPr>
            <p:nvPr/>
          </p:nvGrpSpPr>
          <p:grpSpPr bwMode="auto">
            <a:xfrm>
              <a:off x="1045" y="3261"/>
              <a:ext cx="360" cy="242"/>
              <a:chOff x="896" y="1363"/>
              <a:chExt cx="1156" cy="778"/>
            </a:xfrm>
          </p:grpSpPr>
          <p:sp>
            <p:nvSpPr>
              <p:cNvPr id="17" name="Line 31"/>
              <p:cNvSpPr>
                <a:spLocks noChangeAspect="1" noChangeShapeType="1"/>
              </p:cNvSpPr>
              <p:nvPr/>
            </p:nvSpPr>
            <p:spPr bwMode="auto">
              <a:xfrm flipH="1">
                <a:off x="896" y="1363"/>
                <a:ext cx="534" cy="726"/>
              </a:xfrm>
              <a:prstGeom prst="line">
                <a:avLst/>
              </a:prstGeom>
              <a:noFill/>
              <a:ln w="9525">
                <a:solidFill>
                  <a:schemeClr val="tx1"/>
                </a:solidFill>
                <a:round/>
                <a:headEnd/>
                <a:tailEnd/>
              </a:ln>
              <a:effectLst/>
            </p:spPr>
            <p:txBody>
              <a:bodyPr wrap="none" anchor="ctr"/>
              <a:lstStyle/>
              <a:p>
                <a:endParaRPr lang="en-US"/>
              </a:p>
            </p:txBody>
          </p:sp>
          <p:sp>
            <p:nvSpPr>
              <p:cNvPr id="18" name="Line 32"/>
              <p:cNvSpPr>
                <a:spLocks noChangeAspect="1" noChangeShapeType="1"/>
              </p:cNvSpPr>
              <p:nvPr/>
            </p:nvSpPr>
            <p:spPr bwMode="auto">
              <a:xfrm>
                <a:off x="1674" y="1378"/>
                <a:ext cx="378" cy="763"/>
              </a:xfrm>
              <a:prstGeom prst="line">
                <a:avLst/>
              </a:prstGeom>
              <a:noFill/>
              <a:ln w="9525">
                <a:solidFill>
                  <a:schemeClr val="tx1"/>
                </a:solidFill>
                <a:round/>
                <a:headEnd/>
                <a:tailEnd/>
              </a:ln>
              <a:effectLst/>
            </p:spPr>
            <p:txBody>
              <a:bodyPr wrap="none" anchor="ctr"/>
              <a:lstStyle/>
              <a:p>
                <a:endParaRPr lang="en-US"/>
              </a:p>
            </p:txBody>
          </p:sp>
        </p:grpSp>
      </p:grpSp>
      <p:pic>
        <p:nvPicPr>
          <p:cNvPr id="61446" name="Picture 6" descr="http://chessendgames.com/resources/articles/article001/figure3.png"/>
          <p:cNvPicPr>
            <a:picLocks noChangeAspect="1" noChangeArrowheads="1"/>
          </p:cNvPicPr>
          <p:nvPr/>
        </p:nvPicPr>
        <p:blipFill>
          <a:blip r:embed="rId2" cstate="print"/>
          <a:srcRect/>
          <a:stretch>
            <a:fillRect/>
          </a:stretch>
        </p:blipFill>
        <p:spPr bwMode="auto">
          <a:xfrm>
            <a:off x="6333687" y="5037138"/>
            <a:ext cx="550345" cy="561615"/>
          </a:xfrm>
          <a:prstGeom prst="rect">
            <a:avLst/>
          </a:prstGeom>
          <a:noFill/>
        </p:spPr>
      </p:pic>
      <p:grpSp>
        <p:nvGrpSpPr>
          <p:cNvPr id="38" name="Group 37"/>
          <p:cNvGrpSpPr/>
          <p:nvPr/>
        </p:nvGrpSpPr>
        <p:grpSpPr>
          <a:xfrm>
            <a:off x="6436439" y="4276798"/>
            <a:ext cx="695325" cy="898525"/>
            <a:chOff x="7921290" y="2020160"/>
            <a:chExt cx="695325" cy="898525"/>
          </a:xfrm>
        </p:grpSpPr>
        <p:grpSp>
          <p:nvGrpSpPr>
            <p:cNvPr id="26" name="Group 11"/>
            <p:cNvGrpSpPr>
              <a:grpSpLocks noChangeAspect="1"/>
            </p:cNvGrpSpPr>
            <p:nvPr/>
          </p:nvGrpSpPr>
          <p:grpSpPr bwMode="auto">
            <a:xfrm>
              <a:off x="8192330" y="2020160"/>
              <a:ext cx="184124" cy="497231"/>
              <a:chOff x="2332" y="864"/>
              <a:chExt cx="519" cy="1365"/>
            </a:xfrm>
          </p:grpSpPr>
          <p:sp>
            <p:nvSpPr>
              <p:cNvPr id="36" name="Oval 12"/>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37" name="Text Box 13"/>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sp>
          <p:nvSpPr>
            <p:cNvPr id="35" name="Text Box 19"/>
            <p:cNvSpPr txBox="1">
              <a:spLocks noChangeAspect="1" noChangeArrowheads="1"/>
            </p:cNvSpPr>
            <p:nvPr/>
          </p:nvSpPr>
          <p:spPr bwMode="auto">
            <a:xfrm>
              <a:off x="8432491" y="2461202"/>
              <a:ext cx="184124" cy="457483"/>
            </a:xfrm>
            <a:prstGeom prst="rect">
              <a:avLst/>
            </a:prstGeom>
            <a:noFill/>
            <a:ln w="57150">
              <a:noFill/>
              <a:miter lim="800000"/>
              <a:headEnd/>
              <a:tailEnd/>
            </a:ln>
            <a:effectLst/>
          </p:spPr>
          <p:txBody>
            <a:bodyPr wrap="none">
              <a:spAutoFit/>
            </a:bodyPr>
            <a:lstStyle/>
            <a:p>
              <a:pPr algn="ctr"/>
              <a:endParaRPr lang="en-US"/>
            </a:p>
          </p:txBody>
        </p:sp>
        <p:grpSp>
          <p:nvGrpSpPr>
            <p:cNvPr id="28" name="Group 20"/>
            <p:cNvGrpSpPr>
              <a:grpSpLocks noChangeAspect="1"/>
            </p:cNvGrpSpPr>
            <p:nvPr/>
          </p:nvGrpSpPr>
          <p:grpSpPr bwMode="auto">
            <a:xfrm>
              <a:off x="7921290" y="2422624"/>
              <a:ext cx="184124" cy="496061"/>
              <a:chOff x="2339" y="864"/>
              <a:chExt cx="519" cy="1363"/>
            </a:xfrm>
          </p:grpSpPr>
          <p:sp>
            <p:nvSpPr>
              <p:cNvPr id="32" name="Oval 21"/>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33" name="Text Box 22"/>
              <p:cNvSpPr txBox="1">
                <a:spLocks noChangeAspect="1" noChangeArrowheads="1"/>
              </p:cNvSpPr>
              <p:nvPr/>
            </p:nvSpPr>
            <p:spPr bwMode="auto">
              <a:xfrm>
                <a:off x="2339" y="970"/>
                <a:ext cx="519" cy="1257"/>
              </a:xfrm>
              <a:prstGeom prst="rect">
                <a:avLst/>
              </a:prstGeom>
              <a:noFill/>
              <a:ln w="57150">
                <a:noFill/>
                <a:miter lim="800000"/>
                <a:headEnd/>
                <a:tailEnd/>
              </a:ln>
              <a:effectLst/>
            </p:spPr>
            <p:txBody>
              <a:bodyPr wrap="none">
                <a:spAutoFit/>
              </a:bodyPr>
              <a:lstStyle/>
              <a:p>
                <a:pPr algn="ctr"/>
                <a:endParaRPr lang="en-US"/>
              </a:p>
            </p:txBody>
          </p:sp>
        </p:grpSp>
        <p:grpSp>
          <p:nvGrpSpPr>
            <p:cNvPr id="29" name="Group 30"/>
            <p:cNvGrpSpPr>
              <a:grpSpLocks noChangeAspect="1"/>
            </p:cNvGrpSpPr>
            <p:nvPr/>
          </p:nvGrpSpPr>
          <p:grpSpPr bwMode="auto">
            <a:xfrm>
              <a:off x="8056238" y="2167574"/>
              <a:ext cx="411706" cy="283129"/>
              <a:chOff x="896" y="1363"/>
              <a:chExt cx="1156" cy="778"/>
            </a:xfrm>
          </p:grpSpPr>
          <p:sp>
            <p:nvSpPr>
              <p:cNvPr id="30" name="Line 31"/>
              <p:cNvSpPr>
                <a:spLocks noChangeAspect="1" noChangeShapeType="1"/>
              </p:cNvSpPr>
              <p:nvPr/>
            </p:nvSpPr>
            <p:spPr bwMode="auto">
              <a:xfrm flipH="1">
                <a:off x="896" y="1363"/>
                <a:ext cx="534" cy="726"/>
              </a:xfrm>
              <a:prstGeom prst="line">
                <a:avLst/>
              </a:prstGeom>
              <a:noFill/>
              <a:ln w="9525">
                <a:solidFill>
                  <a:schemeClr val="tx1"/>
                </a:solidFill>
                <a:round/>
                <a:headEnd/>
                <a:tailEnd/>
              </a:ln>
              <a:effectLst/>
            </p:spPr>
            <p:txBody>
              <a:bodyPr wrap="none" anchor="ctr"/>
              <a:lstStyle/>
              <a:p>
                <a:endParaRPr lang="en-US"/>
              </a:p>
            </p:txBody>
          </p:sp>
          <p:sp>
            <p:nvSpPr>
              <p:cNvPr id="31" name="Line 32"/>
              <p:cNvSpPr>
                <a:spLocks noChangeAspect="1" noChangeShapeType="1"/>
              </p:cNvSpPr>
              <p:nvPr/>
            </p:nvSpPr>
            <p:spPr bwMode="auto">
              <a:xfrm>
                <a:off x="1674" y="1378"/>
                <a:ext cx="378" cy="763"/>
              </a:xfrm>
              <a:prstGeom prst="line">
                <a:avLst/>
              </a:prstGeom>
              <a:noFill/>
              <a:ln w="9525">
                <a:solidFill>
                  <a:schemeClr val="tx1"/>
                </a:solidFill>
                <a:round/>
                <a:headEnd/>
                <a:tailEnd/>
              </a:ln>
              <a:effectLst/>
            </p:spPr>
            <p:txBody>
              <a:bodyPr wrap="none" anchor="ctr"/>
              <a:lstStyle/>
              <a:p>
                <a:endParaRPr lang="en-US"/>
              </a:p>
            </p:txBody>
          </p:sp>
        </p:grpSp>
      </p:grpSp>
      <p:grpSp>
        <p:nvGrpSpPr>
          <p:cNvPr id="39" name="Group 36"/>
          <p:cNvGrpSpPr>
            <a:grpSpLocks noChangeAspect="1"/>
          </p:cNvGrpSpPr>
          <p:nvPr/>
        </p:nvGrpSpPr>
        <p:grpSpPr bwMode="auto">
          <a:xfrm>
            <a:off x="5563984" y="5744873"/>
            <a:ext cx="695325" cy="898525"/>
            <a:chOff x="927" y="3135"/>
            <a:chExt cx="608" cy="768"/>
          </a:xfrm>
        </p:grpSpPr>
        <p:grpSp>
          <p:nvGrpSpPr>
            <p:cNvPr id="40" name="Group 11"/>
            <p:cNvGrpSpPr>
              <a:grpSpLocks noChangeAspect="1"/>
            </p:cNvGrpSpPr>
            <p:nvPr/>
          </p:nvGrpSpPr>
          <p:grpSpPr bwMode="auto">
            <a:xfrm>
              <a:off x="1164" y="3135"/>
              <a:ext cx="161" cy="425"/>
              <a:chOff x="2332" y="864"/>
              <a:chExt cx="519" cy="1365"/>
            </a:xfrm>
          </p:grpSpPr>
          <p:sp>
            <p:nvSpPr>
              <p:cNvPr id="50" name="Oval 12"/>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51" name="Text Box 13"/>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grpSp>
          <p:nvGrpSpPr>
            <p:cNvPr id="41" name="Group 17"/>
            <p:cNvGrpSpPr>
              <a:grpSpLocks noChangeAspect="1"/>
            </p:cNvGrpSpPr>
            <p:nvPr/>
          </p:nvGrpSpPr>
          <p:grpSpPr bwMode="auto">
            <a:xfrm>
              <a:off x="1374" y="3479"/>
              <a:ext cx="161" cy="424"/>
              <a:chOff x="2335" y="864"/>
              <a:chExt cx="520" cy="1363"/>
            </a:xfrm>
          </p:grpSpPr>
          <p:sp>
            <p:nvSpPr>
              <p:cNvPr id="48" name="Oval 18"/>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49" name="Text Box 19"/>
              <p:cNvSpPr txBox="1">
                <a:spLocks noChangeAspect="1" noChangeArrowheads="1"/>
              </p:cNvSpPr>
              <p:nvPr/>
            </p:nvSpPr>
            <p:spPr bwMode="auto">
              <a:xfrm>
                <a:off x="2335" y="970"/>
                <a:ext cx="520" cy="1257"/>
              </a:xfrm>
              <a:prstGeom prst="rect">
                <a:avLst/>
              </a:prstGeom>
              <a:noFill/>
              <a:ln w="57150">
                <a:noFill/>
                <a:miter lim="800000"/>
                <a:headEnd/>
                <a:tailEnd/>
              </a:ln>
              <a:effectLst/>
            </p:spPr>
            <p:txBody>
              <a:bodyPr wrap="none">
                <a:spAutoFit/>
              </a:bodyPr>
              <a:lstStyle/>
              <a:p>
                <a:pPr algn="ctr"/>
                <a:endParaRPr lang="en-US"/>
              </a:p>
            </p:txBody>
          </p:sp>
        </p:grpSp>
        <p:grpSp>
          <p:nvGrpSpPr>
            <p:cNvPr id="42" name="Group 20"/>
            <p:cNvGrpSpPr>
              <a:grpSpLocks noChangeAspect="1"/>
            </p:cNvGrpSpPr>
            <p:nvPr/>
          </p:nvGrpSpPr>
          <p:grpSpPr bwMode="auto">
            <a:xfrm>
              <a:off x="927" y="3479"/>
              <a:ext cx="161" cy="424"/>
              <a:chOff x="2339" y="864"/>
              <a:chExt cx="519" cy="1363"/>
            </a:xfrm>
          </p:grpSpPr>
          <p:sp>
            <p:nvSpPr>
              <p:cNvPr id="46" name="Oval 21"/>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47" name="Text Box 22"/>
              <p:cNvSpPr txBox="1">
                <a:spLocks noChangeAspect="1" noChangeArrowheads="1"/>
              </p:cNvSpPr>
              <p:nvPr/>
            </p:nvSpPr>
            <p:spPr bwMode="auto">
              <a:xfrm>
                <a:off x="2339" y="970"/>
                <a:ext cx="519" cy="1257"/>
              </a:xfrm>
              <a:prstGeom prst="rect">
                <a:avLst/>
              </a:prstGeom>
              <a:noFill/>
              <a:ln w="57150">
                <a:noFill/>
                <a:miter lim="800000"/>
                <a:headEnd/>
                <a:tailEnd/>
              </a:ln>
              <a:effectLst/>
            </p:spPr>
            <p:txBody>
              <a:bodyPr wrap="none">
                <a:spAutoFit/>
              </a:bodyPr>
              <a:lstStyle/>
              <a:p>
                <a:pPr algn="ctr"/>
                <a:endParaRPr lang="en-US"/>
              </a:p>
            </p:txBody>
          </p:sp>
        </p:grpSp>
        <p:grpSp>
          <p:nvGrpSpPr>
            <p:cNvPr id="43" name="Group 30"/>
            <p:cNvGrpSpPr>
              <a:grpSpLocks noChangeAspect="1"/>
            </p:cNvGrpSpPr>
            <p:nvPr/>
          </p:nvGrpSpPr>
          <p:grpSpPr bwMode="auto">
            <a:xfrm>
              <a:off x="1045" y="3261"/>
              <a:ext cx="360" cy="242"/>
              <a:chOff x="896" y="1363"/>
              <a:chExt cx="1156" cy="778"/>
            </a:xfrm>
          </p:grpSpPr>
          <p:sp>
            <p:nvSpPr>
              <p:cNvPr id="44" name="Line 31"/>
              <p:cNvSpPr>
                <a:spLocks noChangeAspect="1" noChangeShapeType="1"/>
              </p:cNvSpPr>
              <p:nvPr/>
            </p:nvSpPr>
            <p:spPr bwMode="auto">
              <a:xfrm flipH="1">
                <a:off x="896" y="1363"/>
                <a:ext cx="534" cy="726"/>
              </a:xfrm>
              <a:prstGeom prst="line">
                <a:avLst/>
              </a:prstGeom>
              <a:noFill/>
              <a:ln w="9525">
                <a:solidFill>
                  <a:schemeClr val="tx1"/>
                </a:solidFill>
                <a:round/>
                <a:headEnd/>
                <a:tailEnd/>
              </a:ln>
              <a:effectLst/>
            </p:spPr>
            <p:txBody>
              <a:bodyPr wrap="none" anchor="ctr"/>
              <a:lstStyle/>
              <a:p>
                <a:endParaRPr lang="en-US"/>
              </a:p>
            </p:txBody>
          </p:sp>
          <p:sp>
            <p:nvSpPr>
              <p:cNvPr id="45" name="Line 32"/>
              <p:cNvSpPr>
                <a:spLocks noChangeAspect="1" noChangeShapeType="1"/>
              </p:cNvSpPr>
              <p:nvPr/>
            </p:nvSpPr>
            <p:spPr bwMode="auto">
              <a:xfrm>
                <a:off x="1674" y="1378"/>
                <a:ext cx="378" cy="763"/>
              </a:xfrm>
              <a:prstGeom prst="line">
                <a:avLst/>
              </a:prstGeom>
              <a:noFill/>
              <a:ln w="9525">
                <a:solidFill>
                  <a:schemeClr val="tx1"/>
                </a:solidFill>
                <a:round/>
                <a:headEnd/>
                <a:tailEnd/>
              </a:ln>
              <a:effectLst/>
            </p:spPr>
            <p:txBody>
              <a:bodyPr wrap="none" anchor="ctr"/>
              <a:lstStyle/>
              <a:p>
                <a:endParaRPr lang="en-US"/>
              </a:p>
            </p:txBody>
          </p:sp>
        </p:grpSp>
      </p:grpSp>
      <p:grpSp>
        <p:nvGrpSpPr>
          <p:cNvPr id="52" name="Group 51"/>
          <p:cNvGrpSpPr/>
          <p:nvPr/>
        </p:nvGrpSpPr>
        <p:grpSpPr>
          <a:xfrm>
            <a:off x="5338880" y="5310043"/>
            <a:ext cx="695325" cy="898525"/>
            <a:chOff x="7921290" y="2020160"/>
            <a:chExt cx="695325" cy="898525"/>
          </a:xfrm>
        </p:grpSpPr>
        <p:grpSp>
          <p:nvGrpSpPr>
            <p:cNvPr id="53" name="Group 11"/>
            <p:cNvGrpSpPr>
              <a:grpSpLocks noChangeAspect="1"/>
            </p:cNvGrpSpPr>
            <p:nvPr/>
          </p:nvGrpSpPr>
          <p:grpSpPr bwMode="auto">
            <a:xfrm>
              <a:off x="8192330" y="2020160"/>
              <a:ext cx="184124" cy="497231"/>
              <a:chOff x="2332" y="864"/>
              <a:chExt cx="519" cy="1365"/>
            </a:xfrm>
          </p:grpSpPr>
          <p:sp>
            <p:nvSpPr>
              <p:cNvPr id="61" name="Oval 12"/>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62" name="Text Box 13"/>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sp>
          <p:nvSpPr>
            <p:cNvPr id="54" name="Text Box 19"/>
            <p:cNvSpPr txBox="1">
              <a:spLocks noChangeAspect="1" noChangeArrowheads="1"/>
            </p:cNvSpPr>
            <p:nvPr/>
          </p:nvSpPr>
          <p:spPr bwMode="auto">
            <a:xfrm>
              <a:off x="8432491" y="2461202"/>
              <a:ext cx="184124" cy="457483"/>
            </a:xfrm>
            <a:prstGeom prst="rect">
              <a:avLst/>
            </a:prstGeom>
            <a:noFill/>
            <a:ln w="57150">
              <a:noFill/>
              <a:miter lim="800000"/>
              <a:headEnd/>
              <a:tailEnd/>
            </a:ln>
            <a:effectLst/>
          </p:spPr>
          <p:txBody>
            <a:bodyPr wrap="none">
              <a:spAutoFit/>
            </a:bodyPr>
            <a:lstStyle/>
            <a:p>
              <a:pPr algn="ctr"/>
              <a:endParaRPr lang="en-US"/>
            </a:p>
          </p:txBody>
        </p:sp>
        <p:grpSp>
          <p:nvGrpSpPr>
            <p:cNvPr id="55" name="Group 20"/>
            <p:cNvGrpSpPr>
              <a:grpSpLocks noChangeAspect="1"/>
            </p:cNvGrpSpPr>
            <p:nvPr/>
          </p:nvGrpSpPr>
          <p:grpSpPr bwMode="auto">
            <a:xfrm>
              <a:off x="7921290" y="2422624"/>
              <a:ext cx="184124" cy="496061"/>
              <a:chOff x="2339" y="864"/>
              <a:chExt cx="519" cy="1363"/>
            </a:xfrm>
          </p:grpSpPr>
          <p:sp>
            <p:nvSpPr>
              <p:cNvPr id="59" name="Oval 21"/>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60" name="Text Box 22"/>
              <p:cNvSpPr txBox="1">
                <a:spLocks noChangeAspect="1" noChangeArrowheads="1"/>
              </p:cNvSpPr>
              <p:nvPr/>
            </p:nvSpPr>
            <p:spPr bwMode="auto">
              <a:xfrm>
                <a:off x="2339" y="970"/>
                <a:ext cx="519" cy="1257"/>
              </a:xfrm>
              <a:prstGeom prst="rect">
                <a:avLst/>
              </a:prstGeom>
              <a:noFill/>
              <a:ln w="57150">
                <a:noFill/>
                <a:miter lim="800000"/>
                <a:headEnd/>
                <a:tailEnd/>
              </a:ln>
              <a:effectLst/>
            </p:spPr>
            <p:txBody>
              <a:bodyPr wrap="none">
                <a:spAutoFit/>
              </a:bodyPr>
              <a:lstStyle/>
              <a:p>
                <a:pPr algn="ctr"/>
                <a:endParaRPr lang="en-US"/>
              </a:p>
            </p:txBody>
          </p:sp>
        </p:grpSp>
        <p:grpSp>
          <p:nvGrpSpPr>
            <p:cNvPr id="56" name="Group 30"/>
            <p:cNvGrpSpPr>
              <a:grpSpLocks noChangeAspect="1"/>
            </p:cNvGrpSpPr>
            <p:nvPr/>
          </p:nvGrpSpPr>
          <p:grpSpPr bwMode="auto">
            <a:xfrm>
              <a:off x="8056238" y="2167574"/>
              <a:ext cx="411706" cy="283129"/>
              <a:chOff x="896" y="1363"/>
              <a:chExt cx="1156" cy="778"/>
            </a:xfrm>
          </p:grpSpPr>
          <p:sp>
            <p:nvSpPr>
              <p:cNvPr id="57" name="Line 31"/>
              <p:cNvSpPr>
                <a:spLocks noChangeAspect="1" noChangeShapeType="1"/>
              </p:cNvSpPr>
              <p:nvPr/>
            </p:nvSpPr>
            <p:spPr bwMode="auto">
              <a:xfrm flipH="1">
                <a:off x="896" y="1363"/>
                <a:ext cx="534" cy="726"/>
              </a:xfrm>
              <a:prstGeom prst="line">
                <a:avLst/>
              </a:prstGeom>
              <a:noFill/>
              <a:ln w="9525">
                <a:solidFill>
                  <a:schemeClr val="tx1"/>
                </a:solidFill>
                <a:round/>
                <a:headEnd/>
                <a:tailEnd/>
              </a:ln>
              <a:effectLst/>
            </p:spPr>
            <p:txBody>
              <a:bodyPr wrap="none" anchor="ctr"/>
              <a:lstStyle/>
              <a:p>
                <a:endParaRPr lang="en-US"/>
              </a:p>
            </p:txBody>
          </p:sp>
          <p:sp>
            <p:nvSpPr>
              <p:cNvPr id="58" name="Line 32"/>
              <p:cNvSpPr>
                <a:spLocks noChangeAspect="1" noChangeShapeType="1"/>
              </p:cNvSpPr>
              <p:nvPr/>
            </p:nvSpPr>
            <p:spPr bwMode="auto">
              <a:xfrm>
                <a:off x="1674" y="1378"/>
                <a:ext cx="378" cy="763"/>
              </a:xfrm>
              <a:prstGeom prst="line">
                <a:avLst/>
              </a:prstGeom>
              <a:noFill/>
              <a:ln w="9525">
                <a:solidFill>
                  <a:schemeClr val="tx1"/>
                </a:solidFill>
                <a:round/>
                <a:headEnd/>
                <a:tailEnd/>
              </a:ln>
              <a:effectLst/>
            </p:spPr>
            <p:txBody>
              <a:bodyPr wrap="none" anchor="ctr"/>
              <a:lstStyle/>
              <a:p>
                <a:endParaRPr lang="en-US"/>
              </a:p>
            </p:txBody>
          </p:sp>
        </p:grpSp>
      </p:grpSp>
      <p:pic>
        <p:nvPicPr>
          <p:cNvPr id="61444" name="Picture 4" descr="File:Chess tablebase query.png"/>
          <p:cNvPicPr>
            <a:picLocks noChangeAspect="1" noChangeArrowheads="1"/>
          </p:cNvPicPr>
          <p:nvPr/>
        </p:nvPicPr>
        <p:blipFill>
          <a:blip r:embed="rId3" cstate="print"/>
          <a:srcRect r="38766"/>
          <a:stretch>
            <a:fillRect/>
          </a:stretch>
        </p:blipFill>
        <p:spPr bwMode="auto">
          <a:xfrm>
            <a:off x="4976687" y="5662569"/>
            <a:ext cx="576825" cy="590598"/>
          </a:xfrm>
          <a:prstGeom prst="rect">
            <a:avLst/>
          </a:prstGeom>
          <a:noFill/>
        </p:spPr>
      </p:pic>
      <p:grpSp>
        <p:nvGrpSpPr>
          <p:cNvPr id="64" name="Group 36"/>
          <p:cNvGrpSpPr>
            <a:grpSpLocks noChangeAspect="1"/>
          </p:cNvGrpSpPr>
          <p:nvPr/>
        </p:nvGrpSpPr>
        <p:grpSpPr bwMode="auto">
          <a:xfrm>
            <a:off x="7409562" y="5879096"/>
            <a:ext cx="695325" cy="898525"/>
            <a:chOff x="927" y="3135"/>
            <a:chExt cx="608" cy="768"/>
          </a:xfrm>
        </p:grpSpPr>
        <p:grpSp>
          <p:nvGrpSpPr>
            <p:cNvPr id="65" name="Group 11"/>
            <p:cNvGrpSpPr>
              <a:grpSpLocks noChangeAspect="1"/>
            </p:cNvGrpSpPr>
            <p:nvPr/>
          </p:nvGrpSpPr>
          <p:grpSpPr bwMode="auto">
            <a:xfrm>
              <a:off x="1164" y="3135"/>
              <a:ext cx="161" cy="425"/>
              <a:chOff x="2332" y="864"/>
              <a:chExt cx="519" cy="1365"/>
            </a:xfrm>
          </p:grpSpPr>
          <p:sp>
            <p:nvSpPr>
              <p:cNvPr id="75" name="Oval 12"/>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76" name="Text Box 13"/>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grpSp>
          <p:nvGrpSpPr>
            <p:cNvPr id="66" name="Group 17"/>
            <p:cNvGrpSpPr>
              <a:grpSpLocks noChangeAspect="1"/>
            </p:cNvGrpSpPr>
            <p:nvPr/>
          </p:nvGrpSpPr>
          <p:grpSpPr bwMode="auto">
            <a:xfrm>
              <a:off x="1374" y="3479"/>
              <a:ext cx="161" cy="424"/>
              <a:chOff x="2335" y="864"/>
              <a:chExt cx="520" cy="1363"/>
            </a:xfrm>
          </p:grpSpPr>
          <p:sp>
            <p:nvSpPr>
              <p:cNvPr id="73" name="Oval 18"/>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74" name="Text Box 19"/>
              <p:cNvSpPr txBox="1">
                <a:spLocks noChangeAspect="1" noChangeArrowheads="1"/>
              </p:cNvSpPr>
              <p:nvPr/>
            </p:nvSpPr>
            <p:spPr bwMode="auto">
              <a:xfrm>
                <a:off x="2335" y="970"/>
                <a:ext cx="520" cy="1257"/>
              </a:xfrm>
              <a:prstGeom prst="rect">
                <a:avLst/>
              </a:prstGeom>
              <a:noFill/>
              <a:ln w="57150">
                <a:noFill/>
                <a:miter lim="800000"/>
                <a:headEnd/>
                <a:tailEnd/>
              </a:ln>
              <a:effectLst/>
            </p:spPr>
            <p:txBody>
              <a:bodyPr wrap="none">
                <a:spAutoFit/>
              </a:bodyPr>
              <a:lstStyle/>
              <a:p>
                <a:pPr algn="ctr"/>
                <a:endParaRPr lang="en-US"/>
              </a:p>
            </p:txBody>
          </p:sp>
        </p:grpSp>
        <p:grpSp>
          <p:nvGrpSpPr>
            <p:cNvPr id="67" name="Group 20"/>
            <p:cNvGrpSpPr>
              <a:grpSpLocks noChangeAspect="1"/>
            </p:cNvGrpSpPr>
            <p:nvPr/>
          </p:nvGrpSpPr>
          <p:grpSpPr bwMode="auto">
            <a:xfrm>
              <a:off x="927" y="3479"/>
              <a:ext cx="161" cy="424"/>
              <a:chOff x="2339" y="864"/>
              <a:chExt cx="519" cy="1363"/>
            </a:xfrm>
          </p:grpSpPr>
          <p:sp>
            <p:nvSpPr>
              <p:cNvPr id="71" name="Oval 21"/>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72" name="Text Box 22"/>
              <p:cNvSpPr txBox="1">
                <a:spLocks noChangeAspect="1" noChangeArrowheads="1"/>
              </p:cNvSpPr>
              <p:nvPr/>
            </p:nvSpPr>
            <p:spPr bwMode="auto">
              <a:xfrm>
                <a:off x="2339" y="970"/>
                <a:ext cx="519" cy="1257"/>
              </a:xfrm>
              <a:prstGeom prst="rect">
                <a:avLst/>
              </a:prstGeom>
              <a:noFill/>
              <a:ln w="57150">
                <a:noFill/>
                <a:miter lim="800000"/>
                <a:headEnd/>
                <a:tailEnd/>
              </a:ln>
              <a:effectLst/>
            </p:spPr>
            <p:txBody>
              <a:bodyPr wrap="none">
                <a:spAutoFit/>
              </a:bodyPr>
              <a:lstStyle/>
              <a:p>
                <a:pPr algn="ctr"/>
                <a:endParaRPr lang="en-US"/>
              </a:p>
            </p:txBody>
          </p:sp>
        </p:grpSp>
        <p:grpSp>
          <p:nvGrpSpPr>
            <p:cNvPr id="68" name="Group 30"/>
            <p:cNvGrpSpPr>
              <a:grpSpLocks noChangeAspect="1"/>
            </p:cNvGrpSpPr>
            <p:nvPr/>
          </p:nvGrpSpPr>
          <p:grpSpPr bwMode="auto">
            <a:xfrm>
              <a:off x="1045" y="3261"/>
              <a:ext cx="360" cy="242"/>
              <a:chOff x="896" y="1363"/>
              <a:chExt cx="1156" cy="778"/>
            </a:xfrm>
          </p:grpSpPr>
          <p:sp>
            <p:nvSpPr>
              <p:cNvPr id="69" name="Line 31"/>
              <p:cNvSpPr>
                <a:spLocks noChangeAspect="1" noChangeShapeType="1"/>
              </p:cNvSpPr>
              <p:nvPr/>
            </p:nvSpPr>
            <p:spPr bwMode="auto">
              <a:xfrm flipH="1">
                <a:off x="896" y="1363"/>
                <a:ext cx="534" cy="726"/>
              </a:xfrm>
              <a:prstGeom prst="line">
                <a:avLst/>
              </a:prstGeom>
              <a:noFill/>
              <a:ln w="9525">
                <a:solidFill>
                  <a:schemeClr val="tx1"/>
                </a:solidFill>
                <a:round/>
                <a:headEnd/>
                <a:tailEnd/>
              </a:ln>
              <a:effectLst/>
            </p:spPr>
            <p:txBody>
              <a:bodyPr wrap="none" anchor="ctr"/>
              <a:lstStyle/>
              <a:p>
                <a:endParaRPr lang="en-US"/>
              </a:p>
            </p:txBody>
          </p:sp>
          <p:sp>
            <p:nvSpPr>
              <p:cNvPr id="70" name="Line 32"/>
              <p:cNvSpPr>
                <a:spLocks noChangeAspect="1" noChangeShapeType="1"/>
              </p:cNvSpPr>
              <p:nvPr/>
            </p:nvSpPr>
            <p:spPr bwMode="auto">
              <a:xfrm>
                <a:off x="1674" y="1378"/>
                <a:ext cx="378" cy="763"/>
              </a:xfrm>
              <a:prstGeom prst="line">
                <a:avLst/>
              </a:prstGeom>
              <a:noFill/>
              <a:ln w="9525">
                <a:solidFill>
                  <a:schemeClr val="tx1"/>
                </a:solidFill>
                <a:round/>
                <a:headEnd/>
                <a:tailEnd/>
              </a:ln>
              <a:effectLst/>
            </p:spPr>
            <p:txBody>
              <a:bodyPr wrap="none" anchor="ctr"/>
              <a:lstStyle/>
              <a:p>
                <a:endParaRPr lang="en-US"/>
              </a:p>
            </p:txBody>
          </p:sp>
        </p:grpSp>
      </p:grpSp>
      <p:grpSp>
        <p:nvGrpSpPr>
          <p:cNvPr id="77" name="Group 76"/>
          <p:cNvGrpSpPr/>
          <p:nvPr/>
        </p:nvGrpSpPr>
        <p:grpSpPr>
          <a:xfrm>
            <a:off x="7184458" y="5444266"/>
            <a:ext cx="695325" cy="898525"/>
            <a:chOff x="7921290" y="2020160"/>
            <a:chExt cx="695325" cy="898525"/>
          </a:xfrm>
        </p:grpSpPr>
        <p:grpSp>
          <p:nvGrpSpPr>
            <p:cNvPr id="78" name="Group 11"/>
            <p:cNvGrpSpPr>
              <a:grpSpLocks noChangeAspect="1"/>
            </p:cNvGrpSpPr>
            <p:nvPr/>
          </p:nvGrpSpPr>
          <p:grpSpPr bwMode="auto">
            <a:xfrm>
              <a:off x="8192330" y="2020160"/>
              <a:ext cx="184124" cy="497231"/>
              <a:chOff x="2332" y="864"/>
              <a:chExt cx="519" cy="1365"/>
            </a:xfrm>
          </p:grpSpPr>
          <p:sp>
            <p:nvSpPr>
              <p:cNvPr id="86" name="Oval 12"/>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87" name="Text Box 13"/>
              <p:cNvSpPr txBox="1">
                <a:spLocks noChangeAspect="1" noChangeArrowheads="1"/>
              </p:cNvSpPr>
              <p:nvPr/>
            </p:nvSpPr>
            <p:spPr bwMode="auto">
              <a:xfrm>
                <a:off x="2332" y="973"/>
                <a:ext cx="519" cy="1256"/>
              </a:xfrm>
              <a:prstGeom prst="rect">
                <a:avLst/>
              </a:prstGeom>
              <a:noFill/>
              <a:ln w="57150">
                <a:noFill/>
                <a:miter lim="800000"/>
                <a:headEnd/>
                <a:tailEnd/>
              </a:ln>
              <a:effectLst/>
            </p:spPr>
            <p:txBody>
              <a:bodyPr wrap="none">
                <a:spAutoFit/>
              </a:bodyPr>
              <a:lstStyle/>
              <a:p>
                <a:pPr algn="ctr"/>
                <a:endParaRPr lang="en-US"/>
              </a:p>
            </p:txBody>
          </p:sp>
        </p:grpSp>
        <p:sp>
          <p:nvSpPr>
            <p:cNvPr id="79" name="Text Box 19"/>
            <p:cNvSpPr txBox="1">
              <a:spLocks noChangeAspect="1" noChangeArrowheads="1"/>
            </p:cNvSpPr>
            <p:nvPr/>
          </p:nvSpPr>
          <p:spPr bwMode="auto">
            <a:xfrm>
              <a:off x="8432491" y="2461202"/>
              <a:ext cx="184124" cy="457483"/>
            </a:xfrm>
            <a:prstGeom prst="rect">
              <a:avLst/>
            </a:prstGeom>
            <a:noFill/>
            <a:ln w="57150">
              <a:noFill/>
              <a:miter lim="800000"/>
              <a:headEnd/>
              <a:tailEnd/>
            </a:ln>
            <a:effectLst/>
          </p:spPr>
          <p:txBody>
            <a:bodyPr wrap="none">
              <a:spAutoFit/>
            </a:bodyPr>
            <a:lstStyle/>
            <a:p>
              <a:pPr algn="ctr"/>
              <a:endParaRPr lang="en-US"/>
            </a:p>
          </p:txBody>
        </p:sp>
        <p:grpSp>
          <p:nvGrpSpPr>
            <p:cNvPr id="80" name="Group 20"/>
            <p:cNvGrpSpPr>
              <a:grpSpLocks noChangeAspect="1"/>
            </p:cNvGrpSpPr>
            <p:nvPr/>
          </p:nvGrpSpPr>
          <p:grpSpPr bwMode="auto">
            <a:xfrm>
              <a:off x="7921290" y="2422624"/>
              <a:ext cx="184124" cy="496061"/>
              <a:chOff x="2339" y="864"/>
              <a:chExt cx="519" cy="1363"/>
            </a:xfrm>
          </p:grpSpPr>
          <p:sp>
            <p:nvSpPr>
              <p:cNvPr id="84" name="Oval 21"/>
              <p:cNvSpPr>
                <a:spLocks noChangeAspect="1" noChangeArrowheads="1"/>
              </p:cNvSpPr>
              <p:nvPr/>
            </p:nvSpPr>
            <p:spPr bwMode="auto">
              <a:xfrm>
                <a:off x="2400" y="864"/>
                <a:ext cx="432" cy="432"/>
              </a:xfrm>
              <a:prstGeom prst="ellipse">
                <a:avLst/>
              </a:prstGeom>
              <a:solidFill>
                <a:srgbClr val="C0C0C0">
                  <a:alpha val="50000"/>
                </a:srgbClr>
              </a:solidFill>
              <a:ln w="57150">
                <a:solidFill>
                  <a:schemeClr val="tx1"/>
                </a:solidFill>
                <a:round/>
                <a:headEnd/>
                <a:tailEnd/>
              </a:ln>
              <a:effectLst/>
            </p:spPr>
            <p:txBody>
              <a:bodyPr wrap="none" anchor="ctr"/>
              <a:lstStyle/>
              <a:p>
                <a:endParaRPr lang="en-US"/>
              </a:p>
            </p:txBody>
          </p:sp>
          <p:sp>
            <p:nvSpPr>
              <p:cNvPr id="85" name="Text Box 22"/>
              <p:cNvSpPr txBox="1">
                <a:spLocks noChangeAspect="1" noChangeArrowheads="1"/>
              </p:cNvSpPr>
              <p:nvPr/>
            </p:nvSpPr>
            <p:spPr bwMode="auto">
              <a:xfrm>
                <a:off x="2339" y="970"/>
                <a:ext cx="519" cy="1257"/>
              </a:xfrm>
              <a:prstGeom prst="rect">
                <a:avLst/>
              </a:prstGeom>
              <a:noFill/>
              <a:ln w="57150">
                <a:noFill/>
                <a:miter lim="800000"/>
                <a:headEnd/>
                <a:tailEnd/>
              </a:ln>
              <a:effectLst/>
            </p:spPr>
            <p:txBody>
              <a:bodyPr wrap="none">
                <a:spAutoFit/>
              </a:bodyPr>
              <a:lstStyle/>
              <a:p>
                <a:pPr algn="ctr"/>
                <a:endParaRPr lang="en-US"/>
              </a:p>
            </p:txBody>
          </p:sp>
        </p:grpSp>
        <p:grpSp>
          <p:nvGrpSpPr>
            <p:cNvPr id="81" name="Group 30"/>
            <p:cNvGrpSpPr>
              <a:grpSpLocks noChangeAspect="1"/>
            </p:cNvGrpSpPr>
            <p:nvPr/>
          </p:nvGrpSpPr>
          <p:grpSpPr bwMode="auto">
            <a:xfrm>
              <a:off x="8056238" y="2167574"/>
              <a:ext cx="411706" cy="283129"/>
              <a:chOff x="896" y="1363"/>
              <a:chExt cx="1156" cy="778"/>
            </a:xfrm>
          </p:grpSpPr>
          <p:sp>
            <p:nvSpPr>
              <p:cNvPr id="82" name="Line 31"/>
              <p:cNvSpPr>
                <a:spLocks noChangeAspect="1" noChangeShapeType="1"/>
              </p:cNvSpPr>
              <p:nvPr/>
            </p:nvSpPr>
            <p:spPr bwMode="auto">
              <a:xfrm flipH="1">
                <a:off x="896" y="1363"/>
                <a:ext cx="534" cy="726"/>
              </a:xfrm>
              <a:prstGeom prst="line">
                <a:avLst/>
              </a:prstGeom>
              <a:noFill/>
              <a:ln w="9525">
                <a:solidFill>
                  <a:schemeClr val="tx1"/>
                </a:solidFill>
                <a:round/>
                <a:headEnd/>
                <a:tailEnd/>
              </a:ln>
              <a:effectLst/>
            </p:spPr>
            <p:txBody>
              <a:bodyPr wrap="none" anchor="ctr"/>
              <a:lstStyle/>
              <a:p>
                <a:endParaRPr lang="en-US"/>
              </a:p>
            </p:txBody>
          </p:sp>
          <p:sp>
            <p:nvSpPr>
              <p:cNvPr id="83" name="Line 32"/>
              <p:cNvSpPr>
                <a:spLocks noChangeAspect="1" noChangeShapeType="1"/>
              </p:cNvSpPr>
              <p:nvPr/>
            </p:nvSpPr>
            <p:spPr bwMode="auto">
              <a:xfrm>
                <a:off x="1674" y="1378"/>
                <a:ext cx="378" cy="763"/>
              </a:xfrm>
              <a:prstGeom prst="line">
                <a:avLst/>
              </a:prstGeom>
              <a:noFill/>
              <a:ln w="9525">
                <a:solidFill>
                  <a:schemeClr val="tx1"/>
                </a:solidFill>
                <a:round/>
                <a:headEnd/>
                <a:tailEnd/>
              </a:ln>
              <a:effectLst/>
            </p:spPr>
            <p:txBody>
              <a:bodyPr wrap="none" anchor="ctr"/>
              <a:lstStyle/>
              <a:p>
                <a:endParaRPr lang="en-US"/>
              </a:p>
            </p:txBody>
          </p:sp>
        </p:grpSp>
      </p:grpSp>
      <p:pic>
        <p:nvPicPr>
          <p:cNvPr id="61448" name="Picture 8" descr="Checkmating with rook vs. lone king - king in front of opponent king"/>
          <p:cNvPicPr>
            <a:picLocks noChangeAspect="1" noChangeArrowheads="1"/>
          </p:cNvPicPr>
          <p:nvPr/>
        </p:nvPicPr>
        <p:blipFill>
          <a:blip r:embed="rId4" cstate="print"/>
          <a:srcRect/>
          <a:stretch>
            <a:fillRect/>
          </a:stretch>
        </p:blipFill>
        <p:spPr bwMode="auto">
          <a:xfrm>
            <a:off x="7806334" y="6227925"/>
            <a:ext cx="591046" cy="601132"/>
          </a:xfrm>
          <a:prstGeom prst="rect">
            <a:avLst/>
          </a:prstGeom>
          <a:noFill/>
        </p:spPr>
      </p:pic>
      <p:cxnSp>
        <p:nvCxnSpPr>
          <p:cNvPr id="89" name="Straight Connector 88"/>
          <p:cNvCxnSpPr>
            <a:stCxn id="21" idx="5"/>
            <a:endCxn id="87" idx="0"/>
          </p:cNvCxnSpPr>
          <p:nvPr/>
        </p:nvCxnSpPr>
        <p:spPr bwMode="auto">
          <a:xfrm>
            <a:off x="7326324" y="5248292"/>
            <a:ext cx="221236" cy="23568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61452" name="Picture 12" descr="http://guineashots.com/wp-content/uploads/2014/06/liac-chess.png"/>
          <p:cNvPicPr>
            <a:picLocks noChangeAspect="1" noChangeArrowheads="1"/>
          </p:cNvPicPr>
          <p:nvPr/>
        </p:nvPicPr>
        <p:blipFill>
          <a:blip r:embed="rId5" cstate="print"/>
          <a:srcRect l="2785" t="10734" r="37130" b="4771"/>
          <a:stretch>
            <a:fillRect/>
          </a:stretch>
        </p:blipFill>
        <p:spPr bwMode="auto">
          <a:xfrm>
            <a:off x="6157519" y="117445"/>
            <a:ext cx="947956" cy="947956"/>
          </a:xfrm>
          <a:prstGeom prst="rect">
            <a:avLst/>
          </a:prstGeom>
          <a:noFill/>
        </p:spPr>
      </p:pic>
      <p:sp>
        <p:nvSpPr>
          <p:cNvPr id="102" name="Rectangle 101"/>
          <p:cNvSpPr/>
          <p:nvPr/>
        </p:nvSpPr>
        <p:spPr>
          <a:xfrm>
            <a:off x="255864" y="3113413"/>
            <a:ext cx="4911754" cy="2031325"/>
          </a:xfrm>
          <a:prstGeom prst="rect">
            <a:avLst/>
          </a:prstGeom>
        </p:spPr>
        <p:txBody>
          <a:bodyPr wrap="square">
            <a:spAutoFit/>
          </a:bodyPr>
          <a:lstStyle/>
          <a:p>
            <a:r>
              <a:rPr lang="en-US" sz="1800" dirty="0"/>
              <a:t>All 4-piece endgames were solved in the late 80s</a:t>
            </a:r>
          </a:p>
          <a:p>
            <a:r>
              <a:rPr lang="en-US" sz="1800" dirty="0"/>
              <a:t>In the early 90s, all 5-piece endgames were solved</a:t>
            </a:r>
          </a:p>
          <a:p>
            <a:r>
              <a:rPr lang="en-US" sz="1800" dirty="0"/>
              <a:t>In 2005, all 6-piece endings were solved.</a:t>
            </a:r>
          </a:p>
          <a:p>
            <a:r>
              <a:rPr lang="en-US" sz="1800" dirty="0"/>
              <a:t>In 2012, all 7-piece endings were solved.</a:t>
            </a:r>
          </a:p>
          <a:p>
            <a:endParaRPr lang="en-US" sz="1800" dirty="0"/>
          </a:p>
          <a:p>
            <a:r>
              <a:rPr lang="en-US" sz="1800" dirty="0"/>
              <a:t>The computer memory required for all 7-piece endings is 140 terabytes.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561109" y="102524"/>
            <a:ext cx="7772400" cy="1143000"/>
          </a:xfrm>
        </p:spPr>
        <p:txBody>
          <a:bodyPr/>
          <a:lstStyle/>
          <a:p>
            <a:pPr eaLnBrk="1" hangingPunct="1"/>
            <a:r>
              <a:rPr lang="en-US" dirty="0">
                <a:effectLst>
                  <a:outerShdw blurRad="38100" dist="38100" dir="2700000" algn="tl">
                    <a:srgbClr val="000000">
                      <a:alpha val="43137"/>
                    </a:srgbClr>
                  </a:outerShdw>
                </a:effectLst>
              </a:rPr>
              <a:t>Games With Chance</a:t>
            </a:r>
          </a:p>
        </p:txBody>
      </p:sp>
      <p:sp>
        <p:nvSpPr>
          <p:cNvPr id="31749" name="Rectangle 3"/>
          <p:cNvSpPr>
            <a:spLocks noGrp="1" noChangeArrowheads="1"/>
          </p:cNvSpPr>
          <p:nvPr>
            <p:ph type="body" idx="1"/>
          </p:nvPr>
        </p:nvSpPr>
        <p:spPr>
          <a:xfrm>
            <a:off x="685800" y="1590501"/>
            <a:ext cx="8253202" cy="4114800"/>
          </a:xfrm>
        </p:spPr>
        <p:txBody>
          <a:bodyPr/>
          <a:lstStyle/>
          <a:p>
            <a:pPr eaLnBrk="1" hangingPunct="1"/>
            <a:r>
              <a:rPr lang="en-US" dirty="0"/>
              <a:t>Consider backgammon</a:t>
            </a:r>
          </a:p>
          <a:p>
            <a:pPr lvl="1" eaLnBrk="1" hangingPunct="1"/>
            <a:r>
              <a:rPr lang="en-US" dirty="0"/>
              <a:t>A die roll determines the moves a player can make</a:t>
            </a:r>
          </a:p>
          <a:p>
            <a:pPr lvl="1" eaLnBrk="1" hangingPunct="1"/>
            <a:r>
              <a:rPr lang="en-US" dirty="0"/>
              <a:t>Alternates moves and die rolls</a:t>
            </a:r>
          </a:p>
          <a:p>
            <a:pPr eaLnBrk="1" hangingPunct="1"/>
            <a:r>
              <a:rPr lang="en-US" dirty="0"/>
              <a:t>Representation</a:t>
            </a:r>
          </a:p>
          <a:p>
            <a:pPr lvl="1" eaLnBrk="1" hangingPunct="1"/>
            <a:r>
              <a:rPr lang="en-US" dirty="0"/>
              <a:t>Add </a:t>
            </a:r>
            <a:r>
              <a:rPr lang="en-US" i="1" dirty="0"/>
              <a:t>chance nodes</a:t>
            </a:r>
            <a:r>
              <a:rPr lang="en-US" dirty="0"/>
              <a:t> to the game tree</a:t>
            </a:r>
          </a:p>
        </p:txBody>
      </p:sp>
      <p:pic>
        <p:nvPicPr>
          <p:cNvPr id="20482" name="Picture 2" descr="http://www.backgammoninlondon.com/news/pics/backgammon_to_win_position.jpg"/>
          <p:cNvPicPr>
            <a:picLocks noChangeAspect="1" noChangeArrowheads="1"/>
          </p:cNvPicPr>
          <p:nvPr/>
        </p:nvPicPr>
        <p:blipFill>
          <a:blip r:embed="rId2" cstate="print"/>
          <a:srcRect/>
          <a:stretch>
            <a:fillRect/>
          </a:stretch>
        </p:blipFill>
        <p:spPr bwMode="auto">
          <a:xfrm>
            <a:off x="6253192" y="5065222"/>
            <a:ext cx="2685810" cy="1792778"/>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srcRect/>
          <a:stretch>
            <a:fillRect/>
          </a:stretch>
        </p:blipFill>
        <p:spPr bwMode="auto">
          <a:xfrm>
            <a:off x="2503259" y="3104634"/>
            <a:ext cx="477197" cy="505545"/>
          </a:xfrm>
          <a:prstGeom prst="rect">
            <a:avLst/>
          </a:prstGeom>
          <a:noFill/>
          <a:ln w="9525">
            <a:noFill/>
            <a:miter lim="800000"/>
            <a:headEnd/>
            <a:tailEnd/>
          </a:ln>
        </p:spPr>
      </p:pic>
      <p:pic>
        <p:nvPicPr>
          <p:cNvPr id="19458" name="Picture 2"/>
          <p:cNvPicPr>
            <a:picLocks noChangeAspect="1" noChangeArrowheads="1"/>
          </p:cNvPicPr>
          <p:nvPr/>
        </p:nvPicPr>
        <p:blipFill>
          <a:blip r:embed="rId3" cstate="print"/>
          <a:srcRect/>
          <a:stretch>
            <a:fillRect/>
          </a:stretch>
        </p:blipFill>
        <p:spPr bwMode="auto">
          <a:xfrm>
            <a:off x="4833074" y="3104634"/>
            <a:ext cx="524444" cy="519719"/>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7222462" y="3104634"/>
            <a:ext cx="496095" cy="519719"/>
          </a:xfrm>
          <a:prstGeom prst="rect">
            <a:avLst/>
          </a:prstGeom>
          <a:noFill/>
          <a:ln w="9525">
            <a:noFill/>
            <a:miter lim="800000"/>
            <a:headEnd/>
            <a:tailEnd/>
          </a:ln>
        </p:spPr>
      </p:pic>
      <p:sp>
        <p:nvSpPr>
          <p:cNvPr id="32772" name="Rectangle 2"/>
          <p:cNvSpPr>
            <a:spLocks noGrp="1" noChangeArrowheads="1"/>
          </p:cNvSpPr>
          <p:nvPr>
            <p:ph type="title"/>
          </p:nvPr>
        </p:nvSpPr>
        <p:spPr>
          <a:xfrm>
            <a:off x="15949" y="0"/>
            <a:ext cx="3625701" cy="1143000"/>
          </a:xfrm>
        </p:spPr>
        <p:txBody>
          <a:bodyPr/>
          <a:lstStyle/>
          <a:p>
            <a:pPr algn="l" eaLnBrk="1" hangingPunct="1"/>
            <a:r>
              <a:rPr lang="en-US" dirty="0">
                <a:effectLst>
                  <a:outerShdw blurRad="38100" dist="38100" dir="2700000" algn="tl">
                    <a:srgbClr val="000000">
                      <a:alpha val="43137"/>
                    </a:srgbClr>
                  </a:outerShdw>
                </a:effectLst>
              </a:rPr>
              <a:t>Chance Nodes</a:t>
            </a:r>
          </a:p>
        </p:txBody>
      </p:sp>
      <p:sp>
        <p:nvSpPr>
          <p:cNvPr id="32773" name="AutoShape 4"/>
          <p:cNvSpPr>
            <a:spLocks noChangeArrowheads="1"/>
          </p:cNvSpPr>
          <p:nvPr/>
        </p:nvSpPr>
        <p:spPr bwMode="auto">
          <a:xfrm>
            <a:off x="8377844" y="1145618"/>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75" name="Oval 6"/>
          <p:cNvSpPr>
            <a:spLocks noChangeArrowheads="1"/>
          </p:cNvSpPr>
          <p:nvPr/>
        </p:nvSpPr>
        <p:spPr bwMode="auto">
          <a:xfrm>
            <a:off x="1981200" y="31242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7" name="Text Box 14"/>
          <p:cNvSpPr txBox="1">
            <a:spLocks noChangeArrowheads="1"/>
          </p:cNvSpPr>
          <p:nvPr/>
        </p:nvSpPr>
        <p:spPr bwMode="auto">
          <a:xfrm>
            <a:off x="228600" y="2057400"/>
            <a:ext cx="742950" cy="457200"/>
          </a:xfrm>
          <a:prstGeom prst="rect">
            <a:avLst/>
          </a:prstGeom>
          <a:noFill/>
          <a:ln w="9525">
            <a:noFill/>
            <a:miter lim="800000"/>
            <a:headEnd/>
            <a:tailEnd/>
          </a:ln>
        </p:spPr>
        <p:txBody>
          <a:bodyPr wrap="none">
            <a:spAutoFit/>
          </a:bodyPr>
          <a:lstStyle/>
          <a:p>
            <a:r>
              <a:rPr lang="en-US" dirty="0"/>
              <a:t>Max</a:t>
            </a:r>
          </a:p>
        </p:txBody>
      </p:sp>
      <p:sp>
        <p:nvSpPr>
          <p:cNvPr id="32778" name="Text Box 15"/>
          <p:cNvSpPr txBox="1">
            <a:spLocks noChangeArrowheads="1"/>
          </p:cNvSpPr>
          <p:nvPr/>
        </p:nvSpPr>
        <p:spPr bwMode="auto">
          <a:xfrm>
            <a:off x="152400" y="3048000"/>
            <a:ext cx="1096963" cy="457200"/>
          </a:xfrm>
          <a:prstGeom prst="rect">
            <a:avLst/>
          </a:prstGeom>
          <a:noFill/>
          <a:ln w="9525">
            <a:noFill/>
            <a:miter lim="800000"/>
            <a:headEnd/>
            <a:tailEnd/>
          </a:ln>
        </p:spPr>
        <p:txBody>
          <a:bodyPr wrap="none">
            <a:spAutoFit/>
          </a:bodyPr>
          <a:lstStyle/>
          <a:p>
            <a:r>
              <a:rPr lang="en-US" dirty="0">
                <a:solidFill>
                  <a:srgbClr val="C00000"/>
                </a:solidFill>
              </a:rPr>
              <a:t>Chance</a:t>
            </a:r>
          </a:p>
        </p:txBody>
      </p:sp>
      <p:sp>
        <p:nvSpPr>
          <p:cNvPr id="32784" name="Oval 21"/>
          <p:cNvSpPr>
            <a:spLocks noChangeArrowheads="1"/>
          </p:cNvSpPr>
          <p:nvPr/>
        </p:nvSpPr>
        <p:spPr bwMode="auto">
          <a:xfrm>
            <a:off x="4343400" y="31242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8" name="Oval 26"/>
          <p:cNvSpPr>
            <a:spLocks noChangeArrowheads="1"/>
          </p:cNvSpPr>
          <p:nvPr/>
        </p:nvSpPr>
        <p:spPr bwMode="auto">
          <a:xfrm>
            <a:off x="6781800" y="31242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32790" name="AutoShape 28"/>
          <p:cNvCxnSpPr>
            <a:cxnSpLocks noChangeShapeType="1"/>
            <a:stCxn id="32773" idx="3"/>
            <a:endCxn id="32784" idx="7"/>
          </p:cNvCxnSpPr>
          <p:nvPr/>
        </p:nvCxnSpPr>
        <p:spPr bwMode="auto">
          <a:xfrm flipH="1">
            <a:off x="4668604" y="1526618"/>
            <a:ext cx="3975940" cy="1653378"/>
          </a:xfrm>
          <a:prstGeom prst="straightConnector1">
            <a:avLst/>
          </a:prstGeom>
          <a:noFill/>
          <a:ln w="9525">
            <a:solidFill>
              <a:schemeClr val="tx1"/>
            </a:solidFill>
            <a:round/>
            <a:headEnd/>
            <a:tailEnd type="triangle" w="med" len="med"/>
          </a:ln>
        </p:spPr>
      </p:cxnSp>
      <p:cxnSp>
        <p:nvCxnSpPr>
          <p:cNvPr id="32791" name="AutoShape 29"/>
          <p:cNvCxnSpPr>
            <a:cxnSpLocks noChangeShapeType="1"/>
            <a:stCxn id="32773" idx="3"/>
            <a:endCxn id="32775" idx="7"/>
          </p:cNvCxnSpPr>
          <p:nvPr/>
        </p:nvCxnSpPr>
        <p:spPr bwMode="auto">
          <a:xfrm flipH="1">
            <a:off x="2306404" y="1526618"/>
            <a:ext cx="6338140" cy="1653378"/>
          </a:xfrm>
          <a:prstGeom prst="straightConnector1">
            <a:avLst/>
          </a:prstGeom>
          <a:noFill/>
          <a:ln w="9525">
            <a:solidFill>
              <a:schemeClr val="tx1"/>
            </a:solidFill>
            <a:round/>
            <a:headEnd/>
            <a:tailEnd type="triangle" w="med" len="med"/>
          </a:ln>
        </p:spPr>
      </p:cxnSp>
      <p:cxnSp>
        <p:nvCxnSpPr>
          <p:cNvPr id="32792" name="AutoShape 30"/>
          <p:cNvCxnSpPr>
            <a:cxnSpLocks noChangeShapeType="1"/>
            <a:stCxn id="32773" idx="3"/>
            <a:endCxn id="32788" idx="0"/>
          </p:cNvCxnSpPr>
          <p:nvPr/>
        </p:nvCxnSpPr>
        <p:spPr bwMode="auto">
          <a:xfrm flipH="1">
            <a:off x="6972300" y="1526618"/>
            <a:ext cx="1672244" cy="1597582"/>
          </a:xfrm>
          <a:prstGeom prst="straightConnector1">
            <a:avLst/>
          </a:prstGeom>
          <a:noFill/>
          <a:ln w="9525">
            <a:solidFill>
              <a:schemeClr val="tx1"/>
            </a:solidFill>
            <a:round/>
            <a:headEnd/>
            <a:tailEnd type="triangle" w="med" len="med"/>
          </a:ln>
        </p:spPr>
      </p:cxnSp>
      <p:sp>
        <p:nvSpPr>
          <p:cNvPr id="32799" name="Text Box 37"/>
          <p:cNvSpPr txBox="1">
            <a:spLocks noChangeArrowheads="1"/>
          </p:cNvSpPr>
          <p:nvPr/>
        </p:nvSpPr>
        <p:spPr bwMode="auto">
          <a:xfrm>
            <a:off x="3003666" y="3329247"/>
            <a:ext cx="444500" cy="581025"/>
          </a:xfrm>
          <a:prstGeom prst="rect">
            <a:avLst/>
          </a:prstGeom>
          <a:noFill/>
          <a:ln w="9525">
            <a:noFill/>
            <a:miter lim="800000"/>
            <a:headEnd/>
            <a:tailEnd/>
          </a:ln>
        </p:spPr>
        <p:txBody>
          <a:bodyPr wrap="none">
            <a:spAutoFit/>
          </a:bodyPr>
          <a:lstStyle/>
          <a:p>
            <a:pPr algn="ctr"/>
            <a:r>
              <a:rPr lang="en-US" sz="1600" dirty="0">
                <a:solidFill>
                  <a:srgbClr val="FF0000"/>
                </a:solidFill>
              </a:rPr>
              <a:t>1/6</a:t>
            </a:r>
          </a:p>
          <a:p>
            <a:pPr algn="ctr"/>
            <a:r>
              <a:rPr lang="en-US" sz="1600" dirty="0">
                <a:solidFill>
                  <a:srgbClr val="0000FF"/>
                </a:solidFill>
              </a:rPr>
              <a:t>1</a:t>
            </a:r>
          </a:p>
        </p:txBody>
      </p:sp>
      <p:cxnSp>
        <p:nvCxnSpPr>
          <p:cNvPr id="32803" name="AutoShape 41"/>
          <p:cNvCxnSpPr>
            <a:cxnSpLocks noChangeShapeType="1"/>
            <a:stCxn id="32775" idx="4"/>
          </p:cNvCxnSpPr>
          <p:nvPr/>
        </p:nvCxnSpPr>
        <p:spPr bwMode="auto">
          <a:xfrm flipH="1">
            <a:off x="1828800" y="3505200"/>
            <a:ext cx="342900" cy="304800"/>
          </a:xfrm>
          <a:prstGeom prst="straightConnector1">
            <a:avLst/>
          </a:prstGeom>
          <a:noFill/>
          <a:ln w="9525">
            <a:solidFill>
              <a:schemeClr val="tx1"/>
            </a:solidFill>
            <a:round/>
            <a:headEnd/>
            <a:tailEnd type="triangle" w="med" len="med"/>
          </a:ln>
        </p:spPr>
      </p:cxnSp>
      <p:cxnSp>
        <p:nvCxnSpPr>
          <p:cNvPr id="32804" name="AutoShape 42"/>
          <p:cNvCxnSpPr>
            <a:cxnSpLocks noChangeShapeType="1"/>
            <a:stCxn id="32775" idx="4"/>
          </p:cNvCxnSpPr>
          <p:nvPr/>
        </p:nvCxnSpPr>
        <p:spPr bwMode="auto">
          <a:xfrm>
            <a:off x="2171700" y="3505200"/>
            <a:ext cx="342900" cy="304800"/>
          </a:xfrm>
          <a:prstGeom prst="straightConnector1">
            <a:avLst/>
          </a:prstGeom>
          <a:noFill/>
          <a:ln w="9525">
            <a:solidFill>
              <a:schemeClr val="tx1"/>
            </a:solidFill>
            <a:round/>
            <a:headEnd/>
            <a:tailEnd type="triangle" w="med" len="med"/>
          </a:ln>
        </p:spPr>
      </p:cxnSp>
      <p:cxnSp>
        <p:nvCxnSpPr>
          <p:cNvPr id="32805" name="AutoShape 43"/>
          <p:cNvCxnSpPr>
            <a:cxnSpLocks noChangeShapeType="1"/>
            <a:stCxn id="32788" idx="4"/>
          </p:cNvCxnSpPr>
          <p:nvPr/>
        </p:nvCxnSpPr>
        <p:spPr bwMode="auto">
          <a:xfrm flipH="1">
            <a:off x="6629400" y="3505200"/>
            <a:ext cx="342900" cy="228600"/>
          </a:xfrm>
          <a:prstGeom prst="straightConnector1">
            <a:avLst/>
          </a:prstGeom>
          <a:noFill/>
          <a:ln w="9525">
            <a:solidFill>
              <a:schemeClr val="tx1"/>
            </a:solidFill>
            <a:round/>
            <a:headEnd/>
            <a:tailEnd type="triangle" w="med" len="med"/>
          </a:ln>
        </p:spPr>
      </p:cxnSp>
      <p:cxnSp>
        <p:nvCxnSpPr>
          <p:cNvPr id="32806" name="AutoShape 44"/>
          <p:cNvCxnSpPr>
            <a:cxnSpLocks noChangeShapeType="1"/>
            <a:stCxn id="32788" idx="4"/>
          </p:cNvCxnSpPr>
          <p:nvPr/>
        </p:nvCxnSpPr>
        <p:spPr bwMode="auto">
          <a:xfrm>
            <a:off x="6972300" y="3505200"/>
            <a:ext cx="342900" cy="228600"/>
          </a:xfrm>
          <a:prstGeom prst="straightConnector1">
            <a:avLst/>
          </a:prstGeom>
          <a:noFill/>
          <a:ln w="9525">
            <a:solidFill>
              <a:schemeClr val="tx1"/>
            </a:solidFill>
            <a:round/>
            <a:headEnd/>
            <a:tailEnd type="triangle" w="med" len="med"/>
          </a:ln>
        </p:spPr>
      </p:cxnSp>
      <p:sp>
        <p:nvSpPr>
          <p:cNvPr id="32807" name="Text Box 45"/>
          <p:cNvSpPr txBox="1">
            <a:spLocks noChangeArrowheads="1"/>
          </p:cNvSpPr>
          <p:nvPr/>
        </p:nvSpPr>
        <p:spPr bwMode="auto">
          <a:xfrm>
            <a:off x="1981200" y="3581400"/>
            <a:ext cx="387350" cy="336550"/>
          </a:xfrm>
          <a:prstGeom prst="rect">
            <a:avLst/>
          </a:prstGeom>
          <a:noFill/>
          <a:ln w="9525">
            <a:noFill/>
            <a:miter lim="800000"/>
            <a:headEnd/>
            <a:tailEnd/>
          </a:ln>
        </p:spPr>
        <p:txBody>
          <a:bodyPr wrap="none">
            <a:spAutoFit/>
          </a:bodyPr>
          <a:lstStyle/>
          <a:p>
            <a:r>
              <a:rPr lang="en-US" sz="1600"/>
              <a:t>…</a:t>
            </a:r>
          </a:p>
        </p:txBody>
      </p:sp>
      <p:sp>
        <p:nvSpPr>
          <p:cNvPr id="32808" name="Text Box 46"/>
          <p:cNvSpPr txBox="1">
            <a:spLocks noChangeArrowheads="1"/>
          </p:cNvSpPr>
          <p:nvPr/>
        </p:nvSpPr>
        <p:spPr bwMode="auto">
          <a:xfrm>
            <a:off x="6781800" y="3505200"/>
            <a:ext cx="387350" cy="336550"/>
          </a:xfrm>
          <a:prstGeom prst="rect">
            <a:avLst/>
          </a:prstGeom>
          <a:noFill/>
          <a:ln w="9525">
            <a:noFill/>
            <a:miter lim="800000"/>
            <a:headEnd/>
            <a:tailEnd/>
          </a:ln>
        </p:spPr>
        <p:txBody>
          <a:bodyPr wrap="none">
            <a:spAutoFit/>
          </a:bodyPr>
          <a:lstStyle/>
          <a:p>
            <a:r>
              <a:rPr lang="en-US" sz="1600"/>
              <a:t>…</a:t>
            </a:r>
          </a:p>
        </p:txBody>
      </p:sp>
      <p:sp>
        <p:nvSpPr>
          <p:cNvPr id="32824" name="Text Box 62"/>
          <p:cNvSpPr txBox="1">
            <a:spLocks noChangeArrowheads="1"/>
          </p:cNvSpPr>
          <p:nvPr/>
        </p:nvSpPr>
        <p:spPr bwMode="auto">
          <a:xfrm>
            <a:off x="5428211" y="3388822"/>
            <a:ext cx="444500" cy="581025"/>
          </a:xfrm>
          <a:prstGeom prst="rect">
            <a:avLst/>
          </a:prstGeom>
          <a:noFill/>
          <a:ln w="9525">
            <a:noFill/>
            <a:miter lim="800000"/>
            <a:headEnd/>
            <a:tailEnd/>
          </a:ln>
        </p:spPr>
        <p:txBody>
          <a:bodyPr wrap="none">
            <a:spAutoFit/>
          </a:bodyPr>
          <a:lstStyle/>
          <a:p>
            <a:pPr algn="ctr"/>
            <a:r>
              <a:rPr lang="en-US" sz="1600" dirty="0">
                <a:solidFill>
                  <a:srgbClr val="FF0000"/>
                </a:solidFill>
              </a:rPr>
              <a:t>1/6</a:t>
            </a:r>
          </a:p>
          <a:p>
            <a:pPr algn="ctr"/>
            <a:r>
              <a:rPr lang="en-US" sz="1600" dirty="0">
                <a:solidFill>
                  <a:srgbClr val="0000FF"/>
                </a:solidFill>
              </a:rPr>
              <a:t>2</a:t>
            </a:r>
          </a:p>
        </p:txBody>
      </p:sp>
      <p:pic>
        <p:nvPicPr>
          <p:cNvPr id="19460" name="Picture 4"/>
          <p:cNvPicPr>
            <a:picLocks noChangeAspect="1" noChangeArrowheads="1"/>
          </p:cNvPicPr>
          <p:nvPr/>
        </p:nvPicPr>
        <p:blipFill>
          <a:blip r:embed="rId5" cstate="print"/>
          <a:srcRect/>
          <a:stretch>
            <a:fillRect/>
          </a:stretch>
        </p:blipFill>
        <p:spPr bwMode="auto">
          <a:xfrm>
            <a:off x="228600" y="864333"/>
            <a:ext cx="742950" cy="933450"/>
          </a:xfrm>
          <a:prstGeom prst="rect">
            <a:avLst/>
          </a:prstGeom>
          <a:noFill/>
          <a:ln w="9525">
            <a:noFill/>
            <a:miter lim="800000"/>
            <a:headEnd/>
            <a:tailEnd/>
          </a:ln>
        </p:spPr>
      </p:pic>
      <p:sp>
        <p:nvSpPr>
          <p:cNvPr id="63" name="Rectangle 62"/>
          <p:cNvSpPr/>
          <p:nvPr/>
        </p:nvSpPr>
        <p:spPr>
          <a:xfrm>
            <a:off x="6731922" y="3966992"/>
            <a:ext cx="2456122" cy="369332"/>
          </a:xfrm>
          <a:prstGeom prst="rect">
            <a:avLst/>
          </a:prstGeom>
        </p:spPr>
        <p:txBody>
          <a:bodyPr wrap="none">
            <a:spAutoFit/>
          </a:bodyPr>
          <a:lstStyle/>
          <a:p>
            <a:pPr algn="ctr"/>
            <a:r>
              <a:rPr lang="en-US" sz="1800" dirty="0"/>
              <a:t>P(s) = </a:t>
            </a:r>
            <a:r>
              <a:rPr lang="en-US" sz="1800" dirty="0">
                <a:solidFill>
                  <a:srgbClr val="FF0000"/>
                </a:solidFill>
              </a:rPr>
              <a:t>Probability of roll</a:t>
            </a:r>
          </a:p>
        </p:txBody>
      </p:sp>
      <p:cxnSp>
        <p:nvCxnSpPr>
          <p:cNvPr id="65" name="Straight Arrow Connector 64"/>
          <p:cNvCxnSpPr/>
          <p:nvPr/>
        </p:nvCxnSpPr>
        <p:spPr bwMode="auto">
          <a:xfrm flipH="1" flipV="1">
            <a:off x="5827224" y="3624355"/>
            <a:ext cx="954576" cy="518990"/>
          </a:xfrm>
          <a:prstGeom prst="straightConnector1">
            <a:avLst/>
          </a:prstGeom>
          <a:solidFill>
            <a:schemeClr val="accent1"/>
          </a:solidFill>
          <a:ln w="25400" cap="flat" cmpd="sng" algn="ctr">
            <a:solidFill>
              <a:schemeClr val="bg1">
                <a:lumMod val="50000"/>
              </a:schemeClr>
            </a:solidFill>
            <a:prstDash val="sysDash"/>
            <a:round/>
            <a:headEnd type="none" w="med" len="med"/>
            <a:tailEnd type="arrow"/>
          </a:ln>
          <a:effectLst/>
        </p:spPr>
      </p:cxnSp>
      <p:sp>
        <p:nvSpPr>
          <p:cNvPr id="66" name="Rectangle 65"/>
          <p:cNvSpPr/>
          <p:nvPr/>
        </p:nvSpPr>
        <p:spPr>
          <a:xfrm>
            <a:off x="7265324" y="4507468"/>
            <a:ext cx="1338892" cy="369332"/>
          </a:xfrm>
          <a:prstGeom prst="rect">
            <a:avLst/>
          </a:prstGeom>
        </p:spPr>
        <p:txBody>
          <a:bodyPr wrap="none">
            <a:spAutoFit/>
          </a:bodyPr>
          <a:lstStyle/>
          <a:p>
            <a:pPr algn="ctr"/>
            <a:r>
              <a:rPr lang="en-US" sz="1800" dirty="0">
                <a:solidFill>
                  <a:srgbClr val="0000FF"/>
                </a:solidFill>
              </a:rPr>
              <a:t>Value of roll</a:t>
            </a:r>
          </a:p>
        </p:txBody>
      </p:sp>
      <p:cxnSp>
        <p:nvCxnSpPr>
          <p:cNvPr id="67" name="Straight Arrow Connector 66"/>
          <p:cNvCxnSpPr/>
          <p:nvPr/>
        </p:nvCxnSpPr>
        <p:spPr bwMode="auto">
          <a:xfrm flipH="1" flipV="1">
            <a:off x="5827222" y="3840480"/>
            <a:ext cx="1438102" cy="806133"/>
          </a:xfrm>
          <a:prstGeom prst="straightConnector1">
            <a:avLst/>
          </a:prstGeom>
          <a:solidFill>
            <a:schemeClr val="accent1"/>
          </a:solidFill>
          <a:ln w="25400" cap="flat" cmpd="sng" algn="ctr">
            <a:solidFill>
              <a:schemeClr val="bg1">
                <a:lumMod val="50000"/>
              </a:schemeClr>
            </a:solidFill>
            <a:prstDash val="sysDash"/>
            <a:round/>
            <a:headEnd type="none" w="med" len="med"/>
            <a:tailEnd type="arrow"/>
          </a:ln>
          <a:effectLst/>
        </p:spPr>
      </p:cxnSp>
      <p:cxnSp>
        <p:nvCxnSpPr>
          <p:cNvPr id="78" name="Straight Connector 77"/>
          <p:cNvCxnSpPr>
            <a:stCxn id="32773" idx="3"/>
          </p:cNvCxnSpPr>
          <p:nvPr/>
        </p:nvCxnSpPr>
        <p:spPr bwMode="auto">
          <a:xfrm>
            <a:off x="8644544" y="1526618"/>
            <a:ext cx="499456" cy="2711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a:stCxn id="32773" idx="3"/>
          </p:cNvCxnSpPr>
          <p:nvPr/>
        </p:nvCxnSpPr>
        <p:spPr bwMode="auto">
          <a:xfrm>
            <a:off x="8644544" y="1526618"/>
            <a:ext cx="499456" cy="5307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a:stCxn id="32773" idx="3"/>
          </p:cNvCxnSpPr>
          <p:nvPr/>
        </p:nvCxnSpPr>
        <p:spPr bwMode="auto">
          <a:xfrm>
            <a:off x="8644544" y="1526618"/>
            <a:ext cx="499456" cy="8840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1" name="TextBox 130"/>
          <p:cNvSpPr txBox="1"/>
          <p:nvPr/>
        </p:nvSpPr>
        <p:spPr>
          <a:xfrm>
            <a:off x="4236466" y="110683"/>
            <a:ext cx="4291559" cy="2123658"/>
          </a:xfrm>
          <a:prstGeom prst="rect">
            <a:avLst/>
          </a:prstGeom>
          <a:noFill/>
        </p:spPr>
        <p:txBody>
          <a:bodyPr wrap="none" rtlCol="0">
            <a:spAutoFit/>
          </a:bodyPr>
          <a:lstStyle/>
          <a:p>
            <a:r>
              <a:rPr lang="en-US" sz="2000" dirty="0"/>
              <a:t>Note that different games can be:</a:t>
            </a:r>
          </a:p>
          <a:p>
            <a:r>
              <a:rPr lang="en-US" sz="1600" dirty="0">
                <a:solidFill>
                  <a:srgbClr val="C00000"/>
                </a:solidFill>
              </a:rPr>
              <a:t> Chance</a:t>
            </a:r>
            <a:r>
              <a:rPr lang="en-US" sz="1600" dirty="0"/>
              <a:t>, Max, Min, </a:t>
            </a:r>
            <a:r>
              <a:rPr lang="en-US" sz="1600" dirty="0">
                <a:solidFill>
                  <a:srgbClr val="C00000"/>
                </a:solidFill>
              </a:rPr>
              <a:t>Chance</a:t>
            </a:r>
            <a:r>
              <a:rPr lang="en-US" sz="1600" dirty="0"/>
              <a:t>, Max, Min,..</a:t>
            </a:r>
          </a:p>
          <a:p>
            <a:r>
              <a:rPr lang="en-US" sz="1600" dirty="0"/>
              <a:t> Max,</a:t>
            </a:r>
            <a:r>
              <a:rPr lang="en-US" sz="1600" dirty="0">
                <a:solidFill>
                  <a:srgbClr val="C00000"/>
                </a:solidFill>
              </a:rPr>
              <a:t> Chance</a:t>
            </a:r>
            <a:r>
              <a:rPr lang="en-US" sz="1600" dirty="0"/>
              <a:t>, Min, </a:t>
            </a:r>
            <a:r>
              <a:rPr lang="en-US" sz="1600" dirty="0">
                <a:solidFill>
                  <a:srgbClr val="C00000"/>
                </a:solidFill>
              </a:rPr>
              <a:t>Chance</a:t>
            </a:r>
            <a:r>
              <a:rPr lang="en-US" sz="1600" dirty="0"/>
              <a:t>, Max,</a:t>
            </a:r>
            <a:r>
              <a:rPr lang="en-US" sz="1600" dirty="0">
                <a:solidFill>
                  <a:srgbClr val="C00000"/>
                </a:solidFill>
              </a:rPr>
              <a:t> Chance</a:t>
            </a:r>
            <a:r>
              <a:rPr lang="en-US" sz="1600" dirty="0"/>
              <a:t>, Min,..</a:t>
            </a:r>
          </a:p>
          <a:p>
            <a:r>
              <a:rPr lang="en-US" sz="1600" dirty="0"/>
              <a:t> Max, Min, </a:t>
            </a:r>
            <a:r>
              <a:rPr lang="en-US" sz="1600" dirty="0">
                <a:solidFill>
                  <a:srgbClr val="C00000"/>
                </a:solidFill>
              </a:rPr>
              <a:t>Chance</a:t>
            </a:r>
            <a:r>
              <a:rPr lang="en-US" sz="1600" dirty="0"/>
              <a:t>, Max, Min,</a:t>
            </a:r>
            <a:r>
              <a:rPr lang="en-US" sz="1600" dirty="0">
                <a:solidFill>
                  <a:srgbClr val="C00000"/>
                </a:solidFill>
              </a:rPr>
              <a:t> Chance</a:t>
            </a:r>
            <a:r>
              <a:rPr lang="en-US" sz="1600" dirty="0"/>
              <a:t>,.. </a:t>
            </a:r>
          </a:p>
          <a:p>
            <a:endParaRPr lang="en-US" sz="1600" dirty="0"/>
          </a:p>
          <a:p>
            <a:endParaRPr lang="en-US" sz="1600" dirty="0"/>
          </a:p>
          <a:p>
            <a:r>
              <a:rPr lang="en-US" sz="1600" dirty="0"/>
              <a:t> </a:t>
            </a:r>
          </a:p>
          <a:p>
            <a:endParaRPr lang="en-US" sz="1600" dirty="0"/>
          </a:p>
        </p:txBody>
      </p:sp>
      <p:sp>
        <p:nvSpPr>
          <p:cNvPr id="89" name="Text Box 62"/>
          <p:cNvSpPr txBox="1">
            <a:spLocks noChangeArrowheads="1"/>
          </p:cNvSpPr>
          <p:nvPr/>
        </p:nvSpPr>
        <p:spPr bwMode="auto">
          <a:xfrm>
            <a:off x="7703025" y="3348275"/>
            <a:ext cx="444500" cy="581025"/>
          </a:xfrm>
          <a:prstGeom prst="rect">
            <a:avLst/>
          </a:prstGeom>
          <a:noFill/>
          <a:ln w="9525">
            <a:noFill/>
            <a:miter lim="800000"/>
            <a:headEnd/>
            <a:tailEnd/>
          </a:ln>
        </p:spPr>
        <p:txBody>
          <a:bodyPr wrap="none">
            <a:spAutoFit/>
          </a:bodyPr>
          <a:lstStyle/>
          <a:p>
            <a:pPr algn="ctr"/>
            <a:r>
              <a:rPr lang="en-US" sz="1600" dirty="0">
                <a:solidFill>
                  <a:srgbClr val="FF0000"/>
                </a:solidFill>
              </a:rPr>
              <a:t>1/6</a:t>
            </a:r>
          </a:p>
          <a:p>
            <a:pPr algn="ctr"/>
            <a:r>
              <a:rPr lang="en-US" sz="1600" dirty="0">
                <a:solidFill>
                  <a:srgbClr val="0000FF"/>
                </a:solidFill>
              </a:rPr>
              <a:t>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srcRect/>
          <a:stretch>
            <a:fillRect/>
          </a:stretch>
        </p:blipFill>
        <p:spPr bwMode="auto">
          <a:xfrm>
            <a:off x="2503259" y="3104634"/>
            <a:ext cx="477197" cy="505545"/>
          </a:xfrm>
          <a:prstGeom prst="rect">
            <a:avLst/>
          </a:prstGeom>
          <a:noFill/>
          <a:ln w="9525">
            <a:noFill/>
            <a:miter lim="800000"/>
            <a:headEnd/>
            <a:tailEnd/>
          </a:ln>
        </p:spPr>
      </p:pic>
      <p:pic>
        <p:nvPicPr>
          <p:cNvPr id="19458" name="Picture 2"/>
          <p:cNvPicPr>
            <a:picLocks noChangeAspect="1" noChangeArrowheads="1"/>
          </p:cNvPicPr>
          <p:nvPr/>
        </p:nvPicPr>
        <p:blipFill>
          <a:blip r:embed="rId3" cstate="print"/>
          <a:srcRect/>
          <a:stretch>
            <a:fillRect/>
          </a:stretch>
        </p:blipFill>
        <p:spPr bwMode="auto">
          <a:xfrm>
            <a:off x="4833074" y="3104634"/>
            <a:ext cx="524444" cy="519719"/>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7222462" y="3104634"/>
            <a:ext cx="496095" cy="519719"/>
          </a:xfrm>
          <a:prstGeom prst="rect">
            <a:avLst/>
          </a:prstGeom>
          <a:noFill/>
          <a:ln w="9525">
            <a:noFill/>
            <a:miter lim="800000"/>
            <a:headEnd/>
            <a:tailEnd/>
          </a:ln>
        </p:spPr>
      </p:pic>
      <p:sp>
        <p:nvSpPr>
          <p:cNvPr id="32772" name="Rectangle 2"/>
          <p:cNvSpPr>
            <a:spLocks noGrp="1" noChangeArrowheads="1"/>
          </p:cNvSpPr>
          <p:nvPr>
            <p:ph type="title"/>
          </p:nvPr>
        </p:nvSpPr>
        <p:spPr>
          <a:xfrm>
            <a:off x="15949" y="0"/>
            <a:ext cx="3625701" cy="1143000"/>
          </a:xfrm>
        </p:spPr>
        <p:txBody>
          <a:bodyPr/>
          <a:lstStyle/>
          <a:p>
            <a:pPr algn="l" eaLnBrk="1" hangingPunct="1"/>
            <a:r>
              <a:rPr lang="en-US" dirty="0">
                <a:effectLst>
                  <a:outerShdw blurRad="38100" dist="38100" dir="2700000" algn="tl">
                    <a:srgbClr val="000000">
                      <a:alpha val="43137"/>
                    </a:srgbClr>
                  </a:outerShdw>
                </a:effectLst>
              </a:rPr>
              <a:t>Chance Nodes</a:t>
            </a:r>
          </a:p>
        </p:txBody>
      </p:sp>
      <p:sp>
        <p:nvSpPr>
          <p:cNvPr id="32773" name="AutoShape 4"/>
          <p:cNvSpPr>
            <a:spLocks noChangeArrowheads="1"/>
          </p:cNvSpPr>
          <p:nvPr/>
        </p:nvSpPr>
        <p:spPr bwMode="auto">
          <a:xfrm>
            <a:off x="8377844" y="1145618"/>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74" name="AutoShape 5"/>
          <p:cNvSpPr>
            <a:spLocks noChangeArrowheads="1"/>
          </p:cNvSpPr>
          <p:nvPr/>
        </p:nvSpPr>
        <p:spPr bwMode="auto">
          <a:xfrm rot="10800000">
            <a:off x="2819400" y="4267200"/>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75" name="Oval 6"/>
          <p:cNvSpPr>
            <a:spLocks noChangeArrowheads="1"/>
          </p:cNvSpPr>
          <p:nvPr/>
        </p:nvSpPr>
        <p:spPr bwMode="auto">
          <a:xfrm>
            <a:off x="1981200" y="31242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6" name="Text Box 13"/>
          <p:cNvSpPr txBox="1">
            <a:spLocks noChangeArrowheads="1"/>
          </p:cNvSpPr>
          <p:nvPr/>
        </p:nvSpPr>
        <p:spPr bwMode="auto">
          <a:xfrm>
            <a:off x="152400" y="4343400"/>
            <a:ext cx="692150" cy="457200"/>
          </a:xfrm>
          <a:prstGeom prst="rect">
            <a:avLst/>
          </a:prstGeom>
          <a:noFill/>
          <a:ln w="9525">
            <a:noFill/>
            <a:miter lim="800000"/>
            <a:headEnd/>
            <a:tailEnd/>
          </a:ln>
        </p:spPr>
        <p:txBody>
          <a:bodyPr wrap="none">
            <a:spAutoFit/>
          </a:bodyPr>
          <a:lstStyle/>
          <a:p>
            <a:r>
              <a:rPr lang="en-US"/>
              <a:t>Min</a:t>
            </a:r>
          </a:p>
        </p:txBody>
      </p:sp>
      <p:sp>
        <p:nvSpPr>
          <p:cNvPr id="32777" name="Text Box 14"/>
          <p:cNvSpPr txBox="1">
            <a:spLocks noChangeArrowheads="1"/>
          </p:cNvSpPr>
          <p:nvPr/>
        </p:nvSpPr>
        <p:spPr bwMode="auto">
          <a:xfrm>
            <a:off x="228600" y="2057400"/>
            <a:ext cx="742950" cy="457200"/>
          </a:xfrm>
          <a:prstGeom prst="rect">
            <a:avLst/>
          </a:prstGeom>
          <a:noFill/>
          <a:ln w="9525">
            <a:noFill/>
            <a:miter lim="800000"/>
            <a:headEnd/>
            <a:tailEnd/>
          </a:ln>
        </p:spPr>
        <p:txBody>
          <a:bodyPr wrap="none">
            <a:spAutoFit/>
          </a:bodyPr>
          <a:lstStyle/>
          <a:p>
            <a:r>
              <a:rPr lang="en-US" dirty="0"/>
              <a:t>Max</a:t>
            </a:r>
          </a:p>
        </p:txBody>
      </p:sp>
      <p:sp>
        <p:nvSpPr>
          <p:cNvPr id="32778" name="Text Box 15"/>
          <p:cNvSpPr txBox="1">
            <a:spLocks noChangeArrowheads="1"/>
          </p:cNvSpPr>
          <p:nvPr/>
        </p:nvSpPr>
        <p:spPr bwMode="auto">
          <a:xfrm>
            <a:off x="152400" y="3048000"/>
            <a:ext cx="1096963" cy="457200"/>
          </a:xfrm>
          <a:prstGeom prst="rect">
            <a:avLst/>
          </a:prstGeom>
          <a:noFill/>
          <a:ln w="9525">
            <a:noFill/>
            <a:miter lim="800000"/>
            <a:headEnd/>
            <a:tailEnd/>
          </a:ln>
        </p:spPr>
        <p:txBody>
          <a:bodyPr wrap="none">
            <a:spAutoFit/>
          </a:bodyPr>
          <a:lstStyle/>
          <a:p>
            <a:r>
              <a:rPr lang="en-US" dirty="0">
                <a:solidFill>
                  <a:srgbClr val="C00000"/>
                </a:solidFill>
              </a:rPr>
              <a:t>Chance</a:t>
            </a:r>
          </a:p>
        </p:txBody>
      </p:sp>
      <p:sp>
        <p:nvSpPr>
          <p:cNvPr id="32779" name="AutoShape 16"/>
          <p:cNvSpPr>
            <a:spLocks noChangeArrowheads="1"/>
          </p:cNvSpPr>
          <p:nvPr/>
        </p:nvSpPr>
        <p:spPr bwMode="auto">
          <a:xfrm rot="10800000">
            <a:off x="3429000" y="4267200"/>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80" name="AutoShape 17"/>
          <p:cNvSpPr>
            <a:spLocks noChangeArrowheads="1"/>
          </p:cNvSpPr>
          <p:nvPr/>
        </p:nvSpPr>
        <p:spPr bwMode="auto">
          <a:xfrm rot="10800000">
            <a:off x="4051761" y="4265613"/>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81" name="AutoShape 18"/>
          <p:cNvSpPr>
            <a:spLocks noChangeArrowheads="1"/>
          </p:cNvSpPr>
          <p:nvPr/>
        </p:nvSpPr>
        <p:spPr bwMode="auto">
          <a:xfrm rot="10800000">
            <a:off x="4648200" y="4267200"/>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82" name="AutoShape 19"/>
          <p:cNvSpPr>
            <a:spLocks noChangeArrowheads="1"/>
          </p:cNvSpPr>
          <p:nvPr/>
        </p:nvSpPr>
        <p:spPr bwMode="auto">
          <a:xfrm rot="10800000">
            <a:off x="5257800" y="4267200"/>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83" name="AutoShape 20"/>
          <p:cNvSpPr>
            <a:spLocks noChangeArrowheads="1"/>
          </p:cNvSpPr>
          <p:nvPr/>
        </p:nvSpPr>
        <p:spPr bwMode="auto">
          <a:xfrm rot="10800000">
            <a:off x="5867400" y="4267200"/>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84" name="Oval 21"/>
          <p:cNvSpPr>
            <a:spLocks noChangeArrowheads="1"/>
          </p:cNvSpPr>
          <p:nvPr/>
        </p:nvSpPr>
        <p:spPr bwMode="auto">
          <a:xfrm>
            <a:off x="4343400" y="31242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5" name="Oval 22"/>
          <p:cNvSpPr>
            <a:spLocks noChangeArrowheads="1"/>
          </p:cNvSpPr>
          <p:nvPr/>
        </p:nvSpPr>
        <p:spPr bwMode="auto">
          <a:xfrm>
            <a:off x="2155728" y="5339547"/>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6" name="Text Box 23"/>
          <p:cNvSpPr txBox="1">
            <a:spLocks noChangeArrowheads="1"/>
          </p:cNvSpPr>
          <p:nvPr/>
        </p:nvSpPr>
        <p:spPr bwMode="auto">
          <a:xfrm>
            <a:off x="170409" y="5181600"/>
            <a:ext cx="1096963" cy="457200"/>
          </a:xfrm>
          <a:prstGeom prst="rect">
            <a:avLst/>
          </a:prstGeom>
          <a:noFill/>
          <a:ln w="9525">
            <a:noFill/>
            <a:miter lim="800000"/>
            <a:headEnd/>
            <a:tailEnd/>
          </a:ln>
        </p:spPr>
        <p:txBody>
          <a:bodyPr wrap="none">
            <a:spAutoFit/>
          </a:bodyPr>
          <a:lstStyle/>
          <a:p>
            <a:r>
              <a:rPr lang="en-US" dirty="0">
                <a:solidFill>
                  <a:srgbClr val="C00000"/>
                </a:solidFill>
              </a:rPr>
              <a:t>Chance</a:t>
            </a:r>
          </a:p>
        </p:txBody>
      </p:sp>
      <p:sp>
        <p:nvSpPr>
          <p:cNvPr id="32787" name="Oval 24"/>
          <p:cNvSpPr>
            <a:spLocks noChangeArrowheads="1"/>
          </p:cNvSpPr>
          <p:nvPr/>
        </p:nvSpPr>
        <p:spPr bwMode="auto">
          <a:xfrm>
            <a:off x="2917728" y="5339547"/>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8" name="Oval 26"/>
          <p:cNvSpPr>
            <a:spLocks noChangeArrowheads="1"/>
          </p:cNvSpPr>
          <p:nvPr/>
        </p:nvSpPr>
        <p:spPr bwMode="auto">
          <a:xfrm>
            <a:off x="6781800" y="31242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9" name="Oval 27"/>
          <p:cNvSpPr>
            <a:spLocks noChangeArrowheads="1"/>
          </p:cNvSpPr>
          <p:nvPr/>
        </p:nvSpPr>
        <p:spPr bwMode="auto">
          <a:xfrm>
            <a:off x="3679728" y="5339547"/>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32790" name="AutoShape 28"/>
          <p:cNvCxnSpPr>
            <a:cxnSpLocks noChangeShapeType="1"/>
            <a:stCxn id="32773" idx="3"/>
            <a:endCxn id="32784" idx="7"/>
          </p:cNvCxnSpPr>
          <p:nvPr/>
        </p:nvCxnSpPr>
        <p:spPr bwMode="auto">
          <a:xfrm flipH="1">
            <a:off x="4668604" y="1526618"/>
            <a:ext cx="3975940" cy="1653378"/>
          </a:xfrm>
          <a:prstGeom prst="straightConnector1">
            <a:avLst/>
          </a:prstGeom>
          <a:noFill/>
          <a:ln w="9525">
            <a:solidFill>
              <a:schemeClr val="tx1"/>
            </a:solidFill>
            <a:round/>
            <a:headEnd/>
            <a:tailEnd type="triangle" w="med" len="med"/>
          </a:ln>
        </p:spPr>
      </p:cxnSp>
      <p:cxnSp>
        <p:nvCxnSpPr>
          <p:cNvPr id="32791" name="AutoShape 29"/>
          <p:cNvCxnSpPr>
            <a:cxnSpLocks noChangeShapeType="1"/>
            <a:stCxn id="32773" idx="3"/>
            <a:endCxn id="32775" idx="7"/>
          </p:cNvCxnSpPr>
          <p:nvPr/>
        </p:nvCxnSpPr>
        <p:spPr bwMode="auto">
          <a:xfrm flipH="1">
            <a:off x="2306404" y="1526618"/>
            <a:ext cx="6338140" cy="1653378"/>
          </a:xfrm>
          <a:prstGeom prst="straightConnector1">
            <a:avLst/>
          </a:prstGeom>
          <a:noFill/>
          <a:ln w="9525">
            <a:solidFill>
              <a:schemeClr val="tx1"/>
            </a:solidFill>
            <a:round/>
            <a:headEnd/>
            <a:tailEnd type="triangle" w="med" len="med"/>
          </a:ln>
        </p:spPr>
      </p:cxnSp>
      <p:cxnSp>
        <p:nvCxnSpPr>
          <p:cNvPr id="32792" name="AutoShape 30"/>
          <p:cNvCxnSpPr>
            <a:cxnSpLocks noChangeShapeType="1"/>
            <a:stCxn id="32773" idx="3"/>
            <a:endCxn id="32788" idx="0"/>
          </p:cNvCxnSpPr>
          <p:nvPr/>
        </p:nvCxnSpPr>
        <p:spPr bwMode="auto">
          <a:xfrm flipH="1">
            <a:off x="6972300" y="1526618"/>
            <a:ext cx="1672244" cy="1597582"/>
          </a:xfrm>
          <a:prstGeom prst="straightConnector1">
            <a:avLst/>
          </a:prstGeom>
          <a:noFill/>
          <a:ln w="9525">
            <a:solidFill>
              <a:schemeClr val="tx1"/>
            </a:solidFill>
            <a:round/>
            <a:headEnd/>
            <a:tailEnd type="triangle" w="med" len="med"/>
          </a:ln>
        </p:spPr>
      </p:cxnSp>
      <p:cxnSp>
        <p:nvCxnSpPr>
          <p:cNvPr id="32793" name="AutoShape 31"/>
          <p:cNvCxnSpPr>
            <a:cxnSpLocks noChangeShapeType="1"/>
            <a:stCxn id="32784" idx="4"/>
            <a:endCxn id="32774" idx="3"/>
          </p:cNvCxnSpPr>
          <p:nvPr/>
        </p:nvCxnSpPr>
        <p:spPr bwMode="auto">
          <a:xfrm flipH="1">
            <a:off x="3084513" y="3505200"/>
            <a:ext cx="1449387" cy="760413"/>
          </a:xfrm>
          <a:prstGeom prst="straightConnector1">
            <a:avLst/>
          </a:prstGeom>
          <a:noFill/>
          <a:ln w="9525">
            <a:solidFill>
              <a:schemeClr val="tx1"/>
            </a:solidFill>
            <a:round/>
            <a:headEnd/>
            <a:tailEnd type="triangle" w="med" len="med"/>
          </a:ln>
        </p:spPr>
      </p:cxnSp>
      <p:cxnSp>
        <p:nvCxnSpPr>
          <p:cNvPr id="32794" name="AutoShape 32"/>
          <p:cNvCxnSpPr>
            <a:cxnSpLocks noChangeShapeType="1"/>
            <a:stCxn id="32784" idx="4"/>
            <a:endCxn id="32779" idx="3"/>
          </p:cNvCxnSpPr>
          <p:nvPr/>
        </p:nvCxnSpPr>
        <p:spPr bwMode="auto">
          <a:xfrm flipH="1">
            <a:off x="3694113" y="3505200"/>
            <a:ext cx="839787" cy="760413"/>
          </a:xfrm>
          <a:prstGeom prst="straightConnector1">
            <a:avLst/>
          </a:prstGeom>
          <a:noFill/>
          <a:ln w="9525">
            <a:solidFill>
              <a:schemeClr val="tx1"/>
            </a:solidFill>
            <a:round/>
            <a:headEnd/>
            <a:tailEnd type="triangle" w="med" len="med"/>
          </a:ln>
        </p:spPr>
      </p:cxnSp>
      <p:cxnSp>
        <p:nvCxnSpPr>
          <p:cNvPr id="32795" name="AutoShape 33"/>
          <p:cNvCxnSpPr>
            <a:cxnSpLocks noChangeShapeType="1"/>
            <a:stCxn id="32784" idx="4"/>
            <a:endCxn id="32780" idx="3"/>
          </p:cNvCxnSpPr>
          <p:nvPr/>
        </p:nvCxnSpPr>
        <p:spPr bwMode="auto">
          <a:xfrm flipH="1">
            <a:off x="4318461" y="3505200"/>
            <a:ext cx="215439" cy="760413"/>
          </a:xfrm>
          <a:prstGeom prst="straightConnector1">
            <a:avLst/>
          </a:prstGeom>
          <a:noFill/>
          <a:ln w="9525">
            <a:solidFill>
              <a:schemeClr val="tx1"/>
            </a:solidFill>
            <a:round/>
            <a:headEnd/>
            <a:tailEnd type="triangle" w="med" len="med"/>
          </a:ln>
        </p:spPr>
      </p:cxnSp>
      <p:cxnSp>
        <p:nvCxnSpPr>
          <p:cNvPr id="32796" name="AutoShape 34"/>
          <p:cNvCxnSpPr>
            <a:cxnSpLocks noChangeShapeType="1"/>
            <a:stCxn id="32784" idx="4"/>
            <a:endCxn id="32781" idx="3"/>
          </p:cNvCxnSpPr>
          <p:nvPr/>
        </p:nvCxnSpPr>
        <p:spPr bwMode="auto">
          <a:xfrm>
            <a:off x="4533900" y="3505200"/>
            <a:ext cx="379413" cy="760413"/>
          </a:xfrm>
          <a:prstGeom prst="straightConnector1">
            <a:avLst/>
          </a:prstGeom>
          <a:noFill/>
          <a:ln w="9525">
            <a:solidFill>
              <a:schemeClr val="tx1"/>
            </a:solidFill>
            <a:round/>
            <a:headEnd/>
            <a:tailEnd type="triangle" w="med" len="med"/>
          </a:ln>
        </p:spPr>
      </p:cxnSp>
      <p:cxnSp>
        <p:nvCxnSpPr>
          <p:cNvPr id="32797" name="AutoShape 35"/>
          <p:cNvCxnSpPr>
            <a:cxnSpLocks noChangeShapeType="1"/>
            <a:stCxn id="32784" idx="4"/>
            <a:endCxn id="32782" idx="3"/>
          </p:cNvCxnSpPr>
          <p:nvPr/>
        </p:nvCxnSpPr>
        <p:spPr bwMode="auto">
          <a:xfrm>
            <a:off x="4533900" y="3505200"/>
            <a:ext cx="989013" cy="760413"/>
          </a:xfrm>
          <a:prstGeom prst="straightConnector1">
            <a:avLst/>
          </a:prstGeom>
          <a:noFill/>
          <a:ln w="9525">
            <a:solidFill>
              <a:schemeClr val="tx1"/>
            </a:solidFill>
            <a:round/>
            <a:headEnd/>
            <a:tailEnd type="triangle" w="med" len="med"/>
          </a:ln>
        </p:spPr>
      </p:cxnSp>
      <p:cxnSp>
        <p:nvCxnSpPr>
          <p:cNvPr id="32798" name="AutoShape 36"/>
          <p:cNvCxnSpPr>
            <a:cxnSpLocks noChangeShapeType="1"/>
            <a:stCxn id="32784" idx="4"/>
            <a:endCxn id="32783" idx="3"/>
          </p:cNvCxnSpPr>
          <p:nvPr/>
        </p:nvCxnSpPr>
        <p:spPr bwMode="auto">
          <a:xfrm>
            <a:off x="4533900" y="3505200"/>
            <a:ext cx="1598613" cy="760413"/>
          </a:xfrm>
          <a:prstGeom prst="straightConnector1">
            <a:avLst/>
          </a:prstGeom>
          <a:noFill/>
          <a:ln w="9525">
            <a:solidFill>
              <a:schemeClr val="tx1"/>
            </a:solidFill>
            <a:round/>
            <a:headEnd/>
            <a:tailEnd type="triangle" w="med" len="med"/>
          </a:ln>
        </p:spPr>
      </p:cxnSp>
      <p:sp>
        <p:nvSpPr>
          <p:cNvPr id="32799" name="Text Box 37"/>
          <p:cNvSpPr txBox="1">
            <a:spLocks noChangeArrowheads="1"/>
          </p:cNvSpPr>
          <p:nvPr/>
        </p:nvSpPr>
        <p:spPr bwMode="auto">
          <a:xfrm>
            <a:off x="3003666" y="3329247"/>
            <a:ext cx="444500" cy="581025"/>
          </a:xfrm>
          <a:prstGeom prst="rect">
            <a:avLst/>
          </a:prstGeom>
          <a:noFill/>
          <a:ln w="9525">
            <a:noFill/>
            <a:miter lim="800000"/>
            <a:headEnd/>
            <a:tailEnd/>
          </a:ln>
        </p:spPr>
        <p:txBody>
          <a:bodyPr wrap="none">
            <a:spAutoFit/>
          </a:bodyPr>
          <a:lstStyle/>
          <a:p>
            <a:pPr algn="ctr"/>
            <a:r>
              <a:rPr lang="en-US" sz="1600" dirty="0">
                <a:solidFill>
                  <a:srgbClr val="FF0000"/>
                </a:solidFill>
              </a:rPr>
              <a:t>1/6</a:t>
            </a:r>
          </a:p>
          <a:p>
            <a:pPr algn="ctr"/>
            <a:r>
              <a:rPr lang="en-US" sz="1600" dirty="0">
                <a:solidFill>
                  <a:srgbClr val="0000FF"/>
                </a:solidFill>
              </a:rPr>
              <a:t>1</a:t>
            </a:r>
          </a:p>
        </p:txBody>
      </p:sp>
      <p:cxnSp>
        <p:nvCxnSpPr>
          <p:cNvPr id="32800" name="AutoShape 38"/>
          <p:cNvCxnSpPr>
            <a:cxnSpLocks noChangeShapeType="1"/>
            <a:stCxn id="32780" idx="0"/>
            <a:endCxn id="32785" idx="0"/>
          </p:cNvCxnSpPr>
          <p:nvPr/>
        </p:nvCxnSpPr>
        <p:spPr bwMode="auto">
          <a:xfrm flipH="1">
            <a:off x="2346228" y="4646613"/>
            <a:ext cx="1972233" cy="692934"/>
          </a:xfrm>
          <a:prstGeom prst="straightConnector1">
            <a:avLst/>
          </a:prstGeom>
          <a:noFill/>
          <a:ln w="9525">
            <a:solidFill>
              <a:schemeClr val="tx1"/>
            </a:solidFill>
            <a:round/>
            <a:headEnd/>
            <a:tailEnd type="triangle" w="med" len="med"/>
          </a:ln>
        </p:spPr>
      </p:cxnSp>
      <p:cxnSp>
        <p:nvCxnSpPr>
          <p:cNvPr id="32801" name="AutoShape 39"/>
          <p:cNvCxnSpPr>
            <a:cxnSpLocks noChangeShapeType="1"/>
            <a:stCxn id="32780" idx="0"/>
            <a:endCxn id="32787" idx="0"/>
          </p:cNvCxnSpPr>
          <p:nvPr/>
        </p:nvCxnSpPr>
        <p:spPr bwMode="auto">
          <a:xfrm flipH="1">
            <a:off x="3108228" y="4646613"/>
            <a:ext cx="1210233" cy="692934"/>
          </a:xfrm>
          <a:prstGeom prst="straightConnector1">
            <a:avLst/>
          </a:prstGeom>
          <a:noFill/>
          <a:ln w="9525">
            <a:solidFill>
              <a:schemeClr val="tx1"/>
            </a:solidFill>
            <a:round/>
            <a:headEnd/>
            <a:tailEnd type="triangle" w="med" len="med"/>
          </a:ln>
        </p:spPr>
      </p:cxnSp>
      <p:cxnSp>
        <p:nvCxnSpPr>
          <p:cNvPr id="32802" name="AutoShape 40"/>
          <p:cNvCxnSpPr>
            <a:cxnSpLocks noChangeShapeType="1"/>
            <a:stCxn id="32780" idx="0"/>
            <a:endCxn id="32789" idx="0"/>
          </p:cNvCxnSpPr>
          <p:nvPr/>
        </p:nvCxnSpPr>
        <p:spPr bwMode="auto">
          <a:xfrm flipH="1">
            <a:off x="3870228" y="4646613"/>
            <a:ext cx="448233" cy="692934"/>
          </a:xfrm>
          <a:prstGeom prst="straightConnector1">
            <a:avLst/>
          </a:prstGeom>
          <a:noFill/>
          <a:ln w="9525">
            <a:solidFill>
              <a:schemeClr val="tx1"/>
            </a:solidFill>
            <a:round/>
            <a:headEnd/>
            <a:tailEnd type="triangle" w="med" len="med"/>
          </a:ln>
        </p:spPr>
      </p:cxnSp>
      <p:cxnSp>
        <p:nvCxnSpPr>
          <p:cNvPr id="32803" name="AutoShape 41"/>
          <p:cNvCxnSpPr>
            <a:cxnSpLocks noChangeShapeType="1"/>
            <a:stCxn id="32775" idx="4"/>
          </p:cNvCxnSpPr>
          <p:nvPr/>
        </p:nvCxnSpPr>
        <p:spPr bwMode="auto">
          <a:xfrm flipH="1">
            <a:off x="1828800" y="3505200"/>
            <a:ext cx="342900" cy="304800"/>
          </a:xfrm>
          <a:prstGeom prst="straightConnector1">
            <a:avLst/>
          </a:prstGeom>
          <a:noFill/>
          <a:ln w="9525">
            <a:solidFill>
              <a:schemeClr val="tx1"/>
            </a:solidFill>
            <a:round/>
            <a:headEnd/>
            <a:tailEnd type="triangle" w="med" len="med"/>
          </a:ln>
        </p:spPr>
      </p:cxnSp>
      <p:cxnSp>
        <p:nvCxnSpPr>
          <p:cNvPr id="32804" name="AutoShape 42"/>
          <p:cNvCxnSpPr>
            <a:cxnSpLocks noChangeShapeType="1"/>
            <a:stCxn id="32775" idx="4"/>
          </p:cNvCxnSpPr>
          <p:nvPr/>
        </p:nvCxnSpPr>
        <p:spPr bwMode="auto">
          <a:xfrm>
            <a:off x="2171700" y="3505200"/>
            <a:ext cx="342900" cy="304800"/>
          </a:xfrm>
          <a:prstGeom prst="straightConnector1">
            <a:avLst/>
          </a:prstGeom>
          <a:noFill/>
          <a:ln w="9525">
            <a:solidFill>
              <a:schemeClr val="tx1"/>
            </a:solidFill>
            <a:round/>
            <a:headEnd/>
            <a:tailEnd type="triangle" w="med" len="med"/>
          </a:ln>
        </p:spPr>
      </p:cxnSp>
      <p:cxnSp>
        <p:nvCxnSpPr>
          <p:cNvPr id="32805" name="AutoShape 43"/>
          <p:cNvCxnSpPr>
            <a:cxnSpLocks noChangeShapeType="1"/>
            <a:stCxn id="32788" idx="4"/>
          </p:cNvCxnSpPr>
          <p:nvPr/>
        </p:nvCxnSpPr>
        <p:spPr bwMode="auto">
          <a:xfrm flipH="1">
            <a:off x="6629400" y="3505200"/>
            <a:ext cx="342900" cy="228600"/>
          </a:xfrm>
          <a:prstGeom prst="straightConnector1">
            <a:avLst/>
          </a:prstGeom>
          <a:noFill/>
          <a:ln w="9525">
            <a:solidFill>
              <a:schemeClr val="tx1"/>
            </a:solidFill>
            <a:round/>
            <a:headEnd/>
            <a:tailEnd type="triangle" w="med" len="med"/>
          </a:ln>
        </p:spPr>
      </p:cxnSp>
      <p:cxnSp>
        <p:nvCxnSpPr>
          <p:cNvPr id="32806" name="AutoShape 44"/>
          <p:cNvCxnSpPr>
            <a:cxnSpLocks noChangeShapeType="1"/>
            <a:stCxn id="32788" idx="4"/>
          </p:cNvCxnSpPr>
          <p:nvPr/>
        </p:nvCxnSpPr>
        <p:spPr bwMode="auto">
          <a:xfrm>
            <a:off x="6972300" y="3505200"/>
            <a:ext cx="342900" cy="228600"/>
          </a:xfrm>
          <a:prstGeom prst="straightConnector1">
            <a:avLst/>
          </a:prstGeom>
          <a:noFill/>
          <a:ln w="9525">
            <a:solidFill>
              <a:schemeClr val="tx1"/>
            </a:solidFill>
            <a:round/>
            <a:headEnd/>
            <a:tailEnd type="triangle" w="med" len="med"/>
          </a:ln>
        </p:spPr>
      </p:cxnSp>
      <p:sp>
        <p:nvSpPr>
          <p:cNvPr id="32807" name="Text Box 45"/>
          <p:cNvSpPr txBox="1">
            <a:spLocks noChangeArrowheads="1"/>
          </p:cNvSpPr>
          <p:nvPr/>
        </p:nvSpPr>
        <p:spPr bwMode="auto">
          <a:xfrm>
            <a:off x="1981200" y="3581400"/>
            <a:ext cx="387350" cy="336550"/>
          </a:xfrm>
          <a:prstGeom prst="rect">
            <a:avLst/>
          </a:prstGeom>
          <a:noFill/>
          <a:ln w="9525">
            <a:noFill/>
            <a:miter lim="800000"/>
            <a:headEnd/>
            <a:tailEnd/>
          </a:ln>
        </p:spPr>
        <p:txBody>
          <a:bodyPr wrap="none">
            <a:spAutoFit/>
          </a:bodyPr>
          <a:lstStyle/>
          <a:p>
            <a:r>
              <a:rPr lang="en-US" sz="1600"/>
              <a:t>…</a:t>
            </a:r>
          </a:p>
        </p:txBody>
      </p:sp>
      <p:sp>
        <p:nvSpPr>
          <p:cNvPr id="32808" name="Text Box 46"/>
          <p:cNvSpPr txBox="1">
            <a:spLocks noChangeArrowheads="1"/>
          </p:cNvSpPr>
          <p:nvPr/>
        </p:nvSpPr>
        <p:spPr bwMode="auto">
          <a:xfrm>
            <a:off x="6781800" y="3505200"/>
            <a:ext cx="387350" cy="336550"/>
          </a:xfrm>
          <a:prstGeom prst="rect">
            <a:avLst/>
          </a:prstGeom>
          <a:noFill/>
          <a:ln w="9525">
            <a:noFill/>
            <a:miter lim="800000"/>
            <a:headEnd/>
            <a:tailEnd/>
          </a:ln>
        </p:spPr>
        <p:txBody>
          <a:bodyPr wrap="none">
            <a:spAutoFit/>
          </a:bodyPr>
          <a:lstStyle/>
          <a:p>
            <a:r>
              <a:rPr lang="en-US" sz="1600"/>
              <a:t>…</a:t>
            </a:r>
          </a:p>
        </p:txBody>
      </p:sp>
      <p:cxnSp>
        <p:nvCxnSpPr>
          <p:cNvPr id="32809" name="AutoShape 47"/>
          <p:cNvCxnSpPr>
            <a:cxnSpLocks noChangeShapeType="1"/>
          </p:cNvCxnSpPr>
          <p:nvPr/>
        </p:nvCxnSpPr>
        <p:spPr bwMode="auto">
          <a:xfrm flipH="1">
            <a:off x="2003328" y="5720547"/>
            <a:ext cx="342900" cy="228600"/>
          </a:xfrm>
          <a:prstGeom prst="straightConnector1">
            <a:avLst/>
          </a:prstGeom>
          <a:noFill/>
          <a:ln w="9525">
            <a:solidFill>
              <a:schemeClr val="tx1"/>
            </a:solidFill>
            <a:round/>
            <a:headEnd/>
            <a:tailEnd type="triangle" w="med" len="med"/>
          </a:ln>
        </p:spPr>
      </p:cxnSp>
      <p:cxnSp>
        <p:nvCxnSpPr>
          <p:cNvPr id="32810" name="AutoShape 48"/>
          <p:cNvCxnSpPr>
            <a:cxnSpLocks noChangeShapeType="1"/>
          </p:cNvCxnSpPr>
          <p:nvPr/>
        </p:nvCxnSpPr>
        <p:spPr bwMode="auto">
          <a:xfrm>
            <a:off x="2346228" y="5720547"/>
            <a:ext cx="342900" cy="228600"/>
          </a:xfrm>
          <a:prstGeom prst="straightConnector1">
            <a:avLst/>
          </a:prstGeom>
          <a:noFill/>
          <a:ln w="9525">
            <a:solidFill>
              <a:schemeClr val="tx1"/>
            </a:solidFill>
            <a:round/>
            <a:headEnd/>
            <a:tailEnd type="triangle" w="med" len="med"/>
          </a:ln>
        </p:spPr>
      </p:cxnSp>
      <p:sp>
        <p:nvSpPr>
          <p:cNvPr id="32811" name="Text Box 49"/>
          <p:cNvSpPr txBox="1">
            <a:spLocks noChangeArrowheads="1"/>
          </p:cNvSpPr>
          <p:nvPr/>
        </p:nvSpPr>
        <p:spPr bwMode="auto">
          <a:xfrm>
            <a:off x="2155728" y="5720547"/>
            <a:ext cx="387350" cy="336550"/>
          </a:xfrm>
          <a:prstGeom prst="rect">
            <a:avLst/>
          </a:prstGeom>
          <a:noFill/>
          <a:ln w="9525">
            <a:noFill/>
            <a:miter lim="800000"/>
            <a:headEnd/>
            <a:tailEnd/>
          </a:ln>
        </p:spPr>
        <p:txBody>
          <a:bodyPr wrap="none">
            <a:spAutoFit/>
          </a:bodyPr>
          <a:lstStyle/>
          <a:p>
            <a:r>
              <a:rPr lang="en-US" sz="1600"/>
              <a:t>…</a:t>
            </a:r>
          </a:p>
        </p:txBody>
      </p:sp>
      <p:cxnSp>
        <p:nvCxnSpPr>
          <p:cNvPr id="32812" name="AutoShape 50"/>
          <p:cNvCxnSpPr>
            <a:cxnSpLocks noChangeShapeType="1"/>
          </p:cNvCxnSpPr>
          <p:nvPr/>
        </p:nvCxnSpPr>
        <p:spPr bwMode="auto">
          <a:xfrm flipH="1">
            <a:off x="2765328" y="5720547"/>
            <a:ext cx="342900" cy="228600"/>
          </a:xfrm>
          <a:prstGeom prst="straightConnector1">
            <a:avLst/>
          </a:prstGeom>
          <a:noFill/>
          <a:ln w="9525">
            <a:solidFill>
              <a:schemeClr val="tx1"/>
            </a:solidFill>
            <a:round/>
            <a:headEnd/>
            <a:tailEnd type="triangle" w="med" len="med"/>
          </a:ln>
        </p:spPr>
      </p:cxnSp>
      <p:cxnSp>
        <p:nvCxnSpPr>
          <p:cNvPr id="32813" name="AutoShape 51"/>
          <p:cNvCxnSpPr>
            <a:cxnSpLocks noChangeShapeType="1"/>
          </p:cNvCxnSpPr>
          <p:nvPr/>
        </p:nvCxnSpPr>
        <p:spPr bwMode="auto">
          <a:xfrm>
            <a:off x="3108228" y="5720547"/>
            <a:ext cx="342900" cy="228600"/>
          </a:xfrm>
          <a:prstGeom prst="straightConnector1">
            <a:avLst/>
          </a:prstGeom>
          <a:noFill/>
          <a:ln w="9525">
            <a:solidFill>
              <a:schemeClr val="tx1"/>
            </a:solidFill>
            <a:round/>
            <a:headEnd/>
            <a:tailEnd type="triangle" w="med" len="med"/>
          </a:ln>
        </p:spPr>
      </p:cxnSp>
      <p:sp>
        <p:nvSpPr>
          <p:cNvPr id="32814" name="Text Box 52"/>
          <p:cNvSpPr txBox="1">
            <a:spLocks noChangeArrowheads="1"/>
          </p:cNvSpPr>
          <p:nvPr/>
        </p:nvSpPr>
        <p:spPr bwMode="auto">
          <a:xfrm>
            <a:off x="2917728" y="5720547"/>
            <a:ext cx="387350" cy="336550"/>
          </a:xfrm>
          <a:prstGeom prst="rect">
            <a:avLst/>
          </a:prstGeom>
          <a:noFill/>
          <a:ln w="9525">
            <a:noFill/>
            <a:miter lim="800000"/>
            <a:headEnd/>
            <a:tailEnd/>
          </a:ln>
        </p:spPr>
        <p:txBody>
          <a:bodyPr wrap="none">
            <a:spAutoFit/>
          </a:bodyPr>
          <a:lstStyle/>
          <a:p>
            <a:r>
              <a:rPr lang="en-US" sz="1600"/>
              <a:t>…</a:t>
            </a:r>
          </a:p>
        </p:txBody>
      </p:sp>
      <p:cxnSp>
        <p:nvCxnSpPr>
          <p:cNvPr id="32815" name="AutoShape 53"/>
          <p:cNvCxnSpPr>
            <a:cxnSpLocks noChangeShapeType="1"/>
          </p:cNvCxnSpPr>
          <p:nvPr/>
        </p:nvCxnSpPr>
        <p:spPr bwMode="auto">
          <a:xfrm flipH="1">
            <a:off x="3527328" y="5720547"/>
            <a:ext cx="342900" cy="228600"/>
          </a:xfrm>
          <a:prstGeom prst="straightConnector1">
            <a:avLst/>
          </a:prstGeom>
          <a:noFill/>
          <a:ln w="9525">
            <a:solidFill>
              <a:schemeClr val="tx1"/>
            </a:solidFill>
            <a:round/>
            <a:headEnd/>
            <a:tailEnd type="triangle" w="med" len="med"/>
          </a:ln>
        </p:spPr>
      </p:cxnSp>
      <p:cxnSp>
        <p:nvCxnSpPr>
          <p:cNvPr id="32816" name="AutoShape 54"/>
          <p:cNvCxnSpPr>
            <a:cxnSpLocks noChangeShapeType="1"/>
          </p:cNvCxnSpPr>
          <p:nvPr/>
        </p:nvCxnSpPr>
        <p:spPr bwMode="auto">
          <a:xfrm>
            <a:off x="3870228" y="5720547"/>
            <a:ext cx="342900" cy="228600"/>
          </a:xfrm>
          <a:prstGeom prst="straightConnector1">
            <a:avLst/>
          </a:prstGeom>
          <a:noFill/>
          <a:ln w="9525">
            <a:solidFill>
              <a:schemeClr val="tx1"/>
            </a:solidFill>
            <a:round/>
            <a:headEnd/>
            <a:tailEnd type="triangle" w="med" len="med"/>
          </a:ln>
        </p:spPr>
      </p:cxnSp>
      <p:sp>
        <p:nvSpPr>
          <p:cNvPr id="32817" name="Text Box 55"/>
          <p:cNvSpPr txBox="1">
            <a:spLocks noChangeArrowheads="1"/>
          </p:cNvSpPr>
          <p:nvPr/>
        </p:nvSpPr>
        <p:spPr bwMode="auto">
          <a:xfrm>
            <a:off x="3679728" y="5720547"/>
            <a:ext cx="387350" cy="336550"/>
          </a:xfrm>
          <a:prstGeom prst="rect">
            <a:avLst/>
          </a:prstGeom>
          <a:noFill/>
          <a:ln w="9525">
            <a:noFill/>
            <a:miter lim="800000"/>
            <a:headEnd/>
            <a:tailEnd/>
          </a:ln>
        </p:spPr>
        <p:txBody>
          <a:bodyPr wrap="none">
            <a:spAutoFit/>
          </a:bodyPr>
          <a:lstStyle/>
          <a:p>
            <a:r>
              <a:rPr lang="en-US" sz="1600"/>
              <a:t>…</a:t>
            </a:r>
          </a:p>
        </p:txBody>
      </p:sp>
      <p:cxnSp>
        <p:nvCxnSpPr>
          <p:cNvPr id="32818" name="AutoShape 56"/>
          <p:cNvCxnSpPr>
            <a:cxnSpLocks noChangeShapeType="1"/>
          </p:cNvCxnSpPr>
          <p:nvPr/>
        </p:nvCxnSpPr>
        <p:spPr bwMode="auto">
          <a:xfrm flipH="1">
            <a:off x="2743200" y="4648200"/>
            <a:ext cx="342900" cy="228600"/>
          </a:xfrm>
          <a:prstGeom prst="straightConnector1">
            <a:avLst/>
          </a:prstGeom>
          <a:noFill/>
          <a:ln w="9525">
            <a:solidFill>
              <a:schemeClr val="tx1"/>
            </a:solidFill>
            <a:round/>
            <a:headEnd/>
            <a:tailEnd type="triangle" w="med" len="med"/>
          </a:ln>
        </p:spPr>
      </p:cxnSp>
      <p:cxnSp>
        <p:nvCxnSpPr>
          <p:cNvPr id="32819" name="AutoShape 57"/>
          <p:cNvCxnSpPr>
            <a:cxnSpLocks noChangeShapeType="1"/>
          </p:cNvCxnSpPr>
          <p:nvPr/>
        </p:nvCxnSpPr>
        <p:spPr bwMode="auto">
          <a:xfrm>
            <a:off x="3086100" y="4648200"/>
            <a:ext cx="342900" cy="228600"/>
          </a:xfrm>
          <a:prstGeom prst="straightConnector1">
            <a:avLst/>
          </a:prstGeom>
          <a:noFill/>
          <a:ln w="9525">
            <a:solidFill>
              <a:schemeClr val="tx1"/>
            </a:solidFill>
            <a:round/>
            <a:headEnd/>
            <a:tailEnd type="triangle" w="med" len="med"/>
          </a:ln>
        </p:spPr>
      </p:cxnSp>
      <p:sp>
        <p:nvSpPr>
          <p:cNvPr id="32820" name="Text Box 58"/>
          <p:cNvSpPr txBox="1">
            <a:spLocks noChangeArrowheads="1"/>
          </p:cNvSpPr>
          <p:nvPr/>
        </p:nvSpPr>
        <p:spPr bwMode="auto">
          <a:xfrm>
            <a:off x="2895600" y="4648200"/>
            <a:ext cx="387350" cy="336550"/>
          </a:xfrm>
          <a:prstGeom prst="rect">
            <a:avLst/>
          </a:prstGeom>
          <a:noFill/>
          <a:ln w="9525">
            <a:noFill/>
            <a:miter lim="800000"/>
            <a:headEnd/>
            <a:tailEnd/>
          </a:ln>
        </p:spPr>
        <p:txBody>
          <a:bodyPr wrap="none">
            <a:spAutoFit/>
          </a:bodyPr>
          <a:lstStyle/>
          <a:p>
            <a:r>
              <a:rPr lang="en-US" sz="1600"/>
              <a:t>…</a:t>
            </a:r>
          </a:p>
        </p:txBody>
      </p:sp>
      <p:cxnSp>
        <p:nvCxnSpPr>
          <p:cNvPr id="32821" name="AutoShape 59"/>
          <p:cNvCxnSpPr>
            <a:cxnSpLocks noChangeShapeType="1"/>
          </p:cNvCxnSpPr>
          <p:nvPr/>
        </p:nvCxnSpPr>
        <p:spPr bwMode="auto">
          <a:xfrm flipH="1">
            <a:off x="5791200" y="4648200"/>
            <a:ext cx="342900" cy="228600"/>
          </a:xfrm>
          <a:prstGeom prst="straightConnector1">
            <a:avLst/>
          </a:prstGeom>
          <a:noFill/>
          <a:ln w="9525">
            <a:solidFill>
              <a:schemeClr val="tx1"/>
            </a:solidFill>
            <a:round/>
            <a:headEnd/>
            <a:tailEnd type="triangle" w="med" len="med"/>
          </a:ln>
        </p:spPr>
      </p:cxnSp>
      <p:cxnSp>
        <p:nvCxnSpPr>
          <p:cNvPr id="32822" name="AutoShape 60"/>
          <p:cNvCxnSpPr>
            <a:cxnSpLocks noChangeShapeType="1"/>
          </p:cNvCxnSpPr>
          <p:nvPr/>
        </p:nvCxnSpPr>
        <p:spPr bwMode="auto">
          <a:xfrm>
            <a:off x="6134100" y="4648200"/>
            <a:ext cx="342900" cy="228600"/>
          </a:xfrm>
          <a:prstGeom prst="straightConnector1">
            <a:avLst/>
          </a:prstGeom>
          <a:noFill/>
          <a:ln w="9525">
            <a:solidFill>
              <a:schemeClr val="tx1"/>
            </a:solidFill>
            <a:round/>
            <a:headEnd/>
            <a:tailEnd type="triangle" w="med" len="med"/>
          </a:ln>
        </p:spPr>
      </p:cxnSp>
      <p:sp>
        <p:nvSpPr>
          <p:cNvPr id="32823" name="Text Box 61"/>
          <p:cNvSpPr txBox="1">
            <a:spLocks noChangeArrowheads="1"/>
          </p:cNvSpPr>
          <p:nvPr/>
        </p:nvSpPr>
        <p:spPr bwMode="auto">
          <a:xfrm>
            <a:off x="5943600" y="4648200"/>
            <a:ext cx="387350" cy="336550"/>
          </a:xfrm>
          <a:prstGeom prst="rect">
            <a:avLst/>
          </a:prstGeom>
          <a:noFill/>
          <a:ln w="9525">
            <a:noFill/>
            <a:miter lim="800000"/>
            <a:headEnd/>
            <a:tailEnd/>
          </a:ln>
        </p:spPr>
        <p:txBody>
          <a:bodyPr wrap="none">
            <a:spAutoFit/>
          </a:bodyPr>
          <a:lstStyle/>
          <a:p>
            <a:r>
              <a:rPr lang="en-US" sz="1600"/>
              <a:t>…</a:t>
            </a:r>
          </a:p>
        </p:txBody>
      </p:sp>
      <p:sp>
        <p:nvSpPr>
          <p:cNvPr id="32824" name="Text Box 62"/>
          <p:cNvSpPr txBox="1">
            <a:spLocks noChangeArrowheads="1"/>
          </p:cNvSpPr>
          <p:nvPr/>
        </p:nvSpPr>
        <p:spPr bwMode="auto">
          <a:xfrm>
            <a:off x="5428211" y="3388822"/>
            <a:ext cx="444500" cy="581025"/>
          </a:xfrm>
          <a:prstGeom prst="rect">
            <a:avLst/>
          </a:prstGeom>
          <a:noFill/>
          <a:ln w="9525">
            <a:noFill/>
            <a:miter lim="800000"/>
            <a:headEnd/>
            <a:tailEnd/>
          </a:ln>
        </p:spPr>
        <p:txBody>
          <a:bodyPr wrap="none">
            <a:spAutoFit/>
          </a:bodyPr>
          <a:lstStyle/>
          <a:p>
            <a:pPr algn="ctr"/>
            <a:r>
              <a:rPr lang="en-US" sz="1600" dirty="0">
                <a:solidFill>
                  <a:srgbClr val="FF0000"/>
                </a:solidFill>
              </a:rPr>
              <a:t>1/6</a:t>
            </a:r>
          </a:p>
          <a:p>
            <a:pPr algn="ctr"/>
            <a:r>
              <a:rPr lang="en-US" sz="1600" dirty="0">
                <a:solidFill>
                  <a:srgbClr val="0000FF"/>
                </a:solidFill>
              </a:rPr>
              <a:t>2</a:t>
            </a:r>
          </a:p>
        </p:txBody>
      </p:sp>
      <p:pic>
        <p:nvPicPr>
          <p:cNvPr id="19460" name="Picture 4"/>
          <p:cNvPicPr>
            <a:picLocks noChangeAspect="1" noChangeArrowheads="1"/>
          </p:cNvPicPr>
          <p:nvPr/>
        </p:nvPicPr>
        <p:blipFill>
          <a:blip r:embed="rId5" cstate="print"/>
          <a:srcRect/>
          <a:stretch>
            <a:fillRect/>
          </a:stretch>
        </p:blipFill>
        <p:spPr bwMode="auto">
          <a:xfrm>
            <a:off x="228600" y="864333"/>
            <a:ext cx="742950" cy="933450"/>
          </a:xfrm>
          <a:prstGeom prst="rect">
            <a:avLst/>
          </a:prstGeom>
          <a:noFill/>
          <a:ln w="9525">
            <a:noFill/>
            <a:miter lim="800000"/>
            <a:headEnd/>
            <a:tailEnd/>
          </a:ln>
        </p:spPr>
      </p:pic>
      <p:sp>
        <p:nvSpPr>
          <p:cNvPr id="63" name="Rectangle 62"/>
          <p:cNvSpPr/>
          <p:nvPr/>
        </p:nvSpPr>
        <p:spPr>
          <a:xfrm>
            <a:off x="6731922" y="3966992"/>
            <a:ext cx="2456122" cy="369332"/>
          </a:xfrm>
          <a:prstGeom prst="rect">
            <a:avLst/>
          </a:prstGeom>
        </p:spPr>
        <p:txBody>
          <a:bodyPr wrap="none">
            <a:spAutoFit/>
          </a:bodyPr>
          <a:lstStyle/>
          <a:p>
            <a:pPr algn="ctr"/>
            <a:r>
              <a:rPr lang="en-US" sz="1800" dirty="0"/>
              <a:t>P(s) = </a:t>
            </a:r>
            <a:r>
              <a:rPr lang="en-US" sz="1800" dirty="0">
                <a:solidFill>
                  <a:srgbClr val="FF0000"/>
                </a:solidFill>
              </a:rPr>
              <a:t>Probability of roll</a:t>
            </a:r>
          </a:p>
        </p:txBody>
      </p:sp>
      <p:cxnSp>
        <p:nvCxnSpPr>
          <p:cNvPr id="65" name="Straight Arrow Connector 64"/>
          <p:cNvCxnSpPr/>
          <p:nvPr/>
        </p:nvCxnSpPr>
        <p:spPr bwMode="auto">
          <a:xfrm flipH="1" flipV="1">
            <a:off x="5827224" y="3624355"/>
            <a:ext cx="954576" cy="518990"/>
          </a:xfrm>
          <a:prstGeom prst="straightConnector1">
            <a:avLst/>
          </a:prstGeom>
          <a:solidFill>
            <a:schemeClr val="accent1"/>
          </a:solidFill>
          <a:ln w="25400" cap="flat" cmpd="sng" algn="ctr">
            <a:solidFill>
              <a:schemeClr val="bg1">
                <a:lumMod val="50000"/>
              </a:schemeClr>
            </a:solidFill>
            <a:prstDash val="sysDash"/>
            <a:round/>
            <a:headEnd type="none" w="med" len="med"/>
            <a:tailEnd type="arrow"/>
          </a:ln>
          <a:effectLst/>
        </p:spPr>
      </p:cxnSp>
      <p:sp>
        <p:nvSpPr>
          <p:cNvPr id="66" name="Rectangle 65"/>
          <p:cNvSpPr/>
          <p:nvPr/>
        </p:nvSpPr>
        <p:spPr>
          <a:xfrm>
            <a:off x="7265324" y="4507468"/>
            <a:ext cx="1338892" cy="369332"/>
          </a:xfrm>
          <a:prstGeom prst="rect">
            <a:avLst/>
          </a:prstGeom>
        </p:spPr>
        <p:txBody>
          <a:bodyPr wrap="none">
            <a:spAutoFit/>
          </a:bodyPr>
          <a:lstStyle/>
          <a:p>
            <a:pPr algn="ctr"/>
            <a:r>
              <a:rPr lang="en-US" sz="1800" dirty="0">
                <a:solidFill>
                  <a:srgbClr val="0000FF"/>
                </a:solidFill>
              </a:rPr>
              <a:t>Value of roll</a:t>
            </a:r>
          </a:p>
        </p:txBody>
      </p:sp>
      <p:cxnSp>
        <p:nvCxnSpPr>
          <p:cNvPr id="67" name="Straight Arrow Connector 66"/>
          <p:cNvCxnSpPr/>
          <p:nvPr/>
        </p:nvCxnSpPr>
        <p:spPr bwMode="auto">
          <a:xfrm flipH="1" flipV="1">
            <a:off x="5827222" y="3840480"/>
            <a:ext cx="1438102" cy="806133"/>
          </a:xfrm>
          <a:prstGeom prst="straightConnector1">
            <a:avLst/>
          </a:prstGeom>
          <a:solidFill>
            <a:schemeClr val="accent1"/>
          </a:solidFill>
          <a:ln w="25400" cap="flat" cmpd="sng" algn="ctr">
            <a:solidFill>
              <a:schemeClr val="bg1">
                <a:lumMod val="50000"/>
              </a:schemeClr>
            </a:solidFill>
            <a:prstDash val="sysDash"/>
            <a:round/>
            <a:headEnd type="none" w="med" len="med"/>
            <a:tailEnd type="arrow"/>
          </a:ln>
          <a:effectLst/>
        </p:spPr>
      </p:cxnSp>
      <p:cxnSp>
        <p:nvCxnSpPr>
          <p:cNvPr id="78" name="Straight Connector 77"/>
          <p:cNvCxnSpPr>
            <a:stCxn id="32773" idx="3"/>
          </p:cNvCxnSpPr>
          <p:nvPr/>
        </p:nvCxnSpPr>
        <p:spPr bwMode="auto">
          <a:xfrm>
            <a:off x="8644544" y="1526618"/>
            <a:ext cx="499456" cy="2711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a:stCxn id="32773" idx="3"/>
          </p:cNvCxnSpPr>
          <p:nvPr/>
        </p:nvCxnSpPr>
        <p:spPr bwMode="auto">
          <a:xfrm>
            <a:off x="8644544" y="1526618"/>
            <a:ext cx="499456" cy="5307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a:stCxn id="32773" idx="3"/>
          </p:cNvCxnSpPr>
          <p:nvPr/>
        </p:nvCxnSpPr>
        <p:spPr bwMode="auto">
          <a:xfrm>
            <a:off x="8644544" y="1526618"/>
            <a:ext cx="499456" cy="8840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Oval 22"/>
          <p:cNvSpPr>
            <a:spLocks noChangeArrowheads="1"/>
          </p:cNvSpPr>
          <p:nvPr/>
        </p:nvSpPr>
        <p:spPr bwMode="auto">
          <a:xfrm flipH="1">
            <a:off x="6073827" y="5327239"/>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 name="Oval 24"/>
          <p:cNvSpPr>
            <a:spLocks noChangeArrowheads="1"/>
          </p:cNvSpPr>
          <p:nvPr/>
        </p:nvSpPr>
        <p:spPr bwMode="auto">
          <a:xfrm flipH="1">
            <a:off x="5311827" y="5327239"/>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4" name="Oval 27"/>
          <p:cNvSpPr>
            <a:spLocks noChangeArrowheads="1"/>
          </p:cNvSpPr>
          <p:nvPr/>
        </p:nvSpPr>
        <p:spPr bwMode="auto">
          <a:xfrm flipH="1">
            <a:off x="4549827" y="5327239"/>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105" name="AutoShape 38"/>
          <p:cNvCxnSpPr>
            <a:cxnSpLocks noChangeShapeType="1"/>
            <a:stCxn id="32780" idx="0"/>
            <a:endCxn id="102" idx="0"/>
          </p:cNvCxnSpPr>
          <p:nvPr/>
        </p:nvCxnSpPr>
        <p:spPr bwMode="auto">
          <a:xfrm>
            <a:off x="4318461" y="4646613"/>
            <a:ext cx="1945866" cy="680626"/>
          </a:xfrm>
          <a:prstGeom prst="straightConnector1">
            <a:avLst/>
          </a:prstGeom>
          <a:noFill/>
          <a:ln w="9525">
            <a:solidFill>
              <a:schemeClr val="tx1"/>
            </a:solidFill>
            <a:round/>
            <a:headEnd/>
            <a:tailEnd type="triangle" w="med" len="med"/>
          </a:ln>
        </p:spPr>
      </p:cxnSp>
      <p:cxnSp>
        <p:nvCxnSpPr>
          <p:cNvPr id="106" name="AutoShape 39"/>
          <p:cNvCxnSpPr>
            <a:cxnSpLocks noChangeShapeType="1"/>
            <a:stCxn id="32780" idx="0"/>
            <a:endCxn id="103" idx="0"/>
          </p:cNvCxnSpPr>
          <p:nvPr/>
        </p:nvCxnSpPr>
        <p:spPr bwMode="auto">
          <a:xfrm>
            <a:off x="4318461" y="4646613"/>
            <a:ext cx="1183866" cy="680626"/>
          </a:xfrm>
          <a:prstGeom prst="straightConnector1">
            <a:avLst/>
          </a:prstGeom>
          <a:noFill/>
          <a:ln w="9525">
            <a:solidFill>
              <a:schemeClr val="tx1"/>
            </a:solidFill>
            <a:round/>
            <a:headEnd/>
            <a:tailEnd type="triangle" w="med" len="med"/>
          </a:ln>
        </p:spPr>
      </p:cxnSp>
      <p:cxnSp>
        <p:nvCxnSpPr>
          <p:cNvPr id="107" name="AutoShape 40"/>
          <p:cNvCxnSpPr>
            <a:cxnSpLocks noChangeShapeType="1"/>
            <a:stCxn id="32780" idx="0"/>
            <a:endCxn id="104" idx="0"/>
          </p:cNvCxnSpPr>
          <p:nvPr/>
        </p:nvCxnSpPr>
        <p:spPr bwMode="auto">
          <a:xfrm>
            <a:off x="4318461" y="4646613"/>
            <a:ext cx="421866" cy="680626"/>
          </a:xfrm>
          <a:prstGeom prst="straightConnector1">
            <a:avLst/>
          </a:prstGeom>
          <a:noFill/>
          <a:ln w="9525">
            <a:solidFill>
              <a:schemeClr val="tx1"/>
            </a:solidFill>
            <a:round/>
            <a:headEnd/>
            <a:tailEnd type="triangle" w="med" len="med"/>
          </a:ln>
        </p:spPr>
      </p:cxnSp>
      <p:cxnSp>
        <p:nvCxnSpPr>
          <p:cNvPr id="108" name="AutoShape 47"/>
          <p:cNvCxnSpPr>
            <a:cxnSpLocks noChangeShapeType="1"/>
          </p:cNvCxnSpPr>
          <p:nvPr/>
        </p:nvCxnSpPr>
        <p:spPr bwMode="auto">
          <a:xfrm>
            <a:off x="6264327" y="5708239"/>
            <a:ext cx="342900" cy="228600"/>
          </a:xfrm>
          <a:prstGeom prst="straightConnector1">
            <a:avLst/>
          </a:prstGeom>
          <a:noFill/>
          <a:ln w="9525">
            <a:solidFill>
              <a:schemeClr val="tx1"/>
            </a:solidFill>
            <a:round/>
            <a:headEnd/>
            <a:tailEnd type="triangle" w="med" len="med"/>
          </a:ln>
        </p:spPr>
      </p:cxnSp>
      <p:cxnSp>
        <p:nvCxnSpPr>
          <p:cNvPr id="109" name="AutoShape 48"/>
          <p:cNvCxnSpPr>
            <a:cxnSpLocks noChangeShapeType="1"/>
          </p:cNvCxnSpPr>
          <p:nvPr/>
        </p:nvCxnSpPr>
        <p:spPr bwMode="auto">
          <a:xfrm flipH="1">
            <a:off x="5921427" y="5708239"/>
            <a:ext cx="342900" cy="228600"/>
          </a:xfrm>
          <a:prstGeom prst="straightConnector1">
            <a:avLst/>
          </a:prstGeom>
          <a:noFill/>
          <a:ln w="9525">
            <a:solidFill>
              <a:schemeClr val="tx1"/>
            </a:solidFill>
            <a:round/>
            <a:headEnd/>
            <a:tailEnd type="triangle" w="med" len="med"/>
          </a:ln>
        </p:spPr>
      </p:cxnSp>
      <p:sp>
        <p:nvSpPr>
          <p:cNvPr id="110" name="Text Box 49"/>
          <p:cNvSpPr txBox="1">
            <a:spLocks noChangeArrowheads="1"/>
          </p:cNvSpPr>
          <p:nvPr/>
        </p:nvSpPr>
        <p:spPr bwMode="auto">
          <a:xfrm flipH="1">
            <a:off x="6067477" y="5708239"/>
            <a:ext cx="387350" cy="336550"/>
          </a:xfrm>
          <a:prstGeom prst="rect">
            <a:avLst/>
          </a:prstGeom>
          <a:noFill/>
          <a:ln w="9525">
            <a:noFill/>
            <a:miter lim="800000"/>
            <a:headEnd/>
            <a:tailEnd/>
          </a:ln>
        </p:spPr>
        <p:txBody>
          <a:bodyPr wrap="square">
            <a:spAutoFit/>
          </a:bodyPr>
          <a:lstStyle/>
          <a:p>
            <a:r>
              <a:rPr lang="en-US" sz="1600"/>
              <a:t>…</a:t>
            </a:r>
          </a:p>
        </p:txBody>
      </p:sp>
      <p:cxnSp>
        <p:nvCxnSpPr>
          <p:cNvPr id="111" name="AutoShape 50"/>
          <p:cNvCxnSpPr>
            <a:cxnSpLocks noChangeShapeType="1"/>
          </p:cNvCxnSpPr>
          <p:nvPr/>
        </p:nvCxnSpPr>
        <p:spPr bwMode="auto">
          <a:xfrm>
            <a:off x="5502327" y="5708239"/>
            <a:ext cx="342900" cy="228600"/>
          </a:xfrm>
          <a:prstGeom prst="straightConnector1">
            <a:avLst/>
          </a:prstGeom>
          <a:noFill/>
          <a:ln w="9525">
            <a:solidFill>
              <a:schemeClr val="tx1"/>
            </a:solidFill>
            <a:round/>
            <a:headEnd/>
            <a:tailEnd type="triangle" w="med" len="med"/>
          </a:ln>
        </p:spPr>
      </p:cxnSp>
      <p:cxnSp>
        <p:nvCxnSpPr>
          <p:cNvPr id="112" name="AutoShape 51"/>
          <p:cNvCxnSpPr>
            <a:cxnSpLocks noChangeShapeType="1"/>
          </p:cNvCxnSpPr>
          <p:nvPr/>
        </p:nvCxnSpPr>
        <p:spPr bwMode="auto">
          <a:xfrm flipH="1">
            <a:off x="5159427" y="5708239"/>
            <a:ext cx="342900" cy="228600"/>
          </a:xfrm>
          <a:prstGeom prst="straightConnector1">
            <a:avLst/>
          </a:prstGeom>
          <a:noFill/>
          <a:ln w="9525">
            <a:solidFill>
              <a:schemeClr val="tx1"/>
            </a:solidFill>
            <a:round/>
            <a:headEnd/>
            <a:tailEnd type="triangle" w="med" len="med"/>
          </a:ln>
        </p:spPr>
      </p:cxnSp>
      <p:sp>
        <p:nvSpPr>
          <p:cNvPr id="113" name="Text Box 52"/>
          <p:cNvSpPr txBox="1">
            <a:spLocks noChangeArrowheads="1"/>
          </p:cNvSpPr>
          <p:nvPr/>
        </p:nvSpPr>
        <p:spPr bwMode="auto">
          <a:xfrm flipH="1">
            <a:off x="5305477" y="5708239"/>
            <a:ext cx="387350" cy="336550"/>
          </a:xfrm>
          <a:prstGeom prst="rect">
            <a:avLst/>
          </a:prstGeom>
          <a:noFill/>
          <a:ln w="9525">
            <a:noFill/>
            <a:miter lim="800000"/>
            <a:headEnd/>
            <a:tailEnd/>
          </a:ln>
        </p:spPr>
        <p:txBody>
          <a:bodyPr wrap="square">
            <a:spAutoFit/>
          </a:bodyPr>
          <a:lstStyle/>
          <a:p>
            <a:r>
              <a:rPr lang="en-US" sz="1600"/>
              <a:t>…</a:t>
            </a:r>
          </a:p>
        </p:txBody>
      </p:sp>
      <p:cxnSp>
        <p:nvCxnSpPr>
          <p:cNvPr id="114" name="AutoShape 53"/>
          <p:cNvCxnSpPr>
            <a:cxnSpLocks noChangeShapeType="1"/>
          </p:cNvCxnSpPr>
          <p:nvPr/>
        </p:nvCxnSpPr>
        <p:spPr bwMode="auto">
          <a:xfrm>
            <a:off x="4740327" y="5708239"/>
            <a:ext cx="342900" cy="228600"/>
          </a:xfrm>
          <a:prstGeom prst="straightConnector1">
            <a:avLst/>
          </a:prstGeom>
          <a:noFill/>
          <a:ln w="9525">
            <a:solidFill>
              <a:schemeClr val="tx1"/>
            </a:solidFill>
            <a:round/>
            <a:headEnd/>
            <a:tailEnd type="triangle" w="med" len="med"/>
          </a:ln>
        </p:spPr>
      </p:cxnSp>
      <p:cxnSp>
        <p:nvCxnSpPr>
          <p:cNvPr id="115" name="AutoShape 54"/>
          <p:cNvCxnSpPr>
            <a:cxnSpLocks noChangeShapeType="1"/>
          </p:cNvCxnSpPr>
          <p:nvPr/>
        </p:nvCxnSpPr>
        <p:spPr bwMode="auto">
          <a:xfrm flipH="1">
            <a:off x="4397427" y="5708239"/>
            <a:ext cx="342900" cy="228600"/>
          </a:xfrm>
          <a:prstGeom prst="straightConnector1">
            <a:avLst/>
          </a:prstGeom>
          <a:noFill/>
          <a:ln w="9525">
            <a:solidFill>
              <a:schemeClr val="tx1"/>
            </a:solidFill>
            <a:round/>
            <a:headEnd/>
            <a:tailEnd type="triangle" w="med" len="med"/>
          </a:ln>
        </p:spPr>
      </p:cxnSp>
      <p:sp>
        <p:nvSpPr>
          <p:cNvPr id="116" name="Text Box 55"/>
          <p:cNvSpPr txBox="1">
            <a:spLocks noChangeArrowheads="1"/>
          </p:cNvSpPr>
          <p:nvPr/>
        </p:nvSpPr>
        <p:spPr bwMode="auto">
          <a:xfrm flipH="1">
            <a:off x="4543477" y="5708239"/>
            <a:ext cx="387350" cy="336550"/>
          </a:xfrm>
          <a:prstGeom prst="rect">
            <a:avLst/>
          </a:prstGeom>
          <a:noFill/>
          <a:ln w="9525">
            <a:noFill/>
            <a:miter lim="800000"/>
            <a:headEnd/>
            <a:tailEnd/>
          </a:ln>
        </p:spPr>
        <p:txBody>
          <a:bodyPr wrap="square">
            <a:spAutoFit/>
          </a:bodyPr>
          <a:lstStyle/>
          <a:p>
            <a:r>
              <a:rPr lang="en-US" sz="1600"/>
              <a:t>…</a:t>
            </a:r>
          </a:p>
        </p:txBody>
      </p:sp>
      <p:pic>
        <p:nvPicPr>
          <p:cNvPr id="2" name="Picture 1"/>
          <p:cNvPicPr>
            <a:picLocks noChangeAspect="1" noChangeArrowheads="1"/>
          </p:cNvPicPr>
          <p:nvPr/>
        </p:nvPicPr>
        <p:blipFill>
          <a:blip r:embed="rId6" cstate="print"/>
          <a:srcRect/>
          <a:stretch>
            <a:fillRect/>
          </a:stretch>
        </p:blipFill>
        <p:spPr bwMode="auto">
          <a:xfrm>
            <a:off x="4964885" y="5289668"/>
            <a:ext cx="235682" cy="235682"/>
          </a:xfrm>
          <a:prstGeom prst="rect">
            <a:avLst/>
          </a:prstGeom>
          <a:noFill/>
          <a:ln w="9525">
            <a:noFill/>
            <a:miter lim="800000"/>
            <a:headEnd/>
            <a:tailEnd/>
          </a:ln>
        </p:spPr>
      </p:pic>
      <p:pic>
        <p:nvPicPr>
          <p:cNvPr id="3" name="Picture 2"/>
          <p:cNvPicPr>
            <a:picLocks noChangeAspect="1" noChangeArrowheads="1"/>
          </p:cNvPicPr>
          <p:nvPr/>
        </p:nvPicPr>
        <p:blipFill>
          <a:blip r:embed="rId7" cstate="print"/>
          <a:srcRect/>
          <a:stretch>
            <a:fillRect/>
          </a:stretch>
        </p:blipFill>
        <p:spPr bwMode="auto">
          <a:xfrm>
            <a:off x="5778899" y="5306294"/>
            <a:ext cx="242229" cy="244411"/>
          </a:xfrm>
          <a:prstGeom prst="rect">
            <a:avLst/>
          </a:prstGeom>
          <a:noFill/>
          <a:ln w="9525">
            <a:noFill/>
            <a:miter lim="800000"/>
            <a:headEnd/>
            <a:tailEnd/>
          </a:ln>
        </p:spPr>
      </p:pic>
      <p:pic>
        <p:nvPicPr>
          <p:cNvPr id="4" name="Picture 3"/>
          <p:cNvPicPr>
            <a:picLocks noChangeAspect="1" noChangeArrowheads="1"/>
          </p:cNvPicPr>
          <p:nvPr/>
        </p:nvPicPr>
        <p:blipFill>
          <a:blip r:embed="rId8" cstate="print"/>
          <a:srcRect/>
          <a:stretch>
            <a:fillRect/>
          </a:stretch>
        </p:blipFill>
        <p:spPr bwMode="auto">
          <a:xfrm>
            <a:off x="6540723" y="5339547"/>
            <a:ext cx="226954" cy="231318"/>
          </a:xfrm>
          <a:prstGeom prst="rect">
            <a:avLst/>
          </a:prstGeom>
          <a:noFill/>
          <a:ln w="9525">
            <a:noFill/>
            <a:miter lim="800000"/>
            <a:headEnd/>
            <a:tailEnd/>
          </a:ln>
        </p:spPr>
      </p:pic>
      <p:pic>
        <p:nvPicPr>
          <p:cNvPr id="128" name="Picture 1"/>
          <p:cNvPicPr>
            <a:picLocks noChangeAspect="1" noChangeArrowheads="1"/>
          </p:cNvPicPr>
          <p:nvPr/>
        </p:nvPicPr>
        <p:blipFill>
          <a:blip r:embed="rId2" cstate="print"/>
          <a:srcRect/>
          <a:stretch>
            <a:fillRect/>
          </a:stretch>
        </p:blipFill>
        <p:spPr bwMode="auto">
          <a:xfrm>
            <a:off x="2570804" y="5289668"/>
            <a:ext cx="218284" cy="231251"/>
          </a:xfrm>
          <a:prstGeom prst="rect">
            <a:avLst/>
          </a:prstGeom>
          <a:noFill/>
          <a:ln w="9525">
            <a:noFill/>
            <a:miter lim="800000"/>
            <a:headEnd/>
            <a:tailEnd/>
          </a:ln>
        </p:spPr>
      </p:pic>
      <p:pic>
        <p:nvPicPr>
          <p:cNvPr id="129" name="Picture 2"/>
          <p:cNvPicPr>
            <a:picLocks noChangeAspect="1" noChangeArrowheads="1"/>
          </p:cNvPicPr>
          <p:nvPr/>
        </p:nvPicPr>
        <p:blipFill>
          <a:blip r:embed="rId3" cstate="print"/>
          <a:srcRect/>
          <a:stretch>
            <a:fillRect/>
          </a:stretch>
        </p:blipFill>
        <p:spPr bwMode="auto">
          <a:xfrm>
            <a:off x="3346782" y="5289668"/>
            <a:ext cx="239896" cy="237735"/>
          </a:xfrm>
          <a:prstGeom prst="rect">
            <a:avLst/>
          </a:prstGeom>
          <a:noFill/>
          <a:ln w="9525">
            <a:noFill/>
            <a:miter lim="800000"/>
            <a:headEnd/>
            <a:tailEnd/>
          </a:ln>
        </p:spPr>
      </p:pic>
      <p:pic>
        <p:nvPicPr>
          <p:cNvPr id="130" name="Picture 3"/>
          <p:cNvPicPr>
            <a:picLocks noChangeAspect="1" noChangeArrowheads="1"/>
          </p:cNvPicPr>
          <p:nvPr/>
        </p:nvPicPr>
        <p:blipFill>
          <a:blip r:embed="rId4" cstate="print"/>
          <a:srcRect/>
          <a:stretch>
            <a:fillRect/>
          </a:stretch>
        </p:blipFill>
        <p:spPr bwMode="auto">
          <a:xfrm>
            <a:off x="4170008" y="5289668"/>
            <a:ext cx="226929" cy="237735"/>
          </a:xfrm>
          <a:prstGeom prst="rect">
            <a:avLst/>
          </a:prstGeom>
          <a:noFill/>
          <a:ln w="9525">
            <a:noFill/>
            <a:miter lim="800000"/>
            <a:headEnd/>
            <a:tailEnd/>
          </a:ln>
        </p:spPr>
      </p:pic>
      <p:sp>
        <p:nvSpPr>
          <p:cNvPr id="131" name="TextBox 130"/>
          <p:cNvSpPr txBox="1"/>
          <p:nvPr/>
        </p:nvSpPr>
        <p:spPr>
          <a:xfrm>
            <a:off x="4236466" y="110683"/>
            <a:ext cx="4291559" cy="2123658"/>
          </a:xfrm>
          <a:prstGeom prst="rect">
            <a:avLst/>
          </a:prstGeom>
          <a:noFill/>
        </p:spPr>
        <p:txBody>
          <a:bodyPr wrap="none" rtlCol="0">
            <a:spAutoFit/>
          </a:bodyPr>
          <a:lstStyle/>
          <a:p>
            <a:r>
              <a:rPr lang="en-US" sz="2000" dirty="0"/>
              <a:t>Note that different games can be:</a:t>
            </a:r>
          </a:p>
          <a:p>
            <a:r>
              <a:rPr lang="en-US" sz="1600" dirty="0">
                <a:solidFill>
                  <a:srgbClr val="C00000"/>
                </a:solidFill>
              </a:rPr>
              <a:t> Chance</a:t>
            </a:r>
            <a:r>
              <a:rPr lang="en-US" sz="1600" dirty="0"/>
              <a:t>, Max, Min, </a:t>
            </a:r>
            <a:r>
              <a:rPr lang="en-US" sz="1600" dirty="0">
                <a:solidFill>
                  <a:srgbClr val="C00000"/>
                </a:solidFill>
              </a:rPr>
              <a:t>Chance</a:t>
            </a:r>
            <a:r>
              <a:rPr lang="en-US" sz="1600" dirty="0"/>
              <a:t>, Max, Min,..</a:t>
            </a:r>
          </a:p>
          <a:p>
            <a:r>
              <a:rPr lang="en-US" sz="1600" dirty="0"/>
              <a:t> Max,</a:t>
            </a:r>
            <a:r>
              <a:rPr lang="en-US" sz="1600" dirty="0">
                <a:solidFill>
                  <a:srgbClr val="C00000"/>
                </a:solidFill>
              </a:rPr>
              <a:t> Chance</a:t>
            </a:r>
            <a:r>
              <a:rPr lang="en-US" sz="1600" dirty="0"/>
              <a:t>, Min, </a:t>
            </a:r>
            <a:r>
              <a:rPr lang="en-US" sz="1600" dirty="0">
                <a:solidFill>
                  <a:srgbClr val="C00000"/>
                </a:solidFill>
              </a:rPr>
              <a:t>Chance</a:t>
            </a:r>
            <a:r>
              <a:rPr lang="en-US" sz="1600" dirty="0"/>
              <a:t>, Max,</a:t>
            </a:r>
            <a:r>
              <a:rPr lang="en-US" sz="1600" dirty="0">
                <a:solidFill>
                  <a:srgbClr val="C00000"/>
                </a:solidFill>
              </a:rPr>
              <a:t> Chance</a:t>
            </a:r>
            <a:r>
              <a:rPr lang="en-US" sz="1600" dirty="0"/>
              <a:t>, Min,..</a:t>
            </a:r>
          </a:p>
          <a:p>
            <a:r>
              <a:rPr lang="en-US" sz="1600" dirty="0"/>
              <a:t> Max, Min, </a:t>
            </a:r>
            <a:r>
              <a:rPr lang="en-US" sz="1600" dirty="0">
                <a:solidFill>
                  <a:srgbClr val="C00000"/>
                </a:solidFill>
              </a:rPr>
              <a:t>Chance</a:t>
            </a:r>
            <a:r>
              <a:rPr lang="en-US" sz="1600" dirty="0"/>
              <a:t>, Max, Min,</a:t>
            </a:r>
            <a:r>
              <a:rPr lang="en-US" sz="1600" dirty="0">
                <a:solidFill>
                  <a:srgbClr val="C00000"/>
                </a:solidFill>
              </a:rPr>
              <a:t> Chance</a:t>
            </a:r>
            <a:r>
              <a:rPr lang="en-US" sz="1600" dirty="0"/>
              <a:t>,.. </a:t>
            </a:r>
          </a:p>
          <a:p>
            <a:endParaRPr lang="en-US" sz="1600" dirty="0"/>
          </a:p>
          <a:p>
            <a:endParaRPr lang="en-US" sz="1600" dirty="0"/>
          </a:p>
          <a:p>
            <a:r>
              <a:rPr lang="en-US" sz="1600" dirty="0"/>
              <a:t> </a:t>
            </a:r>
          </a:p>
          <a:p>
            <a:endParaRPr lang="en-US" sz="1600" dirty="0"/>
          </a:p>
        </p:txBody>
      </p:sp>
      <p:sp>
        <p:nvSpPr>
          <p:cNvPr id="132" name="Rectangle 131"/>
          <p:cNvSpPr/>
          <p:nvPr/>
        </p:nvSpPr>
        <p:spPr>
          <a:xfrm>
            <a:off x="1371599" y="6396335"/>
            <a:ext cx="6849687" cy="461665"/>
          </a:xfrm>
          <a:prstGeom prst="rect">
            <a:avLst/>
          </a:prstGeom>
        </p:spPr>
        <p:txBody>
          <a:bodyPr wrap="square">
            <a:spAutoFit/>
          </a:bodyPr>
          <a:lstStyle/>
          <a:p>
            <a:r>
              <a:rPr lang="en-US" dirty="0">
                <a:solidFill>
                  <a:schemeClr val="bg1">
                    <a:lumMod val="50000"/>
                  </a:schemeClr>
                </a:solidFill>
              </a:rPr>
              <a:t>(The interleaving depends on the game)</a:t>
            </a:r>
          </a:p>
        </p:txBody>
      </p:sp>
      <p:sp>
        <p:nvSpPr>
          <p:cNvPr id="89" name="Text Box 62"/>
          <p:cNvSpPr txBox="1">
            <a:spLocks noChangeArrowheads="1"/>
          </p:cNvSpPr>
          <p:nvPr/>
        </p:nvSpPr>
        <p:spPr bwMode="auto">
          <a:xfrm>
            <a:off x="7703025" y="3348275"/>
            <a:ext cx="444500" cy="581025"/>
          </a:xfrm>
          <a:prstGeom prst="rect">
            <a:avLst/>
          </a:prstGeom>
          <a:noFill/>
          <a:ln w="9525">
            <a:noFill/>
            <a:miter lim="800000"/>
            <a:headEnd/>
            <a:tailEnd/>
          </a:ln>
        </p:spPr>
        <p:txBody>
          <a:bodyPr wrap="none">
            <a:spAutoFit/>
          </a:bodyPr>
          <a:lstStyle/>
          <a:p>
            <a:pPr algn="ctr"/>
            <a:r>
              <a:rPr lang="en-US" sz="1600" dirty="0">
                <a:solidFill>
                  <a:srgbClr val="FF0000"/>
                </a:solidFill>
              </a:rPr>
              <a:t>1/6</a:t>
            </a:r>
          </a:p>
          <a:p>
            <a:pPr algn="ctr"/>
            <a:r>
              <a:rPr lang="en-US" sz="1600" dirty="0">
                <a:solidFill>
                  <a:srgbClr val="0000FF"/>
                </a:solidFill>
              </a:rPr>
              <a:t>3</a:t>
            </a:r>
          </a:p>
        </p:txBody>
      </p:sp>
    </p:spTree>
    <p:extLst>
      <p:ext uri="{BB962C8B-B14F-4D97-AF65-F5344CB8AC3E}">
        <p14:creationId xmlns:p14="http://schemas.microsoft.com/office/powerpoint/2010/main" val="219601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652550" y="376843"/>
            <a:ext cx="7772400" cy="1143000"/>
          </a:xfrm>
        </p:spPr>
        <p:txBody>
          <a:bodyPr/>
          <a:lstStyle/>
          <a:p>
            <a:pPr eaLnBrk="1" hangingPunct="1"/>
            <a:r>
              <a:rPr lang="en-US" dirty="0" err="1">
                <a:effectLst>
                  <a:outerShdw blurRad="38100" dist="38100" dir="2700000" algn="tl">
                    <a:srgbClr val="000000">
                      <a:alpha val="43137"/>
                    </a:srgbClr>
                  </a:outerShdw>
                </a:effectLst>
              </a:rPr>
              <a:t>Expectminimax</a:t>
            </a:r>
            <a:r>
              <a:rPr lang="en-US" dirty="0">
                <a:effectLst>
                  <a:outerShdw blurRad="38100" dist="38100" dir="2700000" algn="tl">
                    <a:srgbClr val="000000">
                      <a:alpha val="43137"/>
                    </a:srgbClr>
                  </a:outerShdw>
                </a:effectLst>
              </a:rPr>
              <a:t> Value</a:t>
            </a:r>
          </a:p>
        </p:txBody>
      </p:sp>
      <p:sp>
        <p:nvSpPr>
          <p:cNvPr id="3078" name="Rectangle 3"/>
          <p:cNvSpPr>
            <a:spLocks noGrp="1" noChangeArrowheads="1"/>
          </p:cNvSpPr>
          <p:nvPr>
            <p:ph type="body" idx="1"/>
          </p:nvPr>
        </p:nvSpPr>
        <p:spPr>
          <a:xfrm>
            <a:off x="768928" y="1981200"/>
            <a:ext cx="7772400" cy="4114800"/>
          </a:xfrm>
        </p:spPr>
        <p:txBody>
          <a:bodyPr/>
          <a:lstStyle/>
          <a:p>
            <a:pPr eaLnBrk="1" hangingPunct="1">
              <a:lnSpc>
                <a:spcPct val="90000"/>
              </a:lnSpc>
            </a:pPr>
            <a:r>
              <a:rPr lang="en-US" sz="2800" dirty="0"/>
              <a:t>Extend </a:t>
            </a:r>
            <a:r>
              <a:rPr lang="en-US" sz="2800" dirty="0" err="1"/>
              <a:t>minimax</a:t>
            </a:r>
            <a:r>
              <a:rPr lang="en-US" sz="2800" dirty="0"/>
              <a:t> idea to chance nodes</a:t>
            </a:r>
          </a:p>
          <a:p>
            <a:pPr lvl="1" eaLnBrk="1" hangingPunct="1">
              <a:lnSpc>
                <a:spcPct val="90000"/>
              </a:lnSpc>
            </a:pPr>
            <a:r>
              <a:rPr lang="en-US" sz="2400" dirty="0" err="1"/>
              <a:t>Expectiminimax</a:t>
            </a:r>
            <a:r>
              <a:rPr lang="en-US" sz="2400" dirty="0"/>
              <a:t> value</a:t>
            </a:r>
          </a:p>
          <a:p>
            <a:pPr lvl="1" eaLnBrk="1" hangingPunct="1">
              <a:lnSpc>
                <a:spcPct val="90000"/>
              </a:lnSpc>
            </a:pPr>
            <a:endParaRPr lang="en-US" sz="2400" dirty="0"/>
          </a:p>
          <a:p>
            <a:pPr lvl="1" eaLnBrk="1" hangingPunct="1">
              <a:lnSpc>
                <a:spcPct val="90000"/>
              </a:lnSpc>
            </a:pPr>
            <a:endParaRPr lang="en-US" sz="2400" dirty="0"/>
          </a:p>
          <a:p>
            <a:pPr lvl="1" eaLnBrk="1" hangingPunct="1">
              <a:lnSpc>
                <a:spcPct val="90000"/>
              </a:lnSpc>
              <a:buFont typeface="Wingdings" pitchFamily="2" charset="2"/>
              <a:buNone/>
            </a:pPr>
            <a:r>
              <a:rPr lang="en-US" sz="2400" dirty="0"/>
              <a:t>	</a:t>
            </a:r>
            <a:r>
              <a:rPr lang="en-US" sz="2400" i="1" dirty="0"/>
              <a:t>P(s) </a:t>
            </a:r>
            <a:r>
              <a:rPr lang="en-US" sz="2400" dirty="0"/>
              <a:t>is the probability of a random event (e.g., die roll) occurring</a:t>
            </a:r>
          </a:p>
          <a:p>
            <a:pPr eaLnBrk="1" hangingPunct="1">
              <a:lnSpc>
                <a:spcPct val="90000"/>
              </a:lnSpc>
            </a:pPr>
            <a:endParaRPr lang="en-US" sz="2800" dirty="0"/>
          </a:p>
          <a:p>
            <a:pPr eaLnBrk="1" hangingPunct="1">
              <a:lnSpc>
                <a:spcPct val="90000"/>
              </a:lnSpc>
            </a:pPr>
            <a:r>
              <a:rPr lang="en-US" sz="2800" dirty="0"/>
              <a:t>Time complexity</a:t>
            </a:r>
          </a:p>
          <a:p>
            <a:pPr lvl="1" eaLnBrk="1" hangingPunct="1">
              <a:lnSpc>
                <a:spcPct val="90000"/>
              </a:lnSpc>
            </a:pPr>
            <a:r>
              <a:rPr lang="en-US" sz="2400" dirty="0"/>
              <a:t>O(</a:t>
            </a:r>
            <a:r>
              <a:rPr lang="en-US" sz="2400" dirty="0" err="1"/>
              <a:t>b</a:t>
            </a:r>
            <a:r>
              <a:rPr lang="en-US" sz="2400" baseline="30000" dirty="0" err="1"/>
              <a:t>m</a:t>
            </a:r>
            <a:r>
              <a:rPr lang="en-US" sz="2400" i="1" dirty="0" err="1"/>
              <a:t>n</a:t>
            </a:r>
            <a:r>
              <a:rPr lang="en-US" sz="2400" baseline="30000" dirty="0" err="1"/>
              <a:t>m</a:t>
            </a:r>
            <a:r>
              <a:rPr lang="en-US" sz="2400" dirty="0"/>
              <a:t>), where n is the number of distinct events</a:t>
            </a:r>
          </a:p>
          <a:p>
            <a:pPr lvl="1" eaLnBrk="1" hangingPunct="1">
              <a:lnSpc>
                <a:spcPct val="90000"/>
              </a:lnSpc>
            </a:pPr>
            <a:r>
              <a:rPr lang="en-US" sz="2400" dirty="0">
                <a:latin typeface="Symbol" pitchFamily="18" charset="2"/>
              </a:rPr>
              <a:t>a</a:t>
            </a:r>
            <a:r>
              <a:rPr lang="en-US" sz="2400" dirty="0"/>
              <a:t>-</a:t>
            </a:r>
            <a:r>
              <a:rPr lang="en-US" sz="2400" dirty="0">
                <a:latin typeface="Symbol" pitchFamily="18" charset="2"/>
              </a:rPr>
              <a:t>b</a:t>
            </a:r>
            <a:r>
              <a:rPr lang="en-US" sz="2400" dirty="0"/>
              <a:t> pruning can be extended, but still enormous time complexity</a:t>
            </a:r>
          </a:p>
        </p:txBody>
      </p:sp>
      <p:graphicFrame>
        <p:nvGraphicFramePr>
          <p:cNvPr id="9" name="Object 8"/>
          <p:cNvGraphicFramePr>
            <a:graphicFrameLocks noChangeAspect="1"/>
          </p:cNvGraphicFramePr>
          <p:nvPr/>
        </p:nvGraphicFramePr>
        <p:xfrm>
          <a:off x="1994361" y="2906915"/>
          <a:ext cx="6206135" cy="734059"/>
        </p:xfrm>
        <a:graphic>
          <a:graphicData uri="http://schemas.openxmlformats.org/presentationml/2006/ole">
            <mc:AlternateContent xmlns:mc="http://schemas.openxmlformats.org/markup-compatibility/2006">
              <mc:Choice xmlns:v="urn:schemas-microsoft-com:vml" Requires="v">
                <p:oleObj spid="_x0000_s58392" name="Equation" r:id="rId3" imgW="2361960" imgH="279360" progId="Equation.3">
                  <p:embed/>
                </p:oleObj>
              </mc:Choice>
              <mc:Fallback>
                <p:oleObj name="Equation" r:id="rId3" imgW="2361960" imgH="2793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361" y="2906915"/>
                        <a:ext cx="6206135" cy="7340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257175"/>
            <a:ext cx="7772400" cy="800100"/>
          </a:xfrm>
        </p:spPr>
        <p:txBody>
          <a:bodyPr/>
          <a:lstStyle/>
          <a:p>
            <a:pPr>
              <a:buNone/>
            </a:pPr>
            <a:r>
              <a:rPr lang="en-US" sz="3600" dirty="0">
                <a:effectLst>
                  <a:outerShdw blurRad="38100" dist="38100" dir="2700000" algn="tl">
                    <a:srgbClr val="000000">
                      <a:alpha val="43137"/>
                    </a:srgbClr>
                  </a:outerShdw>
                </a:effectLst>
              </a:rPr>
              <a:t>Very nice visualization of Chess Search</a:t>
            </a:r>
          </a:p>
        </p:txBody>
      </p:sp>
      <p:sp>
        <p:nvSpPr>
          <p:cNvPr id="4" name="Rectangle 3"/>
          <p:cNvSpPr/>
          <p:nvPr/>
        </p:nvSpPr>
        <p:spPr>
          <a:xfrm>
            <a:off x="400050" y="6396335"/>
            <a:ext cx="8058150" cy="523220"/>
          </a:xfrm>
          <a:prstGeom prst="rect">
            <a:avLst/>
          </a:prstGeom>
        </p:spPr>
        <p:txBody>
          <a:bodyPr wrap="square">
            <a:spAutoFit/>
          </a:bodyPr>
          <a:lstStyle/>
          <a:p>
            <a:r>
              <a:rPr lang="en-US" sz="2800" dirty="0"/>
              <a:t>www.turbulence.org/spotlight/thinking/chess.html</a:t>
            </a:r>
          </a:p>
        </p:txBody>
      </p:sp>
      <p:pic>
        <p:nvPicPr>
          <p:cNvPr id="69634" name="Picture 2" descr="http://www.turbulence.org/spotlight/thinking/ending-viz.jpg"/>
          <p:cNvPicPr>
            <a:picLocks noChangeAspect="1" noChangeArrowheads="1"/>
          </p:cNvPicPr>
          <p:nvPr/>
        </p:nvPicPr>
        <p:blipFill>
          <a:blip r:embed="rId2" cstate="print"/>
          <a:srcRect/>
          <a:stretch>
            <a:fillRect/>
          </a:stretch>
        </p:blipFill>
        <p:spPr bwMode="auto">
          <a:xfrm>
            <a:off x="4152900" y="1330325"/>
            <a:ext cx="4572000" cy="4581525"/>
          </a:xfrm>
          <a:prstGeom prst="rect">
            <a:avLst/>
          </a:prstGeom>
          <a:noFill/>
        </p:spPr>
      </p:pic>
      <p:sp>
        <p:nvSpPr>
          <p:cNvPr id="6" name="Rectangle 5"/>
          <p:cNvSpPr/>
          <p:nvPr/>
        </p:nvSpPr>
        <p:spPr>
          <a:xfrm>
            <a:off x="257176" y="3956715"/>
            <a:ext cx="3752850" cy="2000548"/>
          </a:xfrm>
          <a:prstGeom prst="rect">
            <a:avLst/>
          </a:prstGeom>
        </p:spPr>
        <p:txBody>
          <a:bodyPr wrap="square">
            <a:spAutoFit/>
          </a:bodyPr>
          <a:lstStyle/>
          <a:p>
            <a:r>
              <a:rPr lang="en-US" sz="2000" b="1" dirty="0"/>
              <a:t>The machine's thoughts, endgame</a:t>
            </a:r>
            <a:br>
              <a:rPr lang="en-US" sz="2000" dirty="0"/>
            </a:br>
            <a:r>
              <a:rPr lang="en-US" sz="2000" dirty="0"/>
              <a:t>The machine foresees that white's pawn will become a queen, and dominate the board as the black king flees</a:t>
            </a:r>
            <a:r>
              <a:rPr lang="en-US" dirty="0"/>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143000"/>
          </a:xfrm>
        </p:spPr>
        <p:txBody>
          <a:bodyPr/>
          <a:lstStyle/>
          <a:p>
            <a:pPr eaLnBrk="1" hangingPunct="1"/>
            <a:r>
              <a:rPr lang="en-US" altLang="en-US" sz="4000" b="1" dirty="0">
                <a:solidFill>
                  <a:schemeClr val="accent2"/>
                </a:solidFill>
                <a:latin typeface="Comic Sans MS" pitchFamily="66" charset="0"/>
              </a:rPr>
              <a:t>Checkers: Tinsley vs. Chinook</a:t>
            </a:r>
          </a:p>
        </p:txBody>
      </p:sp>
      <p:sp>
        <p:nvSpPr>
          <p:cNvPr id="58373" name="Text Box 5"/>
          <p:cNvSpPr txBox="1">
            <a:spLocks noChangeArrowheads="1"/>
          </p:cNvSpPr>
          <p:nvPr/>
        </p:nvSpPr>
        <p:spPr bwMode="auto">
          <a:xfrm>
            <a:off x="5527082" y="3886200"/>
            <a:ext cx="3186000" cy="369332"/>
          </a:xfrm>
          <a:prstGeom prst="rect">
            <a:avLst/>
          </a:prstGeom>
          <a:noFill/>
          <a:ln w="9525">
            <a:noFill/>
            <a:miter lim="800000"/>
            <a:headEnd/>
            <a:tailEnd/>
          </a:ln>
        </p:spPr>
        <p:txBody>
          <a:bodyPr wrap="none">
            <a:spAutoFit/>
          </a:bodyPr>
          <a:lstStyle/>
          <a:p>
            <a:r>
              <a:rPr lang="en-US" altLang="en-US" sz="1800" dirty="0"/>
              <a:t>Tinsley suffered loss to Chinook</a:t>
            </a:r>
            <a:endParaRPr lang="en-US" sz="1800" dirty="0"/>
          </a:p>
        </p:txBody>
      </p:sp>
      <p:pic>
        <p:nvPicPr>
          <p:cNvPr id="22530" name="Picture 2" descr="File:Marion Tinsley.jpg"/>
          <p:cNvPicPr>
            <a:picLocks noChangeAspect="1" noChangeArrowheads="1"/>
          </p:cNvPicPr>
          <p:nvPr/>
        </p:nvPicPr>
        <p:blipFill>
          <a:blip r:embed="rId2" cstate="print"/>
          <a:srcRect/>
          <a:stretch>
            <a:fillRect/>
          </a:stretch>
        </p:blipFill>
        <p:spPr bwMode="auto">
          <a:xfrm>
            <a:off x="76200" y="2209800"/>
            <a:ext cx="2879725" cy="4487883"/>
          </a:xfrm>
          <a:prstGeom prst="rect">
            <a:avLst/>
          </a:prstGeom>
          <a:noFill/>
        </p:spPr>
      </p:pic>
      <p:sp>
        <p:nvSpPr>
          <p:cNvPr id="7" name="Rectangle 6"/>
          <p:cNvSpPr/>
          <p:nvPr/>
        </p:nvSpPr>
        <p:spPr>
          <a:xfrm>
            <a:off x="3169920" y="4972397"/>
            <a:ext cx="5832764" cy="1631216"/>
          </a:xfrm>
          <a:prstGeom prst="rect">
            <a:avLst/>
          </a:prstGeom>
        </p:spPr>
        <p:txBody>
          <a:bodyPr wrap="square">
            <a:spAutoFit/>
          </a:bodyPr>
          <a:lstStyle/>
          <a:p>
            <a:r>
              <a:rPr lang="en-US" sz="2000" dirty="0"/>
              <a:t>Marion Tinsley (1927 – 1995) is considered the greatest checkers player who ever lived. He was world champion from 1955–1958 and 1975–1991. Tinsley never lost a World Championship match, and lost only five games (to humans) in his entire 45 year career.</a:t>
            </a:r>
          </a:p>
        </p:txBody>
      </p:sp>
      <p:pic>
        <p:nvPicPr>
          <p:cNvPr id="22532" name="Picture 4" descr="http://si.wsj.net/public/resources/images/OB-MJ455_Jeopar_G_20110204194146.jpg"/>
          <p:cNvPicPr>
            <a:picLocks noChangeAspect="1" noChangeArrowheads="1"/>
          </p:cNvPicPr>
          <p:nvPr/>
        </p:nvPicPr>
        <p:blipFill>
          <a:blip r:embed="rId3" cstate="print"/>
          <a:srcRect/>
          <a:stretch>
            <a:fillRect/>
          </a:stretch>
        </p:blipFill>
        <p:spPr bwMode="auto">
          <a:xfrm>
            <a:off x="5527082" y="1600200"/>
            <a:ext cx="3464518" cy="2311768"/>
          </a:xfrm>
          <a:prstGeom prst="rect">
            <a:avLst/>
          </a:prstGeom>
          <a:noFill/>
        </p:spPr>
      </p:pic>
      <p:sp>
        <p:nvSpPr>
          <p:cNvPr id="11" name="Rectangle 10"/>
          <p:cNvSpPr/>
          <p:nvPr/>
        </p:nvSpPr>
        <p:spPr>
          <a:xfrm>
            <a:off x="2971800" y="2362200"/>
            <a:ext cx="2438400" cy="2062103"/>
          </a:xfrm>
          <a:prstGeom prst="rect">
            <a:avLst/>
          </a:prstGeom>
        </p:spPr>
        <p:txBody>
          <a:bodyPr wrap="square">
            <a:spAutoFit/>
          </a:bodyPr>
          <a:lstStyle/>
          <a:p>
            <a:r>
              <a:rPr lang="en-US" sz="1600" dirty="0"/>
              <a:t>Chinook is the first computer program to win the world champion title in a competition against humans. Chinook was declared the Man-Machine World Champion in checkers in 1994</a:t>
            </a:r>
          </a:p>
        </p:txBody>
      </p:sp>
      <p:sp>
        <p:nvSpPr>
          <p:cNvPr id="12" name="Rectangle 11"/>
          <p:cNvSpPr/>
          <p:nvPr/>
        </p:nvSpPr>
        <p:spPr>
          <a:xfrm>
            <a:off x="152400" y="1219200"/>
            <a:ext cx="4572000" cy="584775"/>
          </a:xfrm>
          <a:prstGeom prst="rect">
            <a:avLst/>
          </a:prstGeom>
        </p:spPr>
        <p:txBody>
          <a:bodyPr>
            <a:spAutoFit/>
          </a:bodyPr>
          <a:lstStyle/>
          <a:p>
            <a:r>
              <a:rPr lang="en-US" sz="1600" dirty="0"/>
              <a:t>The average branching factor for checkers is about 10. The effective tree depth is about 40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134" y="106261"/>
            <a:ext cx="7772400" cy="1143000"/>
          </a:xfrm>
        </p:spPr>
        <p:txBody>
          <a:bodyPr/>
          <a:lstStyle/>
          <a:p>
            <a:r>
              <a:rPr lang="en-US" sz="4000" dirty="0">
                <a:effectLst>
                  <a:outerShdw blurRad="38100" dist="38100" dir="2700000" algn="tl">
                    <a:srgbClr val="000000">
                      <a:alpha val="43137"/>
                    </a:srgbClr>
                  </a:outerShdw>
                </a:effectLst>
              </a:rPr>
              <a:t>Adversarial Search Beyond Games</a:t>
            </a:r>
          </a:p>
        </p:txBody>
      </p:sp>
      <p:sp>
        <p:nvSpPr>
          <p:cNvPr id="3" name="Content Placeholder 2"/>
          <p:cNvSpPr>
            <a:spLocks noGrp="1"/>
          </p:cNvSpPr>
          <p:nvPr>
            <p:ph idx="1"/>
          </p:nvPr>
        </p:nvSpPr>
        <p:spPr>
          <a:xfrm>
            <a:off x="677411" y="1687585"/>
            <a:ext cx="7772400" cy="4114800"/>
          </a:xfrm>
        </p:spPr>
        <p:txBody>
          <a:bodyPr/>
          <a:lstStyle/>
          <a:p>
            <a:r>
              <a:rPr lang="en-US" dirty="0"/>
              <a:t>Adversarial search can be applied to economics, business, politics and war! </a:t>
            </a:r>
          </a:p>
          <a:p>
            <a:endParaRPr lang="en-US" dirty="0"/>
          </a:p>
          <a:p>
            <a:r>
              <a:rPr lang="en-US" dirty="0"/>
              <a:t>We will gloss over such considerations here</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0"/>
            <a:ext cx="8229600" cy="1143000"/>
          </a:xfrm>
        </p:spPr>
        <p:txBody>
          <a:bodyPr/>
          <a:lstStyle/>
          <a:p>
            <a:pPr eaLnBrk="1" hangingPunct="1"/>
            <a:r>
              <a:rPr lang="en-US" altLang="en-US" sz="3600" b="1" dirty="0">
                <a:solidFill>
                  <a:schemeClr val="accent2"/>
                </a:solidFill>
                <a:latin typeface="Comic Sans MS" pitchFamily="66" charset="0"/>
              </a:rPr>
              <a:t>Othello: Murakami vs. </a:t>
            </a:r>
            <a:r>
              <a:rPr lang="en-US" altLang="en-US" sz="3600" b="1" dirty="0" err="1">
                <a:solidFill>
                  <a:schemeClr val="accent2"/>
                </a:solidFill>
                <a:latin typeface="Comic Sans MS" pitchFamily="66" charset="0"/>
              </a:rPr>
              <a:t>Logistello</a:t>
            </a:r>
            <a:endParaRPr lang="en-US" altLang="en-US" sz="3600" b="1" dirty="0">
              <a:solidFill>
                <a:schemeClr val="accent2"/>
              </a:solidFill>
              <a:latin typeface="Comic Sans MS" pitchFamily="66" charset="0"/>
            </a:endParaRPr>
          </a:p>
        </p:txBody>
      </p:sp>
      <p:sp>
        <p:nvSpPr>
          <p:cNvPr id="62468" name="Text Box 4"/>
          <p:cNvSpPr txBox="1">
            <a:spLocks noChangeArrowheads="1"/>
          </p:cNvSpPr>
          <p:nvPr/>
        </p:nvSpPr>
        <p:spPr bwMode="auto">
          <a:xfrm>
            <a:off x="0" y="6433186"/>
            <a:ext cx="4648200" cy="307777"/>
          </a:xfrm>
          <a:prstGeom prst="rect">
            <a:avLst/>
          </a:prstGeom>
          <a:noFill/>
          <a:ln w="9525">
            <a:noFill/>
            <a:miter lim="800000"/>
            <a:headEnd/>
            <a:tailEnd/>
          </a:ln>
        </p:spPr>
        <p:txBody>
          <a:bodyPr>
            <a:spAutoFit/>
          </a:bodyPr>
          <a:lstStyle/>
          <a:p>
            <a:pPr eaLnBrk="0" hangingPunct="0"/>
            <a:r>
              <a:rPr lang="en-US" altLang="en-US" sz="1400" dirty="0"/>
              <a:t>Takeshi Murakami: World (Human) Othello Champion</a:t>
            </a:r>
          </a:p>
        </p:txBody>
      </p:sp>
      <p:sp>
        <p:nvSpPr>
          <p:cNvPr id="62470" name="Text Box 6"/>
          <p:cNvSpPr txBox="1">
            <a:spLocks noChangeArrowheads="1"/>
          </p:cNvSpPr>
          <p:nvPr/>
        </p:nvSpPr>
        <p:spPr bwMode="auto">
          <a:xfrm>
            <a:off x="228600" y="1600200"/>
            <a:ext cx="8305800" cy="461665"/>
          </a:xfrm>
          <a:prstGeom prst="rect">
            <a:avLst/>
          </a:prstGeom>
          <a:noFill/>
          <a:ln w="9525">
            <a:noFill/>
            <a:miter lim="800000"/>
            <a:headEnd/>
            <a:tailEnd/>
          </a:ln>
        </p:spPr>
        <p:txBody>
          <a:bodyPr wrap="square">
            <a:spAutoFit/>
          </a:bodyPr>
          <a:lstStyle/>
          <a:p>
            <a:r>
              <a:rPr lang="en-US" sz="2400" dirty="0"/>
              <a:t>1997: The </a:t>
            </a:r>
            <a:r>
              <a:rPr lang="en-US" sz="2400" dirty="0" err="1"/>
              <a:t>Logistello</a:t>
            </a:r>
            <a:r>
              <a:rPr lang="en-US" sz="2400" dirty="0"/>
              <a:t> software crushed Murakami by 6 games to 0</a:t>
            </a:r>
          </a:p>
        </p:txBody>
      </p:sp>
      <p:pic>
        <p:nvPicPr>
          <p:cNvPr id="8194" name="Picture 2" descr="http://www.rci.rutgers.edu/~cfs/472_html/Intro/NYT_Intro/pix/080697othello.jpg"/>
          <p:cNvPicPr>
            <a:picLocks noChangeAspect="1" noChangeArrowheads="1"/>
          </p:cNvPicPr>
          <p:nvPr/>
        </p:nvPicPr>
        <p:blipFill>
          <a:blip r:embed="rId2" cstate="print"/>
          <a:srcRect/>
          <a:stretch>
            <a:fillRect/>
          </a:stretch>
        </p:blipFill>
        <p:spPr bwMode="auto">
          <a:xfrm>
            <a:off x="76200" y="2895600"/>
            <a:ext cx="4419600" cy="3447290"/>
          </a:xfrm>
          <a:prstGeom prst="rect">
            <a:avLst/>
          </a:prstGeom>
          <a:noFill/>
        </p:spPr>
      </p:pic>
      <p:pic>
        <p:nvPicPr>
          <p:cNvPr id="8196" name="Picture 4" descr="http://www.grayflannelsuit.net/blog/wp-content/uploads/2012/08/othello_logistello2.jpg"/>
          <p:cNvPicPr>
            <a:picLocks noChangeAspect="1" noChangeArrowheads="1"/>
          </p:cNvPicPr>
          <p:nvPr/>
        </p:nvPicPr>
        <p:blipFill>
          <a:blip r:embed="rId3" cstate="print"/>
          <a:srcRect/>
          <a:stretch>
            <a:fillRect/>
          </a:stretch>
        </p:blipFill>
        <p:spPr bwMode="auto">
          <a:xfrm>
            <a:off x="5791200" y="3733800"/>
            <a:ext cx="2466975" cy="1857376"/>
          </a:xfrm>
          <a:prstGeom prst="rect">
            <a:avLst/>
          </a:prstGeom>
          <a:noFill/>
        </p:spPr>
      </p:pic>
      <p:sp>
        <p:nvSpPr>
          <p:cNvPr id="9" name="Rectangle 8"/>
          <p:cNvSpPr/>
          <p:nvPr/>
        </p:nvSpPr>
        <p:spPr>
          <a:xfrm>
            <a:off x="5791201" y="5638800"/>
            <a:ext cx="2819400" cy="707886"/>
          </a:xfrm>
          <a:prstGeom prst="rect">
            <a:avLst/>
          </a:prstGeom>
        </p:spPr>
        <p:txBody>
          <a:bodyPr wrap="square">
            <a:spAutoFit/>
          </a:bodyPr>
          <a:lstStyle/>
          <a:p>
            <a:r>
              <a:rPr lang="en-US" sz="2000" dirty="0" err="1"/>
              <a:t>Logistello</a:t>
            </a:r>
            <a:r>
              <a:rPr lang="en-US" sz="2000" dirty="0"/>
              <a:t> software written by Michael </a:t>
            </a:r>
            <a:r>
              <a:rPr lang="en-US" sz="2000" dirty="0" err="1"/>
              <a:t>Buro</a:t>
            </a:r>
            <a:endParaRPr lang="en-US" sz="2000" dirty="0"/>
          </a:p>
        </p:txBody>
      </p:sp>
      <p:sp>
        <p:nvSpPr>
          <p:cNvPr id="10" name="Rectangle 9"/>
          <p:cNvSpPr/>
          <p:nvPr/>
        </p:nvSpPr>
        <p:spPr>
          <a:xfrm>
            <a:off x="4572000" y="2514600"/>
            <a:ext cx="4572000" cy="830997"/>
          </a:xfrm>
          <a:prstGeom prst="rect">
            <a:avLst/>
          </a:prstGeom>
        </p:spPr>
        <p:txBody>
          <a:bodyPr>
            <a:spAutoFit/>
          </a:bodyPr>
          <a:lstStyle/>
          <a:p>
            <a:r>
              <a:rPr lang="en-US" sz="1600" dirty="0"/>
              <a:t>The average branching factor for Othello is about 7. The effective tree depth is 60, assuming that the majority of games end when the board is full.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274638"/>
            <a:ext cx="8610600" cy="1143000"/>
          </a:xfrm>
        </p:spPr>
        <p:txBody>
          <a:bodyPr/>
          <a:lstStyle/>
          <a:p>
            <a:pPr eaLnBrk="1" hangingPunct="1"/>
            <a:r>
              <a:rPr lang="en-US" sz="4000" b="1" dirty="0">
                <a:solidFill>
                  <a:schemeClr val="accent2"/>
                </a:solidFill>
                <a:latin typeface="Comic Sans MS" pitchFamily="66" charset="0"/>
              </a:rPr>
              <a:t>Chess: Kasparov vs. Deep Blue</a:t>
            </a:r>
            <a:endParaRPr lang="en-US" dirty="0"/>
          </a:p>
        </p:txBody>
      </p:sp>
      <p:pic>
        <p:nvPicPr>
          <p:cNvPr id="61443" name="Picture 3" descr="ap_kasparov2_day2_f"/>
          <p:cNvPicPr>
            <a:picLocks noChangeAspect="1" noChangeArrowheads="1"/>
          </p:cNvPicPr>
          <p:nvPr/>
        </p:nvPicPr>
        <p:blipFill>
          <a:blip r:embed="rId2" cstate="print"/>
          <a:srcRect/>
          <a:stretch>
            <a:fillRect/>
          </a:stretch>
        </p:blipFill>
        <p:spPr bwMode="auto">
          <a:xfrm>
            <a:off x="304800" y="2044700"/>
            <a:ext cx="4495800" cy="3238500"/>
          </a:xfrm>
          <a:prstGeom prst="rect">
            <a:avLst/>
          </a:prstGeom>
          <a:noFill/>
          <a:ln w="9525">
            <a:noFill/>
            <a:miter lim="800000"/>
            <a:headEnd/>
            <a:tailEnd/>
          </a:ln>
        </p:spPr>
      </p:pic>
      <p:sp>
        <p:nvSpPr>
          <p:cNvPr id="6" name="Rectangle 5"/>
          <p:cNvSpPr/>
          <p:nvPr/>
        </p:nvSpPr>
        <p:spPr>
          <a:xfrm>
            <a:off x="4943474" y="2044700"/>
            <a:ext cx="3895725" cy="830997"/>
          </a:xfrm>
          <a:prstGeom prst="rect">
            <a:avLst/>
          </a:prstGeom>
        </p:spPr>
        <p:txBody>
          <a:bodyPr wrap="square">
            <a:spAutoFit/>
          </a:bodyPr>
          <a:lstStyle/>
          <a:p>
            <a:r>
              <a:rPr lang="en-US" dirty="0"/>
              <a:t>1997: IBM Deep Blue wins by 3 wins, 1 loss, and 2 draws</a:t>
            </a:r>
          </a:p>
        </p:txBody>
      </p:sp>
      <p:sp>
        <p:nvSpPr>
          <p:cNvPr id="7" name="Rectangle 6"/>
          <p:cNvSpPr/>
          <p:nvPr/>
        </p:nvSpPr>
        <p:spPr>
          <a:xfrm>
            <a:off x="4943474" y="4726573"/>
            <a:ext cx="3571875" cy="830997"/>
          </a:xfrm>
          <a:prstGeom prst="rect">
            <a:avLst/>
          </a:prstGeom>
        </p:spPr>
        <p:txBody>
          <a:bodyPr wrap="square">
            <a:spAutoFit/>
          </a:bodyPr>
          <a:lstStyle/>
          <a:p>
            <a:r>
              <a:rPr lang="en-US" sz="1600" dirty="0"/>
              <a:t>The average branching factor for chess is about 36. The effective tree depth is about 40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145256"/>
            <a:ext cx="6562725" cy="1143000"/>
          </a:xfrm>
        </p:spPr>
        <p:txBody>
          <a:bodyPr/>
          <a:lstStyle/>
          <a:p>
            <a:pPr eaLnBrk="1" hangingPunct="1"/>
            <a:r>
              <a:rPr lang="en-US" altLang="en-US" sz="4000" b="1" dirty="0">
                <a:solidFill>
                  <a:schemeClr val="accent2"/>
                </a:solidFill>
                <a:latin typeface="Comic Sans MS" pitchFamily="66" charset="0"/>
              </a:rPr>
              <a:t>Go: </a:t>
            </a:r>
            <a:r>
              <a:rPr lang="en-US" altLang="en-US" sz="4000" b="1" dirty="0" err="1">
                <a:solidFill>
                  <a:schemeClr val="accent2"/>
                </a:solidFill>
                <a:latin typeface="Comic Sans MS" pitchFamily="66" charset="0"/>
              </a:rPr>
              <a:t>Goemate</a:t>
            </a:r>
            <a:r>
              <a:rPr lang="en-US" altLang="en-US" sz="4000" b="1" dirty="0">
                <a:solidFill>
                  <a:schemeClr val="accent2"/>
                </a:solidFill>
                <a:latin typeface="Comic Sans MS" pitchFamily="66" charset="0"/>
              </a:rPr>
              <a:t> vs. ??</a:t>
            </a:r>
          </a:p>
        </p:txBody>
      </p:sp>
      <p:pic>
        <p:nvPicPr>
          <p:cNvPr id="63491" name="Picture 3"/>
          <p:cNvPicPr>
            <a:picLocks noChangeAspect="1" noChangeArrowheads="1"/>
          </p:cNvPicPr>
          <p:nvPr/>
        </p:nvPicPr>
        <p:blipFill>
          <a:blip r:embed="rId2" cstate="print"/>
          <a:srcRect/>
          <a:stretch>
            <a:fillRect/>
          </a:stretch>
        </p:blipFill>
        <p:spPr bwMode="auto">
          <a:xfrm>
            <a:off x="914400" y="1524000"/>
            <a:ext cx="2006600" cy="2438400"/>
          </a:xfrm>
          <a:prstGeom prst="rect">
            <a:avLst/>
          </a:prstGeom>
          <a:noFill/>
          <a:ln w="9525">
            <a:noFill/>
            <a:miter lim="800000"/>
            <a:headEnd/>
            <a:tailEnd/>
          </a:ln>
        </p:spPr>
      </p:pic>
      <p:sp>
        <p:nvSpPr>
          <p:cNvPr id="63492" name="Text Box 4"/>
          <p:cNvSpPr txBox="1">
            <a:spLocks noChangeArrowheads="1"/>
          </p:cNvSpPr>
          <p:nvPr/>
        </p:nvSpPr>
        <p:spPr bwMode="auto">
          <a:xfrm>
            <a:off x="3200400" y="2634645"/>
            <a:ext cx="5486400" cy="1569660"/>
          </a:xfrm>
          <a:prstGeom prst="rect">
            <a:avLst/>
          </a:prstGeom>
          <a:noFill/>
          <a:ln w="9525">
            <a:noFill/>
            <a:miter lim="800000"/>
            <a:headEnd/>
            <a:tailEnd/>
          </a:ln>
        </p:spPr>
        <p:txBody>
          <a:bodyPr>
            <a:spAutoFit/>
          </a:bodyPr>
          <a:lstStyle/>
          <a:p>
            <a:pPr eaLnBrk="0" hangingPunct="0">
              <a:tabLst>
                <a:tab pos="465138" algn="l"/>
              </a:tabLst>
            </a:pPr>
            <a:r>
              <a:rPr lang="en-US" altLang="en-US" sz="2400" dirty="0">
                <a:latin typeface="Comic Sans MS" pitchFamily="66" charset="0"/>
              </a:rPr>
              <a:t>Chen </a:t>
            </a:r>
            <a:r>
              <a:rPr lang="en-US" altLang="en-US" sz="2400" dirty="0" err="1">
                <a:latin typeface="Comic Sans MS" pitchFamily="66" charset="0"/>
              </a:rPr>
              <a:t>Zhixing</a:t>
            </a:r>
            <a:endParaRPr lang="en-US" altLang="en-US" sz="2400" dirty="0">
              <a:latin typeface="Comic Sans MS" pitchFamily="66" charset="0"/>
            </a:endParaRPr>
          </a:p>
          <a:p>
            <a:pPr eaLnBrk="0" hangingPunct="0">
              <a:tabLst>
                <a:tab pos="465138" algn="l"/>
              </a:tabLst>
            </a:pPr>
            <a:r>
              <a:rPr lang="en-US" altLang="en-US" sz="2400" dirty="0">
                <a:latin typeface="Comic Sans MS" pitchFamily="66" charset="0"/>
              </a:rPr>
              <a:t>Author of </a:t>
            </a:r>
            <a:r>
              <a:rPr lang="en-US" altLang="en-US" sz="2400" dirty="0" err="1">
                <a:latin typeface="Comic Sans MS" pitchFamily="66" charset="0"/>
              </a:rPr>
              <a:t>Goemate</a:t>
            </a:r>
            <a:r>
              <a:rPr lang="en-US" altLang="en-US" sz="2400" dirty="0">
                <a:latin typeface="Comic Sans MS" pitchFamily="66" charset="0"/>
              </a:rPr>
              <a:t> (arguably the 	best Go program available today)</a:t>
            </a:r>
          </a:p>
          <a:p>
            <a:pPr eaLnBrk="0" hangingPunct="0">
              <a:tabLst>
                <a:tab pos="465138" algn="l"/>
              </a:tabLst>
            </a:pPr>
            <a:endParaRPr lang="en-US" altLang="en-US" sz="2400" dirty="0">
              <a:latin typeface="Comic Sans MS" pitchFamily="66" charset="0"/>
            </a:endParaRPr>
          </a:p>
        </p:txBody>
      </p:sp>
      <p:grpSp>
        <p:nvGrpSpPr>
          <p:cNvPr id="2" name="Group 5"/>
          <p:cNvGrpSpPr>
            <a:grpSpLocks/>
          </p:cNvGrpSpPr>
          <p:nvPr/>
        </p:nvGrpSpPr>
        <p:grpSpPr bwMode="auto">
          <a:xfrm>
            <a:off x="914400" y="4333875"/>
            <a:ext cx="6153150" cy="2362200"/>
            <a:chOff x="576" y="2592"/>
            <a:chExt cx="4425" cy="1488"/>
          </a:xfrm>
        </p:grpSpPr>
        <p:pic>
          <p:nvPicPr>
            <p:cNvPr id="63494" name="Picture 6"/>
            <p:cNvPicPr>
              <a:picLocks noChangeAspect="1" noChangeArrowheads="1"/>
            </p:cNvPicPr>
            <p:nvPr/>
          </p:nvPicPr>
          <p:blipFill>
            <a:blip r:embed="rId3" cstate="print"/>
            <a:srcRect/>
            <a:stretch>
              <a:fillRect/>
            </a:stretch>
          </p:blipFill>
          <p:spPr bwMode="auto">
            <a:xfrm>
              <a:off x="576" y="2592"/>
              <a:ext cx="1248" cy="1488"/>
            </a:xfrm>
            <a:prstGeom prst="rect">
              <a:avLst/>
            </a:prstGeom>
            <a:noFill/>
            <a:ln w="9525">
              <a:noFill/>
              <a:miter lim="800000"/>
              <a:headEnd/>
              <a:tailEnd/>
            </a:ln>
          </p:spPr>
        </p:pic>
        <p:sp>
          <p:nvSpPr>
            <p:cNvPr id="63495" name="Text Box 7"/>
            <p:cNvSpPr txBox="1">
              <a:spLocks noChangeArrowheads="1"/>
            </p:cNvSpPr>
            <p:nvPr/>
          </p:nvSpPr>
          <p:spPr bwMode="auto">
            <a:xfrm>
              <a:off x="2670" y="3000"/>
              <a:ext cx="2331" cy="978"/>
            </a:xfrm>
            <a:prstGeom prst="rect">
              <a:avLst/>
            </a:prstGeom>
            <a:noFill/>
            <a:ln w="9525">
              <a:noFill/>
              <a:miter lim="800000"/>
              <a:headEnd/>
              <a:tailEnd/>
            </a:ln>
          </p:spPr>
          <p:txBody>
            <a:bodyPr wrap="none">
              <a:spAutoFit/>
            </a:bodyPr>
            <a:lstStyle/>
            <a:p>
              <a:pPr eaLnBrk="0" hangingPunct="0"/>
              <a:r>
                <a:rPr lang="en-US" altLang="en-US" sz="2400" dirty="0">
                  <a:solidFill>
                    <a:srgbClr val="FF3300"/>
                  </a:solidFill>
                  <a:latin typeface="Comic Sans MS" pitchFamily="66" charset="0"/>
                </a:rPr>
                <a:t>Gave </a:t>
              </a:r>
              <a:r>
                <a:rPr lang="en-US" altLang="en-US" sz="2400" dirty="0" err="1">
                  <a:solidFill>
                    <a:srgbClr val="FF3300"/>
                  </a:solidFill>
                  <a:latin typeface="Comic Sans MS" pitchFamily="66" charset="0"/>
                </a:rPr>
                <a:t>Goemate</a:t>
              </a:r>
              <a:r>
                <a:rPr lang="en-US" altLang="en-US" sz="2400" dirty="0">
                  <a:solidFill>
                    <a:srgbClr val="FF3300"/>
                  </a:solidFill>
                  <a:latin typeface="Comic Sans MS" pitchFamily="66" charset="0"/>
                </a:rPr>
                <a:t> a 9 stone</a:t>
              </a:r>
            </a:p>
            <a:p>
              <a:pPr eaLnBrk="0" hangingPunct="0"/>
              <a:r>
                <a:rPr lang="en-US" altLang="en-US" sz="2400" dirty="0">
                  <a:solidFill>
                    <a:srgbClr val="FF3300"/>
                  </a:solidFill>
                  <a:latin typeface="Comic Sans MS" pitchFamily="66" charset="0"/>
                </a:rPr>
                <a:t>handicap and still easily</a:t>
              </a:r>
            </a:p>
            <a:p>
              <a:pPr eaLnBrk="0" hangingPunct="0"/>
              <a:r>
                <a:rPr lang="en-US" altLang="en-US" sz="2400" dirty="0">
                  <a:solidFill>
                    <a:srgbClr val="FF3300"/>
                  </a:solidFill>
                  <a:latin typeface="Comic Sans MS" pitchFamily="66" charset="0"/>
                </a:rPr>
                <a:t>beat the program,</a:t>
              </a:r>
            </a:p>
            <a:p>
              <a:pPr eaLnBrk="0" hangingPunct="0"/>
              <a:r>
                <a:rPr lang="en-US" altLang="en-US" sz="2400" dirty="0">
                  <a:solidFill>
                    <a:srgbClr val="FF3300"/>
                  </a:solidFill>
                  <a:latin typeface="Comic Sans MS" pitchFamily="66" charset="0"/>
                </a:rPr>
                <a:t>thereby winning $15,000</a:t>
              </a:r>
            </a:p>
          </p:txBody>
        </p:sp>
      </p:grpSp>
      <p:pic>
        <p:nvPicPr>
          <p:cNvPr id="51204" name="Picture 4" descr="http://upload.wikimedia.org/wikipedia/commons/thumb/2/2a/FloorGoban.JPG/300px-FloorGoban.JPG"/>
          <p:cNvPicPr>
            <a:picLocks noChangeAspect="1" noChangeArrowheads="1"/>
          </p:cNvPicPr>
          <p:nvPr/>
        </p:nvPicPr>
        <p:blipFill>
          <a:blip r:embed="rId4" cstate="print"/>
          <a:srcRect/>
          <a:stretch>
            <a:fillRect/>
          </a:stretch>
        </p:blipFill>
        <p:spPr bwMode="auto">
          <a:xfrm>
            <a:off x="6286500" y="0"/>
            <a:ext cx="2857500" cy="2771776"/>
          </a:xfrm>
          <a:prstGeom prst="rect">
            <a:avLst/>
          </a:prstGeom>
          <a:noFill/>
        </p:spPr>
      </p:pic>
      <p:sp>
        <p:nvSpPr>
          <p:cNvPr id="3" name="TextBox 2">
            <a:extLst>
              <a:ext uri="{FF2B5EF4-FFF2-40B4-BE49-F238E27FC236}">
                <a16:creationId xmlns:a16="http://schemas.microsoft.com/office/drawing/2014/main" id="{C4638A24-5C9C-432D-9B36-A71D8C736016}"/>
              </a:ext>
            </a:extLst>
          </p:cNvPr>
          <p:cNvSpPr txBox="1"/>
          <p:nvPr/>
        </p:nvSpPr>
        <p:spPr>
          <a:xfrm rot="20880186">
            <a:off x="2588843" y="4282500"/>
            <a:ext cx="5096267" cy="461665"/>
          </a:xfrm>
          <a:prstGeom prst="rect">
            <a:avLst/>
          </a:prstGeom>
          <a:noFill/>
        </p:spPr>
        <p:txBody>
          <a:bodyPr wrap="none" rtlCol="0">
            <a:spAutoFit/>
          </a:bodyPr>
          <a:lstStyle/>
          <a:p>
            <a:r>
              <a:rPr lang="en-US" dirty="0">
                <a:highlight>
                  <a:srgbClr val="FFFF00"/>
                </a:highlight>
              </a:rPr>
              <a:t>As we shall see, this slide is out of date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4300" y="609600"/>
            <a:ext cx="8667750" cy="1143000"/>
          </a:xfrm>
        </p:spPr>
        <p:txBody>
          <a:bodyPr/>
          <a:lstStyle/>
          <a:p>
            <a:r>
              <a:rPr lang="en-US" sz="5400" dirty="0">
                <a:effectLst>
                  <a:outerShdw blurRad="38100" dist="38100" dir="2700000" algn="tl">
                    <a:srgbClr val="000000">
                      <a:alpha val="43137"/>
                    </a:srgbClr>
                  </a:outerShdw>
                </a:effectLst>
              </a:rPr>
              <a:t>Adversarial Search: </a:t>
            </a:r>
            <a:r>
              <a:rPr lang="en-US" sz="5400" dirty="0" err="1">
                <a:effectLst>
                  <a:outerShdw blurRad="38100" dist="38100" dir="2700000" algn="tl">
                    <a:srgbClr val="000000">
                      <a:alpha val="43137"/>
                    </a:srgbClr>
                  </a:outerShdw>
                </a:effectLst>
              </a:rPr>
              <a:t>Revisted</a:t>
            </a:r>
            <a:br>
              <a:rPr lang="en-US" sz="5400" dirty="0">
                <a:effectLst>
                  <a:outerShdw blurRad="38100" dist="38100" dir="2700000" algn="tl">
                    <a:srgbClr val="000000">
                      <a:alpha val="43137"/>
                    </a:srgbClr>
                  </a:outerShdw>
                </a:effectLst>
              </a:rPr>
            </a:br>
            <a:r>
              <a:rPr lang="en-US" sz="3600" dirty="0">
                <a:solidFill>
                  <a:schemeClr val="bg1">
                    <a:lumMod val="65000"/>
                  </a:schemeClr>
                </a:solidFill>
              </a:rPr>
              <a:t>(game playing search)</a:t>
            </a:r>
            <a:endParaRPr lang="en-US" sz="5400" dirty="0">
              <a:solidFill>
                <a:schemeClr val="bg1">
                  <a:lumMod val="65000"/>
                </a:schemeClr>
              </a:solidFill>
            </a:endParaRPr>
          </a:p>
        </p:txBody>
      </p:sp>
      <p:sp>
        <p:nvSpPr>
          <p:cNvPr id="2051" name="Text Box 3"/>
          <p:cNvSpPr txBox="1">
            <a:spLocks noChangeArrowheads="1"/>
          </p:cNvSpPr>
          <p:nvPr/>
        </p:nvSpPr>
        <p:spPr bwMode="auto">
          <a:xfrm>
            <a:off x="441325" y="2327275"/>
            <a:ext cx="8245475" cy="3785652"/>
          </a:xfrm>
          <a:prstGeom prst="rect">
            <a:avLst/>
          </a:prstGeom>
          <a:noFill/>
          <a:ln w="9525">
            <a:noFill/>
            <a:miter lim="800000"/>
            <a:headEnd/>
            <a:tailEnd/>
          </a:ln>
          <a:effectLst/>
        </p:spPr>
        <p:txBody>
          <a:bodyPr>
            <a:spAutoFit/>
          </a:bodyPr>
          <a:lstStyle/>
          <a:p>
            <a:r>
              <a:rPr lang="en-US" sz="3200" dirty="0"/>
              <a:t>We have experience in search where we assume that we are the only intelligent entity and we have explicit control over the “world”.</a:t>
            </a:r>
          </a:p>
          <a:p>
            <a:endParaRPr lang="en-US" sz="3200" dirty="0"/>
          </a:p>
          <a:p>
            <a:r>
              <a:rPr lang="en-US" sz="3200" dirty="0"/>
              <a:t>Let us consider what happens when we relax those assumptions.</a:t>
            </a:r>
          </a:p>
          <a:p>
            <a:endParaRPr lang="en-US" dirty="0"/>
          </a:p>
          <a:p>
            <a:endParaRPr lang="en-US" dirty="0"/>
          </a:p>
        </p:txBody>
      </p:sp>
    </p:spTree>
    <p:extLst>
      <p:ext uri="{BB962C8B-B14F-4D97-AF65-F5344CB8AC3E}">
        <p14:creationId xmlns:p14="http://schemas.microsoft.com/office/powerpoint/2010/main" val="3771902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Example Utility Functions II</a:t>
            </a:r>
          </a:p>
        </p:txBody>
      </p:sp>
      <p:sp>
        <p:nvSpPr>
          <p:cNvPr id="10243" name="Text Box 3"/>
          <p:cNvSpPr txBox="1">
            <a:spLocks noChangeArrowheads="1"/>
          </p:cNvSpPr>
          <p:nvPr/>
        </p:nvSpPr>
        <p:spPr bwMode="auto">
          <a:xfrm>
            <a:off x="428625" y="892175"/>
            <a:ext cx="4375150" cy="1187450"/>
          </a:xfrm>
          <a:prstGeom prst="rect">
            <a:avLst/>
          </a:prstGeom>
          <a:noFill/>
          <a:ln w="9525">
            <a:noFill/>
            <a:miter lim="800000"/>
            <a:headEnd/>
            <a:tailEnd/>
          </a:ln>
          <a:effectLst/>
        </p:spPr>
        <p:txBody>
          <a:bodyPr>
            <a:spAutoFit/>
          </a:bodyPr>
          <a:lstStyle/>
          <a:p>
            <a:r>
              <a:rPr lang="en-US" b="1"/>
              <a:t>Chess I</a:t>
            </a:r>
            <a:endParaRPr lang="en-US"/>
          </a:p>
          <a:p>
            <a:r>
              <a:rPr lang="en-US"/>
              <a:t>Assume Max is “White”</a:t>
            </a:r>
          </a:p>
          <a:p>
            <a:endParaRPr lang="en-US"/>
          </a:p>
        </p:txBody>
      </p:sp>
      <p:sp>
        <p:nvSpPr>
          <p:cNvPr id="10244" name="Text Box 4"/>
          <p:cNvSpPr txBox="1">
            <a:spLocks noChangeArrowheads="1"/>
          </p:cNvSpPr>
          <p:nvPr/>
        </p:nvSpPr>
        <p:spPr bwMode="auto">
          <a:xfrm>
            <a:off x="403225" y="1844675"/>
            <a:ext cx="5786438" cy="5203825"/>
          </a:xfrm>
          <a:prstGeom prst="rect">
            <a:avLst/>
          </a:prstGeom>
          <a:noFill/>
          <a:ln w="9525">
            <a:noFill/>
            <a:miter lim="800000"/>
            <a:headEnd/>
            <a:tailEnd/>
          </a:ln>
          <a:effectLst/>
        </p:spPr>
        <p:txBody>
          <a:bodyPr>
            <a:spAutoFit/>
          </a:bodyPr>
          <a:lstStyle/>
          <a:p>
            <a:r>
              <a:rPr lang="en-US" dirty="0"/>
              <a:t>Assume each piece has the following values</a:t>
            </a:r>
            <a:endParaRPr lang="en-US" i="1" dirty="0"/>
          </a:p>
          <a:p>
            <a:pPr lvl="1"/>
            <a:r>
              <a:rPr lang="en-US" dirty="0"/>
              <a:t>pawn 	= 1;</a:t>
            </a:r>
          </a:p>
          <a:p>
            <a:pPr lvl="1"/>
            <a:r>
              <a:rPr lang="en-US" dirty="0"/>
              <a:t>knight 	= 3;</a:t>
            </a:r>
          </a:p>
          <a:p>
            <a:pPr lvl="1"/>
            <a:r>
              <a:rPr lang="en-US" dirty="0"/>
              <a:t>bishop 	= 3;</a:t>
            </a:r>
          </a:p>
          <a:p>
            <a:pPr lvl="1"/>
            <a:r>
              <a:rPr lang="en-US" dirty="0"/>
              <a:t>rook 	= 5;</a:t>
            </a:r>
          </a:p>
          <a:p>
            <a:pPr lvl="1"/>
            <a:r>
              <a:rPr lang="en-US" dirty="0"/>
              <a:t>queen 	= 9;</a:t>
            </a:r>
          </a:p>
          <a:p>
            <a:r>
              <a:rPr lang="en-US" dirty="0"/>
              <a:t>let </a:t>
            </a:r>
            <a:r>
              <a:rPr lang="en-US" i="1" dirty="0"/>
              <a:t>w</a:t>
            </a:r>
            <a:r>
              <a:rPr lang="en-US" dirty="0"/>
              <a:t> = sum of the value of white pieces</a:t>
            </a:r>
          </a:p>
          <a:p>
            <a:r>
              <a:rPr lang="en-US" dirty="0"/>
              <a:t>let </a:t>
            </a:r>
            <a:r>
              <a:rPr lang="en-US" i="1" dirty="0"/>
              <a:t>b</a:t>
            </a:r>
            <a:r>
              <a:rPr lang="en-US" dirty="0"/>
              <a:t> = sum of the value of black pieces</a:t>
            </a:r>
            <a:endParaRPr lang="en-US" i="1" dirty="0"/>
          </a:p>
          <a:p>
            <a:endParaRPr lang="en-US" i="1" dirty="0"/>
          </a:p>
          <a:p>
            <a:r>
              <a:rPr lang="en-US" i="1" dirty="0"/>
              <a:t>e</a:t>
            </a:r>
            <a:r>
              <a:rPr lang="en-US" dirty="0"/>
              <a:t>(</a:t>
            </a:r>
            <a:r>
              <a:rPr lang="en-US" i="1" dirty="0"/>
              <a:t>n</a:t>
            </a:r>
            <a:r>
              <a:rPr lang="en-US" dirty="0"/>
              <a:t>) = </a:t>
            </a:r>
          </a:p>
          <a:p>
            <a:r>
              <a:rPr lang="en-US" dirty="0"/>
              <a:t>	</a:t>
            </a:r>
            <a:r>
              <a:rPr lang="en-US" i="1" dirty="0"/>
              <a:t>w</a:t>
            </a:r>
            <a:r>
              <a:rPr lang="en-US" dirty="0"/>
              <a:t> - </a:t>
            </a:r>
            <a:r>
              <a:rPr lang="en-US" i="1" dirty="0"/>
              <a:t>b</a:t>
            </a:r>
            <a:endParaRPr lang="en-US" dirty="0"/>
          </a:p>
          <a:p>
            <a:r>
              <a:rPr lang="en-US" dirty="0"/>
              <a:t>	</a:t>
            </a:r>
            <a:r>
              <a:rPr lang="en-US" i="1" dirty="0"/>
              <a:t>w</a:t>
            </a:r>
            <a:r>
              <a:rPr lang="en-US" dirty="0"/>
              <a:t> + </a:t>
            </a:r>
            <a:r>
              <a:rPr lang="en-US" i="1" dirty="0"/>
              <a:t>b</a:t>
            </a:r>
            <a:endParaRPr lang="en-US" dirty="0"/>
          </a:p>
          <a:p>
            <a:endParaRPr lang="en-US" dirty="0"/>
          </a:p>
          <a:p>
            <a:pPr lvl="1"/>
            <a:endParaRPr lang="en-US" dirty="0"/>
          </a:p>
        </p:txBody>
      </p:sp>
      <p:sp>
        <p:nvSpPr>
          <p:cNvPr id="10273" name="Line 33"/>
          <p:cNvSpPr>
            <a:spLocks noChangeShapeType="1"/>
          </p:cNvSpPr>
          <p:nvPr/>
        </p:nvSpPr>
        <p:spPr bwMode="auto">
          <a:xfrm>
            <a:off x="1384300" y="5943600"/>
            <a:ext cx="685800" cy="0"/>
          </a:xfrm>
          <a:prstGeom prst="line">
            <a:avLst/>
          </a:prstGeom>
          <a:noFill/>
          <a:ln w="25400">
            <a:solidFill>
              <a:schemeClr val="tx1"/>
            </a:solidFill>
            <a:round/>
            <a:headEnd/>
            <a:tailEnd/>
          </a:ln>
          <a:effectLst/>
        </p:spPr>
        <p:txBody>
          <a:bodyPr wrap="none" anchor="ctr"/>
          <a:lstStyle/>
          <a:p>
            <a:endParaRPr lang="en-US"/>
          </a:p>
        </p:txBody>
      </p:sp>
      <p:sp>
        <p:nvSpPr>
          <p:cNvPr id="10274" name="Text Box 34"/>
          <p:cNvSpPr txBox="1">
            <a:spLocks noChangeArrowheads="1"/>
          </p:cNvSpPr>
          <p:nvPr/>
        </p:nvSpPr>
        <p:spPr bwMode="auto">
          <a:xfrm>
            <a:off x="4822825" y="5654675"/>
            <a:ext cx="3175000" cy="701675"/>
          </a:xfrm>
          <a:prstGeom prst="rect">
            <a:avLst/>
          </a:prstGeom>
          <a:noFill/>
          <a:ln w="9525">
            <a:noFill/>
            <a:miter lim="800000"/>
            <a:headEnd/>
            <a:tailEnd/>
          </a:ln>
          <a:effectLst/>
        </p:spPr>
        <p:txBody>
          <a:bodyPr>
            <a:spAutoFit/>
          </a:bodyPr>
          <a:lstStyle/>
          <a:p>
            <a:r>
              <a:rPr lang="en-US" sz="2000"/>
              <a:t>Note that this value ranges between 1 and -1</a:t>
            </a:r>
            <a:endParaRPr lang="en-US"/>
          </a:p>
        </p:txBody>
      </p:sp>
      <p:pic>
        <p:nvPicPr>
          <p:cNvPr id="89090" name="Picture 2" descr="http://www.chessusa.com/blog-images/staunton_chess_pieces.jpg"/>
          <p:cNvPicPr>
            <a:picLocks noChangeAspect="1" noChangeArrowheads="1"/>
          </p:cNvPicPr>
          <p:nvPr/>
        </p:nvPicPr>
        <p:blipFill>
          <a:blip r:embed="rId2" cstate="print"/>
          <a:srcRect/>
          <a:stretch>
            <a:fillRect/>
          </a:stretch>
        </p:blipFill>
        <p:spPr bwMode="auto">
          <a:xfrm>
            <a:off x="5700698" y="2428861"/>
            <a:ext cx="3183244" cy="1501431"/>
          </a:xfrm>
          <a:prstGeom prst="rect">
            <a:avLst/>
          </a:prstGeom>
          <a:noFill/>
        </p:spPr>
      </p:pic>
    </p:spTree>
    <p:extLst>
      <p:ext uri="{BB962C8B-B14F-4D97-AF65-F5344CB8AC3E}">
        <p14:creationId xmlns:p14="http://schemas.microsoft.com/office/powerpoint/2010/main" val="35813120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38125" y="180975"/>
            <a:ext cx="8304213" cy="1692771"/>
          </a:xfrm>
          <a:prstGeom prst="rect">
            <a:avLst/>
          </a:prstGeom>
          <a:noFill/>
          <a:ln w="9525">
            <a:noFill/>
            <a:miter lim="800000"/>
            <a:headEnd/>
            <a:tailEnd/>
          </a:ln>
          <a:effectLst/>
        </p:spPr>
        <p:txBody>
          <a:bodyPr>
            <a:spAutoFit/>
          </a:bodyPr>
          <a:lstStyle/>
          <a:p>
            <a:r>
              <a:rPr lang="en-US" dirty="0"/>
              <a:t>Depth limited </a:t>
            </a:r>
            <a:r>
              <a:rPr lang="en-US" dirty="0" err="1"/>
              <a:t>Minimax</a:t>
            </a:r>
            <a:r>
              <a:rPr lang="en-US" dirty="0"/>
              <a:t> search.</a:t>
            </a:r>
          </a:p>
          <a:p>
            <a:pPr lvl="1">
              <a:buFontTx/>
              <a:buChar char="•"/>
            </a:pPr>
            <a:r>
              <a:rPr lang="en-US" sz="2000" dirty="0"/>
              <a:t> Search the game tree as deep as you can in the given time.  </a:t>
            </a:r>
          </a:p>
          <a:p>
            <a:pPr lvl="1">
              <a:buFontTx/>
              <a:buChar char="•"/>
            </a:pPr>
            <a:r>
              <a:rPr lang="en-US" sz="2000" dirty="0"/>
              <a:t> Evaluate the fringe nodes with the utility function.</a:t>
            </a:r>
          </a:p>
          <a:p>
            <a:pPr lvl="1">
              <a:buFontTx/>
              <a:buChar char="•"/>
            </a:pPr>
            <a:r>
              <a:rPr lang="en-US" sz="2000" dirty="0"/>
              <a:t> Back up the values to the root.</a:t>
            </a:r>
          </a:p>
          <a:p>
            <a:pPr lvl="1">
              <a:buFontTx/>
              <a:buChar char="•"/>
            </a:pPr>
            <a:r>
              <a:rPr lang="en-US" sz="2000" dirty="0"/>
              <a:t> Choose best move, repeat.</a:t>
            </a:r>
            <a:endParaRPr lang="en-US" dirty="0"/>
          </a:p>
        </p:txBody>
      </p:sp>
      <p:sp>
        <p:nvSpPr>
          <p:cNvPr id="9296" name="AutoShape 80"/>
          <p:cNvSpPr>
            <a:spLocks noChangeArrowheads="1"/>
          </p:cNvSpPr>
          <p:nvPr/>
        </p:nvSpPr>
        <p:spPr bwMode="auto">
          <a:xfrm>
            <a:off x="185623" y="4041934"/>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9293" name="AutoShape 77"/>
          <p:cNvSpPr>
            <a:spLocks noChangeArrowheads="1"/>
          </p:cNvSpPr>
          <p:nvPr/>
        </p:nvSpPr>
        <p:spPr bwMode="auto">
          <a:xfrm>
            <a:off x="760298" y="4038759"/>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9299" name="Text Box 83"/>
          <p:cNvSpPr txBox="1">
            <a:spLocks noChangeArrowheads="1"/>
          </p:cNvSpPr>
          <p:nvPr/>
        </p:nvSpPr>
        <p:spPr bwMode="auto">
          <a:xfrm>
            <a:off x="504594" y="2817957"/>
            <a:ext cx="2230293" cy="1015663"/>
          </a:xfrm>
          <a:prstGeom prst="rect">
            <a:avLst/>
          </a:prstGeom>
          <a:noFill/>
          <a:ln w="9525">
            <a:noFill/>
            <a:miter lim="800000"/>
            <a:headEnd/>
            <a:tailEnd/>
          </a:ln>
          <a:effectLst/>
        </p:spPr>
        <p:txBody>
          <a:bodyPr wrap="square">
            <a:spAutoFit/>
          </a:bodyPr>
          <a:lstStyle/>
          <a:p>
            <a:r>
              <a:rPr lang="en-US" sz="2000" dirty="0"/>
              <a:t>Search to cutoff, make best move, wait for reply…</a:t>
            </a:r>
          </a:p>
        </p:txBody>
      </p:sp>
      <p:sp>
        <p:nvSpPr>
          <p:cNvPr id="12" name="AutoShape 80"/>
          <p:cNvSpPr>
            <a:spLocks noChangeArrowheads="1"/>
          </p:cNvSpPr>
          <p:nvPr/>
        </p:nvSpPr>
        <p:spPr bwMode="auto">
          <a:xfrm>
            <a:off x="3064598" y="4044705"/>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3" name="AutoShape 77"/>
          <p:cNvSpPr>
            <a:spLocks noChangeArrowheads="1"/>
          </p:cNvSpPr>
          <p:nvPr/>
        </p:nvSpPr>
        <p:spPr bwMode="auto">
          <a:xfrm>
            <a:off x="3639273" y="4041530"/>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16" name="AutoShape 77"/>
          <p:cNvSpPr>
            <a:spLocks noChangeArrowheads="1"/>
          </p:cNvSpPr>
          <p:nvPr/>
        </p:nvSpPr>
        <p:spPr bwMode="auto">
          <a:xfrm>
            <a:off x="3758422" y="4335247"/>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19" name="AutoShape 80"/>
          <p:cNvSpPr>
            <a:spLocks noChangeArrowheads="1"/>
          </p:cNvSpPr>
          <p:nvPr/>
        </p:nvSpPr>
        <p:spPr bwMode="auto">
          <a:xfrm>
            <a:off x="6001762" y="4055789"/>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20" name="AutoShape 77"/>
          <p:cNvSpPr>
            <a:spLocks noChangeArrowheads="1"/>
          </p:cNvSpPr>
          <p:nvPr/>
        </p:nvSpPr>
        <p:spPr bwMode="auto">
          <a:xfrm>
            <a:off x="6576437" y="4052614"/>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21" name="AutoShape 77"/>
          <p:cNvSpPr>
            <a:spLocks noChangeArrowheads="1"/>
          </p:cNvSpPr>
          <p:nvPr/>
        </p:nvSpPr>
        <p:spPr bwMode="auto">
          <a:xfrm>
            <a:off x="6695586" y="4346331"/>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22" name="AutoShape 77"/>
          <p:cNvSpPr>
            <a:spLocks noChangeArrowheads="1"/>
          </p:cNvSpPr>
          <p:nvPr/>
        </p:nvSpPr>
        <p:spPr bwMode="auto">
          <a:xfrm>
            <a:off x="6654022" y="4620652"/>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23" name="Text Box 83"/>
          <p:cNvSpPr txBox="1">
            <a:spLocks noChangeArrowheads="1"/>
          </p:cNvSpPr>
          <p:nvPr/>
        </p:nvSpPr>
        <p:spPr bwMode="auto">
          <a:xfrm>
            <a:off x="3209926" y="2638961"/>
            <a:ext cx="2230293" cy="1323439"/>
          </a:xfrm>
          <a:prstGeom prst="rect">
            <a:avLst/>
          </a:prstGeom>
          <a:noFill/>
          <a:ln w="9525">
            <a:noFill/>
            <a:miter lim="800000"/>
            <a:headEnd/>
            <a:tailEnd/>
          </a:ln>
          <a:effectLst/>
        </p:spPr>
        <p:txBody>
          <a:bodyPr wrap="square">
            <a:spAutoFit/>
          </a:bodyPr>
          <a:lstStyle/>
          <a:p>
            <a:r>
              <a:rPr lang="en-US" sz="2000" dirty="0"/>
              <a:t>After reply, search to cutoff, make best move, wait for reply… </a:t>
            </a:r>
          </a:p>
        </p:txBody>
      </p:sp>
      <p:sp>
        <p:nvSpPr>
          <p:cNvPr id="24" name="Text Box 83"/>
          <p:cNvSpPr txBox="1">
            <a:spLocks noChangeArrowheads="1"/>
          </p:cNvSpPr>
          <p:nvPr/>
        </p:nvSpPr>
        <p:spPr bwMode="auto">
          <a:xfrm>
            <a:off x="6096289" y="2831811"/>
            <a:ext cx="2230293" cy="1323439"/>
          </a:xfrm>
          <a:prstGeom prst="rect">
            <a:avLst/>
          </a:prstGeom>
          <a:noFill/>
          <a:ln w="9525">
            <a:noFill/>
            <a:miter lim="800000"/>
            <a:headEnd/>
            <a:tailEnd/>
          </a:ln>
          <a:effectLst/>
        </p:spPr>
        <p:txBody>
          <a:bodyPr wrap="square">
            <a:spAutoFit/>
          </a:bodyPr>
          <a:lstStyle/>
          <a:p>
            <a:r>
              <a:rPr lang="en-US" sz="2000" dirty="0"/>
              <a:t>After reply, search to cutoff, make best move, wait for reply… </a:t>
            </a:r>
          </a:p>
        </p:txBody>
      </p:sp>
      <p:cxnSp>
        <p:nvCxnSpPr>
          <p:cNvPr id="26" name="Straight Connector 25"/>
          <p:cNvCxnSpPr/>
          <p:nvPr/>
        </p:nvCxnSpPr>
        <p:spPr bwMode="auto">
          <a:xfrm>
            <a:off x="4325073" y="4047880"/>
            <a:ext cx="119149" cy="293717"/>
          </a:xfrm>
          <a:prstGeom prst="line">
            <a:avLst/>
          </a:prstGeom>
          <a:solidFill>
            <a:schemeClr val="accent1"/>
          </a:solidFill>
          <a:ln w="25400" cap="flat" cmpd="sng" algn="ctr">
            <a:solidFill>
              <a:srgbClr val="FFFF00"/>
            </a:solidFill>
            <a:prstDash val="solid"/>
            <a:round/>
            <a:headEnd type="none" w="med" len="med"/>
            <a:tailEnd type="none" w="med" len="med"/>
          </a:ln>
          <a:effectLst/>
        </p:spPr>
      </p:cxnSp>
      <p:cxnSp>
        <p:nvCxnSpPr>
          <p:cNvPr id="32" name="Straight Connector 31"/>
          <p:cNvCxnSpPr/>
          <p:nvPr/>
        </p:nvCxnSpPr>
        <p:spPr bwMode="auto">
          <a:xfrm>
            <a:off x="7258050" y="4059771"/>
            <a:ext cx="119149" cy="293717"/>
          </a:xfrm>
          <a:prstGeom prst="line">
            <a:avLst/>
          </a:prstGeom>
          <a:solidFill>
            <a:schemeClr val="accent1"/>
          </a:solidFill>
          <a:ln w="25400" cap="flat" cmpd="sng" algn="ctr">
            <a:solidFill>
              <a:srgbClr val="FFFF00"/>
            </a:solidFill>
            <a:prstDash val="solid"/>
            <a:round/>
            <a:headEnd type="none" w="med" len="med"/>
            <a:tailEnd type="none" w="med" len="med"/>
          </a:ln>
          <a:effectLst/>
        </p:spPr>
      </p:cxnSp>
      <p:cxnSp>
        <p:nvCxnSpPr>
          <p:cNvPr id="33" name="Straight Connector 32"/>
          <p:cNvCxnSpPr>
            <a:endCxn id="22" idx="0"/>
          </p:cNvCxnSpPr>
          <p:nvPr/>
        </p:nvCxnSpPr>
        <p:spPr bwMode="auto">
          <a:xfrm flipH="1">
            <a:off x="7339822" y="4359029"/>
            <a:ext cx="37377" cy="261623"/>
          </a:xfrm>
          <a:prstGeom prst="line">
            <a:avLst/>
          </a:prstGeom>
          <a:solidFill>
            <a:schemeClr val="accent1"/>
          </a:solidFill>
          <a:ln w="25400"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104834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6" name="AutoShape 80"/>
          <p:cNvSpPr>
            <a:spLocks noChangeArrowheads="1"/>
          </p:cNvSpPr>
          <p:nvPr/>
        </p:nvSpPr>
        <p:spPr bwMode="auto">
          <a:xfrm>
            <a:off x="292099" y="4426347"/>
            <a:ext cx="252944" cy="773314"/>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2" name="AutoShape 80"/>
          <p:cNvSpPr>
            <a:spLocks noChangeArrowheads="1"/>
          </p:cNvSpPr>
          <p:nvPr/>
        </p:nvSpPr>
        <p:spPr bwMode="auto">
          <a:xfrm>
            <a:off x="1010708" y="4427678"/>
            <a:ext cx="1207373" cy="116777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9" name="AutoShape 80"/>
          <p:cNvSpPr>
            <a:spLocks noChangeArrowheads="1"/>
          </p:cNvSpPr>
          <p:nvPr/>
        </p:nvSpPr>
        <p:spPr bwMode="auto">
          <a:xfrm>
            <a:off x="782108" y="4312061"/>
            <a:ext cx="8211012" cy="213953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6" name="Rectangle 5"/>
          <p:cNvSpPr/>
          <p:nvPr/>
        </p:nvSpPr>
        <p:spPr>
          <a:xfrm>
            <a:off x="108614" y="99628"/>
            <a:ext cx="3090141" cy="1200329"/>
          </a:xfrm>
          <a:prstGeom prst="rect">
            <a:avLst/>
          </a:prstGeom>
        </p:spPr>
        <p:txBody>
          <a:bodyPr wrap="none">
            <a:spAutoFit/>
          </a:bodyPr>
          <a:lstStyle/>
          <a:p>
            <a:r>
              <a:rPr lang="en-US" b="1" dirty="0">
                <a:solidFill>
                  <a:srgbClr val="C00000"/>
                </a:solidFill>
              </a:rPr>
              <a:t>Branching Factor</a:t>
            </a:r>
          </a:p>
          <a:p>
            <a:r>
              <a:rPr lang="en-US" b="1" dirty="0">
                <a:solidFill>
                  <a:srgbClr val="00B050"/>
                </a:solidFill>
              </a:rPr>
              <a:t>Average game length </a:t>
            </a:r>
          </a:p>
          <a:p>
            <a:r>
              <a:rPr lang="en-US" b="1" dirty="0">
                <a:solidFill>
                  <a:srgbClr val="0000FF"/>
                </a:solidFill>
              </a:rPr>
              <a:t>Game-tree complexity</a:t>
            </a:r>
          </a:p>
        </p:txBody>
      </p:sp>
      <p:sp>
        <p:nvSpPr>
          <p:cNvPr id="7" name="Rectangle 6"/>
          <p:cNvSpPr/>
          <p:nvPr/>
        </p:nvSpPr>
        <p:spPr>
          <a:xfrm>
            <a:off x="4512908" y="6447135"/>
            <a:ext cx="800219" cy="461665"/>
          </a:xfrm>
          <a:prstGeom prst="rect">
            <a:avLst/>
          </a:prstGeom>
        </p:spPr>
        <p:txBody>
          <a:bodyPr wrap="none">
            <a:spAutoFit/>
          </a:bodyPr>
          <a:lstStyle/>
          <a:p>
            <a:r>
              <a:rPr lang="en-US" dirty="0">
                <a:solidFill>
                  <a:srgbClr val="0000FF"/>
                </a:solidFill>
              </a:rPr>
              <a:t>10</a:t>
            </a:r>
            <a:r>
              <a:rPr lang="en-US" baseline="30000" dirty="0">
                <a:solidFill>
                  <a:srgbClr val="0000FF"/>
                </a:solidFill>
              </a:rPr>
              <a:t>360</a:t>
            </a:r>
          </a:p>
        </p:txBody>
      </p:sp>
      <p:sp>
        <p:nvSpPr>
          <p:cNvPr id="27" name="Rectangle 26"/>
          <p:cNvSpPr/>
          <p:nvPr/>
        </p:nvSpPr>
        <p:spPr>
          <a:xfrm>
            <a:off x="1214092" y="5541219"/>
            <a:ext cx="800219" cy="461665"/>
          </a:xfrm>
          <a:prstGeom prst="rect">
            <a:avLst/>
          </a:prstGeom>
        </p:spPr>
        <p:txBody>
          <a:bodyPr wrap="none">
            <a:spAutoFit/>
          </a:bodyPr>
          <a:lstStyle/>
          <a:p>
            <a:r>
              <a:rPr lang="en-US" dirty="0">
                <a:solidFill>
                  <a:srgbClr val="0000FF"/>
                </a:solidFill>
              </a:rPr>
              <a:t>10</a:t>
            </a:r>
            <a:r>
              <a:rPr lang="en-US" baseline="30000" dirty="0">
                <a:solidFill>
                  <a:srgbClr val="0000FF"/>
                </a:solidFill>
              </a:rPr>
              <a:t>123</a:t>
            </a:r>
          </a:p>
        </p:txBody>
      </p:sp>
      <p:sp>
        <p:nvSpPr>
          <p:cNvPr id="28" name="Rectangle 27"/>
          <p:cNvSpPr/>
          <p:nvPr/>
        </p:nvSpPr>
        <p:spPr>
          <a:xfrm>
            <a:off x="0" y="5381829"/>
            <a:ext cx="697627" cy="461665"/>
          </a:xfrm>
          <a:prstGeom prst="rect">
            <a:avLst/>
          </a:prstGeom>
        </p:spPr>
        <p:txBody>
          <a:bodyPr wrap="none">
            <a:spAutoFit/>
          </a:bodyPr>
          <a:lstStyle/>
          <a:p>
            <a:r>
              <a:rPr lang="en-US" dirty="0">
                <a:solidFill>
                  <a:srgbClr val="0000FF"/>
                </a:solidFill>
              </a:rPr>
              <a:t>10</a:t>
            </a:r>
            <a:r>
              <a:rPr lang="en-US" baseline="30000" dirty="0">
                <a:solidFill>
                  <a:srgbClr val="0000FF"/>
                </a:solidFill>
              </a:rPr>
              <a:t>31</a:t>
            </a:r>
          </a:p>
        </p:txBody>
      </p:sp>
      <p:sp>
        <p:nvSpPr>
          <p:cNvPr id="29" name="Rectangle 28"/>
          <p:cNvSpPr/>
          <p:nvPr/>
        </p:nvSpPr>
        <p:spPr>
          <a:xfrm>
            <a:off x="232037" y="3850396"/>
            <a:ext cx="338554" cy="461665"/>
          </a:xfrm>
          <a:prstGeom prst="rect">
            <a:avLst/>
          </a:prstGeom>
        </p:spPr>
        <p:txBody>
          <a:bodyPr wrap="none">
            <a:spAutoFit/>
          </a:bodyPr>
          <a:lstStyle/>
          <a:p>
            <a:r>
              <a:rPr lang="en-US" dirty="0">
                <a:solidFill>
                  <a:srgbClr val="C00000"/>
                </a:solidFill>
              </a:rPr>
              <a:t>8</a:t>
            </a:r>
            <a:endParaRPr lang="en-US" baseline="30000" dirty="0">
              <a:solidFill>
                <a:srgbClr val="C00000"/>
              </a:solidFill>
            </a:endParaRPr>
          </a:p>
        </p:txBody>
      </p:sp>
      <p:sp>
        <p:nvSpPr>
          <p:cNvPr id="30" name="Rectangle 29"/>
          <p:cNvSpPr/>
          <p:nvPr/>
        </p:nvSpPr>
        <p:spPr>
          <a:xfrm>
            <a:off x="1367979" y="3850396"/>
            <a:ext cx="492443" cy="461665"/>
          </a:xfrm>
          <a:prstGeom prst="rect">
            <a:avLst/>
          </a:prstGeom>
        </p:spPr>
        <p:txBody>
          <a:bodyPr wrap="none">
            <a:spAutoFit/>
          </a:bodyPr>
          <a:lstStyle/>
          <a:p>
            <a:r>
              <a:rPr lang="en-US" dirty="0">
                <a:solidFill>
                  <a:srgbClr val="C00000"/>
                </a:solidFill>
              </a:rPr>
              <a:t>35</a:t>
            </a:r>
            <a:endParaRPr lang="en-US" baseline="30000" dirty="0">
              <a:solidFill>
                <a:srgbClr val="C00000"/>
              </a:solidFill>
            </a:endParaRPr>
          </a:p>
        </p:txBody>
      </p:sp>
      <p:sp>
        <p:nvSpPr>
          <p:cNvPr id="31" name="Rectangle 30"/>
          <p:cNvSpPr/>
          <p:nvPr/>
        </p:nvSpPr>
        <p:spPr>
          <a:xfrm>
            <a:off x="4562909" y="3850396"/>
            <a:ext cx="646331" cy="461665"/>
          </a:xfrm>
          <a:prstGeom prst="rect">
            <a:avLst/>
          </a:prstGeom>
        </p:spPr>
        <p:txBody>
          <a:bodyPr wrap="none">
            <a:spAutoFit/>
          </a:bodyPr>
          <a:lstStyle/>
          <a:p>
            <a:r>
              <a:rPr lang="en-US" dirty="0">
                <a:solidFill>
                  <a:srgbClr val="C00000"/>
                </a:solidFill>
              </a:rPr>
              <a:t>250</a:t>
            </a:r>
            <a:endParaRPr lang="en-US" baseline="30000" dirty="0">
              <a:solidFill>
                <a:srgbClr val="C00000"/>
              </a:solidFill>
            </a:endParaRPr>
          </a:p>
        </p:txBody>
      </p:sp>
      <p:sp>
        <p:nvSpPr>
          <p:cNvPr id="34" name="Rectangle 33"/>
          <p:cNvSpPr/>
          <p:nvPr/>
        </p:nvSpPr>
        <p:spPr>
          <a:xfrm>
            <a:off x="417354" y="4443089"/>
            <a:ext cx="415498" cy="369332"/>
          </a:xfrm>
          <a:prstGeom prst="rect">
            <a:avLst/>
          </a:prstGeom>
        </p:spPr>
        <p:txBody>
          <a:bodyPr wrap="none">
            <a:spAutoFit/>
          </a:bodyPr>
          <a:lstStyle/>
          <a:p>
            <a:r>
              <a:rPr lang="en-US" sz="1800" dirty="0">
                <a:solidFill>
                  <a:srgbClr val="00B050"/>
                </a:solidFill>
              </a:rPr>
              <a:t>70</a:t>
            </a:r>
            <a:endParaRPr lang="en-US" sz="1800" baseline="30000" dirty="0">
              <a:solidFill>
                <a:srgbClr val="00B050"/>
              </a:solidFill>
            </a:endParaRPr>
          </a:p>
        </p:txBody>
      </p:sp>
      <p:sp>
        <p:nvSpPr>
          <p:cNvPr id="35" name="Rectangle 34"/>
          <p:cNvSpPr/>
          <p:nvPr/>
        </p:nvSpPr>
        <p:spPr>
          <a:xfrm>
            <a:off x="2013503" y="4443089"/>
            <a:ext cx="530915" cy="369332"/>
          </a:xfrm>
          <a:prstGeom prst="rect">
            <a:avLst/>
          </a:prstGeom>
        </p:spPr>
        <p:txBody>
          <a:bodyPr wrap="none">
            <a:spAutoFit/>
          </a:bodyPr>
          <a:lstStyle/>
          <a:p>
            <a:r>
              <a:rPr lang="en-US" sz="1800" dirty="0">
                <a:solidFill>
                  <a:srgbClr val="00B050"/>
                </a:solidFill>
              </a:rPr>
              <a:t>123</a:t>
            </a:r>
            <a:endParaRPr lang="en-US" sz="1800" baseline="30000" dirty="0">
              <a:solidFill>
                <a:srgbClr val="00B050"/>
              </a:solidFill>
            </a:endParaRPr>
          </a:p>
        </p:txBody>
      </p:sp>
      <p:sp>
        <p:nvSpPr>
          <p:cNvPr id="36" name="Rectangle 35"/>
          <p:cNvSpPr/>
          <p:nvPr/>
        </p:nvSpPr>
        <p:spPr>
          <a:xfrm>
            <a:off x="6014003" y="4443089"/>
            <a:ext cx="530915" cy="369332"/>
          </a:xfrm>
          <a:prstGeom prst="rect">
            <a:avLst/>
          </a:prstGeom>
        </p:spPr>
        <p:txBody>
          <a:bodyPr wrap="none">
            <a:spAutoFit/>
          </a:bodyPr>
          <a:lstStyle/>
          <a:p>
            <a:r>
              <a:rPr lang="en-US" sz="1800" dirty="0">
                <a:solidFill>
                  <a:srgbClr val="00B050"/>
                </a:solidFill>
              </a:rPr>
              <a:t>150</a:t>
            </a:r>
            <a:endParaRPr lang="en-US" sz="1800" baseline="30000" dirty="0">
              <a:solidFill>
                <a:srgbClr val="00B050"/>
              </a:solidFill>
            </a:endParaRPr>
          </a:p>
        </p:txBody>
      </p:sp>
      <p:pic>
        <p:nvPicPr>
          <p:cNvPr id="37" name="Picture 12" descr="http://guineashots.com/wp-content/uploads/2014/06/liac-chess.png"/>
          <p:cNvPicPr>
            <a:picLocks noChangeAspect="1" noChangeArrowheads="1"/>
          </p:cNvPicPr>
          <p:nvPr/>
        </p:nvPicPr>
        <p:blipFill>
          <a:blip r:embed="rId2" cstate="print"/>
          <a:srcRect l="2785" t="10734" r="37130" b="4771"/>
          <a:stretch>
            <a:fillRect/>
          </a:stretch>
        </p:blipFill>
        <p:spPr bwMode="auto">
          <a:xfrm>
            <a:off x="1260125" y="2566833"/>
            <a:ext cx="947956" cy="947956"/>
          </a:xfrm>
          <a:prstGeom prst="rect">
            <a:avLst/>
          </a:prstGeom>
          <a:noFill/>
        </p:spPr>
      </p:pic>
      <p:pic>
        <p:nvPicPr>
          <p:cNvPr id="8" name="Picture 7"/>
          <p:cNvPicPr>
            <a:picLocks noChangeAspect="1"/>
          </p:cNvPicPr>
          <p:nvPr/>
        </p:nvPicPr>
        <p:blipFill>
          <a:blip r:embed="rId3" cstate="print"/>
          <a:stretch>
            <a:fillRect/>
          </a:stretch>
        </p:blipFill>
        <p:spPr>
          <a:xfrm>
            <a:off x="108614" y="2566833"/>
            <a:ext cx="952696" cy="947956"/>
          </a:xfrm>
          <a:prstGeom prst="rect">
            <a:avLst/>
          </a:prstGeom>
        </p:spPr>
      </p:pic>
      <p:pic>
        <p:nvPicPr>
          <p:cNvPr id="9" name="Picture 8"/>
          <p:cNvPicPr>
            <a:picLocks noChangeAspect="1"/>
          </p:cNvPicPr>
          <p:nvPr/>
        </p:nvPicPr>
        <p:blipFill>
          <a:blip r:embed="rId4" cstate="print"/>
          <a:stretch>
            <a:fillRect/>
          </a:stretch>
        </p:blipFill>
        <p:spPr>
          <a:xfrm>
            <a:off x="4420868" y="2566833"/>
            <a:ext cx="984298" cy="987355"/>
          </a:xfrm>
          <a:prstGeom prst="rect">
            <a:avLst/>
          </a:prstGeom>
        </p:spPr>
      </p:pic>
      <p:sp>
        <p:nvSpPr>
          <p:cNvPr id="10" name="TextBox 9"/>
          <p:cNvSpPr txBox="1"/>
          <p:nvPr/>
        </p:nvSpPr>
        <p:spPr>
          <a:xfrm>
            <a:off x="17434" y="2124086"/>
            <a:ext cx="1043876" cy="369332"/>
          </a:xfrm>
          <a:prstGeom prst="rect">
            <a:avLst/>
          </a:prstGeom>
          <a:noFill/>
        </p:spPr>
        <p:txBody>
          <a:bodyPr wrap="none" rtlCol="0">
            <a:spAutoFit/>
          </a:bodyPr>
          <a:lstStyle/>
          <a:p>
            <a:r>
              <a:rPr lang="en-US" sz="1800" dirty="0"/>
              <a:t>Checkers</a:t>
            </a:r>
          </a:p>
        </p:txBody>
      </p:sp>
      <p:sp>
        <p:nvSpPr>
          <p:cNvPr id="38" name="TextBox 37"/>
          <p:cNvSpPr txBox="1"/>
          <p:nvPr/>
        </p:nvSpPr>
        <p:spPr>
          <a:xfrm>
            <a:off x="1367979" y="2124086"/>
            <a:ext cx="736099" cy="369332"/>
          </a:xfrm>
          <a:prstGeom prst="rect">
            <a:avLst/>
          </a:prstGeom>
          <a:noFill/>
        </p:spPr>
        <p:txBody>
          <a:bodyPr wrap="none" rtlCol="0">
            <a:spAutoFit/>
          </a:bodyPr>
          <a:lstStyle/>
          <a:p>
            <a:r>
              <a:rPr lang="en-US" sz="1800" dirty="0"/>
              <a:t>Chess</a:t>
            </a:r>
          </a:p>
        </p:txBody>
      </p:sp>
      <p:sp>
        <p:nvSpPr>
          <p:cNvPr id="39" name="TextBox 38"/>
          <p:cNvSpPr txBox="1"/>
          <p:nvPr/>
        </p:nvSpPr>
        <p:spPr>
          <a:xfrm>
            <a:off x="4679620" y="2124086"/>
            <a:ext cx="466794" cy="369332"/>
          </a:xfrm>
          <a:prstGeom prst="rect">
            <a:avLst/>
          </a:prstGeom>
          <a:noFill/>
        </p:spPr>
        <p:txBody>
          <a:bodyPr wrap="none" rtlCol="0">
            <a:spAutoFit/>
          </a:bodyPr>
          <a:lstStyle/>
          <a:p>
            <a:r>
              <a:rPr lang="en-US" sz="1800" dirty="0"/>
              <a:t>Go</a:t>
            </a:r>
          </a:p>
        </p:txBody>
      </p:sp>
      <p:sp>
        <p:nvSpPr>
          <p:cNvPr id="2" name="TextBox 1">
            <a:extLst>
              <a:ext uri="{FF2B5EF4-FFF2-40B4-BE49-F238E27FC236}">
                <a16:creationId xmlns:a16="http://schemas.microsoft.com/office/drawing/2014/main" id="{9DCF4176-97BD-4CEF-A2CD-034F49A194B7}"/>
              </a:ext>
            </a:extLst>
          </p:cNvPr>
          <p:cNvSpPr txBox="1"/>
          <p:nvPr/>
        </p:nvSpPr>
        <p:spPr>
          <a:xfrm>
            <a:off x="4713789" y="99628"/>
            <a:ext cx="4430211" cy="1077218"/>
          </a:xfrm>
          <a:prstGeom prst="rect">
            <a:avLst/>
          </a:prstGeom>
          <a:noFill/>
        </p:spPr>
        <p:txBody>
          <a:bodyPr wrap="square" rtlCol="0">
            <a:spAutoFit/>
          </a:bodyPr>
          <a:lstStyle/>
          <a:p>
            <a:r>
              <a:rPr lang="en-US" sz="1600" dirty="0"/>
              <a:t>The </a:t>
            </a:r>
            <a:r>
              <a:rPr lang="en-US" sz="1600" b="1" dirty="0">
                <a:solidFill>
                  <a:srgbClr val="0000FF"/>
                </a:solidFill>
              </a:rPr>
              <a:t>Game-tree complexity </a:t>
            </a:r>
            <a:r>
              <a:rPr lang="en-US" sz="1600" dirty="0"/>
              <a:t> of Go is about 2</a:t>
            </a:r>
            <a:r>
              <a:rPr lang="en-US" sz="1600" baseline="30000" dirty="0"/>
              <a:t>787</a:t>
            </a:r>
            <a:r>
              <a:rPr lang="en-US" sz="1600" dirty="0"/>
              <a:t> times that of Chess. So even if Moore's law holds out forever, it would take about 700 years for Alpha-Beta to be competitive here. </a:t>
            </a:r>
          </a:p>
        </p:txBody>
      </p:sp>
    </p:spTree>
    <p:extLst>
      <p:ext uri="{BB962C8B-B14F-4D97-AF65-F5344CB8AC3E}">
        <p14:creationId xmlns:p14="http://schemas.microsoft.com/office/powerpoint/2010/main" val="3669437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6" name="AutoShape 80"/>
          <p:cNvSpPr>
            <a:spLocks noChangeArrowheads="1"/>
          </p:cNvSpPr>
          <p:nvPr/>
        </p:nvSpPr>
        <p:spPr bwMode="auto">
          <a:xfrm>
            <a:off x="292099" y="4426347"/>
            <a:ext cx="252944" cy="773314"/>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9" name="AutoShape 80"/>
          <p:cNvSpPr>
            <a:spLocks noChangeArrowheads="1"/>
          </p:cNvSpPr>
          <p:nvPr/>
        </p:nvSpPr>
        <p:spPr bwMode="auto">
          <a:xfrm>
            <a:off x="782108" y="4312061"/>
            <a:ext cx="8211012" cy="213953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6" name="Rectangle 5"/>
          <p:cNvSpPr/>
          <p:nvPr/>
        </p:nvSpPr>
        <p:spPr>
          <a:xfrm>
            <a:off x="5026679" y="116938"/>
            <a:ext cx="3819507" cy="461665"/>
          </a:xfrm>
          <a:prstGeom prst="rect">
            <a:avLst/>
          </a:prstGeom>
        </p:spPr>
        <p:txBody>
          <a:bodyPr wrap="none">
            <a:spAutoFit/>
          </a:bodyPr>
          <a:lstStyle/>
          <a:p>
            <a:r>
              <a:rPr lang="en-US" b="1" dirty="0">
                <a:solidFill>
                  <a:srgbClr val="7030A0"/>
                </a:solidFill>
              </a:rPr>
              <a:t>Super Human Performance</a:t>
            </a:r>
          </a:p>
        </p:txBody>
      </p:sp>
      <p:pic>
        <p:nvPicPr>
          <p:cNvPr id="37" name="Picture 12" descr="http://guineashots.com/wp-content/uploads/2014/06/liac-chess.png"/>
          <p:cNvPicPr>
            <a:picLocks noChangeAspect="1" noChangeArrowheads="1"/>
          </p:cNvPicPr>
          <p:nvPr/>
        </p:nvPicPr>
        <p:blipFill>
          <a:blip r:embed="rId2" cstate="print"/>
          <a:srcRect l="2785" t="10734" r="37130" b="4771"/>
          <a:stretch>
            <a:fillRect/>
          </a:stretch>
        </p:blipFill>
        <p:spPr bwMode="auto">
          <a:xfrm>
            <a:off x="1260125" y="2566833"/>
            <a:ext cx="947956" cy="947956"/>
          </a:xfrm>
          <a:prstGeom prst="rect">
            <a:avLst/>
          </a:prstGeom>
          <a:noFill/>
        </p:spPr>
      </p:pic>
      <p:pic>
        <p:nvPicPr>
          <p:cNvPr id="8" name="Picture 7"/>
          <p:cNvPicPr>
            <a:picLocks noChangeAspect="1"/>
          </p:cNvPicPr>
          <p:nvPr/>
        </p:nvPicPr>
        <p:blipFill>
          <a:blip r:embed="rId3" cstate="print"/>
          <a:stretch>
            <a:fillRect/>
          </a:stretch>
        </p:blipFill>
        <p:spPr>
          <a:xfrm>
            <a:off x="108614" y="2566833"/>
            <a:ext cx="952696" cy="947956"/>
          </a:xfrm>
          <a:prstGeom prst="rect">
            <a:avLst/>
          </a:prstGeom>
        </p:spPr>
      </p:pic>
      <p:pic>
        <p:nvPicPr>
          <p:cNvPr id="9" name="Picture 8"/>
          <p:cNvPicPr>
            <a:picLocks noChangeAspect="1"/>
          </p:cNvPicPr>
          <p:nvPr/>
        </p:nvPicPr>
        <p:blipFill>
          <a:blip r:embed="rId4" cstate="print"/>
          <a:stretch>
            <a:fillRect/>
          </a:stretch>
        </p:blipFill>
        <p:spPr>
          <a:xfrm>
            <a:off x="4420868" y="2566833"/>
            <a:ext cx="984298" cy="987355"/>
          </a:xfrm>
          <a:prstGeom prst="rect">
            <a:avLst/>
          </a:prstGeom>
        </p:spPr>
      </p:pic>
      <p:sp>
        <p:nvSpPr>
          <p:cNvPr id="10" name="TextBox 9"/>
          <p:cNvSpPr txBox="1"/>
          <p:nvPr/>
        </p:nvSpPr>
        <p:spPr>
          <a:xfrm>
            <a:off x="17434" y="2124086"/>
            <a:ext cx="1043876" cy="369332"/>
          </a:xfrm>
          <a:prstGeom prst="rect">
            <a:avLst/>
          </a:prstGeom>
          <a:noFill/>
        </p:spPr>
        <p:txBody>
          <a:bodyPr wrap="none" rtlCol="0">
            <a:spAutoFit/>
          </a:bodyPr>
          <a:lstStyle/>
          <a:p>
            <a:r>
              <a:rPr lang="en-US" sz="1800" dirty="0"/>
              <a:t>Checkers</a:t>
            </a:r>
          </a:p>
        </p:txBody>
      </p:sp>
      <p:sp>
        <p:nvSpPr>
          <p:cNvPr id="38" name="TextBox 37"/>
          <p:cNvSpPr txBox="1"/>
          <p:nvPr/>
        </p:nvSpPr>
        <p:spPr>
          <a:xfrm>
            <a:off x="1367979" y="2124086"/>
            <a:ext cx="736099" cy="369332"/>
          </a:xfrm>
          <a:prstGeom prst="rect">
            <a:avLst/>
          </a:prstGeom>
          <a:noFill/>
        </p:spPr>
        <p:txBody>
          <a:bodyPr wrap="none" rtlCol="0">
            <a:spAutoFit/>
          </a:bodyPr>
          <a:lstStyle/>
          <a:p>
            <a:r>
              <a:rPr lang="en-US" sz="1800" dirty="0"/>
              <a:t>Chess</a:t>
            </a:r>
          </a:p>
        </p:txBody>
      </p:sp>
      <p:sp>
        <p:nvSpPr>
          <p:cNvPr id="39" name="TextBox 38"/>
          <p:cNvSpPr txBox="1"/>
          <p:nvPr/>
        </p:nvSpPr>
        <p:spPr>
          <a:xfrm>
            <a:off x="4679620" y="2124086"/>
            <a:ext cx="466794" cy="369332"/>
          </a:xfrm>
          <a:prstGeom prst="rect">
            <a:avLst/>
          </a:prstGeom>
          <a:noFill/>
        </p:spPr>
        <p:txBody>
          <a:bodyPr wrap="none" rtlCol="0">
            <a:spAutoFit/>
          </a:bodyPr>
          <a:lstStyle/>
          <a:p>
            <a:r>
              <a:rPr lang="en-US" sz="1800" dirty="0"/>
              <a:t>Go</a:t>
            </a:r>
          </a:p>
        </p:txBody>
      </p:sp>
      <p:sp>
        <p:nvSpPr>
          <p:cNvPr id="2" name="Rectangle 1"/>
          <p:cNvSpPr/>
          <p:nvPr/>
        </p:nvSpPr>
        <p:spPr>
          <a:xfrm>
            <a:off x="18461" y="3785020"/>
            <a:ext cx="800219" cy="461665"/>
          </a:xfrm>
          <a:prstGeom prst="rect">
            <a:avLst/>
          </a:prstGeom>
        </p:spPr>
        <p:txBody>
          <a:bodyPr wrap="none">
            <a:spAutoFit/>
          </a:bodyPr>
          <a:lstStyle/>
          <a:p>
            <a:r>
              <a:rPr lang="en-US" dirty="0">
                <a:solidFill>
                  <a:srgbClr val="7030A0"/>
                </a:solidFill>
              </a:rPr>
              <a:t>1994</a:t>
            </a:r>
          </a:p>
        </p:txBody>
      </p:sp>
      <p:sp>
        <p:nvSpPr>
          <p:cNvPr id="24" name="Rectangle 23"/>
          <p:cNvSpPr/>
          <p:nvPr/>
        </p:nvSpPr>
        <p:spPr>
          <a:xfrm>
            <a:off x="1308808" y="3785020"/>
            <a:ext cx="800219" cy="461665"/>
          </a:xfrm>
          <a:prstGeom prst="rect">
            <a:avLst/>
          </a:prstGeom>
        </p:spPr>
        <p:txBody>
          <a:bodyPr wrap="none">
            <a:spAutoFit/>
          </a:bodyPr>
          <a:lstStyle/>
          <a:p>
            <a:r>
              <a:rPr lang="en-US" dirty="0">
                <a:solidFill>
                  <a:srgbClr val="7030A0"/>
                </a:solidFill>
              </a:rPr>
              <a:t>1997</a:t>
            </a:r>
          </a:p>
        </p:txBody>
      </p:sp>
      <p:sp>
        <p:nvSpPr>
          <p:cNvPr id="25" name="Rectangle 24"/>
          <p:cNvSpPr/>
          <p:nvPr/>
        </p:nvSpPr>
        <p:spPr>
          <a:xfrm>
            <a:off x="4689013" y="3692741"/>
            <a:ext cx="389850" cy="646331"/>
          </a:xfrm>
          <a:prstGeom prst="rect">
            <a:avLst/>
          </a:prstGeom>
        </p:spPr>
        <p:txBody>
          <a:bodyPr wrap="none">
            <a:spAutoFit/>
          </a:bodyPr>
          <a:lstStyle/>
          <a:p>
            <a:r>
              <a:rPr lang="en-US" sz="3600" dirty="0">
                <a:solidFill>
                  <a:srgbClr val="7030A0"/>
                </a:solidFill>
              </a:rPr>
              <a:t>?</a:t>
            </a:r>
          </a:p>
        </p:txBody>
      </p:sp>
      <p:sp>
        <p:nvSpPr>
          <p:cNvPr id="17" name="AutoShape 80"/>
          <p:cNvSpPr>
            <a:spLocks noChangeArrowheads="1"/>
          </p:cNvSpPr>
          <p:nvPr/>
        </p:nvSpPr>
        <p:spPr bwMode="auto">
          <a:xfrm>
            <a:off x="1010708" y="4427678"/>
            <a:ext cx="1207373" cy="116777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8" name="Rectangle 17"/>
          <p:cNvSpPr/>
          <p:nvPr/>
        </p:nvSpPr>
        <p:spPr>
          <a:xfrm>
            <a:off x="4064466" y="806764"/>
            <a:ext cx="4572000" cy="1200329"/>
          </a:xfrm>
          <a:prstGeom prst="rect">
            <a:avLst/>
          </a:prstGeom>
        </p:spPr>
        <p:txBody>
          <a:bodyPr>
            <a:spAutoFit/>
          </a:bodyPr>
          <a:lstStyle/>
          <a:p>
            <a:r>
              <a:rPr lang="en-US" sz="1800" dirty="0"/>
              <a:t>“</a:t>
            </a:r>
            <a:r>
              <a:rPr lang="en-US" sz="1800" i="1" dirty="0"/>
              <a:t>Although progress has been steady, it will take many decades of research and development before world-championship– caliber go programs exist</a:t>
            </a:r>
            <a:r>
              <a:rPr lang="en-US" sz="1800" dirty="0"/>
              <a:t>”. Jonathan Schaeffer, 2001</a:t>
            </a:r>
          </a:p>
        </p:txBody>
      </p:sp>
      <p:sp>
        <p:nvSpPr>
          <p:cNvPr id="16" name="Rectangle 15"/>
          <p:cNvSpPr/>
          <p:nvPr/>
        </p:nvSpPr>
        <p:spPr>
          <a:xfrm>
            <a:off x="5629275" y="2371636"/>
            <a:ext cx="3514725" cy="1077218"/>
          </a:xfrm>
          <a:prstGeom prst="rect">
            <a:avLst/>
          </a:prstGeom>
        </p:spPr>
        <p:txBody>
          <a:bodyPr wrap="square">
            <a:spAutoFit/>
          </a:bodyPr>
          <a:lstStyle/>
          <a:p>
            <a:r>
              <a:rPr lang="en-US" sz="1600" dirty="0"/>
              <a:t>“</a:t>
            </a:r>
            <a:r>
              <a:rPr lang="en-US" sz="1600" i="1" dirty="0"/>
              <a:t>It may be a hundred years before a computer beats humans at Go—maybe even longer</a:t>
            </a:r>
            <a:r>
              <a:rPr lang="en-US" sz="1600" dirty="0"/>
              <a:t>.”</a:t>
            </a:r>
          </a:p>
          <a:p>
            <a:r>
              <a:rPr lang="en-US" sz="1600" dirty="0"/>
              <a:t>Dr. Piet Hut, 1997 </a:t>
            </a:r>
          </a:p>
        </p:txBody>
      </p:sp>
    </p:spTree>
    <p:extLst>
      <p:ext uri="{BB962C8B-B14F-4D97-AF65-F5344CB8AC3E}">
        <p14:creationId xmlns:p14="http://schemas.microsoft.com/office/powerpoint/2010/main" val="3738859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26679" y="116938"/>
            <a:ext cx="3462038" cy="461665"/>
          </a:xfrm>
          <a:prstGeom prst="rect">
            <a:avLst/>
          </a:prstGeom>
        </p:spPr>
        <p:txBody>
          <a:bodyPr wrap="none">
            <a:spAutoFit/>
          </a:bodyPr>
          <a:lstStyle/>
          <a:p>
            <a:r>
              <a:rPr lang="en-US" b="1" dirty="0"/>
              <a:t>Some Concrete Numbers</a:t>
            </a:r>
          </a:p>
        </p:txBody>
      </p:sp>
      <p:pic>
        <p:nvPicPr>
          <p:cNvPr id="9" name="Picture 8"/>
          <p:cNvPicPr>
            <a:picLocks noChangeAspect="1"/>
          </p:cNvPicPr>
          <p:nvPr/>
        </p:nvPicPr>
        <p:blipFill>
          <a:blip r:embed="rId2" cstate="print"/>
          <a:stretch>
            <a:fillRect/>
          </a:stretch>
        </p:blipFill>
        <p:spPr>
          <a:xfrm>
            <a:off x="4420868" y="2566833"/>
            <a:ext cx="984298" cy="987355"/>
          </a:xfrm>
          <a:prstGeom prst="rect">
            <a:avLst/>
          </a:prstGeom>
        </p:spPr>
      </p:pic>
      <p:sp>
        <p:nvSpPr>
          <p:cNvPr id="39" name="TextBox 38"/>
          <p:cNvSpPr txBox="1"/>
          <p:nvPr/>
        </p:nvSpPr>
        <p:spPr>
          <a:xfrm>
            <a:off x="4679620" y="2124086"/>
            <a:ext cx="466794" cy="369332"/>
          </a:xfrm>
          <a:prstGeom prst="rect">
            <a:avLst/>
          </a:prstGeom>
          <a:noFill/>
        </p:spPr>
        <p:txBody>
          <a:bodyPr wrap="none" rtlCol="0">
            <a:spAutoFit/>
          </a:bodyPr>
          <a:lstStyle/>
          <a:p>
            <a:r>
              <a:rPr lang="en-US" sz="1800" dirty="0"/>
              <a:t>Go</a:t>
            </a:r>
          </a:p>
        </p:txBody>
      </p:sp>
      <p:sp>
        <p:nvSpPr>
          <p:cNvPr id="25" name="Rectangle 24"/>
          <p:cNvSpPr/>
          <p:nvPr/>
        </p:nvSpPr>
        <p:spPr>
          <a:xfrm>
            <a:off x="4714180" y="3785020"/>
            <a:ext cx="320922" cy="461665"/>
          </a:xfrm>
          <a:prstGeom prst="rect">
            <a:avLst/>
          </a:prstGeom>
        </p:spPr>
        <p:txBody>
          <a:bodyPr wrap="none">
            <a:spAutoFit/>
          </a:bodyPr>
          <a:lstStyle/>
          <a:p>
            <a:r>
              <a:rPr lang="en-US" dirty="0">
                <a:solidFill>
                  <a:srgbClr val="7030A0"/>
                </a:solidFill>
              </a:rPr>
              <a:t>?</a:t>
            </a:r>
          </a:p>
        </p:txBody>
      </p:sp>
      <p:sp>
        <p:nvSpPr>
          <p:cNvPr id="4" name="Rectangle 3"/>
          <p:cNvSpPr/>
          <p:nvPr/>
        </p:nvSpPr>
        <p:spPr>
          <a:xfrm>
            <a:off x="0" y="368700"/>
            <a:ext cx="3876675" cy="3785652"/>
          </a:xfrm>
          <a:prstGeom prst="rect">
            <a:avLst/>
          </a:prstGeom>
        </p:spPr>
        <p:txBody>
          <a:bodyPr wrap="square">
            <a:spAutoFit/>
          </a:bodyPr>
          <a:lstStyle/>
          <a:p>
            <a:r>
              <a:rPr lang="en-US" sz="1600" dirty="0"/>
              <a:t>Exhaustively calculating the </a:t>
            </a:r>
            <a:r>
              <a:rPr lang="en-US" sz="1600" dirty="0">
                <a:solidFill>
                  <a:srgbClr val="00B050"/>
                </a:solidFill>
              </a:rPr>
              <a:t>first eight moves </a:t>
            </a:r>
            <a:r>
              <a:rPr lang="en-US" sz="1600" dirty="0"/>
              <a:t>would require computing 512 quintillion (5.12×10</a:t>
            </a:r>
            <a:r>
              <a:rPr lang="en-US" sz="1600" baseline="30000" dirty="0"/>
              <a:t>20</a:t>
            </a:r>
            <a:r>
              <a:rPr lang="en-US" sz="1600" dirty="0"/>
              <a:t>) possible combinations. As of March 2014, the most powerful supercomputer in the world, NUDT's "Tianhe-2", can sustain 33 petaflops. At that rate, even given an exceedingly low estimate of 10 operations required to assess the value of one play of a stone, Tianhe-2 would require 4 hours to assess all possible combinations of the next eight moves in order to make a single play.</a:t>
            </a:r>
            <a:endParaRPr lang="en-US" sz="2000" dirty="0"/>
          </a:p>
          <a:p>
            <a:endParaRPr lang="en-US" dirty="0"/>
          </a:p>
          <a:p>
            <a:endParaRPr lang="en-US" dirty="0"/>
          </a:p>
        </p:txBody>
      </p:sp>
      <p:grpSp>
        <p:nvGrpSpPr>
          <p:cNvPr id="13" name="Group 12"/>
          <p:cNvGrpSpPr/>
          <p:nvPr/>
        </p:nvGrpSpPr>
        <p:grpSpPr>
          <a:xfrm>
            <a:off x="782108" y="4154352"/>
            <a:ext cx="8211012" cy="2297248"/>
            <a:chOff x="782108" y="4154352"/>
            <a:chExt cx="8211012" cy="2297248"/>
          </a:xfrm>
        </p:grpSpPr>
        <p:sp>
          <p:nvSpPr>
            <p:cNvPr id="19" name="AutoShape 80"/>
            <p:cNvSpPr>
              <a:spLocks noChangeArrowheads="1"/>
            </p:cNvSpPr>
            <p:nvPr/>
          </p:nvSpPr>
          <p:spPr bwMode="auto">
            <a:xfrm>
              <a:off x="782108" y="4312061"/>
              <a:ext cx="8211012" cy="213953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8" name="AutoShape 80"/>
            <p:cNvSpPr>
              <a:spLocks noChangeArrowheads="1"/>
            </p:cNvSpPr>
            <p:nvPr/>
          </p:nvSpPr>
          <p:spPr bwMode="auto">
            <a:xfrm>
              <a:off x="4583996" y="4322863"/>
              <a:ext cx="610304" cy="155448"/>
            </a:xfrm>
            <a:prstGeom prst="triangle">
              <a:avLst>
                <a:gd name="adj" fmla="val 50000"/>
              </a:avLst>
            </a:prstGeom>
            <a:solidFill>
              <a:srgbClr val="00B050"/>
            </a:solidFill>
            <a:ln w="9525">
              <a:noFill/>
              <a:miter lim="800000"/>
              <a:headEnd/>
              <a:tailEnd/>
            </a:ln>
            <a:effectLst/>
          </p:spPr>
          <p:txBody>
            <a:bodyPr wrap="none" anchor="ctr"/>
            <a:lstStyle/>
            <a:p>
              <a:endParaRPr lang="en-US"/>
            </a:p>
          </p:txBody>
        </p:sp>
        <p:sp>
          <p:nvSpPr>
            <p:cNvPr id="7" name="Right Brace 6"/>
            <p:cNvSpPr/>
            <p:nvPr/>
          </p:nvSpPr>
          <p:spPr bwMode="auto">
            <a:xfrm>
              <a:off x="5460436" y="4312061"/>
              <a:ext cx="1242060" cy="165456"/>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1" name="TextBox 10"/>
            <p:cNvSpPr txBox="1"/>
            <p:nvPr/>
          </p:nvSpPr>
          <p:spPr>
            <a:xfrm>
              <a:off x="6702496" y="4154352"/>
              <a:ext cx="338554" cy="461665"/>
            </a:xfrm>
            <a:prstGeom prst="rect">
              <a:avLst/>
            </a:prstGeom>
            <a:noFill/>
          </p:spPr>
          <p:txBody>
            <a:bodyPr wrap="none" rtlCol="0">
              <a:spAutoFit/>
            </a:bodyPr>
            <a:lstStyle/>
            <a:p>
              <a:r>
                <a:rPr lang="en-US" dirty="0"/>
                <a:t>8</a:t>
              </a:r>
            </a:p>
          </p:txBody>
        </p:sp>
      </p:grpSp>
    </p:spTree>
    <p:extLst>
      <p:ext uri="{BB962C8B-B14F-4D97-AF65-F5344CB8AC3E}">
        <p14:creationId xmlns:p14="http://schemas.microsoft.com/office/powerpoint/2010/main" val="30279822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6095943" y="3378201"/>
            <a:ext cx="3213157" cy="2409868"/>
          </a:xfrm>
          <a:prstGeom prst="rect">
            <a:avLst/>
          </a:prstGeom>
          <a:ln>
            <a:solidFill>
              <a:schemeClr val="tx1"/>
            </a:solidFill>
          </a:ln>
          <a:scene3d>
            <a:camera prst="perspectiveContrastingLeftFacing"/>
            <a:lightRig rig="threePt" dir="t"/>
          </a:scene3d>
        </p:spPr>
      </p:pic>
      <p:sp>
        <p:nvSpPr>
          <p:cNvPr id="6" name="Text Box 4"/>
          <p:cNvSpPr txBox="1">
            <a:spLocks noChangeArrowheads="1"/>
          </p:cNvSpPr>
          <p:nvPr/>
        </p:nvSpPr>
        <p:spPr bwMode="auto">
          <a:xfrm>
            <a:off x="292100" y="271835"/>
            <a:ext cx="7416800" cy="3046988"/>
          </a:xfrm>
          <a:prstGeom prst="rect">
            <a:avLst/>
          </a:prstGeom>
          <a:noFill/>
          <a:ln w="9525">
            <a:noFill/>
            <a:miter lim="800000"/>
            <a:headEnd/>
            <a:tailEnd/>
          </a:ln>
          <a:effectLst/>
        </p:spPr>
        <p:txBody>
          <a:bodyPr wrap="square">
            <a:spAutoFit/>
          </a:bodyPr>
          <a:lstStyle/>
          <a:p>
            <a:r>
              <a:rPr lang="en-US" dirty="0"/>
              <a:t>We have good utility functions for Checkers, Chess etc. What about Go?</a:t>
            </a:r>
          </a:p>
          <a:p>
            <a:r>
              <a:rPr lang="en-US" i="1" dirty="0"/>
              <a:t>All utility functions tend to work better, the deeper you are in the tree.  </a:t>
            </a:r>
          </a:p>
          <a:p>
            <a:r>
              <a:rPr lang="en-US" dirty="0"/>
              <a:t>Even if we could get a supercomputer, and we could wait four hours, we would find that the utility function is basically the same for all nodes on the horizon! So we have no information to make an informed choice.</a:t>
            </a:r>
          </a:p>
        </p:txBody>
      </p:sp>
      <p:grpSp>
        <p:nvGrpSpPr>
          <p:cNvPr id="8" name="Group 7"/>
          <p:cNvGrpSpPr/>
          <p:nvPr/>
        </p:nvGrpSpPr>
        <p:grpSpPr>
          <a:xfrm>
            <a:off x="-788021" y="4322140"/>
            <a:ext cx="8211012" cy="2297248"/>
            <a:chOff x="782108" y="4154352"/>
            <a:chExt cx="8211012" cy="2297248"/>
          </a:xfrm>
        </p:grpSpPr>
        <p:sp>
          <p:nvSpPr>
            <p:cNvPr id="9" name="AutoShape 80"/>
            <p:cNvSpPr>
              <a:spLocks noChangeArrowheads="1"/>
            </p:cNvSpPr>
            <p:nvPr/>
          </p:nvSpPr>
          <p:spPr bwMode="auto">
            <a:xfrm>
              <a:off x="782108" y="4312061"/>
              <a:ext cx="8211012" cy="213953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0" name="AutoShape 80"/>
            <p:cNvSpPr>
              <a:spLocks noChangeArrowheads="1"/>
            </p:cNvSpPr>
            <p:nvPr/>
          </p:nvSpPr>
          <p:spPr bwMode="auto">
            <a:xfrm>
              <a:off x="4583996" y="4322863"/>
              <a:ext cx="610304" cy="155448"/>
            </a:xfrm>
            <a:prstGeom prst="triangle">
              <a:avLst>
                <a:gd name="adj" fmla="val 50000"/>
              </a:avLst>
            </a:prstGeom>
            <a:solidFill>
              <a:srgbClr val="00B050"/>
            </a:solidFill>
            <a:ln w="9525">
              <a:noFill/>
              <a:miter lim="800000"/>
              <a:headEnd/>
              <a:tailEnd/>
            </a:ln>
            <a:effectLst/>
          </p:spPr>
          <p:txBody>
            <a:bodyPr wrap="none" anchor="ctr"/>
            <a:lstStyle/>
            <a:p>
              <a:endParaRPr lang="en-US"/>
            </a:p>
          </p:txBody>
        </p:sp>
        <p:sp>
          <p:nvSpPr>
            <p:cNvPr id="11" name="Right Brace 10"/>
            <p:cNvSpPr/>
            <p:nvPr/>
          </p:nvSpPr>
          <p:spPr bwMode="auto">
            <a:xfrm>
              <a:off x="5460436" y="4312061"/>
              <a:ext cx="1242060" cy="165456"/>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2" name="TextBox 11"/>
            <p:cNvSpPr txBox="1"/>
            <p:nvPr/>
          </p:nvSpPr>
          <p:spPr>
            <a:xfrm>
              <a:off x="6702496" y="4154352"/>
              <a:ext cx="338554" cy="461665"/>
            </a:xfrm>
            <a:prstGeom prst="rect">
              <a:avLst/>
            </a:prstGeom>
            <a:noFill/>
          </p:spPr>
          <p:txBody>
            <a:bodyPr wrap="none" rtlCol="0">
              <a:spAutoFit/>
            </a:bodyPr>
            <a:lstStyle/>
            <a:p>
              <a:r>
                <a:rPr lang="en-US" dirty="0"/>
                <a:t>8</a:t>
              </a:r>
            </a:p>
          </p:txBody>
        </p:sp>
      </p:grpSp>
    </p:spTree>
    <p:extLst>
      <p:ext uri="{BB962C8B-B14F-4D97-AF65-F5344CB8AC3E}">
        <p14:creationId xmlns:p14="http://schemas.microsoft.com/office/powerpoint/2010/main" val="2120284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doc-snapshot.qt-project.org/4.8/images/qml-tic-tac-toe-example.png"/>
          <p:cNvPicPr>
            <a:picLocks noChangeAspect="1" noChangeArrowheads="1"/>
          </p:cNvPicPr>
          <p:nvPr/>
        </p:nvPicPr>
        <p:blipFill>
          <a:blip r:embed="rId2" cstate="print"/>
          <a:srcRect b="10014"/>
          <a:stretch>
            <a:fillRect/>
          </a:stretch>
        </p:blipFill>
        <p:spPr bwMode="auto">
          <a:xfrm>
            <a:off x="6531436" y="216765"/>
            <a:ext cx="2209495" cy="2168988"/>
          </a:xfrm>
          <a:prstGeom prst="rect">
            <a:avLst/>
          </a:prstGeom>
          <a:noFill/>
        </p:spPr>
      </p:pic>
      <p:pic>
        <p:nvPicPr>
          <p:cNvPr id="49157" name="Picture 5"/>
          <p:cNvPicPr>
            <a:picLocks noChangeAspect="1" noChangeArrowheads="1"/>
          </p:cNvPicPr>
          <p:nvPr/>
        </p:nvPicPr>
        <p:blipFill>
          <a:blip r:embed="rId3" cstate="print"/>
          <a:srcRect/>
          <a:stretch>
            <a:fillRect/>
          </a:stretch>
        </p:blipFill>
        <p:spPr bwMode="auto">
          <a:xfrm>
            <a:off x="1778923" y="4211090"/>
            <a:ext cx="6982691" cy="1077490"/>
          </a:xfrm>
          <a:prstGeom prst="rect">
            <a:avLst/>
          </a:prstGeom>
          <a:noFill/>
          <a:ln w="9525">
            <a:noFill/>
            <a:miter lim="800000"/>
            <a:headEnd/>
            <a:tailEnd/>
          </a:ln>
        </p:spPr>
      </p:pic>
      <p:cxnSp>
        <p:nvCxnSpPr>
          <p:cNvPr id="15" name="Straight Connector 14"/>
          <p:cNvCxnSpPr/>
          <p:nvPr/>
        </p:nvCxnSpPr>
        <p:spPr bwMode="auto">
          <a:xfrm>
            <a:off x="1230284" y="4372495"/>
            <a:ext cx="0" cy="83958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950422" y="4375266"/>
            <a:ext cx="0" cy="839586"/>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19" name="Group 18"/>
          <p:cNvGrpSpPr/>
          <p:nvPr/>
        </p:nvGrpSpPr>
        <p:grpSpPr>
          <a:xfrm rot="16200000">
            <a:off x="961504" y="4350327"/>
            <a:ext cx="279862" cy="842357"/>
            <a:chOff x="1668087" y="2405149"/>
            <a:chExt cx="279862" cy="842357"/>
          </a:xfrm>
        </p:grpSpPr>
        <p:cxnSp>
          <p:nvCxnSpPr>
            <p:cNvPr id="17" name="Straight Connector 16"/>
            <p:cNvCxnSpPr/>
            <p:nvPr/>
          </p:nvCxnSpPr>
          <p:spPr bwMode="auto">
            <a:xfrm>
              <a:off x="1947949" y="2405149"/>
              <a:ext cx="0" cy="83958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668087" y="2407920"/>
              <a:ext cx="0" cy="839586"/>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20" name="Rectangle 19"/>
          <p:cNvSpPr/>
          <p:nvPr/>
        </p:nvSpPr>
        <p:spPr>
          <a:xfrm>
            <a:off x="453481" y="155711"/>
            <a:ext cx="3294492" cy="1354217"/>
          </a:xfrm>
          <a:prstGeom prst="rect">
            <a:avLst/>
          </a:prstGeom>
        </p:spPr>
        <p:txBody>
          <a:bodyPr wrap="none">
            <a:spAutoFit/>
          </a:bodyPr>
          <a:lstStyle/>
          <a:p>
            <a:r>
              <a:rPr lang="en-US" sz="5400" dirty="0">
                <a:effectLst>
                  <a:outerShdw blurRad="38100" dist="38100" dir="2700000" algn="tl">
                    <a:srgbClr val="000000">
                      <a:alpha val="43137"/>
                    </a:srgbClr>
                  </a:outerShdw>
                </a:effectLst>
              </a:rPr>
              <a:t>Tic-tac-toe</a:t>
            </a:r>
          </a:p>
          <a:p>
            <a:r>
              <a:rPr lang="en-US" sz="2800" dirty="0"/>
              <a:t>(</a:t>
            </a:r>
            <a:r>
              <a:rPr lang="en-US" sz="2800" dirty="0" err="1"/>
              <a:t>noughts</a:t>
            </a:r>
            <a:r>
              <a:rPr lang="en-US" sz="2800" dirty="0"/>
              <a:t> and crosses)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7651" y="116938"/>
            <a:ext cx="7926044" cy="523220"/>
          </a:xfrm>
          <a:prstGeom prst="rect">
            <a:avLst/>
          </a:prstGeom>
        </p:spPr>
        <p:txBody>
          <a:bodyPr wrap="square">
            <a:spAutoFit/>
          </a:bodyPr>
          <a:lstStyle/>
          <a:p>
            <a:r>
              <a:rPr lang="en-US" sz="2800" dirty="0"/>
              <a:t>Monte Carlo Tree Search                             </a:t>
            </a:r>
            <a:r>
              <a:rPr lang="en-US" b="1" dirty="0"/>
              <a:t>Intuition</a:t>
            </a:r>
          </a:p>
        </p:txBody>
      </p:sp>
      <p:sp>
        <p:nvSpPr>
          <p:cNvPr id="4" name="Rectangle 3"/>
          <p:cNvSpPr/>
          <p:nvPr/>
        </p:nvSpPr>
        <p:spPr>
          <a:xfrm>
            <a:off x="167640" y="1016400"/>
            <a:ext cx="8557260" cy="3123932"/>
          </a:xfrm>
          <a:prstGeom prst="rect">
            <a:avLst/>
          </a:prstGeom>
        </p:spPr>
        <p:txBody>
          <a:bodyPr wrap="square">
            <a:spAutoFit/>
          </a:bodyPr>
          <a:lstStyle/>
          <a:p>
            <a:pPr>
              <a:spcBef>
                <a:spcPts val="300"/>
              </a:spcBef>
              <a:spcAft>
                <a:spcPts val="400"/>
              </a:spcAft>
            </a:pPr>
            <a:r>
              <a:rPr lang="en-US" sz="1800" dirty="0"/>
              <a:t>Imagine the following:</a:t>
            </a:r>
          </a:p>
          <a:p>
            <a:pPr>
              <a:spcBef>
                <a:spcPts val="300"/>
              </a:spcBef>
              <a:spcAft>
                <a:spcPts val="400"/>
              </a:spcAft>
            </a:pPr>
            <a:r>
              <a:rPr lang="en-US" sz="1800" dirty="0"/>
              <a:t>We are playing Go, and we need to choose between two moves, one is the move that is to the root of the red </a:t>
            </a:r>
            <a:r>
              <a:rPr lang="en-US" sz="1800" dirty="0" err="1"/>
              <a:t>subtree</a:t>
            </a:r>
            <a:r>
              <a:rPr lang="en-US" sz="1800" dirty="0"/>
              <a:t>, the other is the move that is to the root of the blue </a:t>
            </a:r>
            <a:r>
              <a:rPr lang="en-US" sz="1800" dirty="0" err="1"/>
              <a:t>subtree</a:t>
            </a:r>
            <a:r>
              <a:rPr lang="en-US" sz="1800" dirty="0"/>
              <a:t>.</a:t>
            </a:r>
          </a:p>
          <a:p>
            <a:pPr>
              <a:spcBef>
                <a:spcPts val="300"/>
              </a:spcBef>
              <a:spcAft>
                <a:spcPts val="400"/>
              </a:spcAft>
            </a:pPr>
            <a:r>
              <a:rPr lang="en-US" sz="1800" dirty="0"/>
              <a:t>The best evaluation function  basically says “</a:t>
            </a:r>
            <a:r>
              <a:rPr lang="en-US" sz="1800" i="1" dirty="0"/>
              <a:t>I have no idea which is better, maybe flip a coin?</a:t>
            </a:r>
            <a:r>
              <a:rPr lang="en-US" sz="1800" dirty="0"/>
              <a:t>”</a:t>
            </a:r>
          </a:p>
          <a:p>
            <a:pPr>
              <a:spcBef>
                <a:spcPts val="300"/>
              </a:spcBef>
              <a:spcAft>
                <a:spcPts val="400"/>
              </a:spcAft>
            </a:pPr>
            <a:r>
              <a:rPr lang="en-US" sz="1800" dirty="0"/>
              <a:t>It happens to be true (but we have no way to know this) that:</a:t>
            </a:r>
          </a:p>
          <a:p>
            <a:pPr lvl="1">
              <a:spcBef>
                <a:spcPts val="300"/>
              </a:spcBef>
              <a:spcAft>
                <a:spcPts val="400"/>
              </a:spcAft>
              <a:buFont typeface="Arial" pitchFamily="34" charset="0"/>
              <a:buChar char="•"/>
            </a:pPr>
            <a:r>
              <a:rPr lang="en-US" sz="1800" dirty="0"/>
              <a:t> 90% of the terminal nodes in Red are wins for white (Max)</a:t>
            </a:r>
          </a:p>
          <a:p>
            <a:pPr lvl="1">
              <a:spcBef>
                <a:spcPts val="300"/>
              </a:spcBef>
              <a:spcAft>
                <a:spcPts val="400"/>
              </a:spcAft>
              <a:buFont typeface="Arial" pitchFamily="34" charset="0"/>
              <a:buChar char="•"/>
            </a:pPr>
            <a:r>
              <a:rPr lang="en-US" sz="1800" dirty="0"/>
              <a:t> 50% </a:t>
            </a:r>
            <a:r>
              <a:rPr lang="en-US" sz="1800" dirty="0">
                <a:solidFill>
                  <a:srgbClr val="000000"/>
                </a:solidFill>
              </a:rPr>
              <a:t>of the terminal nodes in Blue are wins for white (Max)</a:t>
            </a:r>
          </a:p>
          <a:p>
            <a:pPr>
              <a:spcBef>
                <a:spcPts val="300"/>
              </a:spcBef>
              <a:spcAft>
                <a:spcPts val="400"/>
              </a:spcAft>
            </a:pPr>
            <a:r>
              <a:rPr lang="en-US" sz="1800" dirty="0"/>
              <a:t>So, all things being equal, Red is a much better choice. </a:t>
            </a:r>
          </a:p>
        </p:txBody>
      </p:sp>
      <p:sp>
        <p:nvSpPr>
          <p:cNvPr id="19" name="AutoShape 80"/>
          <p:cNvSpPr>
            <a:spLocks noChangeArrowheads="1"/>
          </p:cNvSpPr>
          <p:nvPr/>
        </p:nvSpPr>
        <p:spPr bwMode="auto">
          <a:xfrm>
            <a:off x="782108" y="4329772"/>
            <a:ext cx="8211012" cy="213953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8" name="AutoShape 80"/>
          <p:cNvSpPr>
            <a:spLocks noChangeArrowheads="1"/>
          </p:cNvSpPr>
          <p:nvPr/>
        </p:nvSpPr>
        <p:spPr bwMode="auto">
          <a:xfrm>
            <a:off x="3465199" y="5230273"/>
            <a:ext cx="1798629" cy="1239038"/>
          </a:xfrm>
          <a:prstGeom prst="triangle">
            <a:avLst>
              <a:gd name="adj" fmla="val 50000"/>
            </a:avLst>
          </a:prstGeom>
          <a:solidFill>
            <a:srgbClr val="C00000"/>
          </a:solidFill>
          <a:ln w="9525">
            <a:noFill/>
            <a:miter lim="800000"/>
            <a:headEnd/>
            <a:tailEnd/>
          </a:ln>
          <a:effectLst/>
        </p:spPr>
        <p:txBody>
          <a:bodyPr wrap="none" anchor="ctr"/>
          <a:lstStyle/>
          <a:p>
            <a:pPr algn="ctr"/>
            <a:r>
              <a:rPr lang="en-US" dirty="0"/>
              <a:t>Red</a:t>
            </a:r>
          </a:p>
        </p:txBody>
      </p:sp>
      <p:sp>
        <p:nvSpPr>
          <p:cNvPr id="13" name="AutoShape 80"/>
          <p:cNvSpPr>
            <a:spLocks noChangeArrowheads="1"/>
          </p:cNvSpPr>
          <p:nvPr/>
        </p:nvSpPr>
        <p:spPr bwMode="auto">
          <a:xfrm>
            <a:off x="5370899" y="5230273"/>
            <a:ext cx="1798629" cy="1239038"/>
          </a:xfrm>
          <a:prstGeom prst="triangle">
            <a:avLst>
              <a:gd name="adj" fmla="val 50000"/>
            </a:avLst>
          </a:prstGeom>
          <a:solidFill>
            <a:srgbClr val="0000FF"/>
          </a:solidFill>
          <a:ln w="9525">
            <a:noFill/>
            <a:miter lim="800000"/>
            <a:headEnd/>
            <a:tailEnd/>
          </a:ln>
          <a:effectLst/>
        </p:spPr>
        <p:txBody>
          <a:bodyPr wrap="none" anchor="ctr"/>
          <a:lstStyle/>
          <a:p>
            <a:pPr algn="ctr"/>
            <a:r>
              <a:rPr lang="en-US" dirty="0"/>
              <a:t>Blue</a:t>
            </a:r>
          </a:p>
        </p:txBody>
      </p:sp>
      <p:cxnSp>
        <p:nvCxnSpPr>
          <p:cNvPr id="14" name="Straight Arrow Connector 13"/>
          <p:cNvCxnSpPr>
            <a:endCxn id="18" idx="0"/>
          </p:cNvCxnSpPr>
          <p:nvPr/>
        </p:nvCxnSpPr>
        <p:spPr bwMode="auto">
          <a:xfrm flipH="1">
            <a:off x="4364514" y="4762500"/>
            <a:ext cx="462281" cy="46777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endCxn id="13" idx="0"/>
          </p:cNvCxnSpPr>
          <p:nvPr/>
        </p:nvCxnSpPr>
        <p:spPr bwMode="auto">
          <a:xfrm>
            <a:off x="4819650" y="4764881"/>
            <a:ext cx="1450564" cy="46539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681107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2" cstate="print"/>
          <a:srcRect/>
          <a:stretch>
            <a:fillRect/>
          </a:stretch>
        </p:blipFill>
        <p:spPr bwMode="auto">
          <a:xfrm>
            <a:off x="-1" y="0"/>
            <a:ext cx="9136585" cy="6858000"/>
          </a:xfrm>
          <a:prstGeom prst="rect">
            <a:avLst/>
          </a:prstGeom>
          <a:noFill/>
          <a:ln w="9525">
            <a:noFill/>
            <a:miter lim="800000"/>
            <a:headEnd/>
            <a:tailEnd/>
          </a:ln>
        </p:spPr>
      </p:pic>
      <p:sp>
        <p:nvSpPr>
          <p:cNvPr id="6" name="Freeform 5"/>
          <p:cNvSpPr/>
          <p:nvPr/>
        </p:nvSpPr>
        <p:spPr bwMode="auto">
          <a:xfrm rot="794936" flipV="1">
            <a:off x="3773788" y="1260620"/>
            <a:ext cx="259346" cy="28639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Freeform 6"/>
          <p:cNvSpPr/>
          <p:nvPr/>
        </p:nvSpPr>
        <p:spPr bwMode="auto">
          <a:xfrm flipV="1">
            <a:off x="3421363" y="4078630"/>
            <a:ext cx="259346" cy="2779370"/>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p:nvSpPr>
        <p:spPr>
          <a:xfrm>
            <a:off x="5187315" y="470300"/>
            <a:ext cx="3956685" cy="1844095"/>
          </a:xfrm>
          <a:prstGeom prst="rect">
            <a:avLst/>
          </a:prstGeom>
        </p:spPr>
        <p:txBody>
          <a:bodyPr wrap="square">
            <a:spAutoFit/>
          </a:bodyPr>
          <a:lstStyle/>
          <a:p>
            <a:pPr>
              <a:spcBef>
                <a:spcPts val="300"/>
              </a:spcBef>
              <a:spcAft>
                <a:spcPts val="400"/>
              </a:spcAft>
            </a:pPr>
            <a:r>
              <a:rPr lang="en-US" sz="1800" dirty="0"/>
              <a:t>Suppose we started at the root of Red, and randomly traversed down the tree to a terminal node. What is the probability that this terminal node is a win for white (Max)?</a:t>
            </a:r>
          </a:p>
          <a:p>
            <a:pPr>
              <a:spcBef>
                <a:spcPts val="300"/>
              </a:spcBef>
              <a:spcAft>
                <a:spcPts val="400"/>
              </a:spcAft>
            </a:pPr>
            <a:r>
              <a:rPr lang="en-US" sz="1800" dirty="0"/>
              <a:t>It is 0.9</a:t>
            </a:r>
          </a:p>
        </p:txBody>
      </p:sp>
      <p:sp>
        <p:nvSpPr>
          <p:cNvPr id="9" name="Rectangle 8"/>
          <p:cNvSpPr/>
          <p:nvPr/>
        </p:nvSpPr>
        <p:spPr>
          <a:xfrm>
            <a:off x="6692900" y="2521350"/>
            <a:ext cx="2219325" cy="2121093"/>
          </a:xfrm>
          <a:prstGeom prst="rect">
            <a:avLst/>
          </a:prstGeom>
        </p:spPr>
        <p:txBody>
          <a:bodyPr wrap="square">
            <a:spAutoFit/>
          </a:bodyPr>
          <a:lstStyle/>
          <a:p>
            <a:pPr>
              <a:spcBef>
                <a:spcPts val="300"/>
              </a:spcBef>
              <a:spcAft>
                <a:spcPts val="400"/>
              </a:spcAft>
            </a:pPr>
            <a:r>
              <a:rPr lang="en-US" sz="1800" dirty="0"/>
              <a:t>If I did the same for the Blue </a:t>
            </a:r>
            <a:r>
              <a:rPr lang="en-US" sz="1800" dirty="0" err="1"/>
              <a:t>subtree</a:t>
            </a:r>
            <a:r>
              <a:rPr lang="en-US" sz="1800" dirty="0"/>
              <a:t>, what is the probability that this terminal node is a win for white (Max)?</a:t>
            </a:r>
          </a:p>
          <a:p>
            <a:pPr>
              <a:spcBef>
                <a:spcPts val="300"/>
              </a:spcBef>
              <a:spcAft>
                <a:spcPts val="400"/>
              </a:spcAft>
            </a:pPr>
            <a:r>
              <a:rPr lang="en-US" sz="1800" dirty="0"/>
              <a:t>It is 0.5</a:t>
            </a:r>
          </a:p>
        </p:txBody>
      </p:sp>
    </p:spTree>
    <p:extLst>
      <p:ext uri="{BB962C8B-B14F-4D97-AF65-F5344CB8AC3E}">
        <p14:creationId xmlns:p14="http://schemas.microsoft.com/office/powerpoint/2010/main" val="14353698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2" cstate="print"/>
          <a:srcRect/>
          <a:stretch>
            <a:fillRect/>
          </a:stretch>
        </p:blipFill>
        <p:spPr bwMode="auto">
          <a:xfrm>
            <a:off x="-1" y="0"/>
            <a:ext cx="9136585" cy="6858000"/>
          </a:xfrm>
          <a:prstGeom prst="rect">
            <a:avLst/>
          </a:prstGeom>
          <a:noFill/>
          <a:ln w="9525">
            <a:noFill/>
            <a:miter lim="800000"/>
            <a:headEnd/>
            <a:tailEnd/>
          </a:ln>
        </p:spPr>
      </p:pic>
      <p:sp>
        <p:nvSpPr>
          <p:cNvPr id="6" name="Freeform 5"/>
          <p:cNvSpPr/>
          <p:nvPr/>
        </p:nvSpPr>
        <p:spPr bwMode="auto">
          <a:xfrm rot="794936" flipV="1">
            <a:off x="3773788" y="1260620"/>
            <a:ext cx="259346" cy="28639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Freeform 6"/>
          <p:cNvSpPr/>
          <p:nvPr/>
        </p:nvSpPr>
        <p:spPr bwMode="auto">
          <a:xfrm flipV="1">
            <a:off x="3421363" y="4078630"/>
            <a:ext cx="259346" cy="2779370"/>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p:nvSpPr>
        <p:spPr>
          <a:xfrm>
            <a:off x="4971415" y="813200"/>
            <a:ext cx="3956685" cy="1015663"/>
          </a:xfrm>
          <a:prstGeom prst="rect">
            <a:avLst/>
          </a:prstGeom>
        </p:spPr>
        <p:txBody>
          <a:bodyPr wrap="square">
            <a:spAutoFit/>
          </a:bodyPr>
          <a:lstStyle/>
          <a:p>
            <a:pPr>
              <a:spcBef>
                <a:spcPts val="300"/>
              </a:spcBef>
              <a:spcAft>
                <a:spcPts val="400"/>
              </a:spcAft>
            </a:pPr>
            <a:r>
              <a:rPr lang="en-US" sz="2000" dirty="0"/>
              <a:t>Suppose I do this multiple times, lets say ten times, what is the expected number of wins for White (Max)? </a:t>
            </a:r>
          </a:p>
        </p:txBody>
      </p:sp>
      <p:sp>
        <p:nvSpPr>
          <p:cNvPr id="10" name="Freeform 9"/>
          <p:cNvSpPr/>
          <p:nvPr/>
        </p:nvSpPr>
        <p:spPr bwMode="auto">
          <a:xfrm rot="896135" flipV="1">
            <a:off x="3332648" y="1202009"/>
            <a:ext cx="259346" cy="5769808"/>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Freeform 10"/>
          <p:cNvSpPr/>
          <p:nvPr/>
        </p:nvSpPr>
        <p:spPr bwMode="auto">
          <a:xfrm rot="20054697" flipV="1">
            <a:off x="5405113" y="996607"/>
            <a:ext cx="391487" cy="6073233"/>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 name="connsiteX0" fmla="*/ 120534 w 391487"/>
              <a:gd name="connsiteY0" fmla="*/ 0 h 2406534"/>
              <a:gd name="connsiteX1" fmla="*/ 12469 w 391487"/>
              <a:gd name="connsiteY1" fmla="*/ 216131 h 2406534"/>
              <a:gd name="connsiteX2" fmla="*/ 195349 w 391487"/>
              <a:gd name="connsiteY2" fmla="*/ 532014 h 2406534"/>
              <a:gd name="connsiteX3" fmla="*/ 379018 w 391487"/>
              <a:gd name="connsiteY3" fmla="*/ 895865 h 2406534"/>
              <a:gd name="connsiteX4" fmla="*/ 270163 w 391487"/>
              <a:gd name="connsiteY4" fmla="*/ 1330036 h 2406534"/>
              <a:gd name="connsiteX5" fmla="*/ 29094 w 391487"/>
              <a:gd name="connsiteY5" fmla="*/ 1737360 h 2406534"/>
              <a:gd name="connsiteX6" fmla="*/ 253538 w 391487"/>
              <a:gd name="connsiteY6" fmla="*/ 2086494 h 2406534"/>
              <a:gd name="connsiteX7" fmla="*/ 162098 w 391487"/>
              <a:gd name="connsiteY7" fmla="*/ 2402378 h 240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487" h="2406534">
                <a:moveTo>
                  <a:pt x="120534" y="0"/>
                </a:moveTo>
                <a:cubicBezTo>
                  <a:pt x="60267" y="63731"/>
                  <a:pt x="0" y="127462"/>
                  <a:pt x="12469" y="216131"/>
                </a:cubicBezTo>
                <a:cubicBezTo>
                  <a:pt x="24938" y="304800"/>
                  <a:pt x="134258" y="418725"/>
                  <a:pt x="195349" y="532014"/>
                </a:cubicBezTo>
                <a:cubicBezTo>
                  <a:pt x="256441" y="645303"/>
                  <a:pt x="366549" y="762861"/>
                  <a:pt x="379018" y="895865"/>
                </a:cubicBezTo>
                <a:cubicBezTo>
                  <a:pt x="391487" y="1028869"/>
                  <a:pt x="328484" y="1189787"/>
                  <a:pt x="270163" y="1330036"/>
                </a:cubicBezTo>
                <a:cubicBezTo>
                  <a:pt x="211842" y="1470285"/>
                  <a:pt x="31865" y="1611284"/>
                  <a:pt x="29094" y="1737360"/>
                </a:cubicBezTo>
                <a:cubicBezTo>
                  <a:pt x="26323" y="1863436"/>
                  <a:pt x="231371" y="1975658"/>
                  <a:pt x="253538" y="2086494"/>
                </a:cubicBezTo>
                <a:cubicBezTo>
                  <a:pt x="275705" y="2197330"/>
                  <a:pt x="95596" y="2406534"/>
                  <a:pt x="162098" y="2402378"/>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 name="Freeform 18"/>
          <p:cNvSpPr/>
          <p:nvPr/>
        </p:nvSpPr>
        <p:spPr bwMode="auto">
          <a:xfrm rot="20703865" flipH="1" flipV="1">
            <a:off x="4831249" y="1177401"/>
            <a:ext cx="259346" cy="5769808"/>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782309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2" cstate="print"/>
          <a:srcRect/>
          <a:stretch>
            <a:fillRect/>
          </a:stretch>
        </p:blipFill>
        <p:spPr bwMode="auto">
          <a:xfrm>
            <a:off x="4024086" y="2298473"/>
            <a:ext cx="5334000" cy="2311854"/>
          </a:xfrm>
          <a:prstGeom prst="rect">
            <a:avLst/>
          </a:prstGeom>
          <a:noFill/>
          <a:ln w="9525">
            <a:noFill/>
            <a:miter lim="800000"/>
            <a:headEnd/>
            <a:tailEnd/>
          </a:ln>
          <a:effectLst/>
        </p:spPr>
      </p:pic>
    </p:spTree>
    <p:extLst>
      <p:ext uri="{BB962C8B-B14F-4D97-AF65-F5344CB8AC3E}">
        <p14:creationId xmlns:p14="http://schemas.microsoft.com/office/powerpoint/2010/main" val="18983035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0"/>
          <p:cNvSpPr>
            <a:spLocks noChangeArrowheads="1"/>
          </p:cNvSpPr>
          <p:nvPr/>
        </p:nvSpPr>
        <p:spPr bwMode="auto">
          <a:xfrm>
            <a:off x="-5533547" y="1461862"/>
            <a:ext cx="18175490" cy="5255100"/>
          </a:xfrm>
          <a:prstGeom prst="triangle">
            <a:avLst>
              <a:gd name="adj" fmla="val 50141"/>
            </a:avLst>
          </a:prstGeom>
          <a:solidFill>
            <a:srgbClr val="C0C0C0"/>
          </a:solidFill>
          <a:ln w="9525">
            <a:solidFill>
              <a:schemeClr val="tx1"/>
            </a:solidFill>
            <a:miter lim="800000"/>
            <a:headEnd/>
            <a:tailEnd/>
          </a:ln>
          <a:effectLst/>
        </p:spPr>
        <p:txBody>
          <a:bodyPr wrap="none" anchor="ctr"/>
          <a:lstStyle/>
          <a:p>
            <a:endParaRPr lang="en-US"/>
          </a:p>
        </p:txBody>
      </p:sp>
      <p:sp>
        <p:nvSpPr>
          <p:cNvPr id="4" name="AutoShape 80"/>
          <p:cNvSpPr>
            <a:spLocks noChangeArrowheads="1"/>
          </p:cNvSpPr>
          <p:nvPr/>
        </p:nvSpPr>
        <p:spPr bwMode="auto">
          <a:xfrm>
            <a:off x="429229" y="3963381"/>
            <a:ext cx="3997189" cy="2753580"/>
          </a:xfrm>
          <a:prstGeom prst="triangle">
            <a:avLst>
              <a:gd name="adj" fmla="val 50000"/>
            </a:avLst>
          </a:prstGeom>
          <a:solidFill>
            <a:srgbClr val="C00000"/>
          </a:solidFill>
          <a:ln w="9525">
            <a:noFill/>
            <a:miter lim="800000"/>
            <a:headEnd/>
            <a:tailEnd/>
          </a:ln>
          <a:effectLst/>
        </p:spPr>
        <p:txBody>
          <a:bodyPr wrap="none" anchor="ctr"/>
          <a:lstStyle/>
          <a:p>
            <a:pPr algn="ctr"/>
            <a:r>
              <a:rPr lang="en-US" sz="4800" dirty="0"/>
              <a:t>Red</a:t>
            </a:r>
            <a:endParaRPr lang="en-US" sz="4400" dirty="0"/>
          </a:p>
        </p:txBody>
      </p:sp>
      <p:sp>
        <p:nvSpPr>
          <p:cNvPr id="5" name="AutoShape 80"/>
          <p:cNvSpPr>
            <a:spLocks noChangeArrowheads="1"/>
          </p:cNvSpPr>
          <p:nvPr/>
        </p:nvSpPr>
        <p:spPr bwMode="auto">
          <a:xfrm>
            <a:off x="4483392" y="3963381"/>
            <a:ext cx="2860383" cy="2753580"/>
          </a:xfrm>
          <a:prstGeom prst="triangle">
            <a:avLst>
              <a:gd name="adj" fmla="val 50000"/>
            </a:avLst>
          </a:prstGeom>
          <a:solidFill>
            <a:srgbClr val="0000FF"/>
          </a:solidFill>
          <a:ln w="9525">
            <a:noFill/>
            <a:miter lim="800000"/>
            <a:headEnd/>
            <a:tailEnd/>
          </a:ln>
          <a:effectLst/>
        </p:spPr>
        <p:txBody>
          <a:bodyPr wrap="none" anchor="ctr"/>
          <a:lstStyle/>
          <a:p>
            <a:pPr algn="ctr"/>
            <a:r>
              <a:rPr lang="en-US" sz="4800" dirty="0"/>
              <a:t>Blue</a:t>
            </a:r>
            <a:endParaRPr lang="en-US" dirty="0"/>
          </a:p>
        </p:txBody>
      </p:sp>
      <p:sp>
        <p:nvSpPr>
          <p:cNvPr id="9" name="Oval 8"/>
          <p:cNvSpPr/>
          <p:nvPr/>
        </p:nvSpPr>
        <p:spPr bwMode="auto">
          <a:xfrm>
            <a:off x="2045442" y="3162300"/>
            <a:ext cx="726333" cy="7934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TextBox 9"/>
          <p:cNvSpPr txBox="1"/>
          <p:nvPr/>
        </p:nvSpPr>
        <p:spPr>
          <a:xfrm>
            <a:off x="2047875" y="3345413"/>
            <a:ext cx="775779" cy="461665"/>
          </a:xfrm>
          <a:prstGeom prst="rect">
            <a:avLst/>
          </a:prstGeom>
          <a:noFill/>
        </p:spPr>
        <p:txBody>
          <a:bodyPr wrap="square" rtlCol="0">
            <a:spAutoFit/>
          </a:bodyPr>
          <a:lstStyle/>
          <a:p>
            <a:r>
              <a:rPr lang="en-US" dirty="0"/>
              <a:t>9/10</a:t>
            </a:r>
          </a:p>
        </p:txBody>
      </p:sp>
      <p:sp>
        <p:nvSpPr>
          <p:cNvPr id="11" name="Oval 10"/>
          <p:cNvSpPr/>
          <p:nvPr/>
        </p:nvSpPr>
        <p:spPr bwMode="auto">
          <a:xfrm>
            <a:off x="5550642" y="3171825"/>
            <a:ext cx="726333" cy="7934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TextBox 11"/>
          <p:cNvSpPr txBox="1"/>
          <p:nvPr/>
        </p:nvSpPr>
        <p:spPr>
          <a:xfrm>
            <a:off x="5562600" y="3316838"/>
            <a:ext cx="832929" cy="461665"/>
          </a:xfrm>
          <a:prstGeom prst="rect">
            <a:avLst/>
          </a:prstGeom>
          <a:noFill/>
        </p:spPr>
        <p:txBody>
          <a:bodyPr wrap="square" rtlCol="0">
            <a:spAutoFit/>
          </a:bodyPr>
          <a:lstStyle/>
          <a:p>
            <a:r>
              <a:rPr lang="en-US" dirty="0"/>
              <a:t>6/10</a:t>
            </a:r>
          </a:p>
        </p:txBody>
      </p:sp>
      <p:sp>
        <p:nvSpPr>
          <p:cNvPr id="13" name="TextBox 12"/>
          <p:cNvSpPr txBox="1"/>
          <p:nvPr/>
        </p:nvSpPr>
        <p:spPr>
          <a:xfrm>
            <a:off x="0" y="0"/>
            <a:ext cx="3441700" cy="1569660"/>
          </a:xfrm>
          <a:prstGeom prst="rect">
            <a:avLst/>
          </a:prstGeom>
          <a:noFill/>
        </p:spPr>
        <p:txBody>
          <a:bodyPr wrap="square" rtlCol="0">
            <a:spAutoFit/>
          </a:bodyPr>
          <a:lstStyle/>
          <a:p>
            <a:r>
              <a:rPr lang="en-US" dirty="0"/>
              <a:t>Think of as: 9/10 = 90%</a:t>
            </a:r>
          </a:p>
          <a:p>
            <a:r>
              <a:rPr lang="en-US" dirty="0"/>
              <a:t>So 90% of the games that pass through this node are wins for Max</a:t>
            </a:r>
          </a:p>
        </p:txBody>
      </p:sp>
      <p:cxnSp>
        <p:nvCxnSpPr>
          <p:cNvPr id="15" name="Straight Arrow Connector 14"/>
          <p:cNvCxnSpPr/>
          <p:nvPr/>
        </p:nvCxnSpPr>
        <p:spPr bwMode="auto">
          <a:xfrm flipH="1">
            <a:off x="2463800" y="1181100"/>
            <a:ext cx="317500" cy="157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4889500" y="0"/>
            <a:ext cx="3441700" cy="1569660"/>
          </a:xfrm>
          <a:prstGeom prst="rect">
            <a:avLst/>
          </a:prstGeom>
          <a:noFill/>
        </p:spPr>
        <p:txBody>
          <a:bodyPr wrap="square" rtlCol="0">
            <a:spAutoFit/>
          </a:bodyPr>
          <a:lstStyle/>
          <a:p>
            <a:r>
              <a:rPr lang="en-US" dirty="0"/>
              <a:t>Likewise 6/10 = 60%</a:t>
            </a:r>
          </a:p>
          <a:p>
            <a:r>
              <a:rPr lang="en-US" dirty="0"/>
              <a:t>So 60% of the games that pass through this node are wins for Max</a:t>
            </a:r>
          </a:p>
        </p:txBody>
      </p:sp>
      <p:cxnSp>
        <p:nvCxnSpPr>
          <p:cNvPr id="17" name="Straight Arrow Connector 16"/>
          <p:cNvCxnSpPr/>
          <p:nvPr/>
        </p:nvCxnSpPr>
        <p:spPr bwMode="auto">
          <a:xfrm flipH="1">
            <a:off x="6426200" y="1193800"/>
            <a:ext cx="723900" cy="1485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TextBox 18"/>
          <p:cNvSpPr txBox="1"/>
          <p:nvPr/>
        </p:nvSpPr>
        <p:spPr>
          <a:xfrm>
            <a:off x="6921501" y="4648200"/>
            <a:ext cx="2222499" cy="1077218"/>
          </a:xfrm>
          <a:prstGeom prst="rect">
            <a:avLst/>
          </a:prstGeom>
          <a:noFill/>
        </p:spPr>
        <p:txBody>
          <a:bodyPr wrap="square" rtlCol="0">
            <a:spAutoFit/>
          </a:bodyPr>
          <a:lstStyle/>
          <a:p>
            <a:r>
              <a:rPr lang="en-US" sz="1600" dirty="0"/>
              <a:t>Note that the correct value is 50%, but our estimate of 60% is pretty close</a:t>
            </a:r>
          </a:p>
        </p:txBody>
      </p:sp>
    </p:spTree>
    <p:extLst>
      <p:ext uri="{BB962C8B-B14F-4D97-AF65-F5344CB8AC3E}">
        <p14:creationId xmlns:p14="http://schemas.microsoft.com/office/powerpoint/2010/main" val="21284944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p:cNvSpPr txBox="1"/>
          <p:nvPr/>
        </p:nvSpPr>
        <p:spPr>
          <a:xfrm>
            <a:off x="1" y="3733800"/>
            <a:ext cx="9144000" cy="2954655"/>
          </a:xfrm>
          <a:prstGeom prst="rect">
            <a:avLst/>
          </a:prstGeom>
          <a:noFill/>
        </p:spPr>
        <p:txBody>
          <a:bodyPr wrap="square" rtlCol="0">
            <a:spAutoFit/>
          </a:bodyPr>
          <a:lstStyle/>
          <a:p>
            <a:r>
              <a:rPr lang="en-US" sz="2800" dirty="0"/>
              <a:t>Monte-Carlo tree search (MCTS)</a:t>
            </a:r>
          </a:p>
          <a:p>
            <a:endParaRPr lang="en-US" sz="2000" dirty="0"/>
          </a:p>
          <a:p>
            <a:r>
              <a:rPr lang="en-US" sz="2000" dirty="0"/>
              <a:t>Until we run our of time (lets say one minute) MCTS repeats four phases:</a:t>
            </a:r>
          </a:p>
          <a:p>
            <a:r>
              <a:rPr lang="en-US" sz="2000" dirty="0"/>
              <a:t> descent, roll-out, update, and growth. </a:t>
            </a:r>
          </a:p>
          <a:p>
            <a:endParaRPr lang="en-US" sz="2000" dirty="0"/>
          </a:p>
          <a:p>
            <a:pPr lvl="1">
              <a:buFont typeface="Arial" pitchFamily="34" charset="0"/>
              <a:buChar char="•"/>
            </a:pPr>
            <a:r>
              <a:rPr lang="en-US" sz="1800" dirty="0"/>
              <a:t> descent phase: expand current node</a:t>
            </a:r>
          </a:p>
          <a:p>
            <a:pPr lvl="1">
              <a:buFont typeface="Arial" pitchFamily="34" charset="0"/>
              <a:buChar char="•"/>
            </a:pPr>
            <a:r>
              <a:rPr lang="en-US" sz="1800" dirty="0"/>
              <a:t> roll-out phase: play </a:t>
            </a:r>
            <a:r>
              <a:rPr lang="en-US" sz="1800" i="1" dirty="0"/>
              <a:t>n</a:t>
            </a:r>
            <a:r>
              <a:rPr lang="en-US" sz="1800" dirty="0"/>
              <a:t> random games from each leaf node (in my example, </a:t>
            </a:r>
            <a:r>
              <a:rPr lang="en-US" sz="1800" i="1" dirty="0"/>
              <a:t>n</a:t>
            </a:r>
            <a:r>
              <a:rPr lang="en-US" sz="1800" dirty="0"/>
              <a:t> = 3)</a:t>
            </a:r>
          </a:p>
          <a:p>
            <a:pPr lvl="1">
              <a:buFont typeface="Arial" pitchFamily="34" charset="0"/>
              <a:buChar char="•"/>
            </a:pPr>
            <a:r>
              <a:rPr lang="en-US" sz="1800" dirty="0"/>
              <a:t> update phase: the statistics (number of wins) are passed up the tree.</a:t>
            </a:r>
          </a:p>
          <a:p>
            <a:pPr lvl="1">
              <a:buFont typeface="Arial" pitchFamily="34" charset="0"/>
              <a:buChar char="•"/>
            </a:pPr>
            <a:r>
              <a:rPr lang="en-US" sz="1800" dirty="0"/>
              <a:t> growth phase: expand the most promising node.</a:t>
            </a:r>
          </a:p>
        </p:txBody>
      </p:sp>
    </p:spTree>
    <p:extLst>
      <p:ext uri="{BB962C8B-B14F-4D97-AF65-F5344CB8AC3E}">
        <p14:creationId xmlns:p14="http://schemas.microsoft.com/office/powerpoint/2010/main" val="40051499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Rectangle 14"/>
          <p:cNvSpPr/>
          <p:nvPr/>
        </p:nvSpPr>
        <p:spPr>
          <a:xfrm>
            <a:off x="7236298" y="0"/>
            <a:ext cx="1901483" cy="461665"/>
          </a:xfrm>
          <a:prstGeom prst="rect">
            <a:avLst/>
          </a:prstGeom>
        </p:spPr>
        <p:txBody>
          <a:bodyPr wrap="none">
            <a:spAutoFit/>
          </a:bodyPr>
          <a:lstStyle/>
          <a:p>
            <a:r>
              <a:rPr lang="en-US" i="1" dirty="0"/>
              <a:t>descent phase</a:t>
            </a:r>
          </a:p>
        </p:txBody>
      </p:sp>
    </p:spTree>
    <p:extLst>
      <p:ext uri="{BB962C8B-B14F-4D97-AF65-F5344CB8AC3E}">
        <p14:creationId xmlns:p14="http://schemas.microsoft.com/office/powerpoint/2010/main" val="11727410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Oval 3"/>
          <p:cNvSpPr/>
          <p:nvPr/>
        </p:nvSpPr>
        <p:spPr bwMode="auto">
          <a:xfrm>
            <a:off x="1216767" y="5524368"/>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Freeform 19"/>
          <p:cNvSpPr/>
          <p:nvPr/>
        </p:nvSpPr>
        <p:spPr bwMode="auto">
          <a:xfrm>
            <a:off x="1527890" y="3117273"/>
            <a:ext cx="259346" cy="2402439"/>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TextBox 20"/>
          <p:cNvSpPr txBox="1"/>
          <p:nvPr/>
        </p:nvSpPr>
        <p:spPr>
          <a:xfrm>
            <a:off x="2207340" y="5828183"/>
            <a:ext cx="3478388" cy="400110"/>
          </a:xfrm>
          <a:prstGeom prst="rect">
            <a:avLst/>
          </a:prstGeom>
          <a:noFill/>
        </p:spPr>
        <p:txBody>
          <a:bodyPr wrap="none" rtlCol="0">
            <a:spAutoFit/>
          </a:bodyPr>
          <a:lstStyle/>
          <a:p>
            <a:r>
              <a:rPr lang="en-US" sz="2000" dirty="0"/>
              <a:t>Random Game 1: Win for white</a:t>
            </a:r>
          </a:p>
        </p:txBody>
      </p:sp>
      <p:sp>
        <p:nvSpPr>
          <p:cNvPr id="15" name="Rectangle 14"/>
          <p:cNvSpPr/>
          <p:nvPr/>
        </p:nvSpPr>
        <p:spPr>
          <a:xfrm>
            <a:off x="7236298" y="0"/>
            <a:ext cx="1907702" cy="461665"/>
          </a:xfrm>
          <a:prstGeom prst="rect">
            <a:avLst/>
          </a:prstGeom>
        </p:spPr>
        <p:txBody>
          <a:bodyPr wrap="none">
            <a:spAutoFit/>
          </a:bodyPr>
          <a:lstStyle/>
          <a:p>
            <a:r>
              <a:rPr lang="en-US" i="1" dirty="0"/>
              <a:t>roll-out phase</a:t>
            </a:r>
          </a:p>
        </p:txBody>
      </p:sp>
    </p:spTree>
    <p:extLst>
      <p:ext uri="{BB962C8B-B14F-4D97-AF65-F5344CB8AC3E}">
        <p14:creationId xmlns:p14="http://schemas.microsoft.com/office/powerpoint/2010/main" val="5993158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Oval 3"/>
          <p:cNvSpPr/>
          <p:nvPr/>
        </p:nvSpPr>
        <p:spPr bwMode="auto">
          <a:xfrm>
            <a:off x="1216767" y="5524368"/>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Freeform 19"/>
          <p:cNvSpPr/>
          <p:nvPr/>
        </p:nvSpPr>
        <p:spPr bwMode="auto">
          <a:xfrm>
            <a:off x="1527890" y="3117273"/>
            <a:ext cx="259346" cy="2402439"/>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TextBox 20"/>
          <p:cNvSpPr txBox="1"/>
          <p:nvPr/>
        </p:nvSpPr>
        <p:spPr>
          <a:xfrm>
            <a:off x="2207340" y="5828183"/>
            <a:ext cx="3478388" cy="400110"/>
          </a:xfrm>
          <a:prstGeom prst="rect">
            <a:avLst/>
          </a:prstGeom>
          <a:noFill/>
        </p:spPr>
        <p:txBody>
          <a:bodyPr wrap="none" rtlCol="0">
            <a:spAutoFit/>
          </a:bodyPr>
          <a:lstStyle/>
          <a:p>
            <a:r>
              <a:rPr lang="en-US" sz="2000" dirty="0"/>
              <a:t>Random Game 1: Win for white</a:t>
            </a:r>
          </a:p>
        </p:txBody>
      </p:sp>
      <p:sp>
        <p:nvSpPr>
          <p:cNvPr id="15" name="Oval 14"/>
          <p:cNvSpPr/>
          <p:nvPr/>
        </p:nvSpPr>
        <p:spPr bwMode="auto">
          <a:xfrm>
            <a:off x="2098359" y="458783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Freeform 16"/>
          <p:cNvSpPr/>
          <p:nvPr/>
        </p:nvSpPr>
        <p:spPr bwMode="auto">
          <a:xfrm rot="20585590">
            <a:off x="2013992" y="3014891"/>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p:cNvSpPr txBox="1"/>
          <p:nvPr/>
        </p:nvSpPr>
        <p:spPr>
          <a:xfrm>
            <a:off x="3070963" y="4830392"/>
            <a:ext cx="3463962" cy="400110"/>
          </a:xfrm>
          <a:prstGeom prst="rect">
            <a:avLst/>
          </a:prstGeom>
          <a:noFill/>
        </p:spPr>
        <p:txBody>
          <a:bodyPr wrap="none" rtlCol="0">
            <a:spAutoFit/>
          </a:bodyPr>
          <a:lstStyle/>
          <a:p>
            <a:r>
              <a:rPr lang="en-US" sz="2000" dirty="0"/>
              <a:t>Random Game 2: Win for black</a:t>
            </a:r>
          </a:p>
        </p:txBody>
      </p:sp>
      <p:sp>
        <p:nvSpPr>
          <p:cNvPr id="19" name="Rectangle 18"/>
          <p:cNvSpPr/>
          <p:nvPr/>
        </p:nvSpPr>
        <p:spPr>
          <a:xfrm>
            <a:off x="7236298" y="0"/>
            <a:ext cx="1907702" cy="461665"/>
          </a:xfrm>
          <a:prstGeom prst="rect">
            <a:avLst/>
          </a:prstGeom>
        </p:spPr>
        <p:txBody>
          <a:bodyPr wrap="none">
            <a:spAutoFit/>
          </a:bodyPr>
          <a:lstStyle/>
          <a:p>
            <a:r>
              <a:rPr lang="en-US" i="1" dirty="0"/>
              <a:t>roll-out phase</a:t>
            </a:r>
          </a:p>
        </p:txBody>
      </p:sp>
    </p:spTree>
    <p:extLst>
      <p:ext uri="{BB962C8B-B14F-4D97-AF65-F5344CB8AC3E}">
        <p14:creationId xmlns:p14="http://schemas.microsoft.com/office/powerpoint/2010/main" val="16676232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Oval 3"/>
          <p:cNvSpPr/>
          <p:nvPr/>
        </p:nvSpPr>
        <p:spPr bwMode="auto">
          <a:xfrm>
            <a:off x="1216767" y="5524368"/>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Freeform 19"/>
          <p:cNvSpPr/>
          <p:nvPr/>
        </p:nvSpPr>
        <p:spPr bwMode="auto">
          <a:xfrm>
            <a:off x="1527890" y="3117273"/>
            <a:ext cx="259346" cy="2402439"/>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TextBox 20"/>
          <p:cNvSpPr txBox="1"/>
          <p:nvPr/>
        </p:nvSpPr>
        <p:spPr>
          <a:xfrm>
            <a:off x="2207340" y="5828183"/>
            <a:ext cx="3478388" cy="400110"/>
          </a:xfrm>
          <a:prstGeom prst="rect">
            <a:avLst/>
          </a:prstGeom>
          <a:noFill/>
        </p:spPr>
        <p:txBody>
          <a:bodyPr wrap="none" rtlCol="0">
            <a:spAutoFit/>
          </a:bodyPr>
          <a:lstStyle/>
          <a:p>
            <a:r>
              <a:rPr lang="en-US" sz="2000" dirty="0"/>
              <a:t>Random Game 1: Win for white</a:t>
            </a:r>
          </a:p>
        </p:txBody>
      </p:sp>
      <p:sp>
        <p:nvSpPr>
          <p:cNvPr id="15" name="Oval 14"/>
          <p:cNvSpPr/>
          <p:nvPr/>
        </p:nvSpPr>
        <p:spPr bwMode="auto">
          <a:xfrm>
            <a:off x="2098359" y="458783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Freeform 16"/>
          <p:cNvSpPr/>
          <p:nvPr/>
        </p:nvSpPr>
        <p:spPr bwMode="auto">
          <a:xfrm rot="20585590">
            <a:off x="2013992" y="3014891"/>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p:cNvSpPr txBox="1"/>
          <p:nvPr/>
        </p:nvSpPr>
        <p:spPr>
          <a:xfrm>
            <a:off x="3070963" y="4830392"/>
            <a:ext cx="3463962" cy="400110"/>
          </a:xfrm>
          <a:prstGeom prst="rect">
            <a:avLst/>
          </a:prstGeom>
          <a:noFill/>
        </p:spPr>
        <p:txBody>
          <a:bodyPr wrap="none" rtlCol="0">
            <a:spAutoFit/>
          </a:bodyPr>
          <a:lstStyle/>
          <a:p>
            <a:r>
              <a:rPr lang="en-US" sz="2000" dirty="0"/>
              <a:t>Random Game 2: Win for black</a:t>
            </a:r>
          </a:p>
        </p:txBody>
      </p:sp>
      <p:sp>
        <p:nvSpPr>
          <p:cNvPr id="19" name="Oval 18"/>
          <p:cNvSpPr/>
          <p:nvPr/>
        </p:nvSpPr>
        <p:spPr bwMode="auto">
          <a:xfrm>
            <a:off x="120032" y="593900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 name="TextBox 21"/>
          <p:cNvSpPr txBox="1"/>
          <p:nvPr/>
        </p:nvSpPr>
        <p:spPr>
          <a:xfrm>
            <a:off x="1088513" y="6397632"/>
            <a:ext cx="3478388" cy="400110"/>
          </a:xfrm>
          <a:prstGeom prst="rect">
            <a:avLst/>
          </a:prstGeom>
          <a:noFill/>
        </p:spPr>
        <p:txBody>
          <a:bodyPr wrap="none" rtlCol="0">
            <a:spAutoFit/>
          </a:bodyPr>
          <a:lstStyle/>
          <a:p>
            <a:r>
              <a:rPr lang="en-US" sz="2000" dirty="0"/>
              <a:t>Random Game 3: Win for white</a:t>
            </a:r>
          </a:p>
        </p:txBody>
      </p:sp>
      <p:sp>
        <p:nvSpPr>
          <p:cNvPr id="23" name="Freeform 22"/>
          <p:cNvSpPr/>
          <p:nvPr/>
        </p:nvSpPr>
        <p:spPr bwMode="auto">
          <a:xfrm rot="830689">
            <a:off x="877646" y="2930553"/>
            <a:ext cx="259346" cy="3052094"/>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TextBox 1"/>
          <p:cNvSpPr txBox="1"/>
          <p:nvPr/>
        </p:nvSpPr>
        <p:spPr>
          <a:xfrm>
            <a:off x="1394945" y="2449809"/>
            <a:ext cx="577402" cy="461665"/>
          </a:xfrm>
          <a:prstGeom prst="rect">
            <a:avLst/>
          </a:prstGeom>
          <a:noFill/>
        </p:spPr>
        <p:txBody>
          <a:bodyPr wrap="none" rtlCol="0">
            <a:spAutoFit/>
          </a:bodyPr>
          <a:lstStyle/>
          <a:p>
            <a:r>
              <a:rPr lang="en-US" dirty="0"/>
              <a:t>2/3</a:t>
            </a:r>
          </a:p>
        </p:txBody>
      </p:sp>
      <p:sp>
        <p:nvSpPr>
          <p:cNvPr id="24" name="TextBox 23"/>
          <p:cNvSpPr txBox="1"/>
          <p:nvPr/>
        </p:nvSpPr>
        <p:spPr>
          <a:xfrm>
            <a:off x="50800" y="266700"/>
            <a:ext cx="2743200" cy="1200329"/>
          </a:xfrm>
          <a:prstGeom prst="rect">
            <a:avLst/>
          </a:prstGeom>
          <a:noFill/>
        </p:spPr>
        <p:txBody>
          <a:bodyPr wrap="square" rtlCol="0">
            <a:spAutoFit/>
          </a:bodyPr>
          <a:lstStyle/>
          <a:p>
            <a:r>
              <a:rPr lang="en-US" sz="1800" dirty="0"/>
              <a:t>Think of as: 2/3 =66.6%</a:t>
            </a:r>
          </a:p>
          <a:p>
            <a:r>
              <a:rPr lang="en-US" sz="1800" dirty="0"/>
              <a:t>So 66.6% of the games that pass through this node are wins for Max</a:t>
            </a:r>
          </a:p>
        </p:txBody>
      </p:sp>
      <p:sp>
        <p:nvSpPr>
          <p:cNvPr id="25" name="Rectangle 24"/>
          <p:cNvSpPr/>
          <p:nvPr/>
        </p:nvSpPr>
        <p:spPr>
          <a:xfrm>
            <a:off x="7236298" y="0"/>
            <a:ext cx="1907702" cy="461665"/>
          </a:xfrm>
          <a:prstGeom prst="rect">
            <a:avLst/>
          </a:prstGeom>
        </p:spPr>
        <p:txBody>
          <a:bodyPr wrap="none">
            <a:spAutoFit/>
          </a:bodyPr>
          <a:lstStyle/>
          <a:p>
            <a:r>
              <a:rPr lang="en-US" i="1" dirty="0"/>
              <a:t>roll-out phase</a:t>
            </a:r>
          </a:p>
        </p:txBody>
      </p:sp>
    </p:spTree>
    <p:extLst>
      <p:ext uri="{BB962C8B-B14F-4D97-AF65-F5344CB8AC3E}">
        <p14:creationId xmlns:p14="http://schemas.microsoft.com/office/powerpoint/2010/main" val="1753134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62" name="Group 42"/>
          <p:cNvGrpSpPr>
            <a:grpSpLocks/>
          </p:cNvGrpSpPr>
          <p:nvPr/>
        </p:nvGrpSpPr>
        <p:grpSpPr bwMode="auto">
          <a:xfrm>
            <a:off x="2530475" y="173038"/>
            <a:ext cx="1331913" cy="844550"/>
            <a:chOff x="578" y="281"/>
            <a:chExt cx="839" cy="532"/>
          </a:xfrm>
        </p:grpSpPr>
        <p:sp>
          <p:nvSpPr>
            <p:cNvPr id="5160" name="AutoShape 40"/>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61" name="Text Box 41"/>
            <p:cNvSpPr txBox="1">
              <a:spLocks noChangeArrowheads="1"/>
            </p:cNvSpPr>
            <p:nvPr/>
          </p:nvSpPr>
          <p:spPr bwMode="auto">
            <a:xfrm>
              <a:off x="758" y="342"/>
              <a:ext cx="468" cy="288"/>
            </a:xfrm>
            <a:prstGeom prst="rect">
              <a:avLst/>
            </a:prstGeom>
            <a:noFill/>
            <a:ln w="9525">
              <a:noFill/>
              <a:miter lim="800000"/>
              <a:headEnd/>
              <a:tailEnd/>
            </a:ln>
            <a:effectLst/>
          </p:spPr>
          <p:txBody>
            <a:bodyPr wrap="none">
              <a:spAutoFit/>
            </a:bodyPr>
            <a:lstStyle/>
            <a:p>
              <a:r>
                <a:rPr lang="en-US"/>
                <a:t>Max</a:t>
              </a:r>
            </a:p>
          </p:txBody>
        </p:sp>
      </p:grpSp>
      <p:sp>
        <p:nvSpPr>
          <p:cNvPr id="3" name="AutoShape 3">
            <a:extLst>
              <a:ext uri="{FF2B5EF4-FFF2-40B4-BE49-F238E27FC236}">
                <a16:creationId xmlns:a16="http://schemas.microsoft.com/office/drawing/2014/main" id="{439CCC39-74E8-4E18-87C8-68394680F5A6}"/>
              </a:ext>
            </a:extLst>
          </p:cNvPr>
          <p:cNvSpPr>
            <a:spLocks noChangeAspect="1" noChangeArrowheads="1" noTextEdit="1"/>
          </p:cNvSpPr>
          <p:nvPr/>
        </p:nvSpPr>
        <p:spPr bwMode="auto">
          <a:xfrm>
            <a:off x="2017713" y="173038"/>
            <a:ext cx="7016750" cy="571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 name="Group 30">
            <a:extLst>
              <a:ext uri="{FF2B5EF4-FFF2-40B4-BE49-F238E27FC236}">
                <a16:creationId xmlns:a16="http://schemas.microsoft.com/office/drawing/2014/main" id="{76805CE0-2004-4F7D-A438-07769A9D6402}"/>
              </a:ext>
            </a:extLst>
          </p:cNvPr>
          <p:cNvGrpSpPr>
            <a:grpSpLocks/>
          </p:cNvGrpSpPr>
          <p:nvPr/>
        </p:nvGrpSpPr>
        <p:grpSpPr bwMode="auto">
          <a:xfrm>
            <a:off x="7988301" y="222250"/>
            <a:ext cx="1016000" cy="1077912"/>
            <a:chOff x="5032" y="140"/>
            <a:chExt cx="640" cy="679"/>
          </a:xfrm>
        </p:grpSpPr>
        <p:grpSp>
          <p:nvGrpSpPr>
            <p:cNvPr id="5264" name="Group 25">
              <a:extLst>
                <a:ext uri="{FF2B5EF4-FFF2-40B4-BE49-F238E27FC236}">
                  <a16:creationId xmlns:a16="http://schemas.microsoft.com/office/drawing/2014/main" id="{CC1948AC-A32C-4AD7-BA3A-143FC6A91782}"/>
                </a:ext>
              </a:extLst>
            </p:cNvPr>
            <p:cNvGrpSpPr>
              <a:grpSpLocks/>
            </p:cNvGrpSpPr>
            <p:nvPr/>
          </p:nvGrpSpPr>
          <p:grpSpPr bwMode="auto">
            <a:xfrm>
              <a:off x="5032" y="140"/>
              <a:ext cx="640" cy="454"/>
              <a:chOff x="5032" y="140"/>
              <a:chExt cx="640" cy="454"/>
            </a:xfrm>
          </p:grpSpPr>
          <p:sp>
            <p:nvSpPr>
              <p:cNvPr id="5269" name="Rectangle 19">
                <a:extLst>
                  <a:ext uri="{FF2B5EF4-FFF2-40B4-BE49-F238E27FC236}">
                    <a16:creationId xmlns:a16="http://schemas.microsoft.com/office/drawing/2014/main" id="{56B1B971-1E7A-44C8-AC52-A42931E36678}"/>
                  </a:ext>
                </a:extLst>
              </p:cNvPr>
              <p:cNvSpPr>
                <a:spLocks noChangeArrowheads="1"/>
              </p:cNvSpPr>
              <p:nvPr/>
            </p:nvSpPr>
            <p:spPr bwMode="auto">
              <a:xfrm>
                <a:off x="5032" y="140"/>
                <a:ext cx="214"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0" name="Rectangle 20">
                <a:extLst>
                  <a:ext uri="{FF2B5EF4-FFF2-40B4-BE49-F238E27FC236}">
                    <a16:creationId xmlns:a16="http://schemas.microsoft.com/office/drawing/2014/main" id="{AF1F5B28-1E1E-4AB7-A384-7710080DAC18}"/>
                  </a:ext>
                </a:extLst>
              </p:cNvPr>
              <p:cNvSpPr>
                <a:spLocks noChangeArrowheads="1"/>
              </p:cNvSpPr>
              <p:nvPr/>
            </p:nvSpPr>
            <p:spPr bwMode="auto">
              <a:xfrm>
                <a:off x="5245" y="140"/>
                <a:ext cx="214"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1" name="Rectangle 21">
                <a:extLst>
                  <a:ext uri="{FF2B5EF4-FFF2-40B4-BE49-F238E27FC236}">
                    <a16:creationId xmlns:a16="http://schemas.microsoft.com/office/drawing/2014/main" id="{0D7A284F-EB6F-4783-B218-C7078FABF299}"/>
                  </a:ext>
                </a:extLst>
              </p:cNvPr>
              <p:cNvSpPr>
                <a:spLocks noChangeArrowheads="1"/>
              </p:cNvSpPr>
              <p:nvPr/>
            </p:nvSpPr>
            <p:spPr bwMode="auto">
              <a:xfrm>
                <a:off x="5459" y="140"/>
                <a:ext cx="213"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2" name="Rectangle 22">
                <a:extLst>
                  <a:ext uri="{FF2B5EF4-FFF2-40B4-BE49-F238E27FC236}">
                    <a16:creationId xmlns:a16="http://schemas.microsoft.com/office/drawing/2014/main" id="{EE8D2CBB-E96A-45F4-9BBA-00C673DA6733}"/>
                  </a:ext>
                </a:extLst>
              </p:cNvPr>
              <p:cNvSpPr>
                <a:spLocks noChangeArrowheads="1"/>
              </p:cNvSpPr>
              <p:nvPr/>
            </p:nvSpPr>
            <p:spPr bwMode="auto">
              <a:xfrm>
                <a:off x="5032" y="368"/>
                <a:ext cx="214"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3" name="Rectangle 23">
                <a:extLst>
                  <a:ext uri="{FF2B5EF4-FFF2-40B4-BE49-F238E27FC236}">
                    <a16:creationId xmlns:a16="http://schemas.microsoft.com/office/drawing/2014/main" id="{4D467805-D5D8-49F5-9025-D317D0CB8147}"/>
                  </a:ext>
                </a:extLst>
              </p:cNvPr>
              <p:cNvSpPr>
                <a:spLocks noChangeArrowheads="1"/>
              </p:cNvSpPr>
              <p:nvPr/>
            </p:nvSpPr>
            <p:spPr bwMode="auto">
              <a:xfrm>
                <a:off x="5245" y="368"/>
                <a:ext cx="214"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4" name="Rectangle 24">
                <a:extLst>
                  <a:ext uri="{FF2B5EF4-FFF2-40B4-BE49-F238E27FC236}">
                    <a16:creationId xmlns:a16="http://schemas.microsoft.com/office/drawing/2014/main" id="{F566CA9A-F0EB-44FD-928D-06C74F2FDB9C}"/>
                  </a:ext>
                </a:extLst>
              </p:cNvPr>
              <p:cNvSpPr>
                <a:spLocks noChangeArrowheads="1"/>
              </p:cNvSpPr>
              <p:nvPr/>
            </p:nvSpPr>
            <p:spPr bwMode="auto">
              <a:xfrm>
                <a:off x="5459" y="368"/>
                <a:ext cx="213"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265" name="Group 29">
              <a:extLst>
                <a:ext uri="{FF2B5EF4-FFF2-40B4-BE49-F238E27FC236}">
                  <a16:creationId xmlns:a16="http://schemas.microsoft.com/office/drawing/2014/main" id="{88D13843-EF57-4BF6-AA12-C89836CDB2BB}"/>
                </a:ext>
              </a:extLst>
            </p:cNvPr>
            <p:cNvGrpSpPr>
              <a:grpSpLocks/>
            </p:cNvGrpSpPr>
            <p:nvPr/>
          </p:nvGrpSpPr>
          <p:grpSpPr bwMode="auto">
            <a:xfrm>
              <a:off x="5032" y="593"/>
              <a:ext cx="640" cy="226"/>
              <a:chOff x="5032" y="593"/>
              <a:chExt cx="640" cy="226"/>
            </a:xfrm>
          </p:grpSpPr>
          <p:sp>
            <p:nvSpPr>
              <p:cNvPr id="5266" name="Rectangle 26">
                <a:extLst>
                  <a:ext uri="{FF2B5EF4-FFF2-40B4-BE49-F238E27FC236}">
                    <a16:creationId xmlns:a16="http://schemas.microsoft.com/office/drawing/2014/main" id="{11D52F61-9196-4A54-8522-AEADA1C26540}"/>
                  </a:ext>
                </a:extLst>
              </p:cNvPr>
              <p:cNvSpPr>
                <a:spLocks noChangeArrowheads="1"/>
              </p:cNvSpPr>
              <p:nvPr/>
            </p:nvSpPr>
            <p:spPr bwMode="auto">
              <a:xfrm>
                <a:off x="5032" y="593"/>
                <a:ext cx="214"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7" name="Rectangle 27">
                <a:extLst>
                  <a:ext uri="{FF2B5EF4-FFF2-40B4-BE49-F238E27FC236}">
                    <a16:creationId xmlns:a16="http://schemas.microsoft.com/office/drawing/2014/main" id="{DC978509-ED9E-4720-ABDA-577B56F17BAF}"/>
                  </a:ext>
                </a:extLst>
              </p:cNvPr>
              <p:cNvSpPr>
                <a:spLocks noChangeArrowheads="1"/>
              </p:cNvSpPr>
              <p:nvPr/>
            </p:nvSpPr>
            <p:spPr bwMode="auto">
              <a:xfrm>
                <a:off x="5245" y="593"/>
                <a:ext cx="214"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8" name="Rectangle 28">
                <a:extLst>
                  <a:ext uri="{FF2B5EF4-FFF2-40B4-BE49-F238E27FC236}">
                    <a16:creationId xmlns:a16="http://schemas.microsoft.com/office/drawing/2014/main" id="{2C7752DD-493A-45C9-9242-8BED41D7C2EA}"/>
                  </a:ext>
                </a:extLst>
              </p:cNvPr>
              <p:cNvSpPr>
                <a:spLocks noChangeArrowheads="1"/>
              </p:cNvSpPr>
              <p:nvPr/>
            </p:nvSpPr>
            <p:spPr bwMode="auto">
              <a:xfrm>
                <a:off x="5459" y="593"/>
                <a:ext cx="213" cy="22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1" name="Rectangle 86">
            <a:extLst>
              <a:ext uri="{FF2B5EF4-FFF2-40B4-BE49-F238E27FC236}">
                <a16:creationId xmlns:a16="http://schemas.microsoft.com/office/drawing/2014/main" id="{0E12EC33-96AC-4F9F-A171-8239B2AA7B5C}"/>
              </a:ext>
            </a:extLst>
          </p:cNvPr>
          <p:cNvSpPr>
            <a:spLocks noChangeArrowheads="1"/>
          </p:cNvSpPr>
          <p:nvPr/>
        </p:nvSpPr>
        <p:spPr bwMode="auto">
          <a:xfrm>
            <a:off x="7961313" y="212725"/>
            <a:ext cx="1035050" cy="1092200"/>
          </a:xfrm>
          <a:prstGeom prst="rect">
            <a:avLst/>
          </a:prstGeom>
          <a:noFill/>
          <a:ln w="74613">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Oval 3"/>
          <p:cNvSpPr/>
          <p:nvPr/>
        </p:nvSpPr>
        <p:spPr bwMode="auto">
          <a:xfrm>
            <a:off x="3350692" y="5534366"/>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3/3</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2/3</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Freeform 19"/>
          <p:cNvSpPr/>
          <p:nvPr/>
        </p:nvSpPr>
        <p:spPr bwMode="auto">
          <a:xfrm>
            <a:off x="3661815" y="3127271"/>
            <a:ext cx="259346" cy="2402439"/>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TextBox 20"/>
          <p:cNvSpPr txBox="1"/>
          <p:nvPr/>
        </p:nvSpPr>
        <p:spPr>
          <a:xfrm>
            <a:off x="661494" y="5491576"/>
            <a:ext cx="2028734" cy="707886"/>
          </a:xfrm>
          <a:prstGeom prst="rect">
            <a:avLst/>
          </a:prstGeom>
          <a:noFill/>
        </p:spPr>
        <p:txBody>
          <a:bodyPr wrap="square" rtlCol="0">
            <a:spAutoFit/>
          </a:bodyPr>
          <a:lstStyle/>
          <a:p>
            <a:r>
              <a:rPr lang="en-US" sz="2000" dirty="0"/>
              <a:t>Random Game 1: Win for white</a:t>
            </a:r>
          </a:p>
        </p:txBody>
      </p:sp>
      <p:sp>
        <p:nvSpPr>
          <p:cNvPr id="15" name="Oval 14"/>
          <p:cNvSpPr/>
          <p:nvPr/>
        </p:nvSpPr>
        <p:spPr bwMode="auto">
          <a:xfrm>
            <a:off x="4232284" y="4597837"/>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Freeform 16"/>
          <p:cNvSpPr/>
          <p:nvPr/>
        </p:nvSpPr>
        <p:spPr bwMode="auto">
          <a:xfrm rot="20585590">
            <a:off x="4147917" y="3024889"/>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p:cNvSpPr txBox="1"/>
          <p:nvPr/>
        </p:nvSpPr>
        <p:spPr>
          <a:xfrm>
            <a:off x="4292787" y="5854504"/>
            <a:ext cx="2086125" cy="707886"/>
          </a:xfrm>
          <a:prstGeom prst="rect">
            <a:avLst/>
          </a:prstGeom>
          <a:noFill/>
        </p:spPr>
        <p:txBody>
          <a:bodyPr wrap="square" rtlCol="0">
            <a:spAutoFit/>
          </a:bodyPr>
          <a:lstStyle/>
          <a:p>
            <a:r>
              <a:rPr lang="en-US" sz="2000" dirty="0"/>
              <a:t>Random Game 2: Win for white</a:t>
            </a:r>
          </a:p>
        </p:txBody>
      </p:sp>
      <p:sp>
        <p:nvSpPr>
          <p:cNvPr id="19" name="Oval 18"/>
          <p:cNvSpPr/>
          <p:nvPr/>
        </p:nvSpPr>
        <p:spPr bwMode="auto">
          <a:xfrm>
            <a:off x="2253957" y="5949007"/>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 name="TextBox 21"/>
          <p:cNvSpPr txBox="1"/>
          <p:nvPr/>
        </p:nvSpPr>
        <p:spPr>
          <a:xfrm>
            <a:off x="5178418" y="4775168"/>
            <a:ext cx="2075378" cy="707886"/>
          </a:xfrm>
          <a:prstGeom prst="rect">
            <a:avLst/>
          </a:prstGeom>
          <a:noFill/>
        </p:spPr>
        <p:txBody>
          <a:bodyPr wrap="square" rtlCol="0">
            <a:spAutoFit/>
          </a:bodyPr>
          <a:lstStyle/>
          <a:p>
            <a:r>
              <a:rPr lang="en-US" sz="2000" dirty="0"/>
              <a:t>Random Game 3: Win for white</a:t>
            </a:r>
          </a:p>
        </p:txBody>
      </p:sp>
      <p:sp>
        <p:nvSpPr>
          <p:cNvPr id="23" name="Freeform 22"/>
          <p:cNvSpPr/>
          <p:nvPr/>
        </p:nvSpPr>
        <p:spPr bwMode="auto">
          <a:xfrm rot="830689">
            <a:off x="3011571" y="2940551"/>
            <a:ext cx="259346" cy="3052094"/>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Rectangle 24"/>
          <p:cNvSpPr/>
          <p:nvPr/>
        </p:nvSpPr>
        <p:spPr>
          <a:xfrm>
            <a:off x="7236298" y="0"/>
            <a:ext cx="1907702" cy="461665"/>
          </a:xfrm>
          <a:prstGeom prst="rect">
            <a:avLst/>
          </a:prstGeom>
        </p:spPr>
        <p:txBody>
          <a:bodyPr wrap="none">
            <a:spAutoFit/>
          </a:bodyPr>
          <a:lstStyle/>
          <a:p>
            <a:r>
              <a:rPr lang="en-US" i="1" dirty="0"/>
              <a:t>roll-out phase</a:t>
            </a:r>
          </a:p>
        </p:txBody>
      </p:sp>
    </p:spTree>
    <p:extLst>
      <p:ext uri="{BB962C8B-B14F-4D97-AF65-F5344CB8AC3E}">
        <p14:creationId xmlns:p14="http://schemas.microsoft.com/office/powerpoint/2010/main" val="10267541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7/12</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3/3</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2/3</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p:cNvSpPr txBox="1"/>
          <p:nvPr/>
        </p:nvSpPr>
        <p:spPr>
          <a:xfrm>
            <a:off x="50800" y="266700"/>
            <a:ext cx="2743200" cy="1477328"/>
          </a:xfrm>
          <a:prstGeom prst="rect">
            <a:avLst/>
          </a:prstGeom>
          <a:noFill/>
        </p:spPr>
        <p:txBody>
          <a:bodyPr wrap="square" rtlCol="0">
            <a:spAutoFit/>
          </a:bodyPr>
          <a:lstStyle/>
          <a:p>
            <a:r>
              <a:rPr lang="en-US" sz="1800" dirty="0"/>
              <a:t>We can </a:t>
            </a:r>
            <a:r>
              <a:rPr lang="en-US" sz="1800" i="1" dirty="0"/>
              <a:t>update</a:t>
            </a:r>
            <a:r>
              <a:rPr lang="en-US" sz="1800" dirty="0"/>
              <a:t> the ancestor node(s)</a:t>
            </a:r>
          </a:p>
          <a:p>
            <a:r>
              <a:rPr lang="en-US" sz="1800" dirty="0"/>
              <a:t>So 7/12 of the games that pass through the root are wins for Max</a:t>
            </a:r>
          </a:p>
        </p:txBody>
      </p:sp>
      <p:sp>
        <p:nvSpPr>
          <p:cNvPr id="13" name="Rectangle 12"/>
          <p:cNvSpPr/>
          <p:nvPr/>
        </p:nvSpPr>
        <p:spPr>
          <a:xfrm>
            <a:off x="7236298" y="0"/>
            <a:ext cx="1816523" cy="461665"/>
          </a:xfrm>
          <a:prstGeom prst="rect">
            <a:avLst/>
          </a:prstGeom>
        </p:spPr>
        <p:txBody>
          <a:bodyPr wrap="none">
            <a:spAutoFit/>
          </a:bodyPr>
          <a:lstStyle/>
          <a:p>
            <a:r>
              <a:rPr lang="en-US" i="1" dirty="0"/>
              <a:t>update phase</a:t>
            </a:r>
          </a:p>
        </p:txBody>
      </p:sp>
    </p:spTree>
    <p:extLst>
      <p:ext uri="{BB962C8B-B14F-4D97-AF65-F5344CB8AC3E}">
        <p14:creationId xmlns:p14="http://schemas.microsoft.com/office/powerpoint/2010/main" val="34061194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7/12</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3/3</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2/3</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Oval 16"/>
          <p:cNvSpPr/>
          <p:nvPr/>
        </p:nvSpPr>
        <p:spPr bwMode="auto">
          <a:xfrm>
            <a:off x="2282839" y="404944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cxnSp>
        <p:nvCxnSpPr>
          <p:cNvPr id="21" name="Straight Arrow Connector 20"/>
          <p:cNvCxnSpPr>
            <a:endCxn id="17" idx="0"/>
          </p:cNvCxnSpPr>
          <p:nvPr/>
        </p:nvCxnSpPr>
        <p:spPr bwMode="auto">
          <a:xfrm flipH="1">
            <a:off x="2725448" y="299081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Rectangle 17"/>
          <p:cNvSpPr/>
          <p:nvPr/>
        </p:nvSpPr>
        <p:spPr>
          <a:xfrm>
            <a:off x="7236298" y="0"/>
            <a:ext cx="1840376" cy="461665"/>
          </a:xfrm>
          <a:prstGeom prst="rect">
            <a:avLst/>
          </a:prstGeom>
        </p:spPr>
        <p:txBody>
          <a:bodyPr wrap="none">
            <a:spAutoFit/>
          </a:bodyPr>
          <a:lstStyle/>
          <a:p>
            <a:r>
              <a:rPr lang="en-US" i="1" dirty="0"/>
              <a:t>growth phase</a:t>
            </a:r>
          </a:p>
        </p:txBody>
      </p:sp>
    </p:spTree>
    <p:extLst>
      <p:ext uri="{BB962C8B-B14F-4D97-AF65-F5344CB8AC3E}">
        <p14:creationId xmlns:p14="http://schemas.microsoft.com/office/powerpoint/2010/main" val="21514552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7/12</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3/3</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2/3</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Oval 16"/>
          <p:cNvSpPr/>
          <p:nvPr/>
        </p:nvSpPr>
        <p:spPr bwMode="auto">
          <a:xfrm>
            <a:off x="2282839" y="404944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cxnSp>
        <p:nvCxnSpPr>
          <p:cNvPr id="21" name="Straight Arrow Connector 20"/>
          <p:cNvCxnSpPr>
            <a:endCxn id="17" idx="0"/>
          </p:cNvCxnSpPr>
          <p:nvPr/>
        </p:nvCxnSpPr>
        <p:spPr bwMode="auto">
          <a:xfrm flipH="1">
            <a:off x="2725448" y="299081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Freeform 22"/>
          <p:cNvSpPr/>
          <p:nvPr/>
        </p:nvSpPr>
        <p:spPr bwMode="auto">
          <a:xfrm rot="20585590">
            <a:off x="3023793" y="4870467"/>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Freeform 23"/>
          <p:cNvSpPr/>
          <p:nvPr/>
        </p:nvSpPr>
        <p:spPr bwMode="auto">
          <a:xfrm rot="501645">
            <a:off x="2411396" y="4920801"/>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Freeform 24"/>
          <p:cNvSpPr/>
          <p:nvPr/>
        </p:nvSpPr>
        <p:spPr bwMode="auto">
          <a:xfrm rot="1759589">
            <a:off x="1950001" y="4753021"/>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 name="Rectangle 18"/>
          <p:cNvSpPr/>
          <p:nvPr/>
        </p:nvSpPr>
        <p:spPr>
          <a:xfrm>
            <a:off x="7236298" y="0"/>
            <a:ext cx="1907702" cy="461665"/>
          </a:xfrm>
          <a:prstGeom prst="rect">
            <a:avLst/>
          </a:prstGeom>
        </p:spPr>
        <p:txBody>
          <a:bodyPr wrap="none">
            <a:spAutoFit/>
          </a:bodyPr>
          <a:lstStyle/>
          <a:p>
            <a:r>
              <a:rPr lang="en-US" i="1" dirty="0"/>
              <a:t>roll-out phase</a:t>
            </a:r>
          </a:p>
        </p:txBody>
      </p:sp>
    </p:spTree>
    <p:extLst>
      <p:ext uri="{BB962C8B-B14F-4D97-AF65-F5344CB8AC3E}">
        <p14:creationId xmlns:p14="http://schemas.microsoft.com/office/powerpoint/2010/main" val="41754258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8</a:t>
            </a:r>
            <a:r>
              <a:rPr kumimoji="0" lang="en-US" sz="2000" b="0" i="0" u="none" strike="noStrike" cap="none" normalizeH="0" baseline="0" dirty="0">
                <a:ln>
                  <a:noFill/>
                </a:ln>
                <a:solidFill>
                  <a:schemeClr val="tx1"/>
                </a:solidFill>
                <a:effectLst/>
                <a:latin typeface="Times New Roman" pitchFamily="18" charset="0"/>
              </a:rPr>
              <a:t>/</a:t>
            </a:r>
            <a:r>
              <a:rPr kumimoji="0" lang="en-US" sz="2000" b="1" i="0" u="none" strike="noStrike" cap="none" normalizeH="0" baseline="0" dirty="0">
                <a:ln>
                  <a:noFill/>
                </a:ln>
                <a:solidFill>
                  <a:schemeClr val="tx1"/>
                </a:solidFill>
                <a:effectLst/>
                <a:latin typeface="Times New Roman" pitchFamily="18" charset="0"/>
              </a:rPr>
              <a:t>15</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4</a:t>
            </a:r>
            <a:r>
              <a:rPr kumimoji="0" lang="en-US" sz="2400" b="0" i="0" u="none" strike="noStrike" cap="none" normalizeH="0" baseline="0" dirty="0">
                <a:ln>
                  <a:noFill/>
                </a:ln>
                <a:solidFill>
                  <a:schemeClr val="tx1"/>
                </a:solidFill>
                <a:effectLst/>
                <a:latin typeface="Times New Roman" pitchFamily="18" charset="0"/>
              </a:rPr>
              <a:t>/</a:t>
            </a:r>
            <a:r>
              <a:rPr kumimoji="0" lang="en-US" sz="2400" b="1" i="0" u="none" strike="noStrike" cap="none" normalizeH="0" baseline="0" dirty="0">
                <a:ln>
                  <a:noFill/>
                </a:ln>
                <a:solidFill>
                  <a:schemeClr val="tx1"/>
                </a:solidFill>
                <a:effectLst/>
                <a:latin typeface="Times New Roman" pitchFamily="18" charset="0"/>
              </a:rPr>
              <a:t>6</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2/3</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Oval 16"/>
          <p:cNvSpPr/>
          <p:nvPr/>
        </p:nvSpPr>
        <p:spPr bwMode="auto">
          <a:xfrm>
            <a:off x="2282839" y="404944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cxnSp>
        <p:nvCxnSpPr>
          <p:cNvPr id="21" name="Straight Arrow Connector 20"/>
          <p:cNvCxnSpPr>
            <a:endCxn id="17" idx="0"/>
          </p:cNvCxnSpPr>
          <p:nvPr/>
        </p:nvCxnSpPr>
        <p:spPr bwMode="auto">
          <a:xfrm flipH="1">
            <a:off x="2725448" y="299081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Rectangle 12"/>
          <p:cNvSpPr/>
          <p:nvPr/>
        </p:nvSpPr>
        <p:spPr>
          <a:xfrm>
            <a:off x="7236298" y="0"/>
            <a:ext cx="1816523" cy="461665"/>
          </a:xfrm>
          <a:prstGeom prst="rect">
            <a:avLst/>
          </a:prstGeom>
        </p:spPr>
        <p:txBody>
          <a:bodyPr wrap="none">
            <a:spAutoFit/>
          </a:bodyPr>
          <a:lstStyle/>
          <a:p>
            <a:r>
              <a:rPr lang="en-US" i="1" dirty="0"/>
              <a:t>update phase</a:t>
            </a:r>
          </a:p>
        </p:txBody>
      </p:sp>
    </p:spTree>
    <p:extLst>
      <p:ext uri="{BB962C8B-B14F-4D97-AF65-F5344CB8AC3E}">
        <p14:creationId xmlns:p14="http://schemas.microsoft.com/office/powerpoint/2010/main" val="33012836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Times New Roman" pitchFamily="18" charset="0"/>
              </a:rPr>
              <a:t>8/15</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itchFamily="18" charset="0"/>
              </a:rPr>
              <a:t>4/6</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2/3</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Oval 16"/>
          <p:cNvSpPr/>
          <p:nvPr/>
        </p:nvSpPr>
        <p:spPr bwMode="auto">
          <a:xfrm>
            <a:off x="2282839" y="404944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cxnSp>
        <p:nvCxnSpPr>
          <p:cNvPr id="21" name="Straight Arrow Connector 20"/>
          <p:cNvCxnSpPr>
            <a:endCxn id="17" idx="0"/>
          </p:cNvCxnSpPr>
          <p:nvPr/>
        </p:nvCxnSpPr>
        <p:spPr bwMode="auto">
          <a:xfrm flipH="1">
            <a:off x="2725448" y="299081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Oval 18"/>
          <p:cNvSpPr/>
          <p:nvPr/>
        </p:nvSpPr>
        <p:spPr bwMode="auto">
          <a:xfrm>
            <a:off x="900053" y="4050843"/>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cxnSp>
        <p:nvCxnSpPr>
          <p:cNvPr id="20" name="Straight Arrow Connector 19"/>
          <p:cNvCxnSpPr>
            <a:stCxn id="8" idx="4"/>
            <a:endCxn id="19" idx="0"/>
          </p:cNvCxnSpPr>
          <p:nvPr/>
        </p:nvCxnSpPr>
        <p:spPr bwMode="auto">
          <a:xfrm flipH="1">
            <a:off x="1342662" y="3107987"/>
            <a:ext cx="316714" cy="9428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Rectangle 21"/>
          <p:cNvSpPr/>
          <p:nvPr/>
        </p:nvSpPr>
        <p:spPr>
          <a:xfrm>
            <a:off x="7236298" y="0"/>
            <a:ext cx="1840376" cy="461665"/>
          </a:xfrm>
          <a:prstGeom prst="rect">
            <a:avLst/>
          </a:prstGeom>
        </p:spPr>
        <p:txBody>
          <a:bodyPr wrap="none">
            <a:spAutoFit/>
          </a:bodyPr>
          <a:lstStyle/>
          <a:p>
            <a:r>
              <a:rPr lang="en-US" i="1" dirty="0"/>
              <a:t>growth phase</a:t>
            </a:r>
          </a:p>
        </p:txBody>
      </p:sp>
    </p:spTree>
    <p:extLst>
      <p:ext uri="{BB962C8B-B14F-4D97-AF65-F5344CB8AC3E}">
        <p14:creationId xmlns:p14="http://schemas.microsoft.com/office/powerpoint/2010/main" val="25738118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Times New Roman" pitchFamily="18" charset="0"/>
              </a:rPr>
              <a:t>8/15</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itchFamily="18" charset="0"/>
              </a:rPr>
              <a:t>4/6</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2/3</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Oval 16"/>
          <p:cNvSpPr/>
          <p:nvPr/>
        </p:nvSpPr>
        <p:spPr bwMode="auto">
          <a:xfrm>
            <a:off x="2282839" y="404944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cxnSp>
        <p:nvCxnSpPr>
          <p:cNvPr id="21" name="Straight Arrow Connector 20"/>
          <p:cNvCxnSpPr>
            <a:endCxn id="17" idx="0"/>
          </p:cNvCxnSpPr>
          <p:nvPr/>
        </p:nvCxnSpPr>
        <p:spPr bwMode="auto">
          <a:xfrm flipH="1">
            <a:off x="2725448" y="299081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Freeform 12"/>
          <p:cNvSpPr/>
          <p:nvPr/>
        </p:nvSpPr>
        <p:spPr bwMode="auto">
          <a:xfrm rot="21403826" flipH="1">
            <a:off x="1297901" y="4941284"/>
            <a:ext cx="259346" cy="1726167"/>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Freeform 14"/>
          <p:cNvSpPr/>
          <p:nvPr/>
        </p:nvSpPr>
        <p:spPr bwMode="auto">
          <a:xfrm rot="501645">
            <a:off x="1010434" y="4924570"/>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Freeform 17"/>
          <p:cNvSpPr/>
          <p:nvPr/>
        </p:nvSpPr>
        <p:spPr bwMode="auto">
          <a:xfrm rot="1759589">
            <a:off x="549039" y="4756790"/>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 name="Oval 18"/>
          <p:cNvSpPr/>
          <p:nvPr/>
        </p:nvSpPr>
        <p:spPr bwMode="auto">
          <a:xfrm>
            <a:off x="900053" y="4050843"/>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3/3</a:t>
            </a:r>
          </a:p>
        </p:txBody>
      </p:sp>
      <p:cxnSp>
        <p:nvCxnSpPr>
          <p:cNvPr id="20" name="Straight Arrow Connector 19"/>
          <p:cNvCxnSpPr>
            <a:stCxn id="8" idx="4"/>
            <a:endCxn id="19" idx="0"/>
          </p:cNvCxnSpPr>
          <p:nvPr/>
        </p:nvCxnSpPr>
        <p:spPr bwMode="auto">
          <a:xfrm flipH="1">
            <a:off x="1342662" y="3107987"/>
            <a:ext cx="316714" cy="9428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Rectangle 22"/>
          <p:cNvSpPr/>
          <p:nvPr/>
        </p:nvSpPr>
        <p:spPr>
          <a:xfrm>
            <a:off x="7236298" y="0"/>
            <a:ext cx="1907702" cy="461665"/>
          </a:xfrm>
          <a:prstGeom prst="rect">
            <a:avLst/>
          </a:prstGeom>
        </p:spPr>
        <p:txBody>
          <a:bodyPr wrap="none">
            <a:spAutoFit/>
          </a:bodyPr>
          <a:lstStyle/>
          <a:p>
            <a:r>
              <a:rPr lang="en-US" i="1" dirty="0"/>
              <a:t>roll-out phase</a:t>
            </a:r>
          </a:p>
        </p:txBody>
      </p:sp>
    </p:spTree>
    <p:extLst>
      <p:ext uri="{BB962C8B-B14F-4D97-AF65-F5344CB8AC3E}">
        <p14:creationId xmlns:p14="http://schemas.microsoft.com/office/powerpoint/2010/main" val="39860438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11</a:t>
            </a:r>
            <a:r>
              <a:rPr kumimoji="0" lang="en-US" sz="1800" i="0" u="none" strike="noStrike" cap="none" normalizeH="0" baseline="0" dirty="0">
                <a:ln>
                  <a:noFill/>
                </a:ln>
                <a:solidFill>
                  <a:schemeClr val="tx1"/>
                </a:solidFill>
                <a:effectLst/>
                <a:latin typeface="Times New Roman" pitchFamily="18" charset="0"/>
              </a:rPr>
              <a:t>/</a:t>
            </a:r>
            <a:r>
              <a:rPr kumimoji="0" lang="en-US" sz="1800" b="1" i="0" u="none" strike="noStrike" cap="none" normalizeH="0" baseline="0" dirty="0">
                <a:ln>
                  <a:noFill/>
                </a:ln>
                <a:solidFill>
                  <a:schemeClr val="tx1"/>
                </a:solidFill>
                <a:effectLst/>
                <a:latin typeface="Times New Roman" pitchFamily="18" charset="0"/>
              </a:rPr>
              <a:t>18</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itchFamily="18" charset="0"/>
              </a:rPr>
              <a:t>4/6</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5</a:t>
            </a:r>
            <a:r>
              <a:rPr kumimoji="0" lang="en-US" sz="2400" b="0" i="0" u="none" strike="noStrike" cap="none" normalizeH="0" baseline="0" dirty="0">
                <a:ln>
                  <a:noFill/>
                </a:ln>
                <a:solidFill>
                  <a:schemeClr val="tx1"/>
                </a:solidFill>
                <a:effectLst/>
                <a:latin typeface="Times New Roman" pitchFamily="18" charset="0"/>
              </a:rPr>
              <a:t>/</a:t>
            </a:r>
            <a:r>
              <a:rPr kumimoji="0" lang="en-US" sz="2400" b="1" i="0" u="none" strike="noStrike" cap="none" normalizeH="0" baseline="0" dirty="0">
                <a:ln>
                  <a:noFill/>
                </a:ln>
                <a:solidFill>
                  <a:schemeClr val="tx1"/>
                </a:solidFill>
                <a:effectLst/>
                <a:latin typeface="Times New Roman" pitchFamily="18" charset="0"/>
              </a:rPr>
              <a:t>6</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Oval 16"/>
          <p:cNvSpPr/>
          <p:nvPr/>
        </p:nvSpPr>
        <p:spPr bwMode="auto">
          <a:xfrm>
            <a:off x="2282839" y="404944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cxnSp>
        <p:nvCxnSpPr>
          <p:cNvPr id="21" name="Straight Arrow Connector 20"/>
          <p:cNvCxnSpPr>
            <a:endCxn id="17" idx="0"/>
          </p:cNvCxnSpPr>
          <p:nvPr/>
        </p:nvCxnSpPr>
        <p:spPr bwMode="auto">
          <a:xfrm flipH="1">
            <a:off x="2725448" y="299081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Oval 18"/>
          <p:cNvSpPr/>
          <p:nvPr/>
        </p:nvSpPr>
        <p:spPr bwMode="auto">
          <a:xfrm>
            <a:off x="900053" y="4050843"/>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3/3</a:t>
            </a:r>
          </a:p>
        </p:txBody>
      </p:sp>
      <p:cxnSp>
        <p:nvCxnSpPr>
          <p:cNvPr id="20" name="Straight Arrow Connector 19"/>
          <p:cNvCxnSpPr>
            <a:stCxn id="8" idx="4"/>
            <a:endCxn id="19" idx="0"/>
          </p:cNvCxnSpPr>
          <p:nvPr/>
        </p:nvCxnSpPr>
        <p:spPr bwMode="auto">
          <a:xfrm flipH="1">
            <a:off x="1342662" y="3107987"/>
            <a:ext cx="316714" cy="9428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Rectangle 14"/>
          <p:cNvSpPr/>
          <p:nvPr/>
        </p:nvSpPr>
        <p:spPr>
          <a:xfrm>
            <a:off x="7236298" y="0"/>
            <a:ext cx="1816523" cy="461665"/>
          </a:xfrm>
          <a:prstGeom prst="rect">
            <a:avLst/>
          </a:prstGeom>
        </p:spPr>
        <p:txBody>
          <a:bodyPr wrap="none">
            <a:spAutoFit/>
          </a:bodyPr>
          <a:lstStyle/>
          <a:p>
            <a:r>
              <a:rPr lang="en-US" i="1" dirty="0"/>
              <a:t>update phase</a:t>
            </a:r>
          </a:p>
        </p:txBody>
      </p:sp>
    </p:spTree>
    <p:extLst>
      <p:ext uri="{BB962C8B-B14F-4D97-AF65-F5344CB8AC3E}">
        <p14:creationId xmlns:p14="http://schemas.microsoft.com/office/powerpoint/2010/main" val="32406417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11</a:t>
            </a:r>
            <a:r>
              <a:rPr kumimoji="0" lang="en-US" sz="1800" i="0" u="none" strike="noStrike" cap="none" normalizeH="0" baseline="0" dirty="0">
                <a:ln>
                  <a:noFill/>
                </a:ln>
                <a:solidFill>
                  <a:schemeClr val="tx1"/>
                </a:solidFill>
                <a:effectLst/>
                <a:latin typeface="Times New Roman" pitchFamily="18" charset="0"/>
              </a:rPr>
              <a:t>/</a:t>
            </a:r>
            <a:r>
              <a:rPr kumimoji="0" lang="en-US" sz="1800" b="1" i="0" u="none" strike="noStrike" cap="none" normalizeH="0" baseline="0" dirty="0">
                <a:ln>
                  <a:noFill/>
                </a:ln>
                <a:solidFill>
                  <a:schemeClr val="tx1"/>
                </a:solidFill>
                <a:effectLst/>
                <a:latin typeface="Times New Roman" pitchFamily="18" charset="0"/>
              </a:rPr>
              <a:t>18</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itchFamily="18" charset="0"/>
              </a:rPr>
              <a:t>4/6</a:t>
            </a:r>
          </a:p>
        </p:txBody>
      </p:sp>
      <p:sp>
        <p:nvSpPr>
          <p:cNvPr id="8" name="Oval 7"/>
          <p:cNvSpPr/>
          <p:nvPr/>
        </p:nvSpPr>
        <p:spPr bwMode="auto">
          <a:xfrm>
            <a:off x="1216767" y="2222770"/>
            <a:ext cx="885217" cy="885217"/>
          </a:xfrm>
          <a:prstGeom prst="ellipse">
            <a:avLst/>
          </a:prstGeom>
          <a:noFill/>
          <a:ln w="635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5</a:t>
            </a:r>
            <a:r>
              <a:rPr kumimoji="0" lang="en-US" sz="2400" b="0" i="0" u="none" strike="noStrike" cap="none" normalizeH="0" baseline="0" dirty="0">
                <a:ln>
                  <a:noFill/>
                </a:ln>
                <a:solidFill>
                  <a:schemeClr val="tx1"/>
                </a:solidFill>
                <a:effectLst/>
                <a:latin typeface="Times New Roman" pitchFamily="18" charset="0"/>
              </a:rPr>
              <a:t>/</a:t>
            </a:r>
            <a:r>
              <a:rPr kumimoji="0" lang="en-US" sz="2400" b="1" i="0" u="none" strike="noStrike" cap="none" normalizeH="0" baseline="0" dirty="0">
                <a:ln>
                  <a:noFill/>
                </a:ln>
                <a:solidFill>
                  <a:schemeClr val="tx1"/>
                </a:solidFill>
                <a:effectLst/>
                <a:latin typeface="Times New Roman" pitchFamily="18" charset="0"/>
              </a:rPr>
              <a:t>6</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Oval 16"/>
          <p:cNvSpPr/>
          <p:nvPr/>
        </p:nvSpPr>
        <p:spPr bwMode="auto">
          <a:xfrm>
            <a:off x="2282839" y="404944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cxnSp>
        <p:nvCxnSpPr>
          <p:cNvPr id="21" name="Straight Arrow Connector 20"/>
          <p:cNvCxnSpPr>
            <a:endCxn id="17" idx="0"/>
          </p:cNvCxnSpPr>
          <p:nvPr/>
        </p:nvCxnSpPr>
        <p:spPr bwMode="auto">
          <a:xfrm flipH="1">
            <a:off x="2725448" y="299081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Oval 18"/>
          <p:cNvSpPr/>
          <p:nvPr/>
        </p:nvSpPr>
        <p:spPr bwMode="auto">
          <a:xfrm>
            <a:off x="900053" y="4050843"/>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3/3</a:t>
            </a:r>
          </a:p>
        </p:txBody>
      </p:sp>
      <p:cxnSp>
        <p:nvCxnSpPr>
          <p:cNvPr id="20" name="Straight Arrow Connector 19"/>
          <p:cNvCxnSpPr>
            <a:stCxn id="8" idx="4"/>
            <a:endCxn id="19" idx="0"/>
          </p:cNvCxnSpPr>
          <p:nvPr/>
        </p:nvCxnSpPr>
        <p:spPr bwMode="auto">
          <a:xfrm flipH="1">
            <a:off x="1342662" y="3107987"/>
            <a:ext cx="316714" cy="9428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TextBox 17"/>
          <p:cNvSpPr txBox="1"/>
          <p:nvPr/>
        </p:nvSpPr>
        <p:spPr>
          <a:xfrm>
            <a:off x="3800475" y="5288340"/>
            <a:ext cx="5343525" cy="1569660"/>
          </a:xfrm>
          <a:prstGeom prst="rect">
            <a:avLst/>
          </a:prstGeom>
          <a:noFill/>
        </p:spPr>
        <p:txBody>
          <a:bodyPr wrap="square" rtlCol="0">
            <a:spAutoFit/>
          </a:bodyPr>
          <a:lstStyle/>
          <a:p>
            <a:r>
              <a:rPr lang="en-US" dirty="0"/>
              <a:t>Stop! We ran out of time, our one minute is up. Of our four options, one has a the highest estimated </a:t>
            </a:r>
            <a:r>
              <a:rPr lang="en-US" dirty="0">
                <a:solidFill>
                  <a:srgbClr val="C00000"/>
                </a:solidFill>
              </a:rPr>
              <a:t>probability of a win (5/6)</a:t>
            </a:r>
            <a:r>
              <a:rPr lang="en-US" dirty="0"/>
              <a:t>, so that is our move.</a:t>
            </a:r>
          </a:p>
        </p:txBody>
      </p:sp>
    </p:spTree>
    <p:extLst>
      <p:ext uri="{BB962C8B-B14F-4D97-AF65-F5344CB8AC3E}">
        <p14:creationId xmlns:p14="http://schemas.microsoft.com/office/powerpoint/2010/main" val="16988830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5795237" y="349924"/>
            <a:ext cx="614158" cy="614158"/>
          </a:xfrm>
          <a:prstGeom prst="ellipse">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lumMod val="65000"/>
                  </a:schemeClr>
                </a:solidFill>
                <a:effectLst/>
                <a:latin typeface="Times New Roman" pitchFamily="18" charset="0"/>
              </a:rPr>
              <a:t>11</a:t>
            </a:r>
            <a:r>
              <a:rPr kumimoji="0" lang="en-US" sz="1000" i="0" u="none" strike="noStrike" cap="none" normalizeH="0" baseline="0" dirty="0">
                <a:ln>
                  <a:noFill/>
                </a:ln>
                <a:solidFill>
                  <a:schemeClr val="bg1">
                    <a:lumMod val="65000"/>
                  </a:schemeClr>
                </a:solidFill>
                <a:effectLst/>
                <a:latin typeface="Times New Roman" pitchFamily="18" charset="0"/>
              </a:rPr>
              <a:t>/</a:t>
            </a:r>
            <a:r>
              <a:rPr kumimoji="0" lang="en-US" sz="1000" b="1" i="0" u="none" strike="noStrike" cap="none" normalizeH="0" baseline="0" dirty="0">
                <a:ln>
                  <a:noFill/>
                </a:ln>
                <a:solidFill>
                  <a:schemeClr val="bg1">
                    <a:lumMod val="65000"/>
                  </a:schemeClr>
                </a:solidFill>
                <a:effectLst/>
                <a:latin typeface="Times New Roman" pitchFamily="18" charset="0"/>
              </a:rPr>
              <a:t>18</a:t>
            </a:r>
          </a:p>
        </p:txBody>
      </p:sp>
      <p:sp>
        <p:nvSpPr>
          <p:cNvPr id="5" name="Oval 4"/>
          <p:cNvSpPr/>
          <p:nvPr/>
        </p:nvSpPr>
        <p:spPr bwMode="auto">
          <a:xfrm>
            <a:off x="8021842" y="1579364"/>
            <a:ext cx="614158" cy="614158"/>
          </a:xfrm>
          <a:prstGeom prst="ellipse">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lumMod val="65000"/>
                  </a:schemeClr>
                </a:solidFill>
                <a:effectLst/>
                <a:latin typeface="Times New Roman" pitchFamily="18" charset="0"/>
              </a:rPr>
              <a:t>1/3</a:t>
            </a:r>
          </a:p>
        </p:txBody>
      </p:sp>
      <p:sp>
        <p:nvSpPr>
          <p:cNvPr id="6" name="Oval 5"/>
          <p:cNvSpPr/>
          <p:nvPr/>
        </p:nvSpPr>
        <p:spPr bwMode="auto">
          <a:xfrm>
            <a:off x="6538191" y="1605235"/>
            <a:ext cx="614158" cy="614158"/>
          </a:xfrm>
          <a:prstGeom prst="ellipse">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lumMod val="65000"/>
                  </a:schemeClr>
                </a:solidFill>
                <a:effectLst/>
                <a:latin typeface="Times New Roman" pitchFamily="18" charset="0"/>
              </a:rPr>
              <a:t>1/3</a:t>
            </a:r>
          </a:p>
        </p:txBody>
      </p:sp>
      <p:sp>
        <p:nvSpPr>
          <p:cNvPr id="7" name="Oval 6"/>
          <p:cNvSpPr/>
          <p:nvPr/>
        </p:nvSpPr>
        <p:spPr bwMode="auto">
          <a:xfrm>
            <a:off x="5054539" y="1608611"/>
            <a:ext cx="614158" cy="614158"/>
          </a:xfrm>
          <a:prstGeom prst="ellipse">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a:ln>
                  <a:noFill/>
                </a:ln>
                <a:solidFill>
                  <a:schemeClr val="bg1">
                    <a:lumMod val="65000"/>
                  </a:schemeClr>
                </a:solidFill>
                <a:effectLst/>
                <a:latin typeface="Times New Roman" pitchFamily="18" charset="0"/>
              </a:rPr>
              <a:t>4/6</a:t>
            </a:r>
          </a:p>
        </p:txBody>
      </p:sp>
      <p:sp>
        <p:nvSpPr>
          <p:cNvPr id="8" name="Oval 7"/>
          <p:cNvSpPr/>
          <p:nvPr/>
        </p:nvSpPr>
        <p:spPr bwMode="auto">
          <a:xfrm>
            <a:off x="3570887" y="1605236"/>
            <a:ext cx="614158" cy="614158"/>
          </a:xfrm>
          <a:prstGeom prst="ellipse">
            <a:avLst/>
          </a:prstGeom>
          <a:noFill/>
          <a:ln w="635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Times New Roman" pitchFamily="18" charset="0"/>
              </a:rPr>
              <a:t>5</a:t>
            </a:r>
            <a:r>
              <a:rPr kumimoji="0" lang="en-US" sz="1100" b="0" i="0" u="none" strike="noStrike" cap="none" normalizeH="0" baseline="0" dirty="0">
                <a:ln>
                  <a:noFill/>
                </a:ln>
                <a:solidFill>
                  <a:schemeClr val="tx1"/>
                </a:solidFill>
                <a:effectLst/>
                <a:latin typeface="Times New Roman" pitchFamily="18" charset="0"/>
              </a:rPr>
              <a:t>/</a:t>
            </a:r>
            <a:r>
              <a:rPr kumimoji="0" lang="en-US" sz="1100" b="1" i="0" u="none" strike="noStrike" cap="none" normalizeH="0" baseline="0" dirty="0">
                <a:ln>
                  <a:noFill/>
                </a:ln>
                <a:solidFill>
                  <a:schemeClr val="tx1"/>
                </a:solidFill>
                <a:effectLst/>
                <a:latin typeface="Times New Roman" pitchFamily="18" charset="0"/>
              </a:rPr>
              <a:t>6</a:t>
            </a:r>
          </a:p>
        </p:txBody>
      </p:sp>
      <p:cxnSp>
        <p:nvCxnSpPr>
          <p:cNvPr id="10" name="Straight Arrow Connector 9"/>
          <p:cNvCxnSpPr>
            <a:stCxn id="3" idx="2"/>
            <a:endCxn id="8" idx="7"/>
          </p:cNvCxnSpPr>
          <p:nvPr/>
        </p:nvCxnSpPr>
        <p:spPr bwMode="auto">
          <a:xfrm flipH="1">
            <a:off x="4095103" y="657003"/>
            <a:ext cx="1700134" cy="1038174"/>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6409395" y="657003"/>
            <a:ext cx="1702389" cy="1012302"/>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5361618" y="874140"/>
            <a:ext cx="523561" cy="734470"/>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6319454" y="874140"/>
            <a:ext cx="525816" cy="731095"/>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sp>
        <p:nvSpPr>
          <p:cNvPr id="17" name="Oval 16"/>
          <p:cNvSpPr/>
          <p:nvPr/>
        </p:nvSpPr>
        <p:spPr bwMode="auto">
          <a:xfrm>
            <a:off x="4310521" y="2872570"/>
            <a:ext cx="614158" cy="614158"/>
          </a:xfrm>
          <a:prstGeom prst="ellipse">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lumMod val="65000"/>
                  </a:schemeClr>
                </a:solidFill>
                <a:effectLst/>
                <a:latin typeface="Times New Roman" pitchFamily="18" charset="0"/>
              </a:rPr>
              <a:t>1/3</a:t>
            </a:r>
          </a:p>
        </p:txBody>
      </p:sp>
      <p:cxnSp>
        <p:nvCxnSpPr>
          <p:cNvPr id="21" name="Straight Arrow Connector 20"/>
          <p:cNvCxnSpPr>
            <a:endCxn id="17" idx="0"/>
          </p:cNvCxnSpPr>
          <p:nvPr/>
        </p:nvCxnSpPr>
        <p:spPr bwMode="auto">
          <a:xfrm flipH="1">
            <a:off x="4617600" y="2138100"/>
            <a:ext cx="523561" cy="734470"/>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sp>
        <p:nvSpPr>
          <p:cNvPr id="34" name="Oval 33"/>
          <p:cNvSpPr/>
          <p:nvPr/>
        </p:nvSpPr>
        <p:spPr bwMode="auto">
          <a:xfrm>
            <a:off x="3563359" y="1588918"/>
            <a:ext cx="640896" cy="640896"/>
          </a:xfrm>
          <a:prstGeom prst="ellipse">
            <a:avLst/>
          </a:prstGeom>
          <a:noFill/>
          <a:ln w="158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Oval 34"/>
          <p:cNvSpPr/>
          <p:nvPr/>
        </p:nvSpPr>
        <p:spPr bwMode="auto">
          <a:xfrm>
            <a:off x="5886904" y="2871884"/>
            <a:ext cx="640896" cy="640896"/>
          </a:xfrm>
          <a:prstGeom prst="ellipse">
            <a:avLst/>
          </a:prstGeom>
          <a:noFill/>
          <a:ln w="158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Oval 35"/>
          <p:cNvSpPr/>
          <p:nvPr/>
        </p:nvSpPr>
        <p:spPr bwMode="auto">
          <a:xfrm>
            <a:off x="4338658" y="2898882"/>
            <a:ext cx="640896" cy="640896"/>
          </a:xfrm>
          <a:prstGeom prst="ellipse">
            <a:avLst/>
          </a:prstGeom>
          <a:noFill/>
          <a:ln w="158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Oval 36"/>
          <p:cNvSpPr/>
          <p:nvPr/>
        </p:nvSpPr>
        <p:spPr bwMode="auto">
          <a:xfrm>
            <a:off x="2790413" y="2902404"/>
            <a:ext cx="640896" cy="640896"/>
          </a:xfrm>
          <a:prstGeom prst="ellipse">
            <a:avLst/>
          </a:prstGeom>
          <a:noFill/>
          <a:ln w="889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8" name="Oval 37"/>
          <p:cNvSpPr/>
          <p:nvPr/>
        </p:nvSpPr>
        <p:spPr bwMode="auto">
          <a:xfrm>
            <a:off x="1242167" y="2898882"/>
            <a:ext cx="640896" cy="640896"/>
          </a:xfrm>
          <a:prstGeom prst="ellipse">
            <a:avLst/>
          </a:prstGeom>
          <a:noFill/>
          <a:ln w="158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39" name="Straight Arrow Connector 38"/>
          <p:cNvCxnSpPr>
            <a:stCxn id="34" idx="2"/>
            <a:endCxn id="38" idx="7"/>
          </p:cNvCxnSpPr>
          <p:nvPr/>
        </p:nvCxnSpPr>
        <p:spPr bwMode="auto">
          <a:xfrm flipH="1">
            <a:off x="1789206" y="1909366"/>
            <a:ext cx="1774153" cy="1083373"/>
          </a:xfrm>
          <a:prstGeom prst="straightConnector1">
            <a:avLst/>
          </a:prstGeom>
          <a:solidFill>
            <a:schemeClr val="accent1"/>
          </a:solidFill>
          <a:ln w="15875" cap="flat" cmpd="sng" algn="ctr">
            <a:solidFill>
              <a:schemeClr val="accent1">
                <a:lumMod val="75000"/>
              </a:schemeClr>
            </a:solidFill>
            <a:prstDash val="solid"/>
            <a:round/>
            <a:headEnd type="none" w="med" len="med"/>
            <a:tailEnd type="triangle"/>
          </a:ln>
          <a:effectLst/>
        </p:spPr>
      </p:cxnSp>
      <p:cxnSp>
        <p:nvCxnSpPr>
          <p:cNvPr id="40" name="Straight Arrow Connector 39"/>
          <p:cNvCxnSpPr>
            <a:stCxn id="34" idx="6"/>
            <a:endCxn id="35" idx="1"/>
          </p:cNvCxnSpPr>
          <p:nvPr/>
        </p:nvCxnSpPr>
        <p:spPr bwMode="auto">
          <a:xfrm>
            <a:off x="4204255" y="1909366"/>
            <a:ext cx="1776506" cy="1056374"/>
          </a:xfrm>
          <a:prstGeom prst="straightConnector1">
            <a:avLst/>
          </a:prstGeom>
          <a:solidFill>
            <a:schemeClr val="accent1"/>
          </a:solidFill>
          <a:ln w="15875" cap="flat" cmpd="sng" algn="ctr">
            <a:solidFill>
              <a:schemeClr val="accent1">
                <a:lumMod val="75000"/>
              </a:schemeClr>
            </a:solidFill>
            <a:prstDash val="solid"/>
            <a:round/>
            <a:headEnd type="none" w="med" len="med"/>
            <a:tailEnd type="triangle"/>
          </a:ln>
          <a:effectLst/>
        </p:spPr>
      </p:cxnSp>
      <p:cxnSp>
        <p:nvCxnSpPr>
          <p:cNvPr id="41" name="Straight Arrow Connector 40"/>
          <p:cNvCxnSpPr>
            <a:stCxn id="34" idx="3"/>
            <a:endCxn id="37" idx="0"/>
          </p:cNvCxnSpPr>
          <p:nvPr/>
        </p:nvCxnSpPr>
        <p:spPr bwMode="auto">
          <a:xfrm flipH="1">
            <a:off x="3110861" y="2135957"/>
            <a:ext cx="546355" cy="766447"/>
          </a:xfrm>
          <a:prstGeom prst="straightConnector1">
            <a:avLst/>
          </a:prstGeom>
          <a:solidFill>
            <a:schemeClr val="accent1"/>
          </a:solidFill>
          <a:ln w="15875" cap="flat" cmpd="sng" algn="ctr">
            <a:solidFill>
              <a:schemeClr val="accent1">
                <a:lumMod val="75000"/>
              </a:schemeClr>
            </a:solidFill>
            <a:prstDash val="solid"/>
            <a:round/>
            <a:headEnd type="none" w="med" len="med"/>
            <a:tailEnd type="triangle"/>
          </a:ln>
          <a:effectLst/>
        </p:spPr>
      </p:cxnSp>
      <p:cxnSp>
        <p:nvCxnSpPr>
          <p:cNvPr id="42" name="Straight Arrow Connector 41"/>
          <p:cNvCxnSpPr>
            <a:stCxn id="34" idx="5"/>
            <a:endCxn id="36" idx="0"/>
          </p:cNvCxnSpPr>
          <p:nvPr/>
        </p:nvCxnSpPr>
        <p:spPr bwMode="auto">
          <a:xfrm>
            <a:off x="4110398" y="2135957"/>
            <a:ext cx="548709" cy="762925"/>
          </a:xfrm>
          <a:prstGeom prst="straightConnector1">
            <a:avLst/>
          </a:prstGeom>
          <a:solidFill>
            <a:schemeClr val="accent1"/>
          </a:solidFill>
          <a:ln w="15875" cap="flat" cmpd="sng" algn="ctr">
            <a:solidFill>
              <a:schemeClr val="accent1">
                <a:lumMod val="75000"/>
              </a:schemeClr>
            </a:solidFill>
            <a:prstDash val="solid"/>
            <a:round/>
            <a:headEnd type="none" w="med" len="med"/>
            <a:tailEnd type="triangle"/>
          </a:ln>
          <a:effectLst/>
        </p:spPr>
      </p:cxnSp>
      <p:sp>
        <p:nvSpPr>
          <p:cNvPr id="44" name="TextBox 43"/>
          <p:cNvSpPr txBox="1"/>
          <p:nvPr/>
        </p:nvSpPr>
        <p:spPr>
          <a:xfrm>
            <a:off x="4317999" y="4158040"/>
            <a:ext cx="4726247" cy="1938992"/>
          </a:xfrm>
          <a:prstGeom prst="rect">
            <a:avLst/>
          </a:prstGeom>
          <a:noFill/>
        </p:spPr>
        <p:txBody>
          <a:bodyPr wrap="square" rtlCol="0">
            <a:spAutoFit/>
          </a:bodyPr>
          <a:lstStyle/>
          <a:p>
            <a:r>
              <a:rPr lang="en-US" dirty="0"/>
              <a:t>We wait a minute for Min to make his move. He choses the bold circle.</a:t>
            </a:r>
          </a:p>
          <a:p>
            <a:r>
              <a:rPr lang="en-US" dirty="0"/>
              <a:t>This now becomes the root of our new search tree, and we begin our one minute of MCTS again….</a:t>
            </a:r>
          </a:p>
        </p:txBody>
      </p:sp>
    </p:spTree>
    <p:extLst>
      <p:ext uri="{BB962C8B-B14F-4D97-AF65-F5344CB8AC3E}">
        <p14:creationId xmlns:p14="http://schemas.microsoft.com/office/powerpoint/2010/main" val="187473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57" name="Group 37"/>
          <p:cNvGrpSpPr>
            <a:grpSpLocks/>
          </p:cNvGrpSpPr>
          <p:nvPr/>
        </p:nvGrpSpPr>
        <p:grpSpPr bwMode="auto">
          <a:xfrm>
            <a:off x="1976438" y="166688"/>
            <a:ext cx="7016750" cy="6186487"/>
            <a:chOff x="600" y="113"/>
            <a:chExt cx="4420" cy="3897"/>
          </a:xfrm>
        </p:grpSpPr>
        <p:sp>
          <p:nvSpPr>
            <p:cNvPr id="5152" name="Rectangle 32"/>
            <p:cNvSpPr>
              <a:spLocks noChangeArrowheads="1"/>
            </p:cNvSpPr>
            <p:nvPr/>
          </p:nvSpPr>
          <p:spPr bwMode="auto">
            <a:xfrm>
              <a:off x="622" y="3023"/>
              <a:ext cx="645" cy="651"/>
            </a:xfrm>
            <a:prstGeom prst="rect">
              <a:avLst/>
            </a:prstGeom>
            <a:solidFill>
              <a:srgbClr val="C0C0C0"/>
            </a:solidFill>
            <a:ln w="9525">
              <a:noFill/>
              <a:miter lim="800000"/>
              <a:headEnd/>
              <a:tailEnd/>
            </a:ln>
            <a:effectLst/>
          </p:spPr>
          <p:txBody>
            <a:bodyPr wrap="none" anchor="ctr"/>
            <a:lstStyle/>
            <a:p>
              <a:endParaRPr lang="en-US"/>
            </a:p>
          </p:txBody>
        </p:sp>
        <p:sp>
          <p:nvSpPr>
            <p:cNvPr id="5154" name="Rectangle 34"/>
            <p:cNvSpPr>
              <a:spLocks noChangeArrowheads="1"/>
            </p:cNvSpPr>
            <p:nvPr/>
          </p:nvSpPr>
          <p:spPr bwMode="auto">
            <a:xfrm>
              <a:off x="1385" y="3015"/>
              <a:ext cx="645" cy="651"/>
            </a:xfrm>
            <a:prstGeom prst="rect">
              <a:avLst/>
            </a:prstGeom>
            <a:solidFill>
              <a:srgbClr val="C0C0C0"/>
            </a:solidFill>
            <a:ln w="9525">
              <a:noFill/>
              <a:miter lim="800000"/>
              <a:headEnd/>
              <a:tailEnd/>
            </a:ln>
            <a:effectLst/>
          </p:spPr>
          <p:txBody>
            <a:bodyPr wrap="none" anchor="ctr"/>
            <a:lstStyle/>
            <a:p>
              <a:endParaRPr lang="en-US"/>
            </a:p>
          </p:txBody>
        </p:sp>
        <p:sp>
          <p:nvSpPr>
            <p:cNvPr id="5155" name="Rectangle 35"/>
            <p:cNvSpPr>
              <a:spLocks noChangeArrowheads="1"/>
            </p:cNvSpPr>
            <p:nvPr/>
          </p:nvSpPr>
          <p:spPr bwMode="auto">
            <a:xfrm>
              <a:off x="2162" y="3022"/>
              <a:ext cx="645" cy="651"/>
            </a:xfrm>
            <a:prstGeom prst="rect">
              <a:avLst/>
            </a:prstGeom>
            <a:solidFill>
              <a:srgbClr val="C0C0C0"/>
            </a:solidFill>
            <a:ln w="9525">
              <a:noFill/>
              <a:miter lim="800000"/>
              <a:headEnd/>
              <a:tailEnd/>
            </a:ln>
            <a:effectLst/>
          </p:spPr>
          <p:txBody>
            <a:bodyPr wrap="none" anchor="ctr"/>
            <a:lstStyle/>
            <a:p>
              <a:endParaRPr lang="en-US"/>
            </a:p>
          </p:txBody>
        </p:sp>
        <p:grpSp>
          <p:nvGrpSpPr>
            <p:cNvPr id="5148" name="Group 28"/>
            <p:cNvGrpSpPr>
              <a:grpSpLocks/>
            </p:cNvGrpSpPr>
            <p:nvPr/>
          </p:nvGrpSpPr>
          <p:grpSpPr bwMode="auto">
            <a:xfrm>
              <a:off x="600" y="113"/>
              <a:ext cx="4420" cy="3603"/>
              <a:chOff x="600" y="113"/>
              <a:chExt cx="4420" cy="3603"/>
            </a:xfrm>
          </p:grpSpPr>
          <p:pic>
            <p:nvPicPr>
              <p:cNvPr id="5130" name="Picture 10"/>
              <p:cNvPicPr>
                <a:picLocks noChangeAspect="1" noChangeArrowheads="1"/>
              </p:cNvPicPr>
              <p:nvPr/>
            </p:nvPicPr>
            <p:blipFill>
              <a:blip r:embed="rId2" cstate="print"/>
              <a:srcRect/>
              <a:stretch>
                <a:fillRect/>
              </a:stretch>
            </p:blipFill>
            <p:spPr bwMode="auto">
              <a:xfrm>
                <a:off x="600" y="113"/>
                <a:ext cx="4420" cy="3603"/>
              </a:xfrm>
              <a:prstGeom prst="rect">
                <a:avLst/>
              </a:prstGeom>
              <a:noFill/>
              <a:ln w="9525">
                <a:noFill/>
                <a:miter lim="800000"/>
                <a:headEnd/>
                <a:tailEnd/>
              </a:ln>
              <a:effectLst/>
            </p:spPr>
          </p:pic>
          <p:sp>
            <p:nvSpPr>
              <p:cNvPr id="5131" name="Line 11"/>
              <p:cNvSpPr>
                <a:spLocks noChangeShapeType="1"/>
              </p:cNvSpPr>
              <p:nvPr/>
            </p:nvSpPr>
            <p:spPr bwMode="auto">
              <a:xfrm flipV="1">
                <a:off x="2256" y="704"/>
                <a:ext cx="2040" cy="264"/>
              </a:xfrm>
              <a:prstGeom prst="line">
                <a:avLst/>
              </a:prstGeom>
              <a:noFill/>
              <a:ln w="9525">
                <a:solidFill>
                  <a:schemeClr val="tx1"/>
                </a:solidFill>
                <a:round/>
                <a:headEnd/>
                <a:tailEnd/>
              </a:ln>
              <a:effectLst/>
            </p:spPr>
            <p:txBody>
              <a:bodyPr wrap="none" anchor="ctr"/>
              <a:lstStyle/>
              <a:p>
                <a:endParaRPr lang="en-US"/>
              </a:p>
            </p:txBody>
          </p:sp>
          <p:sp>
            <p:nvSpPr>
              <p:cNvPr id="5132" name="Line 12"/>
              <p:cNvSpPr>
                <a:spLocks noChangeShapeType="1"/>
              </p:cNvSpPr>
              <p:nvPr/>
            </p:nvSpPr>
            <p:spPr bwMode="auto">
              <a:xfrm flipV="1">
                <a:off x="3576" y="824"/>
                <a:ext cx="768" cy="168"/>
              </a:xfrm>
              <a:prstGeom prst="line">
                <a:avLst/>
              </a:prstGeom>
              <a:noFill/>
              <a:ln w="9525">
                <a:solidFill>
                  <a:schemeClr val="tx1"/>
                </a:solidFill>
                <a:round/>
                <a:headEnd/>
                <a:tailEnd/>
              </a:ln>
              <a:effectLst/>
            </p:spPr>
            <p:txBody>
              <a:bodyPr wrap="none" anchor="ctr"/>
              <a:lstStyle/>
              <a:p>
                <a:endParaRPr lang="en-US"/>
              </a:p>
            </p:txBody>
          </p:sp>
          <p:sp>
            <p:nvSpPr>
              <p:cNvPr id="5133" name="Line 13"/>
              <p:cNvSpPr>
                <a:spLocks noChangeShapeType="1"/>
              </p:cNvSpPr>
              <p:nvPr/>
            </p:nvSpPr>
            <p:spPr bwMode="auto">
              <a:xfrm flipV="1">
                <a:off x="4416" y="824"/>
                <a:ext cx="40" cy="120"/>
              </a:xfrm>
              <a:prstGeom prst="line">
                <a:avLst/>
              </a:prstGeom>
              <a:noFill/>
              <a:ln w="9525">
                <a:solidFill>
                  <a:schemeClr val="tx1"/>
                </a:solidFill>
                <a:round/>
                <a:headEnd/>
                <a:tailEnd/>
              </a:ln>
              <a:effectLst/>
            </p:spPr>
            <p:txBody>
              <a:bodyPr wrap="none" anchor="ctr"/>
              <a:lstStyle/>
              <a:p>
                <a:endParaRPr lang="en-US"/>
              </a:p>
            </p:txBody>
          </p:sp>
          <p:sp>
            <p:nvSpPr>
              <p:cNvPr id="5134" name="Line 14"/>
              <p:cNvSpPr>
                <a:spLocks noChangeShapeType="1"/>
              </p:cNvSpPr>
              <p:nvPr/>
            </p:nvSpPr>
            <p:spPr bwMode="auto">
              <a:xfrm flipV="1">
                <a:off x="1240" y="1640"/>
                <a:ext cx="368" cy="136"/>
              </a:xfrm>
              <a:prstGeom prst="line">
                <a:avLst/>
              </a:prstGeom>
              <a:noFill/>
              <a:ln w="9525">
                <a:solidFill>
                  <a:schemeClr val="tx1"/>
                </a:solidFill>
                <a:round/>
                <a:headEnd/>
                <a:tailEnd/>
              </a:ln>
              <a:effectLst/>
            </p:spPr>
            <p:txBody>
              <a:bodyPr wrap="none" anchor="ctr"/>
              <a:lstStyle/>
              <a:p>
                <a:endParaRPr lang="en-US"/>
              </a:p>
            </p:txBody>
          </p:sp>
          <p:sp>
            <p:nvSpPr>
              <p:cNvPr id="5135" name="Line 15"/>
              <p:cNvSpPr>
                <a:spLocks noChangeShapeType="1"/>
              </p:cNvSpPr>
              <p:nvPr/>
            </p:nvSpPr>
            <p:spPr bwMode="auto">
              <a:xfrm>
                <a:off x="2168" y="1648"/>
                <a:ext cx="248" cy="152"/>
              </a:xfrm>
              <a:prstGeom prst="line">
                <a:avLst/>
              </a:prstGeom>
              <a:noFill/>
              <a:ln w="9525">
                <a:solidFill>
                  <a:schemeClr val="tx1"/>
                </a:solidFill>
                <a:round/>
                <a:headEnd/>
                <a:tailEnd/>
              </a:ln>
              <a:effectLst/>
            </p:spPr>
            <p:txBody>
              <a:bodyPr wrap="none" anchor="ctr"/>
              <a:lstStyle/>
              <a:p>
                <a:endParaRPr lang="en-US"/>
              </a:p>
            </p:txBody>
          </p:sp>
          <p:sp>
            <p:nvSpPr>
              <p:cNvPr id="5136" name="Line 16"/>
              <p:cNvSpPr>
                <a:spLocks noChangeShapeType="1"/>
              </p:cNvSpPr>
              <p:nvPr/>
            </p:nvSpPr>
            <p:spPr bwMode="auto">
              <a:xfrm flipH="1">
                <a:off x="1824" y="1664"/>
                <a:ext cx="24" cy="120"/>
              </a:xfrm>
              <a:prstGeom prst="line">
                <a:avLst/>
              </a:prstGeom>
              <a:noFill/>
              <a:ln w="9525">
                <a:solidFill>
                  <a:schemeClr val="tx1"/>
                </a:solidFill>
                <a:round/>
                <a:headEnd/>
                <a:tailEnd/>
              </a:ln>
              <a:effectLst/>
            </p:spPr>
            <p:txBody>
              <a:bodyPr wrap="none" anchor="ctr"/>
              <a:lstStyle/>
              <a:p>
                <a:endParaRPr lang="en-US"/>
              </a:p>
            </p:txBody>
          </p:sp>
          <p:sp>
            <p:nvSpPr>
              <p:cNvPr id="5140" name="Text Box 20"/>
              <p:cNvSpPr txBox="1">
                <a:spLocks noChangeArrowheads="1"/>
              </p:cNvSpPr>
              <p:nvPr/>
            </p:nvSpPr>
            <p:spPr bwMode="auto">
              <a:xfrm>
                <a:off x="815" y="2481"/>
                <a:ext cx="260" cy="288"/>
              </a:xfrm>
              <a:prstGeom prst="rect">
                <a:avLst/>
              </a:prstGeom>
              <a:noFill/>
              <a:ln w="9525">
                <a:noFill/>
                <a:miter lim="800000"/>
                <a:headEnd/>
                <a:tailEnd/>
              </a:ln>
              <a:effectLst/>
            </p:spPr>
            <p:txBody>
              <a:bodyPr wrap="none">
                <a:spAutoFit/>
              </a:bodyPr>
              <a:lstStyle/>
              <a:p>
                <a:r>
                  <a:rPr lang="en-US"/>
                  <a:t>...</a:t>
                </a:r>
              </a:p>
            </p:txBody>
          </p:sp>
          <p:sp>
            <p:nvSpPr>
              <p:cNvPr id="5141" name="Text Box 21"/>
              <p:cNvSpPr txBox="1">
                <a:spLocks noChangeArrowheads="1"/>
              </p:cNvSpPr>
              <p:nvPr/>
            </p:nvSpPr>
            <p:spPr bwMode="auto">
              <a:xfrm>
                <a:off x="1589" y="2481"/>
                <a:ext cx="260" cy="288"/>
              </a:xfrm>
              <a:prstGeom prst="rect">
                <a:avLst/>
              </a:prstGeom>
              <a:noFill/>
              <a:ln w="9525">
                <a:noFill/>
                <a:miter lim="800000"/>
                <a:headEnd/>
                <a:tailEnd/>
              </a:ln>
              <a:effectLst/>
            </p:spPr>
            <p:txBody>
              <a:bodyPr wrap="none">
                <a:spAutoFit/>
              </a:bodyPr>
              <a:lstStyle/>
              <a:p>
                <a:r>
                  <a:rPr lang="en-US"/>
                  <a:t>...</a:t>
                </a:r>
              </a:p>
            </p:txBody>
          </p:sp>
          <p:sp>
            <p:nvSpPr>
              <p:cNvPr id="5142" name="Text Box 22"/>
              <p:cNvSpPr txBox="1">
                <a:spLocks noChangeArrowheads="1"/>
              </p:cNvSpPr>
              <p:nvPr/>
            </p:nvSpPr>
            <p:spPr bwMode="auto">
              <a:xfrm>
                <a:off x="2363" y="2481"/>
                <a:ext cx="260" cy="288"/>
              </a:xfrm>
              <a:prstGeom prst="rect">
                <a:avLst/>
              </a:prstGeom>
              <a:noFill/>
              <a:ln w="9525">
                <a:noFill/>
                <a:miter lim="800000"/>
                <a:headEnd/>
                <a:tailEnd/>
              </a:ln>
              <a:effectLst/>
            </p:spPr>
            <p:txBody>
              <a:bodyPr wrap="none">
                <a:spAutoFit/>
              </a:bodyPr>
              <a:lstStyle/>
              <a:p>
                <a:r>
                  <a:rPr lang="en-US"/>
                  <a:t>...</a:t>
                </a:r>
              </a:p>
            </p:txBody>
          </p:sp>
          <p:sp>
            <p:nvSpPr>
              <p:cNvPr id="5145" name="Line 25"/>
              <p:cNvSpPr>
                <a:spLocks noChangeShapeType="1"/>
              </p:cNvSpPr>
              <p:nvPr/>
            </p:nvSpPr>
            <p:spPr bwMode="auto">
              <a:xfrm>
                <a:off x="939" y="2781"/>
                <a:ext cx="0" cy="147"/>
              </a:xfrm>
              <a:prstGeom prst="line">
                <a:avLst/>
              </a:prstGeom>
              <a:noFill/>
              <a:ln w="9525">
                <a:solidFill>
                  <a:schemeClr val="tx1"/>
                </a:solidFill>
                <a:round/>
                <a:headEnd/>
                <a:tailEnd/>
              </a:ln>
              <a:effectLst/>
            </p:spPr>
            <p:txBody>
              <a:bodyPr wrap="none" anchor="ctr"/>
              <a:lstStyle/>
              <a:p>
                <a:endParaRPr lang="en-US"/>
              </a:p>
            </p:txBody>
          </p:sp>
          <p:sp>
            <p:nvSpPr>
              <p:cNvPr id="5146" name="Line 26"/>
              <p:cNvSpPr>
                <a:spLocks noChangeShapeType="1"/>
              </p:cNvSpPr>
              <p:nvPr/>
            </p:nvSpPr>
            <p:spPr bwMode="auto">
              <a:xfrm>
                <a:off x="1713" y="2781"/>
                <a:ext cx="0" cy="147"/>
              </a:xfrm>
              <a:prstGeom prst="line">
                <a:avLst/>
              </a:prstGeom>
              <a:noFill/>
              <a:ln w="9525">
                <a:solidFill>
                  <a:schemeClr val="tx1"/>
                </a:solidFill>
                <a:round/>
                <a:headEnd/>
                <a:tailEnd/>
              </a:ln>
              <a:effectLst/>
            </p:spPr>
            <p:txBody>
              <a:bodyPr wrap="none" anchor="ctr"/>
              <a:lstStyle/>
              <a:p>
                <a:endParaRPr lang="en-US"/>
              </a:p>
            </p:txBody>
          </p:sp>
          <p:sp>
            <p:nvSpPr>
              <p:cNvPr id="5147" name="Line 27"/>
              <p:cNvSpPr>
                <a:spLocks noChangeShapeType="1"/>
              </p:cNvSpPr>
              <p:nvPr/>
            </p:nvSpPr>
            <p:spPr bwMode="auto">
              <a:xfrm>
                <a:off x="2493" y="2781"/>
                <a:ext cx="0" cy="147"/>
              </a:xfrm>
              <a:prstGeom prst="line">
                <a:avLst/>
              </a:prstGeom>
              <a:noFill/>
              <a:ln w="9525">
                <a:solidFill>
                  <a:schemeClr val="tx1"/>
                </a:solidFill>
                <a:round/>
                <a:headEnd/>
                <a:tailEnd/>
              </a:ln>
              <a:effectLst/>
            </p:spPr>
            <p:txBody>
              <a:bodyPr wrap="none" anchor="ctr"/>
              <a:lstStyle/>
              <a:p>
                <a:endParaRPr lang="en-US"/>
              </a:p>
            </p:txBody>
          </p:sp>
        </p:grpSp>
        <p:sp>
          <p:nvSpPr>
            <p:cNvPr id="5149" name="Text Box 29"/>
            <p:cNvSpPr txBox="1">
              <a:spLocks noChangeArrowheads="1"/>
            </p:cNvSpPr>
            <p:nvPr/>
          </p:nvSpPr>
          <p:spPr bwMode="auto">
            <a:xfrm>
              <a:off x="788" y="3722"/>
              <a:ext cx="276" cy="288"/>
            </a:xfrm>
            <a:prstGeom prst="rect">
              <a:avLst/>
            </a:prstGeom>
            <a:noFill/>
            <a:ln w="9525">
              <a:noFill/>
              <a:miter lim="800000"/>
              <a:headEnd/>
              <a:tailEnd/>
            </a:ln>
            <a:effectLst/>
          </p:spPr>
          <p:txBody>
            <a:bodyPr wrap="none">
              <a:spAutoFit/>
            </a:bodyPr>
            <a:lstStyle/>
            <a:p>
              <a:r>
                <a:rPr lang="en-US"/>
                <a:t>-1</a:t>
              </a:r>
            </a:p>
          </p:txBody>
        </p:sp>
        <p:sp>
          <p:nvSpPr>
            <p:cNvPr id="5150" name="Text Box 30"/>
            <p:cNvSpPr txBox="1">
              <a:spLocks noChangeArrowheads="1"/>
            </p:cNvSpPr>
            <p:nvPr/>
          </p:nvSpPr>
          <p:spPr bwMode="auto">
            <a:xfrm>
              <a:off x="1565" y="3722"/>
              <a:ext cx="255" cy="288"/>
            </a:xfrm>
            <a:prstGeom prst="rect">
              <a:avLst/>
            </a:prstGeom>
            <a:noFill/>
            <a:ln w="9525">
              <a:noFill/>
              <a:miter lim="800000"/>
              <a:headEnd/>
              <a:tailEnd/>
            </a:ln>
            <a:effectLst/>
          </p:spPr>
          <p:txBody>
            <a:bodyPr wrap="none">
              <a:spAutoFit/>
            </a:bodyPr>
            <a:lstStyle/>
            <a:p>
              <a:r>
                <a:rPr lang="en-US"/>
                <a:t>O</a:t>
              </a:r>
            </a:p>
          </p:txBody>
        </p:sp>
        <p:sp>
          <p:nvSpPr>
            <p:cNvPr id="5151" name="Text Box 31"/>
            <p:cNvSpPr txBox="1">
              <a:spLocks noChangeArrowheads="1"/>
            </p:cNvSpPr>
            <p:nvPr/>
          </p:nvSpPr>
          <p:spPr bwMode="auto">
            <a:xfrm>
              <a:off x="2334" y="3722"/>
              <a:ext cx="212" cy="288"/>
            </a:xfrm>
            <a:prstGeom prst="rect">
              <a:avLst/>
            </a:prstGeom>
            <a:noFill/>
            <a:ln w="9525">
              <a:noFill/>
              <a:miter lim="800000"/>
              <a:headEnd/>
              <a:tailEnd/>
            </a:ln>
            <a:effectLst/>
          </p:spPr>
          <p:txBody>
            <a:bodyPr wrap="none">
              <a:spAutoFit/>
            </a:bodyPr>
            <a:lstStyle/>
            <a:p>
              <a:r>
                <a:rPr lang="en-US"/>
                <a:t>1</a:t>
              </a:r>
            </a:p>
          </p:txBody>
        </p:sp>
      </p:grpSp>
      <p:sp>
        <p:nvSpPr>
          <p:cNvPr id="5158" name="Text Box 38"/>
          <p:cNvSpPr txBox="1">
            <a:spLocks noChangeArrowheads="1"/>
          </p:cNvSpPr>
          <p:nvPr/>
        </p:nvSpPr>
        <p:spPr bwMode="auto">
          <a:xfrm>
            <a:off x="439738" y="5929313"/>
            <a:ext cx="1054100" cy="457200"/>
          </a:xfrm>
          <a:prstGeom prst="rect">
            <a:avLst/>
          </a:prstGeom>
          <a:noFill/>
          <a:ln w="9525">
            <a:noFill/>
            <a:miter lim="800000"/>
            <a:headEnd/>
            <a:tailEnd/>
          </a:ln>
          <a:effectLst/>
        </p:spPr>
        <p:txBody>
          <a:bodyPr wrap="none">
            <a:spAutoFit/>
          </a:bodyPr>
          <a:lstStyle/>
          <a:p>
            <a:r>
              <a:rPr lang="en-US"/>
              <a:t>Utility </a:t>
            </a:r>
          </a:p>
        </p:txBody>
      </p:sp>
      <p:sp>
        <p:nvSpPr>
          <p:cNvPr id="5159" name="Text Box 39"/>
          <p:cNvSpPr txBox="1">
            <a:spLocks noChangeArrowheads="1"/>
          </p:cNvSpPr>
          <p:nvPr/>
        </p:nvSpPr>
        <p:spPr bwMode="auto">
          <a:xfrm>
            <a:off x="436563" y="4892675"/>
            <a:ext cx="1397000" cy="822325"/>
          </a:xfrm>
          <a:prstGeom prst="rect">
            <a:avLst/>
          </a:prstGeom>
          <a:noFill/>
          <a:ln w="9525">
            <a:noFill/>
            <a:miter lim="800000"/>
            <a:headEnd/>
            <a:tailEnd/>
          </a:ln>
          <a:effectLst/>
        </p:spPr>
        <p:txBody>
          <a:bodyPr>
            <a:spAutoFit/>
          </a:bodyPr>
          <a:lstStyle/>
          <a:p>
            <a:r>
              <a:rPr lang="en-US"/>
              <a:t>Terminal States</a:t>
            </a:r>
          </a:p>
        </p:txBody>
      </p:sp>
      <p:grpSp>
        <p:nvGrpSpPr>
          <p:cNvPr id="5162" name="Group 42"/>
          <p:cNvGrpSpPr>
            <a:grpSpLocks/>
          </p:cNvGrpSpPr>
          <p:nvPr/>
        </p:nvGrpSpPr>
        <p:grpSpPr bwMode="auto">
          <a:xfrm>
            <a:off x="2530475" y="173038"/>
            <a:ext cx="1331913" cy="844550"/>
            <a:chOff x="578" y="281"/>
            <a:chExt cx="839" cy="532"/>
          </a:xfrm>
        </p:grpSpPr>
        <p:sp>
          <p:nvSpPr>
            <p:cNvPr id="5160" name="AutoShape 40"/>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61" name="Text Box 41"/>
            <p:cNvSpPr txBox="1">
              <a:spLocks noChangeArrowheads="1"/>
            </p:cNvSpPr>
            <p:nvPr/>
          </p:nvSpPr>
          <p:spPr bwMode="auto">
            <a:xfrm>
              <a:off x="758" y="342"/>
              <a:ext cx="468" cy="288"/>
            </a:xfrm>
            <a:prstGeom prst="rect">
              <a:avLst/>
            </a:prstGeom>
            <a:noFill/>
            <a:ln w="9525">
              <a:noFill/>
              <a:miter lim="800000"/>
              <a:headEnd/>
              <a:tailEnd/>
            </a:ln>
            <a:effectLst/>
          </p:spPr>
          <p:txBody>
            <a:bodyPr wrap="none">
              <a:spAutoFit/>
            </a:bodyPr>
            <a:lstStyle/>
            <a:p>
              <a:r>
                <a:rPr lang="en-US"/>
                <a:t>Max</a:t>
              </a:r>
            </a:p>
          </p:txBody>
        </p:sp>
      </p:grpSp>
      <p:grpSp>
        <p:nvGrpSpPr>
          <p:cNvPr id="5163" name="Group 43"/>
          <p:cNvGrpSpPr>
            <a:grpSpLocks/>
          </p:cNvGrpSpPr>
          <p:nvPr/>
        </p:nvGrpSpPr>
        <p:grpSpPr bwMode="auto">
          <a:xfrm>
            <a:off x="1270000" y="1303338"/>
            <a:ext cx="1331913" cy="844550"/>
            <a:chOff x="578" y="281"/>
            <a:chExt cx="839" cy="532"/>
          </a:xfrm>
        </p:grpSpPr>
        <p:sp>
          <p:nvSpPr>
            <p:cNvPr id="5164" name="AutoShape 44"/>
            <p:cNvSpPr>
              <a:spLocks noChangeArrowheads="1"/>
            </p:cNvSpPr>
            <p:nvPr/>
          </p:nvSpPr>
          <p:spPr bwMode="auto">
            <a:xfrm>
              <a:off x="578" y="281"/>
              <a:ext cx="839" cy="532"/>
            </a:xfrm>
            <a:prstGeom prst="downArrow">
              <a:avLst>
                <a:gd name="adj1" fmla="val 50000"/>
                <a:gd name="adj2" fmla="val 25000"/>
              </a:avLst>
            </a:prstGeom>
            <a:solidFill>
              <a:srgbClr val="C0C0C0"/>
            </a:solidFill>
            <a:ln w="9525">
              <a:solidFill>
                <a:schemeClr val="tx1"/>
              </a:solidFill>
              <a:miter lim="800000"/>
              <a:headEnd/>
              <a:tailEnd/>
            </a:ln>
            <a:effectLst/>
          </p:spPr>
          <p:txBody>
            <a:bodyPr wrap="none" anchor="ctr"/>
            <a:lstStyle/>
            <a:p>
              <a:endParaRPr lang="en-US"/>
            </a:p>
          </p:txBody>
        </p:sp>
        <p:sp>
          <p:nvSpPr>
            <p:cNvPr id="5165" name="Text Box 45"/>
            <p:cNvSpPr txBox="1">
              <a:spLocks noChangeArrowheads="1"/>
            </p:cNvSpPr>
            <p:nvPr/>
          </p:nvSpPr>
          <p:spPr bwMode="auto">
            <a:xfrm>
              <a:off x="758" y="342"/>
              <a:ext cx="436" cy="288"/>
            </a:xfrm>
            <a:prstGeom prst="rect">
              <a:avLst/>
            </a:prstGeom>
            <a:noFill/>
            <a:ln w="9525">
              <a:noFill/>
              <a:miter lim="800000"/>
              <a:headEnd/>
              <a:tailEnd/>
            </a:ln>
            <a:effectLst/>
          </p:spPr>
          <p:txBody>
            <a:bodyPr wrap="none">
              <a:spAutoFit/>
            </a:bodyPr>
            <a:lstStyle/>
            <a:p>
              <a:r>
                <a:rPr lang="en-US"/>
                <a:t>Min</a:t>
              </a:r>
            </a:p>
          </p:txBody>
        </p:sp>
      </p:grpSp>
      <p:grpSp>
        <p:nvGrpSpPr>
          <p:cNvPr id="5178" name="Group 58"/>
          <p:cNvGrpSpPr>
            <a:grpSpLocks/>
          </p:cNvGrpSpPr>
          <p:nvPr/>
        </p:nvGrpSpPr>
        <p:grpSpPr bwMode="auto">
          <a:xfrm>
            <a:off x="5880100" y="2774950"/>
            <a:ext cx="1282700" cy="471488"/>
            <a:chOff x="3704" y="1748"/>
            <a:chExt cx="808" cy="297"/>
          </a:xfrm>
        </p:grpSpPr>
        <p:sp>
          <p:nvSpPr>
            <p:cNvPr id="5172" name="Line 52"/>
            <p:cNvSpPr>
              <a:spLocks noChangeShapeType="1"/>
            </p:cNvSpPr>
            <p:nvPr/>
          </p:nvSpPr>
          <p:spPr bwMode="auto">
            <a:xfrm flipH="1">
              <a:off x="3844" y="1756"/>
              <a:ext cx="52" cy="126"/>
            </a:xfrm>
            <a:prstGeom prst="line">
              <a:avLst/>
            </a:prstGeom>
            <a:noFill/>
            <a:ln w="9525">
              <a:solidFill>
                <a:schemeClr val="tx1"/>
              </a:solidFill>
              <a:round/>
              <a:headEnd/>
              <a:tailEnd/>
            </a:ln>
            <a:effectLst/>
          </p:spPr>
          <p:txBody>
            <a:bodyPr wrap="none" anchor="ctr"/>
            <a:lstStyle/>
            <a:p>
              <a:endParaRPr lang="en-US"/>
            </a:p>
          </p:txBody>
        </p:sp>
        <p:sp>
          <p:nvSpPr>
            <p:cNvPr id="5173" name="Line 53"/>
            <p:cNvSpPr>
              <a:spLocks noChangeShapeType="1"/>
            </p:cNvSpPr>
            <p:nvPr/>
          </p:nvSpPr>
          <p:spPr bwMode="auto">
            <a:xfrm>
              <a:off x="4029" y="1748"/>
              <a:ext cx="52" cy="126"/>
            </a:xfrm>
            <a:prstGeom prst="line">
              <a:avLst/>
            </a:prstGeom>
            <a:noFill/>
            <a:ln w="9525">
              <a:solidFill>
                <a:schemeClr val="tx1"/>
              </a:solidFill>
              <a:round/>
              <a:headEnd/>
              <a:tailEnd/>
            </a:ln>
            <a:effectLst/>
          </p:spPr>
          <p:txBody>
            <a:bodyPr wrap="none" anchor="ctr"/>
            <a:lstStyle/>
            <a:p>
              <a:endParaRPr lang="en-US"/>
            </a:p>
          </p:txBody>
        </p:sp>
        <p:sp>
          <p:nvSpPr>
            <p:cNvPr id="5174" name="Line 54"/>
            <p:cNvSpPr>
              <a:spLocks noChangeShapeType="1"/>
            </p:cNvSpPr>
            <p:nvPr/>
          </p:nvSpPr>
          <p:spPr bwMode="auto">
            <a:xfrm>
              <a:off x="4169" y="1755"/>
              <a:ext cx="120" cy="134"/>
            </a:xfrm>
            <a:prstGeom prst="line">
              <a:avLst/>
            </a:prstGeom>
            <a:noFill/>
            <a:ln w="9525">
              <a:solidFill>
                <a:schemeClr val="tx1"/>
              </a:solidFill>
              <a:round/>
              <a:headEnd/>
              <a:tailEnd/>
            </a:ln>
            <a:effectLst/>
          </p:spPr>
          <p:txBody>
            <a:bodyPr wrap="none" anchor="ctr"/>
            <a:lstStyle/>
            <a:p>
              <a:endParaRPr lang="en-US"/>
            </a:p>
          </p:txBody>
        </p:sp>
        <p:sp>
          <p:nvSpPr>
            <p:cNvPr id="5175" name="Text Box 55"/>
            <p:cNvSpPr txBox="1">
              <a:spLocks noChangeArrowheads="1"/>
            </p:cNvSpPr>
            <p:nvPr/>
          </p:nvSpPr>
          <p:spPr bwMode="auto">
            <a:xfrm>
              <a:off x="3704" y="1757"/>
              <a:ext cx="260" cy="288"/>
            </a:xfrm>
            <a:prstGeom prst="rect">
              <a:avLst/>
            </a:prstGeom>
            <a:noFill/>
            <a:ln w="9525">
              <a:noFill/>
              <a:miter lim="800000"/>
              <a:headEnd/>
              <a:tailEnd/>
            </a:ln>
            <a:effectLst/>
          </p:spPr>
          <p:txBody>
            <a:bodyPr wrap="none">
              <a:spAutoFit/>
            </a:bodyPr>
            <a:lstStyle/>
            <a:p>
              <a:r>
                <a:rPr lang="en-US"/>
                <a:t>...</a:t>
              </a:r>
            </a:p>
          </p:txBody>
        </p:sp>
        <p:sp>
          <p:nvSpPr>
            <p:cNvPr id="5176" name="Text Box 56"/>
            <p:cNvSpPr txBox="1">
              <a:spLocks noChangeArrowheads="1"/>
            </p:cNvSpPr>
            <p:nvPr/>
          </p:nvSpPr>
          <p:spPr bwMode="auto">
            <a:xfrm>
              <a:off x="3978" y="1757"/>
              <a:ext cx="260" cy="288"/>
            </a:xfrm>
            <a:prstGeom prst="rect">
              <a:avLst/>
            </a:prstGeom>
            <a:noFill/>
            <a:ln w="9525">
              <a:noFill/>
              <a:miter lim="800000"/>
              <a:headEnd/>
              <a:tailEnd/>
            </a:ln>
            <a:effectLst/>
          </p:spPr>
          <p:txBody>
            <a:bodyPr wrap="none">
              <a:spAutoFit/>
            </a:bodyPr>
            <a:lstStyle/>
            <a:p>
              <a:r>
                <a:rPr lang="en-US"/>
                <a:t>...</a:t>
              </a:r>
            </a:p>
          </p:txBody>
        </p:sp>
        <p:sp>
          <p:nvSpPr>
            <p:cNvPr id="5177" name="Text Box 57"/>
            <p:cNvSpPr txBox="1">
              <a:spLocks noChangeArrowheads="1"/>
            </p:cNvSpPr>
            <p:nvPr/>
          </p:nvSpPr>
          <p:spPr bwMode="auto">
            <a:xfrm>
              <a:off x="4252" y="1757"/>
              <a:ext cx="260" cy="288"/>
            </a:xfrm>
            <a:prstGeom prst="rect">
              <a:avLst/>
            </a:prstGeom>
            <a:noFill/>
            <a:ln w="9525">
              <a:noFill/>
              <a:miter lim="800000"/>
              <a:headEnd/>
              <a:tailEnd/>
            </a:ln>
            <a:effectLst/>
          </p:spPr>
          <p:txBody>
            <a:bodyPr wrap="none">
              <a:spAutoFit/>
            </a:bodyPr>
            <a:lstStyle/>
            <a:p>
              <a:r>
                <a:rPr lang="en-US"/>
                <a:t>...</a:t>
              </a:r>
            </a:p>
          </p:txBody>
        </p:sp>
      </p:grpSp>
      <p:grpSp>
        <p:nvGrpSpPr>
          <p:cNvPr id="5179" name="Group 59"/>
          <p:cNvGrpSpPr>
            <a:grpSpLocks/>
          </p:cNvGrpSpPr>
          <p:nvPr/>
        </p:nvGrpSpPr>
        <p:grpSpPr bwMode="auto">
          <a:xfrm>
            <a:off x="7689850" y="2773363"/>
            <a:ext cx="1282700" cy="471487"/>
            <a:chOff x="3704" y="1748"/>
            <a:chExt cx="808" cy="297"/>
          </a:xfrm>
        </p:grpSpPr>
        <p:sp>
          <p:nvSpPr>
            <p:cNvPr id="5180" name="Line 60"/>
            <p:cNvSpPr>
              <a:spLocks noChangeShapeType="1"/>
            </p:cNvSpPr>
            <p:nvPr/>
          </p:nvSpPr>
          <p:spPr bwMode="auto">
            <a:xfrm flipH="1">
              <a:off x="3844" y="1756"/>
              <a:ext cx="52" cy="126"/>
            </a:xfrm>
            <a:prstGeom prst="line">
              <a:avLst/>
            </a:prstGeom>
            <a:noFill/>
            <a:ln w="9525">
              <a:solidFill>
                <a:schemeClr val="tx1"/>
              </a:solidFill>
              <a:round/>
              <a:headEnd/>
              <a:tailEnd/>
            </a:ln>
            <a:effectLst/>
          </p:spPr>
          <p:txBody>
            <a:bodyPr wrap="none" anchor="ctr"/>
            <a:lstStyle/>
            <a:p>
              <a:endParaRPr lang="en-US"/>
            </a:p>
          </p:txBody>
        </p:sp>
        <p:sp>
          <p:nvSpPr>
            <p:cNvPr id="5181" name="Line 61"/>
            <p:cNvSpPr>
              <a:spLocks noChangeShapeType="1"/>
            </p:cNvSpPr>
            <p:nvPr/>
          </p:nvSpPr>
          <p:spPr bwMode="auto">
            <a:xfrm>
              <a:off x="4029" y="1748"/>
              <a:ext cx="52" cy="126"/>
            </a:xfrm>
            <a:prstGeom prst="line">
              <a:avLst/>
            </a:prstGeom>
            <a:noFill/>
            <a:ln w="9525">
              <a:solidFill>
                <a:schemeClr val="tx1"/>
              </a:solidFill>
              <a:round/>
              <a:headEnd/>
              <a:tailEnd/>
            </a:ln>
            <a:effectLst/>
          </p:spPr>
          <p:txBody>
            <a:bodyPr wrap="none" anchor="ctr"/>
            <a:lstStyle/>
            <a:p>
              <a:endParaRPr lang="en-US"/>
            </a:p>
          </p:txBody>
        </p:sp>
        <p:sp>
          <p:nvSpPr>
            <p:cNvPr id="5182" name="Line 62"/>
            <p:cNvSpPr>
              <a:spLocks noChangeShapeType="1"/>
            </p:cNvSpPr>
            <p:nvPr/>
          </p:nvSpPr>
          <p:spPr bwMode="auto">
            <a:xfrm>
              <a:off x="4169" y="1755"/>
              <a:ext cx="120" cy="134"/>
            </a:xfrm>
            <a:prstGeom prst="line">
              <a:avLst/>
            </a:prstGeom>
            <a:noFill/>
            <a:ln w="9525">
              <a:solidFill>
                <a:schemeClr val="tx1"/>
              </a:solidFill>
              <a:round/>
              <a:headEnd/>
              <a:tailEnd/>
            </a:ln>
            <a:effectLst/>
          </p:spPr>
          <p:txBody>
            <a:bodyPr wrap="none" anchor="ctr"/>
            <a:lstStyle/>
            <a:p>
              <a:endParaRPr lang="en-US"/>
            </a:p>
          </p:txBody>
        </p:sp>
        <p:sp>
          <p:nvSpPr>
            <p:cNvPr id="5183" name="Text Box 63"/>
            <p:cNvSpPr txBox="1">
              <a:spLocks noChangeArrowheads="1"/>
            </p:cNvSpPr>
            <p:nvPr/>
          </p:nvSpPr>
          <p:spPr bwMode="auto">
            <a:xfrm>
              <a:off x="3704" y="1757"/>
              <a:ext cx="260" cy="288"/>
            </a:xfrm>
            <a:prstGeom prst="rect">
              <a:avLst/>
            </a:prstGeom>
            <a:noFill/>
            <a:ln w="9525">
              <a:noFill/>
              <a:miter lim="800000"/>
              <a:headEnd/>
              <a:tailEnd/>
            </a:ln>
            <a:effectLst/>
          </p:spPr>
          <p:txBody>
            <a:bodyPr wrap="none">
              <a:spAutoFit/>
            </a:bodyPr>
            <a:lstStyle/>
            <a:p>
              <a:r>
                <a:rPr lang="en-US"/>
                <a:t>...</a:t>
              </a:r>
            </a:p>
          </p:txBody>
        </p:sp>
        <p:sp>
          <p:nvSpPr>
            <p:cNvPr id="5184" name="Text Box 64"/>
            <p:cNvSpPr txBox="1">
              <a:spLocks noChangeArrowheads="1"/>
            </p:cNvSpPr>
            <p:nvPr/>
          </p:nvSpPr>
          <p:spPr bwMode="auto">
            <a:xfrm>
              <a:off x="3978" y="1757"/>
              <a:ext cx="260" cy="288"/>
            </a:xfrm>
            <a:prstGeom prst="rect">
              <a:avLst/>
            </a:prstGeom>
            <a:noFill/>
            <a:ln w="9525">
              <a:noFill/>
              <a:miter lim="800000"/>
              <a:headEnd/>
              <a:tailEnd/>
            </a:ln>
            <a:effectLst/>
          </p:spPr>
          <p:txBody>
            <a:bodyPr wrap="none">
              <a:spAutoFit/>
            </a:bodyPr>
            <a:lstStyle/>
            <a:p>
              <a:r>
                <a:rPr lang="en-US"/>
                <a:t>...</a:t>
              </a:r>
            </a:p>
          </p:txBody>
        </p:sp>
        <p:sp>
          <p:nvSpPr>
            <p:cNvPr id="5185" name="Text Box 65"/>
            <p:cNvSpPr txBox="1">
              <a:spLocks noChangeArrowheads="1"/>
            </p:cNvSpPr>
            <p:nvPr/>
          </p:nvSpPr>
          <p:spPr bwMode="auto">
            <a:xfrm>
              <a:off x="4252" y="1757"/>
              <a:ext cx="260" cy="288"/>
            </a:xfrm>
            <a:prstGeom prst="rect">
              <a:avLst/>
            </a:prstGeom>
            <a:noFill/>
            <a:ln w="9525">
              <a:noFill/>
              <a:miter lim="800000"/>
              <a:headEnd/>
              <a:tailEnd/>
            </a:ln>
            <a:effectLst/>
          </p:spPr>
          <p:txBody>
            <a:bodyPr wrap="none">
              <a:spAutoFit/>
            </a:bodyPr>
            <a:lstStyle/>
            <a:p>
              <a:r>
                <a:rPr lang="en-US"/>
                <a:t>...</a:t>
              </a:r>
            </a:p>
          </p:txBody>
        </p:sp>
      </p:grpSp>
      <p:sp>
        <p:nvSpPr>
          <p:cNvPr id="2" name="Rectangle 1">
            <a:extLst>
              <a:ext uri="{FF2B5EF4-FFF2-40B4-BE49-F238E27FC236}">
                <a16:creationId xmlns:a16="http://schemas.microsoft.com/office/drawing/2014/main" id="{F838FF00-AAB0-4265-BEBA-496FCF6373A5}"/>
              </a:ext>
            </a:extLst>
          </p:cNvPr>
          <p:cNvSpPr/>
          <p:nvPr/>
        </p:nvSpPr>
        <p:spPr bwMode="auto">
          <a:xfrm>
            <a:off x="58189" y="2603500"/>
            <a:ext cx="9085811" cy="4254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651665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4" y="0"/>
            <a:ext cx="8582025" cy="990600"/>
          </a:xfrm>
        </p:spPr>
        <p:txBody>
          <a:bodyPr/>
          <a:lstStyle/>
          <a:p>
            <a:r>
              <a:rPr lang="en-US" dirty="0"/>
              <a:t>When will AI Go be superhuman? </a:t>
            </a:r>
          </a:p>
        </p:txBody>
      </p:sp>
      <p:sp>
        <p:nvSpPr>
          <p:cNvPr id="4" name="Rectangle 3"/>
          <p:cNvSpPr/>
          <p:nvPr/>
        </p:nvSpPr>
        <p:spPr>
          <a:xfrm>
            <a:off x="781050" y="5476786"/>
            <a:ext cx="4572000" cy="615553"/>
          </a:xfrm>
          <a:prstGeom prst="rect">
            <a:avLst/>
          </a:prstGeom>
        </p:spPr>
        <p:txBody>
          <a:bodyPr>
            <a:spAutoFit/>
          </a:bodyPr>
          <a:lstStyle/>
          <a:p>
            <a:r>
              <a:rPr lang="en-US" sz="1100" dirty="0"/>
              <a:t>Zen19 ratings over time on KGS Go servers. Data from KGS (2010, 2013a).</a:t>
            </a:r>
          </a:p>
          <a:p>
            <a:r>
              <a:rPr lang="en-US" sz="1100" dirty="0"/>
              <a:t>Adapted from: Algorithmic Progress in Six Domains. </a:t>
            </a:r>
            <a:r>
              <a:rPr lang="en-US" sz="1100" dirty="0" err="1"/>
              <a:t>Katja</a:t>
            </a:r>
            <a:r>
              <a:rPr lang="en-US" sz="1100" dirty="0"/>
              <a:t> Grace</a:t>
            </a:r>
          </a:p>
          <a:p>
            <a:endParaRPr lang="en-US" sz="1100" dirty="0"/>
          </a:p>
        </p:txBody>
      </p:sp>
      <p:pic>
        <p:nvPicPr>
          <p:cNvPr id="141314" name="Picture 2"/>
          <p:cNvPicPr>
            <a:picLocks noChangeAspect="1" noChangeArrowheads="1"/>
          </p:cNvPicPr>
          <p:nvPr/>
        </p:nvPicPr>
        <p:blipFill>
          <a:blip r:embed="rId2" cstate="print"/>
          <a:srcRect/>
          <a:stretch>
            <a:fillRect/>
          </a:stretch>
        </p:blipFill>
        <p:spPr bwMode="auto">
          <a:xfrm>
            <a:off x="0" y="2920958"/>
            <a:ext cx="5889991" cy="2555828"/>
          </a:xfrm>
          <a:prstGeom prst="rect">
            <a:avLst/>
          </a:prstGeom>
          <a:noFill/>
          <a:ln w="9525">
            <a:noFill/>
            <a:miter lim="800000"/>
            <a:headEnd/>
            <a:tailEnd/>
          </a:ln>
        </p:spPr>
      </p:pic>
      <p:sp>
        <p:nvSpPr>
          <p:cNvPr id="24" name="Rectangle 23"/>
          <p:cNvSpPr/>
          <p:nvPr/>
        </p:nvSpPr>
        <p:spPr>
          <a:xfrm>
            <a:off x="658995" y="1458021"/>
            <a:ext cx="4572000" cy="646331"/>
          </a:xfrm>
          <a:prstGeom prst="rect">
            <a:avLst/>
          </a:prstGeom>
        </p:spPr>
        <p:txBody>
          <a:bodyPr>
            <a:spAutoFit/>
          </a:bodyPr>
          <a:lstStyle/>
          <a:p>
            <a:r>
              <a:rPr lang="en-US" sz="1800" dirty="0">
                <a:solidFill>
                  <a:srgbClr val="C00000"/>
                </a:solidFill>
              </a:rPr>
              <a:t>I found this chart of progress in 2013, so it extrapolated it (next slide)….   </a:t>
            </a:r>
            <a:endParaRPr lang="en-US" sz="3600" dirty="0">
              <a:solidFill>
                <a:srgbClr val="C00000"/>
              </a:solidFill>
            </a:endParaRPr>
          </a:p>
        </p:txBody>
      </p:sp>
      <p:sp>
        <p:nvSpPr>
          <p:cNvPr id="27" name="TextBox 26"/>
          <p:cNvSpPr txBox="1"/>
          <p:nvPr/>
        </p:nvSpPr>
        <p:spPr>
          <a:xfrm>
            <a:off x="7391400" y="6396335"/>
            <a:ext cx="1752600" cy="461665"/>
          </a:xfrm>
          <a:prstGeom prst="rect">
            <a:avLst/>
          </a:prstGeom>
          <a:noFill/>
        </p:spPr>
        <p:txBody>
          <a:bodyPr wrap="square" rtlCol="0">
            <a:spAutoFit/>
          </a:bodyPr>
          <a:lstStyle/>
          <a:p>
            <a:r>
              <a:rPr lang="en-US" sz="1200" dirty="0"/>
              <a:t>There are about 100 USA players at 5 </a:t>
            </a:r>
            <a:r>
              <a:rPr lang="en-US" sz="1200" dirty="0" err="1"/>
              <a:t>dan</a:t>
            </a:r>
            <a:r>
              <a:rPr lang="en-US" sz="1200" dirty="0"/>
              <a:t> or above</a:t>
            </a:r>
          </a:p>
        </p:txBody>
      </p:sp>
    </p:spTree>
    <p:extLst>
      <p:ext uri="{BB962C8B-B14F-4D97-AF65-F5344CB8AC3E}">
        <p14:creationId xmlns:p14="http://schemas.microsoft.com/office/powerpoint/2010/main" val="39037508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4" y="0"/>
            <a:ext cx="8582025" cy="990600"/>
          </a:xfrm>
        </p:spPr>
        <p:txBody>
          <a:bodyPr/>
          <a:lstStyle/>
          <a:p>
            <a:r>
              <a:rPr lang="en-US" dirty="0"/>
              <a:t>When will AI Go be superhuman? </a:t>
            </a:r>
          </a:p>
        </p:txBody>
      </p:sp>
      <p:pic>
        <p:nvPicPr>
          <p:cNvPr id="141314" name="Picture 2"/>
          <p:cNvPicPr>
            <a:picLocks noChangeAspect="1" noChangeArrowheads="1"/>
          </p:cNvPicPr>
          <p:nvPr/>
        </p:nvPicPr>
        <p:blipFill>
          <a:blip r:embed="rId2" cstate="print"/>
          <a:srcRect/>
          <a:stretch>
            <a:fillRect/>
          </a:stretch>
        </p:blipFill>
        <p:spPr bwMode="auto">
          <a:xfrm>
            <a:off x="0" y="2949623"/>
            <a:ext cx="5889991" cy="2555828"/>
          </a:xfrm>
          <a:prstGeom prst="rect">
            <a:avLst/>
          </a:prstGeom>
          <a:noFill/>
          <a:ln w="9525">
            <a:noFill/>
            <a:miter lim="800000"/>
            <a:headEnd/>
            <a:tailEnd/>
          </a:ln>
        </p:spPr>
      </p:pic>
      <p:cxnSp>
        <p:nvCxnSpPr>
          <p:cNvPr id="10" name="Straight Connector 9"/>
          <p:cNvCxnSpPr>
            <a:cxnSpLocks/>
          </p:cNvCxnSpPr>
          <p:nvPr/>
        </p:nvCxnSpPr>
        <p:spPr bwMode="auto">
          <a:xfrm>
            <a:off x="733425" y="2401850"/>
            <a:ext cx="8410575"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6" name="TextBox 15"/>
          <p:cNvSpPr txBox="1"/>
          <p:nvPr/>
        </p:nvSpPr>
        <p:spPr>
          <a:xfrm>
            <a:off x="471968" y="2304629"/>
            <a:ext cx="287258" cy="830997"/>
          </a:xfrm>
          <a:prstGeom prst="rect">
            <a:avLst/>
          </a:prstGeom>
          <a:noFill/>
        </p:spPr>
        <p:txBody>
          <a:bodyPr wrap="none" rtlCol="0">
            <a:spAutoFit/>
          </a:bodyPr>
          <a:lstStyle/>
          <a:p>
            <a:r>
              <a:rPr lang="en-US" sz="1600" dirty="0"/>
              <a:t>9</a:t>
            </a:r>
          </a:p>
          <a:p>
            <a:r>
              <a:rPr lang="en-US" sz="1600" dirty="0"/>
              <a:t>8</a:t>
            </a:r>
          </a:p>
          <a:p>
            <a:r>
              <a:rPr lang="en-US" sz="1600" dirty="0"/>
              <a:t>7</a:t>
            </a:r>
          </a:p>
        </p:txBody>
      </p:sp>
      <p:sp>
        <p:nvSpPr>
          <p:cNvPr id="17" name="TextBox 16"/>
          <p:cNvSpPr txBox="1"/>
          <p:nvPr/>
        </p:nvSpPr>
        <p:spPr>
          <a:xfrm>
            <a:off x="771525" y="2057400"/>
            <a:ext cx="1285929" cy="338554"/>
          </a:xfrm>
          <a:prstGeom prst="rect">
            <a:avLst/>
          </a:prstGeom>
          <a:noFill/>
        </p:spPr>
        <p:txBody>
          <a:bodyPr wrap="none" rtlCol="0">
            <a:spAutoFit/>
          </a:bodyPr>
          <a:lstStyle/>
          <a:p>
            <a:r>
              <a:rPr lang="en-US" sz="1600" dirty="0"/>
              <a:t>Best Humans</a:t>
            </a:r>
          </a:p>
        </p:txBody>
      </p:sp>
      <p:sp>
        <p:nvSpPr>
          <p:cNvPr id="19" name="TextBox 18"/>
          <p:cNvSpPr txBox="1"/>
          <p:nvPr/>
        </p:nvSpPr>
        <p:spPr>
          <a:xfrm>
            <a:off x="7749353" y="5016920"/>
            <a:ext cx="543739" cy="307777"/>
          </a:xfrm>
          <a:prstGeom prst="rect">
            <a:avLst/>
          </a:prstGeom>
          <a:noFill/>
        </p:spPr>
        <p:txBody>
          <a:bodyPr wrap="none" rtlCol="0">
            <a:spAutoFit/>
          </a:bodyPr>
          <a:lstStyle/>
          <a:p>
            <a:r>
              <a:rPr lang="en-US" sz="1400" dirty="0">
                <a:solidFill>
                  <a:srgbClr val="C00000"/>
                </a:solidFill>
              </a:rPr>
              <a:t>2016</a:t>
            </a:r>
            <a:endParaRPr lang="en-US" sz="2000" dirty="0">
              <a:solidFill>
                <a:srgbClr val="C00000"/>
              </a:solidFill>
            </a:endParaRPr>
          </a:p>
        </p:txBody>
      </p:sp>
      <p:cxnSp>
        <p:nvCxnSpPr>
          <p:cNvPr id="21" name="Straight Connector 20"/>
          <p:cNvCxnSpPr>
            <a:cxnSpLocks/>
          </p:cNvCxnSpPr>
          <p:nvPr/>
        </p:nvCxnSpPr>
        <p:spPr bwMode="auto">
          <a:xfrm>
            <a:off x="5210175" y="4991100"/>
            <a:ext cx="3933825" cy="0"/>
          </a:xfrm>
          <a:prstGeom prst="line">
            <a:avLst/>
          </a:prstGeom>
          <a:solidFill>
            <a:schemeClr val="accent1"/>
          </a:solidFill>
          <a:ln w="15875" cap="flat" cmpd="sng" algn="ctr">
            <a:solidFill>
              <a:schemeClr val="bg1">
                <a:lumMod val="65000"/>
              </a:schemeClr>
            </a:solidFill>
            <a:prstDash val="dash"/>
            <a:round/>
            <a:headEnd type="none" w="med" len="med"/>
            <a:tailEnd type="none" w="med" len="med"/>
          </a:ln>
          <a:effectLst/>
        </p:spPr>
      </p:cxnSp>
      <p:cxnSp>
        <p:nvCxnSpPr>
          <p:cNvPr id="23" name="Straight Connector 22"/>
          <p:cNvCxnSpPr>
            <a:cxnSpLocks/>
          </p:cNvCxnSpPr>
          <p:nvPr/>
        </p:nvCxnSpPr>
        <p:spPr bwMode="auto">
          <a:xfrm flipV="1">
            <a:off x="952500" y="2365891"/>
            <a:ext cx="8191500" cy="2358509"/>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13" name="Rectangle 12">
            <a:extLst>
              <a:ext uri="{FF2B5EF4-FFF2-40B4-BE49-F238E27FC236}">
                <a16:creationId xmlns:a16="http://schemas.microsoft.com/office/drawing/2014/main" id="{5013AC60-A086-454E-936D-0B817A3F700D}"/>
              </a:ext>
            </a:extLst>
          </p:cNvPr>
          <p:cNvSpPr/>
          <p:nvPr/>
        </p:nvSpPr>
        <p:spPr>
          <a:xfrm>
            <a:off x="523874" y="1115987"/>
            <a:ext cx="7537049" cy="369332"/>
          </a:xfrm>
          <a:prstGeom prst="rect">
            <a:avLst/>
          </a:prstGeom>
        </p:spPr>
        <p:txBody>
          <a:bodyPr wrap="square">
            <a:spAutoFit/>
          </a:bodyPr>
          <a:lstStyle/>
          <a:p>
            <a:r>
              <a:rPr lang="en-US" sz="1800" dirty="0">
                <a:solidFill>
                  <a:srgbClr val="C00000"/>
                </a:solidFill>
              </a:rPr>
              <a:t>It correctly predicted human equivalence around 2017 </a:t>
            </a:r>
            <a:endParaRPr lang="en-US" sz="3600" dirty="0">
              <a:solidFill>
                <a:srgbClr val="C00000"/>
              </a:solidFill>
            </a:endParaRPr>
          </a:p>
        </p:txBody>
      </p:sp>
      <p:sp>
        <p:nvSpPr>
          <p:cNvPr id="20" name="TextBox 19">
            <a:extLst>
              <a:ext uri="{FF2B5EF4-FFF2-40B4-BE49-F238E27FC236}">
                <a16:creationId xmlns:a16="http://schemas.microsoft.com/office/drawing/2014/main" id="{72C470CE-4F60-48D8-A579-FB1DAD709772}"/>
              </a:ext>
            </a:extLst>
          </p:cNvPr>
          <p:cNvSpPr txBox="1"/>
          <p:nvPr/>
        </p:nvSpPr>
        <p:spPr>
          <a:xfrm>
            <a:off x="5864655" y="5008453"/>
            <a:ext cx="543739" cy="307777"/>
          </a:xfrm>
          <a:prstGeom prst="rect">
            <a:avLst/>
          </a:prstGeom>
          <a:noFill/>
        </p:spPr>
        <p:txBody>
          <a:bodyPr wrap="none" rtlCol="0">
            <a:spAutoFit/>
          </a:bodyPr>
          <a:lstStyle/>
          <a:p>
            <a:r>
              <a:rPr lang="en-US" sz="1400" dirty="0">
                <a:solidFill>
                  <a:srgbClr val="C00000"/>
                </a:solidFill>
              </a:rPr>
              <a:t>2014</a:t>
            </a:r>
            <a:endParaRPr lang="en-US" sz="2000" dirty="0">
              <a:solidFill>
                <a:srgbClr val="C00000"/>
              </a:solidFill>
            </a:endParaRPr>
          </a:p>
        </p:txBody>
      </p:sp>
      <p:sp>
        <p:nvSpPr>
          <p:cNvPr id="22" name="TextBox 21">
            <a:extLst>
              <a:ext uri="{FF2B5EF4-FFF2-40B4-BE49-F238E27FC236}">
                <a16:creationId xmlns:a16="http://schemas.microsoft.com/office/drawing/2014/main" id="{AAE50FD0-D745-418F-AE2F-E58B8F988C07}"/>
              </a:ext>
            </a:extLst>
          </p:cNvPr>
          <p:cNvSpPr txBox="1"/>
          <p:nvPr/>
        </p:nvSpPr>
        <p:spPr>
          <a:xfrm>
            <a:off x="6807004" y="5016921"/>
            <a:ext cx="543739" cy="307777"/>
          </a:xfrm>
          <a:prstGeom prst="rect">
            <a:avLst/>
          </a:prstGeom>
          <a:noFill/>
        </p:spPr>
        <p:txBody>
          <a:bodyPr wrap="none" rtlCol="0">
            <a:spAutoFit/>
          </a:bodyPr>
          <a:lstStyle/>
          <a:p>
            <a:r>
              <a:rPr lang="en-US" sz="1400" dirty="0">
                <a:solidFill>
                  <a:srgbClr val="C00000"/>
                </a:solidFill>
              </a:rPr>
              <a:t>2015</a:t>
            </a:r>
            <a:endParaRPr lang="en-US" sz="2000" dirty="0">
              <a:solidFill>
                <a:srgbClr val="C00000"/>
              </a:solidFill>
            </a:endParaRPr>
          </a:p>
        </p:txBody>
      </p:sp>
      <p:sp>
        <p:nvSpPr>
          <p:cNvPr id="25" name="TextBox 24">
            <a:extLst>
              <a:ext uri="{FF2B5EF4-FFF2-40B4-BE49-F238E27FC236}">
                <a16:creationId xmlns:a16="http://schemas.microsoft.com/office/drawing/2014/main" id="{3FBFCDE5-D6CA-4C4D-B106-5A06FC38E8B0}"/>
              </a:ext>
            </a:extLst>
          </p:cNvPr>
          <p:cNvSpPr txBox="1"/>
          <p:nvPr/>
        </p:nvSpPr>
        <p:spPr>
          <a:xfrm>
            <a:off x="8691701" y="5008453"/>
            <a:ext cx="543739" cy="307777"/>
          </a:xfrm>
          <a:prstGeom prst="rect">
            <a:avLst/>
          </a:prstGeom>
          <a:noFill/>
        </p:spPr>
        <p:txBody>
          <a:bodyPr wrap="none" rtlCol="0">
            <a:spAutoFit/>
          </a:bodyPr>
          <a:lstStyle/>
          <a:p>
            <a:r>
              <a:rPr lang="en-US" sz="1400" dirty="0">
                <a:solidFill>
                  <a:srgbClr val="C00000"/>
                </a:solidFill>
              </a:rPr>
              <a:t>2017</a:t>
            </a:r>
            <a:endParaRPr lang="en-US" sz="2000" dirty="0">
              <a:solidFill>
                <a:srgbClr val="C00000"/>
              </a:solidFill>
            </a:endParaRPr>
          </a:p>
        </p:txBody>
      </p:sp>
      <p:sp>
        <p:nvSpPr>
          <p:cNvPr id="12" name="Rectangle 11">
            <a:extLst>
              <a:ext uri="{FF2B5EF4-FFF2-40B4-BE49-F238E27FC236}">
                <a16:creationId xmlns:a16="http://schemas.microsoft.com/office/drawing/2014/main" id="{CE464AC9-1136-4629-AD12-984678061838}"/>
              </a:ext>
            </a:extLst>
          </p:cNvPr>
          <p:cNvSpPr/>
          <p:nvPr/>
        </p:nvSpPr>
        <p:spPr>
          <a:xfrm>
            <a:off x="0" y="6273225"/>
            <a:ext cx="6668107" cy="584775"/>
          </a:xfrm>
          <a:prstGeom prst="rect">
            <a:avLst/>
          </a:prstGeom>
        </p:spPr>
        <p:txBody>
          <a:bodyPr wrap="square">
            <a:spAutoFit/>
          </a:bodyPr>
          <a:lstStyle/>
          <a:p>
            <a:r>
              <a:rPr lang="en-US" sz="1600" dirty="0"/>
              <a:t>In the 2017 Future of Go Summit, AlphaGo beat </a:t>
            </a:r>
            <a:r>
              <a:rPr lang="en-US" sz="1600" dirty="0" err="1"/>
              <a:t>Ke</a:t>
            </a:r>
            <a:r>
              <a:rPr lang="en-US" sz="1600" dirty="0"/>
              <a:t> </a:t>
            </a:r>
            <a:r>
              <a:rPr lang="en-US" sz="1600" dirty="0" err="1"/>
              <a:t>Jie</a:t>
            </a:r>
            <a:r>
              <a:rPr lang="en-US" sz="1600" dirty="0"/>
              <a:t>, the world No.1 ranked player at the time, in a three-game match.</a:t>
            </a:r>
          </a:p>
        </p:txBody>
      </p:sp>
      <p:pic>
        <p:nvPicPr>
          <p:cNvPr id="14" name="Picture 13">
            <a:extLst>
              <a:ext uri="{FF2B5EF4-FFF2-40B4-BE49-F238E27FC236}">
                <a16:creationId xmlns:a16="http://schemas.microsoft.com/office/drawing/2014/main" id="{C53E42DD-2873-4D6A-B4F4-CFB0316A6D1A}"/>
              </a:ext>
            </a:extLst>
          </p:cNvPr>
          <p:cNvPicPr>
            <a:picLocks noChangeAspect="1"/>
          </p:cNvPicPr>
          <p:nvPr/>
        </p:nvPicPr>
        <p:blipFill>
          <a:blip r:embed="rId3"/>
          <a:stretch>
            <a:fillRect/>
          </a:stretch>
        </p:blipFill>
        <p:spPr>
          <a:xfrm>
            <a:off x="7248699" y="2993743"/>
            <a:ext cx="1763792" cy="1864008"/>
          </a:xfrm>
          <a:prstGeom prst="rect">
            <a:avLst/>
          </a:prstGeom>
        </p:spPr>
      </p:pic>
      <p:pic>
        <p:nvPicPr>
          <p:cNvPr id="26" name="Picture 25">
            <a:extLst>
              <a:ext uri="{FF2B5EF4-FFF2-40B4-BE49-F238E27FC236}">
                <a16:creationId xmlns:a16="http://schemas.microsoft.com/office/drawing/2014/main" id="{D3C04C53-B146-476E-86A1-8922F14ABA92}"/>
              </a:ext>
            </a:extLst>
          </p:cNvPr>
          <p:cNvPicPr>
            <a:picLocks noChangeAspect="1"/>
          </p:cNvPicPr>
          <p:nvPr/>
        </p:nvPicPr>
        <p:blipFill>
          <a:blip r:embed="rId4"/>
          <a:stretch>
            <a:fillRect/>
          </a:stretch>
        </p:blipFill>
        <p:spPr>
          <a:xfrm>
            <a:off x="6993454" y="5749810"/>
            <a:ext cx="1970116" cy="1108190"/>
          </a:xfrm>
          <a:prstGeom prst="rect">
            <a:avLst/>
          </a:prstGeom>
        </p:spPr>
      </p:pic>
    </p:spTree>
    <p:extLst>
      <p:ext uri="{BB962C8B-B14F-4D97-AF65-F5344CB8AC3E}">
        <p14:creationId xmlns:p14="http://schemas.microsoft.com/office/powerpoint/2010/main" val="121525010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3898</TotalTime>
  <Words>5124</Words>
  <Application>Microsoft Office PowerPoint</Application>
  <PresentationFormat>On-screen Show (4:3)</PresentationFormat>
  <Paragraphs>1092</Paragraphs>
  <Slides>91</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9" baseType="lpstr">
      <vt:lpstr>Arial</vt:lpstr>
      <vt:lpstr>Calibri</vt:lpstr>
      <vt:lpstr>Comic Sans MS</vt:lpstr>
      <vt:lpstr>Symbol</vt:lpstr>
      <vt:lpstr>Times New Roman</vt:lpstr>
      <vt:lpstr>Wingdings</vt:lpstr>
      <vt:lpstr>Office Theme</vt:lpstr>
      <vt:lpstr>Equation</vt:lpstr>
      <vt:lpstr>PowerPoint Presentation</vt:lpstr>
      <vt:lpstr>Adversarial Search (game playing search)</vt:lpstr>
      <vt:lpstr>Types of Games</vt:lpstr>
      <vt:lpstr>Two Player Games (Deterministic , fully observable)</vt:lpstr>
      <vt:lpstr>Two Player Games (Deterministic , fully observable)</vt:lpstr>
      <vt:lpstr>Adversarial Search Beyond Games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Utility Functions I</vt:lpstr>
      <vt:lpstr>Example Utility Functions II</vt:lpstr>
      <vt:lpstr>Example Utility Functions III</vt:lpstr>
      <vt:lpstr>Utility Functions</vt:lpstr>
      <vt:lpstr>Take Home Message</vt:lpstr>
      <vt:lpstr>Alpha-Beta Pruning I</vt:lpstr>
      <vt:lpstr>Alpha-Beta Pruning II</vt:lpstr>
      <vt:lpstr>Alpha-Beta Pruning 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Solved Games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Games With Chance</vt:lpstr>
      <vt:lpstr>Chance Nodes</vt:lpstr>
      <vt:lpstr>Chance Nodes</vt:lpstr>
      <vt:lpstr>Expectminimax Value</vt:lpstr>
      <vt:lpstr>PowerPoint Presentation</vt:lpstr>
      <vt:lpstr>Checkers: Tinsley vs. Chinook</vt:lpstr>
      <vt:lpstr>Othello: Murakami vs. Logistello</vt:lpstr>
      <vt:lpstr>Chess: Kasparov vs. Deep Blue</vt:lpstr>
      <vt:lpstr>Go: Goemate vs. ??</vt:lpstr>
      <vt:lpstr>Adversarial Search: Revisted (game playing search)</vt:lpstr>
      <vt:lpstr>Example Utility Functions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will AI Go be superhuman? </vt:lpstr>
      <vt:lpstr>When will AI Go be superhuman?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Adversarial Search</dc:title>
  <dc:creator>eamonn</dc:creator>
  <cp:lastModifiedBy>Eamonn Keogh</cp:lastModifiedBy>
  <cp:revision>146</cp:revision>
  <cp:lastPrinted>2001-10-16T12:30:45Z</cp:lastPrinted>
  <dcterms:created xsi:type="dcterms:W3CDTF">1996-09-30T18:28:10Z</dcterms:created>
  <dcterms:modified xsi:type="dcterms:W3CDTF">2019-01-16T20:15:42Z</dcterms:modified>
</cp:coreProperties>
</file>