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5.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6.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7.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8.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714" r:id="rId2"/>
    <p:sldMasterId id="2147483701" r:id="rId3"/>
  </p:sldMasterIdLst>
  <p:notesMasterIdLst>
    <p:notesMasterId r:id="rId31"/>
  </p:notesMasterIdLst>
  <p:handoutMasterIdLst>
    <p:handoutMasterId r:id="rId32"/>
  </p:handoutMasterIdLst>
  <p:sldIdLst>
    <p:sldId id="256" r:id="rId4"/>
    <p:sldId id="257" r:id="rId5"/>
    <p:sldId id="263" r:id="rId6"/>
    <p:sldId id="281" r:id="rId7"/>
    <p:sldId id="325" r:id="rId8"/>
    <p:sldId id="324" r:id="rId9"/>
    <p:sldId id="333" r:id="rId10"/>
    <p:sldId id="313" r:id="rId11"/>
    <p:sldId id="315" r:id="rId12"/>
    <p:sldId id="328" r:id="rId13"/>
    <p:sldId id="326" r:id="rId14"/>
    <p:sldId id="318" r:id="rId15"/>
    <p:sldId id="319" r:id="rId16"/>
    <p:sldId id="322" r:id="rId17"/>
    <p:sldId id="323" r:id="rId18"/>
    <p:sldId id="334" r:id="rId19"/>
    <p:sldId id="327" r:id="rId20"/>
    <p:sldId id="329" r:id="rId21"/>
    <p:sldId id="320" r:id="rId22"/>
    <p:sldId id="312" r:id="rId23"/>
    <p:sldId id="316" r:id="rId24"/>
    <p:sldId id="317" r:id="rId25"/>
    <p:sldId id="265" r:id="rId26"/>
    <p:sldId id="321" r:id="rId27"/>
    <p:sldId id="330" r:id="rId28"/>
    <p:sldId id="314" r:id="rId29"/>
    <p:sldId id="331"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64E55945-4616-490F-B40B-B87889A10002}">
          <p14:sldIdLst>
            <p14:sldId id="256"/>
            <p14:sldId id="257"/>
          </p14:sldIdLst>
        </p14:section>
        <p14:section name="Introduction" id="{76C61CD1-E853-4A25-BD54-7E4901826C91}">
          <p14:sldIdLst>
            <p14:sldId id="263"/>
            <p14:sldId id="281"/>
            <p14:sldId id="325"/>
            <p14:sldId id="324"/>
            <p14:sldId id="333"/>
            <p14:sldId id="313"/>
            <p14:sldId id="315"/>
            <p14:sldId id="328"/>
            <p14:sldId id="326"/>
            <p14:sldId id="318"/>
            <p14:sldId id="319"/>
            <p14:sldId id="322"/>
            <p14:sldId id="323"/>
            <p14:sldId id="334"/>
            <p14:sldId id="327"/>
            <p14:sldId id="329"/>
          </p14:sldIdLst>
        </p14:section>
        <p14:section name="DATS" id="{7F3DA02E-0DAF-477A-9DDE-276CAC0F3D58}">
          <p14:sldIdLst>
            <p14:sldId id="320"/>
            <p14:sldId id="312"/>
            <p14:sldId id="316"/>
            <p14:sldId id="317"/>
          </p14:sldIdLst>
        </p14:section>
        <p14:section name="Evaluation" id="{811C725C-D83A-47EB-B865-730B4420D9BD}">
          <p14:sldIdLst/>
        </p14:section>
        <p14:section name="Conclusion" id="{2D960311-950E-4BB9-A77C-96602CA3DC7E}">
          <p14:sldIdLst/>
        </p14:section>
        <p14:section name="Appendix" id="{7A8B41AD-DB43-4560-81B9-CDCBEA6641B2}">
          <p14:sldIdLst>
            <p14:sldId id="265"/>
            <p14:sldId id="321"/>
            <p14:sldId id="330"/>
            <p14:sldId id="314"/>
            <p14:sldId id="33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F8FF"/>
    <a:srgbClr val="F1AB00"/>
    <a:srgbClr val="FFCCCC"/>
    <a:srgbClr val="2D6C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65" autoAdjust="0"/>
    <p:restoredTop sz="81445" autoAdjust="0"/>
  </p:normalViewPr>
  <p:slideViewPr>
    <p:cSldViewPr>
      <p:cViewPr>
        <p:scale>
          <a:sx n="50" d="100"/>
          <a:sy n="50" d="100"/>
        </p:scale>
        <p:origin x="29" y="437"/>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p:cViewPr>
        <p:scale>
          <a:sx n="100" d="100"/>
          <a:sy n="100" d="100"/>
        </p:scale>
        <p:origin x="91" y="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A3140AE-A8AC-4916-AC61-D8636DC812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D89B6D0-36EF-4502-B823-72484A60C4F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6BD688-95C3-4587-8BC6-FC3AA9287F71}" type="datetimeFigureOut">
              <a:rPr lang="en-US" smtClean="0"/>
              <a:t>6/24/2019</a:t>
            </a:fld>
            <a:endParaRPr lang="en-US"/>
          </a:p>
        </p:txBody>
      </p:sp>
      <p:sp>
        <p:nvSpPr>
          <p:cNvPr id="4" name="Footer Placeholder 3">
            <a:extLst>
              <a:ext uri="{FF2B5EF4-FFF2-40B4-BE49-F238E27FC236}">
                <a16:creationId xmlns:a16="http://schemas.microsoft.com/office/drawing/2014/main" id="{CEF36AB1-A82C-4B42-9D9C-9545FAAACA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A31D538-C1FB-4FEA-81D9-226FBB26D9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08B9833-C69E-4C1A-B1EA-077CB81BA54F}" type="slidenum">
              <a:rPr lang="en-US" smtClean="0"/>
              <a:t>‹#›</a:t>
            </a:fld>
            <a:endParaRPr lang="en-US"/>
          </a:p>
        </p:txBody>
      </p:sp>
    </p:spTree>
    <p:extLst>
      <p:ext uri="{BB962C8B-B14F-4D97-AF65-F5344CB8AC3E}">
        <p14:creationId xmlns:p14="http://schemas.microsoft.com/office/powerpoint/2010/main" val="29044570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BC427E-E52D-4A6C-9A30-E56B8F58A269}" type="datetimeFigureOut">
              <a:rPr lang="en-US" smtClean="0"/>
              <a:t>6/24/2019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2F49F8-FC4E-48AF-B73D-8E78616998DD}" type="slidenum">
              <a:rPr lang="en-US" smtClean="0"/>
              <a:t>‹#›</a:t>
            </a:fld>
            <a:endParaRPr lang="en-US"/>
          </a:p>
        </p:txBody>
      </p:sp>
    </p:spTree>
    <p:extLst>
      <p:ext uri="{BB962C8B-B14F-4D97-AF65-F5344CB8AC3E}">
        <p14:creationId xmlns:p14="http://schemas.microsoft.com/office/powerpoint/2010/main" val="134237712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a:t>
            </a:r>
            <a:r>
              <a:rPr lang="en-US" baseline="0" dirty="0"/>
              <a:t> everybody, I’m Hadi Zamani from university of California Riverside</a:t>
            </a:r>
          </a:p>
          <a:p>
            <a:r>
              <a:rPr lang="en-US" baseline="0" dirty="0"/>
              <a:t>My advisor is Laxmi </a:t>
            </a:r>
            <a:r>
              <a:rPr lang="en-US" baseline="0" dirty="0" err="1"/>
              <a:t>Bhuyan</a:t>
            </a:r>
            <a:endParaRPr lang="en-US" baseline="0" dirty="0"/>
          </a:p>
          <a:p>
            <a:r>
              <a:rPr lang="en-US" baseline="0" dirty="0"/>
              <a:t>I’m going to introduce our work, </a:t>
            </a:r>
            <a:r>
              <a:rPr lang="en-US" altLang="en-US" sz="1200" b="1" dirty="0" err="1">
                <a:latin typeface="Times New Roman" panose="02020603050405020304" pitchFamily="18" charset="0"/>
                <a:cs typeface="Times New Roman" panose="02020603050405020304" pitchFamily="18" charset="0"/>
              </a:rPr>
              <a:t>GreenMM</a:t>
            </a:r>
            <a:r>
              <a:rPr lang="en-US" altLang="en-US" sz="1200" b="1" dirty="0">
                <a:latin typeface="Times New Roman" panose="02020603050405020304" pitchFamily="18" charset="0"/>
                <a:cs typeface="Times New Roman" panose="02020603050405020304" pitchFamily="18" charset="0"/>
              </a:rPr>
              <a:t>: Energy Efficient GPU Matrix Multiplication through </a:t>
            </a:r>
            <a:r>
              <a:rPr lang="en-US" altLang="en-US" sz="1200" b="1" dirty="0" err="1">
                <a:latin typeface="Times New Roman" panose="02020603050405020304" pitchFamily="18" charset="0"/>
                <a:cs typeface="Times New Roman" panose="02020603050405020304" pitchFamily="18" charset="0"/>
              </a:rPr>
              <a:t>Undervolting</a:t>
            </a:r>
            <a:endParaRPr lang="en-US" altLang="en-US" sz="12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C2F49F8-FC4E-48AF-B73D-8E78616998DD}" type="slidenum">
              <a:rPr lang="en-US" smtClean="0"/>
              <a:t>1</a:t>
            </a:fld>
            <a:endParaRPr lang="en-US"/>
          </a:p>
        </p:txBody>
      </p:sp>
    </p:spTree>
    <p:extLst>
      <p:ext uri="{BB962C8B-B14F-4D97-AF65-F5344CB8AC3E}">
        <p14:creationId xmlns:p14="http://schemas.microsoft.com/office/powerpoint/2010/main" val="2272697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basic idea of ABFT is to encode input matrices with checksums. Based on the number of faults, we decide on the number of checksum vectors. </a:t>
            </a:r>
          </a:p>
          <a:p>
            <a:endParaRPr lang="en-US" dirty="0"/>
          </a:p>
          <a:p>
            <a:r>
              <a:rPr lang="en-US" dirty="0"/>
              <a:t>We have built </a:t>
            </a:r>
            <a:r>
              <a:rPr lang="en-US" dirty="0" err="1"/>
              <a:t>greenmm</a:t>
            </a:r>
            <a:r>
              <a:rPr lang="en-US" dirty="0"/>
              <a:t> on top of </a:t>
            </a:r>
            <a:r>
              <a:rPr lang="en-US" dirty="0" err="1"/>
              <a:t>cublas</a:t>
            </a:r>
            <a:r>
              <a:rPr lang="en-US" dirty="0"/>
              <a:t> function, so whenever a multiplication is needed we call the </a:t>
            </a:r>
            <a:r>
              <a:rPr lang="en-US" dirty="0" err="1"/>
              <a:t>cublas</a:t>
            </a:r>
            <a:r>
              <a:rPr lang="en-US" dirty="0"/>
              <a:t> function to get the highest performance. We call the </a:t>
            </a:r>
            <a:r>
              <a:rPr lang="en-US" dirty="0" err="1"/>
              <a:t>cublas</a:t>
            </a:r>
            <a:r>
              <a:rPr lang="en-US" dirty="0"/>
              <a:t> function to produce the checksum vectors. </a:t>
            </a:r>
          </a:p>
          <a:p>
            <a:endParaRPr lang="en-US" dirty="0"/>
          </a:p>
          <a:p>
            <a:endParaRPr lang="en-US" dirty="0"/>
          </a:p>
          <a:p>
            <a:r>
              <a:rPr lang="en-US" dirty="0"/>
              <a:t>Depends on the number of faults we decide about the block size. We know that outer product Matrix Multiplication maintains checksum relationship in each iteration of computation [7],. At the end of computation at each iteration, we check full checksum relationship again and if the relationship does not hold, then our result is faulty; thereafter, faults are corrected.</a:t>
            </a:r>
          </a:p>
          <a:p>
            <a:endParaRPr lang="en-US" dirty="0"/>
          </a:p>
          <a:p>
            <a:endParaRPr lang="en-US" dirty="0"/>
          </a:p>
          <a:p>
            <a:endParaRPr lang="en-US" dirty="0"/>
          </a:p>
          <a:p>
            <a:r>
              <a:rPr lang="en-US" dirty="0"/>
              <a:t>*********************************************************</a:t>
            </a:r>
          </a:p>
          <a:p>
            <a:endParaRPr lang="en-US" dirty="0"/>
          </a:p>
          <a:p>
            <a:r>
              <a:rPr lang="en-US" dirty="0"/>
              <a:t>The algorithm to perform MM has several steps. During each iteration, we update checksum of the result matrix.. Then, we compute sum of each row and column in the result matrix and compare it with the row and column checksum. If the check is passed we move to the next iteration, otherwise, if any checksum does not match, we locate the exact</a:t>
            </a:r>
            <a:r>
              <a:rPr lang="fa-IR" dirty="0"/>
              <a:t> </a:t>
            </a:r>
            <a:r>
              <a:rPr lang="en-US" dirty="0"/>
              <a:t>position</a:t>
            </a:r>
            <a:r>
              <a:rPr lang="fa-IR" dirty="0"/>
              <a:t> </a:t>
            </a:r>
            <a:r>
              <a:rPr lang="en-US" dirty="0"/>
              <a:t>of</a:t>
            </a:r>
            <a:r>
              <a:rPr lang="fa-IR" dirty="0"/>
              <a:t> </a:t>
            </a:r>
            <a:r>
              <a:rPr lang="en-US" dirty="0"/>
              <a:t>error</a:t>
            </a:r>
            <a:r>
              <a:rPr lang="fa-IR" dirty="0"/>
              <a:t> </a:t>
            </a:r>
            <a:r>
              <a:rPr lang="en-US" dirty="0"/>
              <a:t>through</a:t>
            </a:r>
            <a:r>
              <a:rPr lang="fa-IR" dirty="0"/>
              <a:t> </a:t>
            </a:r>
            <a:r>
              <a:rPr lang="en-US" dirty="0"/>
              <a:t>comparing</a:t>
            </a:r>
            <a:r>
              <a:rPr lang="fa-IR" dirty="0"/>
              <a:t> </a:t>
            </a:r>
            <a:r>
              <a:rPr lang="en-US" dirty="0"/>
              <a:t>the</a:t>
            </a:r>
            <a:r>
              <a:rPr lang="fa-IR" dirty="0"/>
              <a:t> </a:t>
            </a:r>
            <a:r>
              <a:rPr lang="en-US" dirty="0"/>
              <a:t>checksums</a:t>
            </a:r>
            <a:r>
              <a:rPr lang="fa-IR" dirty="0"/>
              <a:t> </a:t>
            </a:r>
            <a:r>
              <a:rPr lang="en-US" dirty="0"/>
              <a:t>and correct it. </a:t>
            </a:r>
          </a:p>
          <a:p>
            <a:endParaRPr lang="en-US" dirty="0"/>
          </a:p>
          <a:p>
            <a:pPr marL="228600" indent="-228600">
              <a:buAutoNum type="arabicParenBoth"/>
            </a:pPr>
            <a:r>
              <a:rPr lang="en-US" dirty="0"/>
              <a:t>We generate the checksum weights vectors in the CPU and move them to the GPU. Due to frequent accesses to weights vector in GPU, to get peak performance, pitched device memory is used that allocates linear memory space for better efficiency in terms of performance and power. </a:t>
            </a:r>
          </a:p>
          <a:p>
            <a:pPr marL="228600" indent="-228600">
              <a:buAutoNum type="arabicParenBoth"/>
            </a:pPr>
            <a:endParaRPr lang="en-US" dirty="0"/>
          </a:p>
          <a:p>
            <a:pPr marL="228600" indent="-228600">
              <a:buAutoNum type="arabicParenBoth"/>
            </a:pPr>
            <a:r>
              <a:rPr lang="en-US" dirty="0"/>
              <a:t>We Divide input matrices into blocks given the number of faults and do MM without checksums.</a:t>
            </a:r>
          </a:p>
          <a:p>
            <a:pPr marL="228600" indent="-228600">
              <a:buAutoNum type="arabicParenBoth"/>
            </a:pPr>
            <a:r>
              <a:rPr lang="en-US" dirty="0"/>
              <a:t> Invoke </a:t>
            </a:r>
            <a:r>
              <a:rPr lang="en-US" dirty="0" err="1"/>
              <a:t>cuBLAS</a:t>
            </a:r>
            <a:r>
              <a:rPr lang="en-US" dirty="0"/>
              <a:t>-MM to update column checksum for each block according to algorithm  </a:t>
            </a:r>
          </a:p>
          <a:p>
            <a:pPr marL="228600" indent="-228600">
              <a:buAutoNum type="arabicParenBoth"/>
            </a:pPr>
            <a:endParaRPr lang="en-US" dirty="0"/>
          </a:p>
          <a:p>
            <a:pPr marL="228600" indent="-228600">
              <a:buAutoNum type="arabicParenBoth"/>
            </a:pPr>
            <a:r>
              <a:rPr lang="en-US" dirty="0"/>
              <a:t> Invoke </a:t>
            </a:r>
            <a:r>
              <a:rPr lang="en-US" dirty="0" err="1"/>
              <a:t>cuBLAS</a:t>
            </a:r>
            <a:r>
              <a:rPr lang="en-US" dirty="0"/>
              <a:t>-MM to update C </a:t>
            </a:r>
          </a:p>
          <a:p>
            <a:pPr marL="228600" indent="-228600">
              <a:buAutoNum type="arabicParenBoth"/>
            </a:pPr>
            <a:r>
              <a:rPr lang="en-US" dirty="0"/>
              <a:t>Invoke </a:t>
            </a:r>
            <a:r>
              <a:rPr lang="en-US" dirty="0" err="1"/>
              <a:t>cuBLAS</a:t>
            </a:r>
            <a:r>
              <a:rPr lang="en-US" dirty="0"/>
              <a:t>-MM to update row checksum of B </a:t>
            </a:r>
          </a:p>
          <a:p>
            <a:pPr marL="228600" indent="-228600">
              <a:buAutoNum type="arabicParenBoth"/>
            </a:pPr>
            <a:r>
              <a:rPr lang="en-US" dirty="0"/>
              <a:t>Update row checksum of C by invoking </a:t>
            </a:r>
            <a:r>
              <a:rPr lang="en-US" dirty="0" err="1"/>
              <a:t>cuBLAS</a:t>
            </a:r>
            <a:r>
              <a:rPr lang="en-US" dirty="0"/>
              <a:t>-MM </a:t>
            </a:r>
          </a:p>
          <a:p>
            <a:pPr marL="228600" indent="-228600">
              <a:buAutoNum type="arabicParenBoth"/>
            </a:pPr>
            <a:r>
              <a:rPr lang="en-US" dirty="0"/>
              <a:t>Recalculate column and row checksums of C by invoking a simple kernel which adds elements of the result matrix.</a:t>
            </a:r>
          </a:p>
          <a:p>
            <a:pPr marL="228600" indent="-228600" rtl="0">
              <a:buAutoNum type="arabicParenBoth"/>
            </a:pPr>
            <a:r>
              <a:rPr lang="en-US" dirty="0"/>
              <a:t>Compare recalculated checksums and old checksums to locate the potential error. Any potential errors can be located by comparing the column and the row checksums. Since computers do floating point calculations in finite precision, the checksum relationship can not hold exactly due to round-off errors. So, we need a threshold to distinguish between roundoff errors and computation errors. Too large thresholds may hide the computation errors, while, too small thresholds may interrupt correct computation. In comparison phase, according to [40], e−10 has been chosen as a conservative threshold to distinguish between round-off and computation errors. </a:t>
            </a:r>
          </a:p>
          <a:p>
            <a:pPr marL="228600" indent="-228600" rtl="0">
              <a:buAutoNum type="arabicParenBoth"/>
            </a:pPr>
            <a:r>
              <a:rPr lang="en-US" dirty="0"/>
              <a:t>Correct any potential errors according to equation 6</a:t>
            </a:r>
          </a:p>
          <a:p>
            <a:pPr marL="228600" indent="-228600">
              <a:buAutoNum type="arabicParenBoth"/>
            </a:pPr>
            <a:endParaRPr lang="en-US" dirty="0"/>
          </a:p>
          <a:p>
            <a:pPr marL="228600" indent="-228600">
              <a:buAutoNum type="arabicParenBoth"/>
            </a:pPr>
            <a:endParaRPr lang="en-US" dirty="0"/>
          </a:p>
          <a:p>
            <a:pPr marL="228600" indent="-228600">
              <a:buAutoNum type="arabicParenBoth"/>
            </a:pPr>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fld id="{CC2F49F8-FC4E-48AF-B73D-8E78616998DD}" type="slidenum">
              <a:rPr lang="en-US" smtClean="0"/>
              <a:t>10</a:t>
            </a:fld>
            <a:endParaRPr lang="en-US"/>
          </a:p>
        </p:txBody>
      </p:sp>
    </p:spTree>
    <p:extLst>
      <p:ext uri="{BB962C8B-B14F-4D97-AF65-F5344CB8AC3E}">
        <p14:creationId xmlns:p14="http://schemas.microsoft.com/office/powerpoint/2010/main" val="1627542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All experiments are performed on NVIDIA GTX 980. Given the limited memory size of the GPU, we were able to evaluate the results for up to a matrix size of 10K. </a:t>
            </a:r>
          </a:p>
          <a:p>
            <a:endParaRPr lang="en-US" dirty="0"/>
          </a:p>
          <a:p>
            <a:r>
              <a:rPr lang="en-US" dirty="0"/>
              <a:t>Default voltage is 1.075V and we were able to reduce the nominal voltage of the GPU in step sizes of 10 - 12mV MSI After Burner [15] by decreasing the target power limit of the GPU, we can enforce specific operating voltage. </a:t>
            </a:r>
          </a:p>
          <a:p>
            <a:endParaRPr lang="en-US" dirty="0"/>
          </a:p>
          <a:p>
            <a:r>
              <a:rPr lang="en-US" dirty="0"/>
              <a:t>We use NVIDIA System Management Interface (Nvidia-</a:t>
            </a:r>
            <a:r>
              <a:rPr lang="en-US" dirty="0" err="1"/>
              <a:t>smi</a:t>
            </a:r>
            <a:r>
              <a:rPr lang="en-US" dirty="0"/>
              <a:t>), a widely used command line utility on top of NVIDIA Management Library(NVML), to measure power consumption of the GPU at 10ms intervals.</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C2F49F8-FC4E-48AF-B73D-8E78616998DD}" type="slidenum">
              <a:rPr lang="en-US" smtClean="0"/>
              <a:t>11</a:t>
            </a:fld>
            <a:endParaRPr lang="en-US"/>
          </a:p>
        </p:txBody>
      </p:sp>
    </p:spTree>
    <p:extLst>
      <p:ext uri="{BB962C8B-B14F-4D97-AF65-F5344CB8AC3E}">
        <p14:creationId xmlns:p14="http://schemas.microsoft.com/office/powerpoint/2010/main" val="1729474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Due to memory constraints on NVIDIA GTX 980, we use matrix of size 10K for </a:t>
            </a:r>
            <a:r>
              <a:rPr lang="en-US" dirty="0" err="1"/>
              <a:t>GreenMM</a:t>
            </a:r>
            <a:r>
              <a:rPr lang="en-US" dirty="0"/>
              <a:t>. If GPU memory supports matrices bigger than 10K, they may experience more number of faults. As the size of the matrix increases, the execution time as well as the number of faults also increase. The matrix size varies between 10K and 100K as the </a:t>
            </a:r>
            <a:r>
              <a:rPr lang="en-US" dirty="0" err="1"/>
              <a:t>undervolting</a:t>
            </a:r>
            <a:r>
              <a:rPr lang="en-US" dirty="0"/>
              <a:t> level is changed from 0% to13.95% in Y-axis; Z-axis shows then </a:t>
            </a:r>
            <a:r>
              <a:rPr lang="en-US" dirty="0" err="1"/>
              <a:t>numberof</a:t>
            </a:r>
            <a:r>
              <a:rPr lang="en-US" dirty="0"/>
              <a:t> faults. For a given </a:t>
            </a:r>
            <a:r>
              <a:rPr lang="en-US" dirty="0" err="1"/>
              <a:t>undervolting</a:t>
            </a:r>
            <a:r>
              <a:rPr lang="en-US" dirty="0"/>
              <a:t> level, the number of faults for large matrix sizes is more than the number of faults in small matrices.</a:t>
            </a:r>
          </a:p>
        </p:txBody>
      </p:sp>
      <p:sp>
        <p:nvSpPr>
          <p:cNvPr id="4" name="Slide Number Placeholder 3"/>
          <p:cNvSpPr>
            <a:spLocks noGrp="1"/>
          </p:cNvSpPr>
          <p:nvPr>
            <p:ph type="sldNum" sz="quarter" idx="10"/>
          </p:nvPr>
        </p:nvSpPr>
        <p:spPr/>
        <p:txBody>
          <a:bodyPr/>
          <a:lstStyle/>
          <a:p>
            <a:fld id="{CC2F49F8-FC4E-48AF-B73D-8E78616998DD}" type="slidenum">
              <a:rPr lang="en-US" smtClean="0"/>
              <a:t>12</a:t>
            </a:fld>
            <a:endParaRPr lang="en-US"/>
          </a:p>
        </p:txBody>
      </p:sp>
    </p:spTree>
    <p:extLst>
      <p:ext uri="{BB962C8B-B14F-4D97-AF65-F5344CB8AC3E}">
        <p14:creationId xmlns:p14="http://schemas.microsoft.com/office/powerpoint/2010/main" val="595823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Here, we evaluate the performance overhead of </a:t>
            </a:r>
            <a:r>
              <a:rPr lang="en-US" dirty="0" err="1"/>
              <a:t>GreenMM</a:t>
            </a:r>
            <a:r>
              <a:rPr lang="en-US" dirty="0"/>
              <a:t>. The overhead of fault tolerance is large for small matrices, however, the overhead decreases with increase in the matrix size. For small matrices, there is 9% performance overhead, while in case of bigger matrices (10K), performance overhead of FT-</a:t>
            </a:r>
            <a:r>
              <a:rPr lang="en-US" dirty="0" err="1"/>
              <a:t>cuBLAS</a:t>
            </a:r>
            <a:r>
              <a:rPr lang="en-US" dirty="0"/>
              <a:t>-MM comes down to 1.5%.</a:t>
            </a:r>
          </a:p>
          <a:p>
            <a:endParaRPr lang="en-US" dirty="0"/>
          </a:p>
          <a:p>
            <a:r>
              <a:rPr lang="en-US" dirty="0"/>
              <a:t>*********************************************************************</a:t>
            </a:r>
          </a:p>
          <a:p>
            <a:endParaRPr lang="en-US" dirty="0"/>
          </a:p>
        </p:txBody>
      </p:sp>
      <p:sp>
        <p:nvSpPr>
          <p:cNvPr id="4" name="Slide Number Placeholder 3"/>
          <p:cNvSpPr>
            <a:spLocks noGrp="1"/>
          </p:cNvSpPr>
          <p:nvPr>
            <p:ph type="sldNum" sz="quarter" idx="10"/>
          </p:nvPr>
        </p:nvSpPr>
        <p:spPr/>
        <p:txBody>
          <a:bodyPr/>
          <a:lstStyle/>
          <a:p>
            <a:fld id="{CC2F49F8-FC4E-48AF-B73D-8E78616998DD}" type="slidenum">
              <a:rPr lang="en-US" smtClean="0"/>
              <a:t>13</a:t>
            </a:fld>
            <a:endParaRPr lang="en-US"/>
          </a:p>
        </p:txBody>
      </p:sp>
    </p:spTree>
    <p:extLst>
      <p:ext uri="{BB962C8B-B14F-4D97-AF65-F5344CB8AC3E}">
        <p14:creationId xmlns:p14="http://schemas.microsoft.com/office/powerpoint/2010/main" val="3372185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Due to memory </a:t>
            </a:r>
            <a:r>
              <a:rPr lang="en-US" dirty="0" err="1"/>
              <a:t>contraints</a:t>
            </a:r>
            <a:r>
              <a:rPr lang="en-US" dirty="0"/>
              <a:t>, we were not able to go beyond 10K which only gives us up to 2 faults at maximum level of </a:t>
            </a:r>
            <a:r>
              <a:rPr lang="en-US" dirty="0" err="1"/>
              <a:t>undervolting</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We evaluate the performance overhead by manually injecting faults into 10K matrix.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performance is 165 GFLOPS in presence of 2 errors and 162 GFLOPS in presence of 16 faults. On average, the performance overhead for different number of faults is 1.5%</a:t>
            </a:r>
          </a:p>
          <a:p>
            <a:endParaRPr lang="en-US" dirty="0"/>
          </a:p>
          <a:p>
            <a:r>
              <a:rPr lang="en-US" dirty="0"/>
              <a:t>The performance doesn’t vary much in presence of different number of faults. </a:t>
            </a:r>
          </a:p>
          <a:p>
            <a:endParaRPr lang="en-US" dirty="0"/>
          </a:p>
          <a:p>
            <a:r>
              <a:rPr lang="en-US" dirty="0"/>
              <a:t>This is because; the detection phase accounts for majority of the overhead in the </a:t>
            </a:r>
            <a:r>
              <a:rPr lang="en-US" dirty="0" err="1"/>
              <a:t>GreenMM</a:t>
            </a:r>
            <a:r>
              <a:rPr lang="en-US" dirty="0"/>
              <a:t>.</a:t>
            </a:r>
          </a:p>
          <a:p>
            <a:endParaRPr lang="en-US" dirty="0"/>
          </a:p>
          <a:p>
            <a:r>
              <a:rPr lang="en-US" dirty="0"/>
              <a:t>For instance, when the matrix size is 10K, the detection phase takes 139ms while the correction phase takes only 0.24ms, which means the number of faults to be corrected has low impact on the performance. </a:t>
            </a:r>
          </a:p>
          <a:p>
            <a:endParaRPr lang="en-US" dirty="0"/>
          </a:p>
          <a:p>
            <a:r>
              <a:rPr lang="en-US" dirty="0"/>
              <a:t>But, despite the performance overhead of ABFT, </a:t>
            </a:r>
            <a:r>
              <a:rPr lang="en-US" dirty="0" err="1"/>
              <a:t>GreenMM</a:t>
            </a:r>
            <a:r>
              <a:rPr lang="en-US" dirty="0"/>
              <a:t> improves the performance per watt (GFLOPS/Watt) in comparison to the original </a:t>
            </a:r>
            <a:r>
              <a:rPr lang="en-US" dirty="0" err="1"/>
              <a:t>cuBLAS</a:t>
            </a:r>
            <a:r>
              <a:rPr lang="en-US" dirty="0"/>
              <a:t>-MM. This is because, we can save significant power by just </a:t>
            </a:r>
            <a:r>
              <a:rPr lang="en-US" dirty="0" err="1"/>
              <a:t>undervolting</a:t>
            </a:r>
            <a:r>
              <a:rPr lang="en-US" dirty="0"/>
              <a:t> the GPU.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C2F49F8-FC4E-48AF-B73D-8E78616998DD}" type="slidenum">
              <a:rPr lang="en-US" smtClean="0"/>
              <a:t>14</a:t>
            </a:fld>
            <a:endParaRPr lang="en-US"/>
          </a:p>
        </p:txBody>
      </p:sp>
    </p:spTree>
    <p:extLst>
      <p:ext uri="{BB962C8B-B14F-4D97-AF65-F5344CB8AC3E}">
        <p14:creationId xmlns:p14="http://schemas.microsoft.com/office/powerpoint/2010/main" val="3886807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To have an explicit comparison, we also plot the total energy consumption for 10K in presence of different number of faults. X-axis shows the number of faults and the Y-axis shows the total energy consumption. The first left column shows the original cu-BLAS-MM energy consumption, while the other column shows the energy consumption of </a:t>
            </a:r>
            <a:r>
              <a:rPr lang="en-US" dirty="0" err="1"/>
              <a:t>GreenMM</a:t>
            </a:r>
            <a:r>
              <a:rPr lang="en-US" dirty="0"/>
              <a:t> in presence of different number of faults. </a:t>
            </a:r>
          </a:p>
          <a:p>
            <a:endParaRPr lang="en-US" dirty="0"/>
          </a:p>
          <a:p>
            <a:r>
              <a:rPr lang="en-US" dirty="0"/>
              <a:t>The results show that when the original cu-BLAS-MM is used without any faults, the GPU consumes more than 1600 Joules, whereas, the </a:t>
            </a:r>
            <a:r>
              <a:rPr lang="en-US" dirty="0" err="1"/>
              <a:t>GreenMM</a:t>
            </a:r>
            <a:r>
              <a:rPr lang="en-US" dirty="0"/>
              <a:t> consumes about 1300 Joules in presence of 2 faults </a:t>
            </a:r>
          </a:p>
        </p:txBody>
      </p:sp>
      <p:sp>
        <p:nvSpPr>
          <p:cNvPr id="4" name="Slide Number Placeholder 3"/>
          <p:cNvSpPr>
            <a:spLocks noGrp="1"/>
          </p:cNvSpPr>
          <p:nvPr>
            <p:ph type="sldNum" sz="quarter" idx="10"/>
          </p:nvPr>
        </p:nvSpPr>
        <p:spPr/>
        <p:txBody>
          <a:bodyPr/>
          <a:lstStyle/>
          <a:p>
            <a:fld id="{CC2F49F8-FC4E-48AF-B73D-8E78616998DD}" type="slidenum">
              <a:rPr lang="en-US" smtClean="0"/>
              <a:t>15</a:t>
            </a:fld>
            <a:endParaRPr lang="en-US"/>
          </a:p>
        </p:txBody>
      </p:sp>
    </p:spTree>
    <p:extLst>
      <p:ext uri="{BB962C8B-B14F-4D97-AF65-F5344CB8AC3E}">
        <p14:creationId xmlns:p14="http://schemas.microsoft.com/office/powerpoint/2010/main" val="170446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energy consumption of the GPU is calculated by multiplying power (at each </a:t>
            </a:r>
            <a:r>
              <a:rPr lang="en-US" dirty="0" err="1"/>
              <a:t>undervolting</a:t>
            </a:r>
            <a:r>
              <a:rPr lang="en-US" dirty="0"/>
              <a:t> level) with the execution time of MM. Figure 12 shows the energy saving in FT-</a:t>
            </a:r>
            <a:r>
              <a:rPr lang="en-US" dirty="0" err="1"/>
              <a:t>cuBLAS</a:t>
            </a:r>
            <a:r>
              <a:rPr lang="en-US" dirty="0"/>
              <a:t>-MM versus the original </a:t>
            </a:r>
            <a:r>
              <a:rPr lang="en-US" dirty="0" err="1"/>
              <a:t>cuBLAS</a:t>
            </a:r>
            <a:r>
              <a:rPr lang="en-US" dirty="0"/>
              <a:t>-MM in presence of different </a:t>
            </a:r>
            <a:r>
              <a:rPr lang="en-US" dirty="0" err="1"/>
              <a:t>undervolting</a:t>
            </a:r>
            <a:r>
              <a:rPr lang="en-US" dirty="0"/>
              <a:t> levels and number of faults. Since no fault occurs </a:t>
            </a:r>
            <a:r>
              <a:rPr lang="en-US" dirty="0" err="1"/>
              <a:t>tillVmin</a:t>
            </a:r>
            <a:r>
              <a:rPr lang="en-US" dirty="0"/>
              <a:t>, fault detection phase is disabled. The fault detection and correction phases are activated when we </a:t>
            </a:r>
            <a:r>
              <a:rPr lang="en-US" dirty="0" err="1"/>
              <a:t>undervolt</a:t>
            </a:r>
            <a:r>
              <a:rPr lang="en-US" dirty="0"/>
              <a:t> </a:t>
            </a:r>
            <a:r>
              <a:rPr lang="en-US" dirty="0" err="1"/>
              <a:t>fromVmin</a:t>
            </a:r>
            <a:r>
              <a:rPr lang="en-US" dirty="0"/>
              <a:t> </a:t>
            </a:r>
            <a:r>
              <a:rPr lang="en-US" dirty="0" err="1"/>
              <a:t>tillVsafeMin</a:t>
            </a:r>
            <a:r>
              <a:rPr lang="en-US" dirty="0"/>
              <a:t>. The X-axis denotes the undervoltinglevelandthecorrespondingnumberoffaults.Figure12(a)shows the energy saving at different </a:t>
            </a:r>
            <a:r>
              <a:rPr lang="en-US" dirty="0" err="1"/>
              <a:t>undervolting</a:t>
            </a:r>
            <a:r>
              <a:rPr lang="en-US" dirty="0"/>
              <a:t> levels for matrix size of 10K with and without fault tolerance. </a:t>
            </a:r>
            <a:r>
              <a:rPr lang="en-US" dirty="0" err="1"/>
              <a:t>Undervolting</a:t>
            </a:r>
            <a:r>
              <a:rPr lang="en-US" dirty="0"/>
              <a:t> level </a:t>
            </a:r>
            <a:r>
              <a:rPr lang="en-US" dirty="0" err="1"/>
              <a:t>atVmin</a:t>
            </a:r>
            <a:r>
              <a:rPr lang="en-US" dirty="0"/>
              <a:t> for the original </a:t>
            </a:r>
            <a:r>
              <a:rPr lang="en-US" dirty="0" err="1"/>
              <a:t>cuBLAS</a:t>
            </a:r>
            <a:r>
              <a:rPr lang="en-US" dirty="0"/>
              <a:t>-MM is 10.23% without any faults. </a:t>
            </a:r>
            <a:r>
              <a:rPr lang="en-US" dirty="0" err="1"/>
              <a:t>UndervoltingbeyondVmin</a:t>
            </a:r>
            <a:r>
              <a:rPr lang="en-US" dirty="0"/>
              <a:t> </a:t>
            </a:r>
            <a:r>
              <a:rPr lang="en-US" dirty="0" err="1"/>
              <a:t>resultsinfaults;andthemaximumnumberoffaults</a:t>
            </a:r>
            <a:r>
              <a:rPr lang="en-US" dirty="0"/>
              <a:t> is 1.2 at </a:t>
            </a:r>
            <a:r>
              <a:rPr lang="en-US" dirty="0" err="1"/>
              <a:t>undervolting</a:t>
            </a:r>
            <a:r>
              <a:rPr lang="en-US" dirty="0"/>
              <a:t> level of 13.95% as shown in Figure 9. So, offline FT-</a:t>
            </a:r>
            <a:r>
              <a:rPr lang="en-US" dirty="0" err="1"/>
              <a:t>cuBLAS</a:t>
            </a:r>
            <a:r>
              <a:rPr lang="en-US" dirty="0"/>
              <a:t>-MM is used to correct the faults. For a matrix of size 10K, the </a:t>
            </a:r>
            <a:r>
              <a:rPr lang="en-US" dirty="0" err="1"/>
              <a:t>cuBLAS</a:t>
            </a:r>
            <a:r>
              <a:rPr lang="en-US" dirty="0"/>
              <a:t>-MM can save energy up to 14% just by </a:t>
            </a:r>
            <a:r>
              <a:rPr lang="en-US" dirty="0" err="1"/>
              <a:t>undervoltingandwithoutanyfaulttolerance,butwithGreenMMthe</a:t>
            </a:r>
            <a:r>
              <a:rPr lang="en-US" dirty="0"/>
              <a:t> energy saving is increased up to 19.8% due to </a:t>
            </a:r>
            <a:r>
              <a:rPr lang="en-US" dirty="0" err="1"/>
              <a:t>undervolting</a:t>
            </a:r>
            <a:r>
              <a:rPr lang="en-US" dirty="0"/>
              <a:t> beyond </a:t>
            </a:r>
            <a:r>
              <a:rPr lang="en-US" dirty="0" err="1"/>
              <a:t>Vmin</a:t>
            </a:r>
            <a:r>
              <a:rPr lang="en-US" dirty="0"/>
              <a:t>. Figure 12 (b) shows the energy saving at different </a:t>
            </a:r>
            <a:r>
              <a:rPr lang="en-US" dirty="0" err="1"/>
              <a:t>undervolting</a:t>
            </a:r>
            <a:r>
              <a:rPr lang="en-US" dirty="0"/>
              <a:t> levels for matrix size 40K with and without fault tolerance. </a:t>
            </a:r>
            <a:r>
              <a:rPr lang="en-US" dirty="0" err="1"/>
              <a:t>Undervolting</a:t>
            </a:r>
            <a:r>
              <a:rPr lang="en-US" dirty="0"/>
              <a:t> </a:t>
            </a:r>
            <a:r>
              <a:rPr lang="en-US" dirty="0" err="1"/>
              <a:t>beyondVmin</a:t>
            </a:r>
            <a:r>
              <a:rPr lang="en-US" dirty="0"/>
              <a:t>, results in faults; and the maximum number of faultsis10.2atundervoltinglevel13.95%.OfflineFT-cuBLAS-MM with two weighted-check sum vectors can not cover those number of faults. Hence, we activate the Online FT-</a:t>
            </a:r>
            <a:r>
              <a:rPr lang="en-US" dirty="0" err="1"/>
              <a:t>cuBLAS</a:t>
            </a:r>
            <a:r>
              <a:rPr lang="en-US" dirty="0"/>
              <a:t>-MM to tolerate the faults. Although, going beyond </a:t>
            </a:r>
            <a:r>
              <a:rPr lang="en-US" dirty="0" err="1"/>
              <a:t>Vmin</a:t>
            </a:r>
            <a:r>
              <a:rPr lang="en-US" dirty="0"/>
              <a:t> results in more number of faults, we can still save 4% additional energy by activating the FT-cuBLAS-MM.Foramatrixofsize40K,whentherearenofaults, the </a:t>
            </a:r>
            <a:r>
              <a:rPr lang="en-US" dirty="0" err="1"/>
              <a:t>cuBLAS</a:t>
            </a:r>
            <a:r>
              <a:rPr lang="en-US" dirty="0"/>
              <a:t>-MM saves energy up to 14% with </a:t>
            </a:r>
            <a:r>
              <a:rPr lang="en-US" dirty="0" err="1"/>
              <a:t>undervolting</a:t>
            </a:r>
            <a:r>
              <a:rPr lang="en-US" dirty="0"/>
              <a:t>, but when using </a:t>
            </a:r>
            <a:r>
              <a:rPr lang="en-US" dirty="0" err="1"/>
              <a:t>undervolting</a:t>
            </a:r>
            <a:r>
              <a:rPr lang="en-US" dirty="0"/>
              <a:t> in combination with FT-</a:t>
            </a:r>
            <a:r>
              <a:rPr lang="en-US" dirty="0" err="1"/>
              <a:t>cuBLAS</a:t>
            </a:r>
            <a:r>
              <a:rPr lang="en-US" dirty="0"/>
              <a:t>-MM the energy saving increases to 18%.</a:t>
            </a:r>
          </a:p>
          <a:p>
            <a:endParaRPr lang="en-US" dirty="0"/>
          </a:p>
        </p:txBody>
      </p:sp>
      <p:sp>
        <p:nvSpPr>
          <p:cNvPr id="4" name="Slide Number Placeholder 3"/>
          <p:cNvSpPr>
            <a:spLocks noGrp="1"/>
          </p:cNvSpPr>
          <p:nvPr>
            <p:ph type="sldNum" sz="quarter" idx="5"/>
          </p:nvPr>
        </p:nvSpPr>
        <p:spPr/>
        <p:txBody>
          <a:bodyPr/>
          <a:lstStyle/>
          <a:p>
            <a:fld id="{CC2F49F8-FC4E-48AF-B73D-8E78616998DD}" type="slidenum">
              <a:rPr lang="en-US" smtClean="0"/>
              <a:t>16</a:t>
            </a:fld>
            <a:endParaRPr lang="en-US"/>
          </a:p>
        </p:txBody>
      </p:sp>
    </p:spTree>
    <p:extLst>
      <p:ext uri="{BB962C8B-B14F-4D97-AF65-F5344CB8AC3E}">
        <p14:creationId xmlns:p14="http://schemas.microsoft.com/office/powerpoint/2010/main" val="4124072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2F49F8-FC4E-48AF-B73D-8E78616998DD}" type="slidenum">
              <a:rPr lang="en-US" smtClean="0"/>
              <a:t>17</a:t>
            </a:fld>
            <a:endParaRPr lang="en-US"/>
          </a:p>
        </p:txBody>
      </p:sp>
    </p:spTree>
    <p:extLst>
      <p:ext uri="{BB962C8B-B14F-4D97-AF65-F5344CB8AC3E}">
        <p14:creationId xmlns:p14="http://schemas.microsoft.com/office/powerpoint/2010/main" val="1888937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 we evaluate the performance overhead by manually injecting faults into 10K matrix. Increase in the number of faults results in increased performance overhead, as shown in Figure 11. The performance is 165 GFLOPS in presence of 2 errors and 162 GFLOPS in presence of 16 faults. On average, the performance overhead for different number of faults is 1.5%</a:t>
            </a:r>
          </a:p>
        </p:txBody>
      </p:sp>
      <p:sp>
        <p:nvSpPr>
          <p:cNvPr id="4" name="Slide Number Placeholder 3"/>
          <p:cNvSpPr>
            <a:spLocks noGrp="1"/>
          </p:cNvSpPr>
          <p:nvPr>
            <p:ph type="sldNum" sz="quarter" idx="10"/>
          </p:nvPr>
        </p:nvSpPr>
        <p:spPr/>
        <p:txBody>
          <a:bodyPr/>
          <a:lstStyle/>
          <a:p>
            <a:fld id="{CC2F49F8-FC4E-48AF-B73D-8E78616998DD}" type="slidenum">
              <a:rPr lang="en-US" smtClean="0"/>
              <a:t>19</a:t>
            </a:fld>
            <a:endParaRPr lang="en-US"/>
          </a:p>
        </p:txBody>
      </p:sp>
    </p:spTree>
    <p:extLst>
      <p:ext uri="{BB962C8B-B14F-4D97-AF65-F5344CB8AC3E}">
        <p14:creationId xmlns:p14="http://schemas.microsoft.com/office/powerpoint/2010/main" val="11065792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Change the picture(Quality is not good)</a:t>
            </a:r>
          </a:p>
          <a:p>
            <a:endParaRPr lang="en-US" dirty="0"/>
          </a:p>
          <a:p>
            <a:r>
              <a:rPr lang="en-US" dirty="0"/>
              <a:t>Talk about faults types:</a:t>
            </a:r>
          </a:p>
          <a:p>
            <a:endParaRPr lang="en-US" dirty="0"/>
          </a:p>
          <a:p>
            <a:r>
              <a:rPr lang="en-US" dirty="0"/>
              <a:t>Put only matrix multiplication  </a:t>
            </a:r>
          </a:p>
          <a:p>
            <a:r>
              <a:rPr lang="en-US" dirty="0"/>
              <a:t>And mention the other applications </a:t>
            </a:r>
          </a:p>
          <a:p>
            <a:endParaRPr lang="en-US" dirty="0"/>
          </a:p>
          <a:p>
            <a:r>
              <a:rPr lang="en-US" dirty="0"/>
              <a:t>We experimentally measure each program’s fault distribution and failure probability when operating below its </a:t>
            </a:r>
            <a:r>
              <a:rPr lang="en-US" dirty="0" err="1"/>
              <a:t>Vmin</a:t>
            </a:r>
            <a:r>
              <a:rPr lang="en-US" dirty="0"/>
              <a:t> point. </a:t>
            </a:r>
          </a:p>
          <a:p>
            <a:endParaRPr lang="en-US" dirty="0"/>
          </a:p>
          <a:p>
            <a:r>
              <a:rPr lang="en-US" dirty="0"/>
              <a:t>This helps us to determine whether more aggressive optimization of operating below the </a:t>
            </a:r>
            <a:r>
              <a:rPr lang="en-US" dirty="0" err="1"/>
              <a:t>Vmin</a:t>
            </a:r>
            <a:r>
              <a:rPr lang="en-US" dirty="0"/>
              <a:t> point is feasible. </a:t>
            </a:r>
          </a:p>
          <a:p>
            <a:endParaRPr lang="en-US" dirty="0"/>
          </a:p>
          <a:p>
            <a:r>
              <a:rPr lang="en-US" dirty="0"/>
              <a:t>There are four main types of error events: </a:t>
            </a:r>
          </a:p>
          <a:p>
            <a:pPr marL="285750" indent="-285750">
              <a:buAutoNum type="romanLcParenR"/>
            </a:pPr>
            <a:r>
              <a:rPr lang="en-US" dirty="0"/>
              <a:t>silent data corruption; ii) </a:t>
            </a:r>
          </a:p>
          <a:p>
            <a:pPr marL="285750" indent="-285750">
              <a:buAutoNum type="romanLcParenR"/>
            </a:pPr>
            <a:r>
              <a:rPr lang="en-US" dirty="0"/>
              <a:t>CUDA runtime errors,</a:t>
            </a:r>
          </a:p>
          <a:p>
            <a:pPr marL="285750" indent="-285750">
              <a:buAutoNum type="romanLcParenR"/>
            </a:pPr>
            <a:r>
              <a:rPr lang="en-US" dirty="0"/>
              <a:t>GPU driver fault or segmentation fault; </a:t>
            </a:r>
          </a:p>
          <a:p>
            <a:pPr marL="285750" indent="-285750">
              <a:buAutoNum type="romanLcParenR"/>
            </a:pPr>
            <a:r>
              <a:rPr lang="en-US" dirty="0"/>
              <a:t>Operating system crash</a:t>
            </a:r>
          </a:p>
          <a:p>
            <a:pPr marL="285750" indent="-285750">
              <a:buAutoNum type="romanLcParenR"/>
            </a:pPr>
            <a:endParaRPr lang="en-US" dirty="0"/>
          </a:p>
          <a:p>
            <a:pPr marL="0" indent="0">
              <a:buNone/>
            </a:pPr>
            <a:r>
              <a:rPr lang="en-US" dirty="0"/>
              <a:t>Silent data corruption (SDC) [15] refers to when a program ﬁnishes execution without any warning but the output is not correct.</a:t>
            </a:r>
          </a:p>
          <a:p>
            <a:pPr marL="0" indent="0">
              <a:buNone/>
            </a:pPr>
            <a:endParaRPr lang="en-US" dirty="0"/>
          </a:p>
          <a:p>
            <a:pPr marL="0" indent="0">
              <a:buNone/>
            </a:pPr>
            <a:r>
              <a:rPr lang="en-US" dirty="0"/>
              <a:t>We detect it by comparing the output  against a golden output from a fault free reference.</a:t>
            </a:r>
          </a:p>
          <a:p>
            <a:pPr marL="0" indent="0">
              <a:buNone/>
            </a:pPr>
            <a:endParaRPr lang="en-US" dirty="0"/>
          </a:p>
          <a:p>
            <a:pPr marL="0" indent="0">
              <a:buNone/>
            </a:pPr>
            <a:r>
              <a:rPr lang="en-US" dirty="0"/>
              <a:t>.CUDA runtime errors refer to the erroneous execution of a program that fails at runtime. Such errors are explicitly reported by the CUDA runtime system. </a:t>
            </a:r>
          </a:p>
          <a:p>
            <a:pPr marL="0" indent="0">
              <a:buNone/>
            </a:pPr>
            <a:endParaRPr lang="en-US" dirty="0"/>
          </a:p>
          <a:p>
            <a:pPr marL="0" indent="0">
              <a:buNone/>
            </a:pPr>
            <a:r>
              <a:rPr lang="en-US" dirty="0"/>
              <a:t>Segmentation fault occurs when the GPU driver code executed by the CPU loses communication with the GPU. This can be detected by inspecting the standard error output. </a:t>
            </a:r>
          </a:p>
          <a:p>
            <a:pPr marL="0" indent="0">
              <a:buNone/>
            </a:pPr>
            <a:endParaRPr lang="en-US" dirty="0"/>
          </a:p>
          <a:p>
            <a:pPr marL="0" indent="0">
              <a:buNone/>
            </a:pPr>
            <a:r>
              <a:rPr lang="en-US" dirty="0"/>
              <a:t>The harshest error is the OS crash, after which a manual reboot is required. We stop the voltage reduction experiment once an OS crash happens. </a:t>
            </a:r>
          </a:p>
          <a:p>
            <a:pPr marL="0" indent="0">
              <a:buNone/>
            </a:pPr>
            <a:endParaRPr lang="en-US" dirty="0"/>
          </a:p>
          <a:p>
            <a:pPr marL="0" indent="0">
              <a:buNone/>
            </a:pPr>
            <a:r>
              <a:rPr lang="en-US" dirty="0"/>
              <a:t>Except than SDC faults, the other types faults can not be covered by using a fault tolerant algorithm no matter how it is powerful. </a:t>
            </a:r>
          </a:p>
          <a:p>
            <a:pPr marL="0" indent="0">
              <a:buNone/>
            </a:pPr>
            <a:r>
              <a:rPr lang="en-US" dirty="0"/>
              <a:t>But the good news is, in some application, we have enough opportunity to go even beyond the </a:t>
            </a:r>
            <a:r>
              <a:rPr lang="en-US" dirty="0" err="1"/>
              <a:t>Vmin</a:t>
            </a:r>
            <a:r>
              <a:rPr lang="en-US" dirty="0"/>
              <a:t> since we only have SDC errors.  </a:t>
            </a:r>
          </a:p>
          <a:p>
            <a:endParaRPr lang="en-US" dirty="0"/>
          </a:p>
          <a:p>
            <a:endParaRPr lang="en-US" dirty="0"/>
          </a:p>
          <a:p>
            <a:endParaRPr lang="en-US" dirty="0"/>
          </a:p>
          <a:p>
            <a:endParaRPr lang="en-US" dirty="0"/>
          </a:p>
          <a:p>
            <a:endParaRPr lang="en-US" dirty="0"/>
          </a:p>
          <a:p>
            <a:endParaRPr lang="en-US" dirty="0"/>
          </a:p>
          <a:p>
            <a:r>
              <a:rPr lang="en-US" dirty="0"/>
              <a:t>In Fast Fourier Transform (FFT), Matrix Multiplication and Hotspot benchmarks, the SDC errors lead to 24%, 42% and 55% faulty executions, respectively [27].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C2F49F8-FC4E-48AF-B73D-8E78616998DD}" type="slidenum">
              <a:rPr lang="en-US" smtClean="0"/>
              <a:t>20</a:t>
            </a:fld>
            <a:endParaRPr lang="en-US"/>
          </a:p>
        </p:txBody>
      </p:sp>
    </p:spTree>
    <p:extLst>
      <p:ext uri="{BB962C8B-B14F-4D97-AF65-F5344CB8AC3E}">
        <p14:creationId xmlns:p14="http://schemas.microsoft.com/office/powerpoint/2010/main" val="1435463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I’ll give you an introduction and explain our motivation. Then I’ll be discussing GPU </a:t>
            </a:r>
            <a:r>
              <a:rPr lang="en-US" dirty="0" err="1"/>
              <a:t>undervolting</a:t>
            </a:r>
            <a:r>
              <a:rPr lang="en-US" dirty="0"/>
              <a:t>, GPU Fault Model and also our energy saving methodology. I’ll continue with Evaluation.  and at the end, the summary will be provided. </a:t>
            </a:r>
          </a:p>
          <a:p>
            <a:endParaRPr lang="en-US" dirty="0"/>
          </a:p>
          <a:p>
            <a:endParaRPr lang="en-US" dirty="0"/>
          </a:p>
        </p:txBody>
      </p:sp>
      <p:sp>
        <p:nvSpPr>
          <p:cNvPr id="4" name="Slide Number Placeholder 3"/>
          <p:cNvSpPr>
            <a:spLocks noGrp="1"/>
          </p:cNvSpPr>
          <p:nvPr>
            <p:ph type="sldNum" sz="quarter" idx="5"/>
          </p:nvPr>
        </p:nvSpPr>
        <p:spPr/>
        <p:txBody>
          <a:bodyPr/>
          <a:lstStyle/>
          <a:p>
            <a:fld id="{CC2F49F8-FC4E-48AF-B73D-8E78616998DD}" type="slidenum">
              <a:rPr lang="en-US" smtClean="0"/>
              <a:t>2</a:t>
            </a:fld>
            <a:endParaRPr lang="en-US"/>
          </a:p>
        </p:txBody>
      </p:sp>
    </p:spTree>
    <p:extLst>
      <p:ext uri="{BB962C8B-B14F-4D97-AF65-F5344CB8AC3E}">
        <p14:creationId xmlns:p14="http://schemas.microsoft.com/office/powerpoint/2010/main" val="2523047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2F49F8-FC4E-48AF-B73D-8E78616998DD}" type="slidenum">
              <a:rPr lang="en-US" smtClean="0"/>
              <a:t>21</a:t>
            </a:fld>
            <a:endParaRPr lang="en-US"/>
          </a:p>
        </p:txBody>
      </p:sp>
    </p:spTree>
    <p:extLst>
      <p:ext uri="{BB962C8B-B14F-4D97-AF65-F5344CB8AC3E}">
        <p14:creationId xmlns:p14="http://schemas.microsoft.com/office/powerpoint/2010/main" val="2703650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2F49F8-FC4E-48AF-B73D-8E78616998DD}" type="slidenum">
              <a:rPr lang="en-US" smtClean="0"/>
              <a:t>22</a:t>
            </a:fld>
            <a:endParaRPr lang="en-US"/>
          </a:p>
        </p:txBody>
      </p:sp>
    </p:spTree>
    <p:extLst>
      <p:ext uri="{BB962C8B-B14F-4D97-AF65-F5344CB8AC3E}">
        <p14:creationId xmlns:p14="http://schemas.microsoft.com/office/powerpoint/2010/main" val="2849941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2F49F8-FC4E-48AF-B73D-8E78616998DD}" type="slidenum">
              <a:rPr lang="en-US" smtClean="0"/>
              <a:t>23</a:t>
            </a:fld>
            <a:endParaRPr lang="en-US"/>
          </a:p>
        </p:txBody>
      </p:sp>
    </p:spTree>
    <p:extLst>
      <p:ext uri="{BB962C8B-B14F-4D97-AF65-F5344CB8AC3E}">
        <p14:creationId xmlns:p14="http://schemas.microsoft.com/office/powerpoint/2010/main" val="25157205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2F49F8-FC4E-48AF-B73D-8E78616998DD}" type="slidenum">
              <a:rPr lang="en-US" smtClean="0"/>
              <a:t>24</a:t>
            </a:fld>
            <a:endParaRPr lang="en-US"/>
          </a:p>
        </p:txBody>
      </p:sp>
    </p:spTree>
    <p:extLst>
      <p:ext uri="{BB962C8B-B14F-4D97-AF65-F5344CB8AC3E}">
        <p14:creationId xmlns:p14="http://schemas.microsoft.com/office/powerpoint/2010/main" val="15444251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2F49F8-FC4E-48AF-B73D-8E78616998DD}" type="slidenum">
              <a:rPr lang="en-US" smtClean="0"/>
              <a:t>25</a:t>
            </a:fld>
            <a:endParaRPr lang="en-US"/>
          </a:p>
        </p:txBody>
      </p:sp>
    </p:spTree>
    <p:extLst>
      <p:ext uri="{BB962C8B-B14F-4D97-AF65-F5344CB8AC3E}">
        <p14:creationId xmlns:p14="http://schemas.microsoft.com/office/powerpoint/2010/main" val="20259571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2F49F8-FC4E-48AF-B73D-8E78616998DD}" type="slidenum">
              <a:rPr lang="en-US" smtClean="0"/>
              <a:t>26</a:t>
            </a:fld>
            <a:endParaRPr lang="en-US"/>
          </a:p>
        </p:txBody>
      </p:sp>
    </p:spTree>
    <p:extLst>
      <p:ext uri="{BB962C8B-B14F-4D97-AF65-F5344CB8AC3E}">
        <p14:creationId xmlns:p14="http://schemas.microsoft.com/office/powerpoint/2010/main" val="7858716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2F49F8-FC4E-48AF-B73D-8E78616998DD}" type="slidenum">
              <a:rPr lang="en-US" smtClean="0"/>
              <a:t>27</a:t>
            </a:fld>
            <a:endParaRPr lang="en-US"/>
          </a:p>
        </p:txBody>
      </p:sp>
    </p:spTree>
    <p:extLst>
      <p:ext uri="{BB962C8B-B14F-4D97-AF65-F5344CB8AC3E}">
        <p14:creationId xmlns:p14="http://schemas.microsoft.com/office/powerpoint/2010/main" val="3875140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Modern GPUs with hundreds of computing cores make them well-suited for HPC applications, especially for numerical computations and vector processing.</a:t>
            </a:r>
          </a:p>
          <a:p>
            <a:endParaRPr lang="en-US" dirty="0"/>
          </a:p>
          <a:p>
            <a:r>
              <a:rPr lang="en-US" dirty="0"/>
              <a:t>2. Matrix multiplication (MM) is heavily used and a key subroutine in many software packages solving problems in linear algebra [20]. MM routine is critical to the performance and power of High Performance LINPACK benchmark (HPL) and many software packages solving problem in linear algebra such as LAPACK, </a:t>
            </a:r>
            <a:r>
              <a:rPr lang="en-US" dirty="0" err="1"/>
              <a:t>ScaLAPACK</a:t>
            </a:r>
            <a:r>
              <a:rPr lang="en-US" dirty="0"/>
              <a:t>, MUMPS and </a:t>
            </a:r>
            <a:r>
              <a:rPr lang="en-US" dirty="0" err="1"/>
              <a:t>SuperLU</a:t>
            </a:r>
            <a:r>
              <a:rPr lang="en-US" dirty="0"/>
              <a:t>. For instance, MM heavy applications such HPL and </a:t>
            </a:r>
            <a:r>
              <a:rPr lang="en-US" dirty="0" err="1"/>
              <a:t>ScaLAPACK</a:t>
            </a:r>
            <a:r>
              <a:rPr lang="en-US" dirty="0"/>
              <a:t> involves a time-consuming task to deal with MM computation which is more than 90% of the computation cost [39].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given their high computational capabilities, the GPUs consume a significant portion of the total system power and energy.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know that performance is a critical factor in HPC, we try to reduce the power and energy consumption without sacrificing the performance. To save the energy we reduce the voltage but the probability of faults raises. So, we have to come up with low overhead fault tolerant algorithms to cover these faults. </a:t>
            </a:r>
          </a:p>
          <a:p>
            <a:endParaRPr lang="en-US" dirty="0"/>
          </a:p>
        </p:txBody>
      </p:sp>
      <p:sp>
        <p:nvSpPr>
          <p:cNvPr id="4" name="Slide Number Placeholder 3"/>
          <p:cNvSpPr>
            <a:spLocks noGrp="1"/>
          </p:cNvSpPr>
          <p:nvPr>
            <p:ph type="sldNum" sz="quarter" idx="5"/>
          </p:nvPr>
        </p:nvSpPr>
        <p:spPr/>
        <p:txBody>
          <a:bodyPr/>
          <a:lstStyle/>
          <a:p>
            <a:fld id="{CC2F49F8-FC4E-48AF-B73D-8E78616998DD}" type="slidenum">
              <a:rPr lang="en-US" smtClean="0"/>
              <a:t>3</a:t>
            </a:fld>
            <a:endParaRPr lang="en-US"/>
          </a:p>
        </p:txBody>
      </p:sp>
    </p:spTree>
    <p:extLst>
      <p:ext uri="{BB962C8B-B14F-4D97-AF65-F5344CB8AC3E}">
        <p14:creationId xmlns:p14="http://schemas.microsoft.com/office/powerpoint/2010/main" val="768683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combat the worst-case process, temperature and voltage variation (noise), traditional design methodology relies on voltage guard-banding and the voltage </a:t>
            </a:r>
            <a:r>
              <a:rPr lang="en-US" dirty="0" err="1"/>
              <a:t>guardband</a:t>
            </a:r>
            <a:r>
              <a:rPr lang="en-US" dirty="0"/>
              <a:t> is predicted to grow due to increased variations as technology scales.  </a:t>
            </a:r>
          </a:p>
          <a:p>
            <a:endParaRPr lang="en-US" dirty="0"/>
          </a:p>
          <a:p>
            <a:r>
              <a:rPr lang="en-US" dirty="0"/>
              <a:t>On Average, there exists about 20% voltage </a:t>
            </a:r>
            <a:r>
              <a:rPr lang="en-US" dirty="0" err="1"/>
              <a:t>guardband</a:t>
            </a:r>
            <a:r>
              <a:rPr lang="en-US" dirty="0"/>
              <a:t> on different GPUs, which, if “eliminated” completely, can result in up to 25% energy savings.</a:t>
            </a:r>
          </a:p>
          <a:p>
            <a:endParaRPr lang="en-US" dirty="0"/>
          </a:p>
        </p:txBody>
      </p:sp>
      <p:sp>
        <p:nvSpPr>
          <p:cNvPr id="4" name="Slide Number Placeholder 3"/>
          <p:cNvSpPr>
            <a:spLocks noGrp="1"/>
          </p:cNvSpPr>
          <p:nvPr>
            <p:ph type="sldNum" sz="quarter" idx="5"/>
          </p:nvPr>
        </p:nvSpPr>
        <p:spPr/>
        <p:txBody>
          <a:bodyPr/>
          <a:lstStyle/>
          <a:p>
            <a:fld id="{CC2F49F8-FC4E-48AF-B73D-8E78616998DD}" type="slidenum">
              <a:rPr lang="en-US" smtClean="0"/>
              <a:t>4</a:t>
            </a:fld>
            <a:endParaRPr lang="en-US"/>
          </a:p>
        </p:txBody>
      </p:sp>
    </p:spTree>
    <p:extLst>
      <p:ext uri="{BB962C8B-B14F-4D97-AF65-F5344CB8AC3E}">
        <p14:creationId xmlns:p14="http://schemas.microsoft.com/office/powerpoint/2010/main" val="2337173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our goal is to use the </a:t>
            </a:r>
            <a:r>
              <a:rPr lang="en-US" dirty="0" err="1"/>
              <a:t>guardband</a:t>
            </a:r>
            <a:r>
              <a:rPr lang="en-US" dirty="0"/>
              <a:t> opportunity to save energy as mush as possible. If we reduce the voltage at a fixed frequency, Dynamic and static power will be reduced by factors of </a:t>
            </a:r>
            <a:r>
              <a:rPr lang="en-US" dirty="0" err="1"/>
              <a:t>squre</a:t>
            </a:r>
            <a:r>
              <a:rPr lang="en-US" dirty="0"/>
              <a:t> and linear V and V respectively. But at the same time with reducing the voltage beyond the minimum operating voltage the probability of faults raises. So we should tackle the possible fault with FT algorithms which adds overhead in terms of performance and maybe power. So, in case of MM, we go beyond the minimum operating voltage but we correct the potential faults with a very low overhead ABFT. </a:t>
            </a:r>
          </a:p>
          <a:p>
            <a:r>
              <a:rPr lang="en-US" dirty="0"/>
              <a:t> </a:t>
            </a:r>
          </a:p>
        </p:txBody>
      </p:sp>
      <p:sp>
        <p:nvSpPr>
          <p:cNvPr id="4" name="Slide Number Placeholder 3"/>
          <p:cNvSpPr>
            <a:spLocks noGrp="1"/>
          </p:cNvSpPr>
          <p:nvPr>
            <p:ph type="sldNum" sz="quarter" idx="5"/>
          </p:nvPr>
        </p:nvSpPr>
        <p:spPr/>
        <p:txBody>
          <a:bodyPr/>
          <a:lstStyle/>
          <a:p>
            <a:fld id="{CC2F49F8-FC4E-48AF-B73D-8E78616998DD}" type="slidenum">
              <a:rPr lang="en-US" smtClean="0"/>
              <a:t>5</a:t>
            </a:fld>
            <a:endParaRPr lang="en-US"/>
          </a:p>
        </p:txBody>
      </p:sp>
    </p:spTree>
    <p:extLst>
      <p:ext uri="{BB962C8B-B14F-4D97-AF65-F5344CB8AC3E}">
        <p14:creationId xmlns:p14="http://schemas.microsoft.com/office/powerpoint/2010/main" val="4158322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err="1"/>
              <a:t>Vmin</a:t>
            </a:r>
            <a:r>
              <a:rPr lang="en-US" dirty="0"/>
              <a:t> is the point that p[</a:t>
            </a:r>
            <a:r>
              <a:rPr lang="en-US" dirty="0" err="1"/>
              <a:t>rogram</a:t>
            </a:r>
            <a:r>
              <a:rPr lang="en-US" dirty="0"/>
              <a:t> runs correctly but it fails if we reduce the voltage further. </a:t>
            </a:r>
          </a:p>
          <a:p>
            <a:endParaRPr lang="en-US" dirty="0"/>
          </a:p>
          <a:p>
            <a:r>
              <a:rPr lang="en-US" dirty="0"/>
              <a:t>(</a:t>
            </a:r>
            <a:r>
              <a:rPr lang="en-US" dirty="0" err="1"/>
              <a:t>VsafeMin</a:t>
            </a:r>
            <a:r>
              <a:rPr lang="en-US" dirty="0"/>
              <a:t>) refers to the lowest safe supply voltage under which the system can operate without crashing.</a:t>
            </a:r>
          </a:p>
          <a:p>
            <a:endParaRPr lang="en-US" dirty="0"/>
          </a:p>
          <a:p>
            <a:endParaRPr lang="en-US" dirty="0"/>
          </a:p>
          <a:p>
            <a:r>
              <a:rPr lang="en-US" dirty="0"/>
              <a:t>This is how we find the appropriate </a:t>
            </a:r>
            <a:r>
              <a:rPr lang="en-US" dirty="0" err="1"/>
              <a:t>undervolting</a:t>
            </a:r>
            <a:r>
              <a:rPr lang="en-US" dirty="0"/>
              <a:t> level. This phase should be done offline in profiling phase only once for each application on the underlying GPU.</a:t>
            </a:r>
          </a:p>
          <a:p>
            <a:endParaRPr lang="en-US" dirty="0"/>
          </a:p>
          <a:p>
            <a:r>
              <a:rPr lang="en-US" dirty="0"/>
              <a:t>We start from the nominal voltage.</a:t>
            </a:r>
          </a:p>
          <a:p>
            <a:r>
              <a:rPr lang="en-US" dirty="0"/>
              <a:t>We gradually increase the </a:t>
            </a:r>
            <a:r>
              <a:rPr lang="en-US" dirty="0" err="1"/>
              <a:t>undervolt</a:t>
            </a:r>
            <a:r>
              <a:rPr lang="en-US" dirty="0"/>
              <a:t> level. We run the program 100 times and record the outcome at each level. And observe the output.</a:t>
            </a:r>
          </a:p>
          <a:p>
            <a:endParaRPr lang="en-US" dirty="0"/>
          </a:p>
          <a:p>
            <a:r>
              <a:rPr lang="en-US" dirty="0"/>
              <a:t>As long as, we only experience SDC errors which can be handled in application level, we increase the </a:t>
            </a:r>
            <a:r>
              <a:rPr lang="en-US" dirty="0" err="1"/>
              <a:t>undervolting</a:t>
            </a:r>
            <a:r>
              <a:rPr lang="en-US" dirty="0"/>
              <a:t> level. We do this until we observe other types of faults such segmentation faults which can not be handled in application level. </a:t>
            </a:r>
          </a:p>
          <a:p>
            <a:r>
              <a:rPr lang="en-US" dirty="0"/>
              <a:t> </a:t>
            </a:r>
          </a:p>
          <a:p>
            <a:endParaRPr lang="en-US" dirty="0"/>
          </a:p>
          <a:p>
            <a:r>
              <a:rPr lang="en-US" dirty="0"/>
              <a: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C2F49F8-FC4E-48AF-B73D-8E78616998DD}" type="slidenum">
              <a:rPr lang="en-US" smtClean="0"/>
              <a:t>6</a:t>
            </a:fld>
            <a:endParaRPr lang="en-US"/>
          </a:p>
        </p:txBody>
      </p:sp>
    </p:spTree>
    <p:extLst>
      <p:ext uri="{BB962C8B-B14F-4D97-AF65-F5344CB8AC3E}">
        <p14:creationId xmlns:p14="http://schemas.microsoft.com/office/powerpoint/2010/main" val="3096479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 experimentally measure each program’s fault distribution and failure probability when operating below its </a:t>
            </a:r>
            <a:r>
              <a:rPr lang="en-US" dirty="0" err="1"/>
              <a:t>Vmin</a:t>
            </a:r>
            <a:r>
              <a:rPr lang="en-US" dirty="0"/>
              <a:t> point. </a:t>
            </a:r>
          </a:p>
          <a:p>
            <a:endParaRPr lang="en-US" dirty="0"/>
          </a:p>
          <a:p>
            <a:r>
              <a:rPr lang="en-US" dirty="0"/>
              <a:t>This helps us to determine whether more aggressive optimization of operating below the </a:t>
            </a:r>
            <a:r>
              <a:rPr lang="en-US" dirty="0" err="1"/>
              <a:t>Vmin</a:t>
            </a:r>
            <a:r>
              <a:rPr lang="en-US" dirty="0"/>
              <a:t> point is feasible. </a:t>
            </a:r>
          </a:p>
          <a:p>
            <a:endParaRPr lang="en-US" dirty="0"/>
          </a:p>
          <a:p>
            <a:r>
              <a:rPr lang="en-US" dirty="0"/>
              <a:t>There are four main types of error events: </a:t>
            </a:r>
          </a:p>
          <a:p>
            <a:pPr marL="285750" indent="-285750">
              <a:buAutoNum type="romanLcParenR"/>
            </a:pPr>
            <a:r>
              <a:rPr lang="en-US" dirty="0"/>
              <a:t>silent data corruption; ii) </a:t>
            </a:r>
          </a:p>
          <a:p>
            <a:pPr marL="285750" indent="-285750">
              <a:buAutoNum type="romanLcParenR"/>
            </a:pPr>
            <a:r>
              <a:rPr lang="en-US" dirty="0"/>
              <a:t>CUDA runtime errors,</a:t>
            </a:r>
          </a:p>
          <a:p>
            <a:pPr marL="285750" indent="-285750">
              <a:buAutoNum type="romanLcParenR"/>
            </a:pPr>
            <a:r>
              <a:rPr lang="en-US" dirty="0"/>
              <a:t>GPU driver fault or segmentation fault; </a:t>
            </a:r>
          </a:p>
          <a:p>
            <a:pPr marL="285750" indent="-285750">
              <a:buAutoNum type="romanLcParenR"/>
            </a:pPr>
            <a:r>
              <a:rPr lang="en-US" dirty="0"/>
              <a:t>Operating system crash</a:t>
            </a:r>
          </a:p>
          <a:p>
            <a:pPr marL="285750" indent="-285750">
              <a:buAutoNum type="romanLcParenR"/>
            </a:pPr>
            <a:endParaRPr lang="en-US" dirty="0"/>
          </a:p>
          <a:p>
            <a:pPr marL="0" indent="0">
              <a:buNone/>
            </a:pPr>
            <a:r>
              <a:rPr lang="en-US" dirty="0"/>
              <a:t>Silent data corruption (SDC) [15] refers to when a program ﬁnishes execution without any warning but the output is not correct.</a:t>
            </a:r>
          </a:p>
          <a:p>
            <a:pPr marL="0" indent="0">
              <a:buNone/>
            </a:pPr>
            <a:endParaRPr lang="en-US" dirty="0"/>
          </a:p>
          <a:p>
            <a:pPr marL="0" indent="0">
              <a:buNone/>
            </a:pPr>
            <a:r>
              <a:rPr lang="en-US" dirty="0"/>
              <a:t>We detect it by comparing the output  against a golden output from a fault free reference.</a:t>
            </a:r>
          </a:p>
          <a:p>
            <a:pPr marL="0" indent="0">
              <a:buNone/>
            </a:pPr>
            <a:endParaRPr lang="en-US" dirty="0"/>
          </a:p>
          <a:p>
            <a:pPr marL="0" indent="0">
              <a:buNone/>
            </a:pPr>
            <a:r>
              <a:rPr lang="en-US" dirty="0"/>
              <a:t>.CUDA runtime errors refer to the execution of a program that fails at runtime. Such errors are explicitly reported by the CUDA runtime system. </a:t>
            </a:r>
          </a:p>
          <a:p>
            <a:pPr marL="0" indent="0">
              <a:buNone/>
            </a:pPr>
            <a:endParaRPr lang="en-US" dirty="0"/>
          </a:p>
          <a:p>
            <a:pPr marL="0" indent="0">
              <a:buNone/>
            </a:pPr>
            <a:r>
              <a:rPr lang="en-US" dirty="0"/>
              <a:t>Segmentation fault occurs when the GPU driver code executed by the CPU loses communication with the GPU. This can be detected by inspecting the standard error output. </a:t>
            </a:r>
          </a:p>
          <a:p>
            <a:pPr marL="0" indent="0">
              <a:buNone/>
            </a:pPr>
            <a:endParaRPr lang="en-US" dirty="0"/>
          </a:p>
          <a:p>
            <a:pPr marL="0" indent="0">
              <a:buNone/>
            </a:pPr>
            <a:r>
              <a:rPr lang="en-US" dirty="0"/>
              <a:t>The harshest error is the OS crash, after which a manual reboot is required. We stop the voltage reduction experiment once an OS crash happens. </a:t>
            </a:r>
          </a:p>
          <a:p>
            <a:pPr marL="0" indent="0">
              <a:buNone/>
            </a:pPr>
            <a:endParaRPr lang="en-US" dirty="0"/>
          </a:p>
          <a:p>
            <a:pPr marL="0" indent="0">
              <a:buNone/>
            </a:pPr>
            <a:r>
              <a:rPr lang="en-US" dirty="0"/>
              <a:t>Except than SDC faults, the other types faults can not be covered by using a fault tolerant algorithm no matter how it is powerful. </a:t>
            </a:r>
          </a:p>
          <a:p>
            <a:pPr marL="0" indent="0">
              <a:buNone/>
            </a:pPr>
            <a:r>
              <a:rPr lang="en-US" dirty="0"/>
              <a:t>But the good news is, in some application, we have enough opportunity to go even beyond the </a:t>
            </a:r>
            <a:r>
              <a:rPr lang="en-US" dirty="0" err="1"/>
              <a:t>Vmin</a:t>
            </a:r>
            <a:r>
              <a:rPr lang="en-US" dirty="0"/>
              <a:t> since we only have SDC errors which can be covered in Application level with an appropriate FT algorithm. </a:t>
            </a:r>
          </a:p>
          <a:p>
            <a:endParaRPr lang="en-US" dirty="0"/>
          </a:p>
          <a:p>
            <a:r>
              <a:rPr lang="en-US" dirty="0"/>
              <a:t>*******************************************</a:t>
            </a:r>
          </a:p>
          <a:p>
            <a:r>
              <a:rPr lang="en-US" dirty="0"/>
              <a:t>In Fast Fourier Transform (FFT), Matrix Multiplication and Hotspot benchmarks, the SDC errors lead to 24%, 42% and 55% faulty executions, respectively [27].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C2F49F8-FC4E-48AF-B73D-8E78616998DD}" type="slidenum">
              <a:rPr lang="en-US" smtClean="0"/>
              <a:t>7</a:t>
            </a:fld>
            <a:endParaRPr lang="en-US"/>
          </a:p>
        </p:txBody>
      </p:sp>
    </p:spTree>
    <p:extLst>
      <p:ext uri="{BB962C8B-B14F-4D97-AF65-F5344CB8AC3E}">
        <p14:creationId xmlns:p14="http://schemas.microsoft.com/office/powerpoint/2010/main" val="4159525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So far we know how much we can reduce the voltage without experiencing the faults except than SDC faults. But we really don’t know how powerful our FT algorithm should be to tolerate the potential faults. </a:t>
            </a:r>
          </a:p>
          <a:p>
            <a:endParaRPr lang="en-US" dirty="0"/>
          </a:p>
          <a:p>
            <a:r>
              <a:rPr lang="en-US" dirty="0" err="1"/>
              <a:t>Inorder</a:t>
            </a:r>
            <a:r>
              <a:rPr lang="en-US" dirty="0"/>
              <a:t> to configure our FT algorithm we should be aware the number of faults in the output. </a:t>
            </a:r>
          </a:p>
          <a:p>
            <a:endParaRPr lang="en-US" dirty="0"/>
          </a:p>
          <a:p>
            <a:r>
              <a:rPr lang="en-US" dirty="0" err="1"/>
              <a:t>Pf</a:t>
            </a:r>
            <a:r>
              <a:rPr lang="en-US" dirty="0"/>
              <a:t> is derived by counting number of failures and divide it by total number of application runs. As shown here, we find the probability of failure for different applications as a function of </a:t>
            </a:r>
            <a:r>
              <a:rPr lang="en-US" dirty="0" err="1"/>
              <a:t>undervolting</a:t>
            </a:r>
            <a:r>
              <a:rPr lang="en-US" dirty="0"/>
              <a:t> level.</a:t>
            </a:r>
          </a:p>
          <a:p>
            <a:endParaRPr lang="en-US" dirty="0"/>
          </a:p>
          <a:p>
            <a:endParaRPr lang="en-US" dirty="0"/>
          </a:p>
          <a:p>
            <a:r>
              <a:rPr lang="en-US" dirty="0"/>
              <a:t>Here; Reliability of application R(t) at time t is the probability that there is failure in the system until time t. We find R(t) where t is the execution time.</a:t>
            </a:r>
          </a:p>
          <a:p>
            <a:endParaRPr lang="en-US" dirty="0"/>
          </a:p>
          <a:p>
            <a:r>
              <a:rPr lang="en-US" dirty="0"/>
              <a:t>The failure rate is obtained using Weibull lifetime reliability model, a well-accepted model for transient and permanent soft errors.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X-axis represents the </a:t>
            </a:r>
            <a:r>
              <a:rPr lang="en-US" dirty="0" err="1"/>
              <a:t>undervolting</a:t>
            </a:r>
            <a:r>
              <a:rPr lang="en-US" dirty="0"/>
              <a:t> level and Y-axis represents the failure rate per minute. </a:t>
            </a:r>
          </a:p>
          <a:p>
            <a:endParaRPr lang="en-US" dirty="0"/>
          </a:p>
          <a:p>
            <a:r>
              <a:rPr lang="en-US" dirty="0"/>
              <a:t>*************************************************************</a:t>
            </a:r>
          </a:p>
          <a:p>
            <a:endParaRPr lang="en-US" dirty="0"/>
          </a:p>
          <a:p>
            <a:r>
              <a:rPr lang="en-US" dirty="0"/>
              <a:t>Since we consider </a:t>
            </a:r>
            <a:r>
              <a:rPr lang="en-US" dirty="0" err="1"/>
              <a:t>undervolting</a:t>
            </a:r>
            <a:r>
              <a:rPr lang="en-US" dirty="0"/>
              <a:t> at a fixed frequency, the failure rate model is a function of supply voltage [38]</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C2F49F8-FC4E-48AF-B73D-8E78616998DD}" type="slidenum">
              <a:rPr lang="en-US" smtClean="0"/>
              <a:t>8</a:t>
            </a:fld>
            <a:endParaRPr lang="en-US"/>
          </a:p>
        </p:txBody>
      </p:sp>
    </p:spTree>
    <p:extLst>
      <p:ext uri="{BB962C8B-B14F-4D97-AF65-F5344CB8AC3E}">
        <p14:creationId xmlns:p14="http://schemas.microsoft.com/office/powerpoint/2010/main" val="3591122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Before running the main application, we should be aware the proper </a:t>
            </a:r>
            <a:r>
              <a:rPr lang="en-US" dirty="0" err="1"/>
              <a:t>undervolting</a:t>
            </a:r>
            <a:r>
              <a:rPr lang="en-US" dirty="0"/>
              <a:t> level and also the number of faults </a:t>
            </a:r>
            <a:r>
              <a:rPr lang="en-US" dirty="0" err="1"/>
              <a:t>ar</a:t>
            </a:r>
            <a:r>
              <a:rPr lang="en-US" dirty="0"/>
              <a:t> each level of </a:t>
            </a:r>
            <a:r>
              <a:rPr lang="en-US" dirty="0" err="1"/>
              <a:t>undervolting</a:t>
            </a:r>
            <a:r>
              <a:rPr lang="en-US" dirty="0"/>
              <a:t> for the specific application. </a:t>
            </a:r>
          </a:p>
          <a:p>
            <a:endParaRPr lang="en-US" dirty="0"/>
          </a:p>
          <a:p>
            <a:r>
              <a:rPr lang="en-US" dirty="0"/>
              <a:t>The offline profiling phase is split into two phases: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Phase1 finds the optimum voltage and creates the fault rate. To reduce the performance overhead of profiling phase, Since the fault rate remains same, we run the application with small sizes.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2, Estimates the number of faults based on matrix size and fault rate(λ). And the number of faults in an application can be obtained by multiplying λ with the execution time. </a:t>
            </a:r>
          </a:p>
          <a:p>
            <a:endParaRPr lang="en-US" dirty="0"/>
          </a:p>
          <a:p>
            <a:r>
              <a:rPr lang="en-US" dirty="0"/>
              <a:t>We estimate the execution time of MM for a given matrix size on a specific GPU through a simple profiling.  Due to different compute resources like SM, register file size, cache sizes and shared memory size, execution time of the MM for a given size could be vary in different GPUs. Due to memory constraints in our GPU, the GPU can not handle matrix multiplication of any arbitrary size. The time complexity of MM as a function of matrix size is following the cubic order; Where a and b are architecture-specific constants [36][31].</a:t>
            </a:r>
          </a:p>
          <a:p>
            <a:endParaRPr lang="en-US" dirty="0"/>
          </a:p>
          <a:p>
            <a:r>
              <a:rPr lang="en-US" dirty="0"/>
              <a:t>We run MM for different sizes to calculate the values of a and b for the underlying GPU. This figure shows the experimental execution time (blue) and the execution time calculated theoretically from the equation after finding the constant values. the red line shows sample points that were used to derive values of a and b which can be used for prediction of execution time for larger matrices, shown as green dashed line. Then, we compare the estimated execution time with the real experimental results for bigger matrices. As the results show, the estimation error is negligible</a:t>
            </a:r>
          </a:p>
          <a:p>
            <a:endParaRPr lang="en-US" dirty="0"/>
          </a:p>
        </p:txBody>
      </p:sp>
      <p:sp>
        <p:nvSpPr>
          <p:cNvPr id="4" name="Slide Number Placeholder 3"/>
          <p:cNvSpPr>
            <a:spLocks noGrp="1"/>
          </p:cNvSpPr>
          <p:nvPr>
            <p:ph type="sldNum" sz="quarter" idx="10"/>
          </p:nvPr>
        </p:nvSpPr>
        <p:spPr/>
        <p:txBody>
          <a:bodyPr/>
          <a:lstStyle/>
          <a:p>
            <a:fld id="{CC2F49F8-FC4E-48AF-B73D-8E78616998DD}" type="slidenum">
              <a:rPr lang="en-US" smtClean="0"/>
              <a:t>9</a:t>
            </a:fld>
            <a:endParaRPr lang="en-US"/>
          </a:p>
        </p:txBody>
      </p:sp>
    </p:spTree>
    <p:extLst>
      <p:ext uri="{BB962C8B-B14F-4D97-AF65-F5344CB8AC3E}">
        <p14:creationId xmlns:p14="http://schemas.microsoft.com/office/powerpoint/2010/main" val="1515545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D104631D-3297-42FB-8119-ED0DB341FA0A}"/>
              </a:ext>
            </a:extLst>
          </p:cNvPr>
          <p:cNvSpPr>
            <a:spLocks noGrp="1" noChangeArrowheads="1"/>
          </p:cNvSpPr>
          <p:nvPr>
            <p:ph type="ftr" sz="quarter" idx="10"/>
          </p:nvPr>
        </p:nvSpPr>
        <p:spPr>
          <a:ln/>
        </p:spPr>
        <p:txBody>
          <a:bodyPr/>
          <a:lstStyle>
            <a:lvl1pPr>
              <a:defRPr/>
            </a:lvl1pPr>
          </a:lstStyle>
          <a:p>
            <a:endParaRPr lang="en-US" altLang="en-US"/>
          </a:p>
        </p:txBody>
      </p:sp>
      <p:sp>
        <p:nvSpPr>
          <p:cNvPr id="5" name="Rectangle 4">
            <a:extLst>
              <a:ext uri="{FF2B5EF4-FFF2-40B4-BE49-F238E27FC236}">
                <a16:creationId xmlns:a16="http://schemas.microsoft.com/office/drawing/2014/main" id="{D674A696-65BA-411D-8DEB-217C8DB0C1B6}"/>
              </a:ext>
            </a:extLst>
          </p:cNvPr>
          <p:cNvSpPr/>
          <p:nvPr userDrawn="1"/>
        </p:nvSpPr>
        <p:spPr>
          <a:xfrm>
            <a:off x="0" y="6096000"/>
            <a:ext cx="12192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B192B56F-0B14-4534-9043-72102073D58A}"/>
              </a:ext>
            </a:extLst>
          </p:cNvPr>
          <p:cNvSpPr/>
          <p:nvPr userDrawn="1"/>
        </p:nvSpPr>
        <p:spPr>
          <a:xfrm>
            <a:off x="0" y="20320"/>
            <a:ext cx="12192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892662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D40C7F5F-9698-43A0-AD5C-57DEDA18D941}"/>
              </a:ext>
            </a:extLst>
          </p:cNvPr>
          <p:cNvSpPr>
            <a:spLocks noGrp="1" noChangeArrowheads="1"/>
          </p:cNvSpPr>
          <p:nvPr>
            <p:ph type="ftr" sz="quarter" idx="10"/>
          </p:nvPr>
        </p:nvSpPr>
        <p:spPr>
          <a:ln/>
        </p:spPr>
        <p:txBody>
          <a:bodyPr/>
          <a:lstStyle>
            <a:lvl1pPr>
              <a:defRPr/>
            </a:lvl1pPr>
          </a:lstStyle>
          <a:p>
            <a:endParaRPr lang="en-US" altLang="en-US"/>
          </a:p>
        </p:txBody>
      </p:sp>
    </p:spTree>
    <p:extLst>
      <p:ext uri="{BB962C8B-B14F-4D97-AF65-F5344CB8AC3E}">
        <p14:creationId xmlns:p14="http://schemas.microsoft.com/office/powerpoint/2010/main" val="127045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830C9ADC-92AD-410C-B76F-4DEE710583AA}"/>
              </a:ext>
            </a:extLst>
          </p:cNvPr>
          <p:cNvSpPr>
            <a:spLocks noGrp="1" noChangeArrowheads="1"/>
          </p:cNvSpPr>
          <p:nvPr>
            <p:ph type="ftr" sz="quarter" idx="10"/>
          </p:nvPr>
        </p:nvSpPr>
        <p:spPr>
          <a:ln/>
        </p:spPr>
        <p:txBody>
          <a:bodyPr/>
          <a:lstStyle>
            <a:lvl1pPr>
              <a:defRPr/>
            </a:lvl1pPr>
          </a:lstStyle>
          <a:p>
            <a:endParaRPr lang="en-US" altLang="en-US"/>
          </a:p>
        </p:txBody>
      </p:sp>
    </p:spTree>
    <p:extLst>
      <p:ext uri="{BB962C8B-B14F-4D97-AF65-F5344CB8AC3E}">
        <p14:creationId xmlns:p14="http://schemas.microsoft.com/office/powerpoint/2010/main" val="3890456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152400"/>
            <a:ext cx="25908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52400"/>
            <a:ext cx="75692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BBD08B91-82B1-4484-B534-E86AA076A303}"/>
              </a:ext>
            </a:extLst>
          </p:cNvPr>
          <p:cNvSpPr>
            <a:spLocks noGrp="1" noChangeArrowheads="1"/>
          </p:cNvSpPr>
          <p:nvPr>
            <p:ph type="ftr" sz="quarter" idx="10"/>
          </p:nvPr>
        </p:nvSpPr>
        <p:spPr>
          <a:ln/>
        </p:spPr>
        <p:txBody>
          <a:bodyPr/>
          <a:lstStyle>
            <a:lvl1pPr>
              <a:defRPr/>
            </a:lvl1pPr>
          </a:lstStyle>
          <a:p>
            <a:endParaRPr lang="en-US" altLang="en-US"/>
          </a:p>
        </p:txBody>
      </p:sp>
    </p:spTree>
    <p:extLst>
      <p:ext uri="{BB962C8B-B14F-4D97-AF65-F5344CB8AC3E}">
        <p14:creationId xmlns:p14="http://schemas.microsoft.com/office/powerpoint/2010/main" val="3292945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10363200" cy="685800"/>
          </a:xfrm>
        </p:spPr>
        <p:txBody>
          <a:bodyPr/>
          <a:lstStyle/>
          <a:p>
            <a:r>
              <a:rPr lang="en-US"/>
              <a:t>Click to edit Master title style</a:t>
            </a:r>
          </a:p>
        </p:txBody>
      </p:sp>
      <p:sp>
        <p:nvSpPr>
          <p:cNvPr id="3" name="Text Placeholder 2"/>
          <p:cNvSpPr>
            <a:spLocks noGrp="1"/>
          </p:cNvSpPr>
          <p:nvPr>
            <p:ph type="body" sz="half" idx="1"/>
          </p:nvPr>
        </p:nvSpPr>
        <p:spPr>
          <a:xfrm>
            <a:off x="914400" y="990600"/>
            <a:ext cx="50800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90600"/>
            <a:ext cx="50800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619500"/>
            <a:ext cx="50800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250C7108-B1B7-4043-A232-D63A424B9090}"/>
              </a:ext>
            </a:extLst>
          </p:cNvPr>
          <p:cNvSpPr>
            <a:spLocks noGrp="1" noChangeArrowheads="1"/>
          </p:cNvSpPr>
          <p:nvPr>
            <p:ph type="ftr" sz="quarter" idx="10"/>
          </p:nvPr>
        </p:nvSpPr>
        <p:spPr>
          <a:ln/>
        </p:spPr>
        <p:txBody>
          <a:bodyPr/>
          <a:lstStyle>
            <a:lvl1pPr>
              <a:defRPr/>
            </a:lvl1pPr>
          </a:lstStyle>
          <a:p>
            <a:endParaRPr lang="en-US" altLang="en-US" dirty="0"/>
          </a:p>
        </p:txBody>
      </p:sp>
    </p:spTree>
    <p:extLst>
      <p:ext uri="{BB962C8B-B14F-4D97-AF65-F5344CB8AC3E}">
        <p14:creationId xmlns:p14="http://schemas.microsoft.com/office/powerpoint/2010/main" val="570327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10363200" cy="685800"/>
          </a:xfrm>
        </p:spPr>
        <p:txBody>
          <a:bodyPr/>
          <a:lstStyle/>
          <a:p>
            <a:r>
              <a:rPr lang="en-US"/>
              <a:t>Click to edit Master title style</a:t>
            </a:r>
          </a:p>
        </p:txBody>
      </p:sp>
      <p:sp>
        <p:nvSpPr>
          <p:cNvPr id="3" name="Text Placeholder 2"/>
          <p:cNvSpPr>
            <a:spLocks noGrp="1"/>
          </p:cNvSpPr>
          <p:nvPr>
            <p:ph type="body" sz="half" idx="1"/>
          </p:nvPr>
        </p:nvSpPr>
        <p:spPr>
          <a:xfrm>
            <a:off x="914400" y="990600"/>
            <a:ext cx="50800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90600"/>
            <a:ext cx="50800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781BD47E-3B05-43CF-8911-C0E9192D0AD1}"/>
              </a:ext>
            </a:extLst>
          </p:cNvPr>
          <p:cNvSpPr>
            <a:spLocks noGrp="1" noChangeArrowheads="1"/>
          </p:cNvSpPr>
          <p:nvPr>
            <p:ph type="ftr" sz="quarter" idx="10"/>
          </p:nvPr>
        </p:nvSpPr>
        <p:spPr>
          <a:ln/>
        </p:spPr>
        <p:txBody>
          <a:bodyPr/>
          <a:lstStyle>
            <a:lvl1pPr>
              <a:defRPr/>
            </a:lvl1pPr>
          </a:lstStyle>
          <a:p>
            <a:endParaRPr lang="en-US" altLang="en-US" dirty="0"/>
          </a:p>
        </p:txBody>
      </p:sp>
    </p:spTree>
    <p:extLst>
      <p:ext uri="{BB962C8B-B14F-4D97-AF65-F5344CB8AC3E}">
        <p14:creationId xmlns:p14="http://schemas.microsoft.com/office/powerpoint/2010/main" val="3310191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152400"/>
            <a:ext cx="10363200" cy="685800"/>
          </a:xfrm>
        </p:spPr>
        <p:txBody>
          <a:bodyPr/>
          <a:lstStyle/>
          <a:p>
            <a:r>
              <a:rPr lang="en-US"/>
              <a:t>Click to edit Master title style</a:t>
            </a:r>
          </a:p>
        </p:txBody>
      </p:sp>
      <p:sp>
        <p:nvSpPr>
          <p:cNvPr id="3" name="Content Placeholder 2"/>
          <p:cNvSpPr>
            <a:spLocks noGrp="1"/>
          </p:cNvSpPr>
          <p:nvPr>
            <p:ph sz="quarter" idx="1"/>
          </p:nvPr>
        </p:nvSpPr>
        <p:spPr>
          <a:xfrm>
            <a:off x="914400" y="990600"/>
            <a:ext cx="50800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90600"/>
            <a:ext cx="50800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3619500"/>
            <a:ext cx="50800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619500"/>
            <a:ext cx="50800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069D4D06-2F75-4CFA-979B-BF3DC967AE81}"/>
              </a:ext>
            </a:extLst>
          </p:cNvPr>
          <p:cNvSpPr>
            <a:spLocks noGrp="1" noChangeArrowheads="1"/>
          </p:cNvSpPr>
          <p:nvPr>
            <p:ph type="ftr" sz="quarter" idx="10"/>
          </p:nvPr>
        </p:nvSpPr>
        <p:spPr>
          <a:ln/>
        </p:spPr>
        <p:txBody>
          <a:bodyPr/>
          <a:lstStyle>
            <a:lvl1pPr>
              <a:defRPr/>
            </a:lvl1pPr>
          </a:lstStyle>
          <a:p>
            <a:endParaRPr lang="en-US" altLang="en-US" dirty="0"/>
          </a:p>
        </p:txBody>
      </p:sp>
    </p:spTree>
    <p:extLst>
      <p:ext uri="{BB962C8B-B14F-4D97-AF65-F5344CB8AC3E}">
        <p14:creationId xmlns:p14="http://schemas.microsoft.com/office/powerpoint/2010/main" val="3092499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10363200" cy="685800"/>
          </a:xfrm>
        </p:spPr>
        <p:txBody>
          <a:bodyPr/>
          <a:lstStyle/>
          <a:p>
            <a:r>
              <a:rPr lang="en-US"/>
              <a:t>Click to edit Master title style</a:t>
            </a:r>
          </a:p>
        </p:txBody>
      </p:sp>
      <p:sp>
        <p:nvSpPr>
          <p:cNvPr id="3" name="Content Placeholder 2"/>
          <p:cNvSpPr>
            <a:spLocks noGrp="1"/>
          </p:cNvSpPr>
          <p:nvPr>
            <p:ph sz="half" idx="1"/>
          </p:nvPr>
        </p:nvSpPr>
        <p:spPr>
          <a:xfrm>
            <a:off x="914400" y="990600"/>
            <a:ext cx="50800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90600"/>
            <a:ext cx="50800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619500"/>
            <a:ext cx="50800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7EF499BE-F7A4-4E69-946A-9B1BFEA80FC6}"/>
              </a:ext>
            </a:extLst>
          </p:cNvPr>
          <p:cNvSpPr>
            <a:spLocks noGrp="1" noChangeArrowheads="1"/>
          </p:cNvSpPr>
          <p:nvPr>
            <p:ph type="ftr" sz="quarter" idx="10"/>
          </p:nvPr>
        </p:nvSpPr>
        <p:spPr>
          <a:ln/>
        </p:spPr>
        <p:txBody>
          <a:bodyPr/>
          <a:lstStyle>
            <a:lvl1pPr>
              <a:defRPr/>
            </a:lvl1pPr>
          </a:lstStyle>
          <a:p>
            <a:endParaRPr lang="en-US" altLang="en-US" dirty="0"/>
          </a:p>
        </p:txBody>
      </p:sp>
    </p:spTree>
    <p:extLst>
      <p:ext uri="{BB962C8B-B14F-4D97-AF65-F5344CB8AC3E}">
        <p14:creationId xmlns:p14="http://schemas.microsoft.com/office/powerpoint/2010/main" val="26371372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762BA-3386-43EF-8175-40E45716D7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9411DA-D7F6-450D-90F9-436897326A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3F5CEA-644A-47E6-85E1-6129E0F76F9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895B027-4642-434C-8E20-BB03936941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45AAF-F6BE-46BE-A7B4-D23A5004FD95}"/>
              </a:ext>
            </a:extLst>
          </p:cNvPr>
          <p:cNvSpPr>
            <a:spLocks noGrp="1"/>
          </p:cNvSpPr>
          <p:nvPr>
            <p:ph type="sldNum" sz="quarter" idx="12"/>
          </p:nvPr>
        </p:nvSpPr>
        <p:spPr/>
        <p:txBody>
          <a:bodyPr/>
          <a:lstStyle/>
          <a:p>
            <a:fld id="{5125E3B0-5B2C-47D5-90D1-938A465FAA73}" type="slidenum">
              <a:rPr lang="en-US" smtClean="0"/>
              <a:t>‹#›</a:t>
            </a:fld>
            <a:endParaRPr lang="en-US"/>
          </a:p>
        </p:txBody>
      </p:sp>
    </p:spTree>
    <p:extLst>
      <p:ext uri="{BB962C8B-B14F-4D97-AF65-F5344CB8AC3E}">
        <p14:creationId xmlns:p14="http://schemas.microsoft.com/office/powerpoint/2010/main" val="3261441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DF5A5-4E83-4C89-9333-F2B2ED8A24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FB68A5-91FF-4984-8B3A-A178C0FB5D6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C7AF6B-F4A7-427B-94F0-3A9EED3715A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E620E91-53ED-4B63-B9C9-2B3D96E5EB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A96B0F-4961-4934-A3E6-58F07C5650A7}"/>
              </a:ext>
            </a:extLst>
          </p:cNvPr>
          <p:cNvSpPr>
            <a:spLocks noGrp="1"/>
          </p:cNvSpPr>
          <p:nvPr>
            <p:ph type="sldNum" sz="quarter" idx="12"/>
          </p:nvPr>
        </p:nvSpPr>
        <p:spPr/>
        <p:txBody>
          <a:bodyPr/>
          <a:lstStyle/>
          <a:p>
            <a:fld id="{5125E3B0-5B2C-47D5-90D1-938A465FAA73}" type="slidenum">
              <a:rPr lang="en-US" smtClean="0"/>
              <a:t>‹#›</a:t>
            </a:fld>
            <a:endParaRPr lang="en-US"/>
          </a:p>
        </p:txBody>
      </p:sp>
    </p:spTree>
    <p:extLst>
      <p:ext uri="{BB962C8B-B14F-4D97-AF65-F5344CB8AC3E}">
        <p14:creationId xmlns:p14="http://schemas.microsoft.com/office/powerpoint/2010/main" val="16388549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FA180-9893-42A0-8AED-3C67503808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60A176-88C9-4586-A785-E7CFEA731C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3F4C384-F8C2-48CD-9975-E73437380DF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ABE05E9-203C-4D7C-A179-6F736B2AB2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CD6A98-D004-4C96-A319-9C2394F6C074}"/>
              </a:ext>
            </a:extLst>
          </p:cNvPr>
          <p:cNvSpPr>
            <a:spLocks noGrp="1"/>
          </p:cNvSpPr>
          <p:nvPr>
            <p:ph type="sldNum" sz="quarter" idx="12"/>
          </p:nvPr>
        </p:nvSpPr>
        <p:spPr/>
        <p:txBody>
          <a:bodyPr/>
          <a:lstStyle/>
          <a:p>
            <a:fld id="{5125E3B0-5B2C-47D5-90D1-938A465FAA73}" type="slidenum">
              <a:rPr lang="en-US" smtClean="0"/>
              <a:t>‹#›</a:t>
            </a:fld>
            <a:endParaRPr lang="en-US"/>
          </a:p>
        </p:txBody>
      </p:sp>
    </p:spTree>
    <p:extLst>
      <p:ext uri="{BB962C8B-B14F-4D97-AF65-F5344CB8AC3E}">
        <p14:creationId xmlns:p14="http://schemas.microsoft.com/office/powerpoint/2010/main" val="154484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A157DA5C-85EE-4017-8EA6-C4BCDB2BDC32}"/>
              </a:ext>
            </a:extLst>
          </p:cNvPr>
          <p:cNvCxnSpPr/>
          <p:nvPr userDrawn="1"/>
        </p:nvCxnSpPr>
        <p:spPr>
          <a:xfrm>
            <a:off x="1158771" y="5943600"/>
            <a:ext cx="9906000" cy="0"/>
          </a:xfrm>
          <a:prstGeom prst="line">
            <a:avLst/>
          </a:prstGeom>
          <a:ln w="76200">
            <a:solidFill>
              <a:srgbClr val="F1AB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74E58E-8E91-43EA-8494-AE8522595CB5}"/>
              </a:ext>
            </a:extLst>
          </p:cNvPr>
          <p:cNvCxnSpPr/>
          <p:nvPr userDrawn="1"/>
        </p:nvCxnSpPr>
        <p:spPr>
          <a:xfrm>
            <a:off x="1158771" y="867508"/>
            <a:ext cx="9906000" cy="0"/>
          </a:xfrm>
          <a:prstGeom prst="line">
            <a:avLst/>
          </a:prstGeom>
          <a:ln w="76200">
            <a:solidFill>
              <a:srgbClr val="F1AB00"/>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E9649137-A3DC-4ED2-AD93-9FC6A9C16433}"/>
              </a:ext>
            </a:extLst>
          </p:cNvPr>
          <p:cNvSpPr>
            <a:spLocks noGrp="1"/>
          </p:cNvSpPr>
          <p:nvPr>
            <p:ph type="ftr" sz="quarter" idx="10"/>
          </p:nvPr>
        </p:nvSpPr>
        <p:spPr/>
        <p:txBody>
          <a:bodyPr/>
          <a:lstStyle/>
          <a:p>
            <a:endParaRPr lang="en-US" altLang="en-US" dirty="0"/>
          </a:p>
        </p:txBody>
      </p:sp>
      <p:sp>
        <p:nvSpPr>
          <p:cNvPr id="6" name="Title 5">
            <a:extLst>
              <a:ext uri="{FF2B5EF4-FFF2-40B4-BE49-F238E27FC236}">
                <a16:creationId xmlns:a16="http://schemas.microsoft.com/office/drawing/2014/main" id="{9C08906A-67D6-4D46-AF35-B480046FE2B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96853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BA257-63CB-4A57-84A9-812C40FEDC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879748-0A41-4995-B5C1-625F7243C9F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979F01-045E-4AB8-9367-ECD54438163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B8B7EA-2CBF-463F-86A6-1EE1C403D20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EB4FC31-5091-46CB-9BAF-A06BEAF4A0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EB5B6E-D01F-4277-877F-2CAFC4AECC4D}"/>
              </a:ext>
            </a:extLst>
          </p:cNvPr>
          <p:cNvSpPr>
            <a:spLocks noGrp="1"/>
          </p:cNvSpPr>
          <p:nvPr>
            <p:ph type="sldNum" sz="quarter" idx="12"/>
          </p:nvPr>
        </p:nvSpPr>
        <p:spPr/>
        <p:txBody>
          <a:bodyPr/>
          <a:lstStyle/>
          <a:p>
            <a:fld id="{5125E3B0-5B2C-47D5-90D1-938A465FAA73}" type="slidenum">
              <a:rPr lang="en-US" smtClean="0"/>
              <a:t>‹#›</a:t>
            </a:fld>
            <a:endParaRPr lang="en-US"/>
          </a:p>
        </p:txBody>
      </p:sp>
    </p:spTree>
    <p:extLst>
      <p:ext uri="{BB962C8B-B14F-4D97-AF65-F5344CB8AC3E}">
        <p14:creationId xmlns:p14="http://schemas.microsoft.com/office/powerpoint/2010/main" val="7146550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548CB-2089-4378-9C52-C327913A54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BE5D00-2624-4B49-B1AE-289CC1E33E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15F0D5F-ABB2-4765-B44F-A8BCC758A93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C5F49B-1421-4655-BD2F-7CE19EBF4F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5696F2-3BD2-40E3-A27E-9F03365311D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409426-DB3F-476D-8FE5-C2619168574B}"/>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82E81406-7484-41BF-8BF0-1DD100849D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9DA6F3-7AF2-4221-B2A3-8C78A2A9A3CA}"/>
              </a:ext>
            </a:extLst>
          </p:cNvPr>
          <p:cNvSpPr>
            <a:spLocks noGrp="1"/>
          </p:cNvSpPr>
          <p:nvPr>
            <p:ph type="sldNum" sz="quarter" idx="12"/>
          </p:nvPr>
        </p:nvSpPr>
        <p:spPr/>
        <p:txBody>
          <a:bodyPr/>
          <a:lstStyle/>
          <a:p>
            <a:fld id="{5125E3B0-5B2C-47D5-90D1-938A465FAA73}" type="slidenum">
              <a:rPr lang="en-US" smtClean="0"/>
              <a:t>‹#›</a:t>
            </a:fld>
            <a:endParaRPr lang="en-US"/>
          </a:p>
        </p:txBody>
      </p:sp>
    </p:spTree>
    <p:extLst>
      <p:ext uri="{BB962C8B-B14F-4D97-AF65-F5344CB8AC3E}">
        <p14:creationId xmlns:p14="http://schemas.microsoft.com/office/powerpoint/2010/main" val="36688614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39DD8-BAF9-4D40-A63F-60DF84E2C1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158F06-F697-4ECA-BB55-32F9ADD3031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637533E-14D4-493B-8C67-EBA90D70F9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3352CD-7E5C-4831-B23B-3E4C89A2F3AC}"/>
              </a:ext>
            </a:extLst>
          </p:cNvPr>
          <p:cNvSpPr>
            <a:spLocks noGrp="1"/>
          </p:cNvSpPr>
          <p:nvPr>
            <p:ph type="sldNum" sz="quarter" idx="12"/>
          </p:nvPr>
        </p:nvSpPr>
        <p:spPr/>
        <p:txBody>
          <a:bodyPr/>
          <a:lstStyle/>
          <a:p>
            <a:fld id="{5125E3B0-5B2C-47D5-90D1-938A465FAA73}" type="slidenum">
              <a:rPr lang="en-US" smtClean="0"/>
              <a:t>‹#›</a:t>
            </a:fld>
            <a:endParaRPr lang="en-US"/>
          </a:p>
        </p:txBody>
      </p:sp>
    </p:spTree>
    <p:extLst>
      <p:ext uri="{BB962C8B-B14F-4D97-AF65-F5344CB8AC3E}">
        <p14:creationId xmlns:p14="http://schemas.microsoft.com/office/powerpoint/2010/main" val="27209168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2B6D7E-6B8F-4074-B95E-D5BAD8E8487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2B07EFB-2351-4727-BD1B-C572EB85F3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6A6DC8-A0BE-49C2-B814-3E6589C5F277}"/>
              </a:ext>
            </a:extLst>
          </p:cNvPr>
          <p:cNvSpPr>
            <a:spLocks noGrp="1"/>
          </p:cNvSpPr>
          <p:nvPr>
            <p:ph type="sldNum" sz="quarter" idx="12"/>
          </p:nvPr>
        </p:nvSpPr>
        <p:spPr/>
        <p:txBody>
          <a:bodyPr/>
          <a:lstStyle/>
          <a:p>
            <a:fld id="{5125E3B0-5B2C-47D5-90D1-938A465FAA73}" type="slidenum">
              <a:rPr lang="en-US" smtClean="0"/>
              <a:t>‹#›</a:t>
            </a:fld>
            <a:endParaRPr lang="en-US"/>
          </a:p>
        </p:txBody>
      </p:sp>
    </p:spTree>
    <p:extLst>
      <p:ext uri="{BB962C8B-B14F-4D97-AF65-F5344CB8AC3E}">
        <p14:creationId xmlns:p14="http://schemas.microsoft.com/office/powerpoint/2010/main" val="2843169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951B1-A397-493C-8F34-F1B8A2B19B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D1FD4A-FBD3-4BDC-906D-34EFC74AC4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E50E6B-AD4E-4038-8D8B-8C53B11F21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800BBD1-6614-486B-A519-9B1CCF4045C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E8BC9F3-5C51-4AF8-B38E-A62A8655F4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AFFBD9-9E12-419B-9B85-B2D9C9161318}"/>
              </a:ext>
            </a:extLst>
          </p:cNvPr>
          <p:cNvSpPr>
            <a:spLocks noGrp="1"/>
          </p:cNvSpPr>
          <p:nvPr>
            <p:ph type="sldNum" sz="quarter" idx="12"/>
          </p:nvPr>
        </p:nvSpPr>
        <p:spPr/>
        <p:txBody>
          <a:bodyPr/>
          <a:lstStyle/>
          <a:p>
            <a:fld id="{5125E3B0-5B2C-47D5-90D1-938A465FAA73}" type="slidenum">
              <a:rPr lang="en-US" smtClean="0"/>
              <a:t>‹#›</a:t>
            </a:fld>
            <a:endParaRPr lang="en-US"/>
          </a:p>
        </p:txBody>
      </p:sp>
    </p:spTree>
    <p:extLst>
      <p:ext uri="{BB962C8B-B14F-4D97-AF65-F5344CB8AC3E}">
        <p14:creationId xmlns:p14="http://schemas.microsoft.com/office/powerpoint/2010/main" val="15954043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ADCBC-9359-4ACB-B503-19A43DD84E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D854D2-0055-4DEE-9505-6A20C1AE46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D1708B-D989-4629-9741-4D4075EC77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18FD859-7BB2-4D84-A7AD-C52016F570D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F198959-93D4-4156-A458-B130F28B5D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22EE25-E8DB-45E7-BFFD-FCEEBA32DC64}"/>
              </a:ext>
            </a:extLst>
          </p:cNvPr>
          <p:cNvSpPr>
            <a:spLocks noGrp="1"/>
          </p:cNvSpPr>
          <p:nvPr>
            <p:ph type="sldNum" sz="quarter" idx="12"/>
          </p:nvPr>
        </p:nvSpPr>
        <p:spPr/>
        <p:txBody>
          <a:bodyPr/>
          <a:lstStyle/>
          <a:p>
            <a:fld id="{5125E3B0-5B2C-47D5-90D1-938A465FAA73}" type="slidenum">
              <a:rPr lang="en-US" smtClean="0"/>
              <a:t>‹#›</a:t>
            </a:fld>
            <a:endParaRPr lang="en-US"/>
          </a:p>
        </p:txBody>
      </p:sp>
    </p:spTree>
    <p:extLst>
      <p:ext uri="{BB962C8B-B14F-4D97-AF65-F5344CB8AC3E}">
        <p14:creationId xmlns:p14="http://schemas.microsoft.com/office/powerpoint/2010/main" val="5933173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31281-BF5E-4986-8CA7-25AF073D00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121B6B-BA2B-4B04-A163-271F714EE1E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E57212-5D41-4399-89E3-0A0C155F6F9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A512D36-40A8-4C46-9AF8-87979C1393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2D2040-0B7D-4EF4-85DA-CCE2667EB211}"/>
              </a:ext>
            </a:extLst>
          </p:cNvPr>
          <p:cNvSpPr>
            <a:spLocks noGrp="1"/>
          </p:cNvSpPr>
          <p:nvPr>
            <p:ph type="sldNum" sz="quarter" idx="12"/>
          </p:nvPr>
        </p:nvSpPr>
        <p:spPr/>
        <p:txBody>
          <a:bodyPr/>
          <a:lstStyle/>
          <a:p>
            <a:fld id="{5125E3B0-5B2C-47D5-90D1-938A465FAA73}" type="slidenum">
              <a:rPr lang="en-US" smtClean="0"/>
              <a:t>‹#›</a:t>
            </a:fld>
            <a:endParaRPr lang="en-US"/>
          </a:p>
        </p:txBody>
      </p:sp>
    </p:spTree>
    <p:extLst>
      <p:ext uri="{BB962C8B-B14F-4D97-AF65-F5344CB8AC3E}">
        <p14:creationId xmlns:p14="http://schemas.microsoft.com/office/powerpoint/2010/main" val="160374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A3EDDE-799D-4D00-89D3-6E10E459B5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AD99D6-9177-48EE-8BB8-49D635C0F51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D9BC45-21CF-481A-A99B-6CA0B18997D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2BEF7AE-85A2-4924-944F-63B4C3A38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224407-0825-43CE-A6C9-B098EA2B85F2}"/>
              </a:ext>
            </a:extLst>
          </p:cNvPr>
          <p:cNvSpPr>
            <a:spLocks noGrp="1"/>
          </p:cNvSpPr>
          <p:nvPr>
            <p:ph type="sldNum" sz="quarter" idx="12"/>
          </p:nvPr>
        </p:nvSpPr>
        <p:spPr/>
        <p:txBody>
          <a:bodyPr/>
          <a:lstStyle/>
          <a:p>
            <a:fld id="{5125E3B0-5B2C-47D5-90D1-938A465FAA73}" type="slidenum">
              <a:rPr lang="en-US" smtClean="0"/>
              <a:t>‹#›</a:t>
            </a:fld>
            <a:endParaRPr lang="en-US"/>
          </a:p>
        </p:txBody>
      </p:sp>
    </p:spTree>
    <p:extLst>
      <p:ext uri="{BB962C8B-B14F-4D97-AF65-F5344CB8AC3E}">
        <p14:creationId xmlns:p14="http://schemas.microsoft.com/office/powerpoint/2010/main" val="40995291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D65CF-5E01-4042-9973-AC3BF48EE4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FBC23A-C664-4ABD-BBFD-9E9B0AEE6D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05B963-E2A6-4F63-BFBC-4103A8F03CC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897D099-2B66-4430-84CD-09C1069023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A39417-80F6-4E0E-AE81-3D2E09028881}"/>
              </a:ext>
            </a:extLst>
          </p:cNvPr>
          <p:cNvSpPr>
            <a:spLocks noGrp="1"/>
          </p:cNvSpPr>
          <p:nvPr>
            <p:ph type="sldNum" sz="quarter" idx="12"/>
          </p:nvPr>
        </p:nvSpPr>
        <p:spPr/>
        <p:txBody>
          <a:bodyPr/>
          <a:lstStyle/>
          <a:p>
            <a:fld id="{E70E3622-C6EC-46A3-A38B-864A5547778A}" type="slidenum">
              <a:rPr lang="en-US" smtClean="0"/>
              <a:t>‹#›</a:t>
            </a:fld>
            <a:endParaRPr lang="en-US"/>
          </a:p>
        </p:txBody>
      </p:sp>
    </p:spTree>
    <p:extLst>
      <p:ext uri="{BB962C8B-B14F-4D97-AF65-F5344CB8AC3E}">
        <p14:creationId xmlns:p14="http://schemas.microsoft.com/office/powerpoint/2010/main" val="7401097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EB547-0A58-4FE4-847F-40D7246057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B78B4C-3A64-42E4-A1E9-76D95FC8073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510608-6BD6-4BB5-AE5F-A8098F38C61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5A47D22-DF58-4B1A-8D3F-AE02F04709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5D5CAD-016C-49DB-A311-94E8217B0AFD}"/>
              </a:ext>
            </a:extLst>
          </p:cNvPr>
          <p:cNvSpPr>
            <a:spLocks noGrp="1"/>
          </p:cNvSpPr>
          <p:nvPr>
            <p:ph type="sldNum" sz="quarter" idx="12"/>
          </p:nvPr>
        </p:nvSpPr>
        <p:spPr/>
        <p:txBody>
          <a:bodyPr/>
          <a:lstStyle/>
          <a:p>
            <a:fld id="{E70E3622-C6EC-46A3-A38B-864A5547778A}" type="slidenum">
              <a:rPr lang="en-US" smtClean="0"/>
              <a:t>‹#›</a:t>
            </a:fld>
            <a:endParaRPr lang="en-US"/>
          </a:p>
        </p:txBody>
      </p:sp>
    </p:spTree>
    <p:extLst>
      <p:ext uri="{BB962C8B-B14F-4D97-AF65-F5344CB8AC3E}">
        <p14:creationId xmlns:p14="http://schemas.microsoft.com/office/powerpoint/2010/main" val="41453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EED18-E0C1-4CEE-B327-6E681C4E4327}"/>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89752E07-2B04-4B18-93AA-31DE759BFBD4}"/>
              </a:ext>
            </a:extLst>
          </p:cNvPr>
          <p:cNvSpPr>
            <a:spLocks noGrp="1"/>
          </p:cNvSpPr>
          <p:nvPr>
            <p:ph type="ftr" sz="quarter" idx="10"/>
          </p:nvPr>
        </p:nvSpPr>
        <p:spPr/>
        <p:txBody>
          <a:bodyPr/>
          <a:lstStyle/>
          <a:p>
            <a:endParaRPr lang="en-US" altLang="en-US" dirty="0"/>
          </a:p>
        </p:txBody>
      </p:sp>
    </p:spTree>
    <p:extLst>
      <p:ext uri="{BB962C8B-B14F-4D97-AF65-F5344CB8AC3E}">
        <p14:creationId xmlns:p14="http://schemas.microsoft.com/office/powerpoint/2010/main" val="21308091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C9EB9-50D0-45C2-83A8-65A1E03864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301B24-CDA1-4392-B9F7-5D648B2F70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05B47D2-9455-4371-ADDD-D59CC9495E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D92CF8B-456D-4CCB-A051-512275F80A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2C6B55-92FD-4C30-8AC5-5FF3CFC7E0F7}"/>
              </a:ext>
            </a:extLst>
          </p:cNvPr>
          <p:cNvSpPr>
            <a:spLocks noGrp="1"/>
          </p:cNvSpPr>
          <p:nvPr>
            <p:ph type="sldNum" sz="quarter" idx="12"/>
          </p:nvPr>
        </p:nvSpPr>
        <p:spPr/>
        <p:txBody>
          <a:bodyPr/>
          <a:lstStyle/>
          <a:p>
            <a:fld id="{E70E3622-C6EC-46A3-A38B-864A5547778A}" type="slidenum">
              <a:rPr lang="en-US" smtClean="0"/>
              <a:t>‹#›</a:t>
            </a:fld>
            <a:endParaRPr lang="en-US"/>
          </a:p>
        </p:txBody>
      </p:sp>
    </p:spTree>
    <p:extLst>
      <p:ext uri="{BB962C8B-B14F-4D97-AF65-F5344CB8AC3E}">
        <p14:creationId xmlns:p14="http://schemas.microsoft.com/office/powerpoint/2010/main" val="28881486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247AA-BE76-4C32-8EE1-E85AE3D63F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C1F1FD-C410-4597-97A4-70A1452CE03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CF2B0C-1065-4C81-A1EA-4F787B887FF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36BACE-1974-4C48-B430-08B1BA1B501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2FBF257-3392-488C-AD75-BBD0F1010D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52F701-CCA4-4CC4-BB99-2C9BE314C31D}"/>
              </a:ext>
            </a:extLst>
          </p:cNvPr>
          <p:cNvSpPr>
            <a:spLocks noGrp="1"/>
          </p:cNvSpPr>
          <p:nvPr>
            <p:ph type="sldNum" sz="quarter" idx="12"/>
          </p:nvPr>
        </p:nvSpPr>
        <p:spPr/>
        <p:txBody>
          <a:bodyPr/>
          <a:lstStyle/>
          <a:p>
            <a:fld id="{E70E3622-C6EC-46A3-A38B-864A5547778A}" type="slidenum">
              <a:rPr lang="en-US" smtClean="0"/>
              <a:t>‹#›</a:t>
            </a:fld>
            <a:endParaRPr lang="en-US"/>
          </a:p>
        </p:txBody>
      </p:sp>
    </p:spTree>
    <p:extLst>
      <p:ext uri="{BB962C8B-B14F-4D97-AF65-F5344CB8AC3E}">
        <p14:creationId xmlns:p14="http://schemas.microsoft.com/office/powerpoint/2010/main" val="4338041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C93A3-1566-4966-A5A7-CA65EDF512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918E14-A9C0-4A5A-87D0-9C09593C47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9A6658-6C90-481A-8B90-2F16F63ED07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4D4CC8-C887-4852-8C83-BE6C261FF2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AA74952-B075-44A7-8225-0C3EB2E5A18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89BC1B-5BB1-44A4-BFB0-18D918EB31E5}"/>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F5E9B193-25D0-44FE-AD1B-934AE16267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5448BB-1E35-490E-ACD9-A25F044C9D46}"/>
              </a:ext>
            </a:extLst>
          </p:cNvPr>
          <p:cNvSpPr>
            <a:spLocks noGrp="1"/>
          </p:cNvSpPr>
          <p:nvPr>
            <p:ph type="sldNum" sz="quarter" idx="12"/>
          </p:nvPr>
        </p:nvSpPr>
        <p:spPr/>
        <p:txBody>
          <a:bodyPr/>
          <a:lstStyle/>
          <a:p>
            <a:fld id="{E70E3622-C6EC-46A3-A38B-864A5547778A}" type="slidenum">
              <a:rPr lang="en-US" smtClean="0"/>
              <a:t>‹#›</a:t>
            </a:fld>
            <a:endParaRPr lang="en-US"/>
          </a:p>
        </p:txBody>
      </p:sp>
    </p:spTree>
    <p:extLst>
      <p:ext uri="{BB962C8B-B14F-4D97-AF65-F5344CB8AC3E}">
        <p14:creationId xmlns:p14="http://schemas.microsoft.com/office/powerpoint/2010/main" val="17027205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CB03E-B8FE-45E5-9A54-AE30ACEA59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B1AB13-B617-46EB-8127-8693B56DABF9}"/>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C9199C2-1265-41B0-8F16-0CC25FE827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D6DF85-0A32-4DBB-A855-9BA1858083AE}"/>
              </a:ext>
            </a:extLst>
          </p:cNvPr>
          <p:cNvSpPr>
            <a:spLocks noGrp="1"/>
          </p:cNvSpPr>
          <p:nvPr>
            <p:ph type="sldNum" sz="quarter" idx="12"/>
          </p:nvPr>
        </p:nvSpPr>
        <p:spPr/>
        <p:txBody>
          <a:bodyPr/>
          <a:lstStyle/>
          <a:p>
            <a:fld id="{E70E3622-C6EC-46A3-A38B-864A5547778A}" type="slidenum">
              <a:rPr lang="en-US" smtClean="0"/>
              <a:t>‹#›</a:t>
            </a:fld>
            <a:endParaRPr lang="en-US"/>
          </a:p>
        </p:txBody>
      </p:sp>
    </p:spTree>
    <p:extLst>
      <p:ext uri="{BB962C8B-B14F-4D97-AF65-F5344CB8AC3E}">
        <p14:creationId xmlns:p14="http://schemas.microsoft.com/office/powerpoint/2010/main" val="8200533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AB3E77-AAB1-4430-A7BC-D5F21E1E05CE}"/>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9B4B98BB-93C5-495D-9294-7D31C739D3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7F2E6D-8E98-4A9D-A9AB-8BB225EB8FA7}"/>
              </a:ext>
            </a:extLst>
          </p:cNvPr>
          <p:cNvSpPr>
            <a:spLocks noGrp="1"/>
          </p:cNvSpPr>
          <p:nvPr>
            <p:ph type="sldNum" sz="quarter" idx="12"/>
          </p:nvPr>
        </p:nvSpPr>
        <p:spPr/>
        <p:txBody>
          <a:bodyPr/>
          <a:lstStyle/>
          <a:p>
            <a:fld id="{E70E3622-C6EC-46A3-A38B-864A5547778A}" type="slidenum">
              <a:rPr lang="en-US" smtClean="0"/>
              <a:t>‹#›</a:t>
            </a:fld>
            <a:endParaRPr lang="en-US"/>
          </a:p>
        </p:txBody>
      </p:sp>
    </p:spTree>
    <p:extLst>
      <p:ext uri="{BB962C8B-B14F-4D97-AF65-F5344CB8AC3E}">
        <p14:creationId xmlns:p14="http://schemas.microsoft.com/office/powerpoint/2010/main" val="12123022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80E4F-5AA8-4A34-99E7-ED55579ED0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CDCC7F-941C-434F-96B1-6CDFEB07AE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92324-A374-4132-90EB-061BD8BFC9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DBE080D-81FE-43A9-A347-94C870ECE03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57157B0-93FA-4418-ACD4-F16D6725B8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0BC71E-5528-43AE-8AEF-ED26537695B7}"/>
              </a:ext>
            </a:extLst>
          </p:cNvPr>
          <p:cNvSpPr>
            <a:spLocks noGrp="1"/>
          </p:cNvSpPr>
          <p:nvPr>
            <p:ph type="sldNum" sz="quarter" idx="12"/>
          </p:nvPr>
        </p:nvSpPr>
        <p:spPr/>
        <p:txBody>
          <a:bodyPr/>
          <a:lstStyle/>
          <a:p>
            <a:fld id="{E70E3622-C6EC-46A3-A38B-864A5547778A}" type="slidenum">
              <a:rPr lang="en-US" smtClean="0"/>
              <a:t>‹#›</a:t>
            </a:fld>
            <a:endParaRPr lang="en-US"/>
          </a:p>
        </p:txBody>
      </p:sp>
    </p:spTree>
    <p:extLst>
      <p:ext uri="{BB962C8B-B14F-4D97-AF65-F5344CB8AC3E}">
        <p14:creationId xmlns:p14="http://schemas.microsoft.com/office/powerpoint/2010/main" val="8504246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73D10-0996-4C96-B77D-466B7D9D95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516AD9-32DF-423B-815E-BA2C2D25A0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CA0A69-AE22-4794-A08D-8A97547DB1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011E83-6CD7-44D0-832E-6BDCD8DDD98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AA267DA-F06F-4088-9063-1D9CB2BA33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703FDA-F647-47BE-A569-D0EB2C51B528}"/>
              </a:ext>
            </a:extLst>
          </p:cNvPr>
          <p:cNvSpPr>
            <a:spLocks noGrp="1"/>
          </p:cNvSpPr>
          <p:nvPr>
            <p:ph type="sldNum" sz="quarter" idx="12"/>
          </p:nvPr>
        </p:nvSpPr>
        <p:spPr/>
        <p:txBody>
          <a:bodyPr/>
          <a:lstStyle/>
          <a:p>
            <a:fld id="{E70E3622-C6EC-46A3-A38B-864A5547778A}" type="slidenum">
              <a:rPr lang="en-US" smtClean="0"/>
              <a:t>‹#›</a:t>
            </a:fld>
            <a:endParaRPr lang="en-US"/>
          </a:p>
        </p:txBody>
      </p:sp>
    </p:spTree>
    <p:extLst>
      <p:ext uri="{BB962C8B-B14F-4D97-AF65-F5344CB8AC3E}">
        <p14:creationId xmlns:p14="http://schemas.microsoft.com/office/powerpoint/2010/main" val="22430461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73155-2FDE-4701-BC31-A7DB0220BC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F9FF4A-8336-404C-8841-0D19CB94BEE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A3631-CDBE-48EE-89DD-6CEA2E9A293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4CD5CC6-14CB-488F-BA36-5AB1630C74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2BECB7-4980-4C46-B655-03D34BE02AA8}"/>
              </a:ext>
            </a:extLst>
          </p:cNvPr>
          <p:cNvSpPr>
            <a:spLocks noGrp="1"/>
          </p:cNvSpPr>
          <p:nvPr>
            <p:ph type="sldNum" sz="quarter" idx="12"/>
          </p:nvPr>
        </p:nvSpPr>
        <p:spPr/>
        <p:txBody>
          <a:bodyPr/>
          <a:lstStyle/>
          <a:p>
            <a:fld id="{E70E3622-C6EC-46A3-A38B-864A5547778A}" type="slidenum">
              <a:rPr lang="en-US" smtClean="0"/>
              <a:t>‹#›</a:t>
            </a:fld>
            <a:endParaRPr lang="en-US"/>
          </a:p>
        </p:txBody>
      </p:sp>
    </p:spTree>
    <p:extLst>
      <p:ext uri="{BB962C8B-B14F-4D97-AF65-F5344CB8AC3E}">
        <p14:creationId xmlns:p14="http://schemas.microsoft.com/office/powerpoint/2010/main" val="7640400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A8000F-A86D-4949-A6BB-1719B76710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C2A738-7D99-42AC-8661-2727AEABC4B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F96275-BFCB-4BEA-988B-9CEDAB8ECCA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675DA25-DA3A-4138-8E93-08988EE54F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6B11C3-1E58-4E28-96FD-B258EBCFF15F}"/>
              </a:ext>
            </a:extLst>
          </p:cNvPr>
          <p:cNvSpPr>
            <a:spLocks noGrp="1"/>
          </p:cNvSpPr>
          <p:nvPr>
            <p:ph type="sldNum" sz="quarter" idx="12"/>
          </p:nvPr>
        </p:nvSpPr>
        <p:spPr/>
        <p:txBody>
          <a:bodyPr/>
          <a:lstStyle/>
          <a:p>
            <a:fld id="{E70E3622-C6EC-46A3-A38B-864A5547778A}" type="slidenum">
              <a:rPr lang="en-US" smtClean="0"/>
              <a:t>‹#›</a:t>
            </a:fld>
            <a:endParaRPr lang="en-US"/>
          </a:p>
        </p:txBody>
      </p:sp>
    </p:spTree>
    <p:extLst>
      <p:ext uri="{BB962C8B-B14F-4D97-AF65-F5344CB8AC3E}">
        <p14:creationId xmlns:p14="http://schemas.microsoft.com/office/powerpoint/2010/main" val="647717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AEF55937-A813-435B-971E-984140BB290B}"/>
              </a:ext>
            </a:extLst>
          </p:cNvPr>
          <p:cNvSpPr>
            <a:spLocks noGrp="1" noChangeArrowheads="1"/>
          </p:cNvSpPr>
          <p:nvPr>
            <p:ph type="ftr" sz="quarter" idx="10"/>
          </p:nvPr>
        </p:nvSpPr>
        <p:spPr>
          <a:ln/>
        </p:spPr>
        <p:txBody>
          <a:bodyPr/>
          <a:lstStyle>
            <a:lvl1pPr>
              <a:defRPr/>
            </a:lvl1pPr>
          </a:lstStyle>
          <a:p>
            <a:endParaRPr lang="en-US" altLang="en-US"/>
          </a:p>
        </p:txBody>
      </p:sp>
    </p:spTree>
    <p:extLst>
      <p:ext uri="{BB962C8B-B14F-4D97-AF65-F5344CB8AC3E}">
        <p14:creationId xmlns:p14="http://schemas.microsoft.com/office/powerpoint/2010/main" val="3948040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90600"/>
            <a:ext cx="50800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90600"/>
            <a:ext cx="50800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A09F5D76-8D23-4042-A591-18C77A1A66BC}"/>
              </a:ext>
            </a:extLst>
          </p:cNvPr>
          <p:cNvSpPr>
            <a:spLocks noGrp="1" noChangeArrowheads="1"/>
          </p:cNvSpPr>
          <p:nvPr>
            <p:ph type="ftr" sz="quarter" idx="10"/>
          </p:nvPr>
        </p:nvSpPr>
        <p:spPr>
          <a:ln/>
        </p:spPr>
        <p:txBody>
          <a:bodyPr/>
          <a:lstStyle>
            <a:lvl1pPr>
              <a:defRPr/>
            </a:lvl1pPr>
          </a:lstStyle>
          <a:p>
            <a:endParaRPr lang="en-US" altLang="en-US"/>
          </a:p>
        </p:txBody>
      </p:sp>
    </p:spTree>
    <p:extLst>
      <p:ext uri="{BB962C8B-B14F-4D97-AF65-F5344CB8AC3E}">
        <p14:creationId xmlns:p14="http://schemas.microsoft.com/office/powerpoint/2010/main" val="2059210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083CE5E0-2D00-45DB-9580-C09525095B73}"/>
              </a:ext>
            </a:extLst>
          </p:cNvPr>
          <p:cNvSpPr>
            <a:spLocks noGrp="1" noChangeArrowheads="1"/>
          </p:cNvSpPr>
          <p:nvPr>
            <p:ph type="ftr" sz="quarter" idx="10"/>
          </p:nvPr>
        </p:nvSpPr>
        <p:spPr>
          <a:ln/>
        </p:spPr>
        <p:txBody>
          <a:bodyPr/>
          <a:lstStyle>
            <a:lvl1pPr>
              <a:defRPr/>
            </a:lvl1pPr>
          </a:lstStyle>
          <a:p>
            <a:endParaRPr lang="en-US" altLang="en-US"/>
          </a:p>
        </p:txBody>
      </p:sp>
    </p:spTree>
    <p:extLst>
      <p:ext uri="{BB962C8B-B14F-4D97-AF65-F5344CB8AC3E}">
        <p14:creationId xmlns:p14="http://schemas.microsoft.com/office/powerpoint/2010/main" val="2909493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79FC9FC2-BD49-4AEC-8D89-1EEC643E5B8D}"/>
              </a:ext>
            </a:extLst>
          </p:cNvPr>
          <p:cNvSpPr>
            <a:spLocks noGrp="1" noChangeArrowheads="1"/>
          </p:cNvSpPr>
          <p:nvPr>
            <p:ph type="ftr" sz="quarter" idx="10"/>
          </p:nvPr>
        </p:nvSpPr>
        <p:spPr>
          <a:ln/>
        </p:spPr>
        <p:txBody>
          <a:bodyPr/>
          <a:lstStyle>
            <a:lvl1pPr>
              <a:defRPr/>
            </a:lvl1pPr>
          </a:lstStyle>
          <a:p>
            <a:endParaRPr lang="en-US" altLang="en-US"/>
          </a:p>
        </p:txBody>
      </p:sp>
    </p:spTree>
    <p:extLst>
      <p:ext uri="{BB962C8B-B14F-4D97-AF65-F5344CB8AC3E}">
        <p14:creationId xmlns:p14="http://schemas.microsoft.com/office/powerpoint/2010/main" val="1579400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6D025AF4-54D9-412B-AFB5-1614A515301B}"/>
              </a:ext>
            </a:extLst>
          </p:cNvPr>
          <p:cNvSpPr>
            <a:spLocks noGrp="1" noChangeArrowheads="1"/>
          </p:cNvSpPr>
          <p:nvPr>
            <p:ph type="ftr" sz="quarter" idx="10"/>
          </p:nvPr>
        </p:nvSpPr>
        <p:spPr>
          <a:ln/>
        </p:spPr>
        <p:txBody>
          <a:bodyPr/>
          <a:lstStyle>
            <a:lvl1pPr>
              <a:defRPr/>
            </a:lvl1pPr>
          </a:lstStyle>
          <a:p>
            <a:endParaRPr lang="en-US" altLang="en-US"/>
          </a:p>
        </p:txBody>
      </p:sp>
    </p:spTree>
    <p:extLst>
      <p:ext uri="{BB962C8B-B14F-4D97-AF65-F5344CB8AC3E}">
        <p14:creationId xmlns:p14="http://schemas.microsoft.com/office/powerpoint/2010/main" val="3743223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E090678E-924C-443C-B7D3-FC554B05D445}"/>
              </a:ext>
            </a:extLst>
          </p:cNvPr>
          <p:cNvSpPr>
            <a:spLocks noGrp="1" noChangeArrowheads="1"/>
          </p:cNvSpPr>
          <p:nvPr>
            <p:ph type="ftr" sz="quarter" idx="10"/>
          </p:nvPr>
        </p:nvSpPr>
        <p:spPr>
          <a:ln/>
        </p:spPr>
        <p:txBody>
          <a:bodyPr/>
          <a:lstStyle>
            <a:lvl1pPr>
              <a:defRPr/>
            </a:lvl1pPr>
          </a:lstStyle>
          <a:p>
            <a:endParaRPr lang="en-US" altLang="en-US"/>
          </a:p>
        </p:txBody>
      </p:sp>
    </p:spTree>
    <p:extLst>
      <p:ext uri="{BB962C8B-B14F-4D97-AF65-F5344CB8AC3E}">
        <p14:creationId xmlns:p14="http://schemas.microsoft.com/office/powerpoint/2010/main" val="1863206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ti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9784AEF-CCE7-4E13-A6E8-C1E81F07B32B}"/>
              </a:ext>
            </a:extLst>
          </p:cNvPr>
          <p:cNvSpPr>
            <a:spLocks noGrp="1" noChangeArrowheads="1"/>
          </p:cNvSpPr>
          <p:nvPr>
            <p:ph type="title"/>
          </p:nvPr>
        </p:nvSpPr>
        <p:spPr bwMode="auto">
          <a:xfrm>
            <a:off x="914400" y="152400"/>
            <a:ext cx="10363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ko-KR"/>
              <a:t>Click to edit Master title style</a:t>
            </a:r>
          </a:p>
        </p:txBody>
      </p:sp>
      <p:sp>
        <p:nvSpPr>
          <p:cNvPr id="1027" name="Rectangle 3">
            <a:extLst>
              <a:ext uri="{FF2B5EF4-FFF2-40B4-BE49-F238E27FC236}">
                <a16:creationId xmlns:a16="http://schemas.microsoft.com/office/drawing/2014/main" id="{79E626D6-AD28-4619-BE4D-CC15FD1B28D6}"/>
              </a:ext>
            </a:extLst>
          </p:cNvPr>
          <p:cNvSpPr>
            <a:spLocks noGrp="1" noChangeArrowheads="1"/>
          </p:cNvSpPr>
          <p:nvPr>
            <p:ph type="body" idx="1"/>
          </p:nvPr>
        </p:nvSpPr>
        <p:spPr bwMode="auto">
          <a:xfrm>
            <a:off x="914400" y="990600"/>
            <a:ext cx="10363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p>
        </p:txBody>
      </p:sp>
      <p:sp>
        <p:nvSpPr>
          <p:cNvPr id="1029" name="Rectangle 5">
            <a:extLst>
              <a:ext uri="{FF2B5EF4-FFF2-40B4-BE49-F238E27FC236}">
                <a16:creationId xmlns:a16="http://schemas.microsoft.com/office/drawing/2014/main" id="{8FDFF788-71C1-4B33-92F0-2108F2614BE3}"/>
              </a:ext>
            </a:extLst>
          </p:cNvPr>
          <p:cNvSpPr>
            <a:spLocks noGrp="1" noChangeArrowheads="1"/>
          </p:cNvSpPr>
          <p:nvPr>
            <p:ph type="ftr" sz="quarter" idx="3"/>
          </p:nvPr>
        </p:nvSpPr>
        <p:spPr bwMode="auto">
          <a:xfrm>
            <a:off x="10363200" y="6248400"/>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600">
                <a:latin typeface="Arial" panose="020B0604020202020204" pitchFamily="34" charset="0"/>
                <a:ea typeface="Gulim" panose="020B0503020000020004" pitchFamily="34" charset="-127"/>
              </a:defRPr>
            </a:lvl1pPr>
          </a:lstStyle>
          <a:p>
            <a:endParaRPr lang="en-US" altLang="en-US" dirty="0"/>
          </a:p>
        </p:txBody>
      </p:sp>
      <p:sp>
        <p:nvSpPr>
          <p:cNvPr id="2" name="Line 7">
            <a:extLst>
              <a:ext uri="{FF2B5EF4-FFF2-40B4-BE49-F238E27FC236}">
                <a16:creationId xmlns:a16="http://schemas.microsoft.com/office/drawing/2014/main" id="{D0CFF59E-7EC5-439A-8228-3C13271546E9}"/>
              </a:ext>
            </a:extLst>
          </p:cNvPr>
          <p:cNvSpPr>
            <a:spLocks noChangeShapeType="1"/>
          </p:cNvSpPr>
          <p:nvPr/>
        </p:nvSpPr>
        <p:spPr bwMode="auto">
          <a:xfrm>
            <a:off x="508000" y="838200"/>
            <a:ext cx="11176000" cy="0"/>
          </a:xfrm>
          <a:prstGeom prst="line">
            <a:avLst/>
          </a:prstGeom>
          <a:noFill/>
          <a:ln w="571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1030" name="Line 8">
            <a:extLst>
              <a:ext uri="{FF2B5EF4-FFF2-40B4-BE49-F238E27FC236}">
                <a16:creationId xmlns:a16="http://schemas.microsoft.com/office/drawing/2014/main" id="{7A9989B4-5E08-4361-A0E2-1CA6583D90D2}"/>
              </a:ext>
            </a:extLst>
          </p:cNvPr>
          <p:cNvSpPr>
            <a:spLocks noChangeShapeType="1"/>
          </p:cNvSpPr>
          <p:nvPr/>
        </p:nvSpPr>
        <p:spPr bwMode="auto">
          <a:xfrm>
            <a:off x="508000" y="6172200"/>
            <a:ext cx="11176000" cy="0"/>
          </a:xfrm>
          <a:prstGeom prst="line">
            <a:avLst/>
          </a:prstGeom>
          <a:noFill/>
          <a:ln w="571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1031" name="Text Box 10">
            <a:extLst>
              <a:ext uri="{FF2B5EF4-FFF2-40B4-BE49-F238E27FC236}">
                <a16:creationId xmlns:a16="http://schemas.microsoft.com/office/drawing/2014/main" id="{CED4FA05-4FF9-4062-8F7F-6477042D348A}"/>
              </a:ext>
            </a:extLst>
          </p:cNvPr>
          <p:cNvSpPr txBox="1">
            <a:spLocks noChangeArrowheads="1"/>
          </p:cNvSpPr>
          <p:nvPr/>
        </p:nvSpPr>
        <p:spPr bwMode="auto">
          <a:xfrm>
            <a:off x="3962400" y="6248401"/>
            <a:ext cx="426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defRPr/>
            </a:pPr>
            <a:r>
              <a:rPr lang="en-US" altLang="ko-KR" sz="1800" i="1">
                <a:latin typeface="Arial" charset="0"/>
                <a:ea typeface="Gulim" pitchFamily="34" charset="-127"/>
              </a:rPr>
              <a:t>temes@ece.orst.edu</a:t>
            </a:r>
          </a:p>
        </p:txBody>
      </p:sp>
      <p:pic>
        <p:nvPicPr>
          <p:cNvPr id="1032" name="Picture 11" descr="homepage_logo">
            <a:extLst>
              <a:ext uri="{FF2B5EF4-FFF2-40B4-BE49-F238E27FC236}">
                <a16:creationId xmlns:a16="http://schemas.microsoft.com/office/drawing/2014/main" id="{82B9137A-6073-4A70-B248-288BCCA9C19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08000" y="6172201"/>
            <a:ext cx="17272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64DA151E-05EC-4919-BFCE-62CC98AED08E}"/>
              </a:ext>
            </a:extLst>
          </p:cNvPr>
          <p:cNvSpPr/>
          <p:nvPr userDrawn="1"/>
        </p:nvSpPr>
        <p:spPr>
          <a:xfrm>
            <a:off x="0" y="6356350"/>
            <a:ext cx="12192000" cy="501650"/>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00"/>
          </a:p>
        </p:txBody>
      </p:sp>
      <p:sp>
        <p:nvSpPr>
          <p:cNvPr id="10" name="TextBox 9">
            <a:extLst>
              <a:ext uri="{FF2B5EF4-FFF2-40B4-BE49-F238E27FC236}">
                <a16:creationId xmlns:a16="http://schemas.microsoft.com/office/drawing/2014/main" id="{9639B683-BE24-46E4-9E66-46CAC12AAAD4}"/>
              </a:ext>
            </a:extLst>
          </p:cNvPr>
          <p:cNvSpPr txBox="1"/>
          <p:nvPr userDrawn="1"/>
        </p:nvSpPr>
        <p:spPr>
          <a:xfrm>
            <a:off x="9753600" y="6421953"/>
            <a:ext cx="2032000" cy="369332"/>
          </a:xfrm>
          <a:prstGeom prst="rect">
            <a:avLst/>
          </a:prstGeom>
          <a:noFill/>
        </p:spPr>
        <p:txBody>
          <a:bodyPr wrap="square" rtlCol="0">
            <a:spAutoFit/>
          </a:bodyPr>
          <a:lstStyle/>
          <a:p>
            <a:pPr algn="r"/>
            <a:fld id="{5C5E9968-0DC1-4541-BED6-E3546B88CB12}" type="slidenum">
              <a:rPr lang="en-US" sz="1800" b="0" i="0" smtClean="0">
                <a:latin typeface="+mn-lt"/>
                <a:cs typeface="Arial" panose="020B0604020202020204" pitchFamily="34" charset="0"/>
              </a:rPr>
              <a:pPr algn="r"/>
              <a:t>‹#›</a:t>
            </a:fld>
            <a:r>
              <a:rPr lang="en-US" sz="1800" b="0" i="0" dirty="0">
                <a:latin typeface="+mn-lt"/>
                <a:cs typeface="Arial" panose="020B0604020202020204" pitchFamily="34" charset="0"/>
              </a:rPr>
              <a:t>/39</a:t>
            </a:r>
          </a:p>
        </p:txBody>
      </p:sp>
      <p:sp>
        <p:nvSpPr>
          <p:cNvPr id="11" name="TextBox 10">
            <a:extLst>
              <a:ext uri="{FF2B5EF4-FFF2-40B4-BE49-F238E27FC236}">
                <a16:creationId xmlns:a16="http://schemas.microsoft.com/office/drawing/2014/main" id="{431EC41E-AFB4-4CEA-BCCD-BF182C2AA0E2}"/>
              </a:ext>
            </a:extLst>
          </p:cNvPr>
          <p:cNvSpPr txBox="1"/>
          <p:nvPr userDrawn="1"/>
        </p:nvSpPr>
        <p:spPr>
          <a:xfrm>
            <a:off x="139701" y="6472574"/>
            <a:ext cx="5194300" cy="292388"/>
          </a:xfrm>
          <a:prstGeom prst="rect">
            <a:avLst/>
          </a:prstGeom>
          <a:noFill/>
        </p:spPr>
        <p:txBody>
          <a:bodyPr wrap="square" rtlCol="0">
            <a:spAutoFit/>
          </a:bodyPr>
          <a:lstStyle/>
          <a:p>
            <a:r>
              <a:rPr lang="en-US" altLang="en-US" sz="1300" b="0" i="1" dirty="0"/>
              <a:t>WIREFRAME: Supporting Data-dependent Parallelism in GPUs</a:t>
            </a:r>
            <a:endParaRPr lang="en-US" sz="1300" b="0" i="1" dirty="0"/>
          </a:p>
        </p:txBody>
      </p:sp>
      <p:sp>
        <p:nvSpPr>
          <p:cNvPr id="12" name="TextBox 11">
            <a:extLst>
              <a:ext uri="{FF2B5EF4-FFF2-40B4-BE49-F238E27FC236}">
                <a16:creationId xmlns:a16="http://schemas.microsoft.com/office/drawing/2014/main" id="{09491B8A-445F-40E8-84DA-FDA2CBEF75F0}"/>
              </a:ext>
            </a:extLst>
          </p:cNvPr>
          <p:cNvSpPr txBox="1"/>
          <p:nvPr userDrawn="1"/>
        </p:nvSpPr>
        <p:spPr>
          <a:xfrm>
            <a:off x="4114800" y="6440424"/>
            <a:ext cx="4114800" cy="369332"/>
          </a:xfrm>
          <a:prstGeom prst="rect">
            <a:avLst/>
          </a:prstGeom>
          <a:noFill/>
        </p:spPr>
        <p:txBody>
          <a:bodyPr wrap="square" rtlCol="0">
            <a:spAutoFit/>
          </a:bodyPr>
          <a:lstStyle/>
          <a:p>
            <a:pPr algn="ctr"/>
            <a:r>
              <a:rPr lang="en-US" sz="1800" i="1" dirty="0">
                <a:latin typeface="+mn-lt"/>
                <a:cs typeface="Times New Roman" panose="02020603050405020304" pitchFamily="18" charset="0"/>
              </a:rPr>
              <a:t>MICRO 50</a:t>
            </a:r>
          </a:p>
        </p:txBody>
      </p:sp>
      <p:cxnSp>
        <p:nvCxnSpPr>
          <p:cNvPr id="13" name="Straight Connector 12">
            <a:extLst>
              <a:ext uri="{FF2B5EF4-FFF2-40B4-BE49-F238E27FC236}">
                <a16:creationId xmlns:a16="http://schemas.microsoft.com/office/drawing/2014/main" id="{F6AD49ED-3F65-4BAA-A995-76AB20F45410}"/>
              </a:ext>
            </a:extLst>
          </p:cNvPr>
          <p:cNvCxnSpPr/>
          <p:nvPr userDrawn="1"/>
        </p:nvCxnSpPr>
        <p:spPr>
          <a:xfrm>
            <a:off x="0" y="6382512"/>
            <a:ext cx="121920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58C4072-CCB4-4A08-B394-7BD173153442}"/>
              </a:ext>
            </a:extLst>
          </p:cNvPr>
          <p:cNvSpPr/>
          <p:nvPr userDrawn="1"/>
        </p:nvSpPr>
        <p:spPr>
          <a:xfrm>
            <a:off x="11201400" y="110713"/>
            <a:ext cx="838200" cy="469392"/>
          </a:xfrm>
          <a:prstGeom prst="rect">
            <a:avLst/>
          </a:prstGeom>
          <a:blipFill dpi="0" rotWithShape="1">
            <a:blip r:embed="rId19">
              <a:alphaModFix amt="3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29259502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713"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hf sldNum="0" hdr="0" ftr="0" dt="0"/>
  <p:txStyles>
    <p:titleStyle>
      <a:lvl1pPr algn="ctr" rtl="0" eaLnBrk="0" fontAlgn="base" hangingPunct="0">
        <a:spcBef>
          <a:spcPct val="0"/>
        </a:spcBef>
        <a:spcAft>
          <a:spcPct val="0"/>
        </a:spcAft>
        <a:defRPr sz="3600" b="1">
          <a:solidFill>
            <a:schemeClr val="accent2"/>
          </a:solidFill>
          <a:latin typeface="+mj-lt"/>
          <a:ea typeface="+mj-ea"/>
          <a:cs typeface="+mj-cs"/>
        </a:defRPr>
      </a:lvl1pPr>
      <a:lvl2pPr algn="ctr" rtl="0" eaLnBrk="0" fontAlgn="base" hangingPunct="0">
        <a:spcBef>
          <a:spcPct val="0"/>
        </a:spcBef>
        <a:spcAft>
          <a:spcPct val="0"/>
        </a:spcAft>
        <a:defRPr sz="3600" b="1">
          <a:solidFill>
            <a:schemeClr val="accent2"/>
          </a:solidFill>
          <a:latin typeface="Arial" charset="0"/>
        </a:defRPr>
      </a:lvl2pPr>
      <a:lvl3pPr algn="ctr" rtl="0" eaLnBrk="0" fontAlgn="base" hangingPunct="0">
        <a:spcBef>
          <a:spcPct val="0"/>
        </a:spcBef>
        <a:spcAft>
          <a:spcPct val="0"/>
        </a:spcAft>
        <a:defRPr sz="3600" b="1">
          <a:solidFill>
            <a:schemeClr val="accent2"/>
          </a:solidFill>
          <a:latin typeface="Arial" charset="0"/>
        </a:defRPr>
      </a:lvl3pPr>
      <a:lvl4pPr algn="ctr" rtl="0" eaLnBrk="0" fontAlgn="base" hangingPunct="0">
        <a:spcBef>
          <a:spcPct val="0"/>
        </a:spcBef>
        <a:spcAft>
          <a:spcPct val="0"/>
        </a:spcAft>
        <a:defRPr sz="3600" b="1">
          <a:solidFill>
            <a:schemeClr val="accent2"/>
          </a:solidFill>
          <a:latin typeface="Arial" charset="0"/>
        </a:defRPr>
      </a:lvl4pPr>
      <a:lvl5pPr algn="ctr" rtl="0" eaLnBrk="0" fontAlgn="base" hangingPunct="0">
        <a:spcBef>
          <a:spcPct val="0"/>
        </a:spcBef>
        <a:spcAft>
          <a:spcPct val="0"/>
        </a:spcAft>
        <a:defRPr sz="3600" b="1">
          <a:solidFill>
            <a:schemeClr val="accent2"/>
          </a:solidFill>
          <a:latin typeface="Arial" charset="0"/>
        </a:defRPr>
      </a:lvl5pPr>
      <a:lvl6pPr marL="457200" algn="ctr" rtl="0" fontAlgn="base">
        <a:spcBef>
          <a:spcPct val="0"/>
        </a:spcBef>
        <a:spcAft>
          <a:spcPct val="0"/>
        </a:spcAft>
        <a:defRPr sz="3600" b="1">
          <a:solidFill>
            <a:schemeClr val="accent2"/>
          </a:solidFill>
          <a:latin typeface="Arial" charset="0"/>
        </a:defRPr>
      </a:lvl6pPr>
      <a:lvl7pPr marL="914400" algn="ctr" rtl="0" fontAlgn="base">
        <a:spcBef>
          <a:spcPct val="0"/>
        </a:spcBef>
        <a:spcAft>
          <a:spcPct val="0"/>
        </a:spcAft>
        <a:defRPr sz="3600" b="1">
          <a:solidFill>
            <a:schemeClr val="accent2"/>
          </a:solidFill>
          <a:latin typeface="Arial" charset="0"/>
        </a:defRPr>
      </a:lvl7pPr>
      <a:lvl8pPr marL="1371600" algn="ctr" rtl="0" fontAlgn="base">
        <a:spcBef>
          <a:spcPct val="0"/>
        </a:spcBef>
        <a:spcAft>
          <a:spcPct val="0"/>
        </a:spcAft>
        <a:defRPr sz="3600" b="1">
          <a:solidFill>
            <a:schemeClr val="accent2"/>
          </a:solidFill>
          <a:latin typeface="Arial" charset="0"/>
        </a:defRPr>
      </a:lvl8pPr>
      <a:lvl9pPr marL="1828800" algn="ctr" rtl="0" fontAlgn="base">
        <a:spcBef>
          <a:spcPct val="0"/>
        </a:spcBef>
        <a:spcAft>
          <a:spcPct val="0"/>
        </a:spcAft>
        <a:defRPr sz="36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DCBCDF-CD0F-4FE5-99AA-2965D2C6D3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A4B956-075F-4EB0-B21C-681A0E2237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D5D609-70C2-412D-9EB2-CEAD2966F4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B7F1D366-CEE8-409C-88E9-2B45832426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0B8A67-84F9-4E3E-A22E-9C9178C5D3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5E3B0-5B2C-47D5-90D1-938A465FAA73}" type="slidenum">
              <a:rPr lang="en-US" smtClean="0"/>
              <a:t>‹#›</a:t>
            </a:fld>
            <a:endParaRPr lang="en-US"/>
          </a:p>
        </p:txBody>
      </p:sp>
    </p:spTree>
    <p:extLst>
      <p:ext uri="{BB962C8B-B14F-4D97-AF65-F5344CB8AC3E}">
        <p14:creationId xmlns:p14="http://schemas.microsoft.com/office/powerpoint/2010/main" val="201406889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1359DA-F580-4E75-B17E-0192FB1F84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5613AC-302E-4A7A-95B1-7A0197F6DF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3F562B-8AE6-4657-96CE-6F1ED0384B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77AFAB7-6EF3-4A01-8371-21212BD6F3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393A3AC-2340-4514-A689-B9F3B77698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0E3622-C6EC-46A3-A38B-864A5547778A}" type="slidenum">
              <a:rPr lang="en-US" smtClean="0"/>
              <a:t>‹#›</a:t>
            </a:fld>
            <a:endParaRPr lang="en-US"/>
          </a:p>
        </p:txBody>
      </p:sp>
    </p:spTree>
    <p:extLst>
      <p:ext uri="{BB962C8B-B14F-4D97-AF65-F5344CB8AC3E}">
        <p14:creationId xmlns:p14="http://schemas.microsoft.com/office/powerpoint/2010/main" val="273490318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4.png"/><Relationship Id="rId4" Type="http://schemas.openxmlformats.org/officeDocument/2006/relationships/image" Target="../media/image3.tif"/></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msi.com/page/afterburner"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hemeOverride" Target="../theme/themeOverride6.xml"/><Relationship Id="rId5" Type="http://schemas.openxmlformats.org/officeDocument/2006/relationships/image" Target="../media/image5.jpe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hemeOverride" Target="../theme/themeOverride8.xml"/><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4.xml"/><Relationship Id="rId5" Type="http://schemas.openxmlformats.org/officeDocument/2006/relationships/image" Target="../media/image5.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7.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image" Target="../media/image10.emf"/><Relationship Id="rId9" Type="http://schemas.openxmlformats.org/officeDocument/2006/relationships/image" Target="../media/image5.jpeg"/></Relationships>
</file>

<file path=ppt/slides/_rels/slide8.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notesSlide" Target="../notesSlides/notesSlide8.xml"/><Relationship Id="rId7" Type="http://schemas.openxmlformats.org/officeDocument/2006/relationships/image" Target="../media/image16.jp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5.jpe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9.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5.jpeg"/><Relationship Id="rId4" Type="http://schemas.openxmlformats.org/officeDocument/2006/relationships/image" Target="../media/image19.png"/><Relationship Id="rId9" Type="http://schemas.openxmlformats.org/officeDocument/2006/relationships/image" Target="../media/image18.w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D7DDDF81-7F8A-4B9A-BC7D-60B87E5EEC48}"/>
              </a:ext>
            </a:extLst>
          </p:cNvPr>
          <p:cNvSpPr txBox="1">
            <a:spLocks noChangeArrowheads="1"/>
          </p:cNvSpPr>
          <p:nvPr/>
        </p:nvSpPr>
        <p:spPr>
          <a:xfrm>
            <a:off x="609600" y="457200"/>
            <a:ext cx="10972800" cy="1625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sz="3600" b="1" dirty="0" err="1">
                <a:latin typeface="Times New Roman" panose="02020603050405020304" pitchFamily="18" charset="0"/>
                <a:cs typeface="Times New Roman" panose="02020603050405020304" pitchFamily="18" charset="0"/>
              </a:rPr>
              <a:t>GreenMM</a:t>
            </a:r>
            <a:r>
              <a:rPr lang="en-US" altLang="en-US" sz="3600" b="1" dirty="0">
                <a:latin typeface="Times New Roman" panose="02020603050405020304" pitchFamily="18" charset="0"/>
                <a:cs typeface="Times New Roman" panose="02020603050405020304" pitchFamily="18" charset="0"/>
              </a:rPr>
              <a:t>: Energy Efficient GPU Matrix Multiplication through </a:t>
            </a:r>
            <a:r>
              <a:rPr lang="en-US" altLang="en-US" sz="3600" b="1" dirty="0" err="1">
                <a:latin typeface="Times New Roman" panose="02020603050405020304" pitchFamily="18" charset="0"/>
                <a:cs typeface="Times New Roman" panose="02020603050405020304" pitchFamily="18" charset="0"/>
              </a:rPr>
              <a:t>Undervolting</a:t>
            </a:r>
            <a:endParaRPr lang="en-US" altLang="en-US" sz="3600" b="1" dirty="0">
              <a:latin typeface="Times New Roman" panose="02020603050405020304" pitchFamily="18" charset="0"/>
              <a:cs typeface="Times New Roman" panose="02020603050405020304" pitchFamily="18" charset="0"/>
            </a:endParaRPr>
          </a:p>
        </p:txBody>
      </p:sp>
      <p:sp>
        <p:nvSpPr>
          <p:cNvPr id="10" name="Rectangle 3">
            <a:extLst>
              <a:ext uri="{FF2B5EF4-FFF2-40B4-BE49-F238E27FC236}">
                <a16:creationId xmlns:a16="http://schemas.microsoft.com/office/drawing/2014/main" id="{52DD335F-763A-49CD-97BF-F2296169B123}"/>
              </a:ext>
            </a:extLst>
          </p:cNvPr>
          <p:cNvSpPr txBox="1">
            <a:spLocks noChangeArrowheads="1"/>
          </p:cNvSpPr>
          <p:nvPr/>
        </p:nvSpPr>
        <p:spPr>
          <a:xfrm>
            <a:off x="228600" y="2514601"/>
            <a:ext cx="11658600" cy="16557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en-US" altLang="en-US" sz="2800" dirty="0">
                <a:latin typeface="Times New Roman" panose="02020603050405020304" pitchFamily="18" charset="0"/>
                <a:cs typeface="Times New Roman" panose="02020603050405020304" pitchFamily="18" charset="0"/>
              </a:rPr>
              <a:t>Hadi Zamani, </a:t>
            </a:r>
            <a:r>
              <a:rPr lang="en-US" altLang="en-US" sz="2800" dirty="0" err="1">
                <a:latin typeface="Times New Roman" panose="02020603050405020304" pitchFamily="18" charset="0"/>
                <a:cs typeface="Times New Roman" panose="02020603050405020304" pitchFamily="18" charset="0"/>
              </a:rPr>
              <a:t>Yuanlai</a:t>
            </a:r>
            <a:r>
              <a:rPr lang="en-US" altLang="en-US" sz="2800" dirty="0">
                <a:latin typeface="Times New Roman" panose="02020603050405020304" pitchFamily="18" charset="0"/>
                <a:cs typeface="Times New Roman" panose="02020603050405020304" pitchFamily="18" charset="0"/>
              </a:rPr>
              <a:t> Liu, </a:t>
            </a:r>
            <a:r>
              <a:rPr lang="en-US" altLang="en-US" sz="2800" dirty="0" err="1">
                <a:latin typeface="Times New Roman" panose="02020603050405020304" pitchFamily="18" charset="0"/>
                <a:cs typeface="Times New Roman" panose="02020603050405020304" pitchFamily="18" charset="0"/>
              </a:rPr>
              <a:t>Devashree</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Tripathy</a:t>
            </a:r>
            <a:r>
              <a:rPr lang="en-US" altLang="en-US" sz="2800" dirty="0">
                <a:latin typeface="Times New Roman" panose="02020603050405020304" pitchFamily="18" charset="0"/>
                <a:cs typeface="Times New Roman" panose="02020603050405020304" pitchFamily="18" charset="0"/>
              </a:rPr>
              <a:t>, </a:t>
            </a:r>
          </a:p>
          <a:p>
            <a:pPr>
              <a:lnSpc>
                <a:spcPct val="150000"/>
              </a:lnSpc>
            </a:pPr>
            <a:r>
              <a:rPr lang="en-US" altLang="en-US" sz="2800" dirty="0">
                <a:latin typeface="Times New Roman" panose="02020603050405020304" pitchFamily="18" charset="0"/>
                <a:cs typeface="Times New Roman" panose="02020603050405020304" pitchFamily="18" charset="0"/>
              </a:rPr>
              <a:t>Laxmi </a:t>
            </a:r>
            <a:r>
              <a:rPr lang="en-US" altLang="en-US" sz="2800" dirty="0" err="1">
                <a:latin typeface="Times New Roman" panose="02020603050405020304" pitchFamily="18" charset="0"/>
                <a:cs typeface="Times New Roman" panose="02020603050405020304" pitchFamily="18" charset="0"/>
              </a:rPr>
              <a:t>Bhuyan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Zhizhong</a:t>
            </a:r>
            <a:r>
              <a:rPr lang="en-US" altLang="en-US" sz="2800" dirty="0">
                <a:latin typeface="Times New Roman" panose="02020603050405020304" pitchFamily="18" charset="0"/>
                <a:cs typeface="Times New Roman" panose="02020603050405020304" pitchFamily="18" charset="0"/>
              </a:rPr>
              <a:t> Chen</a:t>
            </a:r>
          </a:p>
        </p:txBody>
      </p:sp>
      <p:pic>
        <p:nvPicPr>
          <p:cNvPr id="11" name="Picture 10">
            <a:extLst>
              <a:ext uri="{FF2B5EF4-FFF2-40B4-BE49-F238E27FC236}">
                <a16:creationId xmlns:a16="http://schemas.microsoft.com/office/drawing/2014/main" id="{C5FA8DE4-D4B0-4848-B6A8-7111013013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4876800"/>
            <a:ext cx="5521294" cy="1181557"/>
          </a:xfrm>
          <a:prstGeom prst="rect">
            <a:avLst/>
          </a:prstGeom>
        </p:spPr>
      </p:pic>
      <p:sp>
        <p:nvSpPr>
          <p:cNvPr id="7" name="Rectangle 3">
            <a:extLst>
              <a:ext uri="{FF2B5EF4-FFF2-40B4-BE49-F238E27FC236}">
                <a16:creationId xmlns:a16="http://schemas.microsoft.com/office/drawing/2014/main" id="{36BFF385-7A42-4695-8096-D283EB6B3192}"/>
              </a:ext>
            </a:extLst>
          </p:cNvPr>
          <p:cNvSpPr txBox="1">
            <a:spLocks noChangeArrowheads="1"/>
          </p:cNvSpPr>
          <p:nvPr/>
        </p:nvSpPr>
        <p:spPr>
          <a:xfrm>
            <a:off x="381000" y="3429000"/>
            <a:ext cx="11658600" cy="16557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endParaRPr lang="en-US" altLang="en-US" sz="2800" dirty="0">
              <a:latin typeface="Times New Roman" panose="02020603050405020304" pitchFamily="18" charset="0"/>
              <a:cs typeface="Times New Roman" panose="02020603050405020304" pitchFamily="18" charset="0"/>
            </a:endParaRPr>
          </a:p>
          <a:p>
            <a:pPr>
              <a:lnSpc>
                <a:spcPct val="150000"/>
              </a:lnSpc>
            </a:pPr>
            <a:endParaRPr lang="en-US" altLang="en-US" sz="2800" dirty="0">
              <a:latin typeface="Times New Roman" panose="02020603050405020304" pitchFamily="18" charset="0"/>
              <a:cs typeface="Times New Roman" panose="02020603050405020304" pitchFamily="18" charset="0"/>
            </a:endParaRPr>
          </a:p>
        </p:txBody>
      </p:sp>
      <p:sp>
        <p:nvSpPr>
          <p:cNvPr id="8" name="TextBox 1">
            <a:extLst>
              <a:ext uri="{FF2B5EF4-FFF2-40B4-BE49-F238E27FC236}">
                <a16:creationId xmlns:a16="http://schemas.microsoft.com/office/drawing/2014/main" id="{E4CB6C61-F29B-4D40-9515-AEEC0AF5A5A9}"/>
              </a:ext>
            </a:extLst>
          </p:cNvPr>
          <p:cNvSpPr txBox="1"/>
          <p:nvPr/>
        </p:nvSpPr>
        <p:spPr>
          <a:xfrm>
            <a:off x="145352" y="100788"/>
            <a:ext cx="954107"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dirty="0">
                <a:solidFill>
                  <a:schemeClr val="tx2">
                    <a:lumMod val="75000"/>
                  </a:schemeClr>
                </a:solidFill>
                <a:cs typeface="Times New Roman"/>
              </a:rPr>
              <a:t>S</a:t>
            </a:r>
            <a:r>
              <a:rPr lang="en-US" sz="1100">
                <a:solidFill>
                  <a:schemeClr val="tx2">
                    <a:lumMod val="75000"/>
                  </a:schemeClr>
                </a:solidFill>
                <a:cs typeface="Times New Roman"/>
              </a:rPr>
              <a:t>upported </a:t>
            </a:r>
            <a:r>
              <a:rPr lang="en-US" sz="1100" dirty="0">
                <a:solidFill>
                  <a:schemeClr val="tx2">
                    <a:lumMod val="75000"/>
                  </a:schemeClr>
                </a:solidFill>
                <a:cs typeface="Times New Roman"/>
              </a:rPr>
              <a:t>by</a:t>
            </a:r>
          </a:p>
        </p:txBody>
      </p:sp>
      <p:pic>
        <p:nvPicPr>
          <p:cNvPr id="12" name="Picture 11" descr="nsf1.png">
            <a:extLst>
              <a:ext uri="{FF2B5EF4-FFF2-40B4-BE49-F238E27FC236}">
                <a16:creationId xmlns:a16="http://schemas.microsoft.com/office/drawing/2014/main" id="{A079A4B1-186E-4997-87C7-52BE95C8DA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963" y="341853"/>
            <a:ext cx="641637" cy="645345"/>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2F216-C642-40CF-8CE6-25D8856548BF}"/>
              </a:ext>
            </a:extLst>
          </p:cNvPr>
          <p:cNvSpPr>
            <a:spLocks noGrp="1"/>
          </p:cNvSpPr>
          <p:nvPr>
            <p:ph type="title"/>
          </p:nvPr>
        </p:nvSpPr>
        <p:spPr>
          <a:xfrm>
            <a:off x="914400" y="152400"/>
            <a:ext cx="10363200" cy="685800"/>
          </a:xfrm>
        </p:spPr>
        <p:txBody>
          <a:bodyPr/>
          <a:lstStyle/>
          <a:p>
            <a:r>
              <a:rPr lang="en-US" dirty="0" err="1"/>
              <a:t>cuBLAS</a:t>
            </a:r>
            <a:r>
              <a:rPr lang="en-US" dirty="0"/>
              <a:t>-MM ABFT</a:t>
            </a:r>
          </a:p>
        </p:txBody>
      </p:sp>
      <p:sp>
        <p:nvSpPr>
          <p:cNvPr id="1199" name="AutoShape 198">
            <a:extLst>
              <a:ext uri="{FF2B5EF4-FFF2-40B4-BE49-F238E27FC236}">
                <a16:creationId xmlns:a16="http://schemas.microsoft.com/office/drawing/2014/main" id="{D60E5690-0A1D-4C20-B265-42FA16595D7B}"/>
              </a:ext>
            </a:extLst>
          </p:cNvPr>
          <p:cNvSpPr>
            <a:spLocks noChangeAspect="1" noChangeArrowheads="1" noTextEdit="1"/>
          </p:cNvSpPr>
          <p:nvPr/>
        </p:nvSpPr>
        <p:spPr bwMode="auto">
          <a:xfrm>
            <a:off x="1374585" y="1237146"/>
            <a:ext cx="48498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00" name="Rectangle 200">
            <a:extLst>
              <a:ext uri="{FF2B5EF4-FFF2-40B4-BE49-F238E27FC236}">
                <a16:creationId xmlns:a16="http://schemas.microsoft.com/office/drawing/2014/main" id="{00209184-F4FA-4CB7-A7EE-318BB114DA95}"/>
              </a:ext>
            </a:extLst>
          </p:cNvPr>
          <p:cNvSpPr>
            <a:spLocks noChangeArrowheads="1"/>
          </p:cNvSpPr>
          <p:nvPr/>
        </p:nvSpPr>
        <p:spPr bwMode="auto">
          <a:xfrm>
            <a:off x="1408113" y="1263650"/>
            <a:ext cx="396875" cy="3508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3" name="Rectangle 201">
            <a:extLst>
              <a:ext uri="{FF2B5EF4-FFF2-40B4-BE49-F238E27FC236}">
                <a16:creationId xmlns:a16="http://schemas.microsoft.com/office/drawing/2014/main" id="{9151FABB-8FFE-4088-860A-2AB35F980505}"/>
              </a:ext>
            </a:extLst>
          </p:cNvPr>
          <p:cNvSpPr>
            <a:spLocks noChangeArrowheads="1"/>
          </p:cNvSpPr>
          <p:nvPr/>
        </p:nvSpPr>
        <p:spPr bwMode="auto">
          <a:xfrm>
            <a:off x="1408113" y="1263650"/>
            <a:ext cx="396875" cy="350838"/>
          </a:xfrm>
          <a:prstGeom prst="rect">
            <a:avLst/>
          </a:prstGeom>
          <a:noFill/>
          <a:ln w="19050" cap="sq">
            <a:solidFill>
              <a:srgbClr val="759F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4" name="Rectangle 202">
            <a:extLst>
              <a:ext uri="{FF2B5EF4-FFF2-40B4-BE49-F238E27FC236}">
                <a16:creationId xmlns:a16="http://schemas.microsoft.com/office/drawing/2014/main" id="{E187C056-D3DC-49CF-979F-C9BC3333C5E3}"/>
              </a:ext>
            </a:extLst>
          </p:cNvPr>
          <p:cNvSpPr>
            <a:spLocks noChangeArrowheads="1"/>
          </p:cNvSpPr>
          <p:nvPr/>
        </p:nvSpPr>
        <p:spPr bwMode="auto">
          <a:xfrm>
            <a:off x="1792288" y="1263650"/>
            <a:ext cx="396875" cy="3508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7" name="Rectangle 203">
            <a:extLst>
              <a:ext uri="{FF2B5EF4-FFF2-40B4-BE49-F238E27FC236}">
                <a16:creationId xmlns:a16="http://schemas.microsoft.com/office/drawing/2014/main" id="{DBCC2F7B-B822-4BC4-A912-A3C8D2689F8F}"/>
              </a:ext>
            </a:extLst>
          </p:cNvPr>
          <p:cNvSpPr>
            <a:spLocks noChangeArrowheads="1"/>
          </p:cNvSpPr>
          <p:nvPr/>
        </p:nvSpPr>
        <p:spPr bwMode="auto">
          <a:xfrm>
            <a:off x="1792288" y="1263650"/>
            <a:ext cx="396875" cy="350838"/>
          </a:xfrm>
          <a:prstGeom prst="rect">
            <a:avLst/>
          </a:prstGeom>
          <a:noFill/>
          <a:ln w="19050" cap="sq">
            <a:solidFill>
              <a:srgbClr val="759F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8" name="Rectangle 204">
            <a:extLst>
              <a:ext uri="{FF2B5EF4-FFF2-40B4-BE49-F238E27FC236}">
                <a16:creationId xmlns:a16="http://schemas.microsoft.com/office/drawing/2014/main" id="{54CCF337-63C9-4861-8F1A-60AED1DBA0BF}"/>
              </a:ext>
            </a:extLst>
          </p:cNvPr>
          <p:cNvSpPr>
            <a:spLocks noChangeArrowheads="1"/>
          </p:cNvSpPr>
          <p:nvPr/>
        </p:nvSpPr>
        <p:spPr bwMode="auto">
          <a:xfrm>
            <a:off x="1408113" y="1614488"/>
            <a:ext cx="396875" cy="3508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1" name="Rectangle 205">
            <a:extLst>
              <a:ext uri="{FF2B5EF4-FFF2-40B4-BE49-F238E27FC236}">
                <a16:creationId xmlns:a16="http://schemas.microsoft.com/office/drawing/2014/main" id="{D4982125-9EDA-44D7-89B6-635A1F2B5E87}"/>
              </a:ext>
            </a:extLst>
          </p:cNvPr>
          <p:cNvSpPr>
            <a:spLocks noChangeArrowheads="1"/>
          </p:cNvSpPr>
          <p:nvPr/>
        </p:nvSpPr>
        <p:spPr bwMode="auto">
          <a:xfrm>
            <a:off x="1408113" y="1614488"/>
            <a:ext cx="396875" cy="350838"/>
          </a:xfrm>
          <a:prstGeom prst="rect">
            <a:avLst/>
          </a:prstGeom>
          <a:noFill/>
          <a:ln w="19050" cap="sq">
            <a:solidFill>
              <a:srgbClr val="759F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2" name="Rectangle 206">
            <a:extLst>
              <a:ext uri="{FF2B5EF4-FFF2-40B4-BE49-F238E27FC236}">
                <a16:creationId xmlns:a16="http://schemas.microsoft.com/office/drawing/2014/main" id="{EED8AE92-98F6-47F1-9F94-C4C0A03B4ED9}"/>
              </a:ext>
            </a:extLst>
          </p:cNvPr>
          <p:cNvSpPr>
            <a:spLocks noChangeArrowheads="1"/>
          </p:cNvSpPr>
          <p:nvPr/>
        </p:nvSpPr>
        <p:spPr bwMode="auto">
          <a:xfrm>
            <a:off x="1792288" y="1614488"/>
            <a:ext cx="396875" cy="3508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5" name="Rectangle 207">
            <a:extLst>
              <a:ext uri="{FF2B5EF4-FFF2-40B4-BE49-F238E27FC236}">
                <a16:creationId xmlns:a16="http://schemas.microsoft.com/office/drawing/2014/main" id="{99CCA974-AA94-4914-82BA-DEF4BB43E7F6}"/>
              </a:ext>
            </a:extLst>
          </p:cNvPr>
          <p:cNvSpPr>
            <a:spLocks noChangeArrowheads="1"/>
          </p:cNvSpPr>
          <p:nvPr/>
        </p:nvSpPr>
        <p:spPr bwMode="auto">
          <a:xfrm>
            <a:off x="1792288" y="1614488"/>
            <a:ext cx="396875" cy="350838"/>
          </a:xfrm>
          <a:prstGeom prst="rect">
            <a:avLst/>
          </a:prstGeom>
          <a:noFill/>
          <a:ln w="19050" cap="sq">
            <a:solidFill>
              <a:srgbClr val="759F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6" name="Rectangle 208">
            <a:extLst>
              <a:ext uri="{FF2B5EF4-FFF2-40B4-BE49-F238E27FC236}">
                <a16:creationId xmlns:a16="http://schemas.microsoft.com/office/drawing/2014/main" id="{93AC8CAB-5855-4345-9E58-16E3CBCACDB4}"/>
              </a:ext>
            </a:extLst>
          </p:cNvPr>
          <p:cNvSpPr>
            <a:spLocks noChangeArrowheads="1"/>
          </p:cNvSpPr>
          <p:nvPr/>
        </p:nvSpPr>
        <p:spPr bwMode="auto">
          <a:xfrm>
            <a:off x="2189163" y="1263650"/>
            <a:ext cx="396875" cy="3492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9" name="Rectangle 209">
            <a:extLst>
              <a:ext uri="{FF2B5EF4-FFF2-40B4-BE49-F238E27FC236}">
                <a16:creationId xmlns:a16="http://schemas.microsoft.com/office/drawing/2014/main" id="{C0E622EF-4A5C-45CD-AA56-D09D0724A4E7}"/>
              </a:ext>
            </a:extLst>
          </p:cNvPr>
          <p:cNvSpPr>
            <a:spLocks noChangeArrowheads="1"/>
          </p:cNvSpPr>
          <p:nvPr/>
        </p:nvSpPr>
        <p:spPr bwMode="auto">
          <a:xfrm>
            <a:off x="2189163" y="1263650"/>
            <a:ext cx="396875" cy="349250"/>
          </a:xfrm>
          <a:prstGeom prst="rect">
            <a:avLst/>
          </a:prstGeom>
          <a:noFill/>
          <a:ln w="19050" cap="sq">
            <a:solidFill>
              <a:srgbClr val="759F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0" name="Rectangle 210">
            <a:extLst>
              <a:ext uri="{FF2B5EF4-FFF2-40B4-BE49-F238E27FC236}">
                <a16:creationId xmlns:a16="http://schemas.microsoft.com/office/drawing/2014/main" id="{B77D2B95-2467-4159-89AB-F1B855E164FC}"/>
              </a:ext>
            </a:extLst>
          </p:cNvPr>
          <p:cNvSpPr>
            <a:spLocks noChangeArrowheads="1"/>
          </p:cNvSpPr>
          <p:nvPr/>
        </p:nvSpPr>
        <p:spPr bwMode="auto">
          <a:xfrm>
            <a:off x="2571750" y="1263650"/>
            <a:ext cx="398463" cy="3492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1" name="Rectangle 211">
            <a:extLst>
              <a:ext uri="{FF2B5EF4-FFF2-40B4-BE49-F238E27FC236}">
                <a16:creationId xmlns:a16="http://schemas.microsoft.com/office/drawing/2014/main" id="{57468661-3D31-43F3-8A9C-6B15B69BE6CD}"/>
              </a:ext>
            </a:extLst>
          </p:cNvPr>
          <p:cNvSpPr>
            <a:spLocks noChangeArrowheads="1"/>
          </p:cNvSpPr>
          <p:nvPr/>
        </p:nvSpPr>
        <p:spPr bwMode="auto">
          <a:xfrm>
            <a:off x="2571750" y="1263650"/>
            <a:ext cx="398463" cy="349250"/>
          </a:xfrm>
          <a:prstGeom prst="rect">
            <a:avLst/>
          </a:prstGeom>
          <a:noFill/>
          <a:ln w="19050" cap="sq">
            <a:solidFill>
              <a:srgbClr val="759F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2" name="Rectangle 212">
            <a:extLst>
              <a:ext uri="{FF2B5EF4-FFF2-40B4-BE49-F238E27FC236}">
                <a16:creationId xmlns:a16="http://schemas.microsoft.com/office/drawing/2014/main" id="{E1A1E6B7-3DC5-4CC2-907E-F949AB5E1E7F}"/>
              </a:ext>
            </a:extLst>
          </p:cNvPr>
          <p:cNvSpPr>
            <a:spLocks noChangeArrowheads="1"/>
          </p:cNvSpPr>
          <p:nvPr/>
        </p:nvSpPr>
        <p:spPr bwMode="auto">
          <a:xfrm>
            <a:off x="2189163" y="1612900"/>
            <a:ext cx="396875" cy="3508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3" name="Rectangle 213">
            <a:extLst>
              <a:ext uri="{FF2B5EF4-FFF2-40B4-BE49-F238E27FC236}">
                <a16:creationId xmlns:a16="http://schemas.microsoft.com/office/drawing/2014/main" id="{4295DDAE-9448-44C0-A652-7568AD08A669}"/>
              </a:ext>
            </a:extLst>
          </p:cNvPr>
          <p:cNvSpPr>
            <a:spLocks noChangeArrowheads="1"/>
          </p:cNvSpPr>
          <p:nvPr/>
        </p:nvSpPr>
        <p:spPr bwMode="auto">
          <a:xfrm>
            <a:off x="2189163" y="1612900"/>
            <a:ext cx="396875" cy="350838"/>
          </a:xfrm>
          <a:prstGeom prst="rect">
            <a:avLst/>
          </a:prstGeom>
          <a:noFill/>
          <a:ln w="19050" cap="sq">
            <a:solidFill>
              <a:srgbClr val="759F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4" name="Rectangle 214">
            <a:extLst>
              <a:ext uri="{FF2B5EF4-FFF2-40B4-BE49-F238E27FC236}">
                <a16:creationId xmlns:a16="http://schemas.microsoft.com/office/drawing/2014/main" id="{BE298383-A126-434D-9595-0CF55E221D58}"/>
              </a:ext>
            </a:extLst>
          </p:cNvPr>
          <p:cNvSpPr>
            <a:spLocks noChangeArrowheads="1"/>
          </p:cNvSpPr>
          <p:nvPr/>
        </p:nvSpPr>
        <p:spPr bwMode="auto">
          <a:xfrm>
            <a:off x="2571750" y="1612900"/>
            <a:ext cx="398463" cy="3508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5" name="Rectangle 215">
            <a:extLst>
              <a:ext uri="{FF2B5EF4-FFF2-40B4-BE49-F238E27FC236}">
                <a16:creationId xmlns:a16="http://schemas.microsoft.com/office/drawing/2014/main" id="{66907D39-354F-4E09-A3DB-3BBED90CB510}"/>
              </a:ext>
            </a:extLst>
          </p:cNvPr>
          <p:cNvSpPr>
            <a:spLocks noChangeArrowheads="1"/>
          </p:cNvSpPr>
          <p:nvPr/>
        </p:nvSpPr>
        <p:spPr bwMode="auto">
          <a:xfrm>
            <a:off x="2571750" y="1612900"/>
            <a:ext cx="398463" cy="350838"/>
          </a:xfrm>
          <a:prstGeom prst="rect">
            <a:avLst/>
          </a:prstGeom>
          <a:noFill/>
          <a:ln w="19050" cap="sq">
            <a:solidFill>
              <a:srgbClr val="759F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6" name="Rectangle 216">
            <a:extLst>
              <a:ext uri="{FF2B5EF4-FFF2-40B4-BE49-F238E27FC236}">
                <a16:creationId xmlns:a16="http://schemas.microsoft.com/office/drawing/2014/main" id="{D313C23A-EFCB-4C73-9CDC-199DA15EECAE}"/>
              </a:ext>
            </a:extLst>
          </p:cNvPr>
          <p:cNvSpPr>
            <a:spLocks noChangeArrowheads="1"/>
          </p:cNvSpPr>
          <p:nvPr/>
        </p:nvSpPr>
        <p:spPr bwMode="auto">
          <a:xfrm>
            <a:off x="1408113" y="1952625"/>
            <a:ext cx="396875" cy="3508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7" name="Rectangle 217">
            <a:extLst>
              <a:ext uri="{FF2B5EF4-FFF2-40B4-BE49-F238E27FC236}">
                <a16:creationId xmlns:a16="http://schemas.microsoft.com/office/drawing/2014/main" id="{68560FAA-5ABC-4243-B6D0-7FBA9A3C3F6F}"/>
              </a:ext>
            </a:extLst>
          </p:cNvPr>
          <p:cNvSpPr>
            <a:spLocks noChangeArrowheads="1"/>
          </p:cNvSpPr>
          <p:nvPr/>
        </p:nvSpPr>
        <p:spPr bwMode="auto">
          <a:xfrm>
            <a:off x="1408113" y="1952625"/>
            <a:ext cx="396875" cy="350838"/>
          </a:xfrm>
          <a:prstGeom prst="rect">
            <a:avLst/>
          </a:prstGeom>
          <a:noFill/>
          <a:ln w="19050" cap="sq">
            <a:solidFill>
              <a:srgbClr val="759F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8" name="Rectangle 218">
            <a:extLst>
              <a:ext uri="{FF2B5EF4-FFF2-40B4-BE49-F238E27FC236}">
                <a16:creationId xmlns:a16="http://schemas.microsoft.com/office/drawing/2014/main" id="{B316E5BB-F1F9-498A-BB87-667F079F630F}"/>
              </a:ext>
            </a:extLst>
          </p:cNvPr>
          <p:cNvSpPr>
            <a:spLocks noChangeArrowheads="1"/>
          </p:cNvSpPr>
          <p:nvPr/>
        </p:nvSpPr>
        <p:spPr bwMode="auto">
          <a:xfrm>
            <a:off x="1792288" y="1952625"/>
            <a:ext cx="396875" cy="3508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9" name="Rectangle 219">
            <a:extLst>
              <a:ext uri="{FF2B5EF4-FFF2-40B4-BE49-F238E27FC236}">
                <a16:creationId xmlns:a16="http://schemas.microsoft.com/office/drawing/2014/main" id="{5EB05546-BBDE-4AB1-8ABB-2C0E207501F4}"/>
              </a:ext>
            </a:extLst>
          </p:cNvPr>
          <p:cNvSpPr>
            <a:spLocks noChangeArrowheads="1"/>
          </p:cNvSpPr>
          <p:nvPr/>
        </p:nvSpPr>
        <p:spPr bwMode="auto">
          <a:xfrm>
            <a:off x="1792288" y="1952625"/>
            <a:ext cx="396875" cy="350838"/>
          </a:xfrm>
          <a:prstGeom prst="rect">
            <a:avLst/>
          </a:prstGeom>
          <a:noFill/>
          <a:ln w="19050" cap="sq">
            <a:solidFill>
              <a:srgbClr val="759F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0" name="Rectangle 220">
            <a:extLst>
              <a:ext uri="{FF2B5EF4-FFF2-40B4-BE49-F238E27FC236}">
                <a16:creationId xmlns:a16="http://schemas.microsoft.com/office/drawing/2014/main" id="{0759D735-3AA7-4E93-BECC-CBCE0BEF45CD}"/>
              </a:ext>
            </a:extLst>
          </p:cNvPr>
          <p:cNvSpPr>
            <a:spLocks noChangeArrowheads="1"/>
          </p:cNvSpPr>
          <p:nvPr/>
        </p:nvSpPr>
        <p:spPr bwMode="auto">
          <a:xfrm>
            <a:off x="1408113" y="2290763"/>
            <a:ext cx="396875" cy="3492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1" name="Rectangle 221">
            <a:extLst>
              <a:ext uri="{FF2B5EF4-FFF2-40B4-BE49-F238E27FC236}">
                <a16:creationId xmlns:a16="http://schemas.microsoft.com/office/drawing/2014/main" id="{1DB10E1A-6BEB-4794-92A2-B7EF2B79BB9D}"/>
              </a:ext>
            </a:extLst>
          </p:cNvPr>
          <p:cNvSpPr>
            <a:spLocks noChangeArrowheads="1"/>
          </p:cNvSpPr>
          <p:nvPr/>
        </p:nvSpPr>
        <p:spPr bwMode="auto">
          <a:xfrm>
            <a:off x="1408113" y="2290763"/>
            <a:ext cx="396875" cy="349250"/>
          </a:xfrm>
          <a:prstGeom prst="rect">
            <a:avLst/>
          </a:prstGeom>
          <a:noFill/>
          <a:ln w="19050" cap="sq">
            <a:solidFill>
              <a:srgbClr val="759F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2" name="Rectangle 222">
            <a:extLst>
              <a:ext uri="{FF2B5EF4-FFF2-40B4-BE49-F238E27FC236}">
                <a16:creationId xmlns:a16="http://schemas.microsoft.com/office/drawing/2014/main" id="{72CB5984-7C07-416C-B73B-627E4F357FB5}"/>
              </a:ext>
            </a:extLst>
          </p:cNvPr>
          <p:cNvSpPr>
            <a:spLocks noChangeArrowheads="1"/>
          </p:cNvSpPr>
          <p:nvPr/>
        </p:nvSpPr>
        <p:spPr bwMode="auto">
          <a:xfrm>
            <a:off x="1792288" y="2290763"/>
            <a:ext cx="396875" cy="3492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3" name="Rectangle 223">
            <a:extLst>
              <a:ext uri="{FF2B5EF4-FFF2-40B4-BE49-F238E27FC236}">
                <a16:creationId xmlns:a16="http://schemas.microsoft.com/office/drawing/2014/main" id="{0CDD9F55-78ED-429F-8240-A16D02D887B2}"/>
              </a:ext>
            </a:extLst>
          </p:cNvPr>
          <p:cNvSpPr>
            <a:spLocks noChangeArrowheads="1"/>
          </p:cNvSpPr>
          <p:nvPr/>
        </p:nvSpPr>
        <p:spPr bwMode="auto">
          <a:xfrm>
            <a:off x="1792288" y="2290763"/>
            <a:ext cx="396875" cy="349250"/>
          </a:xfrm>
          <a:prstGeom prst="rect">
            <a:avLst/>
          </a:prstGeom>
          <a:noFill/>
          <a:ln w="19050" cap="sq">
            <a:solidFill>
              <a:srgbClr val="759F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4" name="Rectangle 224">
            <a:extLst>
              <a:ext uri="{FF2B5EF4-FFF2-40B4-BE49-F238E27FC236}">
                <a16:creationId xmlns:a16="http://schemas.microsoft.com/office/drawing/2014/main" id="{E1051BA2-AE10-4654-9A24-1C53057D7E6D}"/>
              </a:ext>
            </a:extLst>
          </p:cNvPr>
          <p:cNvSpPr>
            <a:spLocks noChangeArrowheads="1"/>
          </p:cNvSpPr>
          <p:nvPr/>
        </p:nvSpPr>
        <p:spPr bwMode="auto">
          <a:xfrm>
            <a:off x="2189163" y="1951038"/>
            <a:ext cx="396875" cy="3508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5" name="Rectangle 225">
            <a:extLst>
              <a:ext uri="{FF2B5EF4-FFF2-40B4-BE49-F238E27FC236}">
                <a16:creationId xmlns:a16="http://schemas.microsoft.com/office/drawing/2014/main" id="{BE637092-FE59-433B-9C92-84C2495437AF}"/>
              </a:ext>
            </a:extLst>
          </p:cNvPr>
          <p:cNvSpPr>
            <a:spLocks noChangeArrowheads="1"/>
          </p:cNvSpPr>
          <p:nvPr/>
        </p:nvSpPr>
        <p:spPr bwMode="auto">
          <a:xfrm>
            <a:off x="2189163" y="1951038"/>
            <a:ext cx="396875" cy="350838"/>
          </a:xfrm>
          <a:prstGeom prst="rect">
            <a:avLst/>
          </a:prstGeom>
          <a:noFill/>
          <a:ln w="19050" cap="sq">
            <a:solidFill>
              <a:srgbClr val="759F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6" name="Rectangle 226">
            <a:extLst>
              <a:ext uri="{FF2B5EF4-FFF2-40B4-BE49-F238E27FC236}">
                <a16:creationId xmlns:a16="http://schemas.microsoft.com/office/drawing/2014/main" id="{F932572C-79D4-4B05-8FE2-5EA8D0C04D1F}"/>
              </a:ext>
            </a:extLst>
          </p:cNvPr>
          <p:cNvSpPr>
            <a:spLocks noChangeArrowheads="1"/>
          </p:cNvSpPr>
          <p:nvPr/>
        </p:nvSpPr>
        <p:spPr bwMode="auto">
          <a:xfrm>
            <a:off x="2571750" y="1951038"/>
            <a:ext cx="398463" cy="3508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7" name="Rectangle 227">
            <a:extLst>
              <a:ext uri="{FF2B5EF4-FFF2-40B4-BE49-F238E27FC236}">
                <a16:creationId xmlns:a16="http://schemas.microsoft.com/office/drawing/2014/main" id="{194694CC-E6CD-4227-952B-277BC65736F9}"/>
              </a:ext>
            </a:extLst>
          </p:cNvPr>
          <p:cNvSpPr>
            <a:spLocks noChangeArrowheads="1"/>
          </p:cNvSpPr>
          <p:nvPr/>
        </p:nvSpPr>
        <p:spPr bwMode="auto">
          <a:xfrm>
            <a:off x="2571750" y="1951038"/>
            <a:ext cx="398463" cy="350838"/>
          </a:xfrm>
          <a:prstGeom prst="rect">
            <a:avLst/>
          </a:prstGeom>
          <a:noFill/>
          <a:ln w="19050" cap="sq">
            <a:solidFill>
              <a:srgbClr val="759F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8" name="Rectangle 228">
            <a:extLst>
              <a:ext uri="{FF2B5EF4-FFF2-40B4-BE49-F238E27FC236}">
                <a16:creationId xmlns:a16="http://schemas.microsoft.com/office/drawing/2014/main" id="{5F2C7AB0-2795-4E21-ACA0-3EBBFDAC4E0D}"/>
              </a:ext>
            </a:extLst>
          </p:cNvPr>
          <p:cNvSpPr>
            <a:spLocks noChangeArrowheads="1"/>
          </p:cNvSpPr>
          <p:nvPr/>
        </p:nvSpPr>
        <p:spPr bwMode="auto">
          <a:xfrm>
            <a:off x="2189163" y="2290763"/>
            <a:ext cx="396875" cy="3492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9" name="Rectangle 229">
            <a:extLst>
              <a:ext uri="{FF2B5EF4-FFF2-40B4-BE49-F238E27FC236}">
                <a16:creationId xmlns:a16="http://schemas.microsoft.com/office/drawing/2014/main" id="{C9719560-9FD0-4E51-AA4F-83D1596D4D57}"/>
              </a:ext>
            </a:extLst>
          </p:cNvPr>
          <p:cNvSpPr>
            <a:spLocks noChangeArrowheads="1"/>
          </p:cNvSpPr>
          <p:nvPr/>
        </p:nvSpPr>
        <p:spPr bwMode="auto">
          <a:xfrm>
            <a:off x="2189163" y="2290763"/>
            <a:ext cx="396875" cy="349250"/>
          </a:xfrm>
          <a:prstGeom prst="rect">
            <a:avLst/>
          </a:prstGeom>
          <a:noFill/>
          <a:ln w="19050" cap="sq">
            <a:solidFill>
              <a:srgbClr val="759F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0" name="Rectangle 230">
            <a:extLst>
              <a:ext uri="{FF2B5EF4-FFF2-40B4-BE49-F238E27FC236}">
                <a16:creationId xmlns:a16="http://schemas.microsoft.com/office/drawing/2014/main" id="{BACB32FB-1ECB-4C69-859D-108BC3727564}"/>
              </a:ext>
            </a:extLst>
          </p:cNvPr>
          <p:cNvSpPr>
            <a:spLocks noChangeArrowheads="1"/>
          </p:cNvSpPr>
          <p:nvPr/>
        </p:nvSpPr>
        <p:spPr bwMode="auto">
          <a:xfrm>
            <a:off x="2571750" y="2290763"/>
            <a:ext cx="398463" cy="34766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1" name="Rectangle 231">
            <a:extLst>
              <a:ext uri="{FF2B5EF4-FFF2-40B4-BE49-F238E27FC236}">
                <a16:creationId xmlns:a16="http://schemas.microsoft.com/office/drawing/2014/main" id="{C25E13E3-B90C-41C2-BF5C-8DE3051133A4}"/>
              </a:ext>
            </a:extLst>
          </p:cNvPr>
          <p:cNvSpPr>
            <a:spLocks noChangeArrowheads="1"/>
          </p:cNvSpPr>
          <p:nvPr/>
        </p:nvSpPr>
        <p:spPr bwMode="auto">
          <a:xfrm>
            <a:off x="2571750" y="2290763"/>
            <a:ext cx="398463" cy="347663"/>
          </a:xfrm>
          <a:prstGeom prst="rect">
            <a:avLst/>
          </a:prstGeom>
          <a:noFill/>
          <a:ln w="19050" cap="sq">
            <a:solidFill>
              <a:srgbClr val="759F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2" name="Rectangle 232">
            <a:extLst>
              <a:ext uri="{FF2B5EF4-FFF2-40B4-BE49-F238E27FC236}">
                <a16:creationId xmlns:a16="http://schemas.microsoft.com/office/drawing/2014/main" id="{784F6B8E-F124-45AF-A069-422578B0166D}"/>
              </a:ext>
            </a:extLst>
          </p:cNvPr>
          <p:cNvSpPr>
            <a:spLocks noChangeArrowheads="1"/>
          </p:cNvSpPr>
          <p:nvPr/>
        </p:nvSpPr>
        <p:spPr bwMode="auto">
          <a:xfrm>
            <a:off x="1408113" y="2749550"/>
            <a:ext cx="396875" cy="350838"/>
          </a:xfrm>
          <a:prstGeom prst="rect">
            <a:avLst/>
          </a:prstGeom>
          <a:solidFill>
            <a:srgbClr val="FEE5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3" name="Rectangle 233">
            <a:extLst>
              <a:ext uri="{FF2B5EF4-FFF2-40B4-BE49-F238E27FC236}">
                <a16:creationId xmlns:a16="http://schemas.microsoft.com/office/drawing/2014/main" id="{CCD5DB65-D748-434B-B84A-7A00986E759A}"/>
              </a:ext>
            </a:extLst>
          </p:cNvPr>
          <p:cNvSpPr>
            <a:spLocks noChangeArrowheads="1"/>
          </p:cNvSpPr>
          <p:nvPr/>
        </p:nvSpPr>
        <p:spPr bwMode="auto">
          <a:xfrm>
            <a:off x="1408113" y="2749550"/>
            <a:ext cx="396875" cy="350838"/>
          </a:xfrm>
          <a:prstGeom prst="rect">
            <a:avLst/>
          </a:pr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4" name="Rectangle 234">
            <a:extLst>
              <a:ext uri="{FF2B5EF4-FFF2-40B4-BE49-F238E27FC236}">
                <a16:creationId xmlns:a16="http://schemas.microsoft.com/office/drawing/2014/main" id="{9B45E9BB-58C9-43A3-9BA8-1D62EE354AC1}"/>
              </a:ext>
            </a:extLst>
          </p:cNvPr>
          <p:cNvSpPr>
            <a:spLocks noChangeArrowheads="1"/>
          </p:cNvSpPr>
          <p:nvPr/>
        </p:nvSpPr>
        <p:spPr bwMode="auto">
          <a:xfrm>
            <a:off x="1792288" y="2749550"/>
            <a:ext cx="396875" cy="350838"/>
          </a:xfrm>
          <a:prstGeom prst="rect">
            <a:avLst/>
          </a:prstGeom>
          <a:solidFill>
            <a:srgbClr val="FEE5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5" name="Rectangle 235">
            <a:extLst>
              <a:ext uri="{FF2B5EF4-FFF2-40B4-BE49-F238E27FC236}">
                <a16:creationId xmlns:a16="http://schemas.microsoft.com/office/drawing/2014/main" id="{C484490D-8C13-46D3-AFC7-936703E753C6}"/>
              </a:ext>
            </a:extLst>
          </p:cNvPr>
          <p:cNvSpPr>
            <a:spLocks noChangeArrowheads="1"/>
          </p:cNvSpPr>
          <p:nvPr/>
        </p:nvSpPr>
        <p:spPr bwMode="auto">
          <a:xfrm>
            <a:off x="1792288" y="2749550"/>
            <a:ext cx="396875" cy="350838"/>
          </a:xfrm>
          <a:prstGeom prst="rect">
            <a:avLst/>
          </a:pr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6" name="Rectangle 236">
            <a:extLst>
              <a:ext uri="{FF2B5EF4-FFF2-40B4-BE49-F238E27FC236}">
                <a16:creationId xmlns:a16="http://schemas.microsoft.com/office/drawing/2014/main" id="{F925FFF3-0321-4C35-99C1-D1464CAFAF2A}"/>
              </a:ext>
            </a:extLst>
          </p:cNvPr>
          <p:cNvSpPr>
            <a:spLocks noChangeArrowheads="1"/>
          </p:cNvSpPr>
          <p:nvPr/>
        </p:nvSpPr>
        <p:spPr bwMode="auto">
          <a:xfrm>
            <a:off x="2189163" y="2749550"/>
            <a:ext cx="396875" cy="350838"/>
          </a:xfrm>
          <a:prstGeom prst="rect">
            <a:avLst/>
          </a:prstGeom>
          <a:solidFill>
            <a:srgbClr val="FEE5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7" name="Rectangle 237">
            <a:extLst>
              <a:ext uri="{FF2B5EF4-FFF2-40B4-BE49-F238E27FC236}">
                <a16:creationId xmlns:a16="http://schemas.microsoft.com/office/drawing/2014/main" id="{7E72EB75-E813-4372-92D2-B509CE5E7DB0}"/>
              </a:ext>
            </a:extLst>
          </p:cNvPr>
          <p:cNvSpPr>
            <a:spLocks noChangeArrowheads="1"/>
          </p:cNvSpPr>
          <p:nvPr/>
        </p:nvSpPr>
        <p:spPr bwMode="auto">
          <a:xfrm>
            <a:off x="2189163" y="2749550"/>
            <a:ext cx="396875" cy="350838"/>
          </a:xfrm>
          <a:prstGeom prst="rect">
            <a:avLst/>
          </a:pr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8" name="Rectangle 238">
            <a:extLst>
              <a:ext uri="{FF2B5EF4-FFF2-40B4-BE49-F238E27FC236}">
                <a16:creationId xmlns:a16="http://schemas.microsoft.com/office/drawing/2014/main" id="{7DC9D0FF-3711-4D14-9824-C19EA828E371}"/>
              </a:ext>
            </a:extLst>
          </p:cNvPr>
          <p:cNvSpPr>
            <a:spLocks noChangeArrowheads="1"/>
          </p:cNvSpPr>
          <p:nvPr/>
        </p:nvSpPr>
        <p:spPr bwMode="auto">
          <a:xfrm>
            <a:off x="2571750" y="2749550"/>
            <a:ext cx="398463" cy="350838"/>
          </a:xfrm>
          <a:prstGeom prst="rect">
            <a:avLst/>
          </a:prstGeom>
          <a:solidFill>
            <a:srgbClr val="FEE5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1" name="Rectangle 239">
            <a:extLst>
              <a:ext uri="{FF2B5EF4-FFF2-40B4-BE49-F238E27FC236}">
                <a16:creationId xmlns:a16="http://schemas.microsoft.com/office/drawing/2014/main" id="{26A78B8C-CFD9-4F31-858B-974B68A32DB4}"/>
              </a:ext>
            </a:extLst>
          </p:cNvPr>
          <p:cNvSpPr>
            <a:spLocks noChangeArrowheads="1"/>
          </p:cNvSpPr>
          <p:nvPr/>
        </p:nvSpPr>
        <p:spPr bwMode="auto">
          <a:xfrm>
            <a:off x="2571750" y="2749550"/>
            <a:ext cx="398463" cy="350838"/>
          </a:xfrm>
          <a:prstGeom prst="rect">
            <a:avLst/>
          </a:pr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2" name="Rectangle 240">
            <a:extLst>
              <a:ext uri="{FF2B5EF4-FFF2-40B4-BE49-F238E27FC236}">
                <a16:creationId xmlns:a16="http://schemas.microsoft.com/office/drawing/2014/main" id="{A0B21187-0852-4269-80F7-4E2366479AF5}"/>
              </a:ext>
            </a:extLst>
          </p:cNvPr>
          <p:cNvSpPr>
            <a:spLocks noChangeArrowheads="1"/>
          </p:cNvSpPr>
          <p:nvPr/>
        </p:nvSpPr>
        <p:spPr bwMode="auto">
          <a:xfrm>
            <a:off x="1408113" y="3132138"/>
            <a:ext cx="396875" cy="350838"/>
          </a:xfrm>
          <a:prstGeom prst="rect">
            <a:avLst/>
          </a:prstGeom>
          <a:solidFill>
            <a:srgbClr val="FEE5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5" name="Rectangle 241">
            <a:extLst>
              <a:ext uri="{FF2B5EF4-FFF2-40B4-BE49-F238E27FC236}">
                <a16:creationId xmlns:a16="http://schemas.microsoft.com/office/drawing/2014/main" id="{D650B6FE-F3B5-47CE-85B9-2BA43502D187}"/>
              </a:ext>
            </a:extLst>
          </p:cNvPr>
          <p:cNvSpPr>
            <a:spLocks noChangeArrowheads="1"/>
          </p:cNvSpPr>
          <p:nvPr/>
        </p:nvSpPr>
        <p:spPr bwMode="auto">
          <a:xfrm>
            <a:off x="1408113" y="3132138"/>
            <a:ext cx="396875" cy="350838"/>
          </a:xfrm>
          <a:prstGeom prst="rect">
            <a:avLst/>
          </a:pr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6" name="Rectangle 242">
            <a:extLst>
              <a:ext uri="{FF2B5EF4-FFF2-40B4-BE49-F238E27FC236}">
                <a16:creationId xmlns:a16="http://schemas.microsoft.com/office/drawing/2014/main" id="{A464EBBE-7C51-4F87-AD6A-F5E4F4493449}"/>
              </a:ext>
            </a:extLst>
          </p:cNvPr>
          <p:cNvSpPr>
            <a:spLocks noChangeArrowheads="1"/>
          </p:cNvSpPr>
          <p:nvPr/>
        </p:nvSpPr>
        <p:spPr bwMode="auto">
          <a:xfrm>
            <a:off x="1792288" y="3132138"/>
            <a:ext cx="396875" cy="350838"/>
          </a:xfrm>
          <a:prstGeom prst="rect">
            <a:avLst/>
          </a:prstGeom>
          <a:solidFill>
            <a:srgbClr val="FEE5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9" name="Rectangle 243">
            <a:extLst>
              <a:ext uri="{FF2B5EF4-FFF2-40B4-BE49-F238E27FC236}">
                <a16:creationId xmlns:a16="http://schemas.microsoft.com/office/drawing/2014/main" id="{B8863C46-3401-4AA4-B490-213BBC019BAF}"/>
              </a:ext>
            </a:extLst>
          </p:cNvPr>
          <p:cNvSpPr>
            <a:spLocks noChangeArrowheads="1"/>
          </p:cNvSpPr>
          <p:nvPr/>
        </p:nvSpPr>
        <p:spPr bwMode="auto">
          <a:xfrm>
            <a:off x="1792288" y="3132138"/>
            <a:ext cx="396875" cy="350838"/>
          </a:xfrm>
          <a:prstGeom prst="rect">
            <a:avLst/>
          </a:pr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0" name="Rectangle 244">
            <a:extLst>
              <a:ext uri="{FF2B5EF4-FFF2-40B4-BE49-F238E27FC236}">
                <a16:creationId xmlns:a16="http://schemas.microsoft.com/office/drawing/2014/main" id="{6EDCD4CF-16EA-478D-8F59-99EFCA17AE31}"/>
              </a:ext>
            </a:extLst>
          </p:cNvPr>
          <p:cNvSpPr>
            <a:spLocks noChangeArrowheads="1"/>
          </p:cNvSpPr>
          <p:nvPr/>
        </p:nvSpPr>
        <p:spPr bwMode="auto">
          <a:xfrm>
            <a:off x="2189163" y="3132138"/>
            <a:ext cx="396875" cy="349250"/>
          </a:xfrm>
          <a:prstGeom prst="rect">
            <a:avLst/>
          </a:prstGeom>
          <a:solidFill>
            <a:srgbClr val="FEE5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3" name="Rectangle 245">
            <a:extLst>
              <a:ext uri="{FF2B5EF4-FFF2-40B4-BE49-F238E27FC236}">
                <a16:creationId xmlns:a16="http://schemas.microsoft.com/office/drawing/2014/main" id="{2D8DF639-C7E9-49F3-A5BA-44EAD831DFEE}"/>
              </a:ext>
            </a:extLst>
          </p:cNvPr>
          <p:cNvSpPr>
            <a:spLocks noChangeArrowheads="1"/>
          </p:cNvSpPr>
          <p:nvPr/>
        </p:nvSpPr>
        <p:spPr bwMode="auto">
          <a:xfrm>
            <a:off x="2189163" y="3132138"/>
            <a:ext cx="396875" cy="349250"/>
          </a:xfrm>
          <a:prstGeom prst="rect">
            <a:avLst/>
          </a:pr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4" name="Rectangle 246">
            <a:extLst>
              <a:ext uri="{FF2B5EF4-FFF2-40B4-BE49-F238E27FC236}">
                <a16:creationId xmlns:a16="http://schemas.microsoft.com/office/drawing/2014/main" id="{AC01741B-2D80-4199-BABA-447EC64CE26B}"/>
              </a:ext>
            </a:extLst>
          </p:cNvPr>
          <p:cNvSpPr>
            <a:spLocks noChangeArrowheads="1"/>
          </p:cNvSpPr>
          <p:nvPr/>
        </p:nvSpPr>
        <p:spPr bwMode="auto">
          <a:xfrm>
            <a:off x="2571750" y="3132138"/>
            <a:ext cx="398463" cy="349250"/>
          </a:xfrm>
          <a:prstGeom prst="rect">
            <a:avLst/>
          </a:prstGeom>
          <a:solidFill>
            <a:srgbClr val="FEE5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7" name="Rectangle 247">
            <a:extLst>
              <a:ext uri="{FF2B5EF4-FFF2-40B4-BE49-F238E27FC236}">
                <a16:creationId xmlns:a16="http://schemas.microsoft.com/office/drawing/2014/main" id="{52507BDE-361A-45BD-8AC9-103A78F2557A}"/>
              </a:ext>
            </a:extLst>
          </p:cNvPr>
          <p:cNvSpPr>
            <a:spLocks noChangeArrowheads="1"/>
          </p:cNvSpPr>
          <p:nvPr/>
        </p:nvSpPr>
        <p:spPr bwMode="auto">
          <a:xfrm>
            <a:off x="2571750" y="3132138"/>
            <a:ext cx="398463" cy="349250"/>
          </a:xfrm>
          <a:prstGeom prst="rect">
            <a:avLst/>
          </a:pr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8" name="Rectangle 248">
            <a:extLst>
              <a:ext uri="{FF2B5EF4-FFF2-40B4-BE49-F238E27FC236}">
                <a16:creationId xmlns:a16="http://schemas.microsoft.com/office/drawing/2014/main" id="{37F28564-40B4-44F5-99B7-6240FA972F11}"/>
              </a:ext>
            </a:extLst>
          </p:cNvPr>
          <p:cNvSpPr>
            <a:spLocks noChangeArrowheads="1"/>
          </p:cNvSpPr>
          <p:nvPr/>
        </p:nvSpPr>
        <p:spPr bwMode="auto">
          <a:xfrm>
            <a:off x="5362575" y="1255713"/>
            <a:ext cx="398463" cy="350838"/>
          </a:xfrm>
          <a:prstGeom prst="rect">
            <a:avLst/>
          </a:prstGeom>
          <a:solidFill>
            <a:srgbClr val="FEE5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1" name="Rectangle 249">
            <a:extLst>
              <a:ext uri="{FF2B5EF4-FFF2-40B4-BE49-F238E27FC236}">
                <a16:creationId xmlns:a16="http://schemas.microsoft.com/office/drawing/2014/main" id="{385C4B5D-31E0-4FCE-A77C-1CB8DC9DEB7B}"/>
              </a:ext>
            </a:extLst>
          </p:cNvPr>
          <p:cNvSpPr>
            <a:spLocks noChangeArrowheads="1"/>
          </p:cNvSpPr>
          <p:nvPr/>
        </p:nvSpPr>
        <p:spPr bwMode="auto">
          <a:xfrm>
            <a:off x="5362575" y="1255713"/>
            <a:ext cx="398463" cy="350838"/>
          </a:xfrm>
          <a:prstGeom prst="rect">
            <a:avLst/>
          </a:pr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2" name="Rectangle 250">
            <a:extLst>
              <a:ext uri="{FF2B5EF4-FFF2-40B4-BE49-F238E27FC236}">
                <a16:creationId xmlns:a16="http://schemas.microsoft.com/office/drawing/2014/main" id="{C7ECAEC9-6A32-4C80-BC31-664C4D24D87A}"/>
              </a:ext>
            </a:extLst>
          </p:cNvPr>
          <p:cNvSpPr>
            <a:spLocks noChangeArrowheads="1"/>
          </p:cNvSpPr>
          <p:nvPr/>
        </p:nvSpPr>
        <p:spPr bwMode="auto">
          <a:xfrm>
            <a:off x="5792788" y="1255713"/>
            <a:ext cx="396875" cy="350838"/>
          </a:xfrm>
          <a:prstGeom prst="rect">
            <a:avLst/>
          </a:prstGeom>
          <a:solidFill>
            <a:srgbClr val="FEE5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5" name="Rectangle 251">
            <a:extLst>
              <a:ext uri="{FF2B5EF4-FFF2-40B4-BE49-F238E27FC236}">
                <a16:creationId xmlns:a16="http://schemas.microsoft.com/office/drawing/2014/main" id="{E61EE43F-495A-40EB-88EE-A3F7C13D564F}"/>
              </a:ext>
            </a:extLst>
          </p:cNvPr>
          <p:cNvSpPr>
            <a:spLocks noChangeArrowheads="1"/>
          </p:cNvSpPr>
          <p:nvPr/>
        </p:nvSpPr>
        <p:spPr bwMode="auto">
          <a:xfrm>
            <a:off x="5792788" y="1255713"/>
            <a:ext cx="396875" cy="350838"/>
          </a:xfrm>
          <a:prstGeom prst="rect">
            <a:avLst/>
          </a:pr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6" name="Rectangle 252">
            <a:extLst>
              <a:ext uri="{FF2B5EF4-FFF2-40B4-BE49-F238E27FC236}">
                <a16:creationId xmlns:a16="http://schemas.microsoft.com/office/drawing/2014/main" id="{7A17B38D-A823-44D0-9162-1BE0168DBDAF}"/>
              </a:ext>
            </a:extLst>
          </p:cNvPr>
          <p:cNvSpPr>
            <a:spLocks noChangeArrowheads="1"/>
          </p:cNvSpPr>
          <p:nvPr/>
        </p:nvSpPr>
        <p:spPr bwMode="auto">
          <a:xfrm>
            <a:off x="5362575" y="1606550"/>
            <a:ext cx="398463" cy="350838"/>
          </a:xfrm>
          <a:prstGeom prst="rect">
            <a:avLst/>
          </a:prstGeom>
          <a:solidFill>
            <a:srgbClr val="FEE5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9" name="Rectangle 253">
            <a:extLst>
              <a:ext uri="{FF2B5EF4-FFF2-40B4-BE49-F238E27FC236}">
                <a16:creationId xmlns:a16="http://schemas.microsoft.com/office/drawing/2014/main" id="{C02776AA-4E78-4B16-8B6E-26DCCAA8D812}"/>
              </a:ext>
            </a:extLst>
          </p:cNvPr>
          <p:cNvSpPr>
            <a:spLocks noChangeArrowheads="1"/>
          </p:cNvSpPr>
          <p:nvPr/>
        </p:nvSpPr>
        <p:spPr bwMode="auto">
          <a:xfrm>
            <a:off x="5362575" y="1606550"/>
            <a:ext cx="398463" cy="350838"/>
          </a:xfrm>
          <a:prstGeom prst="rect">
            <a:avLst/>
          </a:pr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8" name="Rectangle 254">
            <a:extLst>
              <a:ext uri="{FF2B5EF4-FFF2-40B4-BE49-F238E27FC236}">
                <a16:creationId xmlns:a16="http://schemas.microsoft.com/office/drawing/2014/main" id="{F2AEE14B-1314-46B7-898B-3D307EB75580}"/>
              </a:ext>
            </a:extLst>
          </p:cNvPr>
          <p:cNvSpPr>
            <a:spLocks noChangeArrowheads="1"/>
          </p:cNvSpPr>
          <p:nvPr/>
        </p:nvSpPr>
        <p:spPr bwMode="auto">
          <a:xfrm>
            <a:off x="5792788" y="1606550"/>
            <a:ext cx="396875" cy="350838"/>
          </a:xfrm>
          <a:prstGeom prst="rect">
            <a:avLst/>
          </a:prstGeom>
          <a:solidFill>
            <a:srgbClr val="FEE5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9" name="Rectangle 255">
            <a:extLst>
              <a:ext uri="{FF2B5EF4-FFF2-40B4-BE49-F238E27FC236}">
                <a16:creationId xmlns:a16="http://schemas.microsoft.com/office/drawing/2014/main" id="{C94BE4CE-A5CA-4E1D-9EBD-473DE4201944}"/>
              </a:ext>
            </a:extLst>
          </p:cNvPr>
          <p:cNvSpPr>
            <a:spLocks noChangeArrowheads="1"/>
          </p:cNvSpPr>
          <p:nvPr/>
        </p:nvSpPr>
        <p:spPr bwMode="auto">
          <a:xfrm>
            <a:off x="5792788" y="1606550"/>
            <a:ext cx="396875" cy="350838"/>
          </a:xfrm>
          <a:prstGeom prst="rect">
            <a:avLst/>
          </a:pr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0" name="Rectangle 256">
            <a:extLst>
              <a:ext uri="{FF2B5EF4-FFF2-40B4-BE49-F238E27FC236}">
                <a16:creationId xmlns:a16="http://schemas.microsoft.com/office/drawing/2014/main" id="{36F0CEDE-C722-43B1-BE99-201930132A32}"/>
              </a:ext>
            </a:extLst>
          </p:cNvPr>
          <p:cNvSpPr>
            <a:spLocks noChangeArrowheads="1"/>
          </p:cNvSpPr>
          <p:nvPr/>
        </p:nvSpPr>
        <p:spPr bwMode="auto">
          <a:xfrm>
            <a:off x="5362575" y="1944688"/>
            <a:ext cx="398463" cy="350838"/>
          </a:xfrm>
          <a:prstGeom prst="rect">
            <a:avLst/>
          </a:prstGeom>
          <a:solidFill>
            <a:srgbClr val="FEE5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1" name="Rectangle 257">
            <a:extLst>
              <a:ext uri="{FF2B5EF4-FFF2-40B4-BE49-F238E27FC236}">
                <a16:creationId xmlns:a16="http://schemas.microsoft.com/office/drawing/2014/main" id="{70FAE8B7-466F-46C5-AF61-E45564654908}"/>
              </a:ext>
            </a:extLst>
          </p:cNvPr>
          <p:cNvSpPr>
            <a:spLocks noChangeArrowheads="1"/>
          </p:cNvSpPr>
          <p:nvPr/>
        </p:nvSpPr>
        <p:spPr bwMode="auto">
          <a:xfrm>
            <a:off x="5362575" y="1944688"/>
            <a:ext cx="398463" cy="350838"/>
          </a:xfrm>
          <a:prstGeom prst="rect">
            <a:avLst/>
          </a:pr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2" name="Rectangle 258">
            <a:extLst>
              <a:ext uri="{FF2B5EF4-FFF2-40B4-BE49-F238E27FC236}">
                <a16:creationId xmlns:a16="http://schemas.microsoft.com/office/drawing/2014/main" id="{8508DC2D-CFCC-401E-94F5-3C7F5862450C}"/>
              </a:ext>
            </a:extLst>
          </p:cNvPr>
          <p:cNvSpPr>
            <a:spLocks noChangeArrowheads="1"/>
          </p:cNvSpPr>
          <p:nvPr/>
        </p:nvSpPr>
        <p:spPr bwMode="auto">
          <a:xfrm>
            <a:off x="5792788" y="1944688"/>
            <a:ext cx="396875" cy="350838"/>
          </a:xfrm>
          <a:prstGeom prst="rect">
            <a:avLst/>
          </a:prstGeom>
          <a:solidFill>
            <a:srgbClr val="FEE5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3" name="Rectangle 259">
            <a:extLst>
              <a:ext uri="{FF2B5EF4-FFF2-40B4-BE49-F238E27FC236}">
                <a16:creationId xmlns:a16="http://schemas.microsoft.com/office/drawing/2014/main" id="{2BF03CB1-23AA-4F5F-9AC5-54E45F2DF1A2}"/>
              </a:ext>
            </a:extLst>
          </p:cNvPr>
          <p:cNvSpPr>
            <a:spLocks noChangeArrowheads="1"/>
          </p:cNvSpPr>
          <p:nvPr/>
        </p:nvSpPr>
        <p:spPr bwMode="auto">
          <a:xfrm>
            <a:off x="5792788" y="1944688"/>
            <a:ext cx="396875" cy="350838"/>
          </a:xfrm>
          <a:prstGeom prst="rect">
            <a:avLst/>
          </a:pr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4" name="Rectangle 260">
            <a:extLst>
              <a:ext uri="{FF2B5EF4-FFF2-40B4-BE49-F238E27FC236}">
                <a16:creationId xmlns:a16="http://schemas.microsoft.com/office/drawing/2014/main" id="{9D5A7FB1-8848-4D5F-8079-EFDF6E9A2105}"/>
              </a:ext>
            </a:extLst>
          </p:cNvPr>
          <p:cNvSpPr>
            <a:spLocks noChangeArrowheads="1"/>
          </p:cNvSpPr>
          <p:nvPr/>
        </p:nvSpPr>
        <p:spPr bwMode="auto">
          <a:xfrm>
            <a:off x="5362575" y="2281238"/>
            <a:ext cx="398463" cy="350838"/>
          </a:xfrm>
          <a:prstGeom prst="rect">
            <a:avLst/>
          </a:prstGeom>
          <a:solidFill>
            <a:srgbClr val="FEE5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5" name="Rectangle 261">
            <a:extLst>
              <a:ext uri="{FF2B5EF4-FFF2-40B4-BE49-F238E27FC236}">
                <a16:creationId xmlns:a16="http://schemas.microsoft.com/office/drawing/2014/main" id="{BB0EE863-3E08-4C53-9494-65F69B922ACE}"/>
              </a:ext>
            </a:extLst>
          </p:cNvPr>
          <p:cNvSpPr>
            <a:spLocks noChangeArrowheads="1"/>
          </p:cNvSpPr>
          <p:nvPr/>
        </p:nvSpPr>
        <p:spPr bwMode="auto">
          <a:xfrm>
            <a:off x="5362575" y="2281238"/>
            <a:ext cx="398463" cy="350838"/>
          </a:xfrm>
          <a:prstGeom prst="rect">
            <a:avLst/>
          </a:pr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6" name="Rectangle 262">
            <a:extLst>
              <a:ext uri="{FF2B5EF4-FFF2-40B4-BE49-F238E27FC236}">
                <a16:creationId xmlns:a16="http://schemas.microsoft.com/office/drawing/2014/main" id="{99439169-A71B-44B6-9BF5-4B4B93834B8F}"/>
              </a:ext>
            </a:extLst>
          </p:cNvPr>
          <p:cNvSpPr>
            <a:spLocks noChangeArrowheads="1"/>
          </p:cNvSpPr>
          <p:nvPr/>
        </p:nvSpPr>
        <p:spPr bwMode="auto">
          <a:xfrm>
            <a:off x="5792788" y="2281238"/>
            <a:ext cx="396875" cy="350838"/>
          </a:xfrm>
          <a:prstGeom prst="rect">
            <a:avLst/>
          </a:prstGeom>
          <a:solidFill>
            <a:srgbClr val="FEE5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57" name="Rectangle 263">
            <a:extLst>
              <a:ext uri="{FF2B5EF4-FFF2-40B4-BE49-F238E27FC236}">
                <a16:creationId xmlns:a16="http://schemas.microsoft.com/office/drawing/2014/main" id="{E39EE81E-0869-4CD5-9F7D-169CF986DC57}"/>
              </a:ext>
            </a:extLst>
          </p:cNvPr>
          <p:cNvSpPr>
            <a:spLocks noChangeArrowheads="1"/>
          </p:cNvSpPr>
          <p:nvPr/>
        </p:nvSpPr>
        <p:spPr bwMode="auto">
          <a:xfrm>
            <a:off x="5792788" y="2281238"/>
            <a:ext cx="396875" cy="350838"/>
          </a:xfrm>
          <a:prstGeom prst="rect">
            <a:avLst/>
          </a:pr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8" name="Rectangle 264">
            <a:extLst>
              <a:ext uri="{FF2B5EF4-FFF2-40B4-BE49-F238E27FC236}">
                <a16:creationId xmlns:a16="http://schemas.microsoft.com/office/drawing/2014/main" id="{18BA52CF-6E70-4436-B2CE-043924B8CB45}"/>
              </a:ext>
            </a:extLst>
          </p:cNvPr>
          <p:cNvSpPr>
            <a:spLocks noChangeArrowheads="1"/>
          </p:cNvSpPr>
          <p:nvPr/>
        </p:nvSpPr>
        <p:spPr bwMode="auto">
          <a:xfrm>
            <a:off x="3684588" y="1285875"/>
            <a:ext cx="395288" cy="3492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9" name="Rectangle 265">
            <a:extLst>
              <a:ext uri="{FF2B5EF4-FFF2-40B4-BE49-F238E27FC236}">
                <a16:creationId xmlns:a16="http://schemas.microsoft.com/office/drawing/2014/main" id="{F22F1AF8-E32D-41F5-A4D0-464AE90C45FD}"/>
              </a:ext>
            </a:extLst>
          </p:cNvPr>
          <p:cNvSpPr>
            <a:spLocks noChangeArrowheads="1"/>
          </p:cNvSpPr>
          <p:nvPr/>
        </p:nvSpPr>
        <p:spPr bwMode="auto">
          <a:xfrm>
            <a:off x="3684588" y="1285875"/>
            <a:ext cx="395288" cy="349250"/>
          </a:xfrm>
          <a:prstGeom prst="rect">
            <a:avLst/>
          </a:prstGeom>
          <a:noFill/>
          <a:ln w="19050" cap="sq">
            <a:solidFill>
              <a:srgbClr val="759F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0" name="Rectangle 266">
            <a:extLst>
              <a:ext uri="{FF2B5EF4-FFF2-40B4-BE49-F238E27FC236}">
                <a16:creationId xmlns:a16="http://schemas.microsoft.com/office/drawing/2014/main" id="{DDDA9B88-69AC-4754-9B21-773C15AE6FCC}"/>
              </a:ext>
            </a:extLst>
          </p:cNvPr>
          <p:cNvSpPr>
            <a:spLocks noChangeArrowheads="1"/>
          </p:cNvSpPr>
          <p:nvPr/>
        </p:nvSpPr>
        <p:spPr bwMode="auto">
          <a:xfrm>
            <a:off x="4067175" y="1285875"/>
            <a:ext cx="396875" cy="3492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1" name="Rectangle 267">
            <a:extLst>
              <a:ext uri="{FF2B5EF4-FFF2-40B4-BE49-F238E27FC236}">
                <a16:creationId xmlns:a16="http://schemas.microsoft.com/office/drawing/2014/main" id="{FBDB8FBF-31D7-4749-A4A0-A05A45872587}"/>
              </a:ext>
            </a:extLst>
          </p:cNvPr>
          <p:cNvSpPr>
            <a:spLocks noChangeArrowheads="1"/>
          </p:cNvSpPr>
          <p:nvPr/>
        </p:nvSpPr>
        <p:spPr bwMode="auto">
          <a:xfrm>
            <a:off x="4067175" y="1285875"/>
            <a:ext cx="396875" cy="349250"/>
          </a:xfrm>
          <a:prstGeom prst="rect">
            <a:avLst/>
          </a:prstGeom>
          <a:noFill/>
          <a:ln w="19050" cap="sq">
            <a:solidFill>
              <a:srgbClr val="759F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2" name="Rectangle 268">
            <a:extLst>
              <a:ext uri="{FF2B5EF4-FFF2-40B4-BE49-F238E27FC236}">
                <a16:creationId xmlns:a16="http://schemas.microsoft.com/office/drawing/2014/main" id="{1E70913D-BE3D-4629-B603-E7DA2C5B1768}"/>
              </a:ext>
            </a:extLst>
          </p:cNvPr>
          <p:cNvSpPr>
            <a:spLocks noChangeArrowheads="1"/>
          </p:cNvSpPr>
          <p:nvPr/>
        </p:nvSpPr>
        <p:spPr bwMode="auto">
          <a:xfrm>
            <a:off x="3684588" y="1635125"/>
            <a:ext cx="395288" cy="3508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3" name="Rectangle 269">
            <a:extLst>
              <a:ext uri="{FF2B5EF4-FFF2-40B4-BE49-F238E27FC236}">
                <a16:creationId xmlns:a16="http://schemas.microsoft.com/office/drawing/2014/main" id="{D445E8E2-887F-47F1-A72D-896E436922D2}"/>
              </a:ext>
            </a:extLst>
          </p:cNvPr>
          <p:cNvSpPr>
            <a:spLocks noChangeArrowheads="1"/>
          </p:cNvSpPr>
          <p:nvPr/>
        </p:nvSpPr>
        <p:spPr bwMode="auto">
          <a:xfrm>
            <a:off x="3684588" y="1635125"/>
            <a:ext cx="395288" cy="350838"/>
          </a:xfrm>
          <a:prstGeom prst="rect">
            <a:avLst/>
          </a:prstGeom>
          <a:noFill/>
          <a:ln w="19050" cap="sq">
            <a:solidFill>
              <a:srgbClr val="759F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4" name="Rectangle 270">
            <a:extLst>
              <a:ext uri="{FF2B5EF4-FFF2-40B4-BE49-F238E27FC236}">
                <a16:creationId xmlns:a16="http://schemas.microsoft.com/office/drawing/2014/main" id="{2F1DE3E0-0391-4AEC-A3C7-181F9AE77366}"/>
              </a:ext>
            </a:extLst>
          </p:cNvPr>
          <p:cNvSpPr>
            <a:spLocks noChangeArrowheads="1"/>
          </p:cNvSpPr>
          <p:nvPr/>
        </p:nvSpPr>
        <p:spPr bwMode="auto">
          <a:xfrm>
            <a:off x="4067175" y="1635125"/>
            <a:ext cx="396875" cy="3508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5" name="Rectangle 271">
            <a:extLst>
              <a:ext uri="{FF2B5EF4-FFF2-40B4-BE49-F238E27FC236}">
                <a16:creationId xmlns:a16="http://schemas.microsoft.com/office/drawing/2014/main" id="{572D71E9-651E-4DAA-B672-B8E7E10B7FF0}"/>
              </a:ext>
            </a:extLst>
          </p:cNvPr>
          <p:cNvSpPr>
            <a:spLocks noChangeArrowheads="1"/>
          </p:cNvSpPr>
          <p:nvPr/>
        </p:nvSpPr>
        <p:spPr bwMode="auto">
          <a:xfrm>
            <a:off x="4067175" y="1635125"/>
            <a:ext cx="396875" cy="350838"/>
          </a:xfrm>
          <a:prstGeom prst="rect">
            <a:avLst/>
          </a:prstGeom>
          <a:noFill/>
          <a:ln w="19050" cap="sq">
            <a:solidFill>
              <a:srgbClr val="759F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6" name="Rectangle 272">
            <a:extLst>
              <a:ext uri="{FF2B5EF4-FFF2-40B4-BE49-F238E27FC236}">
                <a16:creationId xmlns:a16="http://schemas.microsoft.com/office/drawing/2014/main" id="{F7ADFE98-8E4B-454B-AC7C-393796A549ED}"/>
              </a:ext>
            </a:extLst>
          </p:cNvPr>
          <p:cNvSpPr>
            <a:spLocks noChangeArrowheads="1"/>
          </p:cNvSpPr>
          <p:nvPr/>
        </p:nvSpPr>
        <p:spPr bwMode="auto">
          <a:xfrm>
            <a:off x="4464050" y="1285875"/>
            <a:ext cx="396875" cy="3492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7" name="Rectangle 273">
            <a:extLst>
              <a:ext uri="{FF2B5EF4-FFF2-40B4-BE49-F238E27FC236}">
                <a16:creationId xmlns:a16="http://schemas.microsoft.com/office/drawing/2014/main" id="{F803CA54-0247-4888-8F89-7BAC5281083F}"/>
              </a:ext>
            </a:extLst>
          </p:cNvPr>
          <p:cNvSpPr>
            <a:spLocks noChangeArrowheads="1"/>
          </p:cNvSpPr>
          <p:nvPr/>
        </p:nvSpPr>
        <p:spPr bwMode="auto">
          <a:xfrm>
            <a:off x="4464050" y="1285875"/>
            <a:ext cx="396875" cy="349250"/>
          </a:xfrm>
          <a:prstGeom prst="rect">
            <a:avLst/>
          </a:prstGeom>
          <a:noFill/>
          <a:ln w="19050" cap="sq">
            <a:solidFill>
              <a:srgbClr val="759F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8" name="Rectangle 274">
            <a:extLst>
              <a:ext uri="{FF2B5EF4-FFF2-40B4-BE49-F238E27FC236}">
                <a16:creationId xmlns:a16="http://schemas.microsoft.com/office/drawing/2014/main" id="{BE0A9280-C55C-44DB-A016-5EFC06D27CB4}"/>
              </a:ext>
            </a:extLst>
          </p:cNvPr>
          <p:cNvSpPr>
            <a:spLocks noChangeArrowheads="1"/>
          </p:cNvSpPr>
          <p:nvPr/>
        </p:nvSpPr>
        <p:spPr bwMode="auto">
          <a:xfrm>
            <a:off x="4848225" y="1285875"/>
            <a:ext cx="396875" cy="3492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9" name="Rectangle 275">
            <a:extLst>
              <a:ext uri="{FF2B5EF4-FFF2-40B4-BE49-F238E27FC236}">
                <a16:creationId xmlns:a16="http://schemas.microsoft.com/office/drawing/2014/main" id="{716353E4-5E86-45CB-AD4D-BA835C29E248}"/>
              </a:ext>
            </a:extLst>
          </p:cNvPr>
          <p:cNvSpPr>
            <a:spLocks noChangeArrowheads="1"/>
          </p:cNvSpPr>
          <p:nvPr/>
        </p:nvSpPr>
        <p:spPr bwMode="auto">
          <a:xfrm>
            <a:off x="4848225" y="1285875"/>
            <a:ext cx="396875" cy="349250"/>
          </a:xfrm>
          <a:prstGeom prst="rect">
            <a:avLst/>
          </a:prstGeom>
          <a:noFill/>
          <a:ln w="19050" cap="sq">
            <a:solidFill>
              <a:srgbClr val="759F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0" name="Rectangle 276">
            <a:extLst>
              <a:ext uri="{FF2B5EF4-FFF2-40B4-BE49-F238E27FC236}">
                <a16:creationId xmlns:a16="http://schemas.microsoft.com/office/drawing/2014/main" id="{72402F1A-9944-433E-A4C6-0A9CD0F1F174}"/>
              </a:ext>
            </a:extLst>
          </p:cNvPr>
          <p:cNvSpPr>
            <a:spLocks noChangeArrowheads="1"/>
          </p:cNvSpPr>
          <p:nvPr/>
        </p:nvSpPr>
        <p:spPr bwMode="auto">
          <a:xfrm>
            <a:off x="4464050" y="1635125"/>
            <a:ext cx="396875" cy="3508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1" name="Rectangle 277">
            <a:extLst>
              <a:ext uri="{FF2B5EF4-FFF2-40B4-BE49-F238E27FC236}">
                <a16:creationId xmlns:a16="http://schemas.microsoft.com/office/drawing/2014/main" id="{801112AE-AA45-4183-9B33-BDE3E99A8C5E}"/>
              </a:ext>
            </a:extLst>
          </p:cNvPr>
          <p:cNvSpPr>
            <a:spLocks noChangeArrowheads="1"/>
          </p:cNvSpPr>
          <p:nvPr/>
        </p:nvSpPr>
        <p:spPr bwMode="auto">
          <a:xfrm>
            <a:off x="4464050" y="1635125"/>
            <a:ext cx="396875" cy="350838"/>
          </a:xfrm>
          <a:prstGeom prst="rect">
            <a:avLst/>
          </a:prstGeom>
          <a:noFill/>
          <a:ln w="19050" cap="sq">
            <a:solidFill>
              <a:srgbClr val="759F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2" name="Rectangle 278">
            <a:extLst>
              <a:ext uri="{FF2B5EF4-FFF2-40B4-BE49-F238E27FC236}">
                <a16:creationId xmlns:a16="http://schemas.microsoft.com/office/drawing/2014/main" id="{D648FFFB-B693-427C-9DBA-19C16925F990}"/>
              </a:ext>
            </a:extLst>
          </p:cNvPr>
          <p:cNvSpPr>
            <a:spLocks noChangeArrowheads="1"/>
          </p:cNvSpPr>
          <p:nvPr/>
        </p:nvSpPr>
        <p:spPr bwMode="auto">
          <a:xfrm>
            <a:off x="4848225" y="1635125"/>
            <a:ext cx="396875" cy="3508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3" name="Rectangle 279">
            <a:extLst>
              <a:ext uri="{FF2B5EF4-FFF2-40B4-BE49-F238E27FC236}">
                <a16:creationId xmlns:a16="http://schemas.microsoft.com/office/drawing/2014/main" id="{1A93BFB3-B489-49BF-B1AC-3CFDA5EF16AF}"/>
              </a:ext>
            </a:extLst>
          </p:cNvPr>
          <p:cNvSpPr>
            <a:spLocks noChangeArrowheads="1"/>
          </p:cNvSpPr>
          <p:nvPr/>
        </p:nvSpPr>
        <p:spPr bwMode="auto">
          <a:xfrm>
            <a:off x="4848225" y="1635125"/>
            <a:ext cx="396875" cy="350838"/>
          </a:xfrm>
          <a:prstGeom prst="rect">
            <a:avLst/>
          </a:prstGeom>
          <a:noFill/>
          <a:ln w="19050" cap="sq">
            <a:solidFill>
              <a:srgbClr val="759F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4" name="Rectangle 280">
            <a:extLst>
              <a:ext uri="{FF2B5EF4-FFF2-40B4-BE49-F238E27FC236}">
                <a16:creationId xmlns:a16="http://schemas.microsoft.com/office/drawing/2014/main" id="{9B2A24C2-7A1C-494F-A88A-774B977E061F}"/>
              </a:ext>
            </a:extLst>
          </p:cNvPr>
          <p:cNvSpPr>
            <a:spLocks noChangeArrowheads="1"/>
          </p:cNvSpPr>
          <p:nvPr/>
        </p:nvSpPr>
        <p:spPr bwMode="auto">
          <a:xfrm>
            <a:off x="3684588" y="1973263"/>
            <a:ext cx="395288" cy="3508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5" name="Rectangle 281">
            <a:extLst>
              <a:ext uri="{FF2B5EF4-FFF2-40B4-BE49-F238E27FC236}">
                <a16:creationId xmlns:a16="http://schemas.microsoft.com/office/drawing/2014/main" id="{59FBE1AD-3E22-4266-B7C5-FC464F263517}"/>
              </a:ext>
            </a:extLst>
          </p:cNvPr>
          <p:cNvSpPr>
            <a:spLocks noChangeArrowheads="1"/>
          </p:cNvSpPr>
          <p:nvPr/>
        </p:nvSpPr>
        <p:spPr bwMode="auto">
          <a:xfrm>
            <a:off x="3684588" y="1973263"/>
            <a:ext cx="395288" cy="350838"/>
          </a:xfrm>
          <a:prstGeom prst="rect">
            <a:avLst/>
          </a:prstGeom>
          <a:noFill/>
          <a:ln w="19050" cap="sq">
            <a:solidFill>
              <a:srgbClr val="759F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6" name="Rectangle 282">
            <a:extLst>
              <a:ext uri="{FF2B5EF4-FFF2-40B4-BE49-F238E27FC236}">
                <a16:creationId xmlns:a16="http://schemas.microsoft.com/office/drawing/2014/main" id="{347A8F18-7E91-436E-8AA2-96FFFE4B3BBE}"/>
              </a:ext>
            </a:extLst>
          </p:cNvPr>
          <p:cNvSpPr>
            <a:spLocks noChangeArrowheads="1"/>
          </p:cNvSpPr>
          <p:nvPr/>
        </p:nvSpPr>
        <p:spPr bwMode="auto">
          <a:xfrm>
            <a:off x="4067175" y="1973263"/>
            <a:ext cx="396875" cy="3508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7" name="Rectangle 283">
            <a:extLst>
              <a:ext uri="{FF2B5EF4-FFF2-40B4-BE49-F238E27FC236}">
                <a16:creationId xmlns:a16="http://schemas.microsoft.com/office/drawing/2014/main" id="{10BA02FB-40D1-45E5-82AE-504AF057A188}"/>
              </a:ext>
            </a:extLst>
          </p:cNvPr>
          <p:cNvSpPr>
            <a:spLocks noChangeArrowheads="1"/>
          </p:cNvSpPr>
          <p:nvPr/>
        </p:nvSpPr>
        <p:spPr bwMode="auto">
          <a:xfrm>
            <a:off x="4067175" y="1973263"/>
            <a:ext cx="396875" cy="350838"/>
          </a:xfrm>
          <a:prstGeom prst="rect">
            <a:avLst/>
          </a:prstGeom>
          <a:noFill/>
          <a:ln w="19050" cap="sq">
            <a:solidFill>
              <a:srgbClr val="759F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8" name="Rectangle 284">
            <a:extLst>
              <a:ext uri="{FF2B5EF4-FFF2-40B4-BE49-F238E27FC236}">
                <a16:creationId xmlns:a16="http://schemas.microsoft.com/office/drawing/2014/main" id="{18844B77-B4E8-437E-9D3E-B3C00F196EDD}"/>
              </a:ext>
            </a:extLst>
          </p:cNvPr>
          <p:cNvSpPr>
            <a:spLocks noChangeArrowheads="1"/>
          </p:cNvSpPr>
          <p:nvPr/>
        </p:nvSpPr>
        <p:spPr bwMode="auto">
          <a:xfrm>
            <a:off x="3684588" y="2311400"/>
            <a:ext cx="395288" cy="3492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9" name="Rectangle 285">
            <a:extLst>
              <a:ext uri="{FF2B5EF4-FFF2-40B4-BE49-F238E27FC236}">
                <a16:creationId xmlns:a16="http://schemas.microsoft.com/office/drawing/2014/main" id="{005100F2-02C9-424D-8D4C-822FAA744075}"/>
              </a:ext>
            </a:extLst>
          </p:cNvPr>
          <p:cNvSpPr>
            <a:spLocks noChangeArrowheads="1"/>
          </p:cNvSpPr>
          <p:nvPr/>
        </p:nvSpPr>
        <p:spPr bwMode="auto">
          <a:xfrm>
            <a:off x="3684588" y="2311400"/>
            <a:ext cx="395288" cy="349250"/>
          </a:xfrm>
          <a:prstGeom prst="rect">
            <a:avLst/>
          </a:prstGeom>
          <a:noFill/>
          <a:ln w="19050" cap="sq">
            <a:solidFill>
              <a:srgbClr val="759F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0" name="Rectangle 286">
            <a:extLst>
              <a:ext uri="{FF2B5EF4-FFF2-40B4-BE49-F238E27FC236}">
                <a16:creationId xmlns:a16="http://schemas.microsoft.com/office/drawing/2014/main" id="{2D6DC13C-9676-4C60-8728-27F35FAB74EC}"/>
              </a:ext>
            </a:extLst>
          </p:cNvPr>
          <p:cNvSpPr>
            <a:spLocks noChangeArrowheads="1"/>
          </p:cNvSpPr>
          <p:nvPr/>
        </p:nvSpPr>
        <p:spPr bwMode="auto">
          <a:xfrm>
            <a:off x="4067175" y="2311400"/>
            <a:ext cx="396875" cy="3492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1" name="Rectangle 287">
            <a:extLst>
              <a:ext uri="{FF2B5EF4-FFF2-40B4-BE49-F238E27FC236}">
                <a16:creationId xmlns:a16="http://schemas.microsoft.com/office/drawing/2014/main" id="{B44A0946-906C-4684-8FC1-8D4BD4E1A1FD}"/>
              </a:ext>
            </a:extLst>
          </p:cNvPr>
          <p:cNvSpPr>
            <a:spLocks noChangeArrowheads="1"/>
          </p:cNvSpPr>
          <p:nvPr/>
        </p:nvSpPr>
        <p:spPr bwMode="auto">
          <a:xfrm>
            <a:off x="4067175" y="2311400"/>
            <a:ext cx="396875" cy="349250"/>
          </a:xfrm>
          <a:prstGeom prst="rect">
            <a:avLst/>
          </a:prstGeom>
          <a:noFill/>
          <a:ln w="19050" cap="sq">
            <a:solidFill>
              <a:srgbClr val="759F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2" name="Rectangle 288">
            <a:extLst>
              <a:ext uri="{FF2B5EF4-FFF2-40B4-BE49-F238E27FC236}">
                <a16:creationId xmlns:a16="http://schemas.microsoft.com/office/drawing/2014/main" id="{D5A21C58-56F5-4FEF-9D66-74D883AEFC49}"/>
              </a:ext>
            </a:extLst>
          </p:cNvPr>
          <p:cNvSpPr>
            <a:spLocks noChangeArrowheads="1"/>
          </p:cNvSpPr>
          <p:nvPr/>
        </p:nvSpPr>
        <p:spPr bwMode="auto">
          <a:xfrm>
            <a:off x="4464050" y="1973263"/>
            <a:ext cx="396875" cy="3508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3" name="Rectangle 289">
            <a:extLst>
              <a:ext uri="{FF2B5EF4-FFF2-40B4-BE49-F238E27FC236}">
                <a16:creationId xmlns:a16="http://schemas.microsoft.com/office/drawing/2014/main" id="{4A6E1222-0BC5-4F14-B9F0-774445FC42F0}"/>
              </a:ext>
            </a:extLst>
          </p:cNvPr>
          <p:cNvSpPr>
            <a:spLocks noChangeArrowheads="1"/>
          </p:cNvSpPr>
          <p:nvPr/>
        </p:nvSpPr>
        <p:spPr bwMode="auto">
          <a:xfrm>
            <a:off x="4464050" y="1973263"/>
            <a:ext cx="396875" cy="350838"/>
          </a:xfrm>
          <a:prstGeom prst="rect">
            <a:avLst/>
          </a:prstGeom>
          <a:noFill/>
          <a:ln w="19050" cap="sq">
            <a:solidFill>
              <a:srgbClr val="759F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4" name="Rectangle 290">
            <a:extLst>
              <a:ext uri="{FF2B5EF4-FFF2-40B4-BE49-F238E27FC236}">
                <a16:creationId xmlns:a16="http://schemas.microsoft.com/office/drawing/2014/main" id="{E2F8418D-5D66-47B9-A3A0-02C9CE7FAE2E}"/>
              </a:ext>
            </a:extLst>
          </p:cNvPr>
          <p:cNvSpPr>
            <a:spLocks noChangeArrowheads="1"/>
          </p:cNvSpPr>
          <p:nvPr/>
        </p:nvSpPr>
        <p:spPr bwMode="auto">
          <a:xfrm>
            <a:off x="4848225" y="1973263"/>
            <a:ext cx="396875" cy="3508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5" name="Rectangle 291">
            <a:extLst>
              <a:ext uri="{FF2B5EF4-FFF2-40B4-BE49-F238E27FC236}">
                <a16:creationId xmlns:a16="http://schemas.microsoft.com/office/drawing/2014/main" id="{BFC8119E-F8C1-45EC-A10F-2D7C0E268729}"/>
              </a:ext>
            </a:extLst>
          </p:cNvPr>
          <p:cNvSpPr>
            <a:spLocks noChangeArrowheads="1"/>
          </p:cNvSpPr>
          <p:nvPr/>
        </p:nvSpPr>
        <p:spPr bwMode="auto">
          <a:xfrm>
            <a:off x="4848225" y="1973263"/>
            <a:ext cx="396875" cy="350838"/>
          </a:xfrm>
          <a:prstGeom prst="rect">
            <a:avLst/>
          </a:prstGeom>
          <a:noFill/>
          <a:ln w="19050" cap="sq">
            <a:solidFill>
              <a:srgbClr val="759F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6" name="Rectangle 292">
            <a:extLst>
              <a:ext uri="{FF2B5EF4-FFF2-40B4-BE49-F238E27FC236}">
                <a16:creationId xmlns:a16="http://schemas.microsoft.com/office/drawing/2014/main" id="{27ADA0D6-0EEB-48E9-8D42-323B1356CB79}"/>
              </a:ext>
            </a:extLst>
          </p:cNvPr>
          <p:cNvSpPr>
            <a:spLocks noChangeArrowheads="1"/>
          </p:cNvSpPr>
          <p:nvPr/>
        </p:nvSpPr>
        <p:spPr bwMode="auto">
          <a:xfrm>
            <a:off x="4464050" y="2311400"/>
            <a:ext cx="396875" cy="3492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7" name="Rectangle 293">
            <a:extLst>
              <a:ext uri="{FF2B5EF4-FFF2-40B4-BE49-F238E27FC236}">
                <a16:creationId xmlns:a16="http://schemas.microsoft.com/office/drawing/2014/main" id="{5B40927C-9745-4A20-9398-1E570C1997B9}"/>
              </a:ext>
            </a:extLst>
          </p:cNvPr>
          <p:cNvSpPr>
            <a:spLocks noChangeArrowheads="1"/>
          </p:cNvSpPr>
          <p:nvPr/>
        </p:nvSpPr>
        <p:spPr bwMode="auto">
          <a:xfrm>
            <a:off x="4464050" y="2311400"/>
            <a:ext cx="396875" cy="349250"/>
          </a:xfrm>
          <a:prstGeom prst="rect">
            <a:avLst/>
          </a:prstGeom>
          <a:noFill/>
          <a:ln w="19050" cap="sq">
            <a:solidFill>
              <a:srgbClr val="759F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8" name="Rectangle 294">
            <a:extLst>
              <a:ext uri="{FF2B5EF4-FFF2-40B4-BE49-F238E27FC236}">
                <a16:creationId xmlns:a16="http://schemas.microsoft.com/office/drawing/2014/main" id="{3FC41ED3-2B12-42AC-B64F-16D912DA8B2F}"/>
              </a:ext>
            </a:extLst>
          </p:cNvPr>
          <p:cNvSpPr>
            <a:spLocks noChangeArrowheads="1"/>
          </p:cNvSpPr>
          <p:nvPr/>
        </p:nvSpPr>
        <p:spPr bwMode="auto">
          <a:xfrm>
            <a:off x="4848225" y="2311400"/>
            <a:ext cx="396875" cy="3492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9" name="Rectangle 295">
            <a:extLst>
              <a:ext uri="{FF2B5EF4-FFF2-40B4-BE49-F238E27FC236}">
                <a16:creationId xmlns:a16="http://schemas.microsoft.com/office/drawing/2014/main" id="{3E4C4935-5A66-44C4-9930-BA652EF61F4A}"/>
              </a:ext>
            </a:extLst>
          </p:cNvPr>
          <p:cNvSpPr>
            <a:spLocks noChangeArrowheads="1"/>
          </p:cNvSpPr>
          <p:nvPr/>
        </p:nvSpPr>
        <p:spPr bwMode="auto">
          <a:xfrm>
            <a:off x="4848225" y="2311400"/>
            <a:ext cx="396875" cy="349250"/>
          </a:xfrm>
          <a:prstGeom prst="rect">
            <a:avLst/>
          </a:prstGeom>
          <a:noFill/>
          <a:ln w="19050" cap="sq">
            <a:solidFill>
              <a:srgbClr val="759F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0" name="Multiplication Sign 1289">
            <a:extLst>
              <a:ext uri="{FF2B5EF4-FFF2-40B4-BE49-F238E27FC236}">
                <a16:creationId xmlns:a16="http://schemas.microsoft.com/office/drawing/2014/main" id="{58C8D6F1-E513-4392-A6BA-EC4419B1F88A}"/>
              </a:ext>
            </a:extLst>
          </p:cNvPr>
          <p:cNvSpPr/>
          <p:nvPr/>
        </p:nvSpPr>
        <p:spPr>
          <a:xfrm>
            <a:off x="3124200" y="1828800"/>
            <a:ext cx="395288" cy="3810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264">
            <a:extLst>
              <a:ext uri="{FF2B5EF4-FFF2-40B4-BE49-F238E27FC236}">
                <a16:creationId xmlns:a16="http://schemas.microsoft.com/office/drawing/2014/main" id="{745D7394-101B-4BEC-84A5-E64CEC5CC0FA}"/>
              </a:ext>
            </a:extLst>
          </p:cNvPr>
          <p:cNvSpPr>
            <a:spLocks noChangeArrowheads="1"/>
          </p:cNvSpPr>
          <p:nvPr/>
        </p:nvSpPr>
        <p:spPr bwMode="auto">
          <a:xfrm>
            <a:off x="6897688" y="1219200"/>
            <a:ext cx="395288" cy="349250"/>
          </a:xfrm>
          <a:prstGeom prst="rect">
            <a:avLst/>
          </a:prstGeom>
          <a:solidFill>
            <a:srgbClr val="0070C0"/>
          </a:solidFill>
          <a:ln w="9525">
            <a:solidFill>
              <a:schemeClr val="tx1">
                <a:lumMod val="50000"/>
                <a:lumOff val="50000"/>
              </a:schemeClr>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5" name="Rectangle 266">
            <a:extLst>
              <a:ext uri="{FF2B5EF4-FFF2-40B4-BE49-F238E27FC236}">
                <a16:creationId xmlns:a16="http://schemas.microsoft.com/office/drawing/2014/main" id="{2B2C2F6E-BA4A-485E-BCAE-AB747E1C9BE2}"/>
              </a:ext>
            </a:extLst>
          </p:cNvPr>
          <p:cNvSpPr>
            <a:spLocks noChangeArrowheads="1"/>
          </p:cNvSpPr>
          <p:nvPr/>
        </p:nvSpPr>
        <p:spPr bwMode="auto">
          <a:xfrm>
            <a:off x="7280275" y="1219200"/>
            <a:ext cx="396875" cy="349250"/>
          </a:xfrm>
          <a:prstGeom prst="rect">
            <a:avLst/>
          </a:prstGeom>
          <a:solidFill>
            <a:srgbClr val="0070C0"/>
          </a:solidFill>
          <a:ln w="9525">
            <a:solidFill>
              <a:schemeClr val="tx1">
                <a:lumMod val="50000"/>
                <a:lumOff val="50000"/>
              </a:schemeClr>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6" name="Rectangle 268">
            <a:extLst>
              <a:ext uri="{FF2B5EF4-FFF2-40B4-BE49-F238E27FC236}">
                <a16:creationId xmlns:a16="http://schemas.microsoft.com/office/drawing/2014/main" id="{EB4FF9CD-0A35-436C-8996-5B711912FF81}"/>
              </a:ext>
            </a:extLst>
          </p:cNvPr>
          <p:cNvSpPr>
            <a:spLocks noChangeArrowheads="1"/>
          </p:cNvSpPr>
          <p:nvPr/>
        </p:nvSpPr>
        <p:spPr bwMode="auto">
          <a:xfrm>
            <a:off x="6897688" y="1568450"/>
            <a:ext cx="395288" cy="350838"/>
          </a:xfrm>
          <a:prstGeom prst="rect">
            <a:avLst/>
          </a:prstGeom>
          <a:solidFill>
            <a:srgbClr val="0070C0"/>
          </a:solidFill>
          <a:ln w="9525">
            <a:solidFill>
              <a:schemeClr val="tx1">
                <a:lumMod val="50000"/>
                <a:lumOff val="50000"/>
              </a:schemeClr>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7" name="Rectangle 270">
            <a:extLst>
              <a:ext uri="{FF2B5EF4-FFF2-40B4-BE49-F238E27FC236}">
                <a16:creationId xmlns:a16="http://schemas.microsoft.com/office/drawing/2014/main" id="{ED5BFC82-32EB-45CD-94C8-E58778A4D310}"/>
              </a:ext>
            </a:extLst>
          </p:cNvPr>
          <p:cNvSpPr>
            <a:spLocks noChangeArrowheads="1"/>
          </p:cNvSpPr>
          <p:nvPr/>
        </p:nvSpPr>
        <p:spPr bwMode="auto">
          <a:xfrm>
            <a:off x="7280275" y="1568450"/>
            <a:ext cx="396875" cy="350838"/>
          </a:xfrm>
          <a:prstGeom prst="rect">
            <a:avLst/>
          </a:prstGeom>
          <a:solidFill>
            <a:srgbClr val="0070C0"/>
          </a:solidFill>
          <a:ln w="9525">
            <a:solidFill>
              <a:schemeClr val="tx1">
                <a:lumMod val="50000"/>
                <a:lumOff val="50000"/>
              </a:schemeClr>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8" name="Rectangle 272">
            <a:extLst>
              <a:ext uri="{FF2B5EF4-FFF2-40B4-BE49-F238E27FC236}">
                <a16:creationId xmlns:a16="http://schemas.microsoft.com/office/drawing/2014/main" id="{F648FC37-15A4-48B0-A960-F05A7B8375CC}"/>
              </a:ext>
            </a:extLst>
          </p:cNvPr>
          <p:cNvSpPr>
            <a:spLocks noChangeArrowheads="1"/>
          </p:cNvSpPr>
          <p:nvPr/>
        </p:nvSpPr>
        <p:spPr bwMode="auto">
          <a:xfrm>
            <a:off x="7677150" y="1219200"/>
            <a:ext cx="396875" cy="349250"/>
          </a:xfrm>
          <a:prstGeom prst="rect">
            <a:avLst/>
          </a:prstGeom>
          <a:solidFill>
            <a:srgbClr val="0070C0"/>
          </a:solidFill>
          <a:ln w="9525">
            <a:solidFill>
              <a:schemeClr val="tx1">
                <a:lumMod val="50000"/>
                <a:lumOff val="50000"/>
              </a:schemeClr>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9" name="Rectangle 274">
            <a:extLst>
              <a:ext uri="{FF2B5EF4-FFF2-40B4-BE49-F238E27FC236}">
                <a16:creationId xmlns:a16="http://schemas.microsoft.com/office/drawing/2014/main" id="{4C504DFA-4A35-4204-9AF9-913D3C735502}"/>
              </a:ext>
            </a:extLst>
          </p:cNvPr>
          <p:cNvSpPr>
            <a:spLocks noChangeArrowheads="1"/>
          </p:cNvSpPr>
          <p:nvPr/>
        </p:nvSpPr>
        <p:spPr bwMode="auto">
          <a:xfrm>
            <a:off x="8061325" y="1219200"/>
            <a:ext cx="396875" cy="349250"/>
          </a:xfrm>
          <a:prstGeom prst="rect">
            <a:avLst/>
          </a:prstGeom>
          <a:solidFill>
            <a:srgbClr val="0070C0"/>
          </a:solidFill>
          <a:ln w="9525">
            <a:solidFill>
              <a:schemeClr val="tx1">
                <a:lumMod val="50000"/>
                <a:lumOff val="50000"/>
              </a:schemeClr>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0" name="Rectangle 276">
            <a:extLst>
              <a:ext uri="{FF2B5EF4-FFF2-40B4-BE49-F238E27FC236}">
                <a16:creationId xmlns:a16="http://schemas.microsoft.com/office/drawing/2014/main" id="{A629D9F7-7884-49FD-87C9-F53FB9BDFBEA}"/>
              </a:ext>
            </a:extLst>
          </p:cNvPr>
          <p:cNvSpPr>
            <a:spLocks noChangeArrowheads="1"/>
          </p:cNvSpPr>
          <p:nvPr/>
        </p:nvSpPr>
        <p:spPr bwMode="auto">
          <a:xfrm>
            <a:off x="7677150" y="1568450"/>
            <a:ext cx="396875" cy="350838"/>
          </a:xfrm>
          <a:prstGeom prst="rect">
            <a:avLst/>
          </a:prstGeom>
          <a:solidFill>
            <a:srgbClr val="0070C0"/>
          </a:solidFill>
          <a:ln w="9525">
            <a:solidFill>
              <a:schemeClr val="tx1">
                <a:lumMod val="50000"/>
                <a:lumOff val="50000"/>
              </a:schemeClr>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1" name="Rectangle 278">
            <a:extLst>
              <a:ext uri="{FF2B5EF4-FFF2-40B4-BE49-F238E27FC236}">
                <a16:creationId xmlns:a16="http://schemas.microsoft.com/office/drawing/2014/main" id="{B80398D1-5F55-43AD-A9F4-01FBE356FDFC}"/>
              </a:ext>
            </a:extLst>
          </p:cNvPr>
          <p:cNvSpPr>
            <a:spLocks noChangeArrowheads="1"/>
          </p:cNvSpPr>
          <p:nvPr/>
        </p:nvSpPr>
        <p:spPr bwMode="auto">
          <a:xfrm>
            <a:off x="8061325" y="1568450"/>
            <a:ext cx="396875" cy="350838"/>
          </a:xfrm>
          <a:prstGeom prst="rect">
            <a:avLst/>
          </a:prstGeom>
          <a:solidFill>
            <a:srgbClr val="0070C0"/>
          </a:solidFill>
          <a:ln w="9525">
            <a:solidFill>
              <a:schemeClr val="tx1">
                <a:lumMod val="50000"/>
                <a:lumOff val="50000"/>
              </a:schemeClr>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2" name="Rectangle 280">
            <a:extLst>
              <a:ext uri="{FF2B5EF4-FFF2-40B4-BE49-F238E27FC236}">
                <a16:creationId xmlns:a16="http://schemas.microsoft.com/office/drawing/2014/main" id="{C7656711-2E5B-4ED3-B944-1050B0E2FEFD}"/>
              </a:ext>
            </a:extLst>
          </p:cNvPr>
          <p:cNvSpPr>
            <a:spLocks noChangeArrowheads="1"/>
          </p:cNvSpPr>
          <p:nvPr/>
        </p:nvSpPr>
        <p:spPr bwMode="auto">
          <a:xfrm>
            <a:off x="6897688" y="1906588"/>
            <a:ext cx="395288" cy="350838"/>
          </a:xfrm>
          <a:prstGeom prst="rect">
            <a:avLst/>
          </a:prstGeom>
          <a:solidFill>
            <a:srgbClr val="0070C0"/>
          </a:solidFill>
          <a:ln w="9525">
            <a:solidFill>
              <a:schemeClr val="tx1">
                <a:lumMod val="50000"/>
                <a:lumOff val="50000"/>
              </a:schemeClr>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3" name="Rectangle 282">
            <a:extLst>
              <a:ext uri="{FF2B5EF4-FFF2-40B4-BE49-F238E27FC236}">
                <a16:creationId xmlns:a16="http://schemas.microsoft.com/office/drawing/2014/main" id="{3B9C9342-377C-4941-8E6E-43ABA2231AE5}"/>
              </a:ext>
            </a:extLst>
          </p:cNvPr>
          <p:cNvSpPr>
            <a:spLocks noChangeArrowheads="1"/>
          </p:cNvSpPr>
          <p:nvPr/>
        </p:nvSpPr>
        <p:spPr bwMode="auto">
          <a:xfrm>
            <a:off x="7280275" y="1906588"/>
            <a:ext cx="396875" cy="350838"/>
          </a:xfrm>
          <a:prstGeom prst="rect">
            <a:avLst/>
          </a:prstGeom>
          <a:solidFill>
            <a:srgbClr val="0070C0"/>
          </a:solidFill>
          <a:ln w="9525">
            <a:solidFill>
              <a:schemeClr val="tx1">
                <a:lumMod val="50000"/>
                <a:lumOff val="50000"/>
              </a:schemeClr>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4" name="Rectangle 284">
            <a:extLst>
              <a:ext uri="{FF2B5EF4-FFF2-40B4-BE49-F238E27FC236}">
                <a16:creationId xmlns:a16="http://schemas.microsoft.com/office/drawing/2014/main" id="{6E5651F1-ECF8-4025-A42E-E014A5908188}"/>
              </a:ext>
            </a:extLst>
          </p:cNvPr>
          <p:cNvSpPr>
            <a:spLocks noChangeArrowheads="1"/>
          </p:cNvSpPr>
          <p:nvPr/>
        </p:nvSpPr>
        <p:spPr bwMode="auto">
          <a:xfrm>
            <a:off x="6897688" y="2244725"/>
            <a:ext cx="395288" cy="349250"/>
          </a:xfrm>
          <a:prstGeom prst="rect">
            <a:avLst/>
          </a:prstGeom>
          <a:solidFill>
            <a:srgbClr val="0070C0"/>
          </a:solidFill>
          <a:ln w="9525">
            <a:solidFill>
              <a:schemeClr val="tx1">
                <a:lumMod val="50000"/>
                <a:lumOff val="50000"/>
              </a:schemeClr>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5" name="Rectangle 286">
            <a:extLst>
              <a:ext uri="{FF2B5EF4-FFF2-40B4-BE49-F238E27FC236}">
                <a16:creationId xmlns:a16="http://schemas.microsoft.com/office/drawing/2014/main" id="{28E8F20D-1A3B-46D9-A230-925820112074}"/>
              </a:ext>
            </a:extLst>
          </p:cNvPr>
          <p:cNvSpPr>
            <a:spLocks noChangeArrowheads="1"/>
          </p:cNvSpPr>
          <p:nvPr/>
        </p:nvSpPr>
        <p:spPr bwMode="auto">
          <a:xfrm>
            <a:off x="7280275" y="2244725"/>
            <a:ext cx="396875" cy="349250"/>
          </a:xfrm>
          <a:prstGeom prst="rect">
            <a:avLst/>
          </a:prstGeom>
          <a:solidFill>
            <a:srgbClr val="0070C0"/>
          </a:solidFill>
          <a:ln w="9525">
            <a:solidFill>
              <a:schemeClr val="tx1">
                <a:lumMod val="50000"/>
                <a:lumOff val="50000"/>
              </a:schemeClr>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6" name="Rectangle 288">
            <a:extLst>
              <a:ext uri="{FF2B5EF4-FFF2-40B4-BE49-F238E27FC236}">
                <a16:creationId xmlns:a16="http://schemas.microsoft.com/office/drawing/2014/main" id="{C6F2612F-82D2-4943-98CF-451C80C10588}"/>
              </a:ext>
            </a:extLst>
          </p:cNvPr>
          <p:cNvSpPr>
            <a:spLocks noChangeArrowheads="1"/>
          </p:cNvSpPr>
          <p:nvPr/>
        </p:nvSpPr>
        <p:spPr bwMode="auto">
          <a:xfrm>
            <a:off x="7677150" y="1906588"/>
            <a:ext cx="396875" cy="350838"/>
          </a:xfrm>
          <a:prstGeom prst="rect">
            <a:avLst/>
          </a:prstGeom>
          <a:solidFill>
            <a:srgbClr val="0070C0"/>
          </a:solidFill>
          <a:ln w="9525">
            <a:solidFill>
              <a:schemeClr val="tx1">
                <a:lumMod val="50000"/>
                <a:lumOff val="50000"/>
              </a:schemeClr>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7" name="Rectangle 290">
            <a:extLst>
              <a:ext uri="{FF2B5EF4-FFF2-40B4-BE49-F238E27FC236}">
                <a16:creationId xmlns:a16="http://schemas.microsoft.com/office/drawing/2014/main" id="{9B1C01C0-025E-4425-A4C2-27C8AC38599D}"/>
              </a:ext>
            </a:extLst>
          </p:cNvPr>
          <p:cNvSpPr>
            <a:spLocks noChangeArrowheads="1"/>
          </p:cNvSpPr>
          <p:nvPr/>
        </p:nvSpPr>
        <p:spPr bwMode="auto">
          <a:xfrm>
            <a:off x="8061325" y="1905000"/>
            <a:ext cx="396875" cy="350838"/>
          </a:xfrm>
          <a:prstGeom prst="rect">
            <a:avLst/>
          </a:prstGeom>
          <a:solidFill>
            <a:srgbClr val="0070C0"/>
          </a:solidFill>
          <a:ln w="9525">
            <a:solidFill>
              <a:schemeClr val="tx1">
                <a:lumMod val="50000"/>
                <a:lumOff val="50000"/>
              </a:schemeClr>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8" name="Rectangle 292">
            <a:extLst>
              <a:ext uri="{FF2B5EF4-FFF2-40B4-BE49-F238E27FC236}">
                <a16:creationId xmlns:a16="http://schemas.microsoft.com/office/drawing/2014/main" id="{D01CAC79-794A-4513-9E52-1F8644C3169D}"/>
              </a:ext>
            </a:extLst>
          </p:cNvPr>
          <p:cNvSpPr>
            <a:spLocks noChangeArrowheads="1"/>
          </p:cNvSpPr>
          <p:nvPr/>
        </p:nvSpPr>
        <p:spPr bwMode="auto">
          <a:xfrm>
            <a:off x="7677150" y="2244725"/>
            <a:ext cx="396875" cy="349250"/>
          </a:xfrm>
          <a:prstGeom prst="rect">
            <a:avLst/>
          </a:prstGeom>
          <a:solidFill>
            <a:srgbClr val="0070C0"/>
          </a:solidFill>
          <a:ln w="9525">
            <a:solidFill>
              <a:schemeClr val="tx1">
                <a:lumMod val="50000"/>
                <a:lumOff val="50000"/>
              </a:schemeClr>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9" name="Rectangle 294">
            <a:extLst>
              <a:ext uri="{FF2B5EF4-FFF2-40B4-BE49-F238E27FC236}">
                <a16:creationId xmlns:a16="http://schemas.microsoft.com/office/drawing/2014/main" id="{E0F2A89B-0C8E-46B3-A4CE-6A61DE65425E}"/>
              </a:ext>
            </a:extLst>
          </p:cNvPr>
          <p:cNvSpPr>
            <a:spLocks noChangeArrowheads="1"/>
          </p:cNvSpPr>
          <p:nvPr/>
        </p:nvSpPr>
        <p:spPr bwMode="auto">
          <a:xfrm>
            <a:off x="8061325" y="2241550"/>
            <a:ext cx="396875" cy="349250"/>
          </a:xfrm>
          <a:prstGeom prst="rect">
            <a:avLst/>
          </a:prstGeom>
          <a:solidFill>
            <a:srgbClr val="0070C0"/>
          </a:solidFill>
          <a:ln w="9525">
            <a:solidFill>
              <a:schemeClr val="tx1">
                <a:lumMod val="50000"/>
                <a:lumOff val="50000"/>
              </a:schemeClr>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91" name="Equals 1290">
            <a:extLst>
              <a:ext uri="{FF2B5EF4-FFF2-40B4-BE49-F238E27FC236}">
                <a16:creationId xmlns:a16="http://schemas.microsoft.com/office/drawing/2014/main" id="{4E78E3B1-C8A5-4E7C-9226-863ECD36BE5B}"/>
              </a:ext>
            </a:extLst>
          </p:cNvPr>
          <p:cNvSpPr/>
          <p:nvPr/>
        </p:nvSpPr>
        <p:spPr>
          <a:xfrm>
            <a:off x="6400800" y="1752600"/>
            <a:ext cx="395288" cy="350838"/>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1" name="Rectangle 250">
            <a:extLst>
              <a:ext uri="{FF2B5EF4-FFF2-40B4-BE49-F238E27FC236}">
                <a16:creationId xmlns:a16="http://schemas.microsoft.com/office/drawing/2014/main" id="{E86E923C-2087-4149-BA43-9AA746456E23}"/>
              </a:ext>
            </a:extLst>
          </p:cNvPr>
          <p:cNvSpPr>
            <a:spLocks noChangeArrowheads="1"/>
          </p:cNvSpPr>
          <p:nvPr/>
        </p:nvSpPr>
        <p:spPr bwMode="auto">
          <a:xfrm>
            <a:off x="8458200" y="1219200"/>
            <a:ext cx="396875" cy="350838"/>
          </a:xfrm>
          <a:prstGeom prst="rect">
            <a:avLst/>
          </a:prstGeom>
          <a:solidFill>
            <a:srgbClr val="FEE59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2" name="Rectangle 254">
            <a:extLst>
              <a:ext uri="{FF2B5EF4-FFF2-40B4-BE49-F238E27FC236}">
                <a16:creationId xmlns:a16="http://schemas.microsoft.com/office/drawing/2014/main" id="{617E26F2-C4B6-49F6-8BD0-16F33FD92F25}"/>
              </a:ext>
            </a:extLst>
          </p:cNvPr>
          <p:cNvSpPr>
            <a:spLocks noChangeArrowheads="1"/>
          </p:cNvSpPr>
          <p:nvPr/>
        </p:nvSpPr>
        <p:spPr bwMode="auto">
          <a:xfrm>
            <a:off x="8458200" y="1570037"/>
            <a:ext cx="396875" cy="350838"/>
          </a:xfrm>
          <a:prstGeom prst="rect">
            <a:avLst/>
          </a:prstGeom>
          <a:solidFill>
            <a:srgbClr val="FEE59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3" name="Rectangle 258">
            <a:extLst>
              <a:ext uri="{FF2B5EF4-FFF2-40B4-BE49-F238E27FC236}">
                <a16:creationId xmlns:a16="http://schemas.microsoft.com/office/drawing/2014/main" id="{40FF6B26-B945-4ABC-8DB8-D52B08EACB5C}"/>
              </a:ext>
            </a:extLst>
          </p:cNvPr>
          <p:cNvSpPr>
            <a:spLocks noChangeArrowheads="1"/>
          </p:cNvSpPr>
          <p:nvPr/>
        </p:nvSpPr>
        <p:spPr bwMode="auto">
          <a:xfrm>
            <a:off x="8458200" y="1908175"/>
            <a:ext cx="396875" cy="350838"/>
          </a:xfrm>
          <a:prstGeom prst="rect">
            <a:avLst/>
          </a:prstGeom>
          <a:solidFill>
            <a:srgbClr val="FEE59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en-US" dirty="0">
                <a:latin typeface="Times New Roman" panose="02020603050405020304" pitchFamily="18" charset="0"/>
                <a:cs typeface="Times New Roman" panose="02020603050405020304" pitchFamily="18" charset="0"/>
              </a:rPr>
              <a:t> </a:t>
            </a:r>
            <a:endParaRPr lang="en-US" b="1" dirty="0">
              <a:solidFill>
                <a:srgbClr val="C00000"/>
              </a:solidFill>
            </a:endParaRPr>
          </a:p>
        </p:txBody>
      </p:sp>
      <p:sp>
        <p:nvSpPr>
          <p:cNvPr id="334" name="Rectangle 262">
            <a:extLst>
              <a:ext uri="{FF2B5EF4-FFF2-40B4-BE49-F238E27FC236}">
                <a16:creationId xmlns:a16="http://schemas.microsoft.com/office/drawing/2014/main" id="{880DC561-6A47-4427-AF8E-9F85C3996DC8}"/>
              </a:ext>
            </a:extLst>
          </p:cNvPr>
          <p:cNvSpPr>
            <a:spLocks noChangeArrowheads="1"/>
          </p:cNvSpPr>
          <p:nvPr/>
        </p:nvSpPr>
        <p:spPr bwMode="auto">
          <a:xfrm>
            <a:off x="8458200" y="2244725"/>
            <a:ext cx="396875" cy="350838"/>
          </a:xfrm>
          <a:prstGeom prst="rect">
            <a:avLst/>
          </a:prstGeom>
          <a:solidFill>
            <a:srgbClr val="FEE59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1" name="Rectangle 246">
            <a:extLst>
              <a:ext uri="{FF2B5EF4-FFF2-40B4-BE49-F238E27FC236}">
                <a16:creationId xmlns:a16="http://schemas.microsoft.com/office/drawing/2014/main" id="{163D8D02-AB99-409B-940C-91B5F834F129}"/>
              </a:ext>
            </a:extLst>
          </p:cNvPr>
          <p:cNvSpPr>
            <a:spLocks noChangeArrowheads="1"/>
          </p:cNvSpPr>
          <p:nvPr/>
        </p:nvSpPr>
        <p:spPr bwMode="auto">
          <a:xfrm>
            <a:off x="8078720" y="2595470"/>
            <a:ext cx="402448" cy="349250"/>
          </a:xfrm>
          <a:prstGeom prst="rect">
            <a:avLst/>
          </a:prstGeom>
          <a:solidFill>
            <a:srgbClr val="00B05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en-US" sz="2000" b="1" dirty="0">
                <a:solidFill>
                  <a:srgbClr val="C00000"/>
                </a:solidFill>
                <a:latin typeface="Times New Roman" panose="02020603050405020304" pitchFamily="18" charset="0"/>
                <a:cs typeface="Times New Roman" panose="02020603050405020304" pitchFamily="18" charset="0"/>
              </a:rPr>
              <a:t> </a:t>
            </a:r>
            <a:endParaRPr lang="en-US" sz="2000" b="1" dirty="0">
              <a:solidFill>
                <a:srgbClr val="C00000"/>
              </a:solidFill>
            </a:endParaRPr>
          </a:p>
        </p:txBody>
      </p:sp>
      <p:sp>
        <p:nvSpPr>
          <p:cNvPr id="354" name="Rectangle 242">
            <a:extLst>
              <a:ext uri="{FF2B5EF4-FFF2-40B4-BE49-F238E27FC236}">
                <a16:creationId xmlns:a16="http://schemas.microsoft.com/office/drawing/2014/main" id="{BC96CF21-A78B-4EEB-8400-EB9E96DA98F0}"/>
              </a:ext>
            </a:extLst>
          </p:cNvPr>
          <p:cNvSpPr>
            <a:spLocks noChangeArrowheads="1"/>
          </p:cNvSpPr>
          <p:nvPr/>
        </p:nvSpPr>
        <p:spPr bwMode="auto">
          <a:xfrm>
            <a:off x="6892944" y="2590800"/>
            <a:ext cx="385746" cy="349250"/>
          </a:xfrm>
          <a:prstGeom prst="rect">
            <a:avLst/>
          </a:prstGeom>
          <a:solidFill>
            <a:srgbClr val="FEE59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5" name="Rectangle 242">
            <a:extLst>
              <a:ext uri="{FF2B5EF4-FFF2-40B4-BE49-F238E27FC236}">
                <a16:creationId xmlns:a16="http://schemas.microsoft.com/office/drawing/2014/main" id="{118C2987-BFA0-4446-A027-E3EC15EB142B}"/>
              </a:ext>
            </a:extLst>
          </p:cNvPr>
          <p:cNvSpPr>
            <a:spLocks noChangeArrowheads="1"/>
          </p:cNvSpPr>
          <p:nvPr/>
        </p:nvSpPr>
        <p:spPr bwMode="auto">
          <a:xfrm>
            <a:off x="8466179" y="2598667"/>
            <a:ext cx="385746" cy="349250"/>
          </a:xfrm>
          <a:prstGeom prst="rect">
            <a:avLst/>
          </a:prstGeom>
          <a:solidFill>
            <a:srgbClr val="BAF8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6" name="Rectangle 246">
            <a:extLst>
              <a:ext uri="{FF2B5EF4-FFF2-40B4-BE49-F238E27FC236}">
                <a16:creationId xmlns:a16="http://schemas.microsoft.com/office/drawing/2014/main" id="{464449E8-E330-488A-A2ED-B42D00695243}"/>
              </a:ext>
            </a:extLst>
          </p:cNvPr>
          <p:cNvSpPr>
            <a:spLocks noChangeArrowheads="1"/>
          </p:cNvSpPr>
          <p:nvPr/>
        </p:nvSpPr>
        <p:spPr bwMode="auto">
          <a:xfrm>
            <a:off x="7657848" y="2593884"/>
            <a:ext cx="402448" cy="349250"/>
          </a:xfrm>
          <a:prstGeom prst="rect">
            <a:avLst/>
          </a:prstGeom>
          <a:solidFill>
            <a:srgbClr val="FEE59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7" name="Rectangle 246">
            <a:extLst>
              <a:ext uri="{FF2B5EF4-FFF2-40B4-BE49-F238E27FC236}">
                <a16:creationId xmlns:a16="http://schemas.microsoft.com/office/drawing/2014/main" id="{F23C28E2-12D6-4B89-943C-39F02C3F550A}"/>
              </a:ext>
            </a:extLst>
          </p:cNvPr>
          <p:cNvSpPr>
            <a:spLocks noChangeArrowheads="1"/>
          </p:cNvSpPr>
          <p:nvPr/>
        </p:nvSpPr>
        <p:spPr bwMode="auto">
          <a:xfrm>
            <a:off x="7278972" y="2592843"/>
            <a:ext cx="402448" cy="349250"/>
          </a:xfrm>
          <a:prstGeom prst="rect">
            <a:avLst/>
          </a:prstGeom>
          <a:solidFill>
            <a:srgbClr val="FEE59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0" name="Rectangle 246">
            <a:extLst>
              <a:ext uri="{FF2B5EF4-FFF2-40B4-BE49-F238E27FC236}">
                <a16:creationId xmlns:a16="http://schemas.microsoft.com/office/drawing/2014/main" id="{47E88F6D-ABD4-4015-B3B5-4407935235F4}"/>
              </a:ext>
            </a:extLst>
          </p:cNvPr>
          <p:cNvSpPr>
            <a:spLocks noChangeArrowheads="1"/>
          </p:cNvSpPr>
          <p:nvPr/>
        </p:nvSpPr>
        <p:spPr bwMode="auto">
          <a:xfrm>
            <a:off x="8069278" y="2597165"/>
            <a:ext cx="402448" cy="349250"/>
          </a:xfrm>
          <a:prstGeom prst="rect">
            <a:avLst/>
          </a:prstGeom>
          <a:solidFill>
            <a:srgbClr val="FEE59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1" name="Rectangle 242">
            <a:extLst>
              <a:ext uri="{FF2B5EF4-FFF2-40B4-BE49-F238E27FC236}">
                <a16:creationId xmlns:a16="http://schemas.microsoft.com/office/drawing/2014/main" id="{7F45F2BF-E194-4214-9FD6-3101DB940E3C}"/>
              </a:ext>
            </a:extLst>
          </p:cNvPr>
          <p:cNvSpPr>
            <a:spLocks noChangeArrowheads="1"/>
          </p:cNvSpPr>
          <p:nvPr/>
        </p:nvSpPr>
        <p:spPr bwMode="auto">
          <a:xfrm>
            <a:off x="6894944" y="2949503"/>
            <a:ext cx="385746" cy="349250"/>
          </a:xfrm>
          <a:prstGeom prst="rect">
            <a:avLst/>
          </a:prstGeom>
          <a:solidFill>
            <a:srgbClr val="FEE59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2" name="Rectangle 242">
            <a:extLst>
              <a:ext uri="{FF2B5EF4-FFF2-40B4-BE49-F238E27FC236}">
                <a16:creationId xmlns:a16="http://schemas.microsoft.com/office/drawing/2014/main" id="{12F65E6B-378C-4460-82E9-BF373B6D2628}"/>
              </a:ext>
            </a:extLst>
          </p:cNvPr>
          <p:cNvSpPr>
            <a:spLocks noChangeArrowheads="1"/>
          </p:cNvSpPr>
          <p:nvPr/>
        </p:nvSpPr>
        <p:spPr bwMode="auto">
          <a:xfrm>
            <a:off x="8468179" y="2957370"/>
            <a:ext cx="385746" cy="349250"/>
          </a:xfrm>
          <a:prstGeom prst="rect">
            <a:avLst/>
          </a:prstGeom>
          <a:solidFill>
            <a:srgbClr val="BAF8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3" name="Rectangle 246">
            <a:extLst>
              <a:ext uri="{FF2B5EF4-FFF2-40B4-BE49-F238E27FC236}">
                <a16:creationId xmlns:a16="http://schemas.microsoft.com/office/drawing/2014/main" id="{7321C7FB-6499-4F9D-87FE-486BC861A00D}"/>
              </a:ext>
            </a:extLst>
          </p:cNvPr>
          <p:cNvSpPr>
            <a:spLocks noChangeArrowheads="1"/>
          </p:cNvSpPr>
          <p:nvPr/>
        </p:nvSpPr>
        <p:spPr bwMode="auto">
          <a:xfrm>
            <a:off x="7659848" y="2952587"/>
            <a:ext cx="402448" cy="349250"/>
          </a:xfrm>
          <a:prstGeom prst="rect">
            <a:avLst/>
          </a:prstGeom>
          <a:solidFill>
            <a:srgbClr val="FEE59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4" name="Rectangle 246">
            <a:extLst>
              <a:ext uri="{FF2B5EF4-FFF2-40B4-BE49-F238E27FC236}">
                <a16:creationId xmlns:a16="http://schemas.microsoft.com/office/drawing/2014/main" id="{6C420D63-DFF8-412F-8BBF-4C2706E5C90D}"/>
              </a:ext>
            </a:extLst>
          </p:cNvPr>
          <p:cNvSpPr>
            <a:spLocks noChangeArrowheads="1"/>
          </p:cNvSpPr>
          <p:nvPr/>
        </p:nvSpPr>
        <p:spPr bwMode="auto">
          <a:xfrm>
            <a:off x="7280972" y="2951546"/>
            <a:ext cx="402448" cy="349250"/>
          </a:xfrm>
          <a:prstGeom prst="rect">
            <a:avLst/>
          </a:prstGeom>
          <a:solidFill>
            <a:srgbClr val="FEE59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6" name="Rectangle 250">
            <a:extLst>
              <a:ext uri="{FF2B5EF4-FFF2-40B4-BE49-F238E27FC236}">
                <a16:creationId xmlns:a16="http://schemas.microsoft.com/office/drawing/2014/main" id="{83C435DA-F43B-4FF7-928C-D9EC9FD5A9E7}"/>
              </a:ext>
            </a:extLst>
          </p:cNvPr>
          <p:cNvSpPr>
            <a:spLocks noChangeArrowheads="1"/>
          </p:cNvSpPr>
          <p:nvPr/>
        </p:nvSpPr>
        <p:spPr bwMode="auto">
          <a:xfrm>
            <a:off x="8853666" y="1220044"/>
            <a:ext cx="396875" cy="350838"/>
          </a:xfrm>
          <a:prstGeom prst="rect">
            <a:avLst/>
          </a:prstGeom>
          <a:solidFill>
            <a:srgbClr val="FEE59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7" name="Rectangle 254">
            <a:extLst>
              <a:ext uri="{FF2B5EF4-FFF2-40B4-BE49-F238E27FC236}">
                <a16:creationId xmlns:a16="http://schemas.microsoft.com/office/drawing/2014/main" id="{DCFCBAD8-B3A9-4451-94E8-D85772F5EF50}"/>
              </a:ext>
            </a:extLst>
          </p:cNvPr>
          <p:cNvSpPr>
            <a:spLocks noChangeArrowheads="1"/>
          </p:cNvSpPr>
          <p:nvPr/>
        </p:nvSpPr>
        <p:spPr bwMode="auto">
          <a:xfrm>
            <a:off x="8853666" y="1570881"/>
            <a:ext cx="396875" cy="350838"/>
          </a:xfrm>
          <a:prstGeom prst="rect">
            <a:avLst/>
          </a:prstGeom>
          <a:solidFill>
            <a:srgbClr val="FEE59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8" name="Rectangle 258">
            <a:extLst>
              <a:ext uri="{FF2B5EF4-FFF2-40B4-BE49-F238E27FC236}">
                <a16:creationId xmlns:a16="http://schemas.microsoft.com/office/drawing/2014/main" id="{3D4CB50D-F3DC-45E4-971B-4EAFAAA1B60A}"/>
              </a:ext>
            </a:extLst>
          </p:cNvPr>
          <p:cNvSpPr>
            <a:spLocks noChangeArrowheads="1"/>
          </p:cNvSpPr>
          <p:nvPr/>
        </p:nvSpPr>
        <p:spPr bwMode="auto">
          <a:xfrm>
            <a:off x="8853666" y="1909019"/>
            <a:ext cx="396875" cy="350838"/>
          </a:xfrm>
          <a:prstGeom prst="rect">
            <a:avLst/>
          </a:prstGeom>
          <a:solidFill>
            <a:srgbClr val="FEE59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9" name="Rectangle 262">
            <a:extLst>
              <a:ext uri="{FF2B5EF4-FFF2-40B4-BE49-F238E27FC236}">
                <a16:creationId xmlns:a16="http://schemas.microsoft.com/office/drawing/2014/main" id="{F960C39B-911E-429F-8AF4-7445195018AF}"/>
              </a:ext>
            </a:extLst>
          </p:cNvPr>
          <p:cNvSpPr>
            <a:spLocks noChangeArrowheads="1"/>
          </p:cNvSpPr>
          <p:nvPr/>
        </p:nvSpPr>
        <p:spPr bwMode="auto">
          <a:xfrm>
            <a:off x="8853666" y="2245569"/>
            <a:ext cx="396875" cy="350838"/>
          </a:xfrm>
          <a:prstGeom prst="rect">
            <a:avLst/>
          </a:prstGeom>
          <a:solidFill>
            <a:srgbClr val="FEE59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0" name="Rectangle 242">
            <a:extLst>
              <a:ext uri="{FF2B5EF4-FFF2-40B4-BE49-F238E27FC236}">
                <a16:creationId xmlns:a16="http://schemas.microsoft.com/office/drawing/2014/main" id="{23F858EB-9E66-4D8C-9356-07B5181ED9A3}"/>
              </a:ext>
            </a:extLst>
          </p:cNvPr>
          <p:cNvSpPr>
            <a:spLocks noChangeArrowheads="1"/>
          </p:cNvSpPr>
          <p:nvPr/>
        </p:nvSpPr>
        <p:spPr bwMode="auto">
          <a:xfrm>
            <a:off x="8861645" y="2599511"/>
            <a:ext cx="385746" cy="349250"/>
          </a:xfrm>
          <a:prstGeom prst="rect">
            <a:avLst/>
          </a:prstGeom>
          <a:solidFill>
            <a:srgbClr val="BAF8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2" name="Rectangle 242">
            <a:extLst>
              <a:ext uri="{FF2B5EF4-FFF2-40B4-BE49-F238E27FC236}">
                <a16:creationId xmlns:a16="http://schemas.microsoft.com/office/drawing/2014/main" id="{CFE1BD60-7B5E-4CC4-9AB5-2FE3E113D3D4}"/>
              </a:ext>
            </a:extLst>
          </p:cNvPr>
          <p:cNvSpPr>
            <a:spLocks noChangeArrowheads="1"/>
          </p:cNvSpPr>
          <p:nvPr/>
        </p:nvSpPr>
        <p:spPr bwMode="auto">
          <a:xfrm>
            <a:off x="8863645" y="2958214"/>
            <a:ext cx="385746" cy="349250"/>
          </a:xfrm>
          <a:prstGeom prst="rect">
            <a:avLst/>
          </a:prstGeom>
          <a:solidFill>
            <a:srgbClr val="BAF8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93" name="Rectangle 1292">
            <a:extLst>
              <a:ext uri="{FF2B5EF4-FFF2-40B4-BE49-F238E27FC236}">
                <a16:creationId xmlns:a16="http://schemas.microsoft.com/office/drawing/2014/main" id="{2AAEF6B7-008B-4056-A4A2-8079C46C1B1B}"/>
              </a:ext>
            </a:extLst>
          </p:cNvPr>
          <p:cNvSpPr/>
          <p:nvPr/>
        </p:nvSpPr>
        <p:spPr>
          <a:xfrm>
            <a:off x="1295400" y="1219200"/>
            <a:ext cx="950753" cy="2362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ectangle 373">
            <a:extLst>
              <a:ext uri="{FF2B5EF4-FFF2-40B4-BE49-F238E27FC236}">
                <a16:creationId xmlns:a16="http://schemas.microsoft.com/office/drawing/2014/main" id="{62AD99CD-DB6C-406E-BB65-BEA42BE88B4F}"/>
              </a:ext>
            </a:extLst>
          </p:cNvPr>
          <p:cNvSpPr/>
          <p:nvPr/>
        </p:nvSpPr>
        <p:spPr>
          <a:xfrm>
            <a:off x="3641440" y="1237146"/>
            <a:ext cx="2599275" cy="7488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374">
            <a:extLst>
              <a:ext uri="{FF2B5EF4-FFF2-40B4-BE49-F238E27FC236}">
                <a16:creationId xmlns:a16="http://schemas.microsoft.com/office/drawing/2014/main" id="{C1D75E13-4BF9-47E8-B05F-01D82E3D38A8}"/>
              </a:ext>
            </a:extLst>
          </p:cNvPr>
          <p:cNvSpPr/>
          <p:nvPr/>
        </p:nvSpPr>
        <p:spPr>
          <a:xfrm>
            <a:off x="2097247" y="1219200"/>
            <a:ext cx="950753" cy="2362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Rectangle 375">
            <a:extLst>
              <a:ext uri="{FF2B5EF4-FFF2-40B4-BE49-F238E27FC236}">
                <a16:creationId xmlns:a16="http://schemas.microsoft.com/office/drawing/2014/main" id="{11262173-A7B2-49B6-B5AC-BBD53ED9850B}"/>
              </a:ext>
            </a:extLst>
          </p:cNvPr>
          <p:cNvSpPr/>
          <p:nvPr/>
        </p:nvSpPr>
        <p:spPr>
          <a:xfrm>
            <a:off x="3649125" y="1905000"/>
            <a:ext cx="2599275" cy="7488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Rectangle 376">
            <a:extLst>
              <a:ext uri="{FF2B5EF4-FFF2-40B4-BE49-F238E27FC236}">
                <a16:creationId xmlns:a16="http://schemas.microsoft.com/office/drawing/2014/main" id="{403EAFBA-1372-4CFC-92B0-9DEF8E05ACC1}"/>
              </a:ext>
            </a:extLst>
          </p:cNvPr>
          <p:cNvSpPr/>
          <p:nvPr/>
        </p:nvSpPr>
        <p:spPr>
          <a:xfrm>
            <a:off x="6849525" y="1180019"/>
            <a:ext cx="2446875" cy="21727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Multiplication Sign 423">
            <a:extLst>
              <a:ext uri="{FF2B5EF4-FFF2-40B4-BE49-F238E27FC236}">
                <a16:creationId xmlns:a16="http://schemas.microsoft.com/office/drawing/2014/main" id="{53E332E7-B90A-47D6-A559-CDD870FCCD5A}"/>
              </a:ext>
            </a:extLst>
          </p:cNvPr>
          <p:cNvSpPr/>
          <p:nvPr/>
        </p:nvSpPr>
        <p:spPr>
          <a:xfrm>
            <a:off x="8121120" y="1932245"/>
            <a:ext cx="247650" cy="274638"/>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TextBox 144">
            <a:extLst>
              <a:ext uri="{FF2B5EF4-FFF2-40B4-BE49-F238E27FC236}">
                <a16:creationId xmlns:a16="http://schemas.microsoft.com/office/drawing/2014/main" id="{8CBE5FD5-890C-4EFE-BD9D-9396105E3C2D}"/>
              </a:ext>
            </a:extLst>
          </p:cNvPr>
          <p:cNvSpPr txBox="1"/>
          <p:nvPr/>
        </p:nvSpPr>
        <p:spPr>
          <a:xfrm>
            <a:off x="1229933" y="4043719"/>
            <a:ext cx="3890809" cy="369332"/>
          </a:xfrm>
          <a:prstGeom prst="rect">
            <a:avLst/>
          </a:prstGeom>
          <a:noFill/>
        </p:spPr>
        <p:txBody>
          <a:bodyPr wrap="none" rtlCol="0">
            <a:spAutoFit/>
          </a:bodyPr>
          <a:lstStyle/>
          <a:p>
            <a:r>
              <a:rPr lang="en-US" dirty="0" err="1"/>
              <a:t>cuBLAS</a:t>
            </a:r>
            <a:r>
              <a:rPr lang="en-US" dirty="0"/>
              <a:t>-MM is invoked at each step</a:t>
            </a:r>
          </a:p>
        </p:txBody>
      </p:sp>
      <p:sp>
        <p:nvSpPr>
          <p:cNvPr id="147" name="Rectangle 246">
            <a:extLst>
              <a:ext uri="{FF2B5EF4-FFF2-40B4-BE49-F238E27FC236}">
                <a16:creationId xmlns:a16="http://schemas.microsoft.com/office/drawing/2014/main" id="{EC1A7BFF-5881-4ABD-9CD5-EA3BD8305389}"/>
              </a:ext>
            </a:extLst>
          </p:cNvPr>
          <p:cNvSpPr>
            <a:spLocks noChangeArrowheads="1"/>
          </p:cNvSpPr>
          <p:nvPr/>
        </p:nvSpPr>
        <p:spPr bwMode="auto">
          <a:xfrm>
            <a:off x="8468084" y="1560259"/>
            <a:ext cx="402448" cy="349250"/>
          </a:xfrm>
          <a:prstGeom prst="rect">
            <a:avLst/>
          </a:prstGeom>
          <a:solidFill>
            <a:srgbClr val="00B05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2000" b="1" dirty="0"/>
          </a:p>
        </p:txBody>
      </p:sp>
      <p:sp>
        <p:nvSpPr>
          <p:cNvPr id="150" name="Rectangle 246">
            <a:extLst>
              <a:ext uri="{FF2B5EF4-FFF2-40B4-BE49-F238E27FC236}">
                <a16:creationId xmlns:a16="http://schemas.microsoft.com/office/drawing/2014/main" id="{615E92E2-298C-4B75-9F98-DF421FEA574E}"/>
              </a:ext>
            </a:extLst>
          </p:cNvPr>
          <p:cNvSpPr>
            <a:spLocks noChangeArrowheads="1"/>
          </p:cNvSpPr>
          <p:nvPr/>
        </p:nvSpPr>
        <p:spPr bwMode="auto">
          <a:xfrm>
            <a:off x="8468084" y="1214438"/>
            <a:ext cx="402448" cy="349250"/>
          </a:xfrm>
          <a:prstGeom prst="rect">
            <a:avLst/>
          </a:prstGeom>
          <a:solidFill>
            <a:srgbClr val="00B05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2000" b="1" dirty="0"/>
          </a:p>
        </p:txBody>
      </p:sp>
      <p:sp>
        <p:nvSpPr>
          <p:cNvPr id="151" name="Rectangle 246">
            <a:extLst>
              <a:ext uri="{FF2B5EF4-FFF2-40B4-BE49-F238E27FC236}">
                <a16:creationId xmlns:a16="http://schemas.microsoft.com/office/drawing/2014/main" id="{B3ADF0BE-BFF2-4C9A-8939-AE5E699EE743}"/>
              </a:ext>
            </a:extLst>
          </p:cNvPr>
          <p:cNvSpPr>
            <a:spLocks noChangeArrowheads="1"/>
          </p:cNvSpPr>
          <p:nvPr/>
        </p:nvSpPr>
        <p:spPr bwMode="auto">
          <a:xfrm>
            <a:off x="8467012" y="2241550"/>
            <a:ext cx="402448" cy="349250"/>
          </a:xfrm>
          <a:prstGeom prst="rect">
            <a:avLst/>
          </a:prstGeom>
          <a:solidFill>
            <a:srgbClr val="00B05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2000" b="1" dirty="0"/>
          </a:p>
        </p:txBody>
      </p:sp>
      <p:sp>
        <p:nvSpPr>
          <p:cNvPr id="152" name="Rectangle 246">
            <a:extLst>
              <a:ext uri="{FF2B5EF4-FFF2-40B4-BE49-F238E27FC236}">
                <a16:creationId xmlns:a16="http://schemas.microsoft.com/office/drawing/2014/main" id="{A04BFD70-5547-4FBB-B566-D9413129E8B0}"/>
              </a:ext>
            </a:extLst>
          </p:cNvPr>
          <p:cNvSpPr>
            <a:spLocks noChangeArrowheads="1"/>
          </p:cNvSpPr>
          <p:nvPr/>
        </p:nvSpPr>
        <p:spPr bwMode="auto">
          <a:xfrm>
            <a:off x="7674752" y="2590800"/>
            <a:ext cx="402448" cy="349250"/>
          </a:xfrm>
          <a:prstGeom prst="rect">
            <a:avLst/>
          </a:prstGeom>
          <a:solidFill>
            <a:srgbClr val="00B05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2000" b="1" dirty="0"/>
          </a:p>
        </p:txBody>
      </p:sp>
      <p:sp>
        <p:nvSpPr>
          <p:cNvPr id="153" name="Rectangle 246">
            <a:extLst>
              <a:ext uri="{FF2B5EF4-FFF2-40B4-BE49-F238E27FC236}">
                <a16:creationId xmlns:a16="http://schemas.microsoft.com/office/drawing/2014/main" id="{2C4AEF47-DA5D-464D-812A-E1E422ACCD23}"/>
              </a:ext>
            </a:extLst>
          </p:cNvPr>
          <p:cNvSpPr>
            <a:spLocks noChangeArrowheads="1"/>
          </p:cNvSpPr>
          <p:nvPr/>
        </p:nvSpPr>
        <p:spPr bwMode="auto">
          <a:xfrm>
            <a:off x="7268686" y="2590800"/>
            <a:ext cx="402448" cy="349250"/>
          </a:xfrm>
          <a:prstGeom prst="rect">
            <a:avLst/>
          </a:prstGeom>
          <a:solidFill>
            <a:srgbClr val="00B05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2000" b="1" dirty="0"/>
          </a:p>
        </p:txBody>
      </p:sp>
      <p:sp>
        <p:nvSpPr>
          <p:cNvPr id="154" name="Rectangle 246">
            <a:extLst>
              <a:ext uri="{FF2B5EF4-FFF2-40B4-BE49-F238E27FC236}">
                <a16:creationId xmlns:a16="http://schemas.microsoft.com/office/drawing/2014/main" id="{04B5215B-B63A-4765-A09E-CEC0DBD2885C}"/>
              </a:ext>
            </a:extLst>
          </p:cNvPr>
          <p:cNvSpPr>
            <a:spLocks noChangeArrowheads="1"/>
          </p:cNvSpPr>
          <p:nvPr/>
        </p:nvSpPr>
        <p:spPr bwMode="auto">
          <a:xfrm>
            <a:off x="6891897" y="2590800"/>
            <a:ext cx="402448" cy="349250"/>
          </a:xfrm>
          <a:prstGeom prst="rect">
            <a:avLst/>
          </a:prstGeom>
          <a:solidFill>
            <a:srgbClr val="00B05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2000" b="1" dirty="0"/>
          </a:p>
        </p:txBody>
      </p:sp>
      <p:sp>
        <p:nvSpPr>
          <p:cNvPr id="158" name="Rectangle 246">
            <a:extLst>
              <a:ext uri="{FF2B5EF4-FFF2-40B4-BE49-F238E27FC236}">
                <a16:creationId xmlns:a16="http://schemas.microsoft.com/office/drawing/2014/main" id="{ED26FF26-100F-495A-BBB3-7728369710F0}"/>
              </a:ext>
            </a:extLst>
          </p:cNvPr>
          <p:cNvSpPr>
            <a:spLocks noChangeArrowheads="1"/>
          </p:cNvSpPr>
          <p:nvPr/>
        </p:nvSpPr>
        <p:spPr bwMode="auto">
          <a:xfrm>
            <a:off x="8458200" y="1905000"/>
            <a:ext cx="411260" cy="349250"/>
          </a:xfrm>
          <a:prstGeom prst="rect">
            <a:avLst/>
          </a:prstGeom>
          <a:solidFill>
            <a:srgbClr val="00B05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2000" b="1" dirty="0"/>
          </a:p>
        </p:txBody>
      </p:sp>
      <p:sp>
        <p:nvSpPr>
          <p:cNvPr id="159" name="Rectangle 246">
            <a:extLst>
              <a:ext uri="{FF2B5EF4-FFF2-40B4-BE49-F238E27FC236}">
                <a16:creationId xmlns:a16="http://schemas.microsoft.com/office/drawing/2014/main" id="{643010BB-AFE5-4156-927F-5FA7509DC567}"/>
              </a:ext>
            </a:extLst>
          </p:cNvPr>
          <p:cNvSpPr>
            <a:spLocks noChangeArrowheads="1"/>
          </p:cNvSpPr>
          <p:nvPr/>
        </p:nvSpPr>
        <p:spPr bwMode="auto">
          <a:xfrm>
            <a:off x="8066476" y="2596221"/>
            <a:ext cx="402448" cy="349250"/>
          </a:xfrm>
          <a:prstGeom prst="rect">
            <a:avLst/>
          </a:prstGeom>
          <a:solidFill>
            <a:srgbClr val="00B05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en-US" sz="2000" b="1" dirty="0">
                <a:solidFill>
                  <a:srgbClr val="C00000"/>
                </a:solidFill>
                <a:latin typeface="Times New Roman" panose="02020603050405020304" pitchFamily="18" charset="0"/>
                <a:cs typeface="Times New Roman" panose="02020603050405020304" pitchFamily="18" charset="0"/>
              </a:rPr>
              <a:t> </a:t>
            </a:r>
            <a:endParaRPr lang="en-US" sz="2000" b="1" dirty="0">
              <a:solidFill>
                <a:srgbClr val="C00000"/>
              </a:solidFill>
            </a:endParaRPr>
          </a:p>
        </p:txBody>
      </p:sp>
      <p:sp>
        <p:nvSpPr>
          <p:cNvPr id="160" name="Rectangle 246">
            <a:extLst>
              <a:ext uri="{FF2B5EF4-FFF2-40B4-BE49-F238E27FC236}">
                <a16:creationId xmlns:a16="http://schemas.microsoft.com/office/drawing/2014/main" id="{E40F31B6-A8BE-41EC-A0DE-FF7EB89AC070}"/>
              </a:ext>
            </a:extLst>
          </p:cNvPr>
          <p:cNvSpPr>
            <a:spLocks noChangeArrowheads="1"/>
          </p:cNvSpPr>
          <p:nvPr/>
        </p:nvSpPr>
        <p:spPr bwMode="auto">
          <a:xfrm>
            <a:off x="8065636" y="2957370"/>
            <a:ext cx="402448" cy="349250"/>
          </a:xfrm>
          <a:prstGeom prst="rect">
            <a:avLst/>
          </a:prstGeom>
          <a:solidFill>
            <a:srgbClr val="FEE59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1" name="Rectangle 246">
            <a:extLst>
              <a:ext uri="{FF2B5EF4-FFF2-40B4-BE49-F238E27FC236}">
                <a16:creationId xmlns:a16="http://schemas.microsoft.com/office/drawing/2014/main" id="{7A810640-86C1-4FB6-BBD4-48B5051E7267}"/>
              </a:ext>
            </a:extLst>
          </p:cNvPr>
          <p:cNvSpPr>
            <a:spLocks noChangeArrowheads="1"/>
          </p:cNvSpPr>
          <p:nvPr/>
        </p:nvSpPr>
        <p:spPr bwMode="auto">
          <a:xfrm>
            <a:off x="8464412" y="1905000"/>
            <a:ext cx="402448" cy="349250"/>
          </a:xfrm>
          <a:prstGeom prst="rect">
            <a:avLst/>
          </a:prstGeom>
          <a:solidFill>
            <a:srgbClr val="00B05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2000" b="1" dirty="0"/>
          </a:p>
        </p:txBody>
      </p:sp>
      <p:sp>
        <p:nvSpPr>
          <p:cNvPr id="162" name="Rectangle 242">
            <a:extLst>
              <a:ext uri="{FF2B5EF4-FFF2-40B4-BE49-F238E27FC236}">
                <a16:creationId xmlns:a16="http://schemas.microsoft.com/office/drawing/2014/main" id="{CF2E082A-0289-4386-8ECF-FEE85584800D}"/>
              </a:ext>
            </a:extLst>
          </p:cNvPr>
          <p:cNvSpPr>
            <a:spLocks noChangeArrowheads="1"/>
          </p:cNvSpPr>
          <p:nvPr/>
        </p:nvSpPr>
        <p:spPr bwMode="auto">
          <a:xfrm>
            <a:off x="8473223" y="1911358"/>
            <a:ext cx="385746" cy="349250"/>
          </a:xfrm>
          <a:prstGeom prst="rect">
            <a:avLst/>
          </a:prstGeom>
          <a:solidFill>
            <a:srgbClr val="FF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3" name="Rectangle 162">
            <a:extLst>
              <a:ext uri="{FF2B5EF4-FFF2-40B4-BE49-F238E27FC236}">
                <a16:creationId xmlns:a16="http://schemas.microsoft.com/office/drawing/2014/main" id="{8ADB2655-3138-4353-AEE7-4A4D11E66479}"/>
              </a:ext>
            </a:extLst>
          </p:cNvPr>
          <p:cNvSpPr/>
          <p:nvPr/>
        </p:nvSpPr>
        <p:spPr>
          <a:xfrm>
            <a:off x="6751575" y="1868894"/>
            <a:ext cx="2621025" cy="4119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979AFF31-FB7F-4558-9176-EBA5710628B8}"/>
              </a:ext>
            </a:extLst>
          </p:cNvPr>
          <p:cNvSpPr/>
          <p:nvPr/>
        </p:nvSpPr>
        <p:spPr>
          <a:xfrm>
            <a:off x="7986599" y="1143001"/>
            <a:ext cx="556940" cy="2286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246">
            <a:extLst>
              <a:ext uri="{FF2B5EF4-FFF2-40B4-BE49-F238E27FC236}">
                <a16:creationId xmlns:a16="http://schemas.microsoft.com/office/drawing/2014/main" id="{A9707BEA-6E8D-48A8-A7C6-71E91AA07F21}"/>
              </a:ext>
            </a:extLst>
          </p:cNvPr>
          <p:cNvSpPr>
            <a:spLocks noChangeArrowheads="1"/>
          </p:cNvSpPr>
          <p:nvPr/>
        </p:nvSpPr>
        <p:spPr bwMode="auto">
          <a:xfrm>
            <a:off x="8069076" y="2591744"/>
            <a:ext cx="402448" cy="349250"/>
          </a:xfrm>
          <a:prstGeom prst="rect">
            <a:avLst/>
          </a:prstGeom>
          <a:solidFill>
            <a:srgbClr val="FF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5" name="TextBox 164">
            <a:extLst>
              <a:ext uri="{FF2B5EF4-FFF2-40B4-BE49-F238E27FC236}">
                <a16:creationId xmlns:a16="http://schemas.microsoft.com/office/drawing/2014/main" id="{9957354C-DF05-4AF1-98BA-ED34B4B3FFE9}"/>
              </a:ext>
            </a:extLst>
          </p:cNvPr>
          <p:cNvSpPr txBox="1"/>
          <p:nvPr/>
        </p:nvSpPr>
        <p:spPr>
          <a:xfrm>
            <a:off x="10591800" y="6248400"/>
            <a:ext cx="685800" cy="369332"/>
          </a:xfrm>
          <a:prstGeom prst="rect">
            <a:avLst/>
          </a:prstGeom>
          <a:noFill/>
        </p:spPr>
        <p:txBody>
          <a:bodyPr wrap="square" rtlCol="0">
            <a:spAutoFit/>
          </a:bodyPr>
          <a:lstStyle/>
          <a:p>
            <a:r>
              <a:rPr lang="en-US" dirty="0"/>
              <a:t>10</a:t>
            </a:r>
          </a:p>
        </p:txBody>
      </p:sp>
      <p:pic>
        <p:nvPicPr>
          <p:cNvPr id="167" name="Picture 2" descr="See the source image">
            <a:extLst>
              <a:ext uri="{FF2B5EF4-FFF2-40B4-BE49-F238E27FC236}">
                <a16:creationId xmlns:a16="http://schemas.microsoft.com/office/drawing/2014/main" id="{B17E7F53-5B41-497A-850C-6319C7AA7C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00" y="76200"/>
            <a:ext cx="1066800" cy="561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60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2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7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7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74"/>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58"/>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41"/>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5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5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59"/>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47"/>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66"/>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52"/>
                                        </p:tgtEl>
                                        <p:attrNameLst>
                                          <p:attrName>style.visibility</p:attrName>
                                        </p:attrNameLst>
                                      </p:cBhvr>
                                      <p:to>
                                        <p:strVal val="hidden"/>
                                      </p:to>
                                    </p:set>
                                  </p:childTnLst>
                                </p:cTn>
                              </p:par>
                              <p:par>
                                <p:cTn id="29" presetID="1" presetClass="exit" presetSubtype="0" fill="hold" grpId="2" nodeType="withEffect">
                                  <p:stCondLst>
                                    <p:cond delay="0"/>
                                  </p:stCondLst>
                                  <p:childTnLst>
                                    <p:set>
                                      <p:cBhvr>
                                        <p:cTn id="30" dur="1" fill="hold">
                                          <p:stCondLst>
                                            <p:cond delay="0"/>
                                          </p:stCondLst>
                                        </p:cTn>
                                        <p:tgtEl>
                                          <p:spTgt spid="161"/>
                                        </p:tgtEl>
                                        <p:attrNameLst>
                                          <p:attrName>style.visibility</p:attrName>
                                        </p:attrNameLst>
                                      </p:cBhvr>
                                      <p:to>
                                        <p:strVal val="hidden"/>
                                      </p:to>
                                    </p:set>
                                  </p:childTnLst>
                                </p:cTn>
                              </p:par>
                              <p:par>
                                <p:cTn id="31" presetID="1" presetClass="exit" presetSubtype="0" fill="hold" grpId="2" nodeType="withEffect">
                                  <p:stCondLst>
                                    <p:cond delay="0"/>
                                  </p:stCondLst>
                                  <p:childTnLst>
                                    <p:set>
                                      <p:cBhvr>
                                        <p:cTn id="32" dur="1" fill="hold">
                                          <p:stCondLst>
                                            <p:cond delay="0"/>
                                          </p:stCondLst>
                                        </p:cTn>
                                        <p:tgtEl>
                                          <p:spTgt spid="164"/>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162"/>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153"/>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154"/>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164"/>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375"/>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129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1" nodeType="clickEffect">
                                  <p:stCondLst>
                                    <p:cond delay="0"/>
                                  </p:stCondLst>
                                  <p:childTnLst>
                                    <p:set>
                                      <p:cBhvr>
                                        <p:cTn id="48" dur="1" fill="hold">
                                          <p:stCondLst>
                                            <p:cond delay="0"/>
                                          </p:stCondLst>
                                        </p:cTn>
                                        <p:tgtEl>
                                          <p:spTgt spid="377"/>
                                        </p:tgtEl>
                                        <p:attrNameLst>
                                          <p:attrName>style.visibility</p:attrName>
                                        </p:attrNameLst>
                                      </p:cBhvr>
                                      <p:to>
                                        <p:strVal val="visible"/>
                                      </p:to>
                                    </p:set>
                                    <p:animEffect transition="in" filter="barn(inVertical)">
                                      <p:cBhvr>
                                        <p:cTn id="49" dur="500"/>
                                        <p:tgtEl>
                                          <p:spTgt spid="377"/>
                                        </p:tgtEl>
                                      </p:cBhvr>
                                    </p:animEffect>
                                  </p:childTnLst>
                                </p:cTn>
                              </p:par>
                              <p:par>
                                <p:cTn id="50" presetID="16" presetClass="entr" presetSubtype="21" fill="hold" grpId="1" nodeType="withEffect">
                                  <p:stCondLst>
                                    <p:cond delay="0"/>
                                  </p:stCondLst>
                                  <p:childTnLst>
                                    <p:set>
                                      <p:cBhvr>
                                        <p:cTn id="51" dur="1" fill="hold">
                                          <p:stCondLst>
                                            <p:cond delay="0"/>
                                          </p:stCondLst>
                                        </p:cTn>
                                        <p:tgtEl>
                                          <p:spTgt spid="374"/>
                                        </p:tgtEl>
                                        <p:attrNameLst>
                                          <p:attrName>style.visibility</p:attrName>
                                        </p:attrNameLst>
                                      </p:cBhvr>
                                      <p:to>
                                        <p:strVal val="visible"/>
                                      </p:to>
                                    </p:set>
                                    <p:animEffect transition="in" filter="barn(inVertical)">
                                      <p:cBhvr>
                                        <p:cTn id="52" dur="500"/>
                                        <p:tgtEl>
                                          <p:spTgt spid="374"/>
                                        </p:tgtEl>
                                      </p:cBhvr>
                                    </p:animEffect>
                                  </p:childTnLst>
                                </p:cTn>
                              </p:par>
                              <p:par>
                                <p:cTn id="53" presetID="16" presetClass="entr" presetSubtype="21" fill="hold" grpId="1" nodeType="withEffect">
                                  <p:stCondLst>
                                    <p:cond delay="0"/>
                                  </p:stCondLst>
                                  <p:childTnLst>
                                    <p:set>
                                      <p:cBhvr>
                                        <p:cTn id="54" dur="1" fill="hold">
                                          <p:stCondLst>
                                            <p:cond delay="0"/>
                                          </p:stCondLst>
                                        </p:cTn>
                                        <p:tgtEl>
                                          <p:spTgt spid="1293"/>
                                        </p:tgtEl>
                                        <p:attrNameLst>
                                          <p:attrName>style.visibility</p:attrName>
                                        </p:attrNameLst>
                                      </p:cBhvr>
                                      <p:to>
                                        <p:strVal val="visible"/>
                                      </p:to>
                                    </p:set>
                                    <p:animEffect transition="in" filter="barn(inVertical)">
                                      <p:cBhvr>
                                        <p:cTn id="55" dur="500"/>
                                        <p:tgtEl>
                                          <p:spTgt spid="1293"/>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2" nodeType="clickEffect">
                                  <p:stCondLst>
                                    <p:cond delay="0"/>
                                  </p:stCondLst>
                                  <p:childTnLst>
                                    <p:set>
                                      <p:cBhvr>
                                        <p:cTn id="59" dur="1" fill="hold">
                                          <p:stCondLst>
                                            <p:cond delay="0"/>
                                          </p:stCondLst>
                                        </p:cTn>
                                        <p:tgtEl>
                                          <p:spTgt spid="377"/>
                                        </p:tgtEl>
                                        <p:attrNameLst>
                                          <p:attrName>style.visibility</p:attrName>
                                        </p:attrNameLst>
                                      </p:cBhvr>
                                      <p:to>
                                        <p:strVal val="hidden"/>
                                      </p:to>
                                    </p:set>
                                  </p:childTnLst>
                                </p:cTn>
                              </p:par>
                              <p:par>
                                <p:cTn id="60" presetID="1" presetClass="exit" presetSubtype="0" fill="hold" grpId="2" nodeType="withEffect">
                                  <p:stCondLst>
                                    <p:cond delay="0"/>
                                  </p:stCondLst>
                                  <p:childTnLst>
                                    <p:set>
                                      <p:cBhvr>
                                        <p:cTn id="61" dur="1" fill="hold">
                                          <p:stCondLst>
                                            <p:cond delay="0"/>
                                          </p:stCondLst>
                                        </p:cTn>
                                        <p:tgtEl>
                                          <p:spTgt spid="374"/>
                                        </p:tgtEl>
                                        <p:attrNameLst>
                                          <p:attrName>style.visibility</p:attrName>
                                        </p:attrNameLst>
                                      </p:cBhvr>
                                      <p:to>
                                        <p:strVal val="hidden"/>
                                      </p:to>
                                    </p:set>
                                  </p:childTnLst>
                                </p:cTn>
                              </p:par>
                              <p:par>
                                <p:cTn id="62" presetID="1" presetClass="exit" presetSubtype="0" fill="hold" grpId="2" nodeType="withEffect">
                                  <p:stCondLst>
                                    <p:cond delay="0"/>
                                  </p:stCondLst>
                                  <p:childTnLst>
                                    <p:set>
                                      <p:cBhvr>
                                        <p:cTn id="63" dur="1" fill="hold">
                                          <p:stCondLst>
                                            <p:cond delay="0"/>
                                          </p:stCondLst>
                                        </p:cTn>
                                        <p:tgtEl>
                                          <p:spTgt spid="1293"/>
                                        </p:tgtEl>
                                        <p:attrNameLst>
                                          <p:attrName>style.visibility</p:attrName>
                                        </p:attrNameLst>
                                      </p:cBhvr>
                                      <p:to>
                                        <p:strVal val="hidden"/>
                                      </p:to>
                                    </p:set>
                                  </p:childTnLst>
                                </p:cTn>
                              </p:par>
                              <p:par>
                                <p:cTn id="64" presetID="16" presetClass="entr" presetSubtype="21" fill="hold" grpId="3" nodeType="withEffect">
                                  <p:stCondLst>
                                    <p:cond delay="0"/>
                                  </p:stCondLst>
                                  <p:childTnLst>
                                    <p:set>
                                      <p:cBhvr>
                                        <p:cTn id="65" dur="1" fill="hold">
                                          <p:stCondLst>
                                            <p:cond delay="0"/>
                                          </p:stCondLst>
                                        </p:cTn>
                                        <p:tgtEl>
                                          <p:spTgt spid="377"/>
                                        </p:tgtEl>
                                        <p:attrNameLst>
                                          <p:attrName>style.visibility</p:attrName>
                                        </p:attrNameLst>
                                      </p:cBhvr>
                                      <p:to>
                                        <p:strVal val="visible"/>
                                      </p:to>
                                    </p:set>
                                    <p:animEffect transition="in" filter="barn(inVertical)">
                                      <p:cBhvr>
                                        <p:cTn id="66" dur="500"/>
                                        <p:tgtEl>
                                          <p:spTgt spid="377"/>
                                        </p:tgtEl>
                                      </p:cBhvr>
                                    </p:animEffect>
                                  </p:childTnLst>
                                </p:cTn>
                              </p:par>
                              <p:par>
                                <p:cTn id="67" presetID="16" presetClass="entr" presetSubtype="21" fill="hold" grpId="1" nodeType="withEffect">
                                  <p:stCondLst>
                                    <p:cond delay="0"/>
                                  </p:stCondLst>
                                  <p:childTnLst>
                                    <p:set>
                                      <p:cBhvr>
                                        <p:cTn id="68" dur="1" fill="hold">
                                          <p:stCondLst>
                                            <p:cond delay="0"/>
                                          </p:stCondLst>
                                        </p:cTn>
                                        <p:tgtEl>
                                          <p:spTgt spid="376"/>
                                        </p:tgtEl>
                                        <p:attrNameLst>
                                          <p:attrName>style.visibility</p:attrName>
                                        </p:attrNameLst>
                                      </p:cBhvr>
                                      <p:to>
                                        <p:strVal val="visible"/>
                                      </p:to>
                                    </p:set>
                                    <p:animEffect transition="in" filter="barn(inVertical)">
                                      <p:cBhvr>
                                        <p:cTn id="69" dur="500"/>
                                        <p:tgtEl>
                                          <p:spTgt spid="376"/>
                                        </p:tgtEl>
                                      </p:cBhvr>
                                    </p:animEffect>
                                  </p:childTnLst>
                                </p:cTn>
                              </p:par>
                              <p:par>
                                <p:cTn id="70" presetID="16" presetClass="entr" presetSubtype="21" fill="hold" grpId="1" nodeType="withEffect">
                                  <p:stCondLst>
                                    <p:cond delay="0"/>
                                  </p:stCondLst>
                                  <p:childTnLst>
                                    <p:set>
                                      <p:cBhvr>
                                        <p:cTn id="71" dur="1" fill="hold">
                                          <p:stCondLst>
                                            <p:cond delay="0"/>
                                          </p:stCondLst>
                                        </p:cTn>
                                        <p:tgtEl>
                                          <p:spTgt spid="375"/>
                                        </p:tgtEl>
                                        <p:attrNameLst>
                                          <p:attrName>style.visibility</p:attrName>
                                        </p:attrNameLst>
                                      </p:cBhvr>
                                      <p:to>
                                        <p:strVal val="visible"/>
                                      </p:to>
                                    </p:set>
                                    <p:animEffect transition="in" filter="barn(inVertical)">
                                      <p:cBhvr>
                                        <p:cTn id="72" dur="500"/>
                                        <p:tgtEl>
                                          <p:spTgt spid="375"/>
                                        </p:tgtEl>
                                      </p:cBhvr>
                                    </p:animEffect>
                                  </p:childTnLst>
                                </p:cTn>
                              </p:par>
                              <p:par>
                                <p:cTn id="73" presetID="1" presetClass="entr" presetSubtype="0" fill="hold" grpId="1" nodeType="withEffect">
                                  <p:stCondLst>
                                    <p:cond delay="0"/>
                                  </p:stCondLst>
                                  <p:childTnLst>
                                    <p:set>
                                      <p:cBhvr>
                                        <p:cTn id="74" dur="1" fill="hold">
                                          <p:stCondLst>
                                            <p:cond delay="0"/>
                                          </p:stCondLst>
                                        </p:cTn>
                                        <p:tgtEl>
                                          <p:spTgt spid="4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1" nodeType="clickEffect">
                                  <p:stCondLst>
                                    <p:cond delay="0"/>
                                  </p:stCondLst>
                                  <p:childTnLst>
                                    <p:set>
                                      <p:cBhvr>
                                        <p:cTn id="78" dur="1" fill="hold">
                                          <p:stCondLst>
                                            <p:cond delay="0"/>
                                          </p:stCondLst>
                                        </p:cTn>
                                        <p:tgtEl>
                                          <p:spTgt spid="151"/>
                                        </p:tgtEl>
                                        <p:attrNameLst>
                                          <p:attrName>style.visibility</p:attrName>
                                        </p:attrNameLst>
                                      </p:cBhvr>
                                      <p:to>
                                        <p:strVal val="visible"/>
                                      </p:to>
                                    </p:set>
                                  </p:childTnLst>
                                </p:cTn>
                              </p:par>
                              <p:par>
                                <p:cTn id="79" presetID="1" presetClass="entr" presetSubtype="0" fill="hold" grpId="1" nodeType="withEffect">
                                  <p:stCondLst>
                                    <p:cond delay="0"/>
                                  </p:stCondLst>
                                  <p:childTnLst>
                                    <p:set>
                                      <p:cBhvr>
                                        <p:cTn id="80" dur="1" fill="hold">
                                          <p:stCondLst>
                                            <p:cond delay="0"/>
                                          </p:stCondLst>
                                        </p:cTn>
                                        <p:tgtEl>
                                          <p:spTgt spid="150"/>
                                        </p:tgtEl>
                                        <p:attrNameLst>
                                          <p:attrName>style.visibility</p:attrName>
                                        </p:attrNameLst>
                                      </p:cBhvr>
                                      <p:to>
                                        <p:strVal val="visible"/>
                                      </p:to>
                                    </p:set>
                                  </p:childTnLst>
                                </p:cTn>
                              </p:par>
                              <p:par>
                                <p:cTn id="81" presetID="1" presetClass="entr" presetSubtype="0" fill="hold" grpId="1" nodeType="withEffect">
                                  <p:stCondLst>
                                    <p:cond delay="0"/>
                                  </p:stCondLst>
                                  <p:childTnLst>
                                    <p:set>
                                      <p:cBhvr>
                                        <p:cTn id="82" dur="1" fill="hold">
                                          <p:stCondLst>
                                            <p:cond delay="0"/>
                                          </p:stCondLst>
                                        </p:cTn>
                                        <p:tgtEl>
                                          <p:spTgt spid="147"/>
                                        </p:tgtEl>
                                        <p:attrNameLst>
                                          <p:attrName>style.visibility</p:attrName>
                                        </p:attrNameLst>
                                      </p:cBhvr>
                                      <p:to>
                                        <p:strVal val="visible"/>
                                      </p:to>
                                    </p:set>
                                  </p:childTnLst>
                                </p:cTn>
                              </p:par>
                              <p:par>
                                <p:cTn id="83" presetID="1" presetClass="exit" presetSubtype="0" fill="hold" grpId="0" nodeType="withEffect">
                                  <p:stCondLst>
                                    <p:cond delay="0"/>
                                  </p:stCondLst>
                                  <p:childTnLst>
                                    <p:set>
                                      <p:cBhvr>
                                        <p:cTn id="84" dur="1" fill="hold">
                                          <p:stCondLst>
                                            <p:cond delay="0"/>
                                          </p:stCondLst>
                                        </p:cTn>
                                        <p:tgtEl>
                                          <p:spTgt spid="159"/>
                                        </p:tgtEl>
                                        <p:attrNameLst>
                                          <p:attrName>style.visibility</p:attrName>
                                        </p:attrNameLst>
                                      </p:cBhvr>
                                      <p:to>
                                        <p:strVal val="hidden"/>
                                      </p:to>
                                    </p:set>
                                  </p:childTnLst>
                                </p:cTn>
                              </p:par>
                              <p:par>
                                <p:cTn id="85" presetID="1" presetClass="exit" presetSubtype="0" fill="hold" grpId="0" nodeType="withEffect">
                                  <p:stCondLst>
                                    <p:cond delay="0"/>
                                  </p:stCondLst>
                                  <p:childTnLst>
                                    <p:set>
                                      <p:cBhvr>
                                        <p:cTn id="86" dur="1" fill="hold">
                                          <p:stCondLst>
                                            <p:cond delay="0"/>
                                          </p:stCondLst>
                                        </p:cTn>
                                        <p:tgtEl>
                                          <p:spTgt spid="161"/>
                                        </p:tgtEl>
                                        <p:attrNameLst>
                                          <p:attrName>style.visibility</p:attrName>
                                        </p:attrNameLst>
                                      </p:cBhvr>
                                      <p:to>
                                        <p:strVal val="hidden"/>
                                      </p:to>
                                    </p:set>
                                  </p:childTnLst>
                                </p:cTn>
                              </p:par>
                              <p:par>
                                <p:cTn id="87" presetID="1" presetClass="entr" presetSubtype="0" fill="hold" grpId="1" nodeType="withEffect">
                                  <p:stCondLst>
                                    <p:cond delay="0"/>
                                  </p:stCondLst>
                                  <p:childTnLst>
                                    <p:set>
                                      <p:cBhvr>
                                        <p:cTn id="88" dur="1" fill="hold">
                                          <p:stCondLst>
                                            <p:cond delay="0"/>
                                          </p:stCondLst>
                                        </p:cTn>
                                        <p:tgtEl>
                                          <p:spTgt spid="161"/>
                                        </p:tgtEl>
                                        <p:attrNameLst>
                                          <p:attrName>style.visibility</p:attrName>
                                        </p:attrNameLst>
                                      </p:cBhvr>
                                      <p:to>
                                        <p:strVal val="visible"/>
                                      </p:to>
                                    </p:set>
                                  </p:childTnLst>
                                </p:cTn>
                              </p:par>
                              <p:par>
                                <p:cTn id="89" presetID="1" presetClass="entr" presetSubtype="0" fill="hold" grpId="3" nodeType="withEffect">
                                  <p:stCondLst>
                                    <p:cond delay="0"/>
                                  </p:stCondLst>
                                  <p:childTnLst>
                                    <p:set>
                                      <p:cBhvr>
                                        <p:cTn id="90" dur="1" fill="hold">
                                          <p:stCondLst>
                                            <p:cond delay="0"/>
                                          </p:stCondLst>
                                        </p:cTn>
                                        <p:tgtEl>
                                          <p:spTgt spid="16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1" nodeType="clickEffect">
                                  <p:stCondLst>
                                    <p:cond delay="0"/>
                                  </p:stCondLst>
                                  <p:childTnLst>
                                    <p:set>
                                      <p:cBhvr>
                                        <p:cTn id="94" dur="1" fill="hold">
                                          <p:stCondLst>
                                            <p:cond delay="0"/>
                                          </p:stCondLst>
                                        </p:cTn>
                                        <p:tgtEl>
                                          <p:spTgt spid="162"/>
                                        </p:tgtEl>
                                        <p:attrNameLst>
                                          <p:attrName>style.visibility</p:attrName>
                                        </p:attrNameLst>
                                      </p:cBhvr>
                                      <p:to>
                                        <p:strVal val="visible"/>
                                      </p:to>
                                    </p:set>
                                  </p:childTnLst>
                                </p:cTn>
                              </p:par>
                              <p:par>
                                <p:cTn id="95" presetID="16" presetClass="entr" presetSubtype="21" fill="hold" grpId="0" nodeType="withEffect">
                                  <p:stCondLst>
                                    <p:cond delay="0"/>
                                  </p:stCondLst>
                                  <p:childTnLst>
                                    <p:set>
                                      <p:cBhvr>
                                        <p:cTn id="96" dur="1" fill="hold">
                                          <p:stCondLst>
                                            <p:cond delay="0"/>
                                          </p:stCondLst>
                                        </p:cTn>
                                        <p:tgtEl>
                                          <p:spTgt spid="163"/>
                                        </p:tgtEl>
                                        <p:attrNameLst>
                                          <p:attrName>style.visibility</p:attrName>
                                        </p:attrNameLst>
                                      </p:cBhvr>
                                      <p:to>
                                        <p:strVal val="visible"/>
                                      </p:to>
                                    </p:set>
                                    <p:animEffect transition="in" filter="barn(inVertical)">
                                      <p:cBhvr>
                                        <p:cTn id="97" dur="500"/>
                                        <p:tgtEl>
                                          <p:spTgt spid="163"/>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2" nodeType="clickEffect">
                                  <p:stCondLst>
                                    <p:cond delay="0"/>
                                  </p:stCondLst>
                                  <p:childTnLst>
                                    <p:set>
                                      <p:cBhvr>
                                        <p:cTn id="101" dur="1" fill="hold">
                                          <p:stCondLst>
                                            <p:cond delay="0"/>
                                          </p:stCondLst>
                                        </p:cTn>
                                        <p:tgtEl>
                                          <p:spTgt spid="159"/>
                                        </p:tgtEl>
                                        <p:attrNameLst>
                                          <p:attrName>style.visibility</p:attrName>
                                        </p:attrNameLst>
                                      </p:cBhvr>
                                      <p:to>
                                        <p:strVal val="visible"/>
                                      </p:to>
                                    </p:set>
                                  </p:childTnLst>
                                </p:cTn>
                              </p:par>
                              <p:par>
                                <p:cTn id="102" presetID="1" presetClass="entr" presetSubtype="0" fill="hold" grpId="1" nodeType="withEffect">
                                  <p:stCondLst>
                                    <p:cond delay="0"/>
                                  </p:stCondLst>
                                  <p:childTnLst>
                                    <p:set>
                                      <p:cBhvr>
                                        <p:cTn id="103" dur="1" fill="hold">
                                          <p:stCondLst>
                                            <p:cond delay="0"/>
                                          </p:stCondLst>
                                        </p:cTn>
                                        <p:tgtEl>
                                          <p:spTgt spid="152"/>
                                        </p:tgtEl>
                                        <p:attrNameLst>
                                          <p:attrName>style.visibility</p:attrName>
                                        </p:attrNameLst>
                                      </p:cBhvr>
                                      <p:to>
                                        <p:strVal val="visible"/>
                                      </p:to>
                                    </p:set>
                                  </p:childTnLst>
                                </p:cTn>
                              </p:par>
                              <p:par>
                                <p:cTn id="104" presetID="1" presetClass="entr" presetSubtype="0" fill="hold" grpId="1" nodeType="withEffect">
                                  <p:stCondLst>
                                    <p:cond delay="0"/>
                                  </p:stCondLst>
                                  <p:childTnLst>
                                    <p:set>
                                      <p:cBhvr>
                                        <p:cTn id="105" dur="1" fill="hold">
                                          <p:stCondLst>
                                            <p:cond delay="0"/>
                                          </p:stCondLst>
                                        </p:cTn>
                                        <p:tgtEl>
                                          <p:spTgt spid="153"/>
                                        </p:tgtEl>
                                        <p:attrNameLst>
                                          <p:attrName>style.visibility</p:attrName>
                                        </p:attrNameLst>
                                      </p:cBhvr>
                                      <p:to>
                                        <p:strVal val="visible"/>
                                      </p:to>
                                    </p:set>
                                  </p:childTnLst>
                                </p:cTn>
                              </p:par>
                              <p:par>
                                <p:cTn id="106" presetID="1" presetClass="entr" presetSubtype="0" fill="hold" grpId="1" nodeType="withEffect">
                                  <p:stCondLst>
                                    <p:cond delay="0"/>
                                  </p:stCondLst>
                                  <p:childTnLst>
                                    <p:set>
                                      <p:cBhvr>
                                        <p:cTn id="107" dur="1" fill="hold">
                                          <p:stCondLst>
                                            <p:cond delay="0"/>
                                          </p:stCondLst>
                                        </p:cTn>
                                        <p:tgtEl>
                                          <p:spTgt spid="154"/>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1" nodeType="clickEffect">
                                  <p:stCondLst>
                                    <p:cond delay="0"/>
                                  </p:stCondLst>
                                  <p:childTnLst>
                                    <p:set>
                                      <p:cBhvr>
                                        <p:cTn id="111" dur="1" fill="hold">
                                          <p:stCondLst>
                                            <p:cond delay="0"/>
                                          </p:stCondLst>
                                        </p:cTn>
                                        <p:tgtEl>
                                          <p:spTgt spid="164"/>
                                        </p:tgtEl>
                                        <p:attrNameLst>
                                          <p:attrName>style.visibility</p:attrName>
                                        </p:attrNameLst>
                                      </p:cBhvr>
                                      <p:to>
                                        <p:strVal val="visible"/>
                                      </p:to>
                                    </p:set>
                                    <p:animEffect transition="in" filter="fade">
                                      <p:cBhvr>
                                        <p:cTn id="112" dur="1000"/>
                                        <p:tgtEl>
                                          <p:spTgt spid="164"/>
                                        </p:tgtEl>
                                      </p:cBhvr>
                                    </p:animEffect>
                                    <p:anim calcmode="lin" valueType="num">
                                      <p:cBhvr>
                                        <p:cTn id="113" dur="1000" fill="hold"/>
                                        <p:tgtEl>
                                          <p:spTgt spid="164"/>
                                        </p:tgtEl>
                                        <p:attrNameLst>
                                          <p:attrName>ppt_x</p:attrName>
                                        </p:attrNameLst>
                                      </p:cBhvr>
                                      <p:tavLst>
                                        <p:tav tm="0">
                                          <p:val>
                                            <p:strVal val="#ppt_x"/>
                                          </p:val>
                                        </p:tav>
                                        <p:tav tm="100000">
                                          <p:val>
                                            <p:strVal val="#ppt_x"/>
                                          </p:val>
                                        </p:tav>
                                      </p:tavLst>
                                    </p:anim>
                                    <p:anim calcmode="lin" valueType="num">
                                      <p:cBhvr>
                                        <p:cTn id="114" dur="1000" fill="hold"/>
                                        <p:tgtEl>
                                          <p:spTgt spid="164"/>
                                        </p:tgtEl>
                                        <p:attrNameLst>
                                          <p:attrName>ppt_y</p:attrName>
                                        </p:attrNameLst>
                                      </p:cBhvr>
                                      <p:tavLst>
                                        <p:tav tm="0">
                                          <p:val>
                                            <p:strVal val="#ppt_y+.1"/>
                                          </p:val>
                                        </p:tav>
                                        <p:tav tm="100000">
                                          <p:val>
                                            <p:strVal val="#ppt_y"/>
                                          </p:val>
                                        </p:tav>
                                      </p:tavLst>
                                    </p:anim>
                                  </p:childTnLst>
                                </p:cTn>
                              </p:par>
                              <p:par>
                                <p:cTn id="115" presetID="1" presetClass="entr" presetSubtype="0" fill="hold" grpId="1" nodeType="withEffect">
                                  <p:stCondLst>
                                    <p:cond delay="0"/>
                                  </p:stCondLst>
                                  <p:childTnLst>
                                    <p:set>
                                      <p:cBhvr>
                                        <p:cTn id="116" dur="1" fill="hold">
                                          <p:stCondLst>
                                            <p:cond delay="0"/>
                                          </p:stCondLst>
                                        </p:cTn>
                                        <p:tgtEl>
                                          <p:spTgt spid="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 grpId="0" animBg="1"/>
      <p:bldP spid="1293" grpId="0" animBg="1"/>
      <p:bldP spid="1293" grpId="1" animBg="1"/>
      <p:bldP spid="1293" grpId="2" animBg="1"/>
      <p:bldP spid="374" grpId="0" animBg="1"/>
      <p:bldP spid="374" grpId="1" animBg="1"/>
      <p:bldP spid="374" grpId="2" animBg="1"/>
      <p:bldP spid="375" grpId="0" animBg="1"/>
      <p:bldP spid="375" grpId="1" animBg="1"/>
      <p:bldP spid="376" grpId="0" animBg="1"/>
      <p:bldP spid="376" grpId="1" animBg="1"/>
      <p:bldP spid="377" grpId="0" animBg="1"/>
      <p:bldP spid="377" grpId="1" animBg="1"/>
      <p:bldP spid="377" grpId="2" animBg="1"/>
      <p:bldP spid="377" grpId="3" animBg="1"/>
      <p:bldP spid="424" grpId="0" animBg="1"/>
      <p:bldP spid="424" grpId="1" animBg="1"/>
      <p:bldP spid="147" grpId="0" animBg="1"/>
      <p:bldP spid="147" grpId="1" animBg="1"/>
      <p:bldP spid="150" grpId="0" animBg="1"/>
      <p:bldP spid="150" grpId="1" animBg="1"/>
      <p:bldP spid="151" grpId="0" animBg="1"/>
      <p:bldP spid="151" grpId="1" animBg="1"/>
      <p:bldP spid="152" grpId="0" animBg="1"/>
      <p:bldP spid="152" grpId="1" animBg="1"/>
      <p:bldP spid="153" grpId="0" animBg="1"/>
      <p:bldP spid="153" grpId="1" animBg="1"/>
      <p:bldP spid="154" grpId="0" animBg="1"/>
      <p:bldP spid="154" grpId="1" animBg="1"/>
      <p:bldP spid="158" grpId="0" animBg="1"/>
      <p:bldP spid="159" grpId="0" animBg="1"/>
      <p:bldP spid="159" grpId="1" animBg="1"/>
      <p:bldP spid="159" grpId="2" animBg="1"/>
      <p:bldP spid="161" grpId="0" animBg="1"/>
      <p:bldP spid="161" grpId="1" animBg="1"/>
      <p:bldP spid="161" grpId="2" animBg="1"/>
      <p:bldP spid="161" grpId="3" animBg="1"/>
      <p:bldP spid="162" grpId="0" animBg="1"/>
      <p:bldP spid="162" grpId="1" animBg="1"/>
      <p:bldP spid="163" grpId="0" animBg="1"/>
      <p:bldP spid="164" grpId="0" animBg="1"/>
      <p:bldP spid="164" grpId="1" animBg="1"/>
      <p:bldP spid="164" grpId="2" animBg="1"/>
      <p:bldP spid="166" grpId="0" animBg="1"/>
      <p:bldP spid="16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E4237E-9093-4CE5-A4B7-399D6C3ECEF5}"/>
              </a:ext>
            </a:extLst>
          </p:cNvPr>
          <p:cNvSpPr>
            <a:spLocks noGrp="1"/>
          </p:cNvSpPr>
          <p:nvPr>
            <p:ph type="title"/>
          </p:nvPr>
        </p:nvSpPr>
        <p:spPr>
          <a:xfrm>
            <a:off x="914400" y="152400"/>
            <a:ext cx="10363200" cy="685800"/>
          </a:xfrm>
        </p:spPr>
        <p:txBody>
          <a:bodyPr/>
          <a:lstStyle/>
          <a:p>
            <a:r>
              <a:rPr lang="en-US" dirty="0"/>
              <a:t>Experimental Setup</a:t>
            </a:r>
          </a:p>
        </p:txBody>
      </p:sp>
      <p:sp>
        <p:nvSpPr>
          <p:cNvPr id="5" name="TextBox 4">
            <a:extLst>
              <a:ext uri="{FF2B5EF4-FFF2-40B4-BE49-F238E27FC236}">
                <a16:creationId xmlns:a16="http://schemas.microsoft.com/office/drawing/2014/main" id="{92F20867-B976-464C-8E22-65FE0D572766}"/>
              </a:ext>
            </a:extLst>
          </p:cNvPr>
          <p:cNvSpPr txBox="1"/>
          <p:nvPr/>
        </p:nvSpPr>
        <p:spPr>
          <a:xfrm>
            <a:off x="1143000" y="1447800"/>
            <a:ext cx="7956024" cy="5416868"/>
          </a:xfrm>
          <a:prstGeom prst="rect">
            <a:avLst/>
          </a:prstGeom>
          <a:noFill/>
        </p:spPr>
        <p:txBody>
          <a:bodyPr wrap="none" rtlCol="0">
            <a:spAutoFit/>
          </a:bodyPr>
          <a:lstStyle/>
          <a:p>
            <a:pPr marL="457200" indent="-457200">
              <a:buFont typeface="Wingdings" panose="05000000000000000000" pitchFamily="2" charset="2"/>
              <a:buChar char="q"/>
            </a:pPr>
            <a:r>
              <a:rPr lang="en-US" sz="3200" dirty="0"/>
              <a:t>GTX 980</a:t>
            </a:r>
          </a:p>
          <a:p>
            <a:pPr marL="914400" lvl="1" indent="-457200">
              <a:buFont typeface="Arial" panose="020B0604020202020204" pitchFamily="34" charset="0"/>
              <a:buChar char="•"/>
            </a:pPr>
            <a:r>
              <a:rPr lang="en-US" sz="2400" dirty="0"/>
              <a:t>Memory: 4GB GDDR5</a:t>
            </a:r>
          </a:p>
          <a:p>
            <a:pPr marL="914400" lvl="1" indent="-457200">
              <a:buFont typeface="Arial" panose="020B0604020202020204" pitchFamily="34" charset="0"/>
              <a:buChar char="•"/>
            </a:pPr>
            <a:r>
              <a:rPr lang="en-US" sz="2400" dirty="0"/>
              <a:t>Default Voltage: 1.075V</a:t>
            </a:r>
          </a:p>
          <a:p>
            <a:pPr marL="914400" lvl="1" indent="-457200">
              <a:buFont typeface="Arial" panose="020B0604020202020204" pitchFamily="34" charset="0"/>
              <a:buChar char="•"/>
            </a:pPr>
            <a:endParaRPr lang="en-US" sz="2400" dirty="0"/>
          </a:p>
          <a:p>
            <a:pPr marL="457200" indent="-457200">
              <a:buFont typeface="Wingdings" panose="05000000000000000000" pitchFamily="2" charset="2"/>
              <a:buChar char="q"/>
            </a:pPr>
            <a:r>
              <a:rPr lang="en-US" sz="3200" dirty="0"/>
              <a:t>Power management commands (NMVL)</a:t>
            </a:r>
          </a:p>
          <a:p>
            <a:pPr marL="457200" indent="-457200">
              <a:buFont typeface="Wingdings" panose="05000000000000000000" pitchFamily="2" charset="2"/>
              <a:buChar char="q"/>
            </a:pPr>
            <a:endParaRPr lang="en-US" sz="3200" dirty="0"/>
          </a:p>
          <a:p>
            <a:pPr marL="457200" indent="-457200">
              <a:buFont typeface="Wingdings" panose="05000000000000000000" pitchFamily="2" charset="2"/>
              <a:buChar char="q"/>
            </a:pPr>
            <a:r>
              <a:rPr lang="en-US" sz="3200" dirty="0"/>
              <a:t>Nvidia-</a:t>
            </a:r>
            <a:r>
              <a:rPr lang="en-US" sz="3200" dirty="0" err="1"/>
              <a:t>smi</a:t>
            </a:r>
            <a:endParaRPr lang="en-US" sz="3200" dirty="0"/>
          </a:p>
          <a:p>
            <a:pPr marL="457200" indent="-457200">
              <a:buFont typeface="Wingdings" panose="05000000000000000000" pitchFamily="2" charset="2"/>
              <a:buChar char="q"/>
            </a:pPr>
            <a:endParaRPr lang="en-US" sz="3200" dirty="0"/>
          </a:p>
          <a:p>
            <a:pPr marL="457200" indent="-457200">
              <a:buFont typeface="Wingdings" panose="05000000000000000000" pitchFamily="2" charset="2"/>
              <a:buChar char="q"/>
            </a:pPr>
            <a:r>
              <a:rPr lang="en-US" sz="3200" dirty="0"/>
              <a:t>MSI Afterburner</a:t>
            </a:r>
          </a:p>
          <a:p>
            <a:pPr marL="457200" indent="-457200">
              <a:buFont typeface="Wingdings" panose="05000000000000000000" pitchFamily="2" charset="2"/>
              <a:buChar char="q"/>
            </a:pPr>
            <a:endParaRPr lang="en-US" sz="3200" u="sng" dirty="0">
              <a:hlinkClick r:id="rId3"/>
            </a:endParaRPr>
          </a:p>
          <a:p>
            <a:pPr marL="457200" indent="-457200">
              <a:buFont typeface="Wingdings" panose="05000000000000000000" pitchFamily="2" charset="2"/>
              <a:buChar char="q"/>
            </a:pPr>
            <a:endParaRPr lang="en-US" u="sng" dirty="0">
              <a:hlinkClick r:id="rId3"/>
            </a:endParaRPr>
          </a:p>
          <a:p>
            <a:endParaRPr lang="en-US" sz="3200" dirty="0"/>
          </a:p>
        </p:txBody>
      </p:sp>
      <p:sp>
        <p:nvSpPr>
          <p:cNvPr id="4" name="TextBox 3">
            <a:extLst>
              <a:ext uri="{FF2B5EF4-FFF2-40B4-BE49-F238E27FC236}">
                <a16:creationId xmlns:a16="http://schemas.microsoft.com/office/drawing/2014/main" id="{531AB53B-B309-4A59-90F1-BFA8826AF377}"/>
              </a:ext>
            </a:extLst>
          </p:cNvPr>
          <p:cNvSpPr txBox="1"/>
          <p:nvPr/>
        </p:nvSpPr>
        <p:spPr>
          <a:xfrm>
            <a:off x="10591800" y="6248400"/>
            <a:ext cx="685800" cy="369332"/>
          </a:xfrm>
          <a:prstGeom prst="rect">
            <a:avLst/>
          </a:prstGeom>
          <a:noFill/>
        </p:spPr>
        <p:txBody>
          <a:bodyPr wrap="square" rtlCol="0">
            <a:spAutoFit/>
          </a:bodyPr>
          <a:lstStyle/>
          <a:p>
            <a:r>
              <a:rPr lang="en-US" dirty="0"/>
              <a:t>11</a:t>
            </a:r>
          </a:p>
        </p:txBody>
      </p:sp>
      <p:pic>
        <p:nvPicPr>
          <p:cNvPr id="6" name="Picture 2" descr="See the source image">
            <a:extLst>
              <a:ext uri="{FF2B5EF4-FFF2-40B4-BE49-F238E27FC236}">
                <a16:creationId xmlns:a16="http://schemas.microsoft.com/office/drawing/2014/main" id="{77A0F56D-736C-4978-97D9-6AF444D8EC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0" y="76200"/>
            <a:ext cx="1066800" cy="561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019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E4237E-9093-4CE5-A4B7-399D6C3ECEF5}"/>
              </a:ext>
            </a:extLst>
          </p:cNvPr>
          <p:cNvSpPr>
            <a:spLocks noGrp="1"/>
          </p:cNvSpPr>
          <p:nvPr>
            <p:ph type="title"/>
          </p:nvPr>
        </p:nvSpPr>
        <p:spPr>
          <a:xfrm>
            <a:off x="914400" y="152400"/>
            <a:ext cx="10363200" cy="685800"/>
          </a:xfrm>
        </p:spPr>
        <p:txBody>
          <a:bodyPr/>
          <a:lstStyle/>
          <a:p>
            <a:r>
              <a:rPr lang="en-US" dirty="0"/>
              <a:t>Evaluation- Estimated number of faults</a:t>
            </a:r>
          </a:p>
        </p:txBody>
      </p:sp>
      <p:pic>
        <p:nvPicPr>
          <p:cNvPr id="3" name="Content Placeholder 2">
            <a:extLst>
              <a:ext uri="{FF2B5EF4-FFF2-40B4-BE49-F238E27FC236}">
                <a16:creationId xmlns:a16="http://schemas.microsoft.com/office/drawing/2014/main" id="{B810B333-3819-4565-9514-1BBC0B79F9C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62401" y="917954"/>
            <a:ext cx="7620000" cy="4873245"/>
          </a:xfrm>
        </p:spPr>
      </p:pic>
      <p:sp>
        <p:nvSpPr>
          <p:cNvPr id="9" name="TextBox 8">
            <a:extLst>
              <a:ext uri="{FF2B5EF4-FFF2-40B4-BE49-F238E27FC236}">
                <a16:creationId xmlns:a16="http://schemas.microsoft.com/office/drawing/2014/main" id="{D5BF117A-D3FF-47E4-B07C-CBEC72F47149}"/>
              </a:ext>
            </a:extLst>
          </p:cNvPr>
          <p:cNvSpPr txBox="1"/>
          <p:nvPr/>
        </p:nvSpPr>
        <p:spPr>
          <a:xfrm>
            <a:off x="609600" y="990600"/>
            <a:ext cx="4495800" cy="3785652"/>
          </a:xfrm>
          <a:prstGeom prst="rect">
            <a:avLst/>
          </a:prstGeom>
          <a:noFill/>
        </p:spPr>
        <p:txBody>
          <a:bodyPr wrap="square" rtlCol="0">
            <a:spAutoFit/>
          </a:bodyPr>
          <a:lstStyle/>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a:t>Offline profiling phase</a:t>
            </a:r>
          </a:p>
          <a:p>
            <a:pPr marL="914400" lvl="1" indent="-457200">
              <a:buFont typeface="Wingdings" panose="05000000000000000000" pitchFamily="2" charset="2"/>
              <a:buChar char="§"/>
            </a:pPr>
            <a:endParaRPr lang="en-US" sz="2600" dirty="0"/>
          </a:p>
          <a:p>
            <a:pPr marL="914400" lvl="1" indent="-457200">
              <a:buFont typeface="Wingdings" panose="05000000000000000000" pitchFamily="2" charset="2"/>
              <a:buChar char="§"/>
            </a:pPr>
            <a:endParaRPr lang="en-US" sz="2600" dirty="0"/>
          </a:p>
          <a:p>
            <a:pPr marL="914400" lvl="1" indent="-457200">
              <a:buFont typeface="Wingdings" panose="05000000000000000000" pitchFamily="2" charset="2"/>
              <a:buChar char="Ø"/>
            </a:pPr>
            <a:r>
              <a:rPr lang="en-US" sz="2600" dirty="0"/>
              <a:t>Failure rate</a:t>
            </a:r>
          </a:p>
          <a:p>
            <a:pPr marL="914400" lvl="1" indent="-457200">
              <a:buFont typeface="Wingdings" panose="05000000000000000000" pitchFamily="2" charset="2"/>
              <a:buChar char="Ø"/>
            </a:pPr>
            <a:r>
              <a:rPr lang="en-US" sz="2600" dirty="0"/>
              <a:t>Estimated execution time</a:t>
            </a:r>
          </a:p>
          <a:p>
            <a:pPr marL="914400" lvl="1" indent="-457200">
              <a:buFont typeface="Wingdings" panose="05000000000000000000" pitchFamily="2" charset="2"/>
              <a:buChar char="§"/>
            </a:pPr>
            <a:endParaRPr lang="en-US" sz="2600" dirty="0"/>
          </a:p>
          <a:p>
            <a:r>
              <a:rPr lang="en-US" sz="2800" dirty="0"/>
              <a:t>	</a:t>
            </a:r>
          </a:p>
        </p:txBody>
      </p:sp>
      <p:sp>
        <p:nvSpPr>
          <p:cNvPr id="5" name="TextBox 4">
            <a:extLst>
              <a:ext uri="{FF2B5EF4-FFF2-40B4-BE49-F238E27FC236}">
                <a16:creationId xmlns:a16="http://schemas.microsoft.com/office/drawing/2014/main" id="{141214FD-6003-4FF4-BFB5-AD16055728D5}"/>
              </a:ext>
            </a:extLst>
          </p:cNvPr>
          <p:cNvSpPr txBox="1"/>
          <p:nvPr/>
        </p:nvSpPr>
        <p:spPr>
          <a:xfrm>
            <a:off x="10591800" y="6248400"/>
            <a:ext cx="685800" cy="369332"/>
          </a:xfrm>
          <a:prstGeom prst="rect">
            <a:avLst/>
          </a:prstGeom>
          <a:noFill/>
        </p:spPr>
        <p:txBody>
          <a:bodyPr wrap="square" rtlCol="0">
            <a:spAutoFit/>
          </a:bodyPr>
          <a:lstStyle/>
          <a:p>
            <a:r>
              <a:rPr lang="en-US" dirty="0"/>
              <a:t>12</a:t>
            </a:r>
          </a:p>
        </p:txBody>
      </p:sp>
      <p:pic>
        <p:nvPicPr>
          <p:cNvPr id="6" name="Picture 2" descr="See the source image">
            <a:extLst>
              <a:ext uri="{FF2B5EF4-FFF2-40B4-BE49-F238E27FC236}">
                <a16:creationId xmlns:a16="http://schemas.microsoft.com/office/drawing/2014/main" id="{381FAAD7-3EE6-4EFA-8DB1-B43B7D0ACC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0" y="76200"/>
            <a:ext cx="1066800" cy="561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522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05A025-C024-4933-B0DB-EDEA3FF923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0" y="1722120"/>
            <a:ext cx="8873067" cy="3992880"/>
          </a:xfrm>
          <a:prstGeom prst="rect">
            <a:avLst/>
          </a:prstGeom>
        </p:spPr>
      </p:pic>
      <p:sp>
        <p:nvSpPr>
          <p:cNvPr id="7" name="Title 6">
            <a:extLst>
              <a:ext uri="{FF2B5EF4-FFF2-40B4-BE49-F238E27FC236}">
                <a16:creationId xmlns:a16="http://schemas.microsoft.com/office/drawing/2014/main" id="{9DE4237E-9093-4CE5-A4B7-399D6C3ECEF5}"/>
              </a:ext>
            </a:extLst>
          </p:cNvPr>
          <p:cNvSpPr>
            <a:spLocks noGrp="1"/>
          </p:cNvSpPr>
          <p:nvPr>
            <p:ph type="title"/>
          </p:nvPr>
        </p:nvSpPr>
        <p:spPr>
          <a:xfrm>
            <a:off x="914400" y="152400"/>
            <a:ext cx="10363200" cy="685800"/>
          </a:xfrm>
        </p:spPr>
        <p:txBody>
          <a:bodyPr/>
          <a:lstStyle/>
          <a:p>
            <a:r>
              <a:rPr lang="en-US" dirty="0"/>
              <a:t>Evaluation- Performance</a:t>
            </a:r>
          </a:p>
        </p:txBody>
      </p:sp>
      <p:sp>
        <p:nvSpPr>
          <p:cNvPr id="8" name="Content Placeholder 7">
            <a:extLst>
              <a:ext uri="{FF2B5EF4-FFF2-40B4-BE49-F238E27FC236}">
                <a16:creationId xmlns:a16="http://schemas.microsoft.com/office/drawing/2014/main" id="{94EC6E54-01DD-4694-8D35-233DD3D6262C}"/>
              </a:ext>
            </a:extLst>
          </p:cNvPr>
          <p:cNvSpPr>
            <a:spLocks noGrp="1"/>
          </p:cNvSpPr>
          <p:nvPr>
            <p:ph idx="1"/>
          </p:nvPr>
        </p:nvSpPr>
        <p:spPr>
          <a:xfrm>
            <a:off x="914400" y="990600"/>
            <a:ext cx="10363200" cy="5070856"/>
          </a:xfrm>
        </p:spPr>
        <p:txBody>
          <a:bodyPr/>
          <a:lstStyle/>
          <a:p>
            <a:r>
              <a:rPr lang="en-US" b="1" dirty="0"/>
              <a:t>Maximum level of </a:t>
            </a:r>
            <a:r>
              <a:rPr lang="en-US" b="1" dirty="0" err="1"/>
              <a:t>undervolting</a:t>
            </a:r>
            <a:endParaRPr lang="en-US" b="1" dirty="0"/>
          </a:p>
          <a:p>
            <a:r>
              <a:rPr lang="en-US" b="1" dirty="0"/>
              <a:t>Number of </a:t>
            </a:r>
            <a:r>
              <a:rPr lang="en-US" b="1" dirty="0">
                <a:solidFill>
                  <a:srgbClr val="FF0000"/>
                </a:solidFill>
              </a:rPr>
              <a:t>faults</a:t>
            </a:r>
            <a:r>
              <a:rPr lang="en-US" b="1" dirty="0"/>
              <a:t> are </a:t>
            </a:r>
            <a:r>
              <a:rPr lang="en-US" b="1" dirty="0">
                <a:solidFill>
                  <a:srgbClr val="FF0000"/>
                </a:solidFill>
              </a:rPr>
              <a:t>2</a:t>
            </a:r>
          </a:p>
        </p:txBody>
      </p:sp>
      <p:sp>
        <p:nvSpPr>
          <p:cNvPr id="6" name="TextBox 5">
            <a:extLst>
              <a:ext uri="{FF2B5EF4-FFF2-40B4-BE49-F238E27FC236}">
                <a16:creationId xmlns:a16="http://schemas.microsoft.com/office/drawing/2014/main" id="{25F4103C-9782-4F68-8F23-AC27FD1AE69E}"/>
              </a:ext>
            </a:extLst>
          </p:cNvPr>
          <p:cNvSpPr txBox="1"/>
          <p:nvPr/>
        </p:nvSpPr>
        <p:spPr>
          <a:xfrm>
            <a:off x="10591800" y="6248400"/>
            <a:ext cx="685800" cy="369332"/>
          </a:xfrm>
          <a:prstGeom prst="rect">
            <a:avLst/>
          </a:prstGeom>
          <a:noFill/>
        </p:spPr>
        <p:txBody>
          <a:bodyPr wrap="square" rtlCol="0">
            <a:spAutoFit/>
          </a:bodyPr>
          <a:lstStyle/>
          <a:p>
            <a:r>
              <a:rPr lang="en-US" dirty="0"/>
              <a:t>13</a:t>
            </a:r>
          </a:p>
        </p:txBody>
      </p:sp>
      <p:pic>
        <p:nvPicPr>
          <p:cNvPr id="9" name="Picture 2" descr="See the source image">
            <a:extLst>
              <a:ext uri="{FF2B5EF4-FFF2-40B4-BE49-F238E27FC236}">
                <a16:creationId xmlns:a16="http://schemas.microsoft.com/office/drawing/2014/main" id="{E01BE65E-20D5-44ED-B0E7-55BEE9FCB0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2800" y="76200"/>
            <a:ext cx="1066800" cy="561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434673"/>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2">
            <a:extLst>
              <a:ext uri="{FF2B5EF4-FFF2-40B4-BE49-F238E27FC236}">
                <a16:creationId xmlns:a16="http://schemas.microsoft.com/office/drawing/2014/main" id="{8695A610-A30E-416F-8994-CB50A115A6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676400" y="1783732"/>
            <a:ext cx="6708398" cy="4007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a:extLst>
              <a:ext uri="{FF2B5EF4-FFF2-40B4-BE49-F238E27FC236}">
                <a16:creationId xmlns:a16="http://schemas.microsoft.com/office/drawing/2014/main" id="{9DE4237E-9093-4CE5-A4B7-399D6C3ECEF5}"/>
              </a:ext>
            </a:extLst>
          </p:cNvPr>
          <p:cNvSpPr>
            <a:spLocks noGrp="1"/>
          </p:cNvSpPr>
          <p:nvPr>
            <p:ph type="title"/>
          </p:nvPr>
        </p:nvSpPr>
        <p:spPr>
          <a:xfrm>
            <a:off x="914400" y="152400"/>
            <a:ext cx="10363200" cy="685800"/>
          </a:xfrm>
        </p:spPr>
        <p:txBody>
          <a:bodyPr/>
          <a:lstStyle/>
          <a:p>
            <a:r>
              <a:rPr lang="en-US" dirty="0"/>
              <a:t>Evaluation- Performance (per Watt)</a:t>
            </a:r>
          </a:p>
        </p:txBody>
      </p:sp>
      <p:pic>
        <p:nvPicPr>
          <p:cNvPr id="11" name="Content Placeholder 10">
            <a:extLst>
              <a:ext uri="{FF2B5EF4-FFF2-40B4-BE49-F238E27FC236}">
                <a16:creationId xmlns:a16="http://schemas.microsoft.com/office/drawing/2014/main" id="{8FB3A94F-1BB8-4A62-8FEC-D9BE5CF6772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958564" y="1590713"/>
            <a:ext cx="7057312" cy="4276687"/>
          </a:xfrm>
          <a:prstGeom prst="rect">
            <a:avLst/>
          </a:prstGeom>
        </p:spPr>
      </p:pic>
      <p:sp>
        <p:nvSpPr>
          <p:cNvPr id="5" name="TextBox 4">
            <a:extLst>
              <a:ext uri="{FF2B5EF4-FFF2-40B4-BE49-F238E27FC236}">
                <a16:creationId xmlns:a16="http://schemas.microsoft.com/office/drawing/2014/main" id="{F314ECD4-0E59-42C9-BE1D-E6295B883163}"/>
              </a:ext>
            </a:extLst>
          </p:cNvPr>
          <p:cNvSpPr txBox="1"/>
          <p:nvPr/>
        </p:nvSpPr>
        <p:spPr>
          <a:xfrm>
            <a:off x="1156997" y="909935"/>
            <a:ext cx="3514104" cy="400110"/>
          </a:xfrm>
          <a:prstGeom prst="rect">
            <a:avLst/>
          </a:prstGeom>
          <a:noFill/>
        </p:spPr>
        <p:txBody>
          <a:bodyPr wrap="none" rtlCol="0">
            <a:spAutoFit/>
          </a:bodyPr>
          <a:lstStyle/>
          <a:p>
            <a:pPr>
              <a:buFont typeface="Wingdings" panose="05000000000000000000" pitchFamily="2" charset="2"/>
              <a:buChar char="q"/>
            </a:pPr>
            <a:r>
              <a:rPr lang="en-US" sz="2000" b="1" dirty="0"/>
              <a:t> Memory limit constraints</a:t>
            </a:r>
          </a:p>
        </p:txBody>
      </p:sp>
      <p:sp>
        <p:nvSpPr>
          <p:cNvPr id="2" name="Rectangle 1">
            <a:extLst>
              <a:ext uri="{FF2B5EF4-FFF2-40B4-BE49-F238E27FC236}">
                <a16:creationId xmlns:a16="http://schemas.microsoft.com/office/drawing/2014/main" id="{97902A8A-16A5-44A4-BC61-DF3A73420553}"/>
              </a:ext>
            </a:extLst>
          </p:cNvPr>
          <p:cNvSpPr/>
          <p:nvPr/>
        </p:nvSpPr>
        <p:spPr>
          <a:xfrm>
            <a:off x="1143000" y="1443335"/>
            <a:ext cx="3914854" cy="400110"/>
          </a:xfrm>
          <a:prstGeom prst="rect">
            <a:avLst/>
          </a:prstGeom>
        </p:spPr>
        <p:txBody>
          <a:bodyPr wrap="none">
            <a:spAutoFit/>
          </a:bodyPr>
          <a:lstStyle/>
          <a:p>
            <a:pPr>
              <a:buFont typeface="Wingdings" panose="05000000000000000000" pitchFamily="2" charset="2"/>
              <a:buChar char="q"/>
            </a:pPr>
            <a:r>
              <a:rPr lang="en-US" sz="2000" b="1" dirty="0"/>
              <a:t> Faults are manually injected</a:t>
            </a:r>
          </a:p>
        </p:txBody>
      </p:sp>
      <p:pic>
        <p:nvPicPr>
          <p:cNvPr id="9" name="Content Placeholder 2">
            <a:extLst>
              <a:ext uri="{FF2B5EF4-FFF2-40B4-BE49-F238E27FC236}">
                <a16:creationId xmlns:a16="http://schemas.microsoft.com/office/drawing/2014/main" id="{75D55630-446D-4C47-85DD-F00A0BBBCB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721480" y="2327476"/>
            <a:ext cx="4639042" cy="290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03643218-952A-4F80-BD69-95CBF2909C29}"/>
              </a:ext>
            </a:extLst>
          </p:cNvPr>
          <p:cNvSpPr txBox="1"/>
          <p:nvPr/>
        </p:nvSpPr>
        <p:spPr>
          <a:xfrm>
            <a:off x="7961869" y="3163669"/>
            <a:ext cx="3849131" cy="646331"/>
          </a:xfrm>
          <a:prstGeom prst="rect">
            <a:avLst/>
          </a:prstGeom>
          <a:noFill/>
        </p:spPr>
        <p:txBody>
          <a:bodyPr wrap="none" rtlCol="0">
            <a:spAutoFit/>
          </a:bodyPr>
          <a:lstStyle/>
          <a:p>
            <a:r>
              <a:rPr lang="en-US" sz="2000" b="1" dirty="0">
                <a:solidFill>
                  <a:srgbClr val="FF0000"/>
                </a:solidFill>
              </a:rPr>
              <a:t>Performance overhead </a:t>
            </a:r>
            <a:r>
              <a:rPr lang="en-US" sz="3600" b="1" dirty="0">
                <a:solidFill>
                  <a:srgbClr val="FF0000"/>
                </a:solidFill>
                <a:latin typeface="Times New Roman" panose="02020603050405020304" pitchFamily="18" charset="0"/>
                <a:cs typeface="Times New Roman" panose="02020603050405020304" pitchFamily="18" charset="0"/>
              </a:rPr>
              <a:t>↓</a:t>
            </a:r>
            <a:r>
              <a:rPr lang="en-US" sz="2000" b="1" dirty="0">
                <a:solidFill>
                  <a:srgbClr val="FF0000"/>
                </a:solidFill>
              </a:rPr>
              <a:t>1.5%</a:t>
            </a:r>
          </a:p>
        </p:txBody>
      </p:sp>
      <p:sp>
        <p:nvSpPr>
          <p:cNvPr id="13" name="TextBox 12">
            <a:extLst>
              <a:ext uri="{FF2B5EF4-FFF2-40B4-BE49-F238E27FC236}">
                <a16:creationId xmlns:a16="http://schemas.microsoft.com/office/drawing/2014/main" id="{61BB211D-1959-473C-B0C8-5817D868D038}"/>
              </a:ext>
            </a:extLst>
          </p:cNvPr>
          <p:cNvSpPr txBox="1"/>
          <p:nvPr/>
        </p:nvSpPr>
        <p:spPr>
          <a:xfrm>
            <a:off x="6948131" y="914400"/>
            <a:ext cx="6463069" cy="646331"/>
          </a:xfrm>
          <a:prstGeom prst="rect">
            <a:avLst/>
          </a:prstGeom>
          <a:noFill/>
        </p:spPr>
        <p:txBody>
          <a:bodyPr wrap="square" rtlCol="0">
            <a:spAutoFit/>
          </a:bodyPr>
          <a:lstStyle/>
          <a:p>
            <a:r>
              <a:rPr lang="en-US" sz="2400" b="1" dirty="0">
                <a:solidFill>
                  <a:srgbClr val="00B050"/>
                </a:solidFill>
              </a:rPr>
              <a:t>Performance/watt </a:t>
            </a:r>
            <a:r>
              <a:rPr lang="en-US" sz="3600" b="1" dirty="0">
                <a:solidFill>
                  <a:srgbClr val="00B050"/>
                </a:solidFill>
                <a:latin typeface="Times New Roman" panose="02020603050405020304" pitchFamily="18" charset="0"/>
                <a:cs typeface="Times New Roman" panose="02020603050405020304" pitchFamily="18" charset="0"/>
              </a:rPr>
              <a:t>↑</a:t>
            </a:r>
            <a:r>
              <a:rPr lang="en-US" sz="2400" b="1" dirty="0">
                <a:solidFill>
                  <a:srgbClr val="00B050"/>
                </a:solidFill>
              </a:rPr>
              <a:t>by 9% </a:t>
            </a:r>
          </a:p>
        </p:txBody>
      </p:sp>
      <p:sp>
        <p:nvSpPr>
          <p:cNvPr id="15" name="TextBox 14">
            <a:extLst>
              <a:ext uri="{FF2B5EF4-FFF2-40B4-BE49-F238E27FC236}">
                <a16:creationId xmlns:a16="http://schemas.microsoft.com/office/drawing/2014/main" id="{874FFD66-4F2C-4419-B650-40987FFF3058}"/>
              </a:ext>
            </a:extLst>
          </p:cNvPr>
          <p:cNvSpPr txBox="1"/>
          <p:nvPr/>
        </p:nvSpPr>
        <p:spPr>
          <a:xfrm>
            <a:off x="1295400" y="5029200"/>
            <a:ext cx="3849131" cy="646331"/>
          </a:xfrm>
          <a:prstGeom prst="rect">
            <a:avLst/>
          </a:prstGeom>
          <a:noFill/>
        </p:spPr>
        <p:txBody>
          <a:bodyPr wrap="none" rtlCol="0">
            <a:spAutoFit/>
          </a:bodyPr>
          <a:lstStyle/>
          <a:p>
            <a:r>
              <a:rPr lang="en-US" sz="2000" b="1" dirty="0">
                <a:solidFill>
                  <a:srgbClr val="FF0000"/>
                </a:solidFill>
              </a:rPr>
              <a:t>Performance overhead </a:t>
            </a:r>
            <a:r>
              <a:rPr lang="en-US" sz="3600" b="1" dirty="0">
                <a:solidFill>
                  <a:srgbClr val="FF0000"/>
                </a:solidFill>
                <a:latin typeface="Times New Roman" panose="02020603050405020304" pitchFamily="18" charset="0"/>
                <a:cs typeface="Times New Roman" panose="02020603050405020304" pitchFamily="18" charset="0"/>
              </a:rPr>
              <a:t>↓</a:t>
            </a:r>
            <a:r>
              <a:rPr lang="en-US" sz="2000" b="1" dirty="0">
                <a:solidFill>
                  <a:srgbClr val="FF0000"/>
                </a:solidFill>
              </a:rPr>
              <a:t>1.5%</a:t>
            </a:r>
          </a:p>
        </p:txBody>
      </p:sp>
      <p:sp>
        <p:nvSpPr>
          <p:cNvPr id="16" name="TextBox 15">
            <a:extLst>
              <a:ext uri="{FF2B5EF4-FFF2-40B4-BE49-F238E27FC236}">
                <a16:creationId xmlns:a16="http://schemas.microsoft.com/office/drawing/2014/main" id="{FA949626-A5AE-4EC2-A1BA-BC432B739927}"/>
              </a:ext>
            </a:extLst>
          </p:cNvPr>
          <p:cNvSpPr txBox="1"/>
          <p:nvPr/>
        </p:nvSpPr>
        <p:spPr>
          <a:xfrm>
            <a:off x="10591800" y="6248400"/>
            <a:ext cx="685800" cy="369332"/>
          </a:xfrm>
          <a:prstGeom prst="rect">
            <a:avLst/>
          </a:prstGeom>
          <a:noFill/>
        </p:spPr>
        <p:txBody>
          <a:bodyPr wrap="square" rtlCol="0">
            <a:spAutoFit/>
          </a:bodyPr>
          <a:lstStyle/>
          <a:p>
            <a:r>
              <a:rPr lang="en-US" dirty="0"/>
              <a:t>14</a:t>
            </a:r>
          </a:p>
        </p:txBody>
      </p:sp>
      <p:pic>
        <p:nvPicPr>
          <p:cNvPr id="17" name="Picture 2" descr="See the source image">
            <a:extLst>
              <a:ext uri="{FF2B5EF4-FFF2-40B4-BE49-F238E27FC236}">
                <a16:creationId xmlns:a16="http://schemas.microsoft.com/office/drawing/2014/main" id="{BD177F9B-A7F8-4D53-AA1C-2487FC81FF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2800" y="76200"/>
            <a:ext cx="1066800" cy="561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90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xit" presetSubtype="0" fill="hold" grpId="1" nodeType="withEffect">
                                  <p:stCondLst>
                                    <p:cond delay="0"/>
                                  </p:stCondLst>
                                  <p:childTnLst>
                                    <p:set>
                                      <p:cBhvr>
                                        <p:cTn id="10" dur="1" fill="hold">
                                          <p:stCondLst>
                                            <p:cond delay="0"/>
                                          </p:stCondLst>
                                        </p:cTn>
                                        <p:tgtEl>
                                          <p:spTgt spid="15"/>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ntr" presetSubtype="0" fill="hold" grpId="1"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ntr" presetSubtype="0" fill="hold" grpId="2"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3" grpId="1"/>
      <p:bldP spid="15" grpId="0"/>
      <p:bldP spid="15" grpId="1"/>
      <p:bldP spid="15"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E4237E-9093-4CE5-A4B7-399D6C3ECEF5}"/>
              </a:ext>
            </a:extLst>
          </p:cNvPr>
          <p:cNvSpPr>
            <a:spLocks noGrp="1"/>
          </p:cNvSpPr>
          <p:nvPr>
            <p:ph type="title"/>
          </p:nvPr>
        </p:nvSpPr>
        <p:spPr>
          <a:xfrm>
            <a:off x="914400" y="152400"/>
            <a:ext cx="10363200" cy="685800"/>
          </a:xfrm>
        </p:spPr>
        <p:txBody>
          <a:bodyPr/>
          <a:lstStyle/>
          <a:p>
            <a:r>
              <a:rPr lang="en-US" dirty="0"/>
              <a:t>Evaluation- Energy</a:t>
            </a:r>
          </a:p>
        </p:txBody>
      </p:sp>
      <p:pic>
        <p:nvPicPr>
          <p:cNvPr id="8" name="Content Placeholder 7">
            <a:extLst>
              <a:ext uri="{FF2B5EF4-FFF2-40B4-BE49-F238E27FC236}">
                <a16:creationId xmlns:a16="http://schemas.microsoft.com/office/drawing/2014/main" id="{E1D880BD-556C-42DE-AD26-5AD0B85C333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0" y="2116717"/>
            <a:ext cx="7391400" cy="3437955"/>
          </a:xfrm>
        </p:spPr>
      </p:pic>
      <p:sp>
        <p:nvSpPr>
          <p:cNvPr id="6" name="TextBox 5">
            <a:extLst>
              <a:ext uri="{FF2B5EF4-FFF2-40B4-BE49-F238E27FC236}">
                <a16:creationId xmlns:a16="http://schemas.microsoft.com/office/drawing/2014/main" id="{BB467B52-9918-4965-802E-F1644916D8DF}"/>
              </a:ext>
            </a:extLst>
          </p:cNvPr>
          <p:cNvSpPr txBox="1"/>
          <p:nvPr/>
        </p:nvSpPr>
        <p:spPr>
          <a:xfrm>
            <a:off x="1371600" y="1367135"/>
            <a:ext cx="7848600" cy="461665"/>
          </a:xfrm>
          <a:prstGeom prst="rect">
            <a:avLst/>
          </a:prstGeom>
          <a:noFill/>
        </p:spPr>
        <p:txBody>
          <a:bodyPr wrap="square" rtlCol="0">
            <a:spAutoFit/>
          </a:bodyPr>
          <a:lstStyle/>
          <a:p>
            <a:r>
              <a:rPr lang="en-US" sz="2400" b="1" dirty="0">
                <a:solidFill>
                  <a:srgbClr val="FF0000"/>
                </a:solidFill>
              </a:rPr>
              <a:t>Faults</a:t>
            </a:r>
            <a:r>
              <a:rPr lang="en-US" sz="2400" b="1" dirty="0"/>
              <a:t> are manually injected</a:t>
            </a:r>
          </a:p>
        </p:txBody>
      </p:sp>
      <p:cxnSp>
        <p:nvCxnSpPr>
          <p:cNvPr id="3" name="Straight Arrow Connector 2">
            <a:extLst>
              <a:ext uri="{FF2B5EF4-FFF2-40B4-BE49-F238E27FC236}">
                <a16:creationId xmlns:a16="http://schemas.microsoft.com/office/drawing/2014/main" id="{DDB3C24A-CB2F-4A00-9631-3D2B5D3B6F17}"/>
              </a:ext>
            </a:extLst>
          </p:cNvPr>
          <p:cNvCxnSpPr>
            <a:cxnSpLocks/>
          </p:cNvCxnSpPr>
          <p:nvPr/>
        </p:nvCxnSpPr>
        <p:spPr>
          <a:xfrm flipH="1">
            <a:off x="4191000" y="2514600"/>
            <a:ext cx="914400" cy="754795"/>
          </a:xfrm>
          <a:prstGeom prst="straightConnector1">
            <a:avLst/>
          </a:prstGeom>
          <a:ln w="47625"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Left Brace 11">
            <a:extLst>
              <a:ext uri="{FF2B5EF4-FFF2-40B4-BE49-F238E27FC236}">
                <a16:creationId xmlns:a16="http://schemas.microsoft.com/office/drawing/2014/main" id="{A290A203-30CA-49C2-A109-1688F953620E}"/>
              </a:ext>
            </a:extLst>
          </p:cNvPr>
          <p:cNvSpPr/>
          <p:nvPr/>
        </p:nvSpPr>
        <p:spPr>
          <a:xfrm rot="5400000">
            <a:off x="6741467" y="1636069"/>
            <a:ext cx="461665" cy="3886200"/>
          </a:xfrm>
          <a:prstGeom prst="leftBrace">
            <a:avLst/>
          </a:prstGeom>
          <a:ln w="44450">
            <a:solidFill>
              <a:schemeClr val="accent1">
                <a:shade val="95000"/>
                <a:satMod val="10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1880B1B6-F2DD-400E-87CF-0428D901845B}"/>
              </a:ext>
            </a:extLst>
          </p:cNvPr>
          <p:cNvSpPr txBox="1"/>
          <p:nvPr/>
        </p:nvSpPr>
        <p:spPr>
          <a:xfrm>
            <a:off x="4419600" y="2145268"/>
            <a:ext cx="2503762" cy="369332"/>
          </a:xfrm>
          <a:prstGeom prst="rect">
            <a:avLst/>
          </a:prstGeom>
          <a:noFill/>
        </p:spPr>
        <p:txBody>
          <a:bodyPr wrap="none" rtlCol="0">
            <a:spAutoFit/>
          </a:bodyPr>
          <a:lstStyle/>
          <a:p>
            <a:r>
              <a:rPr lang="en-US" b="1" dirty="0">
                <a:solidFill>
                  <a:srgbClr val="FF0000"/>
                </a:solidFill>
              </a:rPr>
              <a:t>Without </a:t>
            </a:r>
            <a:r>
              <a:rPr lang="en-US" b="1" dirty="0" err="1">
                <a:solidFill>
                  <a:srgbClr val="FF0000"/>
                </a:solidFill>
              </a:rPr>
              <a:t>undervolting</a:t>
            </a:r>
            <a:endParaRPr lang="en-US" b="1" dirty="0">
              <a:solidFill>
                <a:srgbClr val="FF0000"/>
              </a:solidFill>
            </a:endParaRPr>
          </a:p>
        </p:txBody>
      </p:sp>
      <p:sp>
        <p:nvSpPr>
          <p:cNvPr id="15" name="TextBox 14">
            <a:extLst>
              <a:ext uri="{FF2B5EF4-FFF2-40B4-BE49-F238E27FC236}">
                <a16:creationId xmlns:a16="http://schemas.microsoft.com/office/drawing/2014/main" id="{AD3697C0-580D-4226-B280-D13D77928D90}"/>
              </a:ext>
            </a:extLst>
          </p:cNvPr>
          <p:cNvSpPr txBox="1"/>
          <p:nvPr/>
        </p:nvSpPr>
        <p:spPr>
          <a:xfrm>
            <a:off x="6383764" y="2895600"/>
            <a:ext cx="1236236" cy="369332"/>
          </a:xfrm>
          <a:prstGeom prst="rect">
            <a:avLst/>
          </a:prstGeom>
          <a:noFill/>
        </p:spPr>
        <p:txBody>
          <a:bodyPr wrap="none" rtlCol="0">
            <a:spAutoFit/>
          </a:bodyPr>
          <a:lstStyle/>
          <a:p>
            <a:r>
              <a:rPr lang="en-US" b="1" dirty="0" err="1">
                <a:solidFill>
                  <a:srgbClr val="00B050"/>
                </a:solidFill>
              </a:rPr>
              <a:t>GreenMM</a:t>
            </a:r>
            <a:endParaRPr lang="en-US" b="1" dirty="0">
              <a:solidFill>
                <a:srgbClr val="00B050"/>
              </a:solidFill>
            </a:endParaRPr>
          </a:p>
        </p:txBody>
      </p:sp>
      <p:sp>
        <p:nvSpPr>
          <p:cNvPr id="16" name="TextBox 15">
            <a:extLst>
              <a:ext uri="{FF2B5EF4-FFF2-40B4-BE49-F238E27FC236}">
                <a16:creationId xmlns:a16="http://schemas.microsoft.com/office/drawing/2014/main" id="{A3173605-73E7-4485-96E4-19BC8CA65CFE}"/>
              </a:ext>
            </a:extLst>
          </p:cNvPr>
          <p:cNvSpPr txBox="1"/>
          <p:nvPr/>
        </p:nvSpPr>
        <p:spPr>
          <a:xfrm>
            <a:off x="1371600" y="914400"/>
            <a:ext cx="7848600" cy="461665"/>
          </a:xfrm>
          <a:prstGeom prst="rect">
            <a:avLst/>
          </a:prstGeom>
          <a:noFill/>
        </p:spPr>
        <p:txBody>
          <a:bodyPr wrap="square" rtlCol="0">
            <a:spAutoFit/>
          </a:bodyPr>
          <a:lstStyle/>
          <a:p>
            <a:r>
              <a:rPr lang="en-US" sz="2400" b="1" dirty="0"/>
              <a:t>Matrix size is 10K</a:t>
            </a:r>
          </a:p>
        </p:txBody>
      </p:sp>
      <p:sp>
        <p:nvSpPr>
          <p:cNvPr id="17" name="TextBox 16">
            <a:extLst>
              <a:ext uri="{FF2B5EF4-FFF2-40B4-BE49-F238E27FC236}">
                <a16:creationId xmlns:a16="http://schemas.microsoft.com/office/drawing/2014/main" id="{38B72D2F-DFFB-4E88-81B7-D221AABD799D}"/>
              </a:ext>
            </a:extLst>
          </p:cNvPr>
          <p:cNvSpPr txBox="1"/>
          <p:nvPr/>
        </p:nvSpPr>
        <p:spPr>
          <a:xfrm>
            <a:off x="10591800" y="6248400"/>
            <a:ext cx="685800" cy="369332"/>
          </a:xfrm>
          <a:prstGeom prst="rect">
            <a:avLst/>
          </a:prstGeom>
          <a:noFill/>
        </p:spPr>
        <p:txBody>
          <a:bodyPr wrap="square" rtlCol="0">
            <a:spAutoFit/>
          </a:bodyPr>
          <a:lstStyle/>
          <a:p>
            <a:r>
              <a:rPr lang="en-US" dirty="0"/>
              <a:t>15</a:t>
            </a:r>
          </a:p>
        </p:txBody>
      </p:sp>
      <p:pic>
        <p:nvPicPr>
          <p:cNvPr id="18" name="Picture 2" descr="See the source image">
            <a:extLst>
              <a:ext uri="{FF2B5EF4-FFF2-40B4-BE49-F238E27FC236}">
                <a16:creationId xmlns:a16="http://schemas.microsoft.com/office/drawing/2014/main" id="{60C48905-54F5-4C48-B898-572AF6201A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0" y="76200"/>
            <a:ext cx="1066800" cy="561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837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838CFA-7356-4DA6-A21B-E1801ED802EB}"/>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92E52D34-A243-4040-8D16-761C6FEB0940}"/>
              </a:ext>
            </a:extLst>
          </p:cNvPr>
          <p:cNvSpPr>
            <a:spLocks noGrp="1"/>
          </p:cNvSpPr>
          <p:nvPr>
            <p:ph type="title"/>
          </p:nvPr>
        </p:nvSpPr>
        <p:spPr/>
        <p:txBody>
          <a:bodyPr/>
          <a:lstStyle/>
          <a:p>
            <a:r>
              <a:rPr lang="en-US" dirty="0"/>
              <a:t>Evaluation- Energy</a:t>
            </a:r>
          </a:p>
        </p:txBody>
      </p:sp>
      <p:pic>
        <p:nvPicPr>
          <p:cNvPr id="4" name="Picture 3">
            <a:extLst>
              <a:ext uri="{FF2B5EF4-FFF2-40B4-BE49-F238E27FC236}">
                <a16:creationId xmlns:a16="http://schemas.microsoft.com/office/drawing/2014/main" id="{96CBDA13-DBE0-42EF-A4BD-35DEEAAE262F}"/>
              </a:ext>
            </a:extLst>
          </p:cNvPr>
          <p:cNvPicPr>
            <a:picLocks noChangeAspect="1"/>
          </p:cNvPicPr>
          <p:nvPr/>
        </p:nvPicPr>
        <p:blipFill>
          <a:blip r:embed="rId3"/>
          <a:stretch>
            <a:fillRect/>
          </a:stretch>
        </p:blipFill>
        <p:spPr>
          <a:xfrm>
            <a:off x="1981200" y="1219200"/>
            <a:ext cx="7848600" cy="4664329"/>
          </a:xfrm>
          <a:prstGeom prst="rect">
            <a:avLst/>
          </a:prstGeom>
        </p:spPr>
      </p:pic>
      <p:pic>
        <p:nvPicPr>
          <p:cNvPr id="5" name="Picture 4">
            <a:extLst>
              <a:ext uri="{FF2B5EF4-FFF2-40B4-BE49-F238E27FC236}">
                <a16:creationId xmlns:a16="http://schemas.microsoft.com/office/drawing/2014/main" id="{824A8809-9844-4957-98B3-46FA717C1453}"/>
              </a:ext>
            </a:extLst>
          </p:cNvPr>
          <p:cNvPicPr>
            <a:picLocks noChangeAspect="1"/>
          </p:cNvPicPr>
          <p:nvPr/>
        </p:nvPicPr>
        <p:blipFill>
          <a:blip r:embed="rId4"/>
          <a:stretch>
            <a:fillRect/>
          </a:stretch>
        </p:blipFill>
        <p:spPr>
          <a:xfrm>
            <a:off x="2006921" y="1143000"/>
            <a:ext cx="7289479" cy="4664329"/>
          </a:xfrm>
          <a:prstGeom prst="rect">
            <a:avLst/>
          </a:prstGeom>
        </p:spPr>
      </p:pic>
      <p:sp>
        <p:nvSpPr>
          <p:cNvPr id="8" name="TextBox 7">
            <a:extLst>
              <a:ext uri="{FF2B5EF4-FFF2-40B4-BE49-F238E27FC236}">
                <a16:creationId xmlns:a16="http://schemas.microsoft.com/office/drawing/2014/main" id="{FCEAEAC0-9F0A-4962-8DEC-D1DFFC3BC333}"/>
              </a:ext>
            </a:extLst>
          </p:cNvPr>
          <p:cNvSpPr txBox="1"/>
          <p:nvPr/>
        </p:nvSpPr>
        <p:spPr>
          <a:xfrm>
            <a:off x="10591800" y="6248400"/>
            <a:ext cx="685800" cy="369332"/>
          </a:xfrm>
          <a:prstGeom prst="rect">
            <a:avLst/>
          </a:prstGeom>
          <a:noFill/>
        </p:spPr>
        <p:txBody>
          <a:bodyPr wrap="square" rtlCol="0">
            <a:spAutoFit/>
          </a:bodyPr>
          <a:lstStyle/>
          <a:p>
            <a:r>
              <a:rPr lang="en-US" dirty="0"/>
              <a:t>16</a:t>
            </a:r>
          </a:p>
        </p:txBody>
      </p:sp>
      <p:pic>
        <p:nvPicPr>
          <p:cNvPr id="10" name="Picture 2" descr="See the source image">
            <a:extLst>
              <a:ext uri="{FF2B5EF4-FFF2-40B4-BE49-F238E27FC236}">
                <a16:creationId xmlns:a16="http://schemas.microsoft.com/office/drawing/2014/main" id="{A14926B6-71CF-4D1B-8C1E-8A3C08738A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2800" y="76200"/>
            <a:ext cx="1066800" cy="561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3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10363200" cy="685800"/>
          </a:xfrm>
        </p:spPr>
        <p:txBody>
          <a:bodyPr/>
          <a:lstStyle/>
          <a:p>
            <a:r>
              <a:rPr lang="en-US" dirty="0"/>
              <a:t>Summary</a:t>
            </a:r>
          </a:p>
        </p:txBody>
      </p:sp>
      <p:sp>
        <p:nvSpPr>
          <p:cNvPr id="3" name="Content Placeholder 2"/>
          <p:cNvSpPr>
            <a:spLocks noGrp="1"/>
          </p:cNvSpPr>
          <p:nvPr>
            <p:ph idx="1"/>
          </p:nvPr>
        </p:nvSpPr>
        <p:spPr/>
        <p:txBody>
          <a:bodyPr/>
          <a:lstStyle/>
          <a:p>
            <a:pPr lvl="1">
              <a:buFont typeface="Wingdings" panose="05000000000000000000" pitchFamily="2" charset="2"/>
              <a:buChar char="q"/>
            </a:pPr>
            <a:r>
              <a:rPr lang="en-US" sz="3200" b="1" dirty="0" err="1">
                <a:solidFill>
                  <a:srgbClr val="00B050"/>
                </a:solidFill>
              </a:rPr>
              <a:t>GreenMM</a:t>
            </a:r>
            <a:r>
              <a:rPr lang="en-US" sz="3200" b="1" dirty="0"/>
              <a:t> framework</a:t>
            </a:r>
          </a:p>
          <a:p>
            <a:pPr lvl="2">
              <a:buFont typeface="Wingdings" panose="05000000000000000000" pitchFamily="2" charset="2"/>
              <a:buChar char="q"/>
            </a:pPr>
            <a:r>
              <a:rPr lang="en-US" sz="2800" dirty="0"/>
              <a:t> </a:t>
            </a:r>
            <a:r>
              <a:rPr lang="en-US" sz="2800" dirty="0" err="1">
                <a:solidFill>
                  <a:srgbClr val="FF0000"/>
                </a:solidFill>
              </a:rPr>
              <a:t>Undervolt</a:t>
            </a:r>
            <a:r>
              <a:rPr lang="en-US" sz="2800" dirty="0"/>
              <a:t> the GPU beyond the </a:t>
            </a:r>
            <a:r>
              <a:rPr lang="en-US" sz="2800" dirty="0" err="1"/>
              <a:t>Vmin</a:t>
            </a:r>
            <a:endParaRPr lang="en-US" sz="2800" dirty="0"/>
          </a:p>
          <a:p>
            <a:pPr lvl="2">
              <a:buFont typeface="Wingdings" panose="05000000000000000000" pitchFamily="2" charset="2"/>
              <a:buChar char="q"/>
            </a:pPr>
            <a:r>
              <a:rPr lang="en-US" sz="2800" dirty="0"/>
              <a:t> Employ </a:t>
            </a:r>
            <a:r>
              <a:rPr lang="en-US" sz="2800" dirty="0">
                <a:solidFill>
                  <a:srgbClr val="FF0000"/>
                </a:solidFill>
              </a:rPr>
              <a:t>ABFT</a:t>
            </a:r>
            <a:r>
              <a:rPr lang="en-US" sz="2800" dirty="0"/>
              <a:t> to cover the </a:t>
            </a:r>
            <a:r>
              <a:rPr lang="en-US" sz="2800" dirty="0">
                <a:solidFill>
                  <a:srgbClr val="FF0000"/>
                </a:solidFill>
              </a:rPr>
              <a:t>faults</a:t>
            </a:r>
          </a:p>
          <a:p>
            <a:pPr lvl="2">
              <a:buFont typeface="Wingdings" panose="05000000000000000000" pitchFamily="2" charset="2"/>
              <a:buChar char="q"/>
            </a:pPr>
            <a:endParaRPr lang="en-US" sz="2800" dirty="0">
              <a:solidFill>
                <a:srgbClr val="FF0000"/>
              </a:solidFill>
            </a:endParaRPr>
          </a:p>
          <a:p>
            <a:pPr lvl="1">
              <a:buFont typeface="Wingdings" panose="05000000000000000000" pitchFamily="2" charset="2"/>
              <a:buChar char="q"/>
            </a:pPr>
            <a:r>
              <a:rPr lang="en-US" sz="2800" b="1" dirty="0">
                <a:solidFill>
                  <a:srgbClr val="00B050"/>
                </a:solidFill>
              </a:rPr>
              <a:t>Transparent	</a:t>
            </a:r>
          </a:p>
          <a:p>
            <a:pPr lvl="1">
              <a:buFont typeface="Wingdings" panose="05000000000000000000" pitchFamily="2" charset="2"/>
              <a:buChar char="q"/>
            </a:pPr>
            <a:r>
              <a:rPr lang="en-US" sz="2800" b="1" dirty="0">
                <a:solidFill>
                  <a:srgbClr val="00B050"/>
                </a:solidFill>
              </a:rPr>
              <a:t>Portable</a:t>
            </a:r>
          </a:p>
          <a:p>
            <a:pPr lvl="1">
              <a:buFont typeface="Wingdings" panose="05000000000000000000" pitchFamily="2" charset="2"/>
              <a:buChar char="q"/>
            </a:pPr>
            <a:r>
              <a:rPr lang="en-US" sz="2800" dirty="0"/>
              <a:t>Saves energy up to </a:t>
            </a:r>
            <a:r>
              <a:rPr lang="en-US" sz="2800" b="1" dirty="0">
                <a:solidFill>
                  <a:srgbClr val="00B050"/>
                </a:solidFill>
              </a:rPr>
              <a:t>19.8%</a:t>
            </a:r>
            <a:r>
              <a:rPr lang="en-US" sz="2800" dirty="0"/>
              <a:t> for 10K matrices</a:t>
            </a:r>
          </a:p>
          <a:p>
            <a:pPr lvl="1">
              <a:buFont typeface="Wingdings" panose="05000000000000000000" pitchFamily="2" charset="2"/>
              <a:buChar char="q"/>
            </a:pPr>
            <a:r>
              <a:rPr lang="en-US" sz="2800" dirty="0"/>
              <a:t>Improves the GFLOPS/Watt by </a:t>
            </a:r>
            <a:r>
              <a:rPr lang="en-US" sz="2800" b="1" dirty="0">
                <a:solidFill>
                  <a:srgbClr val="00B050"/>
                </a:solidFill>
              </a:rPr>
              <a:t>9% </a:t>
            </a:r>
          </a:p>
          <a:p>
            <a:pPr marL="457200" lvl="1" indent="0">
              <a:buNone/>
            </a:pPr>
            <a:r>
              <a:rPr lang="en-US" sz="3200" dirty="0"/>
              <a:t>	</a:t>
            </a:r>
          </a:p>
        </p:txBody>
      </p:sp>
      <p:sp>
        <p:nvSpPr>
          <p:cNvPr id="4" name="TextBox 3">
            <a:extLst>
              <a:ext uri="{FF2B5EF4-FFF2-40B4-BE49-F238E27FC236}">
                <a16:creationId xmlns:a16="http://schemas.microsoft.com/office/drawing/2014/main" id="{6AE4C6F8-3253-4D2F-B5F9-64317F1B9B76}"/>
              </a:ext>
            </a:extLst>
          </p:cNvPr>
          <p:cNvSpPr txBox="1"/>
          <p:nvPr/>
        </p:nvSpPr>
        <p:spPr>
          <a:xfrm>
            <a:off x="10591800" y="6248400"/>
            <a:ext cx="685800" cy="369332"/>
          </a:xfrm>
          <a:prstGeom prst="rect">
            <a:avLst/>
          </a:prstGeom>
          <a:noFill/>
        </p:spPr>
        <p:txBody>
          <a:bodyPr wrap="square" rtlCol="0">
            <a:spAutoFit/>
          </a:bodyPr>
          <a:lstStyle/>
          <a:p>
            <a:r>
              <a:rPr lang="en-US" dirty="0"/>
              <a:t>17</a:t>
            </a:r>
          </a:p>
        </p:txBody>
      </p:sp>
      <p:pic>
        <p:nvPicPr>
          <p:cNvPr id="5" name="Picture 2" descr="See the source image">
            <a:extLst>
              <a:ext uri="{FF2B5EF4-FFF2-40B4-BE49-F238E27FC236}">
                <a16:creationId xmlns:a16="http://schemas.microsoft.com/office/drawing/2014/main" id="{2F151D69-CDE4-43D9-94F2-A072A02C21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00" y="76200"/>
            <a:ext cx="1066800" cy="561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652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10363200" cy="685800"/>
          </a:xfrm>
        </p:spPr>
        <p:txBody>
          <a:bodyPr/>
          <a:lstStyle/>
          <a:p>
            <a:endParaRPr lang="en-US" dirty="0"/>
          </a:p>
        </p:txBody>
      </p:sp>
      <p:sp>
        <p:nvSpPr>
          <p:cNvPr id="3" name="Content Placeholder 2"/>
          <p:cNvSpPr>
            <a:spLocks noGrp="1"/>
          </p:cNvSpPr>
          <p:nvPr>
            <p:ph idx="1"/>
          </p:nvPr>
        </p:nvSpPr>
        <p:spPr/>
        <p:txBody>
          <a:bodyPr/>
          <a:lstStyle/>
          <a:p>
            <a:pPr marL="0" indent="0">
              <a:buNone/>
            </a:pPr>
            <a:br>
              <a:rPr lang="en-US" dirty="0"/>
            </a:br>
            <a:endParaRPr lang="en-US" sz="4000" dirty="0"/>
          </a:p>
          <a:p>
            <a:pPr marL="0" indent="0" algn="ctr">
              <a:buNone/>
            </a:pPr>
            <a:r>
              <a:rPr lang="en-US" sz="4000" dirty="0">
                <a:solidFill>
                  <a:srgbClr val="990000"/>
                </a:solidFill>
              </a:rPr>
              <a:t>Thank you!</a:t>
            </a:r>
            <a:br>
              <a:rPr lang="en-US" sz="4000" dirty="0">
                <a:solidFill>
                  <a:srgbClr val="990000"/>
                </a:solidFill>
              </a:rPr>
            </a:br>
            <a:endParaRPr lang="en-US" sz="4000" dirty="0">
              <a:solidFill>
                <a:srgbClr val="990000"/>
              </a:solidFill>
            </a:endParaRPr>
          </a:p>
          <a:p>
            <a:pPr marL="0" indent="0" algn="ctr">
              <a:buNone/>
            </a:pPr>
            <a:r>
              <a:rPr lang="en-US" sz="4000" dirty="0">
                <a:solidFill>
                  <a:srgbClr val="990000"/>
                </a:solidFill>
              </a:rPr>
              <a:t>Questions?</a:t>
            </a:r>
          </a:p>
          <a:p>
            <a:pPr marL="457200" lvl="1" indent="0">
              <a:buNone/>
            </a:pPr>
            <a:endParaRPr lang="en-US" dirty="0"/>
          </a:p>
        </p:txBody>
      </p:sp>
      <p:pic>
        <p:nvPicPr>
          <p:cNvPr id="4" name="Picture 2" descr="See the source image">
            <a:extLst>
              <a:ext uri="{FF2B5EF4-FFF2-40B4-BE49-F238E27FC236}">
                <a16:creationId xmlns:a16="http://schemas.microsoft.com/office/drawing/2014/main" id="{DD2798E5-0011-4151-B48E-33C198A58E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00" y="76200"/>
            <a:ext cx="1066800" cy="561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623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E4237E-9093-4CE5-A4B7-399D6C3ECEF5}"/>
              </a:ext>
            </a:extLst>
          </p:cNvPr>
          <p:cNvSpPr>
            <a:spLocks noGrp="1"/>
          </p:cNvSpPr>
          <p:nvPr>
            <p:ph type="title"/>
          </p:nvPr>
        </p:nvSpPr>
        <p:spPr>
          <a:xfrm>
            <a:off x="914400" y="152400"/>
            <a:ext cx="10363200" cy="685800"/>
          </a:xfrm>
        </p:spPr>
        <p:txBody>
          <a:bodyPr/>
          <a:lstStyle/>
          <a:p>
            <a:r>
              <a:rPr lang="en-US" dirty="0"/>
              <a:t>Evaluation- Performance</a:t>
            </a:r>
          </a:p>
        </p:txBody>
      </p:sp>
      <p:pic>
        <p:nvPicPr>
          <p:cNvPr id="6" name="Content Placeholder 2">
            <a:extLst>
              <a:ext uri="{FF2B5EF4-FFF2-40B4-BE49-F238E27FC236}">
                <a16:creationId xmlns:a16="http://schemas.microsoft.com/office/drawing/2014/main" id="{7CFEF9F8-7062-4869-9762-C3EE87D773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667000" y="1379567"/>
            <a:ext cx="8153400" cy="4521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5C4AF6A-D237-4183-B207-22CE0295F9CE}"/>
              </a:ext>
            </a:extLst>
          </p:cNvPr>
          <p:cNvSpPr txBox="1"/>
          <p:nvPr/>
        </p:nvSpPr>
        <p:spPr>
          <a:xfrm>
            <a:off x="1371600" y="990600"/>
            <a:ext cx="7336496" cy="830997"/>
          </a:xfrm>
          <a:prstGeom prst="rect">
            <a:avLst/>
          </a:prstGeom>
          <a:noFill/>
        </p:spPr>
        <p:txBody>
          <a:bodyPr wrap="none" rtlCol="0">
            <a:spAutoFit/>
          </a:bodyPr>
          <a:lstStyle/>
          <a:p>
            <a:pPr>
              <a:buFont typeface="Wingdings" panose="05000000000000000000" pitchFamily="2" charset="2"/>
              <a:buChar char="q"/>
            </a:pPr>
            <a:r>
              <a:rPr lang="en-US" sz="2400" b="1" dirty="0"/>
              <a:t>Memory limit constraints</a:t>
            </a:r>
          </a:p>
          <a:p>
            <a:pPr marL="742950" lvl="1" indent="-285750">
              <a:buFont typeface="Wingdings" panose="05000000000000000000" pitchFamily="2" charset="2"/>
              <a:buChar char="Ø"/>
            </a:pPr>
            <a:r>
              <a:rPr lang="en-US" sz="2400" b="1" dirty="0"/>
              <a:t>We can not produce these number of faults </a:t>
            </a:r>
          </a:p>
        </p:txBody>
      </p:sp>
      <p:sp>
        <p:nvSpPr>
          <p:cNvPr id="8" name="Rectangle 7">
            <a:extLst>
              <a:ext uri="{FF2B5EF4-FFF2-40B4-BE49-F238E27FC236}">
                <a16:creationId xmlns:a16="http://schemas.microsoft.com/office/drawing/2014/main" id="{5B49A57A-005E-4F7C-A9A1-A10C4D997C22}"/>
              </a:ext>
            </a:extLst>
          </p:cNvPr>
          <p:cNvSpPr/>
          <p:nvPr/>
        </p:nvSpPr>
        <p:spPr>
          <a:xfrm>
            <a:off x="1447800" y="5334000"/>
            <a:ext cx="6096000" cy="461665"/>
          </a:xfrm>
          <a:prstGeom prst="rect">
            <a:avLst/>
          </a:prstGeom>
        </p:spPr>
        <p:txBody>
          <a:bodyPr>
            <a:spAutoFit/>
          </a:bodyPr>
          <a:lstStyle/>
          <a:p>
            <a:pPr>
              <a:buFont typeface="Wingdings" panose="05000000000000000000" pitchFamily="2" charset="2"/>
              <a:buChar char="q"/>
            </a:pPr>
            <a:r>
              <a:rPr lang="en-US" sz="2400" b="1" dirty="0"/>
              <a:t>Faults are manually injected</a:t>
            </a:r>
          </a:p>
        </p:txBody>
      </p:sp>
    </p:spTree>
    <p:extLst>
      <p:ext uri="{BB962C8B-B14F-4D97-AF65-F5344CB8AC3E}">
        <p14:creationId xmlns:p14="http://schemas.microsoft.com/office/powerpoint/2010/main" val="1652455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10363200" cy="685800"/>
          </a:xfrm>
        </p:spPr>
        <p:txBody>
          <a:bodyPr/>
          <a:lstStyle/>
          <a:p>
            <a:r>
              <a:rPr lang="en-US" sz="3800" dirty="0"/>
              <a:t>Outline</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sz="3200" dirty="0"/>
              <a:t> Introduction/ Motivation</a:t>
            </a:r>
          </a:p>
          <a:p>
            <a:pPr>
              <a:buFont typeface="Wingdings" panose="05000000000000000000" pitchFamily="2" charset="2"/>
              <a:buChar char="q"/>
            </a:pPr>
            <a:r>
              <a:rPr lang="en-US" sz="3200" dirty="0"/>
              <a:t> GPU </a:t>
            </a:r>
            <a:r>
              <a:rPr lang="en-US" sz="3200" dirty="0" err="1"/>
              <a:t>Undervolting</a:t>
            </a:r>
            <a:r>
              <a:rPr lang="en-US" sz="3200" dirty="0"/>
              <a:t> Model</a:t>
            </a:r>
          </a:p>
          <a:p>
            <a:pPr>
              <a:buFont typeface="Wingdings" panose="05000000000000000000" pitchFamily="2" charset="2"/>
              <a:buChar char="q"/>
            </a:pPr>
            <a:r>
              <a:rPr lang="en-US" sz="3200" dirty="0"/>
              <a:t> GPU Fault Model</a:t>
            </a:r>
          </a:p>
          <a:p>
            <a:pPr>
              <a:buFont typeface="Wingdings" panose="05000000000000000000" pitchFamily="2" charset="2"/>
              <a:buChar char="q"/>
            </a:pPr>
            <a:r>
              <a:rPr lang="en-US" sz="3200" dirty="0"/>
              <a:t> </a:t>
            </a:r>
            <a:r>
              <a:rPr lang="en-US" sz="3200" dirty="0" err="1"/>
              <a:t>GreenMM</a:t>
            </a:r>
            <a:r>
              <a:rPr lang="en-US" sz="3200" dirty="0"/>
              <a:t>: Energy Saving Methodology</a:t>
            </a:r>
          </a:p>
          <a:p>
            <a:pPr>
              <a:buFont typeface="Wingdings" panose="05000000000000000000" pitchFamily="2" charset="2"/>
              <a:buChar char="q"/>
            </a:pPr>
            <a:r>
              <a:rPr lang="en-US" sz="3200" dirty="0"/>
              <a:t> Evaluation</a:t>
            </a:r>
          </a:p>
          <a:p>
            <a:pPr>
              <a:buFont typeface="Wingdings" panose="05000000000000000000" pitchFamily="2" charset="2"/>
              <a:buChar char="q"/>
            </a:pPr>
            <a:r>
              <a:rPr lang="en-US" sz="3200" dirty="0"/>
              <a:t> Summary</a:t>
            </a:r>
          </a:p>
          <a:p>
            <a:pPr>
              <a:buFont typeface="Wingdings" panose="05000000000000000000" pitchFamily="2" charset="2"/>
              <a:buChar char="q"/>
            </a:pPr>
            <a:endParaRPr lang="en-US" sz="3200" dirty="0"/>
          </a:p>
          <a:p>
            <a:pPr>
              <a:buFont typeface="Wingdings" panose="05000000000000000000" pitchFamily="2" charset="2"/>
              <a:buChar char="q"/>
            </a:pPr>
            <a:endParaRPr lang="en-US" sz="3200" dirty="0"/>
          </a:p>
        </p:txBody>
      </p:sp>
      <p:sp>
        <p:nvSpPr>
          <p:cNvPr id="4" name="TextBox 3">
            <a:extLst>
              <a:ext uri="{FF2B5EF4-FFF2-40B4-BE49-F238E27FC236}">
                <a16:creationId xmlns:a16="http://schemas.microsoft.com/office/drawing/2014/main" id="{5344D410-ADFB-42B6-871F-D2715C7AF990}"/>
              </a:ext>
            </a:extLst>
          </p:cNvPr>
          <p:cNvSpPr txBox="1"/>
          <p:nvPr/>
        </p:nvSpPr>
        <p:spPr>
          <a:xfrm>
            <a:off x="10591800" y="6248400"/>
            <a:ext cx="685800" cy="369332"/>
          </a:xfrm>
          <a:prstGeom prst="rect">
            <a:avLst/>
          </a:prstGeom>
          <a:noFill/>
        </p:spPr>
        <p:txBody>
          <a:bodyPr wrap="square" rtlCol="0">
            <a:spAutoFit/>
          </a:bodyPr>
          <a:lstStyle/>
          <a:p>
            <a:r>
              <a:rPr lang="en-US" dirty="0"/>
              <a:t>2</a:t>
            </a:r>
          </a:p>
        </p:txBody>
      </p:sp>
      <p:pic>
        <p:nvPicPr>
          <p:cNvPr id="4098" name="Picture 2" descr="See the source image">
            <a:extLst>
              <a:ext uri="{FF2B5EF4-FFF2-40B4-BE49-F238E27FC236}">
                <a16:creationId xmlns:a16="http://schemas.microsoft.com/office/drawing/2014/main" id="{113EF30E-6CBC-4D75-859D-F6308F5725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0" y="76200"/>
            <a:ext cx="1066800" cy="561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605601"/>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0B819E67-9BC9-4BD0-8D71-6E11F6B38A7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47747" y="1066800"/>
            <a:ext cx="11296506" cy="5257800"/>
          </a:xfrm>
        </p:spPr>
      </p:pic>
      <p:sp>
        <p:nvSpPr>
          <p:cNvPr id="7" name="Title 6">
            <a:extLst>
              <a:ext uri="{FF2B5EF4-FFF2-40B4-BE49-F238E27FC236}">
                <a16:creationId xmlns:a16="http://schemas.microsoft.com/office/drawing/2014/main" id="{9DE4237E-9093-4CE5-A4B7-399D6C3ECEF5}"/>
              </a:ext>
            </a:extLst>
          </p:cNvPr>
          <p:cNvSpPr>
            <a:spLocks noGrp="1"/>
          </p:cNvSpPr>
          <p:nvPr>
            <p:ph type="title"/>
          </p:nvPr>
        </p:nvSpPr>
        <p:spPr>
          <a:xfrm>
            <a:off x="914400" y="152400"/>
            <a:ext cx="10363200" cy="685800"/>
          </a:xfrm>
        </p:spPr>
        <p:txBody>
          <a:bodyPr/>
          <a:lstStyle/>
          <a:p>
            <a:pPr algn="ctr"/>
            <a:r>
              <a:rPr lang="en-US" dirty="0"/>
              <a:t>GPU Fault Distribution</a:t>
            </a:r>
          </a:p>
        </p:txBody>
      </p:sp>
      <p:sp>
        <p:nvSpPr>
          <p:cNvPr id="11" name="TextBox 10">
            <a:extLst>
              <a:ext uri="{FF2B5EF4-FFF2-40B4-BE49-F238E27FC236}">
                <a16:creationId xmlns:a16="http://schemas.microsoft.com/office/drawing/2014/main" id="{4A25398B-5E1A-4474-9D39-19EB1D87057A}"/>
              </a:ext>
            </a:extLst>
          </p:cNvPr>
          <p:cNvSpPr txBox="1"/>
          <p:nvPr/>
        </p:nvSpPr>
        <p:spPr>
          <a:xfrm>
            <a:off x="10591800" y="6248400"/>
            <a:ext cx="685800" cy="369332"/>
          </a:xfrm>
          <a:prstGeom prst="rect">
            <a:avLst/>
          </a:prstGeom>
          <a:noFill/>
        </p:spPr>
        <p:txBody>
          <a:bodyPr wrap="square" rtlCol="0">
            <a:spAutoFit/>
          </a:bodyPr>
          <a:lstStyle/>
          <a:p>
            <a:r>
              <a:rPr lang="en-US" dirty="0"/>
              <a:t>7</a:t>
            </a:r>
          </a:p>
        </p:txBody>
      </p:sp>
    </p:spTree>
    <p:extLst>
      <p:ext uri="{BB962C8B-B14F-4D97-AF65-F5344CB8AC3E}">
        <p14:creationId xmlns:p14="http://schemas.microsoft.com/office/powerpoint/2010/main" val="2271971485"/>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E4237E-9093-4CE5-A4B7-399D6C3ECEF5}"/>
              </a:ext>
            </a:extLst>
          </p:cNvPr>
          <p:cNvSpPr>
            <a:spLocks noGrp="1"/>
          </p:cNvSpPr>
          <p:nvPr>
            <p:ph type="title"/>
          </p:nvPr>
        </p:nvSpPr>
        <p:spPr>
          <a:xfrm>
            <a:off x="914400" y="152400"/>
            <a:ext cx="10363200" cy="685800"/>
          </a:xfrm>
        </p:spPr>
        <p:txBody>
          <a:bodyPr/>
          <a:lstStyle/>
          <a:p>
            <a:r>
              <a:rPr lang="en-US" dirty="0" err="1"/>
              <a:t>OfflineFT</a:t>
            </a:r>
            <a:r>
              <a:rPr lang="en-US" dirty="0"/>
              <a:t>-</a:t>
            </a:r>
            <a:r>
              <a:rPr lang="en-US" dirty="0" err="1"/>
              <a:t>cuBLAS</a:t>
            </a:r>
            <a:r>
              <a:rPr lang="en-US" dirty="0"/>
              <a:t>-MM</a:t>
            </a:r>
          </a:p>
        </p:txBody>
      </p:sp>
      <p:pic>
        <p:nvPicPr>
          <p:cNvPr id="2" name="Content Placeholder 1">
            <a:extLst>
              <a:ext uri="{FF2B5EF4-FFF2-40B4-BE49-F238E27FC236}">
                <a16:creationId xmlns:a16="http://schemas.microsoft.com/office/drawing/2014/main" id="{4B610816-6D64-49F8-BC5A-E437C9A05B1A}"/>
              </a:ext>
            </a:extLst>
          </p:cNvPr>
          <p:cNvPicPr>
            <a:picLocks noGrp="1" noChangeAspect="1"/>
          </p:cNvPicPr>
          <p:nvPr>
            <p:ph idx="1"/>
          </p:nvPr>
        </p:nvPicPr>
        <p:blipFill>
          <a:blip r:embed="rId3"/>
          <a:stretch>
            <a:fillRect/>
          </a:stretch>
        </p:blipFill>
        <p:spPr>
          <a:xfrm>
            <a:off x="838046" y="1061974"/>
            <a:ext cx="10439554" cy="659836"/>
          </a:xfrm>
          <a:prstGeom prst="rect">
            <a:avLst/>
          </a:prstGeom>
        </p:spPr>
      </p:pic>
      <p:pic>
        <p:nvPicPr>
          <p:cNvPr id="3" name="Picture 2">
            <a:extLst>
              <a:ext uri="{FF2B5EF4-FFF2-40B4-BE49-F238E27FC236}">
                <a16:creationId xmlns:a16="http://schemas.microsoft.com/office/drawing/2014/main" id="{D1CC62FF-9561-4003-A38D-B6168837304D}"/>
              </a:ext>
            </a:extLst>
          </p:cNvPr>
          <p:cNvPicPr>
            <a:picLocks noChangeAspect="1"/>
          </p:cNvPicPr>
          <p:nvPr/>
        </p:nvPicPr>
        <p:blipFill>
          <a:blip r:embed="rId4"/>
          <a:stretch>
            <a:fillRect/>
          </a:stretch>
        </p:blipFill>
        <p:spPr>
          <a:xfrm>
            <a:off x="914400" y="1200676"/>
            <a:ext cx="4102331" cy="534740"/>
          </a:xfrm>
          <a:prstGeom prst="rect">
            <a:avLst/>
          </a:prstGeom>
        </p:spPr>
      </p:pic>
      <p:pic>
        <p:nvPicPr>
          <p:cNvPr id="4" name="Picture 3">
            <a:extLst>
              <a:ext uri="{FF2B5EF4-FFF2-40B4-BE49-F238E27FC236}">
                <a16:creationId xmlns:a16="http://schemas.microsoft.com/office/drawing/2014/main" id="{CD7A03C8-03EB-4D61-A01C-C8CC039198DD}"/>
              </a:ext>
            </a:extLst>
          </p:cNvPr>
          <p:cNvPicPr>
            <a:picLocks noChangeAspect="1"/>
          </p:cNvPicPr>
          <p:nvPr/>
        </p:nvPicPr>
        <p:blipFill>
          <a:blip r:embed="rId5"/>
          <a:stretch>
            <a:fillRect/>
          </a:stretch>
        </p:blipFill>
        <p:spPr>
          <a:xfrm>
            <a:off x="914400" y="1141268"/>
            <a:ext cx="4709626" cy="647339"/>
          </a:xfrm>
          <a:prstGeom prst="rect">
            <a:avLst/>
          </a:prstGeom>
        </p:spPr>
      </p:pic>
      <p:pic>
        <p:nvPicPr>
          <p:cNvPr id="5" name="Picture 4">
            <a:extLst>
              <a:ext uri="{FF2B5EF4-FFF2-40B4-BE49-F238E27FC236}">
                <a16:creationId xmlns:a16="http://schemas.microsoft.com/office/drawing/2014/main" id="{7C030230-81D3-486A-B67B-29ACFEBC21D2}"/>
              </a:ext>
            </a:extLst>
          </p:cNvPr>
          <p:cNvPicPr>
            <a:picLocks noChangeAspect="1"/>
          </p:cNvPicPr>
          <p:nvPr/>
        </p:nvPicPr>
        <p:blipFill>
          <a:blip r:embed="rId6"/>
          <a:stretch>
            <a:fillRect/>
          </a:stretch>
        </p:blipFill>
        <p:spPr>
          <a:xfrm>
            <a:off x="888745" y="1049270"/>
            <a:ext cx="3937980" cy="647339"/>
          </a:xfrm>
          <a:prstGeom prst="rect">
            <a:avLst/>
          </a:prstGeom>
        </p:spPr>
      </p:pic>
      <p:pic>
        <p:nvPicPr>
          <p:cNvPr id="6" name="Picture 5">
            <a:extLst>
              <a:ext uri="{FF2B5EF4-FFF2-40B4-BE49-F238E27FC236}">
                <a16:creationId xmlns:a16="http://schemas.microsoft.com/office/drawing/2014/main" id="{00762BE6-68FD-4A8E-8570-3DAF2A009DAE}"/>
              </a:ext>
            </a:extLst>
          </p:cNvPr>
          <p:cNvPicPr>
            <a:picLocks noChangeAspect="1"/>
          </p:cNvPicPr>
          <p:nvPr/>
        </p:nvPicPr>
        <p:blipFill>
          <a:blip r:embed="rId7"/>
          <a:stretch>
            <a:fillRect/>
          </a:stretch>
        </p:blipFill>
        <p:spPr>
          <a:xfrm>
            <a:off x="888745" y="1836103"/>
            <a:ext cx="10363200" cy="805620"/>
          </a:xfrm>
          <a:prstGeom prst="rect">
            <a:avLst/>
          </a:prstGeom>
        </p:spPr>
      </p:pic>
      <p:pic>
        <p:nvPicPr>
          <p:cNvPr id="8" name="Picture 7">
            <a:extLst>
              <a:ext uri="{FF2B5EF4-FFF2-40B4-BE49-F238E27FC236}">
                <a16:creationId xmlns:a16="http://schemas.microsoft.com/office/drawing/2014/main" id="{38733CC8-FE74-473A-B745-F5BB45B7CCCF}"/>
              </a:ext>
            </a:extLst>
          </p:cNvPr>
          <p:cNvPicPr>
            <a:picLocks noChangeAspect="1"/>
          </p:cNvPicPr>
          <p:nvPr/>
        </p:nvPicPr>
        <p:blipFill>
          <a:blip r:embed="rId8"/>
          <a:stretch>
            <a:fillRect/>
          </a:stretch>
        </p:blipFill>
        <p:spPr>
          <a:xfrm>
            <a:off x="1743470" y="2884023"/>
            <a:ext cx="6096000" cy="875542"/>
          </a:xfrm>
          <a:prstGeom prst="rect">
            <a:avLst/>
          </a:prstGeom>
        </p:spPr>
      </p:pic>
      <p:pic>
        <p:nvPicPr>
          <p:cNvPr id="9" name="Picture 8">
            <a:extLst>
              <a:ext uri="{FF2B5EF4-FFF2-40B4-BE49-F238E27FC236}">
                <a16:creationId xmlns:a16="http://schemas.microsoft.com/office/drawing/2014/main" id="{19BBC4A9-5048-4143-9D50-05DDDF74D19B}"/>
              </a:ext>
            </a:extLst>
          </p:cNvPr>
          <p:cNvPicPr>
            <a:picLocks noChangeAspect="1"/>
          </p:cNvPicPr>
          <p:nvPr/>
        </p:nvPicPr>
        <p:blipFill>
          <a:blip r:embed="rId9"/>
          <a:stretch>
            <a:fillRect/>
          </a:stretch>
        </p:blipFill>
        <p:spPr>
          <a:xfrm>
            <a:off x="1659472" y="2181877"/>
            <a:ext cx="8780314" cy="3230216"/>
          </a:xfrm>
          <a:prstGeom prst="rect">
            <a:avLst/>
          </a:prstGeom>
        </p:spPr>
      </p:pic>
      <p:pic>
        <p:nvPicPr>
          <p:cNvPr id="10" name="Picture 9">
            <a:extLst>
              <a:ext uri="{FF2B5EF4-FFF2-40B4-BE49-F238E27FC236}">
                <a16:creationId xmlns:a16="http://schemas.microsoft.com/office/drawing/2014/main" id="{9609AF3D-1541-4A3F-9BD3-FB83E0CF4676}"/>
              </a:ext>
            </a:extLst>
          </p:cNvPr>
          <p:cNvPicPr>
            <a:picLocks noChangeAspect="1"/>
          </p:cNvPicPr>
          <p:nvPr/>
        </p:nvPicPr>
        <p:blipFill>
          <a:blip r:embed="rId10"/>
          <a:stretch>
            <a:fillRect/>
          </a:stretch>
        </p:blipFill>
        <p:spPr>
          <a:xfrm>
            <a:off x="1743470" y="1788607"/>
            <a:ext cx="8045277" cy="3601940"/>
          </a:xfrm>
          <a:prstGeom prst="rect">
            <a:avLst/>
          </a:prstGeom>
        </p:spPr>
      </p:pic>
      <p:pic>
        <p:nvPicPr>
          <p:cNvPr id="12" name="Picture 11">
            <a:extLst>
              <a:ext uri="{FF2B5EF4-FFF2-40B4-BE49-F238E27FC236}">
                <a16:creationId xmlns:a16="http://schemas.microsoft.com/office/drawing/2014/main" id="{B8FA1CE8-9532-4F8F-8F0A-3CE76DEC8952}"/>
              </a:ext>
            </a:extLst>
          </p:cNvPr>
          <p:cNvPicPr>
            <a:picLocks noChangeAspect="1"/>
          </p:cNvPicPr>
          <p:nvPr/>
        </p:nvPicPr>
        <p:blipFill>
          <a:blip r:embed="rId11"/>
          <a:stretch>
            <a:fillRect/>
          </a:stretch>
        </p:blipFill>
        <p:spPr>
          <a:xfrm>
            <a:off x="2346722" y="1938201"/>
            <a:ext cx="7420804" cy="3409255"/>
          </a:xfrm>
          <a:prstGeom prst="rect">
            <a:avLst/>
          </a:prstGeom>
        </p:spPr>
      </p:pic>
      <p:pic>
        <p:nvPicPr>
          <p:cNvPr id="16" name="Picture 15">
            <a:extLst>
              <a:ext uri="{FF2B5EF4-FFF2-40B4-BE49-F238E27FC236}">
                <a16:creationId xmlns:a16="http://schemas.microsoft.com/office/drawing/2014/main" id="{CE3D36A9-DA23-4CD9-89AE-C6FCD8C072D8}"/>
              </a:ext>
            </a:extLst>
          </p:cNvPr>
          <p:cNvPicPr>
            <a:picLocks noChangeAspect="1"/>
          </p:cNvPicPr>
          <p:nvPr/>
        </p:nvPicPr>
        <p:blipFill>
          <a:blip r:embed="rId12"/>
          <a:stretch>
            <a:fillRect/>
          </a:stretch>
        </p:blipFill>
        <p:spPr>
          <a:xfrm>
            <a:off x="855535" y="1012146"/>
            <a:ext cx="10422065" cy="4478475"/>
          </a:xfrm>
          <a:prstGeom prst="rect">
            <a:avLst/>
          </a:prstGeom>
        </p:spPr>
      </p:pic>
    </p:spTree>
    <p:extLst>
      <p:ext uri="{BB962C8B-B14F-4D97-AF65-F5344CB8AC3E}">
        <p14:creationId xmlns:p14="http://schemas.microsoft.com/office/powerpoint/2010/main" val="287606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3"/>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4"/>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5"/>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6"/>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9"/>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2"/>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3"/>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2"/>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3"/>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10"/>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4"/>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E4237E-9093-4CE5-A4B7-399D6C3ECEF5}"/>
              </a:ext>
            </a:extLst>
          </p:cNvPr>
          <p:cNvSpPr>
            <a:spLocks noGrp="1"/>
          </p:cNvSpPr>
          <p:nvPr>
            <p:ph type="title"/>
          </p:nvPr>
        </p:nvSpPr>
        <p:spPr>
          <a:xfrm>
            <a:off x="914400" y="152400"/>
            <a:ext cx="10363200" cy="685800"/>
          </a:xfrm>
        </p:spPr>
        <p:txBody>
          <a:bodyPr/>
          <a:lstStyle/>
          <a:p>
            <a:r>
              <a:rPr lang="en-US" dirty="0" err="1"/>
              <a:t>OnlineFT</a:t>
            </a:r>
            <a:r>
              <a:rPr lang="en-US" dirty="0"/>
              <a:t>-</a:t>
            </a:r>
            <a:r>
              <a:rPr lang="en-US" dirty="0" err="1"/>
              <a:t>cuBLAS</a:t>
            </a:r>
            <a:r>
              <a:rPr lang="en-US" dirty="0"/>
              <a:t>-MM</a:t>
            </a:r>
          </a:p>
        </p:txBody>
      </p:sp>
      <p:pic>
        <p:nvPicPr>
          <p:cNvPr id="2" name="Content Placeholder 1">
            <a:extLst>
              <a:ext uri="{FF2B5EF4-FFF2-40B4-BE49-F238E27FC236}">
                <a16:creationId xmlns:a16="http://schemas.microsoft.com/office/drawing/2014/main" id="{FC7D097A-39CC-48E1-A333-7A33D52C6373}"/>
              </a:ext>
            </a:extLst>
          </p:cNvPr>
          <p:cNvPicPr>
            <a:picLocks noGrp="1" noChangeAspect="1"/>
          </p:cNvPicPr>
          <p:nvPr>
            <p:ph idx="1"/>
          </p:nvPr>
        </p:nvPicPr>
        <p:blipFill>
          <a:blip r:embed="rId3"/>
          <a:stretch>
            <a:fillRect/>
          </a:stretch>
        </p:blipFill>
        <p:spPr>
          <a:xfrm>
            <a:off x="1374531" y="1112628"/>
            <a:ext cx="8001000" cy="3261248"/>
          </a:xfrm>
          <a:prstGeom prst="rect">
            <a:avLst/>
          </a:prstGeom>
        </p:spPr>
      </p:pic>
      <p:pic>
        <p:nvPicPr>
          <p:cNvPr id="3" name="Picture 2">
            <a:extLst>
              <a:ext uri="{FF2B5EF4-FFF2-40B4-BE49-F238E27FC236}">
                <a16:creationId xmlns:a16="http://schemas.microsoft.com/office/drawing/2014/main" id="{29F26B4F-1022-439B-9CFC-11B95DE192AD}"/>
              </a:ext>
            </a:extLst>
          </p:cNvPr>
          <p:cNvPicPr>
            <a:picLocks noChangeAspect="1"/>
          </p:cNvPicPr>
          <p:nvPr/>
        </p:nvPicPr>
        <p:blipFill>
          <a:blip r:embed="rId4"/>
          <a:stretch>
            <a:fillRect/>
          </a:stretch>
        </p:blipFill>
        <p:spPr>
          <a:xfrm>
            <a:off x="1409700" y="1124351"/>
            <a:ext cx="9372600" cy="4012351"/>
          </a:xfrm>
          <a:prstGeom prst="rect">
            <a:avLst/>
          </a:prstGeom>
        </p:spPr>
      </p:pic>
      <p:pic>
        <p:nvPicPr>
          <p:cNvPr id="8" name="Picture 7">
            <a:extLst>
              <a:ext uri="{FF2B5EF4-FFF2-40B4-BE49-F238E27FC236}">
                <a16:creationId xmlns:a16="http://schemas.microsoft.com/office/drawing/2014/main" id="{5385E28A-28C2-4EDC-8A27-F6D422840D98}"/>
              </a:ext>
            </a:extLst>
          </p:cNvPr>
          <p:cNvPicPr>
            <a:picLocks noChangeAspect="1"/>
          </p:cNvPicPr>
          <p:nvPr/>
        </p:nvPicPr>
        <p:blipFill>
          <a:blip r:embed="rId5"/>
          <a:stretch>
            <a:fillRect/>
          </a:stretch>
        </p:blipFill>
        <p:spPr>
          <a:xfrm>
            <a:off x="1524000" y="1100905"/>
            <a:ext cx="8153400" cy="4155982"/>
          </a:xfrm>
          <a:prstGeom prst="rect">
            <a:avLst/>
          </a:prstGeom>
        </p:spPr>
      </p:pic>
    </p:spTree>
    <p:extLst>
      <p:ext uri="{BB962C8B-B14F-4D97-AF65-F5344CB8AC3E}">
        <p14:creationId xmlns:p14="http://schemas.microsoft.com/office/powerpoint/2010/main" val="162735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E4237E-9093-4CE5-A4B7-399D6C3ECEF5}"/>
              </a:ext>
            </a:extLst>
          </p:cNvPr>
          <p:cNvSpPr>
            <a:spLocks noGrp="1"/>
          </p:cNvSpPr>
          <p:nvPr>
            <p:ph type="title"/>
          </p:nvPr>
        </p:nvSpPr>
        <p:spPr>
          <a:xfrm>
            <a:off x="914400" y="152400"/>
            <a:ext cx="10363200" cy="685800"/>
          </a:xfrm>
        </p:spPr>
        <p:txBody>
          <a:bodyPr/>
          <a:lstStyle/>
          <a:p>
            <a:r>
              <a:rPr lang="en-US" dirty="0"/>
              <a:t>Experimental Setup</a:t>
            </a:r>
          </a:p>
        </p:txBody>
      </p:sp>
      <p:pic>
        <p:nvPicPr>
          <p:cNvPr id="2" name="Picture 1">
            <a:extLst>
              <a:ext uri="{FF2B5EF4-FFF2-40B4-BE49-F238E27FC236}">
                <a16:creationId xmlns:a16="http://schemas.microsoft.com/office/drawing/2014/main" id="{174DE8A7-9893-40DD-B51C-4F38A5F9608F}"/>
              </a:ext>
            </a:extLst>
          </p:cNvPr>
          <p:cNvPicPr>
            <a:picLocks noChangeAspect="1"/>
          </p:cNvPicPr>
          <p:nvPr/>
        </p:nvPicPr>
        <p:blipFill>
          <a:blip r:embed="rId4"/>
          <a:stretch>
            <a:fillRect/>
          </a:stretch>
        </p:blipFill>
        <p:spPr>
          <a:xfrm>
            <a:off x="6614160" y="1234466"/>
            <a:ext cx="4648200" cy="2553999"/>
          </a:xfrm>
          <a:prstGeom prst="rect">
            <a:avLst/>
          </a:prstGeom>
        </p:spPr>
      </p:pic>
      <p:sp>
        <p:nvSpPr>
          <p:cNvPr id="4" name="TextBox 3">
            <a:extLst>
              <a:ext uri="{FF2B5EF4-FFF2-40B4-BE49-F238E27FC236}">
                <a16:creationId xmlns:a16="http://schemas.microsoft.com/office/drawing/2014/main" id="{B7E2DF6B-15AF-4560-87A5-9F39C682ED03}"/>
              </a:ext>
            </a:extLst>
          </p:cNvPr>
          <p:cNvSpPr txBox="1"/>
          <p:nvPr/>
        </p:nvSpPr>
        <p:spPr>
          <a:xfrm>
            <a:off x="1219200" y="1524000"/>
            <a:ext cx="1499128" cy="707886"/>
          </a:xfrm>
          <a:prstGeom prst="rect">
            <a:avLst/>
          </a:prstGeom>
          <a:noFill/>
        </p:spPr>
        <p:txBody>
          <a:bodyPr wrap="none" rtlCol="0">
            <a:spAutoFit/>
          </a:bodyPr>
          <a:lstStyle/>
          <a:p>
            <a:pPr marL="285750" indent="-285750">
              <a:buFont typeface="Arial" panose="020B0604020202020204" pitchFamily="34" charset="0"/>
              <a:buChar char="•"/>
            </a:pPr>
            <a:r>
              <a:rPr lang="en-US" sz="2000" b="1" dirty="0"/>
              <a:t>GTX 980</a:t>
            </a:r>
          </a:p>
          <a:p>
            <a:endParaRPr lang="en-US" sz="2000" dirty="0"/>
          </a:p>
        </p:txBody>
      </p:sp>
      <p:sp>
        <p:nvSpPr>
          <p:cNvPr id="5" name="TextBox 4">
            <a:extLst>
              <a:ext uri="{FF2B5EF4-FFF2-40B4-BE49-F238E27FC236}">
                <a16:creationId xmlns:a16="http://schemas.microsoft.com/office/drawing/2014/main" id="{92F20867-B976-464C-8E22-65FE0D572766}"/>
              </a:ext>
            </a:extLst>
          </p:cNvPr>
          <p:cNvSpPr txBox="1"/>
          <p:nvPr/>
        </p:nvSpPr>
        <p:spPr>
          <a:xfrm>
            <a:off x="1219200" y="2029405"/>
            <a:ext cx="6623929" cy="1077218"/>
          </a:xfrm>
          <a:prstGeom prst="rect">
            <a:avLst/>
          </a:prstGeom>
          <a:noFill/>
        </p:spPr>
        <p:txBody>
          <a:bodyPr wrap="none" rtlCol="0">
            <a:spAutoFit/>
          </a:bodyPr>
          <a:lstStyle/>
          <a:p>
            <a:pPr marL="285750" indent="-285750">
              <a:buFont typeface="Arial" panose="020B0604020202020204" pitchFamily="34" charset="0"/>
              <a:buChar char="•"/>
            </a:pPr>
            <a:r>
              <a:rPr lang="en-US" sz="3200" b="1" dirty="0"/>
              <a:t>Power management commands</a:t>
            </a:r>
          </a:p>
          <a:p>
            <a:endParaRPr lang="en-US" sz="3200" dirty="0"/>
          </a:p>
        </p:txBody>
      </p:sp>
      <p:pic>
        <p:nvPicPr>
          <p:cNvPr id="6" name="Picture 5">
            <a:extLst>
              <a:ext uri="{FF2B5EF4-FFF2-40B4-BE49-F238E27FC236}">
                <a16:creationId xmlns:a16="http://schemas.microsoft.com/office/drawing/2014/main" id="{1E2D8500-9256-4D0F-B462-F6DB90AFD879}"/>
              </a:ext>
            </a:extLst>
          </p:cNvPr>
          <p:cNvPicPr>
            <a:picLocks noChangeAspect="1"/>
          </p:cNvPicPr>
          <p:nvPr/>
        </p:nvPicPr>
        <p:blipFill>
          <a:blip r:embed="rId5"/>
          <a:stretch>
            <a:fillRect/>
          </a:stretch>
        </p:blipFill>
        <p:spPr>
          <a:xfrm>
            <a:off x="76200" y="3962400"/>
            <a:ext cx="12115800" cy="1923232"/>
          </a:xfrm>
          <a:prstGeom prst="rect">
            <a:avLst/>
          </a:prstGeom>
        </p:spPr>
      </p:pic>
    </p:spTree>
    <p:extLst>
      <p:ext uri="{BB962C8B-B14F-4D97-AF65-F5344CB8AC3E}">
        <p14:creationId xmlns:p14="http://schemas.microsoft.com/office/powerpoint/2010/main" val="206314018"/>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E4237E-9093-4CE5-A4B7-399D6C3ECEF5}"/>
              </a:ext>
            </a:extLst>
          </p:cNvPr>
          <p:cNvSpPr>
            <a:spLocks noGrp="1"/>
          </p:cNvSpPr>
          <p:nvPr>
            <p:ph type="title"/>
          </p:nvPr>
        </p:nvSpPr>
        <p:spPr>
          <a:xfrm>
            <a:off x="914400" y="152400"/>
            <a:ext cx="10363200" cy="685800"/>
          </a:xfrm>
        </p:spPr>
        <p:txBody>
          <a:bodyPr/>
          <a:lstStyle/>
          <a:p>
            <a:r>
              <a:rPr lang="en-US" dirty="0"/>
              <a:t>Evaluation- Energy</a:t>
            </a:r>
          </a:p>
        </p:txBody>
      </p:sp>
      <p:pic>
        <p:nvPicPr>
          <p:cNvPr id="12" name="Content Placeholder 11">
            <a:extLst>
              <a:ext uri="{FF2B5EF4-FFF2-40B4-BE49-F238E27FC236}">
                <a16:creationId xmlns:a16="http://schemas.microsoft.com/office/drawing/2014/main" id="{14954989-C959-49FB-8504-D153509C7EC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5077" y="1828800"/>
            <a:ext cx="11201846" cy="3810000"/>
          </a:xfrm>
        </p:spPr>
      </p:pic>
      <p:sp>
        <p:nvSpPr>
          <p:cNvPr id="13" name="TextBox 12">
            <a:extLst>
              <a:ext uri="{FF2B5EF4-FFF2-40B4-BE49-F238E27FC236}">
                <a16:creationId xmlns:a16="http://schemas.microsoft.com/office/drawing/2014/main" id="{AA750BA7-B5DC-409B-8936-0B34A7F6EBDE}"/>
              </a:ext>
            </a:extLst>
          </p:cNvPr>
          <p:cNvSpPr txBox="1"/>
          <p:nvPr/>
        </p:nvSpPr>
        <p:spPr>
          <a:xfrm>
            <a:off x="1371600" y="1219200"/>
            <a:ext cx="9169498" cy="461665"/>
          </a:xfrm>
          <a:prstGeom prst="rect">
            <a:avLst/>
          </a:prstGeom>
          <a:noFill/>
        </p:spPr>
        <p:txBody>
          <a:bodyPr wrap="none" rtlCol="0">
            <a:spAutoFit/>
          </a:bodyPr>
          <a:lstStyle/>
          <a:p>
            <a:r>
              <a:rPr lang="en-US" sz="2400" dirty="0"/>
              <a:t>Energy saving opportunity for matrices with sizes of </a:t>
            </a:r>
            <a:r>
              <a:rPr lang="en-US" sz="2400" b="1" dirty="0"/>
              <a:t>10K</a:t>
            </a:r>
            <a:r>
              <a:rPr lang="en-US" sz="2400" dirty="0"/>
              <a:t> and </a:t>
            </a:r>
            <a:r>
              <a:rPr lang="en-US" sz="2400" b="1" dirty="0"/>
              <a:t>40K</a:t>
            </a:r>
            <a:r>
              <a:rPr lang="en-US" sz="2400" dirty="0"/>
              <a:t> </a:t>
            </a:r>
          </a:p>
        </p:txBody>
      </p:sp>
      <p:sp>
        <p:nvSpPr>
          <p:cNvPr id="5" name="TextBox 4">
            <a:extLst>
              <a:ext uri="{FF2B5EF4-FFF2-40B4-BE49-F238E27FC236}">
                <a16:creationId xmlns:a16="http://schemas.microsoft.com/office/drawing/2014/main" id="{1EA6D19D-1F1E-4BFD-AD4C-D453A2327095}"/>
              </a:ext>
            </a:extLst>
          </p:cNvPr>
          <p:cNvSpPr txBox="1"/>
          <p:nvPr/>
        </p:nvSpPr>
        <p:spPr>
          <a:xfrm>
            <a:off x="10591800" y="6248400"/>
            <a:ext cx="685800" cy="369332"/>
          </a:xfrm>
          <a:prstGeom prst="rect">
            <a:avLst/>
          </a:prstGeom>
          <a:noFill/>
        </p:spPr>
        <p:txBody>
          <a:bodyPr wrap="square" rtlCol="0">
            <a:spAutoFit/>
          </a:bodyPr>
          <a:lstStyle/>
          <a:p>
            <a:r>
              <a:rPr lang="en-US" dirty="0"/>
              <a:t>/20</a:t>
            </a:r>
          </a:p>
        </p:txBody>
      </p:sp>
    </p:spTree>
    <p:extLst>
      <p:ext uri="{BB962C8B-B14F-4D97-AF65-F5344CB8AC3E}">
        <p14:creationId xmlns:p14="http://schemas.microsoft.com/office/powerpoint/2010/main" val="8062223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E4237E-9093-4CE5-A4B7-399D6C3ECEF5}"/>
              </a:ext>
            </a:extLst>
          </p:cNvPr>
          <p:cNvSpPr>
            <a:spLocks noGrp="1"/>
          </p:cNvSpPr>
          <p:nvPr>
            <p:ph type="title"/>
          </p:nvPr>
        </p:nvSpPr>
        <p:spPr>
          <a:xfrm>
            <a:off x="914400" y="152400"/>
            <a:ext cx="10363200" cy="685800"/>
          </a:xfrm>
        </p:spPr>
        <p:txBody>
          <a:bodyPr/>
          <a:lstStyle/>
          <a:p>
            <a:endParaRPr lang="en-US" dirty="0"/>
          </a:p>
        </p:txBody>
      </p:sp>
      <p:pic>
        <p:nvPicPr>
          <p:cNvPr id="8" name="Picture 7">
            <a:extLst>
              <a:ext uri="{FF2B5EF4-FFF2-40B4-BE49-F238E27FC236}">
                <a16:creationId xmlns:a16="http://schemas.microsoft.com/office/drawing/2014/main" id="{E4C04AEB-768C-452E-A01C-0F5C641F60E7}"/>
              </a:ext>
            </a:extLst>
          </p:cNvPr>
          <p:cNvPicPr>
            <a:picLocks noChangeAspect="1"/>
          </p:cNvPicPr>
          <p:nvPr/>
        </p:nvPicPr>
        <p:blipFill>
          <a:blip r:embed="rId3"/>
          <a:stretch>
            <a:fillRect/>
          </a:stretch>
        </p:blipFill>
        <p:spPr>
          <a:xfrm>
            <a:off x="2209800" y="886134"/>
            <a:ext cx="6263025" cy="4098099"/>
          </a:xfrm>
          <a:prstGeom prst="rect">
            <a:avLst/>
          </a:prstGeom>
        </p:spPr>
      </p:pic>
    </p:spTree>
    <p:extLst>
      <p:ext uri="{BB962C8B-B14F-4D97-AF65-F5344CB8AC3E}">
        <p14:creationId xmlns:p14="http://schemas.microsoft.com/office/powerpoint/2010/main" val="37935761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E4237E-9093-4CE5-A4B7-399D6C3ECEF5}"/>
              </a:ext>
            </a:extLst>
          </p:cNvPr>
          <p:cNvSpPr>
            <a:spLocks noGrp="1"/>
          </p:cNvSpPr>
          <p:nvPr>
            <p:ph type="title"/>
          </p:nvPr>
        </p:nvSpPr>
        <p:spPr>
          <a:xfrm>
            <a:off x="914400" y="152400"/>
            <a:ext cx="10363200" cy="685800"/>
          </a:xfrm>
        </p:spPr>
        <p:txBody>
          <a:bodyPr/>
          <a:lstStyle/>
          <a:p>
            <a:r>
              <a:rPr lang="en-US" dirty="0" err="1"/>
              <a:t>GreenMM</a:t>
            </a:r>
            <a:r>
              <a:rPr lang="en-US" dirty="0"/>
              <a:t>- Offline Profiling Phase</a:t>
            </a:r>
          </a:p>
        </p:txBody>
      </p:sp>
      <p:pic>
        <p:nvPicPr>
          <p:cNvPr id="3" name="Content Placeholder 2">
            <a:extLst>
              <a:ext uri="{FF2B5EF4-FFF2-40B4-BE49-F238E27FC236}">
                <a16:creationId xmlns:a16="http://schemas.microsoft.com/office/drawing/2014/main" id="{BE1DD5F7-16B4-4D5B-871B-3AF7956D8A1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6421" y="971550"/>
            <a:ext cx="10839158" cy="4914900"/>
          </a:xfrm>
        </p:spPr>
      </p:pic>
      <p:sp>
        <p:nvSpPr>
          <p:cNvPr id="4" name="TextBox 3">
            <a:extLst>
              <a:ext uri="{FF2B5EF4-FFF2-40B4-BE49-F238E27FC236}">
                <a16:creationId xmlns:a16="http://schemas.microsoft.com/office/drawing/2014/main" id="{B363DA31-27FF-4067-911F-19A8FE82A969}"/>
              </a:ext>
            </a:extLst>
          </p:cNvPr>
          <p:cNvSpPr txBox="1"/>
          <p:nvPr/>
        </p:nvSpPr>
        <p:spPr>
          <a:xfrm>
            <a:off x="10591800" y="6248400"/>
            <a:ext cx="685800" cy="369332"/>
          </a:xfrm>
          <a:prstGeom prst="rect">
            <a:avLst/>
          </a:prstGeom>
          <a:noFill/>
        </p:spPr>
        <p:txBody>
          <a:bodyPr wrap="square" rtlCol="0">
            <a:spAutoFit/>
          </a:bodyPr>
          <a:lstStyle/>
          <a:p>
            <a:r>
              <a:rPr lang="en-US" dirty="0"/>
              <a:t>/20</a:t>
            </a:r>
          </a:p>
        </p:txBody>
      </p:sp>
    </p:spTree>
    <p:extLst>
      <p:ext uri="{BB962C8B-B14F-4D97-AF65-F5344CB8AC3E}">
        <p14:creationId xmlns:p14="http://schemas.microsoft.com/office/powerpoint/2010/main" val="1976382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E4237E-9093-4CE5-A4B7-399D6C3ECEF5}"/>
              </a:ext>
            </a:extLst>
          </p:cNvPr>
          <p:cNvSpPr>
            <a:spLocks noGrp="1"/>
          </p:cNvSpPr>
          <p:nvPr>
            <p:ph type="title"/>
          </p:nvPr>
        </p:nvSpPr>
        <p:spPr>
          <a:xfrm>
            <a:off x="914400" y="152400"/>
            <a:ext cx="10363200" cy="685800"/>
          </a:xfrm>
        </p:spPr>
        <p:txBody>
          <a:bodyPr/>
          <a:lstStyle/>
          <a:p>
            <a:r>
              <a:rPr lang="en-US" dirty="0"/>
              <a:t>Experimental Setup</a:t>
            </a:r>
          </a:p>
        </p:txBody>
      </p:sp>
      <p:pic>
        <p:nvPicPr>
          <p:cNvPr id="2" name="Picture 1">
            <a:extLst>
              <a:ext uri="{FF2B5EF4-FFF2-40B4-BE49-F238E27FC236}">
                <a16:creationId xmlns:a16="http://schemas.microsoft.com/office/drawing/2014/main" id="{174DE8A7-9893-40DD-B51C-4F38A5F9608F}"/>
              </a:ext>
            </a:extLst>
          </p:cNvPr>
          <p:cNvPicPr>
            <a:picLocks noChangeAspect="1"/>
          </p:cNvPicPr>
          <p:nvPr/>
        </p:nvPicPr>
        <p:blipFill>
          <a:blip r:embed="rId3"/>
          <a:stretch>
            <a:fillRect/>
          </a:stretch>
        </p:blipFill>
        <p:spPr>
          <a:xfrm>
            <a:off x="6614160" y="1234466"/>
            <a:ext cx="4648200" cy="2553999"/>
          </a:xfrm>
          <a:prstGeom prst="rect">
            <a:avLst/>
          </a:prstGeom>
        </p:spPr>
      </p:pic>
      <p:sp>
        <p:nvSpPr>
          <p:cNvPr id="4" name="TextBox 3">
            <a:extLst>
              <a:ext uri="{FF2B5EF4-FFF2-40B4-BE49-F238E27FC236}">
                <a16:creationId xmlns:a16="http://schemas.microsoft.com/office/drawing/2014/main" id="{B7E2DF6B-15AF-4560-87A5-9F39C682ED03}"/>
              </a:ext>
            </a:extLst>
          </p:cNvPr>
          <p:cNvSpPr txBox="1"/>
          <p:nvPr/>
        </p:nvSpPr>
        <p:spPr>
          <a:xfrm>
            <a:off x="1219200" y="1524000"/>
            <a:ext cx="1499128" cy="707886"/>
          </a:xfrm>
          <a:prstGeom prst="rect">
            <a:avLst/>
          </a:prstGeom>
          <a:noFill/>
        </p:spPr>
        <p:txBody>
          <a:bodyPr wrap="none" rtlCol="0">
            <a:spAutoFit/>
          </a:bodyPr>
          <a:lstStyle/>
          <a:p>
            <a:pPr marL="285750" indent="-285750">
              <a:buFont typeface="Arial" panose="020B0604020202020204" pitchFamily="34" charset="0"/>
              <a:buChar char="•"/>
            </a:pPr>
            <a:r>
              <a:rPr lang="en-US" sz="2000" b="1" dirty="0"/>
              <a:t>GTX 980</a:t>
            </a:r>
          </a:p>
          <a:p>
            <a:endParaRPr lang="en-US" sz="2000" dirty="0"/>
          </a:p>
        </p:txBody>
      </p:sp>
      <p:sp>
        <p:nvSpPr>
          <p:cNvPr id="5" name="TextBox 4">
            <a:extLst>
              <a:ext uri="{FF2B5EF4-FFF2-40B4-BE49-F238E27FC236}">
                <a16:creationId xmlns:a16="http://schemas.microsoft.com/office/drawing/2014/main" id="{92F20867-B976-464C-8E22-65FE0D572766}"/>
              </a:ext>
            </a:extLst>
          </p:cNvPr>
          <p:cNvSpPr txBox="1"/>
          <p:nvPr/>
        </p:nvSpPr>
        <p:spPr>
          <a:xfrm>
            <a:off x="1219200" y="2029405"/>
            <a:ext cx="6623929" cy="1077218"/>
          </a:xfrm>
          <a:prstGeom prst="rect">
            <a:avLst/>
          </a:prstGeom>
          <a:noFill/>
        </p:spPr>
        <p:txBody>
          <a:bodyPr wrap="none" rtlCol="0">
            <a:spAutoFit/>
          </a:bodyPr>
          <a:lstStyle/>
          <a:p>
            <a:pPr marL="285750" indent="-285750">
              <a:buFont typeface="Arial" panose="020B0604020202020204" pitchFamily="34" charset="0"/>
              <a:buChar char="•"/>
            </a:pPr>
            <a:r>
              <a:rPr lang="en-US" sz="3200" b="1" dirty="0"/>
              <a:t>Power management commands</a:t>
            </a:r>
          </a:p>
          <a:p>
            <a:endParaRPr lang="en-US" sz="3200" dirty="0"/>
          </a:p>
        </p:txBody>
      </p:sp>
      <p:pic>
        <p:nvPicPr>
          <p:cNvPr id="6" name="Picture 5">
            <a:extLst>
              <a:ext uri="{FF2B5EF4-FFF2-40B4-BE49-F238E27FC236}">
                <a16:creationId xmlns:a16="http://schemas.microsoft.com/office/drawing/2014/main" id="{1E2D8500-9256-4D0F-B462-F6DB90AFD879}"/>
              </a:ext>
            </a:extLst>
          </p:cNvPr>
          <p:cNvPicPr>
            <a:picLocks noChangeAspect="1"/>
          </p:cNvPicPr>
          <p:nvPr/>
        </p:nvPicPr>
        <p:blipFill>
          <a:blip r:embed="rId4"/>
          <a:stretch>
            <a:fillRect/>
          </a:stretch>
        </p:blipFill>
        <p:spPr>
          <a:xfrm>
            <a:off x="76200" y="3962400"/>
            <a:ext cx="12115800" cy="1923232"/>
          </a:xfrm>
          <a:prstGeom prst="rect">
            <a:avLst/>
          </a:prstGeom>
        </p:spPr>
      </p:pic>
    </p:spTree>
    <p:extLst>
      <p:ext uri="{BB962C8B-B14F-4D97-AF65-F5344CB8AC3E}">
        <p14:creationId xmlns:p14="http://schemas.microsoft.com/office/powerpoint/2010/main" val="2038023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10363200" cy="685800"/>
          </a:xfrm>
        </p:spPr>
        <p:txBody>
          <a:bodyPr/>
          <a:lstStyle/>
          <a:p>
            <a:r>
              <a:rPr lang="en-US" dirty="0"/>
              <a:t>Introduction</a:t>
            </a:r>
          </a:p>
        </p:txBody>
      </p:sp>
      <p:sp>
        <p:nvSpPr>
          <p:cNvPr id="3" name="Content Placeholder 2"/>
          <p:cNvSpPr>
            <a:spLocks noGrp="1"/>
          </p:cNvSpPr>
          <p:nvPr>
            <p:ph idx="1"/>
          </p:nvPr>
        </p:nvSpPr>
        <p:spPr>
          <a:xfrm>
            <a:off x="914400" y="914400"/>
            <a:ext cx="10515600" cy="4267199"/>
          </a:xfrm>
          <a:solidFill>
            <a:schemeClr val="bg1"/>
          </a:solidFill>
        </p:spPr>
        <p:txBody>
          <a:bodyPr/>
          <a:lstStyle/>
          <a:p>
            <a:pPr>
              <a:buFont typeface="Wingdings" panose="05000000000000000000" pitchFamily="2" charset="2"/>
              <a:buChar char="q"/>
            </a:pPr>
            <a:r>
              <a:rPr lang="en-US" sz="2800" b="1" dirty="0"/>
              <a:t>GPUs are well-suited for HPC</a:t>
            </a:r>
          </a:p>
          <a:p>
            <a:pPr>
              <a:buFont typeface="Wingdings" panose="05000000000000000000" pitchFamily="2" charset="2"/>
              <a:buChar char="q"/>
            </a:pPr>
            <a:endParaRPr lang="en-US" sz="2800" b="1" dirty="0"/>
          </a:p>
          <a:p>
            <a:pPr>
              <a:buFont typeface="Wingdings" panose="05000000000000000000" pitchFamily="2" charset="2"/>
              <a:buChar char="q"/>
            </a:pPr>
            <a:r>
              <a:rPr lang="en-US" sz="2800" dirty="0"/>
              <a:t> Application: </a:t>
            </a:r>
            <a:r>
              <a:rPr lang="en-US" sz="2800" b="1" dirty="0"/>
              <a:t>Matrix multiplication (MM) is a key subroutine in the BLAS.</a:t>
            </a:r>
          </a:p>
          <a:p>
            <a:pPr lvl="1"/>
            <a:r>
              <a:rPr lang="en-US" dirty="0"/>
              <a:t>LINPACK</a:t>
            </a:r>
          </a:p>
          <a:p>
            <a:pPr lvl="1"/>
            <a:r>
              <a:rPr lang="en-US" dirty="0" err="1"/>
              <a:t>ScalaPACK</a:t>
            </a:r>
            <a:endParaRPr lang="en-US" dirty="0"/>
          </a:p>
          <a:p>
            <a:pPr lvl="1"/>
            <a:r>
              <a:rPr lang="en-US" dirty="0"/>
              <a:t>LAPACK</a:t>
            </a:r>
          </a:p>
          <a:p>
            <a:pPr lvl="1"/>
            <a:endParaRPr lang="en-US" dirty="0"/>
          </a:p>
          <a:p>
            <a:pPr>
              <a:buFont typeface="Wingdings" panose="05000000000000000000" pitchFamily="2" charset="2"/>
              <a:buChar char="q"/>
            </a:pPr>
            <a:r>
              <a:rPr lang="en-US" sz="2800" b="1" dirty="0"/>
              <a:t>Significant portion of energy is consumed by GPUs. Our</a:t>
            </a:r>
            <a:endParaRPr lang="en-US" sz="2800" dirty="0"/>
          </a:p>
          <a:p>
            <a:endParaRPr lang="en-US" sz="2800" dirty="0"/>
          </a:p>
          <a:p>
            <a:pPr marL="0" indent="0">
              <a:buNone/>
            </a:pPr>
            <a:endParaRPr lang="en-US" sz="3200" dirty="0"/>
          </a:p>
        </p:txBody>
      </p:sp>
      <p:sp>
        <p:nvSpPr>
          <p:cNvPr id="4" name="TextBox 3">
            <a:extLst>
              <a:ext uri="{FF2B5EF4-FFF2-40B4-BE49-F238E27FC236}">
                <a16:creationId xmlns:a16="http://schemas.microsoft.com/office/drawing/2014/main" id="{191E30BB-EAD0-4CD3-BC94-269F2C23407B}"/>
              </a:ext>
            </a:extLst>
          </p:cNvPr>
          <p:cNvSpPr txBox="1"/>
          <p:nvPr/>
        </p:nvSpPr>
        <p:spPr>
          <a:xfrm>
            <a:off x="10591800" y="6248400"/>
            <a:ext cx="685800" cy="369332"/>
          </a:xfrm>
          <a:prstGeom prst="rect">
            <a:avLst/>
          </a:prstGeom>
          <a:noFill/>
        </p:spPr>
        <p:txBody>
          <a:bodyPr wrap="square" rtlCol="0">
            <a:spAutoFit/>
          </a:bodyPr>
          <a:lstStyle/>
          <a:p>
            <a:r>
              <a:rPr lang="en-US" dirty="0"/>
              <a:t>3</a:t>
            </a:r>
          </a:p>
        </p:txBody>
      </p:sp>
      <p:sp>
        <p:nvSpPr>
          <p:cNvPr id="7" name="TextBox 6">
            <a:extLst>
              <a:ext uri="{FF2B5EF4-FFF2-40B4-BE49-F238E27FC236}">
                <a16:creationId xmlns:a16="http://schemas.microsoft.com/office/drawing/2014/main" id="{720D3847-817C-4696-99A0-E7C6CB6774CD}"/>
              </a:ext>
            </a:extLst>
          </p:cNvPr>
          <p:cNvSpPr txBox="1"/>
          <p:nvPr/>
        </p:nvSpPr>
        <p:spPr>
          <a:xfrm>
            <a:off x="1219200" y="6059269"/>
            <a:ext cx="2505814" cy="646331"/>
          </a:xfrm>
          <a:prstGeom prst="rect">
            <a:avLst/>
          </a:prstGeom>
          <a:noFill/>
        </p:spPr>
        <p:txBody>
          <a:bodyPr wrap="none" rtlCol="0">
            <a:spAutoFit/>
          </a:bodyPr>
          <a:lstStyle/>
          <a:p>
            <a:r>
              <a:rPr lang="en-US" dirty="0"/>
              <a:t>Harris, BLAS report 01</a:t>
            </a:r>
          </a:p>
          <a:p>
            <a:endParaRPr lang="en-US" dirty="0"/>
          </a:p>
        </p:txBody>
      </p:sp>
      <p:sp>
        <p:nvSpPr>
          <p:cNvPr id="8" name="TextBox 7">
            <a:extLst>
              <a:ext uri="{FF2B5EF4-FFF2-40B4-BE49-F238E27FC236}">
                <a16:creationId xmlns:a16="http://schemas.microsoft.com/office/drawing/2014/main" id="{179925C1-1875-4D83-A8C1-3F9A70F1601E}"/>
              </a:ext>
            </a:extLst>
          </p:cNvPr>
          <p:cNvSpPr txBox="1"/>
          <p:nvPr/>
        </p:nvSpPr>
        <p:spPr>
          <a:xfrm>
            <a:off x="4495800" y="6059269"/>
            <a:ext cx="1561068" cy="646331"/>
          </a:xfrm>
          <a:prstGeom prst="rect">
            <a:avLst/>
          </a:prstGeom>
          <a:noFill/>
        </p:spPr>
        <p:txBody>
          <a:bodyPr wrap="none" rtlCol="0">
            <a:spAutoFit/>
          </a:bodyPr>
          <a:lstStyle/>
          <a:p>
            <a:r>
              <a:rPr lang="en-US" dirty="0"/>
              <a:t>Wang, NC 10</a:t>
            </a:r>
          </a:p>
          <a:p>
            <a:endParaRPr lang="en-US" dirty="0"/>
          </a:p>
        </p:txBody>
      </p:sp>
      <p:pic>
        <p:nvPicPr>
          <p:cNvPr id="9" name="Picture 2" descr="See the source image">
            <a:extLst>
              <a:ext uri="{FF2B5EF4-FFF2-40B4-BE49-F238E27FC236}">
                <a16:creationId xmlns:a16="http://schemas.microsoft.com/office/drawing/2014/main" id="{8366E277-6D7A-48E0-AD30-99CB7C4058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0" y="76200"/>
            <a:ext cx="1066800" cy="561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358675"/>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10363200" cy="685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sz="2800" dirty="0"/>
              <a:t>Motivation- Energy Inefﬁciency at the Voltage Guard-band</a:t>
            </a:r>
            <a:br>
              <a:rPr lang="en-US" sz="2800" dirty="0"/>
            </a:br>
            <a:endParaRPr lang="en-US" sz="2800" dirty="0"/>
          </a:p>
        </p:txBody>
      </p:sp>
      <p:sp>
        <p:nvSpPr>
          <p:cNvPr id="3" name="Content Placeholder 2"/>
          <p:cNvSpPr>
            <a:spLocks noGrp="1"/>
          </p:cNvSpPr>
          <p:nvPr>
            <p:ph idx="1"/>
          </p:nvPr>
        </p:nvSpPr>
        <p:spPr/>
        <p:txBody>
          <a:bodyPr>
            <a:normAutofit/>
          </a:bodyPr>
          <a:lstStyle/>
          <a:p>
            <a:endParaRPr lang="en-US" sz="3200" dirty="0"/>
          </a:p>
          <a:p>
            <a:endParaRPr lang="en-US" sz="3200" dirty="0"/>
          </a:p>
          <a:p>
            <a:endParaRPr lang="en-US" sz="3200" dirty="0"/>
          </a:p>
          <a:p>
            <a:endParaRPr lang="en-US" sz="3200" dirty="0"/>
          </a:p>
          <a:p>
            <a:endParaRPr lang="en-US" sz="3200" dirty="0"/>
          </a:p>
          <a:p>
            <a:endParaRPr lang="en-US" sz="3200" dirty="0"/>
          </a:p>
          <a:p>
            <a:pPr lvl="1">
              <a:buFont typeface="Wingdings" panose="05000000000000000000" pitchFamily="2" charset="2"/>
              <a:buChar char="q"/>
            </a:pPr>
            <a:endParaRPr lang="en-US" sz="2600" dirty="0"/>
          </a:p>
          <a:p>
            <a:pPr lvl="1">
              <a:buFont typeface="Wingdings" panose="05000000000000000000" pitchFamily="2" charset="2"/>
              <a:buChar char="q"/>
            </a:pPr>
            <a:r>
              <a:rPr lang="en-US" sz="2600" dirty="0"/>
              <a:t>20% voltage guard-band on different GPUs</a:t>
            </a:r>
          </a:p>
          <a:p>
            <a:pPr lvl="3"/>
            <a:r>
              <a:rPr lang="en-US" sz="2600" dirty="0"/>
              <a:t>25% energy savings opportunity on GPU cards.</a:t>
            </a:r>
          </a:p>
          <a:p>
            <a:endParaRPr lang="en-US" sz="3200" dirty="0"/>
          </a:p>
        </p:txBody>
      </p:sp>
      <p:pic>
        <p:nvPicPr>
          <p:cNvPr id="4" name="Picture 3">
            <a:extLst>
              <a:ext uri="{FF2B5EF4-FFF2-40B4-BE49-F238E27FC236}">
                <a16:creationId xmlns:a16="http://schemas.microsoft.com/office/drawing/2014/main" id="{76F161F0-2FB5-4C1A-AEFC-D3776B960D52}"/>
              </a:ext>
            </a:extLst>
          </p:cNvPr>
          <p:cNvPicPr>
            <a:picLocks noChangeAspect="1"/>
          </p:cNvPicPr>
          <p:nvPr/>
        </p:nvPicPr>
        <p:blipFill>
          <a:blip r:embed="rId4"/>
          <a:stretch>
            <a:fillRect/>
          </a:stretch>
        </p:blipFill>
        <p:spPr>
          <a:xfrm>
            <a:off x="2286000" y="990600"/>
            <a:ext cx="7239000" cy="3293995"/>
          </a:xfrm>
          <a:prstGeom prst="rect">
            <a:avLst/>
          </a:prstGeom>
        </p:spPr>
      </p:pic>
      <p:sp>
        <p:nvSpPr>
          <p:cNvPr id="5" name="TextBox 4">
            <a:extLst>
              <a:ext uri="{FF2B5EF4-FFF2-40B4-BE49-F238E27FC236}">
                <a16:creationId xmlns:a16="http://schemas.microsoft.com/office/drawing/2014/main" id="{740EDDD3-DB6A-46CA-B609-6F4C5E65060A}"/>
              </a:ext>
            </a:extLst>
          </p:cNvPr>
          <p:cNvSpPr txBox="1"/>
          <p:nvPr/>
        </p:nvSpPr>
        <p:spPr>
          <a:xfrm>
            <a:off x="10591800" y="6248400"/>
            <a:ext cx="685800" cy="369332"/>
          </a:xfrm>
          <a:prstGeom prst="rect">
            <a:avLst/>
          </a:prstGeom>
          <a:noFill/>
        </p:spPr>
        <p:txBody>
          <a:bodyPr wrap="square" rtlCol="0">
            <a:spAutoFit/>
          </a:bodyPr>
          <a:lstStyle/>
          <a:p>
            <a:r>
              <a:rPr lang="en-US" dirty="0"/>
              <a:t>4</a:t>
            </a:r>
          </a:p>
        </p:txBody>
      </p:sp>
      <p:sp>
        <p:nvSpPr>
          <p:cNvPr id="6" name="TextBox 5">
            <a:extLst>
              <a:ext uri="{FF2B5EF4-FFF2-40B4-BE49-F238E27FC236}">
                <a16:creationId xmlns:a16="http://schemas.microsoft.com/office/drawing/2014/main" id="{E6C0B88E-6409-47A4-B98F-6CAC30305F82}"/>
              </a:ext>
            </a:extLst>
          </p:cNvPr>
          <p:cNvSpPr txBox="1"/>
          <p:nvPr/>
        </p:nvSpPr>
        <p:spPr>
          <a:xfrm>
            <a:off x="1219200" y="6059269"/>
            <a:ext cx="2121093" cy="369332"/>
          </a:xfrm>
          <a:prstGeom prst="rect">
            <a:avLst/>
          </a:prstGeom>
          <a:noFill/>
        </p:spPr>
        <p:txBody>
          <a:bodyPr wrap="none" rtlCol="0">
            <a:spAutoFit/>
          </a:bodyPr>
          <a:lstStyle/>
          <a:p>
            <a:r>
              <a:rPr lang="en-US" dirty="0" err="1"/>
              <a:t>Reddi</a:t>
            </a:r>
            <a:r>
              <a:rPr lang="en-US" dirty="0"/>
              <a:t>, Micro 15,10</a:t>
            </a:r>
          </a:p>
        </p:txBody>
      </p:sp>
      <p:pic>
        <p:nvPicPr>
          <p:cNvPr id="7" name="Picture 2" descr="See the source image">
            <a:extLst>
              <a:ext uri="{FF2B5EF4-FFF2-40B4-BE49-F238E27FC236}">
                <a16:creationId xmlns:a16="http://schemas.microsoft.com/office/drawing/2014/main" id="{6366BD89-995B-450E-9DA5-542FA3908D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2800" y="76200"/>
            <a:ext cx="1066800" cy="561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452169"/>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10363200" cy="685800"/>
          </a:xfrm>
        </p:spPr>
        <p:txBody>
          <a:bodyPr/>
          <a:lstStyle/>
          <a:p>
            <a:r>
              <a:rPr lang="en-US" dirty="0"/>
              <a:t>Goal</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endParaRPr lang="en-US" sz="3200" dirty="0"/>
          </a:p>
          <a:p>
            <a:pPr>
              <a:buFont typeface="Wingdings" panose="05000000000000000000" pitchFamily="2" charset="2"/>
              <a:buChar char="q"/>
            </a:pPr>
            <a:endParaRPr lang="en-US" sz="3200" dirty="0"/>
          </a:p>
          <a:p>
            <a:pPr>
              <a:buFont typeface="Wingdings" panose="05000000000000000000" pitchFamily="2" charset="2"/>
              <a:buChar char="q"/>
            </a:pPr>
            <a:endParaRPr lang="en-US" sz="3200" dirty="0"/>
          </a:p>
          <a:p>
            <a:pPr>
              <a:buFont typeface="Wingdings" panose="05000000000000000000" pitchFamily="2" charset="2"/>
              <a:buChar char="q"/>
            </a:pPr>
            <a:endParaRPr lang="en-US" sz="3200" dirty="0"/>
          </a:p>
          <a:p>
            <a:pPr marL="0" indent="0">
              <a:buNone/>
            </a:pPr>
            <a:endParaRPr lang="en-US" sz="3600" dirty="0"/>
          </a:p>
          <a:p>
            <a:pPr>
              <a:buFont typeface="Wingdings" panose="05000000000000000000" pitchFamily="2" charset="2"/>
              <a:buChar char="q"/>
            </a:pPr>
            <a:r>
              <a:rPr lang="en-US" sz="3200" b="1" dirty="0"/>
              <a:t> Idea:</a:t>
            </a:r>
          </a:p>
          <a:p>
            <a:pPr lvl="1"/>
            <a:r>
              <a:rPr lang="en-US" sz="2600" dirty="0"/>
              <a:t>Power is </a:t>
            </a:r>
            <a:r>
              <a:rPr lang="en-US" sz="2600" dirty="0">
                <a:solidFill>
                  <a:srgbClr val="FF0000"/>
                </a:solidFill>
              </a:rPr>
              <a:t>high</a:t>
            </a:r>
            <a:r>
              <a:rPr lang="en-US" sz="2600" dirty="0"/>
              <a:t> – Reduce by </a:t>
            </a:r>
            <a:r>
              <a:rPr lang="en-US" sz="2600" b="1" dirty="0" err="1">
                <a:solidFill>
                  <a:schemeClr val="accent1"/>
                </a:solidFill>
              </a:rPr>
              <a:t>undervolting</a:t>
            </a:r>
            <a:r>
              <a:rPr lang="en-US" sz="2600" dirty="0"/>
              <a:t> below </a:t>
            </a:r>
            <a:r>
              <a:rPr lang="en-US" sz="2600" dirty="0" err="1"/>
              <a:t>Vmin</a:t>
            </a:r>
            <a:endParaRPr lang="en-US" sz="2600" dirty="0"/>
          </a:p>
          <a:p>
            <a:pPr lvl="1"/>
            <a:r>
              <a:rPr lang="en-US" sz="2600" dirty="0" err="1"/>
              <a:t>Ooops</a:t>
            </a:r>
            <a:r>
              <a:rPr lang="en-US" sz="2600" dirty="0"/>
              <a:t>! </a:t>
            </a:r>
            <a:r>
              <a:rPr lang="en-US" sz="2600" dirty="0">
                <a:solidFill>
                  <a:srgbClr val="FF0000"/>
                </a:solidFill>
              </a:rPr>
              <a:t>Faults</a:t>
            </a:r>
            <a:r>
              <a:rPr lang="en-US" sz="2600" dirty="0"/>
              <a:t> – Eliminate through </a:t>
            </a:r>
            <a:r>
              <a:rPr lang="en-US" sz="2600" b="1" dirty="0">
                <a:solidFill>
                  <a:schemeClr val="accent1"/>
                </a:solidFill>
              </a:rPr>
              <a:t>fault-tolerant</a:t>
            </a:r>
            <a:r>
              <a:rPr lang="en-US" sz="2600" dirty="0"/>
              <a:t> techniques</a:t>
            </a:r>
          </a:p>
          <a:p>
            <a:pPr lvl="1"/>
            <a:endParaRPr lang="en-US" sz="2400" dirty="0"/>
          </a:p>
          <a:p>
            <a:pPr marL="457200" lvl="1" indent="0">
              <a:buNone/>
            </a:pPr>
            <a:endParaRPr lang="en-US" sz="2800" dirty="0"/>
          </a:p>
          <a:p>
            <a:endParaRPr lang="en-US" sz="3200" dirty="0"/>
          </a:p>
          <a:p>
            <a:endParaRPr lang="en-US" sz="3200" dirty="0"/>
          </a:p>
        </p:txBody>
      </p:sp>
      <p:pic>
        <p:nvPicPr>
          <p:cNvPr id="4" name="Picture 3">
            <a:extLst>
              <a:ext uri="{FF2B5EF4-FFF2-40B4-BE49-F238E27FC236}">
                <a16:creationId xmlns:a16="http://schemas.microsoft.com/office/drawing/2014/main" id="{9DD85D20-7DA3-4BA5-9E38-1BB2B0073847}"/>
              </a:ext>
            </a:extLst>
          </p:cNvPr>
          <p:cNvPicPr>
            <a:picLocks noChangeAspect="1"/>
          </p:cNvPicPr>
          <p:nvPr/>
        </p:nvPicPr>
        <p:blipFill>
          <a:blip r:embed="rId3"/>
          <a:stretch>
            <a:fillRect/>
          </a:stretch>
        </p:blipFill>
        <p:spPr>
          <a:xfrm>
            <a:off x="1485900" y="1092200"/>
            <a:ext cx="9220200" cy="2336800"/>
          </a:xfrm>
          <a:prstGeom prst="rect">
            <a:avLst/>
          </a:prstGeom>
        </p:spPr>
      </p:pic>
      <p:sp>
        <p:nvSpPr>
          <p:cNvPr id="5" name="TextBox 4">
            <a:extLst>
              <a:ext uri="{FF2B5EF4-FFF2-40B4-BE49-F238E27FC236}">
                <a16:creationId xmlns:a16="http://schemas.microsoft.com/office/drawing/2014/main" id="{43205782-1519-4371-AACC-87F8FF60C8AB}"/>
              </a:ext>
            </a:extLst>
          </p:cNvPr>
          <p:cNvSpPr txBox="1"/>
          <p:nvPr/>
        </p:nvSpPr>
        <p:spPr>
          <a:xfrm>
            <a:off x="10591800" y="6248400"/>
            <a:ext cx="685800" cy="369332"/>
          </a:xfrm>
          <a:prstGeom prst="rect">
            <a:avLst/>
          </a:prstGeom>
          <a:noFill/>
        </p:spPr>
        <p:txBody>
          <a:bodyPr wrap="square" rtlCol="0">
            <a:spAutoFit/>
          </a:bodyPr>
          <a:lstStyle/>
          <a:p>
            <a:r>
              <a:rPr lang="en-US" dirty="0"/>
              <a:t>5</a:t>
            </a:r>
          </a:p>
        </p:txBody>
      </p:sp>
      <p:pic>
        <p:nvPicPr>
          <p:cNvPr id="6" name="Picture 2" descr="See the source image">
            <a:extLst>
              <a:ext uri="{FF2B5EF4-FFF2-40B4-BE49-F238E27FC236}">
                <a16:creationId xmlns:a16="http://schemas.microsoft.com/office/drawing/2014/main" id="{9197A487-D924-4D63-A66A-D7EBACD34A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0" y="76200"/>
            <a:ext cx="1066800" cy="561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875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594365-CA69-4525-86DB-5133A18F82FE}"/>
              </a:ext>
            </a:extLst>
          </p:cNvPr>
          <p:cNvPicPr>
            <a:picLocks noChangeAspect="1"/>
          </p:cNvPicPr>
          <p:nvPr/>
        </p:nvPicPr>
        <p:blipFill>
          <a:blip r:embed="rId3"/>
          <a:stretch>
            <a:fillRect/>
          </a:stretch>
        </p:blipFill>
        <p:spPr>
          <a:xfrm>
            <a:off x="2286000" y="1417251"/>
            <a:ext cx="7791138" cy="4297749"/>
          </a:xfrm>
          <a:prstGeom prst="rect">
            <a:avLst/>
          </a:prstGeom>
        </p:spPr>
      </p:pic>
      <p:sp>
        <p:nvSpPr>
          <p:cNvPr id="2" name="Title 1"/>
          <p:cNvSpPr>
            <a:spLocks noGrp="1"/>
          </p:cNvSpPr>
          <p:nvPr>
            <p:ph type="title"/>
          </p:nvPr>
        </p:nvSpPr>
        <p:spPr>
          <a:xfrm>
            <a:off x="914400" y="152400"/>
            <a:ext cx="10363200" cy="685800"/>
          </a:xfrm>
        </p:spPr>
        <p:txBody>
          <a:bodyPr/>
          <a:lstStyle/>
          <a:p>
            <a:r>
              <a:rPr lang="en-US" dirty="0"/>
              <a:t>GPU </a:t>
            </a:r>
            <a:r>
              <a:rPr lang="en-US" dirty="0" err="1"/>
              <a:t>Undervolting</a:t>
            </a:r>
            <a:r>
              <a:rPr lang="en-US" dirty="0"/>
              <a:t> Model</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sz="2800" dirty="0">
                <a:latin typeface="+mj-lt"/>
                <a:cs typeface="Times New Roman" panose="02020603050405020304" pitchFamily="18" charset="0"/>
              </a:rPr>
              <a:t> How to find:</a:t>
            </a:r>
          </a:p>
          <a:p>
            <a:pPr lvl="1">
              <a:buFont typeface="Wingdings" panose="05000000000000000000" pitchFamily="2" charset="2"/>
              <a:buChar char="Ø"/>
            </a:pPr>
            <a:r>
              <a:rPr lang="en-US" sz="2400" b="1" dirty="0">
                <a:latin typeface="+mj-lt"/>
                <a:cs typeface="Times New Roman" panose="02020603050405020304" pitchFamily="18" charset="0"/>
              </a:rPr>
              <a:t> </a:t>
            </a:r>
            <a:r>
              <a:rPr lang="en-US" sz="2400" b="1" dirty="0" err="1">
                <a:latin typeface="+mj-lt"/>
                <a:cs typeface="Times New Roman" panose="02020603050405020304" pitchFamily="18" charset="0"/>
              </a:rPr>
              <a:t>Vmin</a:t>
            </a:r>
            <a:endParaRPr lang="en-US" sz="2400" b="1" dirty="0">
              <a:latin typeface="+mj-lt"/>
              <a:cs typeface="Times New Roman" panose="02020603050405020304" pitchFamily="18" charset="0"/>
            </a:endParaRPr>
          </a:p>
          <a:p>
            <a:pPr lvl="1">
              <a:buFont typeface="Wingdings" panose="05000000000000000000" pitchFamily="2" charset="2"/>
              <a:buChar char="Ø"/>
            </a:pPr>
            <a:r>
              <a:rPr lang="en-US" sz="2400" b="1" dirty="0">
                <a:latin typeface="+mj-lt"/>
                <a:cs typeface="Times New Roman" panose="02020603050405020304" pitchFamily="18" charset="0"/>
              </a:rPr>
              <a:t> </a:t>
            </a:r>
            <a:r>
              <a:rPr lang="en-US" sz="2400" b="1" dirty="0" err="1">
                <a:latin typeface="+mj-lt"/>
                <a:cs typeface="Times New Roman" panose="02020603050405020304" pitchFamily="18" charset="0"/>
              </a:rPr>
              <a:t>Vsafemin</a:t>
            </a:r>
            <a:endParaRPr lang="en-US" sz="2400" b="1" dirty="0">
              <a:latin typeface="+mj-lt"/>
              <a:cs typeface="Times New Roman" panose="02020603050405020304" pitchFamily="18" charset="0"/>
            </a:endParaRPr>
          </a:p>
          <a:p>
            <a:endParaRPr lang="en-US" sz="2800" dirty="0">
              <a:latin typeface="+mj-lt"/>
              <a:cs typeface="Times New Roman" panose="02020603050405020304" pitchFamily="18" charset="0"/>
            </a:endParaRPr>
          </a:p>
          <a:p>
            <a:endParaRPr lang="en-US" sz="2800" dirty="0">
              <a:latin typeface="+mj-lt"/>
              <a:cs typeface="Times New Roman" panose="02020603050405020304" pitchFamily="18" charset="0"/>
            </a:endParaRPr>
          </a:p>
        </p:txBody>
      </p:sp>
      <p:sp>
        <p:nvSpPr>
          <p:cNvPr id="5" name="TextBox 4">
            <a:extLst>
              <a:ext uri="{FF2B5EF4-FFF2-40B4-BE49-F238E27FC236}">
                <a16:creationId xmlns:a16="http://schemas.microsoft.com/office/drawing/2014/main" id="{48EF412D-EC4C-4B32-8DC1-4919FDD5BA07}"/>
              </a:ext>
            </a:extLst>
          </p:cNvPr>
          <p:cNvSpPr txBox="1"/>
          <p:nvPr/>
        </p:nvSpPr>
        <p:spPr>
          <a:xfrm>
            <a:off x="10591800" y="6248400"/>
            <a:ext cx="685800" cy="369332"/>
          </a:xfrm>
          <a:prstGeom prst="rect">
            <a:avLst/>
          </a:prstGeom>
          <a:noFill/>
        </p:spPr>
        <p:txBody>
          <a:bodyPr wrap="square" rtlCol="0">
            <a:spAutoFit/>
          </a:bodyPr>
          <a:lstStyle/>
          <a:p>
            <a:r>
              <a:rPr lang="en-US" dirty="0"/>
              <a:t>6</a:t>
            </a:r>
          </a:p>
        </p:txBody>
      </p:sp>
      <p:pic>
        <p:nvPicPr>
          <p:cNvPr id="6" name="Picture 2" descr="See the source image">
            <a:extLst>
              <a:ext uri="{FF2B5EF4-FFF2-40B4-BE49-F238E27FC236}">
                <a16:creationId xmlns:a16="http://schemas.microsoft.com/office/drawing/2014/main" id="{B9E69D82-A3BC-48F4-B8D3-7596C904E5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0" y="76200"/>
            <a:ext cx="1066800" cy="561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148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E4237E-9093-4CE5-A4B7-399D6C3ECEF5}"/>
              </a:ext>
            </a:extLst>
          </p:cNvPr>
          <p:cNvSpPr>
            <a:spLocks noGrp="1"/>
          </p:cNvSpPr>
          <p:nvPr>
            <p:ph type="title"/>
          </p:nvPr>
        </p:nvSpPr>
        <p:spPr>
          <a:xfrm>
            <a:off x="914400" y="152400"/>
            <a:ext cx="10363200" cy="685800"/>
          </a:xfrm>
        </p:spPr>
        <p:txBody>
          <a:bodyPr/>
          <a:lstStyle/>
          <a:p>
            <a:pPr algn="ctr"/>
            <a:r>
              <a:rPr lang="en-US" dirty="0"/>
              <a:t>GPU Fault Distribution</a:t>
            </a:r>
          </a:p>
        </p:txBody>
      </p:sp>
      <p:sp>
        <p:nvSpPr>
          <p:cNvPr id="4" name="Content Placeholder 3">
            <a:extLst>
              <a:ext uri="{FF2B5EF4-FFF2-40B4-BE49-F238E27FC236}">
                <a16:creationId xmlns:a16="http://schemas.microsoft.com/office/drawing/2014/main" id="{A3D087C5-EB8E-4187-B18F-4F163906A14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F7E2837-65F1-4D4E-9E1F-F8DCB2E27660}"/>
              </a:ext>
            </a:extLst>
          </p:cNvPr>
          <p:cNvPicPr>
            <a:picLocks noChangeAspect="1"/>
          </p:cNvPicPr>
          <p:nvPr/>
        </p:nvPicPr>
        <p:blipFill>
          <a:blip r:embed="rId4"/>
          <a:stretch>
            <a:fillRect/>
          </a:stretch>
        </p:blipFill>
        <p:spPr>
          <a:xfrm>
            <a:off x="1123447" y="1744373"/>
            <a:ext cx="10154153" cy="4046827"/>
          </a:xfrm>
          <a:prstGeom prst="rect">
            <a:avLst/>
          </a:prstGeom>
        </p:spPr>
      </p:pic>
      <p:sp>
        <p:nvSpPr>
          <p:cNvPr id="8" name="TextBox 7">
            <a:extLst>
              <a:ext uri="{FF2B5EF4-FFF2-40B4-BE49-F238E27FC236}">
                <a16:creationId xmlns:a16="http://schemas.microsoft.com/office/drawing/2014/main" id="{FEBDA0E0-9A4D-4A3D-8566-ED5C70FE14FE}"/>
              </a:ext>
            </a:extLst>
          </p:cNvPr>
          <p:cNvSpPr txBox="1"/>
          <p:nvPr/>
        </p:nvSpPr>
        <p:spPr>
          <a:xfrm>
            <a:off x="10591800" y="6248400"/>
            <a:ext cx="685800" cy="369332"/>
          </a:xfrm>
          <a:prstGeom prst="rect">
            <a:avLst/>
          </a:prstGeom>
          <a:noFill/>
        </p:spPr>
        <p:txBody>
          <a:bodyPr wrap="square" rtlCol="0">
            <a:spAutoFit/>
          </a:bodyPr>
          <a:lstStyle/>
          <a:p>
            <a:r>
              <a:rPr lang="en-US" dirty="0"/>
              <a:t>7</a:t>
            </a:r>
          </a:p>
        </p:txBody>
      </p:sp>
      <p:graphicFrame>
        <p:nvGraphicFramePr>
          <p:cNvPr id="6" name="Object 5">
            <a:extLst>
              <a:ext uri="{FF2B5EF4-FFF2-40B4-BE49-F238E27FC236}">
                <a16:creationId xmlns:a16="http://schemas.microsoft.com/office/drawing/2014/main" id="{79EB0E19-2229-45D3-A78D-2E3A038FFD78}"/>
              </a:ext>
            </a:extLst>
          </p:cNvPr>
          <p:cNvGraphicFramePr>
            <a:graphicFrameLocks noChangeAspect="1"/>
          </p:cNvGraphicFramePr>
          <p:nvPr>
            <p:extLst>
              <p:ext uri="{D42A27DB-BD31-4B8C-83A1-F6EECF244321}">
                <p14:modId xmlns:p14="http://schemas.microsoft.com/office/powerpoint/2010/main" val="424049370"/>
              </p:ext>
            </p:extLst>
          </p:nvPr>
        </p:nvGraphicFramePr>
        <p:xfrm>
          <a:off x="1524000" y="1219200"/>
          <a:ext cx="9677400" cy="351712"/>
        </p:xfrm>
        <a:graphic>
          <a:graphicData uri="http://schemas.openxmlformats.org/presentationml/2006/ole">
            <mc:AlternateContent xmlns:mc="http://schemas.openxmlformats.org/markup-compatibility/2006">
              <mc:Choice xmlns:v="urn:schemas-microsoft-com:vml" Requires="v">
                <p:oleObj spid="_x0000_s1087" name="Bitmap Image" r:id="rId5" imgW="13761720" imgH="502920" progId="Paint.Picture">
                  <p:embed/>
                </p:oleObj>
              </mc:Choice>
              <mc:Fallback>
                <p:oleObj name="Bitmap Image" r:id="rId5" imgW="13761720" imgH="502920" progId="Paint.Picture">
                  <p:embed/>
                  <p:pic>
                    <p:nvPicPr>
                      <p:cNvPr id="0" name=""/>
                      <p:cNvPicPr/>
                      <p:nvPr/>
                    </p:nvPicPr>
                    <p:blipFill>
                      <a:blip r:embed="rId6"/>
                      <a:stretch>
                        <a:fillRect/>
                      </a:stretch>
                    </p:blipFill>
                    <p:spPr>
                      <a:xfrm>
                        <a:off x="1524000" y="1219200"/>
                        <a:ext cx="9677400" cy="351712"/>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C056C00D-7FCE-4FEA-9149-1EFF65EEC62E}"/>
              </a:ext>
            </a:extLst>
          </p:cNvPr>
          <p:cNvPicPr>
            <a:picLocks noChangeAspect="1"/>
          </p:cNvPicPr>
          <p:nvPr/>
        </p:nvPicPr>
        <p:blipFill>
          <a:blip r:embed="rId7"/>
          <a:stretch>
            <a:fillRect/>
          </a:stretch>
        </p:blipFill>
        <p:spPr>
          <a:xfrm>
            <a:off x="5029200" y="6019801"/>
            <a:ext cx="3048000" cy="365176"/>
          </a:xfrm>
          <a:prstGeom prst="rect">
            <a:avLst/>
          </a:prstGeom>
        </p:spPr>
      </p:pic>
      <p:pic>
        <p:nvPicPr>
          <p:cNvPr id="10" name="Picture 9">
            <a:extLst>
              <a:ext uri="{FF2B5EF4-FFF2-40B4-BE49-F238E27FC236}">
                <a16:creationId xmlns:a16="http://schemas.microsoft.com/office/drawing/2014/main" id="{F2401D40-B1F7-415B-95A0-7F625EC2298F}"/>
              </a:ext>
            </a:extLst>
          </p:cNvPr>
          <p:cNvPicPr>
            <a:picLocks noChangeAspect="1"/>
          </p:cNvPicPr>
          <p:nvPr/>
        </p:nvPicPr>
        <p:blipFill>
          <a:blip r:embed="rId8"/>
          <a:stretch>
            <a:fillRect/>
          </a:stretch>
        </p:blipFill>
        <p:spPr>
          <a:xfrm>
            <a:off x="914400" y="2590800"/>
            <a:ext cx="304800" cy="2306319"/>
          </a:xfrm>
          <a:prstGeom prst="rect">
            <a:avLst/>
          </a:prstGeom>
        </p:spPr>
      </p:pic>
      <p:pic>
        <p:nvPicPr>
          <p:cNvPr id="11" name="Picture 2" descr="See the source image">
            <a:extLst>
              <a:ext uri="{FF2B5EF4-FFF2-40B4-BE49-F238E27FC236}">
                <a16:creationId xmlns:a16="http://schemas.microsoft.com/office/drawing/2014/main" id="{167875AA-4DDA-4CB3-B9CF-0D2512B65F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72800" y="76200"/>
            <a:ext cx="1066800" cy="561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207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E4237E-9093-4CE5-A4B7-399D6C3ECEF5}"/>
              </a:ext>
            </a:extLst>
          </p:cNvPr>
          <p:cNvSpPr>
            <a:spLocks noGrp="1"/>
          </p:cNvSpPr>
          <p:nvPr>
            <p:ph type="title"/>
          </p:nvPr>
        </p:nvSpPr>
        <p:spPr>
          <a:xfrm>
            <a:off x="914400" y="152400"/>
            <a:ext cx="10363200" cy="685800"/>
          </a:xfrm>
        </p:spPr>
        <p:txBody>
          <a:bodyPr/>
          <a:lstStyle/>
          <a:p>
            <a:r>
              <a:rPr lang="en-US" dirty="0"/>
              <a:t>GPU Fault Model</a:t>
            </a:r>
          </a:p>
        </p:txBody>
      </p:sp>
      <p:pic>
        <p:nvPicPr>
          <p:cNvPr id="9" name="Content Placeholder 8">
            <a:extLst>
              <a:ext uri="{FF2B5EF4-FFF2-40B4-BE49-F238E27FC236}">
                <a16:creationId xmlns:a16="http://schemas.microsoft.com/office/drawing/2014/main" id="{865AAE01-676A-4726-A389-B9443B60D508}"/>
              </a:ext>
            </a:extLst>
          </p:cNvPr>
          <p:cNvPicPr>
            <a:picLocks noGrp="1" noChangeAspect="1"/>
          </p:cNvPicPr>
          <p:nvPr>
            <p:ph idx="1"/>
          </p:nvPr>
        </p:nvPicPr>
        <p:blipFill>
          <a:blip r:embed="rId4"/>
          <a:stretch>
            <a:fillRect/>
          </a:stretch>
        </p:blipFill>
        <p:spPr>
          <a:xfrm>
            <a:off x="914400" y="2223309"/>
            <a:ext cx="2835804" cy="614020"/>
          </a:xfrm>
          <a:prstGeom prst="rect">
            <a:avLst/>
          </a:prstGeom>
        </p:spPr>
      </p:pic>
      <p:pic>
        <p:nvPicPr>
          <p:cNvPr id="8" name="Picture 7">
            <a:extLst>
              <a:ext uri="{FF2B5EF4-FFF2-40B4-BE49-F238E27FC236}">
                <a16:creationId xmlns:a16="http://schemas.microsoft.com/office/drawing/2014/main" id="{E25CC829-1D06-4D25-A019-7528E71A0A9F}"/>
              </a:ext>
            </a:extLst>
          </p:cNvPr>
          <p:cNvPicPr>
            <a:picLocks noChangeAspect="1"/>
          </p:cNvPicPr>
          <p:nvPr/>
        </p:nvPicPr>
        <p:blipFill>
          <a:blip r:embed="rId5"/>
          <a:stretch>
            <a:fillRect/>
          </a:stretch>
        </p:blipFill>
        <p:spPr>
          <a:xfrm>
            <a:off x="899984" y="968245"/>
            <a:ext cx="4545510" cy="899416"/>
          </a:xfrm>
          <a:prstGeom prst="rect">
            <a:avLst/>
          </a:prstGeom>
        </p:spPr>
      </p:pic>
      <p:pic>
        <p:nvPicPr>
          <p:cNvPr id="10" name="Picture 9">
            <a:extLst>
              <a:ext uri="{FF2B5EF4-FFF2-40B4-BE49-F238E27FC236}">
                <a16:creationId xmlns:a16="http://schemas.microsoft.com/office/drawing/2014/main" id="{4EF859D8-B93B-4E3A-92FB-665315636CA7}"/>
              </a:ext>
            </a:extLst>
          </p:cNvPr>
          <p:cNvPicPr>
            <a:picLocks noChangeAspect="1"/>
          </p:cNvPicPr>
          <p:nvPr/>
        </p:nvPicPr>
        <p:blipFill>
          <a:blip r:embed="rId6"/>
          <a:stretch>
            <a:fillRect/>
          </a:stretch>
        </p:blipFill>
        <p:spPr>
          <a:xfrm>
            <a:off x="950007" y="3053108"/>
            <a:ext cx="1897544" cy="563929"/>
          </a:xfrm>
          <a:prstGeom prst="rect">
            <a:avLst/>
          </a:prstGeom>
        </p:spPr>
      </p:pic>
      <p:pic>
        <p:nvPicPr>
          <p:cNvPr id="13" name="Picture 12">
            <a:extLst>
              <a:ext uri="{FF2B5EF4-FFF2-40B4-BE49-F238E27FC236}">
                <a16:creationId xmlns:a16="http://schemas.microsoft.com/office/drawing/2014/main" id="{CE63F58E-F43A-45AA-92AC-998AA5E93F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33800" y="1657059"/>
            <a:ext cx="7848600" cy="4070900"/>
          </a:xfrm>
          <a:prstGeom prst="rect">
            <a:avLst/>
          </a:prstGeom>
        </p:spPr>
      </p:pic>
      <p:pic>
        <p:nvPicPr>
          <p:cNvPr id="16" name="Picture 15">
            <a:extLst>
              <a:ext uri="{FF2B5EF4-FFF2-40B4-BE49-F238E27FC236}">
                <a16:creationId xmlns:a16="http://schemas.microsoft.com/office/drawing/2014/main" id="{29620D6C-08B9-4C08-89DC-76E0738E88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33800" y="1818855"/>
            <a:ext cx="8095211" cy="4070900"/>
          </a:xfrm>
          <a:prstGeom prst="rect">
            <a:avLst/>
          </a:prstGeom>
        </p:spPr>
      </p:pic>
      <p:sp>
        <p:nvSpPr>
          <p:cNvPr id="11" name="TextBox 10">
            <a:extLst>
              <a:ext uri="{FF2B5EF4-FFF2-40B4-BE49-F238E27FC236}">
                <a16:creationId xmlns:a16="http://schemas.microsoft.com/office/drawing/2014/main" id="{4AE20BE2-83A1-4F63-8D0F-04D78EA68CF0}"/>
              </a:ext>
            </a:extLst>
          </p:cNvPr>
          <p:cNvSpPr txBox="1"/>
          <p:nvPr/>
        </p:nvSpPr>
        <p:spPr>
          <a:xfrm>
            <a:off x="10591800" y="6248400"/>
            <a:ext cx="685800" cy="369332"/>
          </a:xfrm>
          <a:prstGeom prst="rect">
            <a:avLst/>
          </a:prstGeom>
          <a:noFill/>
        </p:spPr>
        <p:txBody>
          <a:bodyPr wrap="square" rtlCol="0">
            <a:spAutoFit/>
          </a:bodyPr>
          <a:lstStyle/>
          <a:p>
            <a:r>
              <a:rPr lang="en-US" dirty="0"/>
              <a:t>8</a:t>
            </a:r>
          </a:p>
        </p:txBody>
      </p:sp>
      <p:sp>
        <p:nvSpPr>
          <p:cNvPr id="2" name="Rectangle 1">
            <a:extLst>
              <a:ext uri="{FF2B5EF4-FFF2-40B4-BE49-F238E27FC236}">
                <a16:creationId xmlns:a16="http://schemas.microsoft.com/office/drawing/2014/main" id="{89F02212-5200-47B0-9C04-C4FEE6CA1892}"/>
              </a:ext>
            </a:extLst>
          </p:cNvPr>
          <p:cNvSpPr/>
          <p:nvPr/>
        </p:nvSpPr>
        <p:spPr>
          <a:xfrm>
            <a:off x="1219200" y="6063734"/>
            <a:ext cx="4121706" cy="369332"/>
          </a:xfrm>
          <a:prstGeom prst="rect">
            <a:avLst/>
          </a:prstGeom>
        </p:spPr>
        <p:txBody>
          <a:bodyPr wrap="none">
            <a:spAutoFit/>
          </a:bodyPr>
          <a:lstStyle/>
          <a:p>
            <a:r>
              <a:rPr lang="en-US" dirty="0"/>
              <a:t>Murthy, John </a:t>
            </a:r>
            <a:r>
              <a:rPr lang="en-US" dirty="0" err="1"/>
              <a:t>Wiely</a:t>
            </a:r>
            <a:r>
              <a:rPr lang="en-US" dirty="0"/>
              <a:t>, Weibull models 04</a:t>
            </a:r>
          </a:p>
        </p:txBody>
      </p:sp>
      <p:pic>
        <p:nvPicPr>
          <p:cNvPr id="12" name="Picture 2" descr="See the source image">
            <a:extLst>
              <a:ext uri="{FF2B5EF4-FFF2-40B4-BE49-F238E27FC236}">
                <a16:creationId xmlns:a16="http://schemas.microsoft.com/office/drawing/2014/main" id="{594BF1BE-0E34-4373-AE75-19BBD3C7A9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72800" y="76200"/>
            <a:ext cx="1066800" cy="561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9029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E4237E-9093-4CE5-A4B7-399D6C3ECEF5}"/>
              </a:ext>
            </a:extLst>
          </p:cNvPr>
          <p:cNvSpPr>
            <a:spLocks noGrp="1"/>
          </p:cNvSpPr>
          <p:nvPr>
            <p:ph type="title"/>
          </p:nvPr>
        </p:nvSpPr>
        <p:spPr>
          <a:xfrm>
            <a:off x="914400" y="152400"/>
            <a:ext cx="10363200" cy="685800"/>
          </a:xfrm>
        </p:spPr>
        <p:txBody>
          <a:bodyPr/>
          <a:lstStyle/>
          <a:p>
            <a:r>
              <a:rPr lang="en-US" dirty="0"/>
              <a:t>Offline Profiling</a:t>
            </a:r>
          </a:p>
        </p:txBody>
      </p:sp>
      <p:sp>
        <p:nvSpPr>
          <p:cNvPr id="5" name="Content Placeholder 4">
            <a:extLst>
              <a:ext uri="{FF2B5EF4-FFF2-40B4-BE49-F238E27FC236}">
                <a16:creationId xmlns:a16="http://schemas.microsoft.com/office/drawing/2014/main" id="{A40639FD-1518-4A25-9354-C87E8EEF5DC0}"/>
              </a:ext>
            </a:extLst>
          </p:cNvPr>
          <p:cNvSpPr>
            <a:spLocks noGrp="1"/>
          </p:cNvSpPr>
          <p:nvPr>
            <p:ph idx="1"/>
          </p:nvPr>
        </p:nvSpPr>
        <p:spPr>
          <a:xfrm>
            <a:off x="1066799" y="1075592"/>
            <a:ext cx="5468815" cy="990600"/>
          </a:xfrm>
        </p:spPr>
        <p:txBody>
          <a:bodyPr/>
          <a:lstStyle/>
          <a:p>
            <a:pPr marL="0" indent="0">
              <a:buNone/>
            </a:pPr>
            <a:r>
              <a:rPr lang="en-US" b="1" dirty="0"/>
              <a:t>Phase 1: Find the optimum voltage</a:t>
            </a:r>
          </a:p>
        </p:txBody>
      </p:sp>
      <p:sp>
        <p:nvSpPr>
          <p:cNvPr id="12" name="Content Placeholder 4">
            <a:extLst>
              <a:ext uri="{FF2B5EF4-FFF2-40B4-BE49-F238E27FC236}">
                <a16:creationId xmlns:a16="http://schemas.microsoft.com/office/drawing/2014/main" id="{8DCA946C-48BA-4174-973A-68A6362183B7}"/>
              </a:ext>
            </a:extLst>
          </p:cNvPr>
          <p:cNvSpPr txBox="1">
            <a:spLocks/>
          </p:cNvSpPr>
          <p:nvPr/>
        </p:nvSpPr>
        <p:spPr bwMode="auto">
          <a:xfrm>
            <a:off x="1066800" y="1088006"/>
            <a:ext cx="5468815" cy="76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indent="0" defTabSz="914400">
              <a:buNone/>
            </a:pPr>
            <a:r>
              <a:rPr lang="en-US" b="1" kern="0" dirty="0"/>
              <a:t>Phase 2: Predict the execution time</a:t>
            </a:r>
          </a:p>
        </p:txBody>
      </p:sp>
      <p:pic>
        <p:nvPicPr>
          <p:cNvPr id="13" name="Picture 12">
            <a:extLst>
              <a:ext uri="{FF2B5EF4-FFF2-40B4-BE49-F238E27FC236}">
                <a16:creationId xmlns:a16="http://schemas.microsoft.com/office/drawing/2014/main" id="{1DB038E8-50B6-4AC7-80D1-EAC8030A13B6}"/>
              </a:ext>
            </a:extLst>
          </p:cNvPr>
          <p:cNvPicPr>
            <a:picLocks noChangeAspect="1"/>
          </p:cNvPicPr>
          <p:nvPr/>
        </p:nvPicPr>
        <p:blipFill>
          <a:blip r:embed="rId4"/>
          <a:stretch>
            <a:fillRect/>
          </a:stretch>
        </p:blipFill>
        <p:spPr>
          <a:xfrm>
            <a:off x="1213758" y="2356146"/>
            <a:ext cx="1910442" cy="545841"/>
          </a:xfrm>
          <a:prstGeom prst="rect">
            <a:avLst/>
          </a:prstGeom>
        </p:spPr>
      </p:pic>
      <p:pic>
        <p:nvPicPr>
          <p:cNvPr id="14" name="Picture 13">
            <a:extLst>
              <a:ext uri="{FF2B5EF4-FFF2-40B4-BE49-F238E27FC236}">
                <a16:creationId xmlns:a16="http://schemas.microsoft.com/office/drawing/2014/main" id="{1318D379-7195-4CA3-B37A-4905A312DCCA}"/>
              </a:ext>
            </a:extLst>
          </p:cNvPr>
          <p:cNvPicPr>
            <a:picLocks noChangeAspect="1"/>
          </p:cNvPicPr>
          <p:nvPr/>
        </p:nvPicPr>
        <p:blipFill>
          <a:blip r:embed="rId5"/>
          <a:stretch>
            <a:fillRect/>
          </a:stretch>
        </p:blipFill>
        <p:spPr>
          <a:xfrm>
            <a:off x="1219200" y="3200720"/>
            <a:ext cx="1524000" cy="421660"/>
          </a:xfrm>
          <a:prstGeom prst="rect">
            <a:avLst/>
          </a:prstGeom>
        </p:spPr>
      </p:pic>
      <p:pic>
        <p:nvPicPr>
          <p:cNvPr id="2" name="Picture 1">
            <a:extLst>
              <a:ext uri="{FF2B5EF4-FFF2-40B4-BE49-F238E27FC236}">
                <a16:creationId xmlns:a16="http://schemas.microsoft.com/office/drawing/2014/main" id="{18150991-ACEF-43CB-890D-2F61E68DBC20}"/>
              </a:ext>
            </a:extLst>
          </p:cNvPr>
          <p:cNvPicPr>
            <a:picLocks noChangeAspect="1"/>
          </p:cNvPicPr>
          <p:nvPr/>
        </p:nvPicPr>
        <p:blipFill>
          <a:blip r:embed="rId6"/>
          <a:stretch>
            <a:fillRect/>
          </a:stretch>
        </p:blipFill>
        <p:spPr>
          <a:xfrm>
            <a:off x="2101361" y="1976719"/>
            <a:ext cx="8340969" cy="3478824"/>
          </a:xfrm>
          <a:prstGeom prst="rect">
            <a:avLst/>
          </a:prstGeom>
        </p:spPr>
      </p:pic>
      <p:sp>
        <p:nvSpPr>
          <p:cNvPr id="9" name="TextBox 8">
            <a:extLst>
              <a:ext uri="{FF2B5EF4-FFF2-40B4-BE49-F238E27FC236}">
                <a16:creationId xmlns:a16="http://schemas.microsoft.com/office/drawing/2014/main" id="{99DE76B4-0423-4566-A8C9-9F6A181C33CF}"/>
              </a:ext>
            </a:extLst>
          </p:cNvPr>
          <p:cNvSpPr txBox="1"/>
          <p:nvPr/>
        </p:nvSpPr>
        <p:spPr>
          <a:xfrm>
            <a:off x="10591800" y="6248400"/>
            <a:ext cx="685800" cy="369332"/>
          </a:xfrm>
          <a:prstGeom prst="rect">
            <a:avLst/>
          </a:prstGeom>
          <a:noFill/>
        </p:spPr>
        <p:txBody>
          <a:bodyPr wrap="square" rtlCol="0">
            <a:spAutoFit/>
          </a:bodyPr>
          <a:lstStyle/>
          <a:p>
            <a:r>
              <a:rPr lang="en-US" dirty="0"/>
              <a:t>9</a:t>
            </a:r>
          </a:p>
        </p:txBody>
      </p:sp>
      <p:sp>
        <p:nvSpPr>
          <p:cNvPr id="3" name="Rectangle 2">
            <a:extLst>
              <a:ext uri="{FF2B5EF4-FFF2-40B4-BE49-F238E27FC236}">
                <a16:creationId xmlns:a16="http://schemas.microsoft.com/office/drawing/2014/main" id="{FB247687-5DD9-4082-8E6B-FFA364E6FAAE}"/>
              </a:ext>
            </a:extLst>
          </p:cNvPr>
          <p:cNvSpPr/>
          <p:nvPr/>
        </p:nvSpPr>
        <p:spPr>
          <a:xfrm>
            <a:off x="1082039" y="6248400"/>
            <a:ext cx="3608680" cy="369332"/>
          </a:xfrm>
          <a:prstGeom prst="rect">
            <a:avLst/>
          </a:prstGeom>
        </p:spPr>
        <p:txBody>
          <a:bodyPr wrap="none">
            <a:spAutoFit/>
          </a:bodyPr>
          <a:lstStyle/>
          <a:p>
            <a:r>
              <a:rPr lang="en-US" dirty="0" err="1"/>
              <a:t>Rivest</a:t>
            </a:r>
            <a:r>
              <a:rPr lang="en-US" dirty="0"/>
              <a:t>, Introduction to algorithms</a:t>
            </a:r>
          </a:p>
        </p:txBody>
      </p:sp>
      <p:sp>
        <p:nvSpPr>
          <p:cNvPr id="11" name="Rectangle 10">
            <a:extLst>
              <a:ext uri="{FF2B5EF4-FFF2-40B4-BE49-F238E27FC236}">
                <a16:creationId xmlns:a16="http://schemas.microsoft.com/office/drawing/2014/main" id="{32AC4B35-0807-413D-AE58-F2F744918D64}"/>
              </a:ext>
            </a:extLst>
          </p:cNvPr>
          <p:cNvSpPr/>
          <p:nvPr/>
        </p:nvSpPr>
        <p:spPr>
          <a:xfrm>
            <a:off x="5441087" y="6260068"/>
            <a:ext cx="3989234" cy="369332"/>
          </a:xfrm>
          <a:prstGeom prst="rect">
            <a:avLst/>
          </a:prstGeom>
        </p:spPr>
        <p:txBody>
          <a:bodyPr wrap="none">
            <a:spAutoFit/>
          </a:bodyPr>
          <a:lstStyle/>
          <a:p>
            <a:r>
              <a:rPr lang="en-US" dirty="0" err="1"/>
              <a:t>Skiena</a:t>
            </a:r>
            <a:r>
              <a:rPr lang="en-US" dirty="0"/>
              <a:t>, The algorithm design manual</a:t>
            </a:r>
          </a:p>
        </p:txBody>
      </p:sp>
      <p:pic>
        <p:nvPicPr>
          <p:cNvPr id="4" name="Picture 3">
            <a:extLst>
              <a:ext uri="{FF2B5EF4-FFF2-40B4-BE49-F238E27FC236}">
                <a16:creationId xmlns:a16="http://schemas.microsoft.com/office/drawing/2014/main" id="{042B710A-5F01-4620-9387-02581ECE7BF3}"/>
              </a:ext>
            </a:extLst>
          </p:cNvPr>
          <p:cNvPicPr>
            <a:picLocks noChangeAspect="1"/>
          </p:cNvPicPr>
          <p:nvPr/>
        </p:nvPicPr>
        <p:blipFill>
          <a:blip r:embed="rId7"/>
          <a:stretch>
            <a:fillRect/>
          </a:stretch>
        </p:blipFill>
        <p:spPr>
          <a:xfrm>
            <a:off x="3429000" y="1748101"/>
            <a:ext cx="7239000" cy="3814499"/>
          </a:xfrm>
          <a:prstGeom prst="rect">
            <a:avLst/>
          </a:prstGeom>
        </p:spPr>
      </p:pic>
      <p:graphicFrame>
        <p:nvGraphicFramePr>
          <p:cNvPr id="6" name="Object 5">
            <a:extLst>
              <a:ext uri="{FF2B5EF4-FFF2-40B4-BE49-F238E27FC236}">
                <a16:creationId xmlns:a16="http://schemas.microsoft.com/office/drawing/2014/main" id="{354483D9-5B9B-47C0-9050-4A0C92FD78C5}"/>
              </a:ext>
            </a:extLst>
          </p:cNvPr>
          <p:cNvGraphicFramePr>
            <a:graphicFrameLocks noChangeAspect="1"/>
          </p:cNvGraphicFramePr>
          <p:nvPr>
            <p:extLst>
              <p:ext uri="{D42A27DB-BD31-4B8C-83A1-F6EECF244321}">
                <p14:modId xmlns:p14="http://schemas.microsoft.com/office/powerpoint/2010/main" val="4286730197"/>
              </p:ext>
            </p:extLst>
          </p:nvPr>
        </p:nvGraphicFramePr>
        <p:xfrm>
          <a:off x="4466860" y="1905000"/>
          <a:ext cx="3838940" cy="397641"/>
        </p:xfrm>
        <a:graphic>
          <a:graphicData uri="http://schemas.openxmlformats.org/presentationml/2006/ole">
            <mc:AlternateContent xmlns:mc="http://schemas.openxmlformats.org/markup-compatibility/2006">
              <mc:Choice xmlns:v="urn:schemas-microsoft-com:vml" Requires="v">
                <p:oleObj spid="_x0000_s2069" name="Bitmap Image" r:id="rId8" imgW="5364360" imgH="556200" progId="Paint.Picture">
                  <p:embed/>
                </p:oleObj>
              </mc:Choice>
              <mc:Fallback>
                <p:oleObj name="Bitmap Image" r:id="rId8" imgW="5364360" imgH="556200" progId="Paint.Picture">
                  <p:embed/>
                  <p:pic>
                    <p:nvPicPr>
                      <p:cNvPr id="0" name=""/>
                      <p:cNvPicPr/>
                      <p:nvPr/>
                    </p:nvPicPr>
                    <p:blipFill>
                      <a:blip r:embed="rId9"/>
                      <a:stretch>
                        <a:fillRect/>
                      </a:stretch>
                    </p:blipFill>
                    <p:spPr>
                      <a:xfrm>
                        <a:off x="4466860" y="1905000"/>
                        <a:ext cx="3838940" cy="397641"/>
                      </a:xfrm>
                      <a:prstGeom prst="rect">
                        <a:avLst/>
                      </a:prstGeom>
                    </p:spPr>
                  </p:pic>
                </p:oleObj>
              </mc:Fallback>
            </mc:AlternateContent>
          </a:graphicData>
        </a:graphic>
      </p:graphicFrame>
      <p:pic>
        <p:nvPicPr>
          <p:cNvPr id="15" name="Picture 2" descr="See the source image">
            <a:extLst>
              <a:ext uri="{FF2B5EF4-FFF2-40B4-BE49-F238E27FC236}">
                <a16:creationId xmlns:a16="http://schemas.microsoft.com/office/drawing/2014/main" id="{1C990E0E-EE71-49A3-89C0-495E6F5C30C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72800" y="76200"/>
            <a:ext cx="1066800" cy="561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38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2"/>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5">
                                            <p:txEl>
                                              <p:pRg st="0" end="0"/>
                                            </p:txEl>
                                          </p:spTgt>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build="p"/>
      <p:bldP spid="12" grpId="0"/>
      <p:bldP spid="3" grpId="0"/>
      <p:bldP spid="3" grpId="1"/>
      <p:bldP spid="11" grpId="0"/>
      <p:bldP spid="11" grpId="1"/>
    </p:bldLst>
  </p:timing>
</p:sld>
</file>

<file path=ppt/theme/theme1.xml><?xml version="1.0" encoding="utf-8"?>
<a:theme xmlns:a="http://schemas.openxmlformats.org/drawingml/2006/main" name="Default Design">
  <a:themeElements>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themeOverride>
</file>

<file path=ppt/theme/themeOverride2.xml><?xml version="1.0" encoding="utf-8"?>
<a:themeOverride xmlns:a="http://schemas.openxmlformats.org/drawingml/2006/main">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themeOverride>
</file>

<file path=ppt/theme/themeOverride3.xml><?xml version="1.0" encoding="utf-8"?>
<a:themeOverride xmlns:a="http://schemas.openxmlformats.org/drawingml/2006/main">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themeOverride>
</file>

<file path=ppt/theme/themeOverride4.xml><?xml version="1.0" encoding="utf-8"?>
<a:themeOverride xmlns:a="http://schemas.openxmlformats.org/drawingml/2006/main">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themeOverride>
</file>

<file path=ppt/theme/themeOverride5.xml><?xml version="1.0" encoding="utf-8"?>
<a:themeOverride xmlns:a="http://schemas.openxmlformats.org/drawingml/2006/main">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themeOverride>
</file>

<file path=ppt/theme/themeOverride6.xml><?xml version="1.0" encoding="utf-8"?>
<a:themeOverride xmlns:a="http://schemas.openxmlformats.org/drawingml/2006/main">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themeOverride>
</file>

<file path=ppt/theme/themeOverride7.xml><?xml version="1.0" encoding="utf-8"?>
<a:themeOverride xmlns:a="http://schemas.openxmlformats.org/drawingml/2006/main">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themeOverride>
</file>

<file path=ppt/theme/themeOverride8.xml><?xml version="1.0" encoding="utf-8"?>
<a:themeOverride xmlns:a="http://schemas.openxmlformats.org/drawingml/2006/main">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63968</TotalTime>
  <Words>3517</Words>
  <Application>Microsoft Office PowerPoint</Application>
  <PresentationFormat>Widescreen</PresentationFormat>
  <Paragraphs>357</Paragraphs>
  <Slides>27</Slides>
  <Notes>26</Notes>
  <HiddenSlides>9</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27</vt:i4>
      </vt:variant>
    </vt:vector>
  </HeadingPairs>
  <TitlesOfParts>
    <vt:vector size="37" baseType="lpstr">
      <vt:lpstr>Gulim</vt:lpstr>
      <vt:lpstr>Arial</vt:lpstr>
      <vt:lpstr>Calibri</vt:lpstr>
      <vt:lpstr>Calibri Light</vt:lpstr>
      <vt:lpstr>Times New Roman</vt:lpstr>
      <vt:lpstr>Wingdings</vt:lpstr>
      <vt:lpstr>Default Design</vt:lpstr>
      <vt:lpstr>1_Custom Design</vt:lpstr>
      <vt:lpstr>Custom Design</vt:lpstr>
      <vt:lpstr>Paintbrush Picture</vt:lpstr>
      <vt:lpstr>PowerPoint Presentation</vt:lpstr>
      <vt:lpstr>Outline</vt:lpstr>
      <vt:lpstr>Introduction</vt:lpstr>
      <vt:lpstr>Motivation- Energy Inefﬁciency at the Voltage Guard-band </vt:lpstr>
      <vt:lpstr>Goal</vt:lpstr>
      <vt:lpstr>GPU Undervolting Model</vt:lpstr>
      <vt:lpstr>GPU Fault Distribution</vt:lpstr>
      <vt:lpstr>GPU Fault Model</vt:lpstr>
      <vt:lpstr>Offline Profiling</vt:lpstr>
      <vt:lpstr>cuBLAS-MM ABFT</vt:lpstr>
      <vt:lpstr>Experimental Setup</vt:lpstr>
      <vt:lpstr>Evaluation- Estimated number of faults</vt:lpstr>
      <vt:lpstr>Evaluation- Performance</vt:lpstr>
      <vt:lpstr>Evaluation- Performance (per Watt)</vt:lpstr>
      <vt:lpstr>Evaluation- Energy</vt:lpstr>
      <vt:lpstr>Evaluation- Energy</vt:lpstr>
      <vt:lpstr>Summary</vt:lpstr>
      <vt:lpstr>PowerPoint Presentation</vt:lpstr>
      <vt:lpstr>Evaluation- Performance</vt:lpstr>
      <vt:lpstr>GPU Fault Distribution</vt:lpstr>
      <vt:lpstr>OfflineFT-cuBLAS-MM</vt:lpstr>
      <vt:lpstr>OnlineFT-cuBLAS-MM</vt:lpstr>
      <vt:lpstr>Experimental Setup</vt:lpstr>
      <vt:lpstr>Evaluation- Energy</vt:lpstr>
      <vt:lpstr>PowerPoint Presentation</vt:lpstr>
      <vt:lpstr>GreenMM- Offline Profiling Phase</vt:lpstr>
      <vt:lpstr>Experimental Setup</vt:lpstr>
    </vt:vector>
  </TitlesOfParts>
  <Company>UC Riverside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Wireframe</dc:title>
  <dc:creator>AmirAli Abdolrashidi</dc:creator>
  <cp:lastModifiedBy>hadi zamani sabzi</cp:lastModifiedBy>
  <cp:revision>827</cp:revision>
  <dcterms:created xsi:type="dcterms:W3CDTF">2017-02-21T05:56:55Z</dcterms:created>
  <dcterms:modified xsi:type="dcterms:W3CDTF">2019-06-27T02:02:24Z</dcterms:modified>
</cp:coreProperties>
</file>