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6" r:id="rId3"/>
    <p:sldId id="302" r:id="rId4"/>
    <p:sldId id="258" r:id="rId5"/>
    <p:sldId id="259" r:id="rId6"/>
    <p:sldId id="260" r:id="rId7"/>
    <p:sldId id="262" r:id="rId8"/>
    <p:sldId id="266" r:id="rId9"/>
    <p:sldId id="283" r:id="rId10"/>
    <p:sldId id="284" r:id="rId11"/>
    <p:sldId id="285" r:id="rId12"/>
    <p:sldId id="286" r:id="rId13"/>
    <p:sldId id="287" r:id="rId14"/>
    <p:sldId id="288" r:id="rId15"/>
    <p:sldId id="289" r:id="rId16"/>
    <p:sldId id="290" r:id="rId17"/>
    <p:sldId id="300" r:id="rId18"/>
    <p:sldId id="301" r:id="rId19"/>
    <p:sldId id="291" r:id="rId20"/>
    <p:sldId id="292" r:id="rId21"/>
    <p:sldId id="293" r:id="rId22"/>
    <p:sldId id="294" r:id="rId23"/>
    <p:sldId id="295" r:id="rId24"/>
    <p:sldId id="296" r:id="rId25"/>
    <p:sldId id="297" r:id="rId26"/>
    <p:sldId id="298" r:id="rId27"/>
    <p:sldId id="299" r:id="rId28"/>
    <p:sldId id="30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33" autoAdjust="0"/>
  </p:normalViewPr>
  <p:slideViewPr>
    <p:cSldViewPr>
      <p:cViewPr varScale="1">
        <p:scale>
          <a:sx n="61" d="100"/>
          <a:sy n="61" d="100"/>
        </p:scale>
        <p:origin x="157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7773F-3AD5-47D7-8E25-EFA64634DC4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27E75B4E-2F02-45A4-AC47-B6EAB20E5193}">
      <dgm:prSet/>
      <dgm:spPr/>
      <dgm:t>
        <a:bodyPr/>
        <a:lstStyle/>
        <a:p>
          <a:pPr rtl="0"/>
          <a:r>
            <a:rPr lang="en-US" dirty="0" smtClean="0"/>
            <a:t>Introduction to Brain Computer Interface (BCI)</a:t>
          </a:r>
          <a:endParaRPr lang="en-US" dirty="0"/>
        </a:p>
      </dgm:t>
    </dgm:pt>
    <dgm:pt modelId="{0DA25A46-E284-4C69-80A2-702E7561F7B3}" type="parTrans" cxnId="{77CA5E85-D869-4977-B1CD-B06F8D2F7E17}">
      <dgm:prSet/>
      <dgm:spPr/>
      <dgm:t>
        <a:bodyPr/>
        <a:lstStyle/>
        <a:p>
          <a:endParaRPr lang="en-US"/>
        </a:p>
      </dgm:t>
    </dgm:pt>
    <dgm:pt modelId="{6B94A509-9CE4-4D61-9009-04D72FFD172C}" type="sibTrans" cxnId="{77CA5E85-D869-4977-B1CD-B06F8D2F7E17}">
      <dgm:prSet/>
      <dgm:spPr/>
      <dgm:t>
        <a:bodyPr/>
        <a:lstStyle/>
        <a:p>
          <a:endParaRPr lang="en-US"/>
        </a:p>
      </dgm:t>
    </dgm:pt>
    <dgm:pt modelId="{EFE1673A-513E-4012-A305-9B1F597D8878}">
      <dgm:prSet custT="1"/>
      <dgm:spPr/>
      <dgm:t>
        <a:bodyPr/>
        <a:lstStyle/>
        <a:p>
          <a:pPr rtl="0"/>
          <a:r>
            <a:rPr lang="en-US" sz="2200" dirty="0" smtClean="0"/>
            <a:t>Robot Motion Control </a:t>
          </a:r>
          <a:endParaRPr lang="en-US" sz="2200" dirty="0"/>
        </a:p>
      </dgm:t>
    </dgm:pt>
    <dgm:pt modelId="{F318E0DC-95E0-48C6-A599-A911771527FB}" type="parTrans" cxnId="{9FC16B07-13CD-48BC-AEFD-B3046EB37FEA}">
      <dgm:prSet/>
      <dgm:spPr/>
      <dgm:t>
        <a:bodyPr/>
        <a:lstStyle/>
        <a:p>
          <a:endParaRPr lang="en-US"/>
        </a:p>
      </dgm:t>
    </dgm:pt>
    <dgm:pt modelId="{45923039-AFA1-435B-9A24-D387CA87CE5D}" type="sibTrans" cxnId="{9FC16B07-13CD-48BC-AEFD-B3046EB37FEA}">
      <dgm:prSet/>
      <dgm:spPr/>
      <dgm:t>
        <a:bodyPr/>
        <a:lstStyle/>
        <a:p>
          <a:endParaRPr lang="en-US"/>
        </a:p>
      </dgm:t>
    </dgm:pt>
    <dgm:pt modelId="{5F94DBD9-798B-4C2C-8EB1-A34EAC03E7B7}">
      <dgm:prSet/>
      <dgm:spPr/>
      <dgm:t>
        <a:bodyPr/>
        <a:lstStyle/>
        <a:p>
          <a:pPr rtl="0"/>
          <a:r>
            <a:rPr lang="en-US" dirty="0" smtClean="0"/>
            <a:t>EEG signal classification and detection</a:t>
          </a:r>
          <a:endParaRPr lang="en-US" dirty="0"/>
        </a:p>
      </dgm:t>
    </dgm:pt>
    <dgm:pt modelId="{7DE9F261-C26E-4EE0-918F-8930383EE5B5}" type="parTrans" cxnId="{A966A47B-D387-46DE-8D56-197CBEE46958}">
      <dgm:prSet/>
      <dgm:spPr/>
      <dgm:t>
        <a:bodyPr/>
        <a:lstStyle/>
        <a:p>
          <a:endParaRPr lang="en-US"/>
        </a:p>
      </dgm:t>
    </dgm:pt>
    <dgm:pt modelId="{1F68DC0E-709B-46A0-A563-28EBE0839CAC}" type="sibTrans" cxnId="{A966A47B-D387-46DE-8D56-197CBEE46958}">
      <dgm:prSet/>
      <dgm:spPr/>
      <dgm:t>
        <a:bodyPr/>
        <a:lstStyle/>
        <a:p>
          <a:endParaRPr lang="en-US"/>
        </a:p>
      </dgm:t>
    </dgm:pt>
    <dgm:pt modelId="{35676F88-8463-4387-9A97-9217D7A9AA77}">
      <dgm:prSet custT="1"/>
      <dgm:spPr/>
      <dgm:t>
        <a:bodyPr/>
        <a:lstStyle/>
        <a:p>
          <a:pPr rtl="0"/>
          <a:endParaRPr lang="en-US" sz="2200" dirty="0"/>
        </a:p>
      </dgm:t>
    </dgm:pt>
    <dgm:pt modelId="{CF7356AC-B413-4F35-A3A4-8A4C08309880}" type="parTrans" cxnId="{504AE1CC-AD9A-4EB6-8D23-68B500406D88}">
      <dgm:prSet/>
      <dgm:spPr/>
      <dgm:t>
        <a:bodyPr/>
        <a:lstStyle/>
        <a:p>
          <a:endParaRPr lang="en-US"/>
        </a:p>
      </dgm:t>
    </dgm:pt>
    <dgm:pt modelId="{4D8D773B-222A-48CE-9A11-7D57051A094C}" type="sibTrans" cxnId="{504AE1CC-AD9A-4EB6-8D23-68B500406D88}">
      <dgm:prSet/>
      <dgm:spPr/>
      <dgm:t>
        <a:bodyPr/>
        <a:lstStyle/>
        <a:p>
          <a:endParaRPr lang="en-US"/>
        </a:p>
      </dgm:t>
    </dgm:pt>
    <dgm:pt modelId="{5B2009E7-0C2A-40C6-A40D-D82A6B253037}">
      <dgm:prSet/>
      <dgm:spPr/>
      <dgm:t>
        <a:bodyPr/>
        <a:lstStyle/>
        <a:p>
          <a:pPr rtl="0"/>
          <a:r>
            <a:rPr lang="en-US" dirty="0" smtClean="0"/>
            <a:t>References</a:t>
          </a:r>
          <a:endParaRPr lang="en-US" dirty="0"/>
        </a:p>
      </dgm:t>
    </dgm:pt>
    <dgm:pt modelId="{2083B476-6D64-4DCC-B6BB-0D31C9B2D086}" type="parTrans" cxnId="{90EE6CE6-AA96-4E99-B834-D24B0E9B7DD1}">
      <dgm:prSet/>
      <dgm:spPr/>
      <dgm:t>
        <a:bodyPr/>
        <a:lstStyle/>
        <a:p>
          <a:endParaRPr lang="en-US"/>
        </a:p>
      </dgm:t>
    </dgm:pt>
    <dgm:pt modelId="{643DE30C-72DE-4953-A7AE-48D6A7D07D8D}" type="sibTrans" cxnId="{90EE6CE6-AA96-4E99-B834-D24B0E9B7DD1}">
      <dgm:prSet/>
      <dgm:spPr/>
      <dgm:t>
        <a:bodyPr/>
        <a:lstStyle/>
        <a:p>
          <a:endParaRPr lang="en-US"/>
        </a:p>
      </dgm:t>
    </dgm:pt>
    <dgm:pt modelId="{C5A6D705-1E98-4985-844D-66146E164BBE}">
      <dgm:prSet/>
      <dgm:spPr/>
      <dgm:t>
        <a:bodyPr/>
        <a:lstStyle/>
        <a:p>
          <a:pPr rtl="0"/>
          <a:r>
            <a:rPr lang="en-US" dirty="0" smtClean="0"/>
            <a:t>Conclusion &amp; Future Work </a:t>
          </a:r>
          <a:endParaRPr lang="en-US" dirty="0"/>
        </a:p>
      </dgm:t>
    </dgm:pt>
    <dgm:pt modelId="{934D4E7B-D5EB-4FF2-BD72-7DDA3076B44E}" type="sibTrans" cxnId="{BB539AE4-D395-4C51-9230-877FD8849387}">
      <dgm:prSet/>
      <dgm:spPr/>
      <dgm:t>
        <a:bodyPr/>
        <a:lstStyle/>
        <a:p>
          <a:endParaRPr lang="en-US"/>
        </a:p>
      </dgm:t>
    </dgm:pt>
    <dgm:pt modelId="{DB9F1D38-537D-4259-9DDC-D13A471726CE}" type="parTrans" cxnId="{BB539AE4-D395-4C51-9230-877FD8849387}">
      <dgm:prSet/>
      <dgm:spPr/>
      <dgm:t>
        <a:bodyPr/>
        <a:lstStyle/>
        <a:p>
          <a:endParaRPr lang="en-US"/>
        </a:p>
      </dgm:t>
    </dgm:pt>
    <dgm:pt modelId="{2E94DA70-EF6C-4F1D-B7EC-6D798670EA0A}" type="pres">
      <dgm:prSet presAssocID="{E1C7773F-3AD5-47D7-8E25-EFA64634DC41}" presName="linear" presStyleCnt="0">
        <dgm:presLayoutVars>
          <dgm:animLvl val="lvl"/>
          <dgm:resizeHandles val="exact"/>
        </dgm:presLayoutVars>
      </dgm:prSet>
      <dgm:spPr/>
      <dgm:t>
        <a:bodyPr/>
        <a:lstStyle/>
        <a:p>
          <a:endParaRPr lang="en-US"/>
        </a:p>
      </dgm:t>
    </dgm:pt>
    <dgm:pt modelId="{F3912EDF-82DF-466E-AAF4-0E2CAD8D6C84}" type="pres">
      <dgm:prSet presAssocID="{27E75B4E-2F02-45A4-AC47-B6EAB20E5193}" presName="parentText" presStyleLbl="node1" presStyleIdx="0" presStyleCnt="5" custLinFactNeighborX="-6411" custLinFactNeighborY="-24087">
        <dgm:presLayoutVars>
          <dgm:chMax val="0"/>
          <dgm:bulletEnabled val="1"/>
        </dgm:presLayoutVars>
      </dgm:prSet>
      <dgm:spPr/>
      <dgm:t>
        <a:bodyPr/>
        <a:lstStyle/>
        <a:p>
          <a:endParaRPr lang="en-US"/>
        </a:p>
      </dgm:t>
    </dgm:pt>
    <dgm:pt modelId="{D2C06AEE-1D8C-445C-BC82-075FE6C38441}" type="pres">
      <dgm:prSet presAssocID="{6B94A509-9CE4-4D61-9009-04D72FFD172C}" presName="spacer" presStyleCnt="0"/>
      <dgm:spPr/>
      <dgm:t>
        <a:bodyPr/>
        <a:lstStyle/>
        <a:p>
          <a:endParaRPr lang="en-US"/>
        </a:p>
      </dgm:t>
    </dgm:pt>
    <dgm:pt modelId="{4F19D7D0-F50F-406B-8D48-CCC1E6B2E5C3}" type="pres">
      <dgm:prSet presAssocID="{EFE1673A-513E-4012-A305-9B1F597D8878}" presName="parentText" presStyleLbl="node1" presStyleIdx="1" presStyleCnt="5">
        <dgm:presLayoutVars>
          <dgm:chMax val="0"/>
          <dgm:bulletEnabled val="1"/>
        </dgm:presLayoutVars>
      </dgm:prSet>
      <dgm:spPr/>
      <dgm:t>
        <a:bodyPr/>
        <a:lstStyle/>
        <a:p>
          <a:endParaRPr lang="en-IN"/>
        </a:p>
      </dgm:t>
    </dgm:pt>
    <dgm:pt modelId="{954F7307-068F-4DFC-8761-CA680782D596}" type="pres">
      <dgm:prSet presAssocID="{45923039-AFA1-435B-9A24-D387CA87CE5D}" presName="spacer" presStyleCnt="0"/>
      <dgm:spPr/>
    </dgm:pt>
    <dgm:pt modelId="{FC9E684C-C2AB-4AAF-A700-EFD703E7A82B}" type="pres">
      <dgm:prSet presAssocID="{5F94DBD9-798B-4C2C-8EB1-A34EAC03E7B7}" presName="parentText" presStyleLbl="node1" presStyleIdx="2" presStyleCnt="5" custLinFactNeighborX="-1144" custLinFactNeighborY="-1313">
        <dgm:presLayoutVars>
          <dgm:chMax val="0"/>
          <dgm:bulletEnabled val="1"/>
        </dgm:presLayoutVars>
      </dgm:prSet>
      <dgm:spPr/>
      <dgm:t>
        <a:bodyPr/>
        <a:lstStyle/>
        <a:p>
          <a:endParaRPr lang="en-US"/>
        </a:p>
      </dgm:t>
    </dgm:pt>
    <dgm:pt modelId="{6EB94D83-8ED5-4945-8B75-F5FB6FC0B417}" type="pres">
      <dgm:prSet presAssocID="{5F94DBD9-798B-4C2C-8EB1-A34EAC03E7B7}" presName="childText" presStyleLbl="revTx" presStyleIdx="0" presStyleCnt="1">
        <dgm:presLayoutVars>
          <dgm:bulletEnabled val="1"/>
        </dgm:presLayoutVars>
      </dgm:prSet>
      <dgm:spPr/>
      <dgm:t>
        <a:bodyPr/>
        <a:lstStyle/>
        <a:p>
          <a:endParaRPr lang="en-US"/>
        </a:p>
      </dgm:t>
    </dgm:pt>
    <dgm:pt modelId="{712E1E62-B113-4AEF-BACC-ACBB801C3C76}" type="pres">
      <dgm:prSet presAssocID="{C5A6D705-1E98-4985-844D-66146E164BBE}" presName="parentText" presStyleLbl="node1" presStyleIdx="3" presStyleCnt="5" custLinFactY="-36469" custLinFactNeighborX="-265" custLinFactNeighborY="-100000">
        <dgm:presLayoutVars>
          <dgm:chMax val="0"/>
          <dgm:bulletEnabled val="1"/>
        </dgm:presLayoutVars>
      </dgm:prSet>
      <dgm:spPr/>
      <dgm:t>
        <a:bodyPr/>
        <a:lstStyle/>
        <a:p>
          <a:endParaRPr lang="en-US"/>
        </a:p>
      </dgm:t>
    </dgm:pt>
    <dgm:pt modelId="{7DAD6302-CBDF-40D3-9B93-BB08C7B27AAD}" type="pres">
      <dgm:prSet presAssocID="{934D4E7B-D5EB-4FF2-BD72-7DDA3076B44E}" presName="spacer" presStyleCnt="0"/>
      <dgm:spPr/>
      <dgm:t>
        <a:bodyPr/>
        <a:lstStyle/>
        <a:p>
          <a:endParaRPr lang="en-US"/>
        </a:p>
      </dgm:t>
    </dgm:pt>
    <dgm:pt modelId="{F55DEA9F-5AF2-440D-8D97-104B33062619}" type="pres">
      <dgm:prSet presAssocID="{5B2009E7-0C2A-40C6-A40D-D82A6B253037}" presName="parentText" presStyleLbl="node1" presStyleIdx="4" presStyleCnt="5" custLinFactY="-36348" custLinFactNeighborX="-265" custLinFactNeighborY="-100000">
        <dgm:presLayoutVars>
          <dgm:chMax val="0"/>
          <dgm:bulletEnabled val="1"/>
        </dgm:presLayoutVars>
      </dgm:prSet>
      <dgm:spPr/>
      <dgm:t>
        <a:bodyPr/>
        <a:lstStyle/>
        <a:p>
          <a:endParaRPr lang="en-US"/>
        </a:p>
      </dgm:t>
    </dgm:pt>
  </dgm:ptLst>
  <dgm:cxnLst>
    <dgm:cxn modelId="{2E2E8EB5-7545-4F49-BEBD-F81032BCEA62}" type="presOf" srcId="{C5A6D705-1E98-4985-844D-66146E164BBE}" destId="{712E1E62-B113-4AEF-BACC-ACBB801C3C76}" srcOrd="0" destOrd="0" presId="urn:microsoft.com/office/officeart/2005/8/layout/vList2"/>
    <dgm:cxn modelId="{504AE1CC-AD9A-4EB6-8D23-68B500406D88}" srcId="{5F94DBD9-798B-4C2C-8EB1-A34EAC03E7B7}" destId="{35676F88-8463-4387-9A97-9217D7A9AA77}" srcOrd="0" destOrd="0" parTransId="{CF7356AC-B413-4F35-A3A4-8A4C08309880}" sibTransId="{4D8D773B-222A-48CE-9A11-7D57051A094C}"/>
    <dgm:cxn modelId="{E8661B03-75B7-4F35-BDE5-364A3697B8EF}" type="presOf" srcId="{EFE1673A-513E-4012-A305-9B1F597D8878}" destId="{4F19D7D0-F50F-406B-8D48-CCC1E6B2E5C3}" srcOrd="0" destOrd="0" presId="urn:microsoft.com/office/officeart/2005/8/layout/vList2"/>
    <dgm:cxn modelId="{A966A47B-D387-46DE-8D56-197CBEE46958}" srcId="{E1C7773F-3AD5-47D7-8E25-EFA64634DC41}" destId="{5F94DBD9-798B-4C2C-8EB1-A34EAC03E7B7}" srcOrd="2" destOrd="0" parTransId="{7DE9F261-C26E-4EE0-918F-8930383EE5B5}" sibTransId="{1F68DC0E-709B-46A0-A563-28EBE0839CAC}"/>
    <dgm:cxn modelId="{FA554BC2-562E-49E4-9DE2-41689391E8BA}" type="presOf" srcId="{5B2009E7-0C2A-40C6-A40D-D82A6B253037}" destId="{F55DEA9F-5AF2-440D-8D97-104B33062619}" srcOrd="0" destOrd="0" presId="urn:microsoft.com/office/officeart/2005/8/layout/vList2"/>
    <dgm:cxn modelId="{8C494106-83A7-48B1-AFFA-6D22E8A4C9CE}" type="presOf" srcId="{35676F88-8463-4387-9A97-9217D7A9AA77}" destId="{6EB94D83-8ED5-4945-8B75-F5FB6FC0B417}" srcOrd="0" destOrd="0" presId="urn:microsoft.com/office/officeart/2005/8/layout/vList2"/>
    <dgm:cxn modelId="{77CA5E85-D869-4977-B1CD-B06F8D2F7E17}" srcId="{E1C7773F-3AD5-47D7-8E25-EFA64634DC41}" destId="{27E75B4E-2F02-45A4-AC47-B6EAB20E5193}" srcOrd="0" destOrd="0" parTransId="{0DA25A46-E284-4C69-80A2-702E7561F7B3}" sibTransId="{6B94A509-9CE4-4D61-9009-04D72FFD172C}"/>
    <dgm:cxn modelId="{90EE6CE6-AA96-4E99-B834-D24B0E9B7DD1}" srcId="{E1C7773F-3AD5-47D7-8E25-EFA64634DC41}" destId="{5B2009E7-0C2A-40C6-A40D-D82A6B253037}" srcOrd="4" destOrd="0" parTransId="{2083B476-6D64-4DCC-B6BB-0D31C9B2D086}" sibTransId="{643DE30C-72DE-4953-A7AE-48D6A7D07D8D}"/>
    <dgm:cxn modelId="{BB539AE4-D395-4C51-9230-877FD8849387}" srcId="{E1C7773F-3AD5-47D7-8E25-EFA64634DC41}" destId="{C5A6D705-1E98-4985-844D-66146E164BBE}" srcOrd="3" destOrd="0" parTransId="{DB9F1D38-537D-4259-9DDC-D13A471726CE}" sibTransId="{934D4E7B-D5EB-4FF2-BD72-7DDA3076B44E}"/>
    <dgm:cxn modelId="{31A7B8C5-61E3-4AF5-90F1-9419B6F92F7A}" type="presOf" srcId="{5F94DBD9-798B-4C2C-8EB1-A34EAC03E7B7}" destId="{FC9E684C-C2AB-4AAF-A700-EFD703E7A82B}" srcOrd="0" destOrd="0" presId="urn:microsoft.com/office/officeart/2005/8/layout/vList2"/>
    <dgm:cxn modelId="{9FC16B07-13CD-48BC-AEFD-B3046EB37FEA}" srcId="{E1C7773F-3AD5-47D7-8E25-EFA64634DC41}" destId="{EFE1673A-513E-4012-A305-9B1F597D8878}" srcOrd="1" destOrd="0" parTransId="{F318E0DC-95E0-48C6-A599-A911771527FB}" sibTransId="{45923039-AFA1-435B-9A24-D387CA87CE5D}"/>
    <dgm:cxn modelId="{A8D947D0-5683-497A-9D0F-031EBB60BAB2}" type="presOf" srcId="{E1C7773F-3AD5-47D7-8E25-EFA64634DC41}" destId="{2E94DA70-EF6C-4F1D-B7EC-6D798670EA0A}" srcOrd="0" destOrd="0" presId="urn:microsoft.com/office/officeart/2005/8/layout/vList2"/>
    <dgm:cxn modelId="{A87A1BA2-1D11-4EFE-8035-5AD1B7E40AA4}" type="presOf" srcId="{27E75B4E-2F02-45A4-AC47-B6EAB20E5193}" destId="{F3912EDF-82DF-466E-AAF4-0E2CAD8D6C84}" srcOrd="0" destOrd="0" presId="urn:microsoft.com/office/officeart/2005/8/layout/vList2"/>
    <dgm:cxn modelId="{EA9B9CC3-887F-450B-BF57-942B0EF553B1}" type="presParOf" srcId="{2E94DA70-EF6C-4F1D-B7EC-6D798670EA0A}" destId="{F3912EDF-82DF-466E-AAF4-0E2CAD8D6C84}" srcOrd="0" destOrd="0" presId="urn:microsoft.com/office/officeart/2005/8/layout/vList2"/>
    <dgm:cxn modelId="{974CADDA-6984-4B60-BDF5-8BE07E8614AB}" type="presParOf" srcId="{2E94DA70-EF6C-4F1D-B7EC-6D798670EA0A}" destId="{D2C06AEE-1D8C-445C-BC82-075FE6C38441}" srcOrd="1" destOrd="0" presId="urn:microsoft.com/office/officeart/2005/8/layout/vList2"/>
    <dgm:cxn modelId="{0E8DBD9E-A80D-4D35-B017-7E44E6803540}" type="presParOf" srcId="{2E94DA70-EF6C-4F1D-B7EC-6D798670EA0A}" destId="{4F19D7D0-F50F-406B-8D48-CCC1E6B2E5C3}" srcOrd="2" destOrd="0" presId="urn:microsoft.com/office/officeart/2005/8/layout/vList2"/>
    <dgm:cxn modelId="{E75BE4EB-0ECF-4EDE-8CAA-12FCE1F8D941}" type="presParOf" srcId="{2E94DA70-EF6C-4F1D-B7EC-6D798670EA0A}" destId="{954F7307-068F-4DFC-8761-CA680782D596}" srcOrd="3" destOrd="0" presId="urn:microsoft.com/office/officeart/2005/8/layout/vList2"/>
    <dgm:cxn modelId="{75B1786E-10E1-4EE3-8C6C-675B6AF7C035}" type="presParOf" srcId="{2E94DA70-EF6C-4F1D-B7EC-6D798670EA0A}" destId="{FC9E684C-C2AB-4AAF-A700-EFD703E7A82B}" srcOrd="4" destOrd="0" presId="urn:microsoft.com/office/officeart/2005/8/layout/vList2"/>
    <dgm:cxn modelId="{7205C71D-3E7D-4368-AC20-965673C2AA94}" type="presParOf" srcId="{2E94DA70-EF6C-4F1D-B7EC-6D798670EA0A}" destId="{6EB94D83-8ED5-4945-8B75-F5FB6FC0B417}" srcOrd="5" destOrd="0" presId="urn:microsoft.com/office/officeart/2005/8/layout/vList2"/>
    <dgm:cxn modelId="{CEAC6727-9FFD-4BC3-8F8F-5ADEBF176686}" type="presParOf" srcId="{2E94DA70-EF6C-4F1D-B7EC-6D798670EA0A}" destId="{712E1E62-B113-4AEF-BACC-ACBB801C3C76}" srcOrd="6" destOrd="0" presId="urn:microsoft.com/office/officeart/2005/8/layout/vList2"/>
    <dgm:cxn modelId="{C5BADF23-B22B-455E-ACEC-BA586E703ED1}" type="presParOf" srcId="{2E94DA70-EF6C-4F1D-B7EC-6D798670EA0A}" destId="{7DAD6302-CBDF-40D3-9B93-BB08C7B27AAD}" srcOrd="7" destOrd="0" presId="urn:microsoft.com/office/officeart/2005/8/layout/vList2"/>
    <dgm:cxn modelId="{F59CD7CF-D8C5-4691-904F-5F95175AE16A}" type="presParOf" srcId="{2E94DA70-EF6C-4F1D-B7EC-6D798670EA0A}" destId="{F55DEA9F-5AF2-440D-8D97-104B3306261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C1F41-F14D-4B9C-8D87-0D21CA6630A3}" type="doc">
      <dgm:prSet loTypeId="urn:microsoft.com/office/officeart/2005/8/layout/hProcess9" loCatId="process" qsTypeId="urn:microsoft.com/office/officeart/2005/8/quickstyle/3d2" qsCatId="3D" csTypeId="urn:microsoft.com/office/officeart/2005/8/colors/accent0_3" csCatId="mainScheme" phldr="1"/>
      <dgm:spPr/>
      <dgm:t>
        <a:bodyPr/>
        <a:lstStyle/>
        <a:p>
          <a:endParaRPr lang="en-IN"/>
        </a:p>
      </dgm:t>
    </dgm:pt>
    <dgm:pt modelId="{281FFECF-8F8B-4CA7-9678-50F2F75F5163}">
      <dgm:prSet/>
      <dgm:spPr/>
      <dgm:t>
        <a:bodyPr/>
        <a:lstStyle/>
        <a:p>
          <a:pPr rtl="0"/>
          <a:r>
            <a:rPr lang="en-IN" b="1" dirty="0" smtClean="0"/>
            <a:t>Signal Acquisition</a:t>
          </a:r>
          <a:endParaRPr lang="en-IN" b="1" dirty="0"/>
        </a:p>
      </dgm:t>
    </dgm:pt>
    <dgm:pt modelId="{6F053818-DBFB-49B7-9E4C-275FC4C9512A}" type="parTrans" cxnId="{B2D80FBE-56C5-40EA-B681-31AF036986A9}">
      <dgm:prSet/>
      <dgm:spPr/>
      <dgm:t>
        <a:bodyPr/>
        <a:lstStyle/>
        <a:p>
          <a:endParaRPr lang="en-IN"/>
        </a:p>
      </dgm:t>
    </dgm:pt>
    <dgm:pt modelId="{D29F767E-8CCF-4754-BDFD-CF5ED42E8B2E}" type="sibTrans" cxnId="{B2D80FBE-56C5-40EA-B681-31AF036986A9}">
      <dgm:prSet/>
      <dgm:spPr/>
      <dgm:t>
        <a:bodyPr/>
        <a:lstStyle/>
        <a:p>
          <a:endParaRPr lang="en-IN"/>
        </a:p>
      </dgm:t>
    </dgm:pt>
    <dgm:pt modelId="{5A805DA7-EC98-4483-BB1F-8FC7ADA2D1CC}">
      <dgm:prSet custT="1">
        <dgm:style>
          <a:lnRef idx="0">
            <a:schemeClr val="accent4"/>
          </a:lnRef>
          <a:fillRef idx="3">
            <a:schemeClr val="accent4"/>
          </a:fillRef>
          <a:effectRef idx="3">
            <a:schemeClr val="accent4"/>
          </a:effectRef>
          <a:fontRef idx="minor">
            <a:schemeClr val="lt1"/>
          </a:fontRef>
        </dgm:style>
      </dgm:prSet>
      <dgm:spPr/>
      <dgm:t>
        <a:bodyPr lIns="0" rIns="0"/>
        <a:lstStyle/>
        <a:p>
          <a:pPr rtl="0"/>
          <a:r>
            <a:rPr lang="en-IN" sz="2400" b="1" dirty="0" smtClean="0"/>
            <a:t>Signal Pre-processing</a:t>
          </a:r>
          <a:endParaRPr lang="en-IN" sz="2400" b="1" dirty="0"/>
        </a:p>
      </dgm:t>
    </dgm:pt>
    <dgm:pt modelId="{EC509716-324D-427F-8CA5-AEF90FC3BABF}" type="parTrans" cxnId="{CC14E515-B4CE-4E20-9E8E-D5570C9D88D4}">
      <dgm:prSet/>
      <dgm:spPr/>
      <dgm:t>
        <a:bodyPr/>
        <a:lstStyle/>
        <a:p>
          <a:endParaRPr lang="en-IN"/>
        </a:p>
      </dgm:t>
    </dgm:pt>
    <dgm:pt modelId="{F5FF9099-94C4-4D04-87EC-A45C43AB213F}" type="sibTrans" cxnId="{CC14E515-B4CE-4E20-9E8E-D5570C9D88D4}">
      <dgm:prSet/>
      <dgm:spPr/>
      <dgm:t>
        <a:bodyPr/>
        <a:lstStyle/>
        <a:p>
          <a:endParaRPr lang="en-IN"/>
        </a:p>
      </dgm:t>
    </dgm:pt>
    <dgm:pt modelId="{55D448AB-D4B4-4729-9C88-A7323046C27E}">
      <dgm:prSet/>
      <dgm:spPr/>
      <dgm:t>
        <a:bodyPr/>
        <a:lstStyle/>
        <a:p>
          <a:pPr rtl="0"/>
          <a:r>
            <a:rPr lang="en-IN" b="1" smtClean="0"/>
            <a:t>Feature Extraction</a:t>
          </a:r>
          <a:endParaRPr lang="en-IN" b="1"/>
        </a:p>
      </dgm:t>
    </dgm:pt>
    <dgm:pt modelId="{C18E83A5-AAAC-4907-B7DF-4C206C2FF8E2}" type="parTrans" cxnId="{AA36F712-EC54-4F64-BA0C-5C49683BBBC4}">
      <dgm:prSet/>
      <dgm:spPr/>
      <dgm:t>
        <a:bodyPr/>
        <a:lstStyle/>
        <a:p>
          <a:endParaRPr lang="en-IN"/>
        </a:p>
      </dgm:t>
    </dgm:pt>
    <dgm:pt modelId="{CA50EBA9-645D-415C-B555-33FC1AFEEC77}" type="sibTrans" cxnId="{AA36F712-EC54-4F64-BA0C-5C49683BBBC4}">
      <dgm:prSet/>
      <dgm:spPr/>
      <dgm:t>
        <a:bodyPr/>
        <a:lstStyle/>
        <a:p>
          <a:endParaRPr lang="en-IN"/>
        </a:p>
      </dgm:t>
    </dgm:pt>
    <dgm:pt modelId="{5DBE5B25-7922-4373-9115-F71138BA5469}">
      <dgm:prSet/>
      <dgm:spPr/>
      <dgm:t>
        <a:bodyPr/>
        <a:lstStyle/>
        <a:p>
          <a:pPr rtl="0"/>
          <a:r>
            <a:rPr lang="en-IN" b="1" smtClean="0"/>
            <a:t>Multi Resolution Analysis</a:t>
          </a:r>
          <a:endParaRPr lang="en-IN" b="1"/>
        </a:p>
      </dgm:t>
    </dgm:pt>
    <dgm:pt modelId="{266B3686-7588-4D96-802D-9B08AAB0B519}" type="parTrans" cxnId="{578592E9-0DA1-4FE5-835F-2015AF00C459}">
      <dgm:prSet/>
      <dgm:spPr/>
      <dgm:t>
        <a:bodyPr/>
        <a:lstStyle/>
        <a:p>
          <a:endParaRPr lang="en-IN"/>
        </a:p>
      </dgm:t>
    </dgm:pt>
    <dgm:pt modelId="{69D92ADF-F5E8-41E5-9E61-450EB3996ED2}" type="sibTrans" cxnId="{578592E9-0DA1-4FE5-835F-2015AF00C459}">
      <dgm:prSet/>
      <dgm:spPr/>
      <dgm:t>
        <a:bodyPr/>
        <a:lstStyle/>
        <a:p>
          <a:endParaRPr lang="en-IN"/>
        </a:p>
      </dgm:t>
    </dgm:pt>
    <dgm:pt modelId="{27A1CA8A-3BD2-4F94-934B-11C54C77F3DE}">
      <dgm:prSet/>
      <dgm:spPr/>
      <dgm:t>
        <a:bodyPr/>
        <a:lstStyle/>
        <a:p>
          <a:pPr rtl="0"/>
          <a:r>
            <a:rPr lang="en-IN" b="1" smtClean="0"/>
            <a:t>Principal Component Analysis</a:t>
          </a:r>
          <a:endParaRPr lang="en-IN" b="1"/>
        </a:p>
      </dgm:t>
    </dgm:pt>
    <dgm:pt modelId="{30426D47-3593-4841-98C7-EBE7D483CFEF}" type="parTrans" cxnId="{15954254-1893-4EB1-B972-499DAF6D564B}">
      <dgm:prSet/>
      <dgm:spPr/>
      <dgm:t>
        <a:bodyPr/>
        <a:lstStyle/>
        <a:p>
          <a:endParaRPr lang="en-IN"/>
        </a:p>
      </dgm:t>
    </dgm:pt>
    <dgm:pt modelId="{2A153C5E-A8B9-4C99-8E8E-E7F12E2162AB}" type="sibTrans" cxnId="{15954254-1893-4EB1-B972-499DAF6D564B}">
      <dgm:prSet/>
      <dgm:spPr/>
      <dgm:t>
        <a:bodyPr/>
        <a:lstStyle/>
        <a:p>
          <a:endParaRPr lang="en-IN"/>
        </a:p>
      </dgm:t>
    </dgm:pt>
    <dgm:pt modelId="{FEAC9A32-EB8D-4FC0-9F70-AD6EDC7BBE76}">
      <dgm:prSet/>
      <dgm:spPr/>
      <dgm:t>
        <a:bodyPr/>
        <a:lstStyle/>
        <a:p>
          <a:pPr rtl="0"/>
          <a:r>
            <a:rPr lang="en-IN" b="1" smtClean="0"/>
            <a:t>Classification and Detection</a:t>
          </a:r>
          <a:endParaRPr lang="en-IN" b="1"/>
        </a:p>
      </dgm:t>
    </dgm:pt>
    <dgm:pt modelId="{71E602DA-C8D2-4F43-9924-BFD251F4924D}" type="parTrans" cxnId="{8E357999-6C92-4F6E-B663-89E1AA4BA8C2}">
      <dgm:prSet/>
      <dgm:spPr/>
      <dgm:t>
        <a:bodyPr/>
        <a:lstStyle/>
        <a:p>
          <a:endParaRPr lang="en-IN"/>
        </a:p>
      </dgm:t>
    </dgm:pt>
    <dgm:pt modelId="{608DFD25-572C-4454-9ACC-5AAB1831F509}" type="sibTrans" cxnId="{8E357999-6C92-4F6E-B663-89E1AA4BA8C2}">
      <dgm:prSet/>
      <dgm:spPr/>
      <dgm:t>
        <a:bodyPr/>
        <a:lstStyle/>
        <a:p>
          <a:endParaRPr lang="en-IN"/>
        </a:p>
      </dgm:t>
    </dgm:pt>
    <dgm:pt modelId="{E5E4D842-9249-40D2-8BC4-227A019B640B}" type="pres">
      <dgm:prSet presAssocID="{ED0C1F41-F14D-4B9C-8D87-0D21CA6630A3}" presName="CompostProcess" presStyleCnt="0">
        <dgm:presLayoutVars>
          <dgm:dir/>
          <dgm:resizeHandles val="exact"/>
        </dgm:presLayoutVars>
      </dgm:prSet>
      <dgm:spPr/>
      <dgm:t>
        <a:bodyPr/>
        <a:lstStyle/>
        <a:p>
          <a:endParaRPr lang="en-US"/>
        </a:p>
      </dgm:t>
    </dgm:pt>
    <dgm:pt modelId="{577BA177-2634-4CBD-A27D-B58357A7FE89}" type="pres">
      <dgm:prSet presAssocID="{ED0C1F41-F14D-4B9C-8D87-0D21CA6630A3}" presName="arrow" presStyleLbl="bgShp" presStyleIdx="0" presStyleCnt="1"/>
      <dgm:spPr/>
      <dgm:t>
        <a:bodyPr/>
        <a:lstStyle/>
        <a:p>
          <a:endParaRPr lang="en-IN"/>
        </a:p>
      </dgm:t>
    </dgm:pt>
    <dgm:pt modelId="{03D4006C-3EA4-4EB3-B7E3-0DA99E7E891C}" type="pres">
      <dgm:prSet presAssocID="{ED0C1F41-F14D-4B9C-8D87-0D21CA6630A3}" presName="linearProcess" presStyleCnt="0"/>
      <dgm:spPr/>
    </dgm:pt>
    <dgm:pt modelId="{7F7607EF-20D5-4835-97F2-E0E93F9A9C65}" type="pres">
      <dgm:prSet presAssocID="{281FFECF-8F8B-4CA7-9678-50F2F75F5163}" presName="textNode" presStyleLbl="node1" presStyleIdx="0" presStyleCnt="4">
        <dgm:presLayoutVars>
          <dgm:bulletEnabled val="1"/>
        </dgm:presLayoutVars>
      </dgm:prSet>
      <dgm:spPr/>
      <dgm:t>
        <a:bodyPr/>
        <a:lstStyle/>
        <a:p>
          <a:endParaRPr lang="en-IN"/>
        </a:p>
      </dgm:t>
    </dgm:pt>
    <dgm:pt modelId="{F21A7477-3AF6-4025-BCB3-7BA1D409E5AF}" type="pres">
      <dgm:prSet presAssocID="{D29F767E-8CCF-4754-BDFD-CF5ED42E8B2E}" presName="sibTrans" presStyleCnt="0"/>
      <dgm:spPr/>
    </dgm:pt>
    <dgm:pt modelId="{A2592681-9EBA-40B4-8883-BFDC996C8C99}" type="pres">
      <dgm:prSet presAssocID="{5A805DA7-EC98-4483-BB1F-8FC7ADA2D1CC}" presName="textNode" presStyleLbl="node1" presStyleIdx="1" presStyleCnt="4">
        <dgm:presLayoutVars>
          <dgm:bulletEnabled val="1"/>
        </dgm:presLayoutVars>
      </dgm:prSet>
      <dgm:spPr/>
      <dgm:t>
        <a:bodyPr/>
        <a:lstStyle/>
        <a:p>
          <a:endParaRPr lang="en-IN"/>
        </a:p>
      </dgm:t>
    </dgm:pt>
    <dgm:pt modelId="{5E1BDD7E-56A0-48B4-97EF-A2BDC6C1CCA3}" type="pres">
      <dgm:prSet presAssocID="{F5FF9099-94C4-4D04-87EC-A45C43AB213F}" presName="sibTrans" presStyleCnt="0"/>
      <dgm:spPr/>
    </dgm:pt>
    <dgm:pt modelId="{34CA9F47-EAC7-467B-99FF-F36595C68DC7}" type="pres">
      <dgm:prSet presAssocID="{55D448AB-D4B4-4729-9C88-A7323046C27E}" presName="textNode" presStyleLbl="node1" presStyleIdx="2" presStyleCnt="4">
        <dgm:presLayoutVars>
          <dgm:bulletEnabled val="1"/>
        </dgm:presLayoutVars>
      </dgm:prSet>
      <dgm:spPr/>
      <dgm:t>
        <a:bodyPr/>
        <a:lstStyle/>
        <a:p>
          <a:endParaRPr lang="en-US"/>
        </a:p>
      </dgm:t>
    </dgm:pt>
    <dgm:pt modelId="{1F0093F0-9406-4DDF-A991-AE748448CCA2}" type="pres">
      <dgm:prSet presAssocID="{CA50EBA9-645D-415C-B555-33FC1AFEEC77}" presName="sibTrans" presStyleCnt="0"/>
      <dgm:spPr/>
    </dgm:pt>
    <dgm:pt modelId="{53DF13A3-8B1E-4366-8777-0D3D0D5B4BD9}" type="pres">
      <dgm:prSet presAssocID="{FEAC9A32-EB8D-4FC0-9F70-AD6EDC7BBE76}" presName="textNode" presStyleLbl="node1" presStyleIdx="3" presStyleCnt="4">
        <dgm:presLayoutVars>
          <dgm:bulletEnabled val="1"/>
        </dgm:presLayoutVars>
      </dgm:prSet>
      <dgm:spPr/>
      <dgm:t>
        <a:bodyPr/>
        <a:lstStyle/>
        <a:p>
          <a:endParaRPr lang="en-US"/>
        </a:p>
      </dgm:t>
    </dgm:pt>
  </dgm:ptLst>
  <dgm:cxnLst>
    <dgm:cxn modelId="{8E357999-6C92-4F6E-B663-89E1AA4BA8C2}" srcId="{ED0C1F41-F14D-4B9C-8D87-0D21CA6630A3}" destId="{FEAC9A32-EB8D-4FC0-9F70-AD6EDC7BBE76}" srcOrd="3" destOrd="0" parTransId="{71E602DA-C8D2-4F43-9924-BFD251F4924D}" sibTransId="{608DFD25-572C-4454-9ACC-5AAB1831F509}"/>
    <dgm:cxn modelId="{0009EED5-00A1-4C65-A599-00C81533CDF1}" type="presOf" srcId="{5DBE5B25-7922-4373-9115-F71138BA5469}" destId="{34CA9F47-EAC7-467B-99FF-F36595C68DC7}" srcOrd="0" destOrd="1" presId="urn:microsoft.com/office/officeart/2005/8/layout/hProcess9"/>
    <dgm:cxn modelId="{E03FD1D6-E23B-42AD-9507-EE5CE04A10B1}" type="presOf" srcId="{27A1CA8A-3BD2-4F94-934B-11C54C77F3DE}" destId="{34CA9F47-EAC7-467B-99FF-F36595C68DC7}" srcOrd="0" destOrd="2" presId="urn:microsoft.com/office/officeart/2005/8/layout/hProcess9"/>
    <dgm:cxn modelId="{DA580A13-00A7-4A72-8F54-D4134077F4AF}" type="presOf" srcId="{ED0C1F41-F14D-4B9C-8D87-0D21CA6630A3}" destId="{E5E4D842-9249-40D2-8BC4-227A019B640B}" srcOrd="0" destOrd="0" presId="urn:microsoft.com/office/officeart/2005/8/layout/hProcess9"/>
    <dgm:cxn modelId="{CC14E515-B4CE-4E20-9E8E-D5570C9D88D4}" srcId="{ED0C1F41-F14D-4B9C-8D87-0D21CA6630A3}" destId="{5A805DA7-EC98-4483-BB1F-8FC7ADA2D1CC}" srcOrd="1" destOrd="0" parTransId="{EC509716-324D-427F-8CA5-AEF90FC3BABF}" sibTransId="{F5FF9099-94C4-4D04-87EC-A45C43AB213F}"/>
    <dgm:cxn modelId="{A98830FE-F93C-439F-AF4D-498A1B6D669E}" type="presOf" srcId="{5A805DA7-EC98-4483-BB1F-8FC7ADA2D1CC}" destId="{A2592681-9EBA-40B4-8883-BFDC996C8C99}" srcOrd="0" destOrd="0" presId="urn:microsoft.com/office/officeart/2005/8/layout/hProcess9"/>
    <dgm:cxn modelId="{2BC86C8D-8EA2-4029-B26F-7E5671C7DF71}" type="presOf" srcId="{281FFECF-8F8B-4CA7-9678-50F2F75F5163}" destId="{7F7607EF-20D5-4835-97F2-E0E93F9A9C65}" srcOrd="0" destOrd="0" presId="urn:microsoft.com/office/officeart/2005/8/layout/hProcess9"/>
    <dgm:cxn modelId="{15954254-1893-4EB1-B972-499DAF6D564B}" srcId="{55D448AB-D4B4-4729-9C88-A7323046C27E}" destId="{27A1CA8A-3BD2-4F94-934B-11C54C77F3DE}" srcOrd="1" destOrd="0" parTransId="{30426D47-3593-4841-98C7-EBE7D483CFEF}" sibTransId="{2A153C5E-A8B9-4C99-8E8E-E7F12E2162AB}"/>
    <dgm:cxn modelId="{BB139AA5-B51F-48A6-B01F-48CA5AB60B97}" type="presOf" srcId="{FEAC9A32-EB8D-4FC0-9F70-AD6EDC7BBE76}" destId="{53DF13A3-8B1E-4366-8777-0D3D0D5B4BD9}" srcOrd="0" destOrd="0" presId="urn:microsoft.com/office/officeart/2005/8/layout/hProcess9"/>
    <dgm:cxn modelId="{578592E9-0DA1-4FE5-835F-2015AF00C459}" srcId="{55D448AB-D4B4-4729-9C88-A7323046C27E}" destId="{5DBE5B25-7922-4373-9115-F71138BA5469}" srcOrd="0" destOrd="0" parTransId="{266B3686-7588-4D96-802D-9B08AAB0B519}" sibTransId="{69D92ADF-F5E8-41E5-9E61-450EB3996ED2}"/>
    <dgm:cxn modelId="{CCB7276F-86C4-4C1B-A2BD-BB973518EF24}" type="presOf" srcId="{55D448AB-D4B4-4729-9C88-A7323046C27E}" destId="{34CA9F47-EAC7-467B-99FF-F36595C68DC7}" srcOrd="0" destOrd="0" presId="urn:microsoft.com/office/officeart/2005/8/layout/hProcess9"/>
    <dgm:cxn modelId="{AA36F712-EC54-4F64-BA0C-5C49683BBBC4}" srcId="{ED0C1F41-F14D-4B9C-8D87-0D21CA6630A3}" destId="{55D448AB-D4B4-4729-9C88-A7323046C27E}" srcOrd="2" destOrd="0" parTransId="{C18E83A5-AAAC-4907-B7DF-4C206C2FF8E2}" sibTransId="{CA50EBA9-645D-415C-B555-33FC1AFEEC77}"/>
    <dgm:cxn modelId="{B2D80FBE-56C5-40EA-B681-31AF036986A9}" srcId="{ED0C1F41-F14D-4B9C-8D87-0D21CA6630A3}" destId="{281FFECF-8F8B-4CA7-9678-50F2F75F5163}" srcOrd="0" destOrd="0" parTransId="{6F053818-DBFB-49B7-9E4C-275FC4C9512A}" sibTransId="{D29F767E-8CCF-4754-BDFD-CF5ED42E8B2E}"/>
    <dgm:cxn modelId="{795CCE11-61DE-47A0-840F-6BA6E5C8B4D4}" type="presParOf" srcId="{E5E4D842-9249-40D2-8BC4-227A019B640B}" destId="{577BA177-2634-4CBD-A27D-B58357A7FE89}" srcOrd="0" destOrd="0" presId="urn:microsoft.com/office/officeart/2005/8/layout/hProcess9"/>
    <dgm:cxn modelId="{E140AB35-D830-4ED0-9E40-DD31E2AF9665}" type="presParOf" srcId="{E5E4D842-9249-40D2-8BC4-227A019B640B}" destId="{03D4006C-3EA4-4EB3-B7E3-0DA99E7E891C}" srcOrd="1" destOrd="0" presId="urn:microsoft.com/office/officeart/2005/8/layout/hProcess9"/>
    <dgm:cxn modelId="{BE14DF46-DCE7-4D2B-9861-1FE17A99FDCE}" type="presParOf" srcId="{03D4006C-3EA4-4EB3-B7E3-0DA99E7E891C}" destId="{7F7607EF-20D5-4835-97F2-E0E93F9A9C65}" srcOrd="0" destOrd="0" presId="urn:microsoft.com/office/officeart/2005/8/layout/hProcess9"/>
    <dgm:cxn modelId="{E2D13775-C0E6-4172-9893-42FA69FFED21}" type="presParOf" srcId="{03D4006C-3EA4-4EB3-B7E3-0DA99E7E891C}" destId="{F21A7477-3AF6-4025-BCB3-7BA1D409E5AF}" srcOrd="1" destOrd="0" presId="urn:microsoft.com/office/officeart/2005/8/layout/hProcess9"/>
    <dgm:cxn modelId="{DE2D7FE8-ACD5-4FA5-A46B-E8452AB7D5D5}" type="presParOf" srcId="{03D4006C-3EA4-4EB3-B7E3-0DA99E7E891C}" destId="{A2592681-9EBA-40B4-8883-BFDC996C8C99}" srcOrd="2" destOrd="0" presId="urn:microsoft.com/office/officeart/2005/8/layout/hProcess9"/>
    <dgm:cxn modelId="{0E4EDD72-6278-4C9D-BF7F-2D31A74D8AF4}" type="presParOf" srcId="{03D4006C-3EA4-4EB3-B7E3-0DA99E7E891C}" destId="{5E1BDD7E-56A0-48B4-97EF-A2BDC6C1CCA3}" srcOrd="3" destOrd="0" presId="urn:microsoft.com/office/officeart/2005/8/layout/hProcess9"/>
    <dgm:cxn modelId="{577AC86E-8028-43EA-AEFA-42A8C9282CFF}" type="presParOf" srcId="{03D4006C-3EA4-4EB3-B7E3-0DA99E7E891C}" destId="{34CA9F47-EAC7-467B-99FF-F36595C68DC7}" srcOrd="4" destOrd="0" presId="urn:microsoft.com/office/officeart/2005/8/layout/hProcess9"/>
    <dgm:cxn modelId="{2BE2DCA1-25F1-4163-A08D-65E06C7D76B1}" type="presParOf" srcId="{03D4006C-3EA4-4EB3-B7E3-0DA99E7E891C}" destId="{1F0093F0-9406-4DDF-A991-AE748448CCA2}" srcOrd="5" destOrd="0" presId="urn:microsoft.com/office/officeart/2005/8/layout/hProcess9"/>
    <dgm:cxn modelId="{6E652C1E-CA48-47E6-A84A-1235622E0D4E}" type="presParOf" srcId="{03D4006C-3EA4-4EB3-B7E3-0DA99E7E891C}" destId="{53DF13A3-8B1E-4366-8777-0D3D0D5B4BD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03E8A-2FF6-49B7-B834-CC8A21CD3E37}" type="datetimeFigureOut">
              <a:rPr lang="en-IN" smtClean="0"/>
              <a:t>09-11-2014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453400-851D-4128-A004-85B1B8965C05}" type="slidenum">
              <a:rPr lang="en-IN" smtClean="0"/>
              <a:t>‹#›</a:t>
            </a:fld>
            <a:endParaRPr lang="en-IN"/>
          </a:p>
        </p:txBody>
      </p:sp>
    </p:spTree>
    <p:extLst>
      <p:ext uri="{BB962C8B-B14F-4D97-AF65-F5344CB8AC3E}">
        <p14:creationId xmlns:p14="http://schemas.microsoft.com/office/powerpoint/2010/main" val="351454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brain–computer interface (BCI), or a brain–machine interface, is a direct communication pathway between a brain and an external device. </a:t>
            </a:r>
          </a:p>
          <a:p>
            <a:pPr>
              <a:spcBef>
                <a:spcPct val="0"/>
              </a:spcBef>
            </a:pPr>
            <a:endParaRPr lang="en-US" altLang="en-US" dirty="0" smtClean="0"/>
          </a:p>
          <a:p>
            <a:pPr>
              <a:spcBef>
                <a:spcPct val="0"/>
              </a:spcBef>
            </a:pPr>
            <a:r>
              <a:rPr lang="en-US" altLang="en-US" dirty="0" smtClean="0"/>
              <a:t>Research on BCIs began in the 1970s at the University of California Los Angeles (UCLA) under a grant from the National Science Foundation, followed by a contract from DARPA. The papers published after this research also mark the first appearance of the expression brain–computer interface in scientific literature.</a:t>
            </a:r>
          </a:p>
          <a:p>
            <a:pPr>
              <a:spcBef>
                <a:spcPct val="0"/>
              </a:spcBef>
            </a:pPr>
            <a:endParaRPr lang="en-US" altLang="en-US" dirty="0" smtClean="0"/>
          </a:p>
          <a:p>
            <a:pPr>
              <a:spcBef>
                <a:spcPct val="0"/>
              </a:spcBef>
            </a:pPr>
            <a:r>
              <a:rPr lang="en-US" altLang="en-US" dirty="0" smtClean="0"/>
              <a:t>The field of BCI took momentum after that, mostly toward </a:t>
            </a:r>
            <a:r>
              <a:rPr lang="en-US" altLang="en-US" dirty="0" err="1" smtClean="0"/>
              <a:t>neuroprosthetics</a:t>
            </a:r>
            <a:r>
              <a:rPr lang="en-US" altLang="en-US" dirty="0" smtClean="0"/>
              <a:t> applications that aim at restoring damaged hearing, sight and movement. Signals from implanted prostheses can, after adaptation, be handled by the brain like a natural sensory organ. Following years of animal experimentation, the first </a:t>
            </a:r>
            <a:r>
              <a:rPr lang="en-US" altLang="en-US" dirty="0" err="1" smtClean="0"/>
              <a:t>neuroprosthetic</a:t>
            </a:r>
            <a:r>
              <a:rPr lang="en-US" altLang="en-US" dirty="0" smtClean="0"/>
              <a:t> devices implanted in humans appeared in the mid-nineties.</a:t>
            </a:r>
          </a:p>
          <a:p>
            <a:pPr>
              <a:spcBef>
                <a:spcPct val="0"/>
              </a:spcBef>
            </a:pPr>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E1083A72-F8BA-4A71-9DBB-CBB6FBC3BC24}" type="slidenum">
              <a:rPr lang="en-US" altLang="en-US">
                <a:latin typeface="Calibri" pitchFamily="34" charset="0"/>
              </a:rPr>
              <a:pPr fontAlgn="base">
                <a:spcBef>
                  <a:spcPct val="0"/>
                </a:spcBef>
                <a:spcAft>
                  <a:spcPct val="0"/>
                </a:spcAft>
              </a:pPr>
              <a:t>3</a:t>
            </a:fld>
            <a:endParaRPr lang="en-US" altLang="en-US">
              <a:latin typeface="Calibri" pitchFamily="34" charset="0"/>
            </a:endParaRPr>
          </a:p>
        </p:txBody>
      </p:sp>
    </p:spTree>
    <p:extLst>
      <p:ext uri="{BB962C8B-B14F-4D97-AF65-F5344CB8AC3E}">
        <p14:creationId xmlns:p14="http://schemas.microsoft.com/office/powerpoint/2010/main" val="240628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reason a BCI works at all is because of the way our brains function. Our brains are filled with neurons, individual nerve cells connected to one another by dendrites and axons. Every time we think, move, feel or remember something, our neurons are at work. That work is carried out by small electric signals that zip from neuron to neuron as fast as 250 mph [source: Walker]. The signals are generated by differences in electric potential carried by ions on the membrane of each neuron.</a:t>
            </a:r>
          </a:p>
          <a:p>
            <a:pPr>
              <a:spcBef>
                <a:spcPct val="0"/>
              </a:spcBef>
            </a:pPr>
            <a:endParaRPr lang="en-US" altLang="en-US" smtClean="0"/>
          </a:p>
          <a:p>
            <a:pPr>
              <a:spcBef>
                <a:spcPct val="0"/>
              </a:spcBef>
            </a:pPr>
            <a:r>
              <a:rPr lang="en-US" altLang="en-US" smtClean="0"/>
              <a:t>Although the paths the signals take are insulated by something called myelin, some of the electric signal escapes. Scientists can detect those signals, interpret what they mean and use them to direct a device of some kind. It can also work the other way around. For example, researchers could figure out what signals are sent to the brain by the optic nerve when someone sees the color red. They could rig a camera that would send those exact signals into someone's brain whenever the camera saw red, allowing a blind person to "see" without eyes.</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400E5B21-AD18-45F2-94C3-53535E7076F4}" type="slidenum">
              <a:rPr lang="en-US" altLang="en-US">
                <a:latin typeface="Calibri" pitchFamily="34" charset="0"/>
              </a:rPr>
              <a:pPr fontAlgn="base">
                <a:spcBef>
                  <a:spcPct val="0"/>
                </a:spcBef>
                <a:spcAft>
                  <a:spcPct val="0"/>
                </a:spcAft>
              </a:pPr>
              <a:t>6</a:t>
            </a:fld>
            <a:endParaRPr lang="en-US" altLang="en-US">
              <a:latin typeface="Calibri" pitchFamily="34" charset="0"/>
            </a:endParaRPr>
          </a:p>
        </p:txBody>
      </p:sp>
    </p:spTree>
    <p:extLst>
      <p:ext uri="{BB962C8B-B14F-4D97-AF65-F5344CB8AC3E}">
        <p14:creationId xmlns:p14="http://schemas.microsoft.com/office/powerpoint/2010/main" val="346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B624960-19C0-405E-9F1C-5AD8AD5628E0}" type="slidenum">
              <a:rPr lang="en-IN" smtClean="0">
                <a:solidFill>
                  <a:prstClr val="black"/>
                </a:solidFill>
              </a:rPr>
              <a:pPr/>
              <a:t>11</a:t>
            </a:fld>
            <a:endParaRPr lang="en-IN">
              <a:solidFill>
                <a:prstClr val="black"/>
              </a:solidFill>
            </a:endParaRPr>
          </a:p>
        </p:txBody>
      </p:sp>
    </p:spTree>
    <p:extLst>
      <p:ext uri="{BB962C8B-B14F-4D97-AF65-F5344CB8AC3E}">
        <p14:creationId xmlns:p14="http://schemas.microsoft.com/office/powerpoint/2010/main" val="359510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24960-19C0-405E-9F1C-5AD8AD5628E0}" type="slidenum">
              <a:rPr lang="en-IN" smtClean="0">
                <a:solidFill>
                  <a:prstClr val="black"/>
                </a:solidFill>
              </a:rPr>
              <a:pPr/>
              <a:t>23</a:t>
            </a:fld>
            <a:endParaRPr lang="en-IN">
              <a:solidFill>
                <a:prstClr val="black"/>
              </a:solidFill>
            </a:endParaRPr>
          </a:p>
        </p:txBody>
      </p:sp>
    </p:spTree>
    <p:extLst>
      <p:ext uri="{BB962C8B-B14F-4D97-AF65-F5344CB8AC3E}">
        <p14:creationId xmlns:p14="http://schemas.microsoft.com/office/powerpoint/2010/main" val="384368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24960-19C0-405E-9F1C-5AD8AD5628E0}" type="slidenum">
              <a:rPr lang="en-IN" smtClean="0">
                <a:solidFill>
                  <a:prstClr val="black"/>
                </a:solidFill>
              </a:rPr>
              <a:pPr/>
              <a:t>24</a:t>
            </a:fld>
            <a:endParaRPr lang="en-IN">
              <a:solidFill>
                <a:prstClr val="black"/>
              </a:solidFill>
            </a:endParaRPr>
          </a:p>
        </p:txBody>
      </p:sp>
    </p:spTree>
    <p:extLst>
      <p:ext uri="{BB962C8B-B14F-4D97-AF65-F5344CB8AC3E}">
        <p14:creationId xmlns:p14="http://schemas.microsoft.com/office/powerpoint/2010/main" val="248040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77825" y="1676400"/>
            <a:ext cx="8389938" cy="4421188"/>
            <a:chOff x="238" y="1056"/>
            <a:chExt cx="5285" cy="2785"/>
          </a:xfrm>
        </p:grpSpPr>
        <p:grpSp>
          <p:nvGrpSpPr>
            <p:cNvPr id="3" name="Group 3"/>
            <p:cNvGrpSpPr>
              <a:grpSpLocks/>
            </p:cNvGrpSpPr>
            <p:nvPr/>
          </p:nvGrpSpPr>
          <p:grpSpPr bwMode="auto">
            <a:xfrm>
              <a:off x="238" y="1056"/>
              <a:ext cx="5285" cy="1393"/>
              <a:chOff x="238" y="1056"/>
              <a:chExt cx="5285" cy="1393"/>
            </a:xfrm>
          </p:grpSpPr>
          <p:sp>
            <p:nvSpPr>
              <p:cNvPr id="4100" name="Rectangle 4"/>
              <p:cNvSpPr>
                <a:spLocks noChangeArrowheads="1"/>
              </p:cNvSpPr>
              <p:nvPr/>
            </p:nvSpPr>
            <p:spPr bwMode="auto">
              <a:xfrm>
                <a:off x="243" y="1057"/>
                <a:ext cx="5272" cy="1391"/>
              </a:xfrm>
              <a:prstGeom prst="rect">
                <a:avLst/>
              </a:prstGeom>
              <a:solidFill>
                <a:srgbClr val="EAEAEA">
                  <a:alpha val="50000"/>
                </a:srgbClr>
              </a:solidFill>
              <a:ln w="9525">
                <a:noFill/>
                <a:miter lim="800000"/>
                <a:headEnd/>
                <a:tailEnd/>
              </a:ln>
              <a:effectLst/>
            </p:spPr>
            <p:txBody>
              <a:bodyPr wrap="none" anchor="ctr"/>
              <a:lstStyle/>
              <a:p>
                <a:endParaRPr lang="en-US"/>
              </a:p>
            </p:txBody>
          </p:sp>
          <p:sp>
            <p:nvSpPr>
              <p:cNvPr id="4101" name="Freeform 5"/>
              <p:cNvSpPr>
                <a:spLocks/>
              </p:cNvSpPr>
              <p:nvPr/>
            </p:nvSpPr>
            <p:spPr bwMode="auto">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4102" name="Freeform 6"/>
              <p:cNvSpPr>
                <a:spLocks/>
              </p:cNvSpPr>
              <p:nvPr/>
            </p:nvSpPr>
            <p:spPr bwMode="auto">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nvGrpSpPr>
            <p:cNvPr id="4" name="Group 7"/>
            <p:cNvGrpSpPr>
              <a:grpSpLocks/>
            </p:cNvGrpSpPr>
            <p:nvPr/>
          </p:nvGrpSpPr>
          <p:grpSpPr bwMode="auto">
            <a:xfrm>
              <a:off x="240" y="3744"/>
              <a:ext cx="5281" cy="97"/>
              <a:chOff x="240" y="3744"/>
              <a:chExt cx="5281" cy="97"/>
            </a:xfrm>
          </p:grpSpPr>
          <p:sp>
            <p:nvSpPr>
              <p:cNvPr id="4104" name="Rectangle 8"/>
              <p:cNvSpPr>
                <a:spLocks noChangeArrowheads="1"/>
              </p:cNvSpPr>
              <p:nvPr/>
            </p:nvSpPr>
            <p:spPr bwMode="auto">
              <a:xfrm>
                <a:off x="240" y="3744"/>
                <a:ext cx="5280" cy="96"/>
              </a:xfrm>
              <a:prstGeom prst="rect">
                <a:avLst/>
              </a:prstGeom>
              <a:solidFill>
                <a:srgbClr val="EAEAEA">
                  <a:alpha val="50000"/>
                </a:srgbClr>
              </a:solidFill>
              <a:ln w="9525">
                <a:noFill/>
                <a:miter lim="800000"/>
                <a:headEnd/>
                <a:tailEnd/>
              </a:ln>
              <a:effectLst/>
            </p:spPr>
            <p:txBody>
              <a:bodyPr wrap="none" anchor="ctr"/>
              <a:lstStyle/>
              <a:p>
                <a:endParaRPr lang="en-US"/>
              </a:p>
            </p:txBody>
          </p:sp>
          <p:sp>
            <p:nvSpPr>
              <p:cNvPr id="4105" name="Freeform 9"/>
              <p:cNvSpPr>
                <a:spLocks/>
              </p:cNvSpPr>
              <p:nvPr/>
            </p:nvSpPr>
            <p:spPr bwMode="auto">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4106" name="Freeform 10"/>
              <p:cNvSpPr>
                <a:spLocks/>
              </p:cNvSpPr>
              <p:nvPr/>
            </p:nvSpPr>
            <p:spPr bwMode="auto">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nvGrpSpPr>
            <p:cNvPr id="5" name="Group 11"/>
            <p:cNvGrpSpPr>
              <a:grpSpLocks/>
            </p:cNvGrpSpPr>
            <p:nvPr/>
          </p:nvGrpSpPr>
          <p:grpSpPr bwMode="auto">
            <a:xfrm>
              <a:off x="338" y="1200"/>
              <a:ext cx="97" cy="1104"/>
              <a:chOff x="338" y="1200"/>
              <a:chExt cx="97" cy="1104"/>
            </a:xfrm>
          </p:grpSpPr>
          <p:sp useBgFill="1">
            <p:nvSpPr>
              <p:cNvPr id="4108" name="Rectangle 12"/>
              <p:cNvSpPr>
                <a:spLocks noChangeArrowheads="1"/>
              </p:cNvSpPr>
              <p:nvPr/>
            </p:nvSpPr>
            <p:spPr bwMode="auto">
              <a:xfrm>
                <a:off x="338" y="1201"/>
                <a:ext cx="96" cy="1103"/>
              </a:xfrm>
              <a:prstGeom prst="rect">
                <a:avLst/>
              </a:prstGeom>
              <a:ln w="9525">
                <a:noFill/>
                <a:miter lim="800000"/>
                <a:headEnd/>
                <a:tailEnd/>
              </a:ln>
              <a:effectLst/>
            </p:spPr>
            <p:txBody>
              <a:bodyPr wrap="none" anchor="ctr"/>
              <a:lstStyle/>
              <a:p>
                <a:endParaRPr lang="en-US"/>
              </a:p>
            </p:txBody>
          </p:sp>
          <p:sp>
            <p:nvSpPr>
              <p:cNvPr id="4109" name="Freeform 13"/>
              <p:cNvSpPr>
                <a:spLocks/>
              </p:cNvSpPr>
              <p:nvPr/>
            </p:nvSpPr>
            <p:spPr bwMode="auto">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4110" name="Freeform 14"/>
              <p:cNvSpPr>
                <a:spLocks/>
              </p:cNvSpPr>
              <p:nvPr/>
            </p:nvSpPr>
            <p:spPr bwMode="auto">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sp>
        <p:nvSpPr>
          <p:cNvPr id="4111" name="Rectangle 15"/>
          <p:cNvSpPr>
            <a:spLocks noGrp="1" noChangeArrowheads="1"/>
          </p:cNvSpPr>
          <p:nvPr>
            <p:ph type="ctrTitle" sz="quarter"/>
          </p:nvPr>
        </p:nvSpPr>
        <p:spPr>
          <a:xfrm>
            <a:off x="836613" y="2133600"/>
            <a:ext cx="7772400" cy="1143000"/>
          </a:xfrm>
        </p:spPr>
        <p:txBody>
          <a:bodyPr/>
          <a:lstStyle>
            <a:lvl1pPr>
              <a:defRPr/>
            </a:lvl1pPr>
          </a:lstStyle>
          <a:p>
            <a:r>
              <a:rPr lang="en-US" smtClean="0"/>
              <a:t>Click to edit Master title style</a:t>
            </a:r>
            <a:endParaRPr lang="en-US"/>
          </a:p>
        </p:txBody>
      </p:sp>
      <p:sp>
        <p:nvSpPr>
          <p:cNvPr id="4112"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r>
              <a:rPr lang="en-US" smtClean="0"/>
              <a:t>Click to edit Master subtitle style</a:t>
            </a:r>
            <a:endParaRPr lang="en-US"/>
          </a:p>
        </p:txBody>
      </p:sp>
      <p:sp>
        <p:nvSpPr>
          <p:cNvPr id="4113" name="Rectangle 17"/>
          <p:cNvSpPr>
            <a:spLocks noGrp="1" noChangeArrowheads="1"/>
          </p:cNvSpPr>
          <p:nvPr>
            <p:ph type="dt" sz="quarter" idx="2"/>
          </p:nvPr>
        </p:nvSpPr>
        <p:spPr>
          <a:xfrm>
            <a:off x="381000" y="6324600"/>
            <a:ext cx="1905000" cy="457200"/>
          </a:xfrm>
        </p:spPr>
        <p:txBody>
          <a:bodyPr/>
          <a:lstStyle>
            <a:lvl1pPr>
              <a:defRPr/>
            </a:lvl1pPr>
          </a:lstStyle>
          <a:p>
            <a:fld id="{1D8BD707-D9CF-40AE-B4C6-C98DA3205C09}" type="datetimeFigureOut">
              <a:rPr lang="en-US" smtClean="0"/>
              <a:pPr/>
              <a:t>11/9/2014</a:t>
            </a:fld>
            <a:endParaRPr lang="en-US"/>
          </a:p>
        </p:txBody>
      </p:sp>
      <p:sp>
        <p:nvSpPr>
          <p:cNvPr id="4114" name="Rectangle 18"/>
          <p:cNvSpPr>
            <a:spLocks noGrp="1" noChangeArrowheads="1"/>
          </p:cNvSpPr>
          <p:nvPr>
            <p:ph type="ftr" sz="quarter" idx="3"/>
          </p:nvPr>
        </p:nvSpPr>
        <p:spPr>
          <a:xfrm>
            <a:off x="3124200" y="6324600"/>
            <a:ext cx="2895600" cy="457200"/>
          </a:xfrm>
        </p:spPr>
        <p:txBody>
          <a:bodyPr/>
          <a:lstStyle>
            <a:lvl1pPr>
              <a:defRPr/>
            </a:lvl1pPr>
          </a:lstStyle>
          <a:p>
            <a:endParaRPr lang="en-US"/>
          </a:p>
        </p:txBody>
      </p:sp>
      <p:sp>
        <p:nvSpPr>
          <p:cNvPr id="4115" name="Rectangle 19"/>
          <p:cNvSpPr>
            <a:spLocks noGrp="1" noChangeArrowheads="1"/>
          </p:cNvSpPr>
          <p:nvPr>
            <p:ph type="sldNum" sz="quarter" idx="4"/>
          </p:nvPr>
        </p:nvSpPr>
        <p:spPr>
          <a:xfrm>
            <a:off x="6858000" y="6324600"/>
            <a:ext cx="1905000" cy="457200"/>
          </a:xfrm>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2"/>
            <a:ext cx="7772400" cy="609601"/>
          </a:xfrm>
        </p:spPr>
        <p:txBody>
          <a:bodyPr/>
          <a:lstStyle>
            <a:lvl1pPr algn="l">
              <a:defRPr/>
            </a:lvl1pPr>
          </a:lstStyle>
          <a:p>
            <a:r>
              <a:rPr lang="en-US" smtClean="0"/>
              <a:t>Click to edit Master title style</a:t>
            </a:r>
            <a:endParaRPr lang="en-US"/>
          </a:p>
        </p:txBody>
      </p:sp>
      <p:sp>
        <p:nvSpPr>
          <p:cNvPr id="3" name="Subtitle 2"/>
          <p:cNvSpPr>
            <a:spLocks noGrp="1"/>
          </p:cNvSpPr>
          <p:nvPr>
            <p:ph type="subTitle" idx="1"/>
          </p:nvPr>
        </p:nvSpPr>
        <p:spPr>
          <a:xfrm>
            <a:off x="152400" y="838200"/>
            <a:ext cx="6400800" cy="533400"/>
          </a:xfrm>
        </p:spPr>
        <p:txBody>
          <a:bodyPr/>
          <a:lstStyle>
            <a:lvl1pPr marL="0" indent="0" algn="l">
              <a:buNone/>
              <a:defRPr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D65CDCCE-D5C7-4909-8008-8BD4D980F52C}" type="datetime1">
              <a:rPr lang="en-IN" smtClean="0">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923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7E68D86-EDD6-4E74-B224-29D2919E70B8}" type="datetime1">
              <a:rPr lang="en-IN" smtClean="0">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135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A49E3F9-18E5-4383-9871-D2C5AC9C8922}" type="datetime1">
              <a:rPr lang="en-IN" smtClean="0">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86210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712F31B-5675-4AA3-9AF7-C86D2437D19E}" type="datetime1">
              <a:rPr lang="en-IN" smtClean="0">
                <a:solidFill>
                  <a:prstClr val="black">
                    <a:tint val="75000"/>
                  </a:prstClr>
                </a:solidFill>
              </a:rPr>
              <a:pPr/>
              <a:t>09-11-2014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1641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64AF943-D94C-46C4-8A67-27E123D19AC2}" type="datetime1">
              <a:rPr lang="en-IN" smtClean="0">
                <a:solidFill>
                  <a:prstClr val="black">
                    <a:tint val="75000"/>
                  </a:prstClr>
                </a:solidFill>
              </a:rPr>
              <a:pPr/>
              <a:t>09-11-2014</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56246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36B3EA4-127E-4EF3-9B56-179447748EA0}" type="datetime1">
              <a:rPr lang="en-IN" smtClean="0">
                <a:solidFill>
                  <a:prstClr val="black">
                    <a:tint val="75000"/>
                  </a:prstClr>
                </a:solidFill>
              </a:rPr>
              <a:pPr/>
              <a:t>09-11-2014</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53382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5025828-2E09-4CF9-A169-7C6263F6A791}" type="datetime1">
              <a:rPr lang="en-IN" smtClean="0">
                <a:solidFill>
                  <a:prstClr val="black">
                    <a:tint val="75000"/>
                  </a:prstClr>
                </a:solidFill>
              </a:rPr>
              <a:pPr/>
              <a:t>09-11-2014</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934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08104FC-5DCF-4D32-8378-E3D6772EB711}" type="datetime1">
              <a:rPr lang="en-IN" smtClean="0">
                <a:solidFill>
                  <a:prstClr val="black">
                    <a:tint val="75000"/>
                  </a:prstClr>
                </a:solidFill>
              </a:rPr>
              <a:pPr/>
              <a:t>09-11-2014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431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EC24945-4173-472F-A471-12FE4221F38F}" type="datetime1">
              <a:rPr lang="en-IN" smtClean="0">
                <a:solidFill>
                  <a:prstClr val="black">
                    <a:tint val="75000"/>
                  </a:prstClr>
                </a:solidFill>
              </a:rPr>
              <a:pPr/>
              <a:t>09-11-2014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0018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FF7014D-569F-4A91-99B7-C308CE8806D9}" type="datetime1">
              <a:rPr lang="en-IN" smtClean="0">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2098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1751191-8C6B-4410-BCFD-F303C5D9C176}" type="datetime1">
              <a:rPr lang="en-IN" smtClean="0">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237BE2-9B7A-4995-9F2D-202251BE764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3507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11/9/2014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0"/>
          </a:srgbClr>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381000" y="304800"/>
            <a:ext cx="8383588" cy="6022975"/>
            <a:chOff x="240" y="192"/>
            <a:chExt cx="5281" cy="3794"/>
          </a:xfrm>
        </p:grpSpPr>
        <p:grpSp>
          <p:nvGrpSpPr>
            <p:cNvPr id="3" name="Group 1027"/>
            <p:cNvGrpSpPr>
              <a:grpSpLocks/>
            </p:cNvGrpSpPr>
            <p:nvPr/>
          </p:nvGrpSpPr>
          <p:grpSpPr bwMode="auto">
            <a:xfrm>
              <a:off x="240" y="1008"/>
              <a:ext cx="5281" cy="2978"/>
              <a:chOff x="240" y="1008"/>
              <a:chExt cx="5281" cy="2978"/>
            </a:xfrm>
          </p:grpSpPr>
          <p:sp>
            <p:nvSpPr>
              <p:cNvPr id="3076" name="Rectangle 1028"/>
              <p:cNvSpPr>
                <a:spLocks noChangeArrowheads="1"/>
              </p:cNvSpPr>
              <p:nvPr/>
            </p:nvSpPr>
            <p:spPr bwMode="auto">
              <a:xfrm>
                <a:off x="245" y="1010"/>
                <a:ext cx="5269" cy="2976"/>
              </a:xfrm>
              <a:prstGeom prst="rect">
                <a:avLst/>
              </a:prstGeom>
              <a:solidFill>
                <a:srgbClr val="EAEAEA">
                  <a:alpha val="50000"/>
                </a:srgbClr>
              </a:solidFill>
              <a:ln w="9525">
                <a:noFill/>
                <a:miter lim="800000"/>
                <a:headEnd/>
                <a:tailEnd/>
              </a:ln>
              <a:effectLst/>
            </p:spPr>
            <p:txBody>
              <a:bodyPr wrap="none" anchor="ctr"/>
              <a:lstStyle/>
              <a:p>
                <a:endParaRPr lang="en-US"/>
              </a:p>
            </p:txBody>
          </p:sp>
          <p:sp>
            <p:nvSpPr>
              <p:cNvPr id="3077" name="Freeform 1029"/>
              <p:cNvSpPr>
                <a:spLocks/>
              </p:cNvSpPr>
              <p:nvPr/>
            </p:nvSpPr>
            <p:spPr bwMode="auto">
              <a:xfrm>
                <a:off x="240" y="1008"/>
                <a:ext cx="5269" cy="2977"/>
              </a:xfrm>
              <a:custGeom>
                <a:avLst/>
                <a:gdLst/>
                <a:ahLst/>
                <a:cxnLst>
                  <a:cxn ang="0">
                    <a:pos x="5268" y="0"/>
                  </a:cxn>
                  <a:cxn ang="0">
                    <a:pos x="0" y="0"/>
                  </a:cxn>
                  <a:cxn ang="0">
                    <a:pos x="0" y="2976"/>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3078" name="Freeform 1030"/>
              <p:cNvSpPr>
                <a:spLocks/>
              </p:cNvSpPr>
              <p:nvPr/>
            </p:nvSpPr>
            <p:spPr bwMode="auto">
              <a:xfrm>
                <a:off x="252" y="1008"/>
                <a:ext cx="5269" cy="2977"/>
              </a:xfrm>
              <a:custGeom>
                <a:avLst/>
                <a:gdLst/>
                <a:ahLst/>
                <a:cxnLst>
                  <a:cxn ang="0">
                    <a:pos x="5268" y="0"/>
                  </a:cxn>
                  <a:cxn ang="0">
                    <a:pos x="5268" y="2976"/>
                  </a:cxn>
                  <a:cxn ang="0">
                    <a:pos x="0" y="2976"/>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nvGrpSpPr>
            <p:cNvPr id="4" name="Group 1031"/>
            <p:cNvGrpSpPr>
              <a:grpSpLocks/>
            </p:cNvGrpSpPr>
            <p:nvPr/>
          </p:nvGrpSpPr>
          <p:grpSpPr bwMode="auto">
            <a:xfrm>
              <a:off x="336" y="1103"/>
              <a:ext cx="97" cy="2785"/>
              <a:chOff x="336" y="1103"/>
              <a:chExt cx="97" cy="2785"/>
            </a:xfrm>
          </p:grpSpPr>
          <p:sp useBgFill="1">
            <p:nvSpPr>
              <p:cNvPr id="3080" name="Rectangle 1032"/>
              <p:cNvSpPr>
                <a:spLocks noChangeArrowheads="1"/>
              </p:cNvSpPr>
              <p:nvPr/>
            </p:nvSpPr>
            <p:spPr bwMode="auto">
              <a:xfrm>
                <a:off x="336" y="1104"/>
                <a:ext cx="96" cy="2784"/>
              </a:xfrm>
              <a:prstGeom prst="rect">
                <a:avLst/>
              </a:prstGeom>
              <a:ln w="9525">
                <a:noFill/>
                <a:miter lim="800000"/>
                <a:headEnd/>
                <a:tailEnd/>
              </a:ln>
              <a:effectLst/>
            </p:spPr>
            <p:txBody>
              <a:bodyPr wrap="none" anchor="ctr"/>
              <a:lstStyle/>
              <a:p>
                <a:endParaRPr lang="en-US"/>
              </a:p>
            </p:txBody>
          </p:sp>
          <p:sp>
            <p:nvSpPr>
              <p:cNvPr id="3081" name="Freeform 1033"/>
              <p:cNvSpPr>
                <a:spLocks/>
              </p:cNvSpPr>
              <p:nvPr/>
            </p:nvSpPr>
            <p:spPr bwMode="auto">
              <a:xfrm>
                <a:off x="336" y="1103"/>
                <a:ext cx="97" cy="2785"/>
              </a:xfrm>
              <a:custGeom>
                <a:avLst/>
                <a:gdLst/>
                <a:ahLst/>
                <a:cxnLst>
                  <a:cxn ang="0">
                    <a:pos x="0" y="2784"/>
                  </a:cxn>
                  <a:cxn ang="0">
                    <a:pos x="96" y="2784"/>
                  </a:cxn>
                  <a:cxn ang="0">
                    <a:pos x="96" y="0"/>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3082" name="Freeform 1034"/>
              <p:cNvSpPr>
                <a:spLocks/>
              </p:cNvSpPr>
              <p:nvPr/>
            </p:nvSpPr>
            <p:spPr bwMode="auto">
              <a:xfrm>
                <a:off x="336" y="1103"/>
                <a:ext cx="97" cy="2785"/>
              </a:xfrm>
              <a:custGeom>
                <a:avLst/>
                <a:gdLst/>
                <a:ahLst/>
                <a:cxnLst>
                  <a:cxn ang="0">
                    <a:pos x="0" y="2784"/>
                  </a:cxn>
                  <a:cxn ang="0">
                    <a:pos x="0" y="0"/>
                  </a:cxn>
                  <a:cxn ang="0">
                    <a:pos x="96" y="0"/>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nvGrpSpPr>
            <p:cNvPr id="5" name="Group 1035"/>
            <p:cNvGrpSpPr>
              <a:grpSpLocks/>
            </p:cNvGrpSpPr>
            <p:nvPr/>
          </p:nvGrpSpPr>
          <p:grpSpPr bwMode="auto">
            <a:xfrm>
              <a:off x="240" y="192"/>
              <a:ext cx="193" cy="721"/>
              <a:chOff x="240" y="192"/>
              <a:chExt cx="193" cy="721"/>
            </a:xfrm>
          </p:grpSpPr>
          <p:sp>
            <p:nvSpPr>
              <p:cNvPr id="3084" name="Rectangle 1036"/>
              <p:cNvSpPr>
                <a:spLocks noChangeArrowheads="1"/>
              </p:cNvSpPr>
              <p:nvPr/>
            </p:nvSpPr>
            <p:spPr bwMode="auto">
              <a:xfrm>
                <a:off x="240" y="192"/>
                <a:ext cx="192" cy="720"/>
              </a:xfrm>
              <a:prstGeom prst="rect">
                <a:avLst/>
              </a:prstGeom>
              <a:solidFill>
                <a:srgbClr val="EAEAEA">
                  <a:alpha val="50000"/>
                </a:srgbClr>
              </a:solidFill>
              <a:ln w="9525">
                <a:noFill/>
                <a:miter lim="800000"/>
                <a:headEnd/>
                <a:tailEnd/>
              </a:ln>
              <a:effectLst/>
            </p:spPr>
            <p:txBody>
              <a:bodyPr wrap="none" anchor="ctr"/>
              <a:lstStyle/>
              <a:p>
                <a:endParaRPr lang="en-US"/>
              </a:p>
            </p:txBody>
          </p:sp>
          <p:sp>
            <p:nvSpPr>
              <p:cNvPr id="3085" name="Freeform 1037"/>
              <p:cNvSpPr>
                <a:spLocks/>
              </p:cNvSpPr>
              <p:nvPr/>
            </p:nvSpPr>
            <p:spPr bwMode="auto">
              <a:xfrm>
                <a:off x="240" y="192"/>
                <a:ext cx="193" cy="721"/>
              </a:xfrm>
              <a:custGeom>
                <a:avLst/>
                <a:gdLst/>
                <a:ahLst/>
                <a:cxnLst>
                  <a:cxn ang="0">
                    <a:pos x="192" y="0"/>
                  </a:cxn>
                  <a:cxn ang="0">
                    <a:pos x="0" y="0"/>
                  </a:cxn>
                  <a:cxn ang="0">
                    <a:pos x="0" y="720"/>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p:spPr>
            <p:txBody>
              <a:bodyPr/>
              <a:lstStyle/>
              <a:p>
                <a:endParaRPr lang="en-US"/>
              </a:p>
            </p:txBody>
          </p:sp>
          <p:sp>
            <p:nvSpPr>
              <p:cNvPr id="3086" name="Freeform 1038"/>
              <p:cNvSpPr>
                <a:spLocks/>
              </p:cNvSpPr>
              <p:nvPr/>
            </p:nvSpPr>
            <p:spPr bwMode="auto">
              <a:xfrm>
                <a:off x="240" y="192"/>
                <a:ext cx="193" cy="721"/>
              </a:xfrm>
              <a:custGeom>
                <a:avLst/>
                <a:gdLst/>
                <a:ahLst/>
                <a:cxnLst>
                  <a:cxn ang="0">
                    <a:pos x="192" y="0"/>
                  </a:cxn>
                  <a:cxn ang="0">
                    <a:pos x="192" y="720"/>
                  </a:cxn>
                  <a:cxn ang="0">
                    <a:pos x="0" y="720"/>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p:spPr>
            <p:txBody>
              <a:bodyPr/>
              <a:lstStyle/>
              <a:p>
                <a:endParaRPr lang="en-US"/>
              </a:p>
            </p:txBody>
          </p:sp>
        </p:grpSp>
      </p:grpSp>
      <p:sp>
        <p:nvSpPr>
          <p:cNvPr id="3087" name="Rectangle 1039"/>
          <p:cNvSpPr>
            <a:spLocks noGrp="1" noChangeArrowheads="1"/>
          </p:cNvSpPr>
          <p:nvPr>
            <p:ph type="title"/>
          </p:nvPr>
        </p:nvSpPr>
        <p:spPr bwMode="auto">
          <a:xfrm>
            <a:off x="838200" y="342900"/>
            <a:ext cx="7772400" cy="1104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088" name="Rectangle 1040"/>
          <p:cNvSpPr>
            <a:spLocks noGrp="1" noChangeArrowheads="1"/>
          </p:cNvSpPr>
          <p:nvPr>
            <p:ph type="body" idx="1"/>
          </p:nvPr>
        </p:nvSpPr>
        <p:spPr bwMode="auto">
          <a:xfrm>
            <a:off x="838200" y="17526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9" name="Rectangle 1041"/>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fld id="{1D8BD707-D9CF-40AE-B4C6-C98DA3205C09}" type="datetimeFigureOut">
              <a:rPr lang="en-US" smtClean="0"/>
              <a:pPr/>
              <a:t>11/9/2014</a:t>
            </a:fld>
            <a:endParaRPr lang="en-US"/>
          </a:p>
        </p:txBody>
      </p:sp>
      <p:sp>
        <p:nvSpPr>
          <p:cNvPr id="3090" name="Rectangle 1042"/>
          <p:cNvSpPr>
            <a:spLocks noGrp="1" noChangeArrowheads="1"/>
          </p:cNvSpPr>
          <p:nvPr>
            <p:ph type="ftr" sz="quarter" idx="3"/>
          </p:nvPr>
        </p:nvSpPr>
        <p:spPr bwMode="auto">
          <a:xfrm>
            <a:off x="3124200" y="6323013"/>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3091" name="Rectangle 1043"/>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B6F15528-21DE-4FAA-801E-634DDDAF4B2B}" type="slidenum">
              <a:rPr lang="en-US" smtClean="0"/>
              <a:pPr/>
              <a:t>‹#›</a:t>
            </a:fld>
            <a:endParaRPr lang="en-US"/>
          </a:p>
        </p:txBody>
      </p:sp>
      <p:sp>
        <p:nvSpPr>
          <p:cNvPr id="3092" name="Text Box 1044"/>
          <p:cNvSpPr txBox="1">
            <a:spLocks noChangeArrowheads="1"/>
          </p:cNvSpPr>
          <p:nvPr/>
        </p:nvSpPr>
        <p:spPr bwMode="auto">
          <a:xfrm>
            <a:off x="914400" y="228600"/>
            <a:ext cx="1524000" cy="457200"/>
          </a:xfrm>
          <a:prstGeom prst="rect">
            <a:avLst/>
          </a:prstGeom>
          <a:noFill/>
          <a:ln w="9525">
            <a:noFill/>
            <a:miter lim="800000"/>
            <a:headEnd/>
            <a:tailEnd/>
          </a:ln>
          <a:effectLst/>
        </p:spPr>
        <p:txBody>
          <a:bodyPr>
            <a:spAutoFit/>
          </a:bodyPr>
          <a:lstStyle/>
          <a:p>
            <a:pPr>
              <a:spcBef>
                <a:spcPct val="50000"/>
              </a:spcBef>
            </a:pPr>
            <a:endParaRPr lang="en-US"/>
          </a:p>
        </p:txBody>
      </p:sp>
      <p:pic>
        <p:nvPicPr>
          <p:cNvPr id="3095" name="Picture 1047" descr="C:\Documents and Settings\bhanu\Desktop\csir_logo1.gif"/>
          <p:cNvPicPr>
            <a:picLocks noChangeAspect="1" noChangeArrowheads="1" noCrop="1"/>
          </p:cNvPicPr>
          <p:nvPr/>
        </p:nvPicPr>
        <p:blipFill>
          <a:blip r:embed="rId13"/>
          <a:srcRect/>
          <a:stretch>
            <a:fillRect/>
          </a:stretch>
        </p:blipFill>
        <p:spPr bwMode="auto">
          <a:xfrm>
            <a:off x="696913" y="0"/>
            <a:ext cx="903287" cy="925513"/>
          </a:xfrm>
          <a:prstGeom prst="rect">
            <a:avLst/>
          </a:prstGeom>
          <a:noFill/>
        </p:spPr>
      </p:pic>
      <p:pic>
        <p:nvPicPr>
          <p:cNvPr id="3096" name="Picture 1048" descr="C:\Documents and Settings\bhanu\Desktop\tower.gif"/>
          <p:cNvPicPr>
            <a:picLocks noChangeAspect="1" noChangeArrowheads="1"/>
          </p:cNvPicPr>
          <p:nvPr/>
        </p:nvPicPr>
        <p:blipFill>
          <a:blip r:embed="rId14"/>
          <a:srcRect/>
          <a:stretch>
            <a:fillRect/>
          </a:stretch>
        </p:blipFill>
        <p:spPr bwMode="auto">
          <a:xfrm>
            <a:off x="7848600" y="76200"/>
            <a:ext cx="9144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75000"/>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bg2"/>
        </a:buClr>
        <a:buSzPct val="75000"/>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SzPct val="75000"/>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SzPct val="75000"/>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SzPct val="75000"/>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SzPct val="75000"/>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SzPct val="7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1"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N" altLang="en-US" smtClean="0"/>
          </a:p>
        </p:txBody>
      </p:sp>
      <p:sp>
        <p:nvSpPr>
          <p:cNvPr id="1027" name="Text Placeholder 2"/>
          <p:cNvSpPr>
            <a:spLocks noGrp="1"/>
          </p:cNvSpPr>
          <p:nvPr>
            <p:ph type="body" idx="1"/>
          </p:nvPr>
        </p:nvSpPr>
        <p:spPr bwMode="auto">
          <a:xfrm>
            <a:off x="457201"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N" altLang="en-US" smtClean="0"/>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fld id="{906A47CE-7C08-460A-9584-3615855B50C5}" type="datetime1">
              <a:rPr lang="en-IN">
                <a:solidFill>
                  <a:prstClr val="black">
                    <a:tint val="75000"/>
                  </a:prstClr>
                </a:solidFill>
              </a:rPr>
              <a:pPr/>
              <a:t>09-11-2014</a:t>
            </a:fld>
            <a:endParaRPr lang="en-IN">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1" y="6356353"/>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54237BE2-9B7A-4995-9F2D-202251BE764D}" type="slidenum">
              <a:rPr lang="en-IN">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85060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fontAlgn="base" hangingPunct="1">
        <a:spcBef>
          <a:spcPct val="0"/>
        </a:spcBef>
        <a:spcAft>
          <a:spcPct val="0"/>
        </a:spcAft>
        <a:defRPr sz="3600" b="1" kern="120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3600" b="1">
          <a:solidFill>
            <a:schemeClr val="tx1"/>
          </a:solidFill>
          <a:latin typeface="Tahoma" pitchFamily="112" charset="0"/>
          <a:cs typeface="Tahoma" pitchFamily="112" charset="0"/>
        </a:defRPr>
      </a:lvl2pPr>
      <a:lvl3pPr algn="l" rtl="0" eaLnBrk="1" fontAlgn="base" hangingPunct="1">
        <a:spcBef>
          <a:spcPct val="0"/>
        </a:spcBef>
        <a:spcAft>
          <a:spcPct val="0"/>
        </a:spcAft>
        <a:defRPr sz="3600" b="1">
          <a:solidFill>
            <a:schemeClr val="tx1"/>
          </a:solidFill>
          <a:latin typeface="Tahoma" pitchFamily="112" charset="0"/>
          <a:cs typeface="Tahoma" pitchFamily="112" charset="0"/>
        </a:defRPr>
      </a:lvl3pPr>
      <a:lvl4pPr algn="l" rtl="0" eaLnBrk="1" fontAlgn="base" hangingPunct="1">
        <a:spcBef>
          <a:spcPct val="0"/>
        </a:spcBef>
        <a:spcAft>
          <a:spcPct val="0"/>
        </a:spcAft>
        <a:defRPr sz="3600" b="1">
          <a:solidFill>
            <a:schemeClr val="tx1"/>
          </a:solidFill>
          <a:latin typeface="Tahoma" pitchFamily="112" charset="0"/>
          <a:cs typeface="Tahoma" pitchFamily="112" charset="0"/>
        </a:defRPr>
      </a:lvl4pPr>
      <a:lvl5pPr algn="l" rtl="0" eaLnBrk="1" fontAlgn="base" hangingPunct="1">
        <a:spcBef>
          <a:spcPct val="0"/>
        </a:spcBef>
        <a:spcAft>
          <a:spcPct val="0"/>
        </a:spcAft>
        <a:defRPr sz="3600" b="1">
          <a:solidFill>
            <a:schemeClr val="tx1"/>
          </a:solidFill>
          <a:latin typeface="Tahoma" pitchFamily="112" charset="0"/>
          <a:cs typeface="Tahoma" pitchFamily="112" charset="0"/>
        </a:defRPr>
      </a:lvl5pPr>
      <a:lvl6pPr marL="457200" algn="l" rtl="0" eaLnBrk="1" fontAlgn="base" hangingPunct="1">
        <a:spcBef>
          <a:spcPct val="0"/>
        </a:spcBef>
        <a:spcAft>
          <a:spcPct val="0"/>
        </a:spcAft>
        <a:defRPr sz="3600" b="1">
          <a:solidFill>
            <a:schemeClr val="tx1"/>
          </a:solidFill>
          <a:latin typeface="Tahoma" pitchFamily="112" charset="0"/>
          <a:cs typeface="Tahoma" pitchFamily="112" charset="0"/>
        </a:defRPr>
      </a:lvl6pPr>
      <a:lvl7pPr marL="914400" algn="l" rtl="0" eaLnBrk="1" fontAlgn="base" hangingPunct="1">
        <a:spcBef>
          <a:spcPct val="0"/>
        </a:spcBef>
        <a:spcAft>
          <a:spcPct val="0"/>
        </a:spcAft>
        <a:defRPr sz="3600" b="1">
          <a:solidFill>
            <a:schemeClr val="tx1"/>
          </a:solidFill>
          <a:latin typeface="Tahoma" pitchFamily="112" charset="0"/>
          <a:cs typeface="Tahoma" pitchFamily="112" charset="0"/>
        </a:defRPr>
      </a:lvl7pPr>
      <a:lvl8pPr marL="1371600" algn="l" rtl="0" eaLnBrk="1" fontAlgn="base" hangingPunct="1">
        <a:spcBef>
          <a:spcPct val="0"/>
        </a:spcBef>
        <a:spcAft>
          <a:spcPct val="0"/>
        </a:spcAft>
        <a:defRPr sz="3600" b="1">
          <a:solidFill>
            <a:schemeClr val="tx1"/>
          </a:solidFill>
          <a:latin typeface="Tahoma" pitchFamily="112" charset="0"/>
          <a:cs typeface="Tahoma" pitchFamily="112" charset="0"/>
        </a:defRPr>
      </a:lvl8pPr>
      <a:lvl9pPr marL="1828800" algn="l" rtl="0" eaLnBrk="1" fontAlgn="base" hangingPunct="1">
        <a:spcBef>
          <a:spcPct val="0"/>
        </a:spcBef>
        <a:spcAft>
          <a:spcPct val="0"/>
        </a:spcAft>
        <a:defRPr sz="3600" b="1">
          <a:solidFill>
            <a:schemeClr val="tx1"/>
          </a:solidFill>
          <a:latin typeface="Tahoma" pitchFamily="112" charset="0"/>
          <a:cs typeface="Tahoma" pitchFamily="112" charset="0"/>
        </a:defRPr>
      </a:lvl9pPr>
    </p:titleStyle>
    <p:body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robot.av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43000" y="4114800"/>
            <a:ext cx="7620000" cy="1920526"/>
          </a:xfrm>
          <a:prstGeom prst="rect">
            <a:avLst/>
          </a:prstGeom>
          <a:noFill/>
        </p:spPr>
        <p:txBody>
          <a:bodyPr wrap="square" rtlCol="0">
            <a:spAutoFit/>
          </a:bodyPr>
          <a:lstStyle/>
          <a:p>
            <a:pPr algn="ctr">
              <a:lnSpc>
                <a:spcPct val="115000"/>
              </a:lnSpc>
              <a:spcAft>
                <a:spcPts val="0"/>
              </a:spcAft>
            </a:pPr>
            <a:r>
              <a:rPr lang="en-US" b="1" dirty="0" smtClean="0">
                <a:latin typeface="Times New Roman"/>
                <a:ea typeface="Calibri"/>
                <a:cs typeface="Times New Roman"/>
              </a:rPr>
              <a:t>Authors: </a:t>
            </a:r>
            <a:r>
              <a:rPr lang="en-US" b="1" dirty="0" err="1" smtClean="0">
                <a:latin typeface="Times New Roman"/>
                <a:ea typeface="Calibri"/>
                <a:cs typeface="Times New Roman"/>
              </a:rPr>
              <a:t>Devashree</a:t>
            </a:r>
            <a:r>
              <a:rPr lang="en-US" b="1" dirty="0" smtClean="0">
                <a:latin typeface="Times New Roman"/>
                <a:ea typeface="Calibri"/>
                <a:cs typeface="Times New Roman"/>
              </a:rPr>
              <a:t> </a:t>
            </a:r>
            <a:r>
              <a:rPr lang="en-US" b="1" dirty="0" err="1" smtClean="0">
                <a:latin typeface="Times New Roman"/>
                <a:ea typeface="Calibri"/>
                <a:cs typeface="Times New Roman"/>
              </a:rPr>
              <a:t>Tripathy</a:t>
            </a:r>
            <a:r>
              <a:rPr lang="en-US" b="1" dirty="0" smtClean="0">
                <a:latin typeface="Times New Roman"/>
                <a:ea typeface="Calibri"/>
                <a:cs typeface="Times New Roman"/>
              </a:rPr>
              <a:t>, </a:t>
            </a:r>
            <a:r>
              <a:rPr lang="en-US" b="1" dirty="0" err="1">
                <a:latin typeface="Times New Roman"/>
                <a:ea typeface="Calibri"/>
                <a:cs typeface="Times New Roman"/>
              </a:rPr>
              <a:t>JagdishLal</a:t>
            </a:r>
            <a:r>
              <a:rPr lang="en-US" b="1" dirty="0">
                <a:latin typeface="Times New Roman"/>
                <a:ea typeface="Calibri"/>
                <a:cs typeface="Times New Roman"/>
              </a:rPr>
              <a:t> </a:t>
            </a:r>
            <a:r>
              <a:rPr lang="en-US" b="1" dirty="0" smtClean="0">
                <a:latin typeface="Times New Roman"/>
                <a:ea typeface="Calibri"/>
                <a:cs typeface="Times New Roman"/>
              </a:rPr>
              <a:t>Raheja</a:t>
            </a:r>
            <a:endParaRPr lang="en-IN" sz="2400" b="1" dirty="0">
              <a:ea typeface="Calibri"/>
              <a:cs typeface="Times New Roman"/>
            </a:endParaRPr>
          </a:p>
          <a:p>
            <a:pPr algn="ctr">
              <a:lnSpc>
                <a:spcPct val="115000"/>
              </a:lnSpc>
              <a:spcAft>
                <a:spcPts val="0"/>
              </a:spcAft>
            </a:pPr>
            <a:r>
              <a:rPr lang="en-US" b="1" dirty="0" smtClean="0">
                <a:latin typeface="Times New Roman"/>
                <a:ea typeface="Calibri"/>
                <a:cs typeface="Times New Roman"/>
              </a:rPr>
              <a:t>CSIR </a:t>
            </a:r>
            <a:r>
              <a:rPr lang="en-US" b="1" dirty="0">
                <a:latin typeface="Times New Roman"/>
                <a:ea typeface="Calibri"/>
                <a:cs typeface="Times New Roman"/>
              </a:rPr>
              <a:t>- Central Electronics Engineering Research Institute, </a:t>
            </a:r>
            <a:r>
              <a:rPr lang="en-US" b="1" dirty="0" err="1">
                <a:latin typeface="Times New Roman"/>
                <a:ea typeface="Calibri"/>
                <a:cs typeface="Times New Roman"/>
              </a:rPr>
              <a:t>Pilani</a:t>
            </a:r>
            <a:r>
              <a:rPr lang="en-US" b="1" dirty="0">
                <a:latin typeface="Times New Roman"/>
                <a:ea typeface="Calibri"/>
                <a:cs typeface="Times New Roman"/>
              </a:rPr>
              <a:t>, </a:t>
            </a:r>
            <a:endParaRPr lang="en-IN" sz="2400" b="1" dirty="0">
              <a:ea typeface="Calibri"/>
              <a:cs typeface="Times New Roman"/>
            </a:endParaRPr>
          </a:p>
          <a:p>
            <a:pPr algn="ctr">
              <a:lnSpc>
                <a:spcPct val="115000"/>
              </a:lnSpc>
              <a:spcAft>
                <a:spcPts val="0"/>
              </a:spcAft>
            </a:pPr>
            <a:r>
              <a:rPr lang="en-US" b="1" dirty="0">
                <a:latin typeface="Times New Roman"/>
                <a:ea typeface="Calibri"/>
                <a:cs typeface="Times New Roman"/>
              </a:rPr>
              <a:t>Academy of Science and Innovative Research, Council of Scientific and Industrial Research (CSIR), India</a:t>
            </a:r>
            <a:endParaRPr lang="en-IN" sz="2400" b="1" dirty="0">
              <a:ea typeface="Calibri"/>
              <a:cs typeface="Times New Roman"/>
            </a:endParaRPr>
          </a:p>
          <a:p>
            <a:pPr algn="r">
              <a:spcBef>
                <a:spcPts val="0"/>
              </a:spcBef>
            </a:pPr>
            <a:r>
              <a:rPr lang="en-US" b="1" dirty="0" smtClean="0">
                <a:cs typeface="Aharoni" pitchFamily="2" charset="-79"/>
              </a:rPr>
              <a:t>2</a:t>
            </a:r>
            <a:endParaRPr lang="en-US" b="1" dirty="0">
              <a:cs typeface="Aharoni" pitchFamily="2" charset="-79"/>
            </a:endParaRPr>
          </a:p>
          <a:p>
            <a:endParaRPr lang="en-IN" b="1" dirty="0"/>
          </a:p>
        </p:txBody>
      </p:sp>
      <p:sp>
        <p:nvSpPr>
          <p:cNvPr id="4" name="Rectangle 3"/>
          <p:cNvSpPr/>
          <p:nvPr/>
        </p:nvSpPr>
        <p:spPr>
          <a:xfrm>
            <a:off x="1524000" y="152400"/>
            <a:ext cx="6248400" cy="1569660"/>
          </a:xfrm>
          <a:prstGeom prst="rect">
            <a:avLst/>
          </a:prstGeom>
        </p:spPr>
        <p:txBody>
          <a:bodyPr wrap="square">
            <a:spAutoFit/>
          </a:bodyPr>
          <a:lstStyle/>
          <a:p>
            <a:pPr algn="ctr"/>
            <a:r>
              <a:rPr lang="en-IN" sz="3200" b="1" dirty="0">
                <a:solidFill>
                  <a:srgbClr val="C00000"/>
                </a:solidFill>
              </a:rPr>
              <a:t>Design and Implementation of Brain Computer Interface based Robot </a:t>
            </a:r>
            <a:r>
              <a:rPr lang="en-IN" sz="3200" b="1" dirty="0" smtClean="0">
                <a:solidFill>
                  <a:srgbClr val="C00000"/>
                </a:solidFill>
              </a:rPr>
              <a:t>Motion Control</a:t>
            </a:r>
            <a:endParaRPr lang="en-IN" sz="3200" b="1" dirty="0">
              <a:solidFill>
                <a:srgbClr val="C0000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9154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470481"/>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6200"/>
            <a:ext cx="8915400" cy="1143000"/>
          </a:xfrm>
        </p:spPr>
        <p:txBody>
          <a:bodyPr/>
          <a:lstStyle/>
          <a:p>
            <a:pPr algn="ctr"/>
            <a:r>
              <a:rPr lang="en-IN" dirty="0"/>
              <a:t>Application </a:t>
            </a:r>
            <a:r>
              <a:rPr lang="en-IN" dirty="0" smtClean="0"/>
              <a:t>2 </a:t>
            </a:r>
            <a:r>
              <a:rPr lang="en-IN" dirty="0"/>
              <a:t>: </a:t>
            </a:r>
            <a:r>
              <a:rPr lang="en-IN" dirty="0" smtClean="0"/>
              <a:t>Robot Motion Control (Wheel Chair Movement)</a:t>
            </a:r>
            <a:endParaRPr lang="en-IN" dirty="0"/>
          </a:p>
        </p:txBody>
      </p:sp>
      <p:pic>
        <p:nvPicPr>
          <p:cNvPr id="4" name="Content Placeholder 3"/>
          <p:cNvPicPr>
            <a:picLocks noGrp="1"/>
          </p:cNvPicPr>
          <p:nvPr>
            <p:ph idx="1"/>
          </p:nvPr>
        </p:nvPicPr>
        <p:blipFill>
          <a:blip r:embed="rId2"/>
          <a:stretch>
            <a:fillRect/>
          </a:stretch>
        </p:blipFill>
        <p:spPr>
          <a:xfrm>
            <a:off x="197514" y="1447800"/>
            <a:ext cx="6642738" cy="5293568"/>
          </a:xfrm>
          <a:prstGeom prst="rect">
            <a:avLst/>
          </a:prstGeom>
        </p:spPr>
      </p:pic>
      <p:sp>
        <p:nvSpPr>
          <p:cNvPr id="3" name="Rectangular Callout 2"/>
          <p:cNvSpPr/>
          <p:nvPr/>
        </p:nvSpPr>
        <p:spPr>
          <a:xfrm>
            <a:off x="6570222" y="2276872"/>
            <a:ext cx="2322258" cy="432048"/>
          </a:xfrm>
          <a:prstGeom prst="wedgeRectCallout">
            <a:avLst>
              <a:gd name="adj1" fmla="val -51349"/>
              <a:gd name="adj2" fmla="val 10012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dirty="0" smtClean="0">
                <a:solidFill>
                  <a:srgbClr val="FFFFFF"/>
                </a:solidFill>
              </a:rPr>
              <a:t>SOFT LEFT 1</a:t>
            </a:r>
            <a:endParaRPr lang="en-IN" dirty="0">
              <a:solidFill>
                <a:srgbClr val="FFFFFF"/>
              </a:solidFill>
            </a:endParaRPr>
          </a:p>
        </p:txBody>
      </p:sp>
      <p:sp>
        <p:nvSpPr>
          <p:cNvPr id="5" name="Rectangular Callout 4"/>
          <p:cNvSpPr/>
          <p:nvPr/>
        </p:nvSpPr>
        <p:spPr>
          <a:xfrm>
            <a:off x="6570222" y="3356992"/>
            <a:ext cx="2322258" cy="432048"/>
          </a:xfrm>
          <a:prstGeom prst="wedgeRectCallout">
            <a:avLst>
              <a:gd name="adj1" fmla="val -51349"/>
              <a:gd name="adj2" fmla="val 10012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dirty="0" smtClean="0">
                <a:solidFill>
                  <a:srgbClr val="FFFFFF"/>
                </a:solidFill>
              </a:rPr>
              <a:t>SOFT RIGHT 1</a:t>
            </a:r>
            <a:endParaRPr lang="en-IN" dirty="0">
              <a:solidFill>
                <a:srgbClr val="FFFFFF"/>
              </a:solidFill>
            </a:endParaRPr>
          </a:p>
        </p:txBody>
      </p:sp>
      <p:sp>
        <p:nvSpPr>
          <p:cNvPr id="6" name="Rectangular Callout 5"/>
          <p:cNvSpPr/>
          <p:nvPr/>
        </p:nvSpPr>
        <p:spPr>
          <a:xfrm>
            <a:off x="6570222" y="4437112"/>
            <a:ext cx="2322258" cy="432048"/>
          </a:xfrm>
          <a:prstGeom prst="wedgeRectCallout">
            <a:avLst>
              <a:gd name="adj1" fmla="val -51349"/>
              <a:gd name="adj2" fmla="val 10012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dirty="0" smtClean="0">
                <a:solidFill>
                  <a:srgbClr val="FFFFFF"/>
                </a:solidFill>
              </a:rPr>
              <a:t>SOFT LEFT 2</a:t>
            </a:r>
            <a:endParaRPr lang="en-IN" dirty="0">
              <a:solidFill>
                <a:srgbClr val="FFFFFF"/>
              </a:solidFill>
            </a:endParaRPr>
          </a:p>
        </p:txBody>
      </p:sp>
      <p:sp>
        <p:nvSpPr>
          <p:cNvPr id="7" name="Rectangular Callout 6"/>
          <p:cNvSpPr/>
          <p:nvPr/>
        </p:nvSpPr>
        <p:spPr>
          <a:xfrm>
            <a:off x="6570222" y="5589240"/>
            <a:ext cx="2322258" cy="432048"/>
          </a:xfrm>
          <a:prstGeom prst="wedgeRectCallout">
            <a:avLst>
              <a:gd name="adj1" fmla="val -51349"/>
              <a:gd name="adj2" fmla="val 10012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dirty="0" smtClean="0">
                <a:solidFill>
                  <a:srgbClr val="FFFFFF"/>
                </a:solidFill>
              </a:rPr>
              <a:t>SOFT RIGHT 2</a:t>
            </a:r>
            <a:endParaRPr lang="en-IN" dirty="0">
              <a:solidFill>
                <a:srgbClr val="FFFFFF"/>
              </a:solidFill>
            </a:endParaRPr>
          </a:p>
        </p:txBody>
      </p:sp>
      <p:pic>
        <p:nvPicPr>
          <p:cNvPr id="1026" name="Picture 2" descr="G:\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1" y="1447801"/>
            <a:ext cx="3836194" cy="533400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54237BE2-9B7A-4995-9F2D-202251BE764D}" type="slidenum">
              <a:rPr lang="en-IN" smtClean="0">
                <a:solidFill>
                  <a:prstClr val="black">
                    <a:tint val="75000"/>
                  </a:prstClr>
                </a:solidFill>
              </a:rPr>
              <a:pPr/>
              <a:t>10</a:t>
            </a:fld>
            <a:endParaRPr lang="en-IN">
              <a:solidFill>
                <a:prstClr val="black">
                  <a:tint val="75000"/>
                </a:prstClr>
              </a:solidFill>
            </a:endParaRPr>
          </a:p>
        </p:txBody>
      </p:sp>
    </p:spTree>
    <p:extLst>
      <p:ext uri="{BB962C8B-B14F-4D97-AF65-F5344CB8AC3E}">
        <p14:creationId xmlns:p14="http://schemas.microsoft.com/office/powerpoint/2010/main" val="2357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76200"/>
            <a:ext cx="8609195" cy="1143000"/>
          </a:xfrm>
        </p:spPr>
        <p:txBody>
          <a:bodyPr/>
          <a:lstStyle/>
          <a:p>
            <a:pPr algn="ctr"/>
            <a:r>
              <a:rPr lang="en-IN" dirty="0" smtClean="0"/>
              <a:t>Flow Chart Of Robot Motion Control </a:t>
            </a:r>
            <a:endParaRPr lang="en-IN" dirty="0"/>
          </a:p>
        </p:txBody>
      </p:sp>
      <p:pic>
        <p:nvPicPr>
          <p:cNvPr id="37" name="Content Placeholder 3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872" t="13131" r="42586" b="38353"/>
          <a:stretch/>
        </p:blipFill>
        <p:spPr>
          <a:xfrm>
            <a:off x="2036483" y="1268362"/>
            <a:ext cx="1164157" cy="1170783"/>
          </a:xfrm>
        </p:spPr>
      </p:pic>
      <p:pic>
        <p:nvPicPr>
          <p:cNvPr id="2053" name="Picture 1"/>
          <p:cNvPicPr>
            <a:picLocks noChangeAspect="1" noChangeArrowheads="1"/>
          </p:cNvPicPr>
          <p:nvPr/>
        </p:nvPicPr>
        <p:blipFill>
          <a:blip r:embed="rId4">
            <a:extLst>
              <a:ext uri="{28A0092B-C50C-407E-A947-70E740481C1C}">
                <a14:useLocalDpi xmlns:a14="http://schemas.microsoft.com/office/drawing/2010/main" val="0"/>
              </a:ext>
            </a:extLst>
          </a:blip>
          <a:srcRect l="55690"/>
          <a:stretch>
            <a:fillRect/>
          </a:stretch>
        </p:blipFill>
        <p:spPr bwMode="auto">
          <a:xfrm>
            <a:off x="4706861" y="5229201"/>
            <a:ext cx="1541248" cy="1512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03"/>
          <p:cNvSpPr>
            <a:spLocks noChangeArrowheads="1"/>
          </p:cNvSpPr>
          <p:nvPr/>
        </p:nvSpPr>
        <p:spPr bwMode="auto">
          <a:xfrm>
            <a:off x="100126" y="2585196"/>
            <a:ext cx="5015806" cy="53900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p>
            <a:pPr algn="just" eaLnBrk="0" fontAlgn="base" hangingPunct="0">
              <a:spcBef>
                <a:spcPct val="0"/>
              </a:spcBef>
              <a:spcAft>
                <a:spcPct val="0"/>
              </a:spcAft>
            </a:pPr>
            <a:r>
              <a:rPr lang="en-US" altLang="en-US" dirty="0">
                <a:solidFill>
                  <a:prstClr val="black"/>
                </a:solidFill>
                <a:ea typeface="Times New Roman" panose="02020603050405020304" pitchFamily="18" charset="0"/>
                <a:cs typeface="Times New Roman" panose="02020603050405020304" pitchFamily="18" charset="0"/>
              </a:rPr>
              <a:t>Signal Processing, Feature Extraction and Classification (EMOTIV EPOC Control Panel )</a:t>
            </a:r>
            <a:endParaRPr lang="en-US" altLang="en-US" dirty="0">
              <a:solidFill>
                <a:prstClr val="black"/>
              </a:solidFill>
            </a:endParaRPr>
          </a:p>
        </p:txBody>
      </p:sp>
      <p:sp>
        <p:nvSpPr>
          <p:cNvPr id="6" name="Rectangle 17"/>
          <p:cNvSpPr>
            <a:spLocks noChangeArrowheads="1"/>
          </p:cNvSpPr>
          <p:nvPr/>
        </p:nvSpPr>
        <p:spPr bwMode="auto">
          <a:xfrm>
            <a:off x="89500" y="3254377"/>
            <a:ext cx="5015807" cy="88776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just" eaLnBrk="0" fontAlgn="base" hangingPunct="0">
              <a:spcBef>
                <a:spcPct val="0"/>
              </a:spcBef>
              <a:spcAft>
                <a:spcPct val="0"/>
              </a:spcAft>
            </a:pPr>
            <a:r>
              <a:rPr lang="en-US" altLang="en-US" dirty="0">
                <a:solidFill>
                  <a:prstClr val="black"/>
                </a:solidFill>
                <a:ea typeface="Times New Roman" panose="02020603050405020304" pitchFamily="18" charset="0"/>
                <a:cs typeface="Times New Roman" panose="02020603050405020304" pitchFamily="18" charset="0"/>
              </a:rPr>
              <a:t>Facial Expressions and thoughts mapped into Keypad commands : </a:t>
            </a:r>
            <a:r>
              <a:rPr lang="en-US" altLang="en-US" dirty="0" smtClean="0">
                <a:solidFill>
                  <a:prstClr val="black"/>
                </a:solidFill>
                <a:ea typeface="Times New Roman" panose="02020603050405020304" pitchFamily="18" charset="0"/>
                <a:cs typeface="Times New Roman" panose="02020603050405020304" pitchFamily="18" charset="0"/>
              </a:rPr>
              <a:t>SMILE </a:t>
            </a:r>
            <a:r>
              <a:rPr lang="en-US" altLang="en-US" dirty="0">
                <a:solidFill>
                  <a:prstClr val="black"/>
                </a:solidFill>
                <a:ea typeface="Times New Roman" panose="02020603050405020304" pitchFamily="18" charset="0"/>
                <a:cs typeface="Times New Roman" panose="02020603050405020304" pitchFamily="18" charset="0"/>
              </a:rPr>
              <a:t>to left click of mouse (EMOKEY)</a:t>
            </a:r>
            <a:endParaRPr lang="en-US" altLang="en-US" dirty="0">
              <a:solidFill>
                <a:prstClr val="black"/>
              </a:solidFill>
            </a:endParaRPr>
          </a:p>
        </p:txBody>
      </p:sp>
      <p:sp>
        <p:nvSpPr>
          <p:cNvPr id="7" name="Rectangle 14" descr="FEATURE EXTRACTION"/>
          <p:cNvSpPr>
            <a:spLocks noChangeArrowheads="1"/>
          </p:cNvSpPr>
          <p:nvPr/>
        </p:nvSpPr>
        <p:spPr bwMode="auto">
          <a:xfrm>
            <a:off x="100126" y="4326358"/>
            <a:ext cx="5015806" cy="62664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just" eaLnBrk="0" fontAlgn="base" hangingPunct="0">
              <a:spcBef>
                <a:spcPct val="0"/>
              </a:spcBef>
              <a:spcAft>
                <a:spcPct val="0"/>
              </a:spcAft>
            </a:pPr>
            <a:r>
              <a:rPr lang="en-US" altLang="en-US" dirty="0">
                <a:solidFill>
                  <a:prstClr val="black"/>
                </a:solidFill>
                <a:ea typeface="Times New Roman" panose="02020603050405020304" pitchFamily="18" charset="0"/>
                <a:cs typeface="Times New Roman" panose="02020603050405020304" pitchFamily="18" charset="0"/>
              </a:rPr>
              <a:t>Controls cursor movement on screen using Eyes based on EOG signals (MOUSE EMULATOR )</a:t>
            </a:r>
            <a:endParaRPr lang="en-US" altLang="en-US" dirty="0">
              <a:solidFill>
                <a:prstClr val="black"/>
              </a:solidFill>
            </a:endParaRPr>
          </a:p>
        </p:txBody>
      </p:sp>
      <p:sp>
        <p:nvSpPr>
          <p:cNvPr id="13" name="Rectangle 9"/>
          <p:cNvSpPr>
            <a:spLocks noChangeArrowheads="1"/>
          </p:cNvSpPr>
          <p:nvPr/>
        </p:nvSpPr>
        <p:spPr bwMode="auto">
          <a:xfrm>
            <a:off x="885326" y="5105403"/>
            <a:ext cx="3381927" cy="147845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indent="144463" algn="ctr" eaLnBrk="0" fontAlgn="base" hangingPunct="0">
              <a:spcBef>
                <a:spcPct val="0"/>
              </a:spcBef>
              <a:spcAft>
                <a:spcPct val="0"/>
              </a:spcAft>
            </a:pPr>
            <a:r>
              <a:rPr lang="en-US" altLang="en-US" b="1" dirty="0" smtClean="0">
                <a:solidFill>
                  <a:prstClr val="black"/>
                </a:solidFill>
                <a:ea typeface="Times New Roman" panose="02020603050405020304" pitchFamily="18" charset="0"/>
                <a:cs typeface="Times New Roman" panose="02020603050405020304" pitchFamily="18" charset="0"/>
              </a:rPr>
              <a:t>Robot Motion Control </a:t>
            </a:r>
            <a:endParaRPr lang="en-US" altLang="en-US" b="1" dirty="0">
              <a:solidFill>
                <a:prstClr val="black"/>
              </a:solidFill>
            </a:endParaRPr>
          </a:p>
        </p:txBody>
      </p:sp>
      <p:sp>
        <p:nvSpPr>
          <p:cNvPr id="15" name="Rectangle 6"/>
          <p:cNvSpPr>
            <a:spLocks noChangeArrowheads="1"/>
          </p:cNvSpPr>
          <p:nvPr/>
        </p:nvSpPr>
        <p:spPr bwMode="auto">
          <a:xfrm>
            <a:off x="4114881" y="4267202"/>
            <a:ext cx="4787945" cy="84331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just" eaLnBrk="0" fontAlgn="base" hangingPunct="0">
              <a:spcBef>
                <a:spcPct val="0"/>
              </a:spcBef>
              <a:spcAft>
                <a:spcPct val="0"/>
              </a:spcAft>
            </a:pPr>
            <a:r>
              <a:rPr lang="en-US" altLang="en-US" dirty="0" smtClean="0">
                <a:solidFill>
                  <a:prstClr val="black"/>
                </a:solidFill>
                <a:ea typeface="Times New Roman" panose="02020603050405020304" pitchFamily="18" charset="0"/>
                <a:cs typeface="Times New Roman" panose="02020603050405020304" pitchFamily="18" charset="0"/>
              </a:rPr>
              <a:t>‘.hex’ file loaded to the FLASH buffer and then written on the ATMEGA 2560 (</a:t>
            </a:r>
            <a:r>
              <a:rPr lang="en-US" altLang="en-US" dirty="0">
                <a:solidFill>
                  <a:prstClr val="black"/>
                </a:solidFill>
                <a:ea typeface="Times New Roman" panose="02020603050405020304" pitchFamily="18" charset="0"/>
                <a:cs typeface="Times New Roman" panose="02020603050405020304" pitchFamily="18" charset="0"/>
              </a:rPr>
              <a:t>Khazama AVR programmer</a:t>
            </a:r>
            <a:r>
              <a:rPr lang="en-US" altLang="en-US" dirty="0" smtClean="0">
                <a:solidFill>
                  <a:prstClr val="black"/>
                </a:solidFill>
                <a:ea typeface="Times New Roman" panose="02020603050405020304" pitchFamily="18" charset="0"/>
                <a:cs typeface="Times New Roman" panose="02020603050405020304" pitchFamily="18" charset="0"/>
              </a:rPr>
              <a:t>)</a:t>
            </a:r>
            <a:endParaRPr lang="en-US" altLang="en-US" dirty="0" smtClean="0">
              <a:solidFill>
                <a:prstClr val="black"/>
              </a:solidFill>
            </a:endParaRPr>
          </a:p>
        </p:txBody>
      </p:sp>
      <p:sp>
        <p:nvSpPr>
          <p:cNvPr id="21" name="Rectangle 25"/>
          <p:cNvSpPr>
            <a:spLocks noChangeArrowheads="1"/>
          </p:cNvSpPr>
          <p:nvPr/>
        </p:nvSpPr>
        <p:spPr bwMode="auto">
          <a:xfrm>
            <a:off x="1260648" y="1933847"/>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indent="144463" algn="just" eaLnBrk="0" fontAlgn="base" hangingPunct="0">
              <a:spcBef>
                <a:spcPct val="0"/>
              </a:spcBef>
              <a:spcAft>
                <a:spcPct val="0"/>
              </a:spcAft>
            </a:pPr>
            <a:endParaRPr lang="en-US" altLang="en-US" dirty="0" smtClean="0">
              <a:solidFill>
                <a:prstClr val="black"/>
              </a:solidFill>
              <a:latin typeface="Arial" panose="020B0604020202020204" pitchFamily="34" charset="0"/>
            </a:endParaRPr>
          </a:p>
        </p:txBody>
      </p:sp>
      <p:sp>
        <p:nvSpPr>
          <p:cNvPr id="24" name="Rectangle 29"/>
          <p:cNvSpPr>
            <a:spLocks noChangeArrowheads="1"/>
          </p:cNvSpPr>
          <p:nvPr/>
        </p:nvSpPr>
        <p:spPr bwMode="auto">
          <a:xfrm>
            <a:off x="5832648" y="4286522"/>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sp>
        <p:nvSpPr>
          <p:cNvPr id="25" name="Rectangle 33"/>
          <p:cNvSpPr>
            <a:spLocks noChangeArrowheads="1"/>
          </p:cNvSpPr>
          <p:nvPr/>
        </p:nvSpPr>
        <p:spPr bwMode="auto">
          <a:xfrm>
            <a:off x="1260650" y="5216281"/>
            <a:ext cx="1846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solidFill>
                <a:prstClr val="black"/>
              </a:solidFill>
            </a:endParaRP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531" y="5433202"/>
            <a:ext cx="2133229" cy="1272401"/>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3"/>
          <p:cNvSpPr>
            <a:spLocks noChangeShapeType="1"/>
          </p:cNvSpPr>
          <p:nvPr/>
        </p:nvSpPr>
        <p:spPr bwMode="auto">
          <a:xfrm>
            <a:off x="2591144" y="2460629"/>
            <a:ext cx="0" cy="130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sp>
        <p:nvSpPr>
          <p:cNvPr id="26" name="AutoShape 3"/>
          <p:cNvSpPr>
            <a:spLocks noChangeShapeType="1"/>
          </p:cNvSpPr>
          <p:nvPr/>
        </p:nvSpPr>
        <p:spPr bwMode="auto">
          <a:xfrm>
            <a:off x="2591144" y="4191003"/>
            <a:ext cx="0" cy="130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sp>
        <p:nvSpPr>
          <p:cNvPr id="27" name="AutoShape 3"/>
          <p:cNvSpPr>
            <a:spLocks noChangeShapeType="1"/>
          </p:cNvSpPr>
          <p:nvPr/>
        </p:nvSpPr>
        <p:spPr bwMode="auto">
          <a:xfrm>
            <a:off x="2591144" y="4975228"/>
            <a:ext cx="0" cy="130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sp>
        <p:nvSpPr>
          <p:cNvPr id="29" name="AutoShape 3"/>
          <p:cNvSpPr>
            <a:spLocks noChangeShapeType="1"/>
          </p:cNvSpPr>
          <p:nvPr/>
        </p:nvSpPr>
        <p:spPr bwMode="auto">
          <a:xfrm>
            <a:off x="2591144" y="3124203"/>
            <a:ext cx="0" cy="130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cxnSp>
        <p:nvCxnSpPr>
          <p:cNvPr id="30" name="Straight Arrow Connector 29"/>
          <p:cNvCxnSpPr/>
          <p:nvPr/>
        </p:nvCxnSpPr>
        <p:spPr>
          <a:xfrm>
            <a:off x="6552856" y="2971800"/>
            <a:ext cx="3939" cy="19687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Bent-Up Arrow 9"/>
          <p:cNvSpPr/>
          <p:nvPr/>
        </p:nvSpPr>
        <p:spPr>
          <a:xfrm rot="16200000">
            <a:off x="2831199" y="2335480"/>
            <a:ext cx="3607070" cy="2160134"/>
          </a:xfrm>
          <a:custGeom>
            <a:avLst/>
            <a:gdLst>
              <a:gd name="connsiteX0" fmla="*/ 0 w 3579440"/>
              <a:gd name="connsiteY0" fmla="*/ 2172631 h 2896841"/>
              <a:gd name="connsiteX1" fmla="*/ 2493125 w 3579440"/>
              <a:gd name="connsiteY1" fmla="*/ 2172631 h 2896841"/>
              <a:gd name="connsiteX2" fmla="*/ 2493125 w 3579440"/>
              <a:gd name="connsiteY2" fmla="*/ 724210 h 2896841"/>
              <a:gd name="connsiteX3" fmla="*/ 2131020 w 3579440"/>
              <a:gd name="connsiteY3" fmla="*/ 724210 h 2896841"/>
              <a:gd name="connsiteX4" fmla="*/ 2855230 w 3579440"/>
              <a:gd name="connsiteY4" fmla="*/ 0 h 2896841"/>
              <a:gd name="connsiteX5" fmla="*/ 3579440 w 3579440"/>
              <a:gd name="connsiteY5" fmla="*/ 724210 h 2896841"/>
              <a:gd name="connsiteX6" fmla="*/ 3217335 w 3579440"/>
              <a:gd name="connsiteY6" fmla="*/ 724210 h 2896841"/>
              <a:gd name="connsiteX7" fmla="*/ 3217335 w 3579440"/>
              <a:gd name="connsiteY7" fmla="*/ 2896841 h 2896841"/>
              <a:gd name="connsiteX8" fmla="*/ 0 w 3579440"/>
              <a:gd name="connsiteY8" fmla="*/ 2896841 h 2896841"/>
              <a:gd name="connsiteX9" fmla="*/ 0 w 3579440"/>
              <a:gd name="connsiteY9" fmla="*/ 2172631 h 2896841"/>
              <a:gd name="connsiteX0" fmla="*/ 654518 w 4233958"/>
              <a:gd name="connsiteY0" fmla="*/ 2172631 h 2896841"/>
              <a:gd name="connsiteX1" fmla="*/ 3147643 w 4233958"/>
              <a:gd name="connsiteY1" fmla="*/ 2172631 h 2896841"/>
              <a:gd name="connsiteX2" fmla="*/ 3147643 w 4233958"/>
              <a:gd name="connsiteY2" fmla="*/ 724210 h 2896841"/>
              <a:gd name="connsiteX3" fmla="*/ 2785538 w 4233958"/>
              <a:gd name="connsiteY3" fmla="*/ 724210 h 2896841"/>
              <a:gd name="connsiteX4" fmla="*/ 3509748 w 4233958"/>
              <a:gd name="connsiteY4" fmla="*/ 0 h 2896841"/>
              <a:gd name="connsiteX5" fmla="*/ 4233958 w 4233958"/>
              <a:gd name="connsiteY5" fmla="*/ 724210 h 2896841"/>
              <a:gd name="connsiteX6" fmla="*/ 3871853 w 4233958"/>
              <a:gd name="connsiteY6" fmla="*/ 724210 h 2896841"/>
              <a:gd name="connsiteX7" fmla="*/ 3871853 w 4233958"/>
              <a:gd name="connsiteY7" fmla="*/ 2896841 h 2896841"/>
              <a:gd name="connsiteX8" fmla="*/ 0 w 4233958"/>
              <a:gd name="connsiteY8" fmla="*/ 2896841 h 2896841"/>
              <a:gd name="connsiteX9" fmla="*/ 654518 w 4233958"/>
              <a:gd name="connsiteY9" fmla="*/ 2172631 h 2896841"/>
              <a:gd name="connsiteX0" fmla="*/ 19251 w 4233958"/>
              <a:gd name="connsiteY0" fmla="*/ 2172631 h 2896841"/>
              <a:gd name="connsiteX1" fmla="*/ 3147643 w 4233958"/>
              <a:gd name="connsiteY1" fmla="*/ 2172631 h 2896841"/>
              <a:gd name="connsiteX2" fmla="*/ 3147643 w 4233958"/>
              <a:gd name="connsiteY2" fmla="*/ 724210 h 2896841"/>
              <a:gd name="connsiteX3" fmla="*/ 2785538 w 4233958"/>
              <a:gd name="connsiteY3" fmla="*/ 724210 h 2896841"/>
              <a:gd name="connsiteX4" fmla="*/ 3509748 w 4233958"/>
              <a:gd name="connsiteY4" fmla="*/ 0 h 2896841"/>
              <a:gd name="connsiteX5" fmla="*/ 4233958 w 4233958"/>
              <a:gd name="connsiteY5" fmla="*/ 724210 h 2896841"/>
              <a:gd name="connsiteX6" fmla="*/ 3871853 w 4233958"/>
              <a:gd name="connsiteY6" fmla="*/ 724210 h 2896841"/>
              <a:gd name="connsiteX7" fmla="*/ 3871853 w 4233958"/>
              <a:gd name="connsiteY7" fmla="*/ 2896841 h 2896841"/>
              <a:gd name="connsiteX8" fmla="*/ 0 w 4233958"/>
              <a:gd name="connsiteY8" fmla="*/ 2896841 h 2896841"/>
              <a:gd name="connsiteX9" fmla="*/ 19251 w 4233958"/>
              <a:gd name="connsiteY9" fmla="*/ 2172631 h 2896841"/>
              <a:gd name="connsiteX0" fmla="*/ 0 w 4253208"/>
              <a:gd name="connsiteY0" fmla="*/ 2201507 h 2896841"/>
              <a:gd name="connsiteX1" fmla="*/ 3166893 w 4253208"/>
              <a:gd name="connsiteY1" fmla="*/ 2172631 h 2896841"/>
              <a:gd name="connsiteX2" fmla="*/ 3166893 w 4253208"/>
              <a:gd name="connsiteY2" fmla="*/ 724210 h 2896841"/>
              <a:gd name="connsiteX3" fmla="*/ 2804788 w 4253208"/>
              <a:gd name="connsiteY3" fmla="*/ 724210 h 2896841"/>
              <a:gd name="connsiteX4" fmla="*/ 3528998 w 4253208"/>
              <a:gd name="connsiteY4" fmla="*/ 0 h 2896841"/>
              <a:gd name="connsiteX5" fmla="*/ 4253208 w 4253208"/>
              <a:gd name="connsiteY5" fmla="*/ 724210 h 2896841"/>
              <a:gd name="connsiteX6" fmla="*/ 3891103 w 4253208"/>
              <a:gd name="connsiteY6" fmla="*/ 724210 h 2896841"/>
              <a:gd name="connsiteX7" fmla="*/ 3891103 w 4253208"/>
              <a:gd name="connsiteY7" fmla="*/ 2896841 h 2896841"/>
              <a:gd name="connsiteX8" fmla="*/ 19250 w 4253208"/>
              <a:gd name="connsiteY8" fmla="*/ 2896841 h 2896841"/>
              <a:gd name="connsiteX9" fmla="*/ 0 w 4253208"/>
              <a:gd name="connsiteY9" fmla="*/ 2201507 h 2896841"/>
              <a:gd name="connsiteX0" fmla="*/ 0 w 4253208"/>
              <a:gd name="connsiteY0" fmla="*/ 1922375 h 2617709"/>
              <a:gd name="connsiteX1" fmla="*/ 3166893 w 4253208"/>
              <a:gd name="connsiteY1" fmla="*/ 1893499 h 2617709"/>
              <a:gd name="connsiteX2" fmla="*/ 3166893 w 4253208"/>
              <a:gd name="connsiteY2" fmla="*/ 445078 h 2617709"/>
              <a:gd name="connsiteX3" fmla="*/ 2804788 w 4253208"/>
              <a:gd name="connsiteY3" fmla="*/ 445078 h 2617709"/>
              <a:gd name="connsiteX4" fmla="*/ 3509747 w 4253208"/>
              <a:gd name="connsiteY4" fmla="*/ 0 h 2617709"/>
              <a:gd name="connsiteX5" fmla="*/ 4253208 w 4253208"/>
              <a:gd name="connsiteY5" fmla="*/ 445078 h 2617709"/>
              <a:gd name="connsiteX6" fmla="*/ 3891103 w 4253208"/>
              <a:gd name="connsiteY6" fmla="*/ 445078 h 2617709"/>
              <a:gd name="connsiteX7" fmla="*/ 3891103 w 4253208"/>
              <a:gd name="connsiteY7" fmla="*/ 2617709 h 2617709"/>
              <a:gd name="connsiteX8" fmla="*/ 19250 w 4253208"/>
              <a:gd name="connsiteY8" fmla="*/ 2617709 h 2617709"/>
              <a:gd name="connsiteX9" fmla="*/ 0 w 4253208"/>
              <a:gd name="connsiteY9" fmla="*/ 1922375 h 2617709"/>
              <a:gd name="connsiteX0" fmla="*/ 0 w 4099204"/>
              <a:gd name="connsiteY0" fmla="*/ 1922375 h 2617709"/>
              <a:gd name="connsiteX1" fmla="*/ 3166893 w 4099204"/>
              <a:gd name="connsiteY1" fmla="*/ 1893499 h 2617709"/>
              <a:gd name="connsiteX2" fmla="*/ 3166893 w 4099204"/>
              <a:gd name="connsiteY2" fmla="*/ 445078 h 2617709"/>
              <a:gd name="connsiteX3" fmla="*/ 2804788 w 4099204"/>
              <a:gd name="connsiteY3" fmla="*/ 445078 h 2617709"/>
              <a:gd name="connsiteX4" fmla="*/ 3509747 w 4099204"/>
              <a:gd name="connsiteY4" fmla="*/ 0 h 2617709"/>
              <a:gd name="connsiteX5" fmla="*/ 4099204 w 4099204"/>
              <a:gd name="connsiteY5" fmla="*/ 445078 h 2617709"/>
              <a:gd name="connsiteX6" fmla="*/ 3891103 w 4099204"/>
              <a:gd name="connsiteY6" fmla="*/ 445078 h 2617709"/>
              <a:gd name="connsiteX7" fmla="*/ 3891103 w 4099204"/>
              <a:gd name="connsiteY7" fmla="*/ 2617709 h 2617709"/>
              <a:gd name="connsiteX8" fmla="*/ 19250 w 4099204"/>
              <a:gd name="connsiteY8" fmla="*/ 2617709 h 2617709"/>
              <a:gd name="connsiteX9" fmla="*/ 0 w 4099204"/>
              <a:gd name="connsiteY9" fmla="*/ 1922375 h 2617709"/>
              <a:gd name="connsiteX0" fmla="*/ 0 w 4099204"/>
              <a:gd name="connsiteY0" fmla="*/ 1922375 h 2617709"/>
              <a:gd name="connsiteX1" fmla="*/ 3166893 w 4099204"/>
              <a:gd name="connsiteY1" fmla="*/ 1893499 h 2617709"/>
              <a:gd name="connsiteX2" fmla="*/ 3166893 w 4099204"/>
              <a:gd name="connsiteY2" fmla="*/ 445078 h 2617709"/>
              <a:gd name="connsiteX3" fmla="*/ 3014311 w 4099204"/>
              <a:gd name="connsiteY3" fmla="*/ 439993 h 2617709"/>
              <a:gd name="connsiteX4" fmla="*/ 2804788 w 4099204"/>
              <a:gd name="connsiteY4" fmla="*/ 445078 h 2617709"/>
              <a:gd name="connsiteX5" fmla="*/ 3509747 w 4099204"/>
              <a:gd name="connsiteY5" fmla="*/ 0 h 2617709"/>
              <a:gd name="connsiteX6" fmla="*/ 4099204 w 4099204"/>
              <a:gd name="connsiteY6" fmla="*/ 445078 h 2617709"/>
              <a:gd name="connsiteX7" fmla="*/ 3891103 w 4099204"/>
              <a:gd name="connsiteY7" fmla="*/ 445078 h 2617709"/>
              <a:gd name="connsiteX8" fmla="*/ 3891103 w 4099204"/>
              <a:gd name="connsiteY8" fmla="*/ 2617709 h 2617709"/>
              <a:gd name="connsiteX9" fmla="*/ 19250 w 4099204"/>
              <a:gd name="connsiteY9" fmla="*/ 2617709 h 2617709"/>
              <a:gd name="connsiteX10" fmla="*/ 0 w 4099204"/>
              <a:gd name="connsiteY10" fmla="*/ 1922375 h 2617709"/>
              <a:gd name="connsiteX0" fmla="*/ 0 w 4099204"/>
              <a:gd name="connsiteY0" fmla="*/ 1922375 h 2617709"/>
              <a:gd name="connsiteX1" fmla="*/ 3166893 w 4099204"/>
              <a:gd name="connsiteY1" fmla="*/ 1893499 h 2617709"/>
              <a:gd name="connsiteX2" fmla="*/ 3166893 w 4099204"/>
              <a:gd name="connsiteY2" fmla="*/ 445078 h 2617709"/>
              <a:gd name="connsiteX3" fmla="*/ 3014311 w 4099204"/>
              <a:gd name="connsiteY3" fmla="*/ 439993 h 2617709"/>
              <a:gd name="connsiteX4" fmla="*/ 2949167 w 4099204"/>
              <a:gd name="connsiteY4" fmla="*/ 425827 h 2617709"/>
              <a:gd name="connsiteX5" fmla="*/ 3509747 w 4099204"/>
              <a:gd name="connsiteY5" fmla="*/ 0 h 2617709"/>
              <a:gd name="connsiteX6" fmla="*/ 4099204 w 4099204"/>
              <a:gd name="connsiteY6" fmla="*/ 445078 h 2617709"/>
              <a:gd name="connsiteX7" fmla="*/ 3891103 w 4099204"/>
              <a:gd name="connsiteY7" fmla="*/ 445078 h 2617709"/>
              <a:gd name="connsiteX8" fmla="*/ 3891103 w 4099204"/>
              <a:gd name="connsiteY8" fmla="*/ 2617709 h 2617709"/>
              <a:gd name="connsiteX9" fmla="*/ 19250 w 4099204"/>
              <a:gd name="connsiteY9" fmla="*/ 2617709 h 2617709"/>
              <a:gd name="connsiteX10" fmla="*/ 0 w 4099204"/>
              <a:gd name="connsiteY10" fmla="*/ 1922375 h 2617709"/>
              <a:gd name="connsiteX0" fmla="*/ 0 w 4099204"/>
              <a:gd name="connsiteY0" fmla="*/ 1922375 h 2617709"/>
              <a:gd name="connsiteX1" fmla="*/ 3166893 w 4099204"/>
              <a:gd name="connsiteY1" fmla="*/ 1893499 h 2617709"/>
              <a:gd name="connsiteX2" fmla="*/ 3166893 w 4099204"/>
              <a:gd name="connsiteY2" fmla="*/ 445078 h 2617709"/>
              <a:gd name="connsiteX3" fmla="*/ 3014311 w 4099204"/>
              <a:gd name="connsiteY3" fmla="*/ 439993 h 2617709"/>
              <a:gd name="connsiteX4" fmla="*/ 2987668 w 4099204"/>
              <a:gd name="connsiteY4" fmla="*/ 454703 h 2617709"/>
              <a:gd name="connsiteX5" fmla="*/ 3509747 w 4099204"/>
              <a:gd name="connsiteY5" fmla="*/ 0 h 2617709"/>
              <a:gd name="connsiteX6" fmla="*/ 4099204 w 4099204"/>
              <a:gd name="connsiteY6" fmla="*/ 445078 h 2617709"/>
              <a:gd name="connsiteX7" fmla="*/ 3891103 w 4099204"/>
              <a:gd name="connsiteY7" fmla="*/ 445078 h 2617709"/>
              <a:gd name="connsiteX8" fmla="*/ 3891103 w 4099204"/>
              <a:gd name="connsiteY8" fmla="*/ 2617709 h 2617709"/>
              <a:gd name="connsiteX9" fmla="*/ 19250 w 4099204"/>
              <a:gd name="connsiteY9" fmla="*/ 2617709 h 2617709"/>
              <a:gd name="connsiteX10" fmla="*/ 0 w 4099204"/>
              <a:gd name="connsiteY10" fmla="*/ 1922375 h 2617709"/>
              <a:gd name="connsiteX0" fmla="*/ 1733351 w 5832555"/>
              <a:gd name="connsiteY0" fmla="*/ 1922375 h 2617709"/>
              <a:gd name="connsiteX1" fmla="*/ 4900244 w 5832555"/>
              <a:gd name="connsiteY1" fmla="*/ 1893499 h 2617709"/>
              <a:gd name="connsiteX2" fmla="*/ 4900244 w 5832555"/>
              <a:gd name="connsiteY2" fmla="*/ 445078 h 2617709"/>
              <a:gd name="connsiteX3" fmla="*/ 4747662 w 5832555"/>
              <a:gd name="connsiteY3" fmla="*/ 439993 h 2617709"/>
              <a:gd name="connsiteX4" fmla="*/ 4721019 w 5832555"/>
              <a:gd name="connsiteY4" fmla="*/ 454703 h 2617709"/>
              <a:gd name="connsiteX5" fmla="*/ 5243098 w 5832555"/>
              <a:gd name="connsiteY5" fmla="*/ 0 h 2617709"/>
              <a:gd name="connsiteX6" fmla="*/ 5832555 w 5832555"/>
              <a:gd name="connsiteY6" fmla="*/ 445078 h 2617709"/>
              <a:gd name="connsiteX7" fmla="*/ 5624454 w 5832555"/>
              <a:gd name="connsiteY7" fmla="*/ 445078 h 2617709"/>
              <a:gd name="connsiteX8" fmla="*/ 5624454 w 5832555"/>
              <a:gd name="connsiteY8" fmla="*/ 2617709 h 2617709"/>
              <a:gd name="connsiteX9" fmla="*/ 0 w 5832555"/>
              <a:gd name="connsiteY9" fmla="*/ 2617709 h 2617709"/>
              <a:gd name="connsiteX10" fmla="*/ 1733351 w 5832555"/>
              <a:gd name="connsiteY10" fmla="*/ 1922375 h 2617709"/>
              <a:gd name="connsiteX0" fmla="*/ 4275 w 5832555"/>
              <a:gd name="connsiteY0" fmla="*/ 2128563 h 2617709"/>
              <a:gd name="connsiteX1" fmla="*/ 4900244 w 5832555"/>
              <a:gd name="connsiteY1" fmla="*/ 1893499 h 2617709"/>
              <a:gd name="connsiteX2" fmla="*/ 4900244 w 5832555"/>
              <a:gd name="connsiteY2" fmla="*/ 445078 h 2617709"/>
              <a:gd name="connsiteX3" fmla="*/ 4747662 w 5832555"/>
              <a:gd name="connsiteY3" fmla="*/ 439993 h 2617709"/>
              <a:gd name="connsiteX4" fmla="*/ 4721019 w 5832555"/>
              <a:gd name="connsiteY4" fmla="*/ 454703 h 2617709"/>
              <a:gd name="connsiteX5" fmla="*/ 5243098 w 5832555"/>
              <a:gd name="connsiteY5" fmla="*/ 0 h 2617709"/>
              <a:gd name="connsiteX6" fmla="*/ 5832555 w 5832555"/>
              <a:gd name="connsiteY6" fmla="*/ 445078 h 2617709"/>
              <a:gd name="connsiteX7" fmla="*/ 5624454 w 5832555"/>
              <a:gd name="connsiteY7" fmla="*/ 445078 h 2617709"/>
              <a:gd name="connsiteX8" fmla="*/ 5624454 w 5832555"/>
              <a:gd name="connsiteY8" fmla="*/ 2617709 h 2617709"/>
              <a:gd name="connsiteX9" fmla="*/ 0 w 5832555"/>
              <a:gd name="connsiteY9" fmla="*/ 2617709 h 2617709"/>
              <a:gd name="connsiteX10" fmla="*/ 4275 w 5832555"/>
              <a:gd name="connsiteY10" fmla="*/ 2128563 h 2617709"/>
              <a:gd name="connsiteX0" fmla="*/ 4275 w 5832555"/>
              <a:gd name="connsiteY0" fmla="*/ 2128563 h 2617709"/>
              <a:gd name="connsiteX1" fmla="*/ 4912007 w 5832555"/>
              <a:gd name="connsiteY1" fmla="*/ 2108652 h 2617709"/>
              <a:gd name="connsiteX2" fmla="*/ 4900244 w 5832555"/>
              <a:gd name="connsiteY2" fmla="*/ 445078 h 2617709"/>
              <a:gd name="connsiteX3" fmla="*/ 4747662 w 5832555"/>
              <a:gd name="connsiteY3" fmla="*/ 439993 h 2617709"/>
              <a:gd name="connsiteX4" fmla="*/ 4721019 w 5832555"/>
              <a:gd name="connsiteY4" fmla="*/ 454703 h 2617709"/>
              <a:gd name="connsiteX5" fmla="*/ 5243098 w 5832555"/>
              <a:gd name="connsiteY5" fmla="*/ 0 h 2617709"/>
              <a:gd name="connsiteX6" fmla="*/ 5832555 w 5832555"/>
              <a:gd name="connsiteY6" fmla="*/ 445078 h 2617709"/>
              <a:gd name="connsiteX7" fmla="*/ 5624454 w 5832555"/>
              <a:gd name="connsiteY7" fmla="*/ 445078 h 2617709"/>
              <a:gd name="connsiteX8" fmla="*/ 5624454 w 5832555"/>
              <a:gd name="connsiteY8" fmla="*/ 2617709 h 2617709"/>
              <a:gd name="connsiteX9" fmla="*/ 0 w 5832555"/>
              <a:gd name="connsiteY9" fmla="*/ 2617709 h 2617709"/>
              <a:gd name="connsiteX10" fmla="*/ 4275 w 5832555"/>
              <a:gd name="connsiteY10" fmla="*/ 2128563 h 261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555" h="2617709">
                <a:moveTo>
                  <a:pt x="4275" y="2128563"/>
                </a:moveTo>
                <a:lnTo>
                  <a:pt x="4912007" y="2108652"/>
                </a:lnTo>
                <a:lnTo>
                  <a:pt x="4900244" y="445078"/>
                </a:lnTo>
                <a:cubicBezTo>
                  <a:pt x="4801257" y="443383"/>
                  <a:pt x="4846649" y="441688"/>
                  <a:pt x="4747662" y="439993"/>
                </a:cubicBezTo>
                <a:lnTo>
                  <a:pt x="4721019" y="454703"/>
                </a:lnTo>
                <a:lnTo>
                  <a:pt x="5243098" y="0"/>
                </a:lnTo>
                <a:lnTo>
                  <a:pt x="5832555" y="445078"/>
                </a:lnTo>
                <a:lnTo>
                  <a:pt x="5624454" y="445078"/>
                </a:lnTo>
                <a:lnTo>
                  <a:pt x="5624454" y="2617709"/>
                </a:lnTo>
                <a:lnTo>
                  <a:pt x="0" y="2617709"/>
                </a:lnTo>
                <a:lnTo>
                  <a:pt x="4275" y="2128563"/>
                </a:lnTo>
                <a:close/>
              </a:path>
            </a:pathLst>
          </a:cu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IN" sz="2400" dirty="0" smtClean="0">
              <a:solidFill>
                <a:prstClr val="black"/>
              </a:solidFill>
            </a:endParaRPr>
          </a:p>
          <a:p>
            <a:pPr algn="ctr"/>
            <a:endParaRPr lang="en-IN" sz="2400" dirty="0">
              <a:solidFill>
                <a:prstClr val="black"/>
              </a:solidFill>
            </a:endParaRPr>
          </a:p>
          <a:p>
            <a:pPr algn="ctr"/>
            <a:endParaRPr lang="en-IN" sz="2400" dirty="0" smtClean="0">
              <a:solidFill>
                <a:prstClr val="black"/>
              </a:solidFill>
            </a:endParaRPr>
          </a:p>
          <a:p>
            <a:pPr algn="ctr"/>
            <a:endParaRPr lang="en-IN" sz="2400" dirty="0">
              <a:solidFill>
                <a:prstClr val="black"/>
              </a:solidFill>
            </a:endParaRPr>
          </a:p>
          <a:p>
            <a:pPr algn="ctr"/>
            <a:endParaRPr lang="en-IN" sz="2400" dirty="0" smtClean="0">
              <a:solidFill>
                <a:prstClr val="black"/>
              </a:solidFill>
            </a:endParaRPr>
          </a:p>
          <a:p>
            <a:pPr algn="ctr"/>
            <a:r>
              <a:rPr lang="en-IN" sz="2400" b="1" dirty="0" smtClean="0">
                <a:solidFill>
                  <a:prstClr val="black"/>
                </a:solidFill>
              </a:rPr>
              <a:t>FEEDBACK</a:t>
            </a:r>
            <a:endParaRPr lang="en-IN" sz="2000" b="1" dirty="0">
              <a:solidFill>
                <a:prstClr val="black"/>
              </a:solidFill>
            </a:endParaRPr>
          </a:p>
        </p:txBody>
      </p:sp>
      <p:cxnSp>
        <p:nvCxnSpPr>
          <p:cNvPr id="12" name="Straight Arrow Connector 11"/>
          <p:cNvCxnSpPr/>
          <p:nvPr/>
        </p:nvCxnSpPr>
        <p:spPr>
          <a:xfrm>
            <a:off x="4395422" y="5822930"/>
            <a:ext cx="328953" cy="46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Elbow Connector 30"/>
          <p:cNvCxnSpPr>
            <a:stCxn id="15" idx="2"/>
          </p:cNvCxnSpPr>
          <p:nvPr/>
        </p:nvCxnSpPr>
        <p:spPr>
          <a:xfrm rot="5400000">
            <a:off x="6022276" y="5336351"/>
            <a:ext cx="712412" cy="260742"/>
          </a:xfrm>
          <a:prstGeom prst="bentConnector3">
            <a:avLst>
              <a:gd name="adj1" fmla="val 99685"/>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016423" y="1676403"/>
            <a:ext cx="5013278" cy="3505201"/>
          </a:xfrm>
          <a:prstGeom prst="rect">
            <a:avLst/>
          </a:prstGeom>
          <a:noFill/>
          <a:ln w="412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36" name="Rectangle 35"/>
          <p:cNvSpPr/>
          <p:nvPr/>
        </p:nvSpPr>
        <p:spPr>
          <a:xfrm>
            <a:off x="4495813" y="1197278"/>
            <a:ext cx="4179860" cy="402925"/>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IN" sz="2400" b="1" dirty="0" smtClean="0">
                <a:solidFill>
                  <a:srgbClr val="FFFFFF"/>
                </a:solidFill>
              </a:rPr>
              <a:t>ROBOT PROGRAMMING</a:t>
            </a:r>
            <a:endParaRPr lang="en-IN" sz="2400" b="1" dirty="0">
              <a:solidFill>
                <a:srgbClr val="FFFFFF"/>
              </a:solidFill>
            </a:endParaRPr>
          </a:p>
        </p:txBody>
      </p:sp>
      <p:cxnSp>
        <p:nvCxnSpPr>
          <p:cNvPr id="38" name="Straight Arrow Connector 37"/>
          <p:cNvCxnSpPr/>
          <p:nvPr/>
        </p:nvCxnSpPr>
        <p:spPr>
          <a:xfrm>
            <a:off x="6552856" y="4070324"/>
            <a:ext cx="3939" cy="19687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11</a:t>
            </a:fld>
            <a:endParaRPr lang="en-IN">
              <a:solidFill>
                <a:prstClr val="black">
                  <a:tint val="75000"/>
                </a:prstClr>
              </a:solidFill>
            </a:endParaRPr>
          </a:p>
        </p:txBody>
      </p:sp>
      <p:sp>
        <p:nvSpPr>
          <p:cNvPr id="14" name="Rectangle 1"/>
          <p:cNvSpPr>
            <a:spLocks noChangeArrowheads="1"/>
          </p:cNvSpPr>
          <p:nvPr/>
        </p:nvSpPr>
        <p:spPr bwMode="auto">
          <a:xfrm>
            <a:off x="4114881" y="1752600"/>
            <a:ext cx="4787945" cy="121952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just" eaLnBrk="0" fontAlgn="base" hangingPunct="0">
              <a:spcBef>
                <a:spcPct val="0"/>
              </a:spcBef>
              <a:spcAft>
                <a:spcPct val="0"/>
              </a:spcAft>
            </a:pPr>
            <a:r>
              <a:rPr lang="en-US" altLang="en-US" dirty="0" smtClean="0">
                <a:solidFill>
                  <a:prstClr val="black"/>
                </a:solidFill>
                <a:ea typeface="Times New Roman" panose="02020603050405020304" pitchFamily="18" charset="0"/>
                <a:cs typeface="Times New Roman" panose="02020603050405020304" pitchFamily="18" charset="0"/>
              </a:rPr>
              <a:t>Code for programming the DC motors of FIRE BIRD V for different motions according to Pin interfacing of ATMEGA 2560 with L293D (</a:t>
            </a:r>
            <a:r>
              <a:rPr lang="en-US" altLang="en-US" dirty="0">
                <a:solidFill>
                  <a:prstClr val="black"/>
                </a:solidFill>
                <a:ea typeface="Times New Roman" panose="02020603050405020304" pitchFamily="18" charset="0"/>
                <a:cs typeface="Times New Roman" panose="02020603050405020304" pitchFamily="18" charset="0"/>
              </a:rPr>
              <a:t>AVR Studio8 </a:t>
            </a:r>
            <a:r>
              <a:rPr lang="en-US" altLang="en-US" dirty="0" smtClean="0">
                <a:solidFill>
                  <a:prstClr val="black"/>
                </a:solidFill>
                <a:ea typeface="Times New Roman" panose="02020603050405020304" pitchFamily="18" charset="0"/>
                <a:cs typeface="Times New Roman" panose="02020603050405020304" pitchFamily="18" charset="0"/>
              </a:rPr>
              <a:t>)</a:t>
            </a:r>
            <a:endParaRPr lang="en-US" altLang="en-US" dirty="0" smtClean="0">
              <a:solidFill>
                <a:prstClr val="black"/>
              </a:solidFill>
            </a:endParaRPr>
          </a:p>
        </p:txBody>
      </p:sp>
      <p:sp>
        <p:nvSpPr>
          <p:cNvPr id="16" name="Rectangle 2"/>
          <p:cNvSpPr>
            <a:spLocks noChangeArrowheads="1"/>
          </p:cNvSpPr>
          <p:nvPr/>
        </p:nvSpPr>
        <p:spPr bwMode="auto">
          <a:xfrm>
            <a:off x="4114881" y="3189288"/>
            <a:ext cx="4780065" cy="88200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algn="just" eaLnBrk="0" fontAlgn="base" hangingPunct="0">
              <a:spcBef>
                <a:spcPct val="0"/>
              </a:spcBef>
              <a:spcAft>
                <a:spcPct val="0"/>
              </a:spcAft>
            </a:pPr>
            <a:r>
              <a:rPr lang="en-US" altLang="en-US" dirty="0" smtClean="0">
                <a:solidFill>
                  <a:prstClr val="black"/>
                </a:solidFill>
                <a:ea typeface="Times New Roman" panose="02020603050405020304" pitchFamily="18" charset="0"/>
                <a:cs typeface="Times New Roman" panose="02020603050405020304" pitchFamily="18" charset="0"/>
              </a:rPr>
              <a:t>Compile code written in AVR Studio8 and generate ‘.hex’ file (WIN </a:t>
            </a:r>
            <a:r>
              <a:rPr lang="en-US" altLang="en-US" dirty="0">
                <a:solidFill>
                  <a:prstClr val="black"/>
                </a:solidFill>
                <a:ea typeface="Times New Roman" panose="02020603050405020304" pitchFamily="18" charset="0"/>
                <a:cs typeface="Times New Roman" panose="02020603050405020304" pitchFamily="18" charset="0"/>
              </a:rPr>
              <a:t>AVR open source C compiler </a:t>
            </a:r>
            <a:r>
              <a:rPr lang="en-US" altLang="en-US" dirty="0" smtClean="0">
                <a:solidFill>
                  <a:prstClr val="black"/>
                </a:solidFill>
                <a:ea typeface="Times New Roman" panose="02020603050405020304" pitchFamily="18" charset="0"/>
                <a:cs typeface="Times New Roman" panose="02020603050405020304" pitchFamily="18" charset="0"/>
              </a:rPr>
              <a:t>)</a:t>
            </a:r>
            <a:endParaRPr lang="en-US" altLang="en-US" dirty="0" smtClean="0">
              <a:solidFill>
                <a:prstClr val="black"/>
              </a:solidFill>
            </a:endParaRPr>
          </a:p>
        </p:txBody>
      </p:sp>
    </p:spTree>
    <p:extLst>
      <p:ext uri="{BB962C8B-B14F-4D97-AF65-F5344CB8AC3E}">
        <p14:creationId xmlns:p14="http://schemas.microsoft.com/office/powerpoint/2010/main" val="22486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1"/>
                                        </p:tgtEl>
                                      </p:cBhvr>
                                    </p:animEffect>
                                    <p:set>
                                      <p:cBhvr>
                                        <p:cTn id="50" dur="1" fill="hold">
                                          <p:stCondLst>
                                            <p:cond delay="499"/>
                                          </p:stCondLst>
                                        </p:cTn>
                                        <p:tgtEl>
                                          <p:spTgt spid="3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8"/>
                                        </p:tgtEl>
                                      </p:cBhvr>
                                    </p:animEffect>
                                    <p:set>
                                      <p:cBhvr>
                                        <p:cTn id="53" dur="1" fill="hold">
                                          <p:stCondLst>
                                            <p:cond delay="499"/>
                                          </p:stCondLst>
                                        </p:cTn>
                                        <p:tgtEl>
                                          <p:spTgt spid="38"/>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05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5" grpId="0" animBg="1"/>
      <p:bldP spid="15" grpId="1" animBg="1"/>
      <p:bldP spid="21" grpId="0" animBg="1"/>
      <p:bldP spid="24" grpId="0" animBg="1"/>
      <p:bldP spid="24" grpId="1" animBg="1"/>
      <p:bldP spid="23" grpId="0" animBg="1"/>
      <p:bldP spid="26" grpId="0" animBg="1"/>
      <p:bldP spid="27" grpId="0" animBg="1"/>
      <p:bldP spid="29" grpId="0" animBg="1"/>
      <p:bldP spid="10" grpId="0" animBg="1"/>
      <p:bldP spid="35" grpId="0" animBg="1"/>
      <p:bldP spid="35" grpId="1" animBg="1"/>
      <p:bldP spid="36" grpId="0" animBg="1"/>
      <p:bldP spid="36" grpId="1" animBg="1"/>
      <p:bldP spid="14" grpId="0" animBg="1"/>
      <p:bldP spid="14"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200"/>
            <a:ext cx="8663880" cy="1143000"/>
          </a:xfrm>
        </p:spPr>
        <p:txBody>
          <a:bodyPr/>
          <a:lstStyle/>
          <a:p>
            <a:pPr algn="ctr"/>
            <a:r>
              <a:rPr lang="en-IN" dirty="0" smtClean="0"/>
              <a:t>Results: </a:t>
            </a:r>
            <a:r>
              <a:rPr lang="en-IN" dirty="0"/>
              <a:t>Robot </a:t>
            </a:r>
            <a:r>
              <a:rPr lang="en-IN" dirty="0" smtClean="0"/>
              <a:t>Motion Control </a:t>
            </a:r>
            <a:endParaRPr lang="en-IN" dirty="0"/>
          </a:p>
        </p:txBody>
      </p:sp>
      <p:sp>
        <p:nvSpPr>
          <p:cNvPr id="32" name="Rectangle 37"/>
          <p:cNvSpPr>
            <a:spLocks noChangeArrowheads="1"/>
          </p:cNvSpPr>
          <p:nvPr/>
        </p:nvSpPr>
        <p:spPr bwMode="auto">
          <a:xfrm>
            <a:off x="1" y="43934"/>
            <a:ext cx="1846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solidFill>
                <a:prstClr val="black"/>
              </a:solidFill>
            </a:endParaRPr>
          </a:p>
        </p:txBody>
      </p:sp>
      <p:sp>
        <p:nvSpPr>
          <p:cNvPr id="33" name="Rectangle 46"/>
          <p:cNvSpPr>
            <a:spLocks noChangeArrowheads="1"/>
          </p:cNvSpPr>
          <p:nvPr/>
        </p:nvSpPr>
        <p:spPr bwMode="auto">
          <a:xfrm>
            <a:off x="1" y="348734"/>
            <a:ext cx="1846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prstClr val="black"/>
              </a:solidFill>
              <a:latin typeface="Arial" pitchFamily="34" charset="0"/>
              <a:cs typeface="Arial" pitchFamily="34" charset="0"/>
            </a:endParaRPr>
          </a:p>
        </p:txBody>
      </p:sp>
      <p:sp>
        <p:nvSpPr>
          <p:cNvPr id="7" name="Content Placeholder 2"/>
          <p:cNvSpPr txBox="1">
            <a:spLocks/>
          </p:cNvSpPr>
          <p:nvPr/>
        </p:nvSpPr>
        <p:spPr bwMode="auto">
          <a:xfrm>
            <a:off x="359532" y="1100340"/>
            <a:ext cx="8327268"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IN" dirty="0" smtClean="0">
                <a:solidFill>
                  <a:prstClr val="black"/>
                </a:solidFill>
              </a:rPr>
              <a:t>Actions performed: </a:t>
            </a:r>
            <a:r>
              <a:rPr lang="en-IN" b="1" dirty="0" smtClean="0">
                <a:solidFill>
                  <a:srgbClr val="FF0000"/>
                </a:solidFill>
              </a:rPr>
              <a:t>Smile and neutral</a:t>
            </a:r>
            <a:endParaRPr lang="en-IN" b="1" dirty="0">
              <a:solidFill>
                <a:srgbClr val="FF0000"/>
              </a:solidFill>
            </a:endParaRPr>
          </a:p>
        </p:txBody>
      </p:sp>
      <p:pic>
        <p:nvPicPr>
          <p:cNvPr id="8" name="Content Placeholder 3">
            <a:hlinkClick r:id="rId4" action="ppaction://hlinkfile"/>
          </p:cNvPr>
          <p:cNvPicPr>
            <a:picLocks noGrp="1"/>
          </p:cNvPicPr>
          <p:nvPr>
            <p:ph idx="1"/>
          </p:nvPr>
        </p:nvPicPr>
        <p:blipFill>
          <a:blip r:embed="rId5"/>
          <a:stretch>
            <a:fillRect/>
          </a:stretch>
        </p:blipFill>
        <p:spPr>
          <a:xfrm>
            <a:off x="3429000" y="2971800"/>
            <a:ext cx="1890000" cy="1440000"/>
          </a:xfrm>
          <a:prstGeom prst="rect">
            <a:avLst/>
          </a:prstGeom>
        </p:spPr>
      </p:pic>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6961" y="1600200"/>
            <a:ext cx="8132938" cy="4572000"/>
          </a:xfrm>
          <a:prstGeom prst="rect">
            <a:avLst/>
          </a:prstGeom>
        </p:spPr>
      </p:pic>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12</a:t>
            </a:fld>
            <a:endParaRPr lang="en-IN">
              <a:solidFill>
                <a:prstClr val="black">
                  <a:tint val="75000"/>
                </a:prstClr>
              </a:solidFill>
            </a:endParaRPr>
          </a:p>
        </p:txBody>
      </p:sp>
    </p:spTree>
    <p:extLst>
      <p:ext uri="{BB962C8B-B14F-4D97-AF65-F5344CB8AC3E}">
        <p14:creationId xmlns:p14="http://schemas.microsoft.com/office/powerpoint/2010/main" val="2086418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76200"/>
            <a:ext cx="8640960" cy="1143000"/>
          </a:xfrm>
        </p:spPr>
        <p:txBody>
          <a:bodyPr/>
          <a:lstStyle/>
          <a:p>
            <a:pPr algn="ctr"/>
            <a:r>
              <a:rPr lang="en-IN" dirty="0" smtClean="0"/>
              <a:t>Conclusion: Robot Motion Control </a:t>
            </a:r>
            <a:endParaRPr lang="en-IN" dirty="0"/>
          </a:p>
        </p:txBody>
      </p:sp>
      <p:sp>
        <p:nvSpPr>
          <p:cNvPr id="3" name="Content Placeholder 2"/>
          <p:cNvSpPr>
            <a:spLocks noGrp="1"/>
          </p:cNvSpPr>
          <p:nvPr>
            <p:ph idx="1"/>
          </p:nvPr>
        </p:nvSpPr>
        <p:spPr>
          <a:xfrm>
            <a:off x="272986" y="960440"/>
            <a:ext cx="8489286" cy="4525963"/>
          </a:xfrm>
        </p:spPr>
        <p:txBody>
          <a:bodyPr/>
          <a:lstStyle/>
          <a:p>
            <a:pPr lvl="1" indent="-342900">
              <a:lnSpc>
                <a:spcPct val="150000"/>
              </a:lnSpc>
              <a:buFont typeface="Arial" panose="020B0604020202020204" pitchFamily="34" charset="0"/>
              <a:buChar char="•"/>
            </a:pPr>
            <a:r>
              <a:rPr lang="en-IN" sz="2400" dirty="0" smtClean="0"/>
              <a:t>Two </a:t>
            </a:r>
            <a:r>
              <a:rPr lang="en-IN" sz="2400" dirty="0"/>
              <a:t>actions (smile and neutral) were </a:t>
            </a:r>
            <a:r>
              <a:rPr lang="en-IN" sz="2400" dirty="0" smtClean="0"/>
              <a:t>used</a:t>
            </a:r>
          </a:p>
          <a:p>
            <a:pPr lvl="1" indent="-342900">
              <a:lnSpc>
                <a:spcPct val="150000"/>
              </a:lnSpc>
              <a:buFont typeface="Arial" panose="020B0604020202020204" pitchFamily="34" charset="0"/>
              <a:buChar char="•"/>
            </a:pPr>
            <a:r>
              <a:rPr lang="en-IN" sz="2400" dirty="0" smtClean="0"/>
              <a:t>Average accuracy </a:t>
            </a:r>
            <a:r>
              <a:rPr lang="en-IN" sz="2400" dirty="0"/>
              <a:t>achieved for 3 subjects </a:t>
            </a:r>
            <a:r>
              <a:rPr lang="en-IN" sz="2400" dirty="0" smtClean="0"/>
              <a:t>using 2 actions was 99%</a:t>
            </a:r>
          </a:p>
          <a:p>
            <a:pPr lvl="1" indent="-342900">
              <a:lnSpc>
                <a:spcPct val="150000"/>
              </a:lnSpc>
              <a:buFont typeface="Arial" panose="020B0604020202020204" pitchFamily="34" charset="0"/>
              <a:buChar char="•"/>
            </a:pPr>
            <a:r>
              <a:rPr lang="en-IN" sz="2400" dirty="0" smtClean="0"/>
              <a:t>The system developed is:</a:t>
            </a:r>
          </a:p>
          <a:p>
            <a:pPr lvl="2" indent="-342900">
              <a:buFont typeface="Calibri" panose="020F0502020204030204" pitchFamily="34" charset="0"/>
              <a:buChar char="―"/>
            </a:pPr>
            <a:r>
              <a:rPr lang="en-IN" sz="2400" dirty="0" smtClean="0"/>
              <a:t>Inexpensive</a:t>
            </a:r>
          </a:p>
          <a:p>
            <a:pPr lvl="2" indent="-342900">
              <a:buFont typeface="Calibri" panose="020F0502020204030204" pitchFamily="34" charset="0"/>
              <a:buChar char="―"/>
            </a:pPr>
            <a:r>
              <a:rPr lang="en-IN" sz="2400" dirty="0" smtClean="0"/>
              <a:t>Easy-to-use </a:t>
            </a:r>
          </a:p>
          <a:p>
            <a:pPr lvl="2" indent="-342900">
              <a:buFont typeface="Calibri" panose="020F0502020204030204" pitchFamily="34" charset="0"/>
              <a:buChar char="―"/>
            </a:pPr>
            <a:r>
              <a:rPr lang="en-IN" sz="2400" dirty="0" smtClean="0"/>
              <a:t>Fast</a:t>
            </a:r>
          </a:p>
          <a:p>
            <a:pPr lvl="2" indent="-342900">
              <a:buFont typeface="Calibri" panose="020F0502020204030204" pitchFamily="34" charset="0"/>
              <a:buChar char="―"/>
            </a:pPr>
            <a:r>
              <a:rPr lang="en-IN" sz="2400" dirty="0" smtClean="0"/>
              <a:t>Accurate </a:t>
            </a:r>
          </a:p>
          <a:p>
            <a:pPr lvl="2" indent="-342900">
              <a:buFont typeface="Calibri" panose="020F0502020204030204" pitchFamily="34" charset="0"/>
              <a:buChar char="―"/>
            </a:pPr>
            <a:r>
              <a:rPr lang="en-IN" sz="2400" dirty="0" smtClean="0"/>
              <a:t>No visual adjustments </a:t>
            </a:r>
            <a:r>
              <a:rPr lang="en-IN" sz="2400" dirty="0"/>
              <a:t>are required to make </a:t>
            </a:r>
            <a:r>
              <a:rPr lang="en-IN" sz="2400" dirty="0" smtClean="0"/>
              <a:t>the system work</a:t>
            </a:r>
          </a:p>
          <a:p>
            <a:pPr marL="400050" lvl="1" indent="0">
              <a:buNone/>
            </a:pPr>
            <a:r>
              <a:rPr lang="en-IN" sz="2400" b="1" dirty="0" smtClean="0">
                <a:solidFill>
                  <a:srgbClr val="FF0000"/>
                </a:solidFill>
              </a:rPr>
              <a:t>  </a:t>
            </a:r>
            <a:endParaRPr lang="en-IN" sz="2400" b="1" dirty="0">
              <a:solidFill>
                <a:srgbClr val="FF0000"/>
              </a:solidFill>
            </a:endParaRPr>
          </a:p>
          <a:p>
            <a:pPr marL="0" indent="0">
              <a:buNone/>
            </a:pPr>
            <a:endParaRPr lang="en-IN" sz="2400" dirty="0"/>
          </a:p>
        </p:txBody>
      </p:sp>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13</a:t>
            </a:fld>
            <a:endParaRPr lang="en-IN">
              <a:solidFill>
                <a:prstClr val="black">
                  <a:tint val="75000"/>
                </a:prstClr>
              </a:solidFill>
            </a:endParaRPr>
          </a:p>
        </p:txBody>
      </p:sp>
    </p:spTree>
    <p:extLst>
      <p:ext uri="{BB962C8B-B14F-4D97-AF65-F5344CB8AC3E}">
        <p14:creationId xmlns:p14="http://schemas.microsoft.com/office/powerpoint/2010/main" val="671961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76200"/>
            <a:ext cx="8640960" cy="1143000"/>
          </a:xfrm>
        </p:spPr>
        <p:txBody>
          <a:bodyPr/>
          <a:lstStyle/>
          <a:p>
            <a:pPr algn="ctr"/>
            <a:r>
              <a:rPr lang="en-US" dirty="0"/>
              <a:t>Classification Of EEG </a:t>
            </a:r>
            <a:r>
              <a:rPr lang="en-US" dirty="0" smtClean="0"/>
              <a:t>Signals</a:t>
            </a:r>
            <a:endParaRPr lang="en-IN" dirty="0"/>
          </a:p>
        </p:txBody>
      </p:sp>
      <p:sp>
        <p:nvSpPr>
          <p:cNvPr id="3" name="Content Placeholder 2"/>
          <p:cNvSpPr>
            <a:spLocks noGrp="1"/>
          </p:cNvSpPr>
          <p:nvPr>
            <p:ph idx="1"/>
          </p:nvPr>
        </p:nvSpPr>
        <p:spPr>
          <a:xfrm>
            <a:off x="532674" y="1143003"/>
            <a:ext cx="8229600" cy="4525963"/>
          </a:xfrm>
        </p:spPr>
        <p:txBody>
          <a:bodyPr/>
          <a:lstStyle/>
          <a:p>
            <a:pPr>
              <a:lnSpc>
                <a:spcPct val="150000"/>
              </a:lnSpc>
            </a:pPr>
            <a:r>
              <a:rPr lang="en-IN" sz="2200" dirty="0" smtClean="0"/>
              <a:t>Developed applications, “Patient assistance system” and “Robot motion control”, used pre-implemented classification algorithm of Emotiv SDK</a:t>
            </a:r>
          </a:p>
          <a:p>
            <a:pPr>
              <a:lnSpc>
                <a:spcPct val="150000"/>
              </a:lnSpc>
            </a:pPr>
            <a:r>
              <a:rPr lang="en-IN" sz="2200" dirty="0" smtClean="0"/>
              <a:t>Results showed:</a:t>
            </a:r>
          </a:p>
          <a:p>
            <a:pPr lvl="1">
              <a:lnSpc>
                <a:spcPct val="150000"/>
              </a:lnSpc>
              <a:buFont typeface="Arial" panose="020B0604020202020204" pitchFamily="34" charset="0"/>
              <a:buChar char="•"/>
            </a:pPr>
            <a:r>
              <a:rPr lang="en-IN" sz="2200" dirty="0" smtClean="0"/>
              <a:t>Accuracy is more than </a:t>
            </a:r>
            <a:r>
              <a:rPr lang="en-IN" sz="2200" b="1" dirty="0" smtClean="0"/>
              <a:t>90%</a:t>
            </a:r>
            <a:r>
              <a:rPr lang="en-IN" sz="2200" dirty="0" smtClean="0"/>
              <a:t> using </a:t>
            </a:r>
            <a:r>
              <a:rPr lang="en-IN" sz="2200" b="1" dirty="0" smtClean="0"/>
              <a:t>2 actions</a:t>
            </a:r>
          </a:p>
          <a:p>
            <a:pPr lvl="1">
              <a:lnSpc>
                <a:spcPct val="150000"/>
              </a:lnSpc>
              <a:buFont typeface="Arial" panose="020B0604020202020204" pitchFamily="34" charset="0"/>
              <a:buChar char="•"/>
            </a:pPr>
            <a:r>
              <a:rPr lang="en-IN" sz="2200" dirty="0" smtClean="0"/>
              <a:t>On increasing the number of actions to </a:t>
            </a:r>
            <a:r>
              <a:rPr lang="en-IN" sz="2200" b="1" dirty="0" smtClean="0"/>
              <a:t>4</a:t>
            </a:r>
            <a:r>
              <a:rPr lang="en-IN" sz="2200" dirty="0" smtClean="0"/>
              <a:t>, accuracy falls to </a:t>
            </a:r>
            <a:r>
              <a:rPr lang="en-IN" sz="2200" b="1" dirty="0" smtClean="0"/>
              <a:t>40%</a:t>
            </a:r>
          </a:p>
          <a:p>
            <a:pPr>
              <a:lnSpc>
                <a:spcPct val="150000"/>
              </a:lnSpc>
            </a:pPr>
            <a:r>
              <a:rPr lang="en-IN" sz="2400" b="1" dirty="0" smtClean="0">
                <a:solidFill>
                  <a:srgbClr val="FF0000"/>
                </a:solidFill>
              </a:rPr>
              <a:t>Development of new algorithm for classification of EEG signals</a:t>
            </a:r>
          </a:p>
          <a:p>
            <a:pPr lvl="1">
              <a:lnSpc>
                <a:spcPct val="150000"/>
              </a:lnSpc>
              <a:buFont typeface="Arial" panose="020B0604020202020204" pitchFamily="34" charset="0"/>
              <a:buChar char="•"/>
            </a:pPr>
            <a:r>
              <a:rPr lang="en-IN" sz="2400" b="1" dirty="0" smtClean="0">
                <a:solidFill>
                  <a:srgbClr val="FF0000"/>
                </a:solidFill>
              </a:rPr>
              <a:t>Aim: Further improvement of  classification accuracy </a:t>
            </a:r>
            <a:endParaRPr lang="en-IN" sz="2400" b="1" dirty="0">
              <a:solidFill>
                <a:srgbClr val="FF0000"/>
              </a:solidFill>
            </a:endParaRPr>
          </a:p>
        </p:txBody>
      </p:sp>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14</a:t>
            </a:fld>
            <a:endParaRPr lang="en-IN">
              <a:solidFill>
                <a:prstClr val="black">
                  <a:tint val="75000"/>
                </a:prstClr>
              </a:solidFill>
            </a:endParaRPr>
          </a:p>
        </p:txBody>
      </p:sp>
    </p:spTree>
    <p:extLst>
      <p:ext uri="{BB962C8B-B14F-4D97-AF65-F5344CB8AC3E}">
        <p14:creationId xmlns:p14="http://schemas.microsoft.com/office/powerpoint/2010/main" val="3653650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2" y="76200"/>
            <a:ext cx="8686800" cy="1143000"/>
          </a:xfrm>
        </p:spPr>
        <p:txBody>
          <a:bodyPr/>
          <a:lstStyle/>
          <a:p>
            <a:pPr algn="ctr"/>
            <a:r>
              <a:rPr lang="en-IN" dirty="0" smtClean="0"/>
              <a:t>FLOW CHART</a:t>
            </a:r>
            <a:endParaRPr lang="en-IN" dirty="0"/>
          </a:p>
        </p:txBody>
      </p:sp>
      <p:sp>
        <p:nvSpPr>
          <p:cNvPr id="3" name="Content Placeholder 2"/>
          <p:cNvSpPr>
            <a:spLocks noGrp="1"/>
          </p:cNvSpPr>
          <p:nvPr>
            <p:ph idx="1"/>
          </p:nvPr>
        </p:nvSpPr>
        <p:spPr>
          <a:xfrm>
            <a:off x="197514" y="1336605"/>
            <a:ext cx="8229600" cy="4525963"/>
          </a:xfrm>
        </p:spPr>
        <p:txBody>
          <a:bodyPr/>
          <a:lstStyle/>
          <a:p>
            <a:pPr marL="0" indent="0">
              <a:buNone/>
            </a:pPr>
            <a:endParaRPr lang="en-IN" dirty="0"/>
          </a:p>
        </p:txBody>
      </p:sp>
      <p:sp>
        <p:nvSpPr>
          <p:cNvPr id="14" name="Slide Number Placeholder 13"/>
          <p:cNvSpPr>
            <a:spLocks noGrp="1"/>
          </p:cNvSpPr>
          <p:nvPr>
            <p:ph type="sldNum" sz="quarter" idx="12"/>
          </p:nvPr>
        </p:nvSpPr>
        <p:spPr/>
        <p:txBody>
          <a:bodyPr/>
          <a:lstStyle/>
          <a:p>
            <a:fld id="{54237BE2-9B7A-4995-9F2D-202251BE764D}" type="slidenum">
              <a:rPr lang="en-IN" smtClean="0">
                <a:solidFill>
                  <a:prstClr val="black">
                    <a:tint val="75000"/>
                  </a:prstClr>
                </a:solidFill>
              </a:rPr>
              <a:pPr/>
              <a:t>15</a:t>
            </a:fld>
            <a:endParaRPr lang="en-IN">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981075"/>
            <a:ext cx="4629150"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618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Interfacing of the </a:t>
            </a:r>
            <a:r>
              <a:rPr lang="en-IN" dirty="0" err="1"/>
              <a:t>EmoEngine</a:t>
            </a:r>
            <a:r>
              <a:rPr lang="en-IN" dirty="0"/>
              <a:t> and </a:t>
            </a:r>
            <a:r>
              <a:rPr lang="en-IN" dirty="0" err="1"/>
              <a:t>Emotiv</a:t>
            </a:r>
            <a:r>
              <a:rPr lang="en-IN" dirty="0"/>
              <a:t> EPOC with the GUI</a:t>
            </a:r>
          </a:p>
        </p:txBody>
      </p:sp>
      <p:sp>
        <p:nvSpPr>
          <p:cNvPr id="3" name="Content Placeholder 2"/>
          <p:cNvSpPr>
            <a:spLocks noGrp="1"/>
          </p:cNvSpPr>
          <p:nvPr>
            <p:ph idx="1"/>
          </p:nvPr>
        </p:nvSpPr>
        <p:spPr/>
        <p:txBody>
          <a:bodyPr/>
          <a:lstStyle/>
          <a:p>
            <a:endParaRPr lang="en-IN" dirty="0"/>
          </a:p>
        </p:txBody>
      </p:sp>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16</a:t>
            </a:fld>
            <a:endParaRPr lang="en-IN">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919288"/>
            <a:ext cx="900112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170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Interfacing Robot with PC</a:t>
            </a:r>
            <a:endParaRPr lang="en-IN" dirty="0"/>
          </a:p>
        </p:txBody>
      </p:sp>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17</a:t>
            </a:fld>
            <a:endParaRPr lang="en-IN">
              <a:solidFill>
                <a:prstClr val="black">
                  <a:tint val="75000"/>
                </a:prstClr>
              </a:solidFill>
            </a:endParaRPr>
          </a:p>
        </p:txBody>
      </p:sp>
      <p:pic>
        <p:nvPicPr>
          <p:cNvPr id="5" name="Content Placeholder 4"/>
          <p:cNvPicPr>
            <a:picLocks noGrp="1"/>
          </p:cNvPicPr>
          <p:nvPr>
            <p:ph idx="1"/>
          </p:nvPr>
        </p:nvPicPr>
        <p:blipFill rotWithShape="1">
          <a:blip r:embed="rId2" cstate="print"/>
          <a:srcRect b="9825"/>
          <a:stretch/>
        </p:blipFill>
        <p:spPr bwMode="auto">
          <a:xfrm>
            <a:off x="1435280" y="4724400"/>
            <a:ext cx="2610322" cy="1424309"/>
          </a:xfrm>
          <a:prstGeom prst="rect">
            <a:avLst/>
          </a:prstGeom>
          <a:ln>
            <a:noFill/>
          </a:ln>
          <a:extLst>
            <a:ext uri="{53640926-AAD7-44D8-BBD7-CCE9431645EC}">
              <a14:shadowObscured xmlns:a14="http://schemas.microsoft.com/office/drawing/2010/main"/>
            </a:ext>
          </a:extLst>
        </p:spPr>
      </p:pic>
      <p:pic>
        <p:nvPicPr>
          <p:cNvPr id="6" name="Picture 5" descr="C:\Users\DEVASHREE\Desktop\paper2_stuff(robot_control_using BCI)\WORK\robot_Gui_images\axes\FIRE BIRD 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599" y="1788318"/>
            <a:ext cx="2499995" cy="1562100"/>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2347913"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3351303775"/>
              </p:ext>
            </p:extLst>
          </p:nvPr>
        </p:nvGraphicFramePr>
        <p:xfrm>
          <a:off x="5174455" y="3701097"/>
          <a:ext cx="2971801" cy="2580005"/>
        </p:xfrm>
        <a:graphic>
          <a:graphicData uri="http://schemas.openxmlformats.org/drawingml/2006/table">
            <a:tbl>
              <a:tblPr firstRow="1" firstCol="1" bandRow="1">
                <a:tableStyleId>{5C22544A-7EE6-4342-B048-85BDC9FD1C3A}</a:tableStyleId>
              </a:tblPr>
              <a:tblGrid>
                <a:gridCol w="508435"/>
                <a:gridCol w="566905"/>
                <a:gridCol w="336202"/>
                <a:gridCol w="280275"/>
                <a:gridCol w="280910"/>
                <a:gridCol w="280910"/>
                <a:gridCol w="718164"/>
              </a:tblGrid>
              <a:tr h="189865">
                <a:tc rowSpan="2">
                  <a:txBody>
                    <a:bodyPr/>
                    <a:lstStyle/>
                    <a:p>
                      <a:pPr algn="ctr">
                        <a:spcAft>
                          <a:spcPts val="0"/>
                        </a:spcAft>
                      </a:pPr>
                      <a:r>
                        <a:rPr lang="en-US" sz="800">
                          <a:effectLst/>
                        </a:rPr>
                        <a:t>Hexa-decimal</a:t>
                      </a:r>
                      <a:endParaRPr lang="en-IN" sz="1100">
                        <a:effectLst/>
                        <a:latin typeface="Calibri"/>
                        <a:ea typeface="Calibri"/>
                        <a:cs typeface="Times New Roman"/>
                      </a:endParaRPr>
                    </a:p>
                  </a:txBody>
                  <a:tcPr marL="68580" marR="68580" marT="0" marB="0"/>
                </a:tc>
                <a:tc rowSpan="2">
                  <a:txBody>
                    <a:bodyPr/>
                    <a:lstStyle/>
                    <a:p>
                      <a:pPr algn="ctr">
                        <a:spcAft>
                          <a:spcPts val="0"/>
                        </a:spcAft>
                      </a:pPr>
                      <a:r>
                        <a:rPr lang="en-US" sz="700" dirty="0">
                          <a:effectLst/>
                        </a:rPr>
                        <a:t>Decimal Commands</a:t>
                      </a:r>
                      <a:endParaRPr lang="en-IN" sz="1100" dirty="0">
                        <a:effectLst/>
                        <a:latin typeface="Calibri"/>
                        <a:ea typeface="Calibri"/>
                        <a:cs typeface="Times New Roman"/>
                      </a:endParaRPr>
                    </a:p>
                  </a:txBody>
                  <a:tcPr marL="68580" marR="68580" marT="0" marB="0"/>
                </a:tc>
                <a:tc gridSpan="4">
                  <a:txBody>
                    <a:bodyPr/>
                    <a:lstStyle/>
                    <a:p>
                      <a:pPr algn="ctr">
                        <a:spcAft>
                          <a:spcPts val="0"/>
                        </a:spcAft>
                      </a:pPr>
                      <a:r>
                        <a:rPr lang="en-US" sz="800">
                          <a:effectLst/>
                        </a:rPr>
                        <a:t>Pins of ATMEGA2560</a:t>
                      </a:r>
                      <a:endParaRPr lang="en-IN" sz="1100">
                        <a:effectLst/>
                        <a:latin typeface="Calibri"/>
                        <a:ea typeface="Calibri"/>
                        <a:cs typeface="Times New Roman"/>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rowSpan="2">
                  <a:txBody>
                    <a:bodyPr/>
                    <a:lstStyle/>
                    <a:p>
                      <a:pPr algn="r">
                        <a:spcAft>
                          <a:spcPts val="0"/>
                        </a:spcAft>
                      </a:pPr>
                      <a:r>
                        <a:rPr lang="en-US" sz="800">
                          <a:effectLst/>
                        </a:rPr>
                        <a:t>Robot Motion</a:t>
                      </a:r>
                      <a:endParaRPr lang="en-IN" sz="1100">
                        <a:effectLst/>
                        <a:latin typeface="Calibri"/>
                        <a:ea typeface="Calibri"/>
                        <a:cs typeface="Times New Roman"/>
                      </a:endParaRPr>
                    </a:p>
                  </a:txBody>
                  <a:tcPr marL="68580" marR="68580" marT="0" marB="0"/>
                </a:tc>
              </a:tr>
              <a:tr h="259080">
                <a:tc vMerge="1">
                  <a:txBody>
                    <a:bodyPr/>
                    <a:lstStyle/>
                    <a:p>
                      <a:endParaRPr lang="en-IN"/>
                    </a:p>
                  </a:txBody>
                  <a:tcPr/>
                </a:tc>
                <a:tc vMerge="1">
                  <a:txBody>
                    <a:bodyPr/>
                    <a:lstStyle/>
                    <a:p>
                      <a:endParaRPr lang="en-IN"/>
                    </a:p>
                  </a:txBody>
                  <a:tcPr/>
                </a:tc>
                <a:tc>
                  <a:txBody>
                    <a:bodyPr/>
                    <a:lstStyle/>
                    <a:p>
                      <a:pPr algn="just">
                        <a:lnSpc>
                          <a:spcPct val="115000"/>
                        </a:lnSpc>
                        <a:spcAft>
                          <a:spcPts val="0"/>
                        </a:spcAft>
                      </a:pPr>
                      <a:r>
                        <a:rPr lang="en-US" sz="900">
                          <a:effectLst/>
                        </a:rPr>
                        <a:t>A3</a:t>
                      </a:r>
                      <a:endParaRPr lang="en-IN"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900">
                          <a:effectLst/>
                        </a:rPr>
                        <a:t>A2</a:t>
                      </a:r>
                      <a:endParaRPr lang="en-IN"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900">
                          <a:effectLst/>
                        </a:rPr>
                        <a:t>A1</a:t>
                      </a:r>
                      <a:endParaRPr lang="en-IN" sz="110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900">
                          <a:effectLst/>
                        </a:rPr>
                        <a:t>A0</a:t>
                      </a:r>
                      <a:endParaRPr lang="en-IN" sz="1100">
                        <a:effectLst/>
                        <a:latin typeface="Calibri"/>
                        <a:ea typeface="Calibri"/>
                        <a:cs typeface="Times New Roman"/>
                      </a:endParaRPr>
                    </a:p>
                  </a:txBody>
                  <a:tcPr marL="68580" marR="68580" marT="0" marB="0"/>
                </a:tc>
                <a:tc vMerge="1">
                  <a:txBody>
                    <a:bodyPr/>
                    <a:lstStyle/>
                    <a:p>
                      <a:endParaRPr lang="en-IN"/>
                    </a:p>
                  </a:txBody>
                  <a:tcPr/>
                </a:tc>
              </a:tr>
              <a:tr h="231140">
                <a:tc>
                  <a:txBody>
                    <a:bodyPr/>
                    <a:lstStyle/>
                    <a:p>
                      <a:pPr algn="ctr">
                        <a:lnSpc>
                          <a:spcPct val="115000"/>
                        </a:lnSpc>
                        <a:spcAft>
                          <a:spcPts val="0"/>
                        </a:spcAft>
                      </a:pPr>
                      <a:r>
                        <a:rPr lang="en-US" sz="900">
                          <a:effectLst/>
                        </a:rPr>
                        <a:t>0X06</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8</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0</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Forward</a:t>
                      </a:r>
                      <a:endParaRPr lang="en-IN" sz="1100">
                        <a:effectLst/>
                        <a:latin typeface="Calibri"/>
                        <a:ea typeface="Calibri"/>
                        <a:cs typeface="Times New Roman"/>
                      </a:endParaRPr>
                    </a:p>
                  </a:txBody>
                  <a:tcPr marL="68580" marR="68580" marT="0" marB="0"/>
                </a:tc>
              </a:tr>
              <a:tr h="231140">
                <a:tc>
                  <a:txBody>
                    <a:bodyPr/>
                    <a:lstStyle/>
                    <a:p>
                      <a:pPr algn="ctr">
                        <a:lnSpc>
                          <a:spcPct val="115000"/>
                        </a:lnSpc>
                        <a:spcAft>
                          <a:spcPts val="0"/>
                        </a:spcAft>
                      </a:pPr>
                      <a:r>
                        <a:rPr lang="en-US" sz="900">
                          <a:effectLst/>
                        </a:rPr>
                        <a:t>0X09</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2</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1</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Backward</a:t>
                      </a:r>
                      <a:endParaRPr lang="en-IN" sz="1100">
                        <a:effectLst/>
                        <a:latin typeface="Calibri"/>
                        <a:ea typeface="Calibri"/>
                        <a:cs typeface="Times New Roman"/>
                      </a:endParaRPr>
                    </a:p>
                  </a:txBody>
                  <a:tcPr marL="68580" marR="68580" marT="0" marB="0"/>
                </a:tc>
              </a:tr>
              <a:tr h="243840">
                <a:tc>
                  <a:txBody>
                    <a:bodyPr/>
                    <a:lstStyle/>
                    <a:p>
                      <a:pPr algn="ctr">
                        <a:lnSpc>
                          <a:spcPct val="115000"/>
                        </a:lnSpc>
                        <a:spcAft>
                          <a:spcPts val="0"/>
                        </a:spcAft>
                      </a:pPr>
                      <a:r>
                        <a:rPr lang="en-US" sz="900">
                          <a:effectLst/>
                        </a:rPr>
                        <a:t>0X05</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4</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1</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Left</a:t>
                      </a:r>
                      <a:endParaRPr lang="en-IN" sz="1100">
                        <a:effectLst/>
                        <a:latin typeface="Calibri"/>
                        <a:ea typeface="Calibri"/>
                        <a:cs typeface="Times New Roman"/>
                      </a:endParaRPr>
                    </a:p>
                  </a:txBody>
                  <a:tcPr marL="68580" marR="68580" marT="0" marB="0"/>
                </a:tc>
              </a:tr>
              <a:tr h="231140">
                <a:tc>
                  <a:txBody>
                    <a:bodyPr/>
                    <a:lstStyle/>
                    <a:p>
                      <a:pPr algn="ctr">
                        <a:lnSpc>
                          <a:spcPct val="115000"/>
                        </a:lnSpc>
                        <a:spcAft>
                          <a:spcPts val="0"/>
                        </a:spcAft>
                      </a:pPr>
                      <a:r>
                        <a:rPr lang="en-US" sz="900">
                          <a:effectLst/>
                        </a:rPr>
                        <a:t>0X0A</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6</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0</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1</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Right</a:t>
                      </a:r>
                      <a:endParaRPr lang="en-IN" sz="1100">
                        <a:effectLst/>
                        <a:latin typeface="Calibri"/>
                        <a:ea typeface="Calibri"/>
                        <a:cs typeface="Times New Roman"/>
                      </a:endParaRPr>
                    </a:p>
                  </a:txBody>
                  <a:tcPr marL="68580" marR="68580" marT="0" marB="0"/>
                </a:tc>
              </a:tr>
              <a:tr h="243840">
                <a:tc>
                  <a:txBody>
                    <a:bodyPr/>
                    <a:lstStyle/>
                    <a:p>
                      <a:pPr algn="ctr">
                        <a:lnSpc>
                          <a:spcPct val="115000"/>
                        </a:lnSpc>
                        <a:spcAft>
                          <a:spcPts val="0"/>
                        </a:spcAft>
                      </a:pPr>
                      <a:r>
                        <a:rPr lang="en-US" sz="900">
                          <a:effectLst/>
                        </a:rPr>
                        <a:t>0X00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5</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0</a:t>
                      </a:r>
                      <a:endParaRPr lang="en-IN"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0</a:t>
                      </a:r>
                      <a:endParaRPr lang="en-IN"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900" dirty="0">
                          <a:effectLst/>
                        </a:rPr>
                        <a:t>Stop</a:t>
                      </a:r>
                      <a:endParaRPr lang="en-IN" sz="1100" dirty="0">
                        <a:effectLst/>
                        <a:latin typeface="Calibri"/>
                        <a:ea typeface="Calibri"/>
                        <a:cs typeface="Times New Roman"/>
                      </a:endParaRPr>
                    </a:p>
                  </a:txBody>
                  <a:tcPr marL="68580" marR="68580" marT="0" marB="0"/>
                </a:tc>
              </a:tr>
              <a:tr h="231140">
                <a:tc>
                  <a:txBody>
                    <a:bodyPr/>
                    <a:lstStyle/>
                    <a:p>
                      <a:pPr algn="ctr">
                        <a:lnSpc>
                          <a:spcPct val="115000"/>
                        </a:lnSpc>
                        <a:spcAft>
                          <a:spcPts val="0"/>
                        </a:spcAft>
                      </a:pPr>
                      <a:r>
                        <a:rPr lang="en-US" sz="900">
                          <a:effectLst/>
                        </a:rPr>
                        <a:t>0X04</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7</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dirty="0">
                          <a:effectLst/>
                        </a:rPr>
                        <a:t>Soft left 1</a:t>
                      </a:r>
                      <a:endParaRPr lang="en-IN" sz="1100" dirty="0">
                        <a:effectLst/>
                        <a:latin typeface="Calibri"/>
                        <a:ea typeface="Calibri"/>
                        <a:cs typeface="Times New Roman"/>
                      </a:endParaRPr>
                    </a:p>
                  </a:txBody>
                  <a:tcPr marL="68580" marR="68580" marT="0" marB="0"/>
                </a:tc>
              </a:tr>
              <a:tr h="243840">
                <a:tc>
                  <a:txBody>
                    <a:bodyPr/>
                    <a:lstStyle/>
                    <a:p>
                      <a:pPr algn="ctr">
                        <a:lnSpc>
                          <a:spcPct val="115000"/>
                        </a:lnSpc>
                        <a:spcAft>
                          <a:spcPts val="0"/>
                        </a:spcAft>
                      </a:pPr>
                      <a:r>
                        <a:rPr lang="en-US" sz="900">
                          <a:effectLst/>
                        </a:rPr>
                        <a:t>0X02</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Soft Right 1</a:t>
                      </a:r>
                      <a:endParaRPr lang="en-IN" sz="1100">
                        <a:effectLst/>
                        <a:latin typeface="Calibri"/>
                        <a:ea typeface="Calibri"/>
                        <a:cs typeface="Times New Roman"/>
                      </a:endParaRPr>
                    </a:p>
                  </a:txBody>
                  <a:tcPr marL="68580" marR="68580" marT="0" marB="0"/>
                </a:tc>
              </a:tr>
              <a:tr h="231140">
                <a:tc>
                  <a:txBody>
                    <a:bodyPr/>
                    <a:lstStyle/>
                    <a:p>
                      <a:pPr algn="ctr">
                        <a:lnSpc>
                          <a:spcPct val="115000"/>
                        </a:lnSpc>
                        <a:spcAft>
                          <a:spcPts val="0"/>
                        </a:spcAft>
                      </a:pPr>
                      <a:r>
                        <a:rPr lang="en-US" sz="900">
                          <a:effectLst/>
                        </a:rPr>
                        <a:t>0X01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3</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a:effectLst/>
                        </a:rPr>
                        <a:t>Soft left 2</a:t>
                      </a:r>
                      <a:endParaRPr lang="en-IN" sz="1100">
                        <a:effectLst/>
                        <a:latin typeface="Calibri"/>
                        <a:ea typeface="Calibri"/>
                        <a:cs typeface="Times New Roman"/>
                      </a:endParaRPr>
                    </a:p>
                  </a:txBody>
                  <a:tcPr marL="68580" marR="68580" marT="0" marB="0"/>
                </a:tc>
              </a:tr>
              <a:tr h="243840">
                <a:tc>
                  <a:txBody>
                    <a:bodyPr/>
                    <a:lstStyle/>
                    <a:p>
                      <a:pPr algn="ctr">
                        <a:lnSpc>
                          <a:spcPct val="115000"/>
                        </a:lnSpc>
                        <a:spcAft>
                          <a:spcPts val="0"/>
                        </a:spcAft>
                      </a:pPr>
                      <a:r>
                        <a:rPr lang="en-US" sz="900">
                          <a:effectLst/>
                        </a:rPr>
                        <a:t>0X08</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9</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1</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0</a:t>
                      </a:r>
                      <a:endParaRPr lang="en-IN" sz="1100">
                        <a:effectLst/>
                        <a:latin typeface="Calibri"/>
                        <a:ea typeface="Calibri"/>
                        <a:cs typeface="Times New Roman"/>
                      </a:endParaRPr>
                    </a:p>
                  </a:txBody>
                  <a:tcPr marL="68580" marR="68580" marT="0" marB="0"/>
                </a:tc>
                <a:tc>
                  <a:txBody>
                    <a:bodyPr/>
                    <a:lstStyle/>
                    <a:p>
                      <a:pPr>
                        <a:lnSpc>
                          <a:spcPct val="115000"/>
                        </a:lnSpc>
                        <a:spcAft>
                          <a:spcPts val="0"/>
                        </a:spcAft>
                      </a:pPr>
                      <a:r>
                        <a:rPr lang="en-US" sz="900" dirty="0">
                          <a:effectLst/>
                        </a:rPr>
                        <a:t>Soft Right 2</a:t>
                      </a:r>
                      <a:endParaRPr lang="en-IN" sz="1100" dirty="0">
                        <a:effectLst/>
                        <a:latin typeface="Calibri"/>
                        <a:ea typeface="Calibri"/>
                        <a:cs typeface="Times New Roman"/>
                      </a:endParaRPr>
                    </a:p>
                  </a:txBody>
                  <a:tcPr marL="68580" marR="68580" marT="0" marB="0"/>
                </a:tc>
              </a:tr>
            </a:tbl>
          </a:graphicData>
        </a:graphic>
      </p:graphicFrame>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9780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447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200"/>
            <a:ext cx="8663880" cy="1143000"/>
          </a:xfrm>
        </p:spPr>
        <p:txBody>
          <a:bodyPr/>
          <a:lstStyle/>
          <a:p>
            <a:pPr algn="ctr"/>
            <a:r>
              <a:rPr lang="en-US" dirty="0" smtClean="0"/>
              <a:t>Implementation Platform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36555988"/>
              </p:ext>
            </p:extLst>
          </p:nvPr>
        </p:nvGraphicFramePr>
        <p:xfrm>
          <a:off x="1372157" y="2285808"/>
          <a:ext cx="6475875" cy="3352992"/>
        </p:xfrm>
        <a:graphic>
          <a:graphicData uri="http://schemas.openxmlformats.org/drawingml/2006/table">
            <a:tbl>
              <a:tblPr firstRow="1" bandRow="1">
                <a:tableStyleId>{ED083AE6-46FA-4A59-8FB0-9F97EB10719F}</a:tableStyleId>
              </a:tblPr>
              <a:tblGrid>
                <a:gridCol w="2971284"/>
                <a:gridCol w="3504591"/>
              </a:tblGrid>
              <a:tr h="873283">
                <a:tc>
                  <a:txBody>
                    <a:bodyPr/>
                    <a:lstStyle/>
                    <a:p>
                      <a:r>
                        <a:rPr lang="en-US" sz="2800" b="0" dirty="0" smtClean="0"/>
                        <a:t>Simulation</a:t>
                      </a:r>
                      <a:r>
                        <a:rPr lang="en-US" sz="2800" b="0" baseline="0" dirty="0" smtClean="0"/>
                        <a:t> Tool</a:t>
                      </a:r>
                      <a:endParaRPr lang="en-US" sz="2800" b="0" dirty="0"/>
                    </a:p>
                  </a:txBody>
                  <a:tcPr marL="68580" marR="68580"/>
                </a:tc>
                <a:tc>
                  <a:txBody>
                    <a:bodyPr/>
                    <a:lstStyle/>
                    <a:p>
                      <a:pPr marL="0" marR="0" algn="l">
                        <a:lnSpc>
                          <a:spcPct val="150000"/>
                        </a:lnSpc>
                        <a:spcBef>
                          <a:spcPts val="0"/>
                        </a:spcBef>
                        <a:spcAft>
                          <a:spcPts val="0"/>
                        </a:spcAft>
                      </a:pPr>
                      <a:r>
                        <a:rPr kumimoji="0" lang="en-US" sz="2800" b="0" kern="1200" dirty="0" smtClean="0">
                          <a:effectLst/>
                        </a:rPr>
                        <a:t>MATLAB 2012b</a:t>
                      </a:r>
                      <a:endParaRPr lang="en-US" sz="2800" b="0" dirty="0">
                        <a:effectLst/>
                        <a:latin typeface="Times New Roman"/>
                        <a:ea typeface="Times New Roman"/>
                      </a:endParaRPr>
                    </a:p>
                  </a:txBody>
                  <a:tcPr marL="51435" marR="51435" marT="0" marB="0"/>
                </a:tc>
              </a:tr>
              <a:tr h="687442">
                <a:tc>
                  <a:txBody>
                    <a:bodyPr/>
                    <a:lstStyle/>
                    <a:p>
                      <a:r>
                        <a:rPr kumimoji="0" lang="en-US" sz="2800" b="0" kern="1200" dirty="0" smtClean="0">
                          <a:effectLst/>
                        </a:rPr>
                        <a:t>Processor</a:t>
                      </a:r>
                      <a:endParaRPr lang="en-US" sz="2800" b="0" dirty="0"/>
                    </a:p>
                  </a:txBody>
                  <a:tcPr marL="68580" marR="68580"/>
                </a:tc>
                <a:tc>
                  <a:txBody>
                    <a:bodyPr/>
                    <a:lstStyle/>
                    <a:p>
                      <a:pPr marL="0" marR="0" algn="l">
                        <a:lnSpc>
                          <a:spcPct val="150000"/>
                        </a:lnSpc>
                        <a:spcBef>
                          <a:spcPts val="0"/>
                        </a:spcBef>
                        <a:spcAft>
                          <a:spcPts val="0"/>
                        </a:spcAft>
                      </a:pPr>
                      <a:r>
                        <a:rPr lang="en-US" sz="2800" b="0" dirty="0" smtClean="0">
                          <a:effectLst/>
                        </a:rPr>
                        <a:t>Intel Xeon @ 3.40 GHz</a:t>
                      </a:r>
                      <a:endParaRPr lang="en-US" sz="2800" b="0" dirty="0">
                        <a:effectLst/>
                        <a:latin typeface="Times New Roman"/>
                        <a:ea typeface="Times New Roman"/>
                      </a:endParaRPr>
                    </a:p>
                  </a:txBody>
                  <a:tcPr marL="51435" marR="51435" marT="0" marB="0"/>
                </a:tc>
              </a:tr>
              <a:tr h="801667">
                <a:tc>
                  <a:txBody>
                    <a:bodyPr/>
                    <a:lstStyle/>
                    <a:p>
                      <a:pPr marL="0" marR="0" algn="just">
                        <a:lnSpc>
                          <a:spcPct val="150000"/>
                        </a:lnSpc>
                        <a:spcBef>
                          <a:spcPts val="0"/>
                        </a:spcBef>
                        <a:spcAft>
                          <a:spcPts val="0"/>
                        </a:spcAft>
                      </a:pPr>
                      <a:r>
                        <a:rPr lang="en-US" sz="2800" dirty="0" smtClean="0">
                          <a:effectLst/>
                        </a:rPr>
                        <a:t>Memory (RAM)</a:t>
                      </a:r>
                      <a:endParaRPr lang="en-US" sz="2800" b="1" dirty="0">
                        <a:effectLst/>
                        <a:latin typeface="Times New Roman"/>
                        <a:ea typeface="Times New Roman"/>
                      </a:endParaRPr>
                    </a:p>
                  </a:txBody>
                  <a:tcPr marL="51435" marR="51435" marT="0" marB="0"/>
                </a:tc>
                <a:tc>
                  <a:txBody>
                    <a:bodyPr/>
                    <a:lstStyle/>
                    <a:p>
                      <a:pPr marL="0" marR="0" algn="just">
                        <a:lnSpc>
                          <a:spcPct val="150000"/>
                        </a:lnSpc>
                        <a:spcBef>
                          <a:spcPts val="0"/>
                        </a:spcBef>
                        <a:spcAft>
                          <a:spcPts val="0"/>
                        </a:spcAft>
                      </a:pPr>
                      <a:r>
                        <a:rPr lang="en-US" sz="2800" dirty="0" smtClean="0">
                          <a:effectLst/>
                        </a:rPr>
                        <a:t>16 GB, DDR3</a:t>
                      </a:r>
                      <a:endParaRPr lang="en-US" sz="2800" b="1" dirty="0">
                        <a:effectLst/>
                        <a:latin typeface="Times New Roman"/>
                        <a:ea typeface="Times New Roman"/>
                      </a:endParaRPr>
                    </a:p>
                  </a:txBody>
                  <a:tcPr marL="51435" marR="51435" marT="0" marB="0"/>
                </a:tc>
              </a:tr>
              <a:tr h="990600">
                <a:tc>
                  <a:txBody>
                    <a:bodyPr/>
                    <a:lstStyle/>
                    <a:p>
                      <a:pPr marL="0" marR="0" algn="just">
                        <a:lnSpc>
                          <a:spcPct val="150000"/>
                        </a:lnSpc>
                        <a:spcBef>
                          <a:spcPts val="0"/>
                        </a:spcBef>
                        <a:spcAft>
                          <a:spcPts val="0"/>
                        </a:spcAft>
                      </a:pPr>
                      <a:r>
                        <a:rPr lang="en-US" sz="2800" dirty="0">
                          <a:effectLst/>
                        </a:rPr>
                        <a:t>Operating System</a:t>
                      </a:r>
                      <a:endParaRPr lang="en-US" sz="2800" b="1" dirty="0">
                        <a:effectLst/>
                        <a:latin typeface="Times New Roman"/>
                        <a:ea typeface="Times New Roman"/>
                      </a:endParaRPr>
                    </a:p>
                  </a:txBody>
                  <a:tcPr marL="51435" marR="51435" marT="0" marB="0"/>
                </a:tc>
                <a:tc>
                  <a:txBody>
                    <a:bodyPr/>
                    <a:lstStyle/>
                    <a:p>
                      <a:pPr marL="0" marR="0" algn="just">
                        <a:lnSpc>
                          <a:spcPct val="150000"/>
                        </a:lnSpc>
                        <a:spcBef>
                          <a:spcPts val="0"/>
                        </a:spcBef>
                        <a:spcAft>
                          <a:spcPts val="0"/>
                        </a:spcAft>
                      </a:pPr>
                      <a:r>
                        <a:rPr lang="en-US" sz="2800" dirty="0" smtClean="0">
                          <a:effectLst/>
                        </a:rPr>
                        <a:t>Windows 8 </a:t>
                      </a:r>
                      <a:r>
                        <a:rPr lang="en-US" sz="2800" baseline="0" dirty="0" smtClean="0">
                          <a:effectLst/>
                        </a:rPr>
                        <a:t>(</a:t>
                      </a:r>
                      <a:r>
                        <a:rPr lang="en-US" sz="2800" dirty="0" smtClean="0">
                          <a:effectLst/>
                        </a:rPr>
                        <a:t>64 Bit) </a:t>
                      </a:r>
                      <a:endParaRPr lang="en-US" sz="2800" b="1" dirty="0">
                        <a:effectLst/>
                        <a:latin typeface="Times New Roman"/>
                        <a:ea typeface="Times New Roman"/>
                      </a:endParaRPr>
                    </a:p>
                  </a:txBody>
                  <a:tcPr marL="51435" marR="51435" marT="0" marB="0"/>
                </a:tc>
              </a:tr>
            </a:tbl>
          </a:graphicData>
        </a:graphic>
      </p:graphicFrame>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18</a:t>
            </a:fld>
            <a:endParaRPr lang="en-IN">
              <a:solidFill>
                <a:prstClr val="black">
                  <a:tint val="75000"/>
                </a:prstClr>
              </a:solidFill>
            </a:endParaRPr>
          </a:p>
        </p:txBody>
      </p:sp>
    </p:spTree>
    <p:extLst>
      <p:ext uri="{BB962C8B-B14F-4D97-AF65-F5344CB8AC3E}">
        <p14:creationId xmlns:p14="http://schemas.microsoft.com/office/powerpoint/2010/main" val="2670763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76200"/>
            <a:ext cx="8629650" cy="1143000"/>
          </a:xfrm>
        </p:spPr>
        <p:txBody>
          <a:bodyPr/>
          <a:lstStyle/>
          <a:p>
            <a:pPr algn="ctr"/>
            <a:r>
              <a:rPr lang="en-US" dirty="0" smtClean="0"/>
              <a:t>Signal Acquisition : Database</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287334248"/>
              </p:ext>
            </p:extLst>
          </p:nvPr>
        </p:nvGraphicFramePr>
        <p:xfrm>
          <a:off x="305541" y="1515160"/>
          <a:ext cx="8532918" cy="4763720"/>
        </p:xfrm>
        <a:graphic>
          <a:graphicData uri="http://schemas.openxmlformats.org/drawingml/2006/table">
            <a:tbl>
              <a:tblPr firstRow="1" bandRow="1">
                <a:tableStyleId>{ED083AE6-46FA-4A59-8FB0-9F97EB10719F}</a:tableStyleId>
              </a:tblPr>
              <a:tblGrid>
                <a:gridCol w="3225663"/>
                <a:gridCol w="5307255"/>
              </a:tblGrid>
              <a:tr h="457200">
                <a:tc>
                  <a:txBody>
                    <a:bodyPr/>
                    <a:lstStyle/>
                    <a:p>
                      <a:pPr>
                        <a:lnSpc>
                          <a:spcPct val="100000"/>
                        </a:lnSpc>
                      </a:pPr>
                      <a:r>
                        <a:rPr lang="en-US" sz="2800" b="0" dirty="0" smtClean="0"/>
                        <a:t>Database Created</a:t>
                      </a:r>
                      <a:r>
                        <a:rPr lang="en-US" sz="2800" b="0" baseline="0" dirty="0" smtClean="0"/>
                        <a:t> at</a:t>
                      </a:r>
                      <a:endParaRPr lang="en-US" sz="2800" b="0" dirty="0">
                        <a:latin typeface="+mj-lt"/>
                      </a:endParaRPr>
                    </a:p>
                  </a:txBody>
                  <a:tcPr marL="68580" marR="68580" anchor="ctr"/>
                </a:tc>
                <a:tc>
                  <a:txBody>
                    <a:bodyPr/>
                    <a:lstStyle/>
                    <a:p>
                      <a:pPr marL="0" marR="0" algn="l">
                        <a:lnSpc>
                          <a:spcPct val="100000"/>
                        </a:lnSpc>
                        <a:spcBef>
                          <a:spcPts val="0"/>
                        </a:spcBef>
                        <a:spcAft>
                          <a:spcPts val="0"/>
                        </a:spcAft>
                      </a:pPr>
                      <a:r>
                        <a:rPr lang="en-US" sz="2800" b="0" dirty="0" smtClean="0"/>
                        <a:t>Machine Vision lab, CEERI</a:t>
                      </a:r>
                      <a:endParaRPr lang="en-US" sz="2800" b="0" dirty="0">
                        <a:effectLst/>
                        <a:latin typeface="+mj-lt"/>
                        <a:ea typeface="Times New Roman"/>
                      </a:endParaRPr>
                    </a:p>
                  </a:txBody>
                  <a:tcPr marL="51435" marR="51435" marT="0" marB="0" anchor="ctr"/>
                </a:tc>
              </a:tr>
              <a:tr h="396240">
                <a:tc>
                  <a:txBody>
                    <a:bodyPr/>
                    <a:lstStyle/>
                    <a:p>
                      <a:pPr>
                        <a:lnSpc>
                          <a:spcPct val="100000"/>
                        </a:lnSpc>
                      </a:pPr>
                      <a:r>
                        <a:rPr lang="en-US" sz="2800" dirty="0" smtClean="0"/>
                        <a:t>No. of Subjects</a:t>
                      </a:r>
                      <a:endParaRPr lang="en-US" sz="2800" b="1" dirty="0">
                        <a:latin typeface="+mj-lt"/>
                      </a:endParaRPr>
                    </a:p>
                  </a:txBody>
                  <a:tcPr marL="68580" marR="68580" anchor="ctr"/>
                </a:tc>
                <a:tc>
                  <a:txBody>
                    <a:bodyPr/>
                    <a:lstStyle/>
                    <a:p>
                      <a:pPr marL="0" marR="0" algn="l">
                        <a:lnSpc>
                          <a:spcPct val="100000"/>
                        </a:lnSpc>
                        <a:spcBef>
                          <a:spcPts val="0"/>
                        </a:spcBef>
                        <a:spcAft>
                          <a:spcPts val="0"/>
                        </a:spcAft>
                      </a:pPr>
                      <a:r>
                        <a:rPr lang="en-US" sz="2800" dirty="0" smtClean="0">
                          <a:effectLst/>
                        </a:rPr>
                        <a:t>3</a:t>
                      </a:r>
                      <a:endParaRPr lang="en-US" sz="2800" b="1" dirty="0">
                        <a:effectLst/>
                        <a:latin typeface="+mj-lt"/>
                        <a:ea typeface="Times New Roman"/>
                      </a:endParaRPr>
                    </a:p>
                  </a:txBody>
                  <a:tcPr marL="51435" marR="51435" marT="0" marB="0" anchor="ctr"/>
                </a:tc>
              </a:tr>
              <a:tr h="45219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smtClean="0">
                          <a:effectLst/>
                        </a:rPr>
                        <a:t>Neuroheadset</a:t>
                      </a:r>
                      <a:endParaRPr lang="en-US" sz="2800" b="1" dirty="0" smtClean="0">
                        <a:effectLst/>
                        <a:latin typeface="+mj-lt"/>
                        <a:ea typeface="Times New Roman"/>
                      </a:endParaRPr>
                    </a:p>
                  </a:txBody>
                  <a:tcPr marL="51435" marR="51435"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smtClean="0">
                          <a:effectLst/>
                        </a:rPr>
                        <a:t>EMOTIV EPOC </a:t>
                      </a:r>
                      <a:endParaRPr lang="en-US" sz="2800" b="1" dirty="0" smtClean="0">
                        <a:effectLst/>
                        <a:latin typeface="+mj-lt"/>
                        <a:ea typeface="Times New Roman"/>
                      </a:endParaRPr>
                    </a:p>
                  </a:txBody>
                  <a:tcPr marL="51435" marR="51435" marT="0" marB="0" anchor="ctr"/>
                </a:tc>
              </a:tr>
              <a:tr h="452195">
                <a:tc>
                  <a:txBody>
                    <a:bodyPr/>
                    <a:lstStyle/>
                    <a:p>
                      <a:pPr marL="0" marR="0" algn="just">
                        <a:lnSpc>
                          <a:spcPct val="100000"/>
                        </a:lnSpc>
                        <a:spcBef>
                          <a:spcPts val="0"/>
                        </a:spcBef>
                        <a:spcAft>
                          <a:spcPts val="0"/>
                        </a:spcAft>
                      </a:pPr>
                      <a:r>
                        <a:rPr lang="en-US" sz="2800" dirty="0" smtClean="0">
                          <a:effectLst/>
                        </a:rPr>
                        <a:t>Electrodes</a:t>
                      </a:r>
                      <a:endParaRPr lang="en-US" sz="2800" b="1" dirty="0">
                        <a:effectLst/>
                        <a:latin typeface="+mj-lt"/>
                        <a:ea typeface="Times New Roman"/>
                      </a:endParaRPr>
                    </a:p>
                  </a:txBody>
                  <a:tcPr marL="51435" marR="51435" marT="0" marB="0" anchor="ctr"/>
                </a:tc>
                <a:tc>
                  <a:txBody>
                    <a:bodyPr/>
                    <a:lstStyle/>
                    <a:p>
                      <a:pPr marL="0" marR="0" algn="just">
                        <a:lnSpc>
                          <a:spcPct val="100000"/>
                        </a:lnSpc>
                        <a:spcBef>
                          <a:spcPts val="0"/>
                        </a:spcBef>
                        <a:spcAft>
                          <a:spcPts val="0"/>
                        </a:spcAft>
                      </a:pPr>
                      <a:r>
                        <a:rPr lang="en-US" sz="2800" dirty="0" smtClean="0">
                          <a:effectLst/>
                        </a:rPr>
                        <a:t>14 + 2 reference</a:t>
                      </a:r>
                      <a:endParaRPr lang="en-US" sz="2800" b="1" dirty="0">
                        <a:effectLst/>
                        <a:latin typeface="+mj-lt"/>
                        <a:ea typeface="Times New Roman"/>
                      </a:endParaRPr>
                    </a:p>
                  </a:txBody>
                  <a:tcPr marL="51435" marR="51435" marT="0" marB="0" anchor="ctr"/>
                </a:tc>
              </a:tr>
              <a:tr h="43571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smtClean="0">
                          <a:effectLst/>
                        </a:rPr>
                        <a:t>Sampling</a:t>
                      </a:r>
                      <a:r>
                        <a:rPr lang="en-US" sz="2800" baseline="0" dirty="0" smtClean="0">
                          <a:effectLst/>
                        </a:rPr>
                        <a:t> Type</a:t>
                      </a:r>
                      <a:endParaRPr lang="en-US" sz="2800" b="1" dirty="0" smtClean="0">
                        <a:effectLst/>
                        <a:latin typeface="+mj-lt"/>
                        <a:ea typeface="Times New Roman"/>
                      </a:endParaRPr>
                    </a:p>
                  </a:txBody>
                  <a:tcPr marL="51435" marR="51435"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smtClean="0"/>
                        <a:t>Single ADC sequential sampling </a:t>
                      </a:r>
                      <a:endParaRPr lang="en-US" sz="2800" b="1" dirty="0" smtClean="0">
                        <a:effectLst/>
                        <a:latin typeface="+mj-lt"/>
                        <a:ea typeface="Times New Roman"/>
                      </a:endParaRPr>
                    </a:p>
                  </a:txBody>
                  <a:tcPr marL="51435" marR="51435" marT="0" marB="0" anchor="ctr"/>
                </a:tc>
              </a:tr>
              <a:tr h="452195">
                <a:tc>
                  <a:txBody>
                    <a:bodyPr/>
                    <a:lstStyle/>
                    <a:p>
                      <a:pPr marL="0" marR="0" algn="just">
                        <a:lnSpc>
                          <a:spcPct val="100000"/>
                        </a:lnSpc>
                        <a:spcBef>
                          <a:spcPts val="0"/>
                        </a:spcBef>
                        <a:spcAft>
                          <a:spcPts val="0"/>
                        </a:spcAft>
                      </a:pPr>
                      <a:r>
                        <a:rPr lang="en-US" sz="2800" dirty="0" smtClean="0">
                          <a:effectLst/>
                        </a:rPr>
                        <a:t>Sampling Rate</a:t>
                      </a:r>
                      <a:endParaRPr lang="en-US" sz="2800" b="1" dirty="0">
                        <a:effectLst/>
                        <a:latin typeface="+mj-lt"/>
                        <a:ea typeface="Times New Roman"/>
                      </a:endParaRPr>
                    </a:p>
                  </a:txBody>
                  <a:tcPr marL="51435" marR="51435" marT="0" marB="0" anchor="ctr"/>
                </a:tc>
                <a:tc>
                  <a:txBody>
                    <a:bodyPr/>
                    <a:lstStyle/>
                    <a:p>
                      <a:pPr marL="0" marR="0" algn="just">
                        <a:lnSpc>
                          <a:spcPct val="100000"/>
                        </a:lnSpc>
                        <a:spcBef>
                          <a:spcPts val="0"/>
                        </a:spcBef>
                        <a:spcAft>
                          <a:spcPts val="0"/>
                        </a:spcAft>
                      </a:pPr>
                      <a:r>
                        <a:rPr lang="en-US" sz="2800" dirty="0" smtClean="0">
                          <a:effectLst/>
                        </a:rPr>
                        <a:t>128 Samples/sec</a:t>
                      </a:r>
                      <a:endParaRPr lang="en-US" sz="2800" b="1" dirty="0">
                        <a:effectLst/>
                        <a:latin typeface="+mj-lt"/>
                        <a:ea typeface="Times New Roman"/>
                      </a:endParaRPr>
                    </a:p>
                  </a:txBody>
                  <a:tcPr marL="51435" marR="51435" marT="0" marB="0" anchor="ctr"/>
                </a:tc>
              </a:tr>
              <a:tr h="386647">
                <a:tc>
                  <a:txBody>
                    <a:bodyPr/>
                    <a:lstStyle/>
                    <a:p>
                      <a:pPr marL="0" marR="0" algn="just">
                        <a:lnSpc>
                          <a:spcPct val="150000"/>
                        </a:lnSpc>
                        <a:spcBef>
                          <a:spcPts val="0"/>
                        </a:spcBef>
                        <a:spcAft>
                          <a:spcPts val="0"/>
                        </a:spcAft>
                      </a:pPr>
                      <a:r>
                        <a:rPr lang="en-US" sz="2800" dirty="0" smtClean="0">
                          <a:effectLst/>
                        </a:rPr>
                        <a:t>Actions</a:t>
                      </a:r>
                      <a:endParaRPr lang="en-US" sz="2800" b="1" dirty="0">
                        <a:effectLst/>
                        <a:latin typeface="+mj-lt"/>
                        <a:ea typeface="Times New Roman"/>
                      </a:endParaRPr>
                    </a:p>
                  </a:txBody>
                  <a:tcPr marL="51435" marR="51435" marT="0" marB="0" anchor="ctr"/>
                </a:tc>
                <a:tc>
                  <a:txBody>
                    <a:bodyPr/>
                    <a:lstStyle/>
                    <a:p>
                      <a:pPr marL="0" marR="0" algn="just">
                        <a:lnSpc>
                          <a:spcPct val="150000"/>
                        </a:lnSpc>
                        <a:spcBef>
                          <a:spcPts val="0"/>
                        </a:spcBef>
                        <a:spcAft>
                          <a:spcPts val="0"/>
                        </a:spcAft>
                      </a:pPr>
                      <a:r>
                        <a:rPr lang="en-US" sz="2800" dirty="0" smtClean="0">
                          <a:effectLst/>
                        </a:rPr>
                        <a:t>4 </a:t>
                      </a:r>
                      <a:r>
                        <a:rPr lang="en-US" sz="2400" dirty="0" smtClean="0">
                          <a:effectLst/>
                        </a:rPr>
                        <a:t>(</a:t>
                      </a:r>
                      <a:r>
                        <a:rPr lang="en-US" sz="2400" b="1" dirty="0" smtClean="0">
                          <a:solidFill>
                            <a:srgbClr val="FF0000"/>
                          </a:solidFill>
                          <a:effectLst/>
                        </a:rPr>
                        <a:t>Blink</a:t>
                      </a:r>
                      <a:r>
                        <a:rPr lang="en-US" sz="2400" dirty="0" smtClean="0">
                          <a:effectLst/>
                        </a:rPr>
                        <a:t>, </a:t>
                      </a:r>
                      <a:r>
                        <a:rPr lang="en-US" sz="2400" b="1" dirty="0" smtClean="0">
                          <a:solidFill>
                            <a:srgbClr val="0070C0"/>
                          </a:solidFill>
                          <a:effectLst/>
                        </a:rPr>
                        <a:t>Smile</a:t>
                      </a:r>
                      <a:r>
                        <a:rPr lang="en-US" sz="2400" dirty="0" smtClean="0">
                          <a:effectLst/>
                        </a:rPr>
                        <a:t>, </a:t>
                      </a:r>
                      <a:r>
                        <a:rPr lang="en-US" sz="2400" b="1" dirty="0" smtClean="0">
                          <a:solidFill>
                            <a:srgbClr val="00B050"/>
                          </a:solidFill>
                          <a:effectLst/>
                        </a:rPr>
                        <a:t>Neutral</a:t>
                      </a:r>
                      <a:r>
                        <a:rPr lang="en-US" sz="2400" dirty="0" smtClean="0">
                          <a:effectLst/>
                        </a:rPr>
                        <a:t>, </a:t>
                      </a:r>
                      <a:r>
                        <a:rPr lang="en-US" sz="2400" b="1" dirty="0" smtClean="0">
                          <a:solidFill>
                            <a:srgbClr val="7030A0"/>
                          </a:solidFill>
                          <a:effectLst/>
                        </a:rPr>
                        <a:t>Raise Brow</a:t>
                      </a:r>
                      <a:r>
                        <a:rPr lang="en-US" sz="2400" dirty="0" smtClean="0">
                          <a:effectLst/>
                        </a:rPr>
                        <a:t>)</a:t>
                      </a:r>
                      <a:endParaRPr lang="en-US" sz="2400" b="1" dirty="0">
                        <a:effectLst/>
                        <a:latin typeface="+mj-lt"/>
                        <a:ea typeface="Times New Roman"/>
                      </a:endParaRPr>
                    </a:p>
                  </a:txBody>
                  <a:tcPr marL="51435" marR="51435" marT="0" marB="0" anchor="ctr"/>
                </a:tc>
              </a:tr>
              <a:tr h="654939">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dirty="0" smtClean="0">
                          <a:effectLst/>
                        </a:rPr>
                        <a:t>Recording Duration</a:t>
                      </a:r>
                      <a:endParaRPr lang="en-US" sz="2800" b="1" dirty="0">
                        <a:effectLst/>
                        <a:latin typeface="+mj-lt"/>
                        <a:ea typeface="Times New Roman"/>
                      </a:endParaRPr>
                    </a:p>
                  </a:txBody>
                  <a:tcPr marL="51435" marR="51435" marT="0" marB="0" anchor="ctr"/>
                </a:tc>
                <a:tc>
                  <a:txBody>
                    <a:bodyPr/>
                    <a:lstStyle/>
                    <a:p>
                      <a:pPr marL="0" marR="0" algn="just">
                        <a:lnSpc>
                          <a:spcPct val="150000"/>
                        </a:lnSpc>
                        <a:spcBef>
                          <a:spcPts val="0"/>
                        </a:spcBef>
                        <a:spcAft>
                          <a:spcPts val="0"/>
                        </a:spcAft>
                      </a:pPr>
                      <a:r>
                        <a:rPr lang="en-US" sz="2800" dirty="0" smtClean="0">
                          <a:effectLst/>
                        </a:rPr>
                        <a:t>2 minutes</a:t>
                      </a:r>
                      <a:endParaRPr lang="en-US" sz="2800" b="1" dirty="0">
                        <a:effectLst/>
                        <a:latin typeface="+mj-lt"/>
                        <a:ea typeface="Times New Roman"/>
                      </a:endParaRPr>
                    </a:p>
                  </a:txBody>
                  <a:tcPr marL="51435" marR="51435" marT="0" marB="0" anchor="ctr"/>
                </a:tc>
              </a:tr>
              <a:tr h="345313">
                <a:tc>
                  <a:txBody>
                    <a:bodyPr/>
                    <a:lstStyle/>
                    <a:p>
                      <a:pPr marL="0" marR="0" algn="just">
                        <a:lnSpc>
                          <a:spcPct val="150000"/>
                        </a:lnSpc>
                        <a:spcBef>
                          <a:spcPts val="0"/>
                        </a:spcBef>
                        <a:spcAft>
                          <a:spcPts val="0"/>
                        </a:spcAft>
                      </a:pPr>
                      <a:r>
                        <a:rPr lang="en-US" sz="2800" dirty="0" smtClean="0">
                          <a:effectLst/>
                        </a:rPr>
                        <a:t>No. of Trials</a:t>
                      </a:r>
                      <a:endParaRPr lang="en-US" sz="2800" b="1" dirty="0">
                        <a:effectLst/>
                        <a:latin typeface="+mj-lt"/>
                        <a:ea typeface="Times New Roman"/>
                      </a:endParaRPr>
                    </a:p>
                  </a:txBody>
                  <a:tcPr marL="51435" marR="51435" marT="0" marB="0" anchor="ctr"/>
                </a:tc>
                <a:tc>
                  <a:txBody>
                    <a:bodyPr/>
                    <a:lstStyle/>
                    <a:p>
                      <a:pPr marL="0" marR="0" algn="just">
                        <a:lnSpc>
                          <a:spcPct val="150000"/>
                        </a:lnSpc>
                        <a:spcBef>
                          <a:spcPts val="0"/>
                        </a:spcBef>
                        <a:spcAft>
                          <a:spcPts val="0"/>
                        </a:spcAft>
                      </a:pPr>
                      <a:r>
                        <a:rPr lang="en-US" sz="2800" dirty="0" smtClean="0">
                          <a:effectLst/>
                        </a:rPr>
                        <a:t>10</a:t>
                      </a:r>
                      <a:endParaRPr lang="en-US" sz="2800" b="1" dirty="0">
                        <a:effectLst/>
                        <a:latin typeface="+mj-lt"/>
                        <a:ea typeface="Times New Roman"/>
                      </a:endParaRPr>
                    </a:p>
                  </a:txBody>
                  <a:tcPr marL="51435" marR="51435" marT="0" marB="0" anchor="ctr"/>
                </a:tc>
              </a:tr>
            </a:tbl>
          </a:graphicData>
        </a:graphic>
      </p:graphicFrame>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19</a:t>
            </a:fld>
            <a:endParaRPr lang="en-IN">
              <a:solidFill>
                <a:prstClr val="black">
                  <a:tint val="75000"/>
                </a:prstClr>
              </a:solidFill>
            </a:endParaRPr>
          </a:p>
        </p:txBody>
      </p:sp>
    </p:spTree>
    <p:extLst>
      <p:ext uri="{BB962C8B-B14F-4D97-AF65-F5344CB8AC3E}">
        <p14:creationId xmlns:p14="http://schemas.microsoft.com/office/powerpoint/2010/main" val="21909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200"/>
            <a:ext cx="8663880" cy="1143000"/>
          </a:xfrm>
        </p:spPr>
        <p:txBody>
          <a:bodyPr/>
          <a:lstStyle/>
          <a:p>
            <a:pPr algn="ctr"/>
            <a:r>
              <a:rPr lang="en-US" dirty="0" smtClean="0"/>
              <a:t>Contents</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772706537"/>
              </p:ext>
            </p:extLst>
          </p:nvPr>
        </p:nvGraphicFramePr>
        <p:xfrm>
          <a:off x="251520" y="1143000"/>
          <a:ext cx="866388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4237BE2-9B7A-4995-9F2D-202251BE764D}" type="slidenum">
              <a:rPr lang="en-IN" smtClean="0"/>
              <a:pPr/>
              <a:t>2</a:t>
            </a:fld>
            <a:endParaRPr lang="en-IN"/>
          </a:p>
        </p:txBody>
      </p:sp>
    </p:spTree>
    <p:extLst>
      <p:ext uri="{BB962C8B-B14F-4D97-AF65-F5344CB8AC3E}">
        <p14:creationId xmlns:p14="http://schemas.microsoft.com/office/powerpoint/2010/main" val="4109450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284" y="53753"/>
            <a:ext cx="8401050" cy="1143000"/>
          </a:xfrm>
        </p:spPr>
        <p:txBody>
          <a:bodyPr/>
          <a:lstStyle/>
          <a:p>
            <a:pPr algn="ctr"/>
            <a:r>
              <a:rPr lang="en-US" dirty="0"/>
              <a:t>Signal Acquisition : </a:t>
            </a:r>
            <a:r>
              <a:rPr lang="en-IN" dirty="0" smtClean="0"/>
              <a:t>Final Database Generation</a:t>
            </a:r>
            <a:endParaRPr lang="en-IN" dirty="0"/>
          </a:p>
        </p:txBody>
      </p:sp>
      <p:sp>
        <p:nvSpPr>
          <p:cNvPr id="20" name="Rounded Rectangle 19"/>
          <p:cNvSpPr/>
          <p:nvPr/>
        </p:nvSpPr>
        <p:spPr>
          <a:xfrm>
            <a:off x="757504" y="1196756"/>
            <a:ext cx="7594915" cy="360039"/>
          </a:xfrm>
          <a:prstGeom prst="round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Bef>
                <a:spcPts val="1200"/>
              </a:spcBef>
              <a:spcAft>
                <a:spcPts val="1200"/>
              </a:spcAft>
            </a:pPr>
            <a:r>
              <a:rPr lang="en-US" sz="2800" dirty="0" smtClean="0">
                <a:solidFill>
                  <a:prstClr val="black"/>
                </a:solidFill>
                <a:ea typeface="Times New Roman"/>
              </a:rPr>
              <a:t>Conversion of Data:*.EDF to *.CSV</a:t>
            </a:r>
            <a:endParaRPr lang="en-IN" sz="2800" dirty="0">
              <a:solidFill>
                <a:prstClr val="black"/>
              </a:solidFill>
              <a:latin typeface="Times New Roman"/>
              <a:ea typeface="Times New Roman"/>
            </a:endParaRPr>
          </a:p>
        </p:txBody>
      </p:sp>
      <p:sp>
        <p:nvSpPr>
          <p:cNvPr id="21" name="Rounded Rectangle 20"/>
          <p:cNvSpPr/>
          <p:nvPr/>
        </p:nvSpPr>
        <p:spPr>
          <a:xfrm>
            <a:off x="757504" y="1700810"/>
            <a:ext cx="7594915" cy="475509"/>
          </a:xfrm>
          <a:prstGeom prst="round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Bef>
                <a:spcPts val="1200"/>
              </a:spcBef>
              <a:spcAft>
                <a:spcPts val="1200"/>
              </a:spcAft>
            </a:pPr>
            <a:r>
              <a:rPr lang="en-IN" sz="2800" dirty="0" smtClean="0">
                <a:solidFill>
                  <a:prstClr val="black"/>
                </a:solidFill>
                <a:ea typeface="Times New Roman"/>
              </a:rPr>
              <a:t>Data Matrix Extraction: signals in 14 channels</a:t>
            </a:r>
            <a:endParaRPr lang="en-IN" sz="2800" dirty="0">
              <a:solidFill>
                <a:prstClr val="black"/>
              </a:solidFill>
              <a:ea typeface="Times New Roman"/>
            </a:endParaRPr>
          </a:p>
        </p:txBody>
      </p:sp>
      <p:sp>
        <p:nvSpPr>
          <p:cNvPr id="22" name="Rounded Rectangle 21"/>
          <p:cNvSpPr/>
          <p:nvPr/>
        </p:nvSpPr>
        <p:spPr>
          <a:xfrm>
            <a:off x="757504" y="2377392"/>
            <a:ext cx="7594915" cy="4219960"/>
          </a:xfrm>
          <a:prstGeom prst="round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Bef>
                <a:spcPts val="1200"/>
              </a:spcBef>
              <a:spcAft>
                <a:spcPts val="1200"/>
              </a:spcAft>
            </a:pPr>
            <a:endParaRPr lang="en-IN" sz="3200" dirty="0">
              <a:solidFill>
                <a:prstClr val="black"/>
              </a:solidFill>
              <a:latin typeface="Times New Roman"/>
              <a:ea typeface="Times New Roman"/>
            </a:endParaRPr>
          </a:p>
        </p:txBody>
      </p:sp>
      <p:sp>
        <p:nvSpPr>
          <p:cNvPr id="24" name="Down Arrow 23"/>
          <p:cNvSpPr/>
          <p:nvPr/>
        </p:nvSpPr>
        <p:spPr>
          <a:xfrm>
            <a:off x="4331133" y="1556795"/>
            <a:ext cx="331839" cy="144015"/>
          </a:xfrm>
          <a:prstGeom prst="downArrow">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srgbClr val="FFFFFF"/>
              </a:solidFill>
            </a:endParaRPr>
          </a:p>
        </p:txBody>
      </p:sp>
      <p:sp>
        <p:nvSpPr>
          <p:cNvPr id="25" name="Down Arrow 24"/>
          <p:cNvSpPr/>
          <p:nvPr/>
        </p:nvSpPr>
        <p:spPr>
          <a:xfrm>
            <a:off x="4331131" y="2204866"/>
            <a:ext cx="368664" cy="168306"/>
          </a:xfrm>
          <a:prstGeom prst="downArrow">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srgbClr val="FFFFFF"/>
              </a:solidFill>
            </a:endParaRPr>
          </a:p>
        </p:txBody>
      </p:sp>
      <p:sp>
        <p:nvSpPr>
          <p:cNvPr id="18" name="Rounded Rectangle 17"/>
          <p:cNvSpPr/>
          <p:nvPr/>
        </p:nvSpPr>
        <p:spPr>
          <a:xfrm>
            <a:off x="1061611" y="2915654"/>
            <a:ext cx="6991117" cy="2217249"/>
          </a:xfrm>
          <a:prstGeom prst="round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Bef>
                <a:spcPts val="1200"/>
              </a:spcBef>
              <a:spcAft>
                <a:spcPts val="1200"/>
              </a:spcAft>
            </a:pPr>
            <a:endParaRPr lang="en-IN" sz="2000" dirty="0">
              <a:solidFill>
                <a:prstClr val="black"/>
              </a:solidFill>
              <a:latin typeface="Times New Roman"/>
              <a:ea typeface="Times New Roman"/>
            </a:endParaRPr>
          </a:p>
        </p:txBody>
      </p:sp>
      <p:sp>
        <p:nvSpPr>
          <p:cNvPr id="19" name="TextBox 18"/>
          <p:cNvSpPr txBox="1"/>
          <p:nvPr/>
        </p:nvSpPr>
        <p:spPr>
          <a:xfrm>
            <a:off x="1277634" y="2439124"/>
            <a:ext cx="6604373" cy="1205903"/>
          </a:xfrm>
          <a:prstGeom prst="rect">
            <a:avLst/>
          </a:prstGeom>
          <a:noFill/>
        </p:spPr>
        <p:txBody>
          <a:bodyPr wrap="square" lIns="0" tIns="0" rIns="0" bIns="0" rtlCol="0">
            <a:spAutoFit/>
          </a:bodyPr>
          <a:lstStyle/>
          <a:p>
            <a:pPr algn="ctr">
              <a:spcBef>
                <a:spcPts val="1200"/>
              </a:spcBef>
              <a:spcAft>
                <a:spcPts val="1200"/>
              </a:spcAft>
            </a:pPr>
            <a:r>
              <a:rPr lang="en-US" sz="2800" dirty="0" smtClean="0">
                <a:solidFill>
                  <a:prstClr val="black"/>
                </a:solidFill>
                <a:ea typeface="Times New Roman"/>
              </a:rPr>
              <a:t>Final Database</a:t>
            </a:r>
            <a:endParaRPr lang="en-IN" sz="2800" dirty="0">
              <a:solidFill>
                <a:prstClr val="black"/>
              </a:solidFill>
              <a:latin typeface="Times New Roman"/>
              <a:ea typeface="Times New Roman"/>
            </a:endParaRPr>
          </a:p>
          <a:p>
            <a:pPr algn="ctr">
              <a:spcBef>
                <a:spcPts val="1200"/>
              </a:spcBef>
              <a:spcAft>
                <a:spcPts val="1200"/>
              </a:spcAft>
            </a:pPr>
            <a:endParaRPr lang="en-IN" sz="2800" dirty="0">
              <a:solidFill>
                <a:prstClr val="black"/>
              </a:solidFill>
              <a:latin typeface="Times New Roman"/>
              <a:ea typeface="Times New Roman"/>
            </a:endParaRPr>
          </a:p>
        </p:txBody>
      </p:sp>
      <p:sp>
        <p:nvSpPr>
          <p:cNvPr id="10" name="Rounded Rectangle 9"/>
          <p:cNvSpPr/>
          <p:nvPr/>
        </p:nvSpPr>
        <p:spPr>
          <a:xfrm>
            <a:off x="1061610" y="5301212"/>
            <a:ext cx="6991116" cy="1236593"/>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IN" sz="2000" dirty="0">
              <a:solidFill>
                <a:prstClr val="black"/>
              </a:solidFill>
            </a:endParaRPr>
          </a:p>
        </p:txBody>
      </p:sp>
      <p:sp>
        <p:nvSpPr>
          <p:cNvPr id="11" name="Rounded Rectangle 10"/>
          <p:cNvSpPr/>
          <p:nvPr/>
        </p:nvSpPr>
        <p:spPr>
          <a:xfrm>
            <a:off x="1297221" y="5775492"/>
            <a:ext cx="1222551" cy="701707"/>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IN" sz="2000" b="1" dirty="0" smtClean="0">
                <a:solidFill>
                  <a:prstClr val="black"/>
                </a:solidFill>
              </a:rPr>
              <a:t>Trial 1:</a:t>
            </a:r>
          </a:p>
          <a:p>
            <a:pPr algn="ctr"/>
            <a:r>
              <a:rPr lang="en-IN" sz="2000" dirty="0" smtClean="0">
                <a:solidFill>
                  <a:prstClr val="black"/>
                </a:solidFill>
              </a:rPr>
              <a:t> </a:t>
            </a:r>
            <a:r>
              <a:rPr lang="en-IN" sz="1600" dirty="0" smtClean="0">
                <a:solidFill>
                  <a:prstClr val="black"/>
                </a:solidFill>
              </a:rPr>
              <a:t>15360 X 14</a:t>
            </a:r>
            <a:endParaRPr lang="en-IN" sz="1600" dirty="0">
              <a:solidFill>
                <a:prstClr val="black"/>
              </a:solidFill>
            </a:endParaRPr>
          </a:p>
        </p:txBody>
      </p:sp>
      <p:sp>
        <p:nvSpPr>
          <p:cNvPr id="12" name="Down Arrow 11"/>
          <p:cNvSpPr/>
          <p:nvPr/>
        </p:nvSpPr>
        <p:spPr>
          <a:xfrm>
            <a:off x="4318378" y="5132903"/>
            <a:ext cx="402925" cy="168306"/>
          </a:xfrm>
          <a:prstGeom prst="downArrow">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srgbClr val="FFFFFF"/>
              </a:solidFill>
            </a:endParaRPr>
          </a:p>
        </p:txBody>
      </p:sp>
      <p:sp>
        <p:nvSpPr>
          <p:cNvPr id="26" name="TextBox 25"/>
          <p:cNvSpPr txBox="1"/>
          <p:nvPr/>
        </p:nvSpPr>
        <p:spPr>
          <a:xfrm>
            <a:off x="1277634" y="5301212"/>
            <a:ext cx="6546741" cy="461665"/>
          </a:xfrm>
          <a:prstGeom prst="rect">
            <a:avLst/>
          </a:prstGeom>
          <a:noFill/>
        </p:spPr>
        <p:txBody>
          <a:bodyPr wrap="square" rtlCol="0">
            <a:spAutoFit/>
          </a:bodyPr>
          <a:lstStyle/>
          <a:p>
            <a:pPr algn="ctr"/>
            <a:r>
              <a:rPr lang="en-IN" sz="2400" b="1" dirty="0">
                <a:solidFill>
                  <a:prstClr val="black"/>
                </a:solidFill>
              </a:rPr>
              <a:t>10 trials for each action recorded for 2 minutes</a:t>
            </a:r>
          </a:p>
        </p:txBody>
      </p:sp>
      <p:sp>
        <p:nvSpPr>
          <p:cNvPr id="27" name="Rounded Rectangle 26"/>
          <p:cNvSpPr/>
          <p:nvPr/>
        </p:nvSpPr>
        <p:spPr>
          <a:xfrm>
            <a:off x="2731780" y="5775489"/>
            <a:ext cx="1192149" cy="725566"/>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IN" sz="2000" b="1" dirty="0" smtClean="0">
                <a:solidFill>
                  <a:prstClr val="black"/>
                </a:solidFill>
              </a:rPr>
              <a:t>Trial 2:</a:t>
            </a:r>
            <a:r>
              <a:rPr lang="en-IN" sz="2000" dirty="0">
                <a:solidFill>
                  <a:prstClr val="black"/>
                </a:solidFill>
              </a:rPr>
              <a:t> </a:t>
            </a:r>
            <a:endParaRPr lang="en-IN" sz="2000" dirty="0" smtClean="0">
              <a:solidFill>
                <a:prstClr val="black"/>
              </a:solidFill>
            </a:endParaRPr>
          </a:p>
          <a:p>
            <a:pPr algn="ctr"/>
            <a:r>
              <a:rPr lang="en-IN" sz="1600" dirty="0" smtClean="0">
                <a:solidFill>
                  <a:prstClr val="black"/>
                </a:solidFill>
              </a:rPr>
              <a:t>15360 </a:t>
            </a:r>
            <a:r>
              <a:rPr lang="en-IN" sz="1600" dirty="0">
                <a:solidFill>
                  <a:prstClr val="black"/>
                </a:solidFill>
              </a:rPr>
              <a:t>X 14</a:t>
            </a:r>
          </a:p>
        </p:txBody>
      </p:sp>
      <p:sp>
        <p:nvSpPr>
          <p:cNvPr id="28" name="Rounded Rectangle 27"/>
          <p:cNvSpPr/>
          <p:nvPr/>
        </p:nvSpPr>
        <p:spPr>
          <a:xfrm>
            <a:off x="6678235" y="5775489"/>
            <a:ext cx="1146142" cy="725566"/>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IN" sz="2000" b="1" dirty="0" smtClean="0">
                <a:solidFill>
                  <a:prstClr val="black"/>
                </a:solidFill>
              </a:rPr>
              <a:t>Trial 10:</a:t>
            </a:r>
            <a:r>
              <a:rPr lang="en-IN" sz="2000" b="1" dirty="0">
                <a:solidFill>
                  <a:prstClr val="black"/>
                </a:solidFill>
              </a:rPr>
              <a:t> </a:t>
            </a:r>
            <a:endParaRPr lang="en-IN" sz="2000" b="1" dirty="0" smtClean="0">
              <a:solidFill>
                <a:prstClr val="black"/>
              </a:solidFill>
            </a:endParaRPr>
          </a:p>
          <a:p>
            <a:pPr algn="ctr"/>
            <a:r>
              <a:rPr lang="en-IN" sz="1600" dirty="0" smtClean="0">
                <a:solidFill>
                  <a:prstClr val="black"/>
                </a:solidFill>
              </a:rPr>
              <a:t>15360 </a:t>
            </a:r>
            <a:r>
              <a:rPr lang="en-IN" sz="1600" dirty="0">
                <a:solidFill>
                  <a:prstClr val="black"/>
                </a:solidFill>
              </a:rPr>
              <a:t>X 14</a:t>
            </a:r>
          </a:p>
        </p:txBody>
      </p:sp>
      <p:sp>
        <p:nvSpPr>
          <p:cNvPr id="29" name="Rounded Rectangle 28"/>
          <p:cNvSpPr/>
          <p:nvPr/>
        </p:nvSpPr>
        <p:spPr>
          <a:xfrm>
            <a:off x="1131197" y="3366285"/>
            <a:ext cx="2252671" cy="1718900"/>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IN" sz="2000" dirty="0">
              <a:solidFill>
                <a:prstClr val="black"/>
              </a:solidFill>
            </a:endParaRPr>
          </a:p>
        </p:txBody>
      </p:sp>
      <p:sp>
        <p:nvSpPr>
          <p:cNvPr id="30" name="TextBox 29"/>
          <p:cNvSpPr txBox="1"/>
          <p:nvPr/>
        </p:nvSpPr>
        <p:spPr>
          <a:xfrm>
            <a:off x="1813419" y="2915656"/>
            <a:ext cx="5606104" cy="461665"/>
          </a:xfrm>
          <a:prstGeom prst="rect">
            <a:avLst/>
          </a:prstGeom>
          <a:noFill/>
        </p:spPr>
        <p:txBody>
          <a:bodyPr wrap="square" rtlCol="0">
            <a:spAutoFit/>
          </a:bodyPr>
          <a:lstStyle/>
          <a:p>
            <a:pPr algn="ctr"/>
            <a:r>
              <a:rPr lang="en-IN" sz="2400" b="1" dirty="0" smtClean="0">
                <a:solidFill>
                  <a:prstClr val="black"/>
                </a:solidFill>
              </a:rPr>
              <a:t>3 subjects with 4 actions for each subject</a:t>
            </a:r>
            <a:endParaRPr lang="en-IN" sz="2400" b="1" dirty="0">
              <a:solidFill>
                <a:prstClr val="black"/>
              </a:solidFill>
            </a:endParaRPr>
          </a:p>
        </p:txBody>
      </p:sp>
      <p:sp>
        <p:nvSpPr>
          <p:cNvPr id="31" name="Rounded Rectangle 30"/>
          <p:cNvSpPr/>
          <p:nvPr/>
        </p:nvSpPr>
        <p:spPr>
          <a:xfrm>
            <a:off x="3491880" y="3366286"/>
            <a:ext cx="2214246" cy="1718900"/>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IN" sz="2000" dirty="0">
              <a:solidFill>
                <a:prstClr val="black"/>
              </a:solidFill>
            </a:endParaRPr>
          </a:p>
        </p:txBody>
      </p:sp>
      <p:sp>
        <p:nvSpPr>
          <p:cNvPr id="32" name="Rounded Rectangle 31"/>
          <p:cNvSpPr/>
          <p:nvPr/>
        </p:nvSpPr>
        <p:spPr>
          <a:xfrm>
            <a:off x="5814138" y="3366285"/>
            <a:ext cx="2144660" cy="1718900"/>
          </a:xfrm>
          <a:prstGeom prst="round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IN" sz="2000" dirty="0">
              <a:solidFill>
                <a:prstClr val="black"/>
              </a:solidFill>
            </a:endParaRPr>
          </a:p>
        </p:txBody>
      </p:sp>
      <p:sp>
        <p:nvSpPr>
          <p:cNvPr id="34" name="TextBox 33"/>
          <p:cNvSpPr txBox="1"/>
          <p:nvPr/>
        </p:nvSpPr>
        <p:spPr>
          <a:xfrm>
            <a:off x="1115616" y="3419709"/>
            <a:ext cx="1309383" cy="369332"/>
          </a:xfrm>
          <a:prstGeom prst="rect">
            <a:avLst/>
          </a:prstGeom>
          <a:noFill/>
        </p:spPr>
        <p:txBody>
          <a:bodyPr wrap="square" rtlCol="0">
            <a:spAutoFit/>
          </a:bodyPr>
          <a:lstStyle/>
          <a:p>
            <a:pPr algn="ctr"/>
            <a:r>
              <a:rPr lang="en-IN" dirty="0">
                <a:solidFill>
                  <a:prstClr val="black"/>
                </a:solidFill>
              </a:rPr>
              <a:t>Subject 1</a:t>
            </a:r>
          </a:p>
        </p:txBody>
      </p:sp>
      <p:sp>
        <p:nvSpPr>
          <p:cNvPr id="35" name="TextBox 34"/>
          <p:cNvSpPr txBox="1"/>
          <p:nvPr/>
        </p:nvSpPr>
        <p:spPr>
          <a:xfrm>
            <a:off x="3383868" y="3347701"/>
            <a:ext cx="1309383" cy="369332"/>
          </a:xfrm>
          <a:prstGeom prst="rect">
            <a:avLst/>
          </a:prstGeom>
          <a:noFill/>
        </p:spPr>
        <p:txBody>
          <a:bodyPr wrap="square" rtlCol="0">
            <a:spAutoFit/>
          </a:bodyPr>
          <a:lstStyle/>
          <a:p>
            <a:pPr algn="ctr"/>
            <a:r>
              <a:rPr lang="en-IN" dirty="0">
                <a:solidFill>
                  <a:prstClr val="black"/>
                </a:solidFill>
              </a:rPr>
              <a:t>Subject </a:t>
            </a:r>
            <a:r>
              <a:rPr lang="en-IN" dirty="0" smtClean="0">
                <a:solidFill>
                  <a:prstClr val="black"/>
                </a:solidFill>
              </a:rPr>
              <a:t>2</a:t>
            </a:r>
            <a:endParaRPr lang="en-IN" dirty="0">
              <a:solidFill>
                <a:prstClr val="black"/>
              </a:solidFill>
            </a:endParaRPr>
          </a:p>
        </p:txBody>
      </p:sp>
      <p:sp>
        <p:nvSpPr>
          <p:cNvPr id="36" name="TextBox 35"/>
          <p:cNvSpPr txBox="1"/>
          <p:nvPr/>
        </p:nvSpPr>
        <p:spPr>
          <a:xfrm>
            <a:off x="5746893" y="3347701"/>
            <a:ext cx="1309383" cy="369332"/>
          </a:xfrm>
          <a:prstGeom prst="rect">
            <a:avLst/>
          </a:prstGeom>
          <a:noFill/>
        </p:spPr>
        <p:txBody>
          <a:bodyPr wrap="square" rtlCol="0">
            <a:spAutoFit/>
          </a:bodyPr>
          <a:lstStyle/>
          <a:p>
            <a:pPr algn="ctr"/>
            <a:r>
              <a:rPr lang="en-IN" dirty="0">
                <a:solidFill>
                  <a:prstClr val="black"/>
                </a:solidFill>
              </a:rPr>
              <a:t>Subject </a:t>
            </a:r>
            <a:r>
              <a:rPr lang="en-IN" dirty="0" smtClean="0">
                <a:solidFill>
                  <a:prstClr val="black"/>
                </a:solidFill>
              </a:rPr>
              <a:t>3</a:t>
            </a:r>
            <a:endParaRPr lang="en-IN" dirty="0">
              <a:solidFill>
                <a:prstClr val="black"/>
              </a:solidFill>
            </a:endParaRPr>
          </a:p>
        </p:txBody>
      </p:sp>
      <p:pic>
        <p:nvPicPr>
          <p:cNvPr id="39" name="Content Placeholder 3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872" t="13131" r="42586" b="38353"/>
          <a:stretch/>
        </p:blipFill>
        <p:spPr>
          <a:xfrm>
            <a:off x="1169623" y="3886200"/>
            <a:ext cx="1080120" cy="1096214"/>
          </a:xfrm>
        </p:spPr>
      </p:pic>
      <p:sp>
        <p:nvSpPr>
          <p:cNvPr id="40" name="TextBox 39"/>
          <p:cNvSpPr txBox="1"/>
          <p:nvPr/>
        </p:nvSpPr>
        <p:spPr>
          <a:xfrm>
            <a:off x="4085946" y="5457998"/>
            <a:ext cx="368810" cy="923330"/>
          </a:xfrm>
          <a:prstGeom prst="rect">
            <a:avLst/>
          </a:prstGeom>
          <a:noFill/>
        </p:spPr>
        <p:txBody>
          <a:bodyPr wrap="square" rtlCol="0">
            <a:spAutoFit/>
          </a:bodyPr>
          <a:lstStyle/>
          <a:p>
            <a:r>
              <a:rPr lang="en-IN" sz="5400" dirty="0" smtClean="0">
                <a:solidFill>
                  <a:prstClr val="black"/>
                </a:solidFill>
              </a:rPr>
              <a:t>.</a:t>
            </a:r>
            <a:endParaRPr lang="en-IN" sz="5400" dirty="0">
              <a:solidFill>
                <a:prstClr val="black"/>
              </a:solidFill>
            </a:endParaRPr>
          </a:p>
        </p:txBody>
      </p:sp>
      <p:sp>
        <p:nvSpPr>
          <p:cNvPr id="41" name="TextBox 40"/>
          <p:cNvSpPr txBox="1"/>
          <p:nvPr/>
        </p:nvSpPr>
        <p:spPr>
          <a:xfrm>
            <a:off x="4200247" y="5457998"/>
            <a:ext cx="368810" cy="923330"/>
          </a:xfrm>
          <a:prstGeom prst="rect">
            <a:avLst/>
          </a:prstGeom>
          <a:noFill/>
        </p:spPr>
        <p:txBody>
          <a:bodyPr wrap="square" rtlCol="0">
            <a:spAutoFit/>
          </a:bodyPr>
          <a:lstStyle/>
          <a:p>
            <a:r>
              <a:rPr lang="en-IN" sz="5400" dirty="0" smtClean="0">
                <a:solidFill>
                  <a:prstClr val="black"/>
                </a:solidFill>
              </a:rPr>
              <a:t>.</a:t>
            </a:r>
            <a:endParaRPr lang="en-IN" sz="5400" dirty="0">
              <a:solidFill>
                <a:prstClr val="black"/>
              </a:solidFill>
            </a:endParaRPr>
          </a:p>
        </p:txBody>
      </p:sp>
      <p:sp>
        <p:nvSpPr>
          <p:cNvPr id="42" name="TextBox 41"/>
          <p:cNvSpPr txBox="1"/>
          <p:nvPr/>
        </p:nvSpPr>
        <p:spPr>
          <a:xfrm>
            <a:off x="4311202" y="5457998"/>
            <a:ext cx="368810" cy="923330"/>
          </a:xfrm>
          <a:prstGeom prst="rect">
            <a:avLst/>
          </a:prstGeom>
          <a:noFill/>
        </p:spPr>
        <p:txBody>
          <a:bodyPr wrap="square" rtlCol="0">
            <a:spAutoFit/>
          </a:bodyPr>
          <a:lstStyle/>
          <a:p>
            <a:r>
              <a:rPr lang="en-IN" sz="5400" dirty="0" smtClean="0">
                <a:solidFill>
                  <a:prstClr val="black"/>
                </a:solidFill>
              </a:rPr>
              <a:t>.</a:t>
            </a:r>
            <a:endParaRPr lang="en-IN" sz="5400" dirty="0">
              <a:solidFill>
                <a:prstClr val="black"/>
              </a:solidFill>
            </a:endParaRPr>
          </a:p>
        </p:txBody>
      </p:sp>
      <p:sp>
        <p:nvSpPr>
          <p:cNvPr id="43" name="TextBox 42"/>
          <p:cNvSpPr txBox="1"/>
          <p:nvPr/>
        </p:nvSpPr>
        <p:spPr>
          <a:xfrm>
            <a:off x="4419215" y="5457998"/>
            <a:ext cx="368810" cy="923330"/>
          </a:xfrm>
          <a:prstGeom prst="rect">
            <a:avLst/>
          </a:prstGeom>
          <a:noFill/>
        </p:spPr>
        <p:txBody>
          <a:bodyPr wrap="square" rtlCol="0">
            <a:spAutoFit/>
          </a:bodyPr>
          <a:lstStyle/>
          <a:p>
            <a:r>
              <a:rPr lang="en-IN" sz="5400" dirty="0" smtClean="0">
                <a:solidFill>
                  <a:prstClr val="black"/>
                </a:solidFill>
              </a:rPr>
              <a:t>.</a:t>
            </a:r>
            <a:endParaRPr lang="en-IN" sz="5400" dirty="0">
              <a:solidFill>
                <a:prstClr val="black"/>
              </a:solidFill>
            </a:endParaRPr>
          </a:p>
        </p:txBody>
      </p:sp>
      <p:pic>
        <p:nvPicPr>
          <p:cNvPr id="1026" name="Picture 2" descr="G:\subject_paper3\DSC00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081" t="21087" r="36112" b="26047"/>
          <a:stretch/>
        </p:blipFill>
        <p:spPr bwMode="auto">
          <a:xfrm>
            <a:off x="3545886" y="3812848"/>
            <a:ext cx="1008569" cy="1128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ubject_paper3\DSC000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61" t="5622" r="25696" b="17944"/>
          <a:stretch/>
        </p:blipFill>
        <p:spPr bwMode="auto">
          <a:xfrm>
            <a:off x="5868144" y="3812851"/>
            <a:ext cx="972108" cy="120032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2249742" y="3779752"/>
            <a:ext cx="1188132" cy="1323439"/>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solidFill>
                  <a:srgbClr val="7030A0"/>
                </a:solidFill>
              </a:rPr>
              <a:t>Blink</a:t>
            </a:r>
          </a:p>
          <a:p>
            <a:pPr marL="285750" indent="-285750">
              <a:buFont typeface="Arial" panose="020B0604020202020204" pitchFamily="34" charset="0"/>
              <a:buChar char="•"/>
            </a:pPr>
            <a:r>
              <a:rPr lang="en-IN" sz="1600" b="1" dirty="0" smtClean="0">
                <a:solidFill>
                  <a:srgbClr val="0070C0"/>
                </a:solidFill>
              </a:rPr>
              <a:t>Smile</a:t>
            </a:r>
          </a:p>
          <a:p>
            <a:pPr marL="285750" indent="-285750">
              <a:buFont typeface="Arial" panose="020B0604020202020204" pitchFamily="34" charset="0"/>
              <a:buChar char="•"/>
            </a:pPr>
            <a:r>
              <a:rPr lang="en-IN" sz="1600" b="1" dirty="0" smtClean="0">
                <a:solidFill>
                  <a:srgbClr val="00B050"/>
                </a:solidFill>
              </a:rPr>
              <a:t>Raise Brow</a:t>
            </a:r>
          </a:p>
          <a:p>
            <a:pPr marL="285750" indent="-285750">
              <a:buFont typeface="Arial" panose="020B0604020202020204" pitchFamily="34" charset="0"/>
              <a:buChar char="•"/>
            </a:pPr>
            <a:r>
              <a:rPr lang="en-IN" sz="1600" b="1" dirty="0" smtClean="0">
                <a:solidFill>
                  <a:srgbClr val="FF0000"/>
                </a:solidFill>
              </a:rPr>
              <a:t>Neutral</a:t>
            </a:r>
            <a:endParaRPr lang="en-IN" sz="1600" b="1" dirty="0">
              <a:solidFill>
                <a:srgbClr val="FF0000"/>
              </a:solidFill>
            </a:endParaRPr>
          </a:p>
        </p:txBody>
      </p:sp>
      <p:sp>
        <p:nvSpPr>
          <p:cNvPr id="92" name="TextBox 91"/>
          <p:cNvSpPr txBox="1"/>
          <p:nvPr/>
        </p:nvSpPr>
        <p:spPr>
          <a:xfrm>
            <a:off x="4572000" y="3812851"/>
            <a:ext cx="1188132" cy="1323439"/>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solidFill>
                  <a:srgbClr val="7030A0"/>
                </a:solidFill>
              </a:rPr>
              <a:t>Blink</a:t>
            </a:r>
          </a:p>
          <a:p>
            <a:pPr marL="285750" indent="-285750">
              <a:buFont typeface="Arial" panose="020B0604020202020204" pitchFamily="34" charset="0"/>
              <a:buChar char="•"/>
            </a:pPr>
            <a:r>
              <a:rPr lang="en-IN" sz="1600" b="1" dirty="0" smtClean="0">
                <a:solidFill>
                  <a:srgbClr val="0070C0"/>
                </a:solidFill>
              </a:rPr>
              <a:t>Smile</a:t>
            </a:r>
          </a:p>
          <a:p>
            <a:pPr marL="285750" indent="-285750">
              <a:buFont typeface="Arial" panose="020B0604020202020204" pitchFamily="34" charset="0"/>
              <a:buChar char="•"/>
            </a:pPr>
            <a:r>
              <a:rPr lang="en-IN" sz="1600" b="1" dirty="0" smtClean="0">
                <a:solidFill>
                  <a:srgbClr val="00B050"/>
                </a:solidFill>
              </a:rPr>
              <a:t>Raise Brow</a:t>
            </a:r>
          </a:p>
          <a:p>
            <a:pPr marL="285750" indent="-285750">
              <a:buFont typeface="Arial" panose="020B0604020202020204" pitchFamily="34" charset="0"/>
              <a:buChar char="•"/>
            </a:pPr>
            <a:r>
              <a:rPr lang="en-IN" sz="1600" b="1" dirty="0" smtClean="0">
                <a:solidFill>
                  <a:srgbClr val="FF0000"/>
                </a:solidFill>
              </a:rPr>
              <a:t>Neutral</a:t>
            </a:r>
            <a:endParaRPr lang="en-IN" sz="1600" b="1" dirty="0">
              <a:solidFill>
                <a:srgbClr val="FF0000"/>
              </a:solidFill>
            </a:endParaRPr>
          </a:p>
        </p:txBody>
      </p:sp>
      <p:sp>
        <p:nvSpPr>
          <p:cNvPr id="93" name="TextBox 92"/>
          <p:cNvSpPr txBox="1"/>
          <p:nvPr/>
        </p:nvSpPr>
        <p:spPr>
          <a:xfrm>
            <a:off x="6840252" y="3740843"/>
            <a:ext cx="1188132" cy="1323439"/>
          </a:xfrm>
          <a:prstGeom prst="rect">
            <a:avLst/>
          </a:prstGeom>
          <a:noFill/>
        </p:spPr>
        <p:txBody>
          <a:bodyPr wrap="square" rtlCol="0">
            <a:spAutoFit/>
          </a:bodyPr>
          <a:lstStyle/>
          <a:p>
            <a:pPr marL="285750" indent="-285750">
              <a:buFont typeface="Arial" panose="020B0604020202020204" pitchFamily="34" charset="0"/>
              <a:buChar char="•"/>
            </a:pPr>
            <a:r>
              <a:rPr lang="en-IN" sz="1600" b="1" dirty="0" smtClean="0">
                <a:solidFill>
                  <a:srgbClr val="7030A0"/>
                </a:solidFill>
              </a:rPr>
              <a:t>Blink</a:t>
            </a:r>
          </a:p>
          <a:p>
            <a:pPr marL="285750" indent="-285750">
              <a:buFont typeface="Arial" panose="020B0604020202020204" pitchFamily="34" charset="0"/>
              <a:buChar char="•"/>
            </a:pPr>
            <a:r>
              <a:rPr lang="en-IN" sz="1600" b="1" dirty="0" smtClean="0">
                <a:solidFill>
                  <a:srgbClr val="0070C0"/>
                </a:solidFill>
              </a:rPr>
              <a:t>Smile</a:t>
            </a:r>
          </a:p>
          <a:p>
            <a:pPr marL="285750" indent="-285750">
              <a:buFont typeface="Arial" panose="020B0604020202020204" pitchFamily="34" charset="0"/>
              <a:buChar char="•"/>
            </a:pPr>
            <a:r>
              <a:rPr lang="en-IN" sz="1600" b="1" dirty="0" smtClean="0">
                <a:solidFill>
                  <a:srgbClr val="00B050"/>
                </a:solidFill>
              </a:rPr>
              <a:t>Raise Brow</a:t>
            </a:r>
          </a:p>
          <a:p>
            <a:pPr marL="285750" indent="-285750">
              <a:buFont typeface="Arial" panose="020B0604020202020204" pitchFamily="34" charset="0"/>
              <a:buChar char="•"/>
            </a:pPr>
            <a:r>
              <a:rPr lang="en-IN" sz="1600" b="1" dirty="0" smtClean="0">
                <a:solidFill>
                  <a:srgbClr val="FF0000"/>
                </a:solidFill>
              </a:rPr>
              <a:t>Neutral</a:t>
            </a:r>
            <a:endParaRPr lang="en-IN" sz="1600" b="1" dirty="0">
              <a:solidFill>
                <a:srgbClr val="FF0000"/>
              </a:solidFill>
            </a:endParaRPr>
          </a:p>
        </p:txBody>
      </p:sp>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20</a:t>
            </a:fld>
            <a:endParaRPr lang="en-IN">
              <a:solidFill>
                <a:prstClr val="black">
                  <a:tint val="75000"/>
                </a:prstClr>
              </a:solidFill>
            </a:endParaRPr>
          </a:p>
        </p:txBody>
      </p:sp>
      <p:pic>
        <p:nvPicPr>
          <p:cNvPr id="38" name="Picture 37"/>
          <p:cNvPicPr>
            <a:picLocks noChangeAspect="1"/>
          </p:cNvPicPr>
          <p:nvPr/>
        </p:nvPicPr>
        <p:blipFill>
          <a:blip r:embed="rId5"/>
          <a:stretch>
            <a:fillRect/>
          </a:stretch>
        </p:blipFill>
        <p:spPr>
          <a:xfrm>
            <a:off x="130920" y="1243012"/>
            <a:ext cx="10439442" cy="5767388"/>
          </a:xfrm>
          <a:prstGeom prst="rect">
            <a:avLst/>
          </a:prstGeom>
        </p:spPr>
      </p:pic>
      <p:sp>
        <p:nvSpPr>
          <p:cNvPr id="44" name="Oval 43"/>
          <p:cNvSpPr/>
          <p:nvPr/>
        </p:nvSpPr>
        <p:spPr>
          <a:xfrm>
            <a:off x="833066" y="1143000"/>
            <a:ext cx="3942438" cy="327026"/>
          </a:xfrm>
          <a:prstGeom prst="ellipse">
            <a:avLst/>
          </a:prstGeom>
          <a:noFill/>
          <a:ln w="508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45" name="Oval 44"/>
          <p:cNvSpPr/>
          <p:nvPr/>
        </p:nvSpPr>
        <p:spPr>
          <a:xfrm>
            <a:off x="76981" y="1359024"/>
            <a:ext cx="270030" cy="6048672"/>
          </a:xfrm>
          <a:prstGeom prst="ellipse">
            <a:avLst/>
          </a:prstGeom>
          <a:noFill/>
          <a:ln w="508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46" name="Rectangular Callout 45"/>
          <p:cNvSpPr/>
          <p:nvPr/>
        </p:nvSpPr>
        <p:spPr>
          <a:xfrm>
            <a:off x="633643" y="3231232"/>
            <a:ext cx="1549572" cy="864096"/>
          </a:xfrm>
          <a:prstGeom prst="wedgeRectCallout">
            <a:avLst>
              <a:gd name="adj1" fmla="val -66396"/>
              <a:gd name="adj2" fmla="val 117771"/>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IN" sz="2800" b="1" dirty="0">
                <a:solidFill>
                  <a:srgbClr val="FFFFFF"/>
                </a:solidFill>
              </a:rPr>
              <a:t>Samples</a:t>
            </a:r>
          </a:p>
        </p:txBody>
      </p:sp>
      <p:sp>
        <p:nvSpPr>
          <p:cNvPr id="47" name="Rectangular Callout 46"/>
          <p:cNvSpPr/>
          <p:nvPr/>
        </p:nvSpPr>
        <p:spPr>
          <a:xfrm>
            <a:off x="4165153" y="1647056"/>
            <a:ext cx="2392548" cy="1224136"/>
          </a:xfrm>
          <a:prstGeom prst="wedgeRectCallout">
            <a:avLst>
              <a:gd name="adj1" fmla="val -63375"/>
              <a:gd name="adj2" fmla="val -66157"/>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IN" sz="2800" b="1" dirty="0">
                <a:solidFill>
                  <a:srgbClr val="FFFFFF"/>
                </a:solidFill>
              </a:rPr>
              <a:t>Amplitude of signals in 14 </a:t>
            </a:r>
            <a:r>
              <a:rPr lang="en-IN" sz="2800" b="1" dirty="0" smtClean="0">
                <a:solidFill>
                  <a:srgbClr val="FFFFFF"/>
                </a:solidFill>
              </a:rPr>
              <a:t>channels</a:t>
            </a:r>
            <a:endParaRPr lang="en-IN" sz="2800" b="1" dirty="0">
              <a:solidFill>
                <a:srgbClr val="FFFFFF"/>
              </a:solidFill>
            </a:endParaRPr>
          </a:p>
        </p:txBody>
      </p:sp>
      <p:sp>
        <p:nvSpPr>
          <p:cNvPr id="48" name="Slide Number Placeholder 2"/>
          <p:cNvSpPr txBox="1">
            <a:spLocks/>
          </p:cNvSpPr>
          <p:nvPr/>
        </p:nvSpPr>
        <p:spPr>
          <a:xfrm>
            <a:off x="6486673" y="6374611"/>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237BE2-9B7A-4995-9F2D-202251BE764D}" type="slidenum">
              <a:rPr lang="en-IN" smtClean="0">
                <a:solidFill>
                  <a:prstClr val="black">
                    <a:tint val="75000"/>
                  </a:prstClr>
                </a:solidFill>
              </a:rPr>
              <a:pPr/>
              <a:t>20</a:t>
            </a:fld>
            <a:endParaRPr lang="en-IN">
              <a:solidFill>
                <a:prstClr val="black">
                  <a:tint val="75000"/>
                </a:prstClr>
              </a:solidFill>
            </a:endParaRPr>
          </a:p>
        </p:txBody>
      </p:sp>
    </p:spTree>
    <p:extLst>
      <p:ext uri="{BB962C8B-B14F-4D97-AF65-F5344CB8AC3E}">
        <p14:creationId xmlns:p14="http://schemas.microsoft.com/office/powerpoint/2010/main" val="39439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4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18" grpId="0" animBg="1"/>
      <p:bldP spid="19" grpId="0"/>
      <p:bldP spid="10" grpId="0" animBg="1"/>
      <p:bldP spid="11" grpId="0" animBg="1"/>
      <p:bldP spid="12" grpId="0" animBg="1"/>
      <p:bldP spid="26" grpId="0"/>
      <p:bldP spid="27" grpId="0" animBg="1"/>
      <p:bldP spid="28" grpId="0" animBg="1"/>
      <p:bldP spid="29" grpId="0" animBg="1"/>
      <p:bldP spid="30" grpId="0"/>
      <p:bldP spid="31" grpId="0" animBg="1"/>
      <p:bldP spid="32" grpId="0" animBg="1"/>
      <p:bldP spid="34" grpId="0"/>
      <p:bldP spid="35" grpId="0"/>
      <p:bldP spid="36" grpId="0"/>
      <p:bldP spid="40" grpId="0"/>
      <p:bldP spid="41" grpId="0"/>
      <p:bldP spid="42" grpId="0"/>
      <p:bldP spid="43" grpId="0"/>
      <p:bldP spid="91" grpId="0"/>
      <p:bldP spid="92" grpId="0"/>
      <p:bldP spid="93" grpId="0"/>
      <p:bldP spid="44" grpId="0" animBg="1"/>
      <p:bldP spid="44" grpId="1" animBg="1"/>
      <p:bldP spid="45" grpId="0" animBg="1"/>
      <p:bldP spid="45" grpId="1" animBg="1"/>
      <p:bldP spid="46" grpId="0" animBg="1"/>
      <p:bldP spid="46" grpId="1" animBg="1"/>
      <p:bldP spid="47" grpId="0" animBg="1"/>
      <p:bldP spid="47"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
            <a:ext cx="8229600" cy="1143000"/>
          </a:xfrm>
        </p:spPr>
        <p:txBody>
          <a:bodyPr/>
          <a:lstStyle/>
          <a:p>
            <a:pPr algn="ctr"/>
            <a:r>
              <a:rPr lang="en-IN" dirty="0" smtClean="0"/>
              <a:t>FLOW </a:t>
            </a:r>
            <a:r>
              <a:rPr lang="en-IN" dirty="0"/>
              <a:t>CHART</a:t>
            </a:r>
          </a:p>
        </p:txBody>
      </p:sp>
      <p:graphicFrame>
        <p:nvGraphicFramePr>
          <p:cNvPr id="23" name="Content Placeholder 14"/>
          <p:cNvGraphicFramePr>
            <a:graphicFrameLocks noGrp="1"/>
          </p:cNvGraphicFramePr>
          <p:nvPr>
            <p:ph idx="1"/>
            <p:extLst>
              <p:ext uri="{D42A27DB-BD31-4B8C-83A1-F6EECF244321}">
                <p14:modId xmlns:p14="http://schemas.microsoft.com/office/powerpoint/2010/main" val="305878973"/>
              </p:ext>
            </p:extLst>
          </p:nvPr>
        </p:nvGraphicFramePr>
        <p:xfrm>
          <a:off x="457121" y="1600203"/>
          <a:ext cx="8229759"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4237BE2-9B7A-4995-9F2D-202251BE764D}" type="slidenum">
              <a:rPr lang="en-IN" smtClean="0">
                <a:solidFill>
                  <a:prstClr val="black">
                    <a:tint val="75000"/>
                  </a:prstClr>
                </a:solidFill>
              </a:rPr>
              <a:pPr/>
              <a:t>21</a:t>
            </a:fld>
            <a:endParaRPr lang="en-IN">
              <a:solidFill>
                <a:prstClr val="black">
                  <a:tint val="75000"/>
                </a:prstClr>
              </a:solidFill>
            </a:endParaRPr>
          </a:p>
        </p:txBody>
      </p:sp>
    </p:spTree>
    <p:extLst>
      <p:ext uri="{BB962C8B-B14F-4D97-AF65-F5344CB8AC3E}">
        <p14:creationId xmlns:p14="http://schemas.microsoft.com/office/powerpoint/2010/main" val="1646138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51522" y="76200"/>
            <a:ext cx="8640960" cy="1143000"/>
          </a:xfrm>
        </p:spPr>
        <p:txBody>
          <a:bodyPr/>
          <a:lstStyle/>
          <a:p>
            <a:pPr algn="ctr"/>
            <a:r>
              <a:rPr lang="en-IN" dirty="0" smtClean="0"/>
              <a:t>Signal Pre-processing</a:t>
            </a:r>
            <a:endParaRPr lang="en-IN" dirty="0"/>
          </a:p>
        </p:txBody>
      </p:sp>
      <p:sp>
        <p:nvSpPr>
          <p:cNvPr id="5" name="Content Placeholder 4"/>
          <p:cNvSpPr>
            <a:spLocks noGrp="1"/>
          </p:cNvSpPr>
          <p:nvPr>
            <p:ph idx="1"/>
          </p:nvPr>
        </p:nvSpPr>
        <p:spPr>
          <a:xfrm>
            <a:off x="251522" y="1600205"/>
            <a:ext cx="8640960" cy="4525963"/>
          </a:xfrm>
        </p:spPr>
        <p:txBody>
          <a:bodyPr/>
          <a:lstStyle/>
          <a:p>
            <a:pPr algn="just">
              <a:lnSpc>
                <a:spcPct val="150000"/>
              </a:lnSpc>
            </a:pPr>
            <a:r>
              <a:rPr lang="en-IN" sz="2400" dirty="0" smtClean="0"/>
              <a:t>Digital 5</a:t>
            </a:r>
            <a:r>
              <a:rPr lang="en-IN" sz="2400" baseline="30000" dirty="0" smtClean="0"/>
              <a:t>th</a:t>
            </a:r>
            <a:r>
              <a:rPr lang="en-IN" sz="2400" dirty="0" smtClean="0"/>
              <a:t> order </a:t>
            </a:r>
            <a:r>
              <a:rPr lang="en-IN" sz="2400" dirty="0"/>
              <a:t>s</a:t>
            </a:r>
            <a:r>
              <a:rPr lang="en-IN" sz="2400" dirty="0" smtClean="0"/>
              <a:t>inc notch filters at 50 Hz and 60 Hz</a:t>
            </a:r>
            <a:r>
              <a:rPr lang="en-US" sz="2400" baseline="30000" dirty="0" smtClean="0"/>
              <a:t>[6]</a:t>
            </a:r>
            <a:endParaRPr lang="en-IN" sz="2400" dirty="0" smtClean="0"/>
          </a:p>
          <a:p>
            <a:pPr algn="just">
              <a:lnSpc>
                <a:spcPct val="150000"/>
              </a:lnSpc>
            </a:pPr>
            <a:r>
              <a:rPr lang="en-IN" sz="2400" dirty="0" smtClean="0"/>
              <a:t>Avoid initial disturbance and noise</a:t>
            </a:r>
          </a:p>
          <a:p>
            <a:pPr lvl="1" algn="just">
              <a:lnSpc>
                <a:spcPct val="150000"/>
              </a:lnSpc>
              <a:buFont typeface="Calibri" panose="020F0502020204030204" pitchFamily="34" charset="0"/>
              <a:buChar char="―"/>
            </a:pPr>
            <a:r>
              <a:rPr lang="en-IN" sz="2400" dirty="0" smtClean="0"/>
              <a:t> Reject initial 30 seconds recording</a:t>
            </a:r>
          </a:p>
          <a:p>
            <a:pPr lvl="1" algn="just">
              <a:lnSpc>
                <a:spcPct val="150000"/>
              </a:lnSpc>
              <a:buFont typeface="Calibri" panose="020F0502020204030204" pitchFamily="34" charset="0"/>
              <a:buChar char="―"/>
            </a:pPr>
            <a:r>
              <a:rPr lang="en-IN" sz="2400" dirty="0" smtClean="0"/>
              <a:t> Consider next 1 minute long recorded signal </a:t>
            </a:r>
          </a:p>
        </p:txBody>
      </p:sp>
      <p:sp>
        <p:nvSpPr>
          <p:cNvPr id="2" name="Rectangle 1"/>
          <p:cNvSpPr/>
          <p:nvPr/>
        </p:nvSpPr>
        <p:spPr>
          <a:xfrm>
            <a:off x="251522" y="6243938"/>
            <a:ext cx="8640960" cy="461665"/>
          </a:xfrm>
          <a:prstGeom prst="rect">
            <a:avLst/>
          </a:prstGeom>
        </p:spPr>
        <p:txBody>
          <a:bodyPr wrap="square">
            <a:spAutoFit/>
          </a:bodyPr>
          <a:lstStyle/>
          <a:p>
            <a:pPr algn="just"/>
            <a:r>
              <a:rPr lang="en-IN" sz="1200" dirty="0" smtClean="0">
                <a:solidFill>
                  <a:prstClr val="black"/>
                </a:solidFill>
              </a:rPr>
              <a:t>[6] A </a:t>
            </a:r>
            <a:r>
              <a:rPr lang="en-IN" sz="1200" dirty="0">
                <a:solidFill>
                  <a:prstClr val="black"/>
                </a:solidFill>
              </a:rPr>
              <a:t>S Vale-Cardoso and H N </a:t>
            </a:r>
            <a:r>
              <a:rPr lang="en-IN" sz="1200" dirty="0" err="1" smtClean="0">
                <a:solidFill>
                  <a:prstClr val="black"/>
                </a:solidFill>
              </a:rPr>
              <a:t>Guimarães</a:t>
            </a:r>
            <a:r>
              <a:rPr lang="en-IN" sz="1200" dirty="0" smtClean="0">
                <a:solidFill>
                  <a:prstClr val="black"/>
                </a:solidFill>
              </a:rPr>
              <a:t>,“The </a:t>
            </a:r>
            <a:r>
              <a:rPr lang="en-IN" sz="1200" dirty="0">
                <a:solidFill>
                  <a:prstClr val="black"/>
                </a:solidFill>
              </a:rPr>
              <a:t>effect of 50/60 Hz notch filter application on human and rat ECG </a:t>
            </a:r>
            <a:r>
              <a:rPr lang="en-IN" sz="1200" dirty="0" smtClean="0">
                <a:solidFill>
                  <a:prstClr val="black"/>
                </a:solidFill>
              </a:rPr>
              <a:t>recordings”,</a:t>
            </a:r>
            <a:r>
              <a:rPr lang="en-IN" sz="1200" dirty="0">
                <a:solidFill>
                  <a:prstClr val="black"/>
                </a:solidFill>
              </a:rPr>
              <a:t>  2010 </a:t>
            </a:r>
            <a:r>
              <a:rPr lang="en-IN" sz="1200" i="1" dirty="0">
                <a:solidFill>
                  <a:prstClr val="black"/>
                </a:solidFill>
              </a:rPr>
              <a:t>Physiol. Meas.</a:t>
            </a:r>
            <a:r>
              <a:rPr lang="en-IN" sz="1200" dirty="0">
                <a:solidFill>
                  <a:prstClr val="black"/>
                </a:solidFill>
              </a:rPr>
              <a:t> 31 45 doi:10.1088/0967-3334/31/1/004</a:t>
            </a:r>
          </a:p>
        </p:txBody>
      </p:sp>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22</a:t>
            </a:fld>
            <a:endParaRPr lang="en-IN">
              <a:solidFill>
                <a:prstClr val="black">
                  <a:tint val="75000"/>
                </a:prstClr>
              </a:solidFill>
            </a:endParaRPr>
          </a:p>
        </p:txBody>
      </p:sp>
    </p:spTree>
    <p:extLst>
      <p:ext uri="{BB962C8B-B14F-4D97-AF65-F5344CB8AC3E}">
        <p14:creationId xmlns:p14="http://schemas.microsoft.com/office/powerpoint/2010/main" val="2213299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76200"/>
            <a:ext cx="8640960" cy="1143000"/>
          </a:xfrm>
        </p:spPr>
        <p:txBody>
          <a:bodyPr/>
          <a:lstStyle/>
          <a:p>
            <a:pPr algn="ctr"/>
            <a:r>
              <a:rPr lang="en-IN" dirty="0" smtClean="0"/>
              <a:t>BLINK </a:t>
            </a:r>
            <a:r>
              <a:rPr lang="en-US" dirty="0" smtClean="0"/>
              <a:t>Signals Representation in Emotiv </a:t>
            </a:r>
            <a:r>
              <a:rPr lang="en-US" dirty="0" err="1" smtClean="0"/>
              <a:t>Testbench</a:t>
            </a:r>
            <a:endParaRPr lang="en-IN"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1371600"/>
            <a:ext cx="8856984" cy="536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7" y="4249954"/>
            <a:ext cx="2424882" cy="2150846"/>
          </a:xfrm>
          <a:prstGeom prst="rect">
            <a:avLst/>
          </a:prstGeom>
        </p:spPr>
      </p:pic>
      <p:sp>
        <p:nvSpPr>
          <p:cNvPr id="6" name="Oval 4"/>
          <p:cNvSpPr/>
          <p:nvPr/>
        </p:nvSpPr>
        <p:spPr>
          <a:xfrm>
            <a:off x="1448342" y="4402354"/>
            <a:ext cx="990428" cy="703046"/>
          </a:xfrm>
          <a:custGeom>
            <a:avLst/>
            <a:gdLst>
              <a:gd name="connsiteX0" fmla="*/ 0 w 685800"/>
              <a:gd name="connsiteY0" fmla="*/ 266700 h 533400"/>
              <a:gd name="connsiteX1" fmla="*/ 342900 w 685800"/>
              <a:gd name="connsiteY1" fmla="*/ 0 h 533400"/>
              <a:gd name="connsiteX2" fmla="*/ 685800 w 685800"/>
              <a:gd name="connsiteY2" fmla="*/ 266700 h 533400"/>
              <a:gd name="connsiteX3" fmla="*/ 342900 w 685800"/>
              <a:gd name="connsiteY3" fmla="*/ 533400 h 533400"/>
              <a:gd name="connsiteX4" fmla="*/ 0 w 685800"/>
              <a:gd name="connsiteY4" fmla="*/ 266700 h 533400"/>
              <a:gd name="connsiteX0" fmla="*/ 0 w 794982"/>
              <a:gd name="connsiteY0" fmla="*/ 266731 h 533466"/>
              <a:gd name="connsiteX1" fmla="*/ 342900 w 794982"/>
              <a:gd name="connsiteY1" fmla="*/ 31 h 533466"/>
              <a:gd name="connsiteX2" fmla="*/ 794982 w 794982"/>
              <a:gd name="connsiteY2" fmla="*/ 280379 h 533466"/>
              <a:gd name="connsiteX3" fmla="*/ 342900 w 794982"/>
              <a:gd name="connsiteY3" fmla="*/ 533431 h 533466"/>
              <a:gd name="connsiteX4" fmla="*/ 0 w 794982"/>
              <a:gd name="connsiteY4" fmla="*/ 266731 h 533466"/>
              <a:gd name="connsiteX0" fmla="*/ 0 w 958755"/>
              <a:gd name="connsiteY0" fmla="*/ 363117 h 536888"/>
              <a:gd name="connsiteX1" fmla="*/ 506673 w 958755"/>
              <a:gd name="connsiteY1" fmla="*/ 883 h 536888"/>
              <a:gd name="connsiteX2" fmla="*/ 958755 w 958755"/>
              <a:gd name="connsiteY2" fmla="*/ 281231 h 536888"/>
              <a:gd name="connsiteX3" fmla="*/ 506673 w 958755"/>
              <a:gd name="connsiteY3" fmla="*/ 534283 h 536888"/>
              <a:gd name="connsiteX4" fmla="*/ 0 w 958755"/>
              <a:gd name="connsiteY4" fmla="*/ 363117 h 536888"/>
              <a:gd name="connsiteX0" fmla="*/ 0 w 958755"/>
              <a:gd name="connsiteY0" fmla="*/ 363117 h 396266"/>
              <a:gd name="connsiteX1" fmla="*/ 506673 w 958755"/>
              <a:gd name="connsiteY1" fmla="*/ 883 h 396266"/>
              <a:gd name="connsiteX2" fmla="*/ 958755 w 958755"/>
              <a:gd name="connsiteY2" fmla="*/ 281231 h 396266"/>
              <a:gd name="connsiteX3" fmla="*/ 506673 w 958755"/>
              <a:gd name="connsiteY3" fmla="*/ 370510 h 396266"/>
              <a:gd name="connsiteX4" fmla="*/ 0 w 958755"/>
              <a:gd name="connsiteY4" fmla="*/ 363117 h 39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755" h="396266">
                <a:moveTo>
                  <a:pt x="0" y="363117"/>
                </a:moveTo>
                <a:cubicBezTo>
                  <a:pt x="0" y="301513"/>
                  <a:pt x="346881" y="14531"/>
                  <a:pt x="506673" y="883"/>
                </a:cubicBezTo>
                <a:cubicBezTo>
                  <a:pt x="666466" y="-12765"/>
                  <a:pt x="958755" y="133937"/>
                  <a:pt x="958755" y="281231"/>
                </a:cubicBezTo>
                <a:cubicBezTo>
                  <a:pt x="958755" y="428525"/>
                  <a:pt x="666466" y="356862"/>
                  <a:pt x="506673" y="370510"/>
                </a:cubicBezTo>
                <a:cubicBezTo>
                  <a:pt x="346881" y="384158"/>
                  <a:pt x="0" y="424721"/>
                  <a:pt x="0" y="363117"/>
                </a:cubicBezTo>
                <a:close/>
              </a:path>
            </a:pathLst>
          </a:cu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5" name="Oval 4"/>
          <p:cNvSpPr/>
          <p:nvPr/>
        </p:nvSpPr>
        <p:spPr>
          <a:xfrm>
            <a:off x="229356" y="4326154"/>
            <a:ext cx="946081" cy="779246"/>
          </a:xfrm>
          <a:custGeom>
            <a:avLst/>
            <a:gdLst>
              <a:gd name="connsiteX0" fmla="*/ 0 w 685800"/>
              <a:gd name="connsiteY0" fmla="*/ 266700 h 533400"/>
              <a:gd name="connsiteX1" fmla="*/ 342900 w 685800"/>
              <a:gd name="connsiteY1" fmla="*/ 0 h 533400"/>
              <a:gd name="connsiteX2" fmla="*/ 685800 w 685800"/>
              <a:gd name="connsiteY2" fmla="*/ 266700 h 533400"/>
              <a:gd name="connsiteX3" fmla="*/ 342900 w 685800"/>
              <a:gd name="connsiteY3" fmla="*/ 533400 h 533400"/>
              <a:gd name="connsiteX4" fmla="*/ 0 w 685800"/>
              <a:gd name="connsiteY4" fmla="*/ 266700 h 533400"/>
              <a:gd name="connsiteX0" fmla="*/ 0 w 794982"/>
              <a:gd name="connsiteY0" fmla="*/ 266731 h 533466"/>
              <a:gd name="connsiteX1" fmla="*/ 342900 w 794982"/>
              <a:gd name="connsiteY1" fmla="*/ 31 h 533466"/>
              <a:gd name="connsiteX2" fmla="*/ 794982 w 794982"/>
              <a:gd name="connsiteY2" fmla="*/ 280379 h 533466"/>
              <a:gd name="connsiteX3" fmla="*/ 342900 w 794982"/>
              <a:gd name="connsiteY3" fmla="*/ 533431 h 533466"/>
              <a:gd name="connsiteX4" fmla="*/ 0 w 794982"/>
              <a:gd name="connsiteY4" fmla="*/ 266731 h 533466"/>
              <a:gd name="connsiteX0" fmla="*/ 0 w 958755"/>
              <a:gd name="connsiteY0" fmla="*/ 363117 h 536888"/>
              <a:gd name="connsiteX1" fmla="*/ 506673 w 958755"/>
              <a:gd name="connsiteY1" fmla="*/ 883 h 536888"/>
              <a:gd name="connsiteX2" fmla="*/ 958755 w 958755"/>
              <a:gd name="connsiteY2" fmla="*/ 281231 h 536888"/>
              <a:gd name="connsiteX3" fmla="*/ 506673 w 958755"/>
              <a:gd name="connsiteY3" fmla="*/ 534283 h 536888"/>
              <a:gd name="connsiteX4" fmla="*/ 0 w 958755"/>
              <a:gd name="connsiteY4" fmla="*/ 363117 h 536888"/>
              <a:gd name="connsiteX0" fmla="*/ 0 w 958755"/>
              <a:gd name="connsiteY0" fmla="*/ 363117 h 396266"/>
              <a:gd name="connsiteX1" fmla="*/ 506673 w 958755"/>
              <a:gd name="connsiteY1" fmla="*/ 883 h 396266"/>
              <a:gd name="connsiteX2" fmla="*/ 958755 w 958755"/>
              <a:gd name="connsiteY2" fmla="*/ 281231 h 396266"/>
              <a:gd name="connsiteX3" fmla="*/ 506673 w 958755"/>
              <a:gd name="connsiteY3" fmla="*/ 370510 h 396266"/>
              <a:gd name="connsiteX4" fmla="*/ 0 w 958755"/>
              <a:gd name="connsiteY4" fmla="*/ 363117 h 39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755" h="396266">
                <a:moveTo>
                  <a:pt x="0" y="363117"/>
                </a:moveTo>
                <a:cubicBezTo>
                  <a:pt x="0" y="301513"/>
                  <a:pt x="346881" y="14531"/>
                  <a:pt x="506673" y="883"/>
                </a:cubicBezTo>
                <a:cubicBezTo>
                  <a:pt x="666466" y="-12765"/>
                  <a:pt x="958755" y="133937"/>
                  <a:pt x="958755" y="281231"/>
                </a:cubicBezTo>
                <a:cubicBezTo>
                  <a:pt x="958755" y="428525"/>
                  <a:pt x="666466" y="356862"/>
                  <a:pt x="506673" y="370510"/>
                </a:cubicBezTo>
                <a:cubicBezTo>
                  <a:pt x="346881" y="384158"/>
                  <a:pt x="0" y="424721"/>
                  <a:pt x="0" y="363117"/>
                </a:cubicBezTo>
                <a:close/>
              </a:path>
            </a:pathLst>
          </a:cu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22692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502" y="1371600"/>
            <a:ext cx="905449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2" y="76200"/>
            <a:ext cx="8640960" cy="1143000"/>
          </a:xfrm>
        </p:spPr>
        <p:txBody>
          <a:bodyPr/>
          <a:lstStyle/>
          <a:p>
            <a:pPr algn="ctr"/>
            <a:r>
              <a:rPr lang="en-IN" dirty="0" smtClean="0"/>
              <a:t>SMILE </a:t>
            </a:r>
            <a:r>
              <a:rPr lang="en-US" dirty="0"/>
              <a:t>Signals Representation in </a:t>
            </a:r>
            <a:r>
              <a:rPr lang="en-US" dirty="0" err="1"/>
              <a:t>Emotiv</a:t>
            </a:r>
            <a:r>
              <a:rPr lang="en-US" dirty="0"/>
              <a:t> </a:t>
            </a:r>
            <a:r>
              <a:rPr lang="en-US" dirty="0" err="1" smtClean="0"/>
              <a:t>Testbench</a:t>
            </a:r>
            <a:endParaRPr lang="en-IN" dirty="0"/>
          </a:p>
        </p:txBody>
      </p:sp>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24</a:t>
            </a:fld>
            <a:endParaRPr lang="en-IN">
              <a:solidFill>
                <a:prstClr val="black">
                  <a:tint val="75000"/>
                </a:prst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4" y="4249954"/>
            <a:ext cx="2424882" cy="2150846"/>
          </a:xfrm>
          <a:prstGeom prst="rect">
            <a:avLst/>
          </a:prstGeom>
        </p:spPr>
      </p:pic>
      <p:sp>
        <p:nvSpPr>
          <p:cNvPr id="4" name="Oval 3"/>
          <p:cNvSpPr/>
          <p:nvPr/>
        </p:nvSpPr>
        <p:spPr>
          <a:xfrm>
            <a:off x="153167" y="5181600"/>
            <a:ext cx="685681" cy="381000"/>
          </a:xfrm>
          <a:prstGeom prst="ellipse">
            <a:avLst/>
          </a:pr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6" name="Oval 5"/>
          <p:cNvSpPr/>
          <p:nvPr/>
        </p:nvSpPr>
        <p:spPr>
          <a:xfrm>
            <a:off x="1905463" y="5181600"/>
            <a:ext cx="686254" cy="381000"/>
          </a:xfrm>
          <a:prstGeom prst="ellipse">
            <a:avLst/>
          </a:pr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5731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76200"/>
            <a:ext cx="9127014" cy="1143000"/>
          </a:xfrm>
        </p:spPr>
        <p:txBody>
          <a:bodyPr/>
          <a:lstStyle/>
          <a:p>
            <a:pPr algn="ctr"/>
            <a:r>
              <a:rPr lang="en-IN" dirty="0" smtClean="0"/>
              <a:t>NEUTRAL </a:t>
            </a:r>
            <a:r>
              <a:rPr lang="en-US" dirty="0"/>
              <a:t>Signals Representation in </a:t>
            </a:r>
            <a:r>
              <a:rPr lang="en-US" dirty="0" err="1"/>
              <a:t>Emotiv</a:t>
            </a:r>
            <a:r>
              <a:rPr lang="en-US" dirty="0"/>
              <a:t> </a:t>
            </a:r>
            <a:r>
              <a:rPr lang="en-US" dirty="0" err="1" smtClean="0"/>
              <a:t>Testbench</a:t>
            </a:r>
            <a:endParaRPr lang="en-IN" dirty="0"/>
          </a:p>
        </p:txBody>
      </p:sp>
      <p:pic>
        <p:nvPicPr>
          <p:cNvPr id="4" name="Content Placeholder 3"/>
          <p:cNvPicPr>
            <a:picLocks noGrp="1"/>
          </p:cNvPicPr>
          <p:nvPr>
            <p:ph idx="1"/>
          </p:nvPr>
        </p:nvPicPr>
        <p:blipFill rotWithShape="1">
          <a:blip r:embed="rId2"/>
          <a:srcRect t="1340"/>
          <a:stretch/>
        </p:blipFill>
        <p:spPr bwMode="auto">
          <a:xfrm>
            <a:off x="143508" y="1484784"/>
            <a:ext cx="8910990" cy="5256584"/>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54237BE2-9B7A-4995-9F2D-202251BE764D}" type="slidenum">
              <a:rPr lang="en-IN" smtClean="0">
                <a:solidFill>
                  <a:prstClr val="black">
                    <a:tint val="75000"/>
                  </a:prstClr>
                </a:solidFill>
              </a:rPr>
              <a:pPr/>
              <a:t>25</a:t>
            </a:fld>
            <a:endParaRPr lang="en-IN">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23" y="4222980"/>
            <a:ext cx="2405181" cy="2133372"/>
          </a:xfrm>
          <a:prstGeom prst="rect">
            <a:avLst/>
          </a:prstGeom>
        </p:spPr>
      </p:pic>
    </p:spTree>
    <p:extLst>
      <p:ext uri="{BB962C8B-B14F-4D97-AF65-F5344CB8AC3E}">
        <p14:creationId xmlns:p14="http://schemas.microsoft.com/office/powerpoint/2010/main" val="30092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2" y="76200"/>
            <a:ext cx="8640960" cy="1143000"/>
          </a:xfrm>
        </p:spPr>
        <p:txBody>
          <a:bodyPr/>
          <a:lstStyle/>
          <a:p>
            <a:pPr algn="ctr"/>
            <a:r>
              <a:rPr lang="en-IN" dirty="0" smtClean="0"/>
              <a:t>RAISE BROW </a:t>
            </a:r>
            <a:r>
              <a:rPr lang="en-US" dirty="0"/>
              <a:t>Signals Representation in </a:t>
            </a:r>
            <a:r>
              <a:rPr lang="en-US" dirty="0" err="1"/>
              <a:t>Emotiv</a:t>
            </a:r>
            <a:r>
              <a:rPr lang="en-US" dirty="0"/>
              <a:t> </a:t>
            </a:r>
            <a:r>
              <a:rPr lang="en-US" dirty="0" err="1" smtClean="0"/>
              <a:t>Testbench</a:t>
            </a:r>
            <a:endParaRPr lang="en-IN" dirty="0"/>
          </a:p>
        </p:txBody>
      </p:sp>
      <p:sp>
        <p:nvSpPr>
          <p:cNvPr id="3" name="Content Placeholder 2"/>
          <p:cNvSpPr>
            <a:spLocks noGrp="1"/>
          </p:cNvSpPr>
          <p:nvPr>
            <p:ph idx="1"/>
          </p:nvPr>
        </p:nvSpPr>
        <p:spPr/>
        <p:txBody>
          <a:bodyPr/>
          <a:lstStyle/>
          <a:p>
            <a:endParaRPr lang="en-I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340768"/>
            <a:ext cx="885698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54237BE2-9B7A-4995-9F2D-202251BE764D}" type="slidenum">
              <a:rPr lang="en-IN" smtClean="0">
                <a:solidFill>
                  <a:prstClr val="black">
                    <a:tint val="75000"/>
                  </a:prstClr>
                </a:solidFill>
              </a:rPr>
              <a:pPr/>
              <a:t>26</a:t>
            </a:fld>
            <a:endParaRPr lang="en-IN">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2" y="4241058"/>
            <a:ext cx="2424882" cy="2150846"/>
          </a:xfrm>
          <a:prstGeom prst="rect">
            <a:avLst/>
          </a:prstGeom>
        </p:spPr>
      </p:pic>
      <p:sp>
        <p:nvSpPr>
          <p:cNvPr id="6" name="Oval 4"/>
          <p:cNvSpPr/>
          <p:nvPr/>
        </p:nvSpPr>
        <p:spPr>
          <a:xfrm>
            <a:off x="430979" y="4251166"/>
            <a:ext cx="2119673" cy="803350"/>
          </a:xfrm>
          <a:custGeom>
            <a:avLst/>
            <a:gdLst>
              <a:gd name="connsiteX0" fmla="*/ 0 w 685800"/>
              <a:gd name="connsiteY0" fmla="*/ 266700 h 533400"/>
              <a:gd name="connsiteX1" fmla="*/ 342900 w 685800"/>
              <a:gd name="connsiteY1" fmla="*/ 0 h 533400"/>
              <a:gd name="connsiteX2" fmla="*/ 685800 w 685800"/>
              <a:gd name="connsiteY2" fmla="*/ 266700 h 533400"/>
              <a:gd name="connsiteX3" fmla="*/ 342900 w 685800"/>
              <a:gd name="connsiteY3" fmla="*/ 533400 h 533400"/>
              <a:gd name="connsiteX4" fmla="*/ 0 w 685800"/>
              <a:gd name="connsiteY4" fmla="*/ 266700 h 533400"/>
              <a:gd name="connsiteX0" fmla="*/ 0 w 794982"/>
              <a:gd name="connsiteY0" fmla="*/ 266731 h 533466"/>
              <a:gd name="connsiteX1" fmla="*/ 342900 w 794982"/>
              <a:gd name="connsiteY1" fmla="*/ 31 h 533466"/>
              <a:gd name="connsiteX2" fmla="*/ 794982 w 794982"/>
              <a:gd name="connsiteY2" fmla="*/ 280379 h 533466"/>
              <a:gd name="connsiteX3" fmla="*/ 342900 w 794982"/>
              <a:gd name="connsiteY3" fmla="*/ 533431 h 533466"/>
              <a:gd name="connsiteX4" fmla="*/ 0 w 794982"/>
              <a:gd name="connsiteY4" fmla="*/ 266731 h 533466"/>
              <a:gd name="connsiteX0" fmla="*/ 0 w 958755"/>
              <a:gd name="connsiteY0" fmla="*/ 363117 h 536888"/>
              <a:gd name="connsiteX1" fmla="*/ 506673 w 958755"/>
              <a:gd name="connsiteY1" fmla="*/ 883 h 536888"/>
              <a:gd name="connsiteX2" fmla="*/ 958755 w 958755"/>
              <a:gd name="connsiteY2" fmla="*/ 281231 h 536888"/>
              <a:gd name="connsiteX3" fmla="*/ 506673 w 958755"/>
              <a:gd name="connsiteY3" fmla="*/ 534283 h 536888"/>
              <a:gd name="connsiteX4" fmla="*/ 0 w 958755"/>
              <a:gd name="connsiteY4" fmla="*/ 363117 h 536888"/>
              <a:gd name="connsiteX0" fmla="*/ 0 w 958755"/>
              <a:gd name="connsiteY0" fmla="*/ 363117 h 396266"/>
              <a:gd name="connsiteX1" fmla="*/ 506673 w 958755"/>
              <a:gd name="connsiteY1" fmla="*/ 883 h 396266"/>
              <a:gd name="connsiteX2" fmla="*/ 958755 w 958755"/>
              <a:gd name="connsiteY2" fmla="*/ 281231 h 396266"/>
              <a:gd name="connsiteX3" fmla="*/ 506673 w 958755"/>
              <a:gd name="connsiteY3" fmla="*/ 370510 h 396266"/>
              <a:gd name="connsiteX4" fmla="*/ 0 w 958755"/>
              <a:gd name="connsiteY4" fmla="*/ 363117 h 396266"/>
              <a:gd name="connsiteX0" fmla="*/ 54072 w 1012827"/>
              <a:gd name="connsiteY0" fmla="*/ 368864 h 394616"/>
              <a:gd name="connsiteX1" fmla="*/ 71564 w 1012827"/>
              <a:gd name="connsiteY1" fmla="*/ 111327 h 394616"/>
              <a:gd name="connsiteX2" fmla="*/ 560745 w 1012827"/>
              <a:gd name="connsiteY2" fmla="*/ 6630 h 394616"/>
              <a:gd name="connsiteX3" fmla="*/ 1012827 w 1012827"/>
              <a:gd name="connsiteY3" fmla="*/ 286978 h 394616"/>
              <a:gd name="connsiteX4" fmla="*/ 560745 w 1012827"/>
              <a:gd name="connsiteY4" fmla="*/ 376257 h 394616"/>
              <a:gd name="connsiteX5" fmla="*/ 54072 w 1012827"/>
              <a:gd name="connsiteY5" fmla="*/ 368864 h 394616"/>
              <a:gd name="connsiteX0" fmla="*/ 54072 w 1071837"/>
              <a:gd name="connsiteY0" fmla="*/ 362512 h 388264"/>
              <a:gd name="connsiteX1" fmla="*/ 71564 w 1071837"/>
              <a:gd name="connsiteY1" fmla="*/ 104975 h 388264"/>
              <a:gd name="connsiteX2" fmla="*/ 560745 w 1071837"/>
              <a:gd name="connsiteY2" fmla="*/ 278 h 388264"/>
              <a:gd name="connsiteX3" fmla="*/ 1022054 w 1071837"/>
              <a:gd name="connsiteY3" fmla="*/ 81386 h 388264"/>
              <a:gd name="connsiteX4" fmla="*/ 1012827 w 1071837"/>
              <a:gd name="connsiteY4" fmla="*/ 280626 h 388264"/>
              <a:gd name="connsiteX5" fmla="*/ 560745 w 1071837"/>
              <a:gd name="connsiteY5" fmla="*/ 369905 h 388264"/>
              <a:gd name="connsiteX6" fmla="*/ 54072 w 1071837"/>
              <a:gd name="connsiteY6" fmla="*/ 362512 h 388264"/>
              <a:gd name="connsiteX0" fmla="*/ 54072 w 1111439"/>
              <a:gd name="connsiteY0" fmla="*/ 362512 h 400674"/>
              <a:gd name="connsiteX1" fmla="*/ 71564 w 1111439"/>
              <a:gd name="connsiteY1" fmla="*/ 104975 h 400674"/>
              <a:gd name="connsiteX2" fmla="*/ 560745 w 1111439"/>
              <a:gd name="connsiteY2" fmla="*/ 278 h 400674"/>
              <a:gd name="connsiteX3" fmla="*/ 1022054 w 1111439"/>
              <a:gd name="connsiteY3" fmla="*/ 81386 h 400674"/>
              <a:gd name="connsiteX4" fmla="*/ 1078948 w 1111439"/>
              <a:gd name="connsiteY4" fmla="*/ 390709 h 400674"/>
              <a:gd name="connsiteX5" fmla="*/ 560745 w 1111439"/>
              <a:gd name="connsiteY5" fmla="*/ 369905 h 400674"/>
              <a:gd name="connsiteX6" fmla="*/ 54072 w 1111439"/>
              <a:gd name="connsiteY6" fmla="*/ 362512 h 40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439" h="400674">
                <a:moveTo>
                  <a:pt x="54072" y="362512"/>
                </a:moveTo>
                <a:cubicBezTo>
                  <a:pt x="-27458" y="318357"/>
                  <a:pt x="-12881" y="165347"/>
                  <a:pt x="71564" y="104975"/>
                </a:cubicBezTo>
                <a:cubicBezTo>
                  <a:pt x="156010" y="44603"/>
                  <a:pt x="402330" y="4210"/>
                  <a:pt x="560745" y="278"/>
                </a:cubicBezTo>
                <a:cubicBezTo>
                  <a:pt x="719160" y="-3653"/>
                  <a:pt x="946707" y="34661"/>
                  <a:pt x="1022054" y="81386"/>
                </a:cubicBezTo>
                <a:cubicBezTo>
                  <a:pt x="1097401" y="128111"/>
                  <a:pt x="1147568" y="360970"/>
                  <a:pt x="1078948" y="390709"/>
                </a:cubicBezTo>
                <a:cubicBezTo>
                  <a:pt x="1010328" y="420448"/>
                  <a:pt x="731558" y="374604"/>
                  <a:pt x="560745" y="369905"/>
                </a:cubicBezTo>
                <a:cubicBezTo>
                  <a:pt x="389932" y="365206"/>
                  <a:pt x="135602" y="406667"/>
                  <a:pt x="54072" y="362512"/>
                </a:cubicBezTo>
                <a:close/>
              </a:path>
            </a:pathLst>
          </a:cu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7698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0"/>
            <a:ext cx="8229600" cy="1143000"/>
          </a:xfrm>
        </p:spPr>
        <p:txBody>
          <a:bodyPr/>
          <a:lstStyle/>
          <a:p>
            <a:pPr algn="ctr"/>
            <a:r>
              <a:rPr lang="en-IN" dirty="0" smtClean="0"/>
              <a:t>References</a:t>
            </a:r>
            <a:endParaRPr lang="en-IN" dirty="0"/>
          </a:p>
        </p:txBody>
      </p:sp>
      <p:sp>
        <p:nvSpPr>
          <p:cNvPr id="3" name="Content Placeholder 2"/>
          <p:cNvSpPr>
            <a:spLocks noGrp="1"/>
          </p:cNvSpPr>
          <p:nvPr>
            <p:ph idx="1"/>
          </p:nvPr>
        </p:nvSpPr>
        <p:spPr>
          <a:xfrm>
            <a:off x="457201" y="1189038"/>
            <a:ext cx="8229600" cy="5059363"/>
          </a:xfrm>
        </p:spPr>
        <p:txBody>
          <a:bodyPr/>
          <a:lstStyle/>
          <a:p>
            <a:pPr marL="0" indent="0" algn="just">
              <a:buNone/>
            </a:pPr>
            <a:r>
              <a:rPr lang="en-US" sz="1200" dirty="0"/>
              <a:t>[1] J. R. Wolpaw, N. Birbaumer, D. J. McFarland, G. Pfurtscheller, and T.M.Vaughan,”Brain-computer  interfaces  for  communication  and  control”,  Clinical  Neurophysiology,  Vol. 113, . (2002), pp. 767-91</a:t>
            </a:r>
            <a:endParaRPr lang="en-IN" sz="1200" dirty="0"/>
          </a:p>
          <a:p>
            <a:pPr marL="0" lvl="0" indent="0" algn="just">
              <a:buNone/>
            </a:pPr>
            <a:r>
              <a:rPr lang="en-IN" sz="1200" dirty="0"/>
              <a:t>[2] </a:t>
            </a:r>
            <a:r>
              <a:rPr lang="en-US" sz="1200" dirty="0"/>
              <a:t>N. Birbaumer,”Brain-computer- interface research: Coming of age”, Clinical  Neurophysiology,  Vol. 117, . (2006), pp. 479-483.</a:t>
            </a:r>
            <a:endParaRPr lang="en-IN" sz="1200" dirty="0"/>
          </a:p>
          <a:p>
            <a:pPr marL="0" lvl="0" indent="0" algn="just">
              <a:buNone/>
            </a:pPr>
            <a:r>
              <a:rPr lang="en-US" sz="1200" dirty="0"/>
              <a:t>[3] E. A. Curran, and M. J. Stokes, ”Learning to control brain activity: A review of the production and control of EEG components for driving brain-computer interface (BCI) systems ”,  Brain and Cognition,  Vol. 51, . (2003), pp. 326-336.</a:t>
            </a:r>
            <a:endParaRPr lang="en-IN" sz="1200" dirty="0"/>
          </a:p>
          <a:p>
            <a:pPr marL="0" lvl="0" indent="0" algn="just">
              <a:buNone/>
            </a:pPr>
            <a:r>
              <a:rPr lang="en-US" sz="1200" dirty="0"/>
              <a:t>[4] J. R. Wolpaw, N. Birbaumer, W. J. Heetderks, D. J. McFarland, P.H. Peckhm, G.Schalk, E. Donchin, L. A. Quatrano, C. J.Robinson, and T.M.Vaughan,”Brain-computer  interface technology: A review of the first international meeting”, IEEE transactions on neural systems and rehabilation engineering,  Vol. 8, no. 2 (2000), pp. 164-173.</a:t>
            </a:r>
            <a:endParaRPr lang="en-IN" sz="1200" dirty="0"/>
          </a:p>
          <a:p>
            <a:pPr marL="0" lvl="0" indent="0" algn="just">
              <a:buNone/>
            </a:pPr>
            <a:r>
              <a:rPr lang="en-US" sz="1200" dirty="0"/>
              <a:t>[5] J. R. Wolpaw, D. J. McFarland, and T.M.Vaughan,”Brain-computer  interface research at the Wadsworth Centre”, IEEE transactions on neural systems and rehabilation engineering,  Vol. 8, no. 2 (2000), pp. 222-226.</a:t>
            </a:r>
            <a:endParaRPr lang="en-IN" sz="1200" dirty="0"/>
          </a:p>
          <a:p>
            <a:pPr marL="0" indent="0" algn="just">
              <a:buNone/>
            </a:pPr>
            <a:r>
              <a:rPr lang="en-IN" sz="1200" dirty="0"/>
              <a:t>[6] A S Vale-Cardoso and H N </a:t>
            </a:r>
            <a:r>
              <a:rPr lang="en-IN" sz="1200" dirty="0" err="1"/>
              <a:t>Guimarães,“The</a:t>
            </a:r>
            <a:r>
              <a:rPr lang="en-IN" sz="1200" dirty="0"/>
              <a:t> effect of 50/60 Hz notch filter application on human and rat ECG recordings”,  2010 </a:t>
            </a:r>
            <a:r>
              <a:rPr lang="en-IN" sz="1200" i="1" dirty="0"/>
              <a:t>Physiol. Meas.</a:t>
            </a:r>
            <a:r>
              <a:rPr lang="en-IN" sz="1200" dirty="0"/>
              <a:t> 31 45 doi:10.1088/0967-3334/31/1/004</a:t>
            </a:r>
          </a:p>
          <a:p>
            <a:pPr marL="0" indent="0" algn="just">
              <a:buNone/>
            </a:pPr>
            <a:r>
              <a:rPr lang="en-IN" sz="1200" dirty="0"/>
              <a:t>[7] </a:t>
            </a:r>
            <a:r>
              <a:rPr lang="en-IN" sz="1200" dirty="0" err="1"/>
              <a:t>Murugappan</a:t>
            </a:r>
            <a:r>
              <a:rPr lang="en-IN" sz="1200" dirty="0"/>
              <a:t> </a:t>
            </a:r>
            <a:r>
              <a:rPr lang="en-IN" sz="1200" dirty="0" err="1"/>
              <a:t>Murugappan</a:t>
            </a:r>
            <a:r>
              <a:rPr lang="en-IN" sz="1200" dirty="0"/>
              <a:t>, </a:t>
            </a:r>
            <a:r>
              <a:rPr lang="en-IN" sz="1200" dirty="0" err="1"/>
              <a:t>Nagarajan</a:t>
            </a:r>
            <a:r>
              <a:rPr lang="en-IN" sz="1200" dirty="0"/>
              <a:t> Ramachandran and </a:t>
            </a:r>
            <a:r>
              <a:rPr lang="en-IN" sz="1200" dirty="0" err="1"/>
              <a:t>Yaacob</a:t>
            </a:r>
            <a:r>
              <a:rPr lang="en-IN" sz="1200" dirty="0"/>
              <a:t> </a:t>
            </a:r>
            <a:r>
              <a:rPr lang="en-IN" sz="1200" dirty="0" err="1"/>
              <a:t>Sazali</a:t>
            </a:r>
            <a:r>
              <a:rPr lang="en-IN" sz="1200" dirty="0"/>
              <a:t>,“Classification of human emotion from EEG using discrete wavelet transform”,  </a:t>
            </a:r>
            <a:r>
              <a:rPr lang="en-IN" sz="1200" dirty="0" err="1"/>
              <a:t>J.Biomedical</a:t>
            </a:r>
            <a:r>
              <a:rPr lang="en-IN" sz="1200" dirty="0"/>
              <a:t> science and Engineering, 2010,3,390-396 doi:10.4236/jbise.2010.34054</a:t>
            </a:r>
          </a:p>
          <a:p>
            <a:pPr marL="0" lvl="0" indent="0" algn="just">
              <a:buNone/>
            </a:pPr>
            <a:r>
              <a:rPr lang="en-IN" sz="1200" dirty="0"/>
              <a:t> [8]  </a:t>
            </a:r>
            <a:r>
              <a:rPr lang="en-US" sz="1200" dirty="0"/>
              <a:t>Mallat, S., "A theory for </a:t>
            </a:r>
            <a:r>
              <a:rPr lang="en-US" sz="1200" dirty="0" err="1"/>
              <a:t>multiresolution</a:t>
            </a:r>
            <a:r>
              <a:rPr lang="en-US" sz="1200" dirty="0"/>
              <a:t> signal decomposition: the wavelet representation," </a:t>
            </a:r>
            <a:r>
              <a:rPr lang="en-US" sz="1200" i="1" dirty="0"/>
              <a:t>IEEE Pattern Analysis. and Machine Intelligence.</a:t>
            </a:r>
            <a:r>
              <a:rPr lang="en-US" sz="1200" dirty="0"/>
              <a:t>, vol. 11, no. 7, 1989, pp. 674–693</a:t>
            </a:r>
            <a:r>
              <a:rPr lang="en-US" sz="1200" dirty="0" smtClean="0"/>
              <a:t>.</a:t>
            </a:r>
            <a:endParaRPr lang="en-US" sz="1200" dirty="0"/>
          </a:p>
          <a:p>
            <a:pPr marL="0" indent="0" algn="just">
              <a:buNone/>
            </a:pPr>
            <a:r>
              <a:rPr lang="en-US" sz="1200" dirty="0"/>
              <a:t>[9] Dominic Heger, Felix Putze, and Tanja Schultz , ”Online Recognition of Facial Actions for Natural EEG-Based BCI Applications”, Affective Computing and Intelligent Interaction Lecture Notes in Computer Science</a:t>
            </a:r>
            <a:r>
              <a:rPr lang="en-US" sz="1200" dirty="0">
                <a:solidFill>
                  <a:srgbClr val="002060"/>
                </a:solidFill>
              </a:rPr>
              <a:t> </a:t>
            </a:r>
            <a:r>
              <a:rPr lang="en-US" sz="1200" dirty="0"/>
              <a:t>Volume 6975, 2011, pp 436-446.Fourth International Conference, ACII 2011, Memphis, TN, USA, October 9–12, 2011, Proceedings, Part II.</a:t>
            </a:r>
            <a:endParaRPr lang="en-IN" sz="1200" dirty="0"/>
          </a:p>
          <a:p>
            <a:pPr marL="0" indent="0" algn="just">
              <a:buNone/>
            </a:pPr>
            <a:r>
              <a:rPr lang="en-US" sz="1200" dirty="0"/>
              <a:t>[10] L. </a:t>
            </a:r>
            <a:r>
              <a:rPr lang="en-US" sz="1200" dirty="0" err="1"/>
              <a:t>Boot,”Facial</a:t>
            </a:r>
            <a:r>
              <a:rPr lang="en-US" sz="1200" dirty="0"/>
              <a:t> expressions in EEG/EMG recordings”, Master’s thesis, University of Twente (2009) . </a:t>
            </a:r>
            <a:endParaRPr lang="en-IN" sz="1200" dirty="0"/>
          </a:p>
          <a:p>
            <a:pPr marL="0" indent="0" algn="just">
              <a:buNone/>
            </a:pPr>
            <a:r>
              <a:rPr lang="en-US" sz="1200" dirty="0"/>
              <a:t>[11]  C. E. Reyes, J. L. C. Rugayan,C. Jason, G. Rullan, C. M. Oppus, G. L. Tangonan, “A study on ocular and facial muscle artifacts in EEG signals for BCI applications”,IEEE conference at CEBU, </a:t>
            </a:r>
            <a:r>
              <a:rPr lang="en-US" sz="1200" dirty="0" err="1"/>
              <a:t>Phillipines</a:t>
            </a:r>
            <a:r>
              <a:rPr lang="en-US" sz="1200" dirty="0"/>
              <a:t>, November 2012.</a:t>
            </a:r>
            <a:endParaRPr lang="en-IN" sz="1200" dirty="0"/>
          </a:p>
          <a:p>
            <a:pPr marL="0" indent="0" algn="just">
              <a:buNone/>
            </a:pPr>
            <a:r>
              <a:rPr lang="en-IN" sz="1200" dirty="0" smtClean="0"/>
              <a:t>[</a:t>
            </a:r>
            <a:r>
              <a:rPr lang="en-IN" sz="1200" dirty="0"/>
              <a:t>12] Lindsay I Smith, ”A tutorial on Principal Components Analysis”, February 26, </a:t>
            </a:r>
            <a:r>
              <a:rPr lang="en-IN" sz="1200" dirty="0" smtClean="0"/>
              <a:t>2002</a:t>
            </a:r>
          </a:p>
          <a:p>
            <a:pPr marL="0" indent="0" algn="just">
              <a:buNone/>
            </a:pPr>
            <a:r>
              <a:rPr lang="nl-NL" sz="1200" dirty="0"/>
              <a:t>[13] Moller, </a:t>
            </a:r>
            <a:r>
              <a:rPr lang="nl-NL" sz="1200" i="1" dirty="0"/>
              <a:t>Neural Networks</a:t>
            </a:r>
            <a:r>
              <a:rPr lang="nl-NL" sz="1200" dirty="0"/>
              <a:t>, Vol. 6, 1993, pp. 525–533</a:t>
            </a:r>
            <a:endParaRPr lang="en-IN" sz="1200" dirty="0"/>
          </a:p>
          <a:p>
            <a:pPr marL="0" indent="0" algn="just">
              <a:buNone/>
            </a:pPr>
            <a:endParaRPr lang="en-IN" sz="1200" dirty="0"/>
          </a:p>
          <a:p>
            <a:pPr marL="0" indent="0" algn="just">
              <a:buNone/>
            </a:pPr>
            <a:endParaRPr lang="en-IN" sz="1200" dirty="0"/>
          </a:p>
        </p:txBody>
      </p:sp>
      <p:sp>
        <p:nvSpPr>
          <p:cNvPr id="4" name="Slide Number Placeholder 3"/>
          <p:cNvSpPr>
            <a:spLocks noGrp="1"/>
          </p:cNvSpPr>
          <p:nvPr>
            <p:ph type="sldNum" sz="quarter" idx="12"/>
          </p:nvPr>
        </p:nvSpPr>
        <p:spPr/>
        <p:txBody>
          <a:bodyPr/>
          <a:lstStyle/>
          <a:p>
            <a:fld id="{54237BE2-9B7A-4995-9F2D-202251BE764D}" type="slidenum">
              <a:rPr lang="en-IN" smtClean="0"/>
              <a:pPr/>
              <a:t>27</a:t>
            </a:fld>
            <a:endParaRPr lang="en-IN"/>
          </a:p>
        </p:txBody>
      </p:sp>
    </p:spTree>
    <p:extLst>
      <p:ext uri="{BB962C8B-B14F-4D97-AF65-F5344CB8AC3E}">
        <p14:creationId xmlns:p14="http://schemas.microsoft.com/office/powerpoint/2010/main" val="432727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647700"/>
            <a:ext cx="7772400" cy="1104900"/>
          </a:xfrm>
        </p:spPr>
        <p:txBody>
          <a:bodyPr/>
          <a:lstStyle/>
          <a:p>
            <a:r>
              <a:rPr lang="en-US" altLang="en-US" dirty="0" smtClean="0"/>
              <a:t>BCI Concept:</a:t>
            </a:r>
          </a:p>
        </p:txBody>
      </p:sp>
      <p:sp>
        <p:nvSpPr>
          <p:cNvPr id="11267" name="Content Placeholder 2"/>
          <p:cNvSpPr>
            <a:spLocks noGrp="1"/>
          </p:cNvSpPr>
          <p:nvPr>
            <p:ph idx="1"/>
          </p:nvPr>
        </p:nvSpPr>
        <p:spPr>
          <a:xfrm>
            <a:off x="685800" y="1752600"/>
            <a:ext cx="8001000" cy="4403725"/>
          </a:xfrm>
        </p:spPr>
        <p:txBody>
          <a:bodyPr/>
          <a:lstStyle/>
          <a:p>
            <a:r>
              <a:rPr lang="en-US" altLang="en-US" dirty="0" smtClean="0"/>
              <a:t>direct communication pathway between a brain and an external device. </a:t>
            </a:r>
          </a:p>
          <a:p>
            <a:r>
              <a:rPr lang="en-US" altLang="en-US" dirty="0" smtClean="0"/>
              <a:t>BCI aims at assisting, augmenting or repairing human cognitive or sensory-motor functions.</a:t>
            </a:r>
          </a:p>
        </p:txBody>
      </p:sp>
    </p:spTree>
    <p:extLst>
      <p:ext uri="{BB962C8B-B14F-4D97-AF65-F5344CB8AC3E}">
        <p14:creationId xmlns:p14="http://schemas.microsoft.com/office/powerpoint/2010/main" val="2147800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571500"/>
            <a:ext cx="7772400" cy="1104900"/>
          </a:xfrm>
        </p:spPr>
        <p:txBody>
          <a:bodyPr/>
          <a:lstStyle/>
          <a:p>
            <a:r>
              <a:rPr lang="en-US" altLang="en-US" dirty="0" smtClean="0"/>
              <a:t>BCI motivation:</a:t>
            </a:r>
          </a:p>
        </p:txBody>
      </p:sp>
      <p:sp>
        <p:nvSpPr>
          <p:cNvPr id="12291" name="Content Placeholder 2"/>
          <p:cNvSpPr>
            <a:spLocks noGrp="1"/>
          </p:cNvSpPr>
          <p:nvPr>
            <p:ph idx="1"/>
          </p:nvPr>
        </p:nvSpPr>
        <p:spPr>
          <a:xfrm>
            <a:off x="685800" y="1828800"/>
            <a:ext cx="8001000" cy="4327525"/>
          </a:xfrm>
        </p:spPr>
        <p:txBody>
          <a:bodyPr/>
          <a:lstStyle/>
          <a:p>
            <a:pPr>
              <a:spcBef>
                <a:spcPct val="50000"/>
              </a:spcBef>
            </a:pPr>
            <a:r>
              <a:rPr lang="en-US" altLang="zh-CN" sz="2400" dirty="0" smtClean="0">
                <a:latin typeface="Times New Roman" pitchFamily="18" charset="0"/>
                <a:cs typeface="Arial" pitchFamily="34" charset="0"/>
              </a:rPr>
              <a:t>In USA, more than 200,000 patients live with the motor </a:t>
            </a:r>
            <a:r>
              <a:rPr lang="en-US" altLang="zh-CN" sz="2400" dirty="0" err="1" smtClean="0">
                <a:latin typeface="Times New Roman" pitchFamily="18" charset="0"/>
                <a:cs typeface="Arial" pitchFamily="34" charset="0"/>
              </a:rPr>
              <a:t>sequelae</a:t>
            </a:r>
            <a:r>
              <a:rPr lang="en-US" altLang="zh-CN" sz="2400" dirty="0" smtClean="0">
                <a:latin typeface="Times New Roman" pitchFamily="18" charset="0"/>
                <a:cs typeface="Arial" pitchFamily="34" charset="0"/>
              </a:rPr>
              <a:t> (consequences) of  serious injury. There are two ways to help them restore some motor function:</a:t>
            </a:r>
          </a:p>
          <a:p>
            <a:pPr>
              <a:spcBef>
                <a:spcPct val="50000"/>
              </a:spcBef>
              <a:buFontTx/>
              <a:buChar char="•"/>
            </a:pPr>
            <a:r>
              <a:rPr lang="en-US" altLang="zh-CN" sz="2400" dirty="0" smtClean="0">
                <a:latin typeface="Times New Roman" pitchFamily="18" charset="0"/>
                <a:cs typeface="Arial" pitchFamily="34" charset="0"/>
              </a:rPr>
              <a:t>   Repair the damaged nerve axons</a:t>
            </a:r>
          </a:p>
          <a:p>
            <a:pPr>
              <a:spcBef>
                <a:spcPct val="50000"/>
              </a:spcBef>
              <a:buFontTx/>
              <a:buChar char="•"/>
            </a:pPr>
            <a:r>
              <a:rPr lang="en-US" altLang="zh-CN" sz="2400" dirty="0" smtClean="0">
                <a:latin typeface="Times New Roman" pitchFamily="18" charset="0"/>
                <a:cs typeface="Arial" pitchFamily="34" charset="0"/>
              </a:rPr>
              <a:t>   Build </a:t>
            </a:r>
            <a:r>
              <a:rPr lang="en-US" altLang="zh-CN" sz="2400" dirty="0" err="1" smtClean="0">
                <a:latin typeface="Times New Roman" pitchFamily="18" charset="0"/>
                <a:cs typeface="Arial" pitchFamily="34" charset="0"/>
              </a:rPr>
              <a:t>neuroprosthetic</a:t>
            </a:r>
            <a:r>
              <a:rPr lang="en-US" altLang="zh-CN" sz="2400" dirty="0" smtClean="0">
                <a:latin typeface="Times New Roman" pitchFamily="18" charset="0"/>
                <a:cs typeface="Arial" pitchFamily="34" charset="0"/>
              </a:rPr>
              <a:t> device</a:t>
            </a:r>
          </a:p>
          <a:p>
            <a:endParaRPr lang="en-US" altLang="en-US" dirty="0" smtClean="0">
              <a:ea typeface="华文新魏"/>
              <a:cs typeface="Arial" pitchFamily="34" charset="0"/>
            </a:endParaRPr>
          </a:p>
        </p:txBody>
      </p:sp>
    </p:spTree>
    <p:extLst>
      <p:ext uri="{BB962C8B-B14F-4D97-AF65-F5344CB8AC3E}">
        <p14:creationId xmlns:p14="http://schemas.microsoft.com/office/powerpoint/2010/main" val="4184752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647700"/>
            <a:ext cx="7772400" cy="1104900"/>
          </a:xfrm>
        </p:spPr>
        <p:txBody>
          <a:bodyPr/>
          <a:lstStyle/>
          <a:p>
            <a:r>
              <a:rPr lang="en-US" altLang="en-US" dirty="0" smtClean="0"/>
              <a:t>BCI Principle:</a:t>
            </a:r>
          </a:p>
        </p:txBody>
      </p:sp>
      <p:sp>
        <p:nvSpPr>
          <p:cNvPr id="13315" name="Content Placeholder 4"/>
          <p:cNvSpPr>
            <a:spLocks noGrp="1"/>
          </p:cNvSpPr>
          <p:nvPr>
            <p:ph idx="1"/>
          </p:nvPr>
        </p:nvSpPr>
        <p:spPr>
          <a:xfrm>
            <a:off x="762000" y="1219200"/>
            <a:ext cx="7924800" cy="4937125"/>
          </a:xfrm>
        </p:spPr>
        <p:txBody>
          <a:bodyPr>
            <a:normAutofit fontScale="92500" lnSpcReduction="10000"/>
          </a:bodyPr>
          <a:lstStyle/>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pPr>
              <a:buFont typeface="Wingdings 3" pitchFamily="18" charset="2"/>
              <a:buNone/>
            </a:pPr>
            <a:r>
              <a:rPr lang="en-US" altLang="en-US" sz="2400" dirty="0" smtClean="0"/>
              <a:t>(a) In healthy subjects, primary motor area sends movement commands to muscles via spinal cord.</a:t>
            </a:r>
          </a:p>
          <a:p>
            <a:pPr>
              <a:buFont typeface="Wingdings 3" pitchFamily="18" charset="2"/>
              <a:buNone/>
            </a:pPr>
            <a:r>
              <a:rPr lang="en-US" altLang="en-US" sz="2400" dirty="0" smtClean="0"/>
              <a:t>(b) But in paralyzed people this pathway is interrupted.</a:t>
            </a:r>
          </a:p>
          <a:p>
            <a:pPr>
              <a:buFont typeface="Wingdings 3" pitchFamily="18" charset="2"/>
              <a:buNone/>
            </a:pPr>
            <a:r>
              <a:rPr lang="en-US" altLang="en-US" sz="2400" dirty="0" smtClean="0"/>
              <a:t>(c) A Computer based decoder is used, which translates this activity into commands for muscle control.</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16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807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838200" y="647700"/>
            <a:ext cx="7772400" cy="1104900"/>
          </a:xfrm>
        </p:spPr>
        <p:txBody>
          <a:bodyPr/>
          <a:lstStyle/>
          <a:p>
            <a:r>
              <a:rPr lang="en-US" altLang="en-US" dirty="0" smtClean="0"/>
              <a:t>Working of BCI:</a:t>
            </a:r>
          </a:p>
        </p:txBody>
      </p:sp>
      <p:sp>
        <p:nvSpPr>
          <p:cNvPr id="15363" name="Content Placeholder 2"/>
          <p:cNvSpPr>
            <a:spLocks noGrp="1"/>
          </p:cNvSpPr>
          <p:nvPr>
            <p:ph idx="1"/>
          </p:nvPr>
        </p:nvSpPr>
        <p:spPr>
          <a:xfrm>
            <a:off x="609600" y="1692275"/>
            <a:ext cx="8229600" cy="4937125"/>
          </a:xfrm>
        </p:spPr>
        <p:txBody>
          <a:bodyPr/>
          <a:lstStyle/>
          <a:p>
            <a:r>
              <a:rPr lang="en-US" altLang="en-US" sz="2000" dirty="0" smtClean="0"/>
              <a:t>Every time we think, move, </a:t>
            </a:r>
          </a:p>
          <a:p>
            <a:pPr>
              <a:buFont typeface="Wingdings 3" pitchFamily="18" charset="2"/>
              <a:buNone/>
            </a:pPr>
            <a:r>
              <a:rPr lang="en-US" altLang="en-US" sz="2000" dirty="0" smtClean="0"/>
              <a:t>     feel or remember something,</a:t>
            </a:r>
          </a:p>
          <a:p>
            <a:pPr>
              <a:buFont typeface="Wingdings 3" pitchFamily="18" charset="2"/>
              <a:buNone/>
            </a:pPr>
            <a:r>
              <a:rPr lang="en-US" altLang="en-US" sz="2000" dirty="0" smtClean="0"/>
              <a:t>     our neurons are at work. </a:t>
            </a:r>
          </a:p>
          <a:p>
            <a:pPr>
              <a:buFont typeface="Wingdings 3" pitchFamily="18" charset="2"/>
              <a:buNone/>
            </a:pPr>
            <a:r>
              <a:rPr lang="en-US" altLang="en-US" sz="2000" dirty="0" smtClean="0"/>
              <a:t>     That work is carried out by </a:t>
            </a:r>
          </a:p>
          <a:p>
            <a:pPr>
              <a:buFont typeface="Wingdings 3" pitchFamily="18" charset="2"/>
              <a:buNone/>
            </a:pPr>
            <a:r>
              <a:rPr lang="en-US" altLang="en-US" sz="2000" dirty="0" smtClean="0"/>
              <a:t>     small electric signals that </a:t>
            </a:r>
          </a:p>
          <a:p>
            <a:pPr>
              <a:buFont typeface="Wingdings 3" pitchFamily="18" charset="2"/>
              <a:buNone/>
            </a:pPr>
            <a:r>
              <a:rPr lang="en-US" altLang="en-US" sz="2000" dirty="0" smtClean="0"/>
              <a:t>     zip from neuron to neuron as</a:t>
            </a:r>
          </a:p>
          <a:p>
            <a:pPr>
              <a:buFont typeface="Wingdings 3" pitchFamily="18" charset="2"/>
              <a:buNone/>
            </a:pPr>
            <a:r>
              <a:rPr lang="en-US" altLang="en-US" sz="2000" dirty="0" smtClean="0"/>
              <a:t>      fast as 250 mph</a:t>
            </a:r>
          </a:p>
          <a:p>
            <a:r>
              <a:rPr lang="en-US" altLang="en-US" sz="2000" dirty="0" smtClean="0"/>
              <a:t>some of the electric signal </a:t>
            </a:r>
          </a:p>
          <a:p>
            <a:pPr>
              <a:buFont typeface="Wingdings 3" pitchFamily="18" charset="2"/>
              <a:buNone/>
            </a:pPr>
            <a:r>
              <a:rPr lang="en-US" altLang="en-US" sz="2000" dirty="0" smtClean="0"/>
              <a:t>      escapes, which can be detected,</a:t>
            </a:r>
          </a:p>
          <a:p>
            <a:pPr>
              <a:buFont typeface="Wingdings 3" pitchFamily="18" charset="2"/>
              <a:buNone/>
            </a:pPr>
            <a:r>
              <a:rPr lang="en-US" altLang="en-US" sz="2000" dirty="0" smtClean="0"/>
              <a:t>      interpret and use them to direct </a:t>
            </a:r>
          </a:p>
          <a:p>
            <a:pPr>
              <a:buFont typeface="Wingdings 3" pitchFamily="18" charset="2"/>
              <a:buNone/>
            </a:pPr>
            <a:r>
              <a:rPr lang="en-US" altLang="en-US" sz="2000" dirty="0" smtClean="0"/>
              <a:t>      a device of some kind.</a:t>
            </a:r>
          </a:p>
          <a:p>
            <a:pPr>
              <a:buFont typeface="Wingdings 3" pitchFamily="18" charset="2"/>
              <a:buNone/>
            </a:pPr>
            <a:endParaRPr lang="en-US" altLang="en-US" sz="2000" dirty="0" smtClean="0"/>
          </a:p>
          <a:p>
            <a:endParaRPr lang="en-US" altLang="en-US" dirty="0" smtClean="0"/>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027237"/>
            <a:ext cx="4297363"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61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571500"/>
            <a:ext cx="7772400" cy="1104900"/>
          </a:xfrm>
        </p:spPr>
        <p:txBody>
          <a:bodyPr/>
          <a:lstStyle/>
          <a:p>
            <a:r>
              <a:rPr lang="en-US" altLang="en-US" dirty="0" smtClean="0"/>
              <a:t>BCI System:</a:t>
            </a:r>
          </a:p>
        </p:txBody>
      </p:sp>
      <p:sp>
        <p:nvSpPr>
          <p:cNvPr id="19459" name="Content Placeholder 2"/>
          <p:cNvSpPr>
            <a:spLocks noGrp="1"/>
          </p:cNvSpPr>
          <p:nvPr>
            <p:ph idx="1"/>
          </p:nvPr>
        </p:nvSpPr>
        <p:spPr>
          <a:xfrm>
            <a:off x="457200" y="1219200"/>
            <a:ext cx="8229600" cy="4937125"/>
          </a:xfrm>
        </p:spPr>
        <p:txBody>
          <a:bodyPr/>
          <a:lstStyle/>
          <a:p>
            <a:pPr algn="ctr">
              <a:buFont typeface="Wingdings 3" pitchFamily="18" charset="2"/>
              <a:buNone/>
            </a:pPr>
            <a:endParaRPr lang="en-US" altLang="en-US" smtClean="0"/>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124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32992"/>
            <a:ext cx="8382000" cy="4691608"/>
          </a:xfrm>
          <a:prstGeom prst="rect">
            <a:avLst/>
          </a:prstGeom>
        </p:spPr>
      </p:pic>
    </p:spTree>
    <p:extLst>
      <p:ext uri="{BB962C8B-B14F-4D97-AF65-F5344CB8AC3E}">
        <p14:creationId xmlns:p14="http://schemas.microsoft.com/office/powerpoint/2010/main" val="1649433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7772400" cy="1104900"/>
          </a:xfrm>
        </p:spPr>
        <p:txBody>
          <a:bodyPr/>
          <a:lstStyle/>
          <a:p>
            <a:r>
              <a:rPr lang="en-IN" b="1" dirty="0"/>
              <a:t>EPOC </a:t>
            </a:r>
            <a:r>
              <a:rPr lang="en-IN" b="1" dirty="0" err="1"/>
              <a:t>neuroheadset</a:t>
            </a:r>
            <a:endParaRPr lang="en-IN" dirty="0"/>
          </a:p>
        </p:txBody>
      </p:sp>
      <p:sp>
        <p:nvSpPr>
          <p:cNvPr id="3" name="Content Placeholder 2"/>
          <p:cNvSpPr>
            <a:spLocks noGrp="1"/>
          </p:cNvSpPr>
          <p:nvPr>
            <p:ph idx="1"/>
          </p:nvPr>
        </p:nvSpPr>
        <p:spPr>
          <a:xfrm>
            <a:off x="653713" y="1600200"/>
            <a:ext cx="8109287" cy="1320260"/>
          </a:xfrm>
        </p:spPr>
        <p:txBody>
          <a:bodyPr>
            <a:normAutofit fontScale="92500"/>
          </a:bodyPr>
          <a:lstStyle/>
          <a:p>
            <a:r>
              <a:rPr lang="en-IN" sz="1800" b="0" dirty="0" smtClean="0">
                <a:latin typeface="Calibri" pitchFamily="34" charset="0"/>
                <a:cs typeface="Calibri" pitchFamily="34" charset="0"/>
              </a:rPr>
              <a:t>The </a:t>
            </a:r>
            <a:r>
              <a:rPr lang="en-IN" sz="1800" b="0" dirty="0" err="1">
                <a:latin typeface="Calibri" pitchFamily="34" charset="0"/>
                <a:cs typeface="Calibri" pitchFamily="34" charset="0"/>
              </a:rPr>
              <a:t>Emotiv</a:t>
            </a:r>
            <a:r>
              <a:rPr lang="en-IN" sz="1800" b="0" dirty="0">
                <a:latin typeface="Calibri" pitchFamily="34" charset="0"/>
                <a:cs typeface="Calibri" pitchFamily="34" charset="0"/>
              </a:rPr>
              <a:t> EPOC is </a:t>
            </a:r>
            <a:r>
              <a:rPr lang="en-IN" sz="1800" b="0" dirty="0" smtClean="0">
                <a:latin typeface="Calibri" pitchFamily="34" charset="0"/>
                <a:cs typeface="Calibri" pitchFamily="34" charset="0"/>
              </a:rPr>
              <a:t>a </a:t>
            </a:r>
            <a:r>
              <a:rPr lang="en-IN" sz="1800" b="0" dirty="0" err="1">
                <a:latin typeface="Calibri" pitchFamily="34" charset="0"/>
                <a:cs typeface="Calibri" pitchFamily="34" charset="0"/>
              </a:rPr>
              <a:t>neuro</a:t>
            </a:r>
            <a:r>
              <a:rPr lang="en-IN" sz="1800" b="0" dirty="0">
                <a:latin typeface="Calibri" pitchFamily="34" charset="0"/>
                <a:cs typeface="Calibri" pitchFamily="34" charset="0"/>
              </a:rPr>
              <a:t>-signal acquisition and </a:t>
            </a:r>
            <a:r>
              <a:rPr lang="en-IN" sz="1800" b="0" dirty="0" smtClean="0">
                <a:latin typeface="Calibri" pitchFamily="34" charset="0"/>
                <a:cs typeface="Calibri" pitchFamily="34" charset="0"/>
              </a:rPr>
              <a:t>processing wireless </a:t>
            </a:r>
            <a:r>
              <a:rPr lang="en-IN" sz="1800" b="0" dirty="0" err="1" smtClean="0">
                <a:latin typeface="Calibri" pitchFamily="34" charset="0"/>
                <a:cs typeface="Calibri" pitchFamily="34" charset="0"/>
              </a:rPr>
              <a:t>neuroheadset</a:t>
            </a:r>
            <a:r>
              <a:rPr lang="en-IN" sz="1800" b="0" dirty="0">
                <a:latin typeface="Calibri" pitchFamily="34" charset="0"/>
                <a:cs typeface="Calibri" pitchFamily="34" charset="0"/>
              </a:rPr>
              <a:t>. </a:t>
            </a:r>
            <a:endParaRPr lang="en-IN" sz="1800" b="0" dirty="0" smtClean="0">
              <a:latin typeface="Calibri" pitchFamily="34" charset="0"/>
              <a:cs typeface="Calibri" pitchFamily="34" charset="0"/>
            </a:endParaRPr>
          </a:p>
          <a:p>
            <a:r>
              <a:rPr lang="en-IN" sz="1800" b="0" dirty="0" smtClean="0">
                <a:latin typeface="Calibri" pitchFamily="34" charset="0"/>
                <a:cs typeface="Calibri" pitchFamily="34" charset="0"/>
              </a:rPr>
              <a:t>It </a:t>
            </a:r>
            <a:r>
              <a:rPr lang="en-IN" sz="1800" b="0" dirty="0">
                <a:latin typeface="Calibri" pitchFamily="34" charset="0"/>
                <a:cs typeface="Calibri" pitchFamily="34" charset="0"/>
              </a:rPr>
              <a:t>uses a set of sensors to tune into electric signals produced by the brain to detect player thoughts, feelings and expressions and connects wirelessly to most PCs. </a:t>
            </a:r>
            <a:endParaRPr lang="en-IN" sz="1800" b="0" dirty="0" smtClean="0">
              <a:latin typeface="Calibri" pitchFamily="34" charset="0"/>
              <a:cs typeface="Calibri" pitchFamily="34" charset="0"/>
            </a:endParaRPr>
          </a:p>
          <a:p>
            <a:r>
              <a:rPr lang="en-US" sz="1800" b="0" dirty="0" smtClean="0">
                <a:latin typeface="Calibri" pitchFamily="34" charset="0"/>
                <a:cs typeface="Calibri" pitchFamily="34" charset="0"/>
              </a:rPr>
              <a:t>-14 sensors</a:t>
            </a:r>
            <a:endParaRPr lang="en-IN" sz="1800" b="0" dirty="0">
              <a:latin typeface="Calibri" pitchFamily="34" charset="0"/>
              <a:cs typeface="Calibri" pitchFamily="34" charset="0"/>
            </a:endParaRPr>
          </a:p>
          <a:p>
            <a:endParaRPr lang="en-IN" b="0" dirty="0"/>
          </a:p>
        </p:txBody>
      </p:sp>
      <p:sp>
        <p:nvSpPr>
          <p:cNvPr id="4" name="TextBox 3"/>
          <p:cNvSpPr txBox="1"/>
          <p:nvPr/>
        </p:nvSpPr>
        <p:spPr>
          <a:xfrm>
            <a:off x="769401" y="2924944"/>
            <a:ext cx="7993599" cy="1754326"/>
          </a:xfrm>
          <a:prstGeom prst="rect">
            <a:avLst/>
          </a:prstGeom>
          <a:noFill/>
        </p:spPr>
        <p:txBody>
          <a:bodyPr wrap="none" rtlCol="0">
            <a:spAutoFit/>
          </a:bodyPr>
          <a:lstStyle/>
          <a:p>
            <a:r>
              <a:rPr lang="en-IN" b="1" dirty="0">
                <a:latin typeface="Calibri" pitchFamily="34" charset="0"/>
                <a:cs typeface="Calibri" pitchFamily="34" charset="0"/>
              </a:rPr>
              <a:t>Included Free with the </a:t>
            </a:r>
            <a:r>
              <a:rPr lang="en-IN" b="1" dirty="0" err="1">
                <a:latin typeface="Calibri" pitchFamily="34" charset="0"/>
                <a:cs typeface="Calibri" pitchFamily="34" charset="0"/>
              </a:rPr>
              <a:t>Emotiv</a:t>
            </a:r>
            <a:r>
              <a:rPr lang="en-IN" b="1" dirty="0">
                <a:latin typeface="Calibri" pitchFamily="34" charset="0"/>
                <a:cs typeface="Calibri" pitchFamily="34" charset="0"/>
              </a:rPr>
              <a:t> EPOC: </a:t>
            </a:r>
            <a:r>
              <a:rPr lang="en-IN" b="1" dirty="0" err="1">
                <a:latin typeface="Calibri" pitchFamily="34" charset="0"/>
                <a:cs typeface="Calibri" pitchFamily="34" charset="0"/>
              </a:rPr>
              <a:t>EmoKey</a:t>
            </a:r>
            <a:endParaRPr lang="en-IN" b="1" dirty="0">
              <a:latin typeface="Calibri" pitchFamily="34" charset="0"/>
              <a:cs typeface="Calibri" pitchFamily="34" charset="0"/>
            </a:endParaRPr>
          </a:p>
          <a:p>
            <a:r>
              <a:rPr lang="en-IN" i="1" dirty="0" err="1" smtClean="0">
                <a:latin typeface="Calibri" pitchFamily="34" charset="0"/>
                <a:cs typeface="Calibri" pitchFamily="34" charset="0"/>
              </a:rPr>
              <a:t>EmoKey</a:t>
            </a:r>
            <a:r>
              <a:rPr lang="en-IN" i="1" dirty="0" smtClean="0">
                <a:latin typeface="Calibri" pitchFamily="34" charset="0"/>
                <a:cs typeface="Calibri" pitchFamily="34" charset="0"/>
              </a:rPr>
              <a:t> </a:t>
            </a:r>
            <a:r>
              <a:rPr lang="en-IN" i="1" dirty="0">
                <a:latin typeface="Calibri" pitchFamily="34" charset="0"/>
                <a:cs typeface="Calibri" pitchFamily="34" charset="0"/>
              </a:rPr>
              <a:t>links the </a:t>
            </a:r>
            <a:r>
              <a:rPr lang="en-IN" i="1" dirty="0" err="1">
                <a:latin typeface="Calibri" pitchFamily="34" charset="0"/>
                <a:cs typeface="Calibri" pitchFamily="34" charset="0"/>
              </a:rPr>
              <a:t>Emotiv</a:t>
            </a:r>
            <a:r>
              <a:rPr lang="en-IN" i="1" dirty="0">
                <a:latin typeface="Calibri" pitchFamily="34" charset="0"/>
                <a:cs typeface="Calibri" pitchFamily="34" charset="0"/>
              </a:rPr>
              <a:t> technology to your applications by easily </a:t>
            </a:r>
            <a:r>
              <a:rPr lang="en-IN" i="1" dirty="0" smtClean="0">
                <a:latin typeface="Calibri" pitchFamily="34" charset="0"/>
                <a:cs typeface="Calibri" pitchFamily="34" charset="0"/>
              </a:rPr>
              <a:t>converting</a:t>
            </a:r>
          </a:p>
          <a:p>
            <a:r>
              <a:rPr lang="en-IN" i="1" dirty="0" smtClean="0">
                <a:latin typeface="Calibri" pitchFamily="34" charset="0"/>
                <a:cs typeface="Calibri" pitchFamily="34" charset="0"/>
              </a:rPr>
              <a:t>detected </a:t>
            </a:r>
            <a:r>
              <a:rPr lang="en-IN" i="1" dirty="0">
                <a:latin typeface="Calibri" pitchFamily="34" charset="0"/>
                <a:cs typeface="Calibri" pitchFamily="34" charset="0"/>
              </a:rPr>
              <a:t>events into any combination of keystrokes. </a:t>
            </a:r>
            <a:endParaRPr lang="en-IN" i="1" dirty="0" smtClean="0">
              <a:latin typeface="Calibri" pitchFamily="34" charset="0"/>
              <a:cs typeface="Calibri" pitchFamily="34" charset="0"/>
            </a:endParaRPr>
          </a:p>
          <a:p>
            <a:endParaRPr lang="en-IN" i="1" dirty="0" smtClean="0">
              <a:latin typeface="Calibri" pitchFamily="34" charset="0"/>
              <a:cs typeface="Calibri" pitchFamily="34" charset="0"/>
            </a:endParaRPr>
          </a:p>
          <a:p>
            <a:r>
              <a:rPr lang="en-IN" i="1" dirty="0" err="1" smtClean="0">
                <a:latin typeface="Calibri" pitchFamily="34" charset="0"/>
                <a:cs typeface="Calibri" pitchFamily="34" charset="0"/>
              </a:rPr>
              <a:t>EmoKey</a:t>
            </a:r>
            <a:r>
              <a:rPr lang="en-IN" i="1" dirty="0" smtClean="0">
                <a:latin typeface="Calibri" pitchFamily="34" charset="0"/>
                <a:cs typeface="Calibri" pitchFamily="34" charset="0"/>
              </a:rPr>
              <a:t> </a:t>
            </a:r>
            <a:r>
              <a:rPr lang="en-IN" i="1" dirty="0">
                <a:latin typeface="Calibri" pitchFamily="34" charset="0"/>
                <a:cs typeface="Calibri" pitchFamily="34" charset="0"/>
              </a:rPr>
              <a:t>lets you create profiles that define how detections </a:t>
            </a:r>
            <a:r>
              <a:rPr lang="en-IN" i="1" dirty="0" smtClean="0">
                <a:latin typeface="Calibri" pitchFamily="34" charset="0"/>
                <a:cs typeface="Calibri" pitchFamily="34" charset="0"/>
              </a:rPr>
              <a:t>are mapped </a:t>
            </a:r>
            <a:r>
              <a:rPr lang="en-IN" i="1" dirty="0">
                <a:latin typeface="Calibri" pitchFamily="34" charset="0"/>
                <a:cs typeface="Calibri" pitchFamily="34" charset="0"/>
              </a:rPr>
              <a:t>to </a:t>
            </a:r>
            <a:r>
              <a:rPr lang="en-IN" i="1" dirty="0" smtClean="0">
                <a:latin typeface="Calibri" pitchFamily="34" charset="0"/>
                <a:cs typeface="Calibri" pitchFamily="34" charset="0"/>
              </a:rPr>
              <a:t>keystroke</a:t>
            </a:r>
          </a:p>
          <a:p>
            <a:r>
              <a:rPr lang="en-IN" i="1" dirty="0" smtClean="0">
                <a:latin typeface="Calibri" pitchFamily="34" charset="0"/>
                <a:cs typeface="Calibri" pitchFamily="34" charset="0"/>
              </a:rPr>
              <a:t>combinations.</a:t>
            </a:r>
            <a:endParaRPr lang="en-IN" i="1" dirty="0">
              <a:latin typeface="Calibri" pitchFamily="34" charset="0"/>
              <a:cs typeface="Calibri" pitchFamily="34" charset="0"/>
            </a:endParaRPr>
          </a:p>
        </p:txBody>
      </p:sp>
      <p:sp>
        <p:nvSpPr>
          <p:cNvPr id="7" name="Rounded Rectangular Callout 6"/>
          <p:cNvSpPr/>
          <p:nvPr/>
        </p:nvSpPr>
        <p:spPr>
          <a:xfrm>
            <a:off x="6660232" y="5334000"/>
            <a:ext cx="2027576" cy="792088"/>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t>Rs</a:t>
            </a:r>
            <a:r>
              <a:rPr lang="en-US" sz="2800" dirty="0" smtClean="0"/>
              <a:t>. 16,500</a:t>
            </a:r>
            <a:endParaRPr lang="en-IN" sz="2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816304"/>
            <a:ext cx="1951912" cy="1508296"/>
          </a:xfrm>
          <a:prstGeom prst="rect">
            <a:avLst/>
          </a:prstGeom>
        </p:spPr>
      </p:pic>
    </p:spTree>
    <p:extLst>
      <p:ext uri="{BB962C8B-B14F-4D97-AF65-F5344CB8AC3E}">
        <p14:creationId xmlns:p14="http://schemas.microsoft.com/office/powerpoint/2010/main" val="58958050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fessional">
  <a:themeElements>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ain">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SOBEL OPERATOR</Template>
  <TotalTime>2894</TotalTime>
  <Words>1641</Words>
  <Application>Microsoft Office PowerPoint</Application>
  <PresentationFormat>On-screen Show (4:3)</PresentationFormat>
  <Paragraphs>289</Paragraphs>
  <Slides>27</Slides>
  <Notes>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宋体</vt:lpstr>
      <vt:lpstr>Aharoni</vt:lpstr>
      <vt:lpstr>Arial</vt:lpstr>
      <vt:lpstr>Calibri</vt:lpstr>
      <vt:lpstr>Monotype Sorts</vt:lpstr>
      <vt:lpstr>华文新魏</vt:lpstr>
      <vt:lpstr>Tahoma</vt:lpstr>
      <vt:lpstr>Times New Roman</vt:lpstr>
      <vt:lpstr>Wingdings 3</vt:lpstr>
      <vt:lpstr>Professional</vt:lpstr>
      <vt:lpstr>Brain</vt:lpstr>
      <vt:lpstr>PowerPoint Presentation</vt:lpstr>
      <vt:lpstr>Contents</vt:lpstr>
      <vt:lpstr>BCI Concept:</vt:lpstr>
      <vt:lpstr>BCI motivation:</vt:lpstr>
      <vt:lpstr>BCI Principle:</vt:lpstr>
      <vt:lpstr>Working of BCI:</vt:lpstr>
      <vt:lpstr>BCI System:</vt:lpstr>
      <vt:lpstr>PowerPoint Presentation</vt:lpstr>
      <vt:lpstr>EPOC neuroheadset</vt:lpstr>
      <vt:lpstr>Application 2 : Robot Motion Control (Wheel Chair Movement)</vt:lpstr>
      <vt:lpstr>Flow Chart Of Robot Motion Control </vt:lpstr>
      <vt:lpstr>Results: Robot Motion Control </vt:lpstr>
      <vt:lpstr>Conclusion: Robot Motion Control </vt:lpstr>
      <vt:lpstr>Classification Of EEG Signals</vt:lpstr>
      <vt:lpstr>FLOW CHART</vt:lpstr>
      <vt:lpstr>Interfacing of the EmoEngine and Emotiv EPOC with the GUI</vt:lpstr>
      <vt:lpstr>Interfacing Robot with PC</vt:lpstr>
      <vt:lpstr>Implementation Platform</vt:lpstr>
      <vt:lpstr>Signal Acquisition : Database</vt:lpstr>
      <vt:lpstr>Signal Acquisition : Final Database Generation</vt:lpstr>
      <vt:lpstr>FLOW CHART</vt:lpstr>
      <vt:lpstr>Signal Pre-processing</vt:lpstr>
      <vt:lpstr>BLINK Signals Representation in Emotiv Testbench</vt:lpstr>
      <vt:lpstr>SMILE Signals Representation in Emotiv Testbench</vt:lpstr>
      <vt:lpstr>NEUTRAL Signals Representation in Emotiv Testbench</vt:lpstr>
      <vt:lpstr>RAISE BROW Signals Representation in Emotiv Testbench</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ASSISTANCE SYSTEM USING BRAIN COMPUTER INTERFACE</dc:title>
  <dc:creator>DEVASHREE</dc:creator>
  <cp:lastModifiedBy>Devashree Tripathy</cp:lastModifiedBy>
  <cp:revision>39</cp:revision>
  <dcterms:created xsi:type="dcterms:W3CDTF">2006-08-16T00:00:00Z</dcterms:created>
  <dcterms:modified xsi:type="dcterms:W3CDTF">2014-11-09T13:24:51Z</dcterms:modified>
</cp:coreProperties>
</file>