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B301B821-A1FF-4177-AEE7-76D212191A0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100" autoAdjust="0"/>
    <p:restoredTop sz="83422" autoAdjust="0"/>
  </p:normalViewPr>
  <p:slideViewPr>
    <p:cSldViewPr>
      <p:cViewPr>
        <p:scale>
          <a:sx n="64" d="100"/>
          <a:sy n="64" d="100"/>
        </p:scale>
        <p:origin x="-750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9ADE9E3E-7027-4298-A80F-6F59B8BE5AB6}" type="datetimeFigureOut">
              <a:rPr lang="en-US" smtClean="0"/>
              <a:pPr/>
              <a:t>11/18/2006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15A_Overview_Firstname_Lastname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BD241955-9EF0-45DA-A20B-8FEE31F419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9E052F83-B96E-4E3A-85E9-535C929FD2AF}" type="datetimeFigureOut">
              <a:rPr lang="en-US" smtClean="0"/>
              <a:pPr/>
              <a:t>11/18/2006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15A_Overview_Firstname_Lastname</a:t>
            </a:r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7BD8FD24-1ECD-4437-B7B2-8AD022F04FE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E052F83-B96E-4E3A-85E9-535C929FD2AF}" type="datetimeFigureOut">
              <a:rPr lang="en-US" smtClean="0"/>
              <a:pPr/>
              <a:t>11/18/2006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15A_Overview_Firstname_Lastname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E052F83-B96E-4E3A-85E9-535C929FD2AF}" type="datetimeFigureOut">
              <a:rPr lang="en-US" smtClean="0"/>
              <a:pPr/>
              <a:t>11/18/2006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15A_Overview_Firstname_Lastname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3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BF73-8682-4A28-B5CD-B823A9ED7A5E}" type="datetimeFigureOut">
              <a:rPr lang="en-US" smtClean="0"/>
              <a:pPr/>
              <a:t>11/18/2006</a:t>
            </a:fld>
            <a:endParaRPr lang="en-US"/>
          </a:p>
        </p:txBody>
      </p:sp>
      <p:sp>
        <p:nvSpPr>
          <p:cNvPr id="27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BA50-D869-4602-9749-0B06AC412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1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BF73-8682-4A28-B5CD-B823A9ED7A5E}" type="datetimeFigureOut">
              <a:rPr lang="en-US" smtClean="0"/>
              <a:pPr/>
              <a:t>11/18/2006</a:t>
            </a:fld>
            <a:endParaRPr lang="en-US"/>
          </a:p>
        </p:txBody>
      </p:sp>
      <p:sp>
        <p:nvSpPr>
          <p:cNvPr id="20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BA50-D869-4602-9749-0B06AC412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4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4BF73-8682-4A28-B5CD-B823A9ED7A5E}" type="datetimeFigureOut">
              <a:rPr lang="en-US" smtClean="0"/>
              <a:pPr/>
              <a:t>11/18/2006</a:t>
            </a:fld>
            <a:endParaRPr lang="en-US"/>
          </a:p>
        </p:txBody>
      </p:sp>
      <p:sp>
        <p:nvSpPr>
          <p:cNvPr id="15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ABA50-D869-4602-9749-0B06AC412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BE47-DE52-4C29-84A8-DF54E430AA74}" type="datetimeFigureOut">
              <a:rPr lang="en-US" smtClean="0"/>
              <a:pPr/>
              <a:t>11/18/2006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5B93-45C0-46C0-B1B4-E3E9518DF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BE47-DE52-4C29-84A8-DF54E430AA74}" type="datetimeFigureOut">
              <a:rPr lang="en-US" smtClean="0"/>
              <a:pPr/>
              <a:t>11/18/2006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5B93-45C0-46C0-B1B4-E3E9518DF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BE47-DE52-4C29-84A8-DF54E430AA74}" type="datetimeFigureOut">
              <a:rPr lang="en-US" smtClean="0"/>
              <a:pPr/>
              <a:t>11/18/2006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5B93-45C0-46C0-B1B4-E3E9518DF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BE47-DE52-4C29-84A8-DF54E430AA74}" type="datetimeFigureOut">
              <a:rPr lang="en-US" smtClean="0"/>
              <a:pPr/>
              <a:t>11/18/2006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95B93-45C0-46C0-B1B4-E3E9518DF2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/>
          <a:lstStyle/>
          <a:p>
            <a:fld id="{3F64BF73-8682-4A28-B5CD-B823A9ED7A5E}" type="datetimeFigureOut">
              <a:rPr lang="en-US" smtClean="0"/>
              <a:pPr/>
              <a:t>11/18/2006</a:t>
            </a:fld>
            <a:endParaRPr lang="en-US"/>
          </a:p>
        </p:txBody>
      </p:sp>
      <p:sp>
        <p:nvSpPr>
          <p:cNvPr id="24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/>
          <a:lstStyle/>
          <a:p>
            <a:fld id="{FFFABA50-D869-4602-9749-0B06AC412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rtl="0" latinLnBrk="0">
        <a:spcBef>
          <a:spcPct val="0"/>
        </a:spcBef>
        <a:buNone/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342900" indent="-342900" algn="l" rtl="0" latinLnBrk="0">
        <a:spcBef>
          <a:spcPct val="20000"/>
        </a:spcBef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latinLnBrk="0">
        <a:spcBef>
          <a:spcPct val="20000"/>
        </a:spcBef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latinLnBrk="0">
        <a:spcBef>
          <a:spcPct val="20000"/>
        </a:spcBef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latinLnBrk="0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latinLnBrk="0">
        <a:spcBef>
          <a:spcPct val="20000"/>
        </a:spcBef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b="1" dirty="0" smtClean="0">
                <a:latin typeface="Book Antiqua"/>
              </a:rPr>
              <a:t>Skyline Bakery and Cafe</a:t>
            </a:r>
            <a:endParaRPr lang="en-US" sz="4800" b="1" dirty="0">
              <a:latin typeface="Book Antiqua"/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>
                <a:latin typeface="Arial Black"/>
              </a:rPr>
              <a:t>Expansion Plan</a:t>
            </a:r>
            <a:endParaRPr lang="en-US" i="1" dirty="0">
              <a:latin typeface="Arial Black"/>
            </a:endParaRPr>
          </a:p>
        </p:txBody>
      </p:sp>
      <p:grpSp>
        <p:nvGrpSpPr>
          <p:cNvPr id="20" name="Group 20"/>
          <p:cNvGrpSpPr/>
          <p:nvPr/>
        </p:nvGrpSpPr>
        <p:grpSpPr>
          <a:xfrm>
            <a:off x="0" y="0"/>
            <a:ext cx="9144000" cy="2438400"/>
            <a:chOff x="0" y="0"/>
            <a:chExt cx="9144000" cy="2438400"/>
          </a:xfrm>
        </p:grpSpPr>
        <p:grpSp>
          <p:nvGrpSpPr>
            <p:cNvPr id="10" name="Group 10"/>
            <p:cNvGrpSpPr/>
            <p:nvPr/>
          </p:nvGrpSpPr>
          <p:grpSpPr>
            <a:xfrm>
              <a:off x="0" y="0"/>
              <a:ext cx="9144000" cy="2438400"/>
              <a:chOff x="0" y="0"/>
              <a:chExt cx="9144000" cy="2438400"/>
            </a:xfrm>
          </p:grpSpPr>
          <p:pic>
            <p:nvPicPr>
              <p:cNvPr id="5" name="Picture 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467600" y="0"/>
                <a:ext cx="1676400" cy="2438400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pic>
          <p:pic>
            <p:nvPicPr>
              <p:cNvPr id="9" name="Picture 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657600" y="0"/>
                <a:ext cx="1676400" cy="2438400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pic>
          <p:pic>
            <p:nvPicPr>
              <p:cNvPr id="7" name="Picture 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0" y="0"/>
                <a:ext cx="1676400" cy="2438400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pic>
          <p:pic>
            <p:nvPicPr>
              <p:cNvPr id="6" name="Picture 3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5334000" y="0"/>
                <a:ext cx="2114550" cy="2438400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pic>
          <p:pic>
            <p:nvPicPr>
              <p:cNvPr id="8" name="Picture 3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676400" y="0"/>
                <a:ext cx="1981200" cy="2438400"/>
              </a:xfrm>
              <a:prstGeom prst="rect">
                <a:avLst/>
              </a:prstGeom>
              <a:noFill/>
              <a:ln w="9525" cap="flat" cmpd="sng" algn="ctr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</p:pic>
        </p:grpSp>
        <p:cxnSp>
          <p:nvCxnSpPr>
            <p:cNvPr id="16" name="Straight Connector 16"/>
            <p:cNvCxnSpPr/>
            <p:nvPr/>
          </p:nvCxnSpPr>
          <p:spPr>
            <a:xfrm>
              <a:off x="0" y="2438400"/>
              <a:ext cx="9144000" cy="0"/>
            </a:xfrm>
            <a:prstGeom prst="line">
              <a:avLst/>
            </a:prstGeom>
            <a:noFill/>
            <a:ln w="31750" cap="sq" cmpd="sng" algn="ctr">
              <a:solidFill>
                <a:srgbClr val="CC4D5C"/>
              </a:solidFill>
              <a:prstDash val="solid"/>
            </a:ln>
            <a:effectLst>
              <a:outerShdw dir="5400000">
                <a:srgbClr val="000000">
                  <a:alpha val="0"/>
                </a:srgbClr>
              </a:outerShdw>
            </a:effectLst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Mission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x-none" dirty="0"/>
              <a:t>To </a:t>
            </a:r>
            <a:r>
              <a:rPr lang="en-US" altLang="x-none" dirty="0" smtClean="0"/>
              <a:t>provide </a:t>
            </a:r>
            <a:r>
              <a:rPr lang="en-US" altLang="x-none" dirty="0"/>
              <a:t>a nutritious, </a:t>
            </a:r>
            <a:r>
              <a:rPr lang="en-US" altLang="x-none" dirty="0" smtClean="0"/>
              <a:t>satisfying, </a:t>
            </a:r>
            <a:r>
              <a:rPr lang="en-US" altLang="x-none" dirty="0"/>
              <a:t>and delicious experience for each of our </a:t>
            </a:r>
            <a:r>
              <a:rPr lang="en-US" altLang="x-none" dirty="0" smtClean="0"/>
              <a:t>customers </a:t>
            </a:r>
            <a:r>
              <a:rPr lang="en-US" altLang="x-none" dirty="0"/>
              <a:t>in a relaxing and temptingly aromatic </a:t>
            </a:r>
            <a:r>
              <a:rPr lang="en-US" altLang="x-none" dirty="0" smtClean="0"/>
              <a:t>environment.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Information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Founded in Boston by </a:t>
            </a:r>
            <a:r>
              <a:rPr lang="en-US" dirty="0" err="1" smtClean="0"/>
              <a:t>Samir</a:t>
            </a:r>
            <a:r>
              <a:rPr lang="en-US" dirty="0" smtClean="0"/>
              <a:t> </a:t>
            </a:r>
            <a:r>
              <a:rPr lang="en-US" dirty="0" err="1" smtClean="0"/>
              <a:t>Taheri</a:t>
            </a:r>
            <a:r>
              <a:rPr lang="en-US" dirty="0" smtClean="0"/>
              <a:t> in 1985</a:t>
            </a:r>
            <a:endParaRPr lang="en-US" dirty="0"/>
          </a:p>
          <a:p>
            <a:r>
              <a:rPr lang="en-US" smtClean="0"/>
              <a:t>Expansion </a:t>
            </a:r>
            <a:r>
              <a:rPr lang="en-US" dirty="0" smtClean="0"/>
              <a:t>plans</a:t>
            </a:r>
          </a:p>
          <a:p>
            <a:pPr lvl="1"/>
            <a:r>
              <a:rPr lang="en-US" dirty="0" smtClean="0"/>
              <a:t>Rhode Island</a:t>
            </a:r>
          </a:p>
          <a:p>
            <a:pPr lvl="1"/>
            <a:r>
              <a:rPr lang="en-US" dirty="0" smtClean="0"/>
              <a:t>Virginia</a:t>
            </a:r>
          </a:p>
          <a:p>
            <a:r>
              <a:rPr lang="en-US" dirty="0" smtClean="0"/>
              <a:t>Awards received this year</a:t>
            </a:r>
          </a:p>
          <a:p>
            <a:pPr lvl="1"/>
            <a:r>
              <a:rPr lang="en-US" dirty="0" smtClean="0"/>
              <a:t>Golden Bakery Award</a:t>
            </a:r>
          </a:p>
          <a:p>
            <a:pPr lvl="1"/>
            <a:r>
              <a:rPr lang="en-US" dirty="0" smtClean="0"/>
              <a:t>Cuisine Excellence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Expansion Plans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2009</a:t>
            </a:r>
            <a:endParaRPr lang="en-US" dirty="0"/>
          </a:p>
          <a:p>
            <a:pPr lvl="1"/>
            <a:r>
              <a:rPr lang="en-US" dirty="0" smtClean="0"/>
              <a:t>Rhode Island and Virginia</a:t>
            </a:r>
          </a:p>
          <a:p>
            <a:r>
              <a:rPr lang="en-US" dirty="0" smtClean="0"/>
              <a:t>2010</a:t>
            </a:r>
          </a:p>
          <a:p>
            <a:pPr lvl="1"/>
            <a:r>
              <a:rPr lang="en-US" dirty="0" smtClean="0"/>
              <a:t>New Hampshire and New Jersey</a:t>
            </a:r>
          </a:p>
          <a:p>
            <a:r>
              <a:rPr lang="en-US" dirty="0" smtClean="0"/>
              <a:t>2011</a:t>
            </a:r>
          </a:p>
          <a:p>
            <a:pPr lvl="1"/>
            <a:r>
              <a:rPr lang="en-US" dirty="0" smtClean="0"/>
              <a:t>West Virginia and Ohio</a:t>
            </a:r>
          </a:p>
          <a:p>
            <a:r>
              <a:rPr lang="en-US" dirty="0" smtClean="0"/>
              <a:t>2012</a:t>
            </a:r>
          </a:p>
          <a:p>
            <a:pPr lvl="1"/>
            <a:r>
              <a:rPr lang="en-US" dirty="0" smtClean="0"/>
              <a:t>New York </a:t>
            </a:r>
            <a:r>
              <a:rPr lang="en-US" smtClean="0"/>
              <a:t>and Connecticut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83265"/>
      </a:dk2>
      <a:lt2>
        <a:srgbClr val="BAE4EF"/>
      </a:lt2>
      <a:accent1>
        <a:srgbClr val="CC4D5C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Grek" typeface=""/>
        <a:font script="Cyrl" typeface=""/>
        <a:font script="Jpan" typeface="HG創英角ﾎﾟｯﾌﾟ体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ajorFont>
      <a:minorFont>
        <a:latin typeface="Corbel"/>
        <a:ea typeface=""/>
        <a:cs typeface=""/>
        <a:font script="Grek" typeface=""/>
        <a:font script="Cyrl" typeface=""/>
        <a:font script="Jpan" typeface="HG創英角ﾎﾟｯﾌﾟ体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75000"/>
              </a:schemeClr>
            </a:gs>
            <a:gs pos="14000">
              <a:schemeClr val="phClr">
                <a:tint val="43000"/>
                <a:satMod val="225000"/>
              </a:schemeClr>
            </a:gs>
            <a:gs pos="46000">
              <a:schemeClr val="phClr">
                <a:tint val="50000"/>
                <a:satMod val="203000"/>
              </a:schemeClr>
            </a:gs>
            <a:gs pos="72000">
              <a:schemeClr val="phClr">
                <a:tint val="48000"/>
                <a:satMod val="203000"/>
              </a:schemeClr>
            </a:gs>
            <a:gs pos="86000">
              <a:schemeClr val="phClr">
                <a:tint val="43000"/>
                <a:satMod val="238000"/>
              </a:schemeClr>
            </a:gs>
            <a:gs pos="100000">
              <a:schemeClr val="phClr">
                <a:tint val="22000"/>
                <a:satMod val="228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28000"/>
              </a:schemeClr>
            </a:gs>
            <a:gs pos="100000">
              <a:schemeClr val="phClr">
                <a:tint val="68000"/>
                <a:satMod val="140000"/>
              </a:schemeClr>
            </a:gs>
          </a:gsLst>
          <a:lin ang="16200000" scaled="1"/>
        </a:gradFill>
      </a:fillStyleLst>
      <a:lnStyleLst>
        <a:ln w="4444" cap="rnd" cmpd="sng" algn="ctr">
          <a:solidFill>
            <a:schemeClr val="phClr"/>
          </a:solidFill>
          <a:prstDash val="solid"/>
        </a:ln>
        <a:ln w="19050" cap="sq" cmpd="sng" algn="ctr">
          <a:solidFill>
            <a:schemeClr val="phClr"/>
          </a:solidFill>
          <a:prstDash val="solid"/>
        </a:ln>
        <a:ln w="31750" cap="sq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dir="5400000">
              <a:srgbClr val="000000">
                <a:alpha val="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w="1270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w="1270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230000"/>
              </a:schemeClr>
            </a:gs>
            <a:gs pos="31000">
              <a:schemeClr val="phClr">
                <a:shade val="70000"/>
                <a:satMod val="178000"/>
              </a:schemeClr>
            </a:gs>
            <a:gs pos="100000">
              <a:schemeClr val="phClr">
                <a:tint val="70000"/>
                <a:satMod val="105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hade val="18000"/>
                <a:satMod val="275000"/>
              </a:schemeClr>
              <a:schemeClr val="phClr">
                <a:tint val="47000"/>
                <a:satMod val="37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323</TotalTime>
  <Words>81</Words>
  <Application>Microsoft Office PowerPoint</Application>
  <PresentationFormat>On-screen Show (4:3)</PresentationFormat>
  <Paragraphs>25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Deluxe</vt:lpstr>
      <vt:lpstr>Skyline Bakery and Cafe</vt:lpstr>
      <vt:lpstr>Mission</vt:lpstr>
      <vt:lpstr>Company Information</vt:lpstr>
      <vt:lpstr>Expansion Plans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GO! Series</dc:creator>
  <cp:lastModifiedBy>Go Team</cp:lastModifiedBy>
  <cp:revision>28</cp:revision>
  <dcterms:created xsi:type="dcterms:W3CDTF">2006-01-29T18:40:36Z</dcterms:created>
  <dcterms:modified xsi:type="dcterms:W3CDTF">2006-11-18T19:03:14Z</dcterms:modified>
</cp:coreProperties>
</file>