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5062" autoAdjust="0"/>
  </p:normalViewPr>
  <p:slideViewPr>
    <p:cSldViewPr>
      <p:cViewPr>
        <p:scale>
          <a:sx n="67" d="100"/>
          <a:sy n="67" d="100"/>
        </p:scale>
        <p:origin x="-52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0"/>
  <c:chart>
    <c:plotArea>
      <c:layout/>
      <c:lineChart>
        <c:grouping val="standard"/>
        <c:ser>
          <c:idx val="0"/>
          <c:order val="0"/>
          <c:tx>
            <c:strRef>
              <c:f>Table1[[#Headers],[Cafes]]</c:f>
              <c:strCache>
                <c:ptCount val="1"/>
                <c:pt idx="0">
                  <c:v>Cafes</c:v>
                </c:pt>
              </c:strCache>
            </c:strRef>
          </c:tx>
          <c:cat>
            <c:strRef>
              <c:f>Table1[Year]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strCache>
            </c:strRef>
          </c:cat>
          <c:val>
            <c:numRef>
              <c:f>Table1[Cafes]</c:f>
              <c:numCache>
                <c:formatCode>General</c:formatCode>
                <c:ptCount val="5"/>
                <c:pt idx="0">
                  <c:v>6</c:v>
                </c:pt>
                <c:pt idx="1">
                  <c:v>11</c:v>
                </c:pt>
                <c:pt idx="2">
                  <c:v>15</c:v>
                </c:pt>
                <c:pt idx="3">
                  <c:v>23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Table1[[#Headers],[Restaurants]]</c:f>
              <c:strCache>
                <c:ptCount val="1"/>
                <c:pt idx="0">
                  <c:v>Restaurants</c:v>
                </c:pt>
              </c:strCache>
            </c:strRef>
          </c:tx>
          <c:cat>
            <c:strRef>
              <c:f>Table1[Year]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strCache>
            </c:strRef>
          </c:cat>
          <c:val>
            <c:numRef>
              <c:f>Table1[Restaurants]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12</c:v>
                </c:pt>
                <c:pt idx="3">
                  <c:v>22</c:v>
                </c:pt>
                <c:pt idx="4">
                  <c:v>26</c:v>
                </c:pt>
              </c:numCache>
            </c:numRef>
          </c:val>
        </c:ser>
        <c:marker val="1"/>
        <c:axId val="42019072"/>
        <c:axId val="42020864"/>
      </c:lineChart>
      <c:catAx>
        <c:axId val="42019072"/>
        <c:scaling>
          <c:orientation val="minMax"/>
        </c:scaling>
        <c:axPos val="b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2020864"/>
        <c:crosses val="autoZero"/>
        <c:auto val="1"/>
        <c:lblAlgn val="ctr"/>
        <c:lblOffset val="100"/>
      </c:catAx>
      <c:valAx>
        <c:axId val="4202086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2019072"/>
        <c:crosses val="autoZero"/>
        <c:crossBetween val="between"/>
      </c:valAx>
      <c:spPr>
        <a:solidFill>
          <a:schemeClr val="lt1"/>
        </a:solidFill>
        <a:ln w="12700" cap="sq" cmpd="sng" algn="ctr">
          <a:solidFill>
            <a:schemeClr val="accent2"/>
          </a:solidFill>
          <a:prstDash val="solid"/>
        </a:ln>
        <a:effectLst/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sz="1200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pPr algn="r"/>
            <a:fld id="{1CC6B6C0-E281-41B2-9AAB-9FE0E8468AD7}" type="datetimeFigureOut">
              <a:rPr lang="en-US" sz="1200" smtClean="0"/>
              <a:pPr algn="r"/>
              <a:t>6/27/2007</a:t>
            </a:fld>
            <a:endParaRPr lang="en-US" sz="1200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sz="1200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pPr algn="r"/>
            <a:fld id="{C0338A86-3A46-49D5-9116-7EE7DE43E6D1}" type="slidenum">
              <a:rPr lang="en-US" sz="1200" smtClean="0"/>
              <a:pPr algn="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algn="r">
              <a:defRPr sz="1200"/>
            </a:lvl1pPr>
          </a:lstStyle>
          <a:p>
            <a:fld id="{405C43D5-2026-4744-AFF1-DD2C348DA35E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algn="r">
              <a:defRPr sz="1200"/>
            </a:lvl1pPr>
          </a:lstStyle>
          <a:p>
            <a:fld id="{362B0D1F-D764-40FA-9862-734960C6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B0D1F-D764-40FA-9862-734960C6F6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B0D1F-D764-40FA-9862-734960C6F6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B0D1F-D764-40FA-9862-734960C6F6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B0D1F-D764-40FA-9862-734960C6F6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>
            <a:lvl1pPr>
              <a:defRPr>
                <a:effectLst>
                  <a:outerShdw blurRad="25400" dist="25400" dir="25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27" name="Rectangle 2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/>
          </a:p>
        </p:txBody>
      </p:sp>
      <p:sp>
        <p:nvSpPr>
          <p:cNvPr id="6" name="Rectangle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B601-99A6-4ED3-8582-227CD26F49A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3" name="Rectangl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BED8-E022-43B9-AAE3-0F7ED9E75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10" name="Rectangle 1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3" name="Rectangl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29A-AA1A-4727-B1AD-8768ACD33799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25" name="Rectangle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0418-B20E-4DF1-A6E4-95F15EAEB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18" name="Rectangle 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9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4F8B601-99A6-4ED3-8582-227CD26F49A4}" type="datetimeFigureOut">
              <a:rPr lang="en-US" smtClean="0"/>
              <a:pPr/>
              <a:t>6/27/2007</a:t>
            </a:fld>
            <a:endParaRPr lang="en-US"/>
          </a:p>
        </p:txBody>
      </p:sp>
      <p:sp>
        <p:nvSpPr>
          <p:cNvPr id="21" name="Rectangle 29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" name="Rectangle 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E7C5BED8-E022-43B9-AAE3-0F7ED9E75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zoom/>
  </p:transition>
  <p:txStyles>
    <p:titleStyle>
      <a:lvl1pPr algn="ctr" rtl="0" latinLnBrk="0">
        <a:spcBef>
          <a:spcPct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rtl="0" latinLnBrk="0">
        <a:spcBef>
          <a:spcPct val="20000"/>
        </a:spcBef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Skyline Bakery and Cafe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Expansion Plans</a:t>
            </a:r>
            <a:endParaRPr lang="en-US" dirty="0"/>
          </a:p>
        </p:txBody>
      </p:sp>
      <p:grpSp>
        <p:nvGrpSpPr>
          <p:cNvPr id="4" name="Group 20"/>
          <p:cNvGrpSpPr/>
          <p:nvPr/>
        </p:nvGrpSpPr>
        <p:grpSpPr>
          <a:xfrm>
            <a:off x="0" y="0"/>
            <a:ext cx="9144000" cy="2438400"/>
            <a:chOff x="0" y="0"/>
            <a:chExt cx="9144000" cy="2438400"/>
          </a:xfrm>
        </p:grpSpPr>
        <p:grpSp>
          <p:nvGrpSpPr>
            <p:cNvPr id="5" name="Group 10"/>
            <p:cNvGrpSpPr/>
            <p:nvPr/>
          </p:nvGrpSpPr>
          <p:grpSpPr>
            <a:xfrm>
              <a:off x="0" y="0"/>
              <a:ext cx="9144000" cy="2438400"/>
              <a:chOff x="0" y="0"/>
              <a:chExt cx="9144000" cy="2438400"/>
            </a:xfrm>
          </p:grpSpPr>
          <p:pic>
            <p:nvPicPr>
              <p:cNvPr id="7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467600" y="0"/>
                <a:ext cx="16764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657600" y="0"/>
                <a:ext cx="16764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9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16764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334000" y="0"/>
                <a:ext cx="211455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76400" y="0"/>
                <a:ext cx="19812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</p:grpSp>
        <p:cxnSp>
          <p:nvCxnSpPr>
            <p:cNvPr id="6" name="Straight Connector 16"/>
            <p:cNvCxnSpPr/>
            <p:nvPr/>
          </p:nvCxnSpPr>
          <p:spPr>
            <a:xfrm>
              <a:off x="0" y="2438400"/>
              <a:ext cx="9144000" cy="0"/>
            </a:xfrm>
            <a:prstGeom prst="line">
              <a:avLst/>
            </a:prstGeom>
            <a:noFill/>
            <a:ln w="31750" cap="sq" cmpd="sng" algn="ctr">
              <a:solidFill>
                <a:srgbClr val="CC4D5C"/>
              </a:solidFill>
              <a:prstDash val="solid"/>
            </a:ln>
            <a:effectLst>
              <a:outerShdw dir="5400000">
                <a:srgbClr val="000000">
                  <a:alpha val="0"/>
                </a:srgbClr>
              </a:outerShdw>
            </a:effec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To </a:t>
            </a:r>
            <a:r>
              <a:rPr lang="en-US" altLang="x-none" dirty="0" smtClean="0"/>
              <a:t>supply a </a:t>
            </a:r>
            <a:r>
              <a:rPr lang="en-US" altLang="x-none" dirty="0"/>
              <a:t>nutritious, </a:t>
            </a:r>
            <a:r>
              <a:rPr lang="en-US" altLang="x-none" smtClean="0"/>
              <a:t>satisfying, </a:t>
            </a:r>
            <a:r>
              <a:rPr lang="en-US" altLang="x-none" dirty="0"/>
              <a:t>and delicious experience for each of our </a:t>
            </a:r>
            <a:r>
              <a:rPr lang="en-US" altLang="x-none" dirty="0" err="1"/>
              <a:t>cstomers</a:t>
            </a:r>
            <a:r>
              <a:rPr lang="en-US" altLang="x-none" dirty="0"/>
              <a:t> in a relaxing and temptingly aromatic </a:t>
            </a:r>
            <a:r>
              <a:rPr lang="en-US" altLang="x-none" dirty="0" smtClean="0"/>
              <a:t>environment.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701386" y="4052888"/>
            <a:ext cx="7741224" cy="123825"/>
            <a:chOff x="701386" y="4052888"/>
            <a:chExt cx="7741224" cy="123825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1386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5647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9908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34169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78430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2691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6952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611213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55474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99735" y="4052888"/>
              <a:ext cx="142875" cy="1238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Information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Founded in Boston by </a:t>
            </a:r>
            <a:r>
              <a:rPr lang="en-US" dirty="0" err="1" smtClean="0"/>
              <a:t>Samir</a:t>
            </a:r>
            <a:r>
              <a:rPr lang="en-US" dirty="0" smtClean="0"/>
              <a:t> </a:t>
            </a:r>
            <a:r>
              <a:rPr lang="en-US" dirty="0" err="1" smtClean="0"/>
              <a:t>Taheri</a:t>
            </a:r>
            <a:r>
              <a:rPr lang="en-US" dirty="0" smtClean="0"/>
              <a:t> in 1985</a:t>
            </a:r>
            <a:endParaRPr lang="en-US" dirty="0"/>
          </a:p>
          <a:p>
            <a:pPr lvl="1"/>
            <a:r>
              <a:rPr lang="en-US" dirty="0" smtClean="0"/>
              <a:t>Current locations in Massachusetts and Maine</a:t>
            </a:r>
          </a:p>
          <a:p>
            <a:r>
              <a:rPr lang="en-US" dirty="0" smtClean="0"/>
              <a:t>Expansion plans</a:t>
            </a:r>
          </a:p>
          <a:p>
            <a:r>
              <a:rPr lang="en-US" dirty="0" smtClean="0"/>
              <a:t>Rhode Island</a:t>
            </a:r>
          </a:p>
          <a:p>
            <a:r>
              <a:rPr lang="en-US" dirty="0" smtClean="0"/>
              <a:t>Virginia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4438650"/>
            <a:ext cx="3657600" cy="241935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50800" dir="13500000" algn="tl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Project Expansion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4" name="Chart 5"/>
          <p:cNvGraphicFramePr>
            <a:graphicFrameLocks/>
          </p:cNvGraphicFramePr>
          <p:nvPr/>
        </p:nvGraphicFramePr>
        <p:xfrm>
          <a:off x="6096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rporate">
  <a:themeElements>
    <a:clrScheme name="Corporat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918485"/>
      </a:accent3>
      <a:accent4>
        <a:srgbClr val="956251"/>
      </a:accent4>
      <a:accent5>
        <a:srgbClr val="855D5D"/>
      </a:accent5>
      <a:accent6>
        <a:srgbClr val="A28E6A"/>
      </a:accent6>
      <a:hlink>
        <a:srgbClr val="CC9900"/>
      </a:hlink>
      <a:folHlink>
        <a:srgbClr val="96A9A9"/>
      </a:folHlink>
    </a:clrScheme>
    <a:fontScheme name="Corporate">
      <a:majorFont>
        <a:latin typeface="Franklin Gothic Book"/>
        <a:ea typeface=""/>
        <a:cs typeface=""/>
        <a:font script="Grek" typeface=""/>
        <a:font script="Cyrl" typeface=""/>
        <a:font script="Jpan" typeface="HG創英角ｺﾞｼｯｸUB"/>
        <a:font script="Hang" typeface="바탕"/>
        <a:font script="Hans" typeface="黑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</a:majorFont>
      <a:minorFont>
        <a:latin typeface="Perpetua"/>
        <a:ea typeface=""/>
        <a:cs typeface=""/>
        <a:font script="Grek" typeface="Times New Roman"/>
        <a:font script="Cyrl" typeface="Times New Roman"/>
        <a:font script="Jpan" typeface="HG明朝B"/>
        <a:font script="Hang" typeface="맑은 고딕"/>
        <a:font script="Hans" typeface="仿宋_GB2312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inorFont>
    </a:fontScheme>
    <a:fmtScheme name="Corporate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18000"/>
                <a:satMod val="130000"/>
              </a:schemeClr>
              <a:schemeClr val="phClr">
                <a:tint val="33000"/>
                <a:satMod val="120000"/>
              </a:schemeClr>
            </a:duotone>
          </a:blip>
          <a:tile tx="0" ty="0" sx="100000" sy="100000" flip="none" algn="t"/>
        </a:blipFill>
        <a:gradFill rotWithShape="1">
          <a:gsLst>
            <a:gs pos="0">
              <a:schemeClr val="phClr"/>
            </a:gs>
            <a:gs pos="75000">
              <a:schemeClr val="phClr">
                <a:satMod val="118000"/>
              </a:schemeClr>
            </a:gs>
            <a:gs pos="100000">
              <a:schemeClr val="phClr">
                <a:shade val="87000"/>
                <a:satMod val="128000"/>
              </a:schemeClr>
            </a:gs>
          </a:gsLst>
          <a:lin ang="5400000" scaled="1"/>
        </a:gradFill>
      </a:fillStyleLst>
      <a:lnStyleLst>
        <a:ln w="9525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9050" cap="sq" cmpd="sng" algn="ctr">
          <a:solidFill>
            <a:schemeClr val="lt2"/>
          </a:solidFill>
          <a:prstDash val="solid"/>
        </a:ln>
      </a:lnStyleLst>
      <a:effectStyleLst>
        <a:effectStyle>
          <a:effectLst>
            <a:outerShdw blurRad="25400" dist="12700" dir="3600000" algn="t">
              <a:srgbClr val="000000">
                <a:alpha val="59607"/>
              </a:srgbClr>
            </a:outerShdw>
          </a:effectLst>
        </a:effectStyle>
        <a:effectStyle>
          <a:effectLst>
            <a:outerShdw blurRad="25400" dist="25400" dir="3600000" algn="t">
              <a:srgbClr val="000000">
                <a:alpha val="63921"/>
              </a:srgbClr>
            </a:outerShdw>
          </a:effectLst>
        </a:effectStyle>
        <a:effectStyle>
          <a:effectLst>
            <a:outerShdw blurRad="38100" dist="38100" dir="3600000" algn="t">
              <a:srgbClr val="000000">
                <a:alpha val="66666"/>
              </a:srgbClr>
            </a:outerShdw>
          </a:effectLst>
          <a:scene3d>
            <a:camera prst="isometricBottomUp" fov="0">
              <a:rot lat="0" lon="0" rev="0"/>
            </a:camera>
            <a:lightRig rig="balanced" dir="b">
              <a:rot lat="0" lon="0" rev="7800000"/>
            </a:lightRig>
          </a:scene3d>
          <a:sp3d extrusionH="25400" contourW="50800" prstMaterial="metal">
            <a:bevelT w="127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80000"/>
                <a:satMod val="160000"/>
              </a:schemeClr>
            </a:gs>
            <a:gs pos="50000">
              <a:schemeClr val="phClr">
                <a:shade val="90000"/>
                <a:satMod val="150000"/>
              </a:schemeClr>
            </a:gs>
            <a:gs pos="100000">
              <a:schemeClr val="phClr">
                <a:satMod val="13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atMod val="130000"/>
              </a:schemeClr>
              <a:schemeClr val="phClr">
                <a:tint val="75000"/>
                <a:shade val="85000"/>
                <a:satMod val="80000"/>
              </a:schemeClr>
            </a:duotone>
          </a:blip>
          <a:tile tx="0" ty="0" sx="75000" sy="7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</Template>
  <TotalTime>41</TotalTime>
  <Words>57</Words>
  <Application>Microsoft Office PowerPoint</Application>
  <PresentationFormat>On-screen Show (4:3)</PresentationFormat>
  <Paragraphs>15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Corporate</vt:lpstr>
      <vt:lpstr>Skyline Bakery and Cafe</vt:lpstr>
      <vt:lpstr>Mission</vt:lpstr>
      <vt:lpstr>Company Information</vt:lpstr>
      <vt:lpstr>Project Expansion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GO! Series</dc:creator>
  <cp:lastModifiedBy>Alicia</cp:lastModifiedBy>
  <cp:revision>19</cp:revision>
  <dcterms:created xsi:type="dcterms:W3CDTF">2006-01-29T18:40:36Z</dcterms:created>
  <dcterms:modified xsi:type="dcterms:W3CDTF">2007-06-27T16:43:40Z</dcterms:modified>
</cp:coreProperties>
</file>