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Default Extension="vml" ContentType="application/vnd.openxmlformats-officedocument.vmlDrawing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3" r:id="rId1"/>
  </p:sldMasterIdLst>
  <p:notesMasterIdLst>
    <p:notesMasterId r:id="rId29"/>
  </p:notesMasterIdLst>
  <p:handoutMasterIdLst>
    <p:handoutMasterId r:id="rId30"/>
  </p:handoutMasterIdLst>
  <p:sldIdLst>
    <p:sldId id="299" r:id="rId2"/>
    <p:sldId id="300" r:id="rId3"/>
    <p:sldId id="301" r:id="rId4"/>
    <p:sldId id="303" r:id="rId5"/>
    <p:sldId id="270" r:id="rId6"/>
    <p:sldId id="271" r:id="rId7"/>
    <p:sldId id="278" r:id="rId8"/>
    <p:sldId id="275" r:id="rId9"/>
    <p:sldId id="279" r:id="rId10"/>
    <p:sldId id="280" r:id="rId11"/>
    <p:sldId id="276" r:id="rId12"/>
    <p:sldId id="282" r:id="rId13"/>
    <p:sldId id="281" r:id="rId14"/>
    <p:sldId id="284" r:id="rId15"/>
    <p:sldId id="285" r:id="rId16"/>
    <p:sldId id="286" r:id="rId17"/>
    <p:sldId id="291" r:id="rId18"/>
    <p:sldId id="288" r:id="rId19"/>
    <p:sldId id="289" r:id="rId20"/>
    <p:sldId id="295" r:id="rId21"/>
    <p:sldId id="296" r:id="rId22"/>
    <p:sldId id="304" r:id="rId23"/>
    <p:sldId id="297" r:id="rId24"/>
    <p:sldId id="298" r:id="rId25"/>
    <p:sldId id="306" r:id="rId26"/>
    <p:sldId id="305" r:id="rId27"/>
    <p:sldId id="307" r:id="rId28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lr>
        <a:schemeClr val="tx1"/>
      </a:buClr>
      <a:buSzPct val="60000"/>
      <a:buFont typeface="Wingdings" pitchFamily="2" charset="2"/>
      <a:defRPr sz="3200" kern="1200">
        <a:solidFill>
          <a:schemeClr val="tx1"/>
        </a:solidFill>
        <a:latin typeface="Arial Black" pitchFamily="34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tx1"/>
      </a:buClr>
      <a:buSzPct val="60000"/>
      <a:buFont typeface="Wingdings" pitchFamily="2" charset="2"/>
      <a:defRPr sz="3200" kern="1200">
        <a:solidFill>
          <a:schemeClr val="tx1"/>
        </a:solidFill>
        <a:latin typeface="Arial Black" pitchFamily="34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tx1"/>
      </a:buClr>
      <a:buSzPct val="60000"/>
      <a:buFont typeface="Wingdings" pitchFamily="2" charset="2"/>
      <a:defRPr sz="3200" kern="1200">
        <a:solidFill>
          <a:schemeClr val="tx1"/>
        </a:solidFill>
        <a:latin typeface="Arial Black" pitchFamily="34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tx1"/>
      </a:buClr>
      <a:buSzPct val="60000"/>
      <a:buFont typeface="Wingdings" pitchFamily="2" charset="2"/>
      <a:defRPr sz="3200" kern="1200">
        <a:solidFill>
          <a:schemeClr val="tx1"/>
        </a:solidFill>
        <a:latin typeface="Arial Black" pitchFamily="34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tx1"/>
      </a:buClr>
      <a:buSzPct val="60000"/>
      <a:buFont typeface="Wingdings" pitchFamily="2" charset="2"/>
      <a:defRPr sz="3200" kern="1200">
        <a:solidFill>
          <a:schemeClr val="tx1"/>
        </a:solidFill>
        <a:latin typeface="Arial Black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 Black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 Black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 Black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 Black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808080"/>
    <a:srgbClr val="5F5F5F"/>
    <a:srgbClr val="3399FF"/>
    <a:srgbClr val="000066"/>
    <a:srgbClr val="0033CC"/>
    <a:srgbClr val="003399"/>
    <a:srgbClr val="00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7" autoAdjust="0"/>
    <p:restoredTop sz="94686" autoAdjust="0"/>
  </p:normalViewPr>
  <p:slideViewPr>
    <p:cSldViewPr>
      <p:cViewPr>
        <p:scale>
          <a:sx n="100" d="100"/>
          <a:sy n="100" d="100"/>
        </p:scale>
        <p:origin x="-1950" y="-3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116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54371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0" hangingPunct="0">
              <a:spcBef>
                <a:spcPct val="0"/>
              </a:spcBef>
              <a:buClrTx/>
              <a:buSzTx/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r>
              <a:rPr lang="en-US"/>
              <a:t>The University of Adelaide, School of Computer Science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75300" y="0"/>
            <a:ext cx="1524000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0" hangingPunct="0">
              <a:spcBef>
                <a:spcPct val="0"/>
              </a:spcBef>
              <a:buClrTx/>
              <a:buSzTx/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fld id="{9B8F6142-F1D0-4637-96F7-E4664D4176A5}" type="datetime3">
              <a:rPr lang="en-US"/>
              <a:pPr/>
              <a:t>9 January 2012</a:t>
            </a:fld>
            <a:endParaRPr lang="en-US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54371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0" hangingPunct="0">
              <a:spcBef>
                <a:spcPct val="0"/>
              </a:spcBef>
              <a:buClrTx/>
              <a:buSzTx/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r>
              <a:rPr lang="en-US"/>
              <a:t>Chapter 2 — Instructions: Language of the Computer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75300" y="9723438"/>
            <a:ext cx="1524000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0" hangingPunct="0">
              <a:spcBef>
                <a:spcPct val="0"/>
              </a:spcBef>
              <a:buClrTx/>
              <a:buSzTx/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fld id="{57C84157-CAC9-4329-91AD-EB3C6746FA3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0" hangingPunct="0">
              <a:spcBef>
                <a:spcPct val="0"/>
              </a:spcBef>
              <a:buClrTx/>
              <a:buSzTx/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r>
              <a:rPr lang="en-US"/>
              <a:t>The University of Adelaide, School of Computer Science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0" hangingPunct="0">
              <a:spcBef>
                <a:spcPct val="0"/>
              </a:spcBef>
              <a:buClrTx/>
              <a:buSzTx/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fld id="{FCF21089-5A8E-4805-BE21-6386A8343079}" type="datetime3">
              <a:rPr lang="en-US"/>
              <a:pPr/>
              <a:t>9 January 2012</a:t>
            </a:fld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2513"/>
            <a:ext cx="5207000" cy="460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0" hangingPunct="0">
              <a:spcBef>
                <a:spcPct val="0"/>
              </a:spcBef>
              <a:buClrTx/>
              <a:buSzTx/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r>
              <a:rPr lang="en-US"/>
              <a:t>Chapter 2 — Instructions: Language of the Computer</a:t>
            </a:r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0" hangingPunct="0">
              <a:spcBef>
                <a:spcPct val="0"/>
              </a:spcBef>
              <a:buClrTx/>
              <a:buSzTx/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fld id="{EE145C4F-ECA4-4DD7-819E-C9FECED2784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82337C-D8C7-4A3F-B9E2-263DCDB05438}" type="slidenum">
              <a:rPr lang="en-US"/>
              <a:pPr/>
              <a:t>4</a:t>
            </a:fld>
            <a:endParaRPr lang="en-US"/>
          </a:p>
        </p:txBody>
      </p:sp>
      <p:sp>
        <p:nvSpPr>
          <p:cNvPr id="921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008063" y="655638"/>
            <a:ext cx="5099050" cy="3824287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9 January 2012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14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9 January 2012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16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9 January 2012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17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9 January 2012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18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9 January 2012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19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9 January 2012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20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9 January 2012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21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06BFAD-3FBC-4AA5-938C-048EAE38319C}" type="slidenum">
              <a:rPr lang="en-US"/>
              <a:pPr/>
              <a:t>22</a:t>
            </a:fld>
            <a:endParaRPr lang="en-US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9 January 2012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23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9 January 2012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24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CEACD53A-8E89-45F2-8D4A-35AFD266EB30}" type="datetime3">
              <a:rPr lang="en-US"/>
              <a:pPr/>
              <a:t>9 January 2012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CEACC0-B677-4A29-B1E6-BCE98563D55B}" type="slidenum">
              <a:rPr lang="en-US"/>
              <a:pPr/>
              <a:t>5</a:t>
            </a:fld>
            <a:endParaRPr lang="en-US"/>
          </a:p>
        </p:txBody>
      </p:sp>
      <p:sp>
        <p:nvSpPr>
          <p:cNvPr id="234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633FBE-8591-4554-9FB3-F6A62DBABBE0}" type="slidenum">
              <a:rPr lang="en-US"/>
              <a:pPr/>
              <a:t>25</a:t>
            </a:fld>
            <a:endParaRPr lang="en-US"/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E19C1B6-1456-40D0-85A0-E7B42F862178}" type="slidenum">
              <a:rPr lang="en-US"/>
              <a:pPr/>
              <a:t>26</a:t>
            </a:fld>
            <a:endParaRPr lang="en-US"/>
          </a:p>
        </p:txBody>
      </p:sp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E2EBF3-1E7B-4BB9-AFD0-777EF3D9D207}" type="slidenum">
              <a:rPr lang="en-US"/>
              <a:pPr/>
              <a:t>27</a:t>
            </a:fld>
            <a:endParaRPr lang="en-US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Livermore loops – commonly used FORTRAN subroutine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9 January 2012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6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9 January 2012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8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9 January 2012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9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9 January 2012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10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9 January 2012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11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9 January 2012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12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9 January 2012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13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Hennessy_cover-v2 (Final)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79512" y="1412776"/>
            <a:ext cx="1872208" cy="230905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40647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765175"/>
          </a:xfrm>
          <a:prstGeom prst="rect">
            <a:avLst/>
          </a:prstGeom>
          <a:solidFill>
            <a:srgbClr val="767D7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buClrTx/>
              <a:buSzTx/>
              <a:buFontTx/>
              <a:buNone/>
            </a:pPr>
            <a:endParaRPr lang="en-GB" sz="2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40649" name="Rectangle 9"/>
          <p:cNvSpPr>
            <a:spLocks noChangeArrowheads="1"/>
          </p:cNvSpPr>
          <p:nvPr userDrawn="1"/>
        </p:nvSpPr>
        <p:spPr bwMode="auto">
          <a:xfrm>
            <a:off x="0" y="765175"/>
            <a:ext cx="9144000" cy="174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240657" name="Picture 17" descr="MK_logo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950" y="50800"/>
            <a:ext cx="1228725" cy="714375"/>
          </a:xfrm>
          <a:prstGeom prst="rect">
            <a:avLst/>
          </a:prstGeom>
          <a:noFill/>
        </p:spPr>
      </p:pic>
      <p:sp>
        <p:nvSpPr>
          <p:cNvPr id="240659" name="Rectangle 19"/>
          <p:cNvSpPr>
            <a:spLocks noChangeArrowheads="1"/>
          </p:cNvSpPr>
          <p:nvPr userDrawn="1"/>
        </p:nvSpPr>
        <p:spPr bwMode="auto">
          <a:xfrm>
            <a:off x="2197100" y="765175"/>
            <a:ext cx="46038" cy="5732463"/>
          </a:xfrm>
          <a:prstGeom prst="rect">
            <a:avLst/>
          </a:prstGeom>
          <a:gradFill rotWithShape="1">
            <a:gsLst>
              <a:gs pos="0">
                <a:srgbClr val="808080"/>
              </a:gs>
              <a:gs pos="100000">
                <a:srgbClr val="FFFF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0660" name="Rectangle 20"/>
          <p:cNvSpPr>
            <a:spLocks noChangeArrowheads="1"/>
          </p:cNvSpPr>
          <p:nvPr userDrawn="1"/>
        </p:nvSpPr>
        <p:spPr bwMode="auto">
          <a:xfrm>
            <a:off x="2559050" y="1195388"/>
            <a:ext cx="46038" cy="3816350"/>
          </a:xfrm>
          <a:prstGeom prst="rect">
            <a:avLst/>
          </a:prstGeom>
          <a:gradFill rotWithShape="1">
            <a:gsLst>
              <a:gs pos="0">
                <a:srgbClr val="767D79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0661" name="Rectangle 21"/>
          <p:cNvSpPr>
            <a:spLocks noChangeArrowheads="1"/>
          </p:cNvSpPr>
          <p:nvPr userDrawn="1"/>
        </p:nvSpPr>
        <p:spPr bwMode="auto">
          <a:xfrm>
            <a:off x="2341563" y="1916113"/>
            <a:ext cx="6623050" cy="46037"/>
          </a:xfrm>
          <a:prstGeom prst="rect">
            <a:avLst/>
          </a:prstGeom>
          <a:gradFill rotWithShape="1">
            <a:gsLst>
              <a:gs pos="0">
                <a:srgbClr val="5F5F5F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0678" name="Rectangle 38"/>
          <p:cNvSpPr>
            <a:spLocks noChangeArrowheads="1"/>
          </p:cNvSpPr>
          <p:nvPr userDrawn="1"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767D7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0679" name="Rectangle 39"/>
          <p:cNvSpPr>
            <a:spLocks noChangeArrowheads="1"/>
          </p:cNvSpPr>
          <p:nvPr userDrawn="1"/>
        </p:nvSpPr>
        <p:spPr bwMode="auto">
          <a:xfrm>
            <a:off x="0" y="6308725"/>
            <a:ext cx="9144000" cy="174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0680" name="Rectangle 4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pic>
        <p:nvPicPr>
          <p:cNvPr id="240681" name="Picture 41" descr="MK_logo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6381750"/>
            <a:ext cx="792162" cy="460375"/>
          </a:xfrm>
          <a:prstGeom prst="rect">
            <a:avLst/>
          </a:prstGeom>
          <a:noFill/>
        </p:spPr>
      </p:pic>
      <p:sp>
        <p:nvSpPr>
          <p:cNvPr id="240682" name="Text Box 42"/>
          <p:cNvSpPr txBox="1">
            <a:spLocks noChangeArrowheads="1"/>
          </p:cNvSpPr>
          <p:nvPr userDrawn="1"/>
        </p:nvSpPr>
        <p:spPr bwMode="auto">
          <a:xfrm>
            <a:off x="8388350" y="6497638"/>
            <a:ext cx="57626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63BBFCE6-A6C8-4251-973B-1D0917AA6A4E}" type="slidenum">
              <a:rPr lang="en-AU" sz="1200" b="1">
                <a:latin typeface="Arial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‹#›</a:t>
            </a:fld>
            <a:endParaRPr lang="en-GB" sz="1200">
              <a:latin typeface="Arial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 smtClean="0"/>
              <a:t>Copyright © 2012, Elsevier Inc. All rights reserved.</a:t>
            </a:r>
            <a:endParaRPr lang="en-A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69113" y="115888"/>
            <a:ext cx="2085975" cy="6121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11188" y="115888"/>
            <a:ext cx="6105525" cy="6121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 smtClean="0"/>
              <a:t>Copyright © 2012, Elsevier Inc. All rights reserved.</a:t>
            </a:r>
            <a:endParaRPr lang="en-A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188" y="115888"/>
            <a:ext cx="8281987" cy="7016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684213" y="1125538"/>
            <a:ext cx="8270875" cy="511175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1042988" y="6381750"/>
            <a:ext cx="7272337" cy="358775"/>
          </a:xfrm>
        </p:spPr>
        <p:txBody>
          <a:bodyPr/>
          <a:lstStyle>
            <a:lvl1pPr>
              <a:defRPr/>
            </a:lvl1pPr>
          </a:lstStyle>
          <a:p>
            <a:r>
              <a:rPr lang="en-AU" dirty="0" smtClean="0"/>
              <a:t>Copyright © 2012, Elsevier Inc. All rights reserved.</a:t>
            </a:r>
            <a:endParaRPr lang="en-AU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188" y="115888"/>
            <a:ext cx="8281987" cy="7016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4213" y="1125538"/>
            <a:ext cx="4059237" cy="51117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5850" y="1125538"/>
            <a:ext cx="4059238" cy="51117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042988" y="6381750"/>
            <a:ext cx="7272337" cy="358775"/>
          </a:xfrm>
        </p:spPr>
        <p:txBody>
          <a:bodyPr/>
          <a:lstStyle>
            <a:lvl1pPr>
              <a:defRPr/>
            </a:lvl1pPr>
          </a:lstStyle>
          <a:p>
            <a:r>
              <a:rPr lang="en-AU" dirty="0" smtClean="0"/>
              <a:t>Copyright © 2012, Elsevier Inc. All rights reserved.</a:t>
            </a:r>
            <a:endParaRPr lang="en-A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3" y="1125538"/>
            <a:ext cx="4059237" cy="5111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5850" y="1125538"/>
            <a:ext cx="4059238" cy="5111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 smtClean="0"/>
              <a:t>Copyright © 2012, Elsevier Inc. All rights reserved.</a:t>
            </a:r>
            <a:endParaRPr lang="en-A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 smtClean="0"/>
              <a:t>Copyright © 2012, Elsevier Inc. All rights reserved.</a:t>
            </a:r>
            <a:endParaRPr lang="en-A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 smtClean="0"/>
              <a:t>Copyright © 2012, Elsevier Inc. All rights reserved.</a:t>
            </a:r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 smtClean="0"/>
              <a:t>Copyright © 2012, Elsevier Inc. All rights reserved.</a:t>
            </a:r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 smtClean="0"/>
              <a:t>Copyright © 2012, Elsevier Inc. All rights reserved.</a:t>
            </a:r>
            <a:endParaRPr lang="en-A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28" name="Rectangle 12"/>
          <p:cNvSpPr>
            <a:spLocks noChangeArrowheads="1"/>
          </p:cNvSpPr>
          <p:nvPr userDrawn="1"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767D7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9629" name="Rectangle 13"/>
          <p:cNvSpPr>
            <a:spLocks noChangeArrowheads="1"/>
          </p:cNvSpPr>
          <p:nvPr userDrawn="1"/>
        </p:nvSpPr>
        <p:spPr bwMode="auto">
          <a:xfrm>
            <a:off x="0" y="6308725"/>
            <a:ext cx="9144000" cy="174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962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125538"/>
            <a:ext cx="8270875" cy="511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</a:p>
        </p:txBody>
      </p:sp>
      <p:sp>
        <p:nvSpPr>
          <p:cNvPr id="2396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42988" y="6381750"/>
            <a:ext cx="7272337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SzTx/>
              <a:buFontTx/>
              <a:buNone/>
              <a:defRPr sz="1200" b="1">
                <a:latin typeface="+mn-lt"/>
              </a:defRPr>
            </a:lvl1pPr>
          </a:lstStyle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3961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11188" y="115888"/>
            <a:ext cx="828198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AU" smtClean="0"/>
              <a:t>Click to edit Master title style</a:t>
            </a:r>
          </a:p>
        </p:txBody>
      </p:sp>
      <p:pic>
        <p:nvPicPr>
          <p:cNvPr id="239627" name="Picture 11" descr="MK_logo2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179388" y="6381750"/>
            <a:ext cx="792162" cy="460375"/>
          </a:xfrm>
          <a:prstGeom prst="rect">
            <a:avLst/>
          </a:prstGeom>
          <a:noFill/>
        </p:spPr>
      </p:pic>
      <p:sp>
        <p:nvSpPr>
          <p:cNvPr id="239630" name="Text Box 14"/>
          <p:cNvSpPr txBox="1">
            <a:spLocks noChangeArrowheads="1"/>
          </p:cNvSpPr>
          <p:nvPr userDrawn="1"/>
        </p:nvSpPr>
        <p:spPr bwMode="auto">
          <a:xfrm>
            <a:off x="8388350" y="6497638"/>
            <a:ext cx="57626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28EC741E-FC11-4977-9AC4-393A11CE0A97}" type="slidenum">
              <a:rPr lang="en-AU" sz="1200" b="1">
                <a:latin typeface="Arial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‹#›</a:t>
            </a:fld>
            <a:endParaRPr lang="en-GB" sz="1200">
              <a:latin typeface="Arial" charset="0"/>
            </a:endParaRPr>
          </a:p>
        </p:txBody>
      </p:sp>
      <p:sp>
        <p:nvSpPr>
          <p:cNvPr id="239631" name="Rectangle 15"/>
          <p:cNvSpPr>
            <a:spLocks noChangeArrowheads="1"/>
          </p:cNvSpPr>
          <p:nvPr userDrawn="1"/>
        </p:nvSpPr>
        <p:spPr bwMode="auto">
          <a:xfrm>
            <a:off x="252413" y="44450"/>
            <a:ext cx="36512" cy="3816350"/>
          </a:xfrm>
          <a:prstGeom prst="rect">
            <a:avLst/>
          </a:prstGeom>
          <a:gradFill rotWithShape="1">
            <a:gsLst>
              <a:gs pos="0">
                <a:srgbClr val="767D79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9632" name="Rectangle 16"/>
          <p:cNvSpPr>
            <a:spLocks noChangeArrowheads="1"/>
          </p:cNvSpPr>
          <p:nvPr userDrawn="1"/>
        </p:nvSpPr>
        <p:spPr bwMode="auto">
          <a:xfrm>
            <a:off x="34925" y="693738"/>
            <a:ext cx="8569325" cy="71437"/>
          </a:xfrm>
          <a:prstGeom prst="rect">
            <a:avLst/>
          </a:prstGeom>
          <a:gradFill rotWithShape="1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65" r:id="rId12"/>
    <p:sldLayoutId id="2147483666" r:id="rId13"/>
  </p:sldLayoutIdLst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4000" b="1">
          <a:solidFill>
            <a:srgbClr val="0066FF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 b="1">
          <a:solidFill>
            <a:srgbClr val="0066FF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000" b="1">
          <a:solidFill>
            <a:srgbClr val="0066FF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000" b="1">
          <a:solidFill>
            <a:srgbClr val="0066FF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000" b="1">
          <a:solidFill>
            <a:srgbClr val="0066FF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rgbClr val="0066FF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rgbClr val="0066FF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rgbClr val="0066FF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rgbClr val="0066FF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0033CC"/>
        </a:buClr>
        <a:buSzPct val="60000"/>
        <a:buFont typeface="Wingdings" pitchFamily="2" charset="2"/>
        <a:buChar char="n"/>
        <a:defRPr sz="3200">
          <a:solidFill>
            <a:srgbClr val="003399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003399"/>
        </a:buClr>
        <a:buSzPct val="55000"/>
        <a:buFont typeface="Wingdings" pitchFamily="2" charset="2"/>
        <a:buChar char="n"/>
        <a:defRPr sz="2800">
          <a:solidFill>
            <a:srgbClr val="0033CC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0033CC"/>
        </a:buClr>
        <a:buSzPct val="50000"/>
        <a:buFont typeface="Wingdings" pitchFamily="2" charset="2"/>
        <a:buChar char="n"/>
        <a:defRPr sz="2400">
          <a:solidFill>
            <a:srgbClr val="000066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000066"/>
        </a:buClr>
        <a:buSzPct val="55000"/>
        <a:buFont typeface="Wingdings" pitchFamily="2" charset="2"/>
        <a:buChar char="n"/>
        <a:defRPr sz="2000">
          <a:solidFill>
            <a:srgbClr val="0066FF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3399FF"/>
        </a:buClr>
        <a:buSzPct val="50000"/>
        <a:buFont typeface="Wingdings" pitchFamily="2" charset="2"/>
        <a:buChar char="n"/>
        <a:defRPr sz="2000">
          <a:solidFill>
            <a:srgbClr val="3399FF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3399FF"/>
        </a:buClr>
        <a:buSzPct val="50000"/>
        <a:buFont typeface="Wingdings" pitchFamily="2" charset="2"/>
        <a:buChar char="n"/>
        <a:defRPr sz="2000">
          <a:solidFill>
            <a:srgbClr val="3399FF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3399FF"/>
        </a:buClr>
        <a:buSzPct val="50000"/>
        <a:buFont typeface="Wingdings" pitchFamily="2" charset="2"/>
        <a:buChar char="n"/>
        <a:defRPr sz="2000">
          <a:solidFill>
            <a:srgbClr val="3399FF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3399FF"/>
        </a:buClr>
        <a:buSzPct val="50000"/>
        <a:buFont typeface="Wingdings" pitchFamily="2" charset="2"/>
        <a:buChar char="n"/>
        <a:defRPr sz="2000">
          <a:solidFill>
            <a:srgbClr val="3399FF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3399FF"/>
        </a:buClr>
        <a:buSzPct val="50000"/>
        <a:buFont typeface="Wingdings" pitchFamily="2" charset="2"/>
        <a:buChar char="n"/>
        <a:defRPr sz="2000">
          <a:solidFill>
            <a:srgbClr val="3399FF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lyan@cs.ucr.edu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-1"/>
            <a:ext cx="8892480" cy="817563"/>
          </a:xfrm>
        </p:spPr>
        <p:txBody>
          <a:bodyPr/>
          <a:lstStyle/>
          <a:p>
            <a:r>
              <a:rPr lang="en-US" sz="3200" dirty="0" smtClean="0"/>
              <a:t>CS 203 A: Advanced Computer Architecture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1" dirty="0" smtClean="0"/>
              <a:t>Instructor</a:t>
            </a:r>
            <a:endParaRPr lang="en-US" sz="2000" dirty="0" smtClean="0"/>
          </a:p>
          <a:p>
            <a:r>
              <a:rPr lang="en-US" sz="2000" dirty="0" smtClean="0"/>
              <a:t>Office Times: W, 3-5 pm </a:t>
            </a:r>
          </a:p>
          <a:p>
            <a:r>
              <a:rPr lang="en-US" sz="2000" dirty="0" err="1" smtClean="0"/>
              <a:t>Laxmi</a:t>
            </a:r>
            <a:r>
              <a:rPr lang="en-US" sz="2000" dirty="0" smtClean="0"/>
              <a:t> </a:t>
            </a:r>
            <a:r>
              <a:rPr lang="en-US" sz="2000" dirty="0" err="1" smtClean="0"/>
              <a:t>Narayan</a:t>
            </a:r>
            <a:r>
              <a:rPr lang="en-US" sz="2000" dirty="0" smtClean="0"/>
              <a:t> </a:t>
            </a:r>
            <a:r>
              <a:rPr lang="en-US" sz="2000" dirty="0" err="1" smtClean="0"/>
              <a:t>Bhuyan</a:t>
            </a:r>
            <a:r>
              <a:rPr lang="en-US" sz="2000" dirty="0" smtClean="0"/>
              <a:t> </a:t>
            </a:r>
          </a:p>
          <a:p>
            <a:r>
              <a:rPr lang="en-US" sz="2000" dirty="0" smtClean="0"/>
              <a:t>Office: </a:t>
            </a:r>
            <a:r>
              <a:rPr lang="en-US" sz="2000" dirty="0" err="1" smtClean="0"/>
              <a:t>Engg.II</a:t>
            </a:r>
            <a:r>
              <a:rPr lang="en-US" sz="2000" dirty="0" smtClean="0"/>
              <a:t> Room 351 </a:t>
            </a:r>
          </a:p>
          <a:p>
            <a:r>
              <a:rPr lang="en-US" sz="2000" dirty="0" smtClean="0"/>
              <a:t>E-mail: bhuyan@cs.ucr.edu </a:t>
            </a:r>
          </a:p>
          <a:p>
            <a:r>
              <a:rPr lang="en-US" sz="2000" dirty="0" smtClean="0"/>
              <a:t>Tel: (951) </a:t>
            </a:r>
            <a:r>
              <a:rPr lang="en-US" sz="2000" dirty="0" smtClean="0"/>
              <a:t>827-2244 </a:t>
            </a:r>
            <a:endParaRPr lang="en-US" sz="2000" dirty="0" smtClean="0"/>
          </a:p>
          <a:p>
            <a:r>
              <a:rPr lang="en-US" sz="2000" dirty="0" smtClean="0"/>
              <a:t> </a:t>
            </a:r>
          </a:p>
          <a:p>
            <a:r>
              <a:rPr lang="en-US" sz="2000" b="1" dirty="0" smtClean="0"/>
              <a:t>TA: Li Yan</a:t>
            </a:r>
            <a:endParaRPr lang="en-US" sz="2000" dirty="0" smtClean="0"/>
          </a:p>
          <a:p>
            <a:r>
              <a:rPr lang="en-US" sz="2000" dirty="0" smtClean="0"/>
              <a:t>Office Hours: Tuesday 1-3 pm</a:t>
            </a:r>
          </a:p>
          <a:p>
            <a:r>
              <a:rPr lang="en-US" sz="2000" dirty="0" smtClean="0"/>
              <a:t> </a:t>
            </a:r>
          </a:p>
          <a:p>
            <a:r>
              <a:rPr lang="en-US" sz="2000" dirty="0" smtClean="0"/>
              <a:t>Cell: (951)823-3326 </a:t>
            </a:r>
            <a:br>
              <a:rPr lang="en-US" sz="2000" dirty="0" smtClean="0"/>
            </a:br>
            <a:r>
              <a:rPr lang="en-US" sz="2000" dirty="0" smtClean="0"/>
              <a:t>email: </a:t>
            </a:r>
            <a:r>
              <a:rPr lang="en-US" sz="2000" u="sng" dirty="0" smtClean="0">
                <a:hlinkClick r:id="rId2"/>
              </a:rPr>
              <a:t>lyan@cs.ucr.edu</a:t>
            </a:r>
            <a:endParaRPr lang="en-US" sz="2000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Copyright © 2012, Elsevier Inc. All rights reserved.</a:t>
            </a:r>
            <a:endParaRPr lang="en-A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Parallelism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/>
              <a:t>Classes of parallelism in applications: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Data-Level Parallelism (DLP)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Task-Level Parallelism (TLP)</a:t>
            </a:r>
          </a:p>
          <a:p>
            <a:pPr lvl="1"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Classes of architectural parallelism: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Instruction-Level Parallelism (ILP)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Vector architectures/Graphic Processor Units (GPUs)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Thread-Level Parallelism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Request-Level Parallelism</a:t>
            </a:r>
            <a:endParaRPr lang="en-US" sz="2400" dirty="0"/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7733385" y="1043784"/>
            <a:ext cx="2454518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Classes of Computers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Flynn’s Taxonomy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 smtClean="0"/>
              <a:t>Single instruction stream, single data stream (SISD)</a:t>
            </a:r>
          </a:p>
          <a:p>
            <a:pPr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400" dirty="0" smtClean="0"/>
              <a:t>Single instruction stream, multiple data streams (SIMD)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Vector architectures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Multimedia extensions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Graphics processor units</a:t>
            </a:r>
          </a:p>
          <a:p>
            <a:pPr lvl="1">
              <a:lnSpc>
                <a:spcPct val="90000"/>
              </a:lnSpc>
            </a:pPr>
            <a:endParaRPr lang="en-US" sz="2000" dirty="0" smtClean="0"/>
          </a:p>
          <a:p>
            <a:pPr>
              <a:lnSpc>
                <a:spcPct val="90000"/>
              </a:lnSpc>
            </a:pPr>
            <a:r>
              <a:rPr lang="en-US" sz="2400" dirty="0" smtClean="0"/>
              <a:t>Multiple instruction streams, single data stream (MISD)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No commercial implementation</a:t>
            </a:r>
          </a:p>
          <a:p>
            <a:pPr lvl="1">
              <a:lnSpc>
                <a:spcPct val="90000"/>
              </a:lnSpc>
            </a:pPr>
            <a:endParaRPr lang="en-US" sz="2000" dirty="0" smtClean="0"/>
          </a:p>
          <a:p>
            <a:pPr>
              <a:lnSpc>
                <a:spcPct val="90000"/>
              </a:lnSpc>
            </a:pPr>
            <a:r>
              <a:rPr lang="en-US" sz="2400" dirty="0" smtClean="0"/>
              <a:t>Multiple instruction streams, multiple data streams (MIMD)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Tightly-coupled MIMD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Loosely-coupled MIMD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 rot="5400000">
            <a:off x="7733385" y="1043784"/>
            <a:ext cx="2454518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Classes of Computers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Defining Computer Architecture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125538"/>
            <a:ext cx="7992243" cy="51117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/>
              <a:t>“Old” view of computer architecture: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Instruction Set Architecture (ISA) design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i.e. decisions regarding: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registers, memory addressing, addressing modes, instruction operands, available operations, control flow instructions, instruction encoding</a:t>
            </a:r>
          </a:p>
          <a:p>
            <a:pPr lvl="2">
              <a:lnSpc>
                <a:spcPct val="90000"/>
              </a:lnSpc>
            </a:pPr>
            <a:endParaRPr lang="en-US" sz="20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“Real” computer architecture: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Specific requirements of the target machine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Design to maximize performance within constraints: cost, power, and availability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Includes ISA, microarchitecture, hardware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7265279" y="1511893"/>
            <a:ext cx="3390736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Defining Computer Architecture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Trends in Technology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 smtClean="0"/>
              <a:t>Integrated circuit technology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Transistor density:  35%/year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Die size:  10-20%/year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Integration overall:  40-55%/year</a:t>
            </a:r>
          </a:p>
          <a:p>
            <a:pPr lvl="1">
              <a:lnSpc>
                <a:spcPct val="90000"/>
              </a:lnSpc>
            </a:pPr>
            <a:endParaRPr lang="en-US" sz="2000" dirty="0" smtClean="0"/>
          </a:p>
          <a:p>
            <a:pPr>
              <a:lnSpc>
                <a:spcPct val="90000"/>
              </a:lnSpc>
            </a:pPr>
            <a:r>
              <a:rPr lang="en-US" sz="2400" dirty="0" smtClean="0"/>
              <a:t>DRAM capacity:  25-40%/year (slowing)</a:t>
            </a:r>
          </a:p>
          <a:p>
            <a:pPr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400" dirty="0" smtClean="0"/>
              <a:t>Flash capacity:  50-60%/year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15-20X cheaper/bit than DRAM</a:t>
            </a:r>
          </a:p>
          <a:p>
            <a:pPr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400" dirty="0" smtClean="0"/>
              <a:t>Magnetic disk technology:  40%/year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15-25X cheaper/bit then Flash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300-500X cheaper/bit than DRAM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7776895" y="997773"/>
            <a:ext cx="2364878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Trends in Technology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Bandwidth and Latency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/>
              <a:t>Bandwidth or throughput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Total work done in a given time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10,000-25,000X improvement for processors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300-1200X improvement for memory and disks</a:t>
            </a:r>
          </a:p>
          <a:p>
            <a:pPr lvl="1"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Latency or response time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Time between start and completion of an event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30-80X improvement for processors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6-8X improvement for memory and disks</a:t>
            </a:r>
            <a:endParaRPr lang="en-US" dirty="0" smtClean="0"/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7776895" y="997773"/>
            <a:ext cx="2364878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Trends in Technology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483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Bandwidth and Latency</a:t>
            </a:r>
            <a:endParaRPr lang="en-GB" dirty="0"/>
          </a:p>
        </p:txBody>
      </p:sp>
      <p:sp>
        <p:nvSpPr>
          <p:cNvPr id="483336" name="Text Box 8"/>
          <p:cNvSpPr txBox="1">
            <a:spLocks noChangeArrowheads="1"/>
          </p:cNvSpPr>
          <p:nvPr/>
        </p:nvSpPr>
        <p:spPr bwMode="auto">
          <a:xfrm>
            <a:off x="1437914" y="5805264"/>
            <a:ext cx="5798382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dirty="0" smtClean="0">
                <a:solidFill>
                  <a:srgbClr val="000066"/>
                </a:solidFill>
                <a:latin typeface="Arial" charset="0"/>
              </a:rPr>
              <a:t>Log-log plot of bandwidth and latency milestones</a:t>
            </a:r>
            <a:endParaRPr lang="en-GB" sz="2000" dirty="0">
              <a:solidFill>
                <a:srgbClr val="000066"/>
              </a:solidFill>
              <a:latin typeface="Arial" charset="0"/>
            </a:endParaRP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 rot="5400000">
            <a:off x="7776895" y="997773"/>
            <a:ext cx="2364878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Trends in Technology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45840" y="980728"/>
            <a:ext cx="5486400" cy="474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Transistors and Wires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Feature size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Minimum size of transistor or wire in x or y dimension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10 microns in 1971 to .032 microns in 2011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Transistor performance scales linearly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Wire delay does not improve with feature size!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Integration density scales </a:t>
            </a:r>
            <a:r>
              <a:rPr lang="en-US" dirty="0" err="1" smtClean="0"/>
              <a:t>quadratically</a:t>
            </a:r>
            <a:endParaRPr lang="en-US" dirty="0" smtClean="0"/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7776895" y="997773"/>
            <a:ext cx="2364878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Trends in Technology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Static Power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Static power consumption</a:t>
            </a:r>
          </a:p>
          <a:p>
            <a:pPr lvl="1">
              <a:lnSpc>
                <a:spcPct val="90000"/>
              </a:lnSpc>
            </a:pPr>
            <a:r>
              <a:rPr lang="en-US" dirty="0" err="1" smtClean="0"/>
              <a:t>Current</a:t>
            </a:r>
            <a:r>
              <a:rPr lang="en-US" baseline="-25000" dirty="0" err="1" smtClean="0"/>
              <a:t>static</a:t>
            </a:r>
            <a:r>
              <a:rPr lang="en-US" dirty="0" smtClean="0"/>
              <a:t> x Voltage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Scales with number of transistors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To reduce:  power gating</a:t>
            </a:r>
          </a:p>
          <a:p>
            <a:pPr lvl="1">
              <a:lnSpc>
                <a:spcPct val="90000"/>
              </a:lnSpc>
            </a:pPr>
            <a:endParaRPr lang="en-US" dirty="0" smtClean="0"/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7409358" y="1365311"/>
            <a:ext cx="3099951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Trends in Power and Energy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Energy and Power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/>
              <a:t>Dynamic energy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Transistor switch from 0 -&gt; 1 or 1 -&gt; 0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½ x Capacitive load x Voltage</a:t>
            </a:r>
            <a:r>
              <a:rPr lang="en-US" sz="2400" baseline="30000" dirty="0" smtClean="0"/>
              <a:t>2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Dynamic power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½ x Capacitive load x Voltage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x Frequency switched</a:t>
            </a:r>
          </a:p>
          <a:p>
            <a:pPr lvl="1"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Reducing clock rate reduces power, not energy</a:t>
            </a:r>
            <a:endParaRPr lang="en-US" dirty="0" smtClean="0"/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7409358" y="1365311"/>
            <a:ext cx="3099951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Trends in Power and Energy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824" y="1412776"/>
            <a:ext cx="5909435" cy="3744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Power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125538"/>
            <a:ext cx="3024335" cy="51117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 smtClean="0"/>
              <a:t>Intel 80386 consumed ~ 2 W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3.3 GHz Intel Core i7 consumes 130 W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Heat must be dissipated from 1.5 x 1.5 cm chip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This is the limit of what can be cooled by air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7409358" y="1365311"/>
            <a:ext cx="3099951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Trends in Power and Energy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188" y="232788"/>
            <a:ext cx="8281987" cy="584775"/>
          </a:xfrm>
        </p:spPr>
        <p:txBody>
          <a:bodyPr/>
          <a:lstStyle/>
          <a:p>
            <a:r>
              <a:rPr lang="en-US" sz="3200" dirty="0" smtClean="0"/>
              <a:t>CS 203A Course Syllabus, winter 2012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Text: Computer Architecture: A Quantitative Approach</a:t>
            </a:r>
          </a:p>
          <a:p>
            <a:r>
              <a:rPr lang="en-US" sz="2000" dirty="0" smtClean="0"/>
              <a:t>By Hennessy and Patterson, 5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Edition</a:t>
            </a:r>
          </a:p>
          <a:p>
            <a:pPr lvl="0"/>
            <a:r>
              <a:rPr lang="en-US" sz="2000" dirty="0" smtClean="0"/>
              <a:t>Introduction to computer Architecture, Performance (Chapter 1) </a:t>
            </a:r>
          </a:p>
          <a:p>
            <a:pPr lvl="0"/>
            <a:r>
              <a:rPr lang="en-US" sz="2000" dirty="0" smtClean="0"/>
              <a:t>Review of Pipelining, Hazards, Branch Prediction (Appendix C)</a:t>
            </a:r>
          </a:p>
          <a:p>
            <a:pPr lvl="0"/>
            <a:r>
              <a:rPr lang="en-US" sz="2000" dirty="0" smtClean="0"/>
              <a:t>Memory Hierarchy Design  (Appendix B and Chapter 2)</a:t>
            </a:r>
          </a:p>
          <a:p>
            <a:pPr lvl="0"/>
            <a:r>
              <a:rPr lang="en-US" sz="2000" dirty="0" smtClean="0"/>
              <a:t>Instruction level parallelism, Dynamic scheduling, and Speculation (Appendix C and Chapter 3) </a:t>
            </a:r>
          </a:p>
          <a:p>
            <a:pPr lvl="0"/>
            <a:r>
              <a:rPr lang="en-US" sz="2000" dirty="0" smtClean="0"/>
              <a:t>Multiprocessors and Thread Level Parallelism (Chapter 5)</a:t>
            </a:r>
          </a:p>
          <a:p>
            <a:pPr>
              <a:buNone/>
            </a:pPr>
            <a:endParaRPr lang="en-US" sz="2000" b="1" dirty="0" smtClean="0"/>
          </a:p>
          <a:p>
            <a:pPr>
              <a:buNone/>
            </a:pPr>
            <a:r>
              <a:rPr lang="en-US" sz="2000" dirty="0" smtClean="0"/>
              <a:t>Prerequisite: CS 161 or consent of the instructor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A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Measuring Performance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 smtClean="0"/>
              <a:t>Typical performance metrics: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/>
              <a:t>Response time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/>
              <a:t>Throughput</a:t>
            </a:r>
          </a:p>
          <a:p>
            <a:pPr>
              <a:lnSpc>
                <a:spcPct val="90000"/>
              </a:lnSpc>
            </a:pPr>
            <a:endParaRPr lang="en-US" sz="2000" dirty="0" smtClean="0"/>
          </a:p>
          <a:p>
            <a:pPr>
              <a:lnSpc>
                <a:spcPct val="90000"/>
              </a:lnSpc>
            </a:pPr>
            <a:r>
              <a:rPr lang="en-US" sz="2000" dirty="0" smtClean="0"/>
              <a:t>Speedup of X relative to Y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/>
              <a:t>Execution </a:t>
            </a:r>
            <a:r>
              <a:rPr lang="en-US" sz="1800" dirty="0" err="1" smtClean="0"/>
              <a:t>time</a:t>
            </a:r>
            <a:r>
              <a:rPr lang="en-US" sz="1800" baseline="-25000" dirty="0" err="1" smtClean="0"/>
              <a:t>Y</a:t>
            </a:r>
            <a:r>
              <a:rPr lang="en-US" sz="1800" dirty="0" smtClean="0"/>
              <a:t> / Execution </a:t>
            </a:r>
            <a:r>
              <a:rPr lang="en-US" sz="1800" dirty="0" err="1" smtClean="0"/>
              <a:t>time</a:t>
            </a:r>
            <a:r>
              <a:rPr lang="en-US" sz="1800" baseline="-25000" dirty="0" err="1" smtClean="0"/>
              <a:t>X</a:t>
            </a:r>
            <a:endParaRPr lang="en-US" sz="1800" baseline="-25000" dirty="0" smtClean="0"/>
          </a:p>
          <a:p>
            <a:pPr lvl="1">
              <a:lnSpc>
                <a:spcPct val="90000"/>
              </a:lnSpc>
            </a:pPr>
            <a:endParaRPr lang="en-US" sz="1800" dirty="0" smtClean="0"/>
          </a:p>
          <a:p>
            <a:pPr>
              <a:lnSpc>
                <a:spcPct val="90000"/>
              </a:lnSpc>
            </a:pPr>
            <a:r>
              <a:rPr lang="en-US" sz="2000" dirty="0" smtClean="0"/>
              <a:t>Execution time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/>
              <a:t>Wall clock time:  includes all system overheads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/>
              <a:t>CPU time:  only computation time</a:t>
            </a:r>
          </a:p>
          <a:p>
            <a:pPr lvl="1">
              <a:lnSpc>
                <a:spcPct val="90000"/>
              </a:lnSpc>
            </a:pPr>
            <a:endParaRPr lang="en-US" sz="1800" dirty="0" smtClean="0"/>
          </a:p>
          <a:p>
            <a:pPr>
              <a:lnSpc>
                <a:spcPct val="90000"/>
              </a:lnSpc>
            </a:pPr>
            <a:r>
              <a:rPr lang="en-US" sz="2000" dirty="0" smtClean="0"/>
              <a:t>Benchmarks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/>
              <a:t>Kernels (e.g. matrix multiply)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/>
              <a:t>Toy programs (e.g. sorting)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/>
              <a:t>Synthetic benchmarks (e.g. Dhrystone)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/>
              <a:t>Benchmark suites (e.g. SPEC06fp, TPC-C)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7635895" y="1138773"/>
            <a:ext cx="2646878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Measuring Performance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  <p:sp>
        <p:nvSpPr>
          <p:cNvPr id="50995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09958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09959" name="Rectangle 7"/>
          <p:cNvSpPr>
            <a:spLocks noChangeArrowheads="1"/>
          </p:cNvSpPr>
          <p:nvPr/>
        </p:nvSpPr>
        <p:spPr bwMode="auto">
          <a:xfrm>
            <a:off x="0" y="790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50996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09963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09965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09677"/>
            <a:ext cx="8281987" cy="707886"/>
          </a:xfrm>
        </p:spPr>
        <p:txBody>
          <a:bodyPr/>
          <a:lstStyle/>
          <a:p>
            <a:r>
              <a:rPr lang="en-AU" dirty="0" smtClean="0"/>
              <a:t>Principles of Computer Design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125538"/>
            <a:ext cx="8270875" cy="446370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/>
              <a:t>Take Advantage of Parallelism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e.g. multiple processors, disks, memory banks, pipelining, multiple functional units</a:t>
            </a:r>
          </a:p>
          <a:p>
            <a:pPr lvl="1"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Principle of Locality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Reuse of data and instructions</a:t>
            </a:r>
          </a:p>
          <a:p>
            <a:pPr lvl="1"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Focus on the Common Case</a:t>
            </a:r>
          </a:p>
          <a:p>
            <a:pPr lvl="1">
              <a:lnSpc>
                <a:spcPct val="90000"/>
              </a:lnSpc>
              <a:buNone/>
            </a:pPr>
            <a:endParaRPr lang="en-US" sz="2400" dirty="0" smtClean="0"/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8366864" y="407804"/>
            <a:ext cx="1184940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Principles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  <p:sp>
        <p:nvSpPr>
          <p:cNvPr id="50995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09958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09959" name="Rectangle 7"/>
          <p:cNvSpPr>
            <a:spLocks noChangeArrowheads="1"/>
          </p:cNvSpPr>
          <p:nvPr/>
        </p:nvSpPr>
        <p:spPr bwMode="auto">
          <a:xfrm>
            <a:off x="0" y="790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50996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09963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09965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478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478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9/23/2004</a:t>
            </a:r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0"/>
            <a:ext cx="7772400" cy="584775"/>
          </a:xfrm>
        </p:spPr>
        <p:txBody>
          <a:bodyPr/>
          <a:lstStyle/>
          <a:p>
            <a:r>
              <a:rPr lang="en-US" sz="3200" dirty="0"/>
              <a:t>Compute Speedup – Amdahl’s Law</a:t>
            </a: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899592" y="908720"/>
            <a:ext cx="5149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omic Sans MS" pitchFamily="66" charset="0"/>
              </a:rPr>
              <a:t>Speedup is due to enhancement(E):</a:t>
            </a:r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2895600" y="1628800"/>
            <a:ext cx="1066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38" name="Rectangle 10"/>
          <p:cNvSpPr>
            <a:spLocks noChangeArrowheads="1"/>
          </p:cNvSpPr>
          <p:nvPr/>
        </p:nvSpPr>
        <p:spPr bwMode="auto">
          <a:xfrm>
            <a:off x="3962400" y="1628800"/>
            <a:ext cx="1066800" cy="304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39" name="Rectangle 11"/>
          <p:cNvSpPr>
            <a:spLocks noChangeArrowheads="1"/>
          </p:cNvSpPr>
          <p:nvPr/>
        </p:nvSpPr>
        <p:spPr bwMode="auto">
          <a:xfrm>
            <a:off x="5029200" y="1628800"/>
            <a:ext cx="13716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40" name="Rectangle 12"/>
          <p:cNvSpPr>
            <a:spLocks noChangeArrowheads="1"/>
          </p:cNvSpPr>
          <p:nvPr/>
        </p:nvSpPr>
        <p:spPr bwMode="auto">
          <a:xfrm>
            <a:off x="2895600" y="2162200"/>
            <a:ext cx="1066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41" name="Rectangle 13"/>
          <p:cNvSpPr>
            <a:spLocks noChangeArrowheads="1"/>
          </p:cNvSpPr>
          <p:nvPr/>
        </p:nvSpPr>
        <p:spPr bwMode="auto">
          <a:xfrm>
            <a:off x="3962400" y="2162200"/>
            <a:ext cx="533400" cy="304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42" name="Rectangle 14"/>
          <p:cNvSpPr>
            <a:spLocks noChangeArrowheads="1"/>
          </p:cNvSpPr>
          <p:nvPr/>
        </p:nvSpPr>
        <p:spPr bwMode="auto">
          <a:xfrm>
            <a:off x="4495800" y="2162200"/>
            <a:ext cx="13716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46" name="Text Box 18"/>
          <p:cNvSpPr txBox="1">
            <a:spLocks noChangeArrowheads="1"/>
          </p:cNvSpPr>
          <p:nvPr/>
        </p:nvSpPr>
        <p:spPr bwMode="auto">
          <a:xfrm>
            <a:off x="1600200" y="1628800"/>
            <a:ext cx="12017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 err="1">
                <a:latin typeface="Comic Sans MS" pitchFamily="66" charset="0"/>
              </a:rPr>
              <a:t>Time</a:t>
            </a:r>
            <a:r>
              <a:rPr lang="en-US" sz="1800" baseline="-25000" dirty="0" err="1">
                <a:latin typeface="Comic Sans MS" pitchFamily="66" charset="0"/>
              </a:rPr>
              <a:t>Before</a:t>
            </a:r>
            <a:endParaRPr lang="en-US" sz="1800" baseline="-25000" dirty="0">
              <a:latin typeface="Comic Sans MS" pitchFamily="66" charset="0"/>
            </a:endParaRPr>
          </a:p>
        </p:txBody>
      </p:sp>
      <p:sp>
        <p:nvSpPr>
          <p:cNvPr id="22549" name="Text Box 21"/>
          <p:cNvSpPr txBox="1">
            <a:spLocks noChangeArrowheads="1"/>
          </p:cNvSpPr>
          <p:nvPr/>
        </p:nvSpPr>
        <p:spPr bwMode="auto">
          <a:xfrm>
            <a:off x="1676400" y="2132856"/>
            <a:ext cx="1123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 err="1">
                <a:latin typeface="Comic Sans MS" pitchFamily="66" charset="0"/>
              </a:rPr>
              <a:t>Time</a:t>
            </a:r>
            <a:r>
              <a:rPr lang="en-US" sz="1800" baseline="-25000" dirty="0" err="1">
                <a:latin typeface="Comic Sans MS" pitchFamily="66" charset="0"/>
              </a:rPr>
              <a:t>After</a:t>
            </a:r>
            <a:endParaRPr lang="en-US" sz="1800" baseline="-25000" dirty="0">
              <a:latin typeface="Comic Sans MS" pitchFamily="66" charset="0"/>
            </a:endParaRPr>
          </a:p>
        </p:txBody>
      </p:sp>
      <p:sp>
        <p:nvSpPr>
          <p:cNvPr id="21" name="Text Box 5"/>
          <p:cNvSpPr txBox="1">
            <a:spLocks noChangeArrowheads="1"/>
          </p:cNvSpPr>
          <p:nvPr/>
        </p:nvSpPr>
        <p:spPr bwMode="auto">
          <a:xfrm>
            <a:off x="3059832" y="3717032"/>
            <a:ext cx="475252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= </a:t>
            </a:r>
            <a:r>
              <a:rPr lang="en-US" sz="2000" dirty="0" err="1">
                <a:latin typeface="Comic Sans MS" pitchFamily="66" charset="0"/>
              </a:rPr>
              <a:t>ExTime</a:t>
            </a:r>
            <a:r>
              <a:rPr lang="en-US" sz="2000" baseline="-25000" dirty="0" err="1">
                <a:latin typeface="Comic Sans MS" pitchFamily="66" charset="0"/>
              </a:rPr>
              <a:t>before</a:t>
            </a:r>
            <a:r>
              <a:rPr lang="en-US" sz="2000" dirty="0">
                <a:latin typeface="Comic Sans MS" pitchFamily="66" charset="0"/>
              </a:rPr>
              <a:t> x [(1-F) +</a:t>
            </a:r>
            <a:endParaRPr lang="en-US" sz="2000" baseline="-25000" dirty="0">
              <a:latin typeface="Comic Sans MS" pitchFamily="66" charset="0"/>
            </a:endParaRPr>
          </a:p>
        </p:txBody>
      </p:sp>
      <p:grpSp>
        <p:nvGrpSpPr>
          <p:cNvPr id="22" name="Group 17"/>
          <p:cNvGrpSpPr>
            <a:grpSpLocks/>
          </p:cNvGrpSpPr>
          <p:nvPr/>
        </p:nvGrpSpPr>
        <p:grpSpPr bwMode="auto">
          <a:xfrm>
            <a:off x="6156177" y="3572738"/>
            <a:ext cx="530345" cy="770124"/>
            <a:chOff x="4644" y="1106"/>
            <a:chExt cx="464" cy="554"/>
          </a:xfrm>
        </p:grpSpPr>
        <p:sp>
          <p:nvSpPr>
            <p:cNvPr id="23" name="Text Box 6"/>
            <p:cNvSpPr txBox="1">
              <a:spLocks noChangeArrowheads="1"/>
            </p:cNvSpPr>
            <p:nvPr/>
          </p:nvSpPr>
          <p:spPr bwMode="auto">
            <a:xfrm>
              <a:off x="4644" y="1106"/>
              <a:ext cx="317" cy="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dirty="0">
                  <a:latin typeface="Comic Sans MS" pitchFamily="66" charset="0"/>
                </a:rPr>
                <a:t>F</a:t>
              </a:r>
            </a:p>
            <a:p>
              <a:r>
                <a:rPr lang="en-US" sz="2000" dirty="0">
                  <a:latin typeface="Comic Sans MS" pitchFamily="66" charset="0"/>
                </a:rPr>
                <a:t>S</a:t>
              </a:r>
            </a:p>
          </p:txBody>
        </p:sp>
        <p:sp>
          <p:nvSpPr>
            <p:cNvPr id="24" name="Line 7"/>
            <p:cNvSpPr>
              <a:spLocks noChangeShapeType="1"/>
            </p:cNvSpPr>
            <p:nvPr/>
          </p:nvSpPr>
          <p:spPr bwMode="auto">
            <a:xfrm>
              <a:off x="4707" y="1365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Text Box 8"/>
            <p:cNvSpPr txBox="1">
              <a:spLocks noChangeArrowheads="1"/>
            </p:cNvSpPr>
            <p:nvPr/>
          </p:nvSpPr>
          <p:spPr bwMode="auto">
            <a:xfrm>
              <a:off x="4896" y="1210"/>
              <a:ext cx="212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3200" dirty="0">
                  <a:latin typeface="Comic Sans MS" pitchFamily="66" charset="0"/>
                </a:rPr>
                <a:t>]</a:t>
              </a:r>
            </a:p>
          </p:txBody>
        </p:sp>
      </p:grpSp>
      <p:sp>
        <p:nvSpPr>
          <p:cNvPr id="26" name="Rectangle 25"/>
          <p:cNvSpPr/>
          <p:nvPr/>
        </p:nvSpPr>
        <p:spPr>
          <a:xfrm>
            <a:off x="1403648" y="4653136"/>
            <a:ext cx="155363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i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Speedup(E)</a:t>
            </a:r>
            <a:endParaRPr lang="en-US" sz="2000" i="1" dirty="0">
              <a:solidFill>
                <a:srgbClr val="99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</p:txBody>
      </p:sp>
      <p:sp>
        <p:nvSpPr>
          <p:cNvPr id="27" name="Text Box 9"/>
          <p:cNvSpPr txBox="1">
            <a:spLocks noChangeArrowheads="1"/>
          </p:cNvSpPr>
          <p:nvPr/>
        </p:nvSpPr>
        <p:spPr bwMode="auto">
          <a:xfrm>
            <a:off x="3059832" y="4725144"/>
            <a:ext cx="316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=</a:t>
            </a:r>
          </a:p>
        </p:txBody>
      </p:sp>
      <p:sp>
        <p:nvSpPr>
          <p:cNvPr id="28" name="Rectangle 11"/>
          <p:cNvSpPr>
            <a:spLocks noChangeArrowheads="1"/>
          </p:cNvSpPr>
          <p:nvPr/>
        </p:nvSpPr>
        <p:spPr bwMode="auto">
          <a:xfrm>
            <a:off x="3491880" y="4365104"/>
            <a:ext cx="1627369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dirty="0" err="1">
                <a:latin typeface="Comic Sans MS" pitchFamily="66" charset="0"/>
              </a:rPr>
              <a:t>ExTime</a:t>
            </a:r>
            <a:r>
              <a:rPr lang="en-US" sz="2000" baseline="-25000" dirty="0" err="1">
                <a:latin typeface="Comic Sans MS" pitchFamily="66" charset="0"/>
              </a:rPr>
              <a:t>before</a:t>
            </a:r>
            <a:endParaRPr lang="en-US" sz="2000" dirty="0">
              <a:latin typeface="Comic Sans MS" pitchFamily="66" charset="0"/>
            </a:endParaRPr>
          </a:p>
          <a:p>
            <a:pPr algn="ctr"/>
            <a:endParaRPr lang="en-US" sz="2000" dirty="0">
              <a:latin typeface="Comic Sans MS" pitchFamily="66" charset="0"/>
            </a:endParaRPr>
          </a:p>
          <a:p>
            <a:pPr algn="ctr"/>
            <a:r>
              <a:rPr lang="en-US" sz="2000" dirty="0" err="1">
                <a:latin typeface="Comic Sans MS" pitchFamily="66" charset="0"/>
              </a:rPr>
              <a:t>ExTime</a:t>
            </a:r>
            <a:r>
              <a:rPr lang="en-US" sz="2000" baseline="-25000" dirty="0" err="1">
                <a:latin typeface="Comic Sans MS" pitchFamily="66" charset="0"/>
              </a:rPr>
              <a:t>after</a:t>
            </a:r>
            <a:endParaRPr lang="en-US" sz="2000" baseline="-25000" dirty="0">
              <a:latin typeface="Comic Sans MS" pitchFamily="66" charset="0"/>
            </a:endParaRPr>
          </a:p>
        </p:txBody>
      </p:sp>
      <p:sp>
        <p:nvSpPr>
          <p:cNvPr id="29" name="Line 12"/>
          <p:cNvSpPr>
            <a:spLocks noChangeShapeType="1"/>
          </p:cNvSpPr>
          <p:nvPr/>
        </p:nvSpPr>
        <p:spPr bwMode="auto">
          <a:xfrm>
            <a:off x="3491880" y="4941168"/>
            <a:ext cx="1677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2000" dirty="0"/>
          </a:p>
        </p:txBody>
      </p:sp>
      <p:sp>
        <p:nvSpPr>
          <p:cNvPr id="30" name="Text Box 14"/>
          <p:cNvSpPr txBox="1">
            <a:spLocks noChangeArrowheads="1"/>
          </p:cNvSpPr>
          <p:nvPr/>
        </p:nvSpPr>
        <p:spPr bwMode="auto">
          <a:xfrm>
            <a:off x="5508104" y="4725144"/>
            <a:ext cx="316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=</a:t>
            </a:r>
          </a:p>
        </p:txBody>
      </p:sp>
      <p:sp>
        <p:nvSpPr>
          <p:cNvPr id="31" name="Text Box 16"/>
          <p:cNvSpPr txBox="1">
            <a:spLocks noChangeArrowheads="1"/>
          </p:cNvSpPr>
          <p:nvPr/>
        </p:nvSpPr>
        <p:spPr bwMode="auto">
          <a:xfrm>
            <a:off x="6372200" y="4365104"/>
            <a:ext cx="31908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1</a:t>
            </a:r>
          </a:p>
        </p:txBody>
      </p:sp>
      <p:sp>
        <p:nvSpPr>
          <p:cNvPr id="32" name="Line 15"/>
          <p:cNvSpPr>
            <a:spLocks noChangeShapeType="1"/>
          </p:cNvSpPr>
          <p:nvPr/>
        </p:nvSpPr>
        <p:spPr bwMode="auto">
          <a:xfrm>
            <a:off x="5796136" y="4869160"/>
            <a:ext cx="2286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2000" dirty="0"/>
          </a:p>
        </p:txBody>
      </p:sp>
      <p:grpSp>
        <p:nvGrpSpPr>
          <p:cNvPr id="33" name="Group 23"/>
          <p:cNvGrpSpPr>
            <a:grpSpLocks/>
          </p:cNvGrpSpPr>
          <p:nvPr/>
        </p:nvGrpSpPr>
        <p:grpSpPr bwMode="auto">
          <a:xfrm>
            <a:off x="5940152" y="5013176"/>
            <a:ext cx="1889125" cy="769938"/>
            <a:chOff x="3536" y="2969"/>
            <a:chExt cx="1190" cy="485"/>
          </a:xfrm>
        </p:grpSpPr>
        <p:sp>
          <p:nvSpPr>
            <p:cNvPr id="34" name="Text Box 19"/>
            <p:cNvSpPr txBox="1">
              <a:spLocks noChangeArrowheads="1"/>
            </p:cNvSpPr>
            <p:nvPr/>
          </p:nvSpPr>
          <p:spPr bwMode="auto">
            <a:xfrm>
              <a:off x="4320" y="2969"/>
              <a:ext cx="228" cy="4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>
                  <a:latin typeface="Comic Sans MS" pitchFamily="66" charset="0"/>
                </a:rPr>
                <a:t>F</a:t>
              </a:r>
            </a:p>
            <a:p>
              <a:r>
                <a:rPr lang="en-US" sz="2000">
                  <a:latin typeface="Comic Sans MS" pitchFamily="66" charset="0"/>
                </a:rPr>
                <a:t>S</a:t>
              </a:r>
            </a:p>
          </p:txBody>
        </p:sp>
        <p:sp>
          <p:nvSpPr>
            <p:cNvPr id="35" name="Line 20"/>
            <p:cNvSpPr>
              <a:spLocks noChangeShapeType="1"/>
            </p:cNvSpPr>
            <p:nvPr/>
          </p:nvSpPr>
          <p:spPr bwMode="auto">
            <a:xfrm>
              <a:off x="4329" y="3226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36" name="Text Box 21"/>
            <p:cNvSpPr txBox="1">
              <a:spLocks noChangeArrowheads="1"/>
            </p:cNvSpPr>
            <p:nvPr/>
          </p:nvSpPr>
          <p:spPr bwMode="auto">
            <a:xfrm>
              <a:off x="4549" y="3023"/>
              <a:ext cx="177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>
                  <a:latin typeface="Comic Sans MS" pitchFamily="66" charset="0"/>
                </a:rPr>
                <a:t>]</a:t>
              </a:r>
            </a:p>
          </p:txBody>
        </p:sp>
        <p:sp>
          <p:nvSpPr>
            <p:cNvPr id="37" name="Rectangle 22"/>
            <p:cNvSpPr>
              <a:spLocks noChangeArrowheads="1"/>
            </p:cNvSpPr>
            <p:nvPr/>
          </p:nvSpPr>
          <p:spPr bwMode="auto">
            <a:xfrm>
              <a:off x="3536" y="3024"/>
              <a:ext cx="661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dirty="0">
                  <a:latin typeface="Comic Sans MS" pitchFamily="66" charset="0"/>
                </a:rPr>
                <a:t>[(1-F) +</a:t>
              </a:r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899592" y="2708920"/>
            <a:ext cx="74888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Let F be the fraction where enhancement is applied =&gt; Also, called parallel fraction and (1-F) as the serial fraction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40" name="Rectangle 3"/>
          <p:cNvSpPr>
            <a:spLocks noChangeArrowheads="1"/>
          </p:cNvSpPr>
          <p:nvPr/>
        </p:nvSpPr>
        <p:spPr bwMode="auto">
          <a:xfrm>
            <a:off x="755576" y="3717032"/>
            <a:ext cx="240161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 dirty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Execution </a:t>
            </a:r>
            <a:r>
              <a:rPr lang="en-US" sz="2000" i="1" dirty="0" err="1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time</a:t>
            </a:r>
            <a:r>
              <a:rPr lang="en-US" sz="2000" i="1" baseline="-25000" dirty="0" err="1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after</a:t>
            </a:r>
            <a:endParaRPr lang="en-US" sz="2000" i="1" baseline="-25000" dirty="0">
              <a:solidFill>
                <a:srgbClr val="99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09677"/>
            <a:ext cx="8281987" cy="707886"/>
          </a:xfrm>
        </p:spPr>
        <p:txBody>
          <a:bodyPr/>
          <a:lstStyle/>
          <a:p>
            <a:r>
              <a:rPr lang="en-AU" dirty="0" smtClean="0"/>
              <a:t>Principles of Computer Design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/>
              <a:t>The Processor Performance Equation</a:t>
            </a:r>
          </a:p>
          <a:p>
            <a:pPr>
              <a:lnSpc>
                <a:spcPct val="90000"/>
              </a:lnSpc>
              <a:buNone/>
            </a:pPr>
            <a:endParaRPr lang="en-US" sz="2400" dirty="0" smtClean="0"/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8366864" y="407804"/>
            <a:ext cx="1184940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Principles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  <p:sp>
        <p:nvSpPr>
          <p:cNvPr id="50995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09958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09959" name="Rectangle 7"/>
          <p:cNvSpPr>
            <a:spLocks noChangeArrowheads="1"/>
          </p:cNvSpPr>
          <p:nvPr/>
        </p:nvSpPr>
        <p:spPr bwMode="auto">
          <a:xfrm>
            <a:off x="0" y="790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50996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09963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09965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478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478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51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519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519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519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5194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98340" y="1687463"/>
            <a:ext cx="5610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11760" y="2204864"/>
            <a:ext cx="4076700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699792" y="3068960"/>
            <a:ext cx="344805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403648" y="3933056"/>
            <a:ext cx="6143625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691680" y="4653136"/>
            <a:ext cx="5495925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704" y="3861048"/>
            <a:ext cx="5619750" cy="122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17292" y="2492896"/>
            <a:ext cx="46005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09677"/>
            <a:ext cx="8281987" cy="707886"/>
          </a:xfrm>
        </p:spPr>
        <p:txBody>
          <a:bodyPr/>
          <a:lstStyle/>
          <a:p>
            <a:r>
              <a:rPr lang="en-AU" dirty="0" smtClean="0"/>
              <a:t>Principles of Computer Design</a:t>
            </a:r>
            <a:endParaRPr lang="en-AU" dirty="0"/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8366864" y="407804"/>
            <a:ext cx="1184940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Principles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  <p:sp>
        <p:nvSpPr>
          <p:cNvPr id="50995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09958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09959" name="Rectangle 7"/>
          <p:cNvSpPr>
            <a:spLocks noChangeArrowheads="1"/>
          </p:cNvSpPr>
          <p:nvPr/>
        </p:nvSpPr>
        <p:spPr bwMode="auto">
          <a:xfrm>
            <a:off x="0" y="790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50996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09963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09965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478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478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51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519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519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519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5194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539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6" name="Content Placeholder 2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Different instruction types having different CPIs</a:t>
            </a:r>
            <a:endParaRPr lang="en-US" dirty="0"/>
          </a:p>
        </p:txBody>
      </p:sp>
      <p:sp>
        <p:nvSpPr>
          <p:cNvPr id="55398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9/23/2004</a:t>
            </a:r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</a:t>
            </a:r>
            <a:endParaRPr lang="en-US" dirty="0"/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467544" y="1052736"/>
            <a:ext cx="8229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buFontTx/>
              <a:buChar char="•"/>
            </a:pPr>
            <a:r>
              <a:rPr lang="en-US" sz="2400" dirty="0">
                <a:latin typeface="Comic Sans MS" pitchFamily="66" charset="0"/>
              </a:rPr>
              <a:t>Instruction mix of a RISC architecture.</a:t>
            </a:r>
          </a:p>
          <a:p>
            <a:pPr marL="342900" indent="-342900">
              <a:buFontTx/>
              <a:buChar char="•"/>
            </a:pPr>
            <a:endParaRPr lang="en-US" dirty="0">
              <a:latin typeface="Comic Sans MS" pitchFamily="66" charset="0"/>
            </a:endParaRPr>
          </a:p>
          <a:p>
            <a:pPr marL="342900" indent="-342900"/>
            <a:endParaRPr lang="en-US" dirty="0">
              <a:latin typeface="Comic Sans MS" pitchFamily="66" charset="0"/>
            </a:endParaRPr>
          </a:p>
          <a:p>
            <a:pPr marL="342900" indent="-342900">
              <a:spcBef>
                <a:spcPct val="50000"/>
              </a:spcBef>
              <a:buFontTx/>
              <a:buChar char="•"/>
            </a:pPr>
            <a:r>
              <a:rPr lang="en-US" sz="2400" dirty="0" smtClean="0">
                <a:latin typeface="Comic Sans MS" pitchFamily="66" charset="0"/>
              </a:rPr>
              <a:t>Add </a:t>
            </a:r>
            <a:r>
              <a:rPr lang="en-US" sz="2400" dirty="0">
                <a:latin typeface="Comic Sans MS" pitchFamily="66" charset="0"/>
              </a:rPr>
              <a:t>a register-memory ALU instruction format?</a:t>
            </a:r>
          </a:p>
          <a:p>
            <a:pPr marL="342900" indent="-342900">
              <a:spcBef>
                <a:spcPct val="50000"/>
              </a:spcBef>
              <a:buFontTx/>
              <a:buChar char="•"/>
            </a:pPr>
            <a:r>
              <a:rPr lang="en-US" sz="2400" dirty="0">
                <a:latin typeface="Comic Sans MS" pitchFamily="66" charset="0"/>
              </a:rPr>
              <a:t>One op. in register, one op. in memory</a:t>
            </a:r>
          </a:p>
          <a:p>
            <a:pPr marL="342900" indent="-342900">
              <a:spcBef>
                <a:spcPct val="50000"/>
              </a:spcBef>
              <a:buFontTx/>
              <a:buChar char="•"/>
            </a:pPr>
            <a:r>
              <a:rPr lang="en-US" sz="2400" dirty="0">
                <a:latin typeface="Comic Sans MS" pitchFamily="66" charset="0"/>
              </a:rPr>
              <a:t>The new instruction will take 2 cc but will also increase the Branches to 3 cc.</a:t>
            </a:r>
          </a:p>
          <a:p>
            <a:pPr marL="342900" indent="-342900">
              <a:spcBef>
                <a:spcPct val="50000"/>
              </a:spcBef>
            </a:pPr>
            <a:r>
              <a:rPr lang="en-US" sz="2400" dirty="0">
                <a:latin typeface="Comic Sans MS" pitchFamily="66" charset="0"/>
              </a:rPr>
              <a:t>Q: What fraction of loads must be eliminated for this to pay off?</a:t>
            </a:r>
          </a:p>
        </p:txBody>
      </p:sp>
      <p:graphicFrame>
        <p:nvGraphicFramePr>
          <p:cNvPr id="83968" name="Object 1024"/>
          <p:cNvGraphicFramePr>
            <a:graphicFrameLocks/>
          </p:cNvGraphicFramePr>
          <p:nvPr/>
        </p:nvGraphicFramePr>
        <p:xfrm>
          <a:off x="1763688" y="1628800"/>
          <a:ext cx="4395787" cy="1141412"/>
        </p:xfrm>
        <a:graphic>
          <a:graphicData uri="http://schemas.openxmlformats.org/presentationml/2006/ole">
            <p:oleObj spid="_x0000_s1026" name="Document" r:id="rId4" imgW="5416200" imgH="1406520" progId="Word.Document.8">
              <p:embed/>
            </p:oleObj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9/23/2004</a:t>
            </a:r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Solution</a:t>
            </a:r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2267744" y="3933056"/>
            <a:ext cx="51990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Exec Time = Instr. </a:t>
            </a:r>
            <a:r>
              <a:rPr lang="en-US" sz="2000" dirty="0" err="1">
                <a:latin typeface="Comic Sans MS" pitchFamily="66" charset="0"/>
              </a:rPr>
              <a:t>Cnt</a:t>
            </a:r>
            <a:r>
              <a:rPr lang="en-US" sz="2000" dirty="0">
                <a:latin typeface="Comic Sans MS" pitchFamily="66" charset="0"/>
              </a:rPr>
              <a:t>. x CPI x Cycle time</a:t>
            </a:r>
          </a:p>
        </p:txBody>
      </p:sp>
      <p:graphicFrame>
        <p:nvGraphicFramePr>
          <p:cNvPr id="29922" name="Group 226"/>
          <p:cNvGraphicFramePr>
            <a:graphicFrameLocks noGrp="1"/>
          </p:cNvGraphicFramePr>
          <p:nvPr/>
        </p:nvGraphicFramePr>
        <p:xfrm>
          <a:off x="611560" y="908720"/>
          <a:ext cx="7848600" cy="2780665"/>
        </p:xfrm>
        <a:graphic>
          <a:graphicData uri="http://schemas.openxmlformats.org/drawingml/2006/table">
            <a:tbl>
              <a:tblPr/>
              <a:tblGrid>
                <a:gridCol w="1584325"/>
                <a:gridCol w="701675"/>
                <a:gridCol w="685800"/>
                <a:gridCol w="1219200"/>
                <a:gridCol w="914400"/>
                <a:gridCol w="914400"/>
                <a:gridCol w="1828800"/>
              </a:tblGrid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Instr.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F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CPI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i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CPI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i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xF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i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omic Sans MS" pitchFamily="66" charset="0"/>
                        </a:rPr>
                        <a:t>I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omic Sans MS" pitchFamily="66" charset="0"/>
                        </a:rPr>
                        <a:t>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CPI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i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CPI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i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xI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i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ALU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.5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.5-X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.5-X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4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Load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.4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.2-X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.4-2X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Store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.2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.2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Branch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.4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.6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Reg/Mem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2X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3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CPI=1.5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1-X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(1.7-X)/(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mic Sans MS" pitchFamily="66" charset="0"/>
                        </a:rPr>
                        <a:t>1-X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)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9923" name="Text Box 227"/>
          <p:cNvSpPr txBox="1">
            <a:spLocks noChangeArrowheads="1"/>
          </p:cNvSpPr>
          <p:nvPr/>
        </p:nvSpPr>
        <p:spPr bwMode="auto">
          <a:xfrm>
            <a:off x="683568" y="4365104"/>
            <a:ext cx="81454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mic Sans MS" pitchFamily="66" charset="0"/>
              </a:rPr>
              <a:t>Instr. </a:t>
            </a:r>
            <a:r>
              <a:rPr lang="en-US" sz="1800" dirty="0" err="1">
                <a:latin typeface="Comic Sans MS" pitchFamily="66" charset="0"/>
              </a:rPr>
              <a:t>Cnt</a:t>
            </a:r>
            <a:r>
              <a:rPr lang="en-US" sz="1800" baseline="-25000" dirty="0" err="1">
                <a:latin typeface="Comic Sans MS" pitchFamily="66" charset="0"/>
              </a:rPr>
              <a:t>old</a:t>
            </a:r>
            <a:r>
              <a:rPr lang="en-US" sz="1800" dirty="0">
                <a:latin typeface="Comic Sans MS" pitchFamily="66" charset="0"/>
              </a:rPr>
              <a:t> x </a:t>
            </a:r>
            <a:r>
              <a:rPr lang="en-US" sz="1800" dirty="0" err="1">
                <a:latin typeface="Comic Sans MS" pitchFamily="66" charset="0"/>
              </a:rPr>
              <a:t>CPI</a:t>
            </a:r>
            <a:r>
              <a:rPr lang="en-US" sz="1800" baseline="-25000" dirty="0" err="1">
                <a:latin typeface="Comic Sans MS" pitchFamily="66" charset="0"/>
              </a:rPr>
              <a:t>old</a:t>
            </a:r>
            <a:r>
              <a:rPr lang="en-US" sz="1800" dirty="0">
                <a:latin typeface="Comic Sans MS" pitchFamily="66" charset="0"/>
              </a:rPr>
              <a:t> x Cycle </a:t>
            </a:r>
            <a:r>
              <a:rPr lang="en-US" sz="1800" dirty="0" err="1">
                <a:latin typeface="Comic Sans MS" pitchFamily="66" charset="0"/>
              </a:rPr>
              <a:t>time</a:t>
            </a:r>
            <a:r>
              <a:rPr lang="en-US" sz="1800" baseline="-25000" dirty="0" err="1">
                <a:latin typeface="Comic Sans MS" pitchFamily="66" charset="0"/>
              </a:rPr>
              <a:t>old</a:t>
            </a:r>
            <a:r>
              <a:rPr lang="en-US" sz="1800" dirty="0">
                <a:latin typeface="Comic Sans MS" pitchFamily="66" charset="0"/>
              </a:rPr>
              <a:t> &gt;= Instr. </a:t>
            </a:r>
            <a:r>
              <a:rPr lang="en-US" sz="1800" dirty="0" err="1">
                <a:latin typeface="Comic Sans MS" pitchFamily="66" charset="0"/>
              </a:rPr>
              <a:t>Cnt</a:t>
            </a:r>
            <a:r>
              <a:rPr lang="en-US" sz="1800" baseline="-25000" dirty="0" err="1">
                <a:latin typeface="Comic Sans MS" pitchFamily="66" charset="0"/>
              </a:rPr>
              <a:t>new</a:t>
            </a:r>
            <a:r>
              <a:rPr lang="en-US" sz="1800" dirty="0">
                <a:latin typeface="Comic Sans MS" pitchFamily="66" charset="0"/>
              </a:rPr>
              <a:t> x </a:t>
            </a:r>
            <a:r>
              <a:rPr lang="en-US" sz="1800" dirty="0" err="1">
                <a:latin typeface="Comic Sans MS" pitchFamily="66" charset="0"/>
              </a:rPr>
              <a:t>CPI</a:t>
            </a:r>
            <a:r>
              <a:rPr lang="en-US" sz="1800" baseline="-25000" dirty="0" err="1">
                <a:latin typeface="Comic Sans MS" pitchFamily="66" charset="0"/>
              </a:rPr>
              <a:t>new</a:t>
            </a:r>
            <a:r>
              <a:rPr lang="en-US" sz="1800" dirty="0">
                <a:latin typeface="Comic Sans MS" pitchFamily="66" charset="0"/>
              </a:rPr>
              <a:t> x Cycle </a:t>
            </a:r>
            <a:r>
              <a:rPr lang="en-US" sz="1800" dirty="0" err="1">
                <a:latin typeface="Comic Sans MS" pitchFamily="66" charset="0"/>
              </a:rPr>
              <a:t>time</a:t>
            </a:r>
            <a:r>
              <a:rPr lang="en-US" sz="1800" baseline="-25000" dirty="0" err="1">
                <a:latin typeface="Comic Sans MS" pitchFamily="66" charset="0"/>
              </a:rPr>
              <a:t>new</a:t>
            </a:r>
            <a:endParaRPr lang="en-US" sz="1800" baseline="-25000" dirty="0">
              <a:latin typeface="Comic Sans MS" pitchFamily="66" charset="0"/>
            </a:endParaRPr>
          </a:p>
        </p:txBody>
      </p:sp>
      <p:sp>
        <p:nvSpPr>
          <p:cNvPr id="29924" name="Text Box 228"/>
          <p:cNvSpPr txBox="1">
            <a:spLocks noChangeArrowheads="1"/>
          </p:cNvSpPr>
          <p:nvPr/>
        </p:nvSpPr>
        <p:spPr bwMode="auto">
          <a:xfrm>
            <a:off x="3563888" y="4797152"/>
            <a:ext cx="35766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mic Sans MS" pitchFamily="66" charset="0"/>
              </a:rPr>
              <a:t>1.0 x 1.5 &gt;= (1-X) x (1.7-X)/(1-X)</a:t>
            </a:r>
            <a:endParaRPr lang="en-US" sz="1800" baseline="-25000" dirty="0">
              <a:latin typeface="Comic Sans MS" pitchFamily="66" charset="0"/>
            </a:endParaRPr>
          </a:p>
        </p:txBody>
      </p:sp>
      <p:sp>
        <p:nvSpPr>
          <p:cNvPr id="29925" name="Text Box 229"/>
          <p:cNvSpPr txBox="1">
            <a:spLocks noChangeArrowheads="1"/>
          </p:cNvSpPr>
          <p:nvPr/>
        </p:nvSpPr>
        <p:spPr bwMode="auto">
          <a:xfrm>
            <a:off x="4283968" y="5301208"/>
            <a:ext cx="10255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X &gt;= 0.2</a:t>
            </a:r>
          </a:p>
        </p:txBody>
      </p:sp>
      <p:sp>
        <p:nvSpPr>
          <p:cNvPr id="29926" name="Rectangle 230"/>
          <p:cNvSpPr>
            <a:spLocks noChangeArrowheads="1"/>
          </p:cNvSpPr>
          <p:nvPr/>
        </p:nvSpPr>
        <p:spPr bwMode="auto">
          <a:xfrm>
            <a:off x="1043608" y="5661248"/>
            <a:ext cx="7219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omic Sans MS" pitchFamily="66" charset="0"/>
              </a:rPr>
              <a:t>ALL</a:t>
            </a:r>
            <a:r>
              <a:rPr lang="en-US" sz="2400" dirty="0">
                <a:latin typeface="Comic Sans MS" pitchFamily="66" charset="0"/>
              </a:rPr>
              <a:t> loads must be eliminated for this to be a win!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/>
          <a:p>
            <a:fld id="{79527752-0FD1-49FB-A6D3-B852BF1E5959}" type="slidenum">
              <a:rPr lang="en-US"/>
              <a:pPr/>
              <a:t>27</a:t>
            </a:fld>
            <a:endParaRPr 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0"/>
            <a:ext cx="8458200" cy="646331"/>
          </a:xfrm>
        </p:spPr>
        <p:txBody>
          <a:bodyPr/>
          <a:lstStyle/>
          <a:p>
            <a:r>
              <a:rPr lang="en-US" sz="3600" dirty="0"/>
              <a:t>Choosing Programs to Evaluate </a:t>
            </a:r>
            <a:r>
              <a:rPr lang="en-US" sz="3600" dirty="0" err="1"/>
              <a:t>Perf</a:t>
            </a:r>
            <a:r>
              <a:rPr lang="en-US" sz="3600" dirty="0"/>
              <a:t>.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836712"/>
            <a:ext cx="7772400" cy="5334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/>
              <a:t>Toy benchmarks</a:t>
            </a:r>
            <a:endParaRPr lang="en-US" sz="2000" dirty="0"/>
          </a:p>
          <a:p>
            <a:pPr lvl="1">
              <a:lnSpc>
                <a:spcPct val="80000"/>
              </a:lnSpc>
            </a:pPr>
            <a:r>
              <a:rPr lang="en-US" sz="1800" dirty="0"/>
              <a:t>e.g., </a:t>
            </a:r>
            <a:r>
              <a:rPr lang="en-US" sz="1800" dirty="0" err="1"/>
              <a:t>quicksort</a:t>
            </a:r>
            <a:r>
              <a:rPr lang="en-US" sz="1800" dirty="0"/>
              <a:t>, puzzle</a:t>
            </a:r>
          </a:p>
          <a:p>
            <a:pPr lvl="1">
              <a:lnSpc>
                <a:spcPct val="80000"/>
              </a:lnSpc>
            </a:pPr>
            <a:r>
              <a:rPr lang="en-US" sz="1800" dirty="0"/>
              <a:t>No one really runs. Scary fact: used to prove the value of RISC in early 80’s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Synthetic benchmarks</a:t>
            </a:r>
          </a:p>
          <a:p>
            <a:pPr lvl="1">
              <a:lnSpc>
                <a:spcPct val="80000"/>
              </a:lnSpc>
            </a:pPr>
            <a:r>
              <a:rPr lang="en-US" sz="1800" dirty="0"/>
              <a:t>Attempt to match average frequencies of operations and operands in real workloads.</a:t>
            </a:r>
          </a:p>
          <a:p>
            <a:pPr lvl="1">
              <a:lnSpc>
                <a:spcPct val="80000"/>
              </a:lnSpc>
            </a:pPr>
            <a:r>
              <a:rPr lang="en-US" sz="1800" dirty="0"/>
              <a:t>e.g., Whetstone, Dhrystone</a:t>
            </a:r>
          </a:p>
          <a:p>
            <a:pPr lvl="1">
              <a:lnSpc>
                <a:spcPct val="80000"/>
              </a:lnSpc>
            </a:pPr>
            <a:r>
              <a:rPr lang="en-US" sz="1800" dirty="0"/>
              <a:t>Often slightly more complex than kernels; But do not represent real programs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Kernels</a:t>
            </a:r>
          </a:p>
          <a:p>
            <a:pPr lvl="1">
              <a:lnSpc>
                <a:spcPct val="80000"/>
              </a:lnSpc>
            </a:pPr>
            <a:r>
              <a:rPr lang="en-US" sz="1800" dirty="0"/>
              <a:t>Most frequently executed pieces of real programs</a:t>
            </a:r>
          </a:p>
          <a:p>
            <a:pPr lvl="1">
              <a:lnSpc>
                <a:spcPct val="80000"/>
              </a:lnSpc>
            </a:pPr>
            <a:r>
              <a:rPr lang="en-US" sz="1800" dirty="0"/>
              <a:t>e.g., </a:t>
            </a:r>
            <a:r>
              <a:rPr lang="en-US" sz="1800" dirty="0" err="1"/>
              <a:t>livermore</a:t>
            </a:r>
            <a:r>
              <a:rPr lang="en-US" sz="1800" dirty="0"/>
              <a:t> loops</a:t>
            </a:r>
          </a:p>
          <a:p>
            <a:pPr lvl="1">
              <a:lnSpc>
                <a:spcPct val="80000"/>
              </a:lnSpc>
            </a:pPr>
            <a:r>
              <a:rPr lang="en-US" sz="1800" dirty="0"/>
              <a:t>Good for focusing on individual features not big picture</a:t>
            </a:r>
          </a:p>
          <a:p>
            <a:pPr lvl="1">
              <a:lnSpc>
                <a:spcPct val="80000"/>
              </a:lnSpc>
            </a:pPr>
            <a:r>
              <a:rPr lang="en-US" sz="1800" dirty="0"/>
              <a:t>Tend to over-emphasize target feature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Real programs</a:t>
            </a:r>
          </a:p>
          <a:p>
            <a:pPr lvl="1">
              <a:lnSpc>
                <a:spcPct val="80000"/>
              </a:lnSpc>
            </a:pPr>
            <a:r>
              <a:rPr lang="en-US" sz="1800" dirty="0"/>
              <a:t>e.g., </a:t>
            </a:r>
            <a:r>
              <a:rPr lang="en-US" sz="1800" dirty="0" err="1"/>
              <a:t>gcc</a:t>
            </a:r>
            <a:r>
              <a:rPr lang="en-US" sz="1800" dirty="0"/>
              <a:t>, spice, </a:t>
            </a:r>
            <a:r>
              <a:rPr lang="en-US" sz="1800" dirty="0" smtClean="0"/>
              <a:t>SPEC2006 </a:t>
            </a:r>
            <a:r>
              <a:rPr lang="en-US" sz="1800" dirty="0"/>
              <a:t>(standard performance evaluation corporation), TPCC, </a:t>
            </a:r>
            <a:r>
              <a:rPr lang="en-US" sz="1800" dirty="0" smtClean="0"/>
              <a:t>TPCD, PARSEC, SPLASH</a:t>
            </a:r>
            <a:endParaRPr lang="en-US" sz="1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188" y="109677"/>
            <a:ext cx="8281987" cy="707886"/>
          </a:xfrm>
        </p:spPr>
        <p:txBody>
          <a:bodyPr/>
          <a:lstStyle/>
          <a:p>
            <a:r>
              <a:rPr lang="en-US" dirty="0" smtClean="0"/>
              <a:t>Grading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Grading: Based on Curve</a:t>
            </a:r>
          </a:p>
          <a:p>
            <a:r>
              <a:rPr lang="en-US" dirty="0" smtClean="0"/>
              <a:t>Test1: 35 points</a:t>
            </a:r>
          </a:p>
          <a:p>
            <a:r>
              <a:rPr lang="en-US" dirty="0" smtClean="0"/>
              <a:t>Test 2: 35 points</a:t>
            </a:r>
          </a:p>
          <a:p>
            <a:r>
              <a:rPr lang="en-US" dirty="0" smtClean="0"/>
              <a:t>Project 1: 15 points</a:t>
            </a:r>
          </a:p>
          <a:p>
            <a:r>
              <a:rPr lang="en-US" dirty="0" smtClean="0"/>
              <a:t>Project 2: 15 points</a:t>
            </a:r>
          </a:p>
          <a:p>
            <a:pPr>
              <a:buNone/>
            </a:pPr>
            <a:r>
              <a:rPr lang="en-US" dirty="0" smtClean="0"/>
              <a:t>The project is based on Simple Scalar simulator. See </a:t>
            </a:r>
            <a:r>
              <a:rPr lang="en-US" dirty="0" smtClean="0">
                <a:solidFill>
                  <a:srgbClr val="FF0000"/>
                </a:solidFill>
              </a:rPr>
              <a:t>www.simplesacar.com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Copyright © 2012, Elsevier Inc. All rights reserved.</a:t>
            </a:r>
            <a:endParaRPr lang="en-A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188640"/>
            <a:ext cx="7632848" cy="543739"/>
          </a:xfrm>
          <a:noFill/>
          <a:ln/>
        </p:spPr>
        <p:txBody>
          <a:bodyPr wrap="square" lIns="63500" tIns="25400" rIns="63500" bIns="25400" anchor="t">
            <a:spAutoFit/>
          </a:bodyPr>
          <a:lstStyle/>
          <a:p>
            <a:r>
              <a:rPr lang="en-US" sz="3200" dirty="0" smtClean="0"/>
              <a:t>What is *Computer Architecture*</a:t>
            </a:r>
            <a:endParaRPr lang="en-US" sz="3200" dirty="0"/>
          </a:p>
        </p:txBody>
      </p:sp>
      <p:grpSp>
        <p:nvGrpSpPr>
          <p:cNvPr id="2" name="Group 51"/>
          <p:cNvGrpSpPr>
            <a:grpSpLocks/>
          </p:cNvGrpSpPr>
          <p:nvPr/>
        </p:nvGrpSpPr>
        <p:grpSpPr bwMode="auto">
          <a:xfrm>
            <a:off x="850900" y="2495550"/>
            <a:ext cx="7143750" cy="3600450"/>
            <a:chOff x="536" y="916"/>
            <a:chExt cx="4500" cy="2268"/>
          </a:xfrm>
        </p:grpSpPr>
        <p:sp>
          <p:nvSpPr>
            <p:cNvPr id="8195" name="Rectangle 3" descr="Horizontal brick"/>
            <p:cNvSpPr>
              <a:spLocks noChangeArrowheads="1"/>
            </p:cNvSpPr>
            <p:nvPr/>
          </p:nvSpPr>
          <p:spPr bwMode="auto">
            <a:xfrm>
              <a:off x="820" y="1780"/>
              <a:ext cx="4216" cy="280"/>
            </a:xfrm>
            <a:prstGeom prst="rect">
              <a:avLst/>
            </a:prstGeom>
            <a:pattFill prst="horzBrick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96" name="Oval 4"/>
            <p:cNvSpPr>
              <a:spLocks noChangeArrowheads="1"/>
            </p:cNvSpPr>
            <p:nvPr/>
          </p:nvSpPr>
          <p:spPr bwMode="auto">
            <a:xfrm>
              <a:off x="2356" y="916"/>
              <a:ext cx="232" cy="18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97" name="Line 5"/>
            <p:cNvSpPr>
              <a:spLocks noChangeShapeType="1"/>
            </p:cNvSpPr>
            <p:nvPr/>
          </p:nvSpPr>
          <p:spPr bwMode="auto">
            <a:xfrm flipH="1">
              <a:off x="2444" y="1108"/>
              <a:ext cx="56" cy="3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98" name="Line 6"/>
            <p:cNvSpPr>
              <a:spLocks noChangeShapeType="1"/>
            </p:cNvSpPr>
            <p:nvPr/>
          </p:nvSpPr>
          <p:spPr bwMode="auto">
            <a:xfrm>
              <a:off x="2452" y="1488"/>
              <a:ext cx="1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99" name="Line 7"/>
            <p:cNvSpPr>
              <a:spLocks noChangeShapeType="1"/>
            </p:cNvSpPr>
            <p:nvPr/>
          </p:nvSpPr>
          <p:spPr bwMode="auto">
            <a:xfrm>
              <a:off x="2592" y="1492"/>
              <a:ext cx="0" cy="1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0" name="Line 8"/>
            <p:cNvSpPr>
              <a:spLocks noChangeShapeType="1"/>
            </p:cNvSpPr>
            <p:nvPr/>
          </p:nvSpPr>
          <p:spPr bwMode="auto">
            <a:xfrm>
              <a:off x="2596" y="1680"/>
              <a:ext cx="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1" name="Line 9"/>
            <p:cNvSpPr>
              <a:spLocks noChangeShapeType="1"/>
            </p:cNvSpPr>
            <p:nvPr/>
          </p:nvSpPr>
          <p:spPr bwMode="auto">
            <a:xfrm flipH="1">
              <a:off x="2348" y="1492"/>
              <a:ext cx="104" cy="2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2" name="Line 10"/>
            <p:cNvSpPr>
              <a:spLocks noChangeShapeType="1"/>
            </p:cNvSpPr>
            <p:nvPr/>
          </p:nvSpPr>
          <p:spPr bwMode="auto">
            <a:xfrm flipH="1">
              <a:off x="2204" y="1732"/>
              <a:ext cx="152" cy="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3" name="Line 11"/>
            <p:cNvSpPr>
              <a:spLocks noChangeShapeType="1"/>
            </p:cNvSpPr>
            <p:nvPr/>
          </p:nvSpPr>
          <p:spPr bwMode="auto">
            <a:xfrm>
              <a:off x="2500" y="1252"/>
              <a:ext cx="136" cy="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4" name="Line 12"/>
            <p:cNvSpPr>
              <a:spLocks noChangeShapeType="1"/>
            </p:cNvSpPr>
            <p:nvPr/>
          </p:nvSpPr>
          <p:spPr bwMode="auto">
            <a:xfrm flipV="1">
              <a:off x="2644" y="1244"/>
              <a:ext cx="88" cy="1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5" name="Line 13"/>
            <p:cNvSpPr>
              <a:spLocks noChangeShapeType="1"/>
            </p:cNvSpPr>
            <p:nvPr/>
          </p:nvSpPr>
          <p:spPr bwMode="auto">
            <a:xfrm>
              <a:off x="2452" y="1200"/>
              <a:ext cx="1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6" name="Line 14"/>
            <p:cNvSpPr>
              <a:spLocks noChangeShapeType="1"/>
            </p:cNvSpPr>
            <p:nvPr/>
          </p:nvSpPr>
          <p:spPr bwMode="auto">
            <a:xfrm flipV="1">
              <a:off x="2596" y="1100"/>
              <a:ext cx="88" cy="1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7" name="Oval 15"/>
            <p:cNvSpPr>
              <a:spLocks noChangeArrowheads="1"/>
            </p:cNvSpPr>
            <p:nvPr/>
          </p:nvSpPr>
          <p:spPr bwMode="auto">
            <a:xfrm>
              <a:off x="3220" y="964"/>
              <a:ext cx="232" cy="18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8" name="Line 16"/>
            <p:cNvSpPr>
              <a:spLocks noChangeShapeType="1"/>
            </p:cNvSpPr>
            <p:nvPr/>
          </p:nvSpPr>
          <p:spPr bwMode="auto">
            <a:xfrm>
              <a:off x="3364" y="1156"/>
              <a:ext cx="40" cy="4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9" name="Line 17"/>
            <p:cNvSpPr>
              <a:spLocks noChangeShapeType="1"/>
            </p:cNvSpPr>
            <p:nvPr/>
          </p:nvSpPr>
          <p:spPr bwMode="auto">
            <a:xfrm flipH="1">
              <a:off x="3212" y="1540"/>
              <a:ext cx="200" cy="13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0" name="Line 18"/>
            <p:cNvSpPr>
              <a:spLocks noChangeShapeType="1"/>
            </p:cNvSpPr>
            <p:nvPr/>
          </p:nvSpPr>
          <p:spPr bwMode="auto">
            <a:xfrm>
              <a:off x="3220" y="1684"/>
              <a:ext cx="88" cy="1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1" name="Line 19"/>
            <p:cNvSpPr>
              <a:spLocks noChangeShapeType="1"/>
            </p:cNvSpPr>
            <p:nvPr/>
          </p:nvSpPr>
          <p:spPr bwMode="auto">
            <a:xfrm>
              <a:off x="3412" y="1540"/>
              <a:ext cx="184" cy="13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2" name="Line 20"/>
            <p:cNvSpPr>
              <a:spLocks noChangeShapeType="1"/>
            </p:cNvSpPr>
            <p:nvPr/>
          </p:nvSpPr>
          <p:spPr bwMode="auto">
            <a:xfrm flipV="1">
              <a:off x="3604" y="1580"/>
              <a:ext cx="136" cy="1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3" name="Line 21"/>
            <p:cNvSpPr>
              <a:spLocks noChangeShapeType="1"/>
            </p:cNvSpPr>
            <p:nvPr/>
          </p:nvSpPr>
          <p:spPr bwMode="auto">
            <a:xfrm>
              <a:off x="3748" y="1588"/>
              <a:ext cx="40" cy="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4" name="Line 22"/>
            <p:cNvSpPr>
              <a:spLocks noChangeShapeType="1"/>
            </p:cNvSpPr>
            <p:nvPr/>
          </p:nvSpPr>
          <p:spPr bwMode="auto">
            <a:xfrm flipH="1">
              <a:off x="3260" y="1300"/>
              <a:ext cx="104" cy="13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5" name="Line 23"/>
            <p:cNvSpPr>
              <a:spLocks noChangeShapeType="1"/>
            </p:cNvSpPr>
            <p:nvPr/>
          </p:nvSpPr>
          <p:spPr bwMode="auto">
            <a:xfrm flipH="1" flipV="1">
              <a:off x="3116" y="1388"/>
              <a:ext cx="152" cy="5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6" name="Line 24"/>
            <p:cNvSpPr>
              <a:spLocks noChangeShapeType="1"/>
            </p:cNvSpPr>
            <p:nvPr/>
          </p:nvSpPr>
          <p:spPr bwMode="auto">
            <a:xfrm flipH="1">
              <a:off x="3164" y="1248"/>
              <a:ext cx="2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7" name="Line 25"/>
            <p:cNvSpPr>
              <a:spLocks noChangeShapeType="1"/>
            </p:cNvSpPr>
            <p:nvPr/>
          </p:nvSpPr>
          <p:spPr bwMode="auto">
            <a:xfrm flipH="1" flipV="1">
              <a:off x="3020" y="1148"/>
              <a:ext cx="152" cy="1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8" name="Line 26"/>
            <p:cNvSpPr>
              <a:spLocks noChangeShapeType="1"/>
            </p:cNvSpPr>
            <p:nvPr/>
          </p:nvSpPr>
          <p:spPr bwMode="auto">
            <a:xfrm flipV="1">
              <a:off x="3268" y="1052"/>
              <a:ext cx="40" cy="5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9" name="Line 27"/>
            <p:cNvSpPr>
              <a:spLocks noChangeShapeType="1"/>
            </p:cNvSpPr>
            <p:nvPr/>
          </p:nvSpPr>
          <p:spPr bwMode="auto">
            <a:xfrm flipH="1" flipV="1">
              <a:off x="2444" y="1004"/>
              <a:ext cx="104" cy="1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0" name="Oval 28"/>
            <p:cNvSpPr>
              <a:spLocks noChangeArrowheads="1"/>
            </p:cNvSpPr>
            <p:nvPr/>
          </p:nvSpPr>
          <p:spPr bwMode="auto">
            <a:xfrm>
              <a:off x="2656" y="2128"/>
              <a:ext cx="400" cy="304"/>
            </a:xfrm>
            <a:prstGeom prst="ellips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1" name="Line 29"/>
            <p:cNvSpPr>
              <a:spLocks noChangeShapeType="1"/>
            </p:cNvSpPr>
            <p:nvPr/>
          </p:nvSpPr>
          <p:spPr bwMode="auto">
            <a:xfrm flipV="1">
              <a:off x="2800" y="2288"/>
              <a:ext cx="16" cy="8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2" name="Line 30"/>
            <p:cNvSpPr>
              <a:spLocks noChangeShapeType="1"/>
            </p:cNvSpPr>
            <p:nvPr/>
          </p:nvSpPr>
          <p:spPr bwMode="auto">
            <a:xfrm>
              <a:off x="2848" y="2304"/>
              <a:ext cx="16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3" name="Line 31"/>
            <p:cNvSpPr>
              <a:spLocks noChangeShapeType="1"/>
            </p:cNvSpPr>
            <p:nvPr/>
          </p:nvSpPr>
          <p:spPr bwMode="auto">
            <a:xfrm>
              <a:off x="2896" y="2320"/>
              <a:ext cx="16" cy="1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4" name="Line 32"/>
            <p:cNvSpPr>
              <a:spLocks noChangeShapeType="1"/>
            </p:cNvSpPr>
            <p:nvPr/>
          </p:nvSpPr>
          <p:spPr bwMode="auto">
            <a:xfrm>
              <a:off x="2896" y="2208"/>
              <a:ext cx="64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5" name="Line 33"/>
            <p:cNvSpPr>
              <a:spLocks noChangeShapeType="1"/>
            </p:cNvSpPr>
            <p:nvPr/>
          </p:nvSpPr>
          <p:spPr bwMode="auto">
            <a:xfrm flipH="1">
              <a:off x="2720" y="2208"/>
              <a:ext cx="80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6" name="Line 34"/>
            <p:cNvSpPr>
              <a:spLocks noChangeShapeType="1"/>
            </p:cNvSpPr>
            <p:nvPr/>
          </p:nvSpPr>
          <p:spPr bwMode="auto">
            <a:xfrm flipV="1">
              <a:off x="2448" y="3104"/>
              <a:ext cx="0" cy="8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7" name="Line 35"/>
            <p:cNvSpPr>
              <a:spLocks noChangeShapeType="1"/>
            </p:cNvSpPr>
            <p:nvPr/>
          </p:nvSpPr>
          <p:spPr bwMode="auto">
            <a:xfrm>
              <a:off x="2880" y="2464"/>
              <a:ext cx="0" cy="352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8" name="Line 36"/>
            <p:cNvSpPr>
              <a:spLocks noChangeShapeType="1"/>
            </p:cNvSpPr>
            <p:nvPr/>
          </p:nvSpPr>
          <p:spPr bwMode="auto">
            <a:xfrm>
              <a:off x="2896" y="2832"/>
              <a:ext cx="208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9" name="Line 37"/>
            <p:cNvSpPr>
              <a:spLocks noChangeShapeType="1"/>
            </p:cNvSpPr>
            <p:nvPr/>
          </p:nvSpPr>
          <p:spPr bwMode="auto">
            <a:xfrm>
              <a:off x="3136" y="2848"/>
              <a:ext cx="64" cy="25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30" name="Line 38"/>
            <p:cNvSpPr>
              <a:spLocks noChangeShapeType="1"/>
            </p:cNvSpPr>
            <p:nvPr/>
          </p:nvSpPr>
          <p:spPr bwMode="auto">
            <a:xfrm flipV="1">
              <a:off x="3232" y="3056"/>
              <a:ext cx="16" cy="8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31" name="Line 39"/>
            <p:cNvSpPr>
              <a:spLocks noChangeShapeType="1"/>
            </p:cNvSpPr>
            <p:nvPr/>
          </p:nvSpPr>
          <p:spPr bwMode="auto">
            <a:xfrm flipH="1">
              <a:off x="2624" y="2848"/>
              <a:ext cx="272" cy="1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32" name="Line 40"/>
            <p:cNvSpPr>
              <a:spLocks noChangeShapeType="1"/>
            </p:cNvSpPr>
            <p:nvPr/>
          </p:nvSpPr>
          <p:spPr bwMode="auto">
            <a:xfrm flipH="1">
              <a:off x="2528" y="2896"/>
              <a:ext cx="128" cy="25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33" name="Line 41"/>
            <p:cNvSpPr>
              <a:spLocks noChangeShapeType="1"/>
            </p:cNvSpPr>
            <p:nvPr/>
          </p:nvSpPr>
          <p:spPr bwMode="auto">
            <a:xfrm flipH="1">
              <a:off x="2432" y="3168"/>
              <a:ext cx="128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34" name="Line 42"/>
            <p:cNvSpPr>
              <a:spLocks noChangeShapeType="1"/>
            </p:cNvSpPr>
            <p:nvPr/>
          </p:nvSpPr>
          <p:spPr bwMode="auto">
            <a:xfrm>
              <a:off x="2896" y="2464"/>
              <a:ext cx="304" cy="1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35" name="Line 43"/>
            <p:cNvSpPr>
              <a:spLocks noChangeShapeType="1"/>
            </p:cNvSpPr>
            <p:nvPr/>
          </p:nvSpPr>
          <p:spPr bwMode="auto">
            <a:xfrm flipV="1">
              <a:off x="3232" y="2048"/>
              <a:ext cx="208" cy="464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36" name="Line 44"/>
            <p:cNvSpPr>
              <a:spLocks noChangeShapeType="1"/>
            </p:cNvSpPr>
            <p:nvPr/>
          </p:nvSpPr>
          <p:spPr bwMode="auto">
            <a:xfrm>
              <a:off x="3472" y="2064"/>
              <a:ext cx="112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37" name="Line 45"/>
            <p:cNvSpPr>
              <a:spLocks noChangeShapeType="1"/>
            </p:cNvSpPr>
            <p:nvPr/>
          </p:nvSpPr>
          <p:spPr bwMode="auto">
            <a:xfrm flipH="1">
              <a:off x="2576" y="2512"/>
              <a:ext cx="320" cy="1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38" name="Line 46"/>
            <p:cNvSpPr>
              <a:spLocks noChangeShapeType="1"/>
            </p:cNvSpPr>
            <p:nvPr/>
          </p:nvSpPr>
          <p:spPr bwMode="auto">
            <a:xfrm flipH="1" flipV="1">
              <a:off x="2240" y="2048"/>
              <a:ext cx="368" cy="512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39" name="Line 47"/>
            <p:cNvSpPr>
              <a:spLocks noChangeShapeType="1"/>
            </p:cNvSpPr>
            <p:nvPr/>
          </p:nvSpPr>
          <p:spPr bwMode="auto">
            <a:xfrm flipH="1">
              <a:off x="2096" y="2064"/>
              <a:ext cx="176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 useBgFill="1">
          <p:nvSpPr>
            <p:cNvPr id="8240" name="Rectangle 48"/>
            <p:cNvSpPr>
              <a:spLocks noChangeArrowheads="1"/>
            </p:cNvSpPr>
            <p:nvPr/>
          </p:nvSpPr>
          <p:spPr bwMode="auto">
            <a:xfrm>
              <a:off x="2312" y="1832"/>
              <a:ext cx="1070" cy="191"/>
            </a:xfrm>
            <a:prstGeom prst="rect">
              <a:avLst/>
            </a:prstGeom>
            <a:ln w="12700">
              <a:noFill/>
              <a:miter lim="800000"/>
              <a:headEnd/>
              <a:tailEnd/>
            </a:ln>
            <a:effectLst/>
          </p:spPr>
          <p:txBody>
            <a:bodyPr wrap="none" lIns="63500" tIns="25400" rIns="63500" bIns="25400">
              <a:spAutoFit/>
            </a:bodyPr>
            <a:lstStyle/>
            <a:p>
              <a:pPr eaLnBrk="0" hangingPunct="0">
                <a:lnSpc>
                  <a:spcPct val="92000"/>
                </a:lnSpc>
              </a:pPr>
              <a:r>
                <a:rPr lang="en-US" sz="1800">
                  <a:latin typeface="Comic Sans MS" pitchFamily="66" charset="0"/>
                </a:rPr>
                <a:t>instruction set</a:t>
              </a:r>
            </a:p>
          </p:txBody>
        </p:sp>
        <p:sp>
          <p:nvSpPr>
            <p:cNvPr id="8241" name="Rectangle 49"/>
            <p:cNvSpPr>
              <a:spLocks noChangeArrowheads="1"/>
            </p:cNvSpPr>
            <p:nvPr/>
          </p:nvSpPr>
          <p:spPr bwMode="auto">
            <a:xfrm>
              <a:off x="536" y="1264"/>
              <a:ext cx="888" cy="22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63500" tIns="25400" rIns="63500" bIns="25400">
              <a:spAutoFit/>
            </a:bodyPr>
            <a:lstStyle/>
            <a:p>
              <a:pPr eaLnBrk="0" hangingPunct="0">
                <a:lnSpc>
                  <a:spcPct val="85000"/>
                </a:lnSpc>
              </a:pPr>
              <a:r>
                <a:rPr lang="en-US">
                  <a:latin typeface="Comic Sans MS" pitchFamily="66" charset="0"/>
                </a:rPr>
                <a:t>software</a:t>
              </a:r>
            </a:p>
          </p:txBody>
        </p:sp>
        <p:sp>
          <p:nvSpPr>
            <p:cNvPr id="8242" name="Rectangle 50"/>
            <p:cNvSpPr>
              <a:spLocks noChangeArrowheads="1"/>
            </p:cNvSpPr>
            <p:nvPr/>
          </p:nvSpPr>
          <p:spPr bwMode="auto">
            <a:xfrm>
              <a:off x="536" y="2464"/>
              <a:ext cx="920" cy="22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63500" tIns="25400" rIns="63500" bIns="25400">
              <a:spAutoFit/>
            </a:bodyPr>
            <a:lstStyle/>
            <a:p>
              <a:pPr eaLnBrk="0" hangingPunct="0">
                <a:lnSpc>
                  <a:spcPct val="85000"/>
                </a:lnSpc>
              </a:pPr>
              <a:r>
                <a:rPr lang="en-US">
                  <a:latin typeface="Comic Sans MS" pitchFamily="66" charset="0"/>
                </a:rPr>
                <a:t>hardware</a:t>
              </a:r>
            </a:p>
          </p:txBody>
        </p:sp>
      </p:grpSp>
      <p:sp>
        <p:nvSpPr>
          <p:cNvPr id="56" name="TextBox 55"/>
          <p:cNvSpPr txBox="1"/>
          <p:nvPr/>
        </p:nvSpPr>
        <p:spPr>
          <a:xfrm>
            <a:off x="611560" y="764704"/>
            <a:ext cx="7488832" cy="1791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None/>
            </a:pPr>
            <a:r>
              <a:rPr lang="en-US" sz="2400" dirty="0" smtClean="0"/>
              <a:t>Computer Architecture =</a:t>
            </a:r>
          </a:p>
          <a:p>
            <a:pPr lvl="1">
              <a:buFontTx/>
              <a:buNone/>
            </a:pPr>
            <a:r>
              <a:rPr lang="en-US" sz="2400" dirty="0" smtClean="0"/>
              <a:t>Instruction Set Architecture  +</a:t>
            </a:r>
          </a:p>
          <a:p>
            <a:pPr lvl="1">
              <a:buFontTx/>
              <a:buNone/>
            </a:pPr>
            <a:r>
              <a:rPr lang="en-US" sz="2400" dirty="0" smtClean="0"/>
              <a:t>Organization + Hardware + …</a:t>
            </a:r>
          </a:p>
          <a:p>
            <a:pPr lvl="1">
              <a:buFontTx/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The Instruction Set: a Critical Interface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AU" dirty="0"/>
              <a:t>Copyright © </a:t>
            </a:r>
            <a:r>
              <a:rPr lang="en-AU" dirty="0" smtClean="0"/>
              <a:t>2012, </a:t>
            </a:r>
            <a:r>
              <a:rPr lang="en-AU" dirty="0"/>
              <a:t>Elsevier Inc. All rights </a:t>
            </a:r>
            <a:r>
              <a:rPr lang="en-AU" dirty="0" smtClean="0"/>
              <a:t>reserved.</a:t>
            </a:r>
            <a:endParaRPr lang="en-AU" dirty="0"/>
          </a:p>
        </p:txBody>
      </p:sp>
      <p:sp>
        <p:nvSpPr>
          <p:cNvPr id="233483" name="Rectangle 11"/>
          <p:cNvSpPr>
            <a:spLocks noChangeArrowheads="1"/>
          </p:cNvSpPr>
          <p:nvPr/>
        </p:nvSpPr>
        <p:spPr bwMode="auto">
          <a:xfrm>
            <a:off x="2843213" y="1254125"/>
            <a:ext cx="1965325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AU" dirty="0">
                <a:solidFill>
                  <a:srgbClr val="000099"/>
                </a:solidFill>
                <a:latin typeface="Arial" charset="0"/>
              </a:rPr>
              <a:t>Chapter </a:t>
            </a:r>
            <a:r>
              <a:rPr lang="en-AU" dirty="0" smtClean="0">
                <a:solidFill>
                  <a:srgbClr val="000099"/>
                </a:solidFill>
                <a:latin typeface="Arial" charset="0"/>
              </a:rPr>
              <a:t>1</a:t>
            </a:r>
            <a:endParaRPr lang="en-GB" dirty="0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233484" name="Rectangle 12"/>
          <p:cNvSpPr>
            <a:spLocks noChangeArrowheads="1"/>
          </p:cNvSpPr>
          <p:nvPr/>
        </p:nvSpPr>
        <p:spPr bwMode="auto">
          <a:xfrm>
            <a:off x="2843213" y="2060575"/>
            <a:ext cx="5832475" cy="107721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AU" dirty="0" smtClean="0">
                <a:solidFill>
                  <a:srgbClr val="0066FF"/>
                </a:solidFill>
                <a:latin typeface="Arial" charset="0"/>
              </a:rPr>
              <a:t>Fundamentals of Quantitative Design and Analysis</a:t>
            </a:r>
            <a:endParaRPr lang="en-GB" dirty="0">
              <a:solidFill>
                <a:srgbClr val="0066FF"/>
              </a:solidFill>
              <a:latin typeface="Arial" charset="0"/>
            </a:endParaRPr>
          </a:p>
        </p:txBody>
      </p:sp>
      <p:sp>
        <p:nvSpPr>
          <p:cNvPr id="233485" name="Text Box 13"/>
          <p:cNvSpPr txBox="1">
            <a:spLocks noChangeArrowheads="1"/>
          </p:cNvSpPr>
          <p:nvPr/>
        </p:nvSpPr>
        <p:spPr bwMode="auto">
          <a:xfrm>
            <a:off x="2825351" y="-100013"/>
            <a:ext cx="4429932" cy="89255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</a:rPr>
              <a:t>Computer Architecture</a:t>
            </a:r>
            <a:endParaRPr lang="en-US" sz="2800" dirty="0">
              <a:solidFill>
                <a:schemeClr val="bg1"/>
              </a:solidFill>
              <a:latin typeface="Times New Roman" pitchFamily="18" charset="0"/>
            </a:endParaRPr>
          </a:p>
          <a:p>
            <a:pPr algn="ctr"/>
            <a:r>
              <a:rPr lang="en-US" sz="2000" dirty="0" smtClean="0">
                <a:solidFill>
                  <a:schemeClr val="bg1"/>
                </a:solidFill>
                <a:latin typeface="Arial" charset="0"/>
              </a:rPr>
              <a:t>A Quantitative Approach, Fifth Edition</a:t>
            </a:r>
            <a:endParaRPr lang="en-GB" sz="2000" dirty="0">
              <a:solidFill>
                <a:schemeClr val="bg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AU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Computer Technology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Performance improvements: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Improvements in semiconductor technology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Feature size, clock speed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Improvements in computer architectures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Enabled by HLL compilers, UNIX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Lead to RISC architectures</a:t>
            </a:r>
          </a:p>
          <a:p>
            <a:pPr lvl="1">
              <a:lnSpc>
                <a:spcPct val="90000"/>
              </a:lnSpc>
            </a:pPr>
            <a:endParaRPr lang="en-US" dirty="0" smtClean="0"/>
          </a:p>
          <a:p>
            <a:pPr lvl="1">
              <a:lnSpc>
                <a:spcPct val="90000"/>
              </a:lnSpc>
            </a:pPr>
            <a:r>
              <a:rPr lang="en-US" dirty="0" smtClean="0"/>
              <a:t>Together have enabled: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Lightweight computers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Productivity-based managed/interpreted programming languages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8265582" y="507395"/>
            <a:ext cx="1390124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Introduction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96752"/>
            <a:ext cx="8725421" cy="4753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AU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48333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09677"/>
            <a:ext cx="8281987" cy="707886"/>
          </a:xfrm>
        </p:spPr>
        <p:txBody>
          <a:bodyPr/>
          <a:lstStyle/>
          <a:p>
            <a:r>
              <a:rPr lang="en-US" dirty="0" smtClean="0"/>
              <a:t>Single Processor Performance</a:t>
            </a:r>
            <a:endParaRPr lang="en-GB" dirty="0"/>
          </a:p>
        </p:txBody>
      </p:sp>
      <p:sp>
        <p:nvSpPr>
          <p:cNvPr id="483332" name="Text Box 4"/>
          <p:cNvSpPr txBox="1">
            <a:spLocks noChangeArrowheads="1"/>
          </p:cNvSpPr>
          <p:nvPr/>
        </p:nvSpPr>
        <p:spPr bwMode="auto">
          <a:xfrm rot="5400000">
            <a:off x="8265582" y="507395"/>
            <a:ext cx="1390124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Introduction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  <p:sp>
        <p:nvSpPr>
          <p:cNvPr id="483336" name="Text Box 8"/>
          <p:cNvSpPr txBox="1">
            <a:spLocks noChangeArrowheads="1"/>
          </p:cNvSpPr>
          <p:nvPr/>
        </p:nvSpPr>
        <p:spPr bwMode="auto">
          <a:xfrm>
            <a:off x="2002954" y="4080435"/>
            <a:ext cx="1152128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FF0000"/>
                </a:solidFill>
                <a:latin typeface="Arial" charset="0"/>
              </a:rPr>
              <a:t>RISC</a:t>
            </a:r>
            <a:endParaRPr lang="en-GB" sz="2000" dirty="0">
              <a:solidFill>
                <a:srgbClr val="FF0000"/>
              </a:solidFill>
              <a:latin typeface="Arial" charset="0"/>
            </a:endParaRPr>
          </a:p>
        </p:txBody>
      </p:sp>
      <p:cxnSp>
        <p:nvCxnSpPr>
          <p:cNvPr id="9" name="Straight Arrow Connector 8"/>
          <p:cNvCxnSpPr/>
          <p:nvPr/>
        </p:nvCxnSpPr>
        <p:spPr bwMode="auto">
          <a:xfrm rot="16200000" flipH="1">
            <a:off x="2582254" y="4545123"/>
            <a:ext cx="504056" cy="288033"/>
          </a:xfrm>
          <a:prstGeom prst="straightConnector1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3995936" y="908720"/>
            <a:ext cx="3240360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FF0000"/>
                </a:solidFill>
                <a:latin typeface="Arial" charset="0"/>
              </a:rPr>
              <a:t>Move to multi-processor</a:t>
            </a:r>
            <a:endParaRPr lang="en-GB" sz="2000" dirty="0">
              <a:solidFill>
                <a:srgbClr val="FF0000"/>
              </a:solidFill>
              <a:latin typeface="Arial" charset="0"/>
            </a:endParaRPr>
          </a:p>
        </p:txBody>
      </p:sp>
      <p:cxnSp>
        <p:nvCxnSpPr>
          <p:cNvPr id="12" name="Straight Arrow Connector 11"/>
          <p:cNvCxnSpPr/>
          <p:nvPr/>
        </p:nvCxnSpPr>
        <p:spPr bwMode="auto">
          <a:xfrm>
            <a:off x="5580108" y="1278285"/>
            <a:ext cx="1152132" cy="864096"/>
          </a:xfrm>
          <a:prstGeom prst="straightConnector1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AU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Trends in Architecture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/>
              <a:t>Cannot continue to leverage Instruction-Level parallelism (ILP)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Single processor performance improvement ended in 2003</a:t>
            </a:r>
          </a:p>
          <a:p>
            <a:pPr lvl="1"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New models for performance: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Data-level parallelism (DLP)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Thread-level parallelism (TLP)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Request-level parallelism (RLP)</a:t>
            </a:r>
          </a:p>
          <a:p>
            <a:pPr lvl="1"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These require explicit restructuring of the application</a:t>
            </a:r>
            <a:endParaRPr lang="en-US" dirty="0" smtClean="0"/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8265583" y="507395"/>
            <a:ext cx="1390124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Introduction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AU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Classes of Computers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908720"/>
            <a:ext cx="8270875" cy="51117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 smtClean="0"/>
              <a:t>Personal Mobile Device (PMD)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e.g. start phones, tablet computers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Emphasis on energy efficiency and real-time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Desktop Computing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Emphasis on price-performance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Servers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Emphasis on availability, scalability, throughput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Clusters / Warehouse Scale Computers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Used for “Software as a Service (</a:t>
            </a:r>
            <a:r>
              <a:rPr lang="en-US" sz="2000" dirty="0" err="1" smtClean="0"/>
              <a:t>SaaS</a:t>
            </a:r>
            <a:r>
              <a:rPr lang="en-US" sz="2000" dirty="0" smtClean="0"/>
              <a:t>)”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Emphasis on availability and price-performance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Sub-class:  Supercomputers, emphasis:  floating-point performance and fast internal networks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Embedded Computers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Emphasis:  price</a:t>
            </a:r>
            <a:endParaRPr lang="en-US" sz="2000" dirty="0"/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7733387" y="1042871"/>
            <a:ext cx="2454518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Classes of Computers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od4e">
  <a:themeElements>
    <a:clrScheme name="1_cod4e 7">
      <a:dk1>
        <a:srgbClr val="000000"/>
      </a:dk1>
      <a:lt1>
        <a:srgbClr val="FFFFFF"/>
      </a:lt1>
      <a:dk2>
        <a:srgbClr val="0039A6"/>
      </a:dk2>
      <a:lt2>
        <a:srgbClr val="808080"/>
      </a:lt2>
      <a:accent1>
        <a:srgbClr val="9FCAD3"/>
      </a:accent1>
      <a:accent2>
        <a:srgbClr val="C0C0C0"/>
      </a:accent2>
      <a:accent3>
        <a:srgbClr val="FFFFFF"/>
      </a:accent3>
      <a:accent4>
        <a:srgbClr val="000000"/>
      </a:accent4>
      <a:accent5>
        <a:srgbClr val="CDE1E6"/>
      </a:accent5>
      <a:accent6>
        <a:srgbClr val="AEAEAE"/>
      </a:accent6>
      <a:hlink>
        <a:srgbClr val="91AFBF"/>
      </a:hlink>
      <a:folHlink>
        <a:srgbClr val="ECEAAC"/>
      </a:folHlink>
    </a:clrScheme>
    <a:fontScheme name="1_cod4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tx1"/>
          </a:buClr>
          <a:buSzPct val="60000"/>
          <a:buFont typeface="Wingdings" pitchFamily="2" charset="2"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Black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tx1"/>
          </a:buClr>
          <a:buSzPct val="60000"/>
          <a:buFont typeface="Wingdings" pitchFamily="2" charset="2"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Black" pitchFamily="34" charset="0"/>
          </a:defRPr>
        </a:defPPr>
      </a:lstStyle>
    </a:lnDef>
  </a:objectDefaults>
  <a:extraClrSchemeLst>
    <a:extraClrScheme>
      <a:clrScheme name="1_cod4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d4e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d4e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d4e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d4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d4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d4e 7">
        <a:dk1>
          <a:srgbClr val="000000"/>
        </a:dk1>
        <a:lt1>
          <a:srgbClr val="FFFFFF"/>
        </a:lt1>
        <a:dk2>
          <a:srgbClr val="0039A6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cod4e</Template>
  <TotalTime>13917</TotalTime>
  <Words>1893</Words>
  <Application>Microsoft Office PowerPoint</Application>
  <PresentationFormat>On-screen Show (4:3)</PresentationFormat>
  <Paragraphs>404</Paragraphs>
  <Slides>27</Slides>
  <Notes>22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9" baseType="lpstr">
      <vt:lpstr>1_cod4e</vt:lpstr>
      <vt:lpstr>Document</vt:lpstr>
      <vt:lpstr>CS 203 A: Advanced Computer Architecture</vt:lpstr>
      <vt:lpstr>CS 203A Course Syllabus, winter 2012</vt:lpstr>
      <vt:lpstr>Grading</vt:lpstr>
      <vt:lpstr>What is *Computer Architecture*</vt:lpstr>
      <vt:lpstr>Slide 5</vt:lpstr>
      <vt:lpstr>Computer Technology</vt:lpstr>
      <vt:lpstr>Single Processor Performance</vt:lpstr>
      <vt:lpstr>Current Trends in Architecture</vt:lpstr>
      <vt:lpstr>Classes of Computers</vt:lpstr>
      <vt:lpstr>Parallelism</vt:lpstr>
      <vt:lpstr>Flynn’s Taxonomy</vt:lpstr>
      <vt:lpstr>Defining Computer Architecture</vt:lpstr>
      <vt:lpstr>Trends in Technology</vt:lpstr>
      <vt:lpstr>Bandwidth and Latency</vt:lpstr>
      <vt:lpstr>Bandwidth and Latency</vt:lpstr>
      <vt:lpstr>Transistors and Wires</vt:lpstr>
      <vt:lpstr>Static Power</vt:lpstr>
      <vt:lpstr>Dynamic Energy and Power</vt:lpstr>
      <vt:lpstr>Power</vt:lpstr>
      <vt:lpstr>Measuring Performance</vt:lpstr>
      <vt:lpstr>Principles of Computer Design</vt:lpstr>
      <vt:lpstr>Compute Speedup – Amdahl’s Law</vt:lpstr>
      <vt:lpstr>Principles of Computer Design</vt:lpstr>
      <vt:lpstr>Principles of Computer Design</vt:lpstr>
      <vt:lpstr>Example </vt:lpstr>
      <vt:lpstr>Solution</vt:lpstr>
      <vt:lpstr>Choosing Programs to Evaluate Perf.</vt:lpstr>
    </vt:vector>
  </TitlesOfParts>
  <Company>Ashenden Designs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1: Fundamentals of Quantitative Design and Analysis</dc:title>
  <dc:subject>Quantitative Design and Analysis</dc:subject>
  <dc:creator>John L. Hennessy, David A. Patterson, Jason D. Bakos</dc:creator>
  <cp:keywords>computer architecture, computer organization, energy efficiency, quantitative analysis, performance analysis, energy, static power, dynamic power, integrated circuit, reliability, availability, parallelism, real-time performance, soft real-time, price-performance, clusters, warehouse-scale computers, supercomputers, embedded computers, vector architecture, GPU architecture, graphical processor unit, Moore’s Law </cp:keywords>
  <dc:description> Copyright © 2012, Elsevier Inc. All rights reserved. </dc:description>
  <cp:lastModifiedBy>Laxmi N. lbhuyan</cp:lastModifiedBy>
  <cp:revision>138</cp:revision>
  <dcterms:created xsi:type="dcterms:W3CDTF">2008-07-27T22:34:41Z</dcterms:created>
  <dcterms:modified xsi:type="dcterms:W3CDTF">2012-01-09T23:46:03Z</dcterms:modified>
</cp:coreProperties>
</file>