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411" r:id="rId2"/>
    <p:sldId id="590" r:id="rId3"/>
    <p:sldId id="606" r:id="rId4"/>
    <p:sldId id="592" r:id="rId5"/>
    <p:sldId id="600" r:id="rId6"/>
    <p:sldId id="593" r:id="rId7"/>
    <p:sldId id="601" r:id="rId8"/>
    <p:sldId id="594" r:id="rId9"/>
    <p:sldId id="602" r:id="rId10"/>
    <p:sldId id="608" r:id="rId11"/>
    <p:sldId id="607" r:id="rId12"/>
    <p:sldId id="595" r:id="rId13"/>
    <p:sldId id="609" r:id="rId14"/>
    <p:sldId id="603" r:id="rId15"/>
    <p:sldId id="596" r:id="rId16"/>
    <p:sldId id="604" r:id="rId17"/>
    <p:sldId id="597" r:id="rId18"/>
    <p:sldId id="605" r:id="rId19"/>
    <p:sldId id="598" r:id="rId20"/>
    <p:sldId id="653" r:id="rId21"/>
    <p:sldId id="599" r:id="rId22"/>
    <p:sldId id="610" r:id="rId23"/>
    <p:sldId id="611" r:id="rId24"/>
    <p:sldId id="635" r:id="rId25"/>
    <p:sldId id="654" r:id="rId26"/>
    <p:sldId id="655" r:id="rId27"/>
    <p:sldId id="656" r:id="rId28"/>
    <p:sldId id="612" r:id="rId29"/>
    <p:sldId id="638" r:id="rId30"/>
    <p:sldId id="639" r:id="rId31"/>
    <p:sldId id="636" r:id="rId32"/>
    <p:sldId id="627" r:id="rId33"/>
    <p:sldId id="615" r:id="rId34"/>
    <p:sldId id="634" r:id="rId35"/>
    <p:sldId id="640" r:id="rId36"/>
    <p:sldId id="625" r:id="rId37"/>
    <p:sldId id="631" r:id="rId38"/>
    <p:sldId id="632" r:id="rId39"/>
    <p:sldId id="633" r:id="rId40"/>
    <p:sldId id="641" r:id="rId41"/>
    <p:sldId id="642" r:id="rId42"/>
    <p:sldId id="643" r:id="rId43"/>
    <p:sldId id="645" r:id="rId44"/>
    <p:sldId id="646" r:id="rId45"/>
    <p:sldId id="647" r:id="rId46"/>
    <p:sldId id="648" r:id="rId47"/>
    <p:sldId id="649" r:id="rId48"/>
    <p:sldId id="650" r:id="rId49"/>
    <p:sldId id="651" r:id="rId50"/>
    <p:sldId id="652" r:id="rId51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600" b="1" kern="1200">
        <a:solidFill>
          <a:schemeClr val="hlink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710" autoAdjust="0"/>
  </p:normalViewPr>
  <p:slideViewPr>
    <p:cSldViewPr>
      <p:cViewPr varScale="1">
        <p:scale>
          <a:sx n="111" d="100"/>
          <a:sy n="111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22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</a:defRPr>
            </a:lvl1pPr>
          </a:lstStyle>
          <a:p>
            <a:fld id="{11550953-36EB-4400-A936-53D801FDC8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03513" y="9147175"/>
            <a:ext cx="190976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>
              <a:lnSpc>
                <a:spcPct val="90000"/>
              </a:lnSpc>
              <a:spcBef>
                <a:spcPct val="0"/>
              </a:spcBef>
            </a:pPr>
            <a:r>
              <a:rPr lang="en-US" sz="1300" b="0">
                <a:solidFill>
                  <a:schemeClr val="tx1"/>
                </a:solidFill>
              </a:rPr>
              <a:t>NOW Handout Page </a:t>
            </a:r>
            <a:fld id="{8099F61C-AC2D-4C1D-BC42-3FD3286D89B6}" type="slidenum">
              <a:rPr lang="en-US" sz="1300" b="0">
                <a:solidFill>
                  <a:schemeClr val="tx1"/>
                </a:solidFill>
              </a:rPr>
              <a:pPr algn="ctr" defTabSz="919163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3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4015565-80E0-4021-9FED-BD91142F9D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>
              <a:lnSpc>
                <a:spcPct val="90000"/>
              </a:lnSpc>
              <a:spcBef>
                <a:spcPct val="0"/>
              </a:spcBef>
            </a:pPr>
            <a:r>
              <a:rPr lang="en-US" sz="1300" b="0">
                <a:solidFill>
                  <a:schemeClr val="tx1"/>
                </a:solidFill>
              </a:rPr>
              <a:t>Page </a:t>
            </a:r>
            <a:fld id="{AC2F0A1D-1736-4FFF-88E9-963200CBE96A}" type="slidenum">
              <a:rPr lang="en-US" sz="1300" b="0">
                <a:solidFill>
                  <a:schemeClr val="tx1"/>
                </a:solidFill>
              </a:rPr>
              <a:pPr algn="ctr" defTabSz="919163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300" b="0">
              <a:solidFill>
                <a:schemeClr val="tx1"/>
              </a:solidFill>
            </a:endParaRP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7B04C-41F6-490A-8ED1-E2BDF353C279}" type="slidenum">
              <a:rPr lang="en-US"/>
              <a:pPr/>
              <a:t>1</a:t>
            </a:fld>
            <a:endParaRPr lang="en-US"/>
          </a:p>
        </p:txBody>
      </p:sp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6F2584-8109-49C5-AA43-98184C3EAEFF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187F6-0EC9-43E9-ABC3-9DC8CF1AEADB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04488B-4F7D-4143-BEFD-BFE61C70C8C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A5EE-AA50-4CEB-81FE-C91CF9DE6C4B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6435FD-040D-4F66-8FF4-E2E4DFE769B9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DB7F7-0552-452F-9307-028A93D21375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30200"/>
            <a:ext cx="76962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426200"/>
            <a:ext cx="1905000" cy="279400"/>
          </a:xfrm>
        </p:spPr>
        <p:txBody>
          <a:bodyPr/>
          <a:lstStyle>
            <a:lvl1pPr>
              <a:defRPr/>
            </a:lvl1pPr>
          </a:lstStyle>
          <a:p>
            <a:fld id="{32C226D6-1FB7-402B-81C1-CB1E5035F1E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26200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3500"/>
            <a:ext cx="1905000" cy="292100"/>
          </a:xfrm>
        </p:spPr>
        <p:txBody>
          <a:bodyPr/>
          <a:lstStyle>
            <a:lvl1pPr>
              <a:defRPr/>
            </a:lvl1pPr>
          </a:lstStyle>
          <a:p>
            <a:fld id="{1121AF41-BA22-4575-B522-0383EF3EDC03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200"/>
            <a:ext cx="7292975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26200"/>
            <a:ext cx="1905000" cy="279400"/>
          </a:xfrm>
        </p:spPr>
        <p:txBody>
          <a:bodyPr/>
          <a:lstStyle>
            <a:lvl1pPr>
              <a:defRPr/>
            </a:lvl1pPr>
          </a:lstStyle>
          <a:p>
            <a:fld id="{AAFA9FA2-04B8-4FE3-A113-AC7DB53CAA26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26200"/>
            <a:ext cx="2895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3500"/>
            <a:ext cx="1905000" cy="292100"/>
          </a:xfrm>
        </p:spPr>
        <p:txBody>
          <a:bodyPr/>
          <a:lstStyle>
            <a:lvl1pPr>
              <a:defRPr/>
            </a:lvl1pPr>
          </a:lstStyle>
          <a:p>
            <a:fld id="{0FC2B162-31AB-424F-BE06-CACF35DB1054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7C2281-96A5-4C28-B09D-DDD4885EB9E7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1C3E9-6F85-4819-A9DB-1504C2576BB5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17A89D-4A37-4B9B-98DA-B3CE008E2BDE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8180A-8651-4BE8-806D-6271D489F84F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646EC6-111C-43C4-9397-49EF0A1B3462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5FD59-8F8C-4CD3-B720-6BD05C3B3012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2D43B7-887B-4DA2-98F3-A4DA2247BEA4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27EB-D097-41D2-B064-83D9CE62721E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7881CC-6E71-4C31-B779-9BDAD94943DB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5BD42-7CA5-428E-8681-E82AED57E35F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FA7CDD-DD49-4BE4-97FD-702DD0E3BF45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0C11A-C5CA-4DB1-A6B8-D752119BE463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54D985-B64B-43A8-8AE9-5F41DB766F7A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56419-FB51-4357-848F-2DB491B5CF79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63084-88F8-4935-90D5-EA1E8BCBF02E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3225D-A05E-4F82-B880-FE9A7E1DA3E3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26200"/>
            <a:ext cx="19050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fld id="{513908CD-DF2F-4566-90BD-FCF023E55989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114FFB"/>
                </a:solidFill>
                <a:latin typeface="Helvetica" pitchFamily="34" charset="0"/>
              </a:defRPr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fld id="{0CB62A94-21E5-45DF-8B9E-E52CA9613263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3738" y="1041400"/>
            <a:ext cx="7778750" cy="0"/>
          </a:xfrm>
          <a:prstGeom prst="line">
            <a:avLst/>
          </a:prstGeom>
          <a:noFill/>
          <a:ln w="47625" cmpd="thinThick">
            <a:solidFill>
              <a:srgbClr val="FBBA0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5" name="Picture 11" descr="front"/>
          <p:cNvPicPr>
            <a:picLocks noChangeAspect="1" noChangeArrowheads="1"/>
          </p:cNvPicPr>
          <p:nvPr/>
        </p:nvPicPr>
        <p:blipFill>
          <a:blip r:embed="rId15" cstate="print"/>
          <a:srcRect b="22223"/>
          <a:stretch>
            <a:fillRect/>
          </a:stretch>
        </p:blipFill>
        <p:spPr bwMode="auto">
          <a:xfrm>
            <a:off x="8404225" y="0"/>
            <a:ext cx="739775" cy="622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7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98650"/>
            <a:ext cx="7753350" cy="1666875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/>
              <a:t>Lec</a:t>
            </a:r>
            <a:r>
              <a:rPr lang="en-US" dirty="0"/>
              <a:t> 9 – Limits to ILP  and Simultaneous Multithreading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C867-E264-48B0-B9BC-10C23C49E25C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6DF2-C3ED-4AD2-BBE6-4F29A2716E3A}" type="slidenum">
              <a:rPr lang="en-US"/>
              <a:pPr/>
              <a:t>10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1005581" name="Object 13"/>
          <p:cNvGraphicFramePr>
            <a:graphicFrameLocks noChangeAspect="1"/>
          </p:cNvGraphicFramePr>
          <p:nvPr>
            <p:ph sz="half" idx="2"/>
          </p:nvPr>
        </p:nvGraphicFramePr>
        <p:xfrm>
          <a:off x="228600" y="1501775"/>
          <a:ext cx="8915400" cy="5230813"/>
        </p:xfrm>
        <a:graphic>
          <a:graphicData uri="http://schemas.openxmlformats.org/presentationml/2006/ole">
            <p:oleObj spid="_x0000_s1005581" name="Chart" r:id="rId3" imgW="4381500" imgH="3133649" progId="Excel.Sheet.8">
              <p:embed/>
            </p:oleObj>
          </a:graphicData>
        </a:graphic>
      </p:graphicFrame>
      <p:sp>
        <p:nvSpPr>
          <p:cNvPr id="10055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More Realistic HW: Window Impact</a:t>
            </a:r>
            <a:br>
              <a:rPr lang="en-US" altLang="en-US"/>
            </a:br>
            <a:r>
              <a:rPr lang="en-US" altLang="en-US" sz="1600" b="0">
                <a:solidFill>
                  <a:schemeClr val="tx1"/>
                </a:solidFill>
              </a:rPr>
              <a:t>Figure 3.2</a:t>
            </a:r>
          </a:p>
        </p:txBody>
      </p:sp>
      <p:sp>
        <p:nvSpPr>
          <p:cNvPr id="1005572" name="Rectangle 4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 sz="2000"/>
              <a:t>	Change from Infinite window 2048, 512, 128, 32</a:t>
            </a:r>
          </a:p>
        </p:txBody>
      </p:sp>
      <p:sp>
        <p:nvSpPr>
          <p:cNvPr id="1005578" name="Rectangle 10"/>
          <p:cNvSpPr>
            <a:spLocks noChangeArrowheads="1"/>
          </p:cNvSpPr>
          <p:nvPr/>
        </p:nvSpPr>
        <p:spPr bwMode="auto">
          <a:xfrm>
            <a:off x="6324600" y="1295400"/>
            <a:ext cx="170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9 - 150</a:t>
            </a:r>
          </a:p>
        </p:txBody>
      </p:sp>
      <p:sp>
        <p:nvSpPr>
          <p:cNvPr id="1005579" name="Rectangle 11"/>
          <p:cNvSpPr>
            <a:spLocks noChangeArrowheads="1"/>
          </p:cNvSpPr>
          <p:nvPr/>
        </p:nvSpPr>
        <p:spPr bwMode="auto">
          <a:xfrm>
            <a:off x="1905000" y="2895600"/>
            <a:ext cx="216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8 - 63</a:t>
            </a:r>
          </a:p>
        </p:txBody>
      </p:sp>
      <p:sp>
        <p:nvSpPr>
          <p:cNvPr id="1005580" name="Rectangle 12"/>
          <p:cNvSpPr>
            <a:spLocks noChangeArrowheads="1"/>
          </p:cNvSpPr>
          <p:nvPr/>
        </p:nvSpPr>
        <p:spPr bwMode="auto">
          <a:xfrm rot="16200000">
            <a:off x="123825" y="3646488"/>
            <a:ext cx="8588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D350-8BA8-4F44-B7F1-1F543AAA4FF4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D6EF-C46F-4718-871F-D20B75486E8A}" type="slidenum">
              <a:rPr lang="en-US"/>
              <a:pPr/>
              <a:t>11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1004546" name="Group 2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8229600" cy="5714365"/>
        </p:xfrm>
        <a:graphic>
          <a:graphicData uri="http://schemas.openxmlformats.org/drawingml/2006/table">
            <a:tbl>
              <a:tblPr/>
              <a:tblGrid>
                <a:gridCol w="1779588"/>
                <a:gridCol w="2224087"/>
                <a:gridCol w="1482725"/>
                <a:gridCol w="2743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79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Perfect vs. 8K Tournament vs. 512 2-bit vs. profile vs. 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 to 6% misprediction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(Tournament Branch Predictor)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04588" name="Rectangle 44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175A-0AB4-4F33-AAE0-13D573D90CA5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1E5D7-E5B2-4BF9-9B6F-4D0C033A6B23}" type="slidenum">
              <a:rPr lang="en-US"/>
              <a:pPr/>
              <a:t>12</a:t>
            </a:fld>
            <a:endParaRPr lang="en-US" b="0" dirty="0">
              <a:solidFill>
                <a:srgbClr val="FBBA03"/>
              </a:solidFill>
            </a:endParaRPr>
          </a:p>
        </p:txBody>
      </p:sp>
      <p:graphicFrame>
        <p:nvGraphicFramePr>
          <p:cNvPr id="98918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9600" y="1244600"/>
          <a:ext cx="7848600" cy="5156200"/>
        </p:xfrm>
        <a:graphic>
          <a:graphicData uri="http://schemas.openxmlformats.org/presentationml/2006/ole">
            <p:oleObj spid="_x0000_s989186" name="Chart" r:id="rId3" imgW="8216900" imgH="5384800" progId="Excel.Sheet.8">
              <p:embed followColorScheme="full"/>
            </p:oleObj>
          </a:graphicData>
        </a:graphic>
      </p:graphicFrame>
      <p:sp>
        <p:nvSpPr>
          <p:cNvPr id="989187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400050"/>
            <a:ext cx="8477250" cy="3810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More Realistic HW: Branch Impact</a:t>
            </a:r>
            <a:br>
              <a:rPr lang="en-US" altLang="en-US"/>
            </a:br>
            <a:r>
              <a:rPr lang="en-US" altLang="en-US" sz="1600" b="0">
                <a:solidFill>
                  <a:schemeClr val="tx1"/>
                </a:solidFill>
              </a:rPr>
              <a:t>Figure 3.3</a:t>
            </a:r>
          </a:p>
        </p:txBody>
      </p:sp>
      <p:sp>
        <p:nvSpPr>
          <p:cNvPr id="989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81100" y="971550"/>
            <a:ext cx="3886200" cy="20193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/>
              <a:t>	Change from Infinite window to examine to 2048 and maximum issue of 64 instructions per clock cycle</a:t>
            </a:r>
          </a:p>
        </p:txBody>
      </p:sp>
      <p:sp>
        <p:nvSpPr>
          <p:cNvPr id="989189" name="Rectangle 5"/>
          <p:cNvSpPr>
            <a:spLocks noChangeArrowheads="1"/>
          </p:cNvSpPr>
          <p:nvPr/>
        </p:nvSpPr>
        <p:spPr bwMode="auto">
          <a:xfrm>
            <a:off x="5522913" y="6467475"/>
            <a:ext cx="892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</a:rPr>
              <a:t>Profile</a:t>
            </a:r>
          </a:p>
        </p:txBody>
      </p:sp>
      <p:sp>
        <p:nvSpPr>
          <p:cNvPr id="989190" name="Rectangle 6"/>
          <p:cNvSpPr>
            <a:spLocks noChangeArrowheads="1"/>
          </p:cNvSpPr>
          <p:nvPr/>
        </p:nvSpPr>
        <p:spPr bwMode="auto">
          <a:xfrm>
            <a:off x="4049713" y="6467475"/>
            <a:ext cx="1247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 dirty="0">
                <a:solidFill>
                  <a:schemeClr val="accent1"/>
                </a:solidFill>
              </a:rPr>
              <a:t>BHT (512)</a:t>
            </a:r>
          </a:p>
        </p:txBody>
      </p:sp>
      <p:sp>
        <p:nvSpPr>
          <p:cNvPr id="989191" name="Rectangle 7"/>
          <p:cNvSpPr>
            <a:spLocks noChangeArrowheads="1"/>
          </p:cNvSpPr>
          <p:nvPr/>
        </p:nvSpPr>
        <p:spPr bwMode="auto">
          <a:xfrm>
            <a:off x="2005013" y="6467475"/>
            <a:ext cx="1501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</a:rPr>
              <a:t>Tournament</a:t>
            </a:r>
          </a:p>
        </p:txBody>
      </p:sp>
      <p:sp>
        <p:nvSpPr>
          <p:cNvPr id="989192" name="Rectangle 8"/>
          <p:cNvSpPr>
            <a:spLocks noChangeArrowheads="1"/>
          </p:cNvSpPr>
          <p:nvPr/>
        </p:nvSpPr>
        <p:spPr bwMode="auto">
          <a:xfrm>
            <a:off x="963613" y="6467475"/>
            <a:ext cx="955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/>
              <a:t>Perfect</a:t>
            </a:r>
          </a:p>
        </p:txBody>
      </p:sp>
      <p:sp>
        <p:nvSpPr>
          <p:cNvPr id="989193" name="Rectangle 9"/>
          <p:cNvSpPr>
            <a:spLocks noChangeArrowheads="1"/>
          </p:cNvSpPr>
          <p:nvPr/>
        </p:nvSpPr>
        <p:spPr bwMode="auto">
          <a:xfrm>
            <a:off x="7027863" y="6505575"/>
            <a:ext cx="1654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rgbClr val="DC0081"/>
                </a:solidFill>
              </a:rPr>
              <a:t>No prediction</a:t>
            </a:r>
          </a:p>
        </p:txBody>
      </p:sp>
      <p:sp>
        <p:nvSpPr>
          <p:cNvPr id="989194" name="Rectangle 10"/>
          <p:cNvSpPr>
            <a:spLocks noChangeArrowheads="1"/>
          </p:cNvSpPr>
          <p:nvPr/>
        </p:nvSpPr>
        <p:spPr bwMode="auto">
          <a:xfrm>
            <a:off x="6424613" y="1014413"/>
            <a:ext cx="170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15 - 45</a:t>
            </a:r>
          </a:p>
        </p:txBody>
      </p:sp>
      <p:sp>
        <p:nvSpPr>
          <p:cNvPr id="989195" name="Rectangle 11"/>
          <p:cNvSpPr>
            <a:spLocks noChangeArrowheads="1"/>
          </p:cNvSpPr>
          <p:nvPr/>
        </p:nvSpPr>
        <p:spPr bwMode="auto">
          <a:xfrm>
            <a:off x="2843213" y="3090863"/>
            <a:ext cx="216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6 - 12</a:t>
            </a:r>
          </a:p>
        </p:txBody>
      </p:sp>
      <p:sp>
        <p:nvSpPr>
          <p:cNvPr id="989196" name="Rectangle 12"/>
          <p:cNvSpPr>
            <a:spLocks noChangeArrowheads="1"/>
          </p:cNvSpPr>
          <p:nvPr/>
        </p:nvSpPr>
        <p:spPr bwMode="auto">
          <a:xfrm rot="16200000">
            <a:off x="123825" y="3646488"/>
            <a:ext cx="8588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BDC1-C12C-4BC9-BC4F-B06ACC4EA706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F9BA-6B1B-45EB-883C-8532A1048B03}" type="slidenum">
              <a:rPr lang="en-US"/>
              <a:pPr/>
              <a:t>13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Misprediction Rates</a:t>
            </a:r>
          </a:p>
        </p:txBody>
      </p:sp>
      <p:graphicFrame>
        <p:nvGraphicFramePr>
          <p:cNvPr id="1007622" name="Object 6"/>
          <p:cNvGraphicFramePr>
            <a:graphicFrameLocks noChangeAspect="1"/>
          </p:cNvGraphicFramePr>
          <p:nvPr>
            <p:ph idx="1"/>
          </p:nvPr>
        </p:nvGraphicFramePr>
        <p:xfrm>
          <a:off x="0" y="1066800"/>
          <a:ext cx="9144000" cy="5119688"/>
        </p:xfrm>
        <a:graphic>
          <a:graphicData uri="http://schemas.openxmlformats.org/presentationml/2006/ole">
            <p:oleObj spid="_x0000_s1007622" name="Chart" r:id="rId3" imgW="5000549" imgH="28005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2755-4B82-4AC5-A642-09F4793CCA9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E00B-AAB5-4F83-A115-E563A8F42349}" type="slidenum">
              <a:rPr lang="en-US"/>
              <a:pPr/>
              <a:t>14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999470" name="Group 46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8229600" cy="5120005"/>
        </p:xfrm>
        <a:graphic>
          <a:graphicData uri="http://schemas.openxmlformats.org/drawingml/2006/table">
            <a:tbl>
              <a:tblPr/>
              <a:tblGrid>
                <a:gridCol w="1779588"/>
                <a:gridCol w="2224087"/>
                <a:gridCol w="1482725"/>
                <a:gridCol w="2743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Infinite v. 256, 128, 64, 32, none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8K 2-bit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Tournament Branch Predictor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99468" name="Rectangle 44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BAE-8DDE-4E40-8CCB-8F105F9D7EF9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5DB4-D345-4FDA-BE7B-76B8039D4600}" type="slidenum">
              <a:rPr lang="en-US"/>
              <a:pPr/>
              <a:t>15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990210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68300" y="1157288"/>
          <a:ext cx="8178800" cy="5360987"/>
        </p:xfrm>
        <a:graphic>
          <a:graphicData uri="http://schemas.openxmlformats.org/presentationml/2006/ole">
            <p:oleObj spid="_x0000_s990210" name="Chart" r:id="rId3" imgW="8191500" imgH="5372100" progId="Excel.Sheet.8">
              <p:embed followColorScheme="full"/>
            </p:oleObj>
          </a:graphicData>
        </a:graphic>
      </p:graphicFrame>
      <p:sp>
        <p:nvSpPr>
          <p:cNvPr id="9902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20150" cy="1524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More Realistic HW: </a:t>
            </a:r>
            <a:br>
              <a:rPr lang="en-US" altLang="en-US"/>
            </a:br>
            <a:r>
              <a:rPr lang="en-US" altLang="en-US"/>
              <a:t>Renaming Register Impact (N int + N fp) </a:t>
            </a:r>
            <a:br>
              <a:rPr lang="en-US" altLang="en-US"/>
            </a:br>
            <a:r>
              <a:rPr lang="en-US" altLang="en-US" sz="1400" b="0">
                <a:solidFill>
                  <a:schemeClr val="tx1"/>
                </a:solidFill>
              </a:rPr>
              <a:t>Figure 3.5</a:t>
            </a:r>
          </a:p>
        </p:txBody>
      </p:sp>
      <p:sp>
        <p:nvSpPr>
          <p:cNvPr id="9902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90650" y="1619250"/>
            <a:ext cx="3619500" cy="12573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/>
              <a:t>	Change  2048 instr window, 64 instr issue, 8K 2 level Prediction</a:t>
            </a:r>
          </a:p>
        </p:txBody>
      </p:sp>
      <p:sp>
        <p:nvSpPr>
          <p:cNvPr id="990213" name="Rectangle 5"/>
          <p:cNvSpPr>
            <a:spLocks noChangeArrowheads="1"/>
          </p:cNvSpPr>
          <p:nvPr/>
        </p:nvSpPr>
        <p:spPr bwMode="auto">
          <a:xfrm>
            <a:off x="4786313" y="63896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990214" name="Rectangle 6"/>
          <p:cNvSpPr>
            <a:spLocks noChangeArrowheads="1"/>
          </p:cNvSpPr>
          <p:nvPr/>
        </p:nvSpPr>
        <p:spPr bwMode="auto">
          <a:xfrm>
            <a:off x="6373813" y="6389688"/>
            <a:ext cx="942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accent1"/>
                </a:solidFill>
              </a:rPr>
              <a:t>None</a:t>
            </a:r>
          </a:p>
        </p:txBody>
      </p:sp>
      <p:sp>
        <p:nvSpPr>
          <p:cNvPr id="990215" name="Rectangle 7"/>
          <p:cNvSpPr>
            <a:spLocks noChangeArrowheads="1"/>
          </p:cNvSpPr>
          <p:nvPr/>
        </p:nvSpPr>
        <p:spPr bwMode="auto">
          <a:xfrm>
            <a:off x="3097213" y="6389688"/>
            <a:ext cx="690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256</a:t>
            </a:r>
          </a:p>
        </p:txBody>
      </p:sp>
      <p:sp>
        <p:nvSpPr>
          <p:cNvPr id="990216" name="Rectangle 8"/>
          <p:cNvSpPr>
            <a:spLocks noChangeArrowheads="1"/>
          </p:cNvSpPr>
          <p:nvPr/>
        </p:nvSpPr>
        <p:spPr bwMode="auto">
          <a:xfrm>
            <a:off x="1763713" y="6389688"/>
            <a:ext cx="1177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/>
              <a:t>Infinite</a:t>
            </a:r>
          </a:p>
        </p:txBody>
      </p:sp>
      <p:sp>
        <p:nvSpPr>
          <p:cNvPr id="990217" name="Rectangle 9"/>
          <p:cNvSpPr>
            <a:spLocks noChangeArrowheads="1"/>
          </p:cNvSpPr>
          <p:nvPr/>
        </p:nvSpPr>
        <p:spPr bwMode="auto">
          <a:xfrm>
            <a:off x="5624513" y="63896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DC0081"/>
                </a:solidFill>
              </a:rPr>
              <a:t>32</a:t>
            </a:r>
          </a:p>
        </p:txBody>
      </p:sp>
      <p:sp>
        <p:nvSpPr>
          <p:cNvPr id="990218" name="Rectangle 10"/>
          <p:cNvSpPr>
            <a:spLocks noChangeArrowheads="1"/>
          </p:cNvSpPr>
          <p:nvPr/>
        </p:nvSpPr>
        <p:spPr bwMode="auto">
          <a:xfrm>
            <a:off x="3960813" y="6389688"/>
            <a:ext cx="690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114FFB"/>
                </a:solidFill>
              </a:rPr>
              <a:t>128</a:t>
            </a:r>
          </a:p>
        </p:txBody>
      </p:sp>
      <p:sp>
        <p:nvSpPr>
          <p:cNvPr id="990219" name="Rectangle 11"/>
          <p:cNvSpPr>
            <a:spLocks noChangeArrowheads="1"/>
          </p:cNvSpPr>
          <p:nvPr/>
        </p:nvSpPr>
        <p:spPr bwMode="auto">
          <a:xfrm>
            <a:off x="1828800" y="3429000"/>
            <a:ext cx="216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5 - 15</a:t>
            </a:r>
          </a:p>
        </p:txBody>
      </p:sp>
      <p:sp>
        <p:nvSpPr>
          <p:cNvPr id="990220" name="Rectangle 12"/>
          <p:cNvSpPr>
            <a:spLocks noChangeArrowheads="1"/>
          </p:cNvSpPr>
          <p:nvPr/>
        </p:nvSpPr>
        <p:spPr bwMode="auto">
          <a:xfrm>
            <a:off x="6043613" y="1128713"/>
            <a:ext cx="170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11 - 45</a:t>
            </a:r>
          </a:p>
        </p:txBody>
      </p:sp>
      <p:sp>
        <p:nvSpPr>
          <p:cNvPr id="990221" name="Rectangle 13"/>
          <p:cNvSpPr>
            <a:spLocks noChangeArrowheads="1"/>
          </p:cNvSpPr>
          <p:nvPr/>
        </p:nvSpPr>
        <p:spPr bwMode="auto">
          <a:xfrm rot="16200000">
            <a:off x="9525" y="3646488"/>
            <a:ext cx="8588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E74C-B7DD-43E5-92C2-082EE20F1B4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9464-AF6B-4E1B-9DDE-16CDE0258CB8}" type="slidenum">
              <a:rPr lang="en-US"/>
              <a:pPr/>
              <a:t>16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1001522" name="Group 50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8229600" cy="5318760"/>
        </p:xfrm>
        <a:graphic>
          <a:graphicData uri="http://schemas.openxmlformats.org/drawingml/2006/table">
            <a:tbl>
              <a:tblPr/>
              <a:tblGrid>
                <a:gridCol w="1779588"/>
                <a:gridCol w="2224087"/>
                <a:gridCol w="1482725"/>
                <a:gridCol w="2743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256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Int + 256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8K 2-bit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Tournament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Perfect v. Stack v. Inspect v. 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01516" name="Rectangle 44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AB76-6C66-499A-8798-93897ECAB188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1E76-4BFB-457A-B368-6F74C15F1AA0}" type="slidenum">
              <a:rPr lang="en-US"/>
              <a:pPr/>
              <a:t>17</a:t>
            </a:fld>
            <a:endParaRPr lang="en-US" b="0">
              <a:solidFill>
                <a:srgbClr val="FBBA03"/>
              </a:solidFill>
            </a:endParaRPr>
          </a:p>
        </p:txBody>
      </p:sp>
      <p:pic>
        <p:nvPicPr>
          <p:cNvPr id="99123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927100"/>
            <a:ext cx="8496300" cy="538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9123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543800" cy="3810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More Realistic HW: </a:t>
            </a:r>
            <a:br>
              <a:rPr lang="en-US" altLang="en-US"/>
            </a:br>
            <a:r>
              <a:rPr lang="en-US" altLang="en-US"/>
              <a:t>Memory Address Alias Impact</a:t>
            </a:r>
            <a:r>
              <a:rPr lang="en-US" altLang="en-US" sz="1600" b="0">
                <a:solidFill>
                  <a:schemeClr val="tx1"/>
                </a:solidFill>
              </a:rPr>
              <a:t/>
            </a:r>
            <a:br>
              <a:rPr lang="en-US" altLang="en-US" sz="1600" b="0">
                <a:solidFill>
                  <a:schemeClr val="tx1"/>
                </a:solidFill>
              </a:rPr>
            </a:br>
            <a:r>
              <a:rPr lang="en-US" altLang="en-US" sz="1600" b="0">
                <a:solidFill>
                  <a:schemeClr val="tx1"/>
                </a:solidFill>
              </a:rPr>
              <a:t>Figure 3.6</a:t>
            </a:r>
          </a:p>
        </p:txBody>
      </p:sp>
      <p:sp>
        <p:nvSpPr>
          <p:cNvPr id="9912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676400" y="1447800"/>
            <a:ext cx="3657600" cy="118745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 sz="2000"/>
              <a:t>	</a:t>
            </a:r>
            <a:r>
              <a:rPr lang="en-US" altLang="en-US"/>
              <a:t>Change  2048 instr window, 64 instr issue, 8K 2 level Prediction, 256 renaming registers</a:t>
            </a:r>
          </a:p>
        </p:txBody>
      </p:sp>
      <p:sp>
        <p:nvSpPr>
          <p:cNvPr id="991237" name="Rectangle 5"/>
          <p:cNvSpPr>
            <a:spLocks noChangeArrowheads="1"/>
          </p:cNvSpPr>
          <p:nvPr/>
        </p:nvSpPr>
        <p:spPr bwMode="auto">
          <a:xfrm>
            <a:off x="6818313" y="6097588"/>
            <a:ext cx="942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991238" name="Rectangle 6"/>
          <p:cNvSpPr>
            <a:spLocks noChangeArrowheads="1"/>
          </p:cNvSpPr>
          <p:nvPr/>
        </p:nvSpPr>
        <p:spPr bwMode="auto">
          <a:xfrm>
            <a:off x="2589213" y="6097588"/>
            <a:ext cx="27876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accent2"/>
                </a:solidFill>
              </a:rPr>
              <a:t>Global/Stack </a:t>
            </a:r>
            <a:r>
              <a:rPr lang="en-US" altLang="en-US" sz="2400" dirty="0" err="1">
                <a:solidFill>
                  <a:schemeClr val="accent2"/>
                </a:solidFill>
              </a:rPr>
              <a:t>perf</a:t>
            </a:r>
            <a:r>
              <a:rPr lang="en-US" altLang="en-US" sz="2400" dirty="0">
                <a:solidFill>
                  <a:schemeClr val="accent2"/>
                </a:solidFill>
              </a:rPr>
              <a:t>;</a:t>
            </a:r>
            <a:br>
              <a:rPr lang="en-US" altLang="en-US" sz="2400" dirty="0">
                <a:solidFill>
                  <a:schemeClr val="accent2"/>
                </a:solidFill>
              </a:rPr>
            </a:br>
            <a:r>
              <a:rPr lang="en-US" altLang="en-US" sz="2400" dirty="0">
                <a:solidFill>
                  <a:schemeClr val="accent2"/>
                </a:solidFill>
              </a:rPr>
              <a:t>heap conflicts</a:t>
            </a:r>
          </a:p>
        </p:txBody>
      </p:sp>
      <p:sp>
        <p:nvSpPr>
          <p:cNvPr id="991239" name="Rectangle 7"/>
          <p:cNvSpPr>
            <a:spLocks noChangeArrowheads="1"/>
          </p:cNvSpPr>
          <p:nvPr/>
        </p:nvSpPr>
        <p:spPr bwMode="auto">
          <a:xfrm>
            <a:off x="1211263" y="6097588"/>
            <a:ext cx="12160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/>
              <a:t>Perfect</a:t>
            </a:r>
          </a:p>
        </p:txBody>
      </p:sp>
      <p:sp>
        <p:nvSpPr>
          <p:cNvPr id="991240" name="Rectangle 8"/>
          <p:cNvSpPr>
            <a:spLocks noChangeArrowheads="1"/>
          </p:cNvSpPr>
          <p:nvPr/>
        </p:nvSpPr>
        <p:spPr bwMode="auto">
          <a:xfrm>
            <a:off x="5294313" y="6097588"/>
            <a:ext cx="12668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dirty="0" err="1">
                <a:solidFill>
                  <a:srgbClr val="114FFB"/>
                </a:solidFill>
              </a:rPr>
              <a:t>Inspec</a:t>
            </a:r>
            <a:r>
              <a:rPr lang="en-US" altLang="en-US" sz="2400" dirty="0">
                <a:solidFill>
                  <a:srgbClr val="114FFB"/>
                </a:solidFill>
              </a:rPr>
              <a:t>.</a:t>
            </a:r>
            <a:br>
              <a:rPr lang="en-US" altLang="en-US" sz="2400" dirty="0">
                <a:solidFill>
                  <a:srgbClr val="114FFB"/>
                </a:solidFill>
              </a:rPr>
            </a:br>
            <a:r>
              <a:rPr lang="en-US" altLang="en-US" sz="2400" dirty="0" err="1">
                <a:solidFill>
                  <a:srgbClr val="114FFB"/>
                </a:solidFill>
              </a:rPr>
              <a:t>Assem</a:t>
            </a:r>
            <a:r>
              <a:rPr lang="en-US" altLang="en-US" sz="2400" dirty="0">
                <a:solidFill>
                  <a:srgbClr val="114FFB"/>
                </a:solidFill>
              </a:rPr>
              <a:t>.</a:t>
            </a:r>
          </a:p>
        </p:txBody>
      </p:sp>
      <p:sp>
        <p:nvSpPr>
          <p:cNvPr id="991241" name="Rectangle 9"/>
          <p:cNvSpPr>
            <a:spLocks noChangeArrowheads="1"/>
          </p:cNvSpPr>
          <p:nvPr/>
        </p:nvSpPr>
        <p:spPr bwMode="auto">
          <a:xfrm>
            <a:off x="5853113" y="1795463"/>
            <a:ext cx="1535112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4 - 45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(Fortran,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no heap)</a:t>
            </a:r>
          </a:p>
        </p:txBody>
      </p:sp>
      <p:sp>
        <p:nvSpPr>
          <p:cNvPr id="991242" name="Rectangle 10"/>
          <p:cNvSpPr>
            <a:spLocks noChangeArrowheads="1"/>
          </p:cNvSpPr>
          <p:nvPr/>
        </p:nvSpPr>
        <p:spPr bwMode="auto">
          <a:xfrm>
            <a:off x="2271713" y="3262313"/>
            <a:ext cx="19923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4 - 9</a:t>
            </a:r>
          </a:p>
        </p:txBody>
      </p:sp>
      <p:sp>
        <p:nvSpPr>
          <p:cNvPr id="991243" name="Rectangle 11"/>
          <p:cNvSpPr>
            <a:spLocks noChangeArrowheads="1"/>
          </p:cNvSpPr>
          <p:nvPr/>
        </p:nvSpPr>
        <p:spPr bwMode="auto">
          <a:xfrm rot="16200000">
            <a:off x="123825" y="3646488"/>
            <a:ext cx="8588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BBE7-B445-4A4D-9ED6-0B75DAB34647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76BA-1644-4318-B157-A3565CF9FA61}" type="slidenum">
              <a:rPr lang="en-US"/>
              <a:pPr/>
              <a:t>18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1002541" name="Group 45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8229600" cy="5074285"/>
        </p:xfrm>
        <a:graphic>
          <a:graphicData uri="http://schemas.openxmlformats.org/drawingml/2006/table">
            <a:tbl>
              <a:tblPr/>
              <a:tblGrid>
                <a:gridCol w="1779588"/>
                <a:gridCol w="2224087"/>
                <a:gridCol w="1482725"/>
                <a:gridCol w="2743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64 (no restrictions)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Infinite vs. 256, 128, 64,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64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Int + 64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1K 2-bit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Tournament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HW disambiguation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02540" name="Rectangle 44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B720-9CF5-45A3-ACF3-34592639CABF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986B-FA57-432D-AA7D-CAFCDC0F7277}" type="slidenum">
              <a:rPr lang="en-US"/>
              <a:pPr/>
              <a:t>19</a:t>
            </a:fld>
            <a:endParaRPr lang="en-US" b="0">
              <a:solidFill>
                <a:srgbClr val="FBBA03"/>
              </a:solidFill>
            </a:endParaRPr>
          </a:p>
        </p:txBody>
      </p:sp>
      <p:pic>
        <p:nvPicPr>
          <p:cNvPr id="99225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0" y="993775"/>
            <a:ext cx="8623300" cy="552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92259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628650"/>
            <a:ext cx="8896350" cy="3810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Realistic HW: Window Impact</a:t>
            </a:r>
            <a:br>
              <a:rPr lang="en-US" altLang="en-US"/>
            </a:br>
            <a:r>
              <a:rPr lang="en-US" altLang="en-US" sz="1600" b="0">
                <a:solidFill>
                  <a:schemeClr val="tx1"/>
                </a:solidFill>
              </a:rPr>
              <a:t>(Figure 3.7)</a:t>
            </a:r>
          </a:p>
        </p:txBody>
      </p:sp>
      <p:sp>
        <p:nvSpPr>
          <p:cNvPr id="9922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4057650" cy="127635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/>
              <a:t>	Perfect disambiguation (HW), 1K Selective Prediction, 16 entry return, 64 registers, issue as many as window</a:t>
            </a:r>
          </a:p>
        </p:txBody>
      </p:sp>
      <p:sp>
        <p:nvSpPr>
          <p:cNvPr id="992261" name="Rectangle 5"/>
          <p:cNvSpPr>
            <a:spLocks noChangeArrowheads="1"/>
          </p:cNvSpPr>
          <p:nvPr/>
        </p:nvSpPr>
        <p:spPr bwMode="auto">
          <a:xfrm>
            <a:off x="4024313" y="63515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64</a:t>
            </a:r>
          </a:p>
        </p:txBody>
      </p:sp>
      <p:sp>
        <p:nvSpPr>
          <p:cNvPr id="992262" name="Rectangle 6"/>
          <p:cNvSpPr>
            <a:spLocks noChangeArrowheads="1"/>
          </p:cNvSpPr>
          <p:nvPr/>
        </p:nvSpPr>
        <p:spPr bwMode="auto">
          <a:xfrm>
            <a:off x="5624513" y="63515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accent1"/>
                </a:solidFill>
              </a:rPr>
              <a:t>16</a:t>
            </a:r>
          </a:p>
        </p:txBody>
      </p:sp>
      <p:sp>
        <p:nvSpPr>
          <p:cNvPr id="992263" name="Rectangle 7"/>
          <p:cNvSpPr>
            <a:spLocks noChangeArrowheads="1"/>
          </p:cNvSpPr>
          <p:nvPr/>
        </p:nvSpPr>
        <p:spPr bwMode="auto">
          <a:xfrm>
            <a:off x="2360613" y="6351588"/>
            <a:ext cx="690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256</a:t>
            </a:r>
          </a:p>
        </p:txBody>
      </p:sp>
      <p:sp>
        <p:nvSpPr>
          <p:cNvPr id="992264" name="Rectangle 8"/>
          <p:cNvSpPr>
            <a:spLocks noChangeArrowheads="1"/>
          </p:cNvSpPr>
          <p:nvPr/>
        </p:nvSpPr>
        <p:spPr bwMode="auto">
          <a:xfrm>
            <a:off x="1179513" y="6351588"/>
            <a:ext cx="1177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/>
              <a:t>Infinite</a:t>
            </a:r>
          </a:p>
        </p:txBody>
      </p:sp>
      <p:sp>
        <p:nvSpPr>
          <p:cNvPr id="992265" name="Rectangle 9"/>
          <p:cNvSpPr>
            <a:spLocks noChangeArrowheads="1"/>
          </p:cNvSpPr>
          <p:nvPr/>
        </p:nvSpPr>
        <p:spPr bwMode="auto">
          <a:xfrm>
            <a:off x="4799013" y="63515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DC0081"/>
                </a:solidFill>
              </a:rPr>
              <a:t>32</a:t>
            </a:r>
          </a:p>
        </p:txBody>
      </p:sp>
      <p:sp>
        <p:nvSpPr>
          <p:cNvPr id="992266" name="Rectangle 10"/>
          <p:cNvSpPr>
            <a:spLocks noChangeArrowheads="1"/>
          </p:cNvSpPr>
          <p:nvPr/>
        </p:nvSpPr>
        <p:spPr bwMode="auto">
          <a:xfrm>
            <a:off x="3160713" y="6351588"/>
            <a:ext cx="6905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114FFB"/>
                </a:solidFill>
              </a:rPr>
              <a:t>128</a:t>
            </a:r>
          </a:p>
        </p:txBody>
      </p:sp>
      <p:sp>
        <p:nvSpPr>
          <p:cNvPr id="992267" name="Rectangle 11"/>
          <p:cNvSpPr>
            <a:spLocks noChangeArrowheads="1"/>
          </p:cNvSpPr>
          <p:nvPr/>
        </p:nvSpPr>
        <p:spPr bwMode="auto">
          <a:xfrm>
            <a:off x="6424613" y="6351588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712000"/>
                </a:solidFill>
              </a:rPr>
              <a:t>8</a:t>
            </a:r>
          </a:p>
        </p:txBody>
      </p:sp>
      <p:sp>
        <p:nvSpPr>
          <p:cNvPr id="992268" name="Rectangle 12"/>
          <p:cNvSpPr>
            <a:spLocks noChangeArrowheads="1"/>
          </p:cNvSpPr>
          <p:nvPr/>
        </p:nvSpPr>
        <p:spPr bwMode="auto">
          <a:xfrm>
            <a:off x="7275513" y="6351588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rgbClr val="005400"/>
                </a:solidFill>
              </a:rPr>
              <a:t>4</a:t>
            </a:r>
          </a:p>
        </p:txBody>
      </p:sp>
      <p:sp>
        <p:nvSpPr>
          <p:cNvPr id="992269" name="Rectangle 13"/>
          <p:cNvSpPr>
            <a:spLocks noChangeArrowheads="1"/>
          </p:cNvSpPr>
          <p:nvPr/>
        </p:nvSpPr>
        <p:spPr bwMode="auto">
          <a:xfrm>
            <a:off x="2519363" y="3738563"/>
            <a:ext cx="216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6 - 12</a:t>
            </a:r>
          </a:p>
        </p:txBody>
      </p:sp>
      <p:sp>
        <p:nvSpPr>
          <p:cNvPr id="992270" name="Rectangle 14"/>
          <p:cNvSpPr>
            <a:spLocks noChangeArrowheads="1"/>
          </p:cNvSpPr>
          <p:nvPr/>
        </p:nvSpPr>
        <p:spPr bwMode="auto">
          <a:xfrm>
            <a:off x="5662613" y="2005013"/>
            <a:ext cx="15351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8 - 45</a:t>
            </a:r>
          </a:p>
        </p:txBody>
      </p:sp>
      <p:sp>
        <p:nvSpPr>
          <p:cNvPr id="992271" name="Rectangle 15"/>
          <p:cNvSpPr>
            <a:spLocks noChangeArrowheads="1"/>
          </p:cNvSpPr>
          <p:nvPr/>
        </p:nvSpPr>
        <p:spPr bwMode="auto">
          <a:xfrm rot="16200000">
            <a:off x="-28575" y="3608388"/>
            <a:ext cx="8588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IPC</a:t>
            </a: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40F8-BBE2-41F9-BEF8-59AA16828B2A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8E8B-F0AD-462C-A645-CC2419EDC47A}" type="slidenum">
              <a:rPr lang="en-US"/>
              <a:pPr/>
              <a:t>2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from Last Time</a:t>
            </a:r>
          </a:p>
        </p:txBody>
      </p:sp>
      <p:sp>
        <p:nvSpPr>
          <p:cNvPr id="98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8140700" cy="492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Interest in multiple-issue because wanted to improve performance without affecting uniprocessor programming model</a:t>
            </a:r>
          </a:p>
          <a:p>
            <a:pPr>
              <a:lnSpc>
                <a:spcPct val="80000"/>
              </a:lnSpc>
            </a:pPr>
            <a:r>
              <a:rPr lang="en-US"/>
              <a:t>Taking advantage of ILP is conceptually simple, but design problems are amazingly complex in practice</a:t>
            </a:r>
          </a:p>
          <a:p>
            <a:pPr>
              <a:lnSpc>
                <a:spcPct val="80000"/>
              </a:lnSpc>
            </a:pPr>
            <a:r>
              <a:rPr lang="en-US"/>
              <a:t>Conservative in ideas, just faster clock and bigger</a:t>
            </a:r>
          </a:p>
          <a:p>
            <a:pPr>
              <a:lnSpc>
                <a:spcPct val="80000"/>
              </a:lnSpc>
            </a:pPr>
            <a:r>
              <a:rPr lang="en-US"/>
              <a:t>Processors of last 5 years (Pentium 4, IBM Power 5, AMD Opteron) have the same basic structure and similar sustained issue rates (3 to 4 instructions per clock) as the 1st dynamically scheduled, multiple-issue processors announced in 1995</a:t>
            </a:r>
          </a:p>
          <a:p>
            <a:pPr lvl="1">
              <a:lnSpc>
                <a:spcPct val="80000"/>
              </a:lnSpc>
            </a:pPr>
            <a:r>
              <a:rPr lang="en-US"/>
              <a:t>Clocks 10 to 20X faster, caches 4 to 8X bigger, 2 to 4X as many renaming registers, and 2X as many load-store units</a:t>
            </a:r>
            <a:br>
              <a:rPr lang="en-US"/>
            </a:br>
            <a:r>
              <a:rPr lang="en-US">
                <a:sym typeface="Symbol" pitchFamily="18" charset="2"/>
              </a:rPr>
              <a:t></a:t>
            </a:r>
            <a:r>
              <a:rPr lang="en-US"/>
              <a:t> performance 8 to 16X</a:t>
            </a:r>
          </a:p>
          <a:p>
            <a:pPr>
              <a:lnSpc>
                <a:spcPct val="80000"/>
              </a:lnSpc>
            </a:pPr>
            <a:r>
              <a:rPr lang="en-US"/>
              <a:t>Peak v. delivered performance gap increasing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8B28-B628-4FA5-B9D4-16F79BB71A6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D597-DDF5-4A32-A428-4B334BABC189}" type="slidenum">
              <a:rPr lang="en-US"/>
              <a:pPr/>
              <a:t>20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Review</a:t>
            </a:r>
          </a:p>
          <a:p>
            <a:r>
              <a:rPr lang="en-US">
                <a:solidFill>
                  <a:schemeClr val="bg2"/>
                </a:solidFill>
              </a:rPr>
              <a:t>Limits to ILP (another perspective)</a:t>
            </a:r>
          </a:p>
          <a:p>
            <a:r>
              <a:rPr lang="en-US">
                <a:solidFill>
                  <a:schemeClr val="bg2"/>
                </a:solidFill>
              </a:rPr>
              <a:t>Administrivia</a:t>
            </a:r>
          </a:p>
          <a:p>
            <a:r>
              <a:rPr lang="en-US"/>
              <a:t>Thread Level Parallelism</a:t>
            </a:r>
          </a:p>
          <a:p>
            <a:r>
              <a:rPr lang="en-US"/>
              <a:t>Multithreading</a:t>
            </a:r>
          </a:p>
          <a:p>
            <a:r>
              <a:rPr lang="en-US"/>
              <a:t>Simultaneous Multithreading</a:t>
            </a:r>
          </a:p>
          <a:p>
            <a:r>
              <a:rPr lang="en-US"/>
              <a:t>Power 4 vs. Power 5</a:t>
            </a:r>
          </a:p>
          <a:p>
            <a:r>
              <a:rPr lang="en-US"/>
              <a:t>Head to Head: VLIW vs. Superscalar vs. SMT</a:t>
            </a:r>
          </a:p>
          <a:p>
            <a:r>
              <a:rPr lang="en-US"/>
              <a:t>Commentary</a:t>
            </a:r>
          </a:p>
          <a:p>
            <a:r>
              <a:rPr lang="en-US"/>
              <a:t>Conclusion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E8B0-C798-4FEA-BFA8-9EBB91EDCB24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9BFF2-6D3D-4A01-A689-E80DCC197F4D}" type="slidenum">
              <a:rPr lang="en-US"/>
              <a:pPr/>
              <a:t>21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924800" cy="736600"/>
          </a:xfrm>
        </p:spPr>
        <p:txBody>
          <a:bodyPr/>
          <a:lstStyle/>
          <a:p>
            <a:r>
              <a:rPr lang="en-US" altLang="en-US"/>
              <a:t>How to Exceed ILP Limits of this study?</a:t>
            </a:r>
          </a:p>
        </p:txBody>
      </p:sp>
      <p:sp>
        <p:nvSpPr>
          <p:cNvPr id="99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105400"/>
          </a:xfrm>
        </p:spPr>
        <p:txBody>
          <a:bodyPr/>
          <a:lstStyle/>
          <a:p>
            <a:r>
              <a:rPr lang="en-US" altLang="en-US"/>
              <a:t>These are not laws of physics; just practical limits for today, and perhaps overcome via research</a:t>
            </a:r>
          </a:p>
          <a:p>
            <a:r>
              <a:rPr lang="en-US" altLang="en-US"/>
              <a:t>Compiler and ISA advances could change results</a:t>
            </a:r>
          </a:p>
          <a:p>
            <a:r>
              <a:rPr lang="en-US" altLang="en-US"/>
              <a:t>WAR and WAW hazards through memory: eliminated WAW and WAR hazards through register renaming, but not in memory usage</a:t>
            </a:r>
          </a:p>
          <a:p>
            <a:pPr lvl="1"/>
            <a:r>
              <a:rPr lang="en-US" altLang="en-US"/>
              <a:t>Can get conflicts via allocation of stack frames as a called procedure reuses the memory addresses of a previous frame on the stack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2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A080-5910-4651-AEDF-AB60E5AB9888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C99A3-42EB-4ACC-ADB6-5F66EDA33BDE}" type="slidenum">
              <a:rPr lang="en-US"/>
              <a:pPr/>
              <a:t>22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HW v. SW to increase ILP</a:t>
            </a: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531100" cy="4978400"/>
          </a:xfrm>
        </p:spPr>
        <p:txBody>
          <a:bodyPr/>
          <a:lstStyle/>
          <a:p>
            <a:r>
              <a:rPr lang="en-US" sz="2000" dirty="0"/>
              <a:t>Memory disambiguation: HW best</a:t>
            </a:r>
          </a:p>
          <a:p>
            <a:r>
              <a:rPr lang="en-US" sz="2000" dirty="0"/>
              <a:t>Speculation: </a:t>
            </a:r>
          </a:p>
          <a:p>
            <a:pPr lvl="1"/>
            <a:r>
              <a:rPr lang="en-US" sz="2000" dirty="0"/>
              <a:t>HW best when dynamic branch prediction better than compile time prediction</a:t>
            </a:r>
          </a:p>
          <a:p>
            <a:pPr lvl="1"/>
            <a:r>
              <a:rPr lang="en-US" sz="2000" dirty="0"/>
              <a:t>Exceptions easier for HW</a:t>
            </a:r>
          </a:p>
          <a:p>
            <a:pPr lvl="1"/>
            <a:r>
              <a:rPr lang="en-US" sz="2000" dirty="0"/>
              <a:t>HW doesn’t need bookkeeping code or compensation code</a:t>
            </a:r>
          </a:p>
          <a:p>
            <a:pPr lvl="1"/>
            <a:r>
              <a:rPr lang="en-US" sz="2000" dirty="0"/>
              <a:t>Very complicated to get right</a:t>
            </a:r>
          </a:p>
          <a:p>
            <a:r>
              <a:rPr lang="en-US" sz="2000" dirty="0"/>
              <a:t>Scheduling: SW can look ahead to schedule better</a:t>
            </a:r>
          </a:p>
          <a:p>
            <a:r>
              <a:rPr lang="en-US" sz="2000" dirty="0"/>
              <a:t>Compiler independence: does not require new compiler, recompilation to run well</a:t>
            </a:r>
          </a:p>
          <a:p>
            <a:endParaRPr lang="en-US" sz="28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60D5-DA01-4680-ACF6-4C555104717F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764-9FA4-4440-BCD1-EBEC371A9859}" type="slidenum">
              <a:rPr lang="en-US"/>
              <a:pPr/>
              <a:t>23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Performance beyond single thread ILP</a:t>
            </a:r>
          </a:p>
        </p:txBody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988300" cy="492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There can be much higher natural parallelism in some applications </a:t>
            </a:r>
            <a:br>
              <a:rPr lang="en-US" sz="2800"/>
            </a:br>
            <a:r>
              <a:rPr lang="en-US" sz="2800"/>
              <a:t>(e.g., Database or Scientific codes)</a:t>
            </a:r>
          </a:p>
          <a:p>
            <a:pPr>
              <a:lnSpc>
                <a:spcPct val="80000"/>
              </a:lnSpc>
            </a:pPr>
            <a:r>
              <a:rPr lang="en-US" sz="2800"/>
              <a:t>Explicit </a:t>
            </a:r>
            <a:r>
              <a:rPr lang="en-US" sz="2800">
                <a:solidFill>
                  <a:srgbClr val="0332B7"/>
                </a:solidFill>
              </a:rPr>
              <a:t>Thread Level Parallelism</a:t>
            </a:r>
            <a:r>
              <a:rPr lang="en-US" sz="2800"/>
              <a:t> or </a:t>
            </a:r>
            <a:r>
              <a:rPr lang="en-US" sz="2800">
                <a:solidFill>
                  <a:srgbClr val="0332B7"/>
                </a:solidFill>
              </a:rPr>
              <a:t>Data Level Parallelism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0332B7"/>
                </a:solidFill>
              </a:rPr>
              <a:t>Thread</a:t>
            </a:r>
            <a:r>
              <a:rPr lang="en-US" altLang="en-US" sz="2800"/>
              <a:t>: process with own instructions and data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thread may be a process part of a parallel program of multiple processes, or it may be an independent program</a:t>
            </a:r>
          </a:p>
          <a:p>
            <a:pPr lvl="1">
              <a:lnSpc>
                <a:spcPct val="80000"/>
              </a:lnSpc>
            </a:pPr>
            <a:r>
              <a:rPr lang="en-US" altLang="en-US" sz="2000"/>
              <a:t>Each thread has all the state (instructions, data, PC, register state, and so on) necessary to allow it to execute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114FFB"/>
                </a:solidFill>
              </a:rPr>
              <a:t>Data Level Parallelism</a:t>
            </a:r>
            <a:r>
              <a:rPr lang="en-US" altLang="en-US" sz="2800"/>
              <a:t>: Perform identical operations on data, and lots of data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E86C-6551-4615-B9CA-143E40942274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E9328-A0A4-4CBA-80B0-E6C1C0BA7964}" type="slidenum">
              <a:rPr lang="en-US"/>
              <a:pPr/>
              <a:t>24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 Level Parallelism (TLP)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378700" cy="5130800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800"/>
              <a:t>ILP exploits implicit parallel operations within a loop or straight-line code segment</a:t>
            </a:r>
          </a:p>
          <a:p>
            <a:pPr marL="457200" indent="-457200">
              <a:lnSpc>
                <a:spcPct val="80000"/>
              </a:lnSpc>
            </a:pPr>
            <a:r>
              <a:rPr lang="en-US" sz="2800"/>
              <a:t>TLP explicitly represented by the use of multiple threads of execution that are inherently parallel</a:t>
            </a:r>
          </a:p>
          <a:p>
            <a:pPr marL="457200" indent="-457200">
              <a:lnSpc>
                <a:spcPct val="80000"/>
              </a:lnSpc>
            </a:pPr>
            <a:r>
              <a:rPr lang="en-US" sz="2800"/>
              <a:t>Goal: Use multiple instruction streams to improve 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2400"/>
              <a:t>Throughput of computers that run many programs 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z="2400"/>
              <a:t>Execution time of multi-threaded programs</a:t>
            </a:r>
          </a:p>
          <a:p>
            <a:pPr marL="457200" indent="-457200">
              <a:lnSpc>
                <a:spcPct val="80000"/>
              </a:lnSpc>
            </a:pPr>
            <a:r>
              <a:rPr lang="en-US" sz="2800"/>
              <a:t>TLP could be more cost-effective to exploit than ILP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b="1" i="1">
                <a:solidFill>
                  <a:srgbClr val="FD0128"/>
                </a:solidFill>
                <a:latin typeface="Arial,BoldItalic" charset="0"/>
              </a:rPr>
              <a:t>Pipeline Hazards</a:t>
            </a:r>
            <a:endParaRPr lang="en-US">
              <a:solidFill>
                <a:srgbClr val="000000"/>
              </a:solidFill>
              <a:latin typeface="Arial,BoldItalic" charset="0"/>
            </a:endParaRP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				LW r1, 0(r2)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				LW r5, 12(r1)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				ADDI r5, r5, #12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				SW 12(r1), r5</a:t>
            </a:r>
            <a:endParaRPr lang="en-US" sz="2000">
              <a:solidFill>
                <a:srgbClr val="000000"/>
              </a:solidFill>
              <a:latin typeface="Arial,Bold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Arial,Bold" charset="0"/>
              </a:rPr>
              <a:t>Each instruction may depend on the next</a:t>
            </a:r>
          </a:p>
          <a:p>
            <a:pPr lvl="1"/>
            <a:r>
              <a:rPr lang="en-US" sz="2000" b="1">
                <a:solidFill>
                  <a:srgbClr val="6191FE"/>
                </a:solidFill>
                <a:latin typeface="Arial,Bold" charset="0"/>
              </a:rPr>
              <a:t>Without bypassing, need interlocks</a:t>
            </a:r>
          </a:p>
          <a:p>
            <a:pPr lvl="1"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LW r1, 0(r2)</a:t>
            </a:r>
          </a:p>
          <a:p>
            <a:pPr lvl="1"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LW r5, 12(r1)</a:t>
            </a:r>
          </a:p>
          <a:p>
            <a:pPr lvl="1"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ADDI r5, r5, #12</a:t>
            </a:r>
          </a:p>
          <a:p>
            <a:pPr lvl="1"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SW 12(r1), r5</a:t>
            </a:r>
            <a:endParaRPr lang="en-US" sz="2000">
              <a:solidFill>
                <a:srgbClr val="000000"/>
              </a:solidFill>
              <a:latin typeface="Arial,Bold" charset="0"/>
            </a:endParaRPr>
          </a:p>
          <a:p>
            <a:pPr lvl="1"/>
            <a:endParaRPr lang="en-US" sz="2000">
              <a:solidFill>
                <a:srgbClr val="000000"/>
              </a:solidFill>
              <a:latin typeface="Arial,Bold" charset="0"/>
            </a:endParaRPr>
          </a:p>
          <a:p>
            <a:r>
              <a:rPr lang="en-US" sz="2000" b="1">
                <a:latin typeface="Arial,Bold" charset="0"/>
              </a:rPr>
              <a:t>Bypassing cannot completely eliminate interlocks or delay slots</a:t>
            </a:r>
            <a:endParaRPr lang="en-US" sz="2000">
              <a:latin typeface="Arial,Bold" charset="0"/>
            </a:endParaRPr>
          </a:p>
          <a:p>
            <a:endParaRPr lang="en-US" sz="2000"/>
          </a:p>
        </p:txBody>
      </p:sp>
      <p:pic>
        <p:nvPicPr>
          <p:cNvPr id="34820" name="Picture 10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657600"/>
            <a:ext cx="44958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FD0128"/>
                </a:solidFill>
                <a:latin typeface="Arial,BoldItalic" charset="0"/>
              </a:rPr>
              <a:t>Multithreading</a:t>
            </a:r>
            <a:endParaRPr lang="en-US">
              <a:solidFill>
                <a:srgbClr val="000000"/>
              </a:solidFill>
              <a:latin typeface="Arial,BoldItalic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>
                <a:solidFill>
                  <a:srgbClr val="000000"/>
                </a:solidFill>
                <a:latin typeface="Arial,Bold" charset="0"/>
              </a:rPr>
              <a:t>How can we guarantee no dependencies between instructions in a pipeline?</a:t>
            </a:r>
          </a:p>
          <a:p>
            <a:pPr lvl="1"/>
            <a:r>
              <a:rPr lang="en-US" sz="2000" b="1">
                <a:solidFill>
                  <a:srgbClr val="6191FE"/>
                </a:solidFill>
                <a:latin typeface="Arial,Bold" charset="0"/>
              </a:rPr>
              <a:t>One way is to interleave execution of instructions from different program threads on same pipeline</a:t>
            </a:r>
            <a:endParaRPr lang="en-US" sz="2000">
              <a:solidFill>
                <a:srgbClr val="000000"/>
              </a:solidFill>
              <a:latin typeface="Arial,Bold" charset="0"/>
            </a:endParaRPr>
          </a:p>
          <a:p>
            <a:pPr>
              <a:buFontTx/>
              <a:buNone/>
            </a:pPr>
            <a:r>
              <a:rPr lang="en-US" sz="2000" b="1" i="1">
                <a:solidFill>
                  <a:srgbClr val="000000"/>
                </a:solidFill>
                <a:latin typeface="Arial,BoldItalic" charset="0"/>
              </a:rPr>
              <a:t>Interleave 4 threads, </a:t>
            </a:r>
            <a:r>
              <a:rPr lang="en-US" sz="2000" b="1" i="1">
                <a:solidFill>
                  <a:srgbClr val="00AF00"/>
                </a:solidFill>
                <a:latin typeface="Arial,BoldItalic" charset="0"/>
              </a:rPr>
              <a:t>T1-T4</a:t>
            </a:r>
            <a:r>
              <a:rPr lang="en-US" sz="2000" b="1" i="1">
                <a:solidFill>
                  <a:srgbClr val="000000"/>
                </a:solidFill>
                <a:latin typeface="Arial,BoldItalic" charset="0"/>
              </a:rPr>
              <a:t>, on non-bypassed 5-stage pipe</a:t>
            </a:r>
          </a:p>
          <a:p>
            <a:pPr>
              <a:buFontTx/>
              <a:buNone/>
            </a:pPr>
            <a:endParaRPr lang="en-US" sz="2000" b="1" i="1">
              <a:solidFill>
                <a:srgbClr val="000000"/>
              </a:solidFill>
              <a:latin typeface="Arial,BoldItalic" charset="0"/>
            </a:endParaRP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T1: LW r1, 0(r2)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T2: ADD r7, r1, r4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T3: XORI r5, r4, #12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T4: SW 0(r7), r5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AF00"/>
                </a:solidFill>
                <a:latin typeface="Arial,Bold" charset="0"/>
              </a:rPr>
              <a:t>T1: LW r5, 12(r1)</a:t>
            </a:r>
            <a:endParaRPr lang="en-US" sz="2000">
              <a:solidFill>
                <a:srgbClr val="000000"/>
              </a:solidFill>
              <a:latin typeface="Arial,Bold" charset="0"/>
            </a:endParaRPr>
          </a:p>
          <a:p>
            <a:pPr>
              <a:buFontTx/>
              <a:buNone/>
            </a:pPr>
            <a:endParaRPr lang="en-US" sz="2000">
              <a:solidFill>
                <a:srgbClr val="000000"/>
              </a:solidFill>
              <a:latin typeface="Arial,BoldItalic" charset="0"/>
            </a:endParaRPr>
          </a:p>
          <a:p>
            <a:endParaRPr lang="en-US" sz="200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886200"/>
            <a:ext cx="55626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rgbClr val="FD0128"/>
                </a:solidFill>
                <a:latin typeface="Arial,BoldItalic" charset="0"/>
              </a:rPr>
              <a:t>Simple Multithreaded Pipeline</a:t>
            </a:r>
            <a:endParaRPr lang="en-US">
              <a:solidFill>
                <a:srgbClr val="000000"/>
              </a:solidFill>
              <a:latin typeface="Arial,BoldItalic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7772400" cy="838200"/>
          </a:xfrm>
        </p:spPr>
        <p:txBody>
          <a:bodyPr/>
          <a:lstStyle/>
          <a:p>
            <a:r>
              <a:rPr lang="en-US" sz="2400" b="1">
                <a:latin typeface="Arial,Bold" charset="0"/>
              </a:rPr>
              <a:t>Have to carry thread select down pipeline to ensure correct state bits read/written at each pipe stage</a:t>
            </a:r>
            <a:endParaRPr lang="en-US" sz="2400">
              <a:latin typeface="Arial,Bold" charset="0"/>
            </a:endParaRPr>
          </a:p>
          <a:p>
            <a:endParaRPr lang="en-US" sz="240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75438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4033-44B6-4FB0-BF1C-A62C0BDE6AA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C6B9-815B-4638-B6A3-BF981FAED7BC}" type="slidenum">
              <a:rPr lang="en-US"/>
              <a:pPr/>
              <a:t>28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r>
              <a:rPr lang="en-US" altLang="en-US"/>
              <a:t>New Approach: Mulithreaded Execution</a:t>
            </a:r>
          </a:p>
        </p:txBody>
      </p:sp>
      <p:sp>
        <p:nvSpPr>
          <p:cNvPr id="101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114800"/>
          </a:xfrm>
        </p:spPr>
        <p:txBody>
          <a:bodyPr/>
          <a:lstStyle/>
          <a:p>
            <a:r>
              <a:rPr lang="en-US" altLang="en-US" sz="2800"/>
              <a:t>Multithreading: multiple threads to share the functional units of 1 processor via overlapping</a:t>
            </a:r>
          </a:p>
          <a:p>
            <a:pPr lvl="1"/>
            <a:r>
              <a:rPr lang="en-US" altLang="en-US" sz="2000"/>
              <a:t>processor must duplicate independent state of each thread e.g., a separate copy of register file, a separate PC, and for running independent programs, a separate page table</a:t>
            </a:r>
          </a:p>
          <a:p>
            <a:pPr lvl="1"/>
            <a:r>
              <a:rPr lang="en-US" altLang="en-US" sz="2000"/>
              <a:t>memory shared through the virtual memory mechanisms, which already support multiple processes</a:t>
            </a:r>
          </a:p>
          <a:p>
            <a:pPr lvl="1"/>
            <a:r>
              <a:rPr lang="en-US" altLang="en-US" sz="2000"/>
              <a:t>HW for fast thread switch; much faster than full process switch </a:t>
            </a:r>
            <a:r>
              <a:rPr lang="en-US" altLang="en-US" sz="2000">
                <a:sym typeface="Symbol" pitchFamily="18" charset="2"/>
              </a:rPr>
              <a:t> </a:t>
            </a:r>
            <a:r>
              <a:rPr lang="en-US" altLang="en-US" sz="2000"/>
              <a:t>100s to 1000s of clocks</a:t>
            </a:r>
          </a:p>
          <a:p>
            <a:r>
              <a:rPr lang="en-US" altLang="en-US" sz="2800"/>
              <a:t>When switch?</a:t>
            </a:r>
          </a:p>
          <a:p>
            <a:pPr lvl="1"/>
            <a:r>
              <a:rPr lang="en-US" altLang="en-US" sz="2000"/>
              <a:t>Alternate instruction per thread (fine grain)</a:t>
            </a:r>
          </a:p>
          <a:p>
            <a:pPr lvl="1"/>
            <a:r>
              <a:rPr lang="en-US" altLang="en-US" sz="2000"/>
              <a:t>When a thread is stalled, perhaps for a cache miss, another thread can be executed (coarse grain)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C766-4287-49E7-B39F-8C356CE3694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3113-3297-4BBC-B941-9614A761A20D}" type="slidenum">
              <a:rPr lang="en-US"/>
              <a:pPr/>
              <a:t>29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Fine-Grained Multithreading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Switches between threads on each instruction, causing the execution of multiples threads to be interleaved </a:t>
            </a:r>
          </a:p>
          <a:p>
            <a:pPr>
              <a:lnSpc>
                <a:spcPct val="80000"/>
              </a:lnSpc>
            </a:pPr>
            <a:r>
              <a:rPr lang="en-US"/>
              <a:t>Usually done in a round-robin fashion, skipping any stalled threads</a:t>
            </a:r>
          </a:p>
          <a:p>
            <a:pPr>
              <a:lnSpc>
                <a:spcPct val="80000"/>
              </a:lnSpc>
            </a:pPr>
            <a:r>
              <a:rPr lang="en-US"/>
              <a:t>CPU must be able to switch threads every clock</a:t>
            </a:r>
          </a:p>
          <a:p>
            <a:pPr>
              <a:lnSpc>
                <a:spcPct val="80000"/>
              </a:lnSpc>
            </a:pPr>
            <a:r>
              <a:rPr lang="en-US"/>
              <a:t>Advantage is it can hide both short and long stalls, since instructions from other threads executed when one thread stalls </a:t>
            </a:r>
          </a:p>
          <a:p>
            <a:pPr>
              <a:lnSpc>
                <a:spcPct val="80000"/>
              </a:lnSpc>
            </a:pPr>
            <a:r>
              <a:rPr lang="en-US"/>
              <a:t>Disadvantage is it slows down execution of individual threads, since a thread ready to execute without stalls will be delayed by instructions from other threads</a:t>
            </a:r>
          </a:p>
          <a:p>
            <a:pPr>
              <a:lnSpc>
                <a:spcPct val="80000"/>
              </a:lnSpc>
            </a:pPr>
            <a:r>
              <a:rPr lang="en-US"/>
              <a:t>Used on Sun’s Niagara (will see later)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A7C72-D255-44D8-A865-4FD76644210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F6C1-E836-4577-9743-F71EA153A40C}" type="slidenum">
              <a:rPr lang="en-US"/>
              <a:pPr/>
              <a:t>3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</a:t>
            </a:r>
          </a:p>
          <a:p>
            <a:r>
              <a:rPr lang="en-US"/>
              <a:t>Limits to ILP (another perspective)</a:t>
            </a:r>
          </a:p>
          <a:p>
            <a:r>
              <a:rPr lang="en-US"/>
              <a:t>Administrivia</a:t>
            </a:r>
          </a:p>
          <a:p>
            <a:r>
              <a:rPr lang="en-US"/>
              <a:t>Thread Level Parallelism</a:t>
            </a:r>
          </a:p>
          <a:p>
            <a:r>
              <a:rPr lang="en-US"/>
              <a:t>Multithreading</a:t>
            </a:r>
          </a:p>
          <a:p>
            <a:r>
              <a:rPr lang="en-US"/>
              <a:t>Simultaneous Multithreading</a:t>
            </a:r>
          </a:p>
          <a:p>
            <a:r>
              <a:rPr lang="en-US"/>
              <a:t>Power 4 vs. Power 5</a:t>
            </a:r>
          </a:p>
          <a:p>
            <a:r>
              <a:rPr lang="en-US"/>
              <a:t>Head to Head: VLIW vs. Superscalar vs. SMT</a:t>
            </a:r>
          </a:p>
          <a:p>
            <a:r>
              <a:rPr lang="en-US"/>
              <a:t>Commentary</a:t>
            </a:r>
          </a:p>
          <a:p>
            <a:r>
              <a:rPr lang="en-US"/>
              <a:t>Conclusion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A272-6949-4897-A990-E4719E765776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CE15C-CF45-41A9-B813-E3690C03802E}" type="slidenum">
              <a:rPr lang="en-US"/>
              <a:pPr/>
              <a:t>30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Course-Grained Multithreading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912100" cy="5283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/>
              <a:t>Switches threads only on costly stalls, such as L2 cache misses</a:t>
            </a:r>
          </a:p>
          <a:p>
            <a:pPr>
              <a:lnSpc>
                <a:spcPct val="70000"/>
              </a:lnSpc>
            </a:pPr>
            <a:r>
              <a:rPr lang="en-US"/>
              <a:t>Advantages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Relieves need to have very fast thread-switching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Doesn’t slow down thread, since instructions from other threads issued only when the thread encounters a costly stall</a:t>
            </a:r>
            <a:r>
              <a:rPr lang="en-US"/>
              <a:t> </a:t>
            </a:r>
          </a:p>
          <a:p>
            <a:pPr>
              <a:lnSpc>
                <a:spcPct val="70000"/>
              </a:lnSpc>
            </a:pPr>
            <a:r>
              <a:rPr lang="en-US"/>
              <a:t>Disadvantage is hard to overcome throughput losses from shorter stalls, due to pipeline start-up costs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Since CPU issues instructions from 1 thread, when a stall occurs, the pipeline must be emptied or frozen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New thread must fill pipeline before instructions can complete </a:t>
            </a:r>
          </a:p>
          <a:p>
            <a:pPr>
              <a:lnSpc>
                <a:spcPct val="70000"/>
              </a:lnSpc>
            </a:pPr>
            <a:r>
              <a:rPr lang="en-US"/>
              <a:t>Because of this start-up overhead, coarse-grained multithreading is better for reducing penalty of high cost stalls, where pipeline refill &lt;&lt; stall time</a:t>
            </a:r>
          </a:p>
          <a:p>
            <a:pPr>
              <a:lnSpc>
                <a:spcPct val="70000"/>
              </a:lnSpc>
            </a:pPr>
            <a:r>
              <a:rPr lang="en-US"/>
              <a:t>Used in IBM AS/400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ADA41-3E5F-4F15-86D9-A28337EDA1C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3B29B-8939-4D95-8FD1-813EB3E2BB18}" type="slidenum">
              <a:rPr lang="en-US"/>
              <a:pPr/>
              <a:t>31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both ILP and TLP?</a:t>
            </a:r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TLP and ILP exploit two different kinds of parallel structure in a program </a:t>
            </a:r>
          </a:p>
          <a:p>
            <a:pPr>
              <a:lnSpc>
                <a:spcPct val="80000"/>
              </a:lnSpc>
            </a:pPr>
            <a:r>
              <a:rPr lang="en-US" sz="2800"/>
              <a:t>Could a processor oriented at ILP to exploit TLP?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functional units are often idle in data path designed for ILP because of either stalls or dependences in the code </a:t>
            </a:r>
          </a:p>
          <a:p>
            <a:pPr>
              <a:lnSpc>
                <a:spcPct val="80000"/>
              </a:lnSpc>
            </a:pPr>
            <a:r>
              <a:rPr lang="en-US" sz="2800"/>
              <a:t>Could the TLP be used as a source of independent instructions that might keep the processor busy during stalls? </a:t>
            </a:r>
          </a:p>
          <a:p>
            <a:pPr>
              <a:lnSpc>
                <a:spcPct val="80000"/>
              </a:lnSpc>
            </a:pPr>
            <a:r>
              <a:rPr lang="en-US" sz="2800"/>
              <a:t>Could TLP be used to employ the functional units that would otherwise lie idle when insufficient ILP exists?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25400"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</a:tabLst>
            </a:pPr>
            <a:r>
              <a:rPr lang="en-US"/>
              <a:t>Simultaneous Multi-threading ...</a:t>
            </a:r>
          </a:p>
        </p:txBody>
      </p:sp>
      <p:graphicFrame>
        <p:nvGraphicFramePr>
          <p:cNvPr id="1027075" name="Group 3"/>
          <p:cNvGraphicFramePr>
            <a:graphicFrameLocks noGrp="1"/>
          </p:cNvGraphicFramePr>
          <p:nvPr/>
        </p:nvGraphicFramePr>
        <p:xfrm>
          <a:off x="663575" y="1679575"/>
          <a:ext cx="3462338" cy="4914900"/>
        </p:xfrm>
        <a:graphic>
          <a:graphicData uri="http://schemas.openxmlformats.org/drawingml/2006/table">
            <a:tbl>
              <a:tblPr/>
              <a:tblGrid>
                <a:gridCol w="377825"/>
                <a:gridCol w="387350"/>
                <a:gridCol w="388938"/>
                <a:gridCol w="377825"/>
                <a:gridCol w="387350"/>
                <a:gridCol w="388937"/>
                <a:gridCol w="377825"/>
                <a:gridCol w="387350"/>
                <a:gridCol w="388938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177" name="Text Box 105"/>
          <p:cNvSpPr txBox="1">
            <a:spLocks noChangeArrowheads="1"/>
          </p:cNvSpPr>
          <p:nvPr/>
        </p:nvSpPr>
        <p:spPr bwMode="auto">
          <a:xfrm>
            <a:off x="1085850" y="1371600"/>
            <a:ext cx="307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M</a:t>
            </a:r>
          </a:p>
        </p:txBody>
      </p:sp>
      <p:sp>
        <p:nvSpPr>
          <p:cNvPr id="1027178" name="Text Box 106"/>
          <p:cNvSpPr txBox="1">
            <a:spLocks noChangeArrowheads="1"/>
          </p:cNvSpPr>
          <p:nvPr/>
        </p:nvSpPr>
        <p:spPr bwMode="auto">
          <a:xfrm>
            <a:off x="1474788" y="1371600"/>
            <a:ext cx="307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M</a:t>
            </a:r>
          </a:p>
        </p:txBody>
      </p:sp>
      <p:sp>
        <p:nvSpPr>
          <p:cNvPr id="1027179" name="Text Box 107"/>
          <p:cNvSpPr txBox="1">
            <a:spLocks noChangeArrowheads="1"/>
          </p:cNvSpPr>
          <p:nvPr/>
        </p:nvSpPr>
        <p:spPr bwMode="auto">
          <a:xfrm>
            <a:off x="1793875" y="1371600"/>
            <a:ext cx="412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FX</a:t>
            </a:r>
          </a:p>
        </p:txBody>
      </p:sp>
      <p:sp>
        <p:nvSpPr>
          <p:cNvPr id="1027180" name="Text Box 108"/>
          <p:cNvSpPr txBox="1">
            <a:spLocks noChangeArrowheads="1"/>
          </p:cNvSpPr>
          <p:nvPr/>
        </p:nvSpPr>
        <p:spPr bwMode="auto">
          <a:xfrm>
            <a:off x="2193925" y="1371600"/>
            <a:ext cx="434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FX</a:t>
            </a:r>
          </a:p>
        </p:txBody>
      </p:sp>
      <p:sp>
        <p:nvSpPr>
          <p:cNvPr id="1027181" name="Text Box 109"/>
          <p:cNvSpPr txBox="1">
            <a:spLocks noChangeArrowheads="1"/>
          </p:cNvSpPr>
          <p:nvPr/>
        </p:nvSpPr>
        <p:spPr bwMode="auto">
          <a:xfrm>
            <a:off x="2582863" y="1371600"/>
            <a:ext cx="434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FP</a:t>
            </a:r>
          </a:p>
        </p:txBody>
      </p:sp>
      <p:sp>
        <p:nvSpPr>
          <p:cNvPr id="1027182" name="Text Box 110"/>
          <p:cNvSpPr txBox="1">
            <a:spLocks noChangeArrowheads="1"/>
          </p:cNvSpPr>
          <p:nvPr/>
        </p:nvSpPr>
        <p:spPr bwMode="auto">
          <a:xfrm>
            <a:off x="2982913" y="1371600"/>
            <a:ext cx="434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FP</a:t>
            </a:r>
          </a:p>
        </p:txBody>
      </p:sp>
      <p:sp>
        <p:nvSpPr>
          <p:cNvPr id="1027183" name="Text Box 111"/>
          <p:cNvSpPr txBox="1">
            <a:spLocks noChangeArrowheads="1"/>
          </p:cNvSpPr>
          <p:nvPr/>
        </p:nvSpPr>
        <p:spPr bwMode="auto">
          <a:xfrm>
            <a:off x="3336925" y="1371600"/>
            <a:ext cx="492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BR</a:t>
            </a:r>
          </a:p>
        </p:txBody>
      </p:sp>
      <p:sp>
        <p:nvSpPr>
          <p:cNvPr id="1027184" name="Text Box 112"/>
          <p:cNvSpPr txBox="1">
            <a:spLocks noChangeArrowheads="1"/>
          </p:cNvSpPr>
          <p:nvPr/>
        </p:nvSpPr>
        <p:spPr bwMode="auto">
          <a:xfrm>
            <a:off x="3714750" y="13716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CC</a:t>
            </a:r>
          </a:p>
        </p:txBody>
      </p:sp>
      <p:sp>
        <p:nvSpPr>
          <p:cNvPr id="1027185" name="Text Box 113"/>
          <p:cNvSpPr txBox="1">
            <a:spLocks noChangeArrowheads="1"/>
          </p:cNvSpPr>
          <p:nvPr/>
        </p:nvSpPr>
        <p:spPr bwMode="auto">
          <a:xfrm>
            <a:off x="320675" y="1360488"/>
            <a:ext cx="844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rgbClr val="053DE8"/>
                </a:solidFill>
                <a:latin typeface="Helvetica" pitchFamily="34" charset="0"/>
              </a:rPr>
              <a:t>Cycle</a:t>
            </a:r>
          </a:p>
        </p:txBody>
      </p:sp>
      <p:sp>
        <p:nvSpPr>
          <p:cNvPr id="1027186" name="Text Box 114"/>
          <p:cNvSpPr txBox="1">
            <a:spLocks noChangeArrowheads="1"/>
          </p:cNvSpPr>
          <p:nvPr/>
        </p:nvSpPr>
        <p:spPr bwMode="auto">
          <a:xfrm>
            <a:off x="228600" y="990600"/>
            <a:ext cx="402272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22325" eaLnBrk="1" hangingPunct="1">
              <a:lnSpc>
                <a:spcPts val="3063"/>
              </a:lnSpc>
              <a:spcBef>
                <a:spcPct val="0"/>
              </a:spcBef>
              <a:tabLst>
                <a:tab pos="536575" algn="l"/>
                <a:tab pos="1360488" algn="l"/>
                <a:tab pos="2182813" algn="l"/>
                <a:tab pos="3006725" algn="l"/>
                <a:tab pos="3829050" algn="l"/>
                <a:tab pos="4651375" algn="l"/>
                <a:tab pos="5475288" algn="l"/>
                <a:tab pos="6297613" algn="l"/>
              </a:tabLst>
            </a:pPr>
            <a:r>
              <a:rPr lang="en-US" sz="2800">
                <a:solidFill>
                  <a:schemeClr val="tx1"/>
                </a:solidFill>
                <a:latin typeface="Helvetica" pitchFamily="34" charset="0"/>
              </a:rPr>
              <a:t>One thread, 8 units</a:t>
            </a:r>
          </a:p>
        </p:txBody>
      </p:sp>
      <p:sp>
        <p:nvSpPr>
          <p:cNvPr id="1027187" name="Text Box 115"/>
          <p:cNvSpPr txBox="1">
            <a:spLocks noChangeArrowheads="1"/>
          </p:cNvSpPr>
          <p:nvPr/>
        </p:nvSpPr>
        <p:spPr bwMode="auto">
          <a:xfrm>
            <a:off x="696913" y="6389688"/>
            <a:ext cx="8539162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b="0">
                <a:solidFill>
                  <a:srgbClr val="053DE8"/>
                </a:solidFill>
                <a:latin typeface="Helvetica" pitchFamily="34" charset="0"/>
              </a:rPr>
              <a:t>M = Load/Store, FX = Fixed Point, FP = Floating Point, BR = Branch, CC = Condition Codes</a:t>
            </a:r>
          </a:p>
        </p:txBody>
      </p:sp>
      <p:graphicFrame>
        <p:nvGraphicFramePr>
          <p:cNvPr id="1027189" name="Group 117"/>
          <p:cNvGraphicFramePr>
            <a:graphicFrameLocks noGrp="1"/>
          </p:cNvGraphicFramePr>
          <p:nvPr/>
        </p:nvGraphicFramePr>
        <p:xfrm>
          <a:off x="5292725" y="1741488"/>
          <a:ext cx="3462338" cy="4914900"/>
        </p:xfrm>
        <a:graphic>
          <a:graphicData uri="http://schemas.openxmlformats.org/drawingml/2006/table">
            <a:tbl>
              <a:tblPr/>
              <a:tblGrid>
                <a:gridCol w="377825"/>
                <a:gridCol w="387350"/>
                <a:gridCol w="388938"/>
                <a:gridCol w="377825"/>
                <a:gridCol w="387350"/>
                <a:gridCol w="388937"/>
                <a:gridCol w="377825"/>
                <a:gridCol w="387350"/>
                <a:gridCol w="388938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3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53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2296" marR="82296" marT="41148" marB="41148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291" name="Text Box 219"/>
          <p:cNvSpPr txBox="1">
            <a:spLocks noChangeArrowheads="1"/>
          </p:cNvSpPr>
          <p:nvPr/>
        </p:nvSpPr>
        <p:spPr bwMode="auto">
          <a:xfrm>
            <a:off x="5703888" y="1433513"/>
            <a:ext cx="307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M</a:t>
            </a:r>
          </a:p>
        </p:txBody>
      </p:sp>
      <p:sp>
        <p:nvSpPr>
          <p:cNvPr id="1027292" name="Text Box 220"/>
          <p:cNvSpPr txBox="1">
            <a:spLocks noChangeArrowheads="1"/>
          </p:cNvSpPr>
          <p:nvPr/>
        </p:nvSpPr>
        <p:spPr bwMode="auto">
          <a:xfrm>
            <a:off x="6092825" y="1433513"/>
            <a:ext cx="307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M</a:t>
            </a:r>
          </a:p>
        </p:txBody>
      </p:sp>
      <p:sp>
        <p:nvSpPr>
          <p:cNvPr id="1027293" name="Text Box 221"/>
          <p:cNvSpPr txBox="1">
            <a:spLocks noChangeArrowheads="1"/>
          </p:cNvSpPr>
          <p:nvPr/>
        </p:nvSpPr>
        <p:spPr bwMode="auto">
          <a:xfrm>
            <a:off x="6411913" y="1433513"/>
            <a:ext cx="4111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FX</a:t>
            </a:r>
          </a:p>
        </p:txBody>
      </p:sp>
      <p:sp>
        <p:nvSpPr>
          <p:cNvPr id="1027294" name="Text Box 222"/>
          <p:cNvSpPr txBox="1">
            <a:spLocks noChangeArrowheads="1"/>
          </p:cNvSpPr>
          <p:nvPr/>
        </p:nvSpPr>
        <p:spPr bwMode="auto">
          <a:xfrm>
            <a:off x="6811963" y="1433513"/>
            <a:ext cx="434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FX</a:t>
            </a:r>
          </a:p>
        </p:txBody>
      </p:sp>
      <p:sp>
        <p:nvSpPr>
          <p:cNvPr id="1027295" name="Text Box 223"/>
          <p:cNvSpPr txBox="1">
            <a:spLocks noChangeArrowheads="1"/>
          </p:cNvSpPr>
          <p:nvPr/>
        </p:nvSpPr>
        <p:spPr bwMode="auto">
          <a:xfrm>
            <a:off x="7200900" y="1433513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FP</a:t>
            </a:r>
          </a:p>
        </p:txBody>
      </p:sp>
      <p:sp>
        <p:nvSpPr>
          <p:cNvPr id="1027296" name="Text Box 224"/>
          <p:cNvSpPr txBox="1">
            <a:spLocks noChangeArrowheads="1"/>
          </p:cNvSpPr>
          <p:nvPr/>
        </p:nvSpPr>
        <p:spPr bwMode="auto">
          <a:xfrm>
            <a:off x="7600950" y="1433513"/>
            <a:ext cx="4333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FP</a:t>
            </a:r>
          </a:p>
        </p:txBody>
      </p:sp>
      <p:sp>
        <p:nvSpPr>
          <p:cNvPr id="1027297" name="Text Box 225"/>
          <p:cNvSpPr txBox="1">
            <a:spLocks noChangeArrowheads="1"/>
          </p:cNvSpPr>
          <p:nvPr/>
        </p:nvSpPr>
        <p:spPr bwMode="auto">
          <a:xfrm>
            <a:off x="7954963" y="1433513"/>
            <a:ext cx="4905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BR</a:t>
            </a:r>
          </a:p>
        </p:txBody>
      </p:sp>
      <p:sp>
        <p:nvSpPr>
          <p:cNvPr id="1027298" name="Text Box 226"/>
          <p:cNvSpPr txBox="1">
            <a:spLocks noChangeArrowheads="1"/>
          </p:cNvSpPr>
          <p:nvPr/>
        </p:nvSpPr>
        <p:spPr bwMode="auto">
          <a:xfrm>
            <a:off x="8331200" y="143351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chemeClr val="tx1"/>
                </a:solidFill>
                <a:latin typeface="Helvetica" pitchFamily="34" charset="0"/>
              </a:rPr>
              <a:t>CC</a:t>
            </a:r>
          </a:p>
        </p:txBody>
      </p:sp>
      <p:sp>
        <p:nvSpPr>
          <p:cNvPr id="1027299" name="Text Box 227"/>
          <p:cNvSpPr txBox="1">
            <a:spLocks noChangeArrowheads="1"/>
          </p:cNvSpPr>
          <p:nvPr/>
        </p:nvSpPr>
        <p:spPr bwMode="auto">
          <a:xfrm>
            <a:off x="4938713" y="1422400"/>
            <a:ext cx="844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1800">
                <a:solidFill>
                  <a:srgbClr val="053DE8"/>
                </a:solidFill>
                <a:latin typeface="Helvetica" pitchFamily="34" charset="0"/>
              </a:rPr>
              <a:t>Cycle</a:t>
            </a:r>
          </a:p>
        </p:txBody>
      </p:sp>
      <p:sp>
        <p:nvSpPr>
          <p:cNvPr id="1027300" name="Text Box 228"/>
          <p:cNvSpPr txBox="1">
            <a:spLocks noChangeArrowheads="1"/>
          </p:cNvSpPr>
          <p:nvPr/>
        </p:nvSpPr>
        <p:spPr bwMode="auto">
          <a:xfrm>
            <a:off x="4800600" y="1066800"/>
            <a:ext cx="419417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822325" eaLnBrk="1" hangingPunct="1">
              <a:lnSpc>
                <a:spcPts val="3063"/>
              </a:lnSpc>
              <a:spcBef>
                <a:spcPct val="0"/>
              </a:spcBef>
              <a:tabLst>
                <a:tab pos="536575" algn="l"/>
                <a:tab pos="1360488" algn="l"/>
                <a:tab pos="2182813" algn="l"/>
                <a:tab pos="3006725" algn="l"/>
                <a:tab pos="3829050" algn="l"/>
                <a:tab pos="4651375" algn="l"/>
                <a:tab pos="5475288" algn="l"/>
                <a:tab pos="6297613" algn="l"/>
              </a:tabLst>
            </a:pPr>
            <a:r>
              <a:rPr lang="en-US" sz="2800">
                <a:solidFill>
                  <a:schemeClr val="tx1"/>
                </a:solidFill>
                <a:latin typeface="Helvetica" pitchFamily="34" charset="0"/>
              </a:rPr>
              <a:t>Two threads, 8 units</a:t>
            </a:r>
          </a:p>
        </p:txBody>
      </p:sp>
      <p:sp>
        <p:nvSpPr>
          <p:cNvPr id="1027301" name="Line 229"/>
          <p:cNvSpPr>
            <a:spLocks noChangeShapeType="1"/>
          </p:cNvSpPr>
          <p:nvPr/>
        </p:nvSpPr>
        <p:spPr bwMode="auto">
          <a:xfrm rot="10800000" flipH="1">
            <a:off x="4618038" y="701675"/>
            <a:ext cx="0" cy="560070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961E-548D-4E91-9E27-A76E8793DE0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5AA-97DB-482C-A23E-BA19DECDCE48}" type="slidenum">
              <a:rPr lang="en-US"/>
              <a:pPr/>
              <a:t>33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1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1143000"/>
          </a:xfrm>
        </p:spPr>
        <p:txBody>
          <a:bodyPr/>
          <a:lstStyle/>
          <a:p>
            <a:r>
              <a:rPr lang="en-US" altLang="en-US"/>
              <a:t>Simultaneous Multithreading (SMT)</a:t>
            </a:r>
          </a:p>
        </p:txBody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391400" cy="4800600"/>
          </a:xfrm>
        </p:spPr>
        <p:txBody>
          <a:bodyPr/>
          <a:lstStyle/>
          <a:p>
            <a:r>
              <a:rPr lang="en-US" altLang="en-US" sz="1800" dirty="0"/>
              <a:t>Simultaneous multithreading (SMT): insight that dynamically scheduled processor already has many HW mechanisms to support multithreading</a:t>
            </a:r>
          </a:p>
          <a:p>
            <a:pPr lvl="1"/>
            <a:r>
              <a:rPr lang="en-US" altLang="en-US" dirty="0"/>
              <a:t>Large set of virtual registers that can be used to hold the register sets of independent threads </a:t>
            </a:r>
          </a:p>
          <a:p>
            <a:pPr lvl="1"/>
            <a:r>
              <a:rPr lang="en-US" altLang="en-US" dirty="0"/>
              <a:t>Register renaming provides unique register identifiers, so instructions from multiple threads can be mixed in </a:t>
            </a:r>
            <a:r>
              <a:rPr lang="en-US" altLang="en-US" dirty="0" err="1"/>
              <a:t>datapath</a:t>
            </a:r>
            <a:r>
              <a:rPr lang="en-US" altLang="en-US" dirty="0"/>
              <a:t> without confusing sources and destinations across threads</a:t>
            </a:r>
          </a:p>
          <a:p>
            <a:pPr lvl="1"/>
            <a:r>
              <a:rPr lang="en-US" altLang="en-US" dirty="0"/>
              <a:t>Out-of-order completion allows the threads to execute out of order, and get better utilization of the HW </a:t>
            </a:r>
          </a:p>
          <a:p>
            <a:r>
              <a:rPr lang="en-US" altLang="en-US" sz="1800" dirty="0"/>
              <a:t>Just adding a per thread renaming table and keeping separate PCs</a:t>
            </a:r>
          </a:p>
          <a:p>
            <a:pPr lvl="1"/>
            <a:r>
              <a:rPr lang="en-US" altLang="en-US" dirty="0"/>
              <a:t>Independent commitment can be supported by logically keeping a separate reorder buffer for each thread</a:t>
            </a:r>
          </a:p>
          <a:p>
            <a:pPr lvl="1"/>
            <a:endParaRPr lang="en-US" altLang="en-US" dirty="0"/>
          </a:p>
          <a:p>
            <a:pPr>
              <a:buNone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1014789" name="Text Box 5"/>
          <p:cNvSpPr txBox="1">
            <a:spLocks noChangeArrowheads="1"/>
          </p:cNvSpPr>
          <p:nvPr/>
        </p:nvSpPr>
        <p:spPr bwMode="auto">
          <a:xfrm>
            <a:off x="6423025" y="6019800"/>
            <a:ext cx="2720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t>Source: Micrprocessor Report, December 6, 1999</a:t>
            </a:r>
            <a:b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altLang="en-US" sz="1000" b="0">
                <a:solidFill>
                  <a:schemeClr val="tx1"/>
                </a:solidFill>
                <a:latin typeface="Times New Roman" pitchFamily="18" charset="0"/>
              </a:rPr>
              <a:t> “Compaq Chooses SMT for Alpha”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78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8698-3437-4E4E-A8DF-43A75A42DC5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2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C015C-80D7-410E-A312-21D31643B26F}" type="slidenum">
              <a:rPr lang="en-US"/>
              <a:pPr/>
              <a:t>34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00" y="330200"/>
            <a:ext cx="6516688" cy="736600"/>
          </a:xfrm>
        </p:spPr>
        <p:txBody>
          <a:bodyPr/>
          <a:lstStyle/>
          <a:p>
            <a:r>
              <a:rPr lang="en-US" altLang="en-US"/>
              <a:t>Multithreaded Categories</a:t>
            </a:r>
          </a:p>
        </p:txBody>
      </p:sp>
      <p:grpSp>
        <p:nvGrpSpPr>
          <p:cNvPr id="1034243" name="Group 3"/>
          <p:cNvGrpSpPr>
            <a:grpSpLocks/>
          </p:cNvGrpSpPr>
          <p:nvPr/>
        </p:nvGrpSpPr>
        <p:grpSpPr bwMode="auto">
          <a:xfrm>
            <a:off x="990600" y="1447800"/>
            <a:ext cx="1143000" cy="3581400"/>
            <a:chOff x="528" y="912"/>
            <a:chExt cx="720" cy="2256"/>
          </a:xfrm>
        </p:grpSpPr>
        <p:sp>
          <p:nvSpPr>
            <p:cNvPr id="1034244" name="Rectangle 4"/>
            <p:cNvSpPr>
              <a:spLocks noChangeArrowheads="1"/>
            </p:cNvSpPr>
            <p:nvPr/>
          </p:nvSpPr>
          <p:spPr bwMode="auto">
            <a:xfrm>
              <a:off x="52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45" name="Rectangle 5"/>
            <p:cNvSpPr>
              <a:spLocks noChangeArrowheads="1"/>
            </p:cNvSpPr>
            <p:nvPr/>
          </p:nvSpPr>
          <p:spPr bwMode="auto">
            <a:xfrm>
              <a:off x="72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46" name="Rectangle 6"/>
            <p:cNvSpPr>
              <a:spLocks noChangeArrowheads="1"/>
            </p:cNvSpPr>
            <p:nvPr/>
          </p:nvSpPr>
          <p:spPr bwMode="auto">
            <a:xfrm>
              <a:off x="912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47" name="Rectangle 7"/>
            <p:cNvSpPr>
              <a:spLocks noChangeArrowheads="1"/>
            </p:cNvSpPr>
            <p:nvPr/>
          </p:nvSpPr>
          <p:spPr bwMode="auto">
            <a:xfrm>
              <a:off x="110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48" name="Rectangle 8"/>
            <p:cNvSpPr>
              <a:spLocks noChangeArrowheads="1"/>
            </p:cNvSpPr>
            <p:nvPr/>
          </p:nvSpPr>
          <p:spPr bwMode="auto">
            <a:xfrm>
              <a:off x="528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49" name="Rectangle 9"/>
            <p:cNvSpPr>
              <a:spLocks noChangeArrowheads="1"/>
            </p:cNvSpPr>
            <p:nvPr/>
          </p:nvSpPr>
          <p:spPr bwMode="auto">
            <a:xfrm>
              <a:off x="72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0" name="Rectangle 10"/>
            <p:cNvSpPr>
              <a:spLocks noChangeArrowheads="1"/>
            </p:cNvSpPr>
            <p:nvPr/>
          </p:nvSpPr>
          <p:spPr bwMode="auto">
            <a:xfrm>
              <a:off x="91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1" name="Rectangle 11"/>
            <p:cNvSpPr>
              <a:spLocks noChangeArrowheads="1"/>
            </p:cNvSpPr>
            <p:nvPr/>
          </p:nvSpPr>
          <p:spPr bwMode="auto">
            <a:xfrm>
              <a:off x="110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2" name="Rectangle 12"/>
            <p:cNvSpPr>
              <a:spLocks noChangeArrowheads="1"/>
            </p:cNvSpPr>
            <p:nvPr/>
          </p:nvSpPr>
          <p:spPr bwMode="auto">
            <a:xfrm>
              <a:off x="52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3" name="Rectangle 13"/>
            <p:cNvSpPr>
              <a:spLocks noChangeArrowheads="1"/>
            </p:cNvSpPr>
            <p:nvPr/>
          </p:nvSpPr>
          <p:spPr bwMode="auto">
            <a:xfrm>
              <a:off x="72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4" name="Rectangle 14"/>
            <p:cNvSpPr>
              <a:spLocks noChangeArrowheads="1"/>
            </p:cNvSpPr>
            <p:nvPr/>
          </p:nvSpPr>
          <p:spPr bwMode="auto">
            <a:xfrm>
              <a:off x="91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5" name="Rectangle 15"/>
            <p:cNvSpPr>
              <a:spLocks noChangeArrowheads="1"/>
            </p:cNvSpPr>
            <p:nvPr/>
          </p:nvSpPr>
          <p:spPr bwMode="auto">
            <a:xfrm>
              <a:off x="110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6" name="Rectangle 16"/>
            <p:cNvSpPr>
              <a:spLocks noChangeArrowheads="1"/>
            </p:cNvSpPr>
            <p:nvPr/>
          </p:nvSpPr>
          <p:spPr bwMode="auto">
            <a:xfrm>
              <a:off x="52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7" name="Rectangle 17"/>
            <p:cNvSpPr>
              <a:spLocks noChangeArrowheads="1"/>
            </p:cNvSpPr>
            <p:nvPr/>
          </p:nvSpPr>
          <p:spPr bwMode="auto">
            <a:xfrm>
              <a:off x="72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8" name="Rectangle 18"/>
            <p:cNvSpPr>
              <a:spLocks noChangeArrowheads="1"/>
            </p:cNvSpPr>
            <p:nvPr/>
          </p:nvSpPr>
          <p:spPr bwMode="auto">
            <a:xfrm>
              <a:off x="91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59" name="Rectangle 19"/>
            <p:cNvSpPr>
              <a:spLocks noChangeArrowheads="1"/>
            </p:cNvSpPr>
            <p:nvPr/>
          </p:nvSpPr>
          <p:spPr bwMode="auto">
            <a:xfrm>
              <a:off x="1104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0" name="Rectangle 20"/>
            <p:cNvSpPr>
              <a:spLocks noChangeArrowheads="1"/>
            </p:cNvSpPr>
            <p:nvPr/>
          </p:nvSpPr>
          <p:spPr bwMode="auto">
            <a:xfrm>
              <a:off x="52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1" name="Rectangle 21"/>
            <p:cNvSpPr>
              <a:spLocks noChangeArrowheads="1"/>
            </p:cNvSpPr>
            <p:nvPr/>
          </p:nvSpPr>
          <p:spPr bwMode="auto">
            <a:xfrm>
              <a:off x="72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2" name="Rectangle 22"/>
            <p:cNvSpPr>
              <a:spLocks noChangeArrowheads="1"/>
            </p:cNvSpPr>
            <p:nvPr/>
          </p:nvSpPr>
          <p:spPr bwMode="auto">
            <a:xfrm>
              <a:off x="91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3" name="Rectangle 23"/>
            <p:cNvSpPr>
              <a:spLocks noChangeArrowheads="1"/>
            </p:cNvSpPr>
            <p:nvPr/>
          </p:nvSpPr>
          <p:spPr bwMode="auto">
            <a:xfrm>
              <a:off x="110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4" name="Rectangle 24"/>
            <p:cNvSpPr>
              <a:spLocks noChangeArrowheads="1"/>
            </p:cNvSpPr>
            <p:nvPr/>
          </p:nvSpPr>
          <p:spPr bwMode="auto">
            <a:xfrm>
              <a:off x="52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5" name="Rectangle 25"/>
            <p:cNvSpPr>
              <a:spLocks noChangeArrowheads="1"/>
            </p:cNvSpPr>
            <p:nvPr/>
          </p:nvSpPr>
          <p:spPr bwMode="auto">
            <a:xfrm>
              <a:off x="720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6" name="Rectangle 26"/>
            <p:cNvSpPr>
              <a:spLocks noChangeArrowheads="1"/>
            </p:cNvSpPr>
            <p:nvPr/>
          </p:nvSpPr>
          <p:spPr bwMode="auto">
            <a:xfrm>
              <a:off x="912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7" name="Rectangle 27"/>
            <p:cNvSpPr>
              <a:spLocks noChangeArrowheads="1"/>
            </p:cNvSpPr>
            <p:nvPr/>
          </p:nvSpPr>
          <p:spPr bwMode="auto">
            <a:xfrm>
              <a:off x="1104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8" name="Rectangle 28"/>
            <p:cNvSpPr>
              <a:spLocks noChangeArrowheads="1"/>
            </p:cNvSpPr>
            <p:nvPr/>
          </p:nvSpPr>
          <p:spPr bwMode="auto">
            <a:xfrm>
              <a:off x="528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69" name="Rectangle 29"/>
            <p:cNvSpPr>
              <a:spLocks noChangeArrowheads="1"/>
            </p:cNvSpPr>
            <p:nvPr/>
          </p:nvSpPr>
          <p:spPr bwMode="auto">
            <a:xfrm>
              <a:off x="720" y="206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0" name="Rectangle 30"/>
            <p:cNvSpPr>
              <a:spLocks noChangeArrowheads="1"/>
            </p:cNvSpPr>
            <p:nvPr/>
          </p:nvSpPr>
          <p:spPr bwMode="auto">
            <a:xfrm>
              <a:off x="91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1" name="Rectangle 31"/>
            <p:cNvSpPr>
              <a:spLocks noChangeArrowheads="1"/>
            </p:cNvSpPr>
            <p:nvPr/>
          </p:nvSpPr>
          <p:spPr bwMode="auto">
            <a:xfrm>
              <a:off x="1104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2" name="Rectangle 32"/>
            <p:cNvSpPr>
              <a:spLocks noChangeArrowheads="1"/>
            </p:cNvSpPr>
            <p:nvPr/>
          </p:nvSpPr>
          <p:spPr bwMode="auto">
            <a:xfrm>
              <a:off x="52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3" name="Rectangle 33"/>
            <p:cNvSpPr>
              <a:spLocks noChangeArrowheads="1"/>
            </p:cNvSpPr>
            <p:nvPr/>
          </p:nvSpPr>
          <p:spPr bwMode="auto">
            <a:xfrm>
              <a:off x="72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4" name="Rectangle 34"/>
            <p:cNvSpPr>
              <a:spLocks noChangeArrowheads="1"/>
            </p:cNvSpPr>
            <p:nvPr/>
          </p:nvSpPr>
          <p:spPr bwMode="auto">
            <a:xfrm>
              <a:off x="912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5" name="Rectangle 35"/>
            <p:cNvSpPr>
              <a:spLocks noChangeArrowheads="1"/>
            </p:cNvSpPr>
            <p:nvPr/>
          </p:nvSpPr>
          <p:spPr bwMode="auto">
            <a:xfrm>
              <a:off x="110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6" name="Rectangle 36"/>
            <p:cNvSpPr>
              <a:spLocks noChangeArrowheads="1"/>
            </p:cNvSpPr>
            <p:nvPr/>
          </p:nvSpPr>
          <p:spPr bwMode="auto">
            <a:xfrm>
              <a:off x="528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7" name="Rectangle 37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8" name="Rectangle 38"/>
            <p:cNvSpPr>
              <a:spLocks noChangeArrowheads="1"/>
            </p:cNvSpPr>
            <p:nvPr/>
          </p:nvSpPr>
          <p:spPr bwMode="auto">
            <a:xfrm>
              <a:off x="912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79" name="Rectangle 39"/>
            <p:cNvSpPr>
              <a:spLocks noChangeArrowheads="1"/>
            </p:cNvSpPr>
            <p:nvPr/>
          </p:nvSpPr>
          <p:spPr bwMode="auto">
            <a:xfrm>
              <a:off x="110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0" name="Rectangle 40"/>
            <p:cNvSpPr>
              <a:spLocks noChangeArrowheads="1"/>
            </p:cNvSpPr>
            <p:nvPr/>
          </p:nvSpPr>
          <p:spPr bwMode="auto">
            <a:xfrm>
              <a:off x="528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1" name="Rectangle 41"/>
            <p:cNvSpPr>
              <a:spLocks noChangeArrowheads="1"/>
            </p:cNvSpPr>
            <p:nvPr/>
          </p:nvSpPr>
          <p:spPr bwMode="auto">
            <a:xfrm>
              <a:off x="72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2" name="Rectangle 42"/>
            <p:cNvSpPr>
              <a:spLocks noChangeArrowheads="1"/>
            </p:cNvSpPr>
            <p:nvPr/>
          </p:nvSpPr>
          <p:spPr bwMode="auto">
            <a:xfrm>
              <a:off x="91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3" name="Rectangle 43"/>
            <p:cNvSpPr>
              <a:spLocks noChangeArrowheads="1"/>
            </p:cNvSpPr>
            <p:nvPr/>
          </p:nvSpPr>
          <p:spPr bwMode="auto">
            <a:xfrm>
              <a:off x="1104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4" name="Rectangle 44"/>
            <p:cNvSpPr>
              <a:spLocks noChangeArrowheads="1"/>
            </p:cNvSpPr>
            <p:nvPr/>
          </p:nvSpPr>
          <p:spPr bwMode="auto">
            <a:xfrm>
              <a:off x="52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5" name="Rectangle 45"/>
            <p:cNvSpPr>
              <a:spLocks noChangeArrowheads="1"/>
            </p:cNvSpPr>
            <p:nvPr/>
          </p:nvSpPr>
          <p:spPr bwMode="auto">
            <a:xfrm>
              <a:off x="72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6" name="Rectangle 46"/>
            <p:cNvSpPr>
              <a:spLocks noChangeArrowheads="1"/>
            </p:cNvSpPr>
            <p:nvPr/>
          </p:nvSpPr>
          <p:spPr bwMode="auto">
            <a:xfrm>
              <a:off x="91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7" name="Rectangle 47"/>
            <p:cNvSpPr>
              <a:spLocks noChangeArrowheads="1"/>
            </p:cNvSpPr>
            <p:nvPr/>
          </p:nvSpPr>
          <p:spPr bwMode="auto">
            <a:xfrm>
              <a:off x="110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8" name="Rectangle 48"/>
            <p:cNvSpPr>
              <a:spLocks noChangeArrowheads="1"/>
            </p:cNvSpPr>
            <p:nvPr/>
          </p:nvSpPr>
          <p:spPr bwMode="auto">
            <a:xfrm>
              <a:off x="528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89" name="Rectangle 49"/>
            <p:cNvSpPr>
              <a:spLocks noChangeArrowheads="1"/>
            </p:cNvSpPr>
            <p:nvPr/>
          </p:nvSpPr>
          <p:spPr bwMode="auto">
            <a:xfrm>
              <a:off x="720" y="302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0" name="Rectangle 50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1" name="Rectangle 51"/>
            <p:cNvSpPr>
              <a:spLocks noChangeArrowheads="1"/>
            </p:cNvSpPr>
            <p:nvPr/>
          </p:nvSpPr>
          <p:spPr bwMode="auto">
            <a:xfrm>
              <a:off x="110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292" name="Group 52"/>
          <p:cNvGrpSpPr>
            <a:grpSpLocks/>
          </p:cNvGrpSpPr>
          <p:nvPr/>
        </p:nvGrpSpPr>
        <p:grpSpPr bwMode="auto">
          <a:xfrm>
            <a:off x="2514600" y="1447800"/>
            <a:ext cx="1143000" cy="3581400"/>
            <a:chOff x="1584" y="912"/>
            <a:chExt cx="720" cy="2256"/>
          </a:xfrm>
        </p:grpSpPr>
        <p:sp>
          <p:nvSpPr>
            <p:cNvPr id="1034293" name="Rectangle 53"/>
            <p:cNvSpPr>
              <a:spLocks noChangeArrowheads="1"/>
            </p:cNvSpPr>
            <p:nvPr/>
          </p:nvSpPr>
          <p:spPr bwMode="auto">
            <a:xfrm>
              <a:off x="1584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4" name="Rectangle 54"/>
            <p:cNvSpPr>
              <a:spLocks noChangeArrowheads="1"/>
            </p:cNvSpPr>
            <p:nvPr/>
          </p:nvSpPr>
          <p:spPr bwMode="auto">
            <a:xfrm>
              <a:off x="177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5" name="Rectangle 55"/>
            <p:cNvSpPr>
              <a:spLocks noChangeArrowheads="1"/>
            </p:cNvSpPr>
            <p:nvPr/>
          </p:nvSpPr>
          <p:spPr bwMode="auto">
            <a:xfrm>
              <a:off x="1968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6" name="Rectangle 56"/>
            <p:cNvSpPr>
              <a:spLocks noChangeArrowheads="1"/>
            </p:cNvSpPr>
            <p:nvPr/>
          </p:nvSpPr>
          <p:spPr bwMode="auto">
            <a:xfrm>
              <a:off x="2160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7" name="Rectangle 57"/>
            <p:cNvSpPr>
              <a:spLocks noChangeArrowheads="1"/>
            </p:cNvSpPr>
            <p:nvPr/>
          </p:nvSpPr>
          <p:spPr bwMode="auto">
            <a:xfrm>
              <a:off x="1584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8" name="Rectangle 58"/>
            <p:cNvSpPr>
              <a:spLocks noChangeArrowheads="1"/>
            </p:cNvSpPr>
            <p:nvPr/>
          </p:nvSpPr>
          <p:spPr bwMode="auto">
            <a:xfrm>
              <a:off x="1776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99" name="Rectangle 59"/>
            <p:cNvSpPr>
              <a:spLocks noChangeArrowheads="1"/>
            </p:cNvSpPr>
            <p:nvPr/>
          </p:nvSpPr>
          <p:spPr bwMode="auto">
            <a:xfrm>
              <a:off x="196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0" name="Rectangle 60"/>
            <p:cNvSpPr>
              <a:spLocks noChangeArrowheads="1"/>
            </p:cNvSpPr>
            <p:nvPr/>
          </p:nvSpPr>
          <p:spPr bwMode="auto">
            <a:xfrm>
              <a:off x="2160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1" name="Rectangle 61"/>
            <p:cNvSpPr>
              <a:spLocks noChangeArrowheads="1"/>
            </p:cNvSpPr>
            <p:nvPr/>
          </p:nvSpPr>
          <p:spPr bwMode="auto">
            <a:xfrm>
              <a:off x="1584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2" name="Rectangle 62"/>
            <p:cNvSpPr>
              <a:spLocks noChangeArrowheads="1"/>
            </p:cNvSpPr>
            <p:nvPr/>
          </p:nvSpPr>
          <p:spPr bwMode="auto">
            <a:xfrm>
              <a:off x="1776" y="129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3" name="Rectangle 63"/>
            <p:cNvSpPr>
              <a:spLocks noChangeArrowheads="1"/>
            </p:cNvSpPr>
            <p:nvPr/>
          </p:nvSpPr>
          <p:spPr bwMode="auto">
            <a:xfrm>
              <a:off x="1968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4" name="Rectangle 64"/>
            <p:cNvSpPr>
              <a:spLocks noChangeArrowheads="1"/>
            </p:cNvSpPr>
            <p:nvPr/>
          </p:nvSpPr>
          <p:spPr bwMode="auto">
            <a:xfrm>
              <a:off x="2160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5" name="Rectangle 65"/>
            <p:cNvSpPr>
              <a:spLocks noChangeArrowheads="1"/>
            </p:cNvSpPr>
            <p:nvPr/>
          </p:nvSpPr>
          <p:spPr bwMode="auto">
            <a:xfrm>
              <a:off x="1584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6" name="Rectangle 66"/>
            <p:cNvSpPr>
              <a:spLocks noChangeArrowheads="1"/>
            </p:cNvSpPr>
            <p:nvPr/>
          </p:nvSpPr>
          <p:spPr bwMode="auto">
            <a:xfrm>
              <a:off x="1776" y="148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7" name="Rectangle 67"/>
            <p:cNvSpPr>
              <a:spLocks noChangeArrowheads="1"/>
            </p:cNvSpPr>
            <p:nvPr/>
          </p:nvSpPr>
          <p:spPr bwMode="auto">
            <a:xfrm>
              <a:off x="1968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8" name="Rectangle 68"/>
            <p:cNvSpPr>
              <a:spLocks noChangeArrowheads="1"/>
            </p:cNvSpPr>
            <p:nvPr/>
          </p:nvSpPr>
          <p:spPr bwMode="auto">
            <a:xfrm>
              <a:off x="2160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9" name="Rectangle 69"/>
            <p:cNvSpPr>
              <a:spLocks noChangeArrowheads="1"/>
            </p:cNvSpPr>
            <p:nvPr/>
          </p:nvSpPr>
          <p:spPr bwMode="auto">
            <a:xfrm>
              <a:off x="1584" y="168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0" name="Rectangle 70"/>
            <p:cNvSpPr>
              <a:spLocks noChangeArrowheads="1"/>
            </p:cNvSpPr>
            <p:nvPr/>
          </p:nvSpPr>
          <p:spPr bwMode="auto">
            <a:xfrm>
              <a:off x="177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1" name="Rectangle 71"/>
            <p:cNvSpPr>
              <a:spLocks noChangeArrowheads="1"/>
            </p:cNvSpPr>
            <p:nvPr/>
          </p:nvSpPr>
          <p:spPr bwMode="auto">
            <a:xfrm>
              <a:off x="196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2" name="Rectangle 72"/>
            <p:cNvSpPr>
              <a:spLocks noChangeArrowheads="1"/>
            </p:cNvSpPr>
            <p:nvPr/>
          </p:nvSpPr>
          <p:spPr bwMode="auto">
            <a:xfrm>
              <a:off x="216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3" name="Rectangle 73"/>
            <p:cNvSpPr>
              <a:spLocks noChangeArrowheads="1"/>
            </p:cNvSpPr>
            <p:nvPr/>
          </p:nvSpPr>
          <p:spPr bwMode="auto">
            <a:xfrm>
              <a:off x="1584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4" name="Rectangle 74"/>
            <p:cNvSpPr>
              <a:spLocks noChangeArrowheads="1"/>
            </p:cNvSpPr>
            <p:nvPr/>
          </p:nvSpPr>
          <p:spPr bwMode="auto">
            <a:xfrm>
              <a:off x="1776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5" name="Rectangle 75"/>
            <p:cNvSpPr>
              <a:spLocks noChangeArrowheads="1"/>
            </p:cNvSpPr>
            <p:nvPr/>
          </p:nvSpPr>
          <p:spPr bwMode="auto">
            <a:xfrm>
              <a:off x="1968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6" name="Rectangle 76"/>
            <p:cNvSpPr>
              <a:spLocks noChangeArrowheads="1"/>
            </p:cNvSpPr>
            <p:nvPr/>
          </p:nvSpPr>
          <p:spPr bwMode="auto">
            <a:xfrm>
              <a:off x="2160" y="187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7" name="Rectangle 77"/>
            <p:cNvSpPr>
              <a:spLocks noChangeArrowheads="1"/>
            </p:cNvSpPr>
            <p:nvPr/>
          </p:nvSpPr>
          <p:spPr bwMode="auto">
            <a:xfrm>
              <a:off x="158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8" name="Rectangle 78"/>
            <p:cNvSpPr>
              <a:spLocks noChangeArrowheads="1"/>
            </p:cNvSpPr>
            <p:nvPr/>
          </p:nvSpPr>
          <p:spPr bwMode="auto">
            <a:xfrm>
              <a:off x="1776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9" name="Rectangle 79" descr="Wide downward diagonal"/>
            <p:cNvSpPr>
              <a:spLocks noChangeArrowheads="1"/>
            </p:cNvSpPr>
            <p:nvPr/>
          </p:nvSpPr>
          <p:spPr bwMode="auto">
            <a:xfrm>
              <a:off x="1968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0" name="Rectangle 80"/>
            <p:cNvSpPr>
              <a:spLocks noChangeArrowheads="1"/>
            </p:cNvSpPr>
            <p:nvPr/>
          </p:nvSpPr>
          <p:spPr bwMode="auto">
            <a:xfrm>
              <a:off x="2160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1" name="Rectangle 81"/>
            <p:cNvSpPr>
              <a:spLocks noChangeArrowheads="1"/>
            </p:cNvSpPr>
            <p:nvPr/>
          </p:nvSpPr>
          <p:spPr bwMode="auto">
            <a:xfrm>
              <a:off x="1584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2" name="Rectangle 82"/>
            <p:cNvSpPr>
              <a:spLocks noChangeArrowheads="1"/>
            </p:cNvSpPr>
            <p:nvPr/>
          </p:nvSpPr>
          <p:spPr bwMode="auto">
            <a:xfrm>
              <a:off x="1776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3" name="Rectangle 83"/>
            <p:cNvSpPr>
              <a:spLocks noChangeArrowheads="1"/>
            </p:cNvSpPr>
            <p:nvPr/>
          </p:nvSpPr>
          <p:spPr bwMode="auto">
            <a:xfrm>
              <a:off x="1968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4" name="Rectangle 84"/>
            <p:cNvSpPr>
              <a:spLocks noChangeArrowheads="1"/>
            </p:cNvSpPr>
            <p:nvPr/>
          </p:nvSpPr>
          <p:spPr bwMode="auto">
            <a:xfrm>
              <a:off x="2160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5" name="Rectangle 85" descr="Small checker board"/>
            <p:cNvSpPr>
              <a:spLocks noChangeArrowheads="1"/>
            </p:cNvSpPr>
            <p:nvPr/>
          </p:nvSpPr>
          <p:spPr bwMode="auto">
            <a:xfrm>
              <a:off x="1584" y="2448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6" name="Rectangle 86"/>
            <p:cNvSpPr>
              <a:spLocks noChangeArrowheads="1"/>
            </p:cNvSpPr>
            <p:nvPr/>
          </p:nvSpPr>
          <p:spPr bwMode="auto">
            <a:xfrm>
              <a:off x="177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7" name="Rectangle 87"/>
            <p:cNvSpPr>
              <a:spLocks noChangeArrowheads="1"/>
            </p:cNvSpPr>
            <p:nvPr/>
          </p:nvSpPr>
          <p:spPr bwMode="auto">
            <a:xfrm>
              <a:off x="196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8" name="Rectangle 88"/>
            <p:cNvSpPr>
              <a:spLocks noChangeArrowheads="1"/>
            </p:cNvSpPr>
            <p:nvPr/>
          </p:nvSpPr>
          <p:spPr bwMode="auto">
            <a:xfrm>
              <a:off x="2160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29" name="Rectangle 89" descr="Small grid"/>
            <p:cNvSpPr>
              <a:spLocks noChangeArrowheads="1"/>
            </p:cNvSpPr>
            <p:nvPr/>
          </p:nvSpPr>
          <p:spPr bwMode="auto">
            <a:xfrm>
              <a:off x="1584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0" name="Rectangle 90" descr="Small grid"/>
            <p:cNvSpPr>
              <a:spLocks noChangeArrowheads="1"/>
            </p:cNvSpPr>
            <p:nvPr/>
          </p:nvSpPr>
          <p:spPr bwMode="auto">
            <a:xfrm>
              <a:off x="1776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1" name="Rectangle 91" descr="Small grid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2" name="Rectangle 92" descr="Small grid"/>
            <p:cNvSpPr>
              <a:spLocks noChangeArrowheads="1"/>
            </p:cNvSpPr>
            <p:nvPr/>
          </p:nvSpPr>
          <p:spPr bwMode="auto">
            <a:xfrm>
              <a:off x="2160" y="2640"/>
              <a:ext cx="144" cy="144"/>
            </a:xfrm>
            <a:prstGeom prst="rect">
              <a:avLst/>
            </a:prstGeom>
            <a:pattFill prst="smGrid">
              <a:fgClr>
                <a:srgbClr val="80008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3" name="Rectangle 93"/>
            <p:cNvSpPr>
              <a:spLocks noChangeArrowheads="1"/>
            </p:cNvSpPr>
            <p:nvPr/>
          </p:nvSpPr>
          <p:spPr bwMode="auto">
            <a:xfrm>
              <a:off x="1584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4" name="Rectangle 94"/>
            <p:cNvSpPr>
              <a:spLocks noChangeArrowheads="1"/>
            </p:cNvSpPr>
            <p:nvPr/>
          </p:nvSpPr>
          <p:spPr bwMode="auto">
            <a:xfrm>
              <a:off x="177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5" name="Rectangle 95"/>
            <p:cNvSpPr>
              <a:spLocks noChangeArrowheads="1"/>
            </p:cNvSpPr>
            <p:nvPr/>
          </p:nvSpPr>
          <p:spPr bwMode="auto">
            <a:xfrm>
              <a:off x="1968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6" name="Rectangle 96"/>
            <p:cNvSpPr>
              <a:spLocks noChangeArrowheads="1"/>
            </p:cNvSpPr>
            <p:nvPr/>
          </p:nvSpPr>
          <p:spPr bwMode="auto">
            <a:xfrm>
              <a:off x="2160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7" name="Rectangle 97" descr="Wide downward diagonal"/>
            <p:cNvSpPr>
              <a:spLocks noChangeArrowheads="1"/>
            </p:cNvSpPr>
            <p:nvPr/>
          </p:nvSpPr>
          <p:spPr bwMode="auto">
            <a:xfrm>
              <a:off x="1584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8" name="Rectangle 98"/>
            <p:cNvSpPr>
              <a:spLocks noChangeArrowheads="1"/>
            </p:cNvSpPr>
            <p:nvPr/>
          </p:nvSpPr>
          <p:spPr bwMode="auto">
            <a:xfrm>
              <a:off x="177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39" name="Rectangle 99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0" name="Rectangle 100"/>
            <p:cNvSpPr>
              <a:spLocks noChangeArrowheads="1"/>
            </p:cNvSpPr>
            <p:nvPr/>
          </p:nvSpPr>
          <p:spPr bwMode="auto">
            <a:xfrm>
              <a:off x="2160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341" name="Group 101"/>
          <p:cNvGrpSpPr>
            <a:grpSpLocks/>
          </p:cNvGrpSpPr>
          <p:nvPr/>
        </p:nvGrpSpPr>
        <p:grpSpPr bwMode="auto">
          <a:xfrm>
            <a:off x="4038600" y="1447800"/>
            <a:ext cx="1143000" cy="3581400"/>
            <a:chOff x="2640" y="912"/>
            <a:chExt cx="720" cy="2256"/>
          </a:xfrm>
        </p:grpSpPr>
        <p:sp>
          <p:nvSpPr>
            <p:cNvPr id="1034342" name="Rectangle 102" descr="Wide downward diagonal"/>
            <p:cNvSpPr>
              <a:spLocks noChangeArrowheads="1"/>
            </p:cNvSpPr>
            <p:nvPr/>
          </p:nvSpPr>
          <p:spPr bwMode="auto">
            <a:xfrm>
              <a:off x="2640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3" name="Rectangle 103" descr="Wide downward diagonal"/>
            <p:cNvSpPr>
              <a:spLocks noChangeArrowheads="1"/>
            </p:cNvSpPr>
            <p:nvPr/>
          </p:nvSpPr>
          <p:spPr bwMode="auto">
            <a:xfrm>
              <a:off x="2832" y="1680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4" name="Rectangle 104"/>
            <p:cNvSpPr>
              <a:spLocks noChangeArrowheads="1"/>
            </p:cNvSpPr>
            <p:nvPr/>
          </p:nvSpPr>
          <p:spPr bwMode="auto">
            <a:xfrm>
              <a:off x="3024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5" name="Rectangle 105"/>
            <p:cNvSpPr>
              <a:spLocks noChangeArrowheads="1"/>
            </p:cNvSpPr>
            <p:nvPr/>
          </p:nvSpPr>
          <p:spPr bwMode="auto">
            <a:xfrm>
              <a:off x="3216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6" name="Rectangle 106" descr="Wide downward diagonal"/>
            <p:cNvSpPr>
              <a:spLocks noChangeArrowheads="1"/>
            </p:cNvSpPr>
            <p:nvPr/>
          </p:nvSpPr>
          <p:spPr bwMode="auto">
            <a:xfrm>
              <a:off x="264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7" name="Rectangle 107" descr="Wide downward diagonal"/>
            <p:cNvSpPr>
              <a:spLocks noChangeArrowheads="1"/>
            </p:cNvSpPr>
            <p:nvPr/>
          </p:nvSpPr>
          <p:spPr bwMode="auto">
            <a:xfrm>
              <a:off x="283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8" name="Rectangle 108" descr="Wide downward diagonal"/>
            <p:cNvSpPr>
              <a:spLocks noChangeArrowheads="1"/>
            </p:cNvSpPr>
            <p:nvPr/>
          </p:nvSpPr>
          <p:spPr bwMode="auto">
            <a:xfrm>
              <a:off x="3024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9" name="Rectangle 109"/>
            <p:cNvSpPr>
              <a:spLocks noChangeArrowheads="1"/>
            </p:cNvSpPr>
            <p:nvPr/>
          </p:nvSpPr>
          <p:spPr bwMode="auto">
            <a:xfrm>
              <a:off x="321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0" name="Rectangle 110"/>
            <p:cNvSpPr>
              <a:spLocks noChangeArrowheads="1"/>
            </p:cNvSpPr>
            <p:nvPr/>
          </p:nvSpPr>
          <p:spPr bwMode="auto">
            <a:xfrm>
              <a:off x="264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1" name="Rectangle 111"/>
            <p:cNvSpPr>
              <a:spLocks noChangeArrowheads="1"/>
            </p:cNvSpPr>
            <p:nvPr/>
          </p:nvSpPr>
          <p:spPr bwMode="auto">
            <a:xfrm>
              <a:off x="2832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2" name="Rectangle 112" descr="Wide downward diagonal"/>
            <p:cNvSpPr>
              <a:spLocks noChangeArrowheads="1"/>
            </p:cNvSpPr>
            <p:nvPr/>
          </p:nvSpPr>
          <p:spPr bwMode="auto">
            <a:xfrm>
              <a:off x="3024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3" name="Rectangle 113"/>
            <p:cNvSpPr>
              <a:spLocks noChangeArrowheads="1"/>
            </p:cNvSpPr>
            <p:nvPr/>
          </p:nvSpPr>
          <p:spPr bwMode="auto">
            <a:xfrm>
              <a:off x="321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4" name="Rectangle 114"/>
            <p:cNvSpPr>
              <a:spLocks noChangeArrowheads="1"/>
            </p:cNvSpPr>
            <p:nvPr/>
          </p:nvSpPr>
          <p:spPr bwMode="auto">
            <a:xfrm>
              <a:off x="2640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5" name="Rectangle 115"/>
            <p:cNvSpPr>
              <a:spLocks noChangeArrowheads="1"/>
            </p:cNvSpPr>
            <p:nvPr/>
          </p:nvSpPr>
          <p:spPr bwMode="auto">
            <a:xfrm>
              <a:off x="2832" y="2256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6" name="Rectangle 116"/>
            <p:cNvSpPr>
              <a:spLocks noChangeArrowheads="1"/>
            </p:cNvSpPr>
            <p:nvPr/>
          </p:nvSpPr>
          <p:spPr bwMode="auto">
            <a:xfrm>
              <a:off x="3024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7" name="Rectangle 117"/>
            <p:cNvSpPr>
              <a:spLocks noChangeArrowheads="1"/>
            </p:cNvSpPr>
            <p:nvPr/>
          </p:nvSpPr>
          <p:spPr bwMode="auto">
            <a:xfrm>
              <a:off x="3216" y="225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8" name="Rectangle 118"/>
            <p:cNvSpPr>
              <a:spLocks noChangeArrowheads="1"/>
            </p:cNvSpPr>
            <p:nvPr/>
          </p:nvSpPr>
          <p:spPr bwMode="auto">
            <a:xfrm>
              <a:off x="2640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9" name="Rectangle 119"/>
            <p:cNvSpPr>
              <a:spLocks noChangeArrowheads="1"/>
            </p:cNvSpPr>
            <p:nvPr/>
          </p:nvSpPr>
          <p:spPr bwMode="auto">
            <a:xfrm>
              <a:off x="2832" y="2448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0" name="Rectangle 120"/>
            <p:cNvSpPr>
              <a:spLocks noChangeArrowheads="1"/>
            </p:cNvSpPr>
            <p:nvPr/>
          </p:nvSpPr>
          <p:spPr bwMode="auto">
            <a:xfrm>
              <a:off x="3024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1" name="Rectangle 121"/>
            <p:cNvSpPr>
              <a:spLocks noChangeArrowheads="1"/>
            </p:cNvSpPr>
            <p:nvPr/>
          </p:nvSpPr>
          <p:spPr bwMode="auto">
            <a:xfrm>
              <a:off x="3216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2" name="Rectangle 122"/>
            <p:cNvSpPr>
              <a:spLocks noChangeArrowheads="1"/>
            </p:cNvSpPr>
            <p:nvPr/>
          </p:nvSpPr>
          <p:spPr bwMode="auto">
            <a:xfrm>
              <a:off x="2640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3" name="Rectangle 123"/>
            <p:cNvSpPr>
              <a:spLocks noChangeArrowheads="1"/>
            </p:cNvSpPr>
            <p:nvPr/>
          </p:nvSpPr>
          <p:spPr bwMode="auto">
            <a:xfrm>
              <a:off x="2832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4" name="Rectangle 124"/>
            <p:cNvSpPr>
              <a:spLocks noChangeArrowheads="1"/>
            </p:cNvSpPr>
            <p:nvPr/>
          </p:nvSpPr>
          <p:spPr bwMode="auto">
            <a:xfrm>
              <a:off x="3024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5" name="Rectangle 125"/>
            <p:cNvSpPr>
              <a:spLocks noChangeArrowheads="1"/>
            </p:cNvSpPr>
            <p:nvPr/>
          </p:nvSpPr>
          <p:spPr bwMode="auto">
            <a:xfrm>
              <a:off x="3216" y="2640"/>
              <a:ext cx="144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6" name="Rectangle 126" descr="Small checker board"/>
            <p:cNvSpPr>
              <a:spLocks noChangeArrowheads="1"/>
            </p:cNvSpPr>
            <p:nvPr/>
          </p:nvSpPr>
          <p:spPr bwMode="auto">
            <a:xfrm>
              <a:off x="2640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7" name="Rectangle 127" descr="Small checker board"/>
            <p:cNvSpPr>
              <a:spLocks noChangeArrowheads="1"/>
            </p:cNvSpPr>
            <p:nvPr/>
          </p:nvSpPr>
          <p:spPr bwMode="auto">
            <a:xfrm>
              <a:off x="2832" y="2832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8" name="Rectangle 128"/>
            <p:cNvSpPr>
              <a:spLocks noChangeArrowheads="1"/>
            </p:cNvSpPr>
            <p:nvPr/>
          </p:nvSpPr>
          <p:spPr bwMode="auto">
            <a:xfrm>
              <a:off x="3024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9" name="Rectangle 129"/>
            <p:cNvSpPr>
              <a:spLocks noChangeArrowheads="1"/>
            </p:cNvSpPr>
            <p:nvPr/>
          </p:nvSpPr>
          <p:spPr bwMode="auto">
            <a:xfrm>
              <a:off x="3216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0" name="Rectangle 130" descr="Small checker board"/>
            <p:cNvSpPr>
              <a:spLocks noChangeArrowheads="1"/>
            </p:cNvSpPr>
            <p:nvPr/>
          </p:nvSpPr>
          <p:spPr bwMode="auto">
            <a:xfrm>
              <a:off x="2640" y="3024"/>
              <a:ext cx="144" cy="144"/>
            </a:xfrm>
            <a:prstGeom prst="rect">
              <a:avLst/>
            </a:prstGeom>
            <a:pattFill prst="smCheck">
              <a:fgClr>
                <a:schemeClr val="accent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1" name="Rectangle 131"/>
            <p:cNvSpPr>
              <a:spLocks noChangeArrowheads="1"/>
            </p:cNvSpPr>
            <p:nvPr/>
          </p:nvSpPr>
          <p:spPr bwMode="auto">
            <a:xfrm>
              <a:off x="2832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2" name="Rectangle 13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3" name="Rectangle 133"/>
            <p:cNvSpPr>
              <a:spLocks noChangeArrowheads="1"/>
            </p:cNvSpPr>
            <p:nvPr/>
          </p:nvSpPr>
          <p:spPr bwMode="auto">
            <a:xfrm>
              <a:off x="321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4" name="Rectangle 134"/>
            <p:cNvSpPr>
              <a:spLocks noChangeArrowheads="1"/>
            </p:cNvSpPr>
            <p:nvPr/>
          </p:nvSpPr>
          <p:spPr bwMode="auto">
            <a:xfrm>
              <a:off x="2640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5" name="Rectangle 135"/>
            <p:cNvSpPr>
              <a:spLocks noChangeArrowheads="1"/>
            </p:cNvSpPr>
            <p:nvPr/>
          </p:nvSpPr>
          <p:spPr bwMode="auto">
            <a:xfrm>
              <a:off x="2832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6" name="Rectangle 136"/>
            <p:cNvSpPr>
              <a:spLocks noChangeArrowheads="1"/>
            </p:cNvSpPr>
            <p:nvPr/>
          </p:nvSpPr>
          <p:spPr bwMode="auto">
            <a:xfrm>
              <a:off x="3024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7" name="Rectangle 137"/>
            <p:cNvSpPr>
              <a:spLocks noChangeArrowheads="1"/>
            </p:cNvSpPr>
            <p:nvPr/>
          </p:nvSpPr>
          <p:spPr bwMode="auto">
            <a:xfrm>
              <a:off x="3216" y="91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8" name="Rectangle 138"/>
            <p:cNvSpPr>
              <a:spLocks noChangeArrowheads="1"/>
            </p:cNvSpPr>
            <p:nvPr/>
          </p:nvSpPr>
          <p:spPr bwMode="auto">
            <a:xfrm>
              <a:off x="2640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9" name="Rectangle 139"/>
            <p:cNvSpPr>
              <a:spLocks noChangeArrowheads="1"/>
            </p:cNvSpPr>
            <p:nvPr/>
          </p:nvSpPr>
          <p:spPr bwMode="auto">
            <a:xfrm>
              <a:off x="2832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0" name="Rectangle 140"/>
            <p:cNvSpPr>
              <a:spLocks noChangeArrowheads="1"/>
            </p:cNvSpPr>
            <p:nvPr/>
          </p:nvSpPr>
          <p:spPr bwMode="auto">
            <a:xfrm>
              <a:off x="3024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1" name="Rectangle 141"/>
            <p:cNvSpPr>
              <a:spLocks noChangeArrowheads="1"/>
            </p:cNvSpPr>
            <p:nvPr/>
          </p:nvSpPr>
          <p:spPr bwMode="auto">
            <a:xfrm>
              <a:off x="3216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2" name="Rectangle 142"/>
            <p:cNvSpPr>
              <a:spLocks noChangeArrowheads="1"/>
            </p:cNvSpPr>
            <p:nvPr/>
          </p:nvSpPr>
          <p:spPr bwMode="auto">
            <a:xfrm>
              <a:off x="2640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3" name="Rectangle 143"/>
            <p:cNvSpPr>
              <a:spLocks noChangeArrowheads="1"/>
            </p:cNvSpPr>
            <p:nvPr/>
          </p:nvSpPr>
          <p:spPr bwMode="auto">
            <a:xfrm>
              <a:off x="2832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4" name="Rectangle 144"/>
            <p:cNvSpPr>
              <a:spLocks noChangeArrowheads="1"/>
            </p:cNvSpPr>
            <p:nvPr/>
          </p:nvSpPr>
          <p:spPr bwMode="auto">
            <a:xfrm>
              <a:off x="3024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5" name="Rectangle 145"/>
            <p:cNvSpPr>
              <a:spLocks noChangeArrowheads="1"/>
            </p:cNvSpPr>
            <p:nvPr/>
          </p:nvSpPr>
          <p:spPr bwMode="auto">
            <a:xfrm>
              <a:off x="3216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6" name="Rectangle 146"/>
            <p:cNvSpPr>
              <a:spLocks noChangeArrowheads="1"/>
            </p:cNvSpPr>
            <p:nvPr/>
          </p:nvSpPr>
          <p:spPr bwMode="auto">
            <a:xfrm>
              <a:off x="2640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7" name="Rectangle 147"/>
            <p:cNvSpPr>
              <a:spLocks noChangeArrowheads="1"/>
            </p:cNvSpPr>
            <p:nvPr/>
          </p:nvSpPr>
          <p:spPr bwMode="auto">
            <a:xfrm>
              <a:off x="2832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8" name="Rectangle 148"/>
            <p:cNvSpPr>
              <a:spLocks noChangeArrowheads="1"/>
            </p:cNvSpPr>
            <p:nvPr/>
          </p:nvSpPr>
          <p:spPr bwMode="auto">
            <a:xfrm>
              <a:off x="3024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9" name="Rectangle 149"/>
            <p:cNvSpPr>
              <a:spLocks noChangeArrowheads="1"/>
            </p:cNvSpPr>
            <p:nvPr/>
          </p:nvSpPr>
          <p:spPr bwMode="auto">
            <a:xfrm>
              <a:off x="3216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390" name="Group 150"/>
          <p:cNvGrpSpPr>
            <a:grpSpLocks/>
          </p:cNvGrpSpPr>
          <p:nvPr/>
        </p:nvGrpSpPr>
        <p:grpSpPr bwMode="auto">
          <a:xfrm>
            <a:off x="5638800" y="1295400"/>
            <a:ext cx="1143000" cy="3962400"/>
            <a:chOff x="3696" y="816"/>
            <a:chExt cx="720" cy="2496"/>
          </a:xfrm>
        </p:grpSpPr>
        <p:sp>
          <p:nvSpPr>
            <p:cNvPr id="1034391" name="Rectangle 151"/>
            <p:cNvSpPr>
              <a:spLocks noChangeArrowheads="1"/>
            </p:cNvSpPr>
            <p:nvPr/>
          </p:nvSpPr>
          <p:spPr bwMode="auto">
            <a:xfrm>
              <a:off x="3696" y="168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2" name="Rectangle 152"/>
            <p:cNvSpPr>
              <a:spLocks noChangeArrowheads="1"/>
            </p:cNvSpPr>
            <p:nvPr/>
          </p:nvSpPr>
          <p:spPr bwMode="auto">
            <a:xfrm>
              <a:off x="3888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3" name="Rectangle 153"/>
            <p:cNvSpPr>
              <a:spLocks noChangeArrowheads="1"/>
            </p:cNvSpPr>
            <p:nvPr/>
          </p:nvSpPr>
          <p:spPr bwMode="auto">
            <a:xfrm>
              <a:off x="4080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4" name="Rectangle 154"/>
            <p:cNvSpPr>
              <a:spLocks noChangeArrowheads="1"/>
            </p:cNvSpPr>
            <p:nvPr/>
          </p:nvSpPr>
          <p:spPr bwMode="auto">
            <a:xfrm>
              <a:off x="4272" y="168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5" name="Rectangle 155"/>
            <p:cNvSpPr>
              <a:spLocks noChangeArrowheads="1"/>
            </p:cNvSpPr>
            <p:nvPr/>
          </p:nvSpPr>
          <p:spPr bwMode="auto">
            <a:xfrm>
              <a:off x="3696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6" name="Rectangle 156"/>
            <p:cNvSpPr>
              <a:spLocks noChangeArrowheads="1"/>
            </p:cNvSpPr>
            <p:nvPr/>
          </p:nvSpPr>
          <p:spPr bwMode="auto">
            <a:xfrm>
              <a:off x="3888" y="187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7" name="Rectangle 157" descr="Wide downward diagonal"/>
            <p:cNvSpPr>
              <a:spLocks noChangeArrowheads="1"/>
            </p:cNvSpPr>
            <p:nvPr/>
          </p:nvSpPr>
          <p:spPr bwMode="auto">
            <a:xfrm>
              <a:off x="4080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8" name="Rectangle 158" descr="Wide downward diagonal"/>
            <p:cNvSpPr>
              <a:spLocks noChangeArrowheads="1"/>
            </p:cNvSpPr>
            <p:nvPr/>
          </p:nvSpPr>
          <p:spPr bwMode="auto">
            <a:xfrm>
              <a:off x="4272" y="187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9" name="Rectangle 159"/>
            <p:cNvSpPr>
              <a:spLocks noChangeArrowheads="1"/>
            </p:cNvSpPr>
            <p:nvPr/>
          </p:nvSpPr>
          <p:spPr bwMode="auto">
            <a:xfrm>
              <a:off x="3696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0" name="Rectangle 160"/>
            <p:cNvSpPr>
              <a:spLocks noChangeArrowheads="1"/>
            </p:cNvSpPr>
            <p:nvPr/>
          </p:nvSpPr>
          <p:spPr bwMode="auto">
            <a:xfrm>
              <a:off x="3888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1" name="Rectangle 161" descr="Wide downward diagonal"/>
            <p:cNvSpPr>
              <a:spLocks noChangeArrowheads="1"/>
            </p:cNvSpPr>
            <p:nvPr/>
          </p:nvSpPr>
          <p:spPr bwMode="auto">
            <a:xfrm>
              <a:off x="4080" y="206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2" name="Rectangle 162"/>
            <p:cNvSpPr>
              <a:spLocks noChangeArrowheads="1"/>
            </p:cNvSpPr>
            <p:nvPr/>
          </p:nvSpPr>
          <p:spPr bwMode="auto">
            <a:xfrm>
              <a:off x="4272" y="206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3" name="Rectangle 163"/>
            <p:cNvSpPr>
              <a:spLocks noChangeArrowheads="1"/>
            </p:cNvSpPr>
            <p:nvPr/>
          </p:nvSpPr>
          <p:spPr bwMode="auto">
            <a:xfrm>
              <a:off x="3696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4" name="Rectangle 164"/>
            <p:cNvSpPr>
              <a:spLocks noChangeArrowheads="1"/>
            </p:cNvSpPr>
            <p:nvPr/>
          </p:nvSpPr>
          <p:spPr bwMode="auto">
            <a:xfrm>
              <a:off x="3888" y="225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5" name="Rectangle 165" descr="Wide downward diagonal"/>
            <p:cNvSpPr>
              <a:spLocks noChangeArrowheads="1"/>
            </p:cNvSpPr>
            <p:nvPr/>
          </p:nvSpPr>
          <p:spPr bwMode="auto">
            <a:xfrm>
              <a:off x="4080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6" name="Rectangle 166" descr="Wide downward diagonal"/>
            <p:cNvSpPr>
              <a:spLocks noChangeArrowheads="1"/>
            </p:cNvSpPr>
            <p:nvPr/>
          </p:nvSpPr>
          <p:spPr bwMode="auto">
            <a:xfrm>
              <a:off x="4272" y="225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7" name="Rectangle 167"/>
            <p:cNvSpPr>
              <a:spLocks noChangeArrowheads="1"/>
            </p:cNvSpPr>
            <p:nvPr/>
          </p:nvSpPr>
          <p:spPr bwMode="auto">
            <a:xfrm>
              <a:off x="3696" y="244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8" name="Rectangle 168"/>
            <p:cNvSpPr>
              <a:spLocks noChangeArrowheads="1"/>
            </p:cNvSpPr>
            <p:nvPr/>
          </p:nvSpPr>
          <p:spPr bwMode="auto">
            <a:xfrm>
              <a:off x="3888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9" name="Rectangle 169" descr="Wide downward diagonal"/>
            <p:cNvSpPr>
              <a:spLocks noChangeArrowheads="1"/>
            </p:cNvSpPr>
            <p:nvPr/>
          </p:nvSpPr>
          <p:spPr bwMode="auto">
            <a:xfrm>
              <a:off x="4080" y="244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0" name="Rectangle 170"/>
            <p:cNvSpPr>
              <a:spLocks noChangeArrowheads="1"/>
            </p:cNvSpPr>
            <p:nvPr/>
          </p:nvSpPr>
          <p:spPr bwMode="auto">
            <a:xfrm>
              <a:off x="4272" y="244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1" name="Rectangle 171"/>
            <p:cNvSpPr>
              <a:spLocks noChangeArrowheads="1"/>
            </p:cNvSpPr>
            <p:nvPr/>
          </p:nvSpPr>
          <p:spPr bwMode="auto">
            <a:xfrm>
              <a:off x="3696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2" name="Rectangle 172"/>
            <p:cNvSpPr>
              <a:spLocks noChangeArrowheads="1"/>
            </p:cNvSpPr>
            <p:nvPr/>
          </p:nvSpPr>
          <p:spPr bwMode="auto">
            <a:xfrm>
              <a:off x="3888" y="2640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3" name="Rectangle 173"/>
            <p:cNvSpPr>
              <a:spLocks noChangeArrowheads="1"/>
            </p:cNvSpPr>
            <p:nvPr/>
          </p:nvSpPr>
          <p:spPr bwMode="auto">
            <a:xfrm>
              <a:off x="4080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4" name="Rectangle 174"/>
            <p:cNvSpPr>
              <a:spLocks noChangeArrowheads="1"/>
            </p:cNvSpPr>
            <p:nvPr/>
          </p:nvSpPr>
          <p:spPr bwMode="auto">
            <a:xfrm>
              <a:off x="4272" y="2640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5" name="Rectangle 175"/>
            <p:cNvSpPr>
              <a:spLocks noChangeArrowheads="1"/>
            </p:cNvSpPr>
            <p:nvPr/>
          </p:nvSpPr>
          <p:spPr bwMode="auto">
            <a:xfrm>
              <a:off x="3696" y="283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6" name="Rectangle 176"/>
            <p:cNvSpPr>
              <a:spLocks noChangeArrowheads="1"/>
            </p:cNvSpPr>
            <p:nvPr/>
          </p:nvSpPr>
          <p:spPr bwMode="auto">
            <a:xfrm>
              <a:off x="3888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7" name="Rectangle 177" descr="Wide downward diagonal"/>
            <p:cNvSpPr>
              <a:spLocks noChangeArrowheads="1"/>
            </p:cNvSpPr>
            <p:nvPr/>
          </p:nvSpPr>
          <p:spPr bwMode="auto">
            <a:xfrm>
              <a:off x="4080" y="283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8" name="Rectangle 178"/>
            <p:cNvSpPr>
              <a:spLocks noChangeArrowheads="1"/>
            </p:cNvSpPr>
            <p:nvPr/>
          </p:nvSpPr>
          <p:spPr bwMode="auto">
            <a:xfrm>
              <a:off x="4272" y="2832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9" name="Rectangle 179"/>
            <p:cNvSpPr>
              <a:spLocks noChangeArrowheads="1"/>
            </p:cNvSpPr>
            <p:nvPr/>
          </p:nvSpPr>
          <p:spPr bwMode="auto">
            <a:xfrm>
              <a:off x="3696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0" name="Rectangle 180"/>
            <p:cNvSpPr>
              <a:spLocks noChangeArrowheads="1"/>
            </p:cNvSpPr>
            <p:nvPr/>
          </p:nvSpPr>
          <p:spPr bwMode="auto">
            <a:xfrm>
              <a:off x="3888" y="302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1" name="Rectangle 181" descr="Wide downward diagonal"/>
            <p:cNvSpPr>
              <a:spLocks noChangeArrowheads="1"/>
            </p:cNvSpPr>
            <p:nvPr/>
          </p:nvSpPr>
          <p:spPr bwMode="auto">
            <a:xfrm>
              <a:off x="4080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2" name="Rectangle 182" descr="Wide downward diagonal"/>
            <p:cNvSpPr>
              <a:spLocks noChangeArrowheads="1"/>
            </p:cNvSpPr>
            <p:nvPr/>
          </p:nvSpPr>
          <p:spPr bwMode="auto">
            <a:xfrm>
              <a:off x="4272" y="302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3" name="Rectangle 183"/>
            <p:cNvSpPr>
              <a:spLocks noChangeArrowheads="1"/>
            </p:cNvSpPr>
            <p:nvPr/>
          </p:nvSpPr>
          <p:spPr bwMode="auto">
            <a:xfrm>
              <a:off x="3696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4" name="Rectangle 184"/>
            <p:cNvSpPr>
              <a:spLocks noChangeArrowheads="1"/>
            </p:cNvSpPr>
            <p:nvPr/>
          </p:nvSpPr>
          <p:spPr bwMode="auto">
            <a:xfrm>
              <a:off x="3888" y="912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5" name="Rectangle 185" descr="Wide downward diagonal"/>
            <p:cNvSpPr>
              <a:spLocks noChangeArrowheads="1"/>
            </p:cNvSpPr>
            <p:nvPr/>
          </p:nvSpPr>
          <p:spPr bwMode="auto">
            <a:xfrm>
              <a:off x="4080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6" name="Rectangle 186" descr="Wide downward diagonal"/>
            <p:cNvSpPr>
              <a:spLocks noChangeArrowheads="1"/>
            </p:cNvSpPr>
            <p:nvPr/>
          </p:nvSpPr>
          <p:spPr bwMode="auto">
            <a:xfrm>
              <a:off x="4272" y="912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7" name="Rectangle 187"/>
            <p:cNvSpPr>
              <a:spLocks noChangeArrowheads="1"/>
            </p:cNvSpPr>
            <p:nvPr/>
          </p:nvSpPr>
          <p:spPr bwMode="auto">
            <a:xfrm>
              <a:off x="3696" y="11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8" name="Rectangle 188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9" name="Rectangle 189" descr="Wide downward diagonal"/>
            <p:cNvSpPr>
              <a:spLocks noChangeArrowheads="1"/>
            </p:cNvSpPr>
            <p:nvPr/>
          </p:nvSpPr>
          <p:spPr bwMode="auto">
            <a:xfrm>
              <a:off x="4080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0" name="Rectangle 190" descr="Wide downward diagonal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1" name="Rectangle 191"/>
            <p:cNvSpPr>
              <a:spLocks noChangeArrowheads="1"/>
            </p:cNvSpPr>
            <p:nvPr/>
          </p:nvSpPr>
          <p:spPr bwMode="auto">
            <a:xfrm>
              <a:off x="3696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2" name="Rectangle 192"/>
            <p:cNvSpPr>
              <a:spLocks noChangeArrowheads="1"/>
            </p:cNvSpPr>
            <p:nvPr/>
          </p:nvSpPr>
          <p:spPr bwMode="auto">
            <a:xfrm>
              <a:off x="3888" y="1296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3" name="Rectangle 193" descr="Wide downward diagonal"/>
            <p:cNvSpPr>
              <a:spLocks noChangeArrowheads="1"/>
            </p:cNvSpPr>
            <p:nvPr/>
          </p:nvSpPr>
          <p:spPr bwMode="auto">
            <a:xfrm>
              <a:off x="4080" y="1296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4" name="Rectangle 194"/>
            <p:cNvSpPr>
              <a:spLocks noChangeArrowheads="1"/>
            </p:cNvSpPr>
            <p:nvPr/>
          </p:nvSpPr>
          <p:spPr bwMode="auto">
            <a:xfrm>
              <a:off x="4272" y="1296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5" name="Rectangle 195"/>
            <p:cNvSpPr>
              <a:spLocks noChangeArrowheads="1"/>
            </p:cNvSpPr>
            <p:nvPr/>
          </p:nvSpPr>
          <p:spPr bwMode="auto">
            <a:xfrm>
              <a:off x="3696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6" name="Rectangle 196"/>
            <p:cNvSpPr>
              <a:spLocks noChangeArrowheads="1"/>
            </p:cNvSpPr>
            <p:nvPr/>
          </p:nvSpPr>
          <p:spPr bwMode="auto">
            <a:xfrm>
              <a:off x="3888" y="1488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7" name="Rectangle 197" descr="Wide downward diagonal"/>
            <p:cNvSpPr>
              <a:spLocks noChangeArrowheads="1"/>
            </p:cNvSpPr>
            <p:nvPr/>
          </p:nvSpPr>
          <p:spPr bwMode="auto">
            <a:xfrm>
              <a:off x="4080" y="1488"/>
              <a:ext cx="144" cy="144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8" name="Rectangle 198"/>
            <p:cNvSpPr>
              <a:spLocks noChangeArrowheads="1"/>
            </p:cNvSpPr>
            <p:nvPr/>
          </p:nvSpPr>
          <p:spPr bwMode="auto">
            <a:xfrm>
              <a:off x="4272" y="1488"/>
              <a:ext cx="14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9" name="Line 199"/>
            <p:cNvSpPr>
              <a:spLocks noChangeShapeType="1"/>
            </p:cNvSpPr>
            <p:nvPr/>
          </p:nvSpPr>
          <p:spPr bwMode="auto">
            <a:xfrm>
              <a:off x="4056" y="816"/>
              <a:ext cx="0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440" name="Rectangle 200" descr="Wide downward diagonal"/>
          <p:cNvSpPr>
            <a:spLocks noChangeArrowheads="1"/>
          </p:cNvSpPr>
          <p:nvPr/>
        </p:nvSpPr>
        <p:spPr bwMode="auto">
          <a:xfrm>
            <a:off x="7239000" y="26670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1" name="Rectangle 201" descr="Small checker board"/>
          <p:cNvSpPr>
            <a:spLocks noChangeArrowheads="1"/>
          </p:cNvSpPr>
          <p:nvPr/>
        </p:nvSpPr>
        <p:spPr bwMode="auto">
          <a:xfrm>
            <a:off x="7543800" y="26670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2" name="Rectangle 202" descr="Small checker board"/>
          <p:cNvSpPr>
            <a:spLocks noChangeArrowheads="1"/>
          </p:cNvSpPr>
          <p:nvPr/>
        </p:nvSpPr>
        <p:spPr bwMode="auto">
          <a:xfrm>
            <a:off x="7848600" y="26670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3" name="Rectangle 203" descr="Small grid"/>
          <p:cNvSpPr>
            <a:spLocks noChangeArrowheads="1"/>
          </p:cNvSpPr>
          <p:nvPr/>
        </p:nvSpPr>
        <p:spPr bwMode="auto">
          <a:xfrm>
            <a:off x="8153400" y="26670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4" name="Rectangle 204"/>
          <p:cNvSpPr>
            <a:spLocks noChangeArrowheads="1"/>
          </p:cNvSpPr>
          <p:nvPr/>
        </p:nvSpPr>
        <p:spPr bwMode="auto">
          <a:xfrm>
            <a:off x="72390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5" name="Rectangle 205"/>
          <p:cNvSpPr>
            <a:spLocks noChangeArrowheads="1"/>
          </p:cNvSpPr>
          <p:nvPr/>
        </p:nvSpPr>
        <p:spPr bwMode="auto">
          <a:xfrm>
            <a:off x="75438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6" name="Rectangle 206"/>
          <p:cNvSpPr>
            <a:spLocks noChangeArrowheads="1"/>
          </p:cNvSpPr>
          <p:nvPr/>
        </p:nvSpPr>
        <p:spPr bwMode="auto">
          <a:xfrm>
            <a:off x="78486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7" name="Rectangle 207"/>
          <p:cNvSpPr>
            <a:spLocks noChangeArrowheads="1"/>
          </p:cNvSpPr>
          <p:nvPr/>
        </p:nvSpPr>
        <p:spPr bwMode="auto">
          <a:xfrm>
            <a:off x="8153400" y="2971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8" name="Rectangle 208"/>
          <p:cNvSpPr>
            <a:spLocks noChangeArrowheads="1"/>
          </p:cNvSpPr>
          <p:nvPr/>
        </p:nvSpPr>
        <p:spPr bwMode="auto">
          <a:xfrm>
            <a:off x="7239000" y="32766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9" name="Rectangle 209"/>
          <p:cNvSpPr>
            <a:spLocks noChangeArrowheads="1"/>
          </p:cNvSpPr>
          <p:nvPr/>
        </p:nvSpPr>
        <p:spPr bwMode="auto">
          <a:xfrm>
            <a:off x="7543800" y="32766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0" name="Rectangle 210" descr="Small checker board"/>
          <p:cNvSpPr>
            <a:spLocks noChangeArrowheads="1"/>
          </p:cNvSpPr>
          <p:nvPr/>
        </p:nvSpPr>
        <p:spPr bwMode="auto">
          <a:xfrm>
            <a:off x="7848600" y="32766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1" name="Rectangle 211"/>
          <p:cNvSpPr>
            <a:spLocks noChangeArrowheads="1"/>
          </p:cNvSpPr>
          <p:nvPr/>
        </p:nvSpPr>
        <p:spPr bwMode="auto">
          <a:xfrm>
            <a:off x="8153400" y="32766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2" name="Rectangle 212"/>
          <p:cNvSpPr>
            <a:spLocks noChangeArrowheads="1"/>
          </p:cNvSpPr>
          <p:nvPr/>
        </p:nvSpPr>
        <p:spPr bwMode="auto">
          <a:xfrm>
            <a:off x="7239000" y="3581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3" name="Rectangle 213" descr="Wide downward diagonal"/>
          <p:cNvSpPr>
            <a:spLocks noChangeArrowheads="1"/>
          </p:cNvSpPr>
          <p:nvPr/>
        </p:nvSpPr>
        <p:spPr bwMode="auto">
          <a:xfrm>
            <a:off x="7543800" y="35814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4" name="Rectangle 214"/>
          <p:cNvSpPr>
            <a:spLocks noChangeArrowheads="1"/>
          </p:cNvSpPr>
          <p:nvPr/>
        </p:nvSpPr>
        <p:spPr bwMode="auto">
          <a:xfrm>
            <a:off x="7848600" y="35814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5" name="Rectangle 215" descr="Small checker board"/>
          <p:cNvSpPr>
            <a:spLocks noChangeArrowheads="1"/>
          </p:cNvSpPr>
          <p:nvPr/>
        </p:nvSpPr>
        <p:spPr bwMode="auto">
          <a:xfrm>
            <a:off x="8153400" y="35814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6" name="Rectangle 216"/>
          <p:cNvSpPr>
            <a:spLocks noChangeArrowheads="1"/>
          </p:cNvSpPr>
          <p:nvPr/>
        </p:nvSpPr>
        <p:spPr bwMode="auto">
          <a:xfrm>
            <a:off x="7239000" y="3886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7" name="Rectangle 217"/>
          <p:cNvSpPr>
            <a:spLocks noChangeArrowheads="1"/>
          </p:cNvSpPr>
          <p:nvPr/>
        </p:nvSpPr>
        <p:spPr bwMode="auto">
          <a:xfrm>
            <a:off x="7543800" y="3886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8" name="Rectangle 218" descr="Wide downward diagonal"/>
          <p:cNvSpPr>
            <a:spLocks noChangeArrowheads="1"/>
          </p:cNvSpPr>
          <p:nvPr/>
        </p:nvSpPr>
        <p:spPr bwMode="auto">
          <a:xfrm>
            <a:off x="7848600" y="38862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9" name="Rectangle 219"/>
          <p:cNvSpPr>
            <a:spLocks noChangeArrowheads="1"/>
          </p:cNvSpPr>
          <p:nvPr/>
        </p:nvSpPr>
        <p:spPr bwMode="auto">
          <a:xfrm>
            <a:off x="8153400" y="3886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0" name="Rectangle 220"/>
          <p:cNvSpPr>
            <a:spLocks noChangeArrowheads="1"/>
          </p:cNvSpPr>
          <p:nvPr/>
        </p:nvSpPr>
        <p:spPr bwMode="auto">
          <a:xfrm>
            <a:off x="7239000" y="41910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1" name="Rectangle 221" descr="Wide downward diagonal"/>
          <p:cNvSpPr>
            <a:spLocks noChangeArrowheads="1"/>
          </p:cNvSpPr>
          <p:nvPr/>
        </p:nvSpPr>
        <p:spPr bwMode="auto">
          <a:xfrm>
            <a:off x="7543800" y="41910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2" name="Rectangle 222" descr="Wide downward diagonal"/>
          <p:cNvSpPr>
            <a:spLocks noChangeArrowheads="1"/>
          </p:cNvSpPr>
          <p:nvPr/>
        </p:nvSpPr>
        <p:spPr bwMode="auto">
          <a:xfrm>
            <a:off x="7848600" y="41910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3" name="Rectangle 223"/>
          <p:cNvSpPr>
            <a:spLocks noChangeArrowheads="1"/>
          </p:cNvSpPr>
          <p:nvPr/>
        </p:nvSpPr>
        <p:spPr bwMode="auto">
          <a:xfrm>
            <a:off x="8153400" y="41910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4" name="Rectangle 224"/>
          <p:cNvSpPr>
            <a:spLocks noChangeArrowheads="1"/>
          </p:cNvSpPr>
          <p:nvPr/>
        </p:nvSpPr>
        <p:spPr bwMode="auto">
          <a:xfrm>
            <a:off x="7239000" y="4495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5" name="Rectangle 225" descr="Small grid"/>
          <p:cNvSpPr>
            <a:spLocks noChangeArrowheads="1"/>
          </p:cNvSpPr>
          <p:nvPr/>
        </p:nvSpPr>
        <p:spPr bwMode="auto">
          <a:xfrm>
            <a:off x="7543800" y="44958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6" name="Rectangle 226" descr="Small grid"/>
          <p:cNvSpPr>
            <a:spLocks noChangeArrowheads="1"/>
          </p:cNvSpPr>
          <p:nvPr/>
        </p:nvSpPr>
        <p:spPr bwMode="auto">
          <a:xfrm>
            <a:off x="7848600" y="44958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7" name="Rectangle 227"/>
          <p:cNvSpPr>
            <a:spLocks noChangeArrowheads="1"/>
          </p:cNvSpPr>
          <p:nvPr/>
        </p:nvSpPr>
        <p:spPr bwMode="auto">
          <a:xfrm>
            <a:off x="8153400" y="4495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8" name="Rectangle 228" descr="Wide downward diagonal"/>
          <p:cNvSpPr>
            <a:spLocks noChangeArrowheads="1"/>
          </p:cNvSpPr>
          <p:nvPr/>
        </p:nvSpPr>
        <p:spPr bwMode="auto">
          <a:xfrm>
            <a:off x="7239000" y="48006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9" name="Rectangle 229" descr="Small checker board"/>
          <p:cNvSpPr>
            <a:spLocks noChangeArrowheads="1"/>
          </p:cNvSpPr>
          <p:nvPr/>
        </p:nvSpPr>
        <p:spPr bwMode="auto">
          <a:xfrm>
            <a:off x="7543800" y="48006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0" name="Rectangle 230" descr="Small grid"/>
          <p:cNvSpPr>
            <a:spLocks noChangeArrowheads="1"/>
          </p:cNvSpPr>
          <p:nvPr/>
        </p:nvSpPr>
        <p:spPr bwMode="auto">
          <a:xfrm>
            <a:off x="7848600" y="48006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1" name="Rectangle 231"/>
          <p:cNvSpPr>
            <a:spLocks noChangeArrowheads="1"/>
          </p:cNvSpPr>
          <p:nvPr/>
        </p:nvSpPr>
        <p:spPr bwMode="auto">
          <a:xfrm>
            <a:off x="8153400" y="48006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2" name="Rectangle 232"/>
          <p:cNvSpPr>
            <a:spLocks noChangeArrowheads="1"/>
          </p:cNvSpPr>
          <p:nvPr/>
        </p:nvSpPr>
        <p:spPr bwMode="auto">
          <a:xfrm>
            <a:off x="7239000" y="1447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3" name="Rectangle 233"/>
          <p:cNvSpPr>
            <a:spLocks noChangeArrowheads="1"/>
          </p:cNvSpPr>
          <p:nvPr/>
        </p:nvSpPr>
        <p:spPr bwMode="auto">
          <a:xfrm>
            <a:off x="7543800" y="14478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4" name="Rectangle 234" descr="Wide downward diagonal"/>
          <p:cNvSpPr>
            <a:spLocks noChangeArrowheads="1"/>
          </p:cNvSpPr>
          <p:nvPr/>
        </p:nvSpPr>
        <p:spPr bwMode="auto">
          <a:xfrm>
            <a:off x="7848600" y="14478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5" name="Rectangle 235"/>
          <p:cNvSpPr>
            <a:spLocks noChangeArrowheads="1"/>
          </p:cNvSpPr>
          <p:nvPr/>
        </p:nvSpPr>
        <p:spPr bwMode="auto">
          <a:xfrm>
            <a:off x="8153400" y="1447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6" name="Rectangle 236"/>
          <p:cNvSpPr>
            <a:spLocks noChangeArrowheads="1"/>
          </p:cNvSpPr>
          <p:nvPr/>
        </p:nvSpPr>
        <p:spPr bwMode="auto">
          <a:xfrm>
            <a:off x="7239000" y="1752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7" name="Rectangle 237"/>
          <p:cNvSpPr>
            <a:spLocks noChangeArrowheads="1"/>
          </p:cNvSpPr>
          <p:nvPr/>
        </p:nvSpPr>
        <p:spPr bwMode="auto">
          <a:xfrm>
            <a:off x="7543800" y="17526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8" name="Rectangle 238" descr="Small checker board"/>
          <p:cNvSpPr>
            <a:spLocks noChangeArrowheads="1"/>
          </p:cNvSpPr>
          <p:nvPr/>
        </p:nvSpPr>
        <p:spPr bwMode="auto">
          <a:xfrm>
            <a:off x="7848600" y="17526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9" name="Rectangle 239" descr="Small checker board"/>
          <p:cNvSpPr>
            <a:spLocks noChangeArrowheads="1"/>
          </p:cNvSpPr>
          <p:nvPr/>
        </p:nvSpPr>
        <p:spPr bwMode="auto">
          <a:xfrm>
            <a:off x="8153400" y="17526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0" name="Rectangle 240" descr="Wide downward diagonal"/>
          <p:cNvSpPr>
            <a:spLocks noChangeArrowheads="1"/>
          </p:cNvSpPr>
          <p:nvPr/>
        </p:nvSpPr>
        <p:spPr bwMode="auto">
          <a:xfrm>
            <a:off x="7239000" y="20574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1" name="Rectangle 241"/>
          <p:cNvSpPr>
            <a:spLocks noChangeArrowheads="1"/>
          </p:cNvSpPr>
          <p:nvPr/>
        </p:nvSpPr>
        <p:spPr bwMode="auto">
          <a:xfrm>
            <a:off x="7543800" y="20574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2" name="Rectangle 242"/>
          <p:cNvSpPr>
            <a:spLocks noChangeArrowheads="1"/>
          </p:cNvSpPr>
          <p:nvPr/>
        </p:nvSpPr>
        <p:spPr bwMode="auto">
          <a:xfrm>
            <a:off x="7848600" y="20574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3" name="Rectangle 243" descr="Small grid"/>
          <p:cNvSpPr>
            <a:spLocks noChangeArrowheads="1"/>
          </p:cNvSpPr>
          <p:nvPr/>
        </p:nvSpPr>
        <p:spPr bwMode="auto">
          <a:xfrm>
            <a:off x="8153400" y="20574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4" name="Rectangle 244"/>
          <p:cNvSpPr>
            <a:spLocks noChangeArrowheads="1"/>
          </p:cNvSpPr>
          <p:nvPr/>
        </p:nvSpPr>
        <p:spPr bwMode="auto">
          <a:xfrm>
            <a:off x="7239000" y="2362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5" name="Rectangle 245"/>
          <p:cNvSpPr>
            <a:spLocks noChangeArrowheads="1"/>
          </p:cNvSpPr>
          <p:nvPr/>
        </p:nvSpPr>
        <p:spPr bwMode="auto">
          <a:xfrm>
            <a:off x="7543800" y="2362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6" name="Rectangle 246" descr="Wide downward diagonal"/>
          <p:cNvSpPr>
            <a:spLocks noChangeArrowheads="1"/>
          </p:cNvSpPr>
          <p:nvPr/>
        </p:nvSpPr>
        <p:spPr bwMode="auto">
          <a:xfrm>
            <a:off x="7848600" y="23622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7" name="Rectangle 247"/>
          <p:cNvSpPr>
            <a:spLocks noChangeArrowheads="1"/>
          </p:cNvSpPr>
          <p:nvPr/>
        </p:nvSpPr>
        <p:spPr bwMode="auto">
          <a:xfrm>
            <a:off x="8153400" y="2362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8" name="Text Box 248"/>
          <p:cNvSpPr txBox="1">
            <a:spLocks noChangeArrowheads="1"/>
          </p:cNvSpPr>
          <p:nvPr/>
        </p:nvSpPr>
        <p:spPr bwMode="auto">
          <a:xfrm rot="10800000">
            <a:off x="227013" y="1141413"/>
            <a:ext cx="671512" cy="346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3200" b="0">
                <a:solidFill>
                  <a:schemeClr val="tx1"/>
                </a:solidFill>
                <a:latin typeface="Arial Narrow" pitchFamily="34" charset="0"/>
              </a:rPr>
              <a:t>Time (processor cycle)</a:t>
            </a:r>
          </a:p>
        </p:txBody>
      </p:sp>
      <p:sp>
        <p:nvSpPr>
          <p:cNvPr id="1034489" name="Line 249"/>
          <p:cNvSpPr>
            <a:spLocks noChangeShapeType="1"/>
          </p:cNvSpPr>
          <p:nvPr/>
        </p:nvSpPr>
        <p:spPr bwMode="auto">
          <a:xfrm>
            <a:off x="533400" y="4648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490" name="Text Box 250"/>
          <p:cNvSpPr txBox="1">
            <a:spLocks noChangeArrowheads="1"/>
          </p:cNvSpPr>
          <p:nvPr/>
        </p:nvSpPr>
        <p:spPr bwMode="auto">
          <a:xfrm>
            <a:off x="838200" y="1076325"/>
            <a:ext cx="12493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Superscalar</a:t>
            </a:r>
          </a:p>
        </p:txBody>
      </p:sp>
      <p:sp>
        <p:nvSpPr>
          <p:cNvPr id="1034491" name="Text Box 251"/>
          <p:cNvSpPr txBox="1">
            <a:spLocks noChangeArrowheads="1"/>
          </p:cNvSpPr>
          <p:nvPr/>
        </p:nvSpPr>
        <p:spPr bwMode="auto">
          <a:xfrm>
            <a:off x="2438400" y="1076325"/>
            <a:ext cx="13668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Fine-Grained</a:t>
            </a:r>
          </a:p>
        </p:txBody>
      </p:sp>
      <p:sp>
        <p:nvSpPr>
          <p:cNvPr id="1034492" name="Text Box 252"/>
          <p:cNvSpPr txBox="1">
            <a:spLocks noChangeArrowheads="1"/>
          </p:cNvSpPr>
          <p:nvPr/>
        </p:nvSpPr>
        <p:spPr bwMode="auto">
          <a:xfrm>
            <a:off x="3733800" y="1076325"/>
            <a:ext cx="16033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Coarse-Grained</a:t>
            </a:r>
          </a:p>
        </p:txBody>
      </p:sp>
      <p:sp>
        <p:nvSpPr>
          <p:cNvPr id="1034493" name="Text Box 253"/>
          <p:cNvSpPr txBox="1">
            <a:spLocks noChangeArrowheads="1"/>
          </p:cNvSpPr>
          <p:nvPr/>
        </p:nvSpPr>
        <p:spPr bwMode="auto">
          <a:xfrm>
            <a:off x="5376863" y="1055688"/>
            <a:ext cx="16129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Multiprocessing</a:t>
            </a:r>
          </a:p>
        </p:txBody>
      </p:sp>
      <p:sp>
        <p:nvSpPr>
          <p:cNvPr id="1034494" name="Text Box 254"/>
          <p:cNvSpPr txBox="1">
            <a:spLocks noChangeArrowheads="1"/>
          </p:cNvSpPr>
          <p:nvPr/>
        </p:nvSpPr>
        <p:spPr bwMode="auto">
          <a:xfrm>
            <a:off x="7086600" y="847725"/>
            <a:ext cx="15303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Simultaneous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 Narrow" pitchFamily="34" charset="0"/>
              </a:rPr>
              <a:t>Multithreading</a:t>
            </a:r>
          </a:p>
        </p:txBody>
      </p:sp>
      <p:sp>
        <p:nvSpPr>
          <p:cNvPr id="1034495" name="Rectangle 255"/>
          <p:cNvSpPr>
            <a:spLocks noChangeArrowheads="1"/>
          </p:cNvSpPr>
          <p:nvPr/>
        </p:nvSpPr>
        <p:spPr bwMode="auto">
          <a:xfrm>
            <a:off x="2209800" y="5486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en-US" altLang="en-US" sz="3200" b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34496" name="Rectangle 256" descr="Wide downward diagonal"/>
          <p:cNvSpPr>
            <a:spLocks noChangeArrowheads="1"/>
          </p:cNvSpPr>
          <p:nvPr/>
        </p:nvSpPr>
        <p:spPr bwMode="auto">
          <a:xfrm>
            <a:off x="2209800" y="5867400"/>
            <a:ext cx="228600" cy="228600"/>
          </a:xfrm>
          <a:prstGeom prst="rect">
            <a:avLst/>
          </a:prstGeom>
          <a:pattFill prst="wdDnDiag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97" name="Rectangle 257"/>
          <p:cNvSpPr>
            <a:spLocks noChangeArrowheads="1"/>
          </p:cNvSpPr>
          <p:nvPr/>
        </p:nvSpPr>
        <p:spPr bwMode="auto">
          <a:xfrm>
            <a:off x="4419600" y="5486400"/>
            <a:ext cx="2286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98" name="Rectangle 258" descr="Small checker board"/>
          <p:cNvSpPr>
            <a:spLocks noChangeArrowheads="1"/>
          </p:cNvSpPr>
          <p:nvPr/>
        </p:nvSpPr>
        <p:spPr bwMode="auto">
          <a:xfrm>
            <a:off x="4419600" y="5867400"/>
            <a:ext cx="228600" cy="228600"/>
          </a:xfrm>
          <a:prstGeom prst="rect">
            <a:avLst/>
          </a:prstGeom>
          <a:pattFill prst="smCheck">
            <a:fgClr>
              <a:schemeClr val="accent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99" name="Rectangle 259" descr="Small grid"/>
          <p:cNvSpPr>
            <a:spLocks noChangeArrowheads="1"/>
          </p:cNvSpPr>
          <p:nvPr/>
        </p:nvSpPr>
        <p:spPr bwMode="auto">
          <a:xfrm>
            <a:off x="6477000" y="5486400"/>
            <a:ext cx="228600" cy="228600"/>
          </a:xfrm>
          <a:prstGeom prst="rect">
            <a:avLst/>
          </a:prstGeom>
          <a:pattFill prst="smGrid">
            <a:fgClr>
              <a:srgbClr val="80008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00" name="Rectangle 260"/>
          <p:cNvSpPr>
            <a:spLocks noChangeArrowheads="1"/>
          </p:cNvSpPr>
          <p:nvPr/>
        </p:nvSpPr>
        <p:spPr bwMode="auto">
          <a:xfrm>
            <a:off x="6477000" y="5867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01" name="Text Box 261"/>
          <p:cNvSpPr txBox="1">
            <a:spLocks noChangeArrowheads="1"/>
          </p:cNvSpPr>
          <p:nvPr/>
        </p:nvSpPr>
        <p:spPr bwMode="auto">
          <a:xfrm>
            <a:off x="2498725" y="5394325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Thread 1</a:t>
            </a:r>
          </a:p>
        </p:txBody>
      </p:sp>
      <p:sp>
        <p:nvSpPr>
          <p:cNvPr id="1034502" name="Text Box 262"/>
          <p:cNvSpPr txBox="1">
            <a:spLocks noChangeArrowheads="1"/>
          </p:cNvSpPr>
          <p:nvPr/>
        </p:nvSpPr>
        <p:spPr bwMode="auto">
          <a:xfrm>
            <a:off x="2505075" y="5791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Thread 2</a:t>
            </a:r>
          </a:p>
        </p:txBody>
      </p:sp>
      <p:sp>
        <p:nvSpPr>
          <p:cNvPr id="1034503" name="Text Box 263"/>
          <p:cNvSpPr txBox="1">
            <a:spLocks noChangeArrowheads="1"/>
          </p:cNvSpPr>
          <p:nvPr/>
        </p:nvSpPr>
        <p:spPr bwMode="auto">
          <a:xfrm>
            <a:off x="4800600" y="5410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Thread 3</a:t>
            </a:r>
          </a:p>
        </p:txBody>
      </p:sp>
      <p:sp>
        <p:nvSpPr>
          <p:cNvPr id="1034504" name="Text Box 264"/>
          <p:cNvSpPr txBox="1">
            <a:spLocks noChangeArrowheads="1"/>
          </p:cNvSpPr>
          <p:nvPr/>
        </p:nvSpPr>
        <p:spPr bwMode="auto">
          <a:xfrm>
            <a:off x="4800600" y="5791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Thread 4</a:t>
            </a:r>
          </a:p>
        </p:txBody>
      </p:sp>
      <p:sp>
        <p:nvSpPr>
          <p:cNvPr id="1034505" name="Text Box 265"/>
          <p:cNvSpPr txBox="1">
            <a:spLocks noChangeArrowheads="1"/>
          </p:cNvSpPr>
          <p:nvPr/>
        </p:nvSpPr>
        <p:spPr bwMode="auto">
          <a:xfrm>
            <a:off x="6781800" y="5410200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Thread 5</a:t>
            </a:r>
          </a:p>
        </p:txBody>
      </p:sp>
      <p:sp>
        <p:nvSpPr>
          <p:cNvPr id="1034506" name="Text Box 266"/>
          <p:cNvSpPr txBox="1">
            <a:spLocks noChangeArrowheads="1"/>
          </p:cNvSpPr>
          <p:nvPr/>
        </p:nvSpPr>
        <p:spPr bwMode="auto">
          <a:xfrm>
            <a:off x="6781800" y="5791200"/>
            <a:ext cx="755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 Narrow" pitchFamily="34" charset="0"/>
              </a:rPr>
              <a:t>Idle slot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28351-E026-4E67-86EC-6FA84B500D73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9CF2-B076-43F4-AE9E-3B666B7B70D7}" type="slidenum">
              <a:rPr lang="en-US"/>
              <a:pPr/>
              <a:t>35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Challenges in SMT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988300" cy="492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Since SMT makes sense only with fine-grained implementation, impact of fine-grained scheduling on single thread performance?</a:t>
            </a:r>
          </a:p>
          <a:p>
            <a:pPr lvl="1">
              <a:lnSpc>
                <a:spcPct val="80000"/>
              </a:lnSpc>
            </a:pPr>
            <a:r>
              <a:rPr lang="en-US"/>
              <a:t>A preferred thread approach sacrifices neither throughput nor single-thread performance? </a:t>
            </a:r>
          </a:p>
          <a:p>
            <a:pPr lvl="1">
              <a:lnSpc>
                <a:spcPct val="80000"/>
              </a:lnSpc>
            </a:pPr>
            <a:r>
              <a:rPr lang="en-US"/>
              <a:t>Unfortunately, with a preferred thread, the processor is likely to sacrifice some throughput, when preferred thread stalls</a:t>
            </a:r>
          </a:p>
          <a:p>
            <a:pPr>
              <a:lnSpc>
                <a:spcPct val="80000"/>
              </a:lnSpc>
            </a:pPr>
            <a:r>
              <a:rPr lang="en-US"/>
              <a:t>Larger register file needed to hold multiple contexts</a:t>
            </a:r>
          </a:p>
          <a:p>
            <a:pPr>
              <a:lnSpc>
                <a:spcPct val="80000"/>
              </a:lnSpc>
            </a:pPr>
            <a:r>
              <a:rPr lang="en-US"/>
              <a:t>Not affecting clock cycle time, especially in </a:t>
            </a:r>
          </a:p>
          <a:p>
            <a:pPr lvl="1">
              <a:lnSpc>
                <a:spcPct val="80000"/>
              </a:lnSpc>
            </a:pPr>
            <a:r>
              <a:rPr lang="en-US"/>
              <a:t>Instruction issue - more candidate instructions need to be considered</a:t>
            </a:r>
          </a:p>
          <a:p>
            <a:pPr lvl="1">
              <a:lnSpc>
                <a:spcPct val="80000"/>
              </a:lnSpc>
            </a:pPr>
            <a:r>
              <a:rPr lang="en-US"/>
              <a:t>Instruction completion - choosing which instructions to commit may be challenging</a:t>
            </a:r>
          </a:p>
          <a:p>
            <a:pPr>
              <a:lnSpc>
                <a:spcPct val="80000"/>
              </a:lnSpc>
            </a:pPr>
            <a:r>
              <a:rPr lang="en-US"/>
              <a:t>Ensuring that cache and TLB conflicts generated by SMT do not degrade performance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-79375" y="11113"/>
            <a:ext cx="9555163" cy="731837"/>
          </a:xfrm>
          <a:noFill/>
        </p:spPr>
        <p:txBody>
          <a:bodyPr/>
          <a:lstStyle/>
          <a:p>
            <a:pPr marL="25400"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</a:tabLst>
            </a:pPr>
            <a:r>
              <a:rPr lang="en-US"/>
              <a:t>Power 4</a:t>
            </a:r>
          </a:p>
        </p:txBody>
      </p:sp>
      <p:pic>
        <p:nvPicPr>
          <p:cNvPr id="1025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2913" y="744538"/>
            <a:ext cx="1973262" cy="2073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025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225" y="2916238"/>
            <a:ext cx="8639175" cy="3263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grpSp>
        <p:nvGrpSpPr>
          <p:cNvPr id="1025029" name="Group 5"/>
          <p:cNvGrpSpPr>
            <a:grpSpLocks/>
          </p:cNvGrpSpPr>
          <p:nvPr/>
        </p:nvGrpSpPr>
        <p:grpSpPr bwMode="auto">
          <a:xfrm>
            <a:off x="239713" y="835025"/>
            <a:ext cx="6367462" cy="2800350"/>
            <a:chOff x="147" y="511"/>
            <a:chExt cx="4456" cy="1960"/>
          </a:xfrm>
        </p:grpSpPr>
        <p:sp>
          <p:nvSpPr>
            <p:cNvPr id="1025030" name="Text Box 6"/>
            <p:cNvSpPr txBox="1">
              <a:spLocks noChangeArrowheads="1"/>
            </p:cNvSpPr>
            <p:nvPr/>
          </p:nvSpPr>
          <p:spPr bwMode="auto">
            <a:xfrm>
              <a:off x="147" y="511"/>
              <a:ext cx="4456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822325" eaLnBrk="1" hangingPunct="1">
                <a:spcBef>
                  <a:spcPct val="0"/>
                </a:spcBef>
                <a:tabLst>
                  <a:tab pos="320675" algn="l"/>
                  <a:tab pos="639763" algn="l"/>
                  <a:tab pos="960438" algn="l"/>
                  <a:tab pos="1279525" algn="l"/>
                  <a:tab pos="1600200" algn="l"/>
                  <a:tab pos="1920875" algn="l"/>
                  <a:tab pos="2239963" algn="l"/>
                  <a:tab pos="2560638" algn="l"/>
                  <a:tab pos="2879725" algn="l"/>
                  <a:tab pos="3200400" algn="l"/>
                  <a:tab pos="3521075" algn="l"/>
                  <a:tab pos="3840163" algn="l"/>
                </a:tabLst>
              </a:pPr>
              <a:r>
                <a:rPr lang="en-US" sz="3200">
                  <a:solidFill>
                    <a:schemeClr val="tx1"/>
                  </a:solidFill>
                  <a:latin typeface="Helvetica" pitchFamily="34" charset="0"/>
                </a:rPr>
                <a:t>Single-threaded predecessor to Power 5.  8 execution units in</a:t>
              </a:r>
            </a:p>
            <a:p>
              <a:pPr defTabSz="822325" eaLnBrk="1" hangingPunct="1">
                <a:spcBef>
                  <a:spcPct val="0"/>
                </a:spcBef>
                <a:tabLst>
                  <a:tab pos="320675" algn="l"/>
                  <a:tab pos="639763" algn="l"/>
                  <a:tab pos="960438" algn="l"/>
                  <a:tab pos="1279525" algn="l"/>
                  <a:tab pos="1600200" algn="l"/>
                  <a:tab pos="1920875" algn="l"/>
                  <a:tab pos="2239963" algn="l"/>
                  <a:tab pos="2560638" algn="l"/>
                  <a:tab pos="2879725" algn="l"/>
                  <a:tab pos="3200400" algn="l"/>
                  <a:tab pos="3521075" algn="l"/>
                  <a:tab pos="3840163" algn="l"/>
                </a:tabLst>
              </a:pPr>
              <a:r>
                <a:rPr lang="en-US" sz="3200">
                  <a:solidFill>
                    <a:schemeClr val="tx1"/>
                  </a:solidFill>
                  <a:latin typeface="Helvetica" pitchFamily="34" charset="0"/>
                </a:rPr>
                <a:t>out-of-order engine, each may</a:t>
              </a:r>
            </a:p>
            <a:p>
              <a:pPr defTabSz="822325" eaLnBrk="1" hangingPunct="1">
                <a:spcBef>
                  <a:spcPct val="0"/>
                </a:spcBef>
                <a:tabLst>
                  <a:tab pos="320675" algn="l"/>
                  <a:tab pos="639763" algn="l"/>
                  <a:tab pos="960438" algn="l"/>
                  <a:tab pos="1279525" algn="l"/>
                  <a:tab pos="1600200" algn="l"/>
                  <a:tab pos="1920875" algn="l"/>
                  <a:tab pos="2239963" algn="l"/>
                  <a:tab pos="2560638" algn="l"/>
                  <a:tab pos="2879725" algn="l"/>
                  <a:tab pos="3200400" algn="l"/>
                  <a:tab pos="3521075" algn="l"/>
                  <a:tab pos="3840163" algn="l"/>
                </a:tabLst>
              </a:pPr>
              <a:r>
                <a:rPr lang="en-US" sz="3200">
                  <a:solidFill>
                    <a:schemeClr val="tx1"/>
                  </a:solidFill>
                  <a:latin typeface="Helvetica" pitchFamily="34" charset="0"/>
                </a:rPr>
                <a:t>issue an instruction each cycle.</a:t>
              </a:r>
            </a:p>
          </p:txBody>
        </p:sp>
        <p:sp>
          <p:nvSpPr>
            <p:cNvPr id="1025031" name="Line 7"/>
            <p:cNvSpPr>
              <a:spLocks noChangeShapeType="1"/>
            </p:cNvSpPr>
            <p:nvPr/>
          </p:nvSpPr>
          <p:spPr bwMode="auto">
            <a:xfrm>
              <a:off x="3147" y="1863"/>
              <a:ext cx="840" cy="6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stealth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2700"/>
            <a:ext cx="8640763" cy="32654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031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438" y="3279775"/>
            <a:ext cx="8475662" cy="34591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031172" name="Text Box 4"/>
          <p:cNvSpPr txBox="1">
            <a:spLocks noChangeArrowheads="1"/>
          </p:cNvSpPr>
          <p:nvPr/>
        </p:nvSpPr>
        <p:spPr bwMode="auto">
          <a:xfrm>
            <a:off x="1443038" y="23813"/>
            <a:ext cx="1460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6199" dir="2700000" algn="ctr" rotWithShape="0">
              <a:schemeClr val="bg2">
                <a:alpha val="15999"/>
              </a:schemeClr>
            </a:outerShdw>
          </a:effectLst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3000">
                <a:solidFill>
                  <a:srgbClr val="0000FF"/>
                </a:solidFill>
                <a:latin typeface="Marker Felt" pitchFamily="34" charset="0"/>
              </a:rPr>
              <a:t>Power 4</a:t>
            </a:r>
          </a:p>
        </p:txBody>
      </p:sp>
      <p:sp>
        <p:nvSpPr>
          <p:cNvPr id="1031173" name="Text Box 5"/>
          <p:cNvSpPr txBox="1">
            <a:spLocks noChangeArrowheads="1"/>
          </p:cNvSpPr>
          <p:nvPr/>
        </p:nvSpPr>
        <p:spPr bwMode="auto">
          <a:xfrm>
            <a:off x="1889125" y="3281363"/>
            <a:ext cx="1460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6199" dir="2700000" algn="ctr" rotWithShape="0">
              <a:schemeClr val="bg2">
                <a:alpha val="15999"/>
              </a:schemeClr>
            </a:outerShdw>
          </a:effectLst>
        </p:spPr>
        <p:txBody>
          <a:bodyPr lIns="0" tIns="0" rIns="0" bIns="0">
            <a:spAutoFit/>
          </a:bodyPr>
          <a:lstStyle/>
          <a:p>
            <a:pPr defTabSz="822325" eaLnBrk="1" hangingPunct="1">
              <a:spcBef>
                <a:spcPct val="0"/>
              </a:spcBef>
              <a:tabLst>
                <a:tab pos="320675" algn="l"/>
                <a:tab pos="639763" algn="l"/>
                <a:tab pos="960438" algn="l"/>
                <a:tab pos="1279525" algn="l"/>
                <a:tab pos="1600200" algn="l"/>
                <a:tab pos="1920875" algn="l"/>
                <a:tab pos="2239963" algn="l"/>
                <a:tab pos="2560638" algn="l"/>
                <a:tab pos="2879725" algn="l"/>
                <a:tab pos="3200400" algn="l"/>
                <a:tab pos="3521075" algn="l"/>
                <a:tab pos="3840163" algn="l"/>
              </a:tabLst>
            </a:pPr>
            <a:r>
              <a:rPr lang="en-US" sz="3000">
                <a:solidFill>
                  <a:srgbClr val="0000FF"/>
                </a:solidFill>
                <a:latin typeface="Marker Felt" pitchFamily="34" charset="0"/>
              </a:rPr>
              <a:t>Power 5</a:t>
            </a:r>
          </a:p>
        </p:txBody>
      </p:sp>
      <p:sp>
        <p:nvSpPr>
          <p:cNvPr id="1031175" name="Freeform 7"/>
          <p:cNvSpPr>
            <a:spLocks/>
          </p:cNvSpPr>
          <p:nvPr/>
        </p:nvSpPr>
        <p:spPr bwMode="auto">
          <a:xfrm>
            <a:off x="547688" y="4349750"/>
            <a:ext cx="727075" cy="725488"/>
          </a:xfrm>
          <a:custGeom>
            <a:avLst/>
            <a:gdLst/>
            <a:ahLst/>
            <a:cxnLst>
              <a:cxn ang="0">
                <a:pos x="7777" y="1334"/>
              </a:cxn>
              <a:cxn ang="0">
                <a:pos x="7777" y="7777"/>
              </a:cxn>
              <a:cxn ang="0">
                <a:pos x="1334" y="7777"/>
              </a:cxn>
              <a:cxn ang="0">
                <a:pos x="1334" y="1334"/>
              </a:cxn>
              <a:cxn ang="0">
                <a:pos x="7777" y="1334"/>
              </a:cxn>
              <a:cxn ang="0">
                <a:pos x="7777" y="1334"/>
              </a:cxn>
            </a:cxnLst>
            <a:rect l="0" t="0" r="r" b="b"/>
            <a:pathLst>
              <a:path w="9111" h="9111">
                <a:moveTo>
                  <a:pt x="7777" y="1334"/>
                </a:moveTo>
                <a:cubicBezTo>
                  <a:pt x="9556" y="3113"/>
                  <a:pt x="9556" y="5998"/>
                  <a:pt x="7777" y="7777"/>
                </a:cubicBezTo>
                <a:cubicBezTo>
                  <a:pt x="5998" y="9556"/>
                  <a:pt x="3113" y="9556"/>
                  <a:pt x="1334" y="7777"/>
                </a:cubicBezTo>
                <a:cubicBezTo>
                  <a:pt x="-445" y="5998"/>
                  <a:pt x="-445" y="3113"/>
                  <a:pt x="1334" y="1334"/>
                </a:cubicBezTo>
                <a:cubicBezTo>
                  <a:pt x="3113" y="-445"/>
                  <a:pt x="5998" y="-445"/>
                  <a:pt x="7777" y="1334"/>
                </a:cubicBezTo>
                <a:close/>
                <a:moveTo>
                  <a:pt x="7777" y="1334"/>
                </a:moveTo>
              </a:path>
            </a:pathLst>
          </a:custGeom>
          <a:noFill/>
          <a:ln w="38100">
            <a:solidFill>
              <a:srgbClr val="053DE8">
                <a:alpha val="5484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176" name="Freeform 8"/>
          <p:cNvSpPr>
            <a:spLocks/>
          </p:cNvSpPr>
          <p:nvPr/>
        </p:nvSpPr>
        <p:spPr bwMode="auto">
          <a:xfrm>
            <a:off x="1450975" y="4897438"/>
            <a:ext cx="727075" cy="725487"/>
          </a:xfrm>
          <a:custGeom>
            <a:avLst/>
            <a:gdLst/>
            <a:ahLst/>
            <a:cxnLst>
              <a:cxn ang="0">
                <a:pos x="7777" y="1334"/>
              </a:cxn>
              <a:cxn ang="0">
                <a:pos x="7777" y="7777"/>
              </a:cxn>
              <a:cxn ang="0">
                <a:pos x="1334" y="7777"/>
              </a:cxn>
              <a:cxn ang="0">
                <a:pos x="1334" y="1334"/>
              </a:cxn>
              <a:cxn ang="0">
                <a:pos x="7777" y="1334"/>
              </a:cxn>
              <a:cxn ang="0">
                <a:pos x="7777" y="1334"/>
              </a:cxn>
            </a:cxnLst>
            <a:rect l="0" t="0" r="r" b="b"/>
            <a:pathLst>
              <a:path w="9111" h="9111">
                <a:moveTo>
                  <a:pt x="7777" y="1334"/>
                </a:moveTo>
                <a:cubicBezTo>
                  <a:pt x="9556" y="3113"/>
                  <a:pt x="9556" y="5998"/>
                  <a:pt x="7777" y="7777"/>
                </a:cubicBezTo>
                <a:cubicBezTo>
                  <a:pt x="5998" y="9556"/>
                  <a:pt x="3113" y="9556"/>
                  <a:pt x="1334" y="7777"/>
                </a:cubicBezTo>
                <a:cubicBezTo>
                  <a:pt x="-445" y="5998"/>
                  <a:pt x="-445" y="3113"/>
                  <a:pt x="1334" y="1334"/>
                </a:cubicBezTo>
                <a:cubicBezTo>
                  <a:pt x="3113" y="-445"/>
                  <a:pt x="5998" y="-445"/>
                  <a:pt x="7777" y="1334"/>
                </a:cubicBezTo>
                <a:close/>
                <a:moveTo>
                  <a:pt x="7777" y="1334"/>
                </a:moveTo>
              </a:path>
            </a:pathLst>
          </a:custGeom>
          <a:noFill/>
          <a:ln w="38100">
            <a:solidFill>
              <a:srgbClr val="053DE8">
                <a:alpha val="5484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178" name="Line 10"/>
          <p:cNvSpPr>
            <a:spLocks noChangeShapeType="1"/>
          </p:cNvSpPr>
          <p:nvPr/>
        </p:nvSpPr>
        <p:spPr bwMode="auto">
          <a:xfrm rot="10800000" flipH="1">
            <a:off x="501650" y="5086350"/>
            <a:ext cx="285750" cy="4683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1179" name="Line 11"/>
          <p:cNvSpPr>
            <a:spLocks noChangeShapeType="1"/>
          </p:cNvSpPr>
          <p:nvPr/>
        </p:nvSpPr>
        <p:spPr bwMode="auto">
          <a:xfrm rot="10800000" flipH="1">
            <a:off x="479425" y="5372100"/>
            <a:ext cx="903288" cy="206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1181" name="Freeform 13"/>
          <p:cNvSpPr>
            <a:spLocks/>
          </p:cNvSpPr>
          <p:nvPr/>
        </p:nvSpPr>
        <p:spPr bwMode="auto">
          <a:xfrm>
            <a:off x="8058150" y="4510088"/>
            <a:ext cx="725488" cy="725487"/>
          </a:xfrm>
          <a:custGeom>
            <a:avLst/>
            <a:gdLst/>
            <a:ahLst/>
            <a:cxnLst>
              <a:cxn ang="0">
                <a:pos x="7777" y="1334"/>
              </a:cxn>
              <a:cxn ang="0">
                <a:pos x="7777" y="7777"/>
              </a:cxn>
              <a:cxn ang="0">
                <a:pos x="1334" y="7777"/>
              </a:cxn>
              <a:cxn ang="0">
                <a:pos x="1334" y="1334"/>
              </a:cxn>
              <a:cxn ang="0">
                <a:pos x="7777" y="1334"/>
              </a:cxn>
              <a:cxn ang="0">
                <a:pos x="7777" y="1334"/>
              </a:cxn>
            </a:cxnLst>
            <a:rect l="0" t="0" r="r" b="b"/>
            <a:pathLst>
              <a:path w="9111" h="9111">
                <a:moveTo>
                  <a:pt x="7777" y="1334"/>
                </a:moveTo>
                <a:cubicBezTo>
                  <a:pt x="9556" y="3113"/>
                  <a:pt x="9556" y="5998"/>
                  <a:pt x="7777" y="7777"/>
                </a:cubicBezTo>
                <a:cubicBezTo>
                  <a:pt x="5998" y="9556"/>
                  <a:pt x="3113" y="9556"/>
                  <a:pt x="1334" y="7777"/>
                </a:cubicBezTo>
                <a:cubicBezTo>
                  <a:pt x="-445" y="5998"/>
                  <a:pt x="-445" y="3113"/>
                  <a:pt x="1334" y="1334"/>
                </a:cubicBezTo>
                <a:cubicBezTo>
                  <a:pt x="3113" y="-445"/>
                  <a:pt x="5998" y="-445"/>
                  <a:pt x="7777" y="1334"/>
                </a:cubicBezTo>
                <a:close/>
                <a:moveTo>
                  <a:pt x="7777" y="1334"/>
                </a:moveTo>
              </a:path>
            </a:pathLst>
          </a:custGeom>
          <a:noFill/>
          <a:ln w="38100">
            <a:solidFill>
              <a:srgbClr val="053DE8">
                <a:alpha val="54849"/>
              </a:srgbClr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183" name="Line 15"/>
          <p:cNvSpPr>
            <a:spLocks noChangeShapeType="1"/>
          </p:cNvSpPr>
          <p:nvPr/>
        </p:nvSpPr>
        <p:spPr bwMode="auto">
          <a:xfrm>
            <a:off x="8401050" y="4000500"/>
            <a:ext cx="0" cy="4683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1184" name="Text Box 16"/>
          <p:cNvSpPr txBox="1">
            <a:spLocks noChangeArrowheads="1"/>
          </p:cNvSpPr>
          <p:nvPr/>
        </p:nvSpPr>
        <p:spPr bwMode="auto">
          <a:xfrm>
            <a:off x="381000" y="5638800"/>
            <a:ext cx="2954338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2 fetch (PC),</a:t>
            </a:r>
            <a:br>
              <a:rPr lang="en-US" sz="2800">
                <a:solidFill>
                  <a:srgbClr val="0000FF"/>
                </a:solidFill>
              </a:rPr>
            </a:br>
            <a:r>
              <a:rPr lang="en-US" sz="2800">
                <a:solidFill>
                  <a:srgbClr val="0000FF"/>
                </a:solidFill>
              </a:rPr>
              <a:t>2 initial decodes</a:t>
            </a:r>
          </a:p>
        </p:txBody>
      </p:sp>
      <p:sp>
        <p:nvSpPr>
          <p:cNvPr id="1031185" name="Text Box 17"/>
          <p:cNvSpPr txBox="1">
            <a:spLocks noChangeArrowheads="1"/>
          </p:cNvSpPr>
          <p:nvPr/>
        </p:nvSpPr>
        <p:spPr bwMode="auto">
          <a:xfrm>
            <a:off x="7162800" y="2971800"/>
            <a:ext cx="22256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2 commits (architected register sets)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1113"/>
            <a:ext cx="7510462" cy="731837"/>
          </a:xfrm>
        </p:spPr>
        <p:txBody>
          <a:bodyPr/>
          <a:lstStyle/>
          <a:p>
            <a:pPr marL="25400"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</a:tabLst>
            </a:pPr>
            <a:r>
              <a:rPr lang="en-US"/>
              <a:t>Power 5 data flow ...</a:t>
            </a:r>
          </a:p>
        </p:txBody>
      </p:sp>
      <p:pic>
        <p:nvPicPr>
          <p:cNvPr id="1032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8" y="1185863"/>
            <a:ext cx="9036050" cy="3478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032198" name="Text Box 6"/>
          <p:cNvSpPr txBox="1">
            <a:spLocks noChangeArrowheads="1"/>
          </p:cNvSpPr>
          <p:nvPr/>
        </p:nvSpPr>
        <p:spPr bwMode="auto">
          <a:xfrm>
            <a:off x="669925" y="4860925"/>
            <a:ext cx="7712075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Why only 2 threads? With 4, one of the shared resources (physical registers, cache, memory bandwidth) would be prone to bottleneck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11113"/>
            <a:ext cx="8389937" cy="754062"/>
          </a:xfrm>
        </p:spPr>
        <p:txBody>
          <a:bodyPr/>
          <a:lstStyle/>
          <a:p>
            <a:pPr marL="25400"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</a:tabLst>
            </a:pPr>
            <a:r>
              <a:rPr lang="en-US"/>
              <a:t>Power 5 thread performance ...</a:t>
            </a:r>
          </a:p>
        </p:txBody>
      </p:sp>
      <p:pic>
        <p:nvPicPr>
          <p:cNvPr id="1033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1081088"/>
            <a:ext cx="4508500" cy="57769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033222" name="Line 6"/>
          <p:cNvSpPr>
            <a:spLocks noChangeShapeType="1"/>
          </p:cNvSpPr>
          <p:nvPr/>
        </p:nvSpPr>
        <p:spPr bwMode="auto">
          <a:xfrm>
            <a:off x="4114800" y="2160588"/>
            <a:ext cx="1463675" cy="663575"/>
          </a:xfrm>
          <a:prstGeom prst="line">
            <a:avLst/>
          </a:prstGeom>
          <a:noFill/>
          <a:ln w="38100">
            <a:solidFill>
              <a:srgbClr val="0000FF">
                <a:alpha val="57835"/>
              </a:srgbClr>
            </a:solidFill>
            <a:round/>
            <a:headEnd type="stealth" w="med" len="med"/>
            <a:tailEnd type="stealth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3224" name="Line 8"/>
          <p:cNvSpPr>
            <a:spLocks noChangeShapeType="1"/>
          </p:cNvSpPr>
          <p:nvPr/>
        </p:nvSpPr>
        <p:spPr bwMode="auto">
          <a:xfrm rot="10800000" flipH="1">
            <a:off x="2617788" y="2595563"/>
            <a:ext cx="2171700" cy="1050925"/>
          </a:xfrm>
          <a:prstGeom prst="line">
            <a:avLst/>
          </a:prstGeom>
          <a:noFill/>
          <a:ln w="38100">
            <a:solidFill>
              <a:srgbClr val="0000FF">
                <a:alpha val="57835"/>
              </a:srgbClr>
            </a:solidFill>
            <a:round/>
            <a:headEnd/>
            <a:tailEnd type="stealth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33225" name="Text Box 9"/>
          <p:cNvSpPr txBox="1">
            <a:spLocks noChangeArrowheads="1"/>
          </p:cNvSpPr>
          <p:nvPr/>
        </p:nvSpPr>
        <p:spPr bwMode="auto">
          <a:xfrm>
            <a:off x="381000" y="1143000"/>
            <a:ext cx="2895600" cy="2441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800">
                <a:solidFill>
                  <a:schemeClr val="tx1"/>
                </a:solidFill>
              </a:rPr>
              <a:t>Relative priority of each thread controllable in hardware.</a:t>
            </a:r>
          </a:p>
          <a:p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1033226" name="Text Box 10"/>
          <p:cNvSpPr txBox="1">
            <a:spLocks noChangeArrowheads="1"/>
          </p:cNvSpPr>
          <p:nvPr/>
        </p:nvSpPr>
        <p:spPr bwMode="auto">
          <a:xfrm>
            <a:off x="228600" y="3683000"/>
            <a:ext cx="2911475" cy="2654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For balanced operation, both threads run slower than if they “owned” the machine.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69FB-B24B-46E2-84AC-F61835DF5AB2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9B08-047F-45F2-A7C7-0E92C742CD17}" type="slidenum">
              <a:rPr lang="en-US"/>
              <a:pPr/>
              <a:t>4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86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Limits to ILP</a:t>
            </a:r>
          </a:p>
        </p:txBody>
      </p:sp>
      <p:sp>
        <p:nvSpPr>
          <p:cNvPr id="98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 sz="2800" dirty="0"/>
              <a:t>Conflicting studies of amount</a:t>
            </a:r>
            <a:endParaRPr lang="en-US" altLang="en-US" dirty="0"/>
          </a:p>
          <a:p>
            <a:pPr lvl="1"/>
            <a:r>
              <a:rPr lang="en-US" altLang="en-US" sz="2000" dirty="0"/>
              <a:t>Benchmarks (</a:t>
            </a:r>
            <a:r>
              <a:rPr lang="en-US" altLang="en-US" sz="2000" dirty="0" err="1"/>
              <a:t>vectorized</a:t>
            </a:r>
            <a:r>
              <a:rPr lang="en-US" altLang="en-US" sz="2000" dirty="0"/>
              <a:t> Fortran FP vs. integer C programs)</a:t>
            </a:r>
          </a:p>
          <a:p>
            <a:pPr lvl="1"/>
            <a:r>
              <a:rPr lang="en-US" altLang="en-US" sz="2000" dirty="0"/>
              <a:t>Hardware sophistication</a:t>
            </a:r>
          </a:p>
          <a:p>
            <a:pPr lvl="1"/>
            <a:r>
              <a:rPr lang="en-US" altLang="en-US" sz="2000" dirty="0"/>
              <a:t>Compiler sophistication</a:t>
            </a:r>
          </a:p>
          <a:p>
            <a:r>
              <a:rPr lang="en-US" altLang="en-US" sz="2800" dirty="0"/>
              <a:t>How much ILP is available using existing mechanisms with increasing HW budgets?</a:t>
            </a:r>
          </a:p>
          <a:p>
            <a:r>
              <a:rPr lang="en-US" altLang="en-US" sz="2800" dirty="0"/>
              <a:t>Do we need to invent new HW/SW mechanisms to keep on processor performance curve?</a:t>
            </a:r>
          </a:p>
          <a:p>
            <a:pPr lvl="1"/>
            <a:r>
              <a:rPr lang="en-US" altLang="en-US" sz="2000" dirty="0"/>
              <a:t>Intel MMX, SSE (Streaming SIMD Extensions): 64 bit </a:t>
            </a:r>
            <a:r>
              <a:rPr lang="en-US" altLang="en-US" sz="2000" dirty="0" err="1"/>
              <a:t>ints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Intel SSE2: 128 bit, including 2 64-bit Fl. Pt. per clock</a:t>
            </a:r>
          </a:p>
          <a:p>
            <a:pPr lvl="1"/>
            <a:r>
              <a:rPr lang="en-US" altLang="en-US" sz="2000" dirty="0"/>
              <a:t>Motorola </a:t>
            </a:r>
            <a:r>
              <a:rPr lang="en-US" altLang="en-US" sz="2000" dirty="0" err="1"/>
              <a:t>AltaVec</a:t>
            </a:r>
            <a:r>
              <a:rPr lang="en-US" altLang="en-US" sz="2000" dirty="0"/>
              <a:t>: 128 bit </a:t>
            </a:r>
            <a:r>
              <a:rPr lang="en-US" altLang="en-US" sz="2000" dirty="0" err="1"/>
              <a:t>ints</a:t>
            </a:r>
            <a:r>
              <a:rPr lang="en-US" altLang="en-US" sz="2000" dirty="0"/>
              <a:t> and FPs</a:t>
            </a:r>
          </a:p>
          <a:p>
            <a:pPr lvl="1"/>
            <a:r>
              <a:rPr lang="en-US" altLang="en-US" sz="2000" dirty="0" err="1"/>
              <a:t>Supersparc</a:t>
            </a:r>
            <a:r>
              <a:rPr lang="en-US" altLang="en-US" sz="2000" dirty="0"/>
              <a:t> Multimedia ops, etc.</a:t>
            </a:r>
          </a:p>
          <a:p>
            <a:pPr lvl="1"/>
            <a:endParaRPr lang="en-US" altLang="en-US" sz="2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6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1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5F0E-4554-47FA-BF77-9F513F2E335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25CE-966F-45AE-BB44-2DBEDBCD76CA}" type="slidenum">
              <a:rPr lang="en-US"/>
              <a:pPr/>
              <a:t>40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in  Power 5 to support SMT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Increased associativity of L1 instruction cache and the instruction address translation buffers </a:t>
            </a:r>
          </a:p>
          <a:p>
            <a:pPr>
              <a:lnSpc>
                <a:spcPct val="80000"/>
              </a:lnSpc>
            </a:pPr>
            <a:r>
              <a:rPr lang="en-US"/>
              <a:t>Added per thread load and store queues </a:t>
            </a:r>
          </a:p>
          <a:p>
            <a:pPr>
              <a:lnSpc>
                <a:spcPct val="80000"/>
              </a:lnSpc>
            </a:pPr>
            <a:r>
              <a:rPr lang="en-US"/>
              <a:t>Increased size of the L2 (1.92 vs. 1.44 MB) and L3 caches</a:t>
            </a:r>
          </a:p>
          <a:p>
            <a:pPr>
              <a:lnSpc>
                <a:spcPct val="80000"/>
              </a:lnSpc>
            </a:pPr>
            <a:r>
              <a:rPr lang="en-US"/>
              <a:t>Added separate instruction prefetch and buffering per thread</a:t>
            </a:r>
          </a:p>
          <a:p>
            <a:pPr>
              <a:lnSpc>
                <a:spcPct val="80000"/>
              </a:lnSpc>
            </a:pPr>
            <a:r>
              <a:rPr lang="en-US"/>
              <a:t>Increased the number of virtual registers from 152 to 240</a:t>
            </a:r>
          </a:p>
          <a:p>
            <a:pPr>
              <a:lnSpc>
                <a:spcPct val="80000"/>
              </a:lnSpc>
            </a:pPr>
            <a:r>
              <a:rPr lang="en-US"/>
              <a:t>Increased the size of several issue queues</a:t>
            </a:r>
          </a:p>
          <a:p>
            <a:pPr>
              <a:lnSpc>
                <a:spcPct val="80000"/>
              </a:lnSpc>
            </a:pPr>
            <a:r>
              <a:rPr lang="en-US"/>
              <a:t>The Power5 core is about 24% larger than the Power4 core because of the addition of SMT support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F7ED-2A36-479B-94A3-8FA7A1A91EC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4863-8C1B-4A11-B263-C1B8044F7A31}" type="slidenum">
              <a:rPr lang="en-US"/>
              <a:pPr/>
              <a:t>41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Performance of SMT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531100" cy="4978400"/>
          </a:xfrm>
        </p:spPr>
        <p:txBody>
          <a:bodyPr/>
          <a:lstStyle/>
          <a:p>
            <a:r>
              <a:rPr lang="en-US" sz="1800" dirty="0"/>
              <a:t>Pentium 4 Extreme SMT yields 1.01 speedup for </a:t>
            </a:r>
            <a:r>
              <a:rPr lang="en-US" sz="1800" dirty="0" err="1"/>
              <a:t>SPECint_rate</a:t>
            </a:r>
            <a:r>
              <a:rPr lang="en-US" sz="1800" dirty="0"/>
              <a:t> benchmark and 1.07 for </a:t>
            </a:r>
            <a:r>
              <a:rPr lang="en-US" sz="1800" dirty="0" err="1"/>
              <a:t>SPECfp_rate</a:t>
            </a:r>
            <a:endParaRPr lang="en-US" sz="1800" dirty="0"/>
          </a:p>
          <a:p>
            <a:pPr lvl="1"/>
            <a:r>
              <a:rPr lang="en-US" dirty="0"/>
              <a:t>Pentium 4 is dual threaded SMT</a:t>
            </a:r>
          </a:p>
          <a:p>
            <a:pPr lvl="1"/>
            <a:r>
              <a:rPr lang="en-US" dirty="0" err="1"/>
              <a:t>SPECRate</a:t>
            </a:r>
            <a:r>
              <a:rPr lang="en-US" dirty="0"/>
              <a:t> requires that each SPEC benchmark be run against a vendor-selected number of copies of the same benchmark</a:t>
            </a:r>
          </a:p>
          <a:p>
            <a:r>
              <a:rPr lang="en-US" sz="1800" dirty="0"/>
              <a:t>Running on Pentium 4 each of 26 SPEC benchmarks paired with every other (26</a:t>
            </a:r>
            <a:r>
              <a:rPr lang="en-US" sz="1800" baseline="30000" dirty="0"/>
              <a:t>2</a:t>
            </a:r>
            <a:r>
              <a:rPr lang="en-US" sz="1800" dirty="0"/>
              <a:t> runs) speed-ups from 0.90 to 1.58; average was 1.20</a:t>
            </a:r>
          </a:p>
          <a:p>
            <a:r>
              <a:rPr lang="en-US" sz="1800" dirty="0"/>
              <a:t>Power 5, 8 processor server 1.23 faster for </a:t>
            </a:r>
            <a:r>
              <a:rPr lang="en-US" sz="1800" dirty="0" err="1"/>
              <a:t>SPECint_rate</a:t>
            </a:r>
            <a:r>
              <a:rPr lang="en-US" sz="1800" dirty="0"/>
              <a:t> with SMT, 1.16 faster for </a:t>
            </a:r>
            <a:r>
              <a:rPr lang="en-US" sz="1800" dirty="0" err="1"/>
              <a:t>SPECfp_rate</a:t>
            </a:r>
            <a:endParaRPr lang="en-US" sz="1800" dirty="0"/>
          </a:p>
          <a:p>
            <a:r>
              <a:rPr lang="en-US" sz="1800" dirty="0"/>
              <a:t>Power 5 running 2 copies of each app speedup between 0.89 and 1.41</a:t>
            </a:r>
          </a:p>
          <a:p>
            <a:pPr lvl="1"/>
            <a:r>
              <a:rPr lang="en-US" dirty="0"/>
              <a:t>Most gained some</a:t>
            </a:r>
          </a:p>
          <a:p>
            <a:pPr lvl="1"/>
            <a:r>
              <a:rPr lang="en-US" dirty="0" err="1"/>
              <a:t>Fl.Pt</a:t>
            </a:r>
            <a:r>
              <a:rPr lang="en-US" dirty="0"/>
              <a:t>. apps had most cache conflicts and least gains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BD55D-7FA1-482C-A0D2-AE389F3C8F39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C981F-BA4E-4049-A559-8BCF12693CFE}" type="slidenum">
              <a:rPr lang="en-US"/>
              <a:pPr/>
              <a:t>42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1044636" name="Group 156"/>
          <p:cNvGraphicFramePr>
            <a:graphicFrameLocks noGrp="1"/>
          </p:cNvGraphicFramePr>
          <p:nvPr>
            <p:ph/>
          </p:nvPr>
        </p:nvGraphicFramePr>
        <p:xfrm>
          <a:off x="228600" y="1066800"/>
          <a:ext cx="8686800" cy="4956048"/>
        </p:xfrm>
        <a:graphic>
          <a:graphicData uri="http://schemas.openxmlformats.org/drawingml/2006/table">
            <a:tbl>
              <a:tblPr/>
              <a:tblGrid>
                <a:gridCol w="1381125"/>
                <a:gridCol w="2620963"/>
                <a:gridCol w="1193800"/>
                <a:gridCol w="893762"/>
                <a:gridCol w="811213"/>
                <a:gridCol w="947737"/>
                <a:gridCol w="838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 architecture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/ Issue / Execute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Clock Rate (GHz)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Transis-tors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Intel Pentium 4 Extreme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Speculative dynamically scheduled; deeply pipelined; SMT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3/3/4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int. 1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M    122 mm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AMD Athlon 64 FX-57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Speculative dynamically scheduled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3/3/4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int. 3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 M 115 mm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IBM Power5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 CPU only)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Speculative dynamically scheduled; SMT;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CPU cores/chip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8/4/8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int. 2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M 300 mm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(est.)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80W (est.)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Intel Itanium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Statically scheduled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VLIW-style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6/5/11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 int. 2 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592 M 423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130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611" name="Rectangle 131"/>
          <p:cNvSpPr>
            <a:spLocks noChangeArrowheads="1"/>
          </p:cNvSpPr>
          <p:nvPr/>
        </p:nvSpPr>
        <p:spPr bwMode="auto">
          <a:xfrm>
            <a:off x="457200" y="3048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200">
                <a:solidFill>
                  <a:srgbClr val="0332B7"/>
                </a:solidFill>
              </a:rPr>
              <a:t>Head to Head ILP competition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A315-B993-4CF7-88AB-B7647C3AB7BE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C07C7-ED90-4C12-9F5F-3F1EC92C6A4C}" type="slidenum">
              <a:rPr lang="en-US"/>
              <a:pPr/>
              <a:t>43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49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on SPECint2000</a:t>
            </a:r>
          </a:p>
        </p:txBody>
      </p:sp>
      <p:graphicFrame>
        <p:nvGraphicFramePr>
          <p:cNvPr id="1049607" name="Object 7"/>
          <p:cNvGraphicFramePr>
            <a:graphicFrameLocks noChangeAspect="1"/>
          </p:cNvGraphicFramePr>
          <p:nvPr>
            <p:ph idx="1"/>
          </p:nvPr>
        </p:nvGraphicFramePr>
        <p:xfrm>
          <a:off x="0" y="990600"/>
          <a:ext cx="10515600" cy="5257800"/>
        </p:xfrm>
        <a:graphic>
          <a:graphicData uri="http://schemas.openxmlformats.org/presentationml/2006/ole">
            <p:oleObj spid="_x0000_s1049607" name="Chart" r:id="rId3" imgW="6534150" imgH="326707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D6FE-5258-4956-8FDC-277FB173BB15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43CB-2950-4488-8D26-07DC432C9003}" type="slidenum">
              <a:rPr lang="en-US"/>
              <a:pPr/>
              <a:t>44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on SPECfp2000</a:t>
            </a:r>
          </a:p>
        </p:txBody>
      </p:sp>
      <p:graphicFrame>
        <p:nvGraphicFramePr>
          <p:cNvPr id="1051657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457200" y="609600"/>
          <a:ext cx="7543800" cy="5417820"/>
        </p:xfrm>
        <a:graphic>
          <a:graphicData uri="http://schemas.openxmlformats.org/presentationml/2006/ole">
            <p:oleObj spid="_x0000_s1051657" name="Chart" r:id="rId3" imgW="8886825" imgH="638175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64C6-64C2-47BE-ADDF-6EB78240238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63AC-B220-415D-8599-FD56D3CD0DE6}" type="slidenum">
              <a:rPr lang="en-US"/>
              <a:pPr/>
              <a:t>45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Normalized Performance: Efficiency</a:t>
            </a:r>
          </a:p>
        </p:txBody>
      </p:sp>
      <p:graphicFrame>
        <p:nvGraphicFramePr>
          <p:cNvPr id="105267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81000" y="685800"/>
          <a:ext cx="7467600" cy="5792788"/>
        </p:xfrm>
        <a:graphic>
          <a:graphicData uri="http://schemas.openxmlformats.org/presentationml/2006/ole">
            <p:oleObj spid="_x0000_s1052676" name="Chart" r:id="rId3" imgW="8229600" imgH="6381750" progId="Excel.Sheet.8">
              <p:embed/>
            </p:oleObj>
          </a:graphicData>
        </a:graphic>
      </p:graphicFrame>
      <p:graphicFrame>
        <p:nvGraphicFramePr>
          <p:cNvPr id="1053020" name="Group 348"/>
          <p:cNvGraphicFramePr>
            <a:graphicFrameLocks noGrp="1"/>
          </p:cNvGraphicFramePr>
          <p:nvPr>
            <p:ph sz="half" idx="2"/>
          </p:nvPr>
        </p:nvGraphicFramePr>
        <p:xfrm>
          <a:off x="6477000" y="1219200"/>
          <a:ext cx="2438400" cy="4541520"/>
        </p:xfrm>
        <a:graphic>
          <a:graphicData uri="http://schemas.openxmlformats.org/drawingml/2006/table">
            <a:tbl>
              <a:tblPr/>
              <a:tblGrid>
                <a:gridCol w="1066800"/>
                <a:gridCol w="293688"/>
                <a:gridCol w="358775"/>
                <a:gridCol w="360362"/>
                <a:gridCol w="3587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tanium2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um4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Int/Trans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FP/Trans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Int/area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FP/area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Int/Watt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FP/Watt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4DF6-4F8E-40F2-9E89-5BF42BFF994D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9C92-60BB-4E8D-98C5-C092656B8CAD}" type="slidenum">
              <a:rPr lang="en-US"/>
              <a:pPr/>
              <a:t>46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Silver Bullet for ILP </a:t>
            </a:r>
          </a:p>
        </p:txBody>
      </p:sp>
      <p:sp>
        <p:nvSpPr>
          <p:cNvPr id="105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obvious over all leader in performance</a:t>
            </a:r>
          </a:p>
          <a:p>
            <a:r>
              <a:rPr lang="en-US"/>
              <a:t>The AMD Athlon leads on SPECInt performance followed by the Pentium 4, Itanium 2, and Power5</a:t>
            </a:r>
          </a:p>
          <a:p>
            <a:r>
              <a:rPr lang="en-US"/>
              <a:t>Itanium 2 and Power5, which perform similarly on SPECFP, clearly dominate the Athlon and Pentium 4 on SPECFP</a:t>
            </a:r>
          </a:p>
          <a:p>
            <a:r>
              <a:rPr lang="en-US"/>
              <a:t>Itanium 2 is the most </a:t>
            </a:r>
            <a:r>
              <a:rPr lang="en-US">
                <a:solidFill>
                  <a:srgbClr val="114FFB"/>
                </a:solidFill>
              </a:rPr>
              <a:t>inefficient</a:t>
            </a:r>
            <a:r>
              <a:rPr lang="en-US"/>
              <a:t> processor both for Fl. Pt. and integer code for all but one efficiency measure (SPECFP/Watt)</a:t>
            </a:r>
          </a:p>
          <a:p>
            <a:r>
              <a:rPr lang="en-US"/>
              <a:t>Athlon and Pentium 4 both make good use of transistors and area in terms of efficiency, </a:t>
            </a:r>
          </a:p>
          <a:p>
            <a:r>
              <a:rPr lang="en-US"/>
              <a:t>IBM Power5 is the most effective user of energy on SPECFP and essentially tied on SPECINT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2D9A5-B109-4228-B1E2-2C090DC5B16B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4681-A9BB-4D30-887B-24D31DFA2E38}" type="slidenum">
              <a:rPr lang="en-US"/>
              <a:pPr/>
              <a:t>47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Limits to ILP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Doubling issue rates above today’s 3-6 instructions per clock, say to 6 to 12 instructions, probably requires a processor to </a:t>
            </a:r>
          </a:p>
          <a:p>
            <a:pPr lvl="1"/>
            <a:r>
              <a:rPr lang="en-US"/>
              <a:t>issue 3 or 4 data memory accesses per cycle, </a:t>
            </a:r>
          </a:p>
          <a:p>
            <a:pPr lvl="1"/>
            <a:r>
              <a:rPr lang="en-US"/>
              <a:t>resolve 2 or 3 branches per cycle, </a:t>
            </a:r>
          </a:p>
          <a:p>
            <a:pPr lvl="1"/>
            <a:r>
              <a:rPr lang="en-US"/>
              <a:t>rename and access more than 20 registers per cycle, and </a:t>
            </a:r>
          </a:p>
          <a:p>
            <a:pPr lvl="1"/>
            <a:r>
              <a:rPr lang="en-US"/>
              <a:t>fetch 12 to 24 instructions per cycle. </a:t>
            </a:r>
          </a:p>
          <a:p>
            <a:r>
              <a:rPr lang="en-US"/>
              <a:t>The complexities of implementing these capabilities is likely to mean sacrifices in the maximum clock rate </a:t>
            </a:r>
          </a:p>
          <a:p>
            <a:pPr lvl="1"/>
            <a:r>
              <a:rPr lang="en-US"/>
              <a:t>E.g,  widest issue processor is the Itanium 2, but it also has the slowest clock rate, despite the fact that it consumes the most power!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E6A2-0C86-4776-90BA-AE2F6723D70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D4FC-296F-45A2-A363-9705536512B9}" type="slidenum">
              <a:rPr lang="en-US"/>
              <a:pPr/>
              <a:t>48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Limits to ILP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988300" cy="4927600"/>
          </a:xfrm>
        </p:spPr>
        <p:txBody>
          <a:bodyPr/>
          <a:lstStyle/>
          <a:p>
            <a:pPr marL="457200" indent="-457200"/>
            <a:r>
              <a:rPr lang="en-US" sz="2000"/>
              <a:t>Most techniques for increasing performance increase power consumption </a:t>
            </a:r>
          </a:p>
          <a:p>
            <a:pPr marL="457200" indent="-457200"/>
            <a:r>
              <a:rPr lang="en-US" sz="2000"/>
              <a:t>The key question is whether a technique is </a:t>
            </a:r>
            <a:r>
              <a:rPr lang="en-US" sz="2000" i="1">
                <a:solidFill>
                  <a:srgbClr val="114FFB"/>
                </a:solidFill>
              </a:rPr>
              <a:t>energy efficient</a:t>
            </a:r>
            <a:r>
              <a:rPr lang="en-US" sz="2000"/>
              <a:t>: does it increase power consumption faster than it increases performance? </a:t>
            </a:r>
          </a:p>
          <a:p>
            <a:pPr marL="457200" indent="-457200"/>
            <a:r>
              <a:rPr lang="en-US" sz="2000"/>
              <a:t>Multiple issue processors techniques all are energy inefficient:</a:t>
            </a:r>
          </a:p>
          <a:p>
            <a:pPr marL="800100" lvl="1" indent="-342900">
              <a:buFontTx/>
              <a:buAutoNum type="arabicPeriod"/>
            </a:pPr>
            <a:r>
              <a:rPr lang="en-US"/>
              <a:t>Issuing multiple instructions incurs some overhead in logic that grows faster than the issue rate grows</a:t>
            </a:r>
          </a:p>
          <a:p>
            <a:pPr marL="800100" lvl="1" indent="-342900">
              <a:buFontTx/>
              <a:buAutoNum type="arabicPeriod"/>
            </a:pPr>
            <a:r>
              <a:rPr lang="en-US"/>
              <a:t>Growing gap between peak issue rates and sustained performance</a:t>
            </a:r>
          </a:p>
          <a:p>
            <a:pPr marL="457200" indent="-457200"/>
            <a:r>
              <a:rPr lang="en-US" sz="2000"/>
              <a:t>Number of transistors switching = f(peak issue rate), and performance = f( sustained rate), </a:t>
            </a:r>
            <a:br>
              <a:rPr lang="en-US" sz="2000"/>
            </a:br>
            <a:r>
              <a:rPr lang="en-US" sz="2000"/>
              <a:t>growing gap between peak and sustained performance </a:t>
            </a:r>
            <a:br>
              <a:rPr lang="en-US" sz="2000"/>
            </a:br>
            <a:r>
              <a:rPr lang="en-US" sz="2000"/>
              <a:t> </a:t>
            </a:r>
            <a:r>
              <a:rPr lang="en-US" sz="2000">
                <a:sym typeface="Symbol" pitchFamily="18" charset="2"/>
              </a:rPr>
              <a:t></a:t>
            </a:r>
            <a:r>
              <a:rPr lang="en-US" sz="2000"/>
              <a:t> increasing energy per unit of performance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795B-5C47-4E78-8F7E-FE1FCA20E6A4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DDC5-618F-4DBE-9897-950175A7965E}" type="slidenum">
              <a:rPr lang="en-US"/>
              <a:pPr/>
              <a:t>49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Commentary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193800"/>
            <a:ext cx="7683500" cy="5359400"/>
          </a:xfrm>
        </p:spPr>
        <p:txBody>
          <a:bodyPr/>
          <a:lstStyle/>
          <a:p>
            <a:r>
              <a:rPr lang="en-US" sz="2000"/>
              <a:t>Itanium architecture does </a:t>
            </a:r>
            <a:r>
              <a:rPr lang="en-US" sz="2000">
                <a:solidFill>
                  <a:srgbClr val="114FFB"/>
                </a:solidFill>
              </a:rPr>
              <a:t>not</a:t>
            </a:r>
            <a:r>
              <a:rPr lang="en-US" sz="2000"/>
              <a:t> represent a significant breakthrough in scaling ILP or in avoiding the problems of complexity and power consumption</a:t>
            </a:r>
          </a:p>
          <a:p>
            <a:r>
              <a:rPr lang="en-US" sz="2000"/>
              <a:t>Instead of pursuing more ILP, architects are increasingly focusing on TLP implemented with single-chip multiprocessors </a:t>
            </a:r>
          </a:p>
          <a:p>
            <a:r>
              <a:rPr lang="en-US" sz="2000"/>
              <a:t> In 2000, IBM announced the 1st commercial single-chip, general-purpose multiprocessor, the Power4, which contains 2 Power3 processors and an integrated L2 cache </a:t>
            </a:r>
          </a:p>
          <a:p>
            <a:pPr lvl="1"/>
            <a:r>
              <a:rPr lang="en-US" sz="1600"/>
              <a:t>Since then, Sun Microsystems, AMD, and Intel have switch to a focus on single-chip multiprocessors rather than more aggressive uniprocessors.</a:t>
            </a:r>
          </a:p>
          <a:p>
            <a:r>
              <a:rPr lang="en-US" sz="2000"/>
              <a:t>Right balance of ILP and TLP is unclear today</a:t>
            </a:r>
          </a:p>
          <a:p>
            <a:pPr lvl="1"/>
            <a:r>
              <a:rPr lang="en-US" sz="1600"/>
              <a:t>Perhaps right choice for server market, which can exploit more TLP, may differ from desktop, where single-thread performance may continue to be a primary requirement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0031-F03B-4742-BD37-2FE6D6A9B83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5BB3-D32D-45C8-BD05-4CA80EBA250F}" type="slidenum">
              <a:rPr lang="en-US"/>
              <a:pPr/>
              <a:t>5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Overcoming Limits</a:t>
            </a:r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Advances in compiler technology + significantly new and different hardware techniques </a:t>
            </a:r>
            <a:r>
              <a:rPr lang="en-US" sz="2800" i="1">
                <a:solidFill>
                  <a:srgbClr val="0332B7"/>
                </a:solidFill>
              </a:rPr>
              <a:t>may</a:t>
            </a:r>
            <a:r>
              <a:rPr lang="en-US" sz="2800"/>
              <a:t> be able to overcome limitations assumed in studies</a:t>
            </a:r>
          </a:p>
          <a:p>
            <a:r>
              <a:rPr lang="en-US" sz="2800"/>
              <a:t>However, unlikely such advances when coupled </a:t>
            </a:r>
            <a:r>
              <a:rPr lang="en-US" sz="2800" i="1">
                <a:solidFill>
                  <a:srgbClr val="0332B7"/>
                </a:solidFill>
              </a:rPr>
              <a:t>with realistic hardware</a:t>
            </a:r>
            <a:r>
              <a:rPr lang="en-US" sz="2800"/>
              <a:t> will overcome these limits in near future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249F-A2E0-453B-87AC-40FADCAF9981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4FD4-830F-4685-B0E8-537B02C17506}" type="slidenum">
              <a:rPr lang="en-US"/>
              <a:pPr/>
              <a:t>50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in conclusion …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Limits to ILP (power efficiency, compilers, dependencies …) seem to limit to 3 to 6 issue for practical options</a:t>
            </a:r>
          </a:p>
          <a:p>
            <a:pPr>
              <a:lnSpc>
                <a:spcPct val="80000"/>
              </a:lnSpc>
            </a:pPr>
            <a:r>
              <a:rPr lang="en-US"/>
              <a:t>Explicitly parallel (Data level parallelism or Thread level parallelism) is next step to performance</a:t>
            </a:r>
          </a:p>
          <a:p>
            <a:pPr>
              <a:lnSpc>
                <a:spcPct val="80000"/>
              </a:lnSpc>
            </a:pPr>
            <a:r>
              <a:rPr lang="en-US"/>
              <a:t>Coarse grain vs. Fine grained multihreading</a:t>
            </a:r>
          </a:p>
          <a:p>
            <a:pPr lvl="1">
              <a:lnSpc>
                <a:spcPct val="80000"/>
              </a:lnSpc>
            </a:pPr>
            <a:r>
              <a:rPr lang="en-US"/>
              <a:t>Only on big stall vs. every clock cycle</a:t>
            </a:r>
          </a:p>
          <a:p>
            <a:pPr>
              <a:lnSpc>
                <a:spcPct val="80000"/>
              </a:lnSpc>
            </a:pPr>
            <a:r>
              <a:rPr lang="en-US"/>
              <a:t>Simultaneous Multithreading if fine grained multithreading based on OOO superscalar microarchitecture</a:t>
            </a:r>
          </a:p>
          <a:p>
            <a:pPr lvl="1">
              <a:lnSpc>
                <a:spcPct val="80000"/>
              </a:lnSpc>
            </a:pPr>
            <a:r>
              <a:rPr lang="en-US"/>
              <a:t>Instead of replicating registers, reuse rename registers</a:t>
            </a:r>
          </a:p>
          <a:p>
            <a:pPr>
              <a:lnSpc>
                <a:spcPct val="80000"/>
              </a:lnSpc>
            </a:pPr>
            <a:r>
              <a:rPr lang="en-US"/>
              <a:t>Itanium/EPIC/VLIW is not a breakthrough in ILP</a:t>
            </a:r>
          </a:p>
          <a:p>
            <a:pPr>
              <a:lnSpc>
                <a:spcPct val="80000"/>
              </a:lnSpc>
            </a:pPr>
            <a:r>
              <a:rPr lang="en-US"/>
              <a:t>Balance of ILP and TLP decided in marketplace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70D17-2284-47F2-A674-F4EE81ED2AD0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1F8-3D35-4AA0-91E4-3F5409E3137A}" type="slidenum">
              <a:rPr lang="en-US"/>
              <a:pPr/>
              <a:t>6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8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628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Limits to ILP</a:t>
            </a:r>
          </a:p>
        </p:txBody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01000" cy="5257800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altLang="en-US" sz="1800" dirty="0"/>
              <a:t>Initial HW Model here; MIPS compilers. </a:t>
            </a:r>
          </a:p>
          <a:p>
            <a:pPr>
              <a:buFontTx/>
              <a:buNone/>
            </a:pPr>
            <a:r>
              <a:rPr lang="en-US" altLang="en-US" sz="1800" dirty="0"/>
              <a:t>Assumptions for ideal/perfect machine to start:</a:t>
            </a:r>
          </a:p>
          <a:p>
            <a:pPr>
              <a:buFontTx/>
              <a:buNone/>
            </a:pPr>
            <a:r>
              <a:rPr lang="en-US" altLang="en-US" sz="1800" dirty="0"/>
              <a:t>	1. </a:t>
            </a:r>
            <a:r>
              <a:rPr lang="en-US" altLang="en-US" sz="1800" i="1" dirty="0">
                <a:solidFill>
                  <a:schemeClr val="hlink"/>
                </a:solidFill>
              </a:rPr>
              <a:t>Register renaming </a:t>
            </a:r>
            <a:r>
              <a:rPr lang="en-US" altLang="en-US" sz="1800" dirty="0"/>
              <a:t>– infinite virtual registers </a:t>
            </a:r>
            <a:br>
              <a:rPr lang="en-US" altLang="en-US" sz="1800" dirty="0"/>
            </a:br>
            <a:r>
              <a:rPr lang="en-US" altLang="en-US" sz="1800" dirty="0"/>
              <a:t>=&gt; all register WAW &amp; WAR hazards are avoided</a:t>
            </a:r>
          </a:p>
          <a:p>
            <a:pPr>
              <a:buFontTx/>
              <a:buNone/>
            </a:pPr>
            <a:r>
              <a:rPr lang="en-US" altLang="en-US" sz="1800" dirty="0"/>
              <a:t>	2. </a:t>
            </a:r>
            <a:r>
              <a:rPr lang="en-US" altLang="en-US" sz="1800" i="1" dirty="0">
                <a:solidFill>
                  <a:schemeClr val="hlink"/>
                </a:solidFill>
              </a:rPr>
              <a:t>Branch prediction </a:t>
            </a:r>
            <a:r>
              <a:rPr lang="en-US" altLang="en-US" sz="1800" dirty="0"/>
              <a:t>– perfect; no </a:t>
            </a:r>
            <a:r>
              <a:rPr lang="en-US" altLang="en-US" sz="1800" dirty="0" err="1"/>
              <a:t>mispredictions</a:t>
            </a:r>
            <a:r>
              <a:rPr lang="en-US" altLang="en-US" sz="1800" dirty="0"/>
              <a:t> </a:t>
            </a:r>
          </a:p>
          <a:p>
            <a:pPr>
              <a:buFontTx/>
              <a:buNone/>
            </a:pPr>
            <a:r>
              <a:rPr lang="en-US" altLang="en-US" sz="1800" dirty="0"/>
              <a:t>	3. </a:t>
            </a:r>
            <a:r>
              <a:rPr lang="en-US" altLang="en-US" sz="1800" i="1" dirty="0">
                <a:solidFill>
                  <a:schemeClr val="hlink"/>
                </a:solidFill>
              </a:rPr>
              <a:t>Jump prediction </a:t>
            </a:r>
            <a:r>
              <a:rPr lang="en-US" altLang="en-US" sz="1800" dirty="0"/>
              <a:t>– all jumps perfectly predicted (returns, case statements)</a:t>
            </a:r>
            <a:br>
              <a:rPr lang="en-US" altLang="en-US" sz="1800" dirty="0"/>
            </a:br>
            <a:r>
              <a:rPr lang="en-US" altLang="en-US" sz="1800" dirty="0"/>
              <a:t>2 &amp; 3 </a:t>
            </a:r>
            <a:r>
              <a:rPr lang="en-US" altLang="en-US" sz="1800" dirty="0">
                <a:sym typeface="Symbol" pitchFamily="18" charset="2"/>
              </a:rPr>
              <a:t></a:t>
            </a:r>
            <a:r>
              <a:rPr lang="en-US" altLang="en-US" sz="1800" dirty="0"/>
              <a:t> no control dependencies; perfect speculation &amp; an unbounded buffer of instructions available</a:t>
            </a:r>
          </a:p>
          <a:p>
            <a:pPr>
              <a:buFontTx/>
              <a:buNone/>
            </a:pPr>
            <a:r>
              <a:rPr lang="en-US" altLang="en-US" sz="1800" dirty="0"/>
              <a:t>	4. </a:t>
            </a:r>
            <a:r>
              <a:rPr lang="en-US" altLang="en-US" sz="1800" i="1" dirty="0">
                <a:solidFill>
                  <a:schemeClr val="hlink"/>
                </a:solidFill>
              </a:rPr>
              <a:t>Memory-address alias analysis </a:t>
            </a:r>
            <a:r>
              <a:rPr lang="en-US" altLang="en-US" sz="1800" dirty="0"/>
              <a:t>– addresses known &amp; a load can be moved before a store provided addresses not equal; 1&amp;4 eliminates all but RAW</a:t>
            </a:r>
          </a:p>
          <a:p>
            <a:pPr>
              <a:buFontTx/>
              <a:buNone/>
            </a:pPr>
            <a:r>
              <a:rPr lang="en-US" altLang="en-US" sz="1800" dirty="0"/>
              <a:t>Also: perfect caches; </a:t>
            </a:r>
            <a:r>
              <a:rPr lang="en-US" altLang="en-US" sz="1800" dirty="0">
                <a:solidFill>
                  <a:srgbClr val="0070C0"/>
                </a:solidFill>
              </a:rPr>
              <a:t>1 cycle latency for all instructions (FP *,/); </a:t>
            </a:r>
            <a:r>
              <a:rPr lang="en-US" altLang="en-US" sz="1800" dirty="0"/>
              <a:t>unlimited instructions issued/clock cycle;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B68E-0678-42AD-85BF-29B429B5AA65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FC63E-A57C-4F34-90F4-65CAF1754AAC}" type="slidenum">
              <a:rPr lang="en-US"/>
              <a:pPr/>
              <a:t>7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995415" name="Group 87"/>
          <p:cNvGraphicFramePr>
            <a:graphicFrameLocks noGrp="1"/>
          </p:cNvGraphicFramePr>
          <p:nvPr>
            <p:ph/>
          </p:nvPr>
        </p:nvGraphicFramePr>
        <p:xfrm>
          <a:off x="762000" y="1219200"/>
          <a:ext cx="7696200" cy="5055743"/>
        </p:xfrm>
        <a:graphic>
          <a:graphicData uri="http://schemas.openxmlformats.org/drawingml/2006/table">
            <a:tbl>
              <a:tblPr/>
              <a:tblGrid>
                <a:gridCol w="2565400"/>
                <a:gridCol w="2565400"/>
                <a:gridCol w="2565400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 to 6% misprediction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(Tournament Branch Predictor)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 Analysis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5359" name="Rectangle 31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5EDE-13C9-4E1C-AA70-7B953F4244CA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3946F-3CBF-4253-97EE-32FA22925371}" type="slidenum">
              <a:rPr lang="en-US"/>
              <a:pPr/>
              <a:t>8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98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5335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Upper Limit to ILP: Ideal Machine</a:t>
            </a:r>
            <a:br>
              <a:rPr lang="en-US" altLang="en-US"/>
            </a:br>
            <a:r>
              <a:rPr lang="en-US" altLang="en-US" sz="1600" b="0">
                <a:solidFill>
                  <a:schemeClr val="tx1"/>
                </a:solidFill>
              </a:rPr>
              <a:t>(Figure 3.1)</a:t>
            </a:r>
          </a:p>
        </p:txBody>
      </p:sp>
      <p:pic>
        <p:nvPicPr>
          <p:cNvPr id="988163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58900"/>
            <a:ext cx="8331200" cy="549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988164" name="Rectangle 4"/>
          <p:cNvSpPr>
            <a:spLocks noChangeArrowheads="1"/>
          </p:cNvSpPr>
          <p:nvPr/>
        </p:nvSpPr>
        <p:spPr bwMode="auto">
          <a:xfrm>
            <a:off x="2214563" y="2424113"/>
            <a:ext cx="23320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Integer: 18 - 60</a:t>
            </a:r>
          </a:p>
        </p:txBody>
      </p:sp>
      <p:sp>
        <p:nvSpPr>
          <p:cNvPr id="988165" name="Rectangle 5"/>
          <p:cNvSpPr>
            <a:spLocks noChangeArrowheads="1"/>
          </p:cNvSpPr>
          <p:nvPr/>
        </p:nvSpPr>
        <p:spPr bwMode="auto">
          <a:xfrm>
            <a:off x="5434013" y="1871663"/>
            <a:ext cx="1874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>
                <a:solidFill>
                  <a:schemeClr val="tx1"/>
                </a:solidFill>
              </a:rPr>
              <a:t>FP: 75 - 150</a:t>
            </a:r>
          </a:p>
        </p:txBody>
      </p:sp>
      <p:sp>
        <p:nvSpPr>
          <p:cNvPr id="988166" name="Rectangle 6"/>
          <p:cNvSpPr>
            <a:spLocks noChangeArrowheads="1"/>
          </p:cNvSpPr>
          <p:nvPr/>
        </p:nvSpPr>
        <p:spPr bwMode="auto">
          <a:xfrm rot="16200000">
            <a:off x="-1690688" y="3641726"/>
            <a:ext cx="44878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200">
                <a:solidFill>
                  <a:schemeClr val="tx1"/>
                </a:solidFill>
              </a:rPr>
              <a:t>Instructions Per Clock</a:t>
            </a: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24DBB-E9A1-4A1A-8390-33F27E0A219B}" type="datetime1">
              <a:rPr lang="en-US"/>
              <a:pPr/>
              <a:t>2/9/2010</a:t>
            </a:fld>
            <a:endParaRPr lang="en-US"/>
          </a:p>
        </p:txBody>
      </p:sp>
      <p:sp>
        <p:nvSpPr>
          <p:cNvPr id="4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CS252 S06 Lec9 Limits and SMT</a:t>
            </a:r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15A-E58C-446E-9C24-2642B91B235F}" type="slidenum">
              <a:rPr lang="en-US"/>
              <a:pPr/>
              <a:t>9</a:t>
            </a:fld>
            <a:endParaRPr lang="en-US" b="0">
              <a:solidFill>
                <a:srgbClr val="FBBA03"/>
              </a:solidFill>
            </a:endParaRPr>
          </a:p>
        </p:txBody>
      </p:sp>
      <p:graphicFrame>
        <p:nvGraphicFramePr>
          <p:cNvPr id="998476" name="Group 76"/>
          <p:cNvGraphicFramePr>
            <a:graphicFrameLocks noGrp="1"/>
          </p:cNvGraphicFramePr>
          <p:nvPr>
            <p:ph/>
          </p:nvPr>
        </p:nvGraphicFramePr>
        <p:xfrm>
          <a:off x="304800" y="1143000"/>
          <a:ext cx="8229600" cy="5714365"/>
        </p:xfrm>
        <a:graphic>
          <a:graphicData uri="http://schemas.openxmlformats.org/drawingml/2006/table">
            <a:tbl>
              <a:tblPr/>
              <a:tblGrid>
                <a:gridCol w="1779588"/>
                <a:gridCol w="2224087"/>
                <a:gridCol w="1482725"/>
                <a:gridCol w="27432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Instructions Issued per clock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Window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332B7"/>
                          </a:solidFill>
                          <a:effectLst/>
                          <a:latin typeface="Arial" charset="0"/>
                        </a:rPr>
                        <a:t>Infinite, 2K, 512, 128,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Renaming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Infinite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 integer + </a:t>
                      </a:r>
                      <a:b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Fl. Pt.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79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Branch Prediction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 to 6% misprediction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(Tournament Branch Predictor)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64KI, 32KD, 1.92MB L2, 36 MB L3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Alias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98432" name="Rectangle 32"/>
          <p:cNvSpPr>
            <a:spLocks noChangeArrowheads="1"/>
          </p:cNvSpPr>
          <p:nvPr/>
        </p:nvSpPr>
        <p:spPr bwMode="auto">
          <a:xfrm>
            <a:off x="914400" y="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3200">
                <a:solidFill>
                  <a:srgbClr val="0332B7"/>
                </a:solidFill>
              </a:rPr>
              <a:t>Limits to ILP HW Model comparison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4042</TotalTime>
  <Pages>12</Pages>
  <Words>3031</Words>
  <Application>Microsoft Office PowerPoint</Application>
  <PresentationFormat>Letter Paper (8.5x11 in)</PresentationFormat>
  <Paragraphs>668</Paragraphs>
  <Slides>50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CS252-template</vt:lpstr>
      <vt:lpstr>Chart</vt:lpstr>
      <vt:lpstr>   Lec 9 – Limits to ILP  and Simultaneous Multithreading </vt:lpstr>
      <vt:lpstr>Review from Last Time</vt:lpstr>
      <vt:lpstr>Outline</vt:lpstr>
      <vt:lpstr>Limits to ILP</vt:lpstr>
      <vt:lpstr>Overcoming Limits</vt:lpstr>
      <vt:lpstr>Limits to ILP</vt:lpstr>
      <vt:lpstr>Slide 7</vt:lpstr>
      <vt:lpstr>Upper Limit to ILP: Ideal Machine (Figure 3.1)</vt:lpstr>
      <vt:lpstr>Slide 9</vt:lpstr>
      <vt:lpstr>More Realistic HW: Window Impact Figure 3.2</vt:lpstr>
      <vt:lpstr>Slide 11</vt:lpstr>
      <vt:lpstr>More Realistic HW: Branch Impact Figure 3.3</vt:lpstr>
      <vt:lpstr>Misprediction Rates</vt:lpstr>
      <vt:lpstr>Slide 14</vt:lpstr>
      <vt:lpstr>More Realistic HW:  Renaming Register Impact (N int + N fp)  Figure 3.5</vt:lpstr>
      <vt:lpstr>Slide 16</vt:lpstr>
      <vt:lpstr>More Realistic HW:  Memory Address Alias Impact Figure 3.6</vt:lpstr>
      <vt:lpstr>Slide 18</vt:lpstr>
      <vt:lpstr>Realistic HW: Window Impact (Figure 3.7)</vt:lpstr>
      <vt:lpstr>Outline</vt:lpstr>
      <vt:lpstr>How to Exceed ILP Limits of this study?</vt:lpstr>
      <vt:lpstr>HW v. SW to increase ILP</vt:lpstr>
      <vt:lpstr>Performance beyond single thread ILP</vt:lpstr>
      <vt:lpstr>Thread Level Parallelism (TLP)</vt:lpstr>
      <vt:lpstr>Pipeline Hazards</vt:lpstr>
      <vt:lpstr>Multithreading</vt:lpstr>
      <vt:lpstr>Simple Multithreaded Pipeline</vt:lpstr>
      <vt:lpstr>New Approach: Mulithreaded Execution</vt:lpstr>
      <vt:lpstr>Fine-Grained Multithreading</vt:lpstr>
      <vt:lpstr>Course-Grained Multithreading</vt:lpstr>
      <vt:lpstr>Do both ILP and TLP?</vt:lpstr>
      <vt:lpstr>Simultaneous Multi-threading ...</vt:lpstr>
      <vt:lpstr>Simultaneous Multithreading (SMT)</vt:lpstr>
      <vt:lpstr>Multithreaded Categories</vt:lpstr>
      <vt:lpstr>Design Challenges in SMT</vt:lpstr>
      <vt:lpstr>Power 4</vt:lpstr>
      <vt:lpstr>Slide 37</vt:lpstr>
      <vt:lpstr>Power 5 data flow ...</vt:lpstr>
      <vt:lpstr>Power 5 thread performance ...</vt:lpstr>
      <vt:lpstr>Changes in  Power 5 to support SMT</vt:lpstr>
      <vt:lpstr>Initial Performance of SMT</vt:lpstr>
      <vt:lpstr>Slide 42</vt:lpstr>
      <vt:lpstr>Performance on SPECint2000</vt:lpstr>
      <vt:lpstr>Performance on SPECfp2000</vt:lpstr>
      <vt:lpstr>Normalized Performance: Efficiency</vt:lpstr>
      <vt:lpstr>No Silver Bullet for ILP </vt:lpstr>
      <vt:lpstr>Limits to ILP</vt:lpstr>
      <vt:lpstr>Limits to ILP</vt:lpstr>
      <vt:lpstr>Commentary</vt:lpstr>
      <vt:lpstr>And in conclusion …</vt:lpstr>
    </vt:vector>
  </TitlesOfParts>
  <Company>UC Berkeley-EECS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  </dc:title>
  <dc:creator> </dc:creator>
  <cp:keywords/>
  <dc:description/>
  <cp:lastModifiedBy>UCR</cp:lastModifiedBy>
  <cp:revision>87</cp:revision>
  <cp:lastPrinted>1998-07-14T21:04:32Z</cp:lastPrinted>
  <dcterms:created xsi:type="dcterms:W3CDTF">2005-02-08T03:17:21Z</dcterms:created>
  <dcterms:modified xsi:type="dcterms:W3CDTF">2010-02-09T17:42:24Z</dcterms:modified>
</cp:coreProperties>
</file>