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7"/>
  </p:notesMasterIdLst>
  <p:handoutMasterIdLst>
    <p:handoutMasterId r:id="rId28"/>
  </p:handoutMasterIdLst>
  <p:sldIdLst>
    <p:sldId id="256" r:id="rId2"/>
    <p:sldId id="363" r:id="rId3"/>
    <p:sldId id="364" r:id="rId4"/>
    <p:sldId id="365" r:id="rId5"/>
    <p:sldId id="366" r:id="rId6"/>
    <p:sldId id="338" r:id="rId7"/>
    <p:sldId id="326" r:id="rId8"/>
    <p:sldId id="327" r:id="rId9"/>
    <p:sldId id="328" r:id="rId10"/>
    <p:sldId id="270" r:id="rId11"/>
    <p:sldId id="271" r:id="rId12"/>
    <p:sldId id="360" r:id="rId13"/>
    <p:sldId id="340" r:id="rId14"/>
    <p:sldId id="356" r:id="rId15"/>
    <p:sldId id="367" r:id="rId16"/>
    <p:sldId id="368" r:id="rId17"/>
    <p:sldId id="369" r:id="rId18"/>
    <p:sldId id="370" r:id="rId19"/>
    <p:sldId id="371" r:id="rId20"/>
    <p:sldId id="372" r:id="rId21"/>
    <p:sldId id="373" r:id="rId22"/>
    <p:sldId id="374" r:id="rId23"/>
    <p:sldId id="375" r:id="rId24"/>
    <p:sldId id="376" r:id="rId25"/>
    <p:sldId id="377" r:id="rId26"/>
  </p:sldIdLst>
  <p:sldSz cx="9144000" cy="6858000" type="letter"/>
  <p:notesSz cx="6858000" cy="9144000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</p:showPr>
  <p:clrMru>
    <a:srgbClr val="00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521" autoAdjust="0"/>
    <p:restoredTop sz="90929"/>
  </p:normalViewPr>
  <p:slideViewPr>
    <p:cSldViewPr>
      <p:cViewPr varScale="1">
        <p:scale>
          <a:sx n="107" d="100"/>
          <a:sy n="107" d="100"/>
        </p:scale>
        <p:origin x="-1062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3052763" y="8704263"/>
            <a:ext cx="752475" cy="266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87312" tIns="44450" rIns="87312" bIns="44450">
            <a:spAutoFit/>
          </a:bodyPr>
          <a:lstStyle/>
          <a:p>
            <a:pPr algn="ctr" defTabSz="868363">
              <a:lnSpc>
                <a:spcPct val="90000"/>
              </a:lnSpc>
            </a:pPr>
            <a:r>
              <a:rPr lang="en-US" sz="1200"/>
              <a:t>Page </a:t>
            </a:r>
            <a:fld id="{9F025D7B-0068-4A01-AE57-86C1F2384867}" type="slidenum">
              <a:rPr lang="en-US" sz="1200"/>
              <a:pPr algn="ctr" defTabSz="868363">
                <a:lnSpc>
                  <a:spcPct val="90000"/>
                </a:lnSpc>
              </a:pPr>
              <a:t>‹#›</a:t>
            </a:fld>
            <a:endParaRPr 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3052763" y="8704263"/>
            <a:ext cx="752475" cy="266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87312" tIns="44450" rIns="87312" bIns="44450">
            <a:spAutoFit/>
          </a:bodyPr>
          <a:lstStyle/>
          <a:p>
            <a:pPr algn="ctr" defTabSz="868363">
              <a:lnSpc>
                <a:spcPct val="90000"/>
              </a:lnSpc>
            </a:pPr>
            <a:r>
              <a:rPr lang="en-US" sz="1200"/>
              <a:t>Page </a:t>
            </a:r>
            <a:fld id="{793EE2F8-0549-43F5-A742-E230EE2F8DB7}" type="slidenum">
              <a:rPr lang="en-US" sz="1200"/>
              <a:pPr algn="ctr" defTabSz="868363">
                <a:lnSpc>
                  <a:spcPct val="90000"/>
                </a:lnSpc>
              </a:pPr>
              <a:t>‹#›</a:t>
            </a:fld>
            <a:endParaRPr lang="en-US" sz="1200"/>
          </a:p>
        </p:txBody>
      </p:sp>
      <p:sp>
        <p:nvSpPr>
          <p:cNvPr id="2051" name="Rectangle 3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9350" y="692150"/>
            <a:ext cx="4559300" cy="3416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2" name="Rectangle 4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Body Text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58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  <p:sp>
        <p:nvSpPr>
          <p:cNvPr id="26627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Rectangle 2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  <p:sp>
        <p:nvSpPr>
          <p:cNvPr id="140291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2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63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66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64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970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211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914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66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986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69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0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71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034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72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52525" y="692150"/>
            <a:ext cx="4554538" cy="3416300"/>
          </a:xfrm>
          <a:ln cap="flat"/>
        </p:spPr>
      </p:sp>
      <p:sp>
        <p:nvSpPr>
          <p:cNvPr id="153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95400" y="4341813"/>
            <a:ext cx="3943350" cy="3963987"/>
          </a:xfrm>
          <a:ln/>
        </p:spPr>
        <p:txBody>
          <a:bodyPr lIns="92025" tIns="44425" rIns="92025" bIns="44425"/>
          <a:lstStyle/>
          <a:p>
            <a:pPr>
              <a:lnSpc>
                <a:spcPct val="87000"/>
              </a:lnSpc>
              <a:buFontTx/>
              <a:buChar char="•"/>
            </a:pPr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ln/>
        </p:spPr>
        <p:txBody>
          <a:bodyPr/>
          <a:lstStyle/>
          <a:p>
            <a:fld id="{703B377F-3117-40DA-BE63-1C5358004462}" type="slidenum">
              <a:rPr lang="en-US"/>
              <a:pPr/>
              <a:t>2</a:t>
            </a:fld>
            <a:endParaRPr lang="en-US"/>
          </a:p>
        </p:txBody>
      </p:sp>
      <p:sp>
        <p:nvSpPr>
          <p:cNvPr id="1187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878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52525" y="692150"/>
            <a:ext cx="4554538" cy="3416300"/>
          </a:xfrm>
          <a:ln cap="flat"/>
        </p:spPr>
      </p:sp>
      <p:sp>
        <p:nvSpPr>
          <p:cNvPr id="155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19200" y="4191000"/>
            <a:ext cx="3943350" cy="3938588"/>
          </a:xfrm>
          <a:noFill/>
          <a:ln/>
        </p:spPr>
        <p:txBody>
          <a:bodyPr lIns="92025" tIns="44425" rIns="92025" bIns="44425"/>
          <a:lstStyle/>
          <a:p>
            <a:pPr>
              <a:lnSpc>
                <a:spcPct val="87000"/>
              </a:lnSpc>
            </a:pPr>
            <a:r>
              <a:rPr lang="en-US"/>
              <a:t> </a:t>
            </a: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82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74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106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75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ln/>
        </p:spPr>
        <p:txBody>
          <a:bodyPr/>
          <a:lstStyle/>
          <a:p>
            <a:fld id="{A95EFD81-67CC-4CC2-8C61-EFEA8A39F93E}" type="slidenum">
              <a:rPr lang="en-US"/>
              <a:pPr/>
              <a:t>3</a:t>
            </a:fld>
            <a:endParaRPr lang="en-US"/>
          </a:p>
        </p:txBody>
      </p:sp>
      <p:sp>
        <p:nvSpPr>
          <p:cNvPr id="1085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085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ln/>
        </p:spPr>
        <p:txBody>
          <a:bodyPr/>
          <a:lstStyle/>
          <a:p>
            <a:fld id="{B354C116-BA05-46AF-B213-6211F020D6EA}" type="slidenum">
              <a:rPr lang="en-US"/>
              <a:pPr/>
              <a:t>5</a:t>
            </a:fld>
            <a:endParaRPr lang="en-US"/>
          </a:p>
        </p:txBody>
      </p:sp>
      <p:sp>
        <p:nvSpPr>
          <p:cNvPr id="104450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12700">
            <a:miter lim="800000"/>
            <a:headEnd/>
            <a:tailEnd/>
          </a:ln>
        </p:spPr>
        <p:txBody>
          <a:bodyPr lIns="90487" tIns="44450" rIns="90487" bIns="44450"/>
          <a:lstStyle/>
          <a:p>
            <a:r>
              <a:rPr lang="en-US"/>
              <a:t>Integer programs, major delay is branch stalls</a:t>
            </a:r>
          </a:p>
          <a:p>
            <a:endParaRPr lang="en-US"/>
          </a:p>
          <a:p>
            <a:r>
              <a:rPr lang="en-US"/>
              <a:t>FP its structural stalls</a:t>
            </a:r>
          </a:p>
        </p:txBody>
      </p:sp>
      <p:sp>
        <p:nvSpPr>
          <p:cNvPr id="104451" name="Rectangle 3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0938" y="692150"/>
            <a:ext cx="4556125" cy="3416300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800000"/>
            <a:headEnd/>
            <a:tailEnd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59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60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61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12700">
            <a:miter lim="800000"/>
            <a:headEnd/>
            <a:tailEnd/>
          </a:ln>
        </p:spPr>
        <p:txBody>
          <a:bodyPr lIns="90487" tIns="44450" rIns="90487" bIns="44450"/>
          <a:lstStyle/>
          <a:p>
            <a:r>
              <a:rPr lang="en-US"/>
              <a:t>3 clocks doing work, 3 overhead (stall, branch, sub)</a:t>
            </a:r>
          </a:p>
        </p:txBody>
      </p:sp>
      <p:sp>
        <p:nvSpPr>
          <p:cNvPr id="122883" name="Rectangle 3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0938" y="692150"/>
            <a:ext cx="4556125" cy="3416300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800000"/>
            <a:headEnd/>
            <a:tailEnd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  <p:sp>
        <p:nvSpPr>
          <p:cNvPr id="24579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362700" y="609600"/>
            <a:ext cx="17907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0" y="609600"/>
            <a:ext cx="52197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90600" y="1981200"/>
            <a:ext cx="35052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5052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90600" y="609600"/>
            <a:ext cx="7162800" cy="1143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7" tIns="44450" rIns="90487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Slide Title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90600" y="1981200"/>
            <a:ext cx="7162800" cy="411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Body Text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7713663" y="6289675"/>
            <a:ext cx="1069975" cy="2714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spAutoFit/>
          </a:bodyPr>
          <a:lstStyle/>
          <a:p>
            <a:pPr algn="r"/>
            <a:r>
              <a:rPr lang="en-US" sz="1200"/>
              <a:t>DAP.F96  </a:t>
            </a:r>
            <a:fld id="{DB92C2C2-2C5B-4D5D-93DB-92DD2A44BDF1}" type="slidenum">
              <a:rPr lang="en-US" sz="1200"/>
              <a:pPr algn="r"/>
              <a:t>‹#›</a:t>
            </a:fld>
            <a:endParaRPr 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hlink"/>
          </a:solidFill>
          <a:latin typeface="+mj-lt"/>
          <a:ea typeface="+mj-ea"/>
          <a:cs typeface="+mj-cs"/>
        </a:defRPr>
      </a:lvl1pPr>
      <a:lvl2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hlink"/>
          </a:solidFill>
          <a:latin typeface="Arial" charset="0"/>
        </a:defRPr>
      </a:lvl2pPr>
      <a:lvl3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hlink"/>
          </a:solidFill>
          <a:latin typeface="Arial" charset="0"/>
        </a:defRPr>
      </a:lvl3pPr>
      <a:lvl4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hlink"/>
          </a:solidFill>
          <a:latin typeface="Arial" charset="0"/>
        </a:defRPr>
      </a:lvl4pPr>
      <a:lvl5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hlink"/>
          </a:solidFill>
          <a:latin typeface="Arial" charset="0"/>
        </a:defRPr>
      </a:lvl5pPr>
      <a:lvl6pPr marL="457200"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hlink"/>
          </a:solidFill>
          <a:latin typeface="Arial" charset="0"/>
        </a:defRPr>
      </a:lvl6pPr>
      <a:lvl7pPr marL="914400"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hlink"/>
          </a:solidFill>
          <a:latin typeface="Arial" charset="0"/>
        </a:defRPr>
      </a:lvl7pPr>
      <a:lvl8pPr marL="1371600"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hlink"/>
          </a:solidFill>
          <a:latin typeface="Arial" charset="0"/>
        </a:defRPr>
      </a:lvl8pPr>
      <a:lvl9pPr marL="1828800"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hlink"/>
          </a:solidFill>
          <a:latin typeface="Arial" charset="0"/>
        </a:defRPr>
      </a:lvl9pPr>
    </p:titleStyle>
    <p:bodyStyle>
      <a:lvl1pPr marL="285750" indent="-2857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 b="1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»"/>
        <a:defRPr b="1">
          <a:solidFill>
            <a:schemeClr val="tx1"/>
          </a:solidFill>
          <a:latin typeface="+mn-lt"/>
        </a:defRPr>
      </a:lvl3pPr>
      <a:lvl4pPr marL="1543050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•"/>
        <a:defRPr sz="1400" b="1">
          <a:solidFill>
            <a:schemeClr val="tx1"/>
          </a:solidFill>
          <a:latin typeface="+mn-lt"/>
        </a:defRPr>
      </a:lvl4pPr>
      <a:lvl5pPr marL="2000250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 sz="1400" b="1">
          <a:solidFill>
            <a:schemeClr val="tx1"/>
          </a:solidFill>
          <a:latin typeface="+mn-lt"/>
        </a:defRPr>
      </a:lvl5pPr>
      <a:lvl6pPr marL="2457450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 sz="1400" b="1">
          <a:solidFill>
            <a:schemeClr val="tx1"/>
          </a:solidFill>
          <a:latin typeface="+mn-lt"/>
        </a:defRPr>
      </a:lvl6pPr>
      <a:lvl7pPr marL="2914650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 sz="1400" b="1">
          <a:solidFill>
            <a:schemeClr val="tx1"/>
          </a:solidFill>
          <a:latin typeface="+mn-lt"/>
        </a:defRPr>
      </a:lvl7pPr>
      <a:lvl8pPr marL="3371850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 sz="1400" b="1">
          <a:solidFill>
            <a:schemeClr val="tx1"/>
          </a:solidFill>
          <a:latin typeface="+mn-lt"/>
        </a:defRPr>
      </a:lvl8pPr>
      <a:lvl9pPr marL="3829050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 sz="1400" b="1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14300" y="1981200"/>
            <a:ext cx="8877300" cy="1828800"/>
          </a:xfrm>
          <a:solidFill>
            <a:schemeClr val="accent1"/>
          </a:solidFill>
          <a:ln/>
        </p:spPr>
        <p:txBody>
          <a:bodyPr/>
          <a:lstStyle/>
          <a:p>
            <a:r>
              <a:rPr lang="en-US" sz="3200" dirty="0">
                <a:solidFill>
                  <a:schemeClr val="tx1"/>
                </a:solidFill>
              </a:rPr>
              <a:t>Lecture </a:t>
            </a:r>
            <a:r>
              <a:rPr lang="en-US" sz="3200" dirty="0" smtClean="0">
                <a:solidFill>
                  <a:schemeClr val="tx1"/>
                </a:solidFill>
              </a:rPr>
              <a:t>4: </a:t>
            </a:r>
            <a:r>
              <a:rPr lang="en-US" sz="3200" dirty="0">
                <a:solidFill>
                  <a:schemeClr val="tx1"/>
                </a:solidFill>
              </a:rPr>
              <a:t/>
            </a:r>
            <a:br>
              <a:rPr lang="en-US" sz="3200" dirty="0">
                <a:solidFill>
                  <a:schemeClr val="tx1"/>
                </a:solidFill>
              </a:rPr>
            </a:br>
            <a:r>
              <a:rPr lang="en-US" sz="3200" dirty="0" smtClean="0">
                <a:solidFill>
                  <a:schemeClr val="tx1"/>
                </a:solidFill>
              </a:rPr>
              <a:t>Hazards, Introduction </a:t>
            </a:r>
            <a:r>
              <a:rPr lang="en-US" sz="3200" dirty="0">
                <a:solidFill>
                  <a:schemeClr val="tx1"/>
                </a:solidFill>
              </a:rPr>
              <a:t>to Compiler </a:t>
            </a:r>
            <a:r>
              <a:rPr lang="en-US" sz="3200" dirty="0" smtClean="0">
                <a:solidFill>
                  <a:schemeClr val="tx1"/>
                </a:solidFill>
              </a:rPr>
              <a:t>Techniques, Chapter </a:t>
            </a:r>
            <a:r>
              <a:rPr lang="en-US" sz="3200" dirty="0" smtClean="0">
                <a:solidFill>
                  <a:schemeClr val="tx1"/>
                </a:solidFill>
              </a:rPr>
              <a:t>2</a:t>
            </a:r>
            <a:endParaRPr lang="en-US" sz="3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228600"/>
            <a:ext cx="7162800" cy="838200"/>
          </a:xfrm>
          <a:noFill/>
          <a:ln/>
        </p:spPr>
        <p:txBody>
          <a:bodyPr/>
          <a:lstStyle/>
          <a:p>
            <a:r>
              <a:rPr lang="en-US"/>
              <a:t>Compiler Technique 2: Loop Unrolling</a:t>
            </a:r>
            <a:br>
              <a:rPr lang="en-US"/>
            </a:br>
            <a:r>
              <a:rPr lang="en-US" sz="2400"/>
              <a:t> </a:t>
            </a:r>
          </a:p>
        </p:txBody>
      </p:sp>
      <p:sp>
        <p:nvSpPr>
          <p:cNvPr id="23556" name="Rectangle 4"/>
          <p:cNvSpPr>
            <a:spLocks noChangeArrowheads="1"/>
          </p:cNvSpPr>
          <p:nvPr/>
        </p:nvSpPr>
        <p:spPr bwMode="auto">
          <a:xfrm>
            <a:off x="457200" y="990600"/>
            <a:ext cx="8458200" cy="51990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>
              <a:tabLst>
                <a:tab pos="971550" algn="l"/>
                <a:tab pos="1885950" algn="l"/>
                <a:tab pos="3657600" algn="l"/>
              </a:tabLst>
            </a:pPr>
            <a:r>
              <a:rPr lang="en-US" b="1"/>
              <a:t> </a:t>
            </a:r>
            <a:r>
              <a:rPr lang="en-US" sz="1400" b="1"/>
              <a:t>1 </a:t>
            </a:r>
            <a:r>
              <a:rPr lang="en-US" sz="1400" b="1">
                <a:latin typeface="Courier" pitchFamily="49" charset="0"/>
              </a:rPr>
              <a:t>Loop:	LD	F0,0(R1)</a:t>
            </a:r>
          </a:p>
          <a:p>
            <a:pPr>
              <a:tabLst>
                <a:tab pos="971550" algn="l"/>
                <a:tab pos="1885950" algn="l"/>
                <a:tab pos="3657600" algn="l"/>
              </a:tabLst>
            </a:pPr>
            <a:r>
              <a:rPr lang="en-US" sz="1400" b="1"/>
              <a:t> 2</a:t>
            </a:r>
            <a:r>
              <a:rPr lang="en-US" sz="1400" b="1">
                <a:latin typeface="Courier" pitchFamily="49" charset="0"/>
              </a:rPr>
              <a:t>	ADDD	F4,F0,F2             ;1 cycle delay *</a:t>
            </a:r>
          </a:p>
          <a:p>
            <a:pPr>
              <a:tabLst>
                <a:tab pos="971550" algn="l"/>
                <a:tab pos="1885950" algn="l"/>
                <a:tab pos="3657600" algn="l"/>
              </a:tabLst>
            </a:pPr>
            <a:r>
              <a:rPr lang="en-US" sz="1400" b="1"/>
              <a:t> 3</a:t>
            </a:r>
            <a:r>
              <a:rPr lang="en-US" sz="1400" b="1">
                <a:latin typeface="Courier" pitchFamily="49" charset="0"/>
              </a:rPr>
              <a:t>	SD	0(R1),F4 	</a:t>
            </a:r>
            <a:r>
              <a:rPr lang="en-US" sz="1400" b="1">
                <a:solidFill>
                  <a:schemeClr val="accent2"/>
                </a:solidFill>
                <a:latin typeface="Courier" pitchFamily="49" charset="0"/>
              </a:rPr>
              <a:t>;drop SUBI &amp; BNEZ – </a:t>
            </a:r>
            <a:r>
              <a:rPr lang="en-US" sz="1400" b="1">
                <a:latin typeface="Courier" pitchFamily="49" charset="0"/>
              </a:rPr>
              <a:t>2cycles delay</a:t>
            </a:r>
            <a:r>
              <a:rPr lang="en-US" sz="1400" b="1">
                <a:solidFill>
                  <a:schemeClr val="accent2"/>
                </a:solidFill>
                <a:latin typeface="Courier" pitchFamily="49" charset="0"/>
              </a:rPr>
              <a:t> *</a:t>
            </a:r>
            <a:endParaRPr lang="en-US" sz="1400" b="1">
              <a:latin typeface="Courier" pitchFamily="49" charset="0"/>
            </a:endParaRPr>
          </a:p>
          <a:p>
            <a:pPr>
              <a:tabLst>
                <a:tab pos="971550" algn="l"/>
                <a:tab pos="1885950" algn="l"/>
                <a:tab pos="3657600" algn="l"/>
              </a:tabLst>
            </a:pPr>
            <a:r>
              <a:rPr lang="en-US" sz="1400" b="1"/>
              <a:t> 4</a:t>
            </a:r>
            <a:r>
              <a:rPr lang="en-US" sz="1400" b="1">
                <a:latin typeface="Courier" pitchFamily="49" charset="0"/>
              </a:rPr>
              <a:t>	LD	F6,</a:t>
            </a:r>
            <a:r>
              <a:rPr lang="en-US" sz="1400" b="1">
                <a:solidFill>
                  <a:schemeClr val="accent2"/>
                </a:solidFill>
                <a:latin typeface="Courier" pitchFamily="49" charset="0"/>
              </a:rPr>
              <a:t>-8</a:t>
            </a:r>
            <a:r>
              <a:rPr lang="en-US" sz="1400" b="1">
                <a:latin typeface="Courier" pitchFamily="49" charset="0"/>
              </a:rPr>
              <a:t>(R1)</a:t>
            </a:r>
          </a:p>
          <a:p>
            <a:pPr>
              <a:tabLst>
                <a:tab pos="971550" algn="l"/>
                <a:tab pos="1885950" algn="l"/>
                <a:tab pos="3657600" algn="l"/>
              </a:tabLst>
            </a:pPr>
            <a:r>
              <a:rPr lang="en-US" sz="1400" b="1"/>
              <a:t> 5</a:t>
            </a:r>
            <a:r>
              <a:rPr lang="en-US" sz="1400" b="1">
                <a:latin typeface="Courier" pitchFamily="49" charset="0"/>
              </a:rPr>
              <a:t>	ADDD	F8,F6,F2             ; 1 cycle delay</a:t>
            </a:r>
          </a:p>
          <a:p>
            <a:pPr>
              <a:tabLst>
                <a:tab pos="971550" algn="l"/>
                <a:tab pos="1885950" algn="l"/>
                <a:tab pos="3657600" algn="l"/>
              </a:tabLst>
            </a:pPr>
            <a:r>
              <a:rPr lang="en-US" sz="1400" b="1"/>
              <a:t> 6</a:t>
            </a:r>
            <a:r>
              <a:rPr lang="en-US" sz="1400" b="1">
                <a:latin typeface="Courier" pitchFamily="49" charset="0"/>
              </a:rPr>
              <a:t>	SD	</a:t>
            </a:r>
            <a:r>
              <a:rPr lang="en-US" sz="1400" b="1">
                <a:solidFill>
                  <a:schemeClr val="accent2"/>
                </a:solidFill>
                <a:latin typeface="Courier" pitchFamily="49" charset="0"/>
              </a:rPr>
              <a:t>-8</a:t>
            </a:r>
            <a:r>
              <a:rPr lang="en-US" sz="1400" b="1">
                <a:latin typeface="Courier" pitchFamily="49" charset="0"/>
              </a:rPr>
              <a:t>(R1),F8 	</a:t>
            </a:r>
            <a:r>
              <a:rPr lang="en-US" sz="1400" b="1">
                <a:solidFill>
                  <a:schemeClr val="accent2"/>
                </a:solidFill>
                <a:latin typeface="Courier" pitchFamily="49" charset="0"/>
              </a:rPr>
              <a:t>;drop SUBI &amp; BNEZ – </a:t>
            </a:r>
            <a:r>
              <a:rPr lang="en-US" sz="1400" b="1">
                <a:latin typeface="Courier" pitchFamily="49" charset="0"/>
              </a:rPr>
              <a:t>2 cycles delay</a:t>
            </a:r>
          </a:p>
          <a:p>
            <a:pPr>
              <a:tabLst>
                <a:tab pos="971550" algn="l"/>
                <a:tab pos="1885950" algn="l"/>
                <a:tab pos="3657600" algn="l"/>
              </a:tabLst>
            </a:pPr>
            <a:r>
              <a:rPr lang="en-US" sz="1400" b="1"/>
              <a:t> 7</a:t>
            </a:r>
            <a:r>
              <a:rPr lang="en-US" sz="1400" b="1">
                <a:latin typeface="Courier" pitchFamily="49" charset="0"/>
              </a:rPr>
              <a:t>	LD	F10,</a:t>
            </a:r>
            <a:r>
              <a:rPr lang="en-US" sz="1400" b="1">
                <a:solidFill>
                  <a:schemeClr val="accent2"/>
                </a:solidFill>
                <a:latin typeface="Courier" pitchFamily="49" charset="0"/>
              </a:rPr>
              <a:t>-16</a:t>
            </a:r>
            <a:r>
              <a:rPr lang="en-US" sz="1400" b="1">
                <a:latin typeface="Courier" pitchFamily="49" charset="0"/>
              </a:rPr>
              <a:t>(R1)</a:t>
            </a:r>
          </a:p>
          <a:p>
            <a:pPr>
              <a:tabLst>
                <a:tab pos="971550" algn="l"/>
                <a:tab pos="1885950" algn="l"/>
                <a:tab pos="3657600" algn="l"/>
              </a:tabLst>
            </a:pPr>
            <a:r>
              <a:rPr lang="en-US" sz="1400" b="1"/>
              <a:t> 8</a:t>
            </a:r>
            <a:r>
              <a:rPr lang="en-US" sz="1400" b="1">
                <a:latin typeface="Courier" pitchFamily="49" charset="0"/>
              </a:rPr>
              <a:t>	ADDD	F12,F10,F2         ; 1 cycle delay</a:t>
            </a:r>
          </a:p>
          <a:p>
            <a:pPr>
              <a:tabLst>
                <a:tab pos="971550" algn="l"/>
                <a:tab pos="1885950" algn="l"/>
                <a:tab pos="3657600" algn="l"/>
              </a:tabLst>
            </a:pPr>
            <a:r>
              <a:rPr lang="en-US" sz="1400" b="1"/>
              <a:t> 9</a:t>
            </a:r>
            <a:r>
              <a:rPr lang="en-US" sz="1400" b="1">
                <a:latin typeface="Courier" pitchFamily="49" charset="0"/>
              </a:rPr>
              <a:t>	SD	</a:t>
            </a:r>
            <a:r>
              <a:rPr lang="en-US" sz="1400" b="1">
                <a:solidFill>
                  <a:schemeClr val="accent2"/>
                </a:solidFill>
                <a:latin typeface="Courier" pitchFamily="49" charset="0"/>
              </a:rPr>
              <a:t>-16</a:t>
            </a:r>
            <a:r>
              <a:rPr lang="en-US" sz="1400" b="1">
                <a:latin typeface="Courier" pitchFamily="49" charset="0"/>
              </a:rPr>
              <a:t>(R1),F12 	</a:t>
            </a:r>
            <a:r>
              <a:rPr lang="en-US" sz="1400" b="1">
                <a:solidFill>
                  <a:schemeClr val="accent2"/>
                </a:solidFill>
                <a:latin typeface="Courier" pitchFamily="49" charset="0"/>
              </a:rPr>
              <a:t>;drop SUBI &amp; BNEZ – </a:t>
            </a:r>
            <a:r>
              <a:rPr lang="en-US" sz="1400" b="1">
                <a:latin typeface="Courier" pitchFamily="49" charset="0"/>
              </a:rPr>
              <a:t>2 cycles delay</a:t>
            </a:r>
          </a:p>
          <a:p>
            <a:pPr>
              <a:tabLst>
                <a:tab pos="971550" algn="l"/>
                <a:tab pos="1885950" algn="l"/>
                <a:tab pos="3657600" algn="l"/>
              </a:tabLst>
            </a:pPr>
            <a:r>
              <a:rPr lang="en-US" sz="1400" b="1"/>
              <a:t> 10</a:t>
            </a:r>
            <a:r>
              <a:rPr lang="en-US" sz="1400" b="1">
                <a:latin typeface="Courier" pitchFamily="49" charset="0"/>
              </a:rPr>
              <a:t>	LD	F14,</a:t>
            </a:r>
            <a:r>
              <a:rPr lang="en-US" sz="1400" b="1">
                <a:solidFill>
                  <a:schemeClr val="accent2"/>
                </a:solidFill>
                <a:latin typeface="Courier" pitchFamily="49" charset="0"/>
              </a:rPr>
              <a:t>-24</a:t>
            </a:r>
            <a:r>
              <a:rPr lang="en-US" sz="1400" b="1">
                <a:latin typeface="Courier" pitchFamily="49" charset="0"/>
              </a:rPr>
              <a:t>(R1)</a:t>
            </a:r>
          </a:p>
          <a:p>
            <a:pPr>
              <a:tabLst>
                <a:tab pos="971550" algn="l"/>
                <a:tab pos="1885950" algn="l"/>
                <a:tab pos="3657600" algn="l"/>
              </a:tabLst>
            </a:pPr>
            <a:r>
              <a:rPr lang="en-US" sz="1400" b="1"/>
              <a:t> 11</a:t>
            </a:r>
            <a:r>
              <a:rPr lang="en-US" sz="1400" b="1">
                <a:latin typeface="Courier" pitchFamily="49" charset="0"/>
              </a:rPr>
              <a:t>	ADDD	F16,F14,F2         ; 1 cycle delay</a:t>
            </a:r>
          </a:p>
          <a:p>
            <a:pPr>
              <a:tabLst>
                <a:tab pos="971550" algn="l"/>
                <a:tab pos="1885950" algn="l"/>
                <a:tab pos="3657600" algn="l"/>
              </a:tabLst>
            </a:pPr>
            <a:r>
              <a:rPr lang="en-US" sz="1400" b="1"/>
              <a:t> 12</a:t>
            </a:r>
            <a:r>
              <a:rPr lang="en-US" sz="1400" b="1">
                <a:latin typeface="Courier" pitchFamily="49" charset="0"/>
              </a:rPr>
              <a:t>	SD	</a:t>
            </a:r>
            <a:r>
              <a:rPr lang="en-US" sz="1400" b="1">
                <a:solidFill>
                  <a:schemeClr val="accent2"/>
                </a:solidFill>
                <a:latin typeface="Courier" pitchFamily="49" charset="0"/>
              </a:rPr>
              <a:t>-24</a:t>
            </a:r>
            <a:r>
              <a:rPr lang="en-US" sz="1400" b="1">
                <a:latin typeface="Courier" pitchFamily="49" charset="0"/>
              </a:rPr>
              <a:t>(R1),F16        ; 2 cycles daly</a:t>
            </a:r>
          </a:p>
          <a:p>
            <a:pPr>
              <a:tabLst>
                <a:tab pos="971550" algn="l"/>
                <a:tab pos="1885950" algn="l"/>
                <a:tab pos="3657600" algn="l"/>
              </a:tabLst>
            </a:pPr>
            <a:r>
              <a:rPr lang="en-US" sz="1400" b="1"/>
              <a:t> 13</a:t>
            </a:r>
            <a:r>
              <a:rPr lang="en-US" sz="1400" b="1">
                <a:latin typeface="Courier" pitchFamily="49" charset="0"/>
              </a:rPr>
              <a:t>	SUBI	R1,R1,</a:t>
            </a:r>
            <a:r>
              <a:rPr lang="en-US" sz="1400" b="1">
                <a:solidFill>
                  <a:schemeClr val="accent2"/>
                </a:solidFill>
                <a:latin typeface="Courier" pitchFamily="49" charset="0"/>
              </a:rPr>
              <a:t>#32	;alter to 4*8; </a:t>
            </a:r>
            <a:r>
              <a:rPr lang="en-US" sz="1400" b="1">
                <a:latin typeface="Courier" pitchFamily="49" charset="0"/>
              </a:rPr>
              <a:t>1 cycle delay</a:t>
            </a:r>
          </a:p>
          <a:p>
            <a:pPr>
              <a:tabLst>
                <a:tab pos="971550" algn="l"/>
                <a:tab pos="1885950" algn="l"/>
                <a:tab pos="3657600" algn="l"/>
              </a:tabLst>
            </a:pPr>
            <a:r>
              <a:rPr lang="en-US" sz="1400" b="1"/>
              <a:t> 14</a:t>
            </a:r>
            <a:r>
              <a:rPr lang="en-US" sz="1400" b="1">
                <a:latin typeface="Courier" pitchFamily="49" charset="0"/>
              </a:rPr>
              <a:t>	BNEZ	R1,LOOP            ; Delayed branch</a:t>
            </a:r>
            <a:endParaRPr lang="en-US" sz="1400" b="1"/>
          </a:p>
          <a:p>
            <a:pPr>
              <a:tabLst>
                <a:tab pos="971550" algn="l"/>
                <a:tab pos="1885950" algn="l"/>
                <a:tab pos="3657600" algn="l"/>
              </a:tabLst>
            </a:pPr>
            <a:r>
              <a:rPr lang="en-US" sz="1400" b="1"/>
              <a:t> 15	</a:t>
            </a:r>
            <a:r>
              <a:rPr lang="en-US" sz="1400" b="1">
                <a:latin typeface="Courier" pitchFamily="49" charset="0"/>
              </a:rPr>
              <a:t>NOP</a:t>
            </a:r>
            <a:br>
              <a:rPr lang="en-US" sz="1400" b="1">
                <a:latin typeface="Courier" pitchFamily="49" charset="0"/>
              </a:rPr>
            </a:br>
            <a:endParaRPr lang="en-US" sz="1400" b="1">
              <a:latin typeface="Courier" pitchFamily="49" charset="0"/>
            </a:endParaRPr>
          </a:p>
          <a:p>
            <a:pPr>
              <a:tabLst>
                <a:tab pos="971550" algn="l"/>
                <a:tab pos="1885950" algn="l"/>
                <a:tab pos="3657600" algn="l"/>
              </a:tabLst>
            </a:pPr>
            <a:r>
              <a:rPr lang="en-US" b="1">
                <a:solidFill>
                  <a:schemeClr val="accent1"/>
                </a:solidFill>
                <a:latin typeface="Courier" pitchFamily="49" charset="0"/>
              </a:rPr>
              <a:t>*1 cycle delay for FP operation after load. 2 cycles delay for store after FP. 1 cycle after SUBI.</a:t>
            </a:r>
          </a:p>
          <a:p>
            <a:pPr>
              <a:tabLst>
                <a:tab pos="971550" algn="l"/>
                <a:tab pos="1885950" algn="l"/>
                <a:tab pos="3657600" algn="l"/>
              </a:tabLst>
            </a:pPr>
            <a:r>
              <a:rPr lang="en-US" sz="2400" b="1">
                <a:solidFill>
                  <a:schemeClr val="hlink"/>
                </a:solidFill>
                <a:latin typeface="Courier" pitchFamily="49" charset="0"/>
              </a:rPr>
              <a:t> </a:t>
            </a:r>
            <a:r>
              <a:rPr lang="en-US" sz="2000" b="1">
                <a:solidFill>
                  <a:schemeClr val="accent1"/>
                </a:solidFill>
              </a:rPr>
              <a:t>15 + 4 x (1+2) + 1 = 28 clock cycles, or 7 per iteration</a:t>
            </a:r>
          </a:p>
          <a:p>
            <a:pPr>
              <a:tabLst>
                <a:tab pos="971550" algn="l"/>
                <a:tab pos="1885950" algn="l"/>
                <a:tab pos="3657600" algn="l"/>
              </a:tabLst>
            </a:pPr>
            <a:r>
              <a:rPr lang="en-US" sz="2400" b="1">
                <a:solidFill>
                  <a:schemeClr val="hlink"/>
                </a:solidFill>
              </a:rPr>
              <a:t>Loop Unrolling is essential for ILP Processors Why?</a:t>
            </a:r>
          </a:p>
          <a:p>
            <a:pPr>
              <a:tabLst>
                <a:tab pos="971550" algn="l"/>
                <a:tab pos="1885950" algn="l"/>
                <a:tab pos="3657600" algn="l"/>
              </a:tabLst>
            </a:pPr>
            <a:r>
              <a:rPr lang="en-US" sz="2400" b="1">
                <a:solidFill>
                  <a:schemeClr val="hlink"/>
                </a:solidFill>
              </a:rPr>
              <a:t>But, increase in Code memory and no. of registers.</a:t>
            </a:r>
          </a:p>
        </p:txBody>
      </p:sp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482600" y="127000"/>
            <a:ext cx="8096250" cy="1143000"/>
          </a:xfrm>
          <a:noFill/>
          <a:ln/>
        </p:spPr>
        <p:txBody>
          <a:bodyPr/>
          <a:lstStyle/>
          <a:p>
            <a:r>
              <a:rPr lang="en-US"/>
              <a:t>Minimize Stall + Loop Unrolling</a:t>
            </a:r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673100" y="1143000"/>
            <a:ext cx="8458200" cy="2235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605" name="Rectangle 5"/>
          <p:cNvSpPr>
            <a:spLocks noChangeArrowheads="1"/>
          </p:cNvSpPr>
          <p:nvPr/>
        </p:nvSpPr>
        <p:spPr bwMode="auto">
          <a:xfrm>
            <a:off x="533400" y="1066800"/>
            <a:ext cx="8097838" cy="45735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>
              <a:tabLst>
                <a:tab pos="971550" algn="l"/>
                <a:tab pos="1885950" algn="l"/>
                <a:tab pos="3657600" algn="l"/>
              </a:tabLst>
            </a:pPr>
            <a:r>
              <a:rPr lang="en-US" b="1"/>
              <a:t>1 </a:t>
            </a:r>
            <a:r>
              <a:rPr lang="en-US" b="1">
                <a:latin typeface="Courier" pitchFamily="49" charset="0"/>
              </a:rPr>
              <a:t>Loop:	LD	F0,0(R1)</a:t>
            </a:r>
          </a:p>
          <a:p>
            <a:pPr>
              <a:tabLst>
                <a:tab pos="971550" algn="l"/>
                <a:tab pos="1885950" algn="l"/>
                <a:tab pos="3657600" algn="l"/>
              </a:tabLst>
            </a:pPr>
            <a:r>
              <a:rPr lang="en-US" b="1"/>
              <a:t>2</a:t>
            </a:r>
            <a:r>
              <a:rPr lang="en-US" b="1">
                <a:latin typeface="Courier" pitchFamily="49" charset="0"/>
              </a:rPr>
              <a:t>	LD	F6,-8(R1)</a:t>
            </a:r>
          </a:p>
          <a:p>
            <a:pPr>
              <a:tabLst>
                <a:tab pos="971550" algn="l"/>
                <a:tab pos="1885950" algn="l"/>
                <a:tab pos="3657600" algn="l"/>
              </a:tabLst>
            </a:pPr>
            <a:r>
              <a:rPr lang="en-US" b="1"/>
              <a:t>3</a:t>
            </a:r>
            <a:r>
              <a:rPr lang="en-US" b="1">
                <a:latin typeface="Courier" pitchFamily="49" charset="0"/>
              </a:rPr>
              <a:t>	LD	F10,-16(R1)</a:t>
            </a:r>
          </a:p>
          <a:p>
            <a:pPr>
              <a:tabLst>
                <a:tab pos="971550" algn="l"/>
                <a:tab pos="1885950" algn="l"/>
                <a:tab pos="3657600" algn="l"/>
              </a:tabLst>
            </a:pPr>
            <a:r>
              <a:rPr lang="en-US" b="1"/>
              <a:t>4</a:t>
            </a:r>
            <a:r>
              <a:rPr lang="en-US" b="1">
                <a:latin typeface="Courier" pitchFamily="49" charset="0"/>
              </a:rPr>
              <a:t>	LD	F14,-24(R1)</a:t>
            </a:r>
          </a:p>
          <a:p>
            <a:pPr>
              <a:tabLst>
                <a:tab pos="971550" algn="l"/>
                <a:tab pos="1885950" algn="l"/>
                <a:tab pos="3657600" algn="l"/>
              </a:tabLst>
            </a:pPr>
            <a:r>
              <a:rPr lang="en-US" b="1"/>
              <a:t>5</a:t>
            </a:r>
            <a:r>
              <a:rPr lang="en-US" b="1">
                <a:latin typeface="Courier" pitchFamily="49" charset="0"/>
              </a:rPr>
              <a:t>	ADDD	F4,F0,F2</a:t>
            </a:r>
          </a:p>
          <a:p>
            <a:pPr>
              <a:tabLst>
                <a:tab pos="971550" algn="l"/>
                <a:tab pos="1885950" algn="l"/>
                <a:tab pos="3657600" algn="l"/>
              </a:tabLst>
            </a:pPr>
            <a:r>
              <a:rPr lang="en-US" b="1"/>
              <a:t>6</a:t>
            </a:r>
            <a:r>
              <a:rPr lang="en-US" b="1">
                <a:latin typeface="Courier" pitchFamily="49" charset="0"/>
              </a:rPr>
              <a:t>	ADDD	F8,F6,F2</a:t>
            </a:r>
          </a:p>
          <a:p>
            <a:pPr>
              <a:tabLst>
                <a:tab pos="971550" algn="l"/>
                <a:tab pos="1885950" algn="l"/>
                <a:tab pos="3657600" algn="l"/>
              </a:tabLst>
            </a:pPr>
            <a:r>
              <a:rPr lang="en-US" b="1"/>
              <a:t>7</a:t>
            </a:r>
            <a:r>
              <a:rPr lang="en-US" b="1">
                <a:latin typeface="Courier" pitchFamily="49" charset="0"/>
              </a:rPr>
              <a:t>	ADDD	F12,F10,F2</a:t>
            </a:r>
          </a:p>
          <a:p>
            <a:pPr>
              <a:tabLst>
                <a:tab pos="971550" algn="l"/>
                <a:tab pos="1885950" algn="l"/>
                <a:tab pos="3657600" algn="l"/>
              </a:tabLst>
            </a:pPr>
            <a:r>
              <a:rPr lang="en-US" b="1"/>
              <a:t>8</a:t>
            </a:r>
            <a:r>
              <a:rPr lang="en-US" b="1">
                <a:latin typeface="Courier" pitchFamily="49" charset="0"/>
              </a:rPr>
              <a:t>	ADDD	F16,F14,F2</a:t>
            </a:r>
          </a:p>
          <a:p>
            <a:pPr>
              <a:tabLst>
                <a:tab pos="971550" algn="l"/>
                <a:tab pos="1885950" algn="l"/>
                <a:tab pos="3657600" algn="l"/>
              </a:tabLst>
            </a:pPr>
            <a:r>
              <a:rPr lang="en-US" b="1"/>
              <a:t>9</a:t>
            </a:r>
            <a:r>
              <a:rPr lang="en-US" b="1">
                <a:latin typeface="Courier" pitchFamily="49" charset="0"/>
              </a:rPr>
              <a:t>	SD	0(R1),F4</a:t>
            </a:r>
          </a:p>
          <a:p>
            <a:pPr>
              <a:tabLst>
                <a:tab pos="971550" algn="l"/>
                <a:tab pos="1885950" algn="l"/>
                <a:tab pos="3657600" algn="l"/>
              </a:tabLst>
            </a:pPr>
            <a:r>
              <a:rPr lang="en-US" b="1"/>
              <a:t>10</a:t>
            </a:r>
            <a:r>
              <a:rPr lang="en-US" b="1">
                <a:latin typeface="Courier" pitchFamily="49" charset="0"/>
              </a:rPr>
              <a:t>	SD	-8(R1),F8</a:t>
            </a:r>
          </a:p>
          <a:p>
            <a:pPr>
              <a:tabLst>
                <a:tab pos="971550" algn="l"/>
                <a:tab pos="1885950" algn="l"/>
                <a:tab pos="3657600" algn="l"/>
              </a:tabLst>
            </a:pPr>
            <a:r>
              <a:rPr lang="en-US" b="1"/>
              <a:t>11</a:t>
            </a:r>
            <a:r>
              <a:rPr lang="en-US" b="1">
                <a:latin typeface="Courier" pitchFamily="49" charset="0"/>
              </a:rPr>
              <a:t>	SD	-16(R1),F12</a:t>
            </a:r>
          </a:p>
          <a:p>
            <a:pPr>
              <a:tabLst>
                <a:tab pos="971550" algn="l"/>
                <a:tab pos="1885950" algn="l"/>
                <a:tab pos="3657600" algn="l"/>
              </a:tabLst>
            </a:pPr>
            <a:r>
              <a:rPr lang="en-US" b="1"/>
              <a:t>12</a:t>
            </a:r>
            <a:r>
              <a:rPr lang="en-US" b="1">
                <a:latin typeface="Courier" pitchFamily="49" charset="0"/>
              </a:rPr>
              <a:t>	SUBI	R1,R1,#32</a:t>
            </a:r>
          </a:p>
          <a:p>
            <a:pPr>
              <a:tabLst>
                <a:tab pos="971550" algn="l"/>
                <a:tab pos="1885950" algn="l"/>
                <a:tab pos="3657600" algn="l"/>
              </a:tabLst>
            </a:pPr>
            <a:r>
              <a:rPr lang="en-US" b="1"/>
              <a:t>13</a:t>
            </a:r>
            <a:r>
              <a:rPr lang="en-US" b="1">
                <a:latin typeface="Courier" pitchFamily="49" charset="0"/>
              </a:rPr>
              <a:t>	BNEZ	R1,LOOP    ; Delayed branch</a:t>
            </a:r>
          </a:p>
          <a:p>
            <a:pPr>
              <a:tabLst>
                <a:tab pos="971550" algn="l"/>
                <a:tab pos="1885950" algn="l"/>
                <a:tab pos="3657600" algn="l"/>
              </a:tabLst>
            </a:pPr>
            <a:r>
              <a:rPr lang="en-US" b="1"/>
              <a:t>14</a:t>
            </a:r>
            <a:r>
              <a:rPr lang="en-US" b="1">
                <a:latin typeface="Courier" pitchFamily="49" charset="0"/>
              </a:rPr>
              <a:t>	SD	</a:t>
            </a:r>
            <a:r>
              <a:rPr lang="en-US" b="1">
                <a:solidFill>
                  <a:schemeClr val="accent2"/>
                </a:solidFill>
                <a:latin typeface="Courier" pitchFamily="49" charset="0"/>
              </a:rPr>
              <a:t>8</a:t>
            </a:r>
            <a:r>
              <a:rPr lang="en-US" b="1">
                <a:latin typeface="Courier" pitchFamily="49" charset="0"/>
              </a:rPr>
              <a:t>(R1),F16	</a:t>
            </a:r>
            <a:r>
              <a:rPr lang="en-US" b="1">
                <a:solidFill>
                  <a:schemeClr val="accent2"/>
                </a:solidFill>
                <a:latin typeface="Courier" pitchFamily="49" charset="0"/>
              </a:rPr>
              <a:t>; 8-32 = -24</a:t>
            </a:r>
            <a:br>
              <a:rPr lang="en-US" b="1">
                <a:solidFill>
                  <a:schemeClr val="accent2"/>
                </a:solidFill>
                <a:latin typeface="Courier" pitchFamily="49" charset="0"/>
              </a:rPr>
            </a:br>
            <a:endParaRPr lang="en-US" b="1">
              <a:latin typeface="Courier" pitchFamily="49" charset="0"/>
            </a:endParaRPr>
          </a:p>
          <a:p>
            <a:pPr>
              <a:tabLst>
                <a:tab pos="971550" algn="l"/>
                <a:tab pos="1885950" algn="l"/>
                <a:tab pos="3657600" algn="l"/>
              </a:tabLst>
            </a:pPr>
            <a:r>
              <a:rPr lang="en-US" sz="2400" b="1">
                <a:latin typeface="Courier" pitchFamily="49" charset="0"/>
              </a:rPr>
              <a:t> </a:t>
            </a:r>
            <a:r>
              <a:rPr lang="en-US" sz="2400" b="1">
                <a:solidFill>
                  <a:schemeClr val="hlink"/>
                </a:solidFill>
              </a:rPr>
              <a:t>14 clock cycles, or 3.5 per iteration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42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0"/>
            <a:ext cx="8534400" cy="838200"/>
          </a:xfrm>
        </p:spPr>
        <p:txBody>
          <a:bodyPr/>
          <a:lstStyle/>
          <a:p>
            <a:r>
              <a:rPr lang="en-US"/>
              <a:t>Steps Compiler Performed to Unroll</a:t>
            </a:r>
          </a:p>
        </p:txBody>
      </p:sp>
      <p:sp>
        <p:nvSpPr>
          <p:cNvPr id="2150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914400"/>
            <a:ext cx="8001000" cy="4114800"/>
          </a:xfrm>
        </p:spPr>
        <p:txBody>
          <a:bodyPr/>
          <a:lstStyle/>
          <a:p>
            <a:r>
              <a:rPr lang="en-US"/>
              <a:t>Check OK to move the S.D after DSUBUI and BNEZ, and find amount to adjust S.D offset</a:t>
            </a:r>
          </a:p>
          <a:p>
            <a:r>
              <a:rPr lang="en-US"/>
              <a:t>Determine unrolling the loop would be useful by finding that the loop iterations were independent</a:t>
            </a:r>
          </a:p>
          <a:p>
            <a:r>
              <a:rPr lang="en-US"/>
              <a:t>Rename registers to avoid name dependencies</a:t>
            </a:r>
          </a:p>
          <a:p>
            <a:r>
              <a:rPr lang="en-US"/>
              <a:t>Eliminate extra test and branch instructions and adjust the loop termination and iteration code</a:t>
            </a:r>
          </a:p>
          <a:p>
            <a:r>
              <a:rPr lang="en-US"/>
              <a:t>Determine loads and stores in unrolled loop can be interchanged by observing that the loads and stores from different iterations are independent</a:t>
            </a:r>
          </a:p>
          <a:p>
            <a:pPr lvl="1"/>
            <a:r>
              <a:rPr lang="en-US"/>
              <a:t>requires analyzing memory addresses and finding that they do not refer to the same address.</a:t>
            </a:r>
          </a:p>
          <a:p>
            <a:r>
              <a:rPr lang="en-US"/>
              <a:t>Schedule the code, preserving any dependences needed to yield same result as the original code</a:t>
            </a:r>
          </a:p>
        </p:txBody>
      </p:sp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0"/>
            <a:ext cx="8096250" cy="990600"/>
          </a:xfrm>
          <a:noFill/>
          <a:ln/>
        </p:spPr>
        <p:txBody>
          <a:bodyPr/>
          <a:lstStyle/>
          <a:p>
            <a:r>
              <a:rPr lang="en-US">
                <a:solidFill>
                  <a:srgbClr val="FF0000"/>
                </a:solidFill>
              </a:rPr>
              <a:t>Compiler Optimization + 2-issue Superscalar</a:t>
            </a:r>
          </a:p>
        </p:txBody>
      </p:sp>
      <p:sp>
        <p:nvSpPr>
          <p:cNvPr id="139267" name="Rectangle 3"/>
          <p:cNvSpPr>
            <a:spLocks noChangeArrowheads="1"/>
          </p:cNvSpPr>
          <p:nvPr/>
        </p:nvSpPr>
        <p:spPr bwMode="auto">
          <a:xfrm>
            <a:off x="673100" y="1143000"/>
            <a:ext cx="8458200" cy="2235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9268" name="Rectangle 4"/>
          <p:cNvSpPr>
            <a:spLocks noChangeArrowheads="1"/>
          </p:cNvSpPr>
          <p:nvPr/>
        </p:nvSpPr>
        <p:spPr bwMode="auto">
          <a:xfrm>
            <a:off x="533400" y="1143000"/>
            <a:ext cx="8001000" cy="411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eaLnBrk="1" hangingPunct="1">
              <a:spcBef>
                <a:spcPct val="20000"/>
              </a:spcBef>
              <a:tabLst>
                <a:tab pos="971550" algn="l"/>
                <a:tab pos="1885950" algn="l"/>
                <a:tab pos="3657600" algn="l"/>
              </a:tabLst>
            </a:pPr>
            <a:r>
              <a:rPr lang="en-US" sz="2400" b="1">
                <a:solidFill>
                  <a:schemeClr val="accent1"/>
                </a:solidFill>
                <a:latin typeface="Times New Roman" pitchFamily="18" charset="0"/>
              </a:rPr>
              <a:t>EX: One LD/ST unit and one FP ALU</a:t>
            </a:r>
          </a:p>
          <a:p>
            <a:pPr>
              <a:tabLst>
                <a:tab pos="971550" algn="l"/>
                <a:tab pos="1885950" algn="l"/>
                <a:tab pos="3657600" algn="l"/>
              </a:tabLst>
            </a:pPr>
            <a:endParaRPr lang="en-US" b="1"/>
          </a:p>
          <a:p>
            <a:pPr>
              <a:tabLst>
                <a:tab pos="971550" algn="l"/>
                <a:tab pos="1885950" algn="l"/>
                <a:tab pos="3657600" algn="l"/>
              </a:tabLst>
            </a:pPr>
            <a:r>
              <a:rPr lang="en-US" b="1"/>
              <a:t>1 </a:t>
            </a:r>
            <a:r>
              <a:rPr lang="en-US" b="1">
                <a:latin typeface="Courier" pitchFamily="49" charset="0"/>
              </a:rPr>
              <a:t>Loop:	LD	F0,0(R1)</a:t>
            </a:r>
          </a:p>
          <a:p>
            <a:pPr>
              <a:tabLst>
                <a:tab pos="971550" algn="l"/>
                <a:tab pos="1885950" algn="l"/>
                <a:tab pos="3657600" algn="l"/>
              </a:tabLst>
            </a:pPr>
            <a:r>
              <a:rPr lang="en-US" b="1"/>
              <a:t>2</a:t>
            </a:r>
            <a:r>
              <a:rPr lang="en-US" b="1">
                <a:latin typeface="Courier" pitchFamily="49" charset="0"/>
              </a:rPr>
              <a:t>	LD	F6,-8(R1)</a:t>
            </a:r>
          </a:p>
          <a:p>
            <a:pPr>
              <a:tabLst>
                <a:tab pos="971550" algn="l"/>
                <a:tab pos="1885950" algn="l"/>
                <a:tab pos="3657600" algn="l"/>
              </a:tabLst>
            </a:pPr>
            <a:r>
              <a:rPr lang="en-US" b="1"/>
              <a:t>3</a:t>
            </a:r>
            <a:r>
              <a:rPr lang="en-US" b="1">
                <a:latin typeface="Courier" pitchFamily="49" charset="0"/>
              </a:rPr>
              <a:t>	LD	F10,-16(R1)         </a:t>
            </a:r>
            <a:r>
              <a:rPr lang="en-US" b="1"/>
              <a:t>ADDD	F4,F0,F2</a:t>
            </a:r>
            <a:endParaRPr lang="en-US" b="1">
              <a:latin typeface="Courier" pitchFamily="49" charset="0"/>
            </a:endParaRPr>
          </a:p>
          <a:p>
            <a:pPr>
              <a:tabLst>
                <a:tab pos="971550" algn="l"/>
                <a:tab pos="1885950" algn="l"/>
                <a:tab pos="3657600" algn="l"/>
              </a:tabLst>
            </a:pPr>
            <a:r>
              <a:rPr lang="en-US" b="1"/>
              <a:t>4</a:t>
            </a:r>
            <a:r>
              <a:rPr lang="en-US" b="1">
                <a:latin typeface="Courier" pitchFamily="49" charset="0"/>
              </a:rPr>
              <a:t>	LD	F14,-24(R1)         </a:t>
            </a:r>
            <a:r>
              <a:rPr lang="en-US" b="1"/>
              <a:t>ADDD	F8,F6,F2</a:t>
            </a:r>
            <a:endParaRPr lang="en-US" b="1">
              <a:latin typeface="Courier" pitchFamily="49" charset="0"/>
            </a:endParaRPr>
          </a:p>
          <a:p>
            <a:pPr>
              <a:tabLst>
                <a:tab pos="971550" algn="l"/>
                <a:tab pos="1885950" algn="l"/>
                <a:tab pos="3657600" algn="l"/>
              </a:tabLst>
            </a:pPr>
            <a:r>
              <a:rPr lang="en-US" b="1">
                <a:latin typeface="Courier" pitchFamily="49" charset="0"/>
              </a:rPr>
              <a:t>5	SD	0(R1),F4            </a:t>
            </a:r>
            <a:r>
              <a:rPr lang="en-US" b="1"/>
              <a:t>ADDD	F12,F10,F2</a:t>
            </a:r>
            <a:endParaRPr lang="en-US" b="1">
              <a:latin typeface="Courier" pitchFamily="49" charset="0"/>
            </a:endParaRPr>
          </a:p>
          <a:p>
            <a:pPr>
              <a:tabLst>
                <a:tab pos="971550" algn="l"/>
                <a:tab pos="1885950" algn="l"/>
                <a:tab pos="3657600" algn="l"/>
              </a:tabLst>
            </a:pPr>
            <a:r>
              <a:rPr lang="en-US" b="1"/>
              <a:t>6</a:t>
            </a:r>
            <a:r>
              <a:rPr lang="en-US" b="1">
                <a:latin typeface="Courier" pitchFamily="49" charset="0"/>
              </a:rPr>
              <a:t>	SD	-8(R1),F8           </a:t>
            </a:r>
            <a:r>
              <a:rPr lang="en-US" b="1"/>
              <a:t>ADDD	F16,F14,F2</a:t>
            </a:r>
            <a:endParaRPr lang="en-US" b="1">
              <a:latin typeface="Courier" pitchFamily="49" charset="0"/>
            </a:endParaRPr>
          </a:p>
          <a:p>
            <a:pPr>
              <a:tabLst>
                <a:tab pos="971550" algn="l"/>
                <a:tab pos="1885950" algn="l"/>
                <a:tab pos="3657600" algn="l"/>
              </a:tabLst>
            </a:pPr>
            <a:r>
              <a:rPr lang="en-US" b="1"/>
              <a:t>7</a:t>
            </a:r>
            <a:r>
              <a:rPr lang="en-US" b="1">
                <a:latin typeface="Courier" pitchFamily="49" charset="0"/>
              </a:rPr>
              <a:t>	SD	-16(R1),F12</a:t>
            </a:r>
          </a:p>
          <a:p>
            <a:pPr>
              <a:tabLst>
                <a:tab pos="971550" algn="l"/>
                <a:tab pos="1885950" algn="l"/>
                <a:tab pos="3657600" algn="l"/>
              </a:tabLst>
            </a:pPr>
            <a:r>
              <a:rPr lang="en-US" b="1"/>
              <a:t>8</a:t>
            </a:r>
            <a:r>
              <a:rPr lang="en-US" b="1">
                <a:latin typeface="Courier" pitchFamily="49" charset="0"/>
              </a:rPr>
              <a:t>	SUBI	R1,R1,#32</a:t>
            </a:r>
          </a:p>
          <a:p>
            <a:pPr>
              <a:tabLst>
                <a:tab pos="971550" algn="l"/>
                <a:tab pos="1885950" algn="l"/>
                <a:tab pos="3657600" algn="l"/>
              </a:tabLst>
            </a:pPr>
            <a:r>
              <a:rPr lang="en-US" b="1"/>
              <a:t>9</a:t>
            </a:r>
            <a:r>
              <a:rPr lang="en-US" b="1">
                <a:latin typeface="Courier" pitchFamily="49" charset="0"/>
              </a:rPr>
              <a:t>	BNEZ	R1,LOOP   ; Delayed branch</a:t>
            </a:r>
          </a:p>
          <a:p>
            <a:pPr>
              <a:tabLst>
                <a:tab pos="971550" algn="l"/>
                <a:tab pos="1885950" algn="l"/>
                <a:tab pos="3657600" algn="l"/>
              </a:tabLst>
            </a:pPr>
            <a:r>
              <a:rPr lang="en-US" b="1"/>
              <a:t>10</a:t>
            </a:r>
            <a:r>
              <a:rPr lang="en-US" b="1">
                <a:latin typeface="Courier" pitchFamily="49" charset="0"/>
              </a:rPr>
              <a:t>	SD	</a:t>
            </a:r>
            <a:r>
              <a:rPr lang="en-US" b="1">
                <a:solidFill>
                  <a:schemeClr val="accent2"/>
                </a:solidFill>
                <a:latin typeface="Courier" pitchFamily="49" charset="0"/>
              </a:rPr>
              <a:t>8</a:t>
            </a:r>
            <a:r>
              <a:rPr lang="en-US" b="1">
                <a:latin typeface="Courier" pitchFamily="49" charset="0"/>
              </a:rPr>
              <a:t>(R1),F16   </a:t>
            </a:r>
            <a:r>
              <a:rPr lang="en-US" b="1">
                <a:solidFill>
                  <a:schemeClr val="accent2"/>
                </a:solidFill>
                <a:latin typeface="Courier" pitchFamily="49" charset="0"/>
              </a:rPr>
              <a:t>; 8-32 = -24</a:t>
            </a:r>
            <a:br>
              <a:rPr lang="en-US" b="1">
                <a:solidFill>
                  <a:schemeClr val="accent2"/>
                </a:solidFill>
                <a:latin typeface="Courier" pitchFamily="49" charset="0"/>
              </a:rPr>
            </a:br>
            <a:endParaRPr lang="en-US" b="1">
              <a:latin typeface="Courier" pitchFamily="49" charset="0"/>
            </a:endParaRPr>
          </a:p>
          <a:p>
            <a:pPr>
              <a:tabLst>
                <a:tab pos="971550" algn="l"/>
                <a:tab pos="1885950" algn="l"/>
                <a:tab pos="3657600" algn="l"/>
              </a:tabLst>
            </a:pPr>
            <a:r>
              <a:rPr lang="en-US" sz="2400" b="1">
                <a:latin typeface="Courier" pitchFamily="49" charset="0"/>
              </a:rPr>
              <a:t> </a:t>
            </a:r>
            <a:r>
              <a:rPr lang="en-US" sz="2400" b="1">
                <a:solidFill>
                  <a:schemeClr val="accent2"/>
                </a:solidFill>
              </a:rPr>
              <a:t>10 clock cycles, or 2.5 per iteration</a:t>
            </a:r>
          </a:p>
        </p:txBody>
      </p:sp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922" name="Rectangle 2"/>
          <p:cNvSpPr>
            <a:spLocks noGrp="1" noChangeArrowheads="1"/>
          </p:cNvSpPr>
          <p:nvPr>
            <p:ph type="title"/>
          </p:nvPr>
        </p:nvSpPr>
        <p:spPr>
          <a:xfrm>
            <a:off x="990600" y="228600"/>
            <a:ext cx="7162800" cy="1143000"/>
          </a:xfrm>
        </p:spPr>
        <p:txBody>
          <a:bodyPr/>
          <a:lstStyle/>
          <a:p>
            <a:r>
              <a:rPr lang="en-US" sz="3200"/>
              <a:t>2-Issue without Loop Unrolling</a:t>
            </a:r>
          </a:p>
        </p:txBody>
      </p:sp>
      <p:sp>
        <p:nvSpPr>
          <p:cNvPr id="2099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371600"/>
            <a:ext cx="7162800" cy="4114800"/>
          </a:xfrm>
        </p:spPr>
        <p:txBody>
          <a:bodyPr/>
          <a:lstStyle/>
          <a:p>
            <a:pPr marL="457200" indent="-457200">
              <a:buFontTx/>
              <a:buNone/>
            </a:pPr>
            <a:r>
              <a:rPr lang="en-US" sz="1800"/>
              <a:t>1 Loop:	LD	</a:t>
            </a:r>
            <a:r>
              <a:rPr lang="en-US" sz="1800">
                <a:solidFill>
                  <a:schemeClr val="hlink"/>
                </a:solidFill>
              </a:rPr>
              <a:t>F0</a:t>
            </a:r>
            <a:r>
              <a:rPr lang="en-US" sz="1800"/>
              <a:t>,0(R1)	    </a:t>
            </a:r>
          </a:p>
          <a:p>
            <a:pPr marL="457200" indent="-457200">
              <a:buFontTx/>
              <a:buNone/>
            </a:pPr>
            <a:r>
              <a:rPr lang="en-US" sz="1800"/>
              <a:t>2		</a:t>
            </a:r>
            <a:r>
              <a:rPr lang="en-US" sz="1800">
                <a:solidFill>
                  <a:schemeClr val="accent1"/>
                </a:solidFill>
              </a:rPr>
              <a:t>SUBI	R1,R1,8        ADDD F4,F0,F2</a:t>
            </a:r>
          </a:p>
          <a:p>
            <a:pPr marL="457200" indent="-457200">
              <a:buFontTx/>
              <a:buNone/>
            </a:pPr>
            <a:r>
              <a:rPr lang="en-US" sz="1800"/>
              <a:t>3		</a:t>
            </a:r>
            <a:r>
              <a:rPr lang="en-US" sz="1800">
                <a:solidFill>
                  <a:schemeClr val="accent1"/>
                </a:solidFill>
              </a:rPr>
              <a:t>Stall</a:t>
            </a:r>
            <a:r>
              <a:rPr lang="en-US" sz="1800"/>
              <a:t>	</a:t>
            </a:r>
          </a:p>
          <a:p>
            <a:pPr marL="457200" indent="-457200">
              <a:buFontTx/>
              <a:buNone/>
            </a:pPr>
            <a:r>
              <a:rPr lang="en-US" sz="1800"/>
              <a:t>4		BNEZ	R1,Loop</a:t>
            </a:r>
          </a:p>
          <a:p>
            <a:pPr marL="457200" indent="-457200">
              <a:buFontTx/>
              <a:buAutoNum type="arabicPlain" startAt="5"/>
            </a:pPr>
            <a:r>
              <a:rPr lang="en-US" sz="1800">
                <a:solidFill>
                  <a:schemeClr val="accent1"/>
                </a:solidFill>
              </a:rPr>
              <a:t>       SD	8(R1),F4</a:t>
            </a:r>
            <a:r>
              <a:rPr lang="en-US" sz="1800"/>
              <a:t>	 - Branch Delay</a:t>
            </a:r>
          </a:p>
          <a:p>
            <a:pPr marL="457200" indent="-457200">
              <a:buFontTx/>
              <a:buNone/>
            </a:pPr>
            <a:r>
              <a:rPr lang="en-US" sz="1800">
                <a:solidFill>
                  <a:schemeClr val="hlink"/>
                </a:solidFill>
              </a:rPr>
              <a:t>Only One cycle improvement even with 2-issue superscalar!</a:t>
            </a:r>
          </a:p>
          <a:p>
            <a:pPr marL="457200" indent="-457200">
              <a:buFontTx/>
              <a:buNone/>
            </a:pPr>
            <a:endParaRPr lang="en-US" sz="1800">
              <a:solidFill>
                <a:schemeClr val="hlink"/>
              </a:solidFill>
            </a:endParaRPr>
          </a:p>
          <a:p>
            <a:pPr marL="457200" indent="-457200">
              <a:buFontTx/>
              <a:buNone/>
            </a:pPr>
            <a:r>
              <a:rPr lang="en-US" sz="1800">
                <a:solidFill>
                  <a:schemeClr val="accent2"/>
                </a:solidFill>
              </a:rPr>
              <a:t>HW: What if 2-issue no compiler optimization?</a:t>
            </a:r>
          </a:p>
          <a:p>
            <a:pPr marL="457200" indent="-457200"/>
            <a:endParaRPr lang="en-US" sz="1800">
              <a:solidFill>
                <a:schemeClr val="accent2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152400"/>
            <a:ext cx="8458200" cy="1143000"/>
          </a:xfrm>
        </p:spPr>
        <p:txBody>
          <a:bodyPr/>
          <a:lstStyle/>
          <a:p>
            <a:r>
              <a:rPr lang="en-US" sz="2800">
                <a:solidFill>
                  <a:srgbClr val="00009B"/>
                </a:solidFill>
              </a:rPr>
              <a:t>Static Multiple Issue: Very Long Instruction</a:t>
            </a:r>
            <a:br>
              <a:rPr lang="en-US" sz="2800">
                <a:solidFill>
                  <a:srgbClr val="00009B"/>
                </a:solidFill>
              </a:rPr>
            </a:br>
            <a:r>
              <a:rPr lang="en-US" sz="2800">
                <a:solidFill>
                  <a:srgbClr val="00009B"/>
                </a:solidFill>
              </a:rPr>
              <a:t>Word (VLIW) Architectures</a:t>
            </a:r>
            <a:endParaRPr lang="en-US" sz="2800">
              <a:solidFill>
                <a:srgbClr val="000000"/>
              </a:solidFill>
            </a:endParaRPr>
          </a:p>
        </p:txBody>
      </p:sp>
      <p:sp>
        <p:nvSpPr>
          <p:cNvPr id="141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371600"/>
            <a:ext cx="8534400" cy="4114800"/>
          </a:xfrm>
        </p:spPr>
        <p:txBody>
          <a:bodyPr/>
          <a:lstStyle/>
          <a:p>
            <a:pPr marL="342900" indent="-342900"/>
            <a:r>
              <a:rPr lang="en-US" sz="2000" b="0">
                <a:solidFill>
                  <a:srgbClr val="000000"/>
                </a:solidFill>
              </a:rPr>
              <a:t>Wide-issue processor that relies on compiler to</a:t>
            </a:r>
          </a:p>
          <a:p>
            <a:pPr marL="742950" lvl="1" indent="-285750"/>
            <a:r>
              <a:rPr lang="en-US" sz="1600">
                <a:solidFill>
                  <a:srgbClr val="00009B"/>
                </a:solidFill>
              </a:rPr>
              <a:t>Packet together independent instructions to be issued in parallel</a:t>
            </a:r>
          </a:p>
          <a:p>
            <a:pPr marL="742950" lvl="1" indent="-285750"/>
            <a:r>
              <a:rPr lang="en-US" sz="1600">
                <a:solidFill>
                  <a:srgbClr val="00009B"/>
                </a:solidFill>
              </a:rPr>
              <a:t>Schedule code to minimize hazards and stalls</a:t>
            </a:r>
          </a:p>
          <a:p>
            <a:pPr marL="342900" indent="-342900"/>
            <a:r>
              <a:rPr lang="en-US" sz="2000" b="0">
                <a:solidFill>
                  <a:srgbClr val="000000"/>
                </a:solidFill>
              </a:rPr>
              <a:t>Very long instruction words (3 to 8 operations)</a:t>
            </a:r>
          </a:p>
          <a:p>
            <a:pPr marL="742950" lvl="1" indent="-285750"/>
            <a:r>
              <a:rPr lang="en-US" sz="1600">
                <a:solidFill>
                  <a:srgbClr val="00009B"/>
                </a:solidFill>
              </a:rPr>
              <a:t>Can be issued in parallel without checks</a:t>
            </a:r>
          </a:p>
          <a:p>
            <a:pPr marL="742950" lvl="1" indent="-285750"/>
            <a:r>
              <a:rPr lang="en-US" sz="1600">
                <a:solidFill>
                  <a:srgbClr val="00009B"/>
                </a:solidFill>
              </a:rPr>
              <a:t>If compiler cannot find independent operations, it inserts nops</a:t>
            </a:r>
          </a:p>
          <a:p>
            <a:pPr marL="342900" indent="-342900"/>
            <a:r>
              <a:rPr lang="en-US" sz="2000" b="0">
                <a:solidFill>
                  <a:srgbClr val="000000"/>
                </a:solidFill>
              </a:rPr>
              <a:t>Advantage: simpler HW for wide issue</a:t>
            </a:r>
          </a:p>
          <a:p>
            <a:pPr marL="742950" lvl="1" indent="-285750"/>
            <a:r>
              <a:rPr lang="en-US" sz="1600">
                <a:solidFill>
                  <a:srgbClr val="00009B"/>
                </a:solidFill>
              </a:rPr>
              <a:t>Faster clock cycle</a:t>
            </a:r>
          </a:p>
          <a:p>
            <a:pPr marL="742950" lvl="1" indent="-285750"/>
            <a:r>
              <a:rPr lang="en-US" sz="1600">
                <a:solidFill>
                  <a:srgbClr val="00009B"/>
                </a:solidFill>
              </a:rPr>
              <a:t>Lower design &amp; verification cost</a:t>
            </a:r>
          </a:p>
          <a:p>
            <a:pPr marL="342900" indent="-342900"/>
            <a:r>
              <a:rPr lang="en-US" sz="2000" b="0">
                <a:solidFill>
                  <a:srgbClr val="000000"/>
                </a:solidFill>
              </a:rPr>
              <a:t>Disadvantages:</a:t>
            </a:r>
          </a:p>
          <a:p>
            <a:pPr marL="742950" lvl="1" indent="-285750"/>
            <a:r>
              <a:rPr lang="en-US" sz="1600">
                <a:solidFill>
                  <a:srgbClr val="00009B"/>
                </a:solidFill>
              </a:rPr>
              <a:t>Code size</a:t>
            </a:r>
          </a:p>
          <a:p>
            <a:pPr marL="742950" lvl="1" indent="-285750"/>
            <a:r>
              <a:rPr lang="en-US" sz="1600">
                <a:solidFill>
                  <a:srgbClr val="00009B"/>
                </a:solidFill>
              </a:rPr>
              <a:t>Requires aggressive compilation technology</a:t>
            </a:r>
            <a:endParaRPr lang="en-US" sz="1600">
              <a:solidFill>
                <a:srgbClr val="000000"/>
              </a:solidFill>
            </a:endParaRPr>
          </a:p>
          <a:p>
            <a:pPr marL="342900" indent="-342900"/>
            <a:endParaRPr lang="en-US" sz="180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sz="3200">
                <a:solidFill>
                  <a:srgbClr val="00009B"/>
                </a:solidFill>
              </a:rPr>
              <a:t>Traditional VLIW Hardware</a:t>
            </a:r>
            <a:endParaRPr lang="en-US" sz="3200">
              <a:solidFill>
                <a:srgbClr val="000000"/>
              </a:solidFill>
            </a:endParaRPr>
          </a:p>
        </p:txBody>
      </p:sp>
      <p:sp>
        <p:nvSpPr>
          <p:cNvPr id="142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4191000"/>
            <a:ext cx="7772400" cy="2362200"/>
          </a:xfrm>
        </p:spPr>
        <p:txBody>
          <a:bodyPr/>
          <a:lstStyle/>
          <a:p>
            <a:pPr marL="342900" indent="-342900"/>
            <a:r>
              <a:rPr lang="en-US" sz="1800" b="0">
                <a:solidFill>
                  <a:srgbClr val="000000"/>
                </a:solidFill>
              </a:rPr>
              <a:t>Multiple functional units, many registers (e.g. 128)</a:t>
            </a:r>
          </a:p>
          <a:p>
            <a:pPr marL="742950" lvl="1" indent="-285750"/>
            <a:r>
              <a:rPr lang="en-US" sz="1600">
                <a:solidFill>
                  <a:srgbClr val="00009B"/>
                </a:solidFill>
              </a:rPr>
              <a:t>Large multiported register file (for N FUs need ~3N ports)</a:t>
            </a:r>
          </a:p>
          <a:p>
            <a:pPr marL="342900" indent="-342900"/>
            <a:r>
              <a:rPr lang="en-US" sz="1800" b="0">
                <a:solidFill>
                  <a:srgbClr val="000000"/>
                </a:solidFill>
              </a:rPr>
              <a:t>Simple instruction fetch unit</a:t>
            </a:r>
          </a:p>
          <a:p>
            <a:pPr marL="742950" lvl="1" indent="-285750"/>
            <a:r>
              <a:rPr lang="en-US" sz="1600">
                <a:solidFill>
                  <a:srgbClr val="00009B"/>
                </a:solidFill>
              </a:rPr>
              <a:t>No checks, direct correspondence between slots &amp; FUs</a:t>
            </a:r>
          </a:p>
          <a:p>
            <a:pPr marL="342900" indent="-342900"/>
            <a:r>
              <a:rPr lang="en-US" sz="1800" b="0">
                <a:solidFill>
                  <a:srgbClr val="000000"/>
                </a:solidFill>
              </a:rPr>
              <a:t>Instruction format</a:t>
            </a:r>
          </a:p>
          <a:p>
            <a:pPr marL="742950" lvl="1" indent="-285750"/>
            <a:r>
              <a:rPr lang="en-US" sz="1600">
                <a:solidFill>
                  <a:srgbClr val="00009B"/>
                </a:solidFill>
              </a:rPr>
              <a:t>16 to 24 bits per op =&gt; 5*16=80 bits to 5*24=120 bits wide</a:t>
            </a:r>
          </a:p>
          <a:p>
            <a:pPr marL="742950" lvl="1" indent="-285750"/>
            <a:r>
              <a:rPr lang="en-US" sz="1600">
                <a:solidFill>
                  <a:srgbClr val="00009B"/>
                </a:solidFill>
              </a:rPr>
              <a:t>Can share immediate fields (1 per long instruction)</a:t>
            </a:r>
            <a:endParaRPr lang="en-US" sz="1600"/>
          </a:p>
        </p:txBody>
      </p:sp>
      <p:pic>
        <p:nvPicPr>
          <p:cNvPr id="142340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0" y="1219200"/>
            <a:ext cx="4648200" cy="2843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946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0"/>
            <a:ext cx="7924800" cy="914400"/>
          </a:xfrm>
          <a:noFill/>
          <a:ln/>
        </p:spPr>
        <p:txBody>
          <a:bodyPr/>
          <a:lstStyle/>
          <a:p>
            <a:r>
              <a:rPr lang="en-US"/>
              <a:t>VLIW Code Example</a:t>
            </a:r>
          </a:p>
        </p:txBody>
      </p:sp>
      <p:sp>
        <p:nvSpPr>
          <p:cNvPr id="2109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066800"/>
            <a:ext cx="7391400" cy="4648200"/>
          </a:xfrm>
          <a:noFill/>
          <a:ln/>
        </p:spPr>
        <p:txBody>
          <a:bodyPr/>
          <a:lstStyle/>
          <a:p>
            <a:pPr>
              <a:buFontTx/>
              <a:buNone/>
              <a:tabLst>
                <a:tab pos="914400" algn="l"/>
                <a:tab pos="1657350" algn="l"/>
                <a:tab pos="3028950" algn="l"/>
              </a:tabLst>
            </a:pPr>
            <a:r>
              <a:rPr lang="en-US" sz="2800">
                <a:solidFill>
                  <a:schemeClr val="accent1"/>
                </a:solidFill>
                <a:latin typeface="Courier" pitchFamily="49" charset="0"/>
              </a:rPr>
              <a:t>Consider the following example;</a:t>
            </a:r>
          </a:p>
          <a:p>
            <a:pPr>
              <a:buFontTx/>
              <a:buNone/>
              <a:tabLst>
                <a:tab pos="914400" algn="l"/>
                <a:tab pos="1657350" algn="l"/>
                <a:tab pos="3028950" algn="l"/>
              </a:tabLst>
            </a:pPr>
            <a:r>
              <a:rPr lang="en-US" sz="2800">
                <a:solidFill>
                  <a:schemeClr val="accent1"/>
                </a:solidFill>
                <a:latin typeface="Courier" pitchFamily="49" charset="0"/>
              </a:rPr>
              <a:t>For (i=1000; i&gt;0; i=i-1)</a:t>
            </a:r>
          </a:p>
          <a:p>
            <a:pPr>
              <a:buFontTx/>
              <a:buNone/>
              <a:tabLst>
                <a:tab pos="914400" algn="l"/>
                <a:tab pos="1657350" algn="l"/>
                <a:tab pos="3028950" algn="l"/>
              </a:tabLst>
            </a:pPr>
            <a:r>
              <a:rPr lang="en-US" sz="2800">
                <a:solidFill>
                  <a:schemeClr val="accent1"/>
                </a:solidFill>
                <a:latin typeface="Courier" pitchFamily="49" charset="0"/>
              </a:rPr>
              <a:t>           x[i] = x[i] + s;</a:t>
            </a:r>
          </a:p>
          <a:p>
            <a:pPr>
              <a:buFontTx/>
              <a:buNone/>
              <a:tabLst>
                <a:tab pos="914400" algn="l"/>
                <a:tab pos="1657350" algn="l"/>
                <a:tab pos="3028950" algn="l"/>
              </a:tabLst>
            </a:pPr>
            <a:r>
              <a:rPr lang="en-US" sz="2800">
                <a:solidFill>
                  <a:schemeClr val="accent2"/>
                </a:solidFill>
                <a:latin typeface="Courier" pitchFamily="49" charset="0"/>
              </a:rPr>
              <a:t>MIPS code:</a:t>
            </a:r>
          </a:p>
          <a:p>
            <a:pPr>
              <a:buFontTx/>
              <a:buNone/>
              <a:tabLst>
                <a:tab pos="914400" algn="l"/>
                <a:tab pos="1657350" algn="l"/>
                <a:tab pos="3028950" algn="l"/>
              </a:tabLst>
            </a:pPr>
            <a:r>
              <a:rPr lang="en-US" sz="2000">
                <a:latin typeface="Courier" pitchFamily="49" charset="0"/>
              </a:rPr>
              <a:t>Loop:	LD	F0,0(R1)	;F0=vector element</a:t>
            </a:r>
          </a:p>
          <a:p>
            <a:pPr>
              <a:buFontTx/>
              <a:buNone/>
              <a:tabLst>
                <a:tab pos="914400" algn="l"/>
                <a:tab pos="1657350" algn="l"/>
                <a:tab pos="3028950" algn="l"/>
              </a:tabLst>
            </a:pPr>
            <a:r>
              <a:rPr lang="en-US" sz="2000">
                <a:latin typeface="Courier" pitchFamily="49" charset="0"/>
              </a:rPr>
              <a:t> 		ADDD	F4,F0,F2	;add scalar from F2</a:t>
            </a:r>
          </a:p>
          <a:p>
            <a:pPr>
              <a:buFontTx/>
              <a:buNone/>
              <a:tabLst>
                <a:tab pos="914400" algn="l"/>
                <a:tab pos="1657350" algn="l"/>
                <a:tab pos="3028950" algn="l"/>
              </a:tabLst>
            </a:pPr>
            <a:r>
              <a:rPr lang="en-US" sz="2000">
                <a:latin typeface="Courier" pitchFamily="49" charset="0"/>
              </a:rPr>
              <a:t> 		SD	0(R1),F4	;store result</a:t>
            </a:r>
          </a:p>
          <a:p>
            <a:pPr>
              <a:buFontTx/>
              <a:buNone/>
              <a:tabLst>
                <a:tab pos="914400" algn="l"/>
                <a:tab pos="1657350" algn="l"/>
                <a:tab pos="3028950" algn="l"/>
              </a:tabLst>
            </a:pPr>
            <a:r>
              <a:rPr lang="en-US" sz="2000">
                <a:latin typeface="Courier" pitchFamily="49" charset="0"/>
              </a:rPr>
              <a:t> 		SUBI	R1,R1,8	;decrement pointer 8B (DW)</a:t>
            </a:r>
          </a:p>
          <a:p>
            <a:pPr>
              <a:buFontTx/>
              <a:buNone/>
              <a:tabLst>
                <a:tab pos="914400" algn="l"/>
                <a:tab pos="1657350" algn="l"/>
                <a:tab pos="3028950" algn="l"/>
              </a:tabLst>
            </a:pPr>
            <a:r>
              <a:rPr lang="en-US" sz="2000">
                <a:latin typeface="Courier" pitchFamily="49" charset="0"/>
              </a:rPr>
              <a:t> 		BNEZ	R1,Loop	;branch R1!=zero</a:t>
            </a:r>
          </a:p>
          <a:p>
            <a:pPr>
              <a:buFontTx/>
              <a:buNone/>
              <a:tabLst>
                <a:tab pos="914400" algn="l"/>
                <a:tab pos="1657350" algn="l"/>
                <a:tab pos="3028950" algn="l"/>
              </a:tabLst>
            </a:pPr>
            <a:r>
              <a:rPr lang="en-US" sz="2000">
                <a:latin typeface="Courier" pitchFamily="49" charset="0"/>
              </a:rPr>
              <a:t> 		NOP		;delayed branch slot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109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109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109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109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109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109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109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109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109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109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109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109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109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109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109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109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109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109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4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1094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1094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0947" grpId="0" build="p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Rectangle 2"/>
          <p:cNvSpPr>
            <a:spLocks noGrp="1" noChangeArrowheads="1"/>
          </p:cNvSpPr>
          <p:nvPr>
            <p:ph type="title"/>
          </p:nvPr>
        </p:nvSpPr>
        <p:spPr>
          <a:xfrm>
            <a:off x="990600" y="152400"/>
            <a:ext cx="7162800" cy="838200"/>
          </a:xfrm>
          <a:noFill/>
          <a:ln/>
        </p:spPr>
        <p:txBody>
          <a:bodyPr lIns="90488" rIns="90488"/>
          <a:lstStyle/>
          <a:p>
            <a:r>
              <a:rPr lang="en-US"/>
              <a:t>Loop Unrolling in VLIW</a:t>
            </a:r>
          </a:p>
        </p:txBody>
      </p:sp>
      <p:sp>
        <p:nvSpPr>
          <p:cNvPr id="149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143000"/>
            <a:ext cx="8550275" cy="4902200"/>
          </a:xfrm>
          <a:noFill/>
          <a:ln/>
        </p:spPr>
        <p:txBody>
          <a:bodyPr lIns="90488" rIns="90488"/>
          <a:lstStyle/>
          <a:p>
            <a:pPr marL="0" indent="0">
              <a:lnSpc>
                <a:spcPct val="80000"/>
              </a:lnSpc>
              <a:buFontTx/>
              <a:buNone/>
              <a:tabLst>
                <a:tab pos="1663700" algn="l"/>
                <a:tab pos="3263900" algn="l"/>
                <a:tab pos="5207000" algn="l"/>
                <a:tab pos="6172200" algn="l"/>
                <a:tab pos="8293100" algn="r"/>
              </a:tabLst>
            </a:pPr>
            <a:r>
              <a:rPr lang="en-US" sz="1800" i="1"/>
              <a:t>Memory 	Memory	FP	FP	Int. op/	Clock</a:t>
            </a:r>
            <a:br>
              <a:rPr lang="en-US" sz="1800" i="1"/>
            </a:br>
            <a:r>
              <a:rPr lang="en-US" sz="1800" i="1"/>
              <a:t>reference 1	reference 2	operation 1	 op. 2 	branch</a:t>
            </a:r>
          </a:p>
          <a:p>
            <a:pPr marL="0" indent="0">
              <a:lnSpc>
                <a:spcPct val="120000"/>
              </a:lnSpc>
              <a:buFontTx/>
              <a:buNone/>
              <a:tabLst>
                <a:tab pos="1663700" algn="l"/>
                <a:tab pos="3263900" algn="l"/>
                <a:tab pos="5207000" algn="l"/>
                <a:tab pos="6172200" algn="l"/>
                <a:tab pos="8293100" algn="r"/>
              </a:tabLst>
            </a:pPr>
            <a:r>
              <a:rPr lang="en-US" sz="1600"/>
              <a:t>L.D F0,0(R1)	L.D F6,-8(R1)				1</a:t>
            </a:r>
          </a:p>
          <a:p>
            <a:pPr marL="0" indent="0">
              <a:lnSpc>
                <a:spcPct val="80000"/>
              </a:lnSpc>
              <a:buFontTx/>
              <a:buNone/>
              <a:tabLst>
                <a:tab pos="1663700" algn="l"/>
                <a:tab pos="3263900" algn="l"/>
                <a:tab pos="5207000" algn="l"/>
                <a:tab pos="6172200" algn="l"/>
                <a:tab pos="8293100" algn="r"/>
              </a:tabLst>
            </a:pPr>
            <a:r>
              <a:rPr lang="en-US" sz="1600"/>
              <a:t>L.D F10,-16(R1)	L.D F14,-24(R1)				2</a:t>
            </a:r>
          </a:p>
          <a:p>
            <a:pPr marL="0" indent="0">
              <a:lnSpc>
                <a:spcPct val="80000"/>
              </a:lnSpc>
              <a:buFontTx/>
              <a:buNone/>
              <a:tabLst>
                <a:tab pos="1663700" algn="l"/>
                <a:tab pos="3263900" algn="l"/>
                <a:tab pos="5207000" algn="l"/>
                <a:tab pos="6172200" algn="l"/>
                <a:tab pos="8293100" algn="r"/>
              </a:tabLst>
            </a:pPr>
            <a:r>
              <a:rPr lang="en-US" sz="1600"/>
              <a:t>L.D F18,-32(R1)	L.D F22,-40(R1)	ADD.D F4,F0,F2	ADD.D F8,F6,F2	3</a:t>
            </a:r>
          </a:p>
          <a:p>
            <a:pPr marL="0" indent="0">
              <a:lnSpc>
                <a:spcPct val="80000"/>
              </a:lnSpc>
              <a:buFontTx/>
              <a:buNone/>
              <a:tabLst>
                <a:tab pos="1663700" algn="l"/>
                <a:tab pos="3263900" algn="l"/>
                <a:tab pos="5207000" algn="l"/>
                <a:tab pos="6172200" algn="l"/>
                <a:tab pos="8293100" algn="r"/>
              </a:tabLst>
            </a:pPr>
            <a:r>
              <a:rPr lang="en-US" sz="1600"/>
              <a:t>L.D F26,-48(R1)		ADD.D F12,F10,F2	ADD.D F16,F14,F2	4</a:t>
            </a:r>
          </a:p>
          <a:p>
            <a:pPr marL="0" indent="0">
              <a:lnSpc>
                <a:spcPct val="80000"/>
              </a:lnSpc>
              <a:buFontTx/>
              <a:buNone/>
              <a:tabLst>
                <a:tab pos="1663700" algn="l"/>
                <a:tab pos="3263900" algn="l"/>
                <a:tab pos="5207000" algn="l"/>
                <a:tab pos="6172200" algn="l"/>
                <a:tab pos="8293100" algn="r"/>
              </a:tabLst>
            </a:pPr>
            <a:r>
              <a:rPr lang="en-US" sz="1600"/>
              <a:t>		ADD.D F20,F18,F2	ADD.D F24,F22,F2	5</a:t>
            </a:r>
          </a:p>
          <a:p>
            <a:pPr marL="0" indent="0">
              <a:lnSpc>
                <a:spcPct val="80000"/>
              </a:lnSpc>
              <a:buFontTx/>
              <a:buNone/>
              <a:tabLst>
                <a:tab pos="1663700" algn="l"/>
                <a:tab pos="3263900" algn="l"/>
                <a:tab pos="5207000" algn="l"/>
                <a:tab pos="6172200" algn="l"/>
                <a:tab pos="8293100" algn="r"/>
              </a:tabLst>
            </a:pPr>
            <a:r>
              <a:rPr lang="en-US" sz="1600"/>
              <a:t>S.D 0(R1),F4	S.D -8(R1),F8	ADD.D F28,F26,F2			6</a:t>
            </a:r>
          </a:p>
          <a:p>
            <a:pPr marL="0" indent="0">
              <a:lnSpc>
                <a:spcPct val="80000"/>
              </a:lnSpc>
              <a:buFontTx/>
              <a:buNone/>
              <a:tabLst>
                <a:tab pos="1663700" algn="l"/>
                <a:tab pos="3263900" algn="l"/>
                <a:tab pos="5207000" algn="l"/>
                <a:tab pos="6172200" algn="l"/>
                <a:tab pos="8293100" algn="r"/>
              </a:tabLst>
            </a:pPr>
            <a:r>
              <a:rPr lang="en-US" sz="1600"/>
              <a:t>S.D -16(R1),F12	S.D -24(R1),F16				7</a:t>
            </a:r>
          </a:p>
          <a:p>
            <a:pPr marL="0" indent="0">
              <a:lnSpc>
                <a:spcPct val="80000"/>
              </a:lnSpc>
              <a:buFontTx/>
              <a:buNone/>
              <a:tabLst>
                <a:tab pos="1663700" algn="l"/>
                <a:tab pos="3263900" algn="l"/>
                <a:tab pos="5207000" algn="l"/>
                <a:tab pos="6172200" algn="l"/>
                <a:tab pos="8293100" algn="r"/>
              </a:tabLst>
            </a:pPr>
            <a:r>
              <a:rPr lang="en-US" sz="1600"/>
              <a:t>S.D -32(R1),F20	S.D -40(R1),F24			DSUBUI  R1,R1,#48	8</a:t>
            </a:r>
          </a:p>
          <a:p>
            <a:pPr marL="0" indent="0">
              <a:lnSpc>
                <a:spcPct val="80000"/>
              </a:lnSpc>
              <a:buFontTx/>
              <a:buNone/>
              <a:tabLst>
                <a:tab pos="1663700" algn="l"/>
                <a:tab pos="3263900" algn="l"/>
                <a:tab pos="5207000" algn="l"/>
                <a:tab pos="6172200" algn="l"/>
                <a:tab pos="8293100" algn="r"/>
              </a:tabLst>
            </a:pPr>
            <a:r>
              <a:rPr lang="en-US" sz="1600"/>
              <a:t>S.D -0(R1),F28				BNEZ R1,LOOP	9</a:t>
            </a:r>
            <a:endParaRPr lang="en-US"/>
          </a:p>
          <a:p>
            <a:pPr marL="0" indent="0">
              <a:lnSpc>
                <a:spcPct val="80000"/>
              </a:lnSpc>
              <a:buFontTx/>
              <a:buNone/>
              <a:tabLst>
                <a:tab pos="1663700" algn="l"/>
                <a:tab pos="3263900" algn="l"/>
                <a:tab pos="5207000" algn="l"/>
                <a:tab pos="6172200" algn="l"/>
                <a:tab pos="8293100" algn="r"/>
              </a:tabLst>
            </a:pPr>
            <a:r>
              <a:rPr lang="en-US">
                <a:solidFill>
                  <a:schemeClr val="hlink"/>
                </a:solidFill>
              </a:rPr>
              <a:t>  Unrolled 7 times to avoid delays</a:t>
            </a:r>
          </a:p>
          <a:p>
            <a:pPr marL="0" indent="0">
              <a:lnSpc>
                <a:spcPct val="80000"/>
              </a:lnSpc>
              <a:buFontTx/>
              <a:buNone/>
              <a:tabLst>
                <a:tab pos="1663700" algn="l"/>
                <a:tab pos="3263900" algn="l"/>
                <a:tab pos="5207000" algn="l"/>
                <a:tab pos="6172200" algn="l"/>
                <a:tab pos="8293100" algn="r"/>
              </a:tabLst>
            </a:pPr>
            <a:r>
              <a:rPr lang="en-US">
                <a:solidFill>
                  <a:schemeClr val="hlink"/>
                </a:solidFill>
              </a:rPr>
              <a:t>  </a:t>
            </a:r>
            <a:r>
              <a:rPr lang="en-US">
                <a:solidFill>
                  <a:schemeClr val="accent1"/>
                </a:solidFill>
              </a:rPr>
              <a:t>7 results in 9 clocks, or 1.3 clocks per iteration (1.8X)</a:t>
            </a:r>
          </a:p>
          <a:p>
            <a:pPr marL="0" indent="0">
              <a:lnSpc>
                <a:spcPct val="80000"/>
              </a:lnSpc>
              <a:buFontTx/>
              <a:buNone/>
              <a:tabLst>
                <a:tab pos="1663700" algn="l"/>
                <a:tab pos="3263900" algn="l"/>
                <a:tab pos="5207000" algn="l"/>
                <a:tab pos="6172200" algn="l"/>
                <a:tab pos="8293100" algn="r"/>
              </a:tabLst>
            </a:pPr>
            <a:r>
              <a:rPr lang="en-US">
                <a:solidFill>
                  <a:schemeClr val="hlink"/>
                </a:solidFill>
              </a:rPr>
              <a:t>  Average: 2.5 ops per clock, 50% efficiency</a:t>
            </a:r>
          </a:p>
          <a:p>
            <a:pPr marL="0" indent="0">
              <a:lnSpc>
                <a:spcPct val="80000"/>
              </a:lnSpc>
              <a:buFontTx/>
              <a:buNone/>
              <a:tabLst>
                <a:tab pos="1663700" algn="l"/>
                <a:tab pos="3263900" algn="l"/>
                <a:tab pos="5207000" algn="l"/>
                <a:tab pos="6172200" algn="l"/>
                <a:tab pos="8293100" algn="r"/>
              </a:tabLst>
            </a:pPr>
            <a:r>
              <a:rPr lang="en-US"/>
              <a:t>  Note: Need more registers in VLIW (15 vs. 6 in SS)</a:t>
            </a:r>
          </a:p>
        </p:txBody>
      </p:sp>
      <p:sp>
        <p:nvSpPr>
          <p:cNvPr id="149508" name="Line 4"/>
          <p:cNvSpPr>
            <a:spLocks noChangeShapeType="1"/>
          </p:cNvSpPr>
          <p:nvPr/>
        </p:nvSpPr>
        <p:spPr bwMode="auto">
          <a:xfrm>
            <a:off x="990600" y="2438400"/>
            <a:ext cx="3810000" cy="38100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9509" name="Line 5"/>
          <p:cNvSpPr>
            <a:spLocks noChangeShapeType="1"/>
          </p:cNvSpPr>
          <p:nvPr/>
        </p:nvSpPr>
        <p:spPr bwMode="auto">
          <a:xfrm flipH="1">
            <a:off x="1682750" y="3048000"/>
            <a:ext cx="2965450" cy="67945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wip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609600"/>
            <a:ext cx="8458200" cy="1143000"/>
          </a:xfrm>
        </p:spPr>
        <p:txBody>
          <a:bodyPr/>
          <a:lstStyle/>
          <a:p>
            <a:r>
              <a:rPr lang="en-US" sz="3200">
                <a:solidFill>
                  <a:srgbClr val="00009B"/>
                </a:solidFill>
              </a:rPr>
              <a:t>How Can the HW Help the Compiler with Discovering ILP?</a:t>
            </a:r>
            <a:r>
              <a:rPr lang="en-US">
                <a:solidFill>
                  <a:srgbClr val="000000"/>
                </a:solidFill>
              </a:rPr>
              <a:t/>
            </a:r>
            <a:br>
              <a:rPr lang="en-US">
                <a:solidFill>
                  <a:srgbClr val="000000"/>
                </a:solidFill>
              </a:rPr>
            </a:br>
            <a:endParaRPr lang="en-US">
              <a:solidFill>
                <a:srgbClr val="000000"/>
              </a:solidFill>
            </a:endParaRPr>
          </a:p>
        </p:txBody>
      </p:sp>
      <p:sp>
        <p:nvSpPr>
          <p:cNvPr id="147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676400"/>
            <a:ext cx="8610600" cy="4114800"/>
          </a:xfrm>
        </p:spPr>
        <p:txBody>
          <a:bodyPr/>
          <a:lstStyle/>
          <a:p>
            <a:pPr marL="342900" indent="-342900">
              <a:lnSpc>
                <a:spcPct val="80000"/>
              </a:lnSpc>
            </a:pPr>
            <a:r>
              <a:rPr lang="en-US" sz="2000" b="0">
                <a:solidFill>
                  <a:srgbClr val="000000"/>
                </a:solidFill>
              </a:rPr>
              <a:t>Compiler’s performance is critical for VLIW processors</a:t>
            </a:r>
          </a:p>
          <a:p>
            <a:pPr marL="742950" lvl="1" indent="-285750">
              <a:lnSpc>
                <a:spcPct val="80000"/>
              </a:lnSpc>
            </a:pPr>
            <a:r>
              <a:rPr lang="en-US" sz="1600">
                <a:solidFill>
                  <a:srgbClr val="00009B"/>
                </a:solidFill>
              </a:rPr>
              <a:t>Find many independent instructions &amp; schedule them in best</a:t>
            </a:r>
          </a:p>
          <a:p>
            <a:pPr marL="742950" lvl="1" indent="-285750">
              <a:lnSpc>
                <a:spcPct val="80000"/>
              </a:lnSpc>
              <a:buFontTx/>
              <a:buNone/>
            </a:pPr>
            <a:r>
              <a:rPr lang="en-US" sz="1600">
                <a:solidFill>
                  <a:srgbClr val="00009B"/>
                </a:solidFill>
              </a:rPr>
              <a:t>possible way</a:t>
            </a:r>
          </a:p>
          <a:p>
            <a:pPr marL="342900" indent="-342900">
              <a:lnSpc>
                <a:spcPct val="80000"/>
              </a:lnSpc>
            </a:pPr>
            <a:r>
              <a:rPr lang="en-US" sz="2000" b="0">
                <a:solidFill>
                  <a:srgbClr val="000000"/>
                </a:solidFill>
              </a:rPr>
              <a:t>What limits the compiler’s ability to discover ILP</a:t>
            </a:r>
          </a:p>
          <a:p>
            <a:pPr marL="742950" lvl="1" indent="-285750">
              <a:lnSpc>
                <a:spcPct val="80000"/>
              </a:lnSpc>
            </a:pPr>
            <a:r>
              <a:rPr lang="en-US" sz="1600">
                <a:solidFill>
                  <a:srgbClr val="00009B"/>
                </a:solidFill>
              </a:rPr>
              <a:t>Name dependencies (WAW &amp; WAR)</a:t>
            </a:r>
          </a:p>
          <a:p>
            <a:pPr lvl="2">
              <a:lnSpc>
                <a:spcPct val="80000"/>
              </a:lnSpc>
            </a:pPr>
            <a:r>
              <a:rPr lang="en-US">
                <a:solidFill>
                  <a:srgbClr val="9B0000"/>
                </a:solidFill>
              </a:rPr>
              <a:t>Can eliminate with large number of registers</a:t>
            </a:r>
          </a:p>
          <a:p>
            <a:pPr marL="742950" lvl="1" indent="-285750">
              <a:lnSpc>
                <a:spcPct val="80000"/>
              </a:lnSpc>
            </a:pPr>
            <a:r>
              <a:rPr lang="en-US" sz="1600">
                <a:solidFill>
                  <a:srgbClr val="00009B"/>
                </a:solidFill>
              </a:rPr>
              <a:t>Branches</a:t>
            </a:r>
          </a:p>
          <a:p>
            <a:pPr lvl="2">
              <a:lnSpc>
                <a:spcPct val="80000"/>
              </a:lnSpc>
            </a:pPr>
            <a:r>
              <a:rPr lang="en-US">
                <a:solidFill>
                  <a:srgbClr val="9B0000"/>
                </a:solidFill>
              </a:rPr>
              <a:t>Limit compiler’s ability to schedule</a:t>
            </a:r>
          </a:p>
          <a:p>
            <a:pPr lvl="2">
              <a:lnSpc>
                <a:spcPct val="80000"/>
              </a:lnSpc>
            </a:pPr>
            <a:r>
              <a:rPr lang="en-US">
                <a:solidFill>
                  <a:srgbClr val="9B0000"/>
                </a:solidFill>
              </a:rPr>
              <a:t>Modern VLIW processors use branch prediction too</a:t>
            </a:r>
          </a:p>
          <a:p>
            <a:pPr marL="742950" lvl="1" indent="-285750">
              <a:lnSpc>
                <a:spcPct val="80000"/>
              </a:lnSpc>
            </a:pPr>
            <a:r>
              <a:rPr lang="en-US" sz="1600">
                <a:solidFill>
                  <a:srgbClr val="00009B"/>
                </a:solidFill>
              </a:rPr>
              <a:t>Dependencies through memory</a:t>
            </a:r>
          </a:p>
          <a:p>
            <a:pPr lvl="2">
              <a:lnSpc>
                <a:spcPct val="80000"/>
              </a:lnSpc>
            </a:pPr>
            <a:r>
              <a:rPr lang="en-US">
                <a:solidFill>
                  <a:srgbClr val="9B0000"/>
                </a:solidFill>
              </a:rPr>
              <a:t>Force the compiler to use conservative schedule</a:t>
            </a:r>
          </a:p>
          <a:p>
            <a:pPr marL="342900" indent="-342900">
              <a:lnSpc>
                <a:spcPct val="80000"/>
              </a:lnSpc>
            </a:pPr>
            <a:r>
              <a:rPr lang="en-US" sz="2000" b="0">
                <a:solidFill>
                  <a:srgbClr val="000000"/>
                </a:solidFill>
              </a:rPr>
              <a:t>Can the HW help the compiler?</a:t>
            </a:r>
          </a:p>
          <a:p>
            <a:pPr marL="742950" lvl="1" indent="-285750">
              <a:lnSpc>
                <a:spcPct val="80000"/>
              </a:lnSpc>
            </a:pPr>
            <a:r>
              <a:rPr lang="en-US" sz="1600">
                <a:solidFill>
                  <a:srgbClr val="00009B"/>
                </a:solidFill>
              </a:rPr>
              <a:t>Ideally, with techniques simpler than those for superscalar processors</a:t>
            </a:r>
            <a:endParaRPr lang="en-US" sz="1600">
              <a:solidFill>
                <a:srgbClr val="000000"/>
              </a:solidFill>
            </a:endParaRPr>
          </a:p>
          <a:p>
            <a:pPr marL="342900" indent="-342900">
              <a:lnSpc>
                <a:spcPct val="80000"/>
              </a:lnSpc>
            </a:pPr>
            <a:endParaRPr lang="en-US" sz="18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6553200" y="6400800"/>
            <a:ext cx="1905000" cy="457200"/>
          </a:xfrm>
          <a:prstGeom prst="rect">
            <a:avLst/>
          </a:prstGeom>
        </p:spPr>
        <p:txBody>
          <a:bodyPr/>
          <a:lstStyle/>
          <a:p>
            <a:fld id="{8207DDE7-DEDA-451E-BC7D-2D99B6915B37}" type="slidenum">
              <a:rPr lang="en-US"/>
              <a:pPr/>
              <a:t>2</a:t>
            </a:fld>
            <a:endParaRPr lang="en-US"/>
          </a:p>
        </p:txBody>
      </p:sp>
      <p:sp>
        <p:nvSpPr>
          <p:cNvPr id="117762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0"/>
            <a:ext cx="7162800" cy="1143000"/>
          </a:xfrm>
        </p:spPr>
        <p:txBody>
          <a:bodyPr/>
          <a:lstStyle/>
          <a:p>
            <a:r>
              <a:rPr lang="en-US" b="1" dirty="0"/>
              <a:t>MIPS R4000 pipeline</a:t>
            </a:r>
            <a:r>
              <a:rPr lang="en-US" sz="2800" dirty="0"/>
              <a:t> </a:t>
            </a:r>
          </a:p>
        </p:txBody>
      </p:sp>
      <p:pic>
        <p:nvPicPr>
          <p:cNvPr id="117763" name="Picture 3" descr="AppA-fig3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1066800"/>
            <a:ext cx="8763000" cy="541496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152400"/>
            <a:ext cx="7162800" cy="914400"/>
          </a:xfrm>
        </p:spPr>
        <p:txBody>
          <a:bodyPr/>
          <a:lstStyle/>
          <a:p>
            <a:r>
              <a:rPr lang="en-US"/>
              <a:t>VLIW Vs. Superscalar</a:t>
            </a:r>
          </a:p>
        </p:txBody>
      </p:sp>
      <p:sp>
        <p:nvSpPr>
          <p:cNvPr id="148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143000"/>
            <a:ext cx="7162800" cy="49530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1800"/>
              <a:t>sequential stream of long instruction words</a:t>
            </a:r>
          </a:p>
          <a:p>
            <a:pPr>
              <a:lnSpc>
                <a:spcPct val="80000"/>
              </a:lnSpc>
            </a:pPr>
            <a:r>
              <a:rPr lang="en-US" sz="1800"/>
              <a:t>instructions scheduled statically by the compiler</a:t>
            </a:r>
          </a:p>
          <a:p>
            <a:pPr>
              <a:lnSpc>
                <a:spcPct val="80000"/>
              </a:lnSpc>
            </a:pPr>
            <a:r>
              <a:rPr lang="en-US" sz="1800"/>
              <a:t>number of simultaneously issued instructions is fixed during compile-time </a:t>
            </a:r>
          </a:p>
          <a:p>
            <a:pPr>
              <a:lnSpc>
                <a:spcPct val="80000"/>
              </a:lnSpc>
            </a:pPr>
            <a:r>
              <a:rPr lang="en-US" sz="1800"/>
              <a:t>instruction issue is less complicated than in a superscalar processor</a:t>
            </a:r>
          </a:p>
          <a:p>
            <a:pPr>
              <a:lnSpc>
                <a:spcPct val="80000"/>
              </a:lnSpc>
            </a:pPr>
            <a:r>
              <a:rPr lang="en-US" sz="1800"/>
              <a:t>Disadvantage: VLIW processors cannot react on dynamic events, </a:t>
            </a:r>
            <a:br>
              <a:rPr lang="en-US" sz="1800"/>
            </a:br>
            <a:r>
              <a:rPr lang="en-US" sz="1800"/>
              <a:t>e.g. cache misses, with the same flexibility like superscalars.</a:t>
            </a:r>
          </a:p>
          <a:p>
            <a:pPr>
              <a:lnSpc>
                <a:spcPct val="80000"/>
              </a:lnSpc>
            </a:pPr>
            <a:r>
              <a:rPr lang="en-US" sz="1800"/>
              <a:t>The number of instructions in a VLIW instruction word is usually fixed.</a:t>
            </a:r>
          </a:p>
          <a:p>
            <a:pPr>
              <a:lnSpc>
                <a:spcPct val="80000"/>
              </a:lnSpc>
            </a:pPr>
            <a:r>
              <a:rPr lang="en-US" sz="1800"/>
              <a:t>Padding VLIW instructions with no-ops is needed in case the full issue bandwidth is not be met. This increases code size. More recent VLIW architectures use a denser code format which allows to remove the no-ops.</a:t>
            </a:r>
          </a:p>
          <a:p>
            <a:pPr>
              <a:lnSpc>
                <a:spcPct val="80000"/>
              </a:lnSpc>
            </a:pPr>
            <a:r>
              <a:rPr lang="en-US" sz="1800"/>
              <a:t>VLIW is an </a:t>
            </a:r>
            <a:r>
              <a:rPr lang="en-US" sz="1800" i="1"/>
              <a:t>architectural</a:t>
            </a:r>
            <a:r>
              <a:rPr lang="en-US" sz="1800"/>
              <a:t> technique, whereas superscalar is a </a:t>
            </a:r>
            <a:r>
              <a:rPr lang="en-US" sz="1800" i="1"/>
              <a:t>microarchitecture</a:t>
            </a:r>
            <a:r>
              <a:rPr lang="en-US" sz="1800"/>
              <a:t> technique. </a:t>
            </a:r>
          </a:p>
          <a:p>
            <a:pPr>
              <a:lnSpc>
                <a:spcPct val="80000"/>
              </a:lnSpc>
            </a:pPr>
            <a:r>
              <a:rPr lang="en-US" sz="1800"/>
              <a:t>VLIW processors take advantage of spatial parallelism.</a:t>
            </a:r>
          </a:p>
          <a:p>
            <a:pPr>
              <a:lnSpc>
                <a:spcPct val="80000"/>
              </a:lnSpc>
            </a:pPr>
            <a:endParaRPr lang="en-US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Rectangle 2"/>
          <p:cNvSpPr>
            <a:spLocks noGrp="1" noChangeArrowheads="1"/>
          </p:cNvSpPr>
          <p:nvPr>
            <p:ph type="title"/>
          </p:nvPr>
        </p:nvSpPr>
        <p:spPr>
          <a:xfrm>
            <a:off x="990600" y="381000"/>
            <a:ext cx="7162800" cy="1143000"/>
          </a:xfrm>
          <a:noFill/>
          <a:ln/>
        </p:spPr>
        <p:txBody>
          <a:bodyPr lIns="90488" rIns="90488"/>
          <a:lstStyle/>
          <a:p>
            <a:r>
              <a:rPr lang="en-US" sz="3200"/>
              <a:t>Intel/HP IA-64 “Explicitly Parallel Instruction Computer (EPIC)”</a:t>
            </a:r>
          </a:p>
        </p:txBody>
      </p:sp>
      <p:sp>
        <p:nvSpPr>
          <p:cNvPr id="150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600200"/>
            <a:ext cx="8705850" cy="4114800"/>
          </a:xfrm>
          <a:noFill/>
          <a:ln/>
        </p:spPr>
        <p:txBody>
          <a:bodyPr lIns="90488" rIns="90488"/>
          <a:lstStyle/>
          <a:p>
            <a:pPr>
              <a:lnSpc>
                <a:spcPct val="80000"/>
              </a:lnSpc>
            </a:pPr>
            <a:r>
              <a:rPr lang="en-US" u="sng">
                <a:solidFill>
                  <a:schemeClr val="hlink"/>
                </a:solidFill>
              </a:rPr>
              <a:t>IA-64</a:t>
            </a:r>
            <a:r>
              <a:rPr lang="en-US"/>
              <a:t>: instruction set architecture; EPIC is type</a:t>
            </a:r>
          </a:p>
          <a:p>
            <a:pPr lvl="1">
              <a:lnSpc>
                <a:spcPct val="80000"/>
              </a:lnSpc>
            </a:pPr>
            <a:r>
              <a:rPr lang="en-US"/>
              <a:t>EPIC = 2nd generation VLIW?</a:t>
            </a:r>
            <a:endParaRPr lang="en-US" sz="2400"/>
          </a:p>
          <a:p>
            <a:pPr>
              <a:lnSpc>
                <a:spcPct val="80000"/>
              </a:lnSpc>
            </a:pPr>
            <a:r>
              <a:rPr lang="en-US" u="sng">
                <a:solidFill>
                  <a:schemeClr val="hlink"/>
                </a:solidFill>
              </a:rPr>
              <a:t>Itanium</a:t>
            </a:r>
            <a:r>
              <a:rPr lang="en-US" b="0">
                <a:solidFill>
                  <a:schemeClr val="hlink"/>
                </a:solidFill>
              </a:rPr>
              <a:t>™</a:t>
            </a:r>
            <a:r>
              <a:rPr lang="en-US"/>
              <a:t> is name of first implementation (2001)</a:t>
            </a:r>
          </a:p>
          <a:p>
            <a:pPr lvl="1">
              <a:lnSpc>
                <a:spcPct val="80000"/>
              </a:lnSpc>
            </a:pPr>
            <a:r>
              <a:rPr lang="en-US"/>
              <a:t>Highly parallel and deeply pipelined hardware at 800Mhz</a:t>
            </a:r>
            <a:endParaRPr lang="en-US" sz="2400"/>
          </a:p>
          <a:p>
            <a:pPr lvl="1">
              <a:lnSpc>
                <a:spcPct val="103000"/>
              </a:lnSpc>
              <a:buSzTx/>
            </a:pPr>
            <a:r>
              <a:rPr lang="en-US"/>
              <a:t>6-wide, 10-stage pipeline at 800Mhz on 0.18 µ process</a:t>
            </a:r>
            <a:endParaRPr lang="en-US" sz="2400"/>
          </a:p>
          <a:p>
            <a:pPr>
              <a:lnSpc>
                <a:spcPct val="80000"/>
              </a:lnSpc>
            </a:pPr>
            <a:r>
              <a:rPr lang="en-US"/>
              <a:t>128 64-bit integer registers + 128 82-bit floating point registers</a:t>
            </a:r>
          </a:p>
          <a:p>
            <a:pPr lvl="1">
              <a:lnSpc>
                <a:spcPct val="80000"/>
              </a:lnSpc>
            </a:pPr>
            <a:r>
              <a:rPr lang="en-US"/>
              <a:t>Not separate register files per functional unit as in old VLIW</a:t>
            </a:r>
            <a:endParaRPr lang="en-US" sz="2400"/>
          </a:p>
          <a:p>
            <a:pPr>
              <a:lnSpc>
                <a:spcPct val="80000"/>
              </a:lnSpc>
            </a:pPr>
            <a:r>
              <a:rPr lang="en-US"/>
              <a:t>Hardware checks dependencies </a:t>
            </a:r>
            <a:br>
              <a:rPr lang="en-US"/>
            </a:br>
            <a:r>
              <a:rPr lang="en-US"/>
              <a:t>(interlocks =&gt; binary compatibility over time)</a:t>
            </a:r>
          </a:p>
          <a:p>
            <a:pPr>
              <a:lnSpc>
                <a:spcPct val="80000"/>
              </a:lnSpc>
            </a:pPr>
            <a:r>
              <a:rPr lang="en-US"/>
              <a:t>Predicated execution (select 1 out of 64 1-bit flags) </a:t>
            </a:r>
            <a:br>
              <a:rPr lang="en-US"/>
            </a:br>
            <a:r>
              <a:rPr lang="en-US"/>
              <a:t>=&gt; 40% fewer mispredictions?</a:t>
            </a:r>
          </a:p>
          <a:p>
            <a:pPr>
              <a:lnSpc>
                <a:spcPct val="80000"/>
              </a:lnSpc>
            </a:pPr>
            <a:endParaRPr lang="en-US" sz="1800"/>
          </a:p>
        </p:txBody>
      </p:sp>
    </p:spTree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298450" y="1406525"/>
            <a:ext cx="8782050" cy="5246688"/>
            <a:chOff x="188" y="886"/>
            <a:chExt cx="5532" cy="3305"/>
          </a:xfrm>
        </p:grpSpPr>
        <p:sp>
          <p:nvSpPr>
            <p:cNvPr id="152579" name="Rectangle 3"/>
            <p:cNvSpPr>
              <a:spLocks noChangeArrowheads="1"/>
            </p:cNvSpPr>
            <p:nvPr/>
          </p:nvSpPr>
          <p:spPr bwMode="auto">
            <a:xfrm>
              <a:off x="198" y="886"/>
              <a:ext cx="847" cy="36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lIns="90488" tIns="44450" rIns="90488" bIns="44450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n-US" b="1" i="1">
                  <a:solidFill>
                    <a:schemeClr val="tx2"/>
                  </a:solidFill>
                </a:rPr>
                <a:t>Branch   </a:t>
              </a:r>
              <a:br>
                <a:rPr lang="en-US" b="1" i="1">
                  <a:solidFill>
                    <a:schemeClr val="tx2"/>
                  </a:solidFill>
                </a:rPr>
              </a:br>
              <a:r>
                <a:rPr lang="en-US" b="1" i="1">
                  <a:solidFill>
                    <a:schemeClr val="tx2"/>
                  </a:solidFill>
                </a:rPr>
                <a:t>Hints</a:t>
              </a:r>
            </a:p>
          </p:txBody>
        </p:sp>
        <p:sp>
          <p:nvSpPr>
            <p:cNvPr id="152580" name="Rectangle 4"/>
            <p:cNvSpPr>
              <a:spLocks noChangeArrowheads="1"/>
            </p:cNvSpPr>
            <p:nvPr/>
          </p:nvSpPr>
          <p:spPr bwMode="auto">
            <a:xfrm>
              <a:off x="4932" y="886"/>
              <a:ext cx="706" cy="36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n-US" b="1" i="1">
                  <a:solidFill>
                    <a:schemeClr val="tx2"/>
                  </a:solidFill>
                </a:rPr>
                <a:t>Memory </a:t>
              </a:r>
              <a:br>
                <a:rPr lang="en-US" b="1" i="1">
                  <a:solidFill>
                    <a:schemeClr val="tx2"/>
                  </a:solidFill>
                </a:rPr>
              </a:br>
              <a:r>
                <a:rPr lang="en-US" b="1" i="1">
                  <a:solidFill>
                    <a:schemeClr val="tx2"/>
                  </a:solidFill>
                </a:rPr>
                <a:t>Hints</a:t>
              </a:r>
              <a:endParaRPr lang="en-US" b="1" i="1">
                <a:solidFill>
                  <a:srgbClr val="7FFF00"/>
                </a:solidFill>
              </a:endParaRPr>
            </a:p>
          </p:txBody>
        </p:sp>
        <p:sp>
          <p:nvSpPr>
            <p:cNvPr id="152581" name="Rectangle 5"/>
            <p:cNvSpPr>
              <a:spLocks noChangeArrowheads="1"/>
            </p:cNvSpPr>
            <p:nvPr/>
          </p:nvSpPr>
          <p:spPr bwMode="auto">
            <a:xfrm>
              <a:off x="188" y="1880"/>
              <a:ext cx="964" cy="2279"/>
            </a:xfrm>
            <a:prstGeom prst="rect">
              <a:avLst/>
            </a:prstGeom>
            <a:noFill/>
            <a:ln w="28575">
              <a:solidFill>
                <a:srgbClr val="7FFF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2582" name="Rectangle 6"/>
            <p:cNvSpPr>
              <a:spLocks noChangeArrowheads="1"/>
            </p:cNvSpPr>
            <p:nvPr/>
          </p:nvSpPr>
          <p:spPr bwMode="auto">
            <a:xfrm>
              <a:off x="257" y="2382"/>
              <a:ext cx="808" cy="1255"/>
            </a:xfrm>
            <a:prstGeom prst="rect">
              <a:avLst/>
            </a:prstGeom>
            <a:solidFill>
              <a:srgbClr val="000000">
                <a:alpha val="50000"/>
              </a:srgb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8" tIns="44450" rIns="90488" bIns="44450" anchor="ctr"/>
            <a:lstStyle/>
            <a:p>
              <a:pPr algn="ctr"/>
              <a:r>
                <a:rPr lang="en-US" b="1"/>
                <a:t>Instruction</a:t>
              </a:r>
            </a:p>
            <a:p>
              <a:pPr algn="ctr"/>
              <a:r>
                <a:rPr lang="en-US" b="1"/>
                <a:t>Cache</a:t>
              </a:r>
            </a:p>
            <a:p>
              <a:pPr algn="ctr"/>
              <a:r>
                <a:rPr lang="en-US" b="1"/>
                <a:t>&amp; Branch</a:t>
              </a:r>
              <a:br>
                <a:rPr lang="en-US" b="1"/>
              </a:br>
              <a:r>
                <a:rPr lang="en-US" b="1"/>
                <a:t>Predictors</a:t>
              </a:r>
              <a:endParaRPr lang="en-US" b="1">
                <a:solidFill>
                  <a:schemeClr val="tx2"/>
                </a:solidFill>
              </a:endParaRPr>
            </a:p>
          </p:txBody>
        </p:sp>
        <p:sp>
          <p:nvSpPr>
            <p:cNvPr id="152583" name="Rectangle 7"/>
            <p:cNvSpPr>
              <a:spLocks noChangeArrowheads="1"/>
            </p:cNvSpPr>
            <p:nvPr/>
          </p:nvSpPr>
          <p:spPr bwMode="auto">
            <a:xfrm>
              <a:off x="284" y="1863"/>
              <a:ext cx="563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600" b="1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   </a:t>
              </a:r>
              <a:r>
                <a:rPr lang="en-US" sz="1600" b="1">
                  <a:solidFill>
                    <a:srgbClr val="7FFF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Fetch</a:t>
              </a:r>
              <a:endParaRPr lang="en-US" sz="1600" b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152584" name="Rectangle 8"/>
            <p:cNvSpPr>
              <a:spLocks noChangeArrowheads="1"/>
            </p:cNvSpPr>
            <p:nvPr/>
          </p:nvSpPr>
          <p:spPr bwMode="auto">
            <a:xfrm>
              <a:off x="4704" y="1887"/>
              <a:ext cx="868" cy="2304"/>
            </a:xfrm>
            <a:prstGeom prst="rect">
              <a:avLst/>
            </a:prstGeom>
            <a:noFill/>
            <a:ln w="28575">
              <a:solidFill>
                <a:srgbClr val="7FFF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2585" name="Rectangle 9"/>
            <p:cNvSpPr>
              <a:spLocks noChangeArrowheads="1"/>
            </p:cNvSpPr>
            <p:nvPr/>
          </p:nvSpPr>
          <p:spPr bwMode="auto">
            <a:xfrm>
              <a:off x="4712" y="2515"/>
              <a:ext cx="823" cy="1020"/>
            </a:xfrm>
            <a:prstGeom prst="rect">
              <a:avLst/>
            </a:prstGeom>
            <a:solidFill>
              <a:srgbClr val="000000">
                <a:alpha val="50000"/>
              </a:srgb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2800">
                <a:latin typeface="Times New Roman" pitchFamily="18" charset="0"/>
              </a:endParaRPr>
            </a:p>
          </p:txBody>
        </p:sp>
        <p:sp>
          <p:nvSpPr>
            <p:cNvPr id="152586" name="Rectangle 10"/>
            <p:cNvSpPr>
              <a:spLocks noChangeArrowheads="1"/>
            </p:cNvSpPr>
            <p:nvPr/>
          </p:nvSpPr>
          <p:spPr bwMode="auto">
            <a:xfrm>
              <a:off x="4743" y="1863"/>
              <a:ext cx="796" cy="36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600" b="1">
                  <a:solidFill>
                    <a:srgbClr val="7FFF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  Memory </a:t>
              </a:r>
              <a:br>
                <a:rPr lang="en-US" sz="1600" b="1">
                  <a:solidFill>
                    <a:srgbClr val="7FFF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</a:br>
              <a:r>
                <a:rPr lang="en-US" sz="1600" b="1">
                  <a:solidFill>
                    <a:srgbClr val="7FFF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Subsystem</a:t>
              </a:r>
            </a:p>
          </p:txBody>
        </p:sp>
        <p:sp>
          <p:nvSpPr>
            <p:cNvPr id="152587" name="Rectangle 11"/>
            <p:cNvSpPr>
              <a:spLocks noChangeArrowheads="1"/>
            </p:cNvSpPr>
            <p:nvPr/>
          </p:nvSpPr>
          <p:spPr bwMode="auto">
            <a:xfrm>
              <a:off x="4702" y="2563"/>
              <a:ext cx="1018" cy="86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lIns="90488" tIns="44450" rIns="90488" bIns="44450">
              <a:spAutoFit/>
            </a:bodyPr>
            <a:lstStyle/>
            <a:p>
              <a:r>
                <a:rPr lang="en-US" sz="2200" b="1"/>
                <a:t>Three levels of cache:</a:t>
              </a:r>
              <a:br>
                <a:rPr lang="en-US" sz="2200" b="1"/>
              </a:br>
              <a:r>
                <a:rPr lang="en-US" b="1"/>
                <a:t>L1, L2, L3</a:t>
              </a:r>
              <a:endParaRPr lang="en-US" b="1">
                <a:solidFill>
                  <a:schemeClr val="tx2"/>
                </a:solidFill>
              </a:endParaRPr>
            </a:p>
          </p:txBody>
        </p:sp>
        <p:grpSp>
          <p:nvGrpSpPr>
            <p:cNvPr id="3" name="Group 12"/>
            <p:cNvGrpSpPr>
              <a:grpSpLocks/>
            </p:cNvGrpSpPr>
            <p:nvPr/>
          </p:nvGrpSpPr>
          <p:grpSpPr bwMode="auto">
            <a:xfrm>
              <a:off x="1098" y="2643"/>
              <a:ext cx="276" cy="704"/>
              <a:chOff x="1098" y="2436"/>
              <a:chExt cx="276" cy="704"/>
            </a:xfrm>
          </p:grpSpPr>
          <p:sp>
            <p:nvSpPr>
              <p:cNvPr id="152589" name="Line 13"/>
              <p:cNvSpPr>
                <a:spLocks noChangeShapeType="1"/>
              </p:cNvSpPr>
              <p:nvPr/>
            </p:nvSpPr>
            <p:spPr bwMode="auto">
              <a:xfrm>
                <a:off x="1099" y="2436"/>
                <a:ext cx="275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2590" name="Line 14"/>
              <p:cNvSpPr>
                <a:spLocks noChangeShapeType="1"/>
              </p:cNvSpPr>
              <p:nvPr/>
            </p:nvSpPr>
            <p:spPr bwMode="auto">
              <a:xfrm>
                <a:off x="1098" y="2590"/>
                <a:ext cx="275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2591" name="Line 15"/>
              <p:cNvSpPr>
                <a:spLocks noChangeShapeType="1"/>
              </p:cNvSpPr>
              <p:nvPr/>
            </p:nvSpPr>
            <p:spPr bwMode="auto">
              <a:xfrm>
                <a:off x="1099" y="2726"/>
                <a:ext cx="275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2592" name="Line 16"/>
              <p:cNvSpPr>
                <a:spLocks noChangeShapeType="1"/>
              </p:cNvSpPr>
              <p:nvPr/>
            </p:nvSpPr>
            <p:spPr bwMode="auto">
              <a:xfrm>
                <a:off x="1099" y="2860"/>
                <a:ext cx="275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2593" name="Line 17"/>
              <p:cNvSpPr>
                <a:spLocks noChangeShapeType="1"/>
              </p:cNvSpPr>
              <p:nvPr/>
            </p:nvSpPr>
            <p:spPr bwMode="auto">
              <a:xfrm>
                <a:off x="1099" y="3013"/>
                <a:ext cx="275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2594" name="Line 18"/>
              <p:cNvSpPr>
                <a:spLocks noChangeShapeType="1"/>
              </p:cNvSpPr>
              <p:nvPr/>
            </p:nvSpPr>
            <p:spPr bwMode="auto">
              <a:xfrm>
                <a:off x="1098" y="3140"/>
                <a:ext cx="275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4" name="Group 19"/>
            <p:cNvGrpSpPr>
              <a:grpSpLocks/>
            </p:cNvGrpSpPr>
            <p:nvPr/>
          </p:nvGrpSpPr>
          <p:grpSpPr bwMode="auto">
            <a:xfrm>
              <a:off x="4598" y="2709"/>
              <a:ext cx="139" cy="658"/>
              <a:chOff x="1098" y="2436"/>
              <a:chExt cx="276" cy="704"/>
            </a:xfrm>
          </p:grpSpPr>
          <p:sp>
            <p:nvSpPr>
              <p:cNvPr id="152596" name="Line 20"/>
              <p:cNvSpPr>
                <a:spLocks noChangeShapeType="1"/>
              </p:cNvSpPr>
              <p:nvPr/>
            </p:nvSpPr>
            <p:spPr bwMode="auto">
              <a:xfrm>
                <a:off x="1099" y="2436"/>
                <a:ext cx="275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2597" name="Line 21"/>
              <p:cNvSpPr>
                <a:spLocks noChangeShapeType="1"/>
              </p:cNvSpPr>
              <p:nvPr/>
            </p:nvSpPr>
            <p:spPr bwMode="auto">
              <a:xfrm>
                <a:off x="1098" y="2590"/>
                <a:ext cx="275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2598" name="Line 22"/>
              <p:cNvSpPr>
                <a:spLocks noChangeShapeType="1"/>
              </p:cNvSpPr>
              <p:nvPr/>
            </p:nvSpPr>
            <p:spPr bwMode="auto">
              <a:xfrm>
                <a:off x="1099" y="2726"/>
                <a:ext cx="275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2599" name="Line 23"/>
              <p:cNvSpPr>
                <a:spLocks noChangeShapeType="1"/>
              </p:cNvSpPr>
              <p:nvPr/>
            </p:nvSpPr>
            <p:spPr bwMode="auto">
              <a:xfrm>
                <a:off x="1099" y="2860"/>
                <a:ext cx="275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2600" name="Line 24"/>
              <p:cNvSpPr>
                <a:spLocks noChangeShapeType="1"/>
              </p:cNvSpPr>
              <p:nvPr/>
            </p:nvSpPr>
            <p:spPr bwMode="auto">
              <a:xfrm>
                <a:off x="1099" y="3013"/>
                <a:ext cx="275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2601" name="Line 25"/>
              <p:cNvSpPr>
                <a:spLocks noChangeShapeType="1"/>
              </p:cNvSpPr>
              <p:nvPr/>
            </p:nvSpPr>
            <p:spPr bwMode="auto">
              <a:xfrm>
                <a:off x="1098" y="3140"/>
                <a:ext cx="275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5" name="Group 26"/>
          <p:cNvGrpSpPr>
            <a:grpSpLocks/>
          </p:cNvGrpSpPr>
          <p:nvPr/>
        </p:nvGrpSpPr>
        <p:grpSpPr bwMode="auto">
          <a:xfrm>
            <a:off x="1498600" y="1281113"/>
            <a:ext cx="3278188" cy="5349875"/>
            <a:chOff x="944" y="807"/>
            <a:chExt cx="2065" cy="3370"/>
          </a:xfrm>
        </p:grpSpPr>
        <p:sp>
          <p:nvSpPr>
            <p:cNvPr id="152603" name="Rectangle 27"/>
            <p:cNvSpPr>
              <a:spLocks noChangeArrowheads="1"/>
            </p:cNvSpPr>
            <p:nvPr/>
          </p:nvSpPr>
          <p:spPr bwMode="auto">
            <a:xfrm>
              <a:off x="1953" y="1879"/>
              <a:ext cx="760" cy="2298"/>
            </a:xfrm>
            <a:prstGeom prst="rect">
              <a:avLst/>
            </a:prstGeom>
            <a:noFill/>
            <a:ln w="28575">
              <a:solidFill>
                <a:srgbClr val="7FFF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2604" name="Rectangle 28"/>
            <p:cNvSpPr>
              <a:spLocks noChangeArrowheads="1"/>
            </p:cNvSpPr>
            <p:nvPr/>
          </p:nvSpPr>
          <p:spPr bwMode="auto">
            <a:xfrm>
              <a:off x="2025" y="807"/>
              <a:ext cx="984" cy="52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lIns="90488" tIns="44450" rIns="90488" bIns="44450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n-US" b="1" i="1">
                  <a:solidFill>
                    <a:schemeClr val="tx2"/>
                  </a:solidFill>
                </a:rPr>
                <a:t>Register Stack </a:t>
              </a:r>
              <a:br>
                <a:rPr lang="en-US" b="1" i="1">
                  <a:solidFill>
                    <a:schemeClr val="tx2"/>
                  </a:solidFill>
                </a:rPr>
              </a:br>
              <a:r>
                <a:rPr lang="en-US" b="1" i="1">
                  <a:solidFill>
                    <a:schemeClr val="tx2"/>
                  </a:solidFill>
                </a:rPr>
                <a:t>&amp; Rotation</a:t>
              </a:r>
              <a:endParaRPr lang="en-US" b="1" i="1">
                <a:solidFill>
                  <a:srgbClr val="7FFF00"/>
                </a:solidFill>
              </a:endParaRPr>
            </a:p>
          </p:txBody>
        </p:sp>
        <p:sp>
          <p:nvSpPr>
            <p:cNvPr id="152605" name="Rectangle 29"/>
            <p:cNvSpPr>
              <a:spLocks noChangeArrowheads="1"/>
            </p:cNvSpPr>
            <p:nvPr/>
          </p:nvSpPr>
          <p:spPr bwMode="auto">
            <a:xfrm>
              <a:off x="944" y="886"/>
              <a:ext cx="1034" cy="36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n-US" b="1" i="1">
                  <a:solidFill>
                    <a:schemeClr val="tx2"/>
                  </a:solidFill>
                </a:rPr>
                <a:t>    Explicit </a:t>
              </a:r>
            </a:p>
            <a:p>
              <a:pPr>
                <a:lnSpc>
                  <a:spcPct val="90000"/>
                </a:lnSpc>
              </a:pPr>
              <a:r>
                <a:rPr lang="en-US" b="1" i="1">
                  <a:solidFill>
                    <a:schemeClr val="tx2"/>
                  </a:solidFill>
                </a:rPr>
                <a:t>    Parallelism</a:t>
              </a:r>
              <a:endParaRPr lang="en-US" sz="1600" b="1" i="1">
                <a:solidFill>
                  <a:srgbClr val="7FFF00"/>
                </a:solidFill>
              </a:endParaRPr>
            </a:p>
          </p:txBody>
        </p:sp>
        <p:sp>
          <p:nvSpPr>
            <p:cNvPr id="152606" name="Rectangle 30"/>
            <p:cNvSpPr>
              <a:spLocks noChangeArrowheads="1"/>
            </p:cNvSpPr>
            <p:nvPr/>
          </p:nvSpPr>
          <p:spPr bwMode="auto">
            <a:xfrm>
              <a:off x="2001" y="2389"/>
              <a:ext cx="664" cy="1344"/>
            </a:xfrm>
            <a:prstGeom prst="rect">
              <a:avLst/>
            </a:prstGeom>
            <a:solidFill>
              <a:srgbClr val="000000">
                <a:alpha val="50000"/>
              </a:srgb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8" tIns="44450" rIns="90488" bIns="44450" anchor="ctr"/>
            <a:lstStyle/>
            <a:p>
              <a:pPr algn="ctr"/>
              <a:r>
                <a:rPr lang="en-US" b="1"/>
                <a:t>128 GR &amp;</a:t>
              </a:r>
            </a:p>
            <a:p>
              <a:pPr algn="ctr"/>
              <a:r>
                <a:rPr lang="en-US" b="1"/>
                <a:t>128 FR,</a:t>
              </a:r>
            </a:p>
            <a:p>
              <a:pPr algn="ctr"/>
              <a:r>
                <a:rPr lang="en-US" b="1"/>
                <a:t>Register</a:t>
              </a:r>
            </a:p>
            <a:p>
              <a:pPr algn="ctr"/>
              <a:r>
                <a:rPr lang="en-US" b="1"/>
                <a:t>Remap</a:t>
              </a:r>
              <a:br>
                <a:rPr lang="en-US" b="1"/>
              </a:br>
              <a:r>
                <a:rPr lang="en-US" b="1"/>
                <a:t>&amp;</a:t>
              </a:r>
              <a:br>
                <a:rPr lang="en-US" b="1"/>
              </a:br>
              <a:r>
                <a:rPr lang="en-US" b="1"/>
                <a:t>Stack </a:t>
              </a:r>
            </a:p>
            <a:p>
              <a:pPr algn="ctr"/>
              <a:r>
                <a:rPr lang="en-US" b="1"/>
                <a:t>Engine</a:t>
              </a:r>
              <a:endParaRPr lang="en-US" b="1">
                <a:solidFill>
                  <a:schemeClr val="tx2"/>
                </a:solidFill>
              </a:endParaRPr>
            </a:p>
          </p:txBody>
        </p:sp>
        <p:sp>
          <p:nvSpPr>
            <p:cNvPr id="152607" name="Rectangle 31"/>
            <p:cNvSpPr>
              <a:spLocks noChangeArrowheads="1"/>
            </p:cNvSpPr>
            <p:nvPr/>
          </p:nvSpPr>
          <p:spPr bwMode="auto">
            <a:xfrm>
              <a:off x="1977" y="1863"/>
              <a:ext cx="662" cy="36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600" b="1">
                  <a:solidFill>
                    <a:srgbClr val="7FFF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Register </a:t>
              </a:r>
            </a:p>
            <a:p>
              <a:r>
                <a:rPr lang="en-US" sz="1600" b="1">
                  <a:solidFill>
                    <a:srgbClr val="7FFF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Handling</a:t>
              </a:r>
              <a:endParaRPr lang="en-US" sz="1600" b="1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152608" name="Rectangle 32"/>
            <p:cNvSpPr>
              <a:spLocks noChangeArrowheads="1"/>
            </p:cNvSpPr>
            <p:nvPr/>
          </p:nvSpPr>
          <p:spPr bwMode="auto">
            <a:xfrm>
              <a:off x="1377" y="1879"/>
              <a:ext cx="424" cy="2297"/>
            </a:xfrm>
            <a:prstGeom prst="rect">
              <a:avLst/>
            </a:prstGeom>
            <a:noFill/>
            <a:ln w="28575">
              <a:solidFill>
                <a:srgbClr val="7FFF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2609" name="Rectangle 33"/>
            <p:cNvSpPr>
              <a:spLocks noChangeArrowheads="1"/>
            </p:cNvSpPr>
            <p:nvPr/>
          </p:nvSpPr>
          <p:spPr bwMode="auto">
            <a:xfrm rot="5400000">
              <a:off x="733" y="2955"/>
              <a:ext cx="1720" cy="240"/>
            </a:xfrm>
            <a:prstGeom prst="rect">
              <a:avLst/>
            </a:prstGeom>
            <a:solidFill>
              <a:srgbClr val="000000">
                <a:alpha val="50000"/>
              </a:srgb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8" tIns="44450" rIns="90488" bIns="44450" anchor="ctr"/>
            <a:lstStyle/>
            <a:p>
              <a:pPr algn="ctr"/>
              <a:r>
                <a:rPr lang="en-US" b="1"/>
                <a:t>Fast, Simple 6-Issue</a:t>
              </a:r>
              <a:endParaRPr lang="en-US" b="1">
                <a:solidFill>
                  <a:schemeClr val="tx2"/>
                </a:solidFill>
              </a:endParaRPr>
            </a:p>
          </p:txBody>
        </p:sp>
        <p:sp>
          <p:nvSpPr>
            <p:cNvPr id="152610" name="Rectangle 34"/>
            <p:cNvSpPr>
              <a:spLocks noChangeArrowheads="1"/>
            </p:cNvSpPr>
            <p:nvPr/>
          </p:nvSpPr>
          <p:spPr bwMode="auto">
            <a:xfrm>
              <a:off x="1365" y="1863"/>
              <a:ext cx="441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600" b="1">
                  <a:solidFill>
                    <a:srgbClr val="7FFF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Issue</a:t>
              </a:r>
              <a:endParaRPr lang="en-US" sz="1600" b="1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grpSp>
          <p:nvGrpSpPr>
            <p:cNvPr id="6" name="Group 35"/>
            <p:cNvGrpSpPr>
              <a:grpSpLocks/>
            </p:cNvGrpSpPr>
            <p:nvPr/>
          </p:nvGrpSpPr>
          <p:grpSpPr bwMode="auto">
            <a:xfrm>
              <a:off x="1808" y="2649"/>
              <a:ext cx="139" cy="658"/>
              <a:chOff x="1098" y="2436"/>
              <a:chExt cx="276" cy="704"/>
            </a:xfrm>
          </p:grpSpPr>
          <p:sp>
            <p:nvSpPr>
              <p:cNvPr id="152612" name="Line 36"/>
              <p:cNvSpPr>
                <a:spLocks noChangeShapeType="1"/>
              </p:cNvSpPr>
              <p:nvPr/>
            </p:nvSpPr>
            <p:spPr bwMode="auto">
              <a:xfrm>
                <a:off x="1099" y="2436"/>
                <a:ext cx="275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2613" name="Line 37"/>
              <p:cNvSpPr>
                <a:spLocks noChangeShapeType="1"/>
              </p:cNvSpPr>
              <p:nvPr/>
            </p:nvSpPr>
            <p:spPr bwMode="auto">
              <a:xfrm>
                <a:off x="1098" y="2590"/>
                <a:ext cx="275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2614" name="Line 38"/>
              <p:cNvSpPr>
                <a:spLocks noChangeShapeType="1"/>
              </p:cNvSpPr>
              <p:nvPr/>
            </p:nvSpPr>
            <p:spPr bwMode="auto">
              <a:xfrm>
                <a:off x="1099" y="2726"/>
                <a:ext cx="275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2615" name="Line 39"/>
              <p:cNvSpPr>
                <a:spLocks noChangeShapeType="1"/>
              </p:cNvSpPr>
              <p:nvPr/>
            </p:nvSpPr>
            <p:spPr bwMode="auto">
              <a:xfrm>
                <a:off x="1099" y="2860"/>
                <a:ext cx="275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2616" name="Line 40"/>
              <p:cNvSpPr>
                <a:spLocks noChangeShapeType="1"/>
              </p:cNvSpPr>
              <p:nvPr/>
            </p:nvSpPr>
            <p:spPr bwMode="auto">
              <a:xfrm>
                <a:off x="1099" y="3013"/>
                <a:ext cx="275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2617" name="Line 41"/>
              <p:cNvSpPr>
                <a:spLocks noChangeShapeType="1"/>
              </p:cNvSpPr>
              <p:nvPr/>
            </p:nvSpPr>
            <p:spPr bwMode="auto">
              <a:xfrm>
                <a:off x="1098" y="3140"/>
                <a:ext cx="275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7" name="Group 42"/>
            <p:cNvGrpSpPr>
              <a:grpSpLocks/>
            </p:cNvGrpSpPr>
            <p:nvPr/>
          </p:nvGrpSpPr>
          <p:grpSpPr bwMode="auto">
            <a:xfrm>
              <a:off x="2713" y="2681"/>
              <a:ext cx="139" cy="658"/>
              <a:chOff x="1098" y="2436"/>
              <a:chExt cx="276" cy="704"/>
            </a:xfrm>
          </p:grpSpPr>
          <p:sp>
            <p:nvSpPr>
              <p:cNvPr id="152619" name="Line 43"/>
              <p:cNvSpPr>
                <a:spLocks noChangeShapeType="1"/>
              </p:cNvSpPr>
              <p:nvPr/>
            </p:nvSpPr>
            <p:spPr bwMode="auto">
              <a:xfrm>
                <a:off x="1099" y="2436"/>
                <a:ext cx="275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2620" name="Line 44"/>
              <p:cNvSpPr>
                <a:spLocks noChangeShapeType="1"/>
              </p:cNvSpPr>
              <p:nvPr/>
            </p:nvSpPr>
            <p:spPr bwMode="auto">
              <a:xfrm>
                <a:off x="1098" y="2590"/>
                <a:ext cx="275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2621" name="Line 45"/>
              <p:cNvSpPr>
                <a:spLocks noChangeShapeType="1"/>
              </p:cNvSpPr>
              <p:nvPr/>
            </p:nvSpPr>
            <p:spPr bwMode="auto">
              <a:xfrm>
                <a:off x="1099" y="2726"/>
                <a:ext cx="275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2622" name="Line 46"/>
              <p:cNvSpPr>
                <a:spLocks noChangeShapeType="1"/>
              </p:cNvSpPr>
              <p:nvPr/>
            </p:nvSpPr>
            <p:spPr bwMode="auto">
              <a:xfrm>
                <a:off x="1099" y="2860"/>
                <a:ext cx="275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2623" name="Line 47"/>
              <p:cNvSpPr>
                <a:spLocks noChangeShapeType="1"/>
              </p:cNvSpPr>
              <p:nvPr/>
            </p:nvSpPr>
            <p:spPr bwMode="auto">
              <a:xfrm>
                <a:off x="1099" y="3013"/>
                <a:ext cx="275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2624" name="Line 48"/>
              <p:cNvSpPr>
                <a:spLocks noChangeShapeType="1"/>
              </p:cNvSpPr>
              <p:nvPr/>
            </p:nvSpPr>
            <p:spPr bwMode="auto">
              <a:xfrm>
                <a:off x="1098" y="3140"/>
                <a:ext cx="275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152625" name="Rectangle 49"/>
          <p:cNvSpPr>
            <a:spLocks noChangeArrowheads="1"/>
          </p:cNvSpPr>
          <p:nvPr/>
        </p:nvSpPr>
        <p:spPr bwMode="auto">
          <a:xfrm>
            <a:off x="4340225" y="2957513"/>
            <a:ext cx="974725" cy="333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r>
              <a:rPr lang="en-US" sz="1600" b="1">
                <a:solidFill>
                  <a:srgbClr val="7FFF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Control</a:t>
            </a:r>
            <a:endParaRPr lang="en-US" sz="1600" b="1">
              <a:solidFill>
                <a:schemeClr val="bg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grpSp>
        <p:nvGrpSpPr>
          <p:cNvPr id="8" name="Group 50"/>
          <p:cNvGrpSpPr>
            <a:grpSpLocks/>
          </p:cNvGrpSpPr>
          <p:nvPr/>
        </p:nvGrpSpPr>
        <p:grpSpPr bwMode="auto">
          <a:xfrm>
            <a:off x="0" y="87313"/>
            <a:ext cx="9144000" cy="6596062"/>
            <a:chOff x="0" y="55"/>
            <a:chExt cx="5760" cy="4155"/>
          </a:xfrm>
        </p:grpSpPr>
        <p:sp>
          <p:nvSpPr>
            <p:cNvPr id="152627" name="Rectangle 51"/>
            <p:cNvSpPr>
              <a:spLocks noChangeArrowheads="1"/>
            </p:cNvSpPr>
            <p:nvPr/>
          </p:nvSpPr>
          <p:spPr bwMode="auto">
            <a:xfrm>
              <a:off x="208" y="1547"/>
              <a:ext cx="2680" cy="22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600" b="1">
                  <a:solidFill>
                    <a:srgbClr val="7FFF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Micro-architecture Features  in hardware</a:t>
              </a:r>
              <a:r>
                <a:rPr lang="en-US" b="1">
                  <a:solidFill>
                    <a:srgbClr val="D9DB1A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: </a:t>
              </a:r>
            </a:p>
          </p:txBody>
        </p:sp>
        <p:sp>
          <p:nvSpPr>
            <p:cNvPr id="152628" name="Rectangle 52"/>
            <p:cNvSpPr>
              <a:spLocks noChangeArrowheads="1"/>
            </p:cNvSpPr>
            <p:nvPr/>
          </p:nvSpPr>
          <p:spPr bwMode="auto">
            <a:xfrm>
              <a:off x="0" y="55"/>
              <a:ext cx="5760" cy="38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lIns="90488" tIns="44450" rIns="90488" bIns="44450" anchor="ctr"/>
            <a:lstStyle/>
            <a:p>
              <a:pPr algn="ctr"/>
              <a:r>
                <a:rPr lang="en-US" sz="2800" b="1">
                  <a:solidFill>
                    <a:schemeClr val="hlink"/>
                  </a:solidFill>
                  <a:latin typeface="Comic Sans MS" pitchFamily="66" charset="0"/>
                </a:rPr>
                <a:t>Itanium™ EPIC Design Maximizes SW-HW Synergy</a:t>
              </a:r>
            </a:p>
            <a:p>
              <a:pPr algn="ctr"/>
              <a:r>
                <a:rPr lang="en-US" sz="2000" b="1" i="1">
                  <a:solidFill>
                    <a:schemeClr val="hlink"/>
                  </a:solidFill>
                  <a:latin typeface="Comic Sans MS" pitchFamily="66" charset="0"/>
                </a:rPr>
                <a:t>(Copyright: Intel at Hotchips ’00)</a:t>
              </a:r>
            </a:p>
          </p:txBody>
        </p:sp>
        <p:sp>
          <p:nvSpPr>
            <p:cNvPr id="152629" name="Rectangle 53"/>
            <p:cNvSpPr>
              <a:spLocks noChangeArrowheads="1"/>
            </p:cNvSpPr>
            <p:nvPr/>
          </p:nvSpPr>
          <p:spPr bwMode="auto">
            <a:xfrm>
              <a:off x="118" y="1485"/>
              <a:ext cx="5509" cy="2725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prstDash val="dash"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2630" name="Rectangle 54"/>
            <p:cNvSpPr>
              <a:spLocks noChangeArrowheads="1"/>
            </p:cNvSpPr>
            <p:nvPr/>
          </p:nvSpPr>
          <p:spPr bwMode="auto">
            <a:xfrm>
              <a:off x="117" y="477"/>
              <a:ext cx="5513" cy="959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prstDash val="dash"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2631" name="Rectangle 55"/>
            <p:cNvSpPr>
              <a:spLocks noChangeArrowheads="1"/>
            </p:cNvSpPr>
            <p:nvPr/>
          </p:nvSpPr>
          <p:spPr bwMode="auto">
            <a:xfrm>
              <a:off x="205" y="516"/>
              <a:ext cx="3418" cy="22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b="1" i="1">
                  <a:solidFill>
                    <a:schemeClr val="tx2"/>
                  </a:solidFill>
                </a:rPr>
                <a:t>Architecture Features programmed by compiler</a:t>
              </a:r>
              <a:r>
                <a:rPr lang="en-US" b="1">
                  <a:solidFill>
                    <a:srgbClr val="D9DB1A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:</a:t>
              </a:r>
            </a:p>
          </p:txBody>
        </p:sp>
        <p:sp>
          <p:nvSpPr>
            <p:cNvPr id="152632" name="Rectangle 56"/>
            <p:cNvSpPr>
              <a:spLocks noChangeArrowheads="1"/>
            </p:cNvSpPr>
            <p:nvPr/>
          </p:nvSpPr>
          <p:spPr bwMode="auto">
            <a:xfrm>
              <a:off x="2742" y="955"/>
              <a:ext cx="898" cy="22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b="1" i="1">
                  <a:solidFill>
                    <a:schemeClr val="tx2"/>
                  </a:solidFill>
                </a:rPr>
                <a:t>Predication</a:t>
              </a:r>
              <a:endParaRPr lang="en-US" b="1" i="1">
                <a:solidFill>
                  <a:srgbClr val="7FFF00"/>
                </a:solidFill>
              </a:endParaRPr>
            </a:p>
          </p:txBody>
        </p:sp>
        <p:sp>
          <p:nvSpPr>
            <p:cNvPr id="152633" name="Rectangle 57"/>
            <p:cNvSpPr>
              <a:spLocks noChangeArrowheads="1"/>
            </p:cNvSpPr>
            <p:nvPr/>
          </p:nvSpPr>
          <p:spPr bwMode="auto">
            <a:xfrm>
              <a:off x="3651" y="877"/>
              <a:ext cx="1122" cy="38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n-US" b="1" i="1">
                  <a:solidFill>
                    <a:schemeClr val="tx2"/>
                  </a:solidFill>
                </a:rPr>
                <a:t>Data &amp; Control</a:t>
              </a:r>
            </a:p>
            <a:p>
              <a:r>
                <a:rPr lang="en-US" b="1" i="1">
                  <a:solidFill>
                    <a:schemeClr val="tx2"/>
                  </a:solidFill>
                </a:rPr>
                <a:t>Speculation</a:t>
              </a:r>
              <a:endParaRPr lang="en-US" b="1" i="1">
                <a:solidFill>
                  <a:srgbClr val="00CC00"/>
                </a:solidFill>
              </a:endParaRPr>
            </a:p>
          </p:txBody>
        </p:sp>
        <p:sp>
          <p:nvSpPr>
            <p:cNvPr id="152634" name="Rectangle 58"/>
            <p:cNvSpPr>
              <a:spLocks noChangeArrowheads="1"/>
            </p:cNvSpPr>
            <p:nvPr/>
          </p:nvSpPr>
          <p:spPr bwMode="auto">
            <a:xfrm>
              <a:off x="2784" y="1887"/>
              <a:ext cx="472" cy="2306"/>
            </a:xfrm>
            <a:prstGeom prst="rect">
              <a:avLst/>
            </a:prstGeom>
            <a:noFill/>
            <a:ln w="28575">
              <a:solidFill>
                <a:srgbClr val="7FFF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2635" name="Rectangle 59"/>
            <p:cNvSpPr>
              <a:spLocks noChangeArrowheads="1"/>
            </p:cNvSpPr>
            <p:nvPr/>
          </p:nvSpPr>
          <p:spPr bwMode="auto">
            <a:xfrm rot="5400000">
              <a:off x="2112" y="2890"/>
              <a:ext cx="1832" cy="229"/>
            </a:xfrm>
            <a:prstGeom prst="rect">
              <a:avLst/>
            </a:prstGeom>
            <a:solidFill>
              <a:srgbClr val="000000">
                <a:alpha val="50000"/>
              </a:srgb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8" tIns="44450" rIns="90488" bIns="44450" anchor="ctr"/>
            <a:lstStyle/>
            <a:p>
              <a:pPr algn="ctr"/>
              <a:r>
                <a:rPr lang="en-US" sz="1700" b="1"/>
                <a:t>Bypasses &amp; Dependencies</a:t>
              </a:r>
              <a:endParaRPr lang="en-US" sz="1600" b="1">
                <a:solidFill>
                  <a:schemeClr val="tx2"/>
                </a:solidFill>
              </a:endParaRPr>
            </a:p>
          </p:txBody>
        </p:sp>
        <p:sp>
          <p:nvSpPr>
            <p:cNvPr id="152636" name="Rectangle 60"/>
            <p:cNvSpPr>
              <a:spLocks noChangeArrowheads="1"/>
            </p:cNvSpPr>
            <p:nvPr/>
          </p:nvSpPr>
          <p:spPr bwMode="auto">
            <a:xfrm>
              <a:off x="3378" y="1863"/>
              <a:ext cx="1295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600" b="1">
                  <a:solidFill>
                    <a:srgbClr val="7FFF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Parallel  Resources</a:t>
              </a:r>
            </a:p>
          </p:txBody>
        </p:sp>
        <p:sp>
          <p:nvSpPr>
            <p:cNvPr id="152637" name="Rectangle 61"/>
            <p:cNvSpPr>
              <a:spLocks noChangeArrowheads="1"/>
            </p:cNvSpPr>
            <p:nvPr/>
          </p:nvSpPr>
          <p:spPr bwMode="auto">
            <a:xfrm>
              <a:off x="3394" y="1887"/>
              <a:ext cx="1262" cy="2307"/>
            </a:xfrm>
            <a:prstGeom prst="rect">
              <a:avLst/>
            </a:prstGeom>
            <a:noFill/>
            <a:ln w="28575">
              <a:solidFill>
                <a:srgbClr val="7FFF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2638" name="Rectangle 62"/>
            <p:cNvSpPr>
              <a:spLocks noChangeArrowheads="1"/>
            </p:cNvSpPr>
            <p:nvPr/>
          </p:nvSpPr>
          <p:spPr bwMode="auto">
            <a:xfrm>
              <a:off x="3462" y="2083"/>
              <a:ext cx="1096" cy="480"/>
            </a:xfrm>
            <a:prstGeom prst="rect">
              <a:avLst/>
            </a:prstGeom>
            <a:solidFill>
              <a:srgbClr val="000000">
                <a:alpha val="50000"/>
              </a:srgb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8" tIns="44450" rIns="90488" bIns="44450" anchor="ctr"/>
            <a:lstStyle/>
            <a:p>
              <a:pPr algn="ctr"/>
              <a:r>
                <a:rPr lang="en-US" b="1"/>
                <a:t>4 Integer + </a:t>
              </a:r>
            </a:p>
            <a:p>
              <a:pPr algn="ctr"/>
              <a:r>
                <a:rPr lang="en-US" b="1"/>
                <a:t>4 MMX  Units</a:t>
              </a:r>
              <a:endParaRPr lang="en-US" sz="1600" b="1">
                <a:solidFill>
                  <a:schemeClr val="tx2"/>
                </a:solidFill>
              </a:endParaRPr>
            </a:p>
          </p:txBody>
        </p:sp>
        <p:sp>
          <p:nvSpPr>
            <p:cNvPr id="152639" name="Rectangle 63"/>
            <p:cNvSpPr>
              <a:spLocks noChangeArrowheads="1"/>
            </p:cNvSpPr>
            <p:nvPr/>
          </p:nvSpPr>
          <p:spPr bwMode="auto">
            <a:xfrm>
              <a:off x="3453" y="2607"/>
              <a:ext cx="1096" cy="458"/>
            </a:xfrm>
            <a:prstGeom prst="rect">
              <a:avLst/>
            </a:prstGeom>
            <a:solidFill>
              <a:srgbClr val="000000">
                <a:alpha val="50000"/>
              </a:srgb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8" tIns="44450" rIns="90488" bIns="44450" anchor="ctr"/>
            <a:lstStyle/>
            <a:p>
              <a:pPr algn="ctr"/>
              <a:r>
                <a:rPr lang="en-US" b="1"/>
                <a:t>2 FMACs  </a:t>
              </a:r>
            </a:p>
            <a:p>
              <a:pPr algn="ctr"/>
              <a:r>
                <a:rPr lang="en-US" b="1"/>
                <a:t>(4 for SSE)</a:t>
              </a:r>
              <a:endParaRPr lang="en-US" b="1">
                <a:solidFill>
                  <a:schemeClr val="tx2"/>
                </a:solidFill>
              </a:endParaRPr>
            </a:p>
          </p:txBody>
        </p:sp>
        <p:sp>
          <p:nvSpPr>
            <p:cNvPr id="152640" name="Rectangle 64"/>
            <p:cNvSpPr>
              <a:spLocks noChangeArrowheads="1"/>
            </p:cNvSpPr>
            <p:nvPr/>
          </p:nvSpPr>
          <p:spPr bwMode="auto">
            <a:xfrm>
              <a:off x="3461" y="3108"/>
              <a:ext cx="1086" cy="450"/>
            </a:xfrm>
            <a:prstGeom prst="rect">
              <a:avLst/>
            </a:prstGeom>
            <a:solidFill>
              <a:srgbClr val="000000">
                <a:alpha val="50000"/>
              </a:srgb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8" tIns="44450" rIns="90488" bIns="44450" anchor="ctr"/>
            <a:lstStyle/>
            <a:p>
              <a:pPr algn="ctr"/>
              <a:r>
                <a:rPr lang="en-US" b="1">
                  <a:solidFill>
                    <a:schemeClr val="tx2"/>
                  </a:solidFill>
                </a:rPr>
                <a:t> </a:t>
              </a:r>
              <a:r>
                <a:rPr lang="en-US" b="1"/>
                <a:t>2 L.D/ST units</a:t>
              </a:r>
              <a:endParaRPr lang="en-US" b="1">
                <a:solidFill>
                  <a:schemeClr val="tx2"/>
                </a:solidFill>
              </a:endParaRPr>
            </a:p>
          </p:txBody>
        </p:sp>
        <p:sp>
          <p:nvSpPr>
            <p:cNvPr id="152641" name="Rectangle 65"/>
            <p:cNvSpPr>
              <a:spLocks noChangeArrowheads="1"/>
            </p:cNvSpPr>
            <p:nvPr/>
          </p:nvSpPr>
          <p:spPr bwMode="auto">
            <a:xfrm>
              <a:off x="4405" y="2124"/>
              <a:ext cx="116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2642" name="Rectangle 66"/>
            <p:cNvSpPr>
              <a:spLocks noChangeArrowheads="1"/>
            </p:cNvSpPr>
            <p:nvPr/>
          </p:nvSpPr>
          <p:spPr bwMode="auto">
            <a:xfrm>
              <a:off x="3453" y="3598"/>
              <a:ext cx="1096" cy="188"/>
            </a:xfrm>
            <a:prstGeom prst="rect">
              <a:avLst/>
            </a:prstGeom>
            <a:solidFill>
              <a:srgbClr val="000000">
                <a:alpha val="50000"/>
              </a:srgb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8" tIns="44450" rIns="90488" bIns="44450" anchor="ctr"/>
            <a:lstStyle/>
            <a:p>
              <a:pPr algn="ctr"/>
              <a:r>
                <a:rPr lang="en-US" b="1"/>
                <a:t>32 entry ALAT</a:t>
              </a:r>
              <a:endParaRPr lang="en-US" b="1">
                <a:solidFill>
                  <a:schemeClr val="tx2"/>
                </a:solidFill>
              </a:endParaRPr>
            </a:p>
          </p:txBody>
        </p:sp>
        <p:grpSp>
          <p:nvGrpSpPr>
            <p:cNvPr id="9" name="Group 67"/>
            <p:cNvGrpSpPr>
              <a:grpSpLocks/>
            </p:cNvGrpSpPr>
            <p:nvPr/>
          </p:nvGrpSpPr>
          <p:grpSpPr bwMode="auto">
            <a:xfrm>
              <a:off x="3248" y="2694"/>
              <a:ext cx="139" cy="658"/>
              <a:chOff x="1098" y="2436"/>
              <a:chExt cx="276" cy="704"/>
            </a:xfrm>
          </p:grpSpPr>
          <p:sp>
            <p:nvSpPr>
              <p:cNvPr id="152644" name="Line 68"/>
              <p:cNvSpPr>
                <a:spLocks noChangeShapeType="1"/>
              </p:cNvSpPr>
              <p:nvPr/>
            </p:nvSpPr>
            <p:spPr bwMode="auto">
              <a:xfrm>
                <a:off x="1099" y="2436"/>
                <a:ext cx="275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2645" name="Line 69"/>
              <p:cNvSpPr>
                <a:spLocks noChangeShapeType="1"/>
              </p:cNvSpPr>
              <p:nvPr/>
            </p:nvSpPr>
            <p:spPr bwMode="auto">
              <a:xfrm>
                <a:off x="1098" y="2590"/>
                <a:ext cx="275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2646" name="Line 70"/>
              <p:cNvSpPr>
                <a:spLocks noChangeShapeType="1"/>
              </p:cNvSpPr>
              <p:nvPr/>
            </p:nvSpPr>
            <p:spPr bwMode="auto">
              <a:xfrm>
                <a:off x="1099" y="2726"/>
                <a:ext cx="275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2647" name="Line 71"/>
              <p:cNvSpPr>
                <a:spLocks noChangeShapeType="1"/>
              </p:cNvSpPr>
              <p:nvPr/>
            </p:nvSpPr>
            <p:spPr bwMode="auto">
              <a:xfrm>
                <a:off x="1099" y="2860"/>
                <a:ext cx="275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2648" name="Line 72"/>
              <p:cNvSpPr>
                <a:spLocks noChangeShapeType="1"/>
              </p:cNvSpPr>
              <p:nvPr/>
            </p:nvSpPr>
            <p:spPr bwMode="auto">
              <a:xfrm>
                <a:off x="1099" y="3013"/>
                <a:ext cx="275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2649" name="Line 73"/>
              <p:cNvSpPr>
                <a:spLocks noChangeShapeType="1"/>
              </p:cNvSpPr>
              <p:nvPr/>
            </p:nvSpPr>
            <p:spPr bwMode="auto">
              <a:xfrm>
                <a:off x="1098" y="3140"/>
                <a:ext cx="275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52650" name="Rectangle 74"/>
            <p:cNvSpPr>
              <a:spLocks noChangeArrowheads="1"/>
            </p:cNvSpPr>
            <p:nvPr/>
          </p:nvSpPr>
          <p:spPr bwMode="auto">
            <a:xfrm>
              <a:off x="2111" y="3968"/>
              <a:ext cx="2427" cy="180"/>
            </a:xfrm>
            <a:prstGeom prst="rect">
              <a:avLst/>
            </a:prstGeom>
            <a:solidFill>
              <a:srgbClr val="000000">
                <a:alpha val="50000"/>
              </a:srgb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b="1"/>
                <a:t>Speculation Deferral Management</a:t>
              </a:r>
              <a:endParaRPr lang="en-US" b="1">
                <a:solidFill>
                  <a:schemeClr val="tx2"/>
                </a:solidFill>
              </a:endParaRP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6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152400"/>
            <a:ext cx="7988300" cy="685800"/>
          </a:xfrm>
          <a:noFill/>
          <a:ln/>
        </p:spPr>
        <p:txBody>
          <a:bodyPr lIns="90488" rIns="90488"/>
          <a:lstStyle/>
          <a:p>
            <a:r>
              <a:rPr lang="en-US" sz="2400"/>
              <a:t>10 Stage In-Order Core Pipeline</a:t>
            </a:r>
            <a:br>
              <a:rPr lang="en-US" sz="2400"/>
            </a:br>
            <a:r>
              <a:rPr lang="en-US" sz="2000" i="1"/>
              <a:t>(Copyright: Intel at Hotchips ’00)</a:t>
            </a:r>
            <a:br>
              <a:rPr lang="en-US" sz="2000" i="1"/>
            </a:br>
            <a:r>
              <a:rPr lang="en-US" sz="2000"/>
              <a:t> </a:t>
            </a:r>
          </a:p>
        </p:txBody>
      </p:sp>
      <p:sp>
        <p:nvSpPr>
          <p:cNvPr id="154627" name="Freeform 3"/>
          <p:cNvSpPr>
            <a:spLocks/>
          </p:cNvSpPr>
          <p:nvPr/>
        </p:nvSpPr>
        <p:spPr bwMode="gray">
          <a:xfrm>
            <a:off x="457200" y="914400"/>
            <a:ext cx="3165475" cy="2500313"/>
          </a:xfrm>
          <a:custGeom>
            <a:avLst/>
            <a:gdLst/>
            <a:ahLst/>
            <a:cxnLst>
              <a:cxn ang="0">
                <a:pos x="0" y="1569"/>
              </a:cxn>
              <a:cxn ang="0">
                <a:pos x="317" y="0"/>
              </a:cxn>
              <a:cxn ang="0">
                <a:pos x="2262" y="0"/>
              </a:cxn>
              <a:cxn ang="0">
                <a:pos x="2262" y="1209"/>
              </a:cxn>
              <a:cxn ang="0">
                <a:pos x="1671" y="1569"/>
              </a:cxn>
              <a:cxn ang="0">
                <a:pos x="0" y="1569"/>
              </a:cxn>
            </a:cxnLst>
            <a:rect l="0" t="0" r="r" b="b"/>
            <a:pathLst>
              <a:path w="2262" h="1569">
                <a:moveTo>
                  <a:pt x="0" y="1569"/>
                </a:moveTo>
                <a:lnTo>
                  <a:pt x="317" y="0"/>
                </a:lnTo>
                <a:lnTo>
                  <a:pt x="2262" y="0"/>
                </a:lnTo>
                <a:lnTo>
                  <a:pt x="2262" y="1209"/>
                </a:lnTo>
                <a:lnTo>
                  <a:pt x="1671" y="1569"/>
                </a:lnTo>
                <a:lnTo>
                  <a:pt x="0" y="1569"/>
                </a:lnTo>
                <a:close/>
              </a:path>
            </a:pathLst>
          </a:custGeom>
          <a:solidFill>
            <a:schemeClr val="accent1"/>
          </a:solidFill>
          <a:ln w="127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4628" name="Rectangle 4"/>
          <p:cNvSpPr>
            <a:spLocks noChangeArrowheads="1"/>
          </p:cNvSpPr>
          <p:nvPr/>
        </p:nvSpPr>
        <p:spPr bwMode="gray">
          <a:xfrm>
            <a:off x="931863" y="960438"/>
            <a:ext cx="2701925" cy="1905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4629" name="Rectangle 5"/>
          <p:cNvSpPr>
            <a:spLocks noChangeArrowheads="1"/>
          </p:cNvSpPr>
          <p:nvPr/>
        </p:nvSpPr>
        <p:spPr bwMode="gray">
          <a:xfrm>
            <a:off x="871538" y="1012825"/>
            <a:ext cx="3098800" cy="18383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marL="109538" indent="-109538"/>
            <a:r>
              <a:rPr lang="en-US" sz="20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Front End</a:t>
            </a:r>
            <a:endParaRPr lang="en-US" sz="2400" b="1">
              <a:solidFill>
                <a:srgbClr val="037C03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109538" indent="-109538">
              <a:buFontTx/>
              <a:buChar char="•"/>
            </a:pPr>
            <a:r>
              <a:rPr lang="en-US" sz="1900" b="1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Pre-fetch/Fetch of up   to 6 instructions/cycle</a:t>
            </a:r>
          </a:p>
          <a:p>
            <a:pPr marL="109538" indent="-109538">
              <a:buFontTx/>
              <a:buChar char="•"/>
            </a:pPr>
            <a:r>
              <a:rPr lang="en-US" sz="1900" b="1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Hierarchy of branch predictors</a:t>
            </a:r>
          </a:p>
          <a:p>
            <a:pPr marL="109538" indent="-109538">
              <a:buFontTx/>
              <a:buChar char="•"/>
            </a:pPr>
            <a:r>
              <a:rPr lang="en-US" sz="1900" b="1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Decoupling buffer</a:t>
            </a:r>
          </a:p>
        </p:txBody>
      </p:sp>
      <p:sp>
        <p:nvSpPr>
          <p:cNvPr id="154630" name="Freeform 6"/>
          <p:cNvSpPr>
            <a:spLocks/>
          </p:cNvSpPr>
          <p:nvPr/>
        </p:nvSpPr>
        <p:spPr bwMode="gray">
          <a:xfrm>
            <a:off x="301625" y="4238625"/>
            <a:ext cx="3746500" cy="2047875"/>
          </a:xfrm>
          <a:custGeom>
            <a:avLst/>
            <a:gdLst/>
            <a:ahLst/>
            <a:cxnLst>
              <a:cxn ang="0">
                <a:pos x="0" y="320"/>
              </a:cxn>
              <a:cxn ang="0">
                <a:pos x="1400" y="0"/>
              </a:cxn>
              <a:cxn ang="0">
                <a:pos x="2360" y="0"/>
              </a:cxn>
              <a:cxn ang="0">
                <a:pos x="1990" y="1280"/>
              </a:cxn>
              <a:cxn ang="0">
                <a:pos x="20" y="1290"/>
              </a:cxn>
              <a:cxn ang="0">
                <a:pos x="0" y="320"/>
              </a:cxn>
            </a:cxnLst>
            <a:rect l="0" t="0" r="r" b="b"/>
            <a:pathLst>
              <a:path w="2360" h="1290">
                <a:moveTo>
                  <a:pt x="0" y="320"/>
                </a:moveTo>
                <a:lnTo>
                  <a:pt x="1400" y="0"/>
                </a:lnTo>
                <a:lnTo>
                  <a:pt x="2360" y="0"/>
                </a:lnTo>
                <a:lnTo>
                  <a:pt x="1990" y="1280"/>
                </a:lnTo>
                <a:cubicBezTo>
                  <a:pt x="1333" y="1283"/>
                  <a:pt x="677" y="1287"/>
                  <a:pt x="20" y="1290"/>
                </a:cubicBezTo>
                <a:lnTo>
                  <a:pt x="0" y="320"/>
                </a:lnTo>
                <a:close/>
              </a:path>
            </a:pathLst>
          </a:custGeom>
          <a:solidFill>
            <a:schemeClr val="accent1"/>
          </a:solidFill>
          <a:ln w="127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4631" name="Rectangle 7"/>
          <p:cNvSpPr>
            <a:spLocks noChangeArrowheads="1"/>
          </p:cNvSpPr>
          <p:nvPr/>
        </p:nvSpPr>
        <p:spPr bwMode="gray">
          <a:xfrm>
            <a:off x="320675" y="4741863"/>
            <a:ext cx="3141663" cy="154781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4632" name="Rectangle 8"/>
          <p:cNvSpPr>
            <a:spLocks noChangeArrowheads="1"/>
          </p:cNvSpPr>
          <p:nvPr/>
        </p:nvSpPr>
        <p:spPr bwMode="gray">
          <a:xfrm>
            <a:off x="311150" y="4751388"/>
            <a:ext cx="2927350" cy="15494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marL="109538" indent="-109538"/>
            <a:r>
              <a:rPr lang="en-US" sz="20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Instruction Delivery</a:t>
            </a:r>
            <a:endParaRPr lang="en-US" sz="2400" b="1">
              <a:solidFill>
                <a:srgbClr val="037C03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109538" indent="-109538">
              <a:buFontTx/>
              <a:buChar char="•"/>
            </a:pPr>
            <a:r>
              <a:rPr lang="en-US" sz="1900" b="1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Dispersal of up to 6 instructions on 9 ports</a:t>
            </a:r>
          </a:p>
          <a:p>
            <a:pPr marL="109538" indent="-109538">
              <a:buFontTx/>
              <a:buChar char="•"/>
            </a:pPr>
            <a:r>
              <a:rPr lang="en-US" sz="1900" b="1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Reg. remapping</a:t>
            </a:r>
          </a:p>
          <a:p>
            <a:pPr marL="109538" indent="-109538">
              <a:buFontTx/>
              <a:buChar char="•"/>
            </a:pPr>
            <a:r>
              <a:rPr lang="en-US" sz="1900" b="1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Reg. stack engine</a:t>
            </a:r>
          </a:p>
        </p:txBody>
      </p:sp>
      <p:sp>
        <p:nvSpPr>
          <p:cNvPr id="154633" name="Freeform 9"/>
          <p:cNvSpPr>
            <a:spLocks/>
          </p:cNvSpPr>
          <p:nvPr/>
        </p:nvSpPr>
        <p:spPr bwMode="gray">
          <a:xfrm>
            <a:off x="4492625" y="4238625"/>
            <a:ext cx="3444875" cy="212725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340" y="1340"/>
              </a:cxn>
              <a:cxn ang="0">
                <a:pos x="2170" y="1340"/>
              </a:cxn>
              <a:cxn ang="0">
                <a:pos x="2170" y="300"/>
              </a:cxn>
              <a:cxn ang="0">
                <a:pos x="910" y="0"/>
              </a:cxn>
              <a:cxn ang="0">
                <a:pos x="0" y="0"/>
              </a:cxn>
            </a:cxnLst>
            <a:rect l="0" t="0" r="r" b="b"/>
            <a:pathLst>
              <a:path w="2170" h="1340">
                <a:moveTo>
                  <a:pt x="0" y="0"/>
                </a:moveTo>
                <a:lnTo>
                  <a:pt x="340" y="1340"/>
                </a:lnTo>
                <a:lnTo>
                  <a:pt x="2170" y="1340"/>
                </a:lnTo>
                <a:lnTo>
                  <a:pt x="2170" y="300"/>
                </a:lnTo>
                <a:lnTo>
                  <a:pt x="910" y="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 w="127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4634" name="Rectangle 10"/>
          <p:cNvSpPr>
            <a:spLocks noChangeArrowheads="1"/>
          </p:cNvSpPr>
          <p:nvPr/>
        </p:nvSpPr>
        <p:spPr bwMode="gray">
          <a:xfrm>
            <a:off x="5021263" y="4746625"/>
            <a:ext cx="2917825" cy="16192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4635" name="Rectangle 11"/>
          <p:cNvSpPr>
            <a:spLocks noChangeArrowheads="1"/>
          </p:cNvSpPr>
          <p:nvPr/>
        </p:nvSpPr>
        <p:spPr bwMode="gray">
          <a:xfrm>
            <a:off x="5030788" y="4810125"/>
            <a:ext cx="2908300" cy="15494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marL="176213" indent="-176213"/>
            <a:r>
              <a:rPr lang="en-US" sz="20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Operand Delivery</a:t>
            </a:r>
            <a:endParaRPr lang="en-US" sz="1900" b="1">
              <a:solidFill>
                <a:schemeClr val="accent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176213" indent="-176213">
              <a:buFontTx/>
              <a:buChar char="•"/>
            </a:pPr>
            <a:r>
              <a:rPr lang="en-US" sz="1900" b="1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Reg read + Bypasses </a:t>
            </a:r>
          </a:p>
          <a:p>
            <a:pPr marL="176213" indent="-176213">
              <a:buFontTx/>
              <a:buChar char="•"/>
            </a:pPr>
            <a:r>
              <a:rPr lang="en-US" sz="1900" b="1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Register scoreboard</a:t>
            </a:r>
          </a:p>
          <a:p>
            <a:pPr marL="176213" indent="-176213">
              <a:buFontTx/>
              <a:buChar char="•"/>
            </a:pPr>
            <a:r>
              <a:rPr lang="en-US" sz="1900" b="1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Predicated dependencies  </a:t>
            </a:r>
          </a:p>
        </p:txBody>
      </p:sp>
      <p:sp>
        <p:nvSpPr>
          <p:cNvPr id="154636" name="Freeform 12"/>
          <p:cNvSpPr>
            <a:spLocks/>
          </p:cNvSpPr>
          <p:nvPr/>
        </p:nvSpPr>
        <p:spPr bwMode="gray">
          <a:xfrm>
            <a:off x="5010150" y="933450"/>
            <a:ext cx="3719513" cy="2466975"/>
          </a:xfrm>
          <a:custGeom>
            <a:avLst/>
            <a:gdLst/>
            <a:ahLst/>
            <a:cxnLst>
              <a:cxn ang="0">
                <a:pos x="9" y="0"/>
              </a:cxn>
              <a:cxn ang="0">
                <a:pos x="2151" y="8"/>
              </a:cxn>
              <a:cxn ang="0">
                <a:pos x="2246" y="1594"/>
              </a:cxn>
              <a:cxn ang="0">
                <a:pos x="737" y="1594"/>
              </a:cxn>
              <a:cxn ang="0">
                <a:pos x="0" y="1268"/>
              </a:cxn>
              <a:cxn ang="0">
                <a:pos x="9" y="0"/>
              </a:cxn>
            </a:cxnLst>
            <a:rect l="0" t="0" r="r" b="b"/>
            <a:pathLst>
              <a:path w="2246" h="1594">
                <a:moveTo>
                  <a:pt x="9" y="0"/>
                </a:moveTo>
                <a:lnTo>
                  <a:pt x="2151" y="8"/>
                </a:lnTo>
                <a:lnTo>
                  <a:pt x="2246" y="1594"/>
                </a:lnTo>
                <a:lnTo>
                  <a:pt x="737" y="1594"/>
                </a:lnTo>
                <a:lnTo>
                  <a:pt x="0" y="1268"/>
                </a:lnTo>
                <a:lnTo>
                  <a:pt x="9" y="0"/>
                </a:lnTo>
                <a:close/>
              </a:path>
            </a:pathLst>
          </a:custGeom>
          <a:solidFill>
            <a:schemeClr val="accent1"/>
          </a:solidFill>
          <a:ln w="127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4637" name="Rectangle 13"/>
          <p:cNvSpPr>
            <a:spLocks noChangeArrowheads="1"/>
          </p:cNvSpPr>
          <p:nvPr/>
        </p:nvSpPr>
        <p:spPr bwMode="gray">
          <a:xfrm>
            <a:off x="5008563" y="939800"/>
            <a:ext cx="3571875" cy="19637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4638" name="Rectangle 14"/>
          <p:cNvSpPr>
            <a:spLocks noChangeArrowheads="1"/>
          </p:cNvSpPr>
          <p:nvPr/>
        </p:nvSpPr>
        <p:spPr bwMode="gray">
          <a:xfrm>
            <a:off x="5046663" y="1011238"/>
            <a:ext cx="3775075" cy="15494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marL="176213" indent="-176213"/>
            <a:r>
              <a:rPr lang="en-US" sz="20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Execution</a:t>
            </a:r>
            <a:endParaRPr lang="en-US" sz="2400" b="1">
              <a:solidFill>
                <a:srgbClr val="037C03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176213" indent="-176213">
              <a:buFontTx/>
              <a:buChar char="•"/>
            </a:pPr>
            <a:r>
              <a:rPr lang="en-US" sz="1900" b="1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4 single cycle ALUs, 2 ld/str</a:t>
            </a:r>
          </a:p>
          <a:p>
            <a:pPr marL="176213" indent="-176213">
              <a:buFontTx/>
              <a:buChar char="•"/>
            </a:pPr>
            <a:r>
              <a:rPr lang="en-US" sz="1900" b="1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Advanced load control </a:t>
            </a:r>
          </a:p>
          <a:p>
            <a:pPr marL="176213" indent="-176213">
              <a:buFontTx/>
              <a:buChar char="•"/>
            </a:pPr>
            <a:r>
              <a:rPr lang="en-US" sz="1900" b="1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Predicate delivery &amp; branch</a:t>
            </a:r>
          </a:p>
          <a:p>
            <a:pPr marL="176213" indent="-176213">
              <a:buFontTx/>
              <a:buChar char="•"/>
            </a:pPr>
            <a:r>
              <a:rPr lang="en-US" sz="1900" b="1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Nat/Exception/</a:t>
            </a:r>
            <a:r>
              <a:rPr lang="en-US" sz="1900" b="1" i="1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/</a:t>
            </a:r>
            <a:r>
              <a:rPr lang="en-US" sz="1900" b="1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Retirement</a:t>
            </a:r>
          </a:p>
        </p:txBody>
      </p:sp>
      <p:grpSp>
        <p:nvGrpSpPr>
          <p:cNvPr id="2" name="Group 15"/>
          <p:cNvGrpSpPr>
            <a:grpSpLocks/>
          </p:cNvGrpSpPr>
          <p:nvPr/>
        </p:nvGrpSpPr>
        <p:grpSpPr bwMode="auto">
          <a:xfrm>
            <a:off x="304800" y="3435350"/>
            <a:ext cx="8415338" cy="800100"/>
            <a:chOff x="192" y="2164"/>
            <a:chExt cx="5301" cy="504"/>
          </a:xfrm>
        </p:grpSpPr>
        <p:sp>
          <p:nvSpPr>
            <p:cNvPr id="154640" name="AutoShape 16"/>
            <p:cNvSpPr>
              <a:spLocks noChangeArrowheads="1"/>
            </p:cNvSpPr>
            <p:nvPr/>
          </p:nvSpPr>
          <p:spPr bwMode="gray">
            <a:xfrm>
              <a:off x="1135" y="2168"/>
              <a:ext cx="572" cy="489"/>
            </a:xfrm>
            <a:prstGeom prst="parallelogram">
              <a:avLst>
                <a:gd name="adj" fmla="val 37421"/>
              </a:avLst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4641" name="AutoShape 17"/>
            <p:cNvSpPr>
              <a:spLocks noChangeArrowheads="1"/>
            </p:cNvSpPr>
            <p:nvPr/>
          </p:nvSpPr>
          <p:spPr bwMode="gray">
            <a:xfrm>
              <a:off x="1583" y="2168"/>
              <a:ext cx="572" cy="500"/>
            </a:xfrm>
            <a:prstGeom prst="parallelogram">
              <a:avLst>
                <a:gd name="adj" fmla="val 36597"/>
              </a:avLst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4642" name="AutoShape 18"/>
            <p:cNvSpPr>
              <a:spLocks noChangeArrowheads="1"/>
            </p:cNvSpPr>
            <p:nvPr/>
          </p:nvSpPr>
          <p:spPr bwMode="gray">
            <a:xfrm>
              <a:off x="192" y="2164"/>
              <a:ext cx="637" cy="489"/>
            </a:xfrm>
            <a:prstGeom prst="parallelogram">
              <a:avLst>
                <a:gd name="adj" fmla="val 32566"/>
              </a:avLst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4643" name="AutoShape 19"/>
            <p:cNvSpPr>
              <a:spLocks noChangeArrowheads="1"/>
            </p:cNvSpPr>
            <p:nvPr/>
          </p:nvSpPr>
          <p:spPr bwMode="gray">
            <a:xfrm>
              <a:off x="3715" y="2168"/>
              <a:ext cx="772" cy="500"/>
            </a:xfrm>
            <a:prstGeom prst="parallelogram">
              <a:avLst>
                <a:gd name="adj" fmla="val 38600"/>
              </a:avLst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4644" name="AutoShape 20"/>
            <p:cNvSpPr>
              <a:spLocks noChangeArrowheads="1"/>
            </p:cNvSpPr>
            <p:nvPr/>
          </p:nvSpPr>
          <p:spPr bwMode="gray">
            <a:xfrm>
              <a:off x="3129" y="2168"/>
              <a:ext cx="782" cy="500"/>
            </a:xfrm>
            <a:prstGeom prst="parallelogram">
              <a:avLst>
                <a:gd name="adj" fmla="val 39100"/>
              </a:avLst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4645" name="AutoShape 21"/>
            <p:cNvSpPr>
              <a:spLocks noChangeArrowheads="1"/>
            </p:cNvSpPr>
            <p:nvPr/>
          </p:nvSpPr>
          <p:spPr bwMode="gray">
            <a:xfrm>
              <a:off x="2525" y="2168"/>
              <a:ext cx="800" cy="500"/>
            </a:xfrm>
            <a:prstGeom prst="parallelogram">
              <a:avLst>
                <a:gd name="adj" fmla="val 40000"/>
              </a:avLst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4646" name="AutoShape 22"/>
            <p:cNvSpPr>
              <a:spLocks noChangeArrowheads="1"/>
            </p:cNvSpPr>
            <p:nvPr/>
          </p:nvSpPr>
          <p:spPr bwMode="gray">
            <a:xfrm>
              <a:off x="1966" y="2168"/>
              <a:ext cx="755" cy="500"/>
            </a:xfrm>
            <a:prstGeom prst="parallelogram">
              <a:avLst>
                <a:gd name="adj" fmla="val 37750"/>
              </a:avLst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4647" name="AutoShape 23"/>
            <p:cNvSpPr>
              <a:spLocks noChangeArrowheads="1"/>
            </p:cNvSpPr>
            <p:nvPr/>
          </p:nvSpPr>
          <p:spPr bwMode="gray">
            <a:xfrm>
              <a:off x="662" y="2164"/>
              <a:ext cx="672" cy="498"/>
            </a:xfrm>
            <a:prstGeom prst="parallelogram">
              <a:avLst>
                <a:gd name="adj" fmla="val 33735"/>
              </a:avLst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4648" name="AutoShape 24"/>
            <p:cNvSpPr>
              <a:spLocks noChangeArrowheads="1"/>
            </p:cNvSpPr>
            <p:nvPr/>
          </p:nvSpPr>
          <p:spPr bwMode="gray">
            <a:xfrm>
              <a:off x="4292" y="2168"/>
              <a:ext cx="691" cy="500"/>
            </a:xfrm>
            <a:prstGeom prst="parallelogram">
              <a:avLst>
                <a:gd name="adj" fmla="val 34550"/>
              </a:avLst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4649" name="AutoShape 25"/>
            <p:cNvSpPr>
              <a:spLocks noChangeArrowheads="1"/>
            </p:cNvSpPr>
            <p:nvPr/>
          </p:nvSpPr>
          <p:spPr bwMode="gray">
            <a:xfrm>
              <a:off x="4812" y="2168"/>
              <a:ext cx="681" cy="500"/>
            </a:xfrm>
            <a:prstGeom prst="parallelogram">
              <a:avLst>
                <a:gd name="adj" fmla="val 34050"/>
              </a:avLst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4650" name="Rectangle 26"/>
            <p:cNvSpPr>
              <a:spLocks noChangeArrowheads="1"/>
            </p:cNvSpPr>
            <p:nvPr/>
          </p:nvSpPr>
          <p:spPr bwMode="gray">
            <a:xfrm>
              <a:off x="314" y="2275"/>
              <a:ext cx="389" cy="24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2000" b="1">
                  <a:latin typeface="Helvetica" charset="0"/>
                </a:rPr>
                <a:t>IPG</a:t>
              </a:r>
            </a:p>
          </p:txBody>
        </p:sp>
        <p:sp>
          <p:nvSpPr>
            <p:cNvPr id="154651" name="Rectangle 27"/>
            <p:cNvSpPr>
              <a:spLocks noChangeArrowheads="1"/>
            </p:cNvSpPr>
            <p:nvPr/>
          </p:nvSpPr>
          <p:spPr bwMode="gray">
            <a:xfrm>
              <a:off x="800" y="2275"/>
              <a:ext cx="417" cy="24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2000" b="1">
                  <a:latin typeface="Helvetica" charset="0"/>
                </a:rPr>
                <a:t>FET</a:t>
              </a:r>
            </a:p>
          </p:txBody>
        </p:sp>
        <p:sp>
          <p:nvSpPr>
            <p:cNvPr id="154652" name="Rectangle 28"/>
            <p:cNvSpPr>
              <a:spLocks noChangeArrowheads="1"/>
            </p:cNvSpPr>
            <p:nvPr/>
          </p:nvSpPr>
          <p:spPr bwMode="gray">
            <a:xfrm>
              <a:off x="1232" y="2284"/>
              <a:ext cx="418" cy="22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b="1">
                  <a:latin typeface="Helvetica" charset="0"/>
                </a:rPr>
                <a:t>ROT</a:t>
              </a:r>
              <a:endParaRPr lang="en-US" sz="2000" b="1">
                <a:latin typeface="Helvetica" charset="0"/>
              </a:endParaRPr>
            </a:p>
          </p:txBody>
        </p:sp>
        <p:sp>
          <p:nvSpPr>
            <p:cNvPr id="154653" name="Rectangle 29"/>
            <p:cNvSpPr>
              <a:spLocks noChangeArrowheads="1"/>
            </p:cNvSpPr>
            <p:nvPr/>
          </p:nvSpPr>
          <p:spPr bwMode="gray">
            <a:xfrm>
              <a:off x="1674" y="2284"/>
              <a:ext cx="402" cy="22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b="1">
                  <a:latin typeface="Helvetica" charset="0"/>
                </a:rPr>
                <a:t>EXP</a:t>
              </a:r>
              <a:endParaRPr lang="en-US" sz="2000" b="1">
                <a:latin typeface="Helvetica" charset="0"/>
              </a:endParaRPr>
            </a:p>
          </p:txBody>
        </p:sp>
        <p:sp>
          <p:nvSpPr>
            <p:cNvPr id="154654" name="Rectangle 30"/>
            <p:cNvSpPr>
              <a:spLocks noChangeArrowheads="1"/>
            </p:cNvSpPr>
            <p:nvPr/>
          </p:nvSpPr>
          <p:spPr bwMode="gray">
            <a:xfrm>
              <a:off x="2130" y="2275"/>
              <a:ext cx="453" cy="24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2000" b="1">
                  <a:latin typeface="Helvetica" charset="0"/>
                </a:rPr>
                <a:t>REN</a:t>
              </a:r>
            </a:p>
          </p:txBody>
        </p:sp>
        <p:sp>
          <p:nvSpPr>
            <p:cNvPr id="154655" name="Rectangle 31"/>
            <p:cNvSpPr>
              <a:spLocks noChangeArrowheads="1"/>
            </p:cNvSpPr>
            <p:nvPr/>
          </p:nvSpPr>
          <p:spPr bwMode="gray">
            <a:xfrm>
              <a:off x="3288" y="2275"/>
              <a:ext cx="461" cy="24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2000" b="1">
                  <a:latin typeface="Helvetica" charset="0"/>
                </a:rPr>
                <a:t>REG</a:t>
              </a:r>
            </a:p>
          </p:txBody>
        </p:sp>
        <p:sp>
          <p:nvSpPr>
            <p:cNvPr id="154656" name="Rectangle 32"/>
            <p:cNvSpPr>
              <a:spLocks noChangeArrowheads="1"/>
            </p:cNvSpPr>
            <p:nvPr/>
          </p:nvSpPr>
          <p:spPr bwMode="gray">
            <a:xfrm>
              <a:off x="3897" y="2275"/>
              <a:ext cx="435" cy="24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2000" b="1">
                  <a:latin typeface="Helvetica" charset="0"/>
                </a:rPr>
                <a:t>EXE</a:t>
              </a:r>
            </a:p>
          </p:txBody>
        </p:sp>
        <p:sp>
          <p:nvSpPr>
            <p:cNvPr id="154657" name="Rectangle 33"/>
            <p:cNvSpPr>
              <a:spLocks noChangeArrowheads="1"/>
            </p:cNvSpPr>
            <p:nvPr/>
          </p:nvSpPr>
          <p:spPr bwMode="gray">
            <a:xfrm>
              <a:off x="4423" y="2275"/>
              <a:ext cx="435" cy="24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2000" b="1">
                  <a:latin typeface="Helvetica" charset="0"/>
                </a:rPr>
                <a:t>DET</a:t>
              </a:r>
            </a:p>
          </p:txBody>
        </p:sp>
        <p:sp>
          <p:nvSpPr>
            <p:cNvPr id="154658" name="Rectangle 34"/>
            <p:cNvSpPr>
              <a:spLocks noChangeArrowheads="1"/>
            </p:cNvSpPr>
            <p:nvPr/>
          </p:nvSpPr>
          <p:spPr bwMode="gray">
            <a:xfrm>
              <a:off x="4930" y="2275"/>
              <a:ext cx="497" cy="24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2000" b="1">
                  <a:latin typeface="Helvetica" charset="0"/>
                </a:rPr>
                <a:t>WRB</a:t>
              </a:r>
            </a:p>
          </p:txBody>
        </p:sp>
        <p:sp>
          <p:nvSpPr>
            <p:cNvPr id="154659" name="Rectangle 35"/>
            <p:cNvSpPr>
              <a:spLocks noChangeArrowheads="1"/>
            </p:cNvSpPr>
            <p:nvPr/>
          </p:nvSpPr>
          <p:spPr bwMode="gray">
            <a:xfrm>
              <a:off x="2713" y="2275"/>
              <a:ext cx="523" cy="24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2000" b="1">
                  <a:latin typeface="Helvetica" charset="0"/>
                </a:rPr>
                <a:t>WL.D</a:t>
              </a:r>
            </a:p>
          </p:txBody>
        </p:sp>
      </p:grpSp>
      <p:grpSp>
        <p:nvGrpSpPr>
          <p:cNvPr id="3" name="Group 36"/>
          <p:cNvGrpSpPr>
            <a:grpSpLocks/>
          </p:cNvGrpSpPr>
          <p:nvPr/>
        </p:nvGrpSpPr>
        <p:grpSpPr bwMode="auto">
          <a:xfrm>
            <a:off x="4395788" y="3098800"/>
            <a:ext cx="2079625" cy="398463"/>
            <a:chOff x="2589" y="2636"/>
            <a:chExt cx="1310" cy="251"/>
          </a:xfrm>
        </p:grpSpPr>
        <p:sp>
          <p:nvSpPr>
            <p:cNvPr id="154661" name="Rectangle 37"/>
            <p:cNvSpPr>
              <a:spLocks noChangeArrowheads="1"/>
            </p:cNvSpPr>
            <p:nvPr/>
          </p:nvSpPr>
          <p:spPr bwMode="gray">
            <a:xfrm>
              <a:off x="3126" y="2636"/>
              <a:ext cx="773" cy="2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endParaRPr lang="en-US" sz="1000" b="1">
                <a:solidFill>
                  <a:schemeClr val="hlink"/>
                </a:solidFill>
              </a:endParaRPr>
            </a:p>
            <a:p>
              <a:r>
                <a:rPr lang="en-US" sz="1000" b="1">
                  <a:solidFill>
                    <a:schemeClr val="hlink"/>
                  </a:solidFill>
                </a:rPr>
                <a:t>REGISTER READ</a:t>
              </a:r>
            </a:p>
          </p:txBody>
        </p:sp>
        <p:sp>
          <p:nvSpPr>
            <p:cNvPr id="154662" name="Rectangle 38"/>
            <p:cNvSpPr>
              <a:spLocks noChangeArrowheads="1"/>
            </p:cNvSpPr>
            <p:nvPr/>
          </p:nvSpPr>
          <p:spPr bwMode="gray">
            <a:xfrm>
              <a:off x="2589" y="2637"/>
              <a:ext cx="579" cy="2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000" b="1">
                  <a:solidFill>
                    <a:schemeClr val="hlink"/>
                  </a:solidFill>
                </a:rPr>
                <a:t>WORD-LINE</a:t>
              </a:r>
            </a:p>
            <a:p>
              <a:r>
                <a:rPr lang="en-US" sz="1000" b="1">
                  <a:solidFill>
                    <a:schemeClr val="hlink"/>
                  </a:solidFill>
                </a:rPr>
                <a:t> DECODE</a:t>
              </a:r>
            </a:p>
          </p:txBody>
        </p:sp>
      </p:grpSp>
      <p:grpSp>
        <p:nvGrpSpPr>
          <p:cNvPr id="4" name="Group 39"/>
          <p:cNvGrpSpPr>
            <a:grpSpLocks/>
          </p:cNvGrpSpPr>
          <p:nvPr/>
        </p:nvGrpSpPr>
        <p:grpSpPr bwMode="auto">
          <a:xfrm>
            <a:off x="2862263" y="3228975"/>
            <a:ext cx="1485900" cy="244475"/>
            <a:chOff x="1587" y="2637"/>
            <a:chExt cx="936" cy="154"/>
          </a:xfrm>
        </p:grpSpPr>
        <p:sp>
          <p:nvSpPr>
            <p:cNvPr id="154664" name="Rectangle 40"/>
            <p:cNvSpPr>
              <a:spLocks noChangeArrowheads="1"/>
            </p:cNvSpPr>
            <p:nvPr/>
          </p:nvSpPr>
          <p:spPr bwMode="gray">
            <a:xfrm>
              <a:off x="2060" y="2637"/>
              <a:ext cx="463" cy="15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000" b="1">
                  <a:solidFill>
                    <a:schemeClr val="hlink"/>
                  </a:solidFill>
                </a:rPr>
                <a:t>RENAME</a:t>
              </a:r>
            </a:p>
          </p:txBody>
        </p:sp>
        <p:sp>
          <p:nvSpPr>
            <p:cNvPr id="154665" name="Rectangle 41"/>
            <p:cNvSpPr>
              <a:spLocks noChangeArrowheads="1"/>
            </p:cNvSpPr>
            <p:nvPr/>
          </p:nvSpPr>
          <p:spPr bwMode="gray">
            <a:xfrm>
              <a:off x="1587" y="2637"/>
              <a:ext cx="449" cy="15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000" b="1">
                  <a:solidFill>
                    <a:schemeClr val="hlink"/>
                  </a:solidFill>
                </a:rPr>
                <a:t>EXPAND</a:t>
              </a:r>
            </a:p>
          </p:txBody>
        </p:sp>
      </p:grpSp>
      <p:grpSp>
        <p:nvGrpSpPr>
          <p:cNvPr id="5" name="Group 42"/>
          <p:cNvGrpSpPr>
            <a:grpSpLocks/>
          </p:cNvGrpSpPr>
          <p:nvPr/>
        </p:nvGrpSpPr>
        <p:grpSpPr bwMode="auto">
          <a:xfrm>
            <a:off x="122238" y="4171950"/>
            <a:ext cx="2411412" cy="415925"/>
            <a:chOff x="77" y="2628"/>
            <a:chExt cx="1519" cy="262"/>
          </a:xfrm>
        </p:grpSpPr>
        <p:sp>
          <p:nvSpPr>
            <p:cNvPr id="154667" name="Text Box 43"/>
            <p:cNvSpPr txBox="1">
              <a:spLocks noChangeArrowheads="1"/>
            </p:cNvSpPr>
            <p:nvPr/>
          </p:nvSpPr>
          <p:spPr bwMode="gray">
            <a:xfrm>
              <a:off x="77" y="2640"/>
              <a:ext cx="697" cy="2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000" b="1">
                  <a:solidFill>
                    <a:schemeClr val="hlink"/>
                  </a:solidFill>
                </a:rPr>
                <a:t>INST POINTER </a:t>
              </a:r>
            </a:p>
            <a:p>
              <a:r>
                <a:rPr lang="en-US" sz="1000" b="1">
                  <a:solidFill>
                    <a:schemeClr val="hlink"/>
                  </a:solidFill>
                </a:rPr>
                <a:t>GENERATION</a:t>
              </a:r>
              <a:endParaRPr lang="en-US" sz="1400" b="1">
                <a:solidFill>
                  <a:schemeClr val="hlink"/>
                </a:solidFill>
              </a:endParaRPr>
            </a:p>
          </p:txBody>
        </p:sp>
        <p:sp>
          <p:nvSpPr>
            <p:cNvPr id="154668" name="Rectangle 44"/>
            <p:cNvSpPr>
              <a:spLocks noChangeArrowheads="1"/>
            </p:cNvSpPr>
            <p:nvPr/>
          </p:nvSpPr>
          <p:spPr bwMode="gray">
            <a:xfrm>
              <a:off x="731" y="2637"/>
              <a:ext cx="383" cy="15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000" b="1">
                  <a:solidFill>
                    <a:schemeClr val="hlink"/>
                  </a:solidFill>
                </a:rPr>
                <a:t>FETCH</a:t>
              </a:r>
            </a:p>
          </p:txBody>
        </p:sp>
        <p:sp>
          <p:nvSpPr>
            <p:cNvPr id="154669" name="Rectangle 45"/>
            <p:cNvSpPr>
              <a:spLocks noChangeArrowheads="1"/>
            </p:cNvSpPr>
            <p:nvPr/>
          </p:nvSpPr>
          <p:spPr bwMode="gray">
            <a:xfrm>
              <a:off x="1151" y="2628"/>
              <a:ext cx="445" cy="15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000" b="1">
                  <a:solidFill>
                    <a:schemeClr val="hlink"/>
                  </a:solidFill>
                </a:rPr>
                <a:t>ROTATE</a:t>
              </a:r>
            </a:p>
          </p:txBody>
        </p:sp>
      </p:grpSp>
      <p:grpSp>
        <p:nvGrpSpPr>
          <p:cNvPr id="6" name="Group 46"/>
          <p:cNvGrpSpPr>
            <a:grpSpLocks/>
          </p:cNvGrpSpPr>
          <p:nvPr/>
        </p:nvGrpSpPr>
        <p:grpSpPr bwMode="auto">
          <a:xfrm>
            <a:off x="5797550" y="4184650"/>
            <a:ext cx="2824163" cy="396875"/>
            <a:chOff x="3652" y="2636"/>
            <a:chExt cx="1779" cy="250"/>
          </a:xfrm>
        </p:grpSpPr>
        <p:sp>
          <p:nvSpPr>
            <p:cNvPr id="154671" name="Rectangle 47"/>
            <p:cNvSpPr>
              <a:spLocks noChangeArrowheads="1"/>
            </p:cNvSpPr>
            <p:nvPr/>
          </p:nvSpPr>
          <p:spPr bwMode="gray">
            <a:xfrm>
              <a:off x="4270" y="2636"/>
              <a:ext cx="577" cy="2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000" b="1">
                  <a:solidFill>
                    <a:schemeClr val="hlink"/>
                  </a:solidFill>
                </a:rPr>
                <a:t>EXCEPTION</a:t>
              </a:r>
            </a:p>
            <a:p>
              <a:r>
                <a:rPr lang="en-US" sz="1000" b="1">
                  <a:solidFill>
                    <a:schemeClr val="hlink"/>
                  </a:solidFill>
                </a:rPr>
                <a:t>DETECT</a:t>
              </a:r>
            </a:p>
          </p:txBody>
        </p:sp>
        <p:sp>
          <p:nvSpPr>
            <p:cNvPr id="154672" name="Rectangle 48"/>
            <p:cNvSpPr>
              <a:spLocks noChangeArrowheads="1"/>
            </p:cNvSpPr>
            <p:nvPr/>
          </p:nvSpPr>
          <p:spPr bwMode="gray">
            <a:xfrm>
              <a:off x="3652" y="2637"/>
              <a:ext cx="603" cy="15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000" b="1">
                  <a:solidFill>
                    <a:schemeClr val="hlink"/>
                  </a:solidFill>
                </a:rPr>
                <a:t>     EXECUTE</a:t>
              </a:r>
            </a:p>
          </p:txBody>
        </p:sp>
        <p:sp>
          <p:nvSpPr>
            <p:cNvPr id="154673" name="Rectangle 49"/>
            <p:cNvSpPr>
              <a:spLocks noChangeArrowheads="1"/>
            </p:cNvSpPr>
            <p:nvPr/>
          </p:nvSpPr>
          <p:spPr bwMode="gray">
            <a:xfrm>
              <a:off x="4798" y="2637"/>
              <a:ext cx="633" cy="15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000" b="1">
                  <a:solidFill>
                    <a:schemeClr val="hlink"/>
                  </a:solidFill>
                </a:rPr>
                <a:t>WRITE-BACK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500"/>
                            </p:stCondLst>
                            <p:childTnLst>
                              <p:par>
                                <p:cTn id="1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0"/>
            <a:ext cx="7162800" cy="1143000"/>
          </a:xfrm>
        </p:spPr>
        <p:txBody>
          <a:bodyPr/>
          <a:lstStyle/>
          <a:p>
            <a:r>
              <a:rPr lang="en-US"/>
              <a:t>Itanium processor 10-stage pipeline</a:t>
            </a:r>
          </a:p>
        </p:txBody>
      </p:sp>
      <p:sp>
        <p:nvSpPr>
          <p:cNvPr id="156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219200"/>
            <a:ext cx="7162800" cy="4114800"/>
          </a:xfrm>
        </p:spPr>
        <p:txBody>
          <a:bodyPr/>
          <a:lstStyle/>
          <a:p>
            <a:r>
              <a:rPr lang="en-US"/>
              <a:t>Front-end (stages IPG, Fetch, and Rotate): prefetches up to 32 bytes per clock (2 bundles) into a prefetch buffer, which can hold up to 8 bundles (24 instructions) </a:t>
            </a:r>
          </a:p>
          <a:p>
            <a:pPr lvl="1"/>
            <a:r>
              <a:rPr lang="en-US"/>
              <a:t>Branch prediction is done using a multilevel adaptive predictor like P6 microarchitecture</a:t>
            </a:r>
          </a:p>
          <a:p>
            <a:r>
              <a:rPr lang="en-US"/>
              <a:t>Instruction delivery (stages EXP and REN): distributes up to 6 instructions to the 9 functional units </a:t>
            </a:r>
          </a:p>
          <a:p>
            <a:pPr lvl="1"/>
            <a:r>
              <a:rPr lang="en-US"/>
              <a:t>Implements registers renaming for both rotation and register stacking.</a:t>
            </a:r>
          </a:p>
        </p:txBody>
      </p:sp>
    </p:spTree>
  </p:cSld>
  <p:clrMapOvr>
    <a:masterClrMapping/>
  </p:clrMapOvr>
  <p:transition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8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0"/>
            <a:ext cx="7162800" cy="1143000"/>
          </a:xfrm>
        </p:spPr>
        <p:txBody>
          <a:bodyPr/>
          <a:lstStyle/>
          <a:p>
            <a:r>
              <a:rPr lang="en-US" sz="3200"/>
              <a:t>Itanium processor 10-stage pipeline</a:t>
            </a:r>
          </a:p>
        </p:txBody>
      </p:sp>
      <p:sp>
        <p:nvSpPr>
          <p:cNvPr id="157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914400"/>
            <a:ext cx="7391400" cy="4114800"/>
          </a:xfrm>
        </p:spPr>
        <p:txBody>
          <a:bodyPr/>
          <a:lstStyle/>
          <a:p>
            <a:r>
              <a:rPr lang="en-US"/>
              <a:t>Operand delivery (WLD and REG): accesses register file, performs register bypassing, accesses and updates a register scoreboard, and checks predicate dependences. </a:t>
            </a:r>
          </a:p>
          <a:p>
            <a:pPr lvl="1"/>
            <a:r>
              <a:rPr lang="en-US"/>
              <a:t>Scoreboard used to detect when individual instructions can proceed, so that a stall of 1 instruction in a bundle need not cause the entire bundle to stall</a:t>
            </a:r>
          </a:p>
          <a:p>
            <a:r>
              <a:rPr lang="en-US"/>
              <a:t>Execution (EXE, DET, and WRB): executes instructions through ALUs and load/store units, detects exceptions and posts NaTs, retires instructions and performs write-back</a:t>
            </a:r>
          </a:p>
          <a:p>
            <a:pPr lvl="1"/>
            <a:r>
              <a:rPr lang="en-US"/>
              <a:t>Deferred exception handling for speculative instructions is supported by providing the equivalent of poison bits, called NaTs for Not a Thing, for the GPRs (which makes the GPRs effectively 65 bits wide), and NaT Val (Not a Thing Value) for FPRs (already 82 bits wides) </a:t>
            </a: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6553200" y="6400800"/>
            <a:ext cx="1905000" cy="457200"/>
          </a:xfrm>
          <a:prstGeom prst="rect">
            <a:avLst/>
          </a:prstGeom>
        </p:spPr>
        <p:txBody>
          <a:bodyPr/>
          <a:lstStyle/>
          <a:p>
            <a:fld id="{B5E8F75F-BAE6-43D2-A4F2-95DF2E217CAA}" type="slidenum">
              <a:rPr lang="en-US"/>
              <a:pPr/>
              <a:t>3</a:t>
            </a:fld>
            <a:endParaRPr lang="en-US"/>
          </a:p>
        </p:txBody>
      </p:sp>
      <p:sp>
        <p:nvSpPr>
          <p:cNvPr id="10137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0487" tIns="44450" rIns="90487" bIns="44450"/>
          <a:lstStyle/>
          <a:p>
            <a:r>
              <a:rPr lang="en-US"/>
              <a:t>MIPS FP Pipe Stages</a:t>
            </a:r>
          </a:p>
        </p:txBody>
      </p:sp>
      <p:sp>
        <p:nvSpPr>
          <p:cNvPr id="1013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466850"/>
            <a:ext cx="8458200" cy="4114800"/>
          </a:xfrm>
          <a:noFill/>
          <a:ln/>
        </p:spPr>
        <p:txBody>
          <a:bodyPr lIns="90487" tIns="44450" rIns="90487" bIns="44450"/>
          <a:lstStyle/>
          <a:p>
            <a:pPr marL="285750" indent="-285750">
              <a:lnSpc>
                <a:spcPct val="80000"/>
              </a:lnSpc>
              <a:buFontTx/>
              <a:buNone/>
              <a:tabLst>
                <a:tab pos="1885950" algn="l"/>
                <a:tab pos="2286000" algn="l"/>
                <a:tab pos="2971800" algn="l"/>
                <a:tab pos="3543300" algn="l"/>
                <a:tab pos="4114800" algn="l"/>
                <a:tab pos="4743450" algn="l"/>
                <a:tab pos="5372100" algn="l"/>
                <a:tab pos="5943600" algn="l"/>
              </a:tabLst>
            </a:pPr>
            <a:r>
              <a:rPr lang="en-US" sz="2000" i="1"/>
              <a:t>FP Instr	1	2	3	4	5	6	7	8	…</a:t>
            </a:r>
          </a:p>
          <a:p>
            <a:pPr marL="285750" indent="-285750">
              <a:lnSpc>
                <a:spcPct val="80000"/>
              </a:lnSpc>
              <a:buFontTx/>
              <a:buNone/>
              <a:tabLst>
                <a:tab pos="1885950" algn="l"/>
                <a:tab pos="2286000" algn="l"/>
                <a:tab pos="2971800" algn="l"/>
                <a:tab pos="3543300" algn="l"/>
                <a:tab pos="4114800" algn="l"/>
                <a:tab pos="4743450" algn="l"/>
                <a:tab pos="5372100" algn="l"/>
                <a:tab pos="5943600" algn="l"/>
              </a:tabLst>
            </a:pPr>
            <a:r>
              <a:rPr lang="en-US" sz="2000"/>
              <a:t>Add, Subtract	U	S+A	A+R	R+S</a:t>
            </a:r>
          </a:p>
          <a:p>
            <a:pPr marL="285750" indent="-285750">
              <a:lnSpc>
                <a:spcPct val="80000"/>
              </a:lnSpc>
              <a:buFontTx/>
              <a:buNone/>
              <a:tabLst>
                <a:tab pos="1885950" algn="l"/>
                <a:tab pos="2286000" algn="l"/>
                <a:tab pos="2971800" algn="l"/>
                <a:tab pos="3543300" algn="l"/>
                <a:tab pos="4114800" algn="l"/>
                <a:tab pos="4743450" algn="l"/>
                <a:tab pos="5372100" algn="l"/>
                <a:tab pos="5943600" algn="l"/>
              </a:tabLst>
            </a:pPr>
            <a:r>
              <a:rPr lang="en-US" sz="2000"/>
              <a:t>Multiply	U	E+M	M	M	M	N	N+A	R</a:t>
            </a:r>
          </a:p>
          <a:p>
            <a:pPr marL="285750" indent="-285750">
              <a:lnSpc>
                <a:spcPct val="80000"/>
              </a:lnSpc>
              <a:buFontTx/>
              <a:buNone/>
              <a:tabLst>
                <a:tab pos="1885950" algn="l"/>
                <a:tab pos="2286000" algn="l"/>
                <a:tab pos="2971800" algn="l"/>
                <a:tab pos="3543300" algn="l"/>
                <a:tab pos="4114800" algn="l"/>
                <a:tab pos="4743450" algn="l"/>
                <a:tab pos="5372100" algn="l"/>
                <a:tab pos="5943600" algn="l"/>
              </a:tabLst>
            </a:pPr>
            <a:r>
              <a:rPr lang="en-US" sz="2000"/>
              <a:t>Divide	U	A	R	D</a:t>
            </a:r>
            <a:r>
              <a:rPr lang="en-US" sz="2000" baseline="30000"/>
              <a:t>28</a:t>
            </a:r>
            <a:r>
              <a:rPr lang="en-US" sz="2000"/>
              <a:t>	…	D+A	D+R, D+R, D+A, D+R, A, R</a:t>
            </a:r>
          </a:p>
          <a:p>
            <a:pPr marL="285750" indent="-285750">
              <a:lnSpc>
                <a:spcPct val="80000"/>
              </a:lnSpc>
              <a:buFontTx/>
              <a:buNone/>
              <a:tabLst>
                <a:tab pos="1885950" algn="l"/>
                <a:tab pos="2286000" algn="l"/>
                <a:tab pos="2971800" algn="l"/>
                <a:tab pos="3543300" algn="l"/>
                <a:tab pos="4114800" algn="l"/>
                <a:tab pos="4743450" algn="l"/>
                <a:tab pos="5372100" algn="l"/>
                <a:tab pos="5943600" algn="l"/>
              </a:tabLst>
            </a:pPr>
            <a:r>
              <a:rPr lang="en-US" sz="2000"/>
              <a:t>Square root	U	E	(A+R)</a:t>
            </a:r>
            <a:r>
              <a:rPr lang="en-US" sz="2000" baseline="30000"/>
              <a:t>108</a:t>
            </a:r>
            <a:r>
              <a:rPr lang="en-US" sz="2000"/>
              <a:t>	…	A	R</a:t>
            </a:r>
          </a:p>
          <a:p>
            <a:pPr marL="285750" indent="-285750">
              <a:lnSpc>
                <a:spcPct val="80000"/>
              </a:lnSpc>
              <a:buFontTx/>
              <a:buNone/>
              <a:tabLst>
                <a:tab pos="1885950" algn="l"/>
                <a:tab pos="2286000" algn="l"/>
                <a:tab pos="2971800" algn="l"/>
                <a:tab pos="3543300" algn="l"/>
                <a:tab pos="4114800" algn="l"/>
                <a:tab pos="4743450" algn="l"/>
                <a:tab pos="5372100" algn="l"/>
                <a:tab pos="5943600" algn="l"/>
              </a:tabLst>
            </a:pPr>
            <a:r>
              <a:rPr lang="en-US" sz="2000"/>
              <a:t>Negate	U	S</a:t>
            </a:r>
          </a:p>
          <a:p>
            <a:pPr marL="285750" indent="-285750">
              <a:lnSpc>
                <a:spcPct val="80000"/>
              </a:lnSpc>
              <a:buFontTx/>
              <a:buNone/>
              <a:tabLst>
                <a:tab pos="1885950" algn="l"/>
                <a:tab pos="2286000" algn="l"/>
                <a:tab pos="2971800" algn="l"/>
                <a:tab pos="3543300" algn="l"/>
                <a:tab pos="4114800" algn="l"/>
                <a:tab pos="4743450" algn="l"/>
                <a:tab pos="5372100" algn="l"/>
                <a:tab pos="5943600" algn="l"/>
              </a:tabLst>
            </a:pPr>
            <a:r>
              <a:rPr lang="en-US" sz="2000"/>
              <a:t>Absolute value	U	S</a:t>
            </a:r>
          </a:p>
          <a:p>
            <a:pPr marL="285750" indent="-285750">
              <a:lnSpc>
                <a:spcPct val="80000"/>
              </a:lnSpc>
              <a:buFontTx/>
              <a:buNone/>
              <a:tabLst>
                <a:tab pos="1885950" algn="l"/>
                <a:tab pos="2286000" algn="l"/>
                <a:tab pos="2971800" algn="l"/>
                <a:tab pos="3543300" algn="l"/>
                <a:tab pos="4114800" algn="l"/>
                <a:tab pos="4743450" algn="l"/>
                <a:tab pos="5372100" algn="l"/>
                <a:tab pos="5943600" algn="l"/>
              </a:tabLst>
            </a:pPr>
            <a:r>
              <a:rPr lang="en-US" sz="2000"/>
              <a:t>FP compare	U	A	R</a:t>
            </a:r>
          </a:p>
          <a:p>
            <a:pPr marL="285750" indent="-285750">
              <a:lnSpc>
                <a:spcPct val="80000"/>
              </a:lnSpc>
              <a:buFontTx/>
              <a:buNone/>
              <a:tabLst>
                <a:tab pos="1885950" algn="l"/>
                <a:tab pos="2286000" algn="l"/>
                <a:tab pos="2971800" algn="l"/>
                <a:tab pos="3543300" algn="l"/>
                <a:tab pos="4114800" algn="l"/>
                <a:tab pos="4743450" algn="l"/>
                <a:tab pos="5372100" algn="l"/>
                <a:tab pos="5943600" algn="l"/>
              </a:tabLst>
            </a:pPr>
            <a:r>
              <a:rPr lang="en-US" sz="2000" i="1"/>
              <a:t>Stages:</a:t>
            </a:r>
          </a:p>
          <a:p>
            <a:pPr lvl="2">
              <a:lnSpc>
                <a:spcPct val="80000"/>
              </a:lnSpc>
              <a:buFontTx/>
              <a:buNone/>
              <a:tabLst>
                <a:tab pos="1885950" algn="l"/>
                <a:tab pos="2286000" algn="l"/>
                <a:tab pos="2971800" algn="l"/>
                <a:tab pos="3543300" algn="l"/>
                <a:tab pos="4114800" algn="l"/>
                <a:tab pos="4743450" algn="l"/>
                <a:tab pos="5372100" algn="l"/>
                <a:tab pos="5943600" algn="l"/>
              </a:tabLst>
            </a:pPr>
            <a:r>
              <a:rPr lang="en-US" i="1"/>
              <a:t>M		First stage of multiplier</a:t>
            </a:r>
          </a:p>
          <a:p>
            <a:pPr lvl="2">
              <a:lnSpc>
                <a:spcPct val="80000"/>
              </a:lnSpc>
              <a:buFontTx/>
              <a:buNone/>
              <a:tabLst>
                <a:tab pos="1885950" algn="l"/>
                <a:tab pos="2286000" algn="l"/>
                <a:tab pos="2971800" algn="l"/>
                <a:tab pos="3543300" algn="l"/>
                <a:tab pos="4114800" algn="l"/>
                <a:tab pos="4743450" algn="l"/>
                <a:tab pos="5372100" algn="l"/>
                <a:tab pos="5943600" algn="l"/>
              </a:tabLst>
            </a:pPr>
            <a:r>
              <a:rPr lang="en-US" i="1"/>
              <a:t>N		Second stage of multiplier</a:t>
            </a:r>
          </a:p>
          <a:p>
            <a:pPr lvl="2">
              <a:lnSpc>
                <a:spcPct val="80000"/>
              </a:lnSpc>
              <a:buFontTx/>
              <a:buNone/>
              <a:tabLst>
                <a:tab pos="1885950" algn="l"/>
                <a:tab pos="2286000" algn="l"/>
                <a:tab pos="2971800" algn="l"/>
                <a:tab pos="3543300" algn="l"/>
                <a:tab pos="4114800" algn="l"/>
                <a:tab pos="4743450" algn="l"/>
                <a:tab pos="5372100" algn="l"/>
                <a:tab pos="5943600" algn="l"/>
              </a:tabLst>
            </a:pPr>
            <a:r>
              <a:rPr lang="en-US" i="1"/>
              <a:t>R		Rounding stage</a:t>
            </a:r>
          </a:p>
          <a:p>
            <a:pPr lvl="2">
              <a:lnSpc>
                <a:spcPct val="80000"/>
              </a:lnSpc>
              <a:buFontTx/>
              <a:buNone/>
              <a:tabLst>
                <a:tab pos="1885950" algn="l"/>
                <a:tab pos="2286000" algn="l"/>
                <a:tab pos="2971800" algn="l"/>
                <a:tab pos="3543300" algn="l"/>
                <a:tab pos="4114800" algn="l"/>
                <a:tab pos="4743450" algn="l"/>
                <a:tab pos="5372100" algn="l"/>
                <a:tab pos="5943600" algn="l"/>
              </a:tabLst>
            </a:pPr>
            <a:r>
              <a:rPr lang="en-US" i="1"/>
              <a:t>S		Operand shift stage</a:t>
            </a:r>
          </a:p>
          <a:p>
            <a:pPr lvl="2">
              <a:lnSpc>
                <a:spcPct val="80000"/>
              </a:lnSpc>
              <a:buFontTx/>
              <a:buNone/>
              <a:tabLst>
                <a:tab pos="1885950" algn="l"/>
                <a:tab pos="2286000" algn="l"/>
                <a:tab pos="2971800" algn="l"/>
                <a:tab pos="3543300" algn="l"/>
                <a:tab pos="4114800" algn="l"/>
                <a:tab pos="4743450" algn="l"/>
                <a:tab pos="5372100" algn="l"/>
                <a:tab pos="5943600" algn="l"/>
              </a:tabLst>
            </a:pPr>
            <a:r>
              <a:rPr lang="en-US" i="1"/>
              <a:t>U		Unpack FP numbers</a:t>
            </a:r>
          </a:p>
        </p:txBody>
      </p:sp>
      <p:sp>
        <p:nvSpPr>
          <p:cNvPr id="101380" name="Rectangle 4"/>
          <p:cNvSpPr>
            <a:spLocks noChangeArrowheads="1"/>
          </p:cNvSpPr>
          <p:nvPr/>
        </p:nvSpPr>
        <p:spPr bwMode="auto">
          <a:xfrm>
            <a:off x="5326063" y="4424363"/>
            <a:ext cx="3381375" cy="12541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spAutoFit/>
          </a:bodyPr>
          <a:lstStyle/>
          <a:p>
            <a:pPr lvl="1" eaLnBrk="0" hangingPunct="0">
              <a:lnSpc>
                <a:spcPct val="90000"/>
              </a:lnSpc>
              <a:spcBef>
                <a:spcPct val="30000"/>
              </a:spcBef>
            </a:pPr>
            <a:r>
              <a:rPr lang="en-US" sz="1800" b="1" i="1" u="none">
                <a:latin typeface="Helvetica" pitchFamily="34" charset="0"/>
              </a:rPr>
              <a:t>A	Mantissa ADD stage </a:t>
            </a:r>
          </a:p>
          <a:p>
            <a:pPr lvl="1" eaLnBrk="0" hangingPunct="0">
              <a:lnSpc>
                <a:spcPct val="90000"/>
              </a:lnSpc>
              <a:spcBef>
                <a:spcPct val="30000"/>
              </a:spcBef>
            </a:pPr>
            <a:r>
              <a:rPr lang="en-US" sz="1800" b="1" i="1" u="none">
                <a:latin typeface="Helvetica" pitchFamily="34" charset="0"/>
              </a:rPr>
              <a:t>D	Divide pipeline stage</a:t>
            </a:r>
          </a:p>
          <a:p>
            <a:pPr lvl="1" eaLnBrk="0" hangingPunct="0">
              <a:lnSpc>
                <a:spcPct val="90000"/>
              </a:lnSpc>
              <a:spcBef>
                <a:spcPct val="30000"/>
              </a:spcBef>
            </a:pPr>
            <a:r>
              <a:rPr lang="en-US" sz="1800" b="1" i="1" u="none">
                <a:latin typeface="Helvetica" pitchFamily="34" charset="0"/>
              </a:rPr>
              <a:t>E	Exception test stage</a:t>
            </a:r>
            <a:endParaRPr lang="en-US" sz="1600" b="1" i="1" u="none">
              <a:latin typeface="Helvetica" pitchFamily="34" charset="0"/>
            </a:endParaRPr>
          </a:p>
          <a:p>
            <a:pPr eaLnBrk="0" hangingPunct="0"/>
            <a:endParaRPr lang="en-US" sz="1600" b="1" i="1" u="none">
              <a:latin typeface="Helvetica" pitchFamily="34" charset="0"/>
            </a:endParaRP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Appendix A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143000" y="2438400"/>
            <a:ext cx="6705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Fig. A.32</a:t>
            </a:r>
          </a:p>
          <a:p>
            <a:r>
              <a:rPr lang="en-US" dirty="0" smtClean="0"/>
              <a:t>Fig. A.33</a:t>
            </a:r>
          </a:p>
          <a:p>
            <a:r>
              <a:rPr lang="en-US" dirty="0" smtClean="0"/>
              <a:t>Fig. A.34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6553200" y="6400800"/>
            <a:ext cx="1905000" cy="457200"/>
          </a:xfrm>
          <a:prstGeom prst="rect">
            <a:avLst/>
          </a:prstGeom>
        </p:spPr>
        <p:txBody>
          <a:bodyPr/>
          <a:lstStyle/>
          <a:p>
            <a:fld id="{F8EDA1CB-8492-4CC6-8821-E7A8F8270B47}" type="slidenum">
              <a:rPr lang="en-US"/>
              <a:pPr/>
              <a:t>5</a:t>
            </a:fld>
            <a:endParaRPr lang="en-US"/>
          </a:p>
        </p:txBody>
      </p:sp>
      <p:sp>
        <p:nvSpPr>
          <p:cNvPr id="103426" name="Rectangle 2"/>
          <p:cNvSpPr>
            <a:spLocks noGrp="1" noChangeArrowheads="1"/>
          </p:cNvSpPr>
          <p:nvPr>
            <p:ph type="title"/>
          </p:nvPr>
        </p:nvSpPr>
        <p:spPr>
          <a:xfrm>
            <a:off x="990600" y="0"/>
            <a:ext cx="7162800" cy="1143000"/>
          </a:xfrm>
          <a:noFill/>
          <a:ln/>
        </p:spPr>
        <p:txBody>
          <a:bodyPr lIns="90487" tIns="44450" rIns="90487" bIns="44450"/>
          <a:lstStyle/>
          <a:p>
            <a:r>
              <a:rPr lang="en-US"/>
              <a:t>R4000 Performance</a:t>
            </a:r>
          </a:p>
        </p:txBody>
      </p:sp>
      <p:sp>
        <p:nvSpPr>
          <p:cNvPr id="1034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63600" y="863600"/>
            <a:ext cx="7543800" cy="1803400"/>
          </a:xfrm>
          <a:noFill/>
          <a:ln/>
        </p:spPr>
        <p:txBody>
          <a:bodyPr lIns="90487" tIns="44450" rIns="90487" bIns="44450"/>
          <a:lstStyle/>
          <a:p>
            <a:pPr>
              <a:lnSpc>
                <a:spcPct val="90000"/>
              </a:lnSpc>
            </a:pPr>
            <a:r>
              <a:rPr lang="en-US" sz="1800"/>
              <a:t>Not ideal CPI of 1:</a:t>
            </a:r>
          </a:p>
          <a:p>
            <a:pPr lvl="1">
              <a:lnSpc>
                <a:spcPct val="90000"/>
              </a:lnSpc>
            </a:pPr>
            <a:r>
              <a:rPr lang="en-US" sz="2000">
                <a:solidFill>
                  <a:schemeClr val="accent2"/>
                </a:solidFill>
              </a:rPr>
              <a:t>Load stalls</a:t>
            </a:r>
            <a:r>
              <a:rPr lang="en-US" sz="2000"/>
              <a:t> (1 or 2 clock cycles)</a:t>
            </a:r>
          </a:p>
          <a:p>
            <a:pPr lvl="1">
              <a:lnSpc>
                <a:spcPct val="90000"/>
              </a:lnSpc>
            </a:pPr>
            <a:r>
              <a:rPr lang="en-US" sz="2000">
                <a:solidFill>
                  <a:schemeClr val="accent1"/>
                </a:solidFill>
              </a:rPr>
              <a:t>Branch stalls</a:t>
            </a:r>
            <a:r>
              <a:rPr lang="en-US" sz="2000"/>
              <a:t> (2 cycles + unfilled slots)</a:t>
            </a:r>
          </a:p>
          <a:p>
            <a:pPr lvl="1">
              <a:lnSpc>
                <a:spcPct val="90000"/>
              </a:lnSpc>
            </a:pPr>
            <a:r>
              <a:rPr lang="en-US" sz="2000">
                <a:solidFill>
                  <a:srgbClr val="FAFD00"/>
                </a:solidFill>
              </a:rPr>
              <a:t>FP result stalls</a:t>
            </a:r>
            <a:r>
              <a:rPr lang="en-US" sz="2000"/>
              <a:t>: RAW data hazard (latency)</a:t>
            </a:r>
          </a:p>
          <a:p>
            <a:pPr lvl="1">
              <a:lnSpc>
                <a:spcPct val="90000"/>
              </a:lnSpc>
            </a:pPr>
            <a:r>
              <a:rPr lang="en-US" sz="2000">
                <a:solidFill>
                  <a:srgbClr val="DC0081"/>
                </a:solidFill>
              </a:rPr>
              <a:t>FP structural stalls</a:t>
            </a:r>
            <a:r>
              <a:rPr lang="en-US" sz="2000"/>
              <a:t>: Not enough FP hardware (parallelism)</a:t>
            </a:r>
          </a:p>
        </p:txBody>
      </p:sp>
      <p:graphicFrame>
        <p:nvGraphicFramePr>
          <p:cNvPr id="103428" name="Object 4"/>
          <p:cNvGraphicFramePr>
            <a:graphicFrameLocks/>
          </p:cNvGraphicFramePr>
          <p:nvPr/>
        </p:nvGraphicFramePr>
        <p:xfrm>
          <a:off x="844550" y="2032000"/>
          <a:ext cx="7289800" cy="4813300"/>
        </p:xfrm>
        <a:graphic>
          <a:graphicData uri="http://schemas.openxmlformats.org/presentationml/2006/ole">
            <p:oleObj spid="_x0000_s218114" name="Chart" r:id="rId4" imgW="7302500" imgH="4826000" progId="Excel.Chart.8">
              <p:embed followColorScheme="full"/>
            </p:oleObj>
          </a:graphicData>
        </a:graphic>
      </p:graphicFrame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0"/>
            <a:ext cx="7924800" cy="914400"/>
          </a:xfrm>
          <a:noFill/>
          <a:ln/>
        </p:spPr>
        <p:txBody>
          <a:bodyPr/>
          <a:lstStyle/>
          <a:p>
            <a:r>
              <a:rPr lang="en-US"/>
              <a:t>FP Loop: Where are the Hazards?</a:t>
            </a:r>
          </a:p>
        </p:txBody>
      </p:sp>
      <p:sp>
        <p:nvSpPr>
          <p:cNvPr id="137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762000"/>
            <a:ext cx="7391400" cy="4648200"/>
          </a:xfrm>
          <a:noFill/>
          <a:ln/>
        </p:spPr>
        <p:txBody>
          <a:bodyPr/>
          <a:lstStyle/>
          <a:p>
            <a:pPr>
              <a:buFontTx/>
              <a:buNone/>
              <a:tabLst>
                <a:tab pos="914400" algn="l"/>
                <a:tab pos="1657350" algn="l"/>
                <a:tab pos="3028950" algn="l"/>
              </a:tabLst>
            </a:pPr>
            <a:r>
              <a:rPr lang="en-US" sz="2800">
                <a:solidFill>
                  <a:schemeClr val="accent1"/>
                </a:solidFill>
                <a:latin typeface="Courier" pitchFamily="49" charset="0"/>
              </a:rPr>
              <a:t>Consider the following example;</a:t>
            </a:r>
          </a:p>
          <a:p>
            <a:pPr>
              <a:buFontTx/>
              <a:buNone/>
              <a:tabLst>
                <a:tab pos="914400" algn="l"/>
                <a:tab pos="1657350" algn="l"/>
                <a:tab pos="3028950" algn="l"/>
              </a:tabLst>
            </a:pPr>
            <a:r>
              <a:rPr lang="en-US" sz="2800">
                <a:solidFill>
                  <a:schemeClr val="accent1"/>
                </a:solidFill>
                <a:latin typeface="Courier" pitchFamily="49" charset="0"/>
              </a:rPr>
              <a:t>For (i=1000; i&gt;0; i=i-1)</a:t>
            </a:r>
          </a:p>
          <a:p>
            <a:pPr>
              <a:buFontTx/>
              <a:buNone/>
              <a:tabLst>
                <a:tab pos="914400" algn="l"/>
                <a:tab pos="1657350" algn="l"/>
                <a:tab pos="3028950" algn="l"/>
              </a:tabLst>
            </a:pPr>
            <a:r>
              <a:rPr lang="en-US" sz="2800">
                <a:solidFill>
                  <a:schemeClr val="accent1"/>
                </a:solidFill>
                <a:latin typeface="Courier" pitchFamily="49" charset="0"/>
              </a:rPr>
              <a:t>           x[i] = x[i] + s;</a:t>
            </a:r>
          </a:p>
          <a:p>
            <a:pPr>
              <a:buFontTx/>
              <a:buNone/>
              <a:tabLst>
                <a:tab pos="914400" algn="l"/>
                <a:tab pos="1657350" algn="l"/>
                <a:tab pos="3028950" algn="l"/>
              </a:tabLst>
            </a:pPr>
            <a:r>
              <a:rPr lang="en-US" sz="2800">
                <a:solidFill>
                  <a:schemeClr val="accent2"/>
                </a:solidFill>
                <a:latin typeface="Courier" pitchFamily="49" charset="0"/>
              </a:rPr>
              <a:t>MIPS code:</a:t>
            </a:r>
          </a:p>
          <a:p>
            <a:pPr>
              <a:buFontTx/>
              <a:buNone/>
              <a:tabLst>
                <a:tab pos="914400" algn="l"/>
                <a:tab pos="1657350" algn="l"/>
                <a:tab pos="3028950" algn="l"/>
              </a:tabLst>
            </a:pPr>
            <a:r>
              <a:rPr lang="en-US" sz="2000">
                <a:latin typeface="Courier" pitchFamily="49" charset="0"/>
              </a:rPr>
              <a:t>Loop:	LD	F0,0(R1)	;F0=vector element</a:t>
            </a:r>
          </a:p>
          <a:p>
            <a:pPr>
              <a:buFontTx/>
              <a:buNone/>
              <a:tabLst>
                <a:tab pos="914400" algn="l"/>
                <a:tab pos="1657350" algn="l"/>
                <a:tab pos="3028950" algn="l"/>
              </a:tabLst>
            </a:pPr>
            <a:r>
              <a:rPr lang="en-US" sz="2000">
                <a:latin typeface="Courier" pitchFamily="49" charset="0"/>
              </a:rPr>
              <a:t> 		ADDD	F4,F0,F2	;add scalar from F2</a:t>
            </a:r>
          </a:p>
          <a:p>
            <a:pPr>
              <a:buFontTx/>
              <a:buNone/>
              <a:tabLst>
                <a:tab pos="914400" algn="l"/>
                <a:tab pos="1657350" algn="l"/>
                <a:tab pos="3028950" algn="l"/>
              </a:tabLst>
            </a:pPr>
            <a:r>
              <a:rPr lang="en-US" sz="2000">
                <a:latin typeface="Courier" pitchFamily="49" charset="0"/>
              </a:rPr>
              <a:t> 		SD	0(R1),F4	;store result</a:t>
            </a:r>
          </a:p>
          <a:p>
            <a:pPr>
              <a:buFontTx/>
              <a:buNone/>
              <a:tabLst>
                <a:tab pos="914400" algn="l"/>
                <a:tab pos="1657350" algn="l"/>
                <a:tab pos="3028950" algn="l"/>
              </a:tabLst>
            </a:pPr>
            <a:r>
              <a:rPr lang="en-US" sz="2000">
                <a:latin typeface="Courier" pitchFamily="49" charset="0"/>
              </a:rPr>
              <a:t> 		SUBI	R1,R1,8	;decrement pointer 8B (DW)</a:t>
            </a:r>
          </a:p>
          <a:p>
            <a:pPr>
              <a:buFontTx/>
              <a:buNone/>
              <a:tabLst>
                <a:tab pos="914400" algn="l"/>
                <a:tab pos="1657350" algn="l"/>
                <a:tab pos="3028950" algn="l"/>
              </a:tabLst>
            </a:pPr>
            <a:r>
              <a:rPr lang="en-US" sz="2000">
                <a:latin typeface="Courier" pitchFamily="49" charset="0"/>
              </a:rPr>
              <a:t> 		BNEZ	R1,Loop	;branch R1!=zero</a:t>
            </a:r>
          </a:p>
          <a:p>
            <a:pPr>
              <a:buFontTx/>
              <a:buNone/>
              <a:tabLst>
                <a:tab pos="914400" algn="l"/>
                <a:tab pos="1657350" algn="l"/>
                <a:tab pos="3028950" algn="l"/>
              </a:tabLst>
            </a:pPr>
            <a:r>
              <a:rPr lang="en-US" sz="2000">
                <a:latin typeface="Courier" pitchFamily="49" charset="0"/>
              </a:rPr>
              <a:t> 		NOP		;delayed branch slot</a:t>
            </a:r>
          </a:p>
        </p:txBody>
      </p:sp>
      <p:sp>
        <p:nvSpPr>
          <p:cNvPr id="137221" name="Rectangle 5"/>
          <p:cNvSpPr>
            <a:spLocks noChangeArrowheads="1"/>
          </p:cNvSpPr>
          <p:nvPr/>
        </p:nvSpPr>
        <p:spPr bwMode="auto">
          <a:xfrm>
            <a:off x="304800" y="5257800"/>
            <a:ext cx="6921500" cy="520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/>
          <a:lstStyle/>
          <a:p>
            <a:pPr marL="285750" indent="-285750">
              <a:lnSpc>
                <a:spcPct val="90000"/>
              </a:lnSpc>
              <a:spcBef>
                <a:spcPct val="30000"/>
              </a:spcBef>
              <a:buFontTx/>
              <a:buChar char="•"/>
              <a:tabLst>
                <a:tab pos="914400" algn="l"/>
                <a:tab pos="1657350" algn="l"/>
                <a:tab pos="3028950" algn="l"/>
              </a:tabLst>
            </a:pPr>
            <a:r>
              <a:rPr lang="en-US" sz="2400" b="1">
                <a:solidFill>
                  <a:schemeClr val="hlink"/>
                </a:solidFill>
              </a:rPr>
              <a:t>  Where are the stalls?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7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7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7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7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7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7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7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37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37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37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37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37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37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37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37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37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372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372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372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372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7219" grpId="0" build="p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2"/>
          <p:cNvSpPr>
            <a:spLocks noGrp="1" noChangeArrowheads="1"/>
          </p:cNvSpPr>
          <p:nvPr>
            <p:ph type="title"/>
          </p:nvPr>
        </p:nvSpPr>
        <p:spPr>
          <a:xfrm>
            <a:off x="990600" y="228600"/>
            <a:ext cx="7162800" cy="990600"/>
          </a:xfrm>
          <a:noFill/>
          <a:ln/>
        </p:spPr>
        <p:txBody>
          <a:bodyPr/>
          <a:lstStyle/>
          <a:p>
            <a:r>
              <a:rPr lang="en-US"/>
              <a:t>FP Loop Hazards</a:t>
            </a:r>
          </a:p>
        </p:txBody>
      </p:sp>
      <p:sp>
        <p:nvSpPr>
          <p:cNvPr id="119811" name="Rectangle 3"/>
          <p:cNvSpPr>
            <a:spLocks noChangeArrowheads="1"/>
          </p:cNvSpPr>
          <p:nvPr/>
        </p:nvSpPr>
        <p:spPr bwMode="auto">
          <a:xfrm>
            <a:off x="914400" y="3581400"/>
            <a:ext cx="7340600" cy="21971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/>
          <a:lstStyle/>
          <a:p>
            <a:pPr>
              <a:lnSpc>
                <a:spcPct val="90000"/>
              </a:lnSpc>
              <a:spcBef>
                <a:spcPct val="30000"/>
              </a:spcBef>
              <a:tabLst>
                <a:tab pos="2057400" algn="l"/>
                <a:tab pos="4572000" algn="l"/>
              </a:tabLst>
            </a:pPr>
            <a:r>
              <a:rPr lang="en-US" b="1" i="1"/>
              <a:t>Instruction	Instruction	Latency in</a:t>
            </a:r>
            <a:br>
              <a:rPr lang="en-US" b="1" i="1"/>
            </a:br>
            <a:r>
              <a:rPr lang="en-US" b="1" i="1"/>
              <a:t>producing result	using result 	clock cycles</a:t>
            </a:r>
            <a:endParaRPr lang="en-US" b="1"/>
          </a:p>
          <a:p>
            <a:pPr>
              <a:lnSpc>
                <a:spcPct val="90000"/>
              </a:lnSpc>
              <a:spcBef>
                <a:spcPct val="30000"/>
              </a:spcBef>
              <a:tabLst>
                <a:tab pos="2057400" algn="l"/>
                <a:tab pos="4572000" algn="l"/>
              </a:tabLst>
            </a:pPr>
            <a:r>
              <a:rPr lang="en-US" b="1"/>
              <a:t>FP ALU op	Another FP ALU op	3</a:t>
            </a:r>
          </a:p>
          <a:p>
            <a:pPr>
              <a:lnSpc>
                <a:spcPct val="90000"/>
              </a:lnSpc>
              <a:spcBef>
                <a:spcPct val="30000"/>
              </a:spcBef>
              <a:tabLst>
                <a:tab pos="2057400" algn="l"/>
                <a:tab pos="4572000" algn="l"/>
              </a:tabLst>
            </a:pPr>
            <a:r>
              <a:rPr lang="en-US" b="1"/>
              <a:t>FP ALU op	Store double	2 </a:t>
            </a:r>
          </a:p>
          <a:p>
            <a:pPr>
              <a:lnSpc>
                <a:spcPct val="90000"/>
              </a:lnSpc>
              <a:spcBef>
                <a:spcPct val="30000"/>
              </a:spcBef>
              <a:tabLst>
                <a:tab pos="2057400" algn="l"/>
                <a:tab pos="4572000" algn="l"/>
              </a:tabLst>
            </a:pPr>
            <a:r>
              <a:rPr lang="en-US" b="1"/>
              <a:t>Load double	FP ALU op	1</a:t>
            </a:r>
          </a:p>
          <a:p>
            <a:pPr>
              <a:lnSpc>
                <a:spcPct val="90000"/>
              </a:lnSpc>
              <a:spcBef>
                <a:spcPct val="30000"/>
              </a:spcBef>
              <a:tabLst>
                <a:tab pos="2057400" algn="l"/>
                <a:tab pos="4572000" algn="l"/>
              </a:tabLst>
            </a:pPr>
            <a:r>
              <a:rPr lang="en-US" b="1"/>
              <a:t>Load double	Store double	0</a:t>
            </a:r>
          </a:p>
          <a:p>
            <a:pPr>
              <a:lnSpc>
                <a:spcPct val="90000"/>
              </a:lnSpc>
              <a:spcBef>
                <a:spcPct val="30000"/>
              </a:spcBef>
              <a:tabLst>
                <a:tab pos="2057400" algn="l"/>
                <a:tab pos="4572000" algn="l"/>
              </a:tabLst>
            </a:pPr>
            <a:r>
              <a:rPr lang="en-US" b="1"/>
              <a:t>Integer op	Integer op	1</a:t>
            </a:r>
          </a:p>
        </p:txBody>
      </p:sp>
      <p:sp>
        <p:nvSpPr>
          <p:cNvPr id="119814" name="Rectangle 6"/>
          <p:cNvSpPr>
            <a:spLocks noChangeArrowheads="1"/>
          </p:cNvSpPr>
          <p:nvPr/>
        </p:nvSpPr>
        <p:spPr bwMode="auto">
          <a:xfrm>
            <a:off x="914400" y="1295400"/>
            <a:ext cx="7340600" cy="24384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/>
          <a:lstStyle/>
          <a:p>
            <a:pPr marL="285750" indent="-285750">
              <a:lnSpc>
                <a:spcPct val="90000"/>
              </a:lnSpc>
              <a:spcBef>
                <a:spcPct val="30000"/>
              </a:spcBef>
              <a:tabLst>
                <a:tab pos="914400" algn="l"/>
                <a:tab pos="1657350" algn="l"/>
                <a:tab pos="3028950" algn="l"/>
              </a:tabLst>
            </a:pPr>
            <a:r>
              <a:rPr lang="en-US" b="1">
                <a:latin typeface="Courier" pitchFamily="49" charset="0"/>
              </a:rPr>
              <a:t>Loop:	LD	</a:t>
            </a:r>
            <a:r>
              <a:rPr lang="en-US" b="1">
                <a:solidFill>
                  <a:schemeClr val="hlink"/>
                </a:solidFill>
                <a:latin typeface="Courier" pitchFamily="49" charset="0"/>
              </a:rPr>
              <a:t>F0</a:t>
            </a:r>
            <a:r>
              <a:rPr lang="en-US" b="1">
                <a:latin typeface="Courier" pitchFamily="49" charset="0"/>
              </a:rPr>
              <a:t>,0(R1)	;F0=vector element</a:t>
            </a:r>
          </a:p>
          <a:p>
            <a:pPr marL="285750" indent="-285750">
              <a:lnSpc>
                <a:spcPct val="90000"/>
              </a:lnSpc>
              <a:spcBef>
                <a:spcPct val="30000"/>
              </a:spcBef>
              <a:tabLst>
                <a:tab pos="914400" algn="l"/>
                <a:tab pos="1657350" algn="l"/>
                <a:tab pos="3028950" algn="l"/>
              </a:tabLst>
            </a:pPr>
            <a:r>
              <a:rPr lang="en-US" b="1">
                <a:latin typeface="Courier" pitchFamily="49" charset="0"/>
              </a:rPr>
              <a:t> 		ADDD	</a:t>
            </a:r>
            <a:r>
              <a:rPr lang="en-US" b="1">
                <a:solidFill>
                  <a:schemeClr val="accent1"/>
                </a:solidFill>
                <a:latin typeface="Courier" pitchFamily="49" charset="0"/>
              </a:rPr>
              <a:t>F4</a:t>
            </a:r>
            <a:r>
              <a:rPr lang="en-US" b="1">
                <a:latin typeface="Courier" pitchFamily="49" charset="0"/>
              </a:rPr>
              <a:t>,</a:t>
            </a:r>
            <a:r>
              <a:rPr lang="en-US" b="1">
                <a:solidFill>
                  <a:schemeClr val="hlink"/>
                </a:solidFill>
                <a:latin typeface="Courier" pitchFamily="49" charset="0"/>
              </a:rPr>
              <a:t>F0</a:t>
            </a:r>
            <a:r>
              <a:rPr lang="en-US" b="1">
                <a:latin typeface="Courier" pitchFamily="49" charset="0"/>
              </a:rPr>
              <a:t>,F2	;add scalar in F2</a:t>
            </a:r>
          </a:p>
          <a:p>
            <a:pPr marL="285750" indent="-285750">
              <a:lnSpc>
                <a:spcPct val="90000"/>
              </a:lnSpc>
              <a:spcBef>
                <a:spcPct val="30000"/>
              </a:spcBef>
              <a:tabLst>
                <a:tab pos="914400" algn="l"/>
                <a:tab pos="1657350" algn="l"/>
                <a:tab pos="3028950" algn="l"/>
              </a:tabLst>
            </a:pPr>
            <a:r>
              <a:rPr lang="en-US" b="1">
                <a:latin typeface="Courier" pitchFamily="49" charset="0"/>
              </a:rPr>
              <a:t> 		SD	0(R1),</a:t>
            </a:r>
            <a:r>
              <a:rPr lang="en-US" b="1">
                <a:solidFill>
                  <a:schemeClr val="accent1"/>
                </a:solidFill>
                <a:latin typeface="Courier" pitchFamily="49" charset="0"/>
              </a:rPr>
              <a:t>F4</a:t>
            </a:r>
            <a:r>
              <a:rPr lang="en-US" b="1">
                <a:latin typeface="Courier" pitchFamily="49" charset="0"/>
              </a:rPr>
              <a:t>	;store result</a:t>
            </a:r>
          </a:p>
          <a:p>
            <a:pPr marL="285750" indent="-285750">
              <a:lnSpc>
                <a:spcPct val="90000"/>
              </a:lnSpc>
              <a:spcBef>
                <a:spcPct val="30000"/>
              </a:spcBef>
              <a:tabLst>
                <a:tab pos="914400" algn="l"/>
                <a:tab pos="1657350" algn="l"/>
                <a:tab pos="3028950" algn="l"/>
              </a:tabLst>
            </a:pPr>
            <a:r>
              <a:rPr lang="en-US" b="1">
                <a:latin typeface="Courier" pitchFamily="49" charset="0"/>
              </a:rPr>
              <a:t> 		SUBI	</a:t>
            </a:r>
            <a:r>
              <a:rPr lang="en-US" b="1">
                <a:solidFill>
                  <a:schemeClr val="accent2"/>
                </a:solidFill>
                <a:latin typeface="Courier" pitchFamily="49" charset="0"/>
              </a:rPr>
              <a:t>R1</a:t>
            </a:r>
            <a:r>
              <a:rPr lang="en-US" b="1">
                <a:latin typeface="Courier" pitchFamily="49" charset="0"/>
              </a:rPr>
              <a:t>,R1,8	;decrement pointer 8B (DW)</a:t>
            </a:r>
          </a:p>
          <a:p>
            <a:pPr marL="285750" indent="-285750">
              <a:lnSpc>
                <a:spcPct val="90000"/>
              </a:lnSpc>
              <a:spcBef>
                <a:spcPct val="30000"/>
              </a:spcBef>
              <a:tabLst>
                <a:tab pos="914400" algn="l"/>
                <a:tab pos="1657350" algn="l"/>
                <a:tab pos="3028950" algn="l"/>
              </a:tabLst>
            </a:pPr>
            <a:r>
              <a:rPr lang="en-US" b="1">
                <a:latin typeface="Courier" pitchFamily="49" charset="0"/>
              </a:rPr>
              <a:t> 		BNEZ	</a:t>
            </a:r>
            <a:r>
              <a:rPr lang="en-US" b="1">
                <a:solidFill>
                  <a:schemeClr val="accent2"/>
                </a:solidFill>
                <a:latin typeface="Courier" pitchFamily="49" charset="0"/>
              </a:rPr>
              <a:t>R1</a:t>
            </a:r>
            <a:r>
              <a:rPr lang="en-US" b="1">
                <a:latin typeface="Courier" pitchFamily="49" charset="0"/>
              </a:rPr>
              <a:t>,Loop	;branch R1!=zero</a:t>
            </a:r>
          </a:p>
          <a:p>
            <a:pPr marL="285750" indent="-285750">
              <a:lnSpc>
                <a:spcPct val="90000"/>
              </a:lnSpc>
              <a:spcBef>
                <a:spcPct val="30000"/>
              </a:spcBef>
              <a:tabLst>
                <a:tab pos="914400" algn="l"/>
                <a:tab pos="1657350" algn="l"/>
                <a:tab pos="3028950" algn="l"/>
              </a:tabLst>
            </a:pPr>
            <a:r>
              <a:rPr lang="en-US" b="1">
                <a:latin typeface="Courier" pitchFamily="49" charset="0"/>
              </a:rPr>
              <a:t> 		NOP		;delayed branch slot</a:t>
            </a:r>
          </a:p>
        </p:txBody>
      </p: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title"/>
          </p:nvPr>
        </p:nvSpPr>
        <p:spPr>
          <a:xfrm>
            <a:off x="990600" y="228600"/>
            <a:ext cx="7162800" cy="914400"/>
          </a:xfrm>
          <a:noFill/>
          <a:ln/>
        </p:spPr>
        <p:txBody>
          <a:bodyPr/>
          <a:lstStyle/>
          <a:p>
            <a:r>
              <a:rPr lang="en-US"/>
              <a:t>FP Loop Showing Stalls</a:t>
            </a:r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5486400"/>
            <a:ext cx="6769100" cy="393700"/>
          </a:xfrm>
          <a:noFill/>
          <a:ln/>
        </p:spPr>
        <p:txBody>
          <a:bodyPr/>
          <a:lstStyle/>
          <a:p>
            <a:pPr>
              <a:tabLst>
                <a:tab pos="1200150" algn="l"/>
                <a:tab pos="1657350" algn="l"/>
                <a:tab pos="3028950" algn="l"/>
              </a:tabLst>
            </a:pPr>
            <a:r>
              <a:rPr lang="en-US" sz="2000">
                <a:solidFill>
                  <a:schemeClr val="hlink"/>
                </a:solidFill>
              </a:rPr>
              <a:t> 10 clocks: Rewrite code to minimize stalls?</a:t>
            </a:r>
          </a:p>
        </p:txBody>
      </p:sp>
      <p:sp>
        <p:nvSpPr>
          <p:cNvPr id="120836" name="Rectangle 4"/>
          <p:cNvSpPr>
            <a:spLocks noChangeArrowheads="1"/>
          </p:cNvSpPr>
          <p:nvPr/>
        </p:nvSpPr>
        <p:spPr bwMode="auto">
          <a:xfrm>
            <a:off x="850900" y="4648200"/>
            <a:ext cx="7340600" cy="21971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/>
          <a:lstStyle/>
          <a:p>
            <a:pPr>
              <a:lnSpc>
                <a:spcPct val="90000"/>
              </a:lnSpc>
              <a:spcBef>
                <a:spcPct val="30000"/>
              </a:spcBef>
              <a:tabLst>
                <a:tab pos="2057400" algn="l"/>
                <a:tab pos="4572000" algn="l"/>
              </a:tabLst>
            </a:pPr>
            <a:endParaRPr lang="en-US" b="1"/>
          </a:p>
        </p:txBody>
      </p:sp>
      <p:sp>
        <p:nvSpPr>
          <p:cNvPr id="120837" name="Rectangle 5"/>
          <p:cNvSpPr>
            <a:spLocks noChangeArrowheads="1"/>
          </p:cNvSpPr>
          <p:nvPr/>
        </p:nvSpPr>
        <p:spPr bwMode="auto">
          <a:xfrm>
            <a:off x="685800" y="1295400"/>
            <a:ext cx="7632700" cy="35242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/>
          <a:lstStyle/>
          <a:p>
            <a:pPr marL="285750" indent="-285750">
              <a:lnSpc>
                <a:spcPct val="90000"/>
              </a:lnSpc>
              <a:spcBef>
                <a:spcPct val="30000"/>
              </a:spcBef>
              <a:tabLst>
                <a:tab pos="1200150" algn="l"/>
                <a:tab pos="2000250" algn="l"/>
                <a:tab pos="3371850" algn="l"/>
              </a:tabLst>
            </a:pPr>
            <a:r>
              <a:rPr lang="en-US" b="1"/>
              <a:t> 1</a:t>
            </a:r>
            <a:r>
              <a:rPr lang="en-US" b="1">
                <a:latin typeface="Courier" pitchFamily="49" charset="0"/>
              </a:rPr>
              <a:t> Loop:	LD	</a:t>
            </a:r>
            <a:r>
              <a:rPr lang="en-US" b="1">
                <a:solidFill>
                  <a:schemeClr val="hlink"/>
                </a:solidFill>
                <a:latin typeface="Courier" pitchFamily="49" charset="0"/>
              </a:rPr>
              <a:t>F0</a:t>
            </a:r>
            <a:r>
              <a:rPr lang="en-US" b="1">
                <a:latin typeface="Courier" pitchFamily="49" charset="0"/>
              </a:rPr>
              <a:t>,0(R1)	;F0=vector element</a:t>
            </a:r>
          </a:p>
          <a:p>
            <a:pPr marL="285750" indent="-285750">
              <a:lnSpc>
                <a:spcPct val="90000"/>
              </a:lnSpc>
              <a:spcBef>
                <a:spcPct val="30000"/>
              </a:spcBef>
              <a:tabLst>
                <a:tab pos="1200150" algn="l"/>
                <a:tab pos="2000250" algn="l"/>
                <a:tab pos="3371850" algn="l"/>
              </a:tabLst>
            </a:pPr>
            <a:r>
              <a:rPr lang="en-US" b="1"/>
              <a:t> 2		</a:t>
            </a:r>
            <a:r>
              <a:rPr lang="en-US" b="1">
                <a:solidFill>
                  <a:schemeClr val="hlink"/>
                </a:solidFill>
              </a:rPr>
              <a:t>stall</a:t>
            </a:r>
            <a:endParaRPr lang="en-US" b="1"/>
          </a:p>
          <a:p>
            <a:pPr marL="285750" indent="-285750">
              <a:lnSpc>
                <a:spcPct val="90000"/>
              </a:lnSpc>
              <a:spcBef>
                <a:spcPct val="30000"/>
              </a:spcBef>
              <a:tabLst>
                <a:tab pos="1200150" algn="l"/>
                <a:tab pos="2000250" algn="l"/>
                <a:tab pos="3371850" algn="l"/>
              </a:tabLst>
            </a:pPr>
            <a:r>
              <a:rPr lang="en-US" b="1"/>
              <a:t> 3</a:t>
            </a:r>
            <a:r>
              <a:rPr lang="en-US" b="1">
                <a:latin typeface="Courier" pitchFamily="49" charset="0"/>
              </a:rPr>
              <a:t>		ADDD	</a:t>
            </a:r>
            <a:r>
              <a:rPr lang="en-US" b="1">
                <a:solidFill>
                  <a:schemeClr val="accent1"/>
                </a:solidFill>
                <a:latin typeface="Courier" pitchFamily="49" charset="0"/>
              </a:rPr>
              <a:t>F4</a:t>
            </a:r>
            <a:r>
              <a:rPr lang="en-US" b="1">
                <a:latin typeface="Courier" pitchFamily="49" charset="0"/>
              </a:rPr>
              <a:t>,</a:t>
            </a:r>
            <a:r>
              <a:rPr lang="en-US" b="1">
                <a:solidFill>
                  <a:schemeClr val="hlink"/>
                </a:solidFill>
                <a:latin typeface="Courier" pitchFamily="49" charset="0"/>
              </a:rPr>
              <a:t>F0</a:t>
            </a:r>
            <a:r>
              <a:rPr lang="en-US" b="1">
                <a:latin typeface="Courier" pitchFamily="49" charset="0"/>
              </a:rPr>
              <a:t>,F2	;add scalar in F2</a:t>
            </a:r>
          </a:p>
          <a:p>
            <a:pPr marL="285750" indent="-285750">
              <a:lnSpc>
                <a:spcPct val="90000"/>
              </a:lnSpc>
              <a:spcBef>
                <a:spcPct val="30000"/>
              </a:spcBef>
              <a:tabLst>
                <a:tab pos="1200150" algn="l"/>
                <a:tab pos="2000250" algn="l"/>
                <a:tab pos="3371850" algn="l"/>
              </a:tabLst>
            </a:pPr>
            <a:r>
              <a:rPr lang="en-US" b="1"/>
              <a:t> 4		</a:t>
            </a:r>
            <a:r>
              <a:rPr lang="en-US" b="1">
                <a:solidFill>
                  <a:schemeClr val="hlink"/>
                </a:solidFill>
              </a:rPr>
              <a:t>stall</a:t>
            </a:r>
            <a:endParaRPr lang="en-US" b="1"/>
          </a:p>
          <a:p>
            <a:pPr marL="285750" indent="-285750">
              <a:lnSpc>
                <a:spcPct val="90000"/>
              </a:lnSpc>
              <a:spcBef>
                <a:spcPct val="30000"/>
              </a:spcBef>
              <a:tabLst>
                <a:tab pos="1200150" algn="l"/>
                <a:tab pos="2000250" algn="l"/>
                <a:tab pos="3371850" algn="l"/>
              </a:tabLst>
            </a:pPr>
            <a:r>
              <a:rPr lang="en-US" b="1"/>
              <a:t> 5		</a:t>
            </a:r>
            <a:r>
              <a:rPr lang="en-US" b="1">
                <a:solidFill>
                  <a:schemeClr val="hlink"/>
                </a:solidFill>
              </a:rPr>
              <a:t>stall</a:t>
            </a:r>
            <a:endParaRPr lang="en-US" b="1"/>
          </a:p>
          <a:p>
            <a:pPr marL="285750" indent="-285750">
              <a:lnSpc>
                <a:spcPct val="90000"/>
              </a:lnSpc>
              <a:spcBef>
                <a:spcPct val="30000"/>
              </a:spcBef>
              <a:tabLst>
                <a:tab pos="1200150" algn="l"/>
                <a:tab pos="2000250" algn="l"/>
                <a:tab pos="3371850" algn="l"/>
              </a:tabLst>
            </a:pPr>
            <a:r>
              <a:rPr lang="en-US" b="1"/>
              <a:t> 6</a:t>
            </a:r>
            <a:r>
              <a:rPr lang="en-US" b="1">
                <a:latin typeface="Courier" pitchFamily="49" charset="0"/>
              </a:rPr>
              <a:t> 	SD	0(R1),</a:t>
            </a:r>
            <a:r>
              <a:rPr lang="en-US" b="1">
                <a:solidFill>
                  <a:schemeClr val="accent1"/>
                </a:solidFill>
                <a:latin typeface="Courier" pitchFamily="49" charset="0"/>
              </a:rPr>
              <a:t>F4</a:t>
            </a:r>
            <a:r>
              <a:rPr lang="en-US" b="1">
                <a:latin typeface="Courier" pitchFamily="49" charset="0"/>
              </a:rPr>
              <a:t>	;store result</a:t>
            </a:r>
          </a:p>
          <a:p>
            <a:pPr marL="285750" indent="-285750">
              <a:lnSpc>
                <a:spcPct val="90000"/>
              </a:lnSpc>
              <a:spcBef>
                <a:spcPct val="30000"/>
              </a:spcBef>
              <a:tabLst>
                <a:tab pos="1200150" algn="l"/>
                <a:tab pos="2000250" algn="l"/>
                <a:tab pos="3371850" algn="l"/>
              </a:tabLst>
            </a:pPr>
            <a:r>
              <a:rPr lang="en-US" b="1"/>
              <a:t> 7</a:t>
            </a:r>
            <a:r>
              <a:rPr lang="en-US" b="1">
                <a:latin typeface="Courier" pitchFamily="49" charset="0"/>
              </a:rPr>
              <a:t> 	SUBI	</a:t>
            </a:r>
            <a:r>
              <a:rPr lang="en-US" b="1">
                <a:solidFill>
                  <a:schemeClr val="accent2"/>
                </a:solidFill>
                <a:latin typeface="Courier" pitchFamily="49" charset="0"/>
              </a:rPr>
              <a:t>R1</a:t>
            </a:r>
            <a:r>
              <a:rPr lang="en-US" b="1">
                <a:latin typeface="Courier" pitchFamily="49" charset="0"/>
              </a:rPr>
              <a:t>,R1,8	;decrement pointer 8B (DW)</a:t>
            </a:r>
          </a:p>
          <a:p>
            <a:pPr marL="285750" indent="-285750">
              <a:lnSpc>
                <a:spcPct val="90000"/>
              </a:lnSpc>
              <a:spcBef>
                <a:spcPct val="30000"/>
              </a:spcBef>
              <a:tabLst>
                <a:tab pos="1200150" algn="l"/>
                <a:tab pos="2000250" algn="l"/>
                <a:tab pos="3371850" algn="l"/>
              </a:tabLst>
            </a:pPr>
            <a:r>
              <a:rPr lang="en-US" b="1"/>
              <a:t> 8 </a:t>
            </a:r>
            <a:r>
              <a:rPr lang="en-US" b="1">
                <a:latin typeface="Courier" pitchFamily="49" charset="0"/>
              </a:rPr>
              <a:t>       </a:t>
            </a:r>
            <a:r>
              <a:rPr lang="en-US" b="1">
                <a:solidFill>
                  <a:schemeClr val="hlink"/>
                </a:solidFill>
              </a:rPr>
              <a:t>stall</a:t>
            </a:r>
          </a:p>
          <a:p>
            <a:pPr marL="285750" indent="-285750">
              <a:lnSpc>
                <a:spcPct val="90000"/>
              </a:lnSpc>
              <a:spcBef>
                <a:spcPct val="30000"/>
              </a:spcBef>
              <a:tabLst>
                <a:tab pos="1200150" algn="l"/>
                <a:tab pos="2000250" algn="l"/>
                <a:tab pos="3371850" algn="l"/>
              </a:tabLst>
            </a:pPr>
            <a:r>
              <a:rPr lang="en-US" b="1"/>
              <a:t> 9</a:t>
            </a:r>
            <a:r>
              <a:rPr lang="en-US" b="1">
                <a:latin typeface="Courier" pitchFamily="49" charset="0"/>
              </a:rPr>
              <a:t> 	BNEZ	</a:t>
            </a:r>
            <a:r>
              <a:rPr lang="en-US" b="1">
                <a:solidFill>
                  <a:schemeClr val="accent2"/>
                </a:solidFill>
                <a:latin typeface="Courier" pitchFamily="49" charset="0"/>
              </a:rPr>
              <a:t>R1</a:t>
            </a:r>
            <a:r>
              <a:rPr lang="en-US" b="1">
                <a:latin typeface="Courier" pitchFamily="49" charset="0"/>
              </a:rPr>
              <a:t>,Loop	;branch R1!=zero</a:t>
            </a:r>
          </a:p>
          <a:p>
            <a:pPr marL="285750" indent="-285750">
              <a:lnSpc>
                <a:spcPct val="90000"/>
              </a:lnSpc>
              <a:spcBef>
                <a:spcPct val="30000"/>
              </a:spcBef>
              <a:tabLst>
                <a:tab pos="1200150" algn="l"/>
                <a:tab pos="2000250" algn="l"/>
                <a:tab pos="3371850" algn="l"/>
              </a:tabLst>
            </a:pPr>
            <a:r>
              <a:rPr lang="en-US" b="1"/>
              <a:t> 10	</a:t>
            </a:r>
            <a:r>
              <a:rPr lang="en-US" b="1">
                <a:solidFill>
                  <a:schemeClr val="hlink"/>
                </a:solidFill>
              </a:rPr>
              <a:t>stall</a:t>
            </a:r>
            <a:r>
              <a:rPr lang="en-US" b="1"/>
              <a:t>	</a:t>
            </a:r>
            <a:r>
              <a:rPr lang="en-US" b="1">
                <a:latin typeface="Courier" pitchFamily="49" charset="0"/>
              </a:rPr>
              <a:t>	;delayed branch slot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08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08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0835" grpId="0" build="p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8210550" cy="1143000"/>
          </a:xfrm>
          <a:noFill/>
          <a:ln/>
        </p:spPr>
        <p:txBody>
          <a:bodyPr/>
          <a:lstStyle/>
          <a:p>
            <a:r>
              <a:rPr lang="en-US"/>
              <a:t>Minimizing Stalls Technique 1: Compiler Optimization</a:t>
            </a:r>
          </a:p>
        </p:txBody>
      </p:sp>
      <p:sp>
        <p:nvSpPr>
          <p:cNvPr id="1218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5715000"/>
            <a:ext cx="8305800" cy="342900"/>
          </a:xfrm>
          <a:noFill/>
          <a:ln/>
        </p:spPr>
        <p:txBody>
          <a:bodyPr/>
          <a:lstStyle/>
          <a:p>
            <a:pPr algn="ctr">
              <a:lnSpc>
                <a:spcPct val="80000"/>
              </a:lnSpc>
              <a:buFontTx/>
              <a:buNone/>
              <a:tabLst>
                <a:tab pos="1200150" algn="l"/>
                <a:tab pos="1657350" algn="l"/>
                <a:tab pos="3028950" algn="l"/>
              </a:tabLst>
            </a:pPr>
            <a:r>
              <a:rPr lang="en-US" sz="2000">
                <a:solidFill>
                  <a:schemeClr val="hlink"/>
                </a:solidFill>
              </a:rPr>
              <a:t> </a:t>
            </a:r>
            <a:r>
              <a:rPr lang="en-US">
                <a:solidFill>
                  <a:schemeClr val="hlink"/>
                </a:solidFill>
              </a:rPr>
              <a:t>6 clocks, </a:t>
            </a:r>
            <a:r>
              <a:rPr lang="en-US" sz="2000">
                <a:solidFill>
                  <a:schemeClr val="accent2"/>
                </a:solidFill>
              </a:rPr>
              <a:t>but actual work is only 3 cycles for LD, ADD and SD!!</a:t>
            </a:r>
            <a:endParaRPr lang="en-US">
              <a:solidFill>
                <a:schemeClr val="accent2"/>
              </a:solidFill>
            </a:endParaRPr>
          </a:p>
        </p:txBody>
      </p:sp>
      <p:sp>
        <p:nvSpPr>
          <p:cNvPr id="121861" name="Rectangle 5"/>
          <p:cNvSpPr>
            <a:spLocks noChangeArrowheads="1"/>
          </p:cNvSpPr>
          <p:nvPr/>
        </p:nvSpPr>
        <p:spPr bwMode="auto">
          <a:xfrm>
            <a:off x="685800" y="1524000"/>
            <a:ext cx="7804150" cy="2743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/>
          <a:lstStyle/>
          <a:p>
            <a:pPr marL="285750" indent="-285750">
              <a:lnSpc>
                <a:spcPct val="90000"/>
              </a:lnSpc>
              <a:spcBef>
                <a:spcPct val="30000"/>
              </a:spcBef>
              <a:tabLst>
                <a:tab pos="1200150" algn="l"/>
                <a:tab pos="2000250" algn="l"/>
                <a:tab pos="3371850" algn="l"/>
              </a:tabLst>
            </a:pPr>
            <a:r>
              <a:rPr lang="en-US" b="1"/>
              <a:t> </a:t>
            </a:r>
            <a:r>
              <a:rPr lang="en-US" sz="2400" b="1">
                <a:solidFill>
                  <a:schemeClr val="accent1"/>
                </a:solidFill>
              </a:rPr>
              <a:t>Swap BNEZ and SD by changing address of SD</a:t>
            </a:r>
          </a:p>
          <a:p>
            <a:pPr marL="285750" indent="-285750">
              <a:lnSpc>
                <a:spcPct val="90000"/>
              </a:lnSpc>
              <a:spcBef>
                <a:spcPct val="30000"/>
              </a:spcBef>
              <a:tabLst>
                <a:tab pos="1200150" algn="l"/>
                <a:tab pos="2000250" algn="l"/>
                <a:tab pos="3371850" algn="l"/>
              </a:tabLst>
            </a:pPr>
            <a:r>
              <a:rPr lang="en-US" b="1"/>
              <a:t>1</a:t>
            </a:r>
            <a:r>
              <a:rPr lang="en-US" b="1">
                <a:latin typeface="Courier" pitchFamily="49" charset="0"/>
              </a:rPr>
              <a:t> Loop:	LD	</a:t>
            </a:r>
            <a:r>
              <a:rPr lang="en-US" b="1">
                <a:solidFill>
                  <a:schemeClr val="hlink"/>
                </a:solidFill>
                <a:latin typeface="Courier" pitchFamily="49" charset="0"/>
              </a:rPr>
              <a:t>F0</a:t>
            </a:r>
            <a:r>
              <a:rPr lang="en-US" b="1">
                <a:latin typeface="Courier" pitchFamily="49" charset="0"/>
              </a:rPr>
              <a:t>,0(R1)	</a:t>
            </a:r>
          </a:p>
          <a:p>
            <a:pPr marL="285750" indent="-285750">
              <a:lnSpc>
                <a:spcPct val="90000"/>
              </a:lnSpc>
              <a:spcBef>
                <a:spcPct val="30000"/>
              </a:spcBef>
              <a:tabLst>
                <a:tab pos="1200150" algn="l"/>
                <a:tab pos="2000250" algn="l"/>
                <a:tab pos="3371850" algn="l"/>
              </a:tabLst>
            </a:pPr>
            <a:r>
              <a:rPr lang="en-US" b="1"/>
              <a:t> 2		</a:t>
            </a:r>
            <a:r>
              <a:rPr lang="en-US" b="1">
                <a:solidFill>
                  <a:schemeClr val="accent1"/>
                </a:solidFill>
              </a:rPr>
              <a:t>SUBI	R1,R1,8</a:t>
            </a:r>
          </a:p>
          <a:p>
            <a:pPr marL="285750" indent="-285750">
              <a:lnSpc>
                <a:spcPct val="90000"/>
              </a:lnSpc>
              <a:spcBef>
                <a:spcPct val="30000"/>
              </a:spcBef>
              <a:tabLst>
                <a:tab pos="1200150" algn="l"/>
                <a:tab pos="2000250" algn="l"/>
                <a:tab pos="3371850" algn="l"/>
              </a:tabLst>
            </a:pPr>
            <a:r>
              <a:rPr lang="en-US" b="1"/>
              <a:t> 3</a:t>
            </a:r>
            <a:r>
              <a:rPr lang="en-US" b="1">
                <a:latin typeface="Courier" pitchFamily="49" charset="0"/>
              </a:rPr>
              <a:t>		ADDD	</a:t>
            </a:r>
            <a:r>
              <a:rPr lang="en-US" b="1">
                <a:solidFill>
                  <a:schemeClr val="accent1"/>
                </a:solidFill>
                <a:latin typeface="Courier" pitchFamily="49" charset="0"/>
              </a:rPr>
              <a:t>F4</a:t>
            </a:r>
            <a:r>
              <a:rPr lang="en-US" b="1">
                <a:latin typeface="Courier" pitchFamily="49" charset="0"/>
              </a:rPr>
              <a:t>,</a:t>
            </a:r>
            <a:r>
              <a:rPr lang="en-US" b="1">
                <a:solidFill>
                  <a:schemeClr val="hlink"/>
                </a:solidFill>
                <a:latin typeface="Courier" pitchFamily="49" charset="0"/>
              </a:rPr>
              <a:t>F0</a:t>
            </a:r>
            <a:r>
              <a:rPr lang="en-US" b="1">
                <a:latin typeface="Courier" pitchFamily="49" charset="0"/>
              </a:rPr>
              <a:t>,F2	</a:t>
            </a:r>
          </a:p>
          <a:p>
            <a:pPr marL="285750" indent="-285750">
              <a:lnSpc>
                <a:spcPct val="90000"/>
              </a:lnSpc>
              <a:spcBef>
                <a:spcPct val="30000"/>
              </a:spcBef>
              <a:tabLst>
                <a:tab pos="1200150" algn="l"/>
                <a:tab pos="2000250" algn="l"/>
                <a:tab pos="3371850" algn="l"/>
              </a:tabLst>
            </a:pPr>
            <a:r>
              <a:rPr lang="en-US" b="1"/>
              <a:t> 4		</a:t>
            </a:r>
            <a:r>
              <a:rPr lang="en-US" b="1">
                <a:solidFill>
                  <a:schemeClr val="accent1"/>
                </a:solidFill>
              </a:rPr>
              <a:t>Stall</a:t>
            </a:r>
            <a:r>
              <a:rPr lang="en-US" b="1">
                <a:latin typeface="Courier" pitchFamily="49" charset="0"/>
              </a:rPr>
              <a:t>	</a:t>
            </a:r>
          </a:p>
          <a:p>
            <a:pPr marL="285750" indent="-285750">
              <a:lnSpc>
                <a:spcPct val="90000"/>
              </a:lnSpc>
              <a:spcBef>
                <a:spcPct val="30000"/>
              </a:spcBef>
              <a:tabLst>
                <a:tab pos="1200150" algn="l"/>
                <a:tab pos="2000250" algn="l"/>
                <a:tab pos="3371850" algn="l"/>
              </a:tabLst>
            </a:pPr>
            <a:r>
              <a:rPr lang="en-US" b="1"/>
              <a:t> 5		</a:t>
            </a:r>
            <a:r>
              <a:rPr lang="en-US" b="1">
                <a:latin typeface="Courier" pitchFamily="49" charset="0"/>
              </a:rPr>
              <a:t>BNEZ	R1,Loop	;delayed branch</a:t>
            </a:r>
            <a:endParaRPr lang="en-US" b="1"/>
          </a:p>
          <a:p>
            <a:pPr marL="285750" indent="-285750">
              <a:lnSpc>
                <a:spcPct val="90000"/>
              </a:lnSpc>
              <a:spcBef>
                <a:spcPct val="30000"/>
              </a:spcBef>
              <a:tabLst>
                <a:tab pos="1200150" algn="l"/>
                <a:tab pos="2000250" algn="l"/>
                <a:tab pos="3371850" algn="l"/>
              </a:tabLst>
            </a:pPr>
            <a:r>
              <a:rPr lang="en-US" b="1"/>
              <a:t> 6</a:t>
            </a:r>
            <a:r>
              <a:rPr lang="en-US" b="1">
                <a:latin typeface="Courier" pitchFamily="49" charset="0"/>
              </a:rPr>
              <a:t> 	</a:t>
            </a:r>
            <a:r>
              <a:rPr lang="en-US" b="1">
                <a:solidFill>
                  <a:schemeClr val="accent1"/>
                </a:solidFill>
              </a:rPr>
              <a:t>SD	8(R1),F4</a:t>
            </a:r>
            <a:r>
              <a:rPr lang="en-US" b="1">
                <a:latin typeface="Courier" pitchFamily="49" charset="0"/>
              </a:rPr>
              <a:t>	</a:t>
            </a:r>
            <a:r>
              <a:rPr lang="en-US" b="1">
                <a:solidFill>
                  <a:schemeClr val="hlink"/>
                </a:solidFill>
                <a:latin typeface="Courier" pitchFamily="49" charset="0"/>
              </a:rPr>
              <a:t>;Address altered from 0(R1) to 8(R1)  when moved past SUBI</a:t>
            </a:r>
          </a:p>
        </p:txBody>
      </p:sp>
      <p:sp>
        <p:nvSpPr>
          <p:cNvPr id="121863" name="Text Box 7"/>
          <p:cNvSpPr txBox="1">
            <a:spLocks noChangeArrowheads="1"/>
          </p:cNvSpPr>
          <p:nvPr/>
        </p:nvSpPr>
        <p:spPr bwMode="auto">
          <a:xfrm>
            <a:off x="838200" y="4419600"/>
            <a:ext cx="7162800" cy="11906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b="1">
                <a:solidFill>
                  <a:schemeClr val="hlink"/>
                </a:solidFill>
              </a:rPr>
              <a:t>What assumptions made when moved code?</a:t>
            </a:r>
          </a:p>
          <a:p>
            <a:pPr lvl="1"/>
            <a:r>
              <a:rPr lang="en-US" b="1"/>
              <a:t>OK to move store past SUBI even though changes register</a:t>
            </a:r>
          </a:p>
          <a:p>
            <a:pPr lvl="1"/>
            <a:r>
              <a:rPr lang="en-US" b="1"/>
              <a:t>OK to move loads before stores: get right data?</a:t>
            </a:r>
          </a:p>
          <a:p>
            <a:pPr lvl="1"/>
            <a:r>
              <a:rPr lang="en-US" b="1"/>
              <a:t>When is it safe for compiler to do such changes?</a:t>
            </a: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18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18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1859" grpId="0" build="p" autoUpdateAnimBg="0"/>
    </p:bldLst>
  </p:timing>
</p:sld>
</file>

<file path=ppt/theme/theme1.xml><?xml version="1.0" encoding="utf-8"?>
<a:theme xmlns:a="http://schemas.openxmlformats.org/drawingml/2006/main" name="Microsoft Office 98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Microsoft Office 98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12700" cap="flat" cmpd="sng" algn="ctr">
          <a:pattFill prst="narHorz">
            <a:fgClr>
              <a:schemeClr val="tx1"/>
            </a:fgClr>
            <a:bgClr>
              <a:schemeClr val="bg1"/>
            </a:bgClr>
          </a:patt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12700" cap="flat" cmpd="sng" algn="ctr">
          <a:pattFill prst="narHorz">
            <a:fgClr>
              <a:schemeClr val="tx1"/>
            </a:fgClr>
            <a:bgClr>
              <a:schemeClr val="bg1"/>
            </a:bgClr>
          </a:patt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Microsoft Office 98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icrosoft Office 98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494</TotalTime>
  <Pages>61</Pages>
  <Words>1203</Words>
  <Application>Microsoft Office PowerPoint</Application>
  <PresentationFormat>Letter Paper (8.5x11 in)</PresentationFormat>
  <Paragraphs>328</Paragraphs>
  <Slides>25</Slides>
  <Notes>22</Notes>
  <HiddenSlides>1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7" baseType="lpstr">
      <vt:lpstr>Microsoft Office 98</vt:lpstr>
      <vt:lpstr>Chart</vt:lpstr>
      <vt:lpstr>Lecture 4:  Hazards, Introduction to Compiler Techniques, Chapter 2</vt:lpstr>
      <vt:lpstr>MIPS R4000 pipeline </vt:lpstr>
      <vt:lpstr>MIPS FP Pipe Stages</vt:lpstr>
      <vt:lpstr>Appendix A</vt:lpstr>
      <vt:lpstr>R4000 Performance</vt:lpstr>
      <vt:lpstr>FP Loop: Where are the Hazards?</vt:lpstr>
      <vt:lpstr>FP Loop Hazards</vt:lpstr>
      <vt:lpstr>FP Loop Showing Stalls</vt:lpstr>
      <vt:lpstr>Minimizing Stalls Technique 1: Compiler Optimization</vt:lpstr>
      <vt:lpstr>Compiler Technique 2: Loop Unrolling  </vt:lpstr>
      <vt:lpstr>Minimize Stall + Loop Unrolling</vt:lpstr>
      <vt:lpstr>Steps Compiler Performed to Unroll</vt:lpstr>
      <vt:lpstr>Compiler Optimization + 2-issue Superscalar</vt:lpstr>
      <vt:lpstr>2-Issue without Loop Unrolling</vt:lpstr>
      <vt:lpstr>Static Multiple Issue: Very Long Instruction Word (VLIW) Architectures</vt:lpstr>
      <vt:lpstr>Traditional VLIW Hardware</vt:lpstr>
      <vt:lpstr>VLIW Code Example</vt:lpstr>
      <vt:lpstr>Loop Unrolling in VLIW</vt:lpstr>
      <vt:lpstr>How Can the HW Help the Compiler with Discovering ILP? </vt:lpstr>
      <vt:lpstr>VLIW Vs. Superscalar</vt:lpstr>
      <vt:lpstr>Intel/HP IA-64 “Explicitly Parallel Instruction Computer (EPIC)”</vt:lpstr>
      <vt:lpstr>Slide 22</vt:lpstr>
      <vt:lpstr>10 Stage In-Order Core Pipeline (Copyright: Intel at Hotchips ’00)  </vt:lpstr>
      <vt:lpstr>Itanium processor 10-stage pipeline</vt:lpstr>
      <vt:lpstr>Itanium processor 10-stage pipeline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3: R4000 + Intro to ILP</dc:title>
  <dc:subject/>
  <dc:creator>David A. Patterson</dc:creator>
  <cp:keywords/>
  <dc:description/>
  <cp:lastModifiedBy>UCR</cp:lastModifiedBy>
  <cp:revision>50</cp:revision>
  <cp:lastPrinted>1996-09-06T09:42:58Z</cp:lastPrinted>
  <dcterms:created xsi:type="dcterms:W3CDTF">1996-09-04T07:14:34Z</dcterms:created>
  <dcterms:modified xsi:type="dcterms:W3CDTF">2010-01-21T17:00:29Z</dcterms:modified>
</cp:coreProperties>
</file>