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56" r:id="rId2"/>
    <p:sldId id="266" r:id="rId3"/>
    <p:sldId id="277" r:id="rId4"/>
    <p:sldId id="279" r:id="rId5"/>
    <p:sldId id="271" r:id="rId6"/>
    <p:sldId id="281" r:id="rId7"/>
    <p:sldId id="282" r:id="rId8"/>
    <p:sldId id="283" r:id="rId9"/>
    <p:sldId id="284" r:id="rId10"/>
    <p:sldId id="296" r:id="rId11"/>
    <p:sldId id="297" r:id="rId12"/>
    <p:sldId id="287" r:id="rId13"/>
    <p:sldId id="291" r:id="rId14"/>
    <p:sldId id="305" r:id="rId15"/>
    <p:sldId id="293" r:id="rId16"/>
    <p:sldId id="294" r:id="rId17"/>
    <p:sldId id="295" r:id="rId18"/>
    <p:sldId id="306" r:id="rId19"/>
    <p:sldId id="299" r:id="rId20"/>
    <p:sldId id="301" r:id="rId21"/>
    <p:sldId id="316" r:id="rId22"/>
    <p:sldId id="317" r:id="rId23"/>
    <p:sldId id="318" r:id="rId24"/>
  </p:sldIdLst>
  <p:sldSz cx="9144000" cy="6858000" type="screen4x3"/>
  <p:notesSz cx="6858000" cy="9144000"/>
  <p:defaultTextStyle>
    <a:defPPr>
      <a:defRPr lang="en-US"/>
    </a:defPPr>
    <a:lvl1pPr algn="l" rtl="0" fontAlgn="base">
      <a:spcBef>
        <a:spcPct val="0"/>
      </a:spcBef>
      <a:spcAft>
        <a:spcPct val="0"/>
      </a:spcAft>
      <a:defRPr sz="2000" u="sng" kern="1200">
        <a:solidFill>
          <a:schemeClr val="tx1"/>
        </a:solidFill>
        <a:latin typeface="Comic Sans MS" pitchFamily="66" charset="0"/>
        <a:ea typeface="+mn-ea"/>
        <a:cs typeface="+mn-cs"/>
      </a:defRPr>
    </a:lvl1pPr>
    <a:lvl2pPr marL="457200" algn="l" rtl="0" fontAlgn="base">
      <a:spcBef>
        <a:spcPct val="0"/>
      </a:spcBef>
      <a:spcAft>
        <a:spcPct val="0"/>
      </a:spcAft>
      <a:defRPr sz="2000" u="sng" kern="1200">
        <a:solidFill>
          <a:schemeClr val="tx1"/>
        </a:solidFill>
        <a:latin typeface="Comic Sans MS" pitchFamily="66" charset="0"/>
        <a:ea typeface="+mn-ea"/>
        <a:cs typeface="+mn-cs"/>
      </a:defRPr>
    </a:lvl2pPr>
    <a:lvl3pPr marL="914400" algn="l" rtl="0" fontAlgn="base">
      <a:spcBef>
        <a:spcPct val="0"/>
      </a:spcBef>
      <a:spcAft>
        <a:spcPct val="0"/>
      </a:spcAft>
      <a:defRPr sz="2000" u="sng" kern="1200">
        <a:solidFill>
          <a:schemeClr val="tx1"/>
        </a:solidFill>
        <a:latin typeface="Comic Sans MS" pitchFamily="66" charset="0"/>
        <a:ea typeface="+mn-ea"/>
        <a:cs typeface="+mn-cs"/>
      </a:defRPr>
    </a:lvl3pPr>
    <a:lvl4pPr marL="1371600" algn="l" rtl="0" fontAlgn="base">
      <a:spcBef>
        <a:spcPct val="0"/>
      </a:spcBef>
      <a:spcAft>
        <a:spcPct val="0"/>
      </a:spcAft>
      <a:defRPr sz="2000" u="sng" kern="1200">
        <a:solidFill>
          <a:schemeClr val="tx1"/>
        </a:solidFill>
        <a:latin typeface="Comic Sans MS" pitchFamily="66" charset="0"/>
        <a:ea typeface="+mn-ea"/>
        <a:cs typeface="+mn-cs"/>
      </a:defRPr>
    </a:lvl4pPr>
    <a:lvl5pPr marL="1828800" algn="l" rtl="0" fontAlgn="base">
      <a:spcBef>
        <a:spcPct val="0"/>
      </a:spcBef>
      <a:spcAft>
        <a:spcPct val="0"/>
      </a:spcAft>
      <a:defRPr sz="2000" u="sng" kern="1200">
        <a:solidFill>
          <a:schemeClr val="tx1"/>
        </a:solidFill>
        <a:latin typeface="Comic Sans MS" pitchFamily="66" charset="0"/>
        <a:ea typeface="+mn-ea"/>
        <a:cs typeface="+mn-cs"/>
      </a:defRPr>
    </a:lvl5pPr>
    <a:lvl6pPr marL="2286000" algn="l" defTabSz="914400" rtl="0" eaLnBrk="1" latinLnBrk="0" hangingPunct="1">
      <a:defRPr sz="2000" u="sng" kern="1200">
        <a:solidFill>
          <a:schemeClr val="tx1"/>
        </a:solidFill>
        <a:latin typeface="Comic Sans MS" pitchFamily="66" charset="0"/>
        <a:ea typeface="+mn-ea"/>
        <a:cs typeface="+mn-cs"/>
      </a:defRPr>
    </a:lvl6pPr>
    <a:lvl7pPr marL="2743200" algn="l" defTabSz="914400" rtl="0" eaLnBrk="1" latinLnBrk="0" hangingPunct="1">
      <a:defRPr sz="2000" u="sng" kern="1200">
        <a:solidFill>
          <a:schemeClr val="tx1"/>
        </a:solidFill>
        <a:latin typeface="Comic Sans MS" pitchFamily="66" charset="0"/>
        <a:ea typeface="+mn-ea"/>
        <a:cs typeface="+mn-cs"/>
      </a:defRPr>
    </a:lvl7pPr>
    <a:lvl8pPr marL="3200400" algn="l" defTabSz="914400" rtl="0" eaLnBrk="1" latinLnBrk="0" hangingPunct="1">
      <a:defRPr sz="2000" u="sng" kern="1200">
        <a:solidFill>
          <a:schemeClr val="tx1"/>
        </a:solidFill>
        <a:latin typeface="Comic Sans MS" pitchFamily="66" charset="0"/>
        <a:ea typeface="+mn-ea"/>
        <a:cs typeface="+mn-cs"/>
      </a:defRPr>
    </a:lvl8pPr>
    <a:lvl9pPr marL="3657600" algn="l" defTabSz="914400" rtl="0" eaLnBrk="1" latinLnBrk="0" hangingPunct="1">
      <a:defRPr sz="2000" u="sng"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8000"/>
    <a:srgbClr val="3333FF"/>
    <a:srgbClr val="FF0000"/>
    <a:srgbClr val="CB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u="none">
                <a:latin typeface="Arial" charset="0"/>
              </a:defRPr>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u="none">
                <a:latin typeface="Arial" charset="0"/>
              </a:defRPr>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u="none">
                <a:latin typeface="Arial" charset="0"/>
              </a:defRPr>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none">
                <a:latin typeface="Arial" charset="0"/>
              </a:defRPr>
            </a:lvl1pPr>
          </a:lstStyle>
          <a:p>
            <a:fld id="{97728FD1-ECCE-4934-BBF8-648207318AD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89CDF3-B437-4AE0-B5B8-F8C02E2A6324}" type="slidenum">
              <a:rPr lang="en-US"/>
              <a:pPr/>
              <a:t>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B518BB-B637-49D9-B6BA-4D91E6B082F0}" type="slidenum">
              <a:rPr lang="en-US"/>
              <a:pPr/>
              <a:t>10</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CE2F96-9F93-420A-AD4E-0F24F3FFA246}" type="slidenum">
              <a:rPr lang="en-US"/>
              <a:pPr/>
              <a:t>11</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E457C1-F934-449E-A231-6596D720748A}" type="slidenum">
              <a:rPr lang="en-US"/>
              <a:pPr/>
              <a:t>12</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ACCC94-C0BA-4E45-9F73-2B8BD116D50E}" type="slidenum">
              <a:rPr lang="en-US"/>
              <a:pPr/>
              <a:t>13</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C28D0C-E103-4B80-A64F-6E565DD9A1D3}" type="slidenum">
              <a:rPr lang="en-US"/>
              <a:pPr/>
              <a:t>14</a:t>
            </a:fld>
            <a:endParaRPr lang="en-US"/>
          </a:p>
        </p:txBody>
      </p:sp>
      <p:sp>
        <p:nvSpPr>
          <p:cNvPr id="116738" name="Rectangle 2"/>
          <p:cNvSpPr>
            <a:spLocks noGrp="1" noChangeArrowheads="1"/>
          </p:cNvSpPr>
          <p:nvPr>
            <p:ph type="body" idx="1"/>
          </p:nvPr>
        </p:nvSpPr>
        <p:spPr bwMode="auto">
          <a:xfrm>
            <a:off x="517525" y="4343400"/>
            <a:ext cx="5907088" cy="4114800"/>
          </a:xfrm>
          <a:prstGeom prst="rect">
            <a:avLst/>
          </a:prstGeom>
          <a:noFill/>
          <a:ln w="12700">
            <a:miter lim="800000"/>
            <a:headEnd/>
            <a:tailEnd/>
          </a:ln>
        </p:spPr>
        <p:txBody>
          <a:bodyPr lIns="90487" tIns="44450" rIns="90487" bIns="44450"/>
          <a:lstStyle/>
          <a:p>
            <a:endParaRPr lang="en-US"/>
          </a:p>
        </p:txBody>
      </p:sp>
      <p:sp>
        <p:nvSpPr>
          <p:cNvPr id="116739" name="Rectangle 3"/>
          <p:cNvSpPr>
            <a:spLocks noGrp="1" noRot="1" noChangeAspect="1" noChangeArrowheads="1" noTextEdit="1"/>
          </p:cNvSpPr>
          <p:nvPr>
            <p:ph type="sldImg"/>
          </p:nvPr>
        </p:nvSpPr>
        <p:spPr bwMode="auto">
          <a:xfrm>
            <a:off x="1157288" y="587375"/>
            <a:ext cx="4554537" cy="3416300"/>
          </a:xfrm>
          <a:prstGeom prst="rect">
            <a:avLst/>
          </a:prstGeom>
          <a:noFill/>
          <a:ln w="12700">
            <a:miter lim="800000"/>
            <a:headEnd/>
            <a:tailEn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6D07D4-D19C-4F5D-A54E-B18B92900BC0}" type="slidenum">
              <a:rPr lang="en-US"/>
              <a:pPr/>
              <a:t>15</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E44910-7B4C-4785-A8FB-0BE263C61D23}" type="slidenum">
              <a:rPr lang="en-US"/>
              <a:pPr/>
              <a:t>16</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185DC8-13D6-4F0D-9519-B3AB9EAEDDDE}" type="slidenum">
              <a:rPr lang="en-US"/>
              <a:pPr/>
              <a:t>17</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3B377F-3117-40DA-BE63-1C5358004462}" type="slidenum">
              <a:rPr lang="en-US"/>
              <a:pPr/>
              <a:t>18</a:t>
            </a:fld>
            <a:endParaRPr lang="en-US"/>
          </a:p>
        </p:txBody>
      </p:sp>
      <p:sp>
        <p:nvSpPr>
          <p:cNvPr id="1187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87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5EFD81-67CC-4CC2-8C61-EFEA8A39F93E}" type="slidenum">
              <a:rPr lang="en-US"/>
              <a:pPr/>
              <a:t>19</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DFA071-F347-49E2-9976-76828A258F4D}" type="slidenum">
              <a:rPr lang="en-US"/>
              <a:pPr/>
              <a:t>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54C116-BA05-46AF-B213-6211F020D6EA}" type="slidenum">
              <a:rPr lang="en-US"/>
              <a:pPr/>
              <a:t>20</a:t>
            </a:fld>
            <a:endParaRPr lang="en-US"/>
          </a:p>
        </p:txBody>
      </p:sp>
      <p:sp>
        <p:nvSpPr>
          <p:cNvPr id="104450"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7" tIns="44450" rIns="90487" bIns="44450"/>
          <a:lstStyle/>
          <a:p>
            <a:r>
              <a:rPr lang="en-US"/>
              <a:t>Integer programs, major delay is branch stalls</a:t>
            </a:r>
          </a:p>
          <a:p>
            <a:endParaRPr lang="en-US"/>
          </a:p>
          <a:p>
            <a:r>
              <a:rPr lang="en-US"/>
              <a:t>FP its structural stalls</a:t>
            </a:r>
          </a:p>
        </p:txBody>
      </p:sp>
      <p:sp>
        <p:nvSpPr>
          <p:cNvPr id="104451"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D37DC1-C009-4658-BCFA-DC19AB2DC5A1}" type="slidenum">
              <a:rPr lang="en-US"/>
              <a:pPr/>
              <a:t>23</a:t>
            </a:fld>
            <a:endParaRPr lang="en-US"/>
          </a:p>
        </p:txBody>
      </p:sp>
      <p:sp>
        <p:nvSpPr>
          <p:cNvPr id="288770" name="Rectangle 2"/>
          <p:cNvSpPr>
            <a:spLocks noGrp="1" noChangeArrowheads="1"/>
          </p:cNvSpPr>
          <p:nvPr>
            <p:ph type="body" idx="1"/>
          </p:nvPr>
        </p:nvSpPr>
        <p:spPr>
          <a:noFill/>
          <a:ln/>
        </p:spPr>
        <p:txBody>
          <a:bodyPr lIns="90479" tIns="44446" rIns="90479" bIns="44446"/>
          <a:lstStyle/>
          <a:p>
            <a:r>
              <a:rPr lang="en-US"/>
              <a:t>3 clocks doing work, 3 overhead (stall, branch, sub)</a:t>
            </a:r>
          </a:p>
        </p:txBody>
      </p:sp>
      <p:sp>
        <p:nvSpPr>
          <p:cNvPr id="288771" name="Rectangle 3"/>
          <p:cNvSpPr>
            <a:spLocks noGrp="1" noRot="1" noChangeAspect="1" noChangeArrowheads="1" noTextEdit="1"/>
          </p:cNvSpPr>
          <p:nvPr>
            <p:ph type="sldImg"/>
          </p:nvPr>
        </p:nvSpPr>
        <p:spPr>
          <a:xfrm>
            <a:off x="1152525" y="692150"/>
            <a:ext cx="4552950" cy="3416300"/>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C7EA67-777B-41F8-BCD9-F338CDF34F26}" type="slidenum">
              <a:rPr lang="en-US"/>
              <a:pPr/>
              <a:t>3</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A4F770-2EB9-40A1-9C8E-BD0C1604331B}" type="slidenum">
              <a:rPr lang="en-US"/>
              <a:pPr/>
              <a:t>4</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CE2A1C-7A70-4BB1-8A1C-3B5B72C00437}" type="slidenum">
              <a:rPr lang="en-US"/>
              <a:pPr/>
              <a:t>5</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xfrm>
            <a:off x="914400" y="4343400"/>
            <a:ext cx="5029200" cy="4114800"/>
          </a:xfrm>
        </p:spPr>
        <p:txBody>
          <a:bodyPr/>
          <a:lstStyle/>
          <a:p>
            <a:r>
              <a:rPr lang="en-US"/>
              <a:t>Forwarding should be generalized to include passing a result directly to the functional unit that requires it.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3E4018-0A85-4A1A-9A4B-DC20ACFC4DC7}" type="slidenum">
              <a:rPr lang="en-US"/>
              <a:pPr/>
              <a:t>6</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5D035A-1CFF-4754-81D1-3ACE7614F213}" type="slidenum">
              <a:rPr lang="en-US"/>
              <a:pPr/>
              <a:t>7</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4B4DBC-B63E-435A-AC3F-763856AEA06E}" type="slidenum">
              <a:rPr lang="en-US"/>
              <a:pPr/>
              <a:t>8</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E4C96-B871-4955-AB04-845321DEAEDA}" type="slidenum">
              <a:rPr lang="en-US"/>
              <a:pPr/>
              <a:t>9</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A495C8-8DF0-42B9-85AE-B4635CC4673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C35FD6-C589-4FCE-B120-E725A11282A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F513A2-25C8-4896-AA22-8C4B173DCDB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77724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962400"/>
            <a:ext cx="77724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4008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4008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400800"/>
            <a:ext cx="1905000" cy="457200"/>
          </a:xfrm>
        </p:spPr>
        <p:txBody>
          <a:bodyPr/>
          <a:lstStyle>
            <a:lvl1pPr>
              <a:defRPr/>
            </a:lvl1pPr>
          </a:lstStyle>
          <a:p>
            <a:fld id="{A1C8C14F-6223-43C5-B51B-C2A80897954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4008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4008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400800"/>
            <a:ext cx="1905000" cy="457200"/>
          </a:xfrm>
        </p:spPr>
        <p:txBody>
          <a:bodyPr/>
          <a:lstStyle>
            <a:lvl1pPr>
              <a:defRPr/>
            </a:lvl1pPr>
          </a:lstStyle>
          <a:p>
            <a:fld id="{D60BC3D3-8577-4C27-871A-28C4DAE5E46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467ABE-31F6-44D3-A6AB-48437703CDA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CF31A2-C231-4493-9B7C-F7C2300F96B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20AFEA8-6F38-476C-8A38-4F6FF296B3A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B733D64-AB3F-452C-A8BD-A7ED4A6589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9251A10-E651-439A-ACF7-DB33C0E01C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98A0120-3FD8-4CF4-9242-C7B84A3B9B8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774A7DC-26C3-46EF-B006-501564A199D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24F775-3F59-4204-BE66-62B5399A729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152400"/>
            <a:ext cx="7772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371600"/>
            <a:ext cx="77724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u="none">
                <a:latin typeface="Times New Roman" pitchFamily="18" charset="0"/>
              </a:defRPr>
            </a:lvl1pPr>
          </a:lstStyle>
          <a:p>
            <a:endParaRPr lang="en-US"/>
          </a:p>
        </p:txBody>
      </p:sp>
      <p:sp>
        <p:nvSpPr>
          <p:cNvPr id="4101" name="Rectangle 5"/>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u="none">
                <a:latin typeface="Times New Roman" pitchFamily="18" charset="0"/>
              </a:defRPr>
            </a:lvl1pPr>
          </a:lstStyle>
          <a:p>
            <a:endParaRPr lang="en-US"/>
          </a:p>
        </p:txBody>
      </p:sp>
      <p:sp>
        <p:nvSpPr>
          <p:cNvPr id="4102"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u="none">
                <a:latin typeface="Times New Roman" pitchFamily="18" charset="0"/>
              </a:defRPr>
            </a:lvl1pPr>
          </a:lstStyle>
          <a:p>
            <a:fld id="{3291F753-550D-494A-A544-D8BDEE059F07}" type="slidenum">
              <a:rPr lang="en-US"/>
              <a:pPr/>
              <a:t>‹#›</a:t>
            </a:fld>
            <a:endParaRPr lang="en-US"/>
          </a:p>
        </p:txBody>
      </p:sp>
      <p:sp>
        <p:nvSpPr>
          <p:cNvPr id="4103" name="Line 7"/>
          <p:cNvSpPr>
            <a:spLocks noChangeShapeType="1"/>
          </p:cNvSpPr>
          <p:nvPr userDrawn="1"/>
        </p:nvSpPr>
        <p:spPr bwMode="auto">
          <a:xfrm>
            <a:off x="0" y="990600"/>
            <a:ext cx="9144000" cy="0"/>
          </a:xfrm>
          <a:prstGeom prst="line">
            <a:avLst/>
          </a:prstGeom>
          <a:noFill/>
          <a:ln w="38100" cmpd="dbl">
            <a:solidFill>
              <a:srgbClr val="0000FF"/>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Comic Sans MS" pitchFamily="66" charset="0"/>
        </a:defRPr>
      </a:lvl2pPr>
      <a:lvl3pPr algn="ctr" rtl="0" fontAlgn="base">
        <a:spcBef>
          <a:spcPct val="0"/>
        </a:spcBef>
        <a:spcAft>
          <a:spcPct val="0"/>
        </a:spcAft>
        <a:defRPr sz="3200">
          <a:solidFill>
            <a:schemeClr val="tx2"/>
          </a:solidFill>
          <a:latin typeface="Comic Sans MS" pitchFamily="66" charset="0"/>
        </a:defRPr>
      </a:lvl3pPr>
      <a:lvl4pPr algn="ctr" rtl="0" fontAlgn="base">
        <a:spcBef>
          <a:spcPct val="0"/>
        </a:spcBef>
        <a:spcAft>
          <a:spcPct val="0"/>
        </a:spcAft>
        <a:defRPr sz="3200">
          <a:solidFill>
            <a:schemeClr val="tx2"/>
          </a:solidFill>
          <a:latin typeface="Comic Sans MS" pitchFamily="66" charset="0"/>
        </a:defRPr>
      </a:lvl4pPr>
      <a:lvl5pPr algn="ctr" rtl="0" fontAlgn="base">
        <a:spcBef>
          <a:spcPct val="0"/>
        </a:spcBef>
        <a:spcAft>
          <a:spcPct val="0"/>
        </a:spcAft>
        <a:defRPr sz="3200">
          <a:solidFill>
            <a:schemeClr val="tx2"/>
          </a:solidFill>
          <a:latin typeface="Comic Sans MS" pitchFamily="66" charset="0"/>
        </a:defRPr>
      </a:lvl5pPr>
      <a:lvl6pPr marL="457200" algn="ctr" rtl="0" fontAlgn="base">
        <a:spcBef>
          <a:spcPct val="0"/>
        </a:spcBef>
        <a:spcAft>
          <a:spcPct val="0"/>
        </a:spcAft>
        <a:defRPr sz="3200">
          <a:solidFill>
            <a:schemeClr val="tx2"/>
          </a:solidFill>
          <a:latin typeface="Comic Sans MS" pitchFamily="66" charset="0"/>
        </a:defRPr>
      </a:lvl6pPr>
      <a:lvl7pPr marL="914400" algn="ctr" rtl="0" fontAlgn="base">
        <a:spcBef>
          <a:spcPct val="0"/>
        </a:spcBef>
        <a:spcAft>
          <a:spcPct val="0"/>
        </a:spcAft>
        <a:defRPr sz="3200">
          <a:solidFill>
            <a:schemeClr val="tx2"/>
          </a:solidFill>
          <a:latin typeface="Comic Sans MS" pitchFamily="66" charset="0"/>
        </a:defRPr>
      </a:lvl7pPr>
      <a:lvl8pPr marL="1371600" algn="ctr" rtl="0" fontAlgn="base">
        <a:spcBef>
          <a:spcPct val="0"/>
        </a:spcBef>
        <a:spcAft>
          <a:spcPct val="0"/>
        </a:spcAft>
        <a:defRPr sz="3200">
          <a:solidFill>
            <a:schemeClr val="tx2"/>
          </a:solidFill>
          <a:latin typeface="Comic Sans MS" pitchFamily="66" charset="0"/>
        </a:defRPr>
      </a:lvl8pPr>
      <a:lvl9pPr marL="1828800" algn="ctr" rtl="0" fontAlgn="base">
        <a:spcBef>
          <a:spcPct val="0"/>
        </a:spcBef>
        <a:spcAft>
          <a:spcPct val="0"/>
        </a:spcAft>
        <a:defRPr sz="3200">
          <a:solidFill>
            <a:schemeClr val="tx2"/>
          </a:solidFill>
          <a:latin typeface="Comic Sans MS" pitchFamily="66"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6CD19981-FCF4-42AC-89B8-00B8ABAB290E}" type="slidenum">
              <a:rPr lang="en-US"/>
              <a:pPr/>
              <a:t>1</a:t>
            </a:fld>
            <a:endParaRPr lang="en-US"/>
          </a:p>
        </p:txBody>
      </p:sp>
      <p:sp>
        <p:nvSpPr>
          <p:cNvPr id="2050" name="Rectangle 2"/>
          <p:cNvSpPr>
            <a:spLocks noGrp="1" noChangeArrowheads="1"/>
          </p:cNvSpPr>
          <p:nvPr>
            <p:ph type="ctrTitle"/>
          </p:nvPr>
        </p:nvSpPr>
        <p:spPr/>
        <p:txBody>
          <a:bodyPr/>
          <a:lstStyle/>
          <a:p>
            <a:r>
              <a:rPr lang="en-US" sz="3600" dirty="0">
                <a:solidFill>
                  <a:srgbClr val="990000"/>
                </a:solidFill>
              </a:rPr>
              <a:t>Lecture </a:t>
            </a:r>
            <a:r>
              <a:rPr lang="en-US" sz="3600" dirty="0" smtClean="0">
                <a:solidFill>
                  <a:srgbClr val="990000"/>
                </a:solidFill>
              </a:rPr>
              <a:t>3</a:t>
            </a:r>
            <a:r>
              <a:rPr lang="en-US" sz="3600" dirty="0">
                <a:solidFill>
                  <a:srgbClr val="990000"/>
                </a:solidFill>
              </a:rPr>
              <a:t/>
            </a:r>
            <a:br>
              <a:rPr lang="en-US" sz="3600" dirty="0">
                <a:solidFill>
                  <a:srgbClr val="990000"/>
                </a:solidFill>
              </a:rPr>
            </a:br>
            <a:r>
              <a:rPr lang="en-US" b="1" dirty="0" smtClean="0">
                <a:solidFill>
                  <a:srgbClr val="990000"/>
                </a:solidFill>
              </a:rPr>
              <a:t>Pipeline Contd. (Appendix </a:t>
            </a:r>
            <a:r>
              <a:rPr lang="en-US" b="1" dirty="0">
                <a:solidFill>
                  <a:srgbClr val="990000"/>
                </a:solidFill>
              </a:rPr>
              <a:t>A)</a:t>
            </a:r>
          </a:p>
        </p:txBody>
      </p:sp>
      <p:sp>
        <p:nvSpPr>
          <p:cNvPr id="2051" name="Rectangle 3"/>
          <p:cNvSpPr>
            <a:spLocks noGrp="1" noChangeArrowheads="1"/>
          </p:cNvSpPr>
          <p:nvPr>
            <p:ph type="subTitle" idx="1"/>
          </p:nvPr>
        </p:nvSpPr>
        <p:spPr/>
        <p:txBody>
          <a:bodyPr/>
          <a:lstStyle/>
          <a:p>
            <a:r>
              <a:rPr lang="en-US"/>
              <a:t>Instructor: L.N. Bhuyan</a:t>
            </a:r>
          </a:p>
        </p:txBody>
      </p:sp>
      <p:sp>
        <p:nvSpPr>
          <p:cNvPr id="2053" name="Rectangle 5"/>
          <p:cNvSpPr>
            <a:spLocks noChangeArrowheads="1"/>
          </p:cNvSpPr>
          <p:nvPr/>
        </p:nvSpPr>
        <p:spPr bwMode="auto">
          <a:xfrm>
            <a:off x="1841500" y="120650"/>
            <a:ext cx="5895975" cy="946150"/>
          </a:xfrm>
          <a:prstGeom prst="rect">
            <a:avLst/>
          </a:prstGeom>
          <a:noFill/>
          <a:ln w="9525">
            <a:noFill/>
            <a:miter lim="800000"/>
            <a:headEnd/>
            <a:tailEnd/>
          </a:ln>
          <a:effectLst/>
        </p:spPr>
        <p:txBody>
          <a:bodyPr wrap="none">
            <a:spAutoFit/>
          </a:bodyPr>
          <a:lstStyle/>
          <a:p>
            <a:pPr algn="ctr"/>
            <a:r>
              <a:rPr lang="en-US" sz="2800" b="1" u="none">
                <a:solidFill>
                  <a:schemeClr val="tx2"/>
                </a:solidFill>
              </a:rPr>
              <a:t>CS 203A</a:t>
            </a:r>
            <a:br>
              <a:rPr lang="en-US" sz="2800" b="1" u="none">
                <a:solidFill>
                  <a:schemeClr val="tx2"/>
                </a:solidFill>
              </a:rPr>
            </a:br>
            <a:r>
              <a:rPr lang="en-US" sz="2800" b="1" u="none">
                <a:solidFill>
                  <a:schemeClr val="tx2"/>
                </a:solidFill>
              </a:rPr>
              <a:t>Advanced Computer Architecture</a:t>
            </a:r>
          </a:p>
        </p:txBody>
      </p:sp>
      <p:sp>
        <p:nvSpPr>
          <p:cNvPr id="2056" name="Text Box 8"/>
          <p:cNvSpPr txBox="1">
            <a:spLocks noChangeArrowheads="1"/>
          </p:cNvSpPr>
          <p:nvPr/>
        </p:nvSpPr>
        <p:spPr bwMode="auto">
          <a:xfrm>
            <a:off x="3246438" y="6507163"/>
            <a:ext cx="2697162" cy="274637"/>
          </a:xfrm>
          <a:prstGeom prst="rect">
            <a:avLst/>
          </a:prstGeom>
          <a:noFill/>
          <a:ln w="9525">
            <a:noFill/>
            <a:miter lim="800000"/>
            <a:headEnd/>
            <a:tailEnd/>
          </a:ln>
          <a:effectLst/>
        </p:spPr>
        <p:txBody>
          <a:bodyPr wrap="none">
            <a:spAutoFit/>
          </a:bodyPr>
          <a:lstStyle/>
          <a:p>
            <a:r>
              <a:rPr lang="en-US" sz="1200" u="none"/>
              <a:t>Some slides are adapted from Roth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5"/>
          <p:cNvSpPr>
            <a:spLocks noGrp="1"/>
          </p:cNvSpPr>
          <p:nvPr>
            <p:ph type="sldNum" sz="quarter" idx="12"/>
          </p:nvPr>
        </p:nvSpPr>
        <p:spPr/>
        <p:txBody>
          <a:bodyPr/>
          <a:lstStyle/>
          <a:p>
            <a:fld id="{C5FAF13A-D93A-481D-88C2-755F090543C0}" type="slidenum">
              <a:rPr lang="en-US"/>
              <a:pPr/>
              <a:t>10</a:t>
            </a:fld>
            <a:endParaRPr lang="en-US"/>
          </a:p>
        </p:txBody>
      </p:sp>
      <p:sp>
        <p:nvSpPr>
          <p:cNvPr id="98306" name="Rectangle 2"/>
          <p:cNvSpPr>
            <a:spLocks noChangeArrowheads="1"/>
          </p:cNvSpPr>
          <p:nvPr/>
        </p:nvSpPr>
        <p:spPr bwMode="auto">
          <a:xfrm>
            <a:off x="914400" y="1219200"/>
            <a:ext cx="4038600" cy="2362200"/>
          </a:xfrm>
          <a:prstGeom prst="rect">
            <a:avLst/>
          </a:prstGeom>
          <a:noFill/>
          <a:ln w="9525">
            <a:noFill/>
            <a:miter lim="800000"/>
            <a:headEnd/>
            <a:tailEnd/>
          </a:ln>
          <a:effectLst/>
        </p:spPr>
        <p:txBody>
          <a:bodyPr wrap="none" anchor="ctr"/>
          <a:lstStyle/>
          <a:p>
            <a:r>
              <a:rPr lang="en-US" b="1" u="none">
                <a:latin typeface="Times New Roman" pitchFamily="18" charset="0"/>
              </a:rPr>
              <a:t>I1. Load R1, A /R1</a:t>
            </a:r>
            <a:r>
              <a:rPr lang="en-US" b="1" u="none">
                <a:latin typeface="Times New Roman" pitchFamily="18" charset="0"/>
                <a:sym typeface="Wingdings" pitchFamily="2" charset="2"/>
              </a:rPr>
              <a:t> Memory(A)/</a:t>
            </a:r>
          </a:p>
          <a:p>
            <a:r>
              <a:rPr lang="en-US" b="1" u="none">
                <a:latin typeface="Times New Roman" pitchFamily="18" charset="0"/>
                <a:sym typeface="Wingdings" pitchFamily="2" charset="2"/>
              </a:rPr>
              <a:t>I2. Add R2, R1 /R2  (R2)+(R1)/</a:t>
            </a:r>
          </a:p>
          <a:p>
            <a:r>
              <a:rPr lang="en-US" b="1" u="none">
                <a:latin typeface="Times New Roman" pitchFamily="18" charset="0"/>
                <a:sym typeface="Wingdings" pitchFamily="2" charset="2"/>
              </a:rPr>
              <a:t>I3. Add R3, R4 /R3  (R3)+(R4)/</a:t>
            </a:r>
          </a:p>
          <a:p>
            <a:r>
              <a:rPr lang="en-US" b="1" u="none">
                <a:latin typeface="Times New Roman" pitchFamily="18" charset="0"/>
                <a:sym typeface="Wingdings" pitchFamily="2" charset="2"/>
              </a:rPr>
              <a:t>I4. Mul R4, R5 /R4  (R4)*(R5)/</a:t>
            </a:r>
          </a:p>
          <a:p>
            <a:r>
              <a:rPr lang="en-US" b="1" u="none">
                <a:latin typeface="Times New Roman" pitchFamily="18" charset="0"/>
                <a:sym typeface="Wingdings" pitchFamily="2" charset="2"/>
              </a:rPr>
              <a:t>I5. Comp R6     /R6  Not(R6)/</a:t>
            </a:r>
          </a:p>
          <a:p>
            <a:r>
              <a:rPr lang="en-US" b="1" u="none">
                <a:latin typeface="Times New Roman" pitchFamily="18" charset="0"/>
                <a:sym typeface="Wingdings" pitchFamily="2" charset="2"/>
              </a:rPr>
              <a:t>I6. Mul R6, R7 /R6  (R6)*(R7)/</a:t>
            </a:r>
          </a:p>
        </p:txBody>
      </p:sp>
      <p:sp>
        <p:nvSpPr>
          <p:cNvPr id="98307" name="Rectangle 3"/>
          <p:cNvSpPr>
            <a:spLocks noChangeArrowheads="1"/>
          </p:cNvSpPr>
          <p:nvPr/>
        </p:nvSpPr>
        <p:spPr bwMode="auto">
          <a:xfrm>
            <a:off x="685800" y="4114800"/>
            <a:ext cx="6400800" cy="2057400"/>
          </a:xfrm>
          <a:prstGeom prst="rect">
            <a:avLst/>
          </a:prstGeom>
          <a:noFill/>
          <a:ln w="9525">
            <a:noFill/>
            <a:miter lim="800000"/>
            <a:headEnd/>
            <a:tailEnd/>
          </a:ln>
          <a:effectLst/>
        </p:spPr>
        <p:txBody>
          <a:bodyPr wrap="none" anchor="ctr"/>
          <a:lstStyle/>
          <a:p>
            <a:r>
              <a:rPr lang="en-US" sz="2400" u="none">
                <a:latin typeface="Times New Roman" pitchFamily="18" charset="0"/>
              </a:rPr>
              <a:t>      </a:t>
            </a:r>
            <a:r>
              <a:rPr lang="en-US" u="none">
                <a:latin typeface="Times New Roman" pitchFamily="18" charset="0"/>
              </a:rPr>
              <a:t>Due to Superscalar Processing, it is possible that I4 completes before</a:t>
            </a:r>
          </a:p>
          <a:p>
            <a:r>
              <a:rPr lang="en-US" u="none">
                <a:latin typeface="Times New Roman" pitchFamily="18" charset="0"/>
              </a:rPr>
              <a:t>I3 starts. Similarly the value of R6 depends on the beginning and end of I5</a:t>
            </a:r>
          </a:p>
          <a:p>
            <a:r>
              <a:rPr lang="en-US" u="none">
                <a:latin typeface="Times New Roman" pitchFamily="18" charset="0"/>
              </a:rPr>
              <a:t>and I6. Unpredictable result!</a:t>
            </a:r>
          </a:p>
          <a:p>
            <a:r>
              <a:rPr lang="en-US" u="none">
                <a:latin typeface="Times New Roman" pitchFamily="18" charset="0"/>
              </a:rPr>
              <a:t>      A sample program and its dependence graph, where I2 and I3 share the</a:t>
            </a:r>
          </a:p>
          <a:p>
            <a:r>
              <a:rPr lang="en-US" u="none">
                <a:latin typeface="Times New Roman" pitchFamily="18" charset="0"/>
              </a:rPr>
              <a:t>adder and I4 and I6 share the same multiplier. These two dependences can</a:t>
            </a:r>
          </a:p>
          <a:p>
            <a:r>
              <a:rPr lang="en-US" u="none">
                <a:latin typeface="Times New Roman" pitchFamily="18" charset="0"/>
              </a:rPr>
              <a:t>be removed by duplicating the resources, or pipelined adders and multipliers. </a:t>
            </a:r>
          </a:p>
        </p:txBody>
      </p:sp>
      <p:sp>
        <p:nvSpPr>
          <p:cNvPr id="98308" name="Oval 4"/>
          <p:cNvSpPr>
            <a:spLocks noChangeArrowheads="1"/>
          </p:cNvSpPr>
          <p:nvPr/>
        </p:nvSpPr>
        <p:spPr bwMode="auto">
          <a:xfrm>
            <a:off x="5486400" y="914400"/>
            <a:ext cx="685800" cy="685800"/>
          </a:xfrm>
          <a:prstGeom prst="ellipse">
            <a:avLst/>
          </a:prstGeom>
          <a:noFill/>
          <a:ln w="28575">
            <a:solidFill>
              <a:schemeClr val="tx1"/>
            </a:solidFill>
            <a:round/>
            <a:headEnd/>
            <a:tailEnd/>
          </a:ln>
          <a:effectLst/>
        </p:spPr>
        <p:txBody>
          <a:bodyPr wrap="none" anchor="ctr"/>
          <a:lstStyle/>
          <a:p>
            <a:pPr algn="ctr"/>
            <a:r>
              <a:rPr lang="en-US" sz="2400" u="none">
                <a:latin typeface="Times New Roman" pitchFamily="18" charset="0"/>
              </a:rPr>
              <a:t>I1</a:t>
            </a:r>
          </a:p>
        </p:txBody>
      </p:sp>
      <p:sp>
        <p:nvSpPr>
          <p:cNvPr id="98309" name="Oval 5"/>
          <p:cNvSpPr>
            <a:spLocks noChangeArrowheads="1"/>
          </p:cNvSpPr>
          <p:nvPr/>
        </p:nvSpPr>
        <p:spPr bwMode="auto">
          <a:xfrm>
            <a:off x="6553200" y="914400"/>
            <a:ext cx="685800" cy="685800"/>
          </a:xfrm>
          <a:prstGeom prst="ellipse">
            <a:avLst/>
          </a:prstGeom>
          <a:noFill/>
          <a:ln w="28575">
            <a:solidFill>
              <a:schemeClr val="tx1"/>
            </a:solidFill>
            <a:round/>
            <a:headEnd/>
            <a:tailEnd/>
          </a:ln>
          <a:effectLst/>
        </p:spPr>
        <p:txBody>
          <a:bodyPr wrap="none" anchor="ctr"/>
          <a:lstStyle/>
          <a:p>
            <a:pPr algn="ctr"/>
            <a:r>
              <a:rPr lang="en-US" sz="2400" u="none">
                <a:latin typeface="Times New Roman" pitchFamily="18" charset="0"/>
              </a:rPr>
              <a:t>I3</a:t>
            </a:r>
          </a:p>
        </p:txBody>
      </p:sp>
      <p:sp>
        <p:nvSpPr>
          <p:cNvPr id="98310" name="Oval 6"/>
          <p:cNvSpPr>
            <a:spLocks noChangeArrowheads="1"/>
          </p:cNvSpPr>
          <p:nvPr/>
        </p:nvSpPr>
        <p:spPr bwMode="auto">
          <a:xfrm>
            <a:off x="7696200" y="914400"/>
            <a:ext cx="685800" cy="685800"/>
          </a:xfrm>
          <a:prstGeom prst="ellipse">
            <a:avLst/>
          </a:prstGeom>
          <a:noFill/>
          <a:ln w="28575">
            <a:solidFill>
              <a:schemeClr val="tx1"/>
            </a:solidFill>
            <a:round/>
            <a:headEnd/>
            <a:tailEnd/>
          </a:ln>
          <a:effectLst/>
        </p:spPr>
        <p:txBody>
          <a:bodyPr wrap="none" anchor="ctr"/>
          <a:lstStyle/>
          <a:p>
            <a:pPr algn="ctr"/>
            <a:r>
              <a:rPr lang="en-US" sz="2400" u="none">
                <a:latin typeface="Times New Roman" pitchFamily="18" charset="0"/>
              </a:rPr>
              <a:t>I5</a:t>
            </a:r>
          </a:p>
        </p:txBody>
      </p:sp>
      <p:sp>
        <p:nvSpPr>
          <p:cNvPr id="98311" name="Oval 7"/>
          <p:cNvSpPr>
            <a:spLocks noChangeArrowheads="1"/>
          </p:cNvSpPr>
          <p:nvPr/>
        </p:nvSpPr>
        <p:spPr bwMode="auto">
          <a:xfrm>
            <a:off x="7772400" y="2133600"/>
            <a:ext cx="685800" cy="685800"/>
          </a:xfrm>
          <a:prstGeom prst="ellipse">
            <a:avLst/>
          </a:prstGeom>
          <a:noFill/>
          <a:ln w="28575">
            <a:solidFill>
              <a:schemeClr val="tx1"/>
            </a:solidFill>
            <a:round/>
            <a:headEnd/>
            <a:tailEnd/>
          </a:ln>
          <a:effectLst/>
        </p:spPr>
        <p:txBody>
          <a:bodyPr wrap="none" anchor="ctr"/>
          <a:lstStyle/>
          <a:p>
            <a:pPr algn="ctr"/>
            <a:r>
              <a:rPr lang="en-US" sz="2400" u="none">
                <a:latin typeface="Times New Roman" pitchFamily="18" charset="0"/>
              </a:rPr>
              <a:t>I6</a:t>
            </a:r>
          </a:p>
        </p:txBody>
      </p:sp>
      <p:sp>
        <p:nvSpPr>
          <p:cNvPr id="98312" name="Oval 8"/>
          <p:cNvSpPr>
            <a:spLocks noChangeArrowheads="1"/>
          </p:cNvSpPr>
          <p:nvPr/>
        </p:nvSpPr>
        <p:spPr bwMode="auto">
          <a:xfrm>
            <a:off x="6553200" y="2133600"/>
            <a:ext cx="685800" cy="685800"/>
          </a:xfrm>
          <a:prstGeom prst="ellipse">
            <a:avLst/>
          </a:prstGeom>
          <a:noFill/>
          <a:ln w="28575">
            <a:solidFill>
              <a:schemeClr val="tx1"/>
            </a:solidFill>
            <a:round/>
            <a:headEnd/>
            <a:tailEnd/>
          </a:ln>
          <a:effectLst/>
        </p:spPr>
        <p:txBody>
          <a:bodyPr wrap="none" anchor="ctr"/>
          <a:lstStyle/>
          <a:p>
            <a:pPr algn="ctr"/>
            <a:r>
              <a:rPr lang="en-US" sz="2400" u="none">
                <a:latin typeface="Times New Roman" pitchFamily="18" charset="0"/>
              </a:rPr>
              <a:t>I4</a:t>
            </a:r>
          </a:p>
        </p:txBody>
      </p:sp>
      <p:sp>
        <p:nvSpPr>
          <p:cNvPr id="98313" name="Oval 9"/>
          <p:cNvSpPr>
            <a:spLocks noChangeArrowheads="1"/>
          </p:cNvSpPr>
          <p:nvPr/>
        </p:nvSpPr>
        <p:spPr bwMode="auto">
          <a:xfrm>
            <a:off x="5486400" y="2133600"/>
            <a:ext cx="685800" cy="685800"/>
          </a:xfrm>
          <a:prstGeom prst="ellipse">
            <a:avLst/>
          </a:prstGeom>
          <a:noFill/>
          <a:ln w="28575">
            <a:solidFill>
              <a:schemeClr val="tx1"/>
            </a:solidFill>
            <a:round/>
            <a:headEnd/>
            <a:tailEnd/>
          </a:ln>
          <a:effectLst/>
        </p:spPr>
        <p:txBody>
          <a:bodyPr wrap="none" anchor="ctr"/>
          <a:lstStyle/>
          <a:p>
            <a:pPr algn="ctr"/>
            <a:r>
              <a:rPr lang="en-US" sz="2400" u="none">
                <a:latin typeface="Times New Roman" pitchFamily="18" charset="0"/>
              </a:rPr>
              <a:t>I2</a:t>
            </a:r>
          </a:p>
        </p:txBody>
      </p:sp>
      <p:sp>
        <p:nvSpPr>
          <p:cNvPr id="98314" name="Line 10"/>
          <p:cNvSpPr>
            <a:spLocks noChangeShapeType="1"/>
          </p:cNvSpPr>
          <p:nvPr/>
        </p:nvSpPr>
        <p:spPr bwMode="auto">
          <a:xfrm>
            <a:off x="5842000" y="1600200"/>
            <a:ext cx="0" cy="533400"/>
          </a:xfrm>
          <a:prstGeom prst="line">
            <a:avLst/>
          </a:prstGeom>
          <a:noFill/>
          <a:ln w="28575">
            <a:solidFill>
              <a:schemeClr val="tx1"/>
            </a:solidFill>
            <a:round/>
            <a:headEnd/>
            <a:tailEnd type="triangle" w="med" len="med"/>
          </a:ln>
          <a:effectLst/>
        </p:spPr>
        <p:txBody>
          <a:bodyPr/>
          <a:lstStyle/>
          <a:p>
            <a:endParaRPr lang="en-US"/>
          </a:p>
        </p:txBody>
      </p:sp>
      <p:sp>
        <p:nvSpPr>
          <p:cNvPr id="98315" name="Line 11"/>
          <p:cNvSpPr>
            <a:spLocks noChangeShapeType="1"/>
          </p:cNvSpPr>
          <p:nvPr/>
        </p:nvSpPr>
        <p:spPr bwMode="auto">
          <a:xfrm>
            <a:off x="6934200" y="1600200"/>
            <a:ext cx="0" cy="533400"/>
          </a:xfrm>
          <a:prstGeom prst="line">
            <a:avLst/>
          </a:prstGeom>
          <a:noFill/>
          <a:ln w="28575">
            <a:solidFill>
              <a:schemeClr val="tx1"/>
            </a:solidFill>
            <a:round/>
            <a:headEnd/>
            <a:tailEnd type="triangle" w="med" len="med"/>
          </a:ln>
          <a:effectLst/>
        </p:spPr>
        <p:txBody>
          <a:bodyPr/>
          <a:lstStyle/>
          <a:p>
            <a:endParaRPr lang="en-US"/>
          </a:p>
        </p:txBody>
      </p:sp>
      <p:sp>
        <p:nvSpPr>
          <p:cNvPr id="98316" name="Line 12"/>
          <p:cNvSpPr>
            <a:spLocks noChangeShapeType="1"/>
          </p:cNvSpPr>
          <p:nvPr/>
        </p:nvSpPr>
        <p:spPr bwMode="auto">
          <a:xfrm>
            <a:off x="8077200" y="1600200"/>
            <a:ext cx="0" cy="533400"/>
          </a:xfrm>
          <a:prstGeom prst="line">
            <a:avLst/>
          </a:prstGeom>
          <a:noFill/>
          <a:ln w="28575">
            <a:solidFill>
              <a:schemeClr val="tx1"/>
            </a:solidFill>
            <a:round/>
            <a:headEnd/>
            <a:tailEnd type="triangle" w="med" len="med"/>
          </a:ln>
          <a:effectLst/>
        </p:spPr>
        <p:txBody>
          <a:bodyPr/>
          <a:lstStyle/>
          <a:p>
            <a:endParaRPr lang="en-US"/>
          </a:p>
        </p:txBody>
      </p:sp>
      <p:sp>
        <p:nvSpPr>
          <p:cNvPr id="98317" name="Line 13"/>
          <p:cNvSpPr>
            <a:spLocks noChangeShapeType="1"/>
          </p:cNvSpPr>
          <p:nvPr/>
        </p:nvSpPr>
        <p:spPr bwMode="auto">
          <a:xfrm>
            <a:off x="6705600" y="1905000"/>
            <a:ext cx="381000" cy="0"/>
          </a:xfrm>
          <a:prstGeom prst="line">
            <a:avLst/>
          </a:prstGeom>
          <a:noFill/>
          <a:ln w="28575">
            <a:solidFill>
              <a:schemeClr val="tx1"/>
            </a:solidFill>
            <a:round/>
            <a:headEnd/>
            <a:tailEnd/>
          </a:ln>
          <a:effectLst/>
        </p:spPr>
        <p:txBody>
          <a:bodyPr/>
          <a:lstStyle/>
          <a:p>
            <a:endParaRPr lang="en-US"/>
          </a:p>
        </p:txBody>
      </p:sp>
      <p:sp>
        <p:nvSpPr>
          <p:cNvPr id="98318" name="Arc 14"/>
          <p:cNvSpPr>
            <a:spLocks/>
          </p:cNvSpPr>
          <p:nvPr/>
        </p:nvSpPr>
        <p:spPr bwMode="auto">
          <a:xfrm rot="-9029247">
            <a:off x="7620000" y="1600200"/>
            <a:ext cx="3810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type="triangle" w="med" len="med"/>
            <a:tailEnd/>
          </a:ln>
          <a:effectLst/>
        </p:spPr>
        <p:txBody>
          <a:bodyPr wrap="none" anchor="ctr"/>
          <a:lstStyle/>
          <a:p>
            <a:endParaRPr lang="en-US"/>
          </a:p>
        </p:txBody>
      </p:sp>
      <p:sp>
        <p:nvSpPr>
          <p:cNvPr id="98319" name="Oval 15"/>
          <p:cNvSpPr>
            <a:spLocks noChangeArrowheads="1"/>
          </p:cNvSpPr>
          <p:nvPr/>
        </p:nvSpPr>
        <p:spPr bwMode="auto">
          <a:xfrm>
            <a:off x="7924800" y="1676400"/>
            <a:ext cx="304800" cy="228600"/>
          </a:xfrm>
          <a:prstGeom prst="ellipse">
            <a:avLst/>
          </a:prstGeom>
          <a:noFill/>
          <a:ln w="28575">
            <a:solidFill>
              <a:schemeClr val="tx1"/>
            </a:solidFill>
            <a:round/>
            <a:headEnd/>
            <a:tailEnd/>
          </a:ln>
          <a:effectLst/>
        </p:spPr>
        <p:txBody>
          <a:bodyPr wrap="none" anchor="ctr"/>
          <a:lstStyle/>
          <a:p>
            <a:endParaRPr lang="en-US"/>
          </a:p>
        </p:txBody>
      </p:sp>
      <p:sp>
        <p:nvSpPr>
          <p:cNvPr id="98320" name="Rectangle 16"/>
          <p:cNvSpPr>
            <a:spLocks noChangeArrowheads="1"/>
          </p:cNvSpPr>
          <p:nvPr/>
        </p:nvSpPr>
        <p:spPr bwMode="auto">
          <a:xfrm>
            <a:off x="5334000" y="304800"/>
            <a:ext cx="838200" cy="304800"/>
          </a:xfrm>
          <a:prstGeom prst="rect">
            <a:avLst/>
          </a:prstGeom>
          <a:noFill/>
          <a:ln w="9525">
            <a:noFill/>
            <a:miter lim="800000"/>
            <a:headEnd/>
            <a:tailEnd/>
          </a:ln>
          <a:effectLst/>
        </p:spPr>
        <p:txBody>
          <a:bodyPr wrap="none" anchor="ctr"/>
          <a:lstStyle/>
          <a:p>
            <a:pPr algn="ctr"/>
            <a:r>
              <a:rPr lang="en-US" u="none">
                <a:latin typeface="Times New Roman" pitchFamily="18" charset="0"/>
              </a:rPr>
              <a:t>RAW</a:t>
            </a:r>
          </a:p>
        </p:txBody>
      </p:sp>
      <p:sp>
        <p:nvSpPr>
          <p:cNvPr id="98321" name="Rectangle 17"/>
          <p:cNvSpPr>
            <a:spLocks noChangeArrowheads="1"/>
          </p:cNvSpPr>
          <p:nvPr/>
        </p:nvSpPr>
        <p:spPr bwMode="auto">
          <a:xfrm>
            <a:off x="6400800" y="304800"/>
            <a:ext cx="838200" cy="304800"/>
          </a:xfrm>
          <a:prstGeom prst="rect">
            <a:avLst/>
          </a:prstGeom>
          <a:noFill/>
          <a:ln w="9525">
            <a:noFill/>
            <a:miter lim="800000"/>
            <a:headEnd/>
            <a:tailEnd/>
          </a:ln>
          <a:effectLst/>
        </p:spPr>
        <p:txBody>
          <a:bodyPr wrap="none" anchor="ctr"/>
          <a:lstStyle/>
          <a:p>
            <a:pPr algn="ctr"/>
            <a:r>
              <a:rPr lang="en-US" u="none">
                <a:latin typeface="Times New Roman" pitchFamily="18" charset="0"/>
              </a:rPr>
              <a:t>WAR</a:t>
            </a:r>
          </a:p>
        </p:txBody>
      </p:sp>
      <p:sp>
        <p:nvSpPr>
          <p:cNvPr id="98322" name="Rectangle 18"/>
          <p:cNvSpPr>
            <a:spLocks noChangeArrowheads="1"/>
          </p:cNvSpPr>
          <p:nvPr/>
        </p:nvSpPr>
        <p:spPr bwMode="auto">
          <a:xfrm>
            <a:off x="7620000" y="457200"/>
            <a:ext cx="838200" cy="304800"/>
          </a:xfrm>
          <a:prstGeom prst="rect">
            <a:avLst/>
          </a:prstGeom>
          <a:noFill/>
          <a:ln w="9525">
            <a:noFill/>
            <a:miter lim="800000"/>
            <a:headEnd/>
            <a:tailEnd/>
          </a:ln>
          <a:effectLst/>
        </p:spPr>
        <p:txBody>
          <a:bodyPr wrap="none" anchor="ctr"/>
          <a:lstStyle/>
          <a:p>
            <a:pPr algn="ctr"/>
            <a:r>
              <a:rPr lang="en-US" u="none">
                <a:latin typeface="Times New Roman" pitchFamily="18" charset="0"/>
              </a:rPr>
              <a:t>WAW and</a:t>
            </a:r>
          </a:p>
          <a:p>
            <a:pPr algn="ctr"/>
            <a:r>
              <a:rPr lang="en-US" u="none">
                <a:latin typeface="Times New Roman" pitchFamily="18" charset="0"/>
              </a:rPr>
              <a:t>RAW</a:t>
            </a:r>
          </a:p>
        </p:txBody>
      </p:sp>
      <p:sp>
        <p:nvSpPr>
          <p:cNvPr id="98323" name="Rectangle 19"/>
          <p:cNvSpPr>
            <a:spLocks noChangeArrowheads="1"/>
          </p:cNvSpPr>
          <p:nvPr/>
        </p:nvSpPr>
        <p:spPr bwMode="auto">
          <a:xfrm>
            <a:off x="5410200" y="3124200"/>
            <a:ext cx="838200" cy="304800"/>
          </a:xfrm>
          <a:prstGeom prst="rect">
            <a:avLst/>
          </a:prstGeom>
          <a:noFill/>
          <a:ln w="9525">
            <a:noFill/>
            <a:miter lim="800000"/>
            <a:headEnd/>
            <a:tailEnd/>
          </a:ln>
          <a:effectLst/>
        </p:spPr>
        <p:txBody>
          <a:bodyPr wrap="none" anchor="ctr"/>
          <a:lstStyle/>
          <a:p>
            <a:pPr algn="ctr"/>
            <a:r>
              <a:rPr lang="en-US" sz="1800" b="1" u="none">
                <a:solidFill>
                  <a:schemeClr val="accent1"/>
                </a:solidFill>
                <a:latin typeface="Times New Roman" pitchFamily="18" charset="0"/>
              </a:rPr>
              <a:t>Flow</a:t>
            </a:r>
          </a:p>
          <a:p>
            <a:pPr algn="ctr"/>
            <a:r>
              <a:rPr lang="en-US" sz="1800" b="1" u="none">
                <a:solidFill>
                  <a:schemeClr val="accent1"/>
                </a:solidFill>
                <a:latin typeface="Times New Roman" pitchFamily="18" charset="0"/>
              </a:rPr>
              <a:t>dependence</a:t>
            </a:r>
          </a:p>
        </p:txBody>
      </p:sp>
      <p:sp>
        <p:nvSpPr>
          <p:cNvPr id="98324" name="Rectangle 20"/>
          <p:cNvSpPr>
            <a:spLocks noChangeArrowheads="1"/>
          </p:cNvSpPr>
          <p:nvPr/>
        </p:nvSpPr>
        <p:spPr bwMode="auto">
          <a:xfrm>
            <a:off x="6553200" y="3124200"/>
            <a:ext cx="838200" cy="304800"/>
          </a:xfrm>
          <a:prstGeom prst="rect">
            <a:avLst/>
          </a:prstGeom>
          <a:noFill/>
          <a:ln w="9525">
            <a:noFill/>
            <a:miter lim="800000"/>
            <a:headEnd/>
            <a:tailEnd/>
          </a:ln>
          <a:effectLst/>
        </p:spPr>
        <p:txBody>
          <a:bodyPr wrap="none" anchor="ctr"/>
          <a:lstStyle/>
          <a:p>
            <a:pPr algn="ctr"/>
            <a:r>
              <a:rPr lang="en-US" sz="1800" b="1" u="none">
                <a:solidFill>
                  <a:schemeClr val="accent1"/>
                </a:solidFill>
                <a:latin typeface="Times New Roman" pitchFamily="18" charset="0"/>
              </a:rPr>
              <a:t>Anti-</a:t>
            </a:r>
          </a:p>
          <a:p>
            <a:pPr algn="ctr"/>
            <a:r>
              <a:rPr lang="en-US" sz="1800" b="1" u="none">
                <a:solidFill>
                  <a:schemeClr val="accent1"/>
                </a:solidFill>
                <a:latin typeface="Times New Roman" pitchFamily="18" charset="0"/>
              </a:rPr>
              <a:t>dependence</a:t>
            </a:r>
          </a:p>
        </p:txBody>
      </p:sp>
      <p:sp>
        <p:nvSpPr>
          <p:cNvPr id="98325" name="Rectangle 21"/>
          <p:cNvSpPr>
            <a:spLocks noChangeArrowheads="1"/>
          </p:cNvSpPr>
          <p:nvPr/>
        </p:nvSpPr>
        <p:spPr bwMode="auto">
          <a:xfrm>
            <a:off x="7772400" y="3352800"/>
            <a:ext cx="838200" cy="304800"/>
          </a:xfrm>
          <a:prstGeom prst="rect">
            <a:avLst/>
          </a:prstGeom>
          <a:noFill/>
          <a:ln w="9525">
            <a:noFill/>
            <a:miter lim="800000"/>
            <a:headEnd/>
            <a:tailEnd/>
          </a:ln>
          <a:effectLst/>
        </p:spPr>
        <p:txBody>
          <a:bodyPr wrap="none" anchor="ctr"/>
          <a:lstStyle/>
          <a:p>
            <a:pPr algn="ctr"/>
            <a:r>
              <a:rPr lang="en-US" sz="1800" b="1" u="none">
                <a:solidFill>
                  <a:schemeClr val="accent1"/>
                </a:solidFill>
                <a:latin typeface="Times New Roman" pitchFamily="18" charset="0"/>
              </a:rPr>
              <a:t>Output</a:t>
            </a:r>
          </a:p>
          <a:p>
            <a:pPr algn="ctr"/>
            <a:r>
              <a:rPr lang="en-US" sz="1800" b="1" u="none">
                <a:solidFill>
                  <a:schemeClr val="accent1"/>
                </a:solidFill>
                <a:latin typeface="Times New Roman" pitchFamily="18" charset="0"/>
              </a:rPr>
              <a:t>dependence,</a:t>
            </a:r>
          </a:p>
          <a:p>
            <a:pPr algn="ctr"/>
            <a:r>
              <a:rPr lang="en-US" sz="1800" b="1" u="none">
                <a:solidFill>
                  <a:schemeClr val="accent1"/>
                </a:solidFill>
                <a:latin typeface="Times New Roman" pitchFamily="18" charset="0"/>
              </a:rPr>
              <a:t>also flow</a:t>
            </a:r>
          </a:p>
          <a:p>
            <a:pPr algn="ctr"/>
            <a:r>
              <a:rPr lang="en-US" sz="1800" b="1" u="none">
                <a:solidFill>
                  <a:schemeClr val="accent1"/>
                </a:solidFill>
                <a:latin typeface="Times New Roman" pitchFamily="18" charset="0"/>
              </a:rPr>
              <a:t>dependence</a:t>
            </a:r>
          </a:p>
        </p:txBody>
      </p:sp>
      <p:sp>
        <p:nvSpPr>
          <p:cNvPr id="98326" name="Rectangle 22"/>
          <p:cNvSpPr>
            <a:spLocks noChangeArrowheads="1"/>
          </p:cNvSpPr>
          <p:nvPr/>
        </p:nvSpPr>
        <p:spPr bwMode="auto">
          <a:xfrm>
            <a:off x="914400" y="3276600"/>
            <a:ext cx="2057400" cy="457200"/>
          </a:xfrm>
          <a:prstGeom prst="rect">
            <a:avLst/>
          </a:prstGeom>
          <a:noFill/>
          <a:ln w="9525">
            <a:noFill/>
            <a:miter lim="800000"/>
            <a:headEnd/>
            <a:tailEnd/>
          </a:ln>
          <a:effectLst/>
        </p:spPr>
        <p:txBody>
          <a:bodyPr wrap="none" anchor="ctr">
            <a:spAutoFit/>
          </a:bodyPr>
          <a:lstStyle/>
          <a:p>
            <a:endParaRPr lang="en-US"/>
          </a:p>
        </p:txBody>
      </p:sp>
      <p:sp>
        <p:nvSpPr>
          <p:cNvPr id="98327" name="Rectangle 23"/>
          <p:cNvSpPr>
            <a:spLocks noChangeArrowheads="1"/>
          </p:cNvSpPr>
          <p:nvPr/>
        </p:nvSpPr>
        <p:spPr bwMode="auto">
          <a:xfrm>
            <a:off x="685800" y="3352800"/>
            <a:ext cx="838200" cy="533400"/>
          </a:xfrm>
          <a:prstGeom prst="rect">
            <a:avLst/>
          </a:prstGeom>
          <a:noFill/>
          <a:ln w="9525">
            <a:noFill/>
            <a:miter lim="800000"/>
            <a:headEnd/>
            <a:tailEnd/>
          </a:ln>
          <a:effectLst/>
        </p:spPr>
        <p:txBody>
          <a:bodyPr wrap="none" anchor="ctr">
            <a:spAutoFit/>
          </a:bodyPr>
          <a:lstStyle/>
          <a:p>
            <a:endParaRPr lang="en-US"/>
          </a:p>
        </p:txBody>
      </p:sp>
      <p:sp>
        <p:nvSpPr>
          <p:cNvPr id="98328" name="Oval 24"/>
          <p:cNvSpPr>
            <a:spLocks noChangeArrowheads="1"/>
          </p:cNvSpPr>
          <p:nvPr/>
        </p:nvSpPr>
        <p:spPr bwMode="auto">
          <a:xfrm>
            <a:off x="457200" y="3581400"/>
            <a:ext cx="457200" cy="533400"/>
          </a:xfrm>
          <a:prstGeom prst="ellipse">
            <a:avLst/>
          </a:prstGeom>
          <a:noFill/>
          <a:ln w="9525">
            <a:noFill/>
            <a:round/>
            <a:headEnd/>
            <a:tailEnd/>
          </a:ln>
          <a:effectLst/>
        </p:spPr>
        <p:txBody>
          <a:bodyPr wrap="none" anchor="ctr">
            <a:spAutoFit/>
          </a:bodyPr>
          <a:lstStyle/>
          <a:p>
            <a:endParaRPr lang="en-US"/>
          </a:p>
        </p:txBody>
      </p:sp>
      <p:sp>
        <p:nvSpPr>
          <p:cNvPr id="98329" name="Rectangle 25"/>
          <p:cNvSpPr>
            <a:spLocks noChangeArrowheads="1"/>
          </p:cNvSpPr>
          <p:nvPr/>
        </p:nvSpPr>
        <p:spPr bwMode="auto">
          <a:xfrm rot="-10800000">
            <a:off x="381000" y="1524000"/>
            <a:ext cx="381000" cy="1143000"/>
          </a:xfrm>
          <a:prstGeom prst="rect">
            <a:avLst/>
          </a:prstGeom>
          <a:noFill/>
          <a:ln w="9525">
            <a:noFill/>
            <a:miter lim="800000"/>
            <a:headEnd/>
            <a:tailEnd/>
          </a:ln>
          <a:effectLst/>
        </p:spPr>
        <p:txBody>
          <a:bodyPr vert="eaVert" wrap="none" anchor="ctr"/>
          <a:lstStyle/>
          <a:p>
            <a:pPr algn="ctr"/>
            <a:r>
              <a:rPr lang="en-US" u="none">
                <a:latin typeface="Times New Roman" pitchFamily="18" charset="0"/>
              </a:rPr>
              <a:t>Program order</a:t>
            </a:r>
          </a:p>
        </p:txBody>
      </p:sp>
      <p:sp>
        <p:nvSpPr>
          <p:cNvPr id="98330" name="Line 26"/>
          <p:cNvSpPr>
            <a:spLocks noChangeShapeType="1"/>
          </p:cNvSpPr>
          <p:nvPr/>
        </p:nvSpPr>
        <p:spPr bwMode="auto">
          <a:xfrm>
            <a:off x="762000" y="1295400"/>
            <a:ext cx="0" cy="1752600"/>
          </a:xfrm>
          <a:prstGeom prst="line">
            <a:avLst/>
          </a:prstGeom>
          <a:noFill/>
          <a:ln w="28575">
            <a:solidFill>
              <a:schemeClr val="tx1"/>
            </a:solidFill>
            <a:round/>
            <a:headEnd/>
            <a:tailEnd type="triangle" w="med" len="med"/>
          </a:ln>
          <a:effectLst/>
        </p:spPr>
        <p:txBody>
          <a:bodyPr/>
          <a:lstStyle/>
          <a:p>
            <a:endParaRPr lang="en-US"/>
          </a:p>
        </p:txBody>
      </p:sp>
      <p:sp>
        <p:nvSpPr>
          <p:cNvPr id="98331" name="Line 27"/>
          <p:cNvSpPr>
            <a:spLocks noChangeShapeType="1"/>
          </p:cNvSpPr>
          <p:nvPr/>
        </p:nvSpPr>
        <p:spPr bwMode="auto">
          <a:xfrm>
            <a:off x="3505200" y="2438400"/>
            <a:ext cx="0" cy="1676400"/>
          </a:xfrm>
          <a:prstGeom prst="line">
            <a:avLst/>
          </a:prstGeom>
          <a:noFill/>
          <a:ln w="9525">
            <a:noFill/>
            <a:round/>
            <a:headEnd/>
            <a:tailEnd/>
          </a:ln>
          <a:effectLst/>
        </p:spPr>
        <p:txBody>
          <a:bodyPr>
            <a:spAutoFit/>
          </a:bodyPr>
          <a:lstStyle/>
          <a:p>
            <a:endParaRPr lang="en-US"/>
          </a:p>
        </p:txBody>
      </p:sp>
      <p:sp>
        <p:nvSpPr>
          <p:cNvPr id="98332" name="Line 28"/>
          <p:cNvSpPr>
            <a:spLocks noChangeShapeType="1"/>
          </p:cNvSpPr>
          <p:nvPr/>
        </p:nvSpPr>
        <p:spPr bwMode="auto">
          <a:xfrm>
            <a:off x="457200" y="3810000"/>
            <a:ext cx="685800" cy="76200"/>
          </a:xfrm>
          <a:prstGeom prst="line">
            <a:avLst/>
          </a:prstGeom>
          <a:noFill/>
          <a:ln w="9525">
            <a:noFill/>
            <a:round/>
            <a:headEnd/>
            <a:tailEnd/>
          </a:ln>
          <a:effectLst/>
        </p:spPr>
        <p:txBody>
          <a:bodyPr>
            <a:spAutoFit/>
          </a:bodyPr>
          <a:lstStyle/>
          <a:p>
            <a:endParaRPr lang="en-US"/>
          </a:p>
        </p:txBody>
      </p:sp>
      <p:sp>
        <p:nvSpPr>
          <p:cNvPr id="98333" name="Text Box 29"/>
          <p:cNvSpPr txBox="1">
            <a:spLocks noChangeArrowheads="1"/>
          </p:cNvSpPr>
          <p:nvPr/>
        </p:nvSpPr>
        <p:spPr bwMode="auto">
          <a:xfrm>
            <a:off x="1371600" y="533400"/>
            <a:ext cx="3200400" cy="579438"/>
          </a:xfrm>
          <a:prstGeom prst="rect">
            <a:avLst/>
          </a:prstGeom>
          <a:noFill/>
          <a:ln w="12700">
            <a:noFill/>
            <a:miter lim="800000"/>
            <a:headEnd/>
            <a:tailEnd/>
          </a:ln>
          <a:effectLst/>
        </p:spPr>
        <p:txBody>
          <a:bodyPr>
            <a:spAutoFit/>
          </a:bodyPr>
          <a:lstStyle/>
          <a:p>
            <a:pPr eaLnBrk="0" hangingPunct="0">
              <a:spcBef>
                <a:spcPct val="50000"/>
              </a:spcBef>
            </a:pPr>
            <a:r>
              <a:rPr lang="en-US" sz="1800" u="none">
                <a:latin typeface="Arial" charset="0"/>
              </a:rPr>
              <a:t>        </a:t>
            </a:r>
            <a:r>
              <a:rPr lang="en-US" sz="3200" b="1" u="none">
                <a:solidFill>
                  <a:schemeClr val="hlink"/>
                </a:solidFill>
                <a:latin typeface="Arial" charset="0"/>
              </a:rPr>
              <a:t>EXAMPLE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8DFBFC5-F1D3-4AE0-9476-022CB295CF75}" type="slidenum">
              <a:rPr lang="en-US"/>
              <a:pPr/>
              <a:t>11</a:t>
            </a:fld>
            <a:endParaRPr lang="en-US"/>
          </a:p>
        </p:txBody>
      </p:sp>
      <p:sp>
        <p:nvSpPr>
          <p:cNvPr id="99330" name="Rectangle 2"/>
          <p:cNvSpPr>
            <a:spLocks noGrp="1" noChangeArrowheads="1"/>
          </p:cNvSpPr>
          <p:nvPr>
            <p:ph type="title"/>
          </p:nvPr>
        </p:nvSpPr>
        <p:spPr>
          <a:xfrm>
            <a:off x="838200" y="228600"/>
            <a:ext cx="7162800" cy="1143000"/>
          </a:xfrm>
        </p:spPr>
        <p:txBody>
          <a:bodyPr/>
          <a:lstStyle/>
          <a:p>
            <a:r>
              <a:rPr lang="en-US"/>
              <a:t>Register Renaming</a:t>
            </a:r>
          </a:p>
        </p:txBody>
      </p:sp>
      <p:sp>
        <p:nvSpPr>
          <p:cNvPr id="99331" name="Rectangle 3"/>
          <p:cNvSpPr>
            <a:spLocks noGrp="1" noChangeArrowheads="1"/>
          </p:cNvSpPr>
          <p:nvPr>
            <p:ph type="body" idx="1"/>
          </p:nvPr>
        </p:nvSpPr>
        <p:spPr>
          <a:xfrm>
            <a:off x="990600" y="1295400"/>
            <a:ext cx="7620000" cy="4800600"/>
          </a:xfrm>
        </p:spPr>
        <p:txBody>
          <a:bodyPr/>
          <a:lstStyle/>
          <a:p>
            <a:pPr>
              <a:lnSpc>
                <a:spcPct val="80000"/>
              </a:lnSpc>
              <a:buFontTx/>
              <a:buNone/>
            </a:pPr>
            <a:r>
              <a:rPr lang="en-US" sz="2400"/>
              <a:t>Rewrite the previous program as:</a:t>
            </a:r>
          </a:p>
          <a:p>
            <a:pPr>
              <a:lnSpc>
                <a:spcPct val="80000"/>
              </a:lnSpc>
            </a:pPr>
            <a:r>
              <a:rPr lang="en-US" sz="2400"/>
              <a:t>I1. R1b </a:t>
            </a:r>
            <a:r>
              <a:rPr lang="en-US" sz="2400">
                <a:sym typeface="Wingdings" pitchFamily="2" charset="2"/>
              </a:rPr>
              <a:t> Memory (A)</a:t>
            </a:r>
          </a:p>
          <a:p>
            <a:pPr>
              <a:lnSpc>
                <a:spcPct val="80000"/>
              </a:lnSpc>
            </a:pPr>
            <a:r>
              <a:rPr lang="en-US" sz="2400">
                <a:sym typeface="Wingdings" pitchFamily="2" charset="2"/>
              </a:rPr>
              <a:t>I2. R2b  (R2a) + (R1b)</a:t>
            </a:r>
          </a:p>
          <a:p>
            <a:pPr>
              <a:lnSpc>
                <a:spcPct val="80000"/>
              </a:lnSpc>
            </a:pPr>
            <a:r>
              <a:rPr lang="en-US" sz="2400">
                <a:sym typeface="Wingdings" pitchFamily="2" charset="2"/>
              </a:rPr>
              <a:t>I3. R3b  (R3a) + (R4a)</a:t>
            </a:r>
          </a:p>
          <a:p>
            <a:pPr>
              <a:lnSpc>
                <a:spcPct val="80000"/>
              </a:lnSpc>
            </a:pPr>
            <a:r>
              <a:rPr lang="en-US" sz="2400">
                <a:sym typeface="Wingdings" pitchFamily="2" charset="2"/>
              </a:rPr>
              <a:t>I4. R4b  (R4a) * (R5a)</a:t>
            </a:r>
          </a:p>
          <a:p>
            <a:pPr>
              <a:lnSpc>
                <a:spcPct val="80000"/>
              </a:lnSpc>
            </a:pPr>
            <a:r>
              <a:rPr lang="en-US" sz="2400">
                <a:sym typeface="Wingdings" pitchFamily="2" charset="2"/>
              </a:rPr>
              <a:t>I5. R6b  -(R6a) </a:t>
            </a:r>
          </a:p>
          <a:p>
            <a:pPr>
              <a:lnSpc>
                <a:spcPct val="80000"/>
              </a:lnSpc>
            </a:pPr>
            <a:r>
              <a:rPr lang="en-US" sz="2400">
                <a:sym typeface="Wingdings" pitchFamily="2" charset="2"/>
              </a:rPr>
              <a:t>I6. R6</a:t>
            </a:r>
            <a:r>
              <a:rPr lang="en-US" sz="2400">
                <a:solidFill>
                  <a:schemeClr val="accent1"/>
                </a:solidFill>
                <a:sym typeface="Wingdings" pitchFamily="2" charset="2"/>
              </a:rPr>
              <a:t>c</a:t>
            </a:r>
            <a:r>
              <a:rPr lang="en-US" sz="2400">
                <a:sym typeface="Wingdings" pitchFamily="2" charset="2"/>
              </a:rPr>
              <a:t>  (R6</a:t>
            </a:r>
            <a:r>
              <a:rPr lang="en-US" sz="2400">
                <a:solidFill>
                  <a:schemeClr val="accent1"/>
                </a:solidFill>
                <a:sym typeface="Wingdings" pitchFamily="2" charset="2"/>
              </a:rPr>
              <a:t>b</a:t>
            </a:r>
            <a:r>
              <a:rPr lang="en-US" sz="2400">
                <a:sym typeface="Wingdings" pitchFamily="2" charset="2"/>
              </a:rPr>
              <a:t>) * (R7a) </a:t>
            </a:r>
          </a:p>
          <a:p>
            <a:pPr>
              <a:lnSpc>
                <a:spcPct val="80000"/>
              </a:lnSpc>
              <a:buFontTx/>
              <a:buNone/>
            </a:pPr>
            <a:r>
              <a:rPr lang="en-US" sz="2400"/>
              <a:t>Allocate more registers and rename the registers that really do not have flow dependency. The WAR hazard between I3 and I4, and WAW hazard between I5 and I6 have been removed.</a:t>
            </a:r>
          </a:p>
          <a:p>
            <a:pPr>
              <a:lnSpc>
                <a:spcPct val="80000"/>
              </a:lnSpc>
              <a:buFontTx/>
              <a:buNone/>
            </a:pPr>
            <a:r>
              <a:rPr lang="en-US" sz="2400"/>
              <a:t>These two hazards also called </a:t>
            </a:r>
            <a:r>
              <a:rPr lang="en-US" sz="2400">
                <a:solidFill>
                  <a:schemeClr val="accent1"/>
                </a:solidFill>
              </a:rPr>
              <a:t>Name dependencies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700DB7A-6980-4B3B-99AD-4885BC577B62}" type="slidenum">
              <a:rPr lang="en-US"/>
              <a:pPr/>
              <a:t>12</a:t>
            </a:fld>
            <a:endParaRPr lang="en-US"/>
          </a:p>
        </p:txBody>
      </p:sp>
      <p:sp>
        <p:nvSpPr>
          <p:cNvPr id="65538" name="Rectangle 2"/>
          <p:cNvSpPr>
            <a:spLocks noGrp="1" noChangeArrowheads="1"/>
          </p:cNvSpPr>
          <p:nvPr>
            <p:ph type="title"/>
          </p:nvPr>
        </p:nvSpPr>
        <p:spPr/>
        <p:txBody>
          <a:bodyPr/>
          <a:lstStyle/>
          <a:p>
            <a:r>
              <a:rPr lang="en-US"/>
              <a:t>Control Hazards</a:t>
            </a:r>
          </a:p>
        </p:txBody>
      </p:sp>
      <p:sp>
        <p:nvSpPr>
          <p:cNvPr id="65539" name="Rectangle 3"/>
          <p:cNvSpPr>
            <a:spLocks noGrp="1" noChangeArrowheads="1"/>
          </p:cNvSpPr>
          <p:nvPr>
            <p:ph type="body" idx="1"/>
          </p:nvPr>
        </p:nvSpPr>
        <p:spPr>
          <a:xfrm>
            <a:off x="685800" y="1295400"/>
            <a:ext cx="7772400" cy="5029200"/>
          </a:xfrm>
        </p:spPr>
        <p:txBody>
          <a:bodyPr/>
          <a:lstStyle/>
          <a:p>
            <a:r>
              <a:rPr lang="en-US" sz="2400" b="1"/>
              <a:t>Branch problem:</a:t>
            </a:r>
            <a:r>
              <a:rPr lang="en-US" sz="2400"/>
              <a:t>  </a:t>
            </a:r>
          </a:p>
          <a:p>
            <a:pPr lvl="1"/>
            <a:r>
              <a:rPr lang="en-US" sz="2000"/>
              <a:t>branches are resolved in EX stage </a:t>
            </a:r>
          </a:p>
          <a:p>
            <a:pPr lvl="1">
              <a:buFontTx/>
              <a:buNone/>
            </a:pPr>
            <a:r>
              <a:rPr lang="en-US" sz="2000">
                <a:sym typeface="Symbol" pitchFamily="18" charset="2"/>
              </a:rPr>
              <a:t> 2 cycles penalty on taken branches</a:t>
            </a:r>
          </a:p>
          <a:p>
            <a:pPr lvl="1">
              <a:buFontTx/>
              <a:buNone/>
            </a:pPr>
            <a:r>
              <a:rPr lang="en-US" sz="2000">
                <a:sym typeface="Symbol" pitchFamily="18" charset="2"/>
              </a:rPr>
              <a:t>Ideal CPI =1. Assuming 2 cycles for all branches and 32% branch instructions   new CPI = 1 + 0.32*2 = 1.64</a:t>
            </a:r>
          </a:p>
          <a:p>
            <a:endParaRPr lang="en-US" sz="2400" b="1">
              <a:sym typeface="Symbol" pitchFamily="18" charset="2"/>
            </a:endParaRPr>
          </a:p>
          <a:p>
            <a:r>
              <a:rPr lang="en-US" sz="2400" b="1">
                <a:sym typeface="Symbol" pitchFamily="18" charset="2"/>
              </a:rPr>
              <a:t>Solutions:</a:t>
            </a:r>
            <a:endParaRPr lang="en-US" sz="2400">
              <a:sym typeface="Symbol" pitchFamily="18" charset="2"/>
            </a:endParaRPr>
          </a:p>
          <a:p>
            <a:pPr lvl="1"/>
            <a:r>
              <a:rPr lang="en-US" sz="2000">
                <a:sym typeface="Symbol" pitchFamily="18" charset="2"/>
              </a:rPr>
              <a:t>Reduce branch penalty: change the datapath – new adder needed in ID stage.</a:t>
            </a:r>
          </a:p>
          <a:p>
            <a:pPr lvl="1"/>
            <a:r>
              <a:rPr lang="en-US" sz="2000">
                <a:sym typeface="Symbol" pitchFamily="18" charset="2"/>
              </a:rPr>
              <a:t>Fill branch delay slot(s) with a useful instruction.</a:t>
            </a:r>
          </a:p>
          <a:p>
            <a:pPr lvl="1"/>
            <a:r>
              <a:rPr lang="en-US" sz="2000">
                <a:sym typeface="Symbol" pitchFamily="18" charset="2"/>
              </a:rPr>
              <a:t>Fixed branch prediction.</a:t>
            </a:r>
          </a:p>
          <a:p>
            <a:pPr lvl="1"/>
            <a:r>
              <a:rPr lang="en-US" sz="2000">
                <a:sym typeface="Symbol" pitchFamily="18" charset="2"/>
              </a:rPr>
              <a:t>Static branch prediction.</a:t>
            </a:r>
          </a:p>
          <a:p>
            <a:pPr lvl="1"/>
            <a:r>
              <a:rPr lang="en-US" sz="2000">
                <a:sym typeface="Symbol" pitchFamily="18" charset="2"/>
              </a:rPr>
              <a:t>Dynamic branch prediction.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7521630-1BB3-49B1-81C1-B482C66F7E95}" type="slidenum">
              <a:rPr lang="en-US"/>
              <a:pPr/>
              <a:t>13</a:t>
            </a:fld>
            <a:endParaRPr lang="en-US"/>
          </a:p>
        </p:txBody>
      </p:sp>
      <p:sp>
        <p:nvSpPr>
          <p:cNvPr id="69634" name="Rectangle 2"/>
          <p:cNvSpPr>
            <a:spLocks noGrp="1" noChangeArrowheads="1"/>
          </p:cNvSpPr>
          <p:nvPr>
            <p:ph type="title"/>
          </p:nvPr>
        </p:nvSpPr>
        <p:spPr/>
        <p:txBody>
          <a:bodyPr/>
          <a:lstStyle/>
          <a:p>
            <a:r>
              <a:rPr lang="en-US"/>
              <a:t>Control Hazards – branch delay slots </a:t>
            </a:r>
          </a:p>
        </p:txBody>
      </p:sp>
      <p:sp>
        <p:nvSpPr>
          <p:cNvPr id="69635" name="Rectangle 3"/>
          <p:cNvSpPr>
            <a:spLocks noGrp="1" noChangeArrowheads="1"/>
          </p:cNvSpPr>
          <p:nvPr>
            <p:ph type="body" idx="1"/>
          </p:nvPr>
        </p:nvSpPr>
        <p:spPr>
          <a:xfrm>
            <a:off x="685800" y="1219200"/>
            <a:ext cx="7772400" cy="5029200"/>
          </a:xfrm>
        </p:spPr>
        <p:txBody>
          <a:bodyPr/>
          <a:lstStyle/>
          <a:p>
            <a:r>
              <a:rPr lang="en-US" b="1">
                <a:sym typeface="Symbol" pitchFamily="18" charset="2"/>
              </a:rPr>
              <a:t>Reduced branch penalty:</a:t>
            </a:r>
            <a:endParaRPr lang="en-US">
              <a:sym typeface="Symbol" pitchFamily="18" charset="2"/>
            </a:endParaRPr>
          </a:p>
          <a:p>
            <a:pPr lvl="1"/>
            <a:r>
              <a:rPr lang="en-US">
                <a:sym typeface="Symbol" pitchFamily="18" charset="2"/>
              </a:rPr>
              <a:t>Compute condition and target address in the ID stage: 1 cycle stall.</a:t>
            </a:r>
          </a:p>
          <a:p>
            <a:pPr lvl="1"/>
            <a:r>
              <a:rPr lang="en-US">
                <a:sym typeface="Symbol" pitchFamily="18" charset="2"/>
              </a:rPr>
              <a:t>Target and condition computed even when instruction is not a branch.</a:t>
            </a:r>
          </a:p>
          <a:p>
            <a:r>
              <a:rPr lang="en-US" b="1"/>
              <a:t>Branch delay slot filling:</a:t>
            </a:r>
          </a:p>
          <a:p>
            <a:pPr lvl="1">
              <a:buFontTx/>
              <a:buNone/>
            </a:pPr>
            <a:r>
              <a:rPr lang="en-US"/>
              <a:t>move an instruction into the slot right after the branch, hoping that its execution is necessary. Three alternatives (next slide)</a:t>
            </a:r>
          </a:p>
          <a:p>
            <a:pPr lvl="1">
              <a:buFontTx/>
              <a:buNone/>
            </a:pPr>
            <a:r>
              <a:rPr lang="en-US" u="sng"/>
              <a:t>Limitations</a:t>
            </a:r>
            <a:r>
              <a:rPr lang="en-US"/>
              <a:t>: restrictions on which instructions can be rescheduled, compile time prediction of taken or untaken branches.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5"/>
          <p:cNvSpPr>
            <a:spLocks noGrp="1"/>
          </p:cNvSpPr>
          <p:nvPr>
            <p:ph type="sldNum" sz="quarter" idx="12"/>
          </p:nvPr>
        </p:nvSpPr>
        <p:spPr/>
        <p:txBody>
          <a:bodyPr/>
          <a:lstStyle/>
          <a:p>
            <a:fld id="{137659B2-C439-4645-8F1E-E7CB3C5BC4C4}" type="slidenum">
              <a:rPr lang="en-US"/>
              <a:pPr/>
              <a:t>14</a:t>
            </a:fld>
            <a:endParaRPr lang="en-US"/>
          </a:p>
        </p:txBody>
      </p:sp>
      <p:sp>
        <p:nvSpPr>
          <p:cNvPr id="115714" name="Rectangle 2"/>
          <p:cNvSpPr>
            <a:spLocks noGrp="1" noChangeArrowheads="1"/>
          </p:cNvSpPr>
          <p:nvPr>
            <p:ph type="title"/>
          </p:nvPr>
        </p:nvSpPr>
        <p:spPr>
          <a:xfrm>
            <a:off x="982663" y="142875"/>
            <a:ext cx="7707312" cy="538163"/>
          </a:xfrm>
          <a:noFill/>
          <a:ln/>
        </p:spPr>
        <p:txBody>
          <a:bodyPr wrap="none" lIns="63500" tIns="25400" rIns="63500" bIns="25400" anchor="t">
            <a:spAutoFit/>
          </a:bodyPr>
          <a:lstStyle/>
          <a:p>
            <a:r>
              <a:rPr lang="en-US"/>
              <a:t>Example Nondelayed vs. Delayed Branch</a:t>
            </a:r>
          </a:p>
        </p:txBody>
      </p:sp>
      <p:sp>
        <p:nvSpPr>
          <p:cNvPr id="115715" name="Rectangle 3"/>
          <p:cNvSpPr>
            <a:spLocks noChangeArrowheads="1"/>
          </p:cNvSpPr>
          <p:nvPr/>
        </p:nvSpPr>
        <p:spPr bwMode="auto">
          <a:xfrm>
            <a:off x="804863" y="2130425"/>
            <a:ext cx="2946400" cy="942975"/>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add M1 ,M2,M3</a:t>
            </a:r>
          </a:p>
        </p:txBody>
      </p:sp>
      <p:sp>
        <p:nvSpPr>
          <p:cNvPr id="115716" name="Rectangle 4"/>
          <p:cNvSpPr>
            <a:spLocks noChangeArrowheads="1"/>
          </p:cNvSpPr>
          <p:nvPr/>
        </p:nvSpPr>
        <p:spPr bwMode="auto">
          <a:xfrm>
            <a:off x="804863" y="2854325"/>
            <a:ext cx="2946400" cy="942975"/>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sub M4, M5,M6</a:t>
            </a:r>
          </a:p>
        </p:txBody>
      </p:sp>
      <p:sp>
        <p:nvSpPr>
          <p:cNvPr id="115717" name="Rectangle 5"/>
          <p:cNvSpPr>
            <a:spLocks noChangeArrowheads="1"/>
          </p:cNvSpPr>
          <p:nvPr/>
        </p:nvSpPr>
        <p:spPr bwMode="auto">
          <a:xfrm>
            <a:off x="804863" y="3578225"/>
            <a:ext cx="3584575" cy="942975"/>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beq M1, M4, Exit</a:t>
            </a:r>
          </a:p>
        </p:txBody>
      </p:sp>
      <p:sp>
        <p:nvSpPr>
          <p:cNvPr id="115718" name="Rectangle 6"/>
          <p:cNvSpPr>
            <a:spLocks noChangeArrowheads="1"/>
          </p:cNvSpPr>
          <p:nvPr/>
        </p:nvSpPr>
        <p:spPr bwMode="auto">
          <a:xfrm>
            <a:off x="804863" y="1355725"/>
            <a:ext cx="3584575" cy="942975"/>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or   M8, M9 ,M10</a:t>
            </a:r>
          </a:p>
        </p:txBody>
      </p:sp>
      <p:sp>
        <p:nvSpPr>
          <p:cNvPr id="115719" name="Rectangle 7"/>
          <p:cNvSpPr>
            <a:spLocks noChangeArrowheads="1"/>
          </p:cNvSpPr>
          <p:nvPr/>
        </p:nvSpPr>
        <p:spPr bwMode="auto">
          <a:xfrm>
            <a:off x="804863" y="4351338"/>
            <a:ext cx="3371850" cy="942975"/>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xor M10, M1,M11</a:t>
            </a:r>
          </a:p>
        </p:txBody>
      </p:sp>
      <p:sp>
        <p:nvSpPr>
          <p:cNvPr id="115720" name="Text Box 8"/>
          <p:cNvSpPr txBox="1">
            <a:spLocks noChangeArrowheads="1"/>
          </p:cNvSpPr>
          <p:nvPr/>
        </p:nvSpPr>
        <p:spPr bwMode="auto">
          <a:xfrm>
            <a:off x="674688" y="671513"/>
            <a:ext cx="3525837" cy="946150"/>
          </a:xfrm>
          <a:prstGeom prst="rect">
            <a:avLst/>
          </a:prstGeom>
          <a:noFill/>
          <a:ln w="28575">
            <a:noFill/>
            <a:miter lim="800000"/>
            <a:headEnd/>
            <a:tailEnd/>
          </a:ln>
          <a:effectLst/>
        </p:spPr>
        <p:txBody>
          <a:bodyPr wrap="none" anchor="ctr">
            <a:spAutoFit/>
          </a:bodyPr>
          <a:lstStyle/>
          <a:p>
            <a:pPr algn="ctr" eaLnBrk="0" hangingPunct="0"/>
            <a:endParaRPr lang="en-US" sz="2800" b="1" u="none">
              <a:solidFill>
                <a:schemeClr val="accent1"/>
              </a:solidFill>
              <a:latin typeface="Helvetica" pitchFamily="34" charset="0"/>
            </a:endParaRPr>
          </a:p>
          <a:p>
            <a:pPr algn="ctr" eaLnBrk="0" hangingPunct="0"/>
            <a:r>
              <a:rPr lang="en-US" sz="2800" b="1" u="none">
                <a:solidFill>
                  <a:schemeClr val="accent1"/>
                </a:solidFill>
                <a:latin typeface="Helvetica" pitchFamily="34" charset="0"/>
              </a:rPr>
              <a:t>Nondelayed Branch</a:t>
            </a:r>
          </a:p>
        </p:txBody>
      </p:sp>
      <p:sp>
        <p:nvSpPr>
          <p:cNvPr id="115721" name="Rectangle 9"/>
          <p:cNvSpPr>
            <a:spLocks noChangeArrowheads="1"/>
          </p:cNvSpPr>
          <p:nvPr/>
        </p:nvSpPr>
        <p:spPr bwMode="auto">
          <a:xfrm>
            <a:off x="0" y="5791200"/>
            <a:ext cx="1244600" cy="515938"/>
          </a:xfrm>
          <a:prstGeom prst="rect">
            <a:avLst/>
          </a:prstGeom>
          <a:noFill/>
          <a:ln w="12700">
            <a:noFill/>
            <a:miter lim="800000"/>
            <a:headEnd/>
            <a:tailEnd/>
          </a:ln>
          <a:effectLst/>
        </p:spPr>
        <p:txBody>
          <a:bodyPr wrap="none" lIns="90487" tIns="44450" rIns="90487" bIns="44450">
            <a:spAutoFit/>
          </a:bodyPr>
          <a:lstStyle/>
          <a:p>
            <a:pPr eaLnBrk="0" hangingPunct="0"/>
            <a:r>
              <a:rPr lang="en-US" sz="2800" b="1" u="none">
                <a:latin typeface="Courier New" pitchFamily="49" charset="0"/>
              </a:rPr>
              <a:t>Exit:</a:t>
            </a:r>
          </a:p>
        </p:txBody>
      </p:sp>
      <p:sp>
        <p:nvSpPr>
          <p:cNvPr id="115722" name="Freeform 10"/>
          <p:cNvSpPr>
            <a:spLocks/>
          </p:cNvSpPr>
          <p:nvPr/>
        </p:nvSpPr>
        <p:spPr bwMode="auto">
          <a:xfrm>
            <a:off x="33338" y="1557338"/>
            <a:ext cx="692150" cy="4318000"/>
          </a:xfrm>
          <a:custGeom>
            <a:avLst/>
            <a:gdLst/>
            <a:ahLst/>
            <a:cxnLst>
              <a:cxn ang="0">
                <a:pos x="406" y="0"/>
              </a:cxn>
              <a:cxn ang="0">
                <a:pos x="416" y="1163"/>
              </a:cxn>
              <a:cxn ang="0">
                <a:pos x="427" y="1291"/>
              </a:cxn>
              <a:cxn ang="0">
                <a:pos x="427" y="1398"/>
              </a:cxn>
              <a:cxn ang="0">
                <a:pos x="416" y="1430"/>
              </a:cxn>
              <a:cxn ang="0">
                <a:pos x="427" y="1526"/>
              </a:cxn>
              <a:cxn ang="0">
                <a:pos x="384" y="1536"/>
              </a:cxn>
              <a:cxn ang="0">
                <a:pos x="352" y="1547"/>
              </a:cxn>
              <a:cxn ang="0">
                <a:pos x="310" y="1558"/>
              </a:cxn>
              <a:cxn ang="0">
                <a:pos x="128" y="1686"/>
              </a:cxn>
              <a:cxn ang="0">
                <a:pos x="43" y="1899"/>
              </a:cxn>
              <a:cxn ang="0">
                <a:pos x="0" y="2155"/>
              </a:cxn>
              <a:cxn ang="0">
                <a:pos x="11" y="2592"/>
              </a:cxn>
              <a:cxn ang="0">
                <a:pos x="75" y="2624"/>
              </a:cxn>
              <a:cxn ang="0">
                <a:pos x="235" y="2720"/>
              </a:cxn>
            </a:cxnLst>
            <a:rect l="0" t="0" r="r" b="b"/>
            <a:pathLst>
              <a:path w="436" h="2720">
                <a:moveTo>
                  <a:pt x="406" y="0"/>
                </a:moveTo>
                <a:cubicBezTo>
                  <a:pt x="434" y="390"/>
                  <a:pt x="422" y="769"/>
                  <a:pt x="416" y="1163"/>
                </a:cubicBezTo>
                <a:cubicBezTo>
                  <a:pt x="419" y="1205"/>
                  <a:pt x="427" y="1248"/>
                  <a:pt x="427" y="1291"/>
                </a:cubicBezTo>
                <a:cubicBezTo>
                  <a:pt x="427" y="1413"/>
                  <a:pt x="402" y="1325"/>
                  <a:pt x="427" y="1398"/>
                </a:cubicBezTo>
                <a:cubicBezTo>
                  <a:pt x="423" y="1408"/>
                  <a:pt x="416" y="1418"/>
                  <a:pt x="416" y="1430"/>
                </a:cubicBezTo>
                <a:cubicBezTo>
                  <a:pt x="416" y="1462"/>
                  <a:pt x="436" y="1495"/>
                  <a:pt x="427" y="1526"/>
                </a:cubicBezTo>
                <a:cubicBezTo>
                  <a:pt x="422" y="1540"/>
                  <a:pt x="398" y="1532"/>
                  <a:pt x="384" y="1536"/>
                </a:cubicBezTo>
                <a:cubicBezTo>
                  <a:pt x="373" y="1539"/>
                  <a:pt x="362" y="1543"/>
                  <a:pt x="352" y="1547"/>
                </a:cubicBezTo>
                <a:cubicBezTo>
                  <a:pt x="338" y="1551"/>
                  <a:pt x="324" y="1554"/>
                  <a:pt x="310" y="1558"/>
                </a:cubicBezTo>
                <a:cubicBezTo>
                  <a:pt x="257" y="1590"/>
                  <a:pt x="163" y="1630"/>
                  <a:pt x="128" y="1686"/>
                </a:cubicBezTo>
                <a:cubicBezTo>
                  <a:pt x="88" y="1747"/>
                  <a:pt x="61" y="1828"/>
                  <a:pt x="43" y="1899"/>
                </a:cubicBezTo>
                <a:cubicBezTo>
                  <a:pt x="33" y="1989"/>
                  <a:pt x="20" y="2066"/>
                  <a:pt x="0" y="2155"/>
                </a:cubicBezTo>
                <a:cubicBezTo>
                  <a:pt x="3" y="2300"/>
                  <a:pt x="0" y="2446"/>
                  <a:pt x="11" y="2592"/>
                </a:cubicBezTo>
                <a:cubicBezTo>
                  <a:pt x="12" y="2617"/>
                  <a:pt x="64" y="2621"/>
                  <a:pt x="75" y="2624"/>
                </a:cubicBezTo>
                <a:cubicBezTo>
                  <a:pt x="142" y="2640"/>
                  <a:pt x="186" y="2671"/>
                  <a:pt x="235" y="2720"/>
                </a:cubicBezTo>
              </a:path>
            </a:pathLst>
          </a:custGeom>
          <a:noFill/>
          <a:ln w="28575" cap="flat" cmpd="sng">
            <a:solidFill>
              <a:schemeClr val="accent1"/>
            </a:solidFill>
            <a:prstDash val="solid"/>
            <a:round/>
            <a:headEnd type="none" w="med" len="med"/>
            <a:tailEnd type="triangle" w="med" len="med"/>
          </a:ln>
          <a:effectLst/>
        </p:spPr>
        <p:txBody>
          <a:bodyPr wrap="none" anchor="ctr"/>
          <a:lstStyle/>
          <a:p>
            <a:endParaRPr lang="en-US"/>
          </a:p>
        </p:txBody>
      </p:sp>
      <p:grpSp>
        <p:nvGrpSpPr>
          <p:cNvPr id="115723" name="Group 11"/>
          <p:cNvGrpSpPr>
            <a:grpSpLocks/>
          </p:cNvGrpSpPr>
          <p:nvPr/>
        </p:nvGrpSpPr>
        <p:grpSpPr bwMode="auto">
          <a:xfrm>
            <a:off x="3983038" y="647700"/>
            <a:ext cx="4533900" cy="5192713"/>
            <a:chOff x="2509" y="392"/>
            <a:chExt cx="2856" cy="3615"/>
          </a:xfrm>
        </p:grpSpPr>
        <p:sp>
          <p:nvSpPr>
            <p:cNvPr id="115724" name="Rectangle 12"/>
            <p:cNvSpPr>
              <a:spLocks noChangeArrowheads="1"/>
            </p:cNvSpPr>
            <p:nvPr/>
          </p:nvSpPr>
          <p:spPr bwMode="auto">
            <a:xfrm>
              <a:off x="3107" y="884"/>
              <a:ext cx="1856" cy="656"/>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add M1 ,M2,M3</a:t>
              </a:r>
            </a:p>
          </p:txBody>
        </p:sp>
        <p:sp>
          <p:nvSpPr>
            <p:cNvPr id="115725" name="Rectangle 13"/>
            <p:cNvSpPr>
              <a:spLocks noChangeArrowheads="1"/>
            </p:cNvSpPr>
            <p:nvPr/>
          </p:nvSpPr>
          <p:spPr bwMode="auto">
            <a:xfrm>
              <a:off x="3107" y="1340"/>
              <a:ext cx="1856" cy="657"/>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sub M4, M5,M6</a:t>
              </a:r>
            </a:p>
          </p:txBody>
        </p:sp>
        <p:sp>
          <p:nvSpPr>
            <p:cNvPr id="115726" name="Rectangle 14"/>
            <p:cNvSpPr>
              <a:spLocks noChangeArrowheads="1"/>
            </p:cNvSpPr>
            <p:nvPr/>
          </p:nvSpPr>
          <p:spPr bwMode="auto">
            <a:xfrm>
              <a:off x="3107" y="1796"/>
              <a:ext cx="2258" cy="656"/>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beq M1, M4, Exit</a:t>
              </a:r>
            </a:p>
          </p:txBody>
        </p:sp>
        <p:sp>
          <p:nvSpPr>
            <p:cNvPr id="115727" name="Rectangle 15"/>
            <p:cNvSpPr>
              <a:spLocks noChangeArrowheads="1"/>
            </p:cNvSpPr>
            <p:nvPr/>
          </p:nvSpPr>
          <p:spPr bwMode="auto">
            <a:xfrm>
              <a:off x="3107" y="2254"/>
              <a:ext cx="2258" cy="657"/>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a:solidFill>
                  <a:schemeClr val="accent1"/>
                </a:solidFill>
                <a:latin typeface="Courier New" pitchFamily="49" charset="0"/>
              </a:endParaRPr>
            </a:p>
            <a:p>
              <a:pPr eaLnBrk="0" hangingPunct="0"/>
              <a:r>
                <a:rPr lang="en-US" sz="2800" b="1">
                  <a:solidFill>
                    <a:schemeClr val="accent1"/>
                  </a:solidFill>
                  <a:latin typeface="Courier New" pitchFamily="49" charset="0"/>
                </a:rPr>
                <a:t>or   M8, M9 ,M10</a:t>
              </a:r>
            </a:p>
          </p:txBody>
        </p:sp>
        <p:sp>
          <p:nvSpPr>
            <p:cNvPr id="115728" name="Rectangle 16"/>
            <p:cNvSpPr>
              <a:spLocks noChangeArrowheads="1"/>
            </p:cNvSpPr>
            <p:nvPr/>
          </p:nvSpPr>
          <p:spPr bwMode="auto">
            <a:xfrm>
              <a:off x="3107" y="2742"/>
              <a:ext cx="2124" cy="656"/>
            </a:xfrm>
            <a:prstGeom prst="rect">
              <a:avLst/>
            </a:prstGeom>
            <a:noFill/>
            <a:ln w="12700">
              <a:noFill/>
              <a:miter lim="800000"/>
              <a:headEnd/>
              <a:tailEnd/>
            </a:ln>
            <a:effectLst/>
          </p:spPr>
          <p:txBody>
            <a:bodyPr wrap="none" lIns="90487" tIns="44450" rIns="90487" bIns="44450">
              <a:spAutoFit/>
            </a:bodyPr>
            <a:lstStyle/>
            <a:p>
              <a:pPr eaLnBrk="0" hangingPunct="0"/>
              <a:endParaRPr lang="en-US" sz="2800" b="1" u="none">
                <a:latin typeface="Courier New" pitchFamily="49" charset="0"/>
              </a:endParaRPr>
            </a:p>
            <a:p>
              <a:pPr eaLnBrk="0" hangingPunct="0"/>
              <a:r>
                <a:rPr lang="en-US" sz="2800" b="1" u="none">
                  <a:latin typeface="Courier New" pitchFamily="49" charset="0"/>
                </a:rPr>
                <a:t>xor M10, M1,M11</a:t>
              </a:r>
            </a:p>
          </p:txBody>
        </p:sp>
        <p:sp>
          <p:nvSpPr>
            <p:cNvPr id="115729" name="Text Box 17"/>
            <p:cNvSpPr txBox="1">
              <a:spLocks noChangeArrowheads="1"/>
            </p:cNvSpPr>
            <p:nvPr/>
          </p:nvSpPr>
          <p:spPr bwMode="auto">
            <a:xfrm>
              <a:off x="3230" y="392"/>
              <a:ext cx="1810" cy="659"/>
            </a:xfrm>
            <a:prstGeom prst="rect">
              <a:avLst/>
            </a:prstGeom>
            <a:noFill/>
            <a:ln w="28575">
              <a:noFill/>
              <a:miter lim="800000"/>
              <a:headEnd/>
              <a:tailEnd/>
            </a:ln>
            <a:effectLst/>
          </p:spPr>
          <p:txBody>
            <a:bodyPr wrap="none" anchor="ctr">
              <a:spAutoFit/>
            </a:bodyPr>
            <a:lstStyle/>
            <a:p>
              <a:pPr algn="ctr" eaLnBrk="0" hangingPunct="0"/>
              <a:endParaRPr lang="en-US" sz="2800" b="1" u="none">
                <a:solidFill>
                  <a:schemeClr val="accent1"/>
                </a:solidFill>
                <a:latin typeface="Helvetica" pitchFamily="34" charset="0"/>
              </a:endParaRPr>
            </a:p>
            <a:p>
              <a:pPr algn="ctr" eaLnBrk="0" hangingPunct="0"/>
              <a:r>
                <a:rPr lang="en-US" sz="2800" b="1" u="none">
                  <a:solidFill>
                    <a:schemeClr val="accent1"/>
                  </a:solidFill>
                  <a:latin typeface="Helvetica" pitchFamily="34" charset="0"/>
                </a:rPr>
                <a:t>Delayed Branch</a:t>
              </a:r>
            </a:p>
          </p:txBody>
        </p:sp>
        <p:sp>
          <p:nvSpPr>
            <p:cNvPr id="115730" name="Rectangle 18"/>
            <p:cNvSpPr>
              <a:spLocks noChangeArrowheads="1"/>
            </p:cNvSpPr>
            <p:nvPr/>
          </p:nvSpPr>
          <p:spPr bwMode="auto">
            <a:xfrm>
              <a:off x="2631" y="3648"/>
              <a:ext cx="784" cy="359"/>
            </a:xfrm>
            <a:prstGeom prst="rect">
              <a:avLst/>
            </a:prstGeom>
            <a:noFill/>
            <a:ln w="12700">
              <a:noFill/>
              <a:miter lim="800000"/>
              <a:headEnd/>
              <a:tailEnd/>
            </a:ln>
            <a:effectLst/>
          </p:spPr>
          <p:txBody>
            <a:bodyPr wrap="none" lIns="90487" tIns="44450" rIns="90487" bIns="44450">
              <a:spAutoFit/>
            </a:bodyPr>
            <a:lstStyle/>
            <a:p>
              <a:pPr eaLnBrk="0" hangingPunct="0"/>
              <a:r>
                <a:rPr lang="en-US" sz="2800" b="1" u="none">
                  <a:latin typeface="Courier New" pitchFamily="49" charset="0"/>
                </a:rPr>
                <a:t>Exit:</a:t>
              </a:r>
            </a:p>
          </p:txBody>
        </p:sp>
        <p:sp>
          <p:nvSpPr>
            <p:cNvPr id="115731" name="Freeform 19"/>
            <p:cNvSpPr>
              <a:spLocks/>
            </p:cNvSpPr>
            <p:nvPr/>
          </p:nvSpPr>
          <p:spPr bwMode="auto">
            <a:xfrm>
              <a:off x="2640" y="981"/>
              <a:ext cx="436" cy="2720"/>
            </a:xfrm>
            <a:custGeom>
              <a:avLst/>
              <a:gdLst/>
              <a:ahLst/>
              <a:cxnLst>
                <a:cxn ang="0">
                  <a:pos x="406" y="0"/>
                </a:cxn>
                <a:cxn ang="0">
                  <a:pos x="416" y="1163"/>
                </a:cxn>
                <a:cxn ang="0">
                  <a:pos x="427" y="1291"/>
                </a:cxn>
                <a:cxn ang="0">
                  <a:pos x="427" y="1398"/>
                </a:cxn>
                <a:cxn ang="0">
                  <a:pos x="416" y="1430"/>
                </a:cxn>
                <a:cxn ang="0">
                  <a:pos x="427" y="1526"/>
                </a:cxn>
                <a:cxn ang="0">
                  <a:pos x="384" y="1536"/>
                </a:cxn>
                <a:cxn ang="0">
                  <a:pos x="352" y="1547"/>
                </a:cxn>
                <a:cxn ang="0">
                  <a:pos x="310" y="1558"/>
                </a:cxn>
                <a:cxn ang="0">
                  <a:pos x="128" y="1686"/>
                </a:cxn>
                <a:cxn ang="0">
                  <a:pos x="43" y="1899"/>
                </a:cxn>
                <a:cxn ang="0">
                  <a:pos x="0" y="2155"/>
                </a:cxn>
                <a:cxn ang="0">
                  <a:pos x="11" y="2592"/>
                </a:cxn>
                <a:cxn ang="0">
                  <a:pos x="75" y="2624"/>
                </a:cxn>
                <a:cxn ang="0">
                  <a:pos x="235" y="2720"/>
                </a:cxn>
              </a:cxnLst>
              <a:rect l="0" t="0" r="r" b="b"/>
              <a:pathLst>
                <a:path w="436" h="2720">
                  <a:moveTo>
                    <a:pt x="406" y="0"/>
                  </a:moveTo>
                  <a:cubicBezTo>
                    <a:pt x="434" y="390"/>
                    <a:pt x="422" y="769"/>
                    <a:pt x="416" y="1163"/>
                  </a:cubicBezTo>
                  <a:cubicBezTo>
                    <a:pt x="419" y="1205"/>
                    <a:pt x="427" y="1248"/>
                    <a:pt x="427" y="1291"/>
                  </a:cubicBezTo>
                  <a:cubicBezTo>
                    <a:pt x="427" y="1413"/>
                    <a:pt x="402" y="1325"/>
                    <a:pt x="427" y="1398"/>
                  </a:cubicBezTo>
                  <a:cubicBezTo>
                    <a:pt x="423" y="1408"/>
                    <a:pt x="416" y="1418"/>
                    <a:pt x="416" y="1430"/>
                  </a:cubicBezTo>
                  <a:cubicBezTo>
                    <a:pt x="416" y="1462"/>
                    <a:pt x="436" y="1495"/>
                    <a:pt x="427" y="1526"/>
                  </a:cubicBezTo>
                  <a:cubicBezTo>
                    <a:pt x="422" y="1540"/>
                    <a:pt x="398" y="1532"/>
                    <a:pt x="384" y="1536"/>
                  </a:cubicBezTo>
                  <a:cubicBezTo>
                    <a:pt x="373" y="1539"/>
                    <a:pt x="362" y="1543"/>
                    <a:pt x="352" y="1547"/>
                  </a:cubicBezTo>
                  <a:cubicBezTo>
                    <a:pt x="338" y="1551"/>
                    <a:pt x="324" y="1554"/>
                    <a:pt x="310" y="1558"/>
                  </a:cubicBezTo>
                  <a:cubicBezTo>
                    <a:pt x="257" y="1590"/>
                    <a:pt x="163" y="1630"/>
                    <a:pt x="128" y="1686"/>
                  </a:cubicBezTo>
                  <a:cubicBezTo>
                    <a:pt x="88" y="1747"/>
                    <a:pt x="61" y="1828"/>
                    <a:pt x="43" y="1899"/>
                  </a:cubicBezTo>
                  <a:cubicBezTo>
                    <a:pt x="33" y="1989"/>
                    <a:pt x="20" y="2066"/>
                    <a:pt x="0" y="2155"/>
                  </a:cubicBezTo>
                  <a:cubicBezTo>
                    <a:pt x="3" y="2300"/>
                    <a:pt x="0" y="2446"/>
                    <a:pt x="11" y="2592"/>
                  </a:cubicBezTo>
                  <a:cubicBezTo>
                    <a:pt x="12" y="2617"/>
                    <a:pt x="64" y="2621"/>
                    <a:pt x="75" y="2624"/>
                  </a:cubicBezTo>
                  <a:cubicBezTo>
                    <a:pt x="142" y="2640"/>
                    <a:pt x="186" y="2671"/>
                    <a:pt x="235" y="2720"/>
                  </a:cubicBezTo>
                </a:path>
              </a:pathLst>
            </a:custGeom>
            <a:noFill/>
            <a:ln w="28575" cap="flat" cmpd="sng">
              <a:solidFill>
                <a:schemeClr val="accent1"/>
              </a:solidFill>
              <a:prstDash val="solid"/>
              <a:round/>
              <a:headEnd type="none" w="med" len="med"/>
              <a:tailEnd type="triangle" w="med" len="med"/>
            </a:ln>
            <a:effectLst/>
          </p:spPr>
          <p:txBody>
            <a:bodyPr wrap="none" anchor="ctr"/>
            <a:lstStyle/>
            <a:p>
              <a:endParaRPr lang="en-US"/>
            </a:p>
          </p:txBody>
        </p:sp>
        <p:sp>
          <p:nvSpPr>
            <p:cNvPr id="115732" name="Line 20"/>
            <p:cNvSpPr>
              <a:spLocks noChangeShapeType="1"/>
            </p:cNvSpPr>
            <p:nvPr/>
          </p:nvSpPr>
          <p:spPr bwMode="auto">
            <a:xfrm>
              <a:off x="2509" y="1179"/>
              <a:ext cx="720" cy="1221"/>
            </a:xfrm>
            <a:prstGeom prst="line">
              <a:avLst/>
            </a:prstGeom>
            <a:noFill/>
            <a:ln w="28575">
              <a:solidFill>
                <a:schemeClr val="tx1"/>
              </a:solidFill>
              <a:round/>
              <a:headEnd/>
              <a:tailEnd type="triangle" w="med" len="med"/>
            </a:ln>
            <a:effectLst/>
          </p:spPr>
          <p:txBody>
            <a:bodyPr wrap="none" anchor="ctr"/>
            <a:lstStyle/>
            <a:p>
              <a:endParaRPr lang="en-US"/>
            </a:p>
          </p:txBody>
        </p:sp>
        <p:sp>
          <p:nvSpPr>
            <p:cNvPr id="115733" name="Line 21"/>
            <p:cNvSpPr>
              <a:spLocks noChangeShapeType="1"/>
            </p:cNvSpPr>
            <p:nvPr/>
          </p:nvSpPr>
          <p:spPr bwMode="auto">
            <a:xfrm flipV="1">
              <a:off x="2631" y="1985"/>
              <a:ext cx="582" cy="537"/>
            </a:xfrm>
            <a:prstGeom prst="line">
              <a:avLst/>
            </a:prstGeom>
            <a:noFill/>
            <a:ln w="28575">
              <a:solidFill>
                <a:schemeClr val="tx1"/>
              </a:solidFill>
              <a:round/>
              <a:headEnd/>
              <a:tailEnd type="triangle" w="med" len="med"/>
            </a:ln>
            <a:effec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15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B868F58-19D1-47D2-8BD4-03AD0D1CB511}" type="slidenum">
              <a:rPr lang="en-US"/>
              <a:pPr/>
              <a:t>15</a:t>
            </a:fld>
            <a:endParaRPr lang="en-US"/>
          </a:p>
        </p:txBody>
      </p:sp>
      <p:sp>
        <p:nvSpPr>
          <p:cNvPr id="71682" name="Rectangle 2"/>
          <p:cNvSpPr>
            <a:spLocks noGrp="1" noChangeArrowheads="1"/>
          </p:cNvSpPr>
          <p:nvPr>
            <p:ph type="title"/>
          </p:nvPr>
        </p:nvSpPr>
        <p:spPr/>
        <p:txBody>
          <a:bodyPr/>
          <a:lstStyle/>
          <a:p>
            <a:r>
              <a:rPr lang="en-US"/>
              <a:t>Control Hazards: Branch Prediction</a:t>
            </a:r>
          </a:p>
        </p:txBody>
      </p:sp>
      <p:sp>
        <p:nvSpPr>
          <p:cNvPr id="71683" name="Rectangle 3"/>
          <p:cNvSpPr>
            <a:spLocks noGrp="1" noChangeArrowheads="1"/>
          </p:cNvSpPr>
          <p:nvPr>
            <p:ph type="body" idx="1"/>
          </p:nvPr>
        </p:nvSpPr>
        <p:spPr/>
        <p:txBody>
          <a:bodyPr/>
          <a:lstStyle/>
          <a:p>
            <a:pPr>
              <a:lnSpc>
                <a:spcPct val="90000"/>
              </a:lnSpc>
            </a:pPr>
            <a:r>
              <a:rPr lang="en-US" sz="2400" b="1"/>
              <a:t>Idea: doing something is better than waiting around doing nothing</a:t>
            </a:r>
          </a:p>
          <a:p>
            <a:pPr lvl="1">
              <a:lnSpc>
                <a:spcPct val="90000"/>
              </a:lnSpc>
              <a:buFontTx/>
              <a:buChar char="o"/>
            </a:pPr>
            <a:r>
              <a:rPr lang="en-US" sz="2000"/>
              <a:t>Guess branch target, start executing at guessed position</a:t>
            </a:r>
          </a:p>
          <a:p>
            <a:pPr lvl="1">
              <a:lnSpc>
                <a:spcPct val="90000"/>
              </a:lnSpc>
              <a:buFontTx/>
              <a:buChar char="o"/>
            </a:pPr>
            <a:r>
              <a:rPr lang="en-US" sz="2000"/>
              <a:t>Execute branch, verify (check) your guess</a:t>
            </a:r>
          </a:p>
          <a:p>
            <a:pPr lvl="1">
              <a:lnSpc>
                <a:spcPct val="90000"/>
              </a:lnSpc>
              <a:buFontTx/>
              <a:buNone/>
            </a:pPr>
            <a:r>
              <a:rPr lang="en-US" sz="2000"/>
              <a:t>+	minimize penalty if guess is right (to zero)</a:t>
            </a:r>
          </a:p>
          <a:p>
            <a:pPr lvl="1">
              <a:lnSpc>
                <a:spcPct val="90000"/>
              </a:lnSpc>
            </a:pPr>
            <a:r>
              <a:rPr lang="en-US" sz="2000"/>
              <a:t>May increase penalty for wrong guesses</a:t>
            </a:r>
          </a:p>
          <a:p>
            <a:pPr lvl="1">
              <a:lnSpc>
                <a:spcPct val="90000"/>
              </a:lnSpc>
              <a:buFontTx/>
              <a:buChar char="o"/>
            </a:pPr>
            <a:r>
              <a:rPr lang="en-US" sz="2000"/>
              <a:t>Heavily researched area in the last 15 years</a:t>
            </a:r>
          </a:p>
          <a:p>
            <a:pPr>
              <a:lnSpc>
                <a:spcPct val="90000"/>
              </a:lnSpc>
            </a:pPr>
            <a:r>
              <a:rPr lang="en-US" sz="2400" b="1"/>
              <a:t>Fixed branch prediction.</a:t>
            </a:r>
          </a:p>
          <a:p>
            <a:pPr lvl="1">
              <a:lnSpc>
                <a:spcPct val="90000"/>
              </a:lnSpc>
              <a:buFontTx/>
              <a:buNone/>
            </a:pPr>
            <a:r>
              <a:rPr lang="en-US" sz="2000"/>
              <a:t>Each of these strategies must be applied to all branch instructions indiscriminately.</a:t>
            </a:r>
          </a:p>
          <a:p>
            <a:pPr lvl="1">
              <a:lnSpc>
                <a:spcPct val="90000"/>
              </a:lnSpc>
            </a:pPr>
            <a:r>
              <a:rPr lang="en-US" b="1"/>
              <a:t>Predict not-taken</a:t>
            </a:r>
            <a:r>
              <a:rPr lang="en-US" sz="2000"/>
              <a:t> (47% actually not taken):</a:t>
            </a:r>
          </a:p>
          <a:p>
            <a:pPr lvl="2">
              <a:lnSpc>
                <a:spcPct val="90000"/>
              </a:lnSpc>
            </a:pPr>
            <a:r>
              <a:rPr lang="en-US" sz="1800"/>
              <a:t>continue to fetch instruction without stalling;</a:t>
            </a:r>
          </a:p>
          <a:p>
            <a:pPr lvl="2">
              <a:lnSpc>
                <a:spcPct val="90000"/>
              </a:lnSpc>
            </a:pPr>
            <a:r>
              <a:rPr lang="en-US" sz="1800"/>
              <a:t>do not change any state (no register write);</a:t>
            </a:r>
          </a:p>
          <a:p>
            <a:pPr lvl="2">
              <a:lnSpc>
                <a:spcPct val="90000"/>
              </a:lnSpc>
            </a:pPr>
            <a:r>
              <a:rPr lang="en-US" sz="1800"/>
              <a:t>if branch is taken turn the fetched instruction into no-op, restart fetch at target address: 1 cycle penalty.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8DCFF0-2738-42EB-B6C0-D455ABEB75F0}" type="slidenum">
              <a:rPr lang="en-US"/>
              <a:pPr/>
              <a:t>16</a:t>
            </a:fld>
            <a:endParaRPr lang="en-US"/>
          </a:p>
        </p:txBody>
      </p:sp>
      <p:sp>
        <p:nvSpPr>
          <p:cNvPr id="72706" name="Rectangle 2"/>
          <p:cNvSpPr>
            <a:spLocks noGrp="1" noChangeArrowheads="1"/>
          </p:cNvSpPr>
          <p:nvPr>
            <p:ph type="title"/>
          </p:nvPr>
        </p:nvSpPr>
        <p:spPr/>
        <p:txBody>
          <a:bodyPr/>
          <a:lstStyle/>
          <a:p>
            <a:r>
              <a:rPr lang="en-US"/>
              <a:t>Control Hazards: Branch Prediction</a:t>
            </a:r>
          </a:p>
        </p:txBody>
      </p:sp>
      <p:sp>
        <p:nvSpPr>
          <p:cNvPr id="72707" name="Rectangle 3"/>
          <p:cNvSpPr>
            <a:spLocks noGrp="1" noChangeArrowheads="1"/>
          </p:cNvSpPr>
          <p:nvPr>
            <p:ph type="body" idx="1"/>
          </p:nvPr>
        </p:nvSpPr>
        <p:spPr/>
        <p:txBody>
          <a:bodyPr/>
          <a:lstStyle/>
          <a:p>
            <a:pPr lvl="1">
              <a:lnSpc>
                <a:spcPct val="90000"/>
              </a:lnSpc>
            </a:pPr>
            <a:r>
              <a:rPr lang="en-US" b="1"/>
              <a:t>Predict taken</a:t>
            </a:r>
            <a:r>
              <a:rPr lang="en-US" sz="2000"/>
              <a:t> (53%): more difficult, must know target before branch is decoded. no advantage in our simple 5-stage pipeline.</a:t>
            </a:r>
          </a:p>
          <a:p>
            <a:pPr>
              <a:lnSpc>
                <a:spcPct val="90000"/>
              </a:lnSpc>
            </a:pPr>
            <a:r>
              <a:rPr lang="en-US" sz="2400" b="1"/>
              <a:t>Static branch prediction.</a:t>
            </a:r>
          </a:p>
          <a:p>
            <a:pPr lvl="1">
              <a:lnSpc>
                <a:spcPct val="90000"/>
              </a:lnSpc>
            </a:pPr>
            <a:r>
              <a:rPr lang="en-US" sz="2000"/>
              <a:t>Opcode-based: prediction based on opcode itself and related condition. Examples: MC 88110, PowerPC 601/603.</a:t>
            </a:r>
          </a:p>
          <a:p>
            <a:pPr lvl="1">
              <a:lnSpc>
                <a:spcPct val="90000"/>
              </a:lnSpc>
            </a:pPr>
            <a:r>
              <a:rPr lang="en-US" sz="2000"/>
              <a:t>Displacement based prediction: if d &lt; 0 predict taken, if d &gt;= 0 predict not taken. Examples: Alpha 21064 (as option), PowerPC 601/603 for regular conditional branches.</a:t>
            </a:r>
          </a:p>
          <a:p>
            <a:pPr lvl="1">
              <a:lnSpc>
                <a:spcPct val="90000"/>
              </a:lnSpc>
            </a:pPr>
            <a:r>
              <a:rPr lang="en-US" sz="2000"/>
              <a:t>Compiler-directed prediction: compiler sets or clears a predict bit in the instruction itself. Examples: AT&amp;T 9210 Hobbit, PowerPC 601/603 (predict bit reverses opcode or displacement predictions), HP PA 8000 (as option).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ED8D651-7CAD-4716-AE7C-285753F001EF}" type="slidenum">
              <a:rPr lang="en-US"/>
              <a:pPr/>
              <a:t>17</a:t>
            </a:fld>
            <a:endParaRPr lang="en-US"/>
          </a:p>
        </p:txBody>
      </p:sp>
      <p:sp>
        <p:nvSpPr>
          <p:cNvPr id="73730" name="Rectangle 2"/>
          <p:cNvSpPr>
            <a:spLocks noGrp="1" noChangeArrowheads="1"/>
          </p:cNvSpPr>
          <p:nvPr>
            <p:ph type="title"/>
          </p:nvPr>
        </p:nvSpPr>
        <p:spPr/>
        <p:txBody>
          <a:bodyPr/>
          <a:lstStyle/>
          <a:p>
            <a:r>
              <a:rPr lang="en-US"/>
              <a:t>Control Hazards: Branch Prediction</a:t>
            </a:r>
          </a:p>
        </p:txBody>
      </p:sp>
      <p:sp>
        <p:nvSpPr>
          <p:cNvPr id="73731" name="Rectangle 3"/>
          <p:cNvSpPr>
            <a:spLocks noGrp="1" noChangeArrowheads="1"/>
          </p:cNvSpPr>
          <p:nvPr>
            <p:ph type="body" idx="1"/>
          </p:nvPr>
        </p:nvSpPr>
        <p:spPr/>
        <p:txBody>
          <a:bodyPr/>
          <a:lstStyle/>
          <a:p>
            <a:r>
              <a:rPr lang="en-US" b="1"/>
              <a:t>Dynamic branch prediction</a:t>
            </a:r>
          </a:p>
          <a:p>
            <a:pPr lvl="1"/>
            <a:r>
              <a:rPr lang="en-US" b="1"/>
              <a:t>Later</a:t>
            </a:r>
          </a:p>
          <a:p>
            <a:pPr lvl="1"/>
            <a:endParaRPr lang="en-US" b="1"/>
          </a:p>
          <a:p>
            <a:pPr lvl="1"/>
            <a:endParaRPr lang="en-US" b="1"/>
          </a:p>
          <a:p>
            <a:pPr>
              <a:buFontTx/>
              <a:buNone/>
            </a:pPr>
            <a:endParaRPr lang="en-US"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8207DDE7-DEDA-451E-BC7D-2D99B6915B37}" type="slidenum">
              <a:rPr lang="en-US"/>
              <a:pPr/>
              <a:t>18</a:t>
            </a:fld>
            <a:endParaRPr lang="en-US"/>
          </a:p>
        </p:txBody>
      </p:sp>
      <p:sp>
        <p:nvSpPr>
          <p:cNvPr id="117762" name="Rectangle 2"/>
          <p:cNvSpPr>
            <a:spLocks noGrp="1" noChangeArrowheads="1"/>
          </p:cNvSpPr>
          <p:nvPr>
            <p:ph type="title"/>
          </p:nvPr>
        </p:nvSpPr>
        <p:spPr/>
        <p:txBody>
          <a:bodyPr/>
          <a:lstStyle/>
          <a:p>
            <a:r>
              <a:rPr lang="en-US" b="1"/>
              <a:t>MIPS R4000 pipeline</a:t>
            </a:r>
            <a:r>
              <a:rPr lang="en-US" sz="2800"/>
              <a:t> </a:t>
            </a:r>
          </a:p>
        </p:txBody>
      </p:sp>
      <p:pic>
        <p:nvPicPr>
          <p:cNvPr id="117763" name="Picture 3" descr="AppA-fig31"/>
          <p:cNvPicPr>
            <a:picLocks noChangeAspect="1" noChangeArrowheads="1"/>
          </p:cNvPicPr>
          <p:nvPr/>
        </p:nvPicPr>
        <p:blipFill>
          <a:blip r:embed="rId3" cstate="print"/>
          <a:srcRect/>
          <a:stretch>
            <a:fillRect/>
          </a:stretch>
        </p:blipFill>
        <p:spPr bwMode="auto">
          <a:xfrm>
            <a:off x="152400" y="1066800"/>
            <a:ext cx="8763000" cy="541496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5E8F75F-BAE6-43D2-A4F2-95DF2E217CAA}" type="slidenum">
              <a:rPr lang="en-US"/>
              <a:pPr/>
              <a:t>19</a:t>
            </a:fld>
            <a:endParaRPr lang="en-US"/>
          </a:p>
        </p:txBody>
      </p:sp>
      <p:sp>
        <p:nvSpPr>
          <p:cNvPr id="101378" name="Rectangle 2"/>
          <p:cNvSpPr>
            <a:spLocks noGrp="1" noChangeArrowheads="1"/>
          </p:cNvSpPr>
          <p:nvPr>
            <p:ph type="title"/>
          </p:nvPr>
        </p:nvSpPr>
        <p:spPr>
          <a:noFill/>
          <a:ln/>
        </p:spPr>
        <p:txBody>
          <a:bodyPr lIns="90487" tIns="44450" rIns="90487" bIns="44450"/>
          <a:lstStyle/>
          <a:p>
            <a:r>
              <a:rPr lang="en-US"/>
              <a:t>MIPS FP Pipe Stages</a:t>
            </a:r>
          </a:p>
        </p:txBody>
      </p:sp>
      <p:sp>
        <p:nvSpPr>
          <p:cNvPr id="101379" name="Rectangle 3"/>
          <p:cNvSpPr>
            <a:spLocks noGrp="1" noChangeArrowheads="1"/>
          </p:cNvSpPr>
          <p:nvPr>
            <p:ph type="body" idx="1"/>
          </p:nvPr>
        </p:nvSpPr>
        <p:spPr>
          <a:xfrm>
            <a:off x="323850" y="1466850"/>
            <a:ext cx="8458200" cy="4114800"/>
          </a:xfrm>
          <a:noFill/>
          <a:ln/>
        </p:spPr>
        <p:txBody>
          <a:bodyPr lIns="90487" tIns="44450" rIns="90487" bIns="44450"/>
          <a:lstStyle/>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i="1"/>
              <a:t>FP Instr	1	2	3	4	5	6	7	8	…</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Add, Subtract	U	S+A	A+R	R+S</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Multiply	U	E+M	M	M	M	N	N+A	R</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Divide	U	A	R	D</a:t>
            </a:r>
            <a:r>
              <a:rPr lang="en-US" sz="2000" baseline="30000"/>
              <a:t>28</a:t>
            </a:r>
            <a:r>
              <a:rPr lang="en-US" sz="2000"/>
              <a:t>	…	D+A	D+R, D+R, D+A, D+R, A, R</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Square root	U	E	(A+R)</a:t>
            </a:r>
            <a:r>
              <a:rPr lang="en-US" sz="2000" baseline="30000"/>
              <a:t>108</a:t>
            </a:r>
            <a:r>
              <a:rPr lang="en-US" sz="2000"/>
              <a:t>	…	A	R</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Negate	U	S</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Absolute value	U	S</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a:t>FP compare	U	A	R</a:t>
            </a:r>
          </a:p>
          <a:p>
            <a:pPr marL="285750" indent="-285750">
              <a:lnSpc>
                <a:spcPct val="80000"/>
              </a:lnSpc>
              <a:buFontTx/>
              <a:buNone/>
              <a:tabLst>
                <a:tab pos="1885950" algn="l"/>
                <a:tab pos="2286000" algn="l"/>
                <a:tab pos="2971800" algn="l"/>
                <a:tab pos="3543300" algn="l"/>
                <a:tab pos="4114800" algn="l"/>
                <a:tab pos="4743450" algn="l"/>
                <a:tab pos="5372100" algn="l"/>
                <a:tab pos="5943600" algn="l"/>
              </a:tabLst>
            </a:pPr>
            <a:r>
              <a:rPr lang="en-US" sz="2000" i="1"/>
              <a:t>Stages:</a:t>
            </a:r>
          </a:p>
          <a:p>
            <a:pPr lvl="2">
              <a:lnSpc>
                <a:spcPct val="80000"/>
              </a:lnSpc>
              <a:buFontTx/>
              <a:buNone/>
              <a:tabLst>
                <a:tab pos="1885950" algn="l"/>
                <a:tab pos="2286000" algn="l"/>
                <a:tab pos="2971800" algn="l"/>
                <a:tab pos="3543300" algn="l"/>
                <a:tab pos="4114800" algn="l"/>
                <a:tab pos="4743450" algn="l"/>
                <a:tab pos="5372100" algn="l"/>
                <a:tab pos="5943600" algn="l"/>
              </a:tabLst>
            </a:pPr>
            <a:r>
              <a:rPr lang="en-US" i="1"/>
              <a:t>M		First stage of multiplier</a:t>
            </a:r>
          </a:p>
          <a:p>
            <a:pPr lvl="2">
              <a:lnSpc>
                <a:spcPct val="80000"/>
              </a:lnSpc>
              <a:buFontTx/>
              <a:buNone/>
              <a:tabLst>
                <a:tab pos="1885950" algn="l"/>
                <a:tab pos="2286000" algn="l"/>
                <a:tab pos="2971800" algn="l"/>
                <a:tab pos="3543300" algn="l"/>
                <a:tab pos="4114800" algn="l"/>
                <a:tab pos="4743450" algn="l"/>
                <a:tab pos="5372100" algn="l"/>
                <a:tab pos="5943600" algn="l"/>
              </a:tabLst>
            </a:pPr>
            <a:r>
              <a:rPr lang="en-US" i="1"/>
              <a:t>N		Second stage of multiplier</a:t>
            </a:r>
          </a:p>
          <a:p>
            <a:pPr lvl="2">
              <a:lnSpc>
                <a:spcPct val="80000"/>
              </a:lnSpc>
              <a:buFontTx/>
              <a:buNone/>
              <a:tabLst>
                <a:tab pos="1885950" algn="l"/>
                <a:tab pos="2286000" algn="l"/>
                <a:tab pos="2971800" algn="l"/>
                <a:tab pos="3543300" algn="l"/>
                <a:tab pos="4114800" algn="l"/>
                <a:tab pos="4743450" algn="l"/>
                <a:tab pos="5372100" algn="l"/>
                <a:tab pos="5943600" algn="l"/>
              </a:tabLst>
            </a:pPr>
            <a:r>
              <a:rPr lang="en-US" i="1"/>
              <a:t>R		Rounding stage</a:t>
            </a:r>
          </a:p>
          <a:p>
            <a:pPr lvl="2">
              <a:lnSpc>
                <a:spcPct val="80000"/>
              </a:lnSpc>
              <a:buFontTx/>
              <a:buNone/>
              <a:tabLst>
                <a:tab pos="1885950" algn="l"/>
                <a:tab pos="2286000" algn="l"/>
                <a:tab pos="2971800" algn="l"/>
                <a:tab pos="3543300" algn="l"/>
                <a:tab pos="4114800" algn="l"/>
                <a:tab pos="4743450" algn="l"/>
                <a:tab pos="5372100" algn="l"/>
                <a:tab pos="5943600" algn="l"/>
              </a:tabLst>
            </a:pPr>
            <a:r>
              <a:rPr lang="en-US" i="1"/>
              <a:t>S		Operand shift stage</a:t>
            </a:r>
          </a:p>
          <a:p>
            <a:pPr lvl="2">
              <a:lnSpc>
                <a:spcPct val="80000"/>
              </a:lnSpc>
              <a:buFontTx/>
              <a:buNone/>
              <a:tabLst>
                <a:tab pos="1885950" algn="l"/>
                <a:tab pos="2286000" algn="l"/>
                <a:tab pos="2971800" algn="l"/>
                <a:tab pos="3543300" algn="l"/>
                <a:tab pos="4114800" algn="l"/>
                <a:tab pos="4743450" algn="l"/>
                <a:tab pos="5372100" algn="l"/>
                <a:tab pos="5943600" algn="l"/>
              </a:tabLst>
            </a:pPr>
            <a:r>
              <a:rPr lang="en-US" i="1"/>
              <a:t>U		Unpack FP numbers</a:t>
            </a:r>
          </a:p>
        </p:txBody>
      </p:sp>
      <p:sp>
        <p:nvSpPr>
          <p:cNvPr id="101380" name="Rectangle 4"/>
          <p:cNvSpPr>
            <a:spLocks noChangeArrowheads="1"/>
          </p:cNvSpPr>
          <p:nvPr/>
        </p:nvSpPr>
        <p:spPr bwMode="auto">
          <a:xfrm>
            <a:off x="5326063" y="4424363"/>
            <a:ext cx="3381375" cy="1254125"/>
          </a:xfrm>
          <a:prstGeom prst="rect">
            <a:avLst/>
          </a:prstGeom>
          <a:noFill/>
          <a:ln w="12700">
            <a:noFill/>
            <a:miter lim="800000"/>
            <a:headEnd/>
            <a:tailEnd/>
          </a:ln>
          <a:effectLst/>
        </p:spPr>
        <p:txBody>
          <a:bodyPr wrap="none" lIns="90487" tIns="44450" rIns="90487" bIns="44450">
            <a:spAutoFit/>
          </a:bodyPr>
          <a:lstStyle/>
          <a:p>
            <a:pPr lvl="1" eaLnBrk="0" hangingPunct="0">
              <a:lnSpc>
                <a:spcPct val="90000"/>
              </a:lnSpc>
              <a:spcBef>
                <a:spcPct val="30000"/>
              </a:spcBef>
            </a:pPr>
            <a:r>
              <a:rPr lang="en-US" sz="1800" b="1" i="1" u="none">
                <a:latin typeface="Helvetica" pitchFamily="34" charset="0"/>
              </a:rPr>
              <a:t>A	Mantissa ADD stage </a:t>
            </a:r>
          </a:p>
          <a:p>
            <a:pPr lvl="1" eaLnBrk="0" hangingPunct="0">
              <a:lnSpc>
                <a:spcPct val="90000"/>
              </a:lnSpc>
              <a:spcBef>
                <a:spcPct val="30000"/>
              </a:spcBef>
            </a:pPr>
            <a:r>
              <a:rPr lang="en-US" sz="1800" b="1" i="1" u="none">
                <a:latin typeface="Helvetica" pitchFamily="34" charset="0"/>
              </a:rPr>
              <a:t>D	Divide pipeline stage</a:t>
            </a:r>
          </a:p>
          <a:p>
            <a:pPr lvl="1" eaLnBrk="0" hangingPunct="0">
              <a:lnSpc>
                <a:spcPct val="90000"/>
              </a:lnSpc>
              <a:spcBef>
                <a:spcPct val="30000"/>
              </a:spcBef>
            </a:pPr>
            <a:r>
              <a:rPr lang="en-US" sz="1800" b="1" i="1" u="none">
                <a:latin typeface="Helvetica" pitchFamily="34" charset="0"/>
              </a:rPr>
              <a:t>E	Exception test stage</a:t>
            </a:r>
            <a:endParaRPr lang="en-US" sz="1600" b="1" i="1" u="none">
              <a:latin typeface="Helvetica" pitchFamily="34" charset="0"/>
            </a:endParaRPr>
          </a:p>
          <a:p>
            <a:pPr eaLnBrk="0" hangingPunct="0"/>
            <a:endParaRPr lang="en-US" sz="1600" b="1" i="1" u="none">
              <a:latin typeface="Helvetica"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3F68614-8713-4372-9BB6-25F9F5539892}" type="slidenum">
              <a:rPr lang="en-US"/>
              <a:pPr/>
              <a:t>2</a:t>
            </a:fld>
            <a:endParaRPr lang="en-US"/>
          </a:p>
        </p:txBody>
      </p:sp>
      <p:sp>
        <p:nvSpPr>
          <p:cNvPr id="32770" name="Rectangle 2"/>
          <p:cNvSpPr>
            <a:spLocks noGrp="1" noChangeArrowheads="1"/>
          </p:cNvSpPr>
          <p:nvPr>
            <p:ph type="title"/>
          </p:nvPr>
        </p:nvSpPr>
        <p:spPr/>
        <p:txBody>
          <a:bodyPr/>
          <a:lstStyle/>
          <a:p>
            <a:r>
              <a:rPr lang="en-US"/>
              <a:t>Pipeline Hazards</a:t>
            </a:r>
          </a:p>
        </p:txBody>
      </p:sp>
      <p:sp>
        <p:nvSpPr>
          <p:cNvPr id="32771" name="Rectangle 3"/>
          <p:cNvSpPr>
            <a:spLocks noGrp="1" noChangeArrowheads="1"/>
          </p:cNvSpPr>
          <p:nvPr>
            <p:ph type="body" idx="1"/>
          </p:nvPr>
        </p:nvSpPr>
        <p:spPr/>
        <p:txBody>
          <a:bodyPr/>
          <a:lstStyle/>
          <a:p>
            <a:pPr marL="228600" indent="-228600">
              <a:lnSpc>
                <a:spcPct val="90000"/>
              </a:lnSpc>
            </a:pPr>
            <a:r>
              <a:rPr lang="en-US"/>
              <a:t>Hazards are caused by conflicts between instructions. Will lead to incorrect behavior if not fixed.</a:t>
            </a:r>
          </a:p>
          <a:p>
            <a:pPr marL="457200" lvl="1" indent="-114300">
              <a:lnSpc>
                <a:spcPct val="90000"/>
              </a:lnSpc>
            </a:pPr>
            <a:r>
              <a:rPr lang="en-US"/>
              <a:t>Three types:</a:t>
            </a:r>
          </a:p>
          <a:p>
            <a:pPr marL="1085850" lvl="2">
              <a:lnSpc>
                <a:spcPct val="90000"/>
              </a:lnSpc>
            </a:pPr>
            <a:r>
              <a:rPr lang="en-US">
                <a:solidFill>
                  <a:schemeClr val="accent2"/>
                </a:solidFill>
              </a:rPr>
              <a:t>Structural</a:t>
            </a:r>
            <a:r>
              <a:rPr lang="en-US"/>
              <a:t>: two instructions use same h/w in the same cycle – resource conflicts (e.g. one memory port, unpipelined divider etc).</a:t>
            </a:r>
          </a:p>
          <a:p>
            <a:pPr marL="1085850" lvl="2">
              <a:lnSpc>
                <a:spcPct val="90000"/>
              </a:lnSpc>
            </a:pPr>
            <a:r>
              <a:rPr lang="en-US">
                <a:solidFill>
                  <a:schemeClr val="accent2"/>
                </a:solidFill>
              </a:rPr>
              <a:t>Data</a:t>
            </a:r>
            <a:r>
              <a:rPr lang="en-US"/>
              <a:t>: two instructions use same data storage (register/memory) – dependent instructions.</a:t>
            </a:r>
          </a:p>
          <a:p>
            <a:pPr marL="1085850" lvl="2">
              <a:lnSpc>
                <a:spcPct val="90000"/>
              </a:lnSpc>
            </a:pPr>
            <a:r>
              <a:rPr lang="en-US">
                <a:solidFill>
                  <a:schemeClr val="accent2"/>
                </a:solidFill>
              </a:rPr>
              <a:t>Control</a:t>
            </a:r>
            <a:r>
              <a:rPr lang="en-US"/>
              <a:t>: one instruction affects which instruction is next – PC modifying instruction, changes control flow of program.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8EDA1CB-8492-4CC6-8821-E7A8F8270B47}" type="slidenum">
              <a:rPr lang="en-US"/>
              <a:pPr/>
              <a:t>20</a:t>
            </a:fld>
            <a:endParaRPr lang="en-US"/>
          </a:p>
        </p:txBody>
      </p:sp>
      <p:sp>
        <p:nvSpPr>
          <p:cNvPr id="103426" name="Rectangle 2"/>
          <p:cNvSpPr>
            <a:spLocks noGrp="1" noChangeArrowheads="1"/>
          </p:cNvSpPr>
          <p:nvPr>
            <p:ph type="title"/>
          </p:nvPr>
        </p:nvSpPr>
        <p:spPr>
          <a:xfrm>
            <a:off x="990600" y="0"/>
            <a:ext cx="7162800" cy="1143000"/>
          </a:xfrm>
          <a:noFill/>
          <a:ln/>
        </p:spPr>
        <p:txBody>
          <a:bodyPr lIns="90487" tIns="44450" rIns="90487" bIns="44450"/>
          <a:lstStyle/>
          <a:p>
            <a:r>
              <a:rPr lang="en-US"/>
              <a:t>R4000 Performance</a:t>
            </a:r>
          </a:p>
        </p:txBody>
      </p:sp>
      <p:sp>
        <p:nvSpPr>
          <p:cNvPr id="103427" name="Rectangle 3"/>
          <p:cNvSpPr>
            <a:spLocks noGrp="1" noChangeArrowheads="1"/>
          </p:cNvSpPr>
          <p:nvPr>
            <p:ph type="body" idx="1"/>
          </p:nvPr>
        </p:nvSpPr>
        <p:spPr>
          <a:xfrm>
            <a:off x="863600" y="863600"/>
            <a:ext cx="7543800" cy="1803400"/>
          </a:xfrm>
          <a:noFill/>
          <a:ln/>
        </p:spPr>
        <p:txBody>
          <a:bodyPr lIns="90487" tIns="44450" rIns="90487" bIns="44450"/>
          <a:lstStyle/>
          <a:p>
            <a:pPr>
              <a:lnSpc>
                <a:spcPct val="90000"/>
              </a:lnSpc>
            </a:pPr>
            <a:r>
              <a:rPr lang="en-US" sz="1800"/>
              <a:t>Not ideal CPI of 1:</a:t>
            </a:r>
          </a:p>
          <a:p>
            <a:pPr lvl="1">
              <a:lnSpc>
                <a:spcPct val="90000"/>
              </a:lnSpc>
            </a:pPr>
            <a:r>
              <a:rPr lang="en-US" sz="2000">
                <a:solidFill>
                  <a:schemeClr val="accent2"/>
                </a:solidFill>
              </a:rPr>
              <a:t>Load stalls</a:t>
            </a:r>
            <a:r>
              <a:rPr lang="en-US" sz="2000"/>
              <a:t> (1 or 2 clock cycles)</a:t>
            </a:r>
          </a:p>
          <a:p>
            <a:pPr lvl="1">
              <a:lnSpc>
                <a:spcPct val="90000"/>
              </a:lnSpc>
            </a:pPr>
            <a:r>
              <a:rPr lang="en-US" sz="2000">
                <a:solidFill>
                  <a:schemeClr val="accent1"/>
                </a:solidFill>
              </a:rPr>
              <a:t>Branch stalls</a:t>
            </a:r>
            <a:r>
              <a:rPr lang="en-US" sz="2000"/>
              <a:t> (2 cycles + unfilled slots)</a:t>
            </a:r>
          </a:p>
          <a:p>
            <a:pPr lvl="1">
              <a:lnSpc>
                <a:spcPct val="90000"/>
              </a:lnSpc>
            </a:pPr>
            <a:r>
              <a:rPr lang="en-US" sz="2000">
                <a:solidFill>
                  <a:srgbClr val="FAFD00"/>
                </a:solidFill>
              </a:rPr>
              <a:t>FP result stalls</a:t>
            </a:r>
            <a:r>
              <a:rPr lang="en-US" sz="2000"/>
              <a:t>: RAW data hazard (latency)</a:t>
            </a:r>
          </a:p>
          <a:p>
            <a:pPr lvl="1">
              <a:lnSpc>
                <a:spcPct val="90000"/>
              </a:lnSpc>
            </a:pPr>
            <a:r>
              <a:rPr lang="en-US" sz="2000">
                <a:solidFill>
                  <a:srgbClr val="DC0081"/>
                </a:solidFill>
              </a:rPr>
              <a:t>FP structural stalls</a:t>
            </a:r>
            <a:r>
              <a:rPr lang="en-US" sz="2000"/>
              <a:t>: Not enough FP hardware (parallelism)</a:t>
            </a:r>
          </a:p>
        </p:txBody>
      </p:sp>
      <p:graphicFrame>
        <p:nvGraphicFramePr>
          <p:cNvPr id="103428" name="Object 4"/>
          <p:cNvGraphicFramePr>
            <a:graphicFrameLocks/>
          </p:cNvGraphicFramePr>
          <p:nvPr/>
        </p:nvGraphicFramePr>
        <p:xfrm>
          <a:off x="844550" y="2032000"/>
          <a:ext cx="7289800" cy="4813300"/>
        </p:xfrm>
        <a:graphic>
          <a:graphicData uri="http://schemas.openxmlformats.org/presentationml/2006/ole">
            <p:oleObj spid="_x0000_s103428" name="Chart" r:id="rId4" imgW="7302500" imgH="4826000" progId="Excel.Chart.8">
              <p:embed followColorScheme="full"/>
            </p:oleObj>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t>Oct. 26, 2004</a:t>
            </a:r>
          </a:p>
        </p:txBody>
      </p:sp>
      <p:sp>
        <p:nvSpPr>
          <p:cNvPr id="8" name="Slide Number Placeholder 5"/>
          <p:cNvSpPr>
            <a:spLocks noGrp="1"/>
          </p:cNvSpPr>
          <p:nvPr>
            <p:ph type="sldNum" sz="quarter" idx="12"/>
          </p:nvPr>
        </p:nvSpPr>
        <p:spPr/>
        <p:txBody>
          <a:bodyPr/>
          <a:lstStyle/>
          <a:p>
            <a:fld id="{75D7E7A6-A63F-45F0-99D4-EA421A1431F1}" type="slidenum">
              <a:rPr lang="en-US"/>
              <a:pPr/>
              <a:t>21</a:t>
            </a:fld>
            <a:endParaRPr lang="en-US"/>
          </a:p>
        </p:txBody>
      </p:sp>
      <p:sp>
        <p:nvSpPr>
          <p:cNvPr id="284674" name="Rectangle 2"/>
          <p:cNvSpPr>
            <a:spLocks noGrp="1" noChangeArrowheads="1"/>
          </p:cNvSpPr>
          <p:nvPr>
            <p:ph type="title"/>
          </p:nvPr>
        </p:nvSpPr>
        <p:spPr>
          <a:xfrm>
            <a:off x="762000" y="76200"/>
            <a:ext cx="7924800" cy="914400"/>
          </a:xfrm>
          <a:noFill/>
          <a:ln/>
        </p:spPr>
        <p:txBody>
          <a:bodyPr lIns="90487" tIns="44450" rIns="90487" bIns="44450"/>
          <a:lstStyle/>
          <a:p>
            <a:r>
              <a:rPr lang="en-US"/>
              <a:t>FP Loop: Where are the Hazards?</a:t>
            </a:r>
          </a:p>
        </p:txBody>
      </p:sp>
      <p:sp>
        <p:nvSpPr>
          <p:cNvPr id="284675" name="Rectangle 3"/>
          <p:cNvSpPr>
            <a:spLocks noGrp="1" noChangeArrowheads="1"/>
          </p:cNvSpPr>
          <p:nvPr>
            <p:ph type="body" idx="1"/>
          </p:nvPr>
        </p:nvSpPr>
        <p:spPr>
          <a:xfrm>
            <a:off x="685800" y="1143000"/>
            <a:ext cx="7562850" cy="2232025"/>
          </a:xfrm>
          <a:noFill/>
          <a:ln/>
        </p:spPr>
        <p:txBody>
          <a:bodyPr lIns="90487" tIns="44450" rIns="90487" bIns="44450"/>
          <a:lstStyle/>
          <a:p>
            <a:pPr marL="285750" indent="-285750">
              <a:lnSpc>
                <a:spcPct val="80000"/>
              </a:lnSpc>
              <a:buFontTx/>
              <a:buNone/>
              <a:tabLst>
                <a:tab pos="914400" algn="l"/>
                <a:tab pos="1657350" algn="l"/>
                <a:tab pos="3028950" algn="l"/>
              </a:tabLst>
            </a:pPr>
            <a:r>
              <a:rPr lang="en-US" sz="1800">
                <a:latin typeface="Arial" charset="0"/>
              </a:rPr>
              <a:t>Loop:	LD	F0,0(R1)	;F0=vector element</a:t>
            </a:r>
          </a:p>
          <a:p>
            <a:pPr marL="285750" indent="-285750">
              <a:lnSpc>
                <a:spcPct val="80000"/>
              </a:lnSpc>
              <a:buFontTx/>
              <a:buNone/>
              <a:tabLst>
                <a:tab pos="914400" algn="l"/>
                <a:tab pos="1657350" algn="l"/>
                <a:tab pos="3028950" algn="l"/>
              </a:tabLst>
            </a:pPr>
            <a:r>
              <a:rPr lang="en-US" sz="1800">
                <a:latin typeface="Arial" charset="0"/>
              </a:rPr>
              <a:t> 		ADDD	F4,F0,F2	;add scalar from F2</a:t>
            </a:r>
          </a:p>
          <a:p>
            <a:pPr marL="285750" indent="-285750">
              <a:lnSpc>
                <a:spcPct val="80000"/>
              </a:lnSpc>
              <a:buFontTx/>
              <a:buNone/>
              <a:tabLst>
                <a:tab pos="914400" algn="l"/>
                <a:tab pos="1657350" algn="l"/>
                <a:tab pos="3028950" algn="l"/>
              </a:tabLst>
            </a:pPr>
            <a:r>
              <a:rPr lang="en-US" sz="1800">
                <a:latin typeface="Arial" charset="0"/>
              </a:rPr>
              <a:t> 		SD	0(R1),F4	;store result</a:t>
            </a:r>
          </a:p>
          <a:p>
            <a:pPr marL="285750" indent="-285750">
              <a:lnSpc>
                <a:spcPct val="80000"/>
              </a:lnSpc>
              <a:buFontTx/>
              <a:buNone/>
              <a:tabLst>
                <a:tab pos="914400" algn="l"/>
                <a:tab pos="1657350" algn="l"/>
                <a:tab pos="3028950" algn="l"/>
              </a:tabLst>
            </a:pPr>
            <a:r>
              <a:rPr lang="en-US" sz="1800">
                <a:latin typeface="Arial" charset="0"/>
              </a:rPr>
              <a:t> 		SUBI	R1,R1,8	;decrement pointer 8B (DW)</a:t>
            </a:r>
          </a:p>
          <a:p>
            <a:pPr marL="285750" indent="-285750">
              <a:lnSpc>
                <a:spcPct val="80000"/>
              </a:lnSpc>
              <a:buFontTx/>
              <a:buNone/>
              <a:tabLst>
                <a:tab pos="914400" algn="l"/>
                <a:tab pos="1657350" algn="l"/>
                <a:tab pos="3028950" algn="l"/>
              </a:tabLst>
            </a:pPr>
            <a:r>
              <a:rPr lang="en-US" sz="1800">
                <a:latin typeface="Arial" charset="0"/>
              </a:rPr>
              <a:t> 		BNEZ	R1,Loop	;branch R1!=zero</a:t>
            </a:r>
          </a:p>
          <a:p>
            <a:pPr marL="285750" indent="-285750">
              <a:lnSpc>
                <a:spcPct val="80000"/>
              </a:lnSpc>
              <a:buFontTx/>
              <a:buNone/>
              <a:tabLst>
                <a:tab pos="914400" algn="l"/>
                <a:tab pos="1657350" algn="l"/>
                <a:tab pos="3028950" algn="l"/>
              </a:tabLst>
            </a:pPr>
            <a:r>
              <a:rPr lang="en-US" sz="1800">
                <a:latin typeface="Arial" charset="0"/>
              </a:rPr>
              <a:t> 		NOP		;delayed branch slot</a:t>
            </a:r>
          </a:p>
        </p:txBody>
      </p:sp>
      <p:sp>
        <p:nvSpPr>
          <p:cNvPr id="284676" name="Rectangle 4"/>
          <p:cNvSpPr>
            <a:spLocks noChangeArrowheads="1"/>
          </p:cNvSpPr>
          <p:nvPr/>
        </p:nvSpPr>
        <p:spPr bwMode="auto">
          <a:xfrm>
            <a:off x="838200" y="2971800"/>
            <a:ext cx="7340600" cy="2254250"/>
          </a:xfrm>
          <a:prstGeom prst="rect">
            <a:avLst/>
          </a:prstGeom>
          <a:noFill/>
          <a:ln w="12700">
            <a:noFill/>
            <a:miter lim="800000"/>
            <a:headEnd/>
            <a:tailEnd/>
          </a:ln>
          <a:effectLst/>
        </p:spPr>
        <p:txBody>
          <a:bodyPr lIns="90487" tIns="44450" rIns="90487" bIns="44450"/>
          <a:lstStyle/>
          <a:p>
            <a:pPr eaLnBrk="0" hangingPunct="0">
              <a:lnSpc>
                <a:spcPct val="90000"/>
              </a:lnSpc>
              <a:spcBef>
                <a:spcPct val="30000"/>
              </a:spcBef>
              <a:tabLst>
                <a:tab pos="2057400" algn="l"/>
                <a:tab pos="4572000" algn="l"/>
              </a:tabLst>
            </a:pPr>
            <a:r>
              <a:rPr lang="en-US" b="1" i="1">
                <a:latin typeface="Arial" charset="0"/>
              </a:rPr>
              <a:t>Instruction	Instruction	Latency in</a:t>
            </a:r>
            <a:br>
              <a:rPr lang="en-US" b="1" i="1">
                <a:latin typeface="Arial" charset="0"/>
              </a:rPr>
            </a:br>
            <a:r>
              <a:rPr lang="en-US" b="1" i="1">
                <a:latin typeface="Arial" charset="0"/>
              </a:rPr>
              <a:t>producing result	using result 	clock cycles</a:t>
            </a:r>
            <a:endParaRPr lang="en-US" b="1">
              <a:latin typeface="Arial" charset="0"/>
            </a:endParaRPr>
          </a:p>
          <a:p>
            <a:pPr eaLnBrk="0" hangingPunct="0">
              <a:lnSpc>
                <a:spcPct val="90000"/>
              </a:lnSpc>
              <a:spcBef>
                <a:spcPct val="30000"/>
              </a:spcBef>
              <a:tabLst>
                <a:tab pos="2057400" algn="l"/>
                <a:tab pos="4572000" algn="l"/>
              </a:tabLst>
            </a:pPr>
            <a:r>
              <a:rPr lang="en-US" b="1">
                <a:latin typeface="Arial" charset="0"/>
              </a:rPr>
              <a:t>FP ALU op	Another FP ALU op	3</a:t>
            </a:r>
          </a:p>
          <a:p>
            <a:pPr eaLnBrk="0" hangingPunct="0">
              <a:lnSpc>
                <a:spcPct val="90000"/>
              </a:lnSpc>
              <a:spcBef>
                <a:spcPct val="30000"/>
              </a:spcBef>
              <a:tabLst>
                <a:tab pos="2057400" algn="l"/>
                <a:tab pos="4572000" algn="l"/>
              </a:tabLst>
            </a:pPr>
            <a:r>
              <a:rPr lang="en-US" b="1">
                <a:latin typeface="Arial" charset="0"/>
              </a:rPr>
              <a:t>FP ALU op	Store double	2 </a:t>
            </a:r>
          </a:p>
          <a:p>
            <a:pPr eaLnBrk="0" hangingPunct="0">
              <a:lnSpc>
                <a:spcPct val="90000"/>
              </a:lnSpc>
              <a:spcBef>
                <a:spcPct val="30000"/>
              </a:spcBef>
              <a:tabLst>
                <a:tab pos="2057400" algn="l"/>
                <a:tab pos="4572000" algn="l"/>
              </a:tabLst>
            </a:pPr>
            <a:r>
              <a:rPr lang="en-US" b="1">
                <a:latin typeface="Arial" charset="0"/>
              </a:rPr>
              <a:t>Load double	FP ALU op	1</a:t>
            </a:r>
          </a:p>
          <a:p>
            <a:pPr eaLnBrk="0" hangingPunct="0">
              <a:lnSpc>
                <a:spcPct val="90000"/>
              </a:lnSpc>
              <a:spcBef>
                <a:spcPct val="30000"/>
              </a:spcBef>
              <a:tabLst>
                <a:tab pos="2057400" algn="l"/>
                <a:tab pos="4572000" algn="l"/>
              </a:tabLst>
            </a:pPr>
            <a:r>
              <a:rPr lang="en-US" b="1">
                <a:latin typeface="Arial" charset="0"/>
              </a:rPr>
              <a:t>Load double	Store double	0</a:t>
            </a:r>
            <a:endParaRPr lang="en-US" b="1">
              <a:latin typeface="Courier" charset="0"/>
            </a:endParaRPr>
          </a:p>
          <a:p>
            <a:pPr eaLnBrk="0" hangingPunct="0">
              <a:lnSpc>
                <a:spcPct val="90000"/>
              </a:lnSpc>
              <a:spcBef>
                <a:spcPct val="30000"/>
              </a:spcBef>
              <a:tabLst>
                <a:tab pos="2057400" algn="l"/>
                <a:tab pos="4572000" algn="l"/>
              </a:tabLst>
            </a:pPr>
            <a:r>
              <a:rPr lang="en-US" b="1">
                <a:latin typeface="Arial" charset="0"/>
              </a:rPr>
              <a:t>Integer op	Integer op	0</a:t>
            </a:r>
          </a:p>
        </p:txBody>
      </p:sp>
      <p:sp>
        <p:nvSpPr>
          <p:cNvPr id="284677" name="Rectangle 5"/>
          <p:cNvSpPr>
            <a:spLocks noChangeArrowheads="1"/>
          </p:cNvSpPr>
          <p:nvPr/>
        </p:nvSpPr>
        <p:spPr bwMode="auto">
          <a:xfrm>
            <a:off x="685800" y="5486400"/>
            <a:ext cx="6921500" cy="520700"/>
          </a:xfrm>
          <a:prstGeom prst="rect">
            <a:avLst/>
          </a:prstGeom>
          <a:noFill/>
          <a:ln w="12700">
            <a:noFill/>
            <a:miter lim="800000"/>
            <a:headEnd/>
            <a:tailEnd/>
          </a:ln>
          <a:effectLst/>
        </p:spPr>
        <p:txBody>
          <a:bodyPr lIns="90487" tIns="44450" rIns="90487" bIns="44450"/>
          <a:lstStyle/>
          <a:p>
            <a:pPr marL="285750" indent="-285750" eaLnBrk="0" hangingPunct="0">
              <a:lnSpc>
                <a:spcPct val="90000"/>
              </a:lnSpc>
              <a:spcBef>
                <a:spcPct val="30000"/>
              </a:spcBef>
              <a:buFontTx/>
              <a:buChar char="•"/>
              <a:tabLst>
                <a:tab pos="914400" algn="l"/>
                <a:tab pos="1657350" algn="l"/>
                <a:tab pos="3028950" algn="l"/>
              </a:tabLst>
            </a:pPr>
            <a:r>
              <a:rPr lang="en-US" sz="2400" b="1">
                <a:solidFill>
                  <a:srgbClr val="0000FF"/>
                </a:solidFill>
                <a:latin typeface="Arial" charset="0"/>
              </a:rPr>
              <a:t>  Where are the stalls?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4675">
                                            <p:txEl>
                                              <p:pRg st="0" end="0"/>
                                            </p:txEl>
                                          </p:spTgt>
                                        </p:tgtEl>
                                        <p:attrNameLst>
                                          <p:attrName>style.visibility</p:attrName>
                                        </p:attrNameLst>
                                      </p:cBhvr>
                                      <p:to>
                                        <p:strVal val="visible"/>
                                      </p:to>
                                    </p:set>
                                    <p:anim calcmode="lin" valueType="num">
                                      <p:cBhvr additive="base">
                                        <p:cTn id="7" dur="500" fill="hold"/>
                                        <p:tgtEl>
                                          <p:spTgt spid="284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4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4675">
                                            <p:txEl>
                                              <p:pRg st="1" end="1"/>
                                            </p:txEl>
                                          </p:spTgt>
                                        </p:tgtEl>
                                        <p:attrNameLst>
                                          <p:attrName>style.visibility</p:attrName>
                                        </p:attrNameLst>
                                      </p:cBhvr>
                                      <p:to>
                                        <p:strVal val="visible"/>
                                      </p:to>
                                    </p:set>
                                    <p:anim calcmode="lin" valueType="num">
                                      <p:cBhvr additive="base">
                                        <p:cTn id="13" dur="500" fill="hold"/>
                                        <p:tgtEl>
                                          <p:spTgt spid="284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4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4675">
                                            <p:txEl>
                                              <p:pRg st="2" end="2"/>
                                            </p:txEl>
                                          </p:spTgt>
                                        </p:tgtEl>
                                        <p:attrNameLst>
                                          <p:attrName>style.visibility</p:attrName>
                                        </p:attrNameLst>
                                      </p:cBhvr>
                                      <p:to>
                                        <p:strVal val="visible"/>
                                      </p:to>
                                    </p:set>
                                    <p:anim calcmode="lin" valueType="num">
                                      <p:cBhvr additive="base">
                                        <p:cTn id="19" dur="500" fill="hold"/>
                                        <p:tgtEl>
                                          <p:spTgt spid="284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4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4675">
                                            <p:txEl>
                                              <p:pRg st="3" end="3"/>
                                            </p:txEl>
                                          </p:spTgt>
                                        </p:tgtEl>
                                        <p:attrNameLst>
                                          <p:attrName>style.visibility</p:attrName>
                                        </p:attrNameLst>
                                      </p:cBhvr>
                                      <p:to>
                                        <p:strVal val="visible"/>
                                      </p:to>
                                    </p:set>
                                    <p:anim calcmode="lin" valueType="num">
                                      <p:cBhvr additive="base">
                                        <p:cTn id="25" dur="500" fill="hold"/>
                                        <p:tgtEl>
                                          <p:spTgt spid="2846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4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4675">
                                            <p:txEl>
                                              <p:pRg st="4" end="4"/>
                                            </p:txEl>
                                          </p:spTgt>
                                        </p:tgtEl>
                                        <p:attrNameLst>
                                          <p:attrName>style.visibility</p:attrName>
                                        </p:attrNameLst>
                                      </p:cBhvr>
                                      <p:to>
                                        <p:strVal val="visible"/>
                                      </p:to>
                                    </p:set>
                                    <p:anim calcmode="lin" valueType="num">
                                      <p:cBhvr additive="base">
                                        <p:cTn id="31" dur="500" fill="hold"/>
                                        <p:tgtEl>
                                          <p:spTgt spid="2846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4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4675">
                                            <p:txEl>
                                              <p:pRg st="5" end="5"/>
                                            </p:txEl>
                                          </p:spTgt>
                                        </p:tgtEl>
                                        <p:attrNameLst>
                                          <p:attrName>style.visibility</p:attrName>
                                        </p:attrNameLst>
                                      </p:cBhvr>
                                      <p:to>
                                        <p:strVal val="visible"/>
                                      </p:to>
                                    </p:set>
                                    <p:anim calcmode="lin" valueType="num">
                                      <p:cBhvr additive="base">
                                        <p:cTn id="37" dur="500" fill="hold"/>
                                        <p:tgtEl>
                                          <p:spTgt spid="2846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46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t>Oct. 26, 2004</a:t>
            </a:r>
          </a:p>
        </p:txBody>
      </p:sp>
      <p:sp>
        <p:nvSpPr>
          <p:cNvPr id="8" name="Slide Number Placeholder 5"/>
          <p:cNvSpPr>
            <a:spLocks noGrp="1"/>
          </p:cNvSpPr>
          <p:nvPr>
            <p:ph type="sldNum" sz="quarter" idx="12"/>
          </p:nvPr>
        </p:nvSpPr>
        <p:spPr/>
        <p:txBody>
          <a:bodyPr/>
          <a:lstStyle/>
          <a:p>
            <a:fld id="{841B79C5-A242-455B-9594-183B18DC0DED}" type="slidenum">
              <a:rPr lang="en-US"/>
              <a:pPr/>
              <a:t>22</a:t>
            </a:fld>
            <a:endParaRPr lang="en-US"/>
          </a:p>
        </p:txBody>
      </p:sp>
      <p:sp>
        <p:nvSpPr>
          <p:cNvPr id="286722" name="Rectangle 2"/>
          <p:cNvSpPr>
            <a:spLocks noGrp="1" noChangeArrowheads="1"/>
          </p:cNvSpPr>
          <p:nvPr>
            <p:ph type="title"/>
          </p:nvPr>
        </p:nvSpPr>
        <p:spPr>
          <a:noFill/>
          <a:ln/>
        </p:spPr>
        <p:txBody>
          <a:bodyPr lIns="90487" tIns="44450" rIns="90487" bIns="44450"/>
          <a:lstStyle/>
          <a:p>
            <a:r>
              <a:rPr lang="en-US"/>
              <a:t>FP Loop Showing Stalls</a:t>
            </a:r>
          </a:p>
        </p:txBody>
      </p:sp>
      <p:sp>
        <p:nvSpPr>
          <p:cNvPr id="286723" name="Rectangle 3"/>
          <p:cNvSpPr>
            <a:spLocks noGrp="1" noChangeArrowheads="1"/>
          </p:cNvSpPr>
          <p:nvPr>
            <p:ph type="body" idx="1"/>
          </p:nvPr>
        </p:nvSpPr>
        <p:spPr>
          <a:xfrm>
            <a:off x="838200" y="5791200"/>
            <a:ext cx="7315200" cy="393700"/>
          </a:xfrm>
          <a:noFill/>
          <a:ln/>
        </p:spPr>
        <p:txBody>
          <a:bodyPr lIns="90487" tIns="44450" rIns="90487" bIns="44450"/>
          <a:lstStyle/>
          <a:p>
            <a:pPr marL="285750" indent="-285750">
              <a:lnSpc>
                <a:spcPct val="80000"/>
              </a:lnSpc>
              <a:tabLst>
                <a:tab pos="1200150" algn="l"/>
                <a:tab pos="1657350" algn="l"/>
                <a:tab pos="3028950" algn="l"/>
              </a:tabLst>
            </a:pPr>
            <a:r>
              <a:rPr lang="en-US">
                <a:solidFill>
                  <a:schemeClr val="hlink"/>
                </a:solidFill>
              </a:rPr>
              <a:t> </a:t>
            </a:r>
            <a:r>
              <a:rPr lang="en-US">
                <a:solidFill>
                  <a:srgbClr val="0000FF"/>
                </a:solidFill>
              </a:rPr>
              <a:t>9 clocks: Rewrite code to minimize stalls?</a:t>
            </a:r>
          </a:p>
        </p:txBody>
      </p:sp>
      <p:sp>
        <p:nvSpPr>
          <p:cNvPr id="286724" name="Rectangle 4"/>
          <p:cNvSpPr>
            <a:spLocks noChangeArrowheads="1"/>
          </p:cNvSpPr>
          <p:nvPr/>
        </p:nvSpPr>
        <p:spPr bwMode="auto">
          <a:xfrm>
            <a:off x="685800" y="4114800"/>
            <a:ext cx="7340600" cy="1752600"/>
          </a:xfrm>
          <a:prstGeom prst="rect">
            <a:avLst/>
          </a:prstGeom>
          <a:noFill/>
          <a:ln w="12700">
            <a:noFill/>
            <a:miter lim="800000"/>
            <a:headEnd/>
            <a:tailEnd/>
          </a:ln>
          <a:effectLst/>
        </p:spPr>
        <p:txBody>
          <a:bodyPr lIns="90487" tIns="44450" rIns="90487" bIns="44450"/>
          <a:lstStyle/>
          <a:p>
            <a:pPr eaLnBrk="0" hangingPunct="0">
              <a:lnSpc>
                <a:spcPct val="90000"/>
              </a:lnSpc>
              <a:spcBef>
                <a:spcPct val="30000"/>
              </a:spcBef>
              <a:tabLst>
                <a:tab pos="2057400" algn="l"/>
                <a:tab pos="4572000" algn="l"/>
              </a:tabLst>
            </a:pPr>
            <a:r>
              <a:rPr lang="en-US" b="1" i="1">
                <a:latin typeface="Arial" charset="0"/>
              </a:rPr>
              <a:t>Instruction	Instruction	Latency in</a:t>
            </a:r>
            <a:br>
              <a:rPr lang="en-US" b="1" i="1">
                <a:latin typeface="Arial" charset="0"/>
              </a:rPr>
            </a:br>
            <a:r>
              <a:rPr lang="en-US" b="1" i="1">
                <a:latin typeface="Arial" charset="0"/>
              </a:rPr>
              <a:t>producing result	using result 	clock cycles</a:t>
            </a:r>
            <a:endParaRPr lang="en-US" b="1">
              <a:latin typeface="Arial" charset="0"/>
            </a:endParaRPr>
          </a:p>
          <a:p>
            <a:pPr eaLnBrk="0" hangingPunct="0">
              <a:lnSpc>
                <a:spcPct val="90000"/>
              </a:lnSpc>
              <a:spcBef>
                <a:spcPct val="30000"/>
              </a:spcBef>
              <a:tabLst>
                <a:tab pos="2057400" algn="l"/>
                <a:tab pos="4572000" algn="l"/>
              </a:tabLst>
            </a:pPr>
            <a:r>
              <a:rPr lang="en-US" b="1">
                <a:latin typeface="Arial" charset="0"/>
              </a:rPr>
              <a:t>FP ALU op	Another FP ALU op	3</a:t>
            </a:r>
          </a:p>
          <a:p>
            <a:pPr eaLnBrk="0" hangingPunct="0">
              <a:lnSpc>
                <a:spcPct val="90000"/>
              </a:lnSpc>
              <a:spcBef>
                <a:spcPct val="30000"/>
              </a:spcBef>
              <a:tabLst>
                <a:tab pos="2057400" algn="l"/>
                <a:tab pos="4572000" algn="l"/>
              </a:tabLst>
            </a:pPr>
            <a:r>
              <a:rPr lang="en-US" b="1">
                <a:latin typeface="Arial" charset="0"/>
              </a:rPr>
              <a:t>FP ALU op	Store double	2 </a:t>
            </a:r>
          </a:p>
          <a:p>
            <a:pPr eaLnBrk="0" hangingPunct="0">
              <a:lnSpc>
                <a:spcPct val="90000"/>
              </a:lnSpc>
              <a:spcBef>
                <a:spcPct val="30000"/>
              </a:spcBef>
              <a:tabLst>
                <a:tab pos="2057400" algn="l"/>
                <a:tab pos="4572000" algn="l"/>
              </a:tabLst>
            </a:pPr>
            <a:r>
              <a:rPr lang="en-US" b="1">
                <a:latin typeface="Arial" charset="0"/>
              </a:rPr>
              <a:t>Load double	FP ALU op	1</a:t>
            </a:r>
          </a:p>
        </p:txBody>
      </p:sp>
      <p:sp>
        <p:nvSpPr>
          <p:cNvPr id="286725" name="Rectangle 5"/>
          <p:cNvSpPr>
            <a:spLocks noChangeArrowheads="1"/>
          </p:cNvSpPr>
          <p:nvPr/>
        </p:nvSpPr>
        <p:spPr bwMode="auto">
          <a:xfrm>
            <a:off x="685800" y="1066800"/>
            <a:ext cx="7213600" cy="2235200"/>
          </a:xfrm>
          <a:prstGeom prst="rect">
            <a:avLst/>
          </a:prstGeom>
          <a:noFill/>
          <a:ln w="12700">
            <a:noFill/>
            <a:miter lim="800000"/>
            <a:headEnd/>
            <a:tailEnd/>
          </a:ln>
          <a:effectLst/>
        </p:spPr>
        <p:txBody>
          <a:bodyPr lIns="90487" tIns="44450" rIns="90487" bIns="44450"/>
          <a:lstStyle/>
          <a:p>
            <a:pPr marL="285750" indent="-285750" eaLnBrk="0" hangingPunct="0">
              <a:lnSpc>
                <a:spcPct val="90000"/>
              </a:lnSpc>
              <a:spcBef>
                <a:spcPct val="30000"/>
              </a:spcBef>
              <a:tabLst>
                <a:tab pos="1200150" algn="l"/>
                <a:tab pos="2000250" algn="l"/>
                <a:tab pos="3371850" algn="l"/>
              </a:tabLst>
            </a:pPr>
            <a:r>
              <a:rPr lang="en-US" b="1">
                <a:latin typeface="Arial" charset="0"/>
              </a:rPr>
              <a:t> 1 Loop:	LD	</a:t>
            </a:r>
            <a:r>
              <a:rPr lang="en-US" b="1">
                <a:solidFill>
                  <a:schemeClr val="hlink"/>
                </a:solidFill>
                <a:latin typeface="Arial" charset="0"/>
              </a:rPr>
              <a:t>F0</a:t>
            </a:r>
            <a:r>
              <a:rPr lang="en-US" b="1">
                <a:latin typeface="Arial" charset="0"/>
              </a:rPr>
              <a:t>,0(R1)	;F0=vector element</a:t>
            </a:r>
          </a:p>
          <a:p>
            <a:pPr marL="285750" indent="-285750" eaLnBrk="0" hangingPunct="0">
              <a:lnSpc>
                <a:spcPct val="90000"/>
              </a:lnSpc>
              <a:spcBef>
                <a:spcPct val="30000"/>
              </a:spcBef>
              <a:tabLst>
                <a:tab pos="1200150" algn="l"/>
                <a:tab pos="2000250" algn="l"/>
                <a:tab pos="3371850" algn="l"/>
              </a:tabLst>
            </a:pPr>
            <a:r>
              <a:rPr lang="en-US" b="1">
                <a:latin typeface="Arial" charset="0"/>
              </a:rPr>
              <a:t> 2		</a:t>
            </a:r>
            <a:r>
              <a:rPr lang="en-US" b="1">
                <a:solidFill>
                  <a:schemeClr val="hlink"/>
                </a:solidFill>
                <a:latin typeface="Arial" charset="0"/>
              </a:rPr>
              <a:t>stall</a:t>
            </a:r>
            <a:endParaRPr lang="en-US" b="1">
              <a:latin typeface="Arial" charset="0"/>
            </a:endParaRPr>
          </a:p>
          <a:p>
            <a:pPr marL="285750" indent="-285750" eaLnBrk="0" hangingPunct="0">
              <a:lnSpc>
                <a:spcPct val="90000"/>
              </a:lnSpc>
              <a:spcBef>
                <a:spcPct val="30000"/>
              </a:spcBef>
              <a:tabLst>
                <a:tab pos="1200150" algn="l"/>
                <a:tab pos="2000250" algn="l"/>
                <a:tab pos="3371850" algn="l"/>
              </a:tabLst>
            </a:pPr>
            <a:r>
              <a:rPr lang="en-US" b="1">
                <a:latin typeface="Arial" charset="0"/>
              </a:rPr>
              <a:t> 3		ADDD	</a:t>
            </a:r>
            <a:r>
              <a:rPr lang="en-US" b="1">
                <a:solidFill>
                  <a:schemeClr val="accent1"/>
                </a:solidFill>
                <a:latin typeface="Arial" charset="0"/>
              </a:rPr>
              <a:t>F4</a:t>
            </a:r>
            <a:r>
              <a:rPr lang="en-US" b="1">
                <a:latin typeface="Arial" charset="0"/>
              </a:rPr>
              <a:t>,</a:t>
            </a:r>
            <a:r>
              <a:rPr lang="en-US" b="1">
                <a:solidFill>
                  <a:schemeClr val="hlink"/>
                </a:solidFill>
                <a:latin typeface="Arial" charset="0"/>
              </a:rPr>
              <a:t>F0</a:t>
            </a:r>
            <a:r>
              <a:rPr lang="en-US" b="1">
                <a:latin typeface="Arial" charset="0"/>
              </a:rPr>
              <a:t>,F2	;add scalar in F2</a:t>
            </a:r>
          </a:p>
          <a:p>
            <a:pPr marL="285750" indent="-285750" eaLnBrk="0" hangingPunct="0">
              <a:lnSpc>
                <a:spcPct val="90000"/>
              </a:lnSpc>
              <a:spcBef>
                <a:spcPct val="30000"/>
              </a:spcBef>
              <a:tabLst>
                <a:tab pos="1200150" algn="l"/>
                <a:tab pos="2000250" algn="l"/>
                <a:tab pos="3371850" algn="l"/>
              </a:tabLst>
            </a:pPr>
            <a:r>
              <a:rPr lang="en-US" b="1">
                <a:latin typeface="Arial" charset="0"/>
              </a:rPr>
              <a:t> 4		</a:t>
            </a:r>
            <a:r>
              <a:rPr lang="en-US" b="1">
                <a:solidFill>
                  <a:schemeClr val="hlink"/>
                </a:solidFill>
                <a:latin typeface="Arial" charset="0"/>
              </a:rPr>
              <a:t>stall</a:t>
            </a:r>
            <a:endParaRPr lang="en-US" b="1">
              <a:latin typeface="Arial" charset="0"/>
            </a:endParaRPr>
          </a:p>
          <a:p>
            <a:pPr marL="285750" indent="-285750" eaLnBrk="0" hangingPunct="0">
              <a:lnSpc>
                <a:spcPct val="90000"/>
              </a:lnSpc>
              <a:spcBef>
                <a:spcPct val="30000"/>
              </a:spcBef>
              <a:tabLst>
                <a:tab pos="1200150" algn="l"/>
                <a:tab pos="2000250" algn="l"/>
                <a:tab pos="3371850" algn="l"/>
              </a:tabLst>
            </a:pPr>
            <a:r>
              <a:rPr lang="en-US" b="1">
                <a:latin typeface="Arial" charset="0"/>
              </a:rPr>
              <a:t> 5		</a:t>
            </a:r>
            <a:r>
              <a:rPr lang="en-US" b="1">
                <a:solidFill>
                  <a:schemeClr val="hlink"/>
                </a:solidFill>
                <a:latin typeface="Arial" charset="0"/>
              </a:rPr>
              <a:t>stall</a:t>
            </a:r>
            <a:endParaRPr lang="en-US" b="1">
              <a:latin typeface="Arial" charset="0"/>
            </a:endParaRPr>
          </a:p>
          <a:p>
            <a:pPr marL="285750" indent="-285750" eaLnBrk="0" hangingPunct="0">
              <a:lnSpc>
                <a:spcPct val="90000"/>
              </a:lnSpc>
              <a:spcBef>
                <a:spcPct val="30000"/>
              </a:spcBef>
              <a:tabLst>
                <a:tab pos="1200150" algn="l"/>
                <a:tab pos="2000250" algn="l"/>
                <a:tab pos="3371850" algn="l"/>
              </a:tabLst>
            </a:pPr>
            <a:r>
              <a:rPr lang="en-US" b="1">
                <a:latin typeface="Arial" charset="0"/>
              </a:rPr>
              <a:t> 6 	               SD	0(R1),</a:t>
            </a:r>
            <a:r>
              <a:rPr lang="en-US" b="1">
                <a:solidFill>
                  <a:schemeClr val="accent1"/>
                </a:solidFill>
                <a:latin typeface="Arial" charset="0"/>
              </a:rPr>
              <a:t>F4</a:t>
            </a:r>
            <a:r>
              <a:rPr lang="en-US" b="1">
                <a:latin typeface="Arial" charset="0"/>
              </a:rPr>
              <a:t>	;store result</a:t>
            </a:r>
          </a:p>
          <a:p>
            <a:pPr marL="285750" indent="-285750" eaLnBrk="0" hangingPunct="0">
              <a:lnSpc>
                <a:spcPct val="90000"/>
              </a:lnSpc>
              <a:spcBef>
                <a:spcPct val="30000"/>
              </a:spcBef>
              <a:tabLst>
                <a:tab pos="1200150" algn="l"/>
                <a:tab pos="2000250" algn="l"/>
                <a:tab pos="3371850" algn="l"/>
              </a:tabLst>
            </a:pPr>
            <a:r>
              <a:rPr lang="en-US" b="1">
                <a:latin typeface="Arial" charset="0"/>
              </a:rPr>
              <a:t> 7 	               SUBI	 R1,R1,8	;decrement pointer 8B (DW)</a:t>
            </a:r>
          </a:p>
          <a:p>
            <a:pPr marL="285750" indent="-285750" eaLnBrk="0" hangingPunct="0">
              <a:lnSpc>
                <a:spcPct val="90000"/>
              </a:lnSpc>
              <a:spcBef>
                <a:spcPct val="30000"/>
              </a:spcBef>
              <a:tabLst>
                <a:tab pos="1200150" algn="l"/>
                <a:tab pos="2000250" algn="l"/>
                <a:tab pos="3371850" algn="l"/>
              </a:tabLst>
            </a:pPr>
            <a:r>
              <a:rPr lang="en-US" b="1">
                <a:latin typeface="Arial" charset="0"/>
              </a:rPr>
              <a:t> 8 	               BNEZ	 R1,Loop	;branch R1!=zero</a:t>
            </a:r>
          </a:p>
          <a:p>
            <a:pPr marL="285750" indent="-285750" eaLnBrk="0" hangingPunct="0">
              <a:lnSpc>
                <a:spcPct val="90000"/>
              </a:lnSpc>
              <a:spcBef>
                <a:spcPct val="30000"/>
              </a:spcBef>
              <a:tabLst>
                <a:tab pos="1200150" algn="l"/>
                <a:tab pos="2000250" algn="l"/>
                <a:tab pos="3371850" algn="l"/>
              </a:tabLst>
            </a:pPr>
            <a:r>
              <a:rPr lang="en-US" b="1">
                <a:latin typeface="Arial" charset="0"/>
              </a:rPr>
              <a:t> 9		</a:t>
            </a:r>
            <a:r>
              <a:rPr lang="en-US" b="1">
                <a:solidFill>
                  <a:schemeClr val="hlink"/>
                </a:solidFill>
                <a:latin typeface="Arial" charset="0"/>
              </a:rPr>
              <a:t>stall</a:t>
            </a:r>
            <a:r>
              <a:rPr lang="en-US" b="1">
                <a:latin typeface="Arial" charset="0"/>
              </a:rPr>
              <a:t>		;delayed branch slot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23">
                                            <p:txEl>
                                              <p:pRg st="0" end="0"/>
                                            </p:txEl>
                                          </p:spTgt>
                                        </p:tgtEl>
                                        <p:attrNameLst>
                                          <p:attrName>style.visibility</p:attrName>
                                        </p:attrNameLst>
                                      </p:cBhvr>
                                      <p:to>
                                        <p:strVal val="visible"/>
                                      </p:to>
                                    </p:set>
                                    <p:anim calcmode="lin" valueType="num">
                                      <p:cBhvr additive="base">
                                        <p:cTn id="7" dur="500" fill="hold"/>
                                        <p:tgtEl>
                                          <p:spTgt spid="286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t>Oct. 26, 2004</a:t>
            </a:r>
          </a:p>
        </p:txBody>
      </p:sp>
      <p:sp>
        <p:nvSpPr>
          <p:cNvPr id="9" name="Slide Number Placeholder 5"/>
          <p:cNvSpPr>
            <a:spLocks noGrp="1"/>
          </p:cNvSpPr>
          <p:nvPr>
            <p:ph type="sldNum" sz="quarter" idx="12"/>
          </p:nvPr>
        </p:nvSpPr>
        <p:spPr/>
        <p:txBody>
          <a:bodyPr/>
          <a:lstStyle/>
          <a:p>
            <a:fld id="{059C9831-727E-42CD-B661-FB88FE14A891}" type="slidenum">
              <a:rPr lang="en-US"/>
              <a:pPr/>
              <a:t>23</a:t>
            </a:fld>
            <a:endParaRPr lang="en-US"/>
          </a:p>
        </p:txBody>
      </p:sp>
      <p:sp>
        <p:nvSpPr>
          <p:cNvPr id="287746" name="Rectangle 2"/>
          <p:cNvSpPr>
            <a:spLocks noGrp="1" noChangeArrowheads="1"/>
          </p:cNvSpPr>
          <p:nvPr>
            <p:ph type="title"/>
          </p:nvPr>
        </p:nvSpPr>
        <p:spPr>
          <a:xfrm>
            <a:off x="457200" y="0"/>
            <a:ext cx="8210550" cy="914400"/>
          </a:xfrm>
          <a:noFill/>
          <a:ln/>
        </p:spPr>
        <p:txBody>
          <a:bodyPr lIns="90487" tIns="44450" rIns="90487" bIns="44450"/>
          <a:lstStyle/>
          <a:p>
            <a:r>
              <a:rPr lang="en-US" sz="2800"/>
              <a:t>Minimizing Stalls Technique 1: Compiler Optimization</a:t>
            </a:r>
          </a:p>
        </p:txBody>
      </p:sp>
      <p:sp>
        <p:nvSpPr>
          <p:cNvPr id="287747" name="Rectangle 3"/>
          <p:cNvSpPr>
            <a:spLocks noGrp="1" noChangeArrowheads="1"/>
          </p:cNvSpPr>
          <p:nvPr>
            <p:ph type="body" idx="1"/>
          </p:nvPr>
        </p:nvSpPr>
        <p:spPr>
          <a:xfrm>
            <a:off x="304800" y="5791200"/>
            <a:ext cx="7854950" cy="342900"/>
          </a:xfrm>
          <a:noFill/>
          <a:ln/>
        </p:spPr>
        <p:txBody>
          <a:bodyPr lIns="90487" tIns="44450" rIns="90487" bIns="44450"/>
          <a:lstStyle/>
          <a:p>
            <a:pPr marL="285750" indent="-285750" algn="ctr">
              <a:lnSpc>
                <a:spcPct val="80000"/>
              </a:lnSpc>
              <a:buFontTx/>
              <a:buNone/>
              <a:tabLst>
                <a:tab pos="1200150" algn="l"/>
                <a:tab pos="1657350" algn="l"/>
                <a:tab pos="3028950" algn="l"/>
              </a:tabLst>
            </a:pPr>
            <a:r>
              <a:rPr lang="en-US" sz="2000">
                <a:solidFill>
                  <a:schemeClr val="hlink"/>
                </a:solidFill>
              </a:rPr>
              <a:t> </a:t>
            </a:r>
            <a:r>
              <a:rPr lang="en-US">
                <a:solidFill>
                  <a:srgbClr val="0000FF"/>
                </a:solidFill>
              </a:rPr>
              <a:t>6 clocks</a:t>
            </a:r>
          </a:p>
        </p:txBody>
      </p:sp>
      <p:sp>
        <p:nvSpPr>
          <p:cNvPr id="287748" name="Rectangle 4"/>
          <p:cNvSpPr>
            <a:spLocks noChangeArrowheads="1"/>
          </p:cNvSpPr>
          <p:nvPr/>
        </p:nvSpPr>
        <p:spPr bwMode="auto">
          <a:xfrm>
            <a:off x="914400" y="4114800"/>
            <a:ext cx="7340600" cy="1651000"/>
          </a:xfrm>
          <a:prstGeom prst="rect">
            <a:avLst/>
          </a:prstGeom>
          <a:noFill/>
          <a:ln w="12700">
            <a:noFill/>
            <a:miter lim="800000"/>
            <a:headEnd/>
            <a:tailEnd/>
          </a:ln>
          <a:effectLst/>
        </p:spPr>
        <p:txBody>
          <a:bodyPr lIns="90487" tIns="44450" rIns="90487" bIns="44450"/>
          <a:lstStyle/>
          <a:p>
            <a:pPr eaLnBrk="0" hangingPunct="0">
              <a:lnSpc>
                <a:spcPct val="90000"/>
              </a:lnSpc>
              <a:spcBef>
                <a:spcPct val="30000"/>
              </a:spcBef>
              <a:tabLst>
                <a:tab pos="2057400" algn="l"/>
                <a:tab pos="4572000" algn="l"/>
              </a:tabLst>
            </a:pPr>
            <a:r>
              <a:rPr lang="en-US" b="1" i="1">
                <a:latin typeface="Arial" charset="0"/>
              </a:rPr>
              <a:t>Instruction	Instruction	Latency in</a:t>
            </a:r>
            <a:br>
              <a:rPr lang="en-US" b="1" i="1">
                <a:latin typeface="Arial" charset="0"/>
              </a:rPr>
            </a:br>
            <a:r>
              <a:rPr lang="en-US" b="1" i="1">
                <a:latin typeface="Arial" charset="0"/>
              </a:rPr>
              <a:t>producing result	using result 	clock cycles</a:t>
            </a:r>
            <a:endParaRPr lang="en-US" b="1">
              <a:latin typeface="Arial" charset="0"/>
            </a:endParaRPr>
          </a:p>
          <a:p>
            <a:pPr eaLnBrk="0" hangingPunct="0">
              <a:lnSpc>
                <a:spcPct val="90000"/>
              </a:lnSpc>
              <a:spcBef>
                <a:spcPct val="30000"/>
              </a:spcBef>
              <a:tabLst>
                <a:tab pos="2057400" algn="l"/>
                <a:tab pos="4572000" algn="l"/>
              </a:tabLst>
            </a:pPr>
            <a:r>
              <a:rPr lang="en-US" b="1">
                <a:latin typeface="Arial" charset="0"/>
              </a:rPr>
              <a:t>FP ALU op	Another FP ALU op	3</a:t>
            </a:r>
          </a:p>
          <a:p>
            <a:pPr eaLnBrk="0" hangingPunct="0">
              <a:lnSpc>
                <a:spcPct val="90000"/>
              </a:lnSpc>
              <a:spcBef>
                <a:spcPct val="30000"/>
              </a:spcBef>
              <a:tabLst>
                <a:tab pos="2057400" algn="l"/>
                <a:tab pos="4572000" algn="l"/>
              </a:tabLst>
            </a:pPr>
            <a:r>
              <a:rPr lang="en-US" b="1">
                <a:latin typeface="Arial" charset="0"/>
              </a:rPr>
              <a:t>FP ALU op	Store double	2 </a:t>
            </a:r>
          </a:p>
          <a:p>
            <a:pPr eaLnBrk="0" hangingPunct="0">
              <a:lnSpc>
                <a:spcPct val="90000"/>
              </a:lnSpc>
              <a:spcBef>
                <a:spcPct val="30000"/>
              </a:spcBef>
              <a:tabLst>
                <a:tab pos="2057400" algn="l"/>
                <a:tab pos="4572000" algn="l"/>
              </a:tabLst>
            </a:pPr>
            <a:r>
              <a:rPr lang="en-US" b="1">
                <a:latin typeface="Arial" charset="0"/>
              </a:rPr>
              <a:t>Load double	FP ALU op	1</a:t>
            </a:r>
          </a:p>
        </p:txBody>
      </p:sp>
      <p:sp>
        <p:nvSpPr>
          <p:cNvPr id="287749" name="Rectangle 5"/>
          <p:cNvSpPr>
            <a:spLocks noChangeArrowheads="1"/>
          </p:cNvSpPr>
          <p:nvPr/>
        </p:nvSpPr>
        <p:spPr bwMode="auto">
          <a:xfrm>
            <a:off x="685800" y="1143000"/>
            <a:ext cx="7804150" cy="2235200"/>
          </a:xfrm>
          <a:prstGeom prst="rect">
            <a:avLst/>
          </a:prstGeom>
          <a:noFill/>
          <a:ln w="12700">
            <a:noFill/>
            <a:miter lim="800000"/>
            <a:headEnd/>
            <a:tailEnd/>
          </a:ln>
          <a:effectLst/>
        </p:spPr>
        <p:txBody>
          <a:bodyPr lIns="90487" tIns="44450" rIns="90487" bIns="44450"/>
          <a:lstStyle/>
          <a:p>
            <a:pPr marL="285750" indent="-285750" eaLnBrk="0" hangingPunct="0">
              <a:lnSpc>
                <a:spcPct val="90000"/>
              </a:lnSpc>
              <a:spcBef>
                <a:spcPct val="30000"/>
              </a:spcBef>
              <a:tabLst>
                <a:tab pos="1200150" algn="l"/>
                <a:tab pos="2000250" algn="l"/>
                <a:tab pos="3371850" algn="l"/>
              </a:tabLst>
            </a:pPr>
            <a:r>
              <a:rPr lang="en-US" b="1">
                <a:latin typeface="Arial" charset="0"/>
              </a:rPr>
              <a:t> 1 Loop:	LD	</a:t>
            </a:r>
            <a:r>
              <a:rPr lang="en-US" b="1">
                <a:solidFill>
                  <a:schemeClr val="hlink"/>
                </a:solidFill>
                <a:latin typeface="Arial" charset="0"/>
              </a:rPr>
              <a:t>F0</a:t>
            </a:r>
            <a:r>
              <a:rPr lang="en-US" b="1">
                <a:latin typeface="Arial" charset="0"/>
              </a:rPr>
              <a:t>,0(R1)	</a:t>
            </a:r>
          </a:p>
          <a:p>
            <a:pPr marL="285750" indent="-285750" eaLnBrk="0" hangingPunct="0">
              <a:lnSpc>
                <a:spcPct val="90000"/>
              </a:lnSpc>
              <a:spcBef>
                <a:spcPct val="30000"/>
              </a:spcBef>
              <a:tabLst>
                <a:tab pos="1200150" algn="l"/>
                <a:tab pos="2000250" algn="l"/>
                <a:tab pos="3371850" algn="l"/>
              </a:tabLst>
            </a:pPr>
            <a:r>
              <a:rPr lang="en-US" b="1">
                <a:latin typeface="Arial" charset="0"/>
              </a:rPr>
              <a:t> 2		</a:t>
            </a:r>
            <a:r>
              <a:rPr lang="en-US" b="1">
                <a:solidFill>
                  <a:schemeClr val="hlink"/>
                </a:solidFill>
                <a:latin typeface="Arial" charset="0"/>
              </a:rPr>
              <a:t>stall</a:t>
            </a:r>
            <a:endParaRPr lang="en-US" b="1">
              <a:latin typeface="Arial" charset="0"/>
            </a:endParaRPr>
          </a:p>
          <a:p>
            <a:pPr marL="285750" indent="-285750" eaLnBrk="0" hangingPunct="0">
              <a:lnSpc>
                <a:spcPct val="90000"/>
              </a:lnSpc>
              <a:spcBef>
                <a:spcPct val="30000"/>
              </a:spcBef>
              <a:tabLst>
                <a:tab pos="1200150" algn="l"/>
                <a:tab pos="2000250" algn="l"/>
                <a:tab pos="3371850" algn="l"/>
              </a:tabLst>
            </a:pPr>
            <a:r>
              <a:rPr lang="en-US" b="1">
                <a:latin typeface="Arial" charset="0"/>
              </a:rPr>
              <a:t> 3		ADDD	</a:t>
            </a:r>
            <a:r>
              <a:rPr lang="en-US" b="1">
                <a:solidFill>
                  <a:schemeClr val="accent1"/>
                </a:solidFill>
                <a:latin typeface="Arial" charset="0"/>
              </a:rPr>
              <a:t>F4</a:t>
            </a:r>
            <a:r>
              <a:rPr lang="en-US" b="1">
                <a:latin typeface="Arial" charset="0"/>
              </a:rPr>
              <a:t>,</a:t>
            </a:r>
            <a:r>
              <a:rPr lang="en-US" b="1">
                <a:solidFill>
                  <a:schemeClr val="hlink"/>
                </a:solidFill>
                <a:latin typeface="Arial" charset="0"/>
              </a:rPr>
              <a:t>F0</a:t>
            </a:r>
            <a:r>
              <a:rPr lang="en-US" b="1">
                <a:latin typeface="Arial" charset="0"/>
              </a:rPr>
              <a:t>,F2	</a:t>
            </a:r>
          </a:p>
          <a:p>
            <a:pPr marL="285750" indent="-285750" eaLnBrk="0" hangingPunct="0">
              <a:lnSpc>
                <a:spcPct val="90000"/>
              </a:lnSpc>
              <a:spcBef>
                <a:spcPct val="30000"/>
              </a:spcBef>
              <a:tabLst>
                <a:tab pos="1200150" algn="l"/>
                <a:tab pos="2000250" algn="l"/>
                <a:tab pos="3371850" algn="l"/>
              </a:tabLst>
            </a:pPr>
            <a:r>
              <a:rPr lang="en-US" b="1">
                <a:latin typeface="Arial" charset="0"/>
              </a:rPr>
              <a:t> 4		SUBI	R1,R1,8	</a:t>
            </a:r>
          </a:p>
          <a:p>
            <a:pPr marL="285750" indent="-285750" eaLnBrk="0" hangingPunct="0">
              <a:lnSpc>
                <a:spcPct val="90000"/>
              </a:lnSpc>
              <a:spcBef>
                <a:spcPct val="30000"/>
              </a:spcBef>
              <a:tabLst>
                <a:tab pos="1200150" algn="l"/>
                <a:tab pos="2000250" algn="l"/>
                <a:tab pos="3371850" algn="l"/>
              </a:tabLst>
            </a:pPr>
            <a:r>
              <a:rPr lang="en-US" b="1">
                <a:latin typeface="Arial" charset="0"/>
              </a:rPr>
              <a:t> 5		BNEZ	R1,Loop	;delayed branch</a:t>
            </a:r>
          </a:p>
          <a:p>
            <a:pPr marL="285750" indent="-285750" eaLnBrk="0" hangingPunct="0">
              <a:lnSpc>
                <a:spcPct val="90000"/>
              </a:lnSpc>
              <a:spcBef>
                <a:spcPct val="30000"/>
              </a:spcBef>
              <a:tabLst>
                <a:tab pos="1200150" algn="l"/>
                <a:tab pos="2000250" algn="l"/>
                <a:tab pos="3371850" algn="l"/>
              </a:tabLst>
            </a:pPr>
            <a:r>
              <a:rPr lang="en-US" b="1">
                <a:latin typeface="Arial" charset="0"/>
              </a:rPr>
              <a:t> 6 	SD	</a:t>
            </a:r>
            <a:r>
              <a:rPr lang="en-US" b="1">
                <a:solidFill>
                  <a:schemeClr val="hlink"/>
                </a:solidFill>
                <a:latin typeface="Arial" charset="0"/>
              </a:rPr>
              <a:t>8</a:t>
            </a:r>
            <a:r>
              <a:rPr lang="en-US" b="1">
                <a:latin typeface="Arial" charset="0"/>
              </a:rPr>
              <a:t>(R1),</a:t>
            </a:r>
            <a:r>
              <a:rPr lang="en-US" b="1">
                <a:solidFill>
                  <a:schemeClr val="accent1"/>
                </a:solidFill>
                <a:latin typeface="Arial" charset="0"/>
              </a:rPr>
              <a:t>F4</a:t>
            </a:r>
            <a:r>
              <a:rPr lang="en-US" b="1">
                <a:latin typeface="Arial" charset="0"/>
              </a:rPr>
              <a:t>	</a:t>
            </a:r>
            <a:r>
              <a:rPr lang="en-US" b="1">
                <a:solidFill>
                  <a:schemeClr val="hlink"/>
                </a:solidFill>
                <a:latin typeface="Arial" charset="0"/>
              </a:rPr>
              <a:t>;altered when move past SUBI</a:t>
            </a:r>
          </a:p>
        </p:txBody>
      </p:sp>
      <p:sp>
        <p:nvSpPr>
          <p:cNvPr id="287750" name="Rectangle 6"/>
          <p:cNvSpPr>
            <a:spLocks noChangeArrowheads="1"/>
          </p:cNvSpPr>
          <p:nvPr/>
        </p:nvSpPr>
        <p:spPr bwMode="auto">
          <a:xfrm>
            <a:off x="304800" y="3352800"/>
            <a:ext cx="7854950" cy="342900"/>
          </a:xfrm>
          <a:prstGeom prst="rect">
            <a:avLst/>
          </a:prstGeom>
          <a:noFill/>
          <a:ln w="12700">
            <a:noFill/>
            <a:miter lim="800000"/>
            <a:headEnd/>
            <a:tailEnd/>
          </a:ln>
          <a:effectLst/>
        </p:spPr>
        <p:txBody>
          <a:bodyPr lIns="90487" tIns="44450" rIns="90487" bIns="44450"/>
          <a:lstStyle/>
          <a:p>
            <a:pPr marL="285750" indent="-285750" eaLnBrk="0" hangingPunct="0">
              <a:lnSpc>
                <a:spcPct val="90000"/>
              </a:lnSpc>
              <a:spcBef>
                <a:spcPct val="30000"/>
              </a:spcBef>
              <a:tabLst>
                <a:tab pos="1200150" algn="l"/>
                <a:tab pos="1657350" algn="l"/>
                <a:tab pos="3028950" algn="l"/>
              </a:tabLst>
            </a:pPr>
            <a:r>
              <a:rPr lang="en-US" sz="2400" b="1">
                <a:solidFill>
                  <a:schemeClr val="hlink"/>
                </a:solidFill>
                <a:latin typeface="Arial" charset="0"/>
              </a:rPr>
              <a:t>Swap BNEZ and SD by changing address of SD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 calcmode="lin" valueType="num">
                                      <p:cBhvr additive="base">
                                        <p:cTn id="7" dur="500" fill="hold"/>
                                        <p:tgtEl>
                                          <p:spTgt spid="287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77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6"/>
          <p:cNvSpPr>
            <a:spLocks noGrp="1"/>
          </p:cNvSpPr>
          <p:nvPr>
            <p:ph type="sldNum" sz="quarter" idx="12"/>
          </p:nvPr>
        </p:nvSpPr>
        <p:spPr/>
        <p:txBody>
          <a:bodyPr/>
          <a:lstStyle/>
          <a:p>
            <a:fld id="{AE852259-FB65-4B1F-8000-6F233C472029}" type="slidenum">
              <a:rPr lang="en-US"/>
              <a:pPr/>
              <a:t>3</a:t>
            </a:fld>
            <a:endParaRPr lang="en-US"/>
          </a:p>
        </p:txBody>
      </p:sp>
      <p:sp>
        <p:nvSpPr>
          <p:cNvPr id="49154" name="Rectangle 2"/>
          <p:cNvSpPr>
            <a:spLocks noGrp="1" noChangeArrowheads="1"/>
          </p:cNvSpPr>
          <p:nvPr>
            <p:ph type="title"/>
          </p:nvPr>
        </p:nvSpPr>
        <p:spPr/>
        <p:txBody>
          <a:bodyPr/>
          <a:lstStyle/>
          <a:p>
            <a:r>
              <a:rPr lang="en-US"/>
              <a:t>Data Hazards</a:t>
            </a:r>
          </a:p>
        </p:txBody>
      </p:sp>
      <p:sp>
        <p:nvSpPr>
          <p:cNvPr id="49155" name="Rectangle 3"/>
          <p:cNvSpPr>
            <a:spLocks noGrp="1" noChangeArrowheads="1"/>
          </p:cNvSpPr>
          <p:nvPr>
            <p:ph type="body" sz="half" idx="1"/>
          </p:nvPr>
        </p:nvSpPr>
        <p:spPr>
          <a:xfrm>
            <a:off x="685800" y="1371600"/>
            <a:ext cx="7772400" cy="1295400"/>
          </a:xfrm>
        </p:spPr>
        <p:txBody>
          <a:bodyPr/>
          <a:lstStyle/>
          <a:p>
            <a:r>
              <a:rPr lang="en-US" sz="2400"/>
              <a:t>Two different instructions use the same storage location</a:t>
            </a:r>
          </a:p>
          <a:p>
            <a:pPr lvl="1"/>
            <a:r>
              <a:rPr lang="en-US" sz="2000"/>
              <a:t>It must appear as if they executed in sequential order</a:t>
            </a:r>
          </a:p>
        </p:txBody>
      </p:sp>
      <p:grpSp>
        <p:nvGrpSpPr>
          <p:cNvPr id="49164" name="Group 12"/>
          <p:cNvGrpSpPr>
            <a:grpSpLocks/>
          </p:cNvGrpSpPr>
          <p:nvPr/>
        </p:nvGrpSpPr>
        <p:grpSpPr bwMode="auto">
          <a:xfrm>
            <a:off x="1066800" y="3009900"/>
            <a:ext cx="2136775" cy="1260475"/>
            <a:chOff x="672" y="1896"/>
            <a:chExt cx="1346" cy="794"/>
          </a:xfrm>
        </p:grpSpPr>
        <p:sp>
          <p:nvSpPr>
            <p:cNvPr id="49157" name="Text Box 5"/>
            <p:cNvSpPr txBox="1">
              <a:spLocks noChangeArrowheads="1"/>
            </p:cNvSpPr>
            <p:nvPr/>
          </p:nvSpPr>
          <p:spPr bwMode="auto">
            <a:xfrm>
              <a:off x="672" y="1896"/>
              <a:ext cx="1346" cy="794"/>
            </a:xfrm>
            <a:prstGeom prst="rect">
              <a:avLst/>
            </a:prstGeom>
            <a:noFill/>
            <a:ln w="9525">
              <a:solidFill>
                <a:schemeClr val="tx1"/>
              </a:solidFill>
              <a:miter lim="800000"/>
              <a:headEnd/>
              <a:tailEnd/>
            </a:ln>
            <a:effectLst/>
          </p:spPr>
          <p:txBody>
            <a:bodyPr wrap="none">
              <a:spAutoFit/>
            </a:bodyPr>
            <a:lstStyle/>
            <a:p>
              <a:r>
                <a:rPr lang="en-US" u="none">
                  <a:latin typeface="Arial Narrow" pitchFamily="34" charset="0"/>
                </a:rPr>
                <a:t>add	</a:t>
              </a:r>
              <a:r>
                <a:rPr lang="en-US" u="none">
                  <a:solidFill>
                    <a:srgbClr val="FF0000"/>
                  </a:solidFill>
                  <a:latin typeface="Arial Narrow" pitchFamily="34" charset="0"/>
                </a:rPr>
                <a:t>R1</a:t>
              </a:r>
              <a:r>
                <a:rPr lang="en-US" u="none">
                  <a:latin typeface="Arial Narrow" pitchFamily="34" charset="0"/>
                </a:rPr>
                <a:t>, R2, R3</a:t>
              </a:r>
            </a:p>
            <a:p>
              <a:endParaRPr lang="en-US" sz="800" u="none">
                <a:latin typeface="Arial Narrow" pitchFamily="34" charset="0"/>
              </a:endParaRPr>
            </a:p>
            <a:p>
              <a:r>
                <a:rPr lang="en-US" u="none">
                  <a:latin typeface="Arial Narrow" pitchFamily="34" charset="0"/>
                </a:rPr>
                <a:t>sub	R2, R4, </a:t>
              </a:r>
              <a:r>
                <a:rPr lang="en-US" u="none">
                  <a:solidFill>
                    <a:srgbClr val="FF0000"/>
                  </a:solidFill>
                  <a:latin typeface="Arial Narrow" pitchFamily="34" charset="0"/>
                </a:rPr>
                <a:t>R1</a:t>
              </a:r>
            </a:p>
            <a:p>
              <a:endParaRPr lang="en-US" sz="800" u="none">
                <a:solidFill>
                  <a:srgbClr val="FF0000"/>
                </a:solidFill>
                <a:latin typeface="Arial Narrow" pitchFamily="34" charset="0"/>
              </a:endParaRPr>
            </a:p>
            <a:p>
              <a:r>
                <a:rPr lang="en-US" u="none">
                  <a:latin typeface="Arial Narrow" pitchFamily="34" charset="0"/>
                </a:rPr>
                <a:t>or	R1, R6, R3</a:t>
              </a:r>
            </a:p>
          </p:txBody>
        </p:sp>
        <p:sp>
          <p:nvSpPr>
            <p:cNvPr id="49158" name="Line 6"/>
            <p:cNvSpPr>
              <a:spLocks noChangeShapeType="1"/>
            </p:cNvSpPr>
            <p:nvPr/>
          </p:nvSpPr>
          <p:spPr bwMode="auto">
            <a:xfrm>
              <a:off x="1440" y="2112"/>
              <a:ext cx="336" cy="96"/>
            </a:xfrm>
            <a:prstGeom prst="line">
              <a:avLst/>
            </a:prstGeom>
            <a:noFill/>
            <a:ln w="28575">
              <a:solidFill>
                <a:srgbClr val="FF0000"/>
              </a:solidFill>
              <a:round/>
              <a:headEnd/>
              <a:tailEnd type="triangle" w="lg" len="lg"/>
            </a:ln>
            <a:effectLst/>
          </p:spPr>
          <p:txBody>
            <a:bodyPr/>
            <a:lstStyle/>
            <a:p>
              <a:endParaRPr lang="en-US"/>
            </a:p>
          </p:txBody>
        </p:sp>
      </p:grpSp>
      <p:grpSp>
        <p:nvGrpSpPr>
          <p:cNvPr id="49166" name="Group 14"/>
          <p:cNvGrpSpPr>
            <a:grpSpLocks/>
          </p:cNvGrpSpPr>
          <p:nvPr/>
        </p:nvGrpSpPr>
        <p:grpSpPr bwMode="auto">
          <a:xfrm>
            <a:off x="6111875" y="3009900"/>
            <a:ext cx="2136775" cy="1260475"/>
            <a:chOff x="3850" y="1896"/>
            <a:chExt cx="1346" cy="794"/>
          </a:xfrm>
        </p:grpSpPr>
        <p:sp>
          <p:nvSpPr>
            <p:cNvPr id="49160" name="Text Box 8"/>
            <p:cNvSpPr txBox="1">
              <a:spLocks noChangeArrowheads="1"/>
            </p:cNvSpPr>
            <p:nvPr/>
          </p:nvSpPr>
          <p:spPr bwMode="auto">
            <a:xfrm>
              <a:off x="3850" y="1896"/>
              <a:ext cx="1346" cy="794"/>
            </a:xfrm>
            <a:prstGeom prst="rect">
              <a:avLst/>
            </a:prstGeom>
            <a:noFill/>
            <a:ln w="9525">
              <a:solidFill>
                <a:schemeClr val="tx1"/>
              </a:solidFill>
              <a:miter lim="800000"/>
              <a:headEnd/>
              <a:tailEnd/>
            </a:ln>
            <a:effectLst/>
          </p:spPr>
          <p:txBody>
            <a:bodyPr wrap="none">
              <a:spAutoFit/>
            </a:bodyPr>
            <a:lstStyle/>
            <a:p>
              <a:r>
                <a:rPr lang="en-US" u="none">
                  <a:latin typeface="Arial Narrow" pitchFamily="34" charset="0"/>
                </a:rPr>
                <a:t>add	</a:t>
              </a:r>
              <a:r>
                <a:rPr lang="en-US" u="none">
                  <a:solidFill>
                    <a:srgbClr val="008000"/>
                  </a:solidFill>
                  <a:latin typeface="Arial Narrow" pitchFamily="34" charset="0"/>
                </a:rPr>
                <a:t>R1</a:t>
              </a:r>
              <a:r>
                <a:rPr lang="en-US" u="none">
                  <a:latin typeface="Arial Narrow" pitchFamily="34" charset="0"/>
                </a:rPr>
                <a:t>, R2, R3</a:t>
              </a:r>
            </a:p>
            <a:p>
              <a:endParaRPr lang="en-US" sz="800" u="none">
                <a:latin typeface="Arial Narrow" pitchFamily="34" charset="0"/>
              </a:endParaRPr>
            </a:p>
            <a:p>
              <a:r>
                <a:rPr lang="en-US" u="none">
                  <a:latin typeface="Arial Narrow" pitchFamily="34" charset="0"/>
                </a:rPr>
                <a:t>sub	R2, R4, R1</a:t>
              </a:r>
            </a:p>
            <a:p>
              <a:endParaRPr lang="en-US" sz="800" u="none">
                <a:solidFill>
                  <a:srgbClr val="FF0000"/>
                </a:solidFill>
                <a:latin typeface="Arial Narrow" pitchFamily="34" charset="0"/>
              </a:endParaRPr>
            </a:p>
            <a:p>
              <a:r>
                <a:rPr lang="en-US" u="none">
                  <a:latin typeface="Arial Narrow" pitchFamily="34" charset="0"/>
                </a:rPr>
                <a:t>or	</a:t>
              </a:r>
              <a:r>
                <a:rPr lang="en-US" u="none">
                  <a:solidFill>
                    <a:srgbClr val="008000"/>
                  </a:solidFill>
                  <a:latin typeface="Arial Narrow" pitchFamily="34" charset="0"/>
                </a:rPr>
                <a:t>R1</a:t>
              </a:r>
              <a:r>
                <a:rPr lang="en-US" u="none">
                  <a:latin typeface="Arial Narrow" pitchFamily="34" charset="0"/>
                </a:rPr>
                <a:t>, R6, R3</a:t>
              </a:r>
            </a:p>
          </p:txBody>
        </p:sp>
        <p:sp>
          <p:nvSpPr>
            <p:cNvPr id="49162" name="Line 10"/>
            <p:cNvSpPr>
              <a:spLocks noChangeShapeType="1"/>
            </p:cNvSpPr>
            <p:nvPr/>
          </p:nvSpPr>
          <p:spPr bwMode="auto">
            <a:xfrm>
              <a:off x="4560" y="2112"/>
              <a:ext cx="0" cy="336"/>
            </a:xfrm>
            <a:prstGeom prst="line">
              <a:avLst/>
            </a:prstGeom>
            <a:noFill/>
            <a:ln w="28575">
              <a:solidFill>
                <a:srgbClr val="008000"/>
              </a:solidFill>
              <a:round/>
              <a:headEnd/>
              <a:tailEnd type="triangle" w="lg" len="lg"/>
            </a:ln>
            <a:effectLst/>
          </p:spPr>
          <p:txBody>
            <a:bodyPr/>
            <a:lstStyle/>
            <a:p>
              <a:endParaRPr lang="en-US"/>
            </a:p>
          </p:txBody>
        </p:sp>
      </p:grpSp>
      <p:grpSp>
        <p:nvGrpSpPr>
          <p:cNvPr id="49165" name="Group 13"/>
          <p:cNvGrpSpPr>
            <a:grpSpLocks/>
          </p:cNvGrpSpPr>
          <p:nvPr/>
        </p:nvGrpSpPr>
        <p:grpSpPr bwMode="auto">
          <a:xfrm>
            <a:off x="3589338" y="3009900"/>
            <a:ext cx="2136775" cy="1260475"/>
            <a:chOff x="2261" y="1896"/>
            <a:chExt cx="1346" cy="794"/>
          </a:xfrm>
        </p:grpSpPr>
        <p:sp>
          <p:nvSpPr>
            <p:cNvPr id="49159" name="Text Box 7"/>
            <p:cNvSpPr txBox="1">
              <a:spLocks noChangeArrowheads="1"/>
            </p:cNvSpPr>
            <p:nvPr/>
          </p:nvSpPr>
          <p:spPr bwMode="auto">
            <a:xfrm>
              <a:off x="2261" y="1896"/>
              <a:ext cx="1346" cy="794"/>
            </a:xfrm>
            <a:prstGeom prst="rect">
              <a:avLst/>
            </a:prstGeom>
            <a:noFill/>
            <a:ln w="9525">
              <a:solidFill>
                <a:schemeClr val="tx1"/>
              </a:solidFill>
              <a:miter lim="800000"/>
              <a:headEnd/>
              <a:tailEnd/>
            </a:ln>
            <a:effectLst/>
          </p:spPr>
          <p:txBody>
            <a:bodyPr wrap="none">
              <a:spAutoFit/>
            </a:bodyPr>
            <a:lstStyle/>
            <a:p>
              <a:r>
                <a:rPr lang="en-US" u="none">
                  <a:latin typeface="Arial Narrow" pitchFamily="34" charset="0"/>
                </a:rPr>
                <a:t>add	R1, </a:t>
              </a:r>
              <a:r>
                <a:rPr lang="en-US" u="none">
                  <a:solidFill>
                    <a:srgbClr val="3333FF"/>
                  </a:solidFill>
                  <a:latin typeface="Arial Narrow" pitchFamily="34" charset="0"/>
                </a:rPr>
                <a:t>R2</a:t>
              </a:r>
              <a:r>
                <a:rPr lang="en-US" u="none">
                  <a:latin typeface="Arial Narrow" pitchFamily="34" charset="0"/>
                </a:rPr>
                <a:t>, R3</a:t>
              </a:r>
            </a:p>
            <a:p>
              <a:endParaRPr lang="en-US" sz="800" u="none">
                <a:latin typeface="Arial Narrow" pitchFamily="34" charset="0"/>
              </a:endParaRPr>
            </a:p>
            <a:p>
              <a:r>
                <a:rPr lang="en-US" u="none">
                  <a:latin typeface="Arial Narrow" pitchFamily="34" charset="0"/>
                </a:rPr>
                <a:t>sub	</a:t>
              </a:r>
              <a:r>
                <a:rPr lang="en-US" u="none">
                  <a:solidFill>
                    <a:srgbClr val="3333FF"/>
                  </a:solidFill>
                  <a:latin typeface="Arial Narrow" pitchFamily="34" charset="0"/>
                </a:rPr>
                <a:t>R2</a:t>
              </a:r>
              <a:r>
                <a:rPr lang="en-US" u="none">
                  <a:latin typeface="Arial Narrow" pitchFamily="34" charset="0"/>
                </a:rPr>
                <a:t>, R4, R1</a:t>
              </a:r>
            </a:p>
            <a:p>
              <a:endParaRPr lang="en-US" sz="800" u="none">
                <a:solidFill>
                  <a:srgbClr val="FF0000"/>
                </a:solidFill>
                <a:latin typeface="Arial Narrow" pitchFamily="34" charset="0"/>
              </a:endParaRPr>
            </a:p>
            <a:p>
              <a:r>
                <a:rPr lang="en-US" u="none">
                  <a:latin typeface="Arial Narrow" pitchFamily="34" charset="0"/>
                </a:rPr>
                <a:t>or	R1, R6, R3</a:t>
              </a:r>
            </a:p>
          </p:txBody>
        </p:sp>
        <p:sp>
          <p:nvSpPr>
            <p:cNvPr id="49163" name="Line 11"/>
            <p:cNvSpPr>
              <a:spLocks noChangeShapeType="1"/>
            </p:cNvSpPr>
            <p:nvPr/>
          </p:nvSpPr>
          <p:spPr bwMode="auto">
            <a:xfrm flipH="1">
              <a:off x="3072" y="2112"/>
              <a:ext cx="144" cy="96"/>
            </a:xfrm>
            <a:prstGeom prst="line">
              <a:avLst/>
            </a:prstGeom>
            <a:noFill/>
            <a:ln w="28575">
              <a:solidFill>
                <a:srgbClr val="3333FF"/>
              </a:solidFill>
              <a:round/>
              <a:headEnd/>
              <a:tailEnd type="triangle" w="lg" len="lg"/>
            </a:ln>
            <a:effectLst/>
          </p:spPr>
          <p:txBody>
            <a:bodyPr/>
            <a:lstStyle/>
            <a:p>
              <a:endParaRPr lang="en-US"/>
            </a:p>
          </p:txBody>
        </p:sp>
      </p:grpSp>
      <p:sp>
        <p:nvSpPr>
          <p:cNvPr id="49167" name="Text Box 15"/>
          <p:cNvSpPr txBox="1">
            <a:spLocks noChangeArrowheads="1"/>
          </p:cNvSpPr>
          <p:nvPr/>
        </p:nvSpPr>
        <p:spPr bwMode="auto">
          <a:xfrm>
            <a:off x="1066800" y="4352925"/>
            <a:ext cx="2203450" cy="701675"/>
          </a:xfrm>
          <a:prstGeom prst="rect">
            <a:avLst/>
          </a:prstGeom>
          <a:noFill/>
          <a:ln w="9525">
            <a:noFill/>
            <a:miter lim="800000"/>
            <a:headEnd/>
            <a:tailEnd/>
          </a:ln>
          <a:effectLst/>
        </p:spPr>
        <p:txBody>
          <a:bodyPr wrap="none">
            <a:spAutoFit/>
          </a:bodyPr>
          <a:lstStyle/>
          <a:p>
            <a:pPr algn="ctr"/>
            <a:r>
              <a:rPr lang="en-US" u="none">
                <a:solidFill>
                  <a:srgbClr val="FF0000"/>
                </a:solidFill>
              </a:rPr>
              <a:t>read-after-write</a:t>
            </a:r>
          </a:p>
          <a:p>
            <a:pPr algn="ctr"/>
            <a:r>
              <a:rPr lang="en-US" u="none">
                <a:solidFill>
                  <a:srgbClr val="FF0000"/>
                </a:solidFill>
              </a:rPr>
              <a:t>(RAW)</a:t>
            </a:r>
          </a:p>
        </p:txBody>
      </p:sp>
      <p:sp>
        <p:nvSpPr>
          <p:cNvPr id="49168" name="Text Box 16"/>
          <p:cNvSpPr txBox="1">
            <a:spLocks noChangeArrowheads="1"/>
          </p:cNvSpPr>
          <p:nvPr/>
        </p:nvSpPr>
        <p:spPr bwMode="auto">
          <a:xfrm>
            <a:off x="3560763" y="4351338"/>
            <a:ext cx="2203450" cy="701675"/>
          </a:xfrm>
          <a:prstGeom prst="rect">
            <a:avLst/>
          </a:prstGeom>
          <a:noFill/>
          <a:ln w="9525">
            <a:noFill/>
            <a:miter lim="800000"/>
            <a:headEnd/>
            <a:tailEnd/>
          </a:ln>
          <a:effectLst/>
        </p:spPr>
        <p:txBody>
          <a:bodyPr wrap="none">
            <a:spAutoFit/>
          </a:bodyPr>
          <a:lstStyle/>
          <a:p>
            <a:pPr algn="ctr"/>
            <a:r>
              <a:rPr lang="en-US" u="none">
                <a:solidFill>
                  <a:srgbClr val="3333FF"/>
                </a:solidFill>
              </a:rPr>
              <a:t>write-after-read</a:t>
            </a:r>
          </a:p>
          <a:p>
            <a:pPr algn="ctr"/>
            <a:r>
              <a:rPr lang="en-US" u="none">
                <a:solidFill>
                  <a:srgbClr val="3333FF"/>
                </a:solidFill>
              </a:rPr>
              <a:t>(WAR)</a:t>
            </a:r>
          </a:p>
        </p:txBody>
      </p:sp>
      <p:sp>
        <p:nvSpPr>
          <p:cNvPr id="49169" name="Text Box 17"/>
          <p:cNvSpPr txBox="1">
            <a:spLocks noChangeArrowheads="1"/>
          </p:cNvSpPr>
          <p:nvPr/>
        </p:nvSpPr>
        <p:spPr bwMode="auto">
          <a:xfrm>
            <a:off x="6056313" y="4351338"/>
            <a:ext cx="2287587" cy="701675"/>
          </a:xfrm>
          <a:prstGeom prst="rect">
            <a:avLst/>
          </a:prstGeom>
          <a:noFill/>
          <a:ln w="9525">
            <a:noFill/>
            <a:miter lim="800000"/>
            <a:headEnd/>
            <a:tailEnd/>
          </a:ln>
          <a:effectLst/>
        </p:spPr>
        <p:txBody>
          <a:bodyPr wrap="none">
            <a:spAutoFit/>
          </a:bodyPr>
          <a:lstStyle/>
          <a:p>
            <a:pPr algn="ctr"/>
            <a:r>
              <a:rPr lang="en-US" u="none">
                <a:solidFill>
                  <a:srgbClr val="008000"/>
                </a:solidFill>
              </a:rPr>
              <a:t>write-after-write</a:t>
            </a:r>
          </a:p>
          <a:p>
            <a:pPr algn="ctr"/>
            <a:r>
              <a:rPr lang="en-US" u="none">
                <a:solidFill>
                  <a:srgbClr val="008000"/>
                </a:solidFill>
              </a:rPr>
              <a:t>(WAW)</a:t>
            </a:r>
          </a:p>
        </p:txBody>
      </p:sp>
      <p:sp>
        <p:nvSpPr>
          <p:cNvPr id="49170" name="Text Box 18"/>
          <p:cNvSpPr txBox="1">
            <a:spLocks noChangeArrowheads="1"/>
          </p:cNvSpPr>
          <p:nvPr/>
        </p:nvSpPr>
        <p:spPr bwMode="auto">
          <a:xfrm>
            <a:off x="990600" y="5219700"/>
            <a:ext cx="2217738" cy="701675"/>
          </a:xfrm>
          <a:prstGeom prst="rect">
            <a:avLst/>
          </a:prstGeom>
          <a:noFill/>
          <a:ln w="9525">
            <a:noFill/>
            <a:miter lim="800000"/>
            <a:headEnd/>
            <a:tailEnd/>
          </a:ln>
          <a:effectLst/>
        </p:spPr>
        <p:txBody>
          <a:bodyPr wrap="none">
            <a:spAutoFit/>
          </a:bodyPr>
          <a:lstStyle/>
          <a:p>
            <a:pPr algn="ctr"/>
            <a:r>
              <a:rPr lang="en-US" u="none"/>
              <a:t>True dependence</a:t>
            </a:r>
          </a:p>
          <a:p>
            <a:pPr algn="ctr"/>
            <a:r>
              <a:rPr lang="en-US" u="none"/>
              <a:t>(real)</a:t>
            </a:r>
          </a:p>
        </p:txBody>
      </p:sp>
      <p:sp>
        <p:nvSpPr>
          <p:cNvPr id="49171" name="Text Box 19"/>
          <p:cNvSpPr txBox="1">
            <a:spLocks noChangeArrowheads="1"/>
          </p:cNvSpPr>
          <p:nvPr/>
        </p:nvSpPr>
        <p:spPr bwMode="auto">
          <a:xfrm>
            <a:off x="3597275" y="5219700"/>
            <a:ext cx="2105025" cy="701675"/>
          </a:xfrm>
          <a:prstGeom prst="rect">
            <a:avLst/>
          </a:prstGeom>
          <a:noFill/>
          <a:ln w="9525">
            <a:noFill/>
            <a:miter lim="800000"/>
            <a:headEnd/>
            <a:tailEnd/>
          </a:ln>
          <a:effectLst/>
        </p:spPr>
        <p:txBody>
          <a:bodyPr wrap="none">
            <a:spAutoFit/>
          </a:bodyPr>
          <a:lstStyle/>
          <a:p>
            <a:pPr algn="ctr"/>
            <a:r>
              <a:rPr lang="en-US" u="none"/>
              <a:t>anti dependence</a:t>
            </a:r>
          </a:p>
          <a:p>
            <a:pPr algn="ctr"/>
            <a:r>
              <a:rPr lang="en-US" u="none"/>
              <a:t>(artificial)</a:t>
            </a:r>
          </a:p>
        </p:txBody>
      </p:sp>
      <p:sp>
        <p:nvSpPr>
          <p:cNvPr id="49172" name="Text Box 20"/>
          <p:cNvSpPr txBox="1">
            <a:spLocks noChangeArrowheads="1"/>
          </p:cNvSpPr>
          <p:nvPr/>
        </p:nvSpPr>
        <p:spPr bwMode="auto">
          <a:xfrm>
            <a:off x="6092825" y="5219700"/>
            <a:ext cx="2422525" cy="701675"/>
          </a:xfrm>
          <a:prstGeom prst="rect">
            <a:avLst/>
          </a:prstGeom>
          <a:noFill/>
          <a:ln w="9525">
            <a:noFill/>
            <a:miter lim="800000"/>
            <a:headEnd/>
            <a:tailEnd/>
          </a:ln>
          <a:effectLst/>
        </p:spPr>
        <p:txBody>
          <a:bodyPr wrap="none">
            <a:spAutoFit/>
          </a:bodyPr>
          <a:lstStyle/>
          <a:p>
            <a:pPr algn="ctr"/>
            <a:r>
              <a:rPr lang="en-US" u="none"/>
              <a:t>output dependence</a:t>
            </a:r>
          </a:p>
          <a:p>
            <a:pPr algn="ctr"/>
            <a:r>
              <a:rPr lang="en-US" u="none"/>
              <a:t>(artificial)</a:t>
            </a:r>
          </a:p>
        </p:txBody>
      </p:sp>
      <p:sp>
        <p:nvSpPr>
          <p:cNvPr id="49173" name="Text Box 21"/>
          <p:cNvSpPr txBox="1">
            <a:spLocks noChangeArrowheads="1"/>
          </p:cNvSpPr>
          <p:nvPr/>
        </p:nvSpPr>
        <p:spPr bwMode="auto">
          <a:xfrm>
            <a:off x="2133600" y="6232525"/>
            <a:ext cx="5272088" cy="396875"/>
          </a:xfrm>
          <a:prstGeom prst="rect">
            <a:avLst/>
          </a:prstGeom>
          <a:noFill/>
          <a:ln w="9525">
            <a:noFill/>
            <a:miter lim="800000"/>
            <a:headEnd/>
            <a:tailEnd/>
          </a:ln>
          <a:effectLst/>
        </p:spPr>
        <p:txBody>
          <a:bodyPr wrap="none">
            <a:spAutoFit/>
          </a:bodyPr>
          <a:lstStyle/>
          <a:p>
            <a:r>
              <a:rPr lang="en-US" u="none">
                <a:solidFill>
                  <a:srgbClr val="CC00CC"/>
                </a:solidFill>
              </a:rPr>
              <a:t>What about read-after-read dependence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6"/>
          <p:cNvSpPr>
            <a:spLocks noGrp="1"/>
          </p:cNvSpPr>
          <p:nvPr>
            <p:ph type="sldNum" sz="quarter" idx="12"/>
          </p:nvPr>
        </p:nvSpPr>
        <p:spPr/>
        <p:txBody>
          <a:bodyPr/>
          <a:lstStyle/>
          <a:p>
            <a:fld id="{DEEC89A3-C82A-4BE8-8B57-2057FC3C4B9C}" type="slidenum">
              <a:rPr lang="en-US"/>
              <a:pPr/>
              <a:t>4</a:t>
            </a:fld>
            <a:endParaRPr lang="en-US"/>
          </a:p>
        </p:txBody>
      </p:sp>
      <p:sp>
        <p:nvSpPr>
          <p:cNvPr id="53250" name="Rectangle 1026"/>
          <p:cNvSpPr>
            <a:spLocks noGrp="1" noChangeArrowheads="1"/>
          </p:cNvSpPr>
          <p:nvPr>
            <p:ph type="title"/>
          </p:nvPr>
        </p:nvSpPr>
        <p:spPr/>
        <p:txBody>
          <a:bodyPr/>
          <a:lstStyle/>
          <a:p>
            <a:r>
              <a:rPr lang="en-US"/>
              <a:t>Reducing RAW Hazards: Bypassing</a:t>
            </a:r>
          </a:p>
        </p:txBody>
      </p:sp>
      <p:sp>
        <p:nvSpPr>
          <p:cNvPr id="53251" name="Rectangle 1027"/>
          <p:cNvSpPr>
            <a:spLocks noGrp="1" noChangeArrowheads="1"/>
          </p:cNvSpPr>
          <p:nvPr>
            <p:ph type="body" sz="half" idx="1"/>
          </p:nvPr>
        </p:nvSpPr>
        <p:spPr/>
        <p:txBody>
          <a:bodyPr/>
          <a:lstStyle/>
          <a:p>
            <a:r>
              <a:rPr lang="en-US" sz="2000"/>
              <a:t>Data available at the end of EX stage, why wait until WB stage?</a:t>
            </a:r>
          </a:p>
          <a:p>
            <a:pPr lvl="1">
              <a:buFont typeface="Wingdings" pitchFamily="2" charset="2"/>
              <a:buChar char="§"/>
            </a:pPr>
            <a:r>
              <a:rPr lang="en-US" sz="1800"/>
              <a:t>Bypass (forward) data directly to input of EX</a:t>
            </a:r>
          </a:p>
          <a:p>
            <a:pPr lvl="1">
              <a:buFontTx/>
              <a:buNone/>
            </a:pPr>
            <a:r>
              <a:rPr lang="en-US" sz="1800"/>
              <a:t>+	Reduces/avoids stalls in a big way</a:t>
            </a:r>
          </a:p>
          <a:p>
            <a:pPr lvl="2"/>
            <a:r>
              <a:rPr lang="en-US" sz="1600"/>
              <a:t>Large fraction of input operands are bypassed</a:t>
            </a:r>
          </a:p>
          <a:p>
            <a:pPr lvl="1"/>
            <a:r>
              <a:rPr lang="en-US" sz="1800"/>
              <a:t>Complex</a:t>
            </a:r>
          </a:p>
          <a:p>
            <a:pPr lvl="1">
              <a:buFont typeface="Wingdings" pitchFamily="2" charset="2"/>
              <a:buChar char="§"/>
            </a:pPr>
            <a:r>
              <a:rPr lang="en-US" sz="1800"/>
              <a:t>Important: does not relieve you from having to perform WB</a:t>
            </a:r>
          </a:p>
        </p:txBody>
      </p:sp>
      <p:graphicFrame>
        <p:nvGraphicFramePr>
          <p:cNvPr id="53307" name="Group 1083"/>
          <p:cNvGraphicFramePr>
            <a:graphicFrameLocks noGrp="1"/>
          </p:cNvGraphicFramePr>
          <p:nvPr>
            <p:ph sz="half" idx="2"/>
          </p:nvPr>
        </p:nvGraphicFramePr>
        <p:xfrm>
          <a:off x="609600" y="3962400"/>
          <a:ext cx="7772400" cy="1524000"/>
        </p:xfrm>
        <a:graphic>
          <a:graphicData uri="http://schemas.openxmlformats.org/drawingml/2006/table">
            <a:tbl>
              <a:tblPr/>
              <a:tblGrid>
                <a:gridCol w="1754188"/>
                <a:gridCol w="668337"/>
                <a:gridCol w="668338"/>
                <a:gridCol w="668337"/>
                <a:gridCol w="669925"/>
                <a:gridCol w="668338"/>
                <a:gridCol w="668337"/>
                <a:gridCol w="668338"/>
                <a:gridCol w="669925"/>
                <a:gridCol w="668337"/>
              </a:tblGrid>
              <a:tr h="44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9</a:t>
                      </a:r>
                    </a:p>
                  </a:txBody>
                  <a:tcPr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add </a:t>
                      </a:r>
                      <a:r>
                        <a:rPr kumimoji="0" lang="en-US" sz="1800" b="0" i="0" u="none" strike="noStrike" cap="none" normalizeH="0" baseline="0" smtClean="0">
                          <a:ln>
                            <a:noFill/>
                          </a:ln>
                          <a:solidFill>
                            <a:srgbClr val="FF0000"/>
                          </a:solidFill>
                          <a:effectLst/>
                          <a:latin typeface="Comic Sans MS" pitchFamily="66" charset="0"/>
                        </a:rPr>
                        <a:t>R1</a:t>
                      </a:r>
                      <a:r>
                        <a:rPr kumimoji="0" lang="en-US" sz="1800" b="0" i="0" u="none" strike="noStrike" cap="none" normalizeH="0" baseline="0" smtClean="0">
                          <a:ln>
                            <a:noFill/>
                          </a:ln>
                          <a:solidFill>
                            <a:schemeClr val="tx1"/>
                          </a:solidFill>
                          <a:effectLst/>
                          <a:latin typeface="Comic Sans MS" pitchFamily="66" charset="0"/>
                        </a:rPr>
                        <a:t>, R2, R3</a:t>
                      </a: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Comic Sans MS" pitchFamily="66"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sub R2, R4, </a:t>
                      </a:r>
                      <a:r>
                        <a:rPr kumimoji="0" lang="en-US" sz="1800" b="0" i="0" u="none" strike="noStrike" cap="none" normalizeH="0" baseline="0" smtClean="0">
                          <a:ln>
                            <a:noFill/>
                          </a:ln>
                          <a:solidFill>
                            <a:srgbClr val="FF0000"/>
                          </a:solidFill>
                          <a:effectLst/>
                          <a:latin typeface="Comic Sans MS" pitchFamily="66" charset="0"/>
                        </a:rPr>
                        <a:t>R1</a:t>
                      </a: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Comic Sans MS" pitchFamily="66"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303" name="Line 1079"/>
          <p:cNvSpPr>
            <a:spLocks noChangeShapeType="1"/>
          </p:cNvSpPr>
          <p:nvPr/>
        </p:nvSpPr>
        <p:spPr bwMode="auto">
          <a:xfrm>
            <a:off x="4114800" y="4724400"/>
            <a:ext cx="381000" cy="457200"/>
          </a:xfrm>
          <a:prstGeom prst="line">
            <a:avLst/>
          </a:prstGeom>
          <a:noFill/>
          <a:ln w="38100">
            <a:solidFill>
              <a:srgbClr val="FF0000"/>
            </a:solidFill>
            <a:round/>
            <a:headEnd/>
            <a:tailEnd type="triangle" w="med" len="med"/>
          </a:ln>
          <a:effectLst/>
        </p:spPr>
        <p:txBody>
          <a:bodyPr/>
          <a:lstStyle/>
          <a:p>
            <a:endParaRPr lang="en-US"/>
          </a:p>
        </p:txBody>
      </p:sp>
      <p:sp>
        <p:nvSpPr>
          <p:cNvPr id="53308" name="Text Box 1084"/>
          <p:cNvSpPr txBox="1">
            <a:spLocks noChangeArrowheads="1"/>
          </p:cNvSpPr>
          <p:nvPr/>
        </p:nvSpPr>
        <p:spPr bwMode="auto">
          <a:xfrm>
            <a:off x="762000" y="5732463"/>
            <a:ext cx="4876800" cy="396875"/>
          </a:xfrm>
          <a:prstGeom prst="rect">
            <a:avLst/>
          </a:prstGeom>
          <a:noFill/>
          <a:ln w="9525">
            <a:noFill/>
            <a:miter lim="800000"/>
            <a:headEnd/>
            <a:tailEnd/>
          </a:ln>
          <a:effectLst/>
        </p:spPr>
        <p:txBody>
          <a:bodyPr>
            <a:spAutoFit/>
          </a:bodyPr>
          <a:lstStyle/>
          <a:p>
            <a:pPr lvl="1">
              <a:buFont typeface="Wingdings" pitchFamily="2" charset="2"/>
              <a:buChar char="§"/>
            </a:pPr>
            <a:r>
              <a:rPr lang="en-US" u="none"/>
              <a:t> 	Can bypass from MEM also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152400"/>
            <a:ext cx="8839200" cy="990600"/>
          </a:xfrm>
        </p:spPr>
        <p:txBody>
          <a:bodyPr/>
          <a:lstStyle/>
          <a:p>
            <a:r>
              <a:rPr lang="en-US"/>
              <a:t>Minimizing Data Hazard Stalls by Forwarding</a:t>
            </a:r>
          </a:p>
        </p:txBody>
      </p:sp>
      <p:grpSp>
        <p:nvGrpSpPr>
          <p:cNvPr id="37891" name="Group 3"/>
          <p:cNvGrpSpPr>
            <a:grpSpLocks/>
          </p:cNvGrpSpPr>
          <p:nvPr/>
        </p:nvGrpSpPr>
        <p:grpSpPr bwMode="auto">
          <a:xfrm>
            <a:off x="762000" y="838200"/>
            <a:ext cx="7332663" cy="6011863"/>
            <a:chOff x="480" y="528"/>
            <a:chExt cx="4619" cy="3787"/>
          </a:xfrm>
        </p:grpSpPr>
        <p:pic>
          <p:nvPicPr>
            <p:cNvPr id="37892" name="Picture 4" descr="AppA-fig07"/>
            <p:cNvPicPr>
              <a:picLocks noChangeAspect="1" noChangeArrowheads="1"/>
            </p:cNvPicPr>
            <p:nvPr/>
          </p:nvPicPr>
          <p:blipFill>
            <a:blip r:embed="rId3" cstate="print"/>
            <a:srcRect/>
            <a:stretch>
              <a:fillRect/>
            </a:stretch>
          </p:blipFill>
          <p:spPr bwMode="auto">
            <a:xfrm>
              <a:off x="480" y="528"/>
              <a:ext cx="4619" cy="3787"/>
            </a:xfrm>
            <a:prstGeom prst="rect">
              <a:avLst/>
            </a:prstGeom>
            <a:noFill/>
          </p:spPr>
        </p:pic>
        <p:grpSp>
          <p:nvGrpSpPr>
            <p:cNvPr id="37893" name="Group 5"/>
            <p:cNvGrpSpPr>
              <a:grpSpLocks/>
            </p:cNvGrpSpPr>
            <p:nvPr/>
          </p:nvGrpSpPr>
          <p:grpSpPr bwMode="auto">
            <a:xfrm>
              <a:off x="3072" y="1104"/>
              <a:ext cx="992" cy="1824"/>
              <a:chOff x="3072" y="1104"/>
              <a:chExt cx="992" cy="1824"/>
            </a:xfrm>
          </p:grpSpPr>
          <p:sp>
            <p:nvSpPr>
              <p:cNvPr id="37894" name="Line 6"/>
              <p:cNvSpPr>
                <a:spLocks noChangeShapeType="1"/>
              </p:cNvSpPr>
              <p:nvPr/>
            </p:nvSpPr>
            <p:spPr bwMode="auto">
              <a:xfrm>
                <a:off x="3072" y="1152"/>
                <a:ext cx="144" cy="672"/>
              </a:xfrm>
              <a:prstGeom prst="line">
                <a:avLst/>
              </a:prstGeom>
              <a:noFill/>
              <a:ln w="28575">
                <a:solidFill>
                  <a:srgbClr val="FF0000"/>
                </a:solidFill>
                <a:prstDash val="sysDot"/>
                <a:round/>
                <a:headEnd type="oval" w="med" len="med"/>
                <a:tailEnd type="oval" w="med" len="med"/>
              </a:ln>
              <a:effectLst/>
            </p:spPr>
            <p:txBody>
              <a:bodyPr/>
              <a:lstStyle/>
              <a:p>
                <a:endParaRPr lang="en-US"/>
              </a:p>
            </p:txBody>
          </p:sp>
          <p:sp>
            <p:nvSpPr>
              <p:cNvPr id="37895" name="Line 7"/>
              <p:cNvSpPr>
                <a:spLocks noChangeShapeType="1"/>
              </p:cNvSpPr>
              <p:nvPr/>
            </p:nvSpPr>
            <p:spPr bwMode="auto">
              <a:xfrm>
                <a:off x="3744" y="1104"/>
                <a:ext cx="144" cy="1200"/>
              </a:xfrm>
              <a:prstGeom prst="line">
                <a:avLst/>
              </a:prstGeom>
              <a:noFill/>
              <a:ln w="28575">
                <a:solidFill>
                  <a:srgbClr val="FF0000"/>
                </a:solidFill>
                <a:prstDash val="sysDot"/>
                <a:round/>
                <a:headEnd type="oval" w="med" len="med"/>
                <a:tailEnd type="oval" w="med" len="med"/>
              </a:ln>
              <a:effectLst/>
            </p:spPr>
            <p:txBody>
              <a:bodyPr/>
              <a:lstStyle/>
              <a:p>
                <a:endParaRPr lang="en-US"/>
              </a:p>
            </p:txBody>
          </p:sp>
          <p:sp>
            <p:nvSpPr>
              <p:cNvPr id="37896" name="Line 8"/>
              <p:cNvSpPr>
                <a:spLocks noChangeShapeType="1"/>
              </p:cNvSpPr>
              <p:nvPr/>
            </p:nvSpPr>
            <p:spPr bwMode="auto">
              <a:xfrm>
                <a:off x="4064" y="1200"/>
                <a:ext cx="0" cy="1728"/>
              </a:xfrm>
              <a:prstGeom prst="line">
                <a:avLst/>
              </a:prstGeom>
              <a:noFill/>
              <a:ln w="28575">
                <a:solidFill>
                  <a:srgbClr val="FF0000"/>
                </a:solidFill>
                <a:prstDash val="sysDot"/>
                <a:round/>
                <a:headEnd type="oval" w="med" len="med"/>
                <a:tailEnd type="oval" w="med" len="med"/>
              </a:ln>
              <a:effectLst/>
            </p:spPr>
            <p:txBody>
              <a:bodyPr/>
              <a:lstStyle/>
              <a:p>
                <a:endParaRPr lang="en-US"/>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6"/>
          <p:cNvSpPr>
            <a:spLocks noGrp="1"/>
          </p:cNvSpPr>
          <p:nvPr>
            <p:ph type="sldNum" sz="quarter" idx="12"/>
          </p:nvPr>
        </p:nvSpPr>
        <p:spPr/>
        <p:txBody>
          <a:bodyPr/>
          <a:lstStyle/>
          <a:p>
            <a:fld id="{44B82712-A2B3-4440-8432-351C35ECFEAD}" type="slidenum">
              <a:rPr lang="en-US"/>
              <a:pPr/>
              <a:t>6</a:t>
            </a:fld>
            <a:endParaRPr lang="en-US"/>
          </a:p>
        </p:txBody>
      </p:sp>
      <p:sp>
        <p:nvSpPr>
          <p:cNvPr id="56322" name="Rectangle 2"/>
          <p:cNvSpPr>
            <a:spLocks noGrp="1" noChangeArrowheads="1"/>
          </p:cNvSpPr>
          <p:nvPr>
            <p:ph type="title"/>
          </p:nvPr>
        </p:nvSpPr>
        <p:spPr/>
        <p:txBody>
          <a:bodyPr/>
          <a:lstStyle/>
          <a:p>
            <a:r>
              <a:rPr lang="en-US"/>
              <a:t>But …</a:t>
            </a:r>
          </a:p>
        </p:txBody>
      </p:sp>
      <p:sp>
        <p:nvSpPr>
          <p:cNvPr id="56323" name="Rectangle 3"/>
          <p:cNvSpPr>
            <a:spLocks noGrp="1" noChangeArrowheads="1"/>
          </p:cNvSpPr>
          <p:nvPr>
            <p:ph type="body" sz="half" idx="1"/>
          </p:nvPr>
        </p:nvSpPr>
        <p:spPr/>
        <p:txBody>
          <a:bodyPr/>
          <a:lstStyle/>
          <a:p>
            <a:r>
              <a:rPr lang="en-US" sz="2400"/>
              <a:t>Even with bypassing, not all RAWs stalls can be avoided</a:t>
            </a:r>
          </a:p>
          <a:p>
            <a:pPr lvl="1"/>
            <a:r>
              <a:rPr lang="en-US" sz="2000"/>
              <a:t>Load to an ALU immediately after</a:t>
            </a:r>
          </a:p>
          <a:p>
            <a:pPr lvl="1"/>
            <a:r>
              <a:rPr lang="en-US" sz="2000"/>
              <a:t>Can be eliminated with compiler scheduling</a:t>
            </a:r>
          </a:p>
        </p:txBody>
      </p:sp>
      <p:graphicFrame>
        <p:nvGraphicFramePr>
          <p:cNvPr id="56374" name="Group 54"/>
          <p:cNvGraphicFramePr>
            <a:graphicFrameLocks noGrp="1"/>
          </p:cNvGraphicFramePr>
          <p:nvPr>
            <p:ph sz="half" idx="2"/>
          </p:nvPr>
        </p:nvGraphicFramePr>
        <p:xfrm>
          <a:off x="685800" y="3429000"/>
          <a:ext cx="7772400" cy="1676400"/>
        </p:xfrm>
        <a:graphic>
          <a:graphicData uri="http://schemas.openxmlformats.org/drawingml/2006/table">
            <a:tbl>
              <a:tblPr/>
              <a:tblGrid>
                <a:gridCol w="1754188"/>
                <a:gridCol w="668337"/>
                <a:gridCol w="668338"/>
                <a:gridCol w="668337"/>
                <a:gridCol w="669925"/>
                <a:gridCol w="668338"/>
                <a:gridCol w="668337"/>
                <a:gridCol w="668338"/>
                <a:gridCol w="669925"/>
                <a:gridCol w="668337"/>
              </a:tblGrid>
              <a:tr h="558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9</a:t>
                      </a:r>
                    </a:p>
                  </a:txBody>
                  <a:tcPr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lw </a:t>
                      </a:r>
                      <a:r>
                        <a:rPr kumimoji="0" lang="en-US" sz="1800" b="0" i="0" u="none" strike="noStrike" cap="none" normalizeH="0" baseline="0" smtClean="0">
                          <a:ln>
                            <a:noFill/>
                          </a:ln>
                          <a:solidFill>
                            <a:srgbClr val="FF0000"/>
                          </a:solidFill>
                          <a:effectLst/>
                          <a:latin typeface="Comic Sans MS" pitchFamily="66" charset="0"/>
                        </a:rPr>
                        <a:t>R1</a:t>
                      </a:r>
                      <a:r>
                        <a:rPr kumimoji="0" lang="en-US" sz="1800" b="0" i="0" u="none" strike="noStrike" cap="none" normalizeH="0" baseline="0" smtClean="0">
                          <a:ln>
                            <a:noFill/>
                          </a:ln>
                          <a:solidFill>
                            <a:schemeClr val="tx1"/>
                          </a:solidFill>
                          <a:effectLst/>
                          <a:latin typeface="Comic Sans MS" pitchFamily="66" charset="0"/>
                        </a:rPr>
                        <a:t>, 16(R3)</a:t>
                      </a: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Comic Sans MS" pitchFamily="66" charset="0"/>
                        </a:rPr>
                        <a:t>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sub R2, R4, </a:t>
                      </a:r>
                      <a:r>
                        <a:rPr kumimoji="0" lang="en-US" sz="1800" b="0" i="0" u="none" strike="noStrike" cap="none" normalizeH="0" baseline="0" smtClean="0">
                          <a:ln>
                            <a:noFill/>
                          </a:ln>
                          <a:solidFill>
                            <a:srgbClr val="FF0000"/>
                          </a:solidFill>
                          <a:effectLst/>
                          <a:latin typeface="Comic Sans MS" pitchFamily="66" charset="0"/>
                        </a:rPr>
                        <a:t>R1</a:t>
                      </a: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FF0000"/>
                          </a:solidFill>
                          <a:effectLst/>
                          <a:latin typeface="Comic Sans MS" pitchFamily="66"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w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omic Sans MS" pitchFamily="66" charset="0"/>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79" name="Line 59"/>
          <p:cNvSpPr>
            <a:spLocks noChangeShapeType="1"/>
          </p:cNvSpPr>
          <p:nvPr/>
        </p:nvSpPr>
        <p:spPr bwMode="auto">
          <a:xfrm>
            <a:off x="4953000" y="4343400"/>
            <a:ext cx="381000" cy="381000"/>
          </a:xfrm>
          <a:prstGeom prst="line">
            <a:avLst/>
          </a:prstGeom>
          <a:noFill/>
          <a:ln w="38100">
            <a:solidFill>
              <a:srgbClr val="FF0000"/>
            </a:solidFill>
            <a:round/>
            <a:headEnd/>
            <a:tailEnd type="triangle" w="med" len="med"/>
          </a:ln>
          <a:effectLst/>
        </p:spPr>
        <p:txBody>
          <a:bodyPr/>
          <a:lstStyle/>
          <a:p>
            <a:endParaRPr lang="en-US"/>
          </a:p>
        </p:txBody>
      </p:sp>
      <p:sp>
        <p:nvSpPr>
          <p:cNvPr id="56380" name="Text Box 60"/>
          <p:cNvSpPr txBox="1">
            <a:spLocks noChangeArrowheads="1"/>
          </p:cNvSpPr>
          <p:nvPr/>
        </p:nvSpPr>
        <p:spPr bwMode="auto">
          <a:xfrm>
            <a:off x="914400" y="5580063"/>
            <a:ext cx="7331075" cy="701675"/>
          </a:xfrm>
          <a:prstGeom prst="rect">
            <a:avLst/>
          </a:prstGeom>
          <a:noFill/>
          <a:ln w="9525">
            <a:noFill/>
            <a:miter lim="800000"/>
            <a:headEnd/>
            <a:tailEnd/>
          </a:ln>
          <a:effectLst/>
        </p:spPr>
        <p:txBody>
          <a:bodyPr>
            <a:spAutoFit/>
          </a:bodyPr>
          <a:lstStyle/>
          <a:p>
            <a:r>
              <a:rPr lang="en-US" u="none"/>
              <a:t>You can also stall before EX stage, but it is better to separate stall logic from bypassing logic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4EC562E-D06F-4820-8E21-CA47268B0A4B}" type="slidenum">
              <a:rPr lang="en-US"/>
              <a:pPr/>
              <a:t>7</a:t>
            </a:fld>
            <a:endParaRPr lang="en-US"/>
          </a:p>
        </p:txBody>
      </p:sp>
      <p:sp>
        <p:nvSpPr>
          <p:cNvPr id="58370" name="Rectangle 2"/>
          <p:cNvSpPr>
            <a:spLocks noGrp="1" noChangeArrowheads="1"/>
          </p:cNvSpPr>
          <p:nvPr>
            <p:ph type="title"/>
          </p:nvPr>
        </p:nvSpPr>
        <p:spPr/>
        <p:txBody>
          <a:bodyPr/>
          <a:lstStyle/>
          <a:p>
            <a:r>
              <a:rPr lang="en-US"/>
              <a:t>Compiler Scheduling</a:t>
            </a:r>
          </a:p>
        </p:txBody>
      </p:sp>
      <p:sp>
        <p:nvSpPr>
          <p:cNvPr id="58371" name="Rectangle 3"/>
          <p:cNvSpPr>
            <a:spLocks noGrp="1" noChangeArrowheads="1"/>
          </p:cNvSpPr>
          <p:nvPr>
            <p:ph type="body" sz="half" idx="1"/>
          </p:nvPr>
        </p:nvSpPr>
        <p:spPr>
          <a:xfrm>
            <a:off x="685800" y="1371600"/>
            <a:ext cx="7772400" cy="1600200"/>
          </a:xfrm>
        </p:spPr>
        <p:txBody>
          <a:bodyPr/>
          <a:lstStyle/>
          <a:p>
            <a:r>
              <a:rPr lang="en-US" sz="2400"/>
              <a:t>Compiler moves instructions around to reduce stalls</a:t>
            </a:r>
          </a:p>
          <a:p>
            <a:pPr lvl="1"/>
            <a:r>
              <a:rPr lang="en-US" sz="2000"/>
              <a:t>E.g. code sequence: </a:t>
            </a:r>
            <a:r>
              <a:rPr lang="en-US" sz="2000">
                <a:latin typeface="Arial Unicode MS" pitchFamily="34" charset="-128"/>
                <a:ea typeface="Arial Unicode MS" pitchFamily="34" charset="-128"/>
                <a:cs typeface="Arial Unicode MS" pitchFamily="34" charset="-128"/>
              </a:rPr>
              <a:t>a = b+c, d = e-f</a:t>
            </a:r>
          </a:p>
        </p:txBody>
      </p:sp>
      <p:sp>
        <p:nvSpPr>
          <p:cNvPr id="58373" name="Rectangle 5"/>
          <p:cNvSpPr>
            <a:spLocks noChangeArrowheads="1"/>
          </p:cNvSpPr>
          <p:nvPr/>
        </p:nvSpPr>
        <p:spPr bwMode="auto">
          <a:xfrm>
            <a:off x="228600" y="3124200"/>
            <a:ext cx="8610600" cy="3352800"/>
          </a:xfrm>
          <a:prstGeom prst="rect">
            <a:avLst/>
          </a:prstGeom>
          <a:noFill/>
          <a:ln w="9525">
            <a:noFill/>
            <a:miter lim="800000"/>
            <a:headEnd/>
            <a:tailEnd/>
          </a:ln>
          <a:effectLst/>
        </p:spPr>
        <p:txBody>
          <a:bodyPr/>
          <a:lstStyle/>
          <a:p>
            <a:pPr marL="342900" indent="-342900">
              <a:spcBef>
                <a:spcPct val="20000"/>
              </a:spcBef>
            </a:pPr>
            <a:r>
              <a:rPr lang="en-US" u="none"/>
              <a:t>		before scheduling			after scheduling</a:t>
            </a:r>
          </a:p>
          <a:p>
            <a:pPr marL="342900" indent="-342900">
              <a:spcBef>
                <a:spcPct val="20000"/>
              </a:spcBef>
            </a:pPr>
            <a:r>
              <a:rPr lang="en-US" u="none"/>
              <a:t>	</a:t>
            </a:r>
            <a:r>
              <a:rPr lang="en-US" u="none">
                <a:latin typeface="Arial Unicode MS" pitchFamily="34" charset="-128"/>
                <a:ea typeface="Arial Unicode MS" pitchFamily="34" charset="-128"/>
                <a:cs typeface="Arial Unicode MS" pitchFamily="34" charset="-128"/>
              </a:rPr>
              <a:t>lw Rb, b					lw Rb, b</a:t>
            </a:r>
          </a:p>
          <a:p>
            <a:pPr marL="342900" indent="-342900">
              <a:spcBef>
                <a:spcPct val="20000"/>
              </a:spcBef>
            </a:pPr>
            <a:r>
              <a:rPr lang="en-US" u="none">
                <a:latin typeface="Arial Unicode MS" pitchFamily="34" charset="-128"/>
                <a:ea typeface="Arial Unicode MS" pitchFamily="34" charset="-128"/>
                <a:cs typeface="Arial Unicode MS" pitchFamily="34" charset="-128"/>
              </a:rPr>
              <a:t>	lw Rc, c					lw Rc, c</a:t>
            </a:r>
          </a:p>
          <a:p>
            <a:pPr marL="342900" indent="-342900">
              <a:spcBef>
                <a:spcPct val="20000"/>
              </a:spcBef>
            </a:pPr>
            <a:r>
              <a:rPr lang="en-US" u="none">
                <a:latin typeface="Arial Unicode MS" pitchFamily="34" charset="-128"/>
                <a:ea typeface="Arial Unicode MS" pitchFamily="34" charset="-128"/>
                <a:cs typeface="Arial Unicode MS" pitchFamily="34" charset="-128"/>
              </a:rPr>
              <a:t>	add Ra, Rb, Rc //</a:t>
            </a:r>
            <a:r>
              <a:rPr lang="en-US" u="none">
                <a:solidFill>
                  <a:srgbClr val="FF0000"/>
                </a:solidFill>
                <a:latin typeface="Arial Unicode MS" pitchFamily="34" charset="-128"/>
                <a:ea typeface="Arial Unicode MS" pitchFamily="34" charset="-128"/>
                <a:cs typeface="Arial Unicode MS" pitchFamily="34" charset="-128"/>
              </a:rPr>
              <a:t>stall</a:t>
            </a:r>
            <a:r>
              <a:rPr lang="en-US" u="none">
                <a:latin typeface="Arial Unicode MS" pitchFamily="34" charset="-128"/>
                <a:ea typeface="Arial Unicode MS" pitchFamily="34" charset="-128"/>
                <a:cs typeface="Arial Unicode MS" pitchFamily="34" charset="-128"/>
              </a:rPr>
              <a:t> 			lw Re, e</a:t>
            </a:r>
          </a:p>
          <a:p>
            <a:pPr marL="342900" indent="-342900">
              <a:spcBef>
                <a:spcPct val="20000"/>
              </a:spcBef>
            </a:pPr>
            <a:r>
              <a:rPr lang="en-US" u="none">
                <a:latin typeface="Arial Unicode MS" pitchFamily="34" charset="-128"/>
                <a:ea typeface="Arial Unicode MS" pitchFamily="34" charset="-128"/>
                <a:cs typeface="Arial Unicode MS" pitchFamily="34" charset="-128"/>
              </a:rPr>
              <a:t>	sw Ra, a					add Ra, Rb, Rc//</a:t>
            </a:r>
            <a:r>
              <a:rPr lang="en-US" u="none">
                <a:solidFill>
                  <a:srgbClr val="3333FF"/>
                </a:solidFill>
                <a:latin typeface="Arial Unicode MS" pitchFamily="34" charset="-128"/>
                <a:ea typeface="Arial Unicode MS" pitchFamily="34" charset="-128"/>
                <a:cs typeface="Arial Unicode MS" pitchFamily="34" charset="-128"/>
              </a:rPr>
              <a:t>no stall</a:t>
            </a:r>
          </a:p>
          <a:p>
            <a:pPr marL="342900" indent="-342900">
              <a:spcBef>
                <a:spcPct val="20000"/>
              </a:spcBef>
            </a:pPr>
            <a:r>
              <a:rPr lang="en-US" u="none">
                <a:latin typeface="Arial Unicode MS" pitchFamily="34" charset="-128"/>
                <a:ea typeface="Arial Unicode MS" pitchFamily="34" charset="-128"/>
                <a:cs typeface="Arial Unicode MS" pitchFamily="34" charset="-128"/>
              </a:rPr>
              <a:t>	lw Re, e					lw Rf, f</a:t>
            </a:r>
          </a:p>
          <a:p>
            <a:pPr marL="342900" indent="-342900">
              <a:spcBef>
                <a:spcPct val="20000"/>
              </a:spcBef>
            </a:pPr>
            <a:r>
              <a:rPr lang="en-US" u="none">
                <a:latin typeface="Arial Unicode MS" pitchFamily="34" charset="-128"/>
                <a:ea typeface="Arial Unicode MS" pitchFamily="34" charset="-128"/>
                <a:cs typeface="Arial Unicode MS" pitchFamily="34" charset="-128"/>
              </a:rPr>
              <a:t>	lw Rf, f					sw Ra, a</a:t>
            </a:r>
          </a:p>
          <a:p>
            <a:pPr marL="342900" indent="-342900">
              <a:spcBef>
                <a:spcPct val="20000"/>
              </a:spcBef>
            </a:pPr>
            <a:r>
              <a:rPr lang="en-US" u="none">
                <a:latin typeface="Arial Unicode MS" pitchFamily="34" charset="-128"/>
                <a:ea typeface="Arial Unicode MS" pitchFamily="34" charset="-128"/>
                <a:cs typeface="Arial Unicode MS" pitchFamily="34" charset="-128"/>
              </a:rPr>
              <a:t>	sub Rd, Re, Rf //</a:t>
            </a:r>
            <a:r>
              <a:rPr lang="en-US" u="none">
                <a:solidFill>
                  <a:srgbClr val="FF0000"/>
                </a:solidFill>
                <a:latin typeface="Arial Unicode MS" pitchFamily="34" charset="-128"/>
                <a:ea typeface="Arial Unicode MS" pitchFamily="34" charset="-128"/>
                <a:cs typeface="Arial Unicode MS" pitchFamily="34" charset="-128"/>
              </a:rPr>
              <a:t>stall</a:t>
            </a:r>
            <a:r>
              <a:rPr lang="en-US" u="none">
                <a:latin typeface="Arial Unicode MS" pitchFamily="34" charset="-128"/>
                <a:ea typeface="Arial Unicode MS" pitchFamily="34" charset="-128"/>
                <a:cs typeface="Arial Unicode MS" pitchFamily="34" charset="-128"/>
              </a:rPr>
              <a:t>				sub Rd, Re, Rf//</a:t>
            </a:r>
            <a:r>
              <a:rPr lang="en-US" u="none">
                <a:solidFill>
                  <a:srgbClr val="3333FF"/>
                </a:solidFill>
                <a:latin typeface="Arial Unicode MS" pitchFamily="34" charset="-128"/>
                <a:ea typeface="Arial Unicode MS" pitchFamily="34" charset="-128"/>
                <a:cs typeface="Arial Unicode MS" pitchFamily="34" charset="-128"/>
              </a:rPr>
              <a:t>no stall</a:t>
            </a:r>
          </a:p>
          <a:p>
            <a:pPr marL="342900" indent="-342900">
              <a:spcBef>
                <a:spcPct val="20000"/>
              </a:spcBef>
            </a:pPr>
            <a:r>
              <a:rPr lang="en-US" u="none">
                <a:latin typeface="Arial Unicode MS" pitchFamily="34" charset="-128"/>
                <a:ea typeface="Arial Unicode MS" pitchFamily="34" charset="-128"/>
                <a:cs typeface="Arial Unicode MS" pitchFamily="34" charset="-128"/>
              </a:rPr>
              <a:t>	sw Rd, d					sw Rd, 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477186A-1D5F-4B8D-8AB1-372854FBBB43}" type="slidenum">
              <a:rPr lang="en-US"/>
              <a:pPr/>
              <a:t>8</a:t>
            </a:fld>
            <a:endParaRPr lang="en-US"/>
          </a:p>
        </p:txBody>
      </p:sp>
      <p:sp>
        <p:nvSpPr>
          <p:cNvPr id="60418" name="Rectangle 2"/>
          <p:cNvSpPr>
            <a:spLocks noGrp="1" noChangeArrowheads="1"/>
          </p:cNvSpPr>
          <p:nvPr>
            <p:ph type="title"/>
          </p:nvPr>
        </p:nvSpPr>
        <p:spPr/>
        <p:txBody>
          <a:bodyPr/>
          <a:lstStyle/>
          <a:p>
            <a:r>
              <a:rPr lang="en-US"/>
              <a:t>WAR: Why do they exist?</a:t>
            </a:r>
            <a:br>
              <a:rPr lang="en-US"/>
            </a:br>
            <a:r>
              <a:rPr lang="en-US">
                <a:solidFill>
                  <a:srgbClr val="3333FF"/>
                </a:solidFill>
              </a:rPr>
              <a:t>(Antidependence)</a:t>
            </a:r>
          </a:p>
        </p:txBody>
      </p:sp>
      <p:sp>
        <p:nvSpPr>
          <p:cNvPr id="60419" name="Rectangle 3"/>
          <p:cNvSpPr>
            <a:spLocks noGrp="1" noChangeArrowheads="1"/>
          </p:cNvSpPr>
          <p:nvPr>
            <p:ph type="body" idx="1"/>
          </p:nvPr>
        </p:nvSpPr>
        <p:spPr/>
        <p:txBody>
          <a:bodyPr/>
          <a:lstStyle/>
          <a:p>
            <a:r>
              <a:rPr lang="en-US" sz="2400"/>
              <a:t>Recall WAR</a:t>
            </a:r>
          </a:p>
          <a:p>
            <a:pPr lvl="1">
              <a:buFontTx/>
              <a:buNone/>
            </a:pPr>
            <a:r>
              <a:rPr lang="en-US" sz="1400">
                <a:latin typeface="Arial Unicode MS" pitchFamily="34" charset="-128"/>
                <a:ea typeface="Arial Unicode MS" pitchFamily="34" charset="-128"/>
                <a:cs typeface="Arial Unicode MS" pitchFamily="34" charset="-128"/>
              </a:rPr>
              <a:t>add	R1, </a:t>
            </a:r>
            <a:r>
              <a:rPr lang="en-US" sz="1400">
                <a:solidFill>
                  <a:srgbClr val="3333FF"/>
                </a:solidFill>
                <a:latin typeface="Arial Unicode MS" pitchFamily="34" charset="-128"/>
                <a:ea typeface="Arial Unicode MS" pitchFamily="34" charset="-128"/>
                <a:cs typeface="Arial Unicode MS" pitchFamily="34" charset="-128"/>
              </a:rPr>
              <a:t>R2</a:t>
            </a:r>
            <a:r>
              <a:rPr lang="en-US" sz="1400">
                <a:latin typeface="Arial Unicode MS" pitchFamily="34" charset="-128"/>
                <a:ea typeface="Arial Unicode MS" pitchFamily="34" charset="-128"/>
                <a:cs typeface="Arial Unicode MS" pitchFamily="34" charset="-128"/>
              </a:rPr>
              <a:t>, R3</a:t>
            </a:r>
          </a:p>
          <a:p>
            <a:pPr lvl="1">
              <a:buFontTx/>
              <a:buNone/>
            </a:pPr>
            <a:r>
              <a:rPr lang="en-US" sz="1400">
                <a:latin typeface="Arial Unicode MS" pitchFamily="34" charset="-128"/>
                <a:ea typeface="Arial Unicode MS" pitchFamily="34" charset="-128"/>
                <a:cs typeface="Arial Unicode MS" pitchFamily="34" charset="-128"/>
              </a:rPr>
              <a:t>sub	</a:t>
            </a:r>
            <a:r>
              <a:rPr lang="en-US" sz="1400">
                <a:solidFill>
                  <a:srgbClr val="3333FF"/>
                </a:solidFill>
                <a:latin typeface="Arial Unicode MS" pitchFamily="34" charset="-128"/>
                <a:ea typeface="Arial Unicode MS" pitchFamily="34" charset="-128"/>
                <a:cs typeface="Arial Unicode MS" pitchFamily="34" charset="-128"/>
              </a:rPr>
              <a:t>R2</a:t>
            </a:r>
            <a:r>
              <a:rPr lang="en-US" sz="1400">
                <a:latin typeface="Arial Unicode MS" pitchFamily="34" charset="-128"/>
                <a:ea typeface="Arial Unicode MS" pitchFamily="34" charset="-128"/>
                <a:cs typeface="Arial Unicode MS" pitchFamily="34" charset="-128"/>
              </a:rPr>
              <a:t>, R4, R1</a:t>
            </a:r>
          </a:p>
          <a:p>
            <a:pPr lvl="1">
              <a:buFontTx/>
              <a:buNone/>
            </a:pPr>
            <a:r>
              <a:rPr lang="en-US" sz="1400">
                <a:latin typeface="Arial Unicode MS" pitchFamily="34" charset="-128"/>
                <a:ea typeface="Arial Unicode MS" pitchFamily="34" charset="-128"/>
                <a:cs typeface="Arial Unicode MS" pitchFamily="34" charset="-128"/>
              </a:rPr>
              <a:t>or	R1, R6, R3</a:t>
            </a:r>
          </a:p>
          <a:p>
            <a:r>
              <a:rPr lang="en-US" sz="2400"/>
              <a:t>Problem: swap means introducing false RAW hazards</a:t>
            </a:r>
          </a:p>
          <a:p>
            <a:r>
              <a:rPr lang="en-US" sz="2400"/>
              <a:t>Artificial: can be removed if sub used a different destination register</a:t>
            </a:r>
          </a:p>
          <a:p>
            <a:r>
              <a:rPr lang="en-US" sz="2400"/>
              <a:t>Can’t happen in in-order pipeline since reads happen in ID but writes happen in WB</a:t>
            </a:r>
          </a:p>
          <a:p>
            <a:r>
              <a:rPr lang="en-US" sz="2400"/>
              <a:t>Can happen in out-of-order reads, e.g. out-of-order execution</a:t>
            </a:r>
            <a:endParaRPr lang="en-US" sz="160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B51DA0-D488-43AA-AEBC-4E2652A622C3}" type="slidenum">
              <a:rPr lang="en-US"/>
              <a:pPr/>
              <a:t>9</a:t>
            </a:fld>
            <a:endParaRPr lang="en-US"/>
          </a:p>
        </p:txBody>
      </p:sp>
      <p:sp>
        <p:nvSpPr>
          <p:cNvPr id="61442" name="Rectangle 2"/>
          <p:cNvSpPr>
            <a:spLocks noGrp="1" noChangeArrowheads="1"/>
          </p:cNvSpPr>
          <p:nvPr>
            <p:ph type="title"/>
          </p:nvPr>
        </p:nvSpPr>
        <p:spPr/>
        <p:txBody>
          <a:bodyPr/>
          <a:lstStyle/>
          <a:p>
            <a:r>
              <a:rPr lang="en-US"/>
              <a:t>WAW (Output Depndence) </a:t>
            </a:r>
          </a:p>
        </p:txBody>
      </p:sp>
      <p:sp>
        <p:nvSpPr>
          <p:cNvPr id="61443" name="Rectangle 3"/>
          <p:cNvSpPr>
            <a:spLocks noGrp="1" noChangeArrowheads="1"/>
          </p:cNvSpPr>
          <p:nvPr>
            <p:ph type="body" idx="1"/>
          </p:nvPr>
        </p:nvSpPr>
        <p:spPr/>
        <p:txBody>
          <a:bodyPr/>
          <a:lstStyle/>
          <a:p>
            <a:pPr lvl="2">
              <a:lnSpc>
                <a:spcPct val="90000"/>
              </a:lnSpc>
              <a:buFontTx/>
              <a:buNone/>
            </a:pPr>
            <a:r>
              <a:rPr lang="en-US"/>
              <a:t>add	</a:t>
            </a:r>
            <a:r>
              <a:rPr lang="en-US">
                <a:solidFill>
                  <a:srgbClr val="008000"/>
                </a:solidFill>
              </a:rPr>
              <a:t>R1</a:t>
            </a:r>
            <a:r>
              <a:rPr lang="en-US"/>
              <a:t>, R2, R3</a:t>
            </a:r>
          </a:p>
          <a:p>
            <a:pPr lvl="2">
              <a:lnSpc>
                <a:spcPct val="90000"/>
              </a:lnSpc>
              <a:buFontTx/>
              <a:buNone/>
            </a:pPr>
            <a:r>
              <a:rPr lang="en-US"/>
              <a:t>sub	R2, R4, R1</a:t>
            </a:r>
          </a:p>
          <a:p>
            <a:pPr lvl="2">
              <a:lnSpc>
                <a:spcPct val="90000"/>
              </a:lnSpc>
              <a:buFontTx/>
              <a:buNone/>
            </a:pPr>
            <a:r>
              <a:rPr lang="en-US"/>
              <a:t>or	</a:t>
            </a:r>
            <a:r>
              <a:rPr lang="en-US">
                <a:solidFill>
                  <a:srgbClr val="008000"/>
                </a:solidFill>
              </a:rPr>
              <a:t>R1</a:t>
            </a:r>
            <a:r>
              <a:rPr lang="en-US"/>
              <a:t>, R6, R3</a:t>
            </a:r>
          </a:p>
          <a:p>
            <a:pPr>
              <a:lnSpc>
                <a:spcPct val="90000"/>
              </a:lnSpc>
            </a:pPr>
            <a:r>
              <a:rPr lang="en-US"/>
              <a:t>Problem: scheduling would leave wrong value in R1 for the sub</a:t>
            </a:r>
          </a:p>
          <a:p>
            <a:pPr>
              <a:lnSpc>
                <a:spcPct val="90000"/>
              </a:lnSpc>
            </a:pPr>
            <a:r>
              <a:rPr lang="en-US"/>
              <a:t>Artificial: using different destination register would solve</a:t>
            </a:r>
          </a:p>
          <a:p>
            <a:pPr>
              <a:lnSpc>
                <a:spcPct val="90000"/>
              </a:lnSpc>
            </a:pPr>
            <a:r>
              <a:rPr lang="en-US"/>
              <a:t>Can’t happen in in-order pipeline in which every instruction takes same cycles since writes are in-order</a:t>
            </a:r>
          </a:p>
          <a:p>
            <a:pPr>
              <a:lnSpc>
                <a:spcPct val="90000"/>
              </a:lnSpc>
            </a:pPr>
            <a:r>
              <a:rPr lang="en-US"/>
              <a:t>Can happen in the presence of multi-cycle operations, i.e., out-of-order writes</a:t>
            </a:r>
          </a:p>
        </p:txBody>
      </p:sp>
    </p:spTree>
  </p:cSld>
  <p:clrMapOvr>
    <a:masterClrMapping/>
  </p:clrMapOvr>
</p:sld>
</file>

<file path=ppt/theme/theme1.xml><?xml version="1.0" encoding="utf-8"?>
<a:theme xmlns:a="http://schemas.openxmlformats.org/drawingml/2006/main" name="Yang_Lec1">
  <a:themeElements>
    <a:clrScheme name="Yang_Lec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Yang_Lec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Comic Sans MS" pitchFamily="66" charset="0"/>
          </a:defRPr>
        </a:defPPr>
      </a:lstStyle>
    </a:lnDef>
  </a:objectDefaults>
  <a:extraClrSchemeLst>
    <a:extraClrScheme>
      <a:clrScheme name="Yang_Lec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Yang_Lec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Yang_Lec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Yang_Lec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Yang_Lec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Yang_Lec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Yang_Lec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1692</TotalTime>
  <Words>1238</Words>
  <Application>Microsoft Office PowerPoint</Application>
  <PresentationFormat>On-screen Show (4:3)</PresentationFormat>
  <Paragraphs>359</Paragraphs>
  <Slides>23</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Yang_Lec1</vt:lpstr>
      <vt:lpstr>Chart</vt:lpstr>
      <vt:lpstr>Lecture 3 Pipeline Contd. (Appendix A)</vt:lpstr>
      <vt:lpstr>Pipeline Hazards</vt:lpstr>
      <vt:lpstr>Data Hazards</vt:lpstr>
      <vt:lpstr>Reducing RAW Hazards: Bypassing</vt:lpstr>
      <vt:lpstr>Minimizing Data Hazard Stalls by Forwarding</vt:lpstr>
      <vt:lpstr>But …</vt:lpstr>
      <vt:lpstr>Compiler Scheduling</vt:lpstr>
      <vt:lpstr>WAR: Why do they exist? (Antidependence)</vt:lpstr>
      <vt:lpstr>WAW (Output Depndence) </vt:lpstr>
      <vt:lpstr>Slide 10</vt:lpstr>
      <vt:lpstr>Register Renaming</vt:lpstr>
      <vt:lpstr>Control Hazards</vt:lpstr>
      <vt:lpstr>Control Hazards – branch delay slots </vt:lpstr>
      <vt:lpstr>Example Nondelayed vs. Delayed Branch</vt:lpstr>
      <vt:lpstr>Control Hazards: Branch Prediction</vt:lpstr>
      <vt:lpstr>Control Hazards: Branch Prediction</vt:lpstr>
      <vt:lpstr>Control Hazards: Branch Prediction</vt:lpstr>
      <vt:lpstr>MIPS R4000 pipeline </vt:lpstr>
      <vt:lpstr>MIPS FP Pipe Stages</vt:lpstr>
      <vt:lpstr>R4000 Performance</vt:lpstr>
      <vt:lpstr>FP Loop: Where are the Hazards?</vt:lpstr>
      <vt:lpstr>FP Loop Showing Stalls</vt:lpstr>
      <vt:lpstr>Minimizing Stalls Technique 1: Compiler Optimization</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Pipeline</dc:title>
  <dc:creator>Jun Yang</dc:creator>
  <cp:lastModifiedBy>UCR</cp:lastModifiedBy>
  <cp:revision>143</cp:revision>
  <dcterms:created xsi:type="dcterms:W3CDTF">2004-10-03T05:37:03Z</dcterms:created>
  <dcterms:modified xsi:type="dcterms:W3CDTF">2010-01-19T18:00:53Z</dcterms:modified>
</cp:coreProperties>
</file>