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sldIdLst>
    <p:sldId id="286" r:id="rId2"/>
    <p:sldId id="348" r:id="rId3"/>
    <p:sldId id="296" r:id="rId4"/>
    <p:sldId id="294" r:id="rId5"/>
    <p:sldId id="365" r:id="rId6"/>
    <p:sldId id="295" r:id="rId7"/>
    <p:sldId id="332" r:id="rId8"/>
    <p:sldId id="333" r:id="rId9"/>
    <p:sldId id="334" r:id="rId10"/>
    <p:sldId id="346" r:id="rId11"/>
    <p:sldId id="355" r:id="rId12"/>
    <p:sldId id="374" r:id="rId13"/>
    <p:sldId id="375" r:id="rId14"/>
    <p:sldId id="356" r:id="rId15"/>
    <p:sldId id="376" r:id="rId16"/>
    <p:sldId id="372" r:id="rId17"/>
    <p:sldId id="357" r:id="rId18"/>
    <p:sldId id="358" r:id="rId19"/>
    <p:sldId id="359" r:id="rId20"/>
    <p:sldId id="361" r:id="rId21"/>
    <p:sldId id="362" r:id="rId22"/>
    <p:sldId id="367" r:id="rId23"/>
    <p:sldId id="371" r:id="rId24"/>
    <p:sldId id="370" r:id="rId25"/>
    <p:sldId id="363" r:id="rId26"/>
    <p:sldId id="364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11" autoAdjust="0"/>
  </p:normalViewPr>
  <p:slideViewPr>
    <p:cSldViewPr>
      <p:cViewPr>
        <p:scale>
          <a:sx n="100" d="100"/>
          <a:sy n="100" d="100"/>
        </p:scale>
        <p:origin x="-194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Times New Roman" pitchFamily="18" charset="0"/>
              </a:defRPr>
            </a:lvl1pPr>
          </a:lstStyle>
          <a:p>
            <a:fld id="{00810C37-07DC-44CD-8703-2898529CC02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F3A03A-91B0-4FA4-A655-8E9EEDA5A7ED}" type="slidenum">
              <a:rPr lang="en-US"/>
              <a:pPr/>
              <a:t>5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3163" y="600075"/>
            <a:ext cx="4525962" cy="339407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4343400"/>
            <a:ext cx="591185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944" tIns="45972" rIns="91944" bIns="4597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2A6156-C3DF-4217-901D-3F021F594DF5}" type="slidenum">
              <a:rPr lang="en-US"/>
              <a:pPr/>
              <a:t>7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1850" cy="4116388"/>
          </a:xfrm>
          <a:noFill/>
          <a:ln/>
        </p:spPr>
        <p:txBody>
          <a:bodyPr lIns="90474" tIns="44443" rIns="90474" bIns="44443"/>
          <a:lstStyle/>
          <a:p>
            <a:r>
              <a:rPr lang="en-US"/>
              <a:t>One of the most important thing you need to know before you start designing a processor is how the instructions look like.</a:t>
            </a:r>
          </a:p>
          <a:p>
            <a:r>
              <a:rPr lang="en-US"/>
              <a:t>Or in more technical term, you need to know the instruction format. One good thing about the MIPS instruction set is that it is very simple.</a:t>
            </a:r>
          </a:p>
          <a:p>
            <a:r>
              <a:rPr lang="en-US"/>
              <a:t>First of all, all MIPS instructions are 32 bits long and there are only three instruction formats: (a) R-type, (b) I-type, and (c) J-type.</a:t>
            </a:r>
          </a:p>
          <a:p>
            <a:r>
              <a:rPr lang="en-US"/>
              <a:t>The different fields of the R-type instructions are:</a:t>
            </a:r>
          </a:p>
          <a:p>
            <a:r>
              <a:rPr lang="en-US"/>
              <a:t>(a) OP specifies the operation of the instruction.</a:t>
            </a:r>
          </a:p>
          <a:p>
            <a:r>
              <a:rPr lang="en-US"/>
              <a:t>(b) Rs, Rt, and Rd are the source and destination register specifiers.</a:t>
            </a:r>
          </a:p>
          <a:p>
            <a:r>
              <a:rPr lang="en-US"/>
              <a:t>(c) Shamt specifies the amount you need to shift for the shift instructions.</a:t>
            </a:r>
          </a:p>
          <a:p>
            <a:r>
              <a:rPr lang="en-US"/>
              <a:t>(d) Funct selects the variant of the operation specified in the “op” field.</a:t>
            </a:r>
          </a:p>
          <a:p>
            <a:r>
              <a:rPr lang="en-US"/>
              <a:t>For the I-type instruction, bits 0 to 15 are used as an immediate field.  I will show you how this immediate field is used differently by different instructions.</a:t>
            </a:r>
          </a:p>
          <a:p>
            <a:r>
              <a:rPr lang="en-US"/>
              <a:t>Finally for the J-type instruction, bits 0 to 25 become the target address of the jump.</a:t>
            </a:r>
          </a:p>
          <a:p>
            <a:endParaRPr lang="en-US"/>
          </a:p>
          <a:p>
            <a:r>
              <a:rPr lang="en-US"/>
              <a:t>+3 = 10 min. (X:50)</a:t>
            </a:r>
          </a:p>
        </p:txBody>
      </p:sp>
      <p:sp>
        <p:nvSpPr>
          <p:cNvPr id="1228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588963"/>
            <a:ext cx="4554538" cy="3416300"/>
          </a:xfrm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EA3448-8712-4E6B-9963-A325AED4D7D9}" type="slidenum">
              <a:rPr lang="en-US"/>
              <a:pPr/>
              <a:t>9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600075"/>
            <a:ext cx="4525962" cy="3394075"/>
          </a:xfrm>
          <a:ln w="12700" cap="flat">
            <a:solidFill>
              <a:schemeClr val="tx1"/>
            </a:solidFill>
          </a:ln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4343400"/>
            <a:ext cx="5911850" cy="4114800"/>
          </a:xfrm>
          <a:ln/>
        </p:spPr>
        <p:txBody>
          <a:bodyPr lIns="91944" tIns="45972" rIns="91944" bIns="4597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50A1D0-EDC4-474C-A3BE-E29FE1D9921E}" type="slidenum">
              <a:rPr lang="en-US"/>
              <a:pPr/>
              <a:t>10</a:t>
            </a:fld>
            <a:endParaRPr 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600075"/>
            <a:ext cx="4525962" cy="3394075"/>
          </a:xfrm>
          <a:ln w="12700" cap="flat">
            <a:solidFill>
              <a:schemeClr val="tx1"/>
            </a:solidFill>
          </a:ln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4343400"/>
            <a:ext cx="5911850" cy="4114800"/>
          </a:xfrm>
          <a:ln/>
        </p:spPr>
        <p:txBody>
          <a:bodyPr lIns="91944" tIns="45972" rIns="91944" bIns="4597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6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EA2AB8-9D7B-4D1D-B7B1-1F8819C61555}" type="slidenum">
              <a:rPr lang="en-US"/>
              <a:pPr/>
              <a:t>22</a:t>
            </a:fld>
            <a:endParaRPr lang="en-US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7525" y="4343400"/>
            <a:ext cx="5907088" cy="4114800"/>
          </a:xfrm>
          <a:ln/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1761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4537" cy="3416300"/>
          </a:xfrm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77E204-82E6-4FA0-AF7E-A8F8052FD5E0}" type="slidenum">
              <a:rPr lang="en-US"/>
              <a:pPr/>
              <a:t>23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832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C69824-F609-40AD-9B7E-6AB202716119}" type="slidenum">
              <a:rPr lang="en-US"/>
              <a:pPr/>
              <a:t>24</a:t>
            </a:fld>
            <a:endParaRPr lang="en-US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0488" tIns="44450" rIns="90488" bIns="444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9/30/2004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78BA2-1685-430C-95E5-E54C5982B2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9/30/2004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D3F56-3785-42A8-B265-6270D7A43F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9/30/2004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30BFEF-E230-43B4-AC98-DE8E78CD36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9/30/2004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Lec.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A397125-EFF4-4784-B5E3-01FFE14267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77724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962400"/>
            <a:ext cx="77724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9/30/2004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Lec.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A4C107A-463A-49E6-B4AD-CE32F74E66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9/30/2004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5B7D15-2532-4B1B-810E-BAE67C7421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9/30/2004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155B6-7294-4F36-A5CE-1AE74626F7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9/30/2004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Lec.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1437E6-812B-4C9E-B805-E76FA05FDE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9/30/2004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Lec. 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120E7-AC93-4718-9F4B-782C29AA49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9/30/2004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Lec. 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6EA4C7-D598-428B-A870-63DE6A185A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9/30/2004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Lec.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8A994-C49A-4E64-8E4A-6A961D0F60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9/30/2004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Lec.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4C8DC-41D8-4030-8237-77E4365D93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9/30/2004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Lec.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72DC4-6D6E-4CC6-84C1-57D23C4F81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>
                <a:latin typeface="Times New Roman" pitchFamily="18" charset="0"/>
              </a:defRPr>
            </a:lvl1pPr>
          </a:lstStyle>
          <a:p>
            <a:r>
              <a:rPr lang="en-US"/>
              <a:t>9/30/2004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>
                <a:latin typeface="Times New Roman" pitchFamily="18" charset="0"/>
              </a:defRPr>
            </a:lvl1pPr>
          </a:lstStyle>
          <a:p>
            <a:r>
              <a:rPr lang="en-US"/>
              <a:t>Lec. 3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>
                <a:latin typeface="Times New Roman" pitchFamily="18" charset="0"/>
              </a:defRPr>
            </a:lvl1pPr>
          </a:lstStyle>
          <a:p>
            <a:fld id="{96720150-3EE1-4DB7-94A1-591EDB9663A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 cmpd="dbl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o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C2E3-8AA9-431A-BD7F-3C7EE765626D}" type="slidenum">
              <a:rPr lang="en-US"/>
              <a:pPr/>
              <a:t>1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rgbClr val="990000"/>
                </a:solidFill>
              </a:rPr>
              <a:t>Lecture </a:t>
            </a:r>
            <a:r>
              <a:rPr lang="en-US" dirty="0" smtClean="0">
                <a:solidFill>
                  <a:srgbClr val="990000"/>
                </a:solidFill>
              </a:rPr>
              <a:t>2</a:t>
            </a:r>
            <a:r>
              <a:rPr lang="en-US" dirty="0">
                <a:solidFill>
                  <a:srgbClr val="990000"/>
                </a:solidFill>
              </a:rPr>
              <a:t/>
            </a:r>
            <a:br>
              <a:rPr lang="en-US" dirty="0">
                <a:solidFill>
                  <a:srgbClr val="990000"/>
                </a:solidFill>
              </a:rPr>
            </a:br>
            <a:r>
              <a:rPr lang="en-US" dirty="0">
                <a:solidFill>
                  <a:srgbClr val="990000"/>
                </a:solidFill>
              </a:rPr>
              <a:t/>
            </a:r>
            <a:br>
              <a:rPr lang="en-US" dirty="0">
                <a:solidFill>
                  <a:srgbClr val="990000"/>
                </a:solidFill>
              </a:rPr>
            </a:br>
            <a:r>
              <a:rPr lang="en-US" b="1" dirty="0">
                <a:solidFill>
                  <a:srgbClr val="990000"/>
                </a:solidFill>
              </a:rPr>
              <a:t>Performance,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sz="2800" b="1" dirty="0">
                <a:solidFill>
                  <a:srgbClr val="990000"/>
                </a:solidFill>
              </a:rPr>
              <a:t>Instruction Set Principles, Pipeline Hazards</a:t>
            </a:r>
            <a:endParaRPr lang="en-US" sz="2800" dirty="0">
              <a:solidFill>
                <a:srgbClr val="990000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24400"/>
            <a:ext cx="6400800" cy="685800"/>
          </a:xfrm>
        </p:spPr>
        <p:txBody>
          <a:bodyPr/>
          <a:lstStyle/>
          <a:p>
            <a:r>
              <a:rPr lang="en-US" dirty="0"/>
              <a:t>Instructor: L.N. </a:t>
            </a:r>
            <a:r>
              <a:rPr lang="en-US" dirty="0" err="1"/>
              <a:t>Bhuyan</a:t>
            </a:r>
            <a:endParaRPr lang="en-US" dirty="0"/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1841500" y="120650"/>
            <a:ext cx="58959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u="none">
                <a:solidFill>
                  <a:schemeClr val="tx2"/>
                </a:solidFill>
              </a:rPr>
              <a:t>CS 203A</a:t>
            </a:r>
            <a:br>
              <a:rPr lang="en-US" sz="2800" b="1" u="none">
                <a:solidFill>
                  <a:schemeClr val="tx2"/>
                </a:solidFill>
              </a:rPr>
            </a:br>
            <a:r>
              <a:rPr lang="en-US" sz="2800" b="1" u="none">
                <a:solidFill>
                  <a:schemeClr val="tx2"/>
                </a:solidFill>
              </a:rPr>
              <a:t>Advanced Computer Architecture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C2E6-5C3A-401E-A81E-0C62614105F4}" type="slidenum">
              <a:rPr lang="en-US"/>
              <a:pPr/>
              <a:t>10</a:t>
            </a:fld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3838"/>
            <a:ext cx="7980363" cy="538162"/>
          </a:xfrm>
          <a:noFill/>
          <a:ln/>
        </p:spPr>
        <p:txBody>
          <a:bodyPr wrap="none" lIns="63500" tIns="25400" rIns="63500" bIns="25400" anchor="t">
            <a:spAutoFit/>
          </a:bodyPr>
          <a:lstStyle/>
          <a:p>
            <a:r>
              <a:rPr lang="en-US"/>
              <a:t>Summary: Instruction Set Design (MIPS)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85863"/>
            <a:ext cx="8648700" cy="4833937"/>
          </a:xfrm>
          <a:noFill/>
          <a:ln/>
        </p:spPr>
        <p:txBody>
          <a:bodyPr lIns="63500" tIns="25400" rIns="63500" bIns="25400">
            <a:spAutoFit/>
          </a:bodyPr>
          <a:lstStyle/>
          <a:p>
            <a:pPr marL="203200" indent="-203200"/>
            <a:r>
              <a:rPr lang="en-US" sz="1800"/>
              <a:t>Use general purpose registers with a load-store architecture: </a:t>
            </a:r>
            <a:r>
              <a:rPr lang="en-US" sz="1800" u="sng">
                <a:solidFill>
                  <a:schemeClr val="accent2"/>
                </a:solidFill>
              </a:rPr>
              <a:t>YES</a:t>
            </a:r>
            <a:endParaRPr lang="en-US" sz="1800">
              <a:solidFill>
                <a:schemeClr val="accent2"/>
              </a:solidFill>
            </a:endParaRPr>
          </a:p>
          <a:p>
            <a:pPr marL="203200" indent="-203200"/>
            <a:r>
              <a:rPr lang="en-US" sz="1800"/>
              <a:t>Provide at least 16 general purpose registers plus separate floating-point registers: </a:t>
            </a:r>
            <a:r>
              <a:rPr lang="en-US" sz="1800" u="sng">
                <a:solidFill>
                  <a:schemeClr val="accent2"/>
                </a:solidFill>
              </a:rPr>
              <a:t>31 GPR &amp; 32 FPR</a:t>
            </a:r>
            <a:endParaRPr lang="en-US" sz="1800">
              <a:solidFill>
                <a:schemeClr val="accent2"/>
              </a:solidFill>
            </a:endParaRPr>
          </a:p>
          <a:p>
            <a:pPr marL="203200" indent="-203200"/>
            <a:r>
              <a:rPr lang="en-US" sz="1800"/>
              <a:t>Support basic  addressing modes: displacement (with an address offset size of 12 to 16 bits), immediate (size 8 to 16 bits), and register deferred; : </a:t>
            </a:r>
            <a:r>
              <a:rPr lang="en-US" sz="1800" u="sng">
                <a:solidFill>
                  <a:schemeClr val="accent2"/>
                </a:solidFill>
              </a:rPr>
              <a:t>YES</a:t>
            </a:r>
            <a:r>
              <a:rPr lang="en-US" sz="1800" u="sng">
                <a:solidFill>
                  <a:schemeClr val="accent1"/>
                </a:solidFill>
              </a:rPr>
              <a:t>: </a:t>
            </a:r>
            <a:r>
              <a:rPr lang="en-US" sz="1800" u="sng">
                <a:solidFill>
                  <a:schemeClr val="accent2"/>
                </a:solidFill>
              </a:rPr>
              <a:t>16 bits for immediate, displacement (disp=0 =&gt; register deferred)</a:t>
            </a:r>
            <a:endParaRPr lang="en-US" sz="1800">
              <a:solidFill>
                <a:schemeClr val="accent2"/>
              </a:solidFill>
            </a:endParaRPr>
          </a:p>
          <a:p>
            <a:pPr marL="203200" indent="-203200"/>
            <a:r>
              <a:rPr lang="en-US" sz="1800"/>
              <a:t> All addressing modes apply to all data transfer instructions : </a:t>
            </a:r>
            <a:r>
              <a:rPr lang="en-US" sz="1800" u="sng">
                <a:solidFill>
                  <a:schemeClr val="accent2"/>
                </a:solidFill>
              </a:rPr>
              <a:t>YES</a:t>
            </a:r>
            <a:r>
              <a:rPr lang="en-US" sz="1800"/>
              <a:t> </a:t>
            </a:r>
          </a:p>
          <a:p>
            <a:pPr marL="203200" indent="-203200"/>
            <a:r>
              <a:rPr lang="en-US" sz="1800"/>
              <a:t>Use fixed instruction encoding if interested in performance and use variable instruction encoding if interested in code size : </a:t>
            </a:r>
            <a:r>
              <a:rPr lang="en-US" sz="1800" u="sng">
                <a:solidFill>
                  <a:schemeClr val="accent2"/>
                </a:solidFill>
              </a:rPr>
              <a:t>Fixed</a:t>
            </a:r>
            <a:r>
              <a:rPr lang="en-US" sz="1800"/>
              <a:t> </a:t>
            </a:r>
          </a:p>
          <a:p>
            <a:pPr marL="203200" indent="-203200"/>
            <a:r>
              <a:rPr lang="en-US" sz="1800"/>
              <a:t>Support these data sizes and types: 8-bit, 16-bit, 32-bit integers and 32-bit and 64-bit IEEE 754 floating point numbers: </a:t>
            </a:r>
            <a:r>
              <a:rPr lang="en-US" sz="1800" u="sng">
                <a:solidFill>
                  <a:schemeClr val="accent2"/>
                </a:solidFill>
              </a:rPr>
              <a:t>YES</a:t>
            </a:r>
            <a:endParaRPr lang="en-US" sz="1800">
              <a:solidFill>
                <a:schemeClr val="accent2"/>
              </a:solidFill>
            </a:endParaRPr>
          </a:p>
          <a:p>
            <a:pPr marL="203200" indent="-203200"/>
            <a:r>
              <a:rPr lang="en-US" sz="1800"/>
              <a:t>Support these simple instructions, since they will dominate the number of instructions executed: load, store, add, subtract, move register-register, and, shift, compare equal, compare not equal, branch (with a PC-relative address at least 8-bits long), jump, call, and return: </a:t>
            </a:r>
            <a:r>
              <a:rPr lang="en-US" sz="1800" u="sng">
                <a:solidFill>
                  <a:schemeClr val="accent2"/>
                </a:solidFill>
              </a:rPr>
              <a:t>YES</a:t>
            </a:r>
            <a:endParaRPr lang="en-US" sz="1800">
              <a:solidFill>
                <a:schemeClr val="accent2"/>
              </a:solidFill>
            </a:endParaRPr>
          </a:p>
          <a:p>
            <a:pPr marL="203200" indent="-203200"/>
            <a:r>
              <a:rPr lang="en-US" sz="1800"/>
              <a:t> Aim for a minimalist instruction set: </a:t>
            </a:r>
            <a:r>
              <a:rPr lang="en-US" sz="1800" u="sng">
                <a:solidFill>
                  <a:schemeClr val="accent2"/>
                </a:solidFill>
              </a:rPr>
              <a:t>YES</a:t>
            </a:r>
          </a:p>
        </p:txBody>
      </p:sp>
    </p:spTree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BEDA4-53BF-4971-A50C-AD71C6D95EBE}" type="slidenum">
              <a:rPr lang="en-US"/>
              <a:pPr/>
              <a:t>11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Review: 5-stage Execution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5 canonical stage “RISC” load-store architecture</a:t>
            </a:r>
          </a:p>
          <a:p>
            <a:pPr lvl="2">
              <a:buClr>
                <a:schemeClr val="tx1"/>
              </a:buClr>
              <a:buFontTx/>
              <a:buAutoNum type="arabicPeriod"/>
            </a:pPr>
            <a:r>
              <a:rPr lang="en-US"/>
              <a:t>Instruction fetch (IF): </a:t>
            </a:r>
          </a:p>
          <a:p>
            <a:pPr lvl="3">
              <a:buFontTx/>
              <a:buChar char="•"/>
            </a:pPr>
            <a:r>
              <a:rPr lang="en-US"/>
              <a:t>get instruction from memory/cache</a:t>
            </a:r>
          </a:p>
          <a:p>
            <a:pPr lvl="2">
              <a:buClr>
                <a:schemeClr val="tx1"/>
              </a:buClr>
              <a:buFontTx/>
              <a:buAutoNum type="arabicPeriod"/>
            </a:pPr>
            <a:r>
              <a:rPr lang="en-US"/>
              <a:t>Instruction decode, Register read (ID): </a:t>
            </a:r>
          </a:p>
          <a:p>
            <a:pPr lvl="3">
              <a:buFontTx/>
              <a:buChar char="•"/>
            </a:pPr>
            <a:r>
              <a:rPr lang="en-US"/>
              <a:t>translate opcode into control signals and read regs</a:t>
            </a:r>
          </a:p>
          <a:p>
            <a:pPr lvl="2">
              <a:buClr>
                <a:schemeClr val="tx1"/>
              </a:buClr>
              <a:buFontTx/>
              <a:buAutoNum type="arabicPeriod"/>
            </a:pPr>
            <a:r>
              <a:rPr lang="en-US"/>
              <a:t>Execute (EX): </a:t>
            </a:r>
          </a:p>
          <a:p>
            <a:pPr lvl="3">
              <a:buFontTx/>
              <a:buChar char="•"/>
            </a:pPr>
            <a:r>
              <a:rPr lang="en-US"/>
              <a:t>perform ALU operation, load/store address, branch outcomes</a:t>
            </a:r>
          </a:p>
          <a:p>
            <a:pPr lvl="2">
              <a:buClr>
                <a:schemeClr val="tx1"/>
              </a:buClr>
              <a:buFontTx/>
              <a:buAutoNum type="arabicPeriod"/>
            </a:pPr>
            <a:r>
              <a:rPr lang="en-US"/>
              <a:t>Memory (MEM): </a:t>
            </a:r>
          </a:p>
          <a:p>
            <a:pPr lvl="3">
              <a:buFontTx/>
              <a:buChar char="•"/>
            </a:pPr>
            <a:r>
              <a:rPr lang="en-US"/>
              <a:t>access memory if load/store, everyone else idle</a:t>
            </a:r>
          </a:p>
          <a:p>
            <a:pPr lvl="2">
              <a:buClr>
                <a:schemeClr val="tx1"/>
              </a:buClr>
              <a:buFontTx/>
              <a:buAutoNum type="arabicPeriod"/>
            </a:pPr>
            <a:r>
              <a:rPr lang="en-US"/>
              <a:t>Writeback/retire (WB): </a:t>
            </a:r>
          </a:p>
          <a:p>
            <a:pPr lvl="3">
              <a:buFontTx/>
              <a:buChar char="•"/>
            </a:pPr>
            <a:r>
              <a:rPr lang="en-US"/>
              <a:t>write results to register file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58800" y="152400"/>
            <a:ext cx="7975600" cy="685800"/>
          </a:xfrm>
        </p:spPr>
        <p:txBody>
          <a:bodyPr/>
          <a:lstStyle/>
          <a:p>
            <a:r>
              <a:rPr lang="en-US" dirty="0"/>
              <a:t>Review: Single-cycle </a:t>
            </a:r>
            <a:r>
              <a:rPr lang="en-US" dirty="0" err="1"/>
              <a:t>Datapath</a:t>
            </a:r>
            <a:r>
              <a:rPr lang="en-US" dirty="0"/>
              <a:t> for MIPS</a:t>
            </a:r>
          </a:p>
        </p:txBody>
      </p:sp>
      <p:sp>
        <p:nvSpPr>
          <p:cNvPr id="908292" name="Rectangle 4"/>
          <p:cNvSpPr>
            <a:spLocks noChangeArrowheads="1"/>
          </p:cNvSpPr>
          <p:nvPr/>
        </p:nvSpPr>
        <p:spPr bwMode="auto">
          <a:xfrm>
            <a:off x="7029450" y="1463675"/>
            <a:ext cx="1960563" cy="1524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8293" name="Text Box 5"/>
          <p:cNvSpPr txBox="1">
            <a:spLocks noChangeArrowheads="1"/>
          </p:cNvSpPr>
          <p:nvPr/>
        </p:nvSpPr>
        <p:spPr bwMode="auto">
          <a:xfrm>
            <a:off x="7267575" y="1585913"/>
            <a:ext cx="1549400" cy="1373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Helvetica" pitchFamily="34" charset="0"/>
              </a:rPr>
              <a:t>Data</a:t>
            </a:r>
          </a:p>
          <a:p>
            <a:pPr algn="ctr"/>
            <a:r>
              <a:rPr lang="en-US" sz="2800">
                <a:latin typeface="Helvetica" pitchFamily="34" charset="0"/>
              </a:rPr>
              <a:t>Memory</a:t>
            </a:r>
          </a:p>
          <a:p>
            <a:pPr algn="ctr"/>
            <a:r>
              <a:rPr lang="en-US" sz="2800">
                <a:latin typeface="Helvetica" pitchFamily="34" charset="0"/>
              </a:rPr>
              <a:t>(Dmem)</a:t>
            </a:r>
            <a:endParaRPr lang="en-US" sz="2400" b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31788" y="1463675"/>
            <a:ext cx="982662" cy="1524000"/>
            <a:chOff x="197" y="1343"/>
            <a:chExt cx="619" cy="960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97" y="1343"/>
              <a:ext cx="427" cy="960"/>
              <a:chOff x="1238" y="720"/>
              <a:chExt cx="427" cy="960"/>
            </a:xfrm>
          </p:grpSpPr>
          <p:sp>
            <p:nvSpPr>
              <p:cNvPr id="908296" name="Text Box 8"/>
              <p:cNvSpPr txBox="1">
                <a:spLocks noChangeArrowheads="1"/>
              </p:cNvSpPr>
              <p:nvPr/>
            </p:nvSpPr>
            <p:spPr bwMode="auto">
              <a:xfrm>
                <a:off x="1238" y="1012"/>
                <a:ext cx="427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>
                    <a:latin typeface="Helvetica" pitchFamily="34" charset="0"/>
                  </a:rPr>
                  <a:t>PC</a:t>
                </a:r>
                <a:endParaRPr lang="en-US" sz="2400" b="0"/>
              </a:p>
            </p:txBody>
          </p:sp>
          <p:sp>
            <p:nvSpPr>
              <p:cNvPr id="908297" name="Rectangle 9"/>
              <p:cNvSpPr>
                <a:spLocks noChangeArrowheads="1"/>
              </p:cNvSpPr>
              <p:nvPr/>
            </p:nvSpPr>
            <p:spPr bwMode="auto">
              <a:xfrm>
                <a:off x="1238" y="720"/>
                <a:ext cx="427" cy="96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8298" name="Line 10"/>
            <p:cNvSpPr>
              <a:spLocks noChangeShapeType="1"/>
            </p:cNvSpPr>
            <p:nvPr/>
          </p:nvSpPr>
          <p:spPr bwMode="auto">
            <a:xfrm>
              <a:off x="624" y="182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676650" y="1463675"/>
            <a:ext cx="2133600" cy="1524000"/>
            <a:chOff x="2304" y="1343"/>
            <a:chExt cx="1344" cy="960"/>
          </a:xfrm>
        </p:grpSpPr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2304" y="1343"/>
              <a:ext cx="1138" cy="960"/>
              <a:chOff x="1238" y="720"/>
              <a:chExt cx="427" cy="960"/>
            </a:xfrm>
          </p:grpSpPr>
          <p:sp>
            <p:nvSpPr>
              <p:cNvPr id="908301" name="Text Box 13"/>
              <p:cNvSpPr txBox="1">
                <a:spLocks noChangeArrowheads="1"/>
              </p:cNvSpPr>
              <p:nvPr/>
            </p:nvSpPr>
            <p:spPr bwMode="auto">
              <a:xfrm>
                <a:off x="1238" y="1012"/>
                <a:ext cx="427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>
                    <a:latin typeface="Helvetica" pitchFamily="34" charset="0"/>
                  </a:rPr>
                  <a:t>Registers</a:t>
                </a:r>
                <a:endParaRPr lang="en-US" sz="2400" b="0"/>
              </a:p>
            </p:txBody>
          </p:sp>
          <p:sp>
            <p:nvSpPr>
              <p:cNvPr id="908302" name="Rectangle 14"/>
              <p:cNvSpPr>
                <a:spLocks noChangeArrowheads="1"/>
              </p:cNvSpPr>
              <p:nvPr/>
            </p:nvSpPr>
            <p:spPr bwMode="auto">
              <a:xfrm>
                <a:off x="1238" y="720"/>
                <a:ext cx="427" cy="96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8303" name="Line 15"/>
            <p:cNvSpPr>
              <a:spLocks noChangeShapeType="1"/>
            </p:cNvSpPr>
            <p:nvPr/>
          </p:nvSpPr>
          <p:spPr bwMode="auto">
            <a:xfrm>
              <a:off x="3456" y="206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304" name="Line 16"/>
            <p:cNvSpPr>
              <a:spLocks noChangeShapeType="1"/>
            </p:cNvSpPr>
            <p:nvPr/>
          </p:nvSpPr>
          <p:spPr bwMode="auto">
            <a:xfrm>
              <a:off x="3456" y="1635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5810250" y="1471613"/>
            <a:ext cx="1219200" cy="1524000"/>
            <a:chOff x="3648" y="1348"/>
            <a:chExt cx="768" cy="960"/>
          </a:xfrm>
        </p:grpSpPr>
        <p:sp>
          <p:nvSpPr>
            <p:cNvPr id="908306" name="Text Box 18"/>
            <p:cNvSpPr txBox="1">
              <a:spLocks noChangeArrowheads="1"/>
            </p:cNvSpPr>
            <p:nvPr/>
          </p:nvSpPr>
          <p:spPr bwMode="auto">
            <a:xfrm>
              <a:off x="3648" y="1635"/>
              <a:ext cx="577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800">
                  <a:latin typeface="Helvetica" pitchFamily="34" charset="0"/>
                </a:rPr>
                <a:t>ALU</a:t>
              </a:r>
              <a:endParaRPr lang="en-US" sz="2400" b="0"/>
            </a:p>
          </p:txBody>
        </p:sp>
        <p:sp>
          <p:nvSpPr>
            <p:cNvPr id="908307" name="Freeform 19"/>
            <p:cNvSpPr>
              <a:spLocks/>
            </p:cNvSpPr>
            <p:nvPr/>
          </p:nvSpPr>
          <p:spPr bwMode="auto">
            <a:xfrm>
              <a:off x="3648" y="1348"/>
              <a:ext cx="528" cy="9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8" y="192"/>
                </a:cxn>
                <a:cxn ang="0">
                  <a:pos x="528" y="672"/>
                </a:cxn>
                <a:cxn ang="0">
                  <a:pos x="0" y="960"/>
                </a:cxn>
                <a:cxn ang="0">
                  <a:pos x="0" y="528"/>
                </a:cxn>
                <a:cxn ang="0">
                  <a:pos x="48" y="480"/>
                </a:cxn>
                <a:cxn ang="0">
                  <a:pos x="0" y="432"/>
                </a:cxn>
                <a:cxn ang="0">
                  <a:pos x="0" y="0"/>
                </a:cxn>
              </a:cxnLst>
              <a:rect l="0" t="0" r="r" b="b"/>
              <a:pathLst>
                <a:path w="528" h="960">
                  <a:moveTo>
                    <a:pt x="0" y="0"/>
                  </a:moveTo>
                  <a:lnTo>
                    <a:pt x="528" y="192"/>
                  </a:lnTo>
                  <a:lnTo>
                    <a:pt x="528" y="672"/>
                  </a:lnTo>
                  <a:lnTo>
                    <a:pt x="0" y="960"/>
                  </a:lnTo>
                  <a:lnTo>
                    <a:pt x="0" y="528"/>
                  </a:lnTo>
                  <a:lnTo>
                    <a:pt x="48" y="480"/>
                  </a:lnTo>
                  <a:lnTo>
                    <a:pt x="0" y="4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308" name="Line 20"/>
            <p:cNvSpPr>
              <a:spLocks noChangeShapeType="1"/>
            </p:cNvSpPr>
            <p:nvPr/>
          </p:nvSpPr>
          <p:spPr bwMode="auto">
            <a:xfrm>
              <a:off x="4176" y="1780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8309" name="Freeform 21"/>
          <p:cNvSpPr>
            <a:spLocks/>
          </p:cNvSpPr>
          <p:nvPr/>
        </p:nvSpPr>
        <p:spPr bwMode="auto">
          <a:xfrm>
            <a:off x="5581650" y="2614613"/>
            <a:ext cx="1447800" cy="609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84"/>
              </a:cxn>
              <a:cxn ang="0">
                <a:pos x="720" y="384"/>
              </a:cxn>
              <a:cxn ang="0">
                <a:pos x="720" y="96"/>
              </a:cxn>
              <a:cxn ang="0">
                <a:pos x="912" y="96"/>
              </a:cxn>
            </a:cxnLst>
            <a:rect l="0" t="0" r="r" b="b"/>
            <a:pathLst>
              <a:path w="912" h="384">
                <a:moveTo>
                  <a:pt x="0" y="0"/>
                </a:moveTo>
                <a:lnTo>
                  <a:pt x="0" y="384"/>
                </a:lnTo>
                <a:lnTo>
                  <a:pt x="720" y="384"/>
                </a:lnTo>
                <a:lnTo>
                  <a:pt x="720" y="96"/>
                </a:lnTo>
                <a:lnTo>
                  <a:pt x="912" y="96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8317" name="Text Box 29"/>
          <p:cNvSpPr txBox="1">
            <a:spLocks noChangeArrowheads="1"/>
          </p:cNvSpPr>
          <p:nvPr/>
        </p:nvSpPr>
        <p:spPr bwMode="auto">
          <a:xfrm>
            <a:off x="1314450" y="1560513"/>
            <a:ext cx="2024063" cy="1373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Helvetica" pitchFamily="34" charset="0"/>
              </a:rPr>
              <a:t>Instruction</a:t>
            </a:r>
          </a:p>
          <a:p>
            <a:pPr algn="ctr"/>
            <a:r>
              <a:rPr lang="en-US" sz="2800">
                <a:latin typeface="Helvetica" pitchFamily="34" charset="0"/>
              </a:rPr>
              <a:t>Memory</a:t>
            </a:r>
          </a:p>
          <a:p>
            <a:pPr algn="ctr"/>
            <a:r>
              <a:rPr lang="en-US" sz="2800">
                <a:latin typeface="Helvetica" pitchFamily="34" charset="0"/>
              </a:rPr>
              <a:t>(Imem)</a:t>
            </a:r>
            <a:endParaRPr lang="en-US" sz="2400" b="0"/>
          </a:p>
        </p:txBody>
      </p:sp>
      <p:sp>
        <p:nvSpPr>
          <p:cNvPr id="908319" name="Rectangle 31"/>
          <p:cNvSpPr>
            <a:spLocks noChangeArrowheads="1"/>
          </p:cNvSpPr>
          <p:nvPr/>
        </p:nvSpPr>
        <p:spPr bwMode="auto">
          <a:xfrm>
            <a:off x="1314450" y="1463675"/>
            <a:ext cx="1960563" cy="1524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8320" name="Line 32"/>
          <p:cNvSpPr>
            <a:spLocks noChangeShapeType="1"/>
          </p:cNvSpPr>
          <p:nvPr/>
        </p:nvSpPr>
        <p:spPr bwMode="auto">
          <a:xfrm>
            <a:off x="3275013" y="2614613"/>
            <a:ext cx="4016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331788" y="3373438"/>
            <a:ext cx="3116262" cy="519112"/>
            <a:chOff x="197" y="2546"/>
            <a:chExt cx="1963" cy="327"/>
          </a:xfrm>
        </p:grpSpPr>
        <p:sp>
          <p:nvSpPr>
            <p:cNvPr id="908334" name="Line 46"/>
            <p:cNvSpPr>
              <a:spLocks noChangeShapeType="1"/>
            </p:cNvSpPr>
            <p:nvPr/>
          </p:nvSpPr>
          <p:spPr bwMode="auto">
            <a:xfrm>
              <a:off x="197" y="2551"/>
              <a:ext cx="1963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335" name="Text Box 47"/>
            <p:cNvSpPr txBox="1">
              <a:spLocks noChangeArrowheads="1"/>
            </p:cNvSpPr>
            <p:nvPr/>
          </p:nvSpPr>
          <p:spPr bwMode="auto">
            <a:xfrm>
              <a:off x="659" y="2546"/>
              <a:ext cx="914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chemeClr val="accent2"/>
                  </a:solidFill>
                  <a:latin typeface="Helvetica" pitchFamily="34" charset="0"/>
                </a:rPr>
                <a:t>Stage 1</a:t>
              </a:r>
              <a:endParaRPr lang="en-US" sz="280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</p:grpSp>
      <p:grpSp>
        <p:nvGrpSpPr>
          <p:cNvPr id="8" name="Group 48"/>
          <p:cNvGrpSpPr>
            <a:grpSpLocks/>
          </p:cNvGrpSpPr>
          <p:nvPr/>
        </p:nvGrpSpPr>
        <p:grpSpPr bwMode="auto">
          <a:xfrm>
            <a:off x="3448050" y="3373438"/>
            <a:ext cx="2133600" cy="519112"/>
            <a:chOff x="2160" y="2546"/>
            <a:chExt cx="1344" cy="327"/>
          </a:xfrm>
        </p:grpSpPr>
        <p:sp>
          <p:nvSpPr>
            <p:cNvPr id="908337" name="Line 49"/>
            <p:cNvSpPr>
              <a:spLocks noChangeShapeType="1"/>
            </p:cNvSpPr>
            <p:nvPr/>
          </p:nvSpPr>
          <p:spPr bwMode="auto">
            <a:xfrm>
              <a:off x="2160" y="2551"/>
              <a:ext cx="1344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338" name="Text Box 50"/>
            <p:cNvSpPr txBox="1">
              <a:spLocks noChangeArrowheads="1"/>
            </p:cNvSpPr>
            <p:nvPr/>
          </p:nvSpPr>
          <p:spPr bwMode="auto">
            <a:xfrm>
              <a:off x="2304" y="2546"/>
              <a:ext cx="914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chemeClr val="accent2"/>
                  </a:solidFill>
                  <a:latin typeface="Helvetica" pitchFamily="34" charset="0"/>
                </a:rPr>
                <a:t>Stage 2</a:t>
              </a:r>
            </a:p>
          </p:txBody>
        </p:sp>
      </p:grpSp>
      <p:grpSp>
        <p:nvGrpSpPr>
          <p:cNvPr id="9" name="Group 51"/>
          <p:cNvGrpSpPr>
            <a:grpSpLocks/>
          </p:cNvGrpSpPr>
          <p:nvPr/>
        </p:nvGrpSpPr>
        <p:grpSpPr bwMode="auto">
          <a:xfrm>
            <a:off x="5480050" y="3373438"/>
            <a:ext cx="1450975" cy="519112"/>
            <a:chOff x="3440" y="2546"/>
            <a:chExt cx="914" cy="327"/>
          </a:xfrm>
        </p:grpSpPr>
        <p:sp>
          <p:nvSpPr>
            <p:cNvPr id="908340" name="Line 52"/>
            <p:cNvSpPr>
              <a:spLocks noChangeShapeType="1"/>
            </p:cNvSpPr>
            <p:nvPr/>
          </p:nvSpPr>
          <p:spPr bwMode="auto">
            <a:xfrm>
              <a:off x="3504" y="2551"/>
              <a:ext cx="821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341" name="Text Box 53"/>
            <p:cNvSpPr txBox="1">
              <a:spLocks noChangeArrowheads="1"/>
            </p:cNvSpPr>
            <p:nvPr/>
          </p:nvSpPr>
          <p:spPr bwMode="auto">
            <a:xfrm>
              <a:off x="3440" y="2546"/>
              <a:ext cx="914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chemeClr val="accent2"/>
                  </a:solidFill>
                  <a:latin typeface="Helvetica" pitchFamily="34" charset="0"/>
                </a:rPr>
                <a:t>Stage 3</a:t>
              </a:r>
            </a:p>
          </p:txBody>
        </p:sp>
      </p:grpSp>
      <p:grpSp>
        <p:nvGrpSpPr>
          <p:cNvPr id="10" name="Group 54"/>
          <p:cNvGrpSpPr>
            <a:grpSpLocks/>
          </p:cNvGrpSpPr>
          <p:nvPr/>
        </p:nvGrpSpPr>
        <p:grpSpPr bwMode="auto">
          <a:xfrm>
            <a:off x="6884988" y="3373438"/>
            <a:ext cx="2105025" cy="519112"/>
            <a:chOff x="4325" y="2546"/>
            <a:chExt cx="1326" cy="327"/>
          </a:xfrm>
        </p:grpSpPr>
        <p:sp>
          <p:nvSpPr>
            <p:cNvPr id="908343" name="Line 55"/>
            <p:cNvSpPr>
              <a:spLocks noChangeShapeType="1"/>
            </p:cNvSpPr>
            <p:nvPr/>
          </p:nvSpPr>
          <p:spPr bwMode="auto">
            <a:xfrm>
              <a:off x="4325" y="2551"/>
              <a:ext cx="1326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8344" name="Text Box 56"/>
            <p:cNvSpPr txBox="1">
              <a:spLocks noChangeArrowheads="1"/>
            </p:cNvSpPr>
            <p:nvPr/>
          </p:nvSpPr>
          <p:spPr bwMode="auto">
            <a:xfrm>
              <a:off x="4409" y="2546"/>
              <a:ext cx="97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chemeClr val="accent2"/>
                  </a:solidFill>
                  <a:latin typeface="Helvetica" pitchFamily="34" charset="0"/>
                </a:rPr>
                <a:t> Stage 4</a:t>
              </a:r>
            </a:p>
          </p:txBody>
        </p:sp>
      </p:grpSp>
      <p:sp>
        <p:nvSpPr>
          <p:cNvPr id="908346" name="Line 58"/>
          <p:cNvSpPr>
            <a:spLocks noChangeShapeType="1"/>
          </p:cNvSpPr>
          <p:nvPr/>
        </p:nvSpPr>
        <p:spPr bwMode="auto">
          <a:xfrm flipV="1">
            <a:off x="6800850" y="1219200"/>
            <a:ext cx="0" cy="938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08347" name="AutoShape 59"/>
          <p:cNvCxnSpPr>
            <a:cxnSpLocks noChangeShapeType="1"/>
          </p:cNvCxnSpPr>
          <p:nvPr/>
        </p:nvCxnSpPr>
        <p:spPr bwMode="auto">
          <a:xfrm flipH="1">
            <a:off x="312738" y="2225675"/>
            <a:ext cx="8696325" cy="1588"/>
          </a:xfrm>
          <a:prstGeom prst="bentConnector5">
            <a:avLst>
              <a:gd name="adj1" fmla="val -1074"/>
              <a:gd name="adj2" fmla="val -62400000"/>
              <a:gd name="adj3" fmla="val 102407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908348" name="Line 60"/>
          <p:cNvSpPr>
            <a:spLocks noChangeShapeType="1"/>
          </p:cNvSpPr>
          <p:nvPr/>
        </p:nvSpPr>
        <p:spPr bwMode="auto">
          <a:xfrm>
            <a:off x="3448050" y="2227263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8349" name="Line 61"/>
          <p:cNvSpPr>
            <a:spLocks noChangeShapeType="1"/>
          </p:cNvSpPr>
          <p:nvPr/>
        </p:nvSpPr>
        <p:spPr bwMode="auto">
          <a:xfrm flipV="1">
            <a:off x="3448050" y="1238250"/>
            <a:ext cx="0" cy="9890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8350" name="Text Box 62"/>
          <p:cNvSpPr txBox="1">
            <a:spLocks noChangeArrowheads="1"/>
          </p:cNvSpPr>
          <p:nvPr/>
        </p:nvSpPr>
        <p:spPr bwMode="auto">
          <a:xfrm>
            <a:off x="7693025" y="679450"/>
            <a:ext cx="145097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u="none" dirty="0">
                <a:solidFill>
                  <a:schemeClr val="accent2"/>
                </a:solidFill>
                <a:latin typeface="Helvetica" pitchFamily="34" charset="0"/>
              </a:rPr>
              <a:t>Stage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8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8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8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8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8317" grpId="0" build="p" autoUpdateAnimBg="0"/>
      <p:bldP spid="908319" grpId="0" animBg="1"/>
      <p:bldP spid="9083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0996" name="Picture 4" descr="13~Figure_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7100" y="833438"/>
            <a:ext cx="6985000" cy="5427662"/>
          </a:xfrm>
          <a:prstGeom prst="rect">
            <a:avLst/>
          </a:prstGeom>
          <a:noFill/>
        </p:spPr>
      </p:pic>
      <p:sp>
        <p:nvSpPr>
          <p:cNvPr id="980997" name="Text Box 5"/>
          <p:cNvSpPr txBox="1">
            <a:spLocks noChangeArrowheads="1"/>
          </p:cNvSpPr>
          <p:nvPr/>
        </p:nvSpPr>
        <p:spPr bwMode="auto">
          <a:xfrm>
            <a:off x="542925" y="190500"/>
            <a:ext cx="7415213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/>
              <a:t> </a:t>
            </a:r>
            <a:r>
              <a:rPr lang="en-US" sz="2400" b="1" dirty="0" err="1"/>
              <a:t>Datapath</a:t>
            </a:r>
            <a:r>
              <a:rPr lang="en-US" sz="2400" b="1" dirty="0"/>
              <a:t> with Control Signals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6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2EAF7-4326-4B18-A265-E348EF777246}" type="slidenum">
              <a:rPr lang="en-US"/>
              <a:pPr/>
              <a:t>14</a:t>
            </a:fld>
            <a:endParaRPr lang="en-US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7630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Overlap execution of instructions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Start instruction on </a:t>
            </a:r>
            <a:r>
              <a:rPr lang="en-US" sz="2000" b="1"/>
              <a:t>every</a:t>
            </a:r>
            <a:r>
              <a:rPr lang="en-US" sz="2000"/>
              <a:t> cycle, e.g. the new instruction can be fetched while the previous one is decoded – </a:t>
            </a:r>
            <a:r>
              <a:rPr lang="en-US" sz="2000" b="1" i="1"/>
              <a:t>pipeline</a:t>
            </a:r>
            <a:r>
              <a:rPr lang="en-US" sz="2000"/>
              <a:t>. Each cycle performing a specific task; number of stages is called pipeline depth (5 here)</a:t>
            </a:r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76200" y="4953000"/>
            <a:ext cx="8991600" cy="1676400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7315200" anchor="b"/>
          <a:lstStyle/>
          <a:p>
            <a:pPr algn="ctr"/>
            <a:r>
              <a:rPr lang="en-US" sz="2000" u="none"/>
              <a:t>Pipelined</a:t>
            </a:r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>
            <a:off x="76200" y="2819400"/>
            <a:ext cx="8991600" cy="1676400"/>
          </a:xfrm>
          <a:prstGeom prst="rect">
            <a:avLst/>
          </a:prstGeom>
          <a:solidFill>
            <a:srgbClr val="CCFFCC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/>
            <a:r>
              <a:rPr lang="en-US" sz="2000" u="none"/>
              <a:t>Non-pipelined</a:t>
            </a:r>
          </a:p>
        </p:txBody>
      </p:sp>
      <p:sp>
        <p:nvSpPr>
          <p:cNvPr id="162822" name="Line 6"/>
          <p:cNvSpPr>
            <a:spLocks noChangeShapeType="1"/>
          </p:cNvSpPr>
          <p:nvPr/>
        </p:nvSpPr>
        <p:spPr bwMode="auto">
          <a:xfrm>
            <a:off x="4191000" y="3810000"/>
            <a:ext cx="0" cy="22860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2823" name="Line 7"/>
          <p:cNvSpPr>
            <a:spLocks noChangeShapeType="1"/>
          </p:cNvSpPr>
          <p:nvPr/>
        </p:nvSpPr>
        <p:spPr bwMode="auto">
          <a:xfrm>
            <a:off x="3657600" y="3810000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2824" name="Line 8"/>
          <p:cNvSpPr>
            <a:spLocks noChangeShapeType="1"/>
          </p:cNvSpPr>
          <p:nvPr/>
        </p:nvSpPr>
        <p:spPr bwMode="auto">
          <a:xfrm>
            <a:off x="3124200" y="38100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2825" name="Line 9"/>
          <p:cNvSpPr>
            <a:spLocks noChangeShapeType="1"/>
          </p:cNvSpPr>
          <p:nvPr/>
        </p:nvSpPr>
        <p:spPr bwMode="auto">
          <a:xfrm>
            <a:off x="2590800" y="38100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2826" name="Line 10"/>
          <p:cNvSpPr>
            <a:spLocks noChangeShapeType="1"/>
          </p:cNvSpPr>
          <p:nvPr/>
        </p:nvSpPr>
        <p:spPr bwMode="auto">
          <a:xfrm>
            <a:off x="1981200" y="38100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2827" name="Line 11"/>
          <p:cNvSpPr>
            <a:spLocks noChangeShapeType="1"/>
          </p:cNvSpPr>
          <p:nvPr/>
        </p:nvSpPr>
        <p:spPr bwMode="auto">
          <a:xfrm>
            <a:off x="1447800" y="38100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2828" name="Line 12"/>
          <p:cNvSpPr>
            <a:spLocks noChangeShapeType="1"/>
          </p:cNvSpPr>
          <p:nvPr/>
        </p:nvSpPr>
        <p:spPr bwMode="auto">
          <a:xfrm>
            <a:off x="914400" y="38100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62829" name="Group 13"/>
          <p:cNvGrpSpPr>
            <a:grpSpLocks/>
          </p:cNvGrpSpPr>
          <p:nvPr/>
        </p:nvGrpSpPr>
        <p:grpSpPr bwMode="auto">
          <a:xfrm>
            <a:off x="685800" y="3962400"/>
            <a:ext cx="2743200" cy="304800"/>
            <a:chOff x="624" y="1872"/>
            <a:chExt cx="1728" cy="192"/>
          </a:xfrm>
        </p:grpSpPr>
        <p:sp>
          <p:nvSpPr>
            <p:cNvPr id="162830" name="Rectangle 14"/>
            <p:cNvSpPr>
              <a:spLocks noChangeArrowheads="1"/>
            </p:cNvSpPr>
            <p:nvPr/>
          </p:nvSpPr>
          <p:spPr bwMode="auto">
            <a:xfrm>
              <a:off x="624" y="1872"/>
              <a:ext cx="33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IF</a:t>
              </a:r>
            </a:p>
          </p:txBody>
        </p:sp>
        <p:sp>
          <p:nvSpPr>
            <p:cNvPr id="162831" name="Rectangle 15"/>
            <p:cNvSpPr>
              <a:spLocks noChangeArrowheads="1"/>
            </p:cNvSpPr>
            <p:nvPr/>
          </p:nvSpPr>
          <p:spPr bwMode="auto">
            <a:xfrm>
              <a:off x="960" y="1872"/>
              <a:ext cx="33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ID</a:t>
              </a:r>
            </a:p>
          </p:txBody>
        </p:sp>
        <p:sp>
          <p:nvSpPr>
            <p:cNvPr id="162832" name="Rectangle 16"/>
            <p:cNvSpPr>
              <a:spLocks noChangeArrowheads="1"/>
            </p:cNvSpPr>
            <p:nvPr/>
          </p:nvSpPr>
          <p:spPr bwMode="auto">
            <a:xfrm>
              <a:off x="1296" y="1872"/>
              <a:ext cx="33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EX</a:t>
              </a:r>
            </a:p>
          </p:txBody>
        </p:sp>
        <p:sp>
          <p:nvSpPr>
            <p:cNvPr id="162833" name="Rectangle 17"/>
            <p:cNvSpPr>
              <a:spLocks noChangeArrowheads="1"/>
            </p:cNvSpPr>
            <p:nvPr/>
          </p:nvSpPr>
          <p:spPr bwMode="auto">
            <a:xfrm>
              <a:off x="1632" y="1872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MEM</a:t>
              </a:r>
            </a:p>
          </p:txBody>
        </p:sp>
        <p:sp>
          <p:nvSpPr>
            <p:cNvPr id="162834" name="Rectangle 18"/>
            <p:cNvSpPr>
              <a:spLocks noChangeArrowheads="1"/>
            </p:cNvSpPr>
            <p:nvPr/>
          </p:nvSpPr>
          <p:spPr bwMode="auto">
            <a:xfrm>
              <a:off x="2016" y="1872"/>
              <a:ext cx="33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WB</a:t>
              </a:r>
            </a:p>
          </p:txBody>
        </p:sp>
      </p:grpSp>
      <p:grpSp>
        <p:nvGrpSpPr>
          <p:cNvPr id="162835" name="Group 19"/>
          <p:cNvGrpSpPr>
            <a:grpSpLocks/>
          </p:cNvGrpSpPr>
          <p:nvPr/>
        </p:nvGrpSpPr>
        <p:grpSpPr bwMode="auto">
          <a:xfrm>
            <a:off x="3429000" y="3962400"/>
            <a:ext cx="2743200" cy="304800"/>
            <a:chOff x="624" y="1872"/>
            <a:chExt cx="1728" cy="192"/>
          </a:xfrm>
        </p:grpSpPr>
        <p:sp>
          <p:nvSpPr>
            <p:cNvPr id="162836" name="Rectangle 20"/>
            <p:cNvSpPr>
              <a:spLocks noChangeArrowheads="1"/>
            </p:cNvSpPr>
            <p:nvPr/>
          </p:nvSpPr>
          <p:spPr bwMode="auto">
            <a:xfrm>
              <a:off x="624" y="1872"/>
              <a:ext cx="336" cy="19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IF</a:t>
              </a:r>
            </a:p>
          </p:txBody>
        </p:sp>
        <p:sp>
          <p:nvSpPr>
            <p:cNvPr id="162837" name="Rectangle 21"/>
            <p:cNvSpPr>
              <a:spLocks noChangeArrowheads="1"/>
            </p:cNvSpPr>
            <p:nvPr/>
          </p:nvSpPr>
          <p:spPr bwMode="auto">
            <a:xfrm>
              <a:off x="960" y="1872"/>
              <a:ext cx="336" cy="19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ID</a:t>
              </a:r>
            </a:p>
          </p:txBody>
        </p:sp>
        <p:sp>
          <p:nvSpPr>
            <p:cNvPr id="162838" name="Rectangle 22"/>
            <p:cNvSpPr>
              <a:spLocks noChangeArrowheads="1"/>
            </p:cNvSpPr>
            <p:nvPr/>
          </p:nvSpPr>
          <p:spPr bwMode="auto">
            <a:xfrm>
              <a:off x="1296" y="1872"/>
              <a:ext cx="336" cy="19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EX</a:t>
              </a:r>
            </a:p>
          </p:txBody>
        </p:sp>
        <p:sp>
          <p:nvSpPr>
            <p:cNvPr id="162839" name="Rectangle 23"/>
            <p:cNvSpPr>
              <a:spLocks noChangeArrowheads="1"/>
            </p:cNvSpPr>
            <p:nvPr/>
          </p:nvSpPr>
          <p:spPr bwMode="auto">
            <a:xfrm>
              <a:off x="1632" y="1872"/>
              <a:ext cx="384" cy="19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MEM</a:t>
              </a:r>
            </a:p>
          </p:txBody>
        </p:sp>
        <p:sp>
          <p:nvSpPr>
            <p:cNvPr id="162840" name="Rectangle 24"/>
            <p:cNvSpPr>
              <a:spLocks noChangeArrowheads="1"/>
            </p:cNvSpPr>
            <p:nvPr/>
          </p:nvSpPr>
          <p:spPr bwMode="auto">
            <a:xfrm>
              <a:off x="2016" y="1872"/>
              <a:ext cx="336" cy="19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WB</a:t>
              </a:r>
            </a:p>
          </p:txBody>
        </p:sp>
      </p:grpSp>
      <p:grpSp>
        <p:nvGrpSpPr>
          <p:cNvPr id="162841" name="Group 25"/>
          <p:cNvGrpSpPr>
            <a:grpSpLocks/>
          </p:cNvGrpSpPr>
          <p:nvPr/>
        </p:nvGrpSpPr>
        <p:grpSpPr bwMode="auto">
          <a:xfrm>
            <a:off x="6172200" y="3962400"/>
            <a:ext cx="2743200" cy="304800"/>
            <a:chOff x="624" y="1872"/>
            <a:chExt cx="1728" cy="192"/>
          </a:xfrm>
        </p:grpSpPr>
        <p:sp>
          <p:nvSpPr>
            <p:cNvPr id="162842" name="Rectangle 26"/>
            <p:cNvSpPr>
              <a:spLocks noChangeArrowheads="1"/>
            </p:cNvSpPr>
            <p:nvPr/>
          </p:nvSpPr>
          <p:spPr bwMode="auto">
            <a:xfrm>
              <a:off x="624" y="1872"/>
              <a:ext cx="336" cy="19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IF</a:t>
              </a:r>
            </a:p>
          </p:txBody>
        </p:sp>
        <p:sp>
          <p:nvSpPr>
            <p:cNvPr id="162843" name="Rectangle 27"/>
            <p:cNvSpPr>
              <a:spLocks noChangeArrowheads="1"/>
            </p:cNvSpPr>
            <p:nvPr/>
          </p:nvSpPr>
          <p:spPr bwMode="auto">
            <a:xfrm>
              <a:off x="960" y="1872"/>
              <a:ext cx="336" cy="19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ID</a:t>
              </a:r>
            </a:p>
          </p:txBody>
        </p:sp>
        <p:sp>
          <p:nvSpPr>
            <p:cNvPr id="162844" name="Rectangle 28"/>
            <p:cNvSpPr>
              <a:spLocks noChangeArrowheads="1"/>
            </p:cNvSpPr>
            <p:nvPr/>
          </p:nvSpPr>
          <p:spPr bwMode="auto">
            <a:xfrm>
              <a:off x="1296" y="1872"/>
              <a:ext cx="336" cy="19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EX</a:t>
              </a:r>
            </a:p>
          </p:txBody>
        </p:sp>
        <p:sp>
          <p:nvSpPr>
            <p:cNvPr id="162845" name="Rectangle 29"/>
            <p:cNvSpPr>
              <a:spLocks noChangeArrowheads="1"/>
            </p:cNvSpPr>
            <p:nvPr/>
          </p:nvSpPr>
          <p:spPr bwMode="auto">
            <a:xfrm>
              <a:off x="1632" y="1872"/>
              <a:ext cx="384" cy="19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MEM</a:t>
              </a:r>
            </a:p>
          </p:txBody>
        </p:sp>
        <p:sp>
          <p:nvSpPr>
            <p:cNvPr id="162846" name="Rectangle 30"/>
            <p:cNvSpPr>
              <a:spLocks noChangeArrowheads="1"/>
            </p:cNvSpPr>
            <p:nvPr/>
          </p:nvSpPr>
          <p:spPr bwMode="auto">
            <a:xfrm>
              <a:off x="2016" y="1872"/>
              <a:ext cx="336" cy="19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WB</a:t>
              </a:r>
            </a:p>
          </p:txBody>
        </p:sp>
      </p:grpSp>
      <p:grpSp>
        <p:nvGrpSpPr>
          <p:cNvPr id="162847" name="Group 31"/>
          <p:cNvGrpSpPr>
            <a:grpSpLocks/>
          </p:cNvGrpSpPr>
          <p:nvPr/>
        </p:nvGrpSpPr>
        <p:grpSpPr bwMode="auto">
          <a:xfrm>
            <a:off x="685800" y="3505200"/>
            <a:ext cx="2743200" cy="304800"/>
            <a:chOff x="624" y="1872"/>
            <a:chExt cx="1728" cy="192"/>
          </a:xfrm>
        </p:grpSpPr>
        <p:sp>
          <p:nvSpPr>
            <p:cNvPr id="162848" name="Rectangle 32"/>
            <p:cNvSpPr>
              <a:spLocks noChangeArrowheads="1"/>
            </p:cNvSpPr>
            <p:nvPr/>
          </p:nvSpPr>
          <p:spPr bwMode="auto">
            <a:xfrm>
              <a:off x="624" y="1872"/>
              <a:ext cx="336" cy="192"/>
            </a:xfrm>
            <a:prstGeom prst="rect">
              <a:avLst/>
            </a:prstGeom>
            <a:noFill/>
            <a:ln w="9525">
              <a:solidFill>
                <a:srgbClr val="CC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1</a:t>
              </a:r>
            </a:p>
          </p:txBody>
        </p:sp>
        <p:sp>
          <p:nvSpPr>
            <p:cNvPr id="162849" name="Rectangle 33"/>
            <p:cNvSpPr>
              <a:spLocks noChangeArrowheads="1"/>
            </p:cNvSpPr>
            <p:nvPr/>
          </p:nvSpPr>
          <p:spPr bwMode="auto">
            <a:xfrm>
              <a:off x="960" y="1872"/>
              <a:ext cx="336" cy="192"/>
            </a:xfrm>
            <a:prstGeom prst="rect">
              <a:avLst/>
            </a:prstGeom>
            <a:noFill/>
            <a:ln w="9525">
              <a:solidFill>
                <a:srgbClr val="CC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2</a:t>
              </a:r>
            </a:p>
          </p:txBody>
        </p:sp>
        <p:sp>
          <p:nvSpPr>
            <p:cNvPr id="162850" name="Rectangle 34"/>
            <p:cNvSpPr>
              <a:spLocks noChangeArrowheads="1"/>
            </p:cNvSpPr>
            <p:nvPr/>
          </p:nvSpPr>
          <p:spPr bwMode="auto">
            <a:xfrm>
              <a:off x="1296" y="1872"/>
              <a:ext cx="336" cy="192"/>
            </a:xfrm>
            <a:prstGeom prst="rect">
              <a:avLst/>
            </a:prstGeom>
            <a:noFill/>
            <a:ln w="9525">
              <a:solidFill>
                <a:srgbClr val="CC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3</a:t>
              </a:r>
            </a:p>
          </p:txBody>
        </p:sp>
        <p:sp>
          <p:nvSpPr>
            <p:cNvPr id="162851" name="Rectangle 35"/>
            <p:cNvSpPr>
              <a:spLocks noChangeArrowheads="1"/>
            </p:cNvSpPr>
            <p:nvPr/>
          </p:nvSpPr>
          <p:spPr bwMode="auto">
            <a:xfrm>
              <a:off x="1632" y="1872"/>
              <a:ext cx="384" cy="192"/>
            </a:xfrm>
            <a:prstGeom prst="rect">
              <a:avLst/>
            </a:prstGeom>
            <a:noFill/>
            <a:ln w="9525">
              <a:solidFill>
                <a:srgbClr val="CC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4</a:t>
              </a:r>
            </a:p>
          </p:txBody>
        </p:sp>
        <p:sp>
          <p:nvSpPr>
            <p:cNvPr id="162852" name="Rectangle 36"/>
            <p:cNvSpPr>
              <a:spLocks noChangeArrowheads="1"/>
            </p:cNvSpPr>
            <p:nvPr/>
          </p:nvSpPr>
          <p:spPr bwMode="auto">
            <a:xfrm>
              <a:off x="2016" y="1872"/>
              <a:ext cx="336" cy="192"/>
            </a:xfrm>
            <a:prstGeom prst="rect">
              <a:avLst/>
            </a:prstGeom>
            <a:noFill/>
            <a:ln w="9525">
              <a:solidFill>
                <a:srgbClr val="CC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5</a:t>
              </a:r>
            </a:p>
          </p:txBody>
        </p:sp>
      </p:grpSp>
      <p:grpSp>
        <p:nvGrpSpPr>
          <p:cNvPr id="162853" name="Group 37"/>
          <p:cNvGrpSpPr>
            <a:grpSpLocks/>
          </p:cNvGrpSpPr>
          <p:nvPr/>
        </p:nvGrpSpPr>
        <p:grpSpPr bwMode="auto">
          <a:xfrm>
            <a:off x="3429000" y="3505200"/>
            <a:ext cx="2743200" cy="304800"/>
            <a:chOff x="624" y="1872"/>
            <a:chExt cx="1728" cy="192"/>
          </a:xfrm>
        </p:grpSpPr>
        <p:sp>
          <p:nvSpPr>
            <p:cNvPr id="162854" name="Rectangle 38"/>
            <p:cNvSpPr>
              <a:spLocks noChangeArrowheads="1"/>
            </p:cNvSpPr>
            <p:nvPr/>
          </p:nvSpPr>
          <p:spPr bwMode="auto">
            <a:xfrm>
              <a:off x="624" y="1872"/>
              <a:ext cx="336" cy="192"/>
            </a:xfrm>
            <a:prstGeom prst="rect">
              <a:avLst/>
            </a:prstGeom>
            <a:noFill/>
            <a:ln w="9525">
              <a:solidFill>
                <a:srgbClr val="CC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6</a:t>
              </a:r>
            </a:p>
          </p:txBody>
        </p:sp>
        <p:sp>
          <p:nvSpPr>
            <p:cNvPr id="162855" name="Rectangle 39"/>
            <p:cNvSpPr>
              <a:spLocks noChangeArrowheads="1"/>
            </p:cNvSpPr>
            <p:nvPr/>
          </p:nvSpPr>
          <p:spPr bwMode="auto">
            <a:xfrm>
              <a:off x="960" y="1872"/>
              <a:ext cx="336" cy="192"/>
            </a:xfrm>
            <a:prstGeom prst="rect">
              <a:avLst/>
            </a:prstGeom>
            <a:noFill/>
            <a:ln w="9525">
              <a:solidFill>
                <a:srgbClr val="CC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7</a:t>
              </a:r>
            </a:p>
          </p:txBody>
        </p:sp>
        <p:sp>
          <p:nvSpPr>
            <p:cNvPr id="162856" name="Rectangle 40"/>
            <p:cNvSpPr>
              <a:spLocks noChangeArrowheads="1"/>
            </p:cNvSpPr>
            <p:nvPr/>
          </p:nvSpPr>
          <p:spPr bwMode="auto">
            <a:xfrm>
              <a:off x="1296" y="1872"/>
              <a:ext cx="336" cy="192"/>
            </a:xfrm>
            <a:prstGeom prst="rect">
              <a:avLst/>
            </a:prstGeom>
            <a:noFill/>
            <a:ln w="9525">
              <a:solidFill>
                <a:srgbClr val="CC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8</a:t>
              </a:r>
            </a:p>
          </p:txBody>
        </p:sp>
        <p:sp>
          <p:nvSpPr>
            <p:cNvPr id="162857" name="Rectangle 41"/>
            <p:cNvSpPr>
              <a:spLocks noChangeArrowheads="1"/>
            </p:cNvSpPr>
            <p:nvPr/>
          </p:nvSpPr>
          <p:spPr bwMode="auto">
            <a:xfrm>
              <a:off x="1632" y="1872"/>
              <a:ext cx="384" cy="192"/>
            </a:xfrm>
            <a:prstGeom prst="rect">
              <a:avLst/>
            </a:prstGeom>
            <a:noFill/>
            <a:ln w="9525">
              <a:solidFill>
                <a:srgbClr val="CC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9</a:t>
              </a:r>
            </a:p>
          </p:txBody>
        </p:sp>
        <p:sp>
          <p:nvSpPr>
            <p:cNvPr id="162858" name="Rectangle 42"/>
            <p:cNvSpPr>
              <a:spLocks noChangeArrowheads="1"/>
            </p:cNvSpPr>
            <p:nvPr/>
          </p:nvSpPr>
          <p:spPr bwMode="auto">
            <a:xfrm>
              <a:off x="2016" y="1872"/>
              <a:ext cx="336" cy="192"/>
            </a:xfrm>
            <a:prstGeom prst="rect">
              <a:avLst/>
            </a:prstGeom>
            <a:noFill/>
            <a:ln w="9525">
              <a:solidFill>
                <a:srgbClr val="CC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10</a:t>
              </a:r>
            </a:p>
          </p:txBody>
        </p:sp>
      </p:grpSp>
      <p:grpSp>
        <p:nvGrpSpPr>
          <p:cNvPr id="162859" name="Group 43"/>
          <p:cNvGrpSpPr>
            <a:grpSpLocks/>
          </p:cNvGrpSpPr>
          <p:nvPr/>
        </p:nvGrpSpPr>
        <p:grpSpPr bwMode="auto">
          <a:xfrm>
            <a:off x="6172200" y="3505200"/>
            <a:ext cx="2743200" cy="304800"/>
            <a:chOff x="624" y="1872"/>
            <a:chExt cx="1728" cy="192"/>
          </a:xfrm>
        </p:grpSpPr>
        <p:sp>
          <p:nvSpPr>
            <p:cNvPr id="162860" name="Rectangle 44"/>
            <p:cNvSpPr>
              <a:spLocks noChangeArrowheads="1"/>
            </p:cNvSpPr>
            <p:nvPr/>
          </p:nvSpPr>
          <p:spPr bwMode="auto">
            <a:xfrm>
              <a:off x="624" y="1872"/>
              <a:ext cx="336" cy="192"/>
            </a:xfrm>
            <a:prstGeom prst="rect">
              <a:avLst/>
            </a:prstGeom>
            <a:noFill/>
            <a:ln w="9525">
              <a:solidFill>
                <a:srgbClr val="CC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11</a:t>
              </a:r>
            </a:p>
          </p:txBody>
        </p:sp>
        <p:sp>
          <p:nvSpPr>
            <p:cNvPr id="162861" name="Rectangle 45"/>
            <p:cNvSpPr>
              <a:spLocks noChangeArrowheads="1"/>
            </p:cNvSpPr>
            <p:nvPr/>
          </p:nvSpPr>
          <p:spPr bwMode="auto">
            <a:xfrm>
              <a:off x="960" y="1872"/>
              <a:ext cx="336" cy="192"/>
            </a:xfrm>
            <a:prstGeom prst="rect">
              <a:avLst/>
            </a:prstGeom>
            <a:noFill/>
            <a:ln w="9525">
              <a:solidFill>
                <a:srgbClr val="CC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12</a:t>
              </a:r>
            </a:p>
          </p:txBody>
        </p:sp>
        <p:sp>
          <p:nvSpPr>
            <p:cNvPr id="162862" name="Rectangle 46"/>
            <p:cNvSpPr>
              <a:spLocks noChangeArrowheads="1"/>
            </p:cNvSpPr>
            <p:nvPr/>
          </p:nvSpPr>
          <p:spPr bwMode="auto">
            <a:xfrm>
              <a:off x="1296" y="1872"/>
              <a:ext cx="336" cy="192"/>
            </a:xfrm>
            <a:prstGeom prst="rect">
              <a:avLst/>
            </a:prstGeom>
            <a:noFill/>
            <a:ln w="9525">
              <a:solidFill>
                <a:srgbClr val="CC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13</a:t>
              </a:r>
            </a:p>
          </p:txBody>
        </p:sp>
        <p:sp>
          <p:nvSpPr>
            <p:cNvPr id="162863" name="Rectangle 47"/>
            <p:cNvSpPr>
              <a:spLocks noChangeArrowheads="1"/>
            </p:cNvSpPr>
            <p:nvPr/>
          </p:nvSpPr>
          <p:spPr bwMode="auto">
            <a:xfrm>
              <a:off x="1632" y="1872"/>
              <a:ext cx="384" cy="192"/>
            </a:xfrm>
            <a:prstGeom prst="rect">
              <a:avLst/>
            </a:prstGeom>
            <a:noFill/>
            <a:ln w="9525">
              <a:solidFill>
                <a:srgbClr val="CC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14</a:t>
              </a:r>
            </a:p>
          </p:txBody>
        </p:sp>
        <p:sp>
          <p:nvSpPr>
            <p:cNvPr id="162864" name="Rectangle 48"/>
            <p:cNvSpPr>
              <a:spLocks noChangeArrowheads="1"/>
            </p:cNvSpPr>
            <p:nvPr/>
          </p:nvSpPr>
          <p:spPr bwMode="auto">
            <a:xfrm>
              <a:off x="2016" y="1872"/>
              <a:ext cx="336" cy="192"/>
            </a:xfrm>
            <a:prstGeom prst="rect">
              <a:avLst/>
            </a:prstGeom>
            <a:noFill/>
            <a:ln w="9525">
              <a:solidFill>
                <a:srgbClr val="CC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15</a:t>
              </a:r>
            </a:p>
          </p:txBody>
        </p:sp>
      </p:grpSp>
      <p:grpSp>
        <p:nvGrpSpPr>
          <p:cNvPr id="162865" name="Group 49"/>
          <p:cNvGrpSpPr>
            <a:grpSpLocks/>
          </p:cNvGrpSpPr>
          <p:nvPr/>
        </p:nvGrpSpPr>
        <p:grpSpPr bwMode="auto">
          <a:xfrm>
            <a:off x="685800" y="5257800"/>
            <a:ext cx="2743200" cy="304800"/>
            <a:chOff x="624" y="1872"/>
            <a:chExt cx="1728" cy="192"/>
          </a:xfrm>
        </p:grpSpPr>
        <p:sp>
          <p:nvSpPr>
            <p:cNvPr id="162866" name="Rectangle 50"/>
            <p:cNvSpPr>
              <a:spLocks noChangeArrowheads="1"/>
            </p:cNvSpPr>
            <p:nvPr/>
          </p:nvSpPr>
          <p:spPr bwMode="auto">
            <a:xfrm>
              <a:off x="624" y="1872"/>
              <a:ext cx="33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IF</a:t>
              </a:r>
            </a:p>
          </p:txBody>
        </p:sp>
        <p:sp>
          <p:nvSpPr>
            <p:cNvPr id="162867" name="Rectangle 51"/>
            <p:cNvSpPr>
              <a:spLocks noChangeArrowheads="1"/>
            </p:cNvSpPr>
            <p:nvPr/>
          </p:nvSpPr>
          <p:spPr bwMode="auto">
            <a:xfrm>
              <a:off x="960" y="1872"/>
              <a:ext cx="33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ID</a:t>
              </a:r>
            </a:p>
          </p:txBody>
        </p:sp>
        <p:sp>
          <p:nvSpPr>
            <p:cNvPr id="162868" name="Rectangle 52"/>
            <p:cNvSpPr>
              <a:spLocks noChangeArrowheads="1"/>
            </p:cNvSpPr>
            <p:nvPr/>
          </p:nvSpPr>
          <p:spPr bwMode="auto">
            <a:xfrm>
              <a:off x="1296" y="1872"/>
              <a:ext cx="33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EX</a:t>
              </a:r>
            </a:p>
          </p:txBody>
        </p:sp>
        <p:sp>
          <p:nvSpPr>
            <p:cNvPr id="162869" name="Rectangle 53"/>
            <p:cNvSpPr>
              <a:spLocks noChangeArrowheads="1"/>
            </p:cNvSpPr>
            <p:nvPr/>
          </p:nvSpPr>
          <p:spPr bwMode="auto">
            <a:xfrm>
              <a:off x="1632" y="1872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MEM</a:t>
              </a:r>
            </a:p>
          </p:txBody>
        </p:sp>
        <p:sp>
          <p:nvSpPr>
            <p:cNvPr id="162870" name="Rectangle 54"/>
            <p:cNvSpPr>
              <a:spLocks noChangeArrowheads="1"/>
            </p:cNvSpPr>
            <p:nvPr/>
          </p:nvSpPr>
          <p:spPr bwMode="auto">
            <a:xfrm>
              <a:off x="2016" y="1872"/>
              <a:ext cx="33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WB</a:t>
              </a:r>
            </a:p>
          </p:txBody>
        </p:sp>
      </p:grpSp>
      <p:grpSp>
        <p:nvGrpSpPr>
          <p:cNvPr id="162871" name="Group 55"/>
          <p:cNvGrpSpPr>
            <a:grpSpLocks/>
          </p:cNvGrpSpPr>
          <p:nvPr/>
        </p:nvGrpSpPr>
        <p:grpSpPr bwMode="auto">
          <a:xfrm>
            <a:off x="1219200" y="5715000"/>
            <a:ext cx="2743200" cy="304800"/>
            <a:chOff x="624" y="1872"/>
            <a:chExt cx="1728" cy="192"/>
          </a:xfrm>
        </p:grpSpPr>
        <p:sp>
          <p:nvSpPr>
            <p:cNvPr id="162872" name="Rectangle 56"/>
            <p:cNvSpPr>
              <a:spLocks noChangeArrowheads="1"/>
            </p:cNvSpPr>
            <p:nvPr/>
          </p:nvSpPr>
          <p:spPr bwMode="auto">
            <a:xfrm>
              <a:off x="624" y="1872"/>
              <a:ext cx="336" cy="19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IF</a:t>
              </a:r>
            </a:p>
          </p:txBody>
        </p:sp>
        <p:sp>
          <p:nvSpPr>
            <p:cNvPr id="162873" name="Rectangle 57"/>
            <p:cNvSpPr>
              <a:spLocks noChangeArrowheads="1"/>
            </p:cNvSpPr>
            <p:nvPr/>
          </p:nvSpPr>
          <p:spPr bwMode="auto">
            <a:xfrm>
              <a:off x="960" y="1872"/>
              <a:ext cx="336" cy="19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ID</a:t>
              </a:r>
            </a:p>
          </p:txBody>
        </p:sp>
        <p:sp>
          <p:nvSpPr>
            <p:cNvPr id="162874" name="Rectangle 58"/>
            <p:cNvSpPr>
              <a:spLocks noChangeArrowheads="1"/>
            </p:cNvSpPr>
            <p:nvPr/>
          </p:nvSpPr>
          <p:spPr bwMode="auto">
            <a:xfrm>
              <a:off x="1296" y="1872"/>
              <a:ext cx="336" cy="19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EX</a:t>
              </a:r>
            </a:p>
          </p:txBody>
        </p:sp>
        <p:sp>
          <p:nvSpPr>
            <p:cNvPr id="162875" name="Rectangle 59"/>
            <p:cNvSpPr>
              <a:spLocks noChangeArrowheads="1"/>
            </p:cNvSpPr>
            <p:nvPr/>
          </p:nvSpPr>
          <p:spPr bwMode="auto">
            <a:xfrm>
              <a:off x="1632" y="1872"/>
              <a:ext cx="384" cy="19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MEM</a:t>
              </a:r>
            </a:p>
          </p:txBody>
        </p:sp>
        <p:sp>
          <p:nvSpPr>
            <p:cNvPr id="162876" name="Rectangle 60"/>
            <p:cNvSpPr>
              <a:spLocks noChangeArrowheads="1"/>
            </p:cNvSpPr>
            <p:nvPr/>
          </p:nvSpPr>
          <p:spPr bwMode="auto">
            <a:xfrm>
              <a:off x="2016" y="1872"/>
              <a:ext cx="336" cy="19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WB</a:t>
              </a:r>
            </a:p>
          </p:txBody>
        </p:sp>
      </p:grpSp>
      <p:grpSp>
        <p:nvGrpSpPr>
          <p:cNvPr id="162877" name="Group 61"/>
          <p:cNvGrpSpPr>
            <a:grpSpLocks/>
          </p:cNvGrpSpPr>
          <p:nvPr/>
        </p:nvGrpSpPr>
        <p:grpSpPr bwMode="auto">
          <a:xfrm>
            <a:off x="1752600" y="6172200"/>
            <a:ext cx="2743200" cy="304800"/>
            <a:chOff x="624" y="1872"/>
            <a:chExt cx="1728" cy="192"/>
          </a:xfrm>
        </p:grpSpPr>
        <p:sp>
          <p:nvSpPr>
            <p:cNvPr id="162878" name="Rectangle 62"/>
            <p:cNvSpPr>
              <a:spLocks noChangeArrowheads="1"/>
            </p:cNvSpPr>
            <p:nvPr/>
          </p:nvSpPr>
          <p:spPr bwMode="auto">
            <a:xfrm>
              <a:off x="624" y="1872"/>
              <a:ext cx="336" cy="19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IF</a:t>
              </a:r>
            </a:p>
          </p:txBody>
        </p:sp>
        <p:sp>
          <p:nvSpPr>
            <p:cNvPr id="162879" name="Rectangle 63"/>
            <p:cNvSpPr>
              <a:spLocks noChangeArrowheads="1"/>
            </p:cNvSpPr>
            <p:nvPr/>
          </p:nvSpPr>
          <p:spPr bwMode="auto">
            <a:xfrm>
              <a:off x="960" y="1872"/>
              <a:ext cx="336" cy="19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ID</a:t>
              </a:r>
            </a:p>
          </p:txBody>
        </p:sp>
        <p:sp>
          <p:nvSpPr>
            <p:cNvPr id="162880" name="Rectangle 64"/>
            <p:cNvSpPr>
              <a:spLocks noChangeArrowheads="1"/>
            </p:cNvSpPr>
            <p:nvPr/>
          </p:nvSpPr>
          <p:spPr bwMode="auto">
            <a:xfrm>
              <a:off x="1296" y="1872"/>
              <a:ext cx="336" cy="19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EX</a:t>
              </a:r>
            </a:p>
          </p:txBody>
        </p:sp>
        <p:sp>
          <p:nvSpPr>
            <p:cNvPr id="162881" name="Rectangle 65"/>
            <p:cNvSpPr>
              <a:spLocks noChangeArrowheads="1"/>
            </p:cNvSpPr>
            <p:nvPr/>
          </p:nvSpPr>
          <p:spPr bwMode="auto">
            <a:xfrm>
              <a:off x="1632" y="1872"/>
              <a:ext cx="384" cy="19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MEM</a:t>
              </a:r>
            </a:p>
          </p:txBody>
        </p:sp>
        <p:sp>
          <p:nvSpPr>
            <p:cNvPr id="162882" name="Rectangle 66"/>
            <p:cNvSpPr>
              <a:spLocks noChangeArrowheads="1"/>
            </p:cNvSpPr>
            <p:nvPr/>
          </p:nvSpPr>
          <p:spPr bwMode="auto">
            <a:xfrm>
              <a:off x="2016" y="1872"/>
              <a:ext cx="336" cy="19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u="none"/>
                <a:t>WB</a:t>
              </a:r>
            </a:p>
          </p:txBody>
        </p:sp>
      </p:grpSp>
      <p:sp>
        <p:nvSpPr>
          <p:cNvPr id="162883" name="Text Box 67"/>
          <p:cNvSpPr txBox="1">
            <a:spLocks noChangeArrowheads="1"/>
          </p:cNvSpPr>
          <p:nvPr/>
        </p:nvSpPr>
        <p:spPr bwMode="auto">
          <a:xfrm>
            <a:off x="0" y="3429000"/>
            <a:ext cx="71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u="none"/>
              <a:t>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62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62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62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62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62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62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62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6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62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62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0" grpId="0" animBg="1" autoUpdateAnimBg="0"/>
      <p:bldP spid="162821" grpId="0" animBg="1" autoUpdateAnimBg="0"/>
      <p:bldP spid="162822" grpId="0" animBg="1"/>
      <p:bldP spid="162823" grpId="0" animBg="1"/>
      <p:bldP spid="162824" grpId="0" animBg="1"/>
      <p:bldP spid="162825" grpId="0" animBg="1"/>
      <p:bldP spid="162826" grpId="0" animBg="1"/>
      <p:bldP spid="162827" grpId="0" animBg="1"/>
      <p:bldP spid="162828" grpId="0" animBg="1"/>
      <p:bldP spid="16288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018" name="Line 2"/>
          <p:cNvSpPr>
            <a:spLocks noChangeShapeType="1"/>
          </p:cNvSpPr>
          <p:nvPr/>
        </p:nvSpPr>
        <p:spPr bwMode="auto">
          <a:xfrm>
            <a:off x="4400550" y="912813"/>
            <a:ext cx="14288" cy="5029200"/>
          </a:xfrm>
          <a:prstGeom prst="line">
            <a:avLst/>
          </a:prstGeom>
          <a:noFill/>
          <a:ln w="9525">
            <a:solidFill>
              <a:schemeClr val="accent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2019" name="Line 3"/>
          <p:cNvSpPr>
            <a:spLocks noChangeShapeType="1"/>
          </p:cNvSpPr>
          <p:nvPr/>
        </p:nvSpPr>
        <p:spPr bwMode="auto">
          <a:xfrm>
            <a:off x="6384925" y="917575"/>
            <a:ext cx="14288" cy="5029200"/>
          </a:xfrm>
          <a:prstGeom prst="line">
            <a:avLst/>
          </a:prstGeom>
          <a:noFill/>
          <a:ln w="9525">
            <a:solidFill>
              <a:schemeClr val="accent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2020" name="Line 4"/>
          <p:cNvSpPr>
            <a:spLocks noChangeShapeType="1"/>
          </p:cNvSpPr>
          <p:nvPr/>
        </p:nvSpPr>
        <p:spPr bwMode="auto">
          <a:xfrm>
            <a:off x="8356600" y="920750"/>
            <a:ext cx="14288" cy="5029200"/>
          </a:xfrm>
          <a:prstGeom prst="line">
            <a:avLst/>
          </a:prstGeom>
          <a:noFill/>
          <a:ln w="9525">
            <a:solidFill>
              <a:schemeClr val="accent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2021" name="Line 5"/>
          <p:cNvSpPr>
            <a:spLocks noChangeShapeType="1"/>
          </p:cNvSpPr>
          <p:nvPr/>
        </p:nvSpPr>
        <p:spPr bwMode="auto">
          <a:xfrm>
            <a:off x="2087563" y="893763"/>
            <a:ext cx="14287" cy="5029200"/>
          </a:xfrm>
          <a:prstGeom prst="line">
            <a:avLst/>
          </a:prstGeom>
          <a:noFill/>
          <a:ln w="9525">
            <a:solidFill>
              <a:schemeClr val="accent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2022" name="Rectangle 6"/>
          <p:cNvSpPr>
            <a:spLocks noChangeArrowheads="1"/>
          </p:cNvSpPr>
          <p:nvPr/>
        </p:nvSpPr>
        <p:spPr bwMode="auto">
          <a:xfrm>
            <a:off x="6915150" y="4229100"/>
            <a:ext cx="1162050" cy="1457325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2023" name="Rectangle 7"/>
          <p:cNvSpPr>
            <a:spLocks noChangeArrowheads="1"/>
          </p:cNvSpPr>
          <p:nvPr/>
        </p:nvSpPr>
        <p:spPr bwMode="auto">
          <a:xfrm>
            <a:off x="2847975" y="3819525"/>
            <a:ext cx="1162050" cy="1457325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2024" name="Rectangle 8"/>
          <p:cNvSpPr>
            <a:spLocks noChangeArrowheads="1"/>
          </p:cNvSpPr>
          <p:nvPr/>
        </p:nvSpPr>
        <p:spPr bwMode="auto">
          <a:xfrm>
            <a:off x="714375" y="3857625"/>
            <a:ext cx="1133475" cy="18669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2025" name="Rectangle 9"/>
          <p:cNvSpPr>
            <a:spLocks noGrp="1" noChangeArrowheads="1"/>
          </p:cNvSpPr>
          <p:nvPr>
            <p:ph type="title"/>
          </p:nvPr>
        </p:nvSpPr>
        <p:spPr>
          <a:xfrm>
            <a:off x="306388" y="165100"/>
            <a:ext cx="8578850" cy="474663"/>
          </a:xfrm>
        </p:spPr>
        <p:txBody>
          <a:bodyPr/>
          <a:lstStyle/>
          <a:p>
            <a:r>
              <a:rPr lang="en-US" dirty="0"/>
              <a:t>Pipelined </a:t>
            </a:r>
            <a:r>
              <a:rPr lang="en-US" dirty="0" err="1"/>
              <a:t>Datapath</a:t>
            </a:r>
            <a:r>
              <a:rPr lang="en-US" dirty="0"/>
              <a:t> (with Pipeline </a:t>
            </a:r>
            <a:r>
              <a:rPr lang="en-US" dirty="0" err="1" smtClean="0"/>
              <a:t>Regs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82026" name="Rectangle 10"/>
          <p:cNvSpPr>
            <a:spLocks noChangeArrowheads="1"/>
          </p:cNvSpPr>
          <p:nvPr/>
        </p:nvSpPr>
        <p:spPr bwMode="auto">
          <a:xfrm>
            <a:off x="1547813" y="4427538"/>
            <a:ext cx="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800" b="0" i="1">
              <a:latin typeface="Arial" pitchFamily="34" charset="0"/>
            </a:endParaRPr>
          </a:p>
        </p:txBody>
      </p:sp>
      <p:sp>
        <p:nvSpPr>
          <p:cNvPr id="982027" name="Rectangle 11"/>
          <p:cNvSpPr>
            <a:spLocks noChangeArrowheads="1"/>
          </p:cNvSpPr>
          <p:nvPr/>
        </p:nvSpPr>
        <p:spPr bwMode="auto">
          <a:xfrm>
            <a:off x="5624513" y="3298825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800" b="0" i="1">
              <a:latin typeface="Arial" pitchFamily="34" charset="0"/>
            </a:endParaRPr>
          </a:p>
        </p:txBody>
      </p:sp>
      <p:sp>
        <p:nvSpPr>
          <p:cNvPr id="982028" name="Rectangle 12"/>
          <p:cNvSpPr>
            <a:spLocks noChangeArrowheads="1"/>
          </p:cNvSpPr>
          <p:nvPr/>
        </p:nvSpPr>
        <p:spPr bwMode="auto">
          <a:xfrm>
            <a:off x="4814888" y="3590925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800" b="0" i="1">
              <a:latin typeface="Arial" pitchFamily="34" charset="0"/>
            </a:endParaRPr>
          </a:p>
        </p:txBody>
      </p:sp>
      <p:sp>
        <p:nvSpPr>
          <p:cNvPr id="982029" name="Rectangle 13"/>
          <p:cNvSpPr>
            <a:spLocks noChangeArrowheads="1"/>
          </p:cNvSpPr>
          <p:nvPr/>
        </p:nvSpPr>
        <p:spPr bwMode="auto">
          <a:xfrm>
            <a:off x="1366838" y="1876425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800" b="0" i="1">
              <a:latin typeface="Arial" pitchFamily="34" charset="0"/>
            </a:endParaRPr>
          </a:p>
        </p:txBody>
      </p:sp>
      <p:sp>
        <p:nvSpPr>
          <p:cNvPr id="982030" name="Rectangle 14"/>
          <p:cNvSpPr>
            <a:spLocks noChangeArrowheads="1"/>
          </p:cNvSpPr>
          <p:nvPr/>
        </p:nvSpPr>
        <p:spPr bwMode="auto">
          <a:xfrm>
            <a:off x="1357313" y="1978025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800" b="0" i="1">
              <a:latin typeface="Arial" pitchFamily="34" charset="0"/>
            </a:endParaRPr>
          </a:p>
        </p:txBody>
      </p:sp>
      <p:sp>
        <p:nvSpPr>
          <p:cNvPr id="982031" name="Rectangle 15"/>
          <p:cNvSpPr>
            <a:spLocks noChangeArrowheads="1"/>
          </p:cNvSpPr>
          <p:nvPr/>
        </p:nvSpPr>
        <p:spPr bwMode="auto">
          <a:xfrm>
            <a:off x="7126288" y="51244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800" b="0" i="1">
              <a:latin typeface="Arial" pitchFamily="34" charset="0"/>
            </a:endParaRPr>
          </a:p>
        </p:txBody>
      </p:sp>
      <p:sp>
        <p:nvSpPr>
          <p:cNvPr id="982032" name="Rectangle 16"/>
          <p:cNvSpPr>
            <a:spLocks noChangeArrowheads="1"/>
          </p:cNvSpPr>
          <p:nvPr/>
        </p:nvSpPr>
        <p:spPr bwMode="auto">
          <a:xfrm>
            <a:off x="8788400" y="4741863"/>
            <a:ext cx="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800" b="0" i="1">
              <a:latin typeface="Arial" pitchFamily="34" charset="0"/>
            </a:endParaRPr>
          </a:p>
        </p:txBody>
      </p:sp>
      <p:sp>
        <p:nvSpPr>
          <p:cNvPr id="982033" name="Rectangle 17"/>
          <p:cNvSpPr>
            <a:spLocks noChangeArrowheads="1"/>
          </p:cNvSpPr>
          <p:nvPr/>
        </p:nvSpPr>
        <p:spPr bwMode="auto">
          <a:xfrm>
            <a:off x="8778875" y="4837113"/>
            <a:ext cx="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800" b="0" i="1">
              <a:latin typeface="Arial" pitchFamily="34" charset="0"/>
            </a:endParaRPr>
          </a:p>
        </p:txBody>
      </p:sp>
      <p:sp>
        <p:nvSpPr>
          <p:cNvPr id="982034" name="Rectangle 18"/>
          <p:cNvSpPr>
            <a:spLocks noChangeArrowheads="1"/>
          </p:cNvSpPr>
          <p:nvPr/>
        </p:nvSpPr>
        <p:spPr bwMode="auto">
          <a:xfrm>
            <a:off x="3967163" y="4135438"/>
            <a:ext cx="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800" b="0" i="1">
              <a:latin typeface="Arial" pitchFamily="34" charset="0"/>
            </a:endParaRPr>
          </a:p>
        </p:txBody>
      </p:sp>
      <p:sp>
        <p:nvSpPr>
          <p:cNvPr id="982035" name="Rectangle 19"/>
          <p:cNvSpPr>
            <a:spLocks noChangeArrowheads="1"/>
          </p:cNvSpPr>
          <p:nvPr/>
        </p:nvSpPr>
        <p:spPr bwMode="auto">
          <a:xfrm>
            <a:off x="3967163" y="4513263"/>
            <a:ext cx="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800" b="0" i="1">
              <a:latin typeface="Arial" pitchFamily="34" charset="0"/>
            </a:endParaRPr>
          </a:p>
        </p:txBody>
      </p:sp>
      <p:sp>
        <p:nvSpPr>
          <p:cNvPr id="982036" name="Rectangle 20"/>
          <p:cNvSpPr>
            <a:spLocks noChangeArrowheads="1"/>
          </p:cNvSpPr>
          <p:nvPr/>
        </p:nvSpPr>
        <p:spPr bwMode="auto">
          <a:xfrm>
            <a:off x="3152775" y="3986213"/>
            <a:ext cx="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800" b="0" i="1">
              <a:latin typeface="Arial" pitchFamily="34" charset="0"/>
            </a:endParaRPr>
          </a:p>
        </p:txBody>
      </p:sp>
      <p:sp>
        <p:nvSpPr>
          <p:cNvPr id="982037" name="Rectangle 21"/>
          <p:cNvSpPr>
            <a:spLocks noChangeArrowheads="1"/>
          </p:cNvSpPr>
          <p:nvPr/>
        </p:nvSpPr>
        <p:spPr bwMode="auto">
          <a:xfrm>
            <a:off x="3152775" y="4289425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800" b="0" i="1">
              <a:latin typeface="Arial" pitchFamily="34" charset="0"/>
            </a:endParaRPr>
          </a:p>
        </p:txBody>
      </p:sp>
      <p:sp>
        <p:nvSpPr>
          <p:cNvPr id="982038" name="Rectangle 22"/>
          <p:cNvSpPr>
            <a:spLocks noChangeArrowheads="1"/>
          </p:cNvSpPr>
          <p:nvPr/>
        </p:nvSpPr>
        <p:spPr bwMode="auto">
          <a:xfrm>
            <a:off x="3797300" y="54864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800" b="0" i="1">
              <a:latin typeface="Arial" pitchFamily="34" charset="0"/>
            </a:endParaRPr>
          </a:p>
        </p:txBody>
      </p:sp>
      <p:sp>
        <p:nvSpPr>
          <p:cNvPr id="982039" name="Rectangle 23"/>
          <p:cNvSpPr>
            <a:spLocks noChangeArrowheads="1"/>
          </p:cNvSpPr>
          <p:nvPr/>
        </p:nvSpPr>
        <p:spPr bwMode="auto">
          <a:xfrm>
            <a:off x="3146425" y="4587875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800" b="0" i="1">
              <a:latin typeface="Arial" pitchFamily="34" charset="0"/>
            </a:endParaRPr>
          </a:p>
        </p:txBody>
      </p:sp>
      <p:sp>
        <p:nvSpPr>
          <p:cNvPr id="982040" name="Rectangle 24"/>
          <p:cNvSpPr>
            <a:spLocks noChangeArrowheads="1"/>
          </p:cNvSpPr>
          <p:nvPr/>
        </p:nvSpPr>
        <p:spPr bwMode="auto">
          <a:xfrm>
            <a:off x="3146425" y="4884738"/>
            <a:ext cx="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800" b="0" i="1">
              <a:latin typeface="Arial" pitchFamily="34" charset="0"/>
            </a:endParaRPr>
          </a:p>
        </p:txBody>
      </p:sp>
      <p:sp>
        <p:nvSpPr>
          <p:cNvPr id="982041" name="Rectangle 25"/>
          <p:cNvSpPr>
            <a:spLocks noChangeArrowheads="1"/>
          </p:cNvSpPr>
          <p:nvPr/>
        </p:nvSpPr>
        <p:spPr bwMode="auto">
          <a:xfrm>
            <a:off x="7947025" y="45656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800" b="0" i="1">
              <a:latin typeface="Arial" pitchFamily="34" charset="0"/>
            </a:endParaRPr>
          </a:p>
        </p:txBody>
      </p:sp>
      <p:sp>
        <p:nvSpPr>
          <p:cNvPr id="982042" name="Rectangle 26"/>
          <p:cNvSpPr>
            <a:spLocks noChangeArrowheads="1"/>
          </p:cNvSpPr>
          <p:nvPr/>
        </p:nvSpPr>
        <p:spPr bwMode="auto">
          <a:xfrm>
            <a:off x="7521575" y="47688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800" b="0" i="1">
              <a:latin typeface="Arial" pitchFamily="34" charset="0"/>
            </a:endParaRPr>
          </a:p>
        </p:txBody>
      </p:sp>
      <p:sp>
        <p:nvSpPr>
          <p:cNvPr id="982043" name="Rectangle 27"/>
          <p:cNvSpPr>
            <a:spLocks noChangeArrowheads="1"/>
          </p:cNvSpPr>
          <p:nvPr/>
        </p:nvSpPr>
        <p:spPr bwMode="auto">
          <a:xfrm>
            <a:off x="5816600" y="4518025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800" b="0" i="1">
              <a:latin typeface="Arial" pitchFamily="34" charset="0"/>
            </a:endParaRPr>
          </a:p>
        </p:txBody>
      </p:sp>
      <p:sp>
        <p:nvSpPr>
          <p:cNvPr id="982044" name="Rectangle 28"/>
          <p:cNvSpPr>
            <a:spLocks noChangeArrowheads="1"/>
          </p:cNvSpPr>
          <p:nvPr/>
        </p:nvSpPr>
        <p:spPr bwMode="auto">
          <a:xfrm>
            <a:off x="5000625" y="4687888"/>
            <a:ext cx="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800" b="0" i="1">
              <a:latin typeface="Arial" pitchFamily="34" charset="0"/>
            </a:endParaRPr>
          </a:p>
        </p:txBody>
      </p:sp>
      <p:sp>
        <p:nvSpPr>
          <p:cNvPr id="982045" name="Rectangle 29"/>
          <p:cNvSpPr>
            <a:spLocks noChangeArrowheads="1"/>
          </p:cNvSpPr>
          <p:nvPr/>
        </p:nvSpPr>
        <p:spPr bwMode="auto">
          <a:xfrm>
            <a:off x="4989513" y="4784725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800" b="0" i="1">
              <a:latin typeface="Arial" pitchFamily="34" charset="0"/>
            </a:endParaRPr>
          </a:p>
        </p:txBody>
      </p:sp>
      <p:sp>
        <p:nvSpPr>
          <p:cNvPr id="982046" name="Freeform 30"/>
          <p:cNvSpPr>
            <a:spLocks/>
          </p:cNvSpPr>
          <p:nvPr/>
        </p:nvSpPr>
        <p:spPr bwMode="auto">
          <a:xfrm>
            <a:off x="4248150" y="6313488"/>
            <a:ext cx="47625" cy="53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0"/>
              </a:cxn>
              <a:cxn ang="0">
                <a:pos x="30" y="1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0" h="30">
                <a:moveTo>
                  <a:pt x="0" y="0"/>
                </a:moveTo>
                <a:lnTo>
                  <a:pt x="0" y="30"/>
                </a:lnTo>
                <a:lnTo>
                  <a:pt x="30" y="1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47" name="Freeform 31"/>
          <p:cNvSpPr>
            <a:spLocks/>
          </p:cNvSpPr>
          <p:nvPr/>
        </p:nvSpPr>
        <p:spPr bwMode="auto">
          <a:xfrm>
            <a:off x="2436813" y="5781675"/>
            <a:ext cx="1817687" cy="563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12"/>
              </a:cxn>
              <a:cxn ang="0">
                <a:pos x="1121" y="312"/>
              </a:cxn>
            </a:cxnLst>
            <a:rect l="0" t="0" r="r" b="b"/>
            <a:pathLst>
              <a:path w="1121" h="312">
                <a:moveTo>
                  <a:pt x="0" y="0"/>
                </a:moveTo>
                <a:lnTo>
                  <a:pt x="0" y="312"/>
                </a:lnTo>
                <a:lnTo>
                  <a:pt x="1121" y="312"/>
                </a:lnTo>
              </a:path>
            </a:pathLst>
          </a:custGeom>
          <a:noFill/>
          <a:ln w="28575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48" name="Line 32"/>
          <p:cNvSpPr>
            <a:spLocks noChangeShapeType="1"/>
          </p:cNvSpPr>
          <p:nvPr/>
        </p:nvSpPr>
        <p:spPr bwMode="auto">
          <a:xfrm>
            <a:off x="4508500" y="6337300"/>
            <a:ext cx="1773238" cy="7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49" name="Line 33"/>
          <p:cNvSpPr>
            <a:spLocks noChangeShapeType="1"/>
          </p:cNvSpPr>
          <p:nvPr/>
        </p:nvSpPr>
        <p:spPr bwMode="auto">
          <a:xfrm>
            <a:off x="6532563" y="6337300"/>
            <a:ext cx="1712912" cy="7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50" name="Freeform 34"/>
          <p:cNvSpPr>
            <a:spLocks/>
          </p:cNvSpPr>
          <p:nvPr/>
        </p:nvSpPr>
        <p:spPr bwMode="auto">
          <a:xfrm>
            <a:off x="2790825" y="4721225"/>
            <a:ext cx="53975" cy="58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33"/>
              </a:cxn>
              <a:cxn ang="0">
                <a:pos x="33" y="17"/>
              </a:cxn>
              <a:cxn ang="0">
                <a:pos x="3" y="3"/>
              </a:cxn>
              <a:cxn ang="0">
                <a:pos x="3" y="3"/>
              </a:cxn>
              <a:cxn ang="0">
                <a:pos x="0" y="0"/>
              </a:cxn>
            </a:cxnLst>
            <a:rect l="0" t="0" r="r" b="b"/>
            <a:pathLst>
              <a:path w="33" h="33">
                <a:moveTo>
                  <a:pt x="0" y="0"/>
                </a:moveTo>
                <a:lnTo>
                  <a:pt x="3" y="33"/>
                </a:lnTo>
                <a:lnTo>
                  <a:pt x="33" y="17"/>
                </a:lnTo>
                <a:lnTo>
                  <a:pt x="3" y="3"/>
                </a:lnTo>
                <a:lnTo>
                  <a:pt x="3" y="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51" name="Freeform 35"/>
          <p:cNvSpPr>
            <a:spLocks/>
          </p:cNvSpPr>
          <p:nvPr/>
        </p:nvSpPr>
        <p:spPr bwMode="auto">
          <a:xfrm>
            <a:off x="2322513" y="4757738"/>
            <a:ext cx="6288087" cy="1865312"/>
          </a:xfrm>
          <a:custGeom>
            <a:avLst/>
            <a:gdLst/>
            <a:ahLst/>
            <a:cxnLst>
              <a:cxn ang="0">
                <a:pos x="3809" y="878"/>
              </a:cxn>
              <a:cxn ang="0">
                <a:pos x="3880" y="882"/>
              </a:cxn>
              <a:cxn ang="0">
                <a:pos x="3880" y="1033"/>
              </a:cxn>
              <a:cxn ang="0">
                <a:pos x="0" y="1033"/>
              </a:cxn>
              <a:cxn ang="0">
                <a:pos x="0" y="0"/>
              </a:cxn>
              <a:cxn ang="0">
                <a:pos x="302" y="0"/>
              </a:cxn>
            </a:cxnLst>
            <a:rect l="0" t="0" r="r" b="b"/>
            <a:pathLst>
              <a:path w="3880" h="1033">
                <a:moveTo>
                  <a:pt x="3809" y="878"/>
                </a:moveTo>
                <a:lnTo>
                  <a:pt x="3880" y="882"/>
                </a:lnTo>
                <a:lnTo>
                  <a:pt x="3880" y="1033"/>
                </a:lnTo>
                <a:lnTo>
                  <a:pt x="0" y="1033"/>
                </a:lnTo>
                <a:lnTo>
                  <a:pt x="0" y="0"/>
                </a:lnTo>
                <a:lnTo>
                  <a:pt x="302" y="0"/>
                </a:lnTo>
              </a:path>
            </a:pathLst>
          </a:custGeom>
          <a:noFill/>
          <a:ln w="28575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52" name="Line 36"/>
          <p:cNvSpPr>
            <a:spLocks noChangeShapeType="1"/>
          </p:cNvSpPr>
          <p:nvPr/>
        </p:nvSpPr>
        <p:spPr bwMode="auto">
          <a:xfrm flipH="1">
            <a:off x="4508500" y="4665663"/>
            <a:ext cx="349250" cy="3175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53" name="Freeform 37"/>
          <p:cNvSpPr>
            <a:spLocks/>
          </p:cNvSpPr>
          <p:nvPr/>
        </p:nvSpPr>
        <p:spPr bwMode="auto">
          <a:xfrm>
            <a:off x="6646863" y="4725988"/>
            <a:ext cx="1598612" cy="1055687"/>
          </a:xfrm>
          <a:custGeom>
            <a:avLst/>
            <a:gdLst/>
            <a:ahLst/>
            <a:cxnLst>
              <a:cxn ang="0">
                <a:pos x="987" y="584"/>
              </a:cxn>
              <a:cxn ang="0">
                <a:pos x="0" y="584"/>
              </a:cxn>
              <a:cxn ang="0">
                <a:pos x="0" y="0"/>
              </a:cxn>
            </a:cxnLst>
            <a:rect l="0" t="0" r="r" b="b"/>
            <a:pathLst>
              <a:path w="987" h="584">
                <a:moveTo>
                  <a:pt x="987" y="584"/>
                </a:moveTo>
                <a:lnTo>
                  <a:pt x="0" y="584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54" name="Freeform 38"/>
          <p:cNvSpPr>
            <a:spLocks/>
          </p:cNvSpPr>
          <p:nvPr/>
        </p:nvSpPr>
        <p:spPr bwMode="auto">
          <a:xfrm>
            <a:off x="8496300" y="5235575"/>
            <a:ext cx="228600" cy="546100"/>
          </a:xfrm>
          <a:custGeom>
            <a:avLst/>
            <a:gdLst/>
            <a:ahLst/>
            <a:cxnLst>
              <a:cxn ang="0">
                <a:pos x="141" y="0"/>
              </a:cxn>
              <a:cxn ang="0">
                <a:pos x="71" y="0"/>
              </a:cxn>
              <a:cxn ang="0">
                <a:pos x="71" y="302"/>
              </a:cxn>
              <a:cxn ang="0">
                <a:pos x="0" y="302"/>
              </a:cxn>
            </a:cxnLst>
            <a:rect l="0" t="0" r="r" b="b"/>
            <a:pathLst>
              <a:path w="141" h="302">
                <a:moveTo>
                  <a:pt x="141" y="0"/>
                </a:moveTo>
                <a:lnTo>
                  <a:pt x="71" y="0"/>
                </a:lnTo>
                <a:lnTo>
                  <a:pt x="71" y="302"/>
                </a:lnTo>
                <a:lnTo>
                  <a:pt x="0" y="302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55" name="Line 39"/>
          <p:cNvSpPr>
            <a:spLocks noChangeShapeType="1"/>
          </p:cNvSpPr>
          <p:nvPr/>
        </p:nvSpPr>
        <p:spPr bwMode="auto">
          <a:xfrm>
            <a:off x="6532563" y="4435475"/>
            <a:ext cx="1143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56" name="Freeform 40"/>
          <p:cNvSpPr>
            <a:spLocks/>
          </p:cNvSpPr>
          <p:nvPr/>
        </p:nvSpPr>
        <p:spPr bwMode="auto">
          <a:xfrm>
            <a:off x="6637338" y="4403725"/>
            <a:ext cx="47625" cy="61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4"/>
              </a:cxn>
              <a:cxn ang="0">
                <a:pos x="30" y="1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0" h="34">
                <a:moveTo>
                  <a:pt x="0" y="0"/>
                </a:moveTo>
                <a:lnTo>
                  <a:pt x="0" y="34"/>
                </a:lnTo>
                <a:lnTo>
                  <a:pt x="30" y="1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57" name="Freeform 41"/>
          <p:cNvSpPr>
            <a:spLocks/>
          </p:cNvSpPr>
          <p:nvPr/>
        </p:nvSpPr>
        <p:spPr bwMode="auto">
          <a:xfrm>
            <a:off x="1027113" y="1974850"/>
            <a:ext cx="6135687" cy="1309688"/>
          </a:xfrm>
          <a:custGeom>
            <a:avLst/>
            <a:gdLst/>
            <a:ahLst/>
            <a:cxnLst>
              <a:cxn ang="0">
                <a:pos x="74" y="0"/>
              </a:cxn>
              <a:cxn ang="0">
                <a:pos x="0" y="4"/>
              </a:cxn>
              <a:cxn ang="0">
                <a:pos x="0" y="108"/>
              </a:cxn>
              <a:cxn ang="0">
                <a:pos x="3786" y="108"/>
              </a:cxn>
              <a:cxn ang="0">
                <a:pos x="3786" y="725"/>
              </a:cxn>
              <a:cxn ang="0">
                <a:pos x="3397" y="725"/>
              </a:cxn>
            </a:cxnLst>
            <a:rect l="0" t="0" r="r" b="b"/>
            <a:pathLst>
              <a:path w="3786" h="725">
                <a:moveTo>
                  <a:pt x="74" y="0"/>
                </a:moveTo>
                <a:lnTo>
                  <a:pt x="0" y="4"/>
                </a:lnTo>
                <a:lnTo>
                  <a:pt x="0" y="108"/>
                </a:lnTo>
                <a:lnTo>
                  <a:pt x="3786" y="108"/>
                </a:lnTo>
                <a:lnTo>
                  <a:pt x="3786" y="725"/>
                </a:lnTo>
                <a:lnTo>
                  <a:pt x="3397" y="725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58" name="Line 42"/>
          <p:cNvSpPr>
            <a:spLocks noChangeShapeType="1"/>
          </p:cNvSpPr>
          <p:nvPr/>
        </p:nvSpPr>
        <p:spPr bwMode="auto">
          <a:xfrm>
            <a:off x="5868988" y="4435475"/>
            <a:ext cx="41275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59" name="Freeform 43"/>
          <p:cNvSpPr>
            <a:spLocks/>
          </p:cNvSpPr>
          <p:nvPr/>
        </p:nvSpPr>
        <p:spPr bwMode="auto">
          <a:xfrm>
            <a:off x="6272213" y="4403725"/>
            <a:ext cx="53975" cy="61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4"/>
              </a:cxn>
              <a:cxn ang="0">
                <a:pos x="33" y="1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3" h="34">
                <a:moveTo>
                  <a:pt x="0" y="0"/>
                </a:moveTo>
                <a:lnTo>
                  <a:pt x="0" y="34"/>
                </a:lnTo>
                <a:lnTo>
                  <a:pt x="33" y="1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60" name="Freeform 44"/>
          <p:cNvSpPr>
            <a:spLocks/>
          </p:cNvSpPr>
          <p:nvPr/>
        </p:nvSpPr>
        <p:spPr bwMode="auto">
          <a:xfrm>
            <a:off x="244475" y="3860800"/>
            <a:ext cx="190500" cy="592138"/>
          </a:xfrm>
          <a:custGeom>
            <a:avLst/>
            <a:gdLst/>
            <a:ahLst/>
            <a:cxnLst>
              <a:cxn ang="0">
                <a:pos x="118" y="328"/>
              </a:cxn>
              <a:cxn ang="0">
                <a:pos x="118" y="0"/>
              </a:cxn>
              <a:cxn ang="0">
                <a:pos x="0" y="0"/>
              </a:cxn>
              <a:cxn ang="0">
                <a:pos x="0" y="328"/>
              </a:cxn>
              <a:cxn ang="0">
                <a:pos x="118" y="328"/>
              </a:cxn>
              <a:cxn ang="0">
                <a:pos x="118" y="328"/>
              </a:cxn>
            </a:cxnLst>
            <a:rect l="0" t="0" r="r" b="b"/>
            <a:pathLst>
              <a:path w="118" h="328">
                <a:moveTo>
                  <a:pt x="118" y="328"/>
                </a:moveTo>
                <a:lnTo>
                  <a:pt x="118" y="0"/>
                </a:lnTo>
                <a:lnTo>
                  <a:pt x="0" y="0"/>
                </a:lnTo>
                <a:lnTo>
                  <a:pt x="0" y="328"/>
                </a:lnTo>
                <a:lnTo>
                  <a:pt x="118" y="328"/>
                </a:lnTo>
                <a:lnTo>
                  <a:pt x="118" y="32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61" name="Freeform 45"/>
          <p:cNvSpPr>
            <a:spLocks/>
          </p:cNvSpPr>
          <p:nvPr/>
        </p:nvSpPr>
        <p:spPr bwMode="auto">
          <a:xfrm>
            <a:off x="244475" y="3860800"/>
            <a:ext cx="190500" cy="592138"/>
          </a:xfrm>
          <a:custGeom>
            <a:avLst/>
            <a:gdLst/>
            <a:ahLst/>
            <a:cxnLst>
              <a:cxn ang="0">
                <a:pos x="118" y="328"/>
              </a:cxn>
              <a:cxn ang="0">
                <a:pos x="118" y="0"/>
              </a:cxn>
              <a:cxn ang="0">
                <a:pos x="0" y="0"/>
              </a:cxn>
              <a:cxn ang="0">
                <a:pos x="0" y="328"/>
              </a:cxn>
              <a:cxn ang="0">
                <a:pos x="118" y="328"/>
              </a:cxn>
              <a:cxn ang="0">
                <a:pos x="118" y="328"/>
              </a:cxn>
            </a:cxnLst>
            <a:rect l="0" t="0" r="r" b="b"/>
            <a:pathLst>
              <a:path w="118" h="328">
                <a:moveTo>
                  <a:pt x="118" y="328"/>
                </a:moveTo>
                <a:lnTo>
                  <a:pt x="118" y="0"/>
                </a:lnTo>
                <a:lnTo>
                  <a:pt x="0" y="0"/>
                </a:lnTo>
                <a:lnTo>
                  <a:pt x="0" y="328"/>
                </a:lnTo>
                <a:lnTo>
                  <a:pt x="118" y="328"/>
                </a:lnTo>
                <a:lnTo>
                  <a:pt x="118" y="328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62" name="Rectangle 46"/>
          <p:cNvSpPr>
            <a:spLocks noChangeArrowheads="1"/>
          </p:cNvSpPr>
          <p:nvPr/>
        </p:nvSpPr>
        <p:spPr bwMode="auto">
          <a:xfrm>
            <a:off x="750888" y="4079875"/>
            <a:ext cx="68262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063" name="Rectangle 47"/>
          <p:cNvSpPr>
            <a:spLocks noChangeArrowheads="1"/>
          </p:cNvSpPr>
          <p:nvPr/>
        </p:nvSpPr>
        <p:spPr bwMode="auto">
          <a:xfrm>
            <a:off x="814388" y="407987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d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064" name="Rectangle 48"/>
          <p:cNvSpPr>
            <a:spLocks noChangeArrowheads="1"/>
          </p:cNvSpPr>
          <p:nvPr/>
        </p:nvSpPr>
        <p:spPr bwMode="auto">
          <a:xfrm>
            <a:off x="869950" y="407987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d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065" name="Rectangle 49"/>
          <p:cNvSpPr>
            <a:spLocks noChangeArrowheads="1"/>
          </p:cNvSpPr>
          <p:nvPr/>
        </p:nvSpPr>
        <p:spPr bwMode="auto">
          <a:xfrm>
            <a:off x="930275" y="4079875"/>
            <a:ext cx="33338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r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066" name="Rectangle 50"/>
          <p:cNvSpPr>
            <a:spLocks noChangeArrowheads="1"/>
          </p:cNvSpPr>
          <p:nvPr/>
        </p:nvSpPr>
        <p:spPr bwMode="auto">
          <a:xfrm>
            <a:off x="962025" y="407987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e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067" name="Rectangle 51"/>
          <p:cNvSpPr>
            <a:spLocks noChangeArrowheads="1"/>
          </p:cNvSpPr>
          <p:nvPr/>
        </p:nvSpPr>
        <p:spPr bwMode="auto">
          <a:xfrm>
            <a:off x="1022350" y="4079875"/>
            <a:ext cx="5080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s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068" name="Rectangle 52"/>
          <p:cNvSpPr>
            <a:spLocks noChangeArrowheads="1"/>
          </p:cNvSpPr>
          <p:nvPr/>
        </p:nvSpPr>
        <p:spPr bwMode="auto">
          <a:xfrm>
            <a:off x="1071563" y="4079875"/>
            <a:ext cx="5080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s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069" name="Freeform 53"/>
          <p:cNvSpPr>
            <a:spLocks/>
          </p:cNvSpPr>
          <p:nvPr/>
        </p:nvSpPr>
        <p:spPr bwMode="auto">
          <a:xfrm>
            <a:off x="2790825" y="4041775"/>
            <a:ext cx="53975" cy="53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30"/>
              </a:cxn>
              <a:cxn ang="0">
                <a:pos x="33" y="17"/>
              </a:cxn>
              <a:cxn ang="0">
                <a:pos x="3" y="0"/>
              </a:cxn>
              <a:cxn ang="0">
                <a:pos x="3" y="0"/>
              </a:cxn>
              <a:cxn ang="0">
                <a:pos x="0" y="0"/>
              </a:cxn>
            </a:cxnLst>
            <a:rect l="0" t="0" r="r" b="b"/>
            <a:pathLst>
              <a:path w="33" h="30">
                <a:moveTo>
                  <a:pt x="0" y="0"/>
                </a:moveTo>
                <a:lnTo>
                  <a:pt x="3" y="30"/>
                </a:lnTo>
                <a:lnTo>
                  <a:pt x="33" y="17"/>
                </a:lnTo>
                <a:lnTo>
                  <a:pt x="3" y="0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70" name="Freeform 54"/>
          <p:cNvSpPr>
            <a:spLocks/>
          </p:cNvSpPr>
          <p:nvPr/>
        </p:nvSpPr>
        <p:spPr bwMode="auto">
          <a:xfrm>
            <a:off x="2790825" y="5060950"/>
            <a:ext cx="53975" cy="58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33"/>
              </a:cxn>
              <a:cxn ang="0">
                <a:pos x="33" y="17"/>
              </a:cxn>
              <a:cxn ang="0">
                <a:pos x="3" y="3"/>
              </a:cxn>
              <a:cxn ang="0">
                <a:pos x="3" y="3"/>
              </a:cxn>
              <a:cxn ang="0">
                <a:pos x="0" y="0"/>
              </a:cxn>
            </a:cxnLst>
            <a:rect l="0" t="0" r="r" b="b"/>
            <a:pathLst>
              <a:path w="33" h="33">
                <a:moveTo>
                  <a:pt x="0" y="0"/>
                </a:moveTo>
                <a:lnTo>
                  <a:pt x="3" y="33"/>
                </a:lnTo>
                <a:lnTo>
                  <a:pt x="33" y="17"/>
                </a:lnTo>
                <a:lnTo>
                  <a:pt x="3" y="3"/>
                </a:lnTo>
                <a:lnTo>
                  <a:pt x="3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71" name="Freeform 55"/>
          <p:cNvSpPr>
            <a:spLocks/>
          </p:cNvSpPr>
          <p:nvPr/>
        </p:nvSpPr>
        <p:spPr bwMode="auto">
          <a:xfrm>
            <a:off x="549275" y="2600325"/>
            <a:ext cx="522288" cy="1557338"/>
          </a:xfrm>
          <a:custGeom>
            <a:avLst/>
            <a:gdLst/>
            <a:ahLst/>
            <a:cxnLst>
              <a:cxn ang="0">
                <a:pos x="322" y="0"/>
              </a:cxn>
              <a:cxn ang="0">
                <a:pos x="0" y="3"/>
              </a:cxn>
              <a:cxn ang="0">
                <a:pos x="0" y="862"/>
              </a:cxn>
            </a:cxnLst>
            <a:rect l="0" t="0" r="r" b="b"/>
            <a:pathLst>
              <a:path w="322" h="862">
                <a:moveTo>
                  <a:pt x="322" y="0"/>
                </a:moveTo>
                <a:lnTo>
                  <a:pt x="0" y="3"/>
                </a:lnTo>
                <a:lnTo>
                  <a:pt x="0" y="862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72" name="Line 56"/>
          <p:cNvSpPr>
            <a:spLocks noChangeShapeType="1"/>
          </p:cNvSpPr>
          <p:nvPr/>
        </p:nvSpPr>
        <p:spPr bwMode="auto">
          <a:xfrm flipH="1">
            <a:off x="881063" y="3284538"/>
            <a:ext cx="19050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73" name="Freeform 57"/>
          <p:cNvSpPr>
            <a:spLocks/>
          </p:cNvSpPr>
          <p:nvPr/>
        </p:nvSpPr>
        <p:spPr bwMode="auto">
          <a:xfrm>
            <a:off x="1109663" y="2368550"/>
            <a:ext cx="330200" cy="11461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59"/>
              </a:cxn>
              <a:cxn ang="0">
                <a:pos x="67" y="319"/>
              </a:cxn>
              <a:cxn ang="0">
                <a:pos x="0" y="379"/>
              </a:cxn>
              <a:cxn ang="0">
                <a:pos x="0" y="634"/>
              </a:cxn>
              <a:cxn ang="0">
                <a:pos x="204" y="443"/>
              </a:cxn>
              <a:cxn ang="0">
                <a:pos x="204" y="195"/>
              </a:cxn>
              <a:cxn ang="0">
                <a:pos x="0" y="4"/>
              </a:cxn>
              <a:cxn ang="0">
                <a:pos x="0" y="4"/>
              </a:cxn>
              <a:cxn ang="0">
                <a:pos x="0" y="0"/>
              </a:cxn>
            </a:cxnLst>
            <a:rect l="0" t="0" r="r" b="b"/>
            <a:pathLst>
              <a:path w="204" h="634">
                <a:moveTo>
                  <a:pt x="0" y="0"/>
                </a:moveTo>
                <a:lnTo>
                  <a:pt x="0" y="259"/>
                </a:lnTo>
                <a:lnTo>
                  <a:pt x="67" y="319"/>
                </a:lnTo>
                <a:lnTo>
                  <a:pt x="0" y="379"/>
                </a:lnTo>
                <a:lnTo>
                  <a:pt x="0" y="634"/>
                </a:lnTo>
                <a:lnTo>
                  <a:pt x="204" y="443"/>
                </a:lnTo>
                <a:lnTo>
                  <a:pt x="204" y="195"/>
                </a:lnTo>
                <a:lnTo>
                  <a:pt x="0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74" name="Freeform 58"/>
          <p:cNvSpPr>
            <a:spLocks/>
          </p:cNvSpPr>
          <p:nvPr/>
        </p:nvSpPr>
        <p:spPr bwMode="auto">
          <a:xfrm>
            <a:off x="1109663" y="2368550"/>
            <a:ext cx="330200" cy="11461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59"/>
              </a:cxn>
              <a:cxn ang="0">
                <a:pos x="67" y="319"/>
              </a:cxn>
              <a:cxn ang="0">
                <a:pos x="0" y="379"/>
              </a:cxn>
              <a:cxn ang="0">
                <a:pos x="0" y="634"/>
              </a:cxn>
              <a:cxn ang="0">
                <a:pos x="204" y="443"/>
              </a:cxn>
              <a:cxn ang="0">
                <a:pos x="204" y="195"/>
              </a:cxn>
              <a:cxn ang="0">
                <a:pos x="0" y="4"/>
              </a:cxn>
              <a:cxn ang="0">
                <a:pos x="0" y="4"/>
              </a:cxn>
            </a:cxnLst>
            <a:rect l="0" t="0" r="r" b="b"/>
            <a:pathLst>
              <a:path w="204" h="634">
                <a:moveTo>
                  <a:pt x="0" y="0"/>
                </a:moveTo>
                <a:lnTo>
                  <a:pt x="0" y="259"/>
                </a:lnTo>
                <a:lnTo>
                  <a:pt x="67" y="319"/>
                </a:lnTo>
                <a:lnTo>
                  <a:pt x="0" y="379"/>
                </a:lnTo>
                <a:lnTo>
                  <a:pt x="0" y="634"/>
                </a:lnTo>
                <a:lnTo>
                  <a:pt x="204" y="443"/>
                </a:lnTo>
                <a:lnTo>
                  <a:pt x="204" y="195"/>
                </a:lnTo>
                <a:lnTo>
                  <a:pt x="0" y="4"/>
                </a:lnTo>
                <a:lnTo>
                  <a:pt x="0" y="4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75" name="Freeform 59"/>
          <p:cNvSpPr>
            <a:spLocks/>
          </p:cNvSpPr>
          <p:nvPr/>
        </p:nvSpPr>
        <p:spPr bwMode="auto">
          <a:xfrm>
            <a:off x="4829175" y="4635500"/>
            <a:ext cx="55563" cy="60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"/>
              </a:cxn>
              <a:cxn ang="0">
                <a:pos x="34" y="17"/>
              </a:cxn>
              <a:cxn ang="0">
                <a:pos x="0" y="3"/>
              </a:cxn>
              <a:cxn ang="0">
                <a:pos x="0" y="3"/>
              </a:cxn>
              <a:cxn ang="0">
                <a:pos x="0" y="0"/>
              </a:cxn>
            </a:cxnLst>
            <a:rect l="0" t="0" r="r" b="b"/>
            <a:pathLst>
              <a:path w="34" h="33">
                <a:moveTo>
                  <a:pt x="0" y="0"/>
                </a:moveTo>
                <a:lnTo>
                  <a:pt x="0" y="33"/>
                </a:lnTo>
                <a:lnTo>
                  <a:pt x="34" y="17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76" name="Freeform 60"/>
          <p:cNvSpPr>
            <a:spLocks/>
          </p:cNvSpPr>
          <p:nvPr/>
        </p:nvSpPr>
        <p:spPr bwMode="auto">
          <a:xfrm>
            <a:off x="4829175" y="5145088"/>
            <a:ext cx="55563" cy="60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"/>
              </a:cxn>
              <a:cxn ang="0">
                <a:pos x="34" y="16"/>
              </a:cxn>
              <a:cxn ang="0">
                <a:pos x="0" y="3"/>
              </a:cxn>
              <a:cxn ang="0">
                <a:pos x="0" y="3"/>
              </a:cxn>
              <a:cxn ang="0">
                <a:pos x="0" y="0"/>
              </a:cxn>
            </a:cxnLst>
            <a:rect l="0" t="0" r="r" b="b"/>
            <a:pathLst>
              <a:path w="34" h="33">
                <a:moveTo>
                  <a:pt x="0" y="0"/>
                </a:moveTo>
                <a:lnTo>
                  <a:pt x="0" y="33"/>
                </a:lnTo>
                <a:lnTo>
                  <a:pt x="34" y="16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77" name="Freeform 61"/>
          <p:cNvSpPr>
            <a:spLocks/>
          </p:cNvSpPr>
          <p:nvPr/>
        </p:nvSpPr>
        <p:spPr bwMode="auto">
          <a:xfrm>
            <a:off x="5178425" y="4891088"/>
            <a:ext cx="47625" cy="587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"/>
              </a:cxn>
              <a:cxn ang="0">
                <a:pos x="30" y="17"/>
              </a:cxn>
              <a:cxn ang="0">
                <a:pos x="0" y="3"/>
              </a:cxn>
              <a:cxn ang="0">
                <a:pos x="0" y="3"/>
              </a:cxn>
              <a:cxn ang="0">
                <a:pos x="0" y="0"/>
              </a:cxn>
            </a:cxnLst>
            <a:rect l="0" t="0" r="r" b="b"/>
            <a:pathLst>
              <a:path w="30" h="33">
                <a:moveTo>
                  <a:pt x="0" y="0"/>
                </a:moveTo>
                <a:lnTo>
                  <a:pt x="0" y="33"/>
                </a:lnTo>
                <a:lnTo>
                  <a:pt x="30" y="17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78" name="Freeform 62"/>
          <p:cNvSpPr>
            <a:spLocks/>
          </p:cNvSpPr>
          <p:nvPr/>
        </p:nvSpPr>
        <p:spPr bwMode="auto">
          <a:xfrm>
            <a:off x="5178425" y="4211638"/>
            <a:ext cx="47625" cy="60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4"/>
              </a:cxn>
              <a:cxn ang="0">
                <a:pos x="30" y="1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0" h="34">
                <a:moveTo>
                  <a:pt x="0" y="0"/>
                </a:moveTo>
                <a:lnTo>
                  <a:pt x="0" y="34"/>
                </a:lnTo>
                <a:lnTo>
                  <a:pt x="30" y="1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79" name="Freeform 63"/>
          <p:cNvSpPr>
            <a:spLocks/>
          </p:cNvSpPr>
          <p:nvPr/>
        </p:nvSpPr>
        <p:spPr bwMode="auto">
          <a:xfrm>
            <a:off x="8702675" y="4695825"/>
            <a:ext cx="55563" cy="60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4"/>
              </a:cxn>
              <a:cxn ang="0">
                <a:pos x="34" y="17"/>
              </a:cxn>
              <a:cxn ang="0">
                <a:pos x="0" y="4"/>
              </a:cxn>
              <a:cxn ang="0">
                <a:pos x="0" y="4"/>
              </a:cxn>
              <a:cxn ang="0">
                <a:pos x="0" y="0"/>
              </a:cxn>
            </a:cxnLst>
            <a:rect l="0" t="0" r="r" b="b"/>
            <a:pathLst>
              <a:path w="34" h="34">
                <a:moveTo>
                  <a:pt x="0" y="0"/>
                </a:moveTo>
                <a:lnTo>
                  <a:pt x="0" y="34"/>
                </a:lnTo>
                <a:lnTo>
                  <a:pt x="34" y="17"/>
                </a:lnTo>
                <a:lnTo>
                  <a:pt x="0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80" name="Freeform 64"/>
          <p:cNvSpPr>
            <a:spLocks/>
          </p:cNvSpPr>
          <p:nvPr/>
        </p:nvSpPr>
        <p:spPr bwMode="auto">
          <a:xfrm>
            <a:off x="8702675" y="5205413"/>
            <a:ext cx="55563" cy="60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4"/>
              </a:cxn>
              <a:cxn ang="0">
                <a:pos x="34" y="17"/>
              </a:cxn>
              <a:cxn ang="0">
                <a:pos x="0" y="4"/>
              </a:cxn>
              <a:cxn ang="0">
                <a:pos x="0" y="4"/>
              </a:cxn>
              <a:cxn ang="0">
                <a:pos x="0" y="0"/>
              </a:cxn>
            </a:cxnLst>
            <a:rect l="0" t="0" r="r" b="b"/>
            <a:pathLst>
              <a:path w="34" h="34">
                <a:moveTo>
                  <a:pt x="0" y="0"/>
                </a:moveTo>
                <a:lnTo>
                  <a:pt x="0" y="34"/>
                </a:lnTo>
                <a:lnTo>
                  <a:pt x="34" y="17"/>
                </a:lnTo>
                <a:lnTo>
                  <a:pt x="0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81" name="Freeform 65"/>
          <p:cNvSpPr>
            <a:spLocks/>
          </p:cNvSpPr>
          <p:nvPr/>
        </p:nvSpPr>
        <p:spPr bwMode="auto">
          <a:xfrm>
            <a:off x="6858000" y="5338763"/>
            <a:ext cx="49213" cy="53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0"/>
              </a:cxn>
              <a:cxn ang="0">
                <a:pos x="30" y="1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0" h="30">
                <a:moveTo>
                  <a:pt x="0" y="0"/>
                </a:moveTo>
                <a:lnTo>
                  <a:pt x="0" y="30"/>
                </a:lnTo>
                <a:lnTo>
                  <a:pt x="30" y="1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82" name="Freeform 66"/>
          <p:cNvSpPr>
            <a:spLocks/>
          </p:cNvSpPr>
          <p:nvPr/>
        </p:nvSpPr>
        <p:spPr bwMode="auto">
          <a:xfrm>
            <a:off x="1049338" y="2576513"/>
            <a:ext cx="53975" cy="60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33"/>
              </a:cxn>
              <a:cxn ang="0">
                <a:pos x="33" y="16"/>
              </a:cxn>
              <a:cxn ang="0">
                <a:pos x="3" y="0"/>
              </a:cxn>
              <a:cxn ang="0">
                <a:pos x="3" y="0"/>
              </a:cxn>
              <a:cxn ang="0">
                <a:pos x="0" y="0"/>
              </a:cxn>
            </a:cxnLst>
            <a:rect l="0" t="0" r="r" b="b"/>
            <a:pathLst>
              <a:path w="33" h="33">
                <a:moveTo>
                  <a:pt x="0" y="0"/>
                </a:moveTo>
                <a:lnTo>
                  <a:pt x="3" y="33"/>
                </a:lnTo>
                <a:lnTo>
                  <a:pt x="33" y="16"/>
                </a:lnTo>
                <a:lnTo>
                  <a:pt x="3" y="0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83" name="Freeform 67"/>
          <p:cNvSpPr>
            <a:spLocks/>
          </p:cNvSpPr>
          <p:nvPr/>
        </p:nvSpPr>
        <p:spPr bwMode="auto">
          <a:xfrm>
            <a:off x="1049338" y="3254375"/>
            <a:ext cx="53975" cy="60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34"/>
              </a:cxn>
              <a:cxn ang="0">
                <a:pos x="33" y="17"/>
              </a:cxn>
              <a:cxn ang="0">
                <a:pos x="3" y="4"/>
              </a:cxn>
              <a:cxn ang="0">
                <a:pos x="3" y="4"/>
              </a:cxn>
              <a:cxn ang="0">
                <a:pos x="0" y="0"/>
              </a:cxn>
            </a:cxnLst>
            <a:rect l="0" t="0" r="r" b="b"/>
            <a:pathLst>
              <a:path w="33" h="34">
                <a:moveTo>
                  <a:pt x="0" y="0"/>
                </a:moveTo>
                <a:lnTo>
                  <a:pt x="3" y="34"/>
                </a:lnTo>
                <a:lnTo>
                  <a:pt x="33" y="17"/>
                </a:lnTo>
                <a:lnTo>
                  <a:pt x="3" y="4"/>
                </a:lnTo>
                <a:lnTo>
                  <a:pt x="3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84" name="Rectangle 68"/>
          <p:cNvSpPr>
            <a:spLocks noChangeArrowheads="1"/>
          </p:cNvSpPr>
          <p:nvPr/>
        </p:nvSpPr>
        <p:spPr bwMode="auto">
          <a:xfrm>
            <a:off x="777875" y="321310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4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085" name="Line 69"/>
          <p:cNvSpPr>
            <a:spLocks noChangeShapeType="1"/>
          </p:cNvSpPr>
          <p:nvPr/>
        </p:nvSpPr>
        <p:spPr bwMode="auto">
          <a:xfrm flipH="1">
            <a:off x="4508500" y="2944813"/>
            <a:ext cx="4889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86" name="Freeform 70"/>
          <p:cNvSpPr>
            <a:spLocks/>
          </p:cNvSpPr>
          <p:nvPr/>
        </p:nvSpPr>
        <p:spPr bwMode="auto">
          <a:xfrm>
            <a:off x="5048250" y="2716213"/>
            <a:ext cx="635000" cy="1144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55"/>
              </a:cxn>
              <a:cxn ang="0">
                <a:pos x="67" y="315"/>
              </a:cxn>
              <a:cxn ang="0">
                <a:pos x="0" y="375"/>
              </a:cxn>
              <a:cxn ang="0">
                <a:pos x="0" y="634"/>
              </a:cxn>
              <a:cxn ang="0">
                <a:pos x="392" y="439"/>
              </a:cxn>
              <a:cxn ang="0">
                <a:pos x="392" y="194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92" h="634">
                <a:moveTo>
                  <a:pt x="0" y="0"/>
                </a:moveTo>
                <a:lnTo>
                  <a:pt x="0" y="255"/>
                </a:lnTo>
                <a:lnTo>
                  <a:pt x="67" y="315"/>
                </a:lnTo>
                <a:lnTo>
                  <a:pt x="0" y="375"/>
                </a:lnTo>
                <a:lnTo>
                  <a:pt x="0" y="634"/>
                </a:lnTo>
                <a:lnTo>
                  <a:pt x="392" y="439"/>
                </a:lnTo>
                <a:lnTo>
                  <a:pt x="392" y="194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87" name="Freeform 71"/>
          <p:cNvSpPr>
            <a:spLocks/>
          </p:cNvSpPr>
          <p:nvPr/>
        </p:nvSpPr>
        <p:spPr bwMode="auto">
          <a:xfrm>
            <a:off x="5048250" y="2716213"/>
            <a:ext cx="635000" cy="1144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55"/>
              </a:cxn>
              <a:cxn ang="0">
                <a:pos x="67" y="315"/>
              </a:cxn>
              <a:cxn ang="0">
                <a:pos x="0" y="375"/>
              </a:cxn>
              <a:cxn ang="0">
                <a:pos x="0" y="634"/>
              </a:cxn>
              <a:cxn ang="0">
                <a:pos x="392" y="439"/>
              </a:cxn>
              <a:cxn ang="0">
                <a:pos x="392" y="194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92" h="634">
                <a:moveTo>
                  <a:pt x="0" y="0"/>
                </a:moveTo>
                <a:lnTo>
                  <a:pt x="0" y="255"/>
                </a:lnTo>
                <a:lnTo>
                  <a:pt x="67" y="315"/>
                </a:lnTo>
                <a:lnTo>
                  <a:pt x="0" y="375"/>
                </a:lnTo>
                <a:lnTo>
                  <a:pt x="0" y="634"/>
                </a:lnTo>
                <a:lnTo>
                  <a:pt x="392" y="439"/>
                </a:lnTo>
                <a:lnTo>
                  <a:pt x="392" y="194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88" name="Line 72"/>
          <p:cNvSpPr>
            <a:spLocks noChangeShapeType="1"/>
          </p:cNvSpPr>
          <p:nvPr/>
        </p:nvSpPr>
        <p:spPr bwMode="auto">
          <a:xfrm flipH="1">
            <a:off x="5689600" y="3284538"/>
            <a:ext cx="6032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89" name="Freeform 73"/>
          <p:cNvSpPr>
            <a:spLocks/>
          </p:cNvSpPr>
          <p:nvPr/>
        </p:nvSpPr>
        <p:spPr bwMode="auto">
          <a:xfrm>
            <a:off x="6272213" y="3254375"/>
            <a:ext cx="53975" cy="60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4"/>
              </a:cxn>
              <a:cxn ang="0">
                <a:pos x="33" y="17"/>
              </a:cxn>
              <a:cxn ang="0">
                <a:pos x="0" y="4"/>
              </a:cxn>
              <a:cxn ang="0">
                <a:pos x="0" y="4"/>
              </a:cxn>
              <a:cxn ang="0">
                <a:pos x="0" y="0"/>
              </a:cxn>
            </a:cxnLst>
            <a:rect l="0" t="0" r="r" b="b"/>
            <a:pathLst>
              <a:path w="33" h="34">
                <a:moveTo>
                  <a:pt x="0" y="0"/>
                </a:moveTo>
                <a:lnTo>
                  <a:pt x="0" y="34"/>
                </a:lnTo>
                <a:lnTo>
                  <a:pt x="33" y="17"/>
                </a:lnTo>
                <a:lnTo>
                  <a:pt x="0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90" name="Line 74"/>
          <p:cNvSpPr>
            <a:spLocks noChangeShapeType="1"/>
          </p:cNvSpPr>
          <p:nvPr/>
        </p:nvSpPr>
        <p:spPr bwMode="auto">
          <a:xfrm>
            <a:off x="434975" y="4151313"/>
            <a:ext cx="227013" cy="63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91" name="Freeform 75"/>
          <p:cNvSpPr>
            <a:spLocks/>
          </p:cNvSpPr>
          <p:nvPr/>
        </p:nvSpPr>
        <p:spPr bwMode="auto">
          <a:xfrm>
            <a:off x="646113" y="4125913"/>
            <a:ext cx="55562" cy="53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0"/>
              </a:cxn>
              <a:cxn ang="0">
                <a:pos x="34" y="1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4" h="30">
                <a:moveTo>
                  <a:pt x="0" y="0"/>
                </a:moveTo>
                <a:lnTo>
                  <a:pt x="0" y="30"/>
                </a:lnTo>
                <a:lnTo>
                  <a:pt x="34" y="1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92" name="Freeform 76"/>
          <p:cNvSpPr>
            <a:spLocks/>
          </p:cNvSpPr>
          <p:nvPr/>
        </p:nvSpPr>
        <p:spPr bwMode="auto">
          <a:xfrm>
            <a:off x="184150" y="4125913"/>
            <a:ext cx="55563" cy="53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30"/>
              </a:cxn>
              <a:cxn ang="0">
                <a:pos x="34" y="17"/>
              </a:cxn>
              <a:cxn ang="0">
                <a:pos x="3" y="0"/>
              </a:cxn>
              <a:cxn ang="0">
                <a:pos x="3" y="0"/>
              </a:cxn>
              <a:cxn ang="0">
                <a:pos x="0" y="0"/>
              </a:cxn>
            </a:cxnLst>
            <a:rect l="0" t="0" r="r" b="b"/>
            <a:pathLst>
              <a:path w="34" h="30">
                <a:moveTo>
                  <a:pt x="0" y="0"/>
                </a:moveTo>
                <a:lnTo>
                  <a:pt x="3" y="30"/>
                </a:lnTo>
                <a:lnTo>
                  <a:pt x="34" y="17"/>
                </a:lnTo>
                <a:lnTo>
                  <a:pt x="3" y="0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93" name="Freeform 77"/>
          <p:cNvSpPr>
            <a:spLocks/>
          </p:cNvSpPr>
          <p:nvPr/>
        </p:nvSpPr>
        <p:spPr bwMode="auto">
          <a:xfrm>
            <a:off x="3443288" y="5749925"/>
            <a:ext cx="53975" cy="61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34"/>
              </a:cxn>
              <a:cxn ang="0">
                <a:pos x="33" y="17"/>
              </a:cxn>
              <a:cxn ang="0">
                <a:pos x="3" y="3"/>
              </a:cxn>
              <a:cxn ang="0">
                <a:pos x="3" y="3"/>
              </a:cxn>
              <a:cxn ang="0">
                <a:pos x="0" y="0"/>
              </a:cxn>
            </a:cxnLst>
            <a:rect l="0" t="0" r="r" b="b"/>
            <a:pathLst>
              <a:path w="33" h="34">
                <a:moveTo>
                  <a:pt x="0" y="0"/>
                </a:moveTo>
                <a:lnTo>
                  <a:pt x="3" y="34"/>
                </a:lnTo>
                <a:lnTo>
                  <a:pt x="33" y="17"/>
                </a:lnTo>
                <a:lnTo>
                  <a:pt x="3" y="3"/>
                </a:lnTo>
                <a:lnTo>
                  <a:pt x="3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94" name="Freeform 78"/>
          <p:cNvSpPr>
            <a:spLocks/>
          </p:cNvSpPr>
          <p:nvPr/>
        </p:nvSpPr>
        <p:spPr bwMode="auto">
          <a:xfrm>
            <a:off x="3508375" y="5332413"/>
            <a:ext cx="381000" cy="901700"/>
          </a:xfrm>
          <a:custGeom>
            <a:avLst/>
            <a:gdLst/>
            <a:ahLst/>
            <a:cxnLst>
              <a:cxn ang="0">
                <a:pos x="114" y="499"/>
              </a:cxn>
              <a:cxn ang="0">
                <a:pos x="134" y="496"/>
              </a:cxn>
              <a:cxn ang="0">
                <a:pos x="154" y="486"/>
              </a:cxn>
              <a:cxn ang="0">
                <a:pos x="171" y="473"/>
              </a:cxn>
              <a:cxn ang="0">
                <a:pos x="184" y="453"/>
              </a:cxn>
              <a:cxn ang="0">
                <a:pos x="201" y="426"/>
              </a:cxn>
              <a:cxn ang="0">
                <a:pos x="211" y="399"/>
              </a:cxn>
              <a:cxn ang="0">
                <a:pos x="221" y="365"/>
              </a:cxn>
              <a:cxn ang="0">
                <a:pos x="228" y="328"/>
              </a:cxn>
              <a:cxn ang="0">
                <a:pos x="231" y="292"/>
              </a:cxn>
              <a:cxn ang="0">
                <a:pos x="235" y="248"/>
              </a:cxn>
              <a:cxn ang="0">
                <a:pos x="231" y="208"/>
              </a:cxn>
              <a:cxn ang="0">
                <a:pos x="228" y="171"/>
              </a:cxn>
              <a:cxn ang="0">
                <a:pos x="221" y="134"/>
              </a:cxn>
              <a:cxn ang="0">
                <a:pos x="211" y="100"/>
              </a:cxn>
              <a:cxn ang="0">
                <a:pos x="201" y="73"/>
              </a:cxn>
              <a:cxn ang="0">
                <a:pos x="184" y="47"/>
              </a:cxn>
              <a:cxn ang="0">
                <a:pos x="171" y="27"/>
              </a:cxn>
              <a:cxn ang="0">
                <a:pos x="154" y="13"/>
              </a:cxn>
              <a:cxn ang="0">
                <a:pos x="134" y="3"/>
              </a:cxn>
              <a:cxn ang="0">
                <a:pos x="117" y="0"/>
              </a:cxn>
              <a:cxn ang="0">
                <a:pos x="97" y="3"/>
              </a:cxn>
              <a:cxn ang="0">
                <a:pos x="80" y="13"/>
              </a:cxn>
              <a:cxn ang="0">
                <a:pos x="64" y="27"/>
              </a:cxn>
              <a:cxn ang="0">
                <a:pos x="47" y="47"/>
              </a:cxn>
              <a:cxn ang="0">
                <a:pos x="33" y="73"/>
              </a:cxn>
              <a:cxn ang="0">
                <a:pos x="20" y="100"/>
              </a:cxn>
              <a:cxn ang="0">
                <a:pos x="10" y="134"/>
              </a:cxn>
              <a:cxn ang="0">
                <a:pos x="3" y="171"/>
              </a:cxn>
              <a:cxn ang="0">
                <a:pos x="0" y="208"/>
              </a:cxn>
              <a:cxn ang="0">
                <a:pos x="0" y="248"/>
              </a:cxn>
              <a:cxn ang="0">
                <a:pos x="0" y="292"/>
              </a:cxn>
              <a:cxn ang="0">
                <a:pos x="3" y="328"/>
              </a:cxn>
              <a:cxn ang="0">
                <a:pos x="10" y="365"/>
              </a:cxn>
              <a:cxn ang="0">
                <a:pos x="20" y="399"/>
              </a:cxn>
              <a:cxn ang="0">
                <a:pos x="33" y="426"/>
              </a:cxn>
              <a:cxn ang="0">
                <a:pos x="47" y="453"/>
              </a:cxn>
              <a:cxn ang="0">
                <a:pos x="64" y="473"/>
              </a:cxn>
              <a:cxn ang="0">
                <a:pos x="80" y="486"/>
              </a:cxn>
              <a:cxn ang="0">
                <a:pos x="97" y="496"/>
              </a:cxn>
              <a:cxn ang="0">
                <a:pos x="117" y="499"/>
              </a:cxn>
              <a:cxn ang="0">
                <a:pos x="117" y="499"/>
              </a:cxn>
              <a:cxn ang="0">
                <a:pos x="114" y="499"/>
              </a:cxn>
            </a:cxnLst>
            <a:rect l="0" t="0" r="r" b="b"/>
            <a:pathLst>
              <a:path w="235" h="499">
                <a:moveTo>
                  <a:pt x="114" y="499"/>
                </a:moveTo>
                <a:lnTo>
                  <a:pt x="134" y="496"/>
                </a:lnTo>
                <a:lnTo>
                  <a:pt x="154" y="486"/>
                </a:lnTo>
                <a:lnTo>
                  <a:pt x="171" y="473"/>
                </a:lnTo>
                <a:lnTo>
                  <a:pt x="184" y="453"/>
                </a:lnTo>
                <a:lnTo>
                  <a:pt x="201" y="426"/>
                </a:lnTo>
                <a:lnTo>
                  <a:pt x="211" y="399"/>
                </a:lnTo>
                <a:lnTo>
                  <a:pt x="221" y="365"/>
                </a:lnTo>
                <a:lnTo>
                  <a:pt x="228" y="328"/>
                </a:lnTo>
                <a:lnTo>
                  <a:pt x="231" y="292"/>
                </a:lnTo>
                <a:lnTo>
                  <a:pt x="235" y="248"/>
                </a:lnTo>
                <a:lnTo>
                  <a:pt x="231" y="208"/>
                </a:lnTo>
                <a:lnTo>
                  <a:pt x="228" y="171"/>
                </a:lnTo>
                <a:lnTo>
                  <a:pt x="221" y="134"/>
                </a:lnTo>
                <a:lnTo>
                  <a:pt x="211" y="100"/>
                </a:lnTo>
                <a:lnTo>
                  <a:pt x="201" y="73"/>
                </a:lnTo>
                <a:lnTo>
                  <a:pt x="184" y="47"/>
                </a:lnTo>
                <a:lnTo>
                  <a:pt x="171" y="27"/>
                </a:lnTo>
                <a:lnTo>
                  <a:pt x="154" y="13"/>
                </a:lnTo>
                <a:lnTo>
                  <a:pt x="134" y="3"/>
                </a:lnTo>
                <a:lnTo>
                  <a:pt x="117" y="0"/>
                </a:lnTo>
                <a:lnTo>
                  <a:pt x="97" y="3"/>
                </a:lnTo>
                <a:lnTo>
                  <a:pt x="80" y="13"/>
                </a:lnTo>
                <a:lnTo>
                  <a:pt x="64" y="27"/>
                </a:lnTo>
                <a:lnTo>
                  <a:pt x="47" y="47"/>
                </a:lnTo>
                <a:lnTo>
                  <a:pt x="33" y="73"/>
                </a:lnTo>
                <a:lnTo>
                  <a:pt x="20" y="100"/>
                </a:lnTo>
                <a:lnTo>
                  <a:pt x="10" y="134"/>
                </a:lnTo>
                <a:lnTo>
                  <a:pt x="3" y="171"/>
                </a:lnTo>
                <a:lnTo>
                  <a:pt x="0" y="208"/>
                </a:lnTo>
                <a:lnTo>
                  <a:pt x="0" y="248"/>
                </a:lnTo>
                <a:lnTo>
                  <a:pt x="0" y="292"/>
                </a:lnTo>
                <a:lnTo>
                  <a:pt x="3" y="328"/>
                </a:lnTo>
                <a:lnTo>
                  <a:pt x="10" y="365"/>
                </a:lnTo>
                <a:lnTo>
                  <a:pt x="20" y="399"/>
                </a:lnTo>
                <a:lnTo>
                  <a:pt x="33" y="426"/>
                </a:lnTo>
                <a:lnTo>
                  <a:pt x="47" y="453"/>
                </a:lnTo>
                <a:lnTo>
                  <a:pt x="64" y="473"/>
                </a:lnTo>
                <a:lnTo>
                  <a:pt x="80" y="486"/>
                </a:lnTo>
                <a:lnTo>
                  <a:pt x="97" y="496"/>
                </a:lnTo>
                <a:lnTo>
                  <a:pt x="117" y="499"/>
                </a:lnTo>
                <a:lnTo>
                  <a:pt x="117" y="499"/>
                </a:lnTo>
                <a:lnTo>
                  <a:pt x="114" y="49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95" name="Freeform 79"/>
          <p:cNvSpPr>
            <a:spLocks/>
          </p:cNvSpPr>
          <p:nvPr/>
        </p:nvSpPr>
        <p:spPr bwMode="auto">
          <a:xfrm>
            <a:off x="3508375" y="5332413"/>
            <a:ext cx="381000" cy="901700"/>
          </a:xfrm>
          <a:custGeom>
            <a:avLst/>
            <a:gdLst/>
            <a:ahLst/>
            <a:cxnLst>
              <a:cxn ang="0">
                <a:pos x="114" y="499"/>
              </a:cxn>
              <a:cxn ang="0">
                <a:pos x="134" y="496"/>
              </a:cxn>
              <a:cxn ang="0">
                <a:pos x="154" y="486"/>
              </a:cxn>
              <a:cxn ang="0">
                <a:pos x="171" y="473"/>
              </a:cxn>
              <a:cxn ang="0">
                <a:pos x="184" y="453"/>
              </a:cxn>
              <a:cxn ang="0">
                <a:pos x="201" y="426"/>
              </a:cxn>
              <a:cxn ang="0">
                <a:pos x="211" y="399"/>
              </a:cxn>
              <a:cxn ang="0">
                <a:pos x="221" y="365"/>
              </a:cxn>
              <a:cxn ang="0">
                <a:pos x="228" y="328"/>
              </a:cxn>
              <a:cxn ang="0">
                <a:pos x="231" y="292"/>
              </a:cxn>
              <a:cxn ang="0">
                <a:pos x="235" y="248"/>
              </a:cxn>
              <a:cxn ang="0">
                <a:pos x="231" y="208"/>
              </a:cxn>
              <a:cxn ang="0">
                <a:pos x="228" y="171"/>
              </a:cxn>
              <a:cxn ang="0">
                <a:pos x="221" y="134"/>
              </a:cxn>
              <a:cxn ang="0">
                <a:pos x="211" y="100"/>
              </a:cxn>
              <a:cxn ang="0">
                <a:pos x="201" y="73"/>
              </a:cxn>
              <a:cxn ang="0">
                <a:pos x="184" y="47"/>
              </a:cxn>
              <a:cxn ang="0">
                <a:pos x="171" y="27"/>
              </a:cxn>
              <a:cxn ang="0">
                <a:pos x="154" y="13"/>
              </a:cxn>
              <a:cxn ang="0">
                <a:pos x="134" y="3"/>
              </a:cxn>
              <a:cxn ang="0">
                <a:pos x="117" y="0"/>
              </a:cxn>
              <a:cxn ang="0">
                <a:pos x="97" y="3"/>
              </a:cxn>
              <a:cxn ang="0">
                <a:pos x="80" y="13"/>
              </a:cxn>
              <a:cxn ang="0">
                <a:pos x="64" y="27"/>
              </a:cxn>
              <a:cxn ang="0">
                <a:pos x="47" y="47"/>
              </a:cxn>
              <a:cxn ang="0">
                <a:pos x="33" y="73"/>
              </a:cxn>
              <a:cxn ang="0">
                <a:pos x="20" y="100"/>
              </a:cxn>
              <a:cxn ang="0">
                <a:pos x="10" y="134"/>
              </a:cxn>
              <a:cxn ang="0">
                <a:pos x="3" y="171"/>
              </a:cxn>
              <a:cxn ang="0">
                <a:pos x="0" y="208"/>
              </a:cxn>
              <a:cxn ang="0">
                <a:pos x="0" y="248"/>
              </a:cxn>
              <a:cxn ang="0">
                <a:pos x="0" y="292"/>
              </a:cxn>
              <a:cxn ang="0">
                <a:pos x="3" y="328"/>
              </a:cxn>
              <a:cxn ang="0">
                <a:pos x="10" y="365"/>
              </a:cxn>
              <a:cxn ang="0">
                <a:pos x="20" y="399"/>
              </a:cxn>
              <a:cxn ang="0">
                <a:pos x="33" y="426"/>
              </a:cxn>
              <a:cxn ang="0">
                <a:pos x="47" y="453"/>
              </a:cxn>
              <a:cxn ang="0">
                <a:pos x="64" y="473"/>
              </a:cxn>
              <a:cxn ang="0">
                <a:pos x="80" y="486"/>
              </a:cxn>
              <a:cxn ang="0">
                <a:pos x="97" y="496"/>
              </a:cxn>
              <a:cxn ang="0">
                <a:pos x="117" y="499"/>
              </a:cxn>
              <a:cxn ang="0">
                <a:pos x="117" y="499"/>
              </a:cxn>
            </a:cxnLst>
            <a:rect l="0" t="0" r="r" b="b"/>
            <a:pathLst>
              <a:path w="235" h="499">
                <a:moveTo>
                  <a:pt x="114" y="499"/>
                </a:moveTo>
                <a:lnTo>
                  <a:pt x="134" y="496"/>
                </a:lnTo>
                <a:lnTo>
                  <a:pt x="154" y="486"/>
                </a:lnTo>
                <a:lnTo>
                  <a:pt x="171" y="473"/>
                </a:lnTo>
                <a:lnTo>
                  <a:pt x="184" y="453"/>
                </a:lnTo>
                <a:lnTo>
                  <a:pt x="201" y="426"/>
                </a:lnTo>
                <a:lnTo>
                  <a:pt x="211" y="399"/>
                </a:lnTo>
                <a:lnTo>
                  <a:pt x="221" y="365"/>
                </a:lnTo>
                <a:lnTo>
                  <a:pt x="228" y="328"/>
                </a:lnTo>
                <a:lnTo>
                  <a:pt x="231" y="292"/>
                </a:lnTo>
                <a:lnTo>
                  <a:pt x="235" y="248"/>
                </a:lnTo>
                <a:lnTo>
                  <a:pt x="231" y="208"/>
                </a:lnTo>
                <a:lnTo>
                  <a:pt x="228" y="171"/>
                </a:lnTo>
                <a:lnTo>
                  <a:pt x="221" y="134"/>
                </a:lnTo>
                <a:lnTo>
                  <a:pt x="211" y="100"/>
                </a:lnTo>
                <a:lnTo>
                  <a:pt x="201" y="73"/>
                </a:lnTo>
                <a:lnTo>
                  <a:pt x="184" y="47"/>
                </a:lnTo>
                <a:lnTo>
                  <a:pt x="171" y="27"/>
                </a:lnTo>
                <a:lnTo>
                  <a:pt x="154" y="13"/>
                </a:lnTo>
                <a:lnTo>
                  <a:pt x="134" y="3"/>
                </a:lnTo>
                <a:lnTo>
                  <a:pt x="117" y="0"/>
                </a:lnTo>
                <a:lnTo>
                  <a:pt x="97" y="3"/>
                </a:lnTo>
                <a:lnTo>
                  <a:pt x="80" y="13"/>
                </a:lnTo>
                <a:lnTo>
                  <a:pt x="64" y="27"/>
                </a:lnTo>
                <a:lnTo>
                  <a:pt x="47" y="47"/>
                </a:lnTo>
                <a:lnTo>
                  <a:pt x="33" y="73"/>
                </a:lnTo>
                <a:lnTo>
                  <a:pt x="20" y="100"/>
                </a:lnTo>
                <a:lnTo>
                  <a:pt x="10" y="134"/>
                </a:lnTo>
                <a:lnTo>
                  <a:pt x="3" y="171"/>
                </a:lnTo>
                <a:lnTo>
                  <a:pt x="0" y="208"/>
                </a:lnTo>
                <a:lnTo>
                  <a:pt x="0" y="248"/>
                </a:lnTo>
                <a:lnTo>
                  <a:pt x="0" y="292"/>
                </a:lnTo>
                <a:lnTo>
                  <a:pt x="3" y="328"/>
                </a:lnTo>
                <a:lnTo>
                  <a:pt x="10" y="365"/>
                </a:lnTo>
                <a:lnTo>
                  <a:pt x="20" y="399"/>
                </a:lnTo>
                <a:lnTo>
                  <a:pt x="33" y="426"/>
                </a:lnTo>
                <a:lnTo>
                  <a:pt x="47" y="453"/>
                </a:lnTo>
                <a:lnTo>
                  <a:pt x="64" y="473"/>
                </a:lnTo>
                <a:lnTo>
                  <a:pt x="80" y="486"/>
                </a:lnTo>
                <a:lnTo>
                  <a:pt x="97" y="496"/>
                </a:lnTo>
                <a:lnTo>
                  <a:pt x="117" y="499"/>
                </a:lnTo>
                <a:lnTo>
                  <a:pt x="117" y="499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96" name="Rectangle 80"/>
          <p:cNvSpPr>
            <a:spLocks noChangeArrowheads="1"/>
          </p:cNvSpPr>
          <p:nvPr/>
        </p:nvSpPr>
        <p:spPr bwMode="auto">
          <a:xfrm>
            <a:off x="3938588" y="555625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3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097" name="Rectangle 81"/>
          <p:cNvSpPr>
            <a:spLocks noChangeArrowheads="1"/>
          </p:cNvSpPr>
          <p:nvPr/>
        </p:nvSpPr>
        <p:spPr bwMode="auto">
          <a:xfrm>
            <a:off x="3990975" y="555625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2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098" name="Freeform 82"/>
          <p:cNvSpPr>
            <a:spLocks/>
          </p:cNvSpPr>
          <p:nvPr/>
        </p:nvSpPr>
        <p:spPr bwMode="auto">
          <a:xfrm>
            <a:off x="4992688" y="2914650"/>
            <a:ext cx="49212" cy="60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4"/>
              </a:cxn>
              <a:cxn ang="0">
                <a:pos x="30" y="1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0" h="34">
                <a:moveTo>
                  <a:pt x="0" y="0"/>
                </a:moveTo>
                <a:lnTo>
                  <a:pt x="0" y="34"/>
                </a:lnTo>
                <a:lnTo>
                  <a:pt x="30" y="1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099" name="Freeform 83"/>
          <p:cNvSpPr>
            <a:spLocks/>
          </p:cNvSpPr>
          <p:nvPr/>
        </p:nvSpPr>
        <p:spPr bwMode="auto">
          <a:xfrm>
            <a:off x="4992688" y="3594100"/>
            <a:ext cx="49212" cy="60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4"/>
              </a:cxn>
              <a:cxn ang="0">
                <a:pos x="30" y="20"/>
              </a:cxn>
              <a:cxn ang="0">
                <a:pos x="0" y="3"/>
              </a:cxn>
              <a:cxn ang="0">
                <a:pos x="0" y="3"/>
              </a:cxn>
              <a:cxn ang="0">
                <a:pos x="0" y="0"/>
              </a:cxn>
            </a:cxnLst>
            <a:rect l="0" t="0" r="r" b="b"/>
            <a:pathLst>
              <a:path w="30" h="34">
                <a:moveTo>
                  <a:pt x="0" y="0"/>
                </a:moveTo>
                <a:lnTo>
                  <a:pt x="0" y="34"/>
                </a:lnTo>
                <a:lnTo>
                  <a:pt x="30" y="20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00" name="Freeform 84"/>
          <p:cNvSpPr>
            <a:spLocks/>
          </p:cNvSpPr>
          <p:nvPr/>
        </p:nvSpPr>
        <p:spPr bwMode="auto">
          <a:xfrm>
            <a:off x="8763000" y="4622800"/>
            <a:ext cx="190500" cy="720725"/>
          </a:xfrm>
          <a:custGeom>
            <a:avLst/>
            <a:gdLst/>
            <a:ahLst/>
            <a:cxnLst>
              <a:cxn ang="0">
                <a:pos x="0" y="57"/>
              </a:cxn>
              <a:cxn ang="0">
                <a:pos x="0" y="47"/>
              </a:cxn>
              <a:cxn ang="0">
                <a:pos x="3" y="40"/>
              </a:cxn>
              <a:cxn ang="0">
                <a:pos x="7" y="30"/>
              </a:cxn>
              <a:cxn ang="0">
                <a:pos x="10" y="24"/>
              </a:cxn>
              <a:cxn ang="0">
                <a:pos x="17" y="17"/>
              </a:cxn>
              <a:cxn ang="0">
                <a:pos x="23" y="10"/>
              </a:cxn>
              <a:cxn ang="0">
                <a:pos x="30" y="7"/>
              </a:cxn>
              <a:cxn ang="0">
                <a:pos x="40" y="4"/>
              </a:cxn>
              <a:cxn ang="0">
                <a:pos x="50" y="0"/>
              </a:cxn>
              <a:cxn ang="0">
                <a:pos x="60" y="0"/>
              </a:cxn>
              <a:cxn ang="0">
                <a:pos x="67" y="0"/>
              </a:cxn>
              <a:cxn ang="0">
                <a:pos x="77" y="4"/>
              </a:cxn>
              <a:cxn ang="0">
                <a:pos x="87" y="7"/>
              </a:cxn>
              <a:cxn ang="0">
                <a:pos x="94" y="10"/>
              </a:cxn>
              <a:cxn ang="0">
                <a:pos x="101" y="17"/>
              </a:cxn>
              <a:cxn ang="0">
                <a:pos x="107" y="24"/>
              </a:cxn>
              <a:cxn ang="0">
                <a:pos x="111" y="30"/>
              </a:cxn>
              <a:cxn ang="0">
                <a:pos x="114" y="40"/>
              </a:cxn>
              <a:cxn ang="0">
                <a:pos x="117" y="47"/>
              </a:cxn>
              <a:cxn ang="0">
                <a:pos x="117" y="57"/>
              </a:cxn>
              <a:cxn ang="0">
                <a:pos x="117" y="339"/>
              </a:cxn>
              <a:cxn ang="0">
                <a:pos x="117" y="349"/>
              </a:cxn>
              <a:cxn ang="0">
                <a:pos x="114" y="359"/>
              </a:cxn>
              <a:cxn ang="0">
                <a:pos x="111" y="369"/>
              </a:cxn>
              <a:cxn ang="0">
                <a:pos x="107" y="376"/>
              </a:cxn>
              <a:cxn ang="0">
                <a:pos x="101" y="383"/>
              </a:cxn>
              <a:cxn ang="0">
                <a:pos x="94" y="389"/>
              </a:cxn>
              <a:cxn ang="0">
                <a:pos x="87" y="393"/>
              </a:cxn>
              <a:cxn ang="0">
                <a:pos x="77" y="396"/>
              </a:cxn>
              <a:cxn ang="0">
                <a:pos x="67" y="399"/>
              </a:cxn>
              <a:cxn ang="0">
                <a:pos x="60" y="399"/>
              </a:cxn>
              <a:cxn ang="0">
                <a:pos x="50" y="399"/>
              </a:cxn>
              <a:cxn ang="0">
                <a:pos x="40" y="396"/>
              </a:cxn>
              <a:cxn ang="0">
                <a:pos x="30" y="393"/>
              </a:cxn>
              <a:cxn ang="0">
                <a:pos x="23" y="389"/>
              </a:cxn>
              <a:cxn ang="0">
                <a:pos x="17" y="383"/>
              </a:cxn>
              <a:cxn ang="0">
                <a:pos x="10" y="376"/>
              </a:cxn>
              <a:cxn ang="0">
                <a:pos x="7" y="369"/>
              </a:cxn>
              <a:cxn ang="0">
                <a:pos x="3" y="359"/>
              </a:cxn>
              <a:cxn ang="0">
                <a:pos x="0" y="349"/>
              </a:cxn>
              <a:cxn ang="0">
                <a:pos x="0" y="339"/>
              </a:cxn>
              <a:cxn ang="0">
                <a:pos x="0" y="57"/>
              </a:cxn>
              <a:cxn ang="0">
                <a:pos x="0" y="57"/>
              </a:cxn>
            </a:cxnLst>
            <a:rect l="0" t="0" r="r" b="b"/>
            <a:pathLst>
              <a:path w="117" h="399">
                <a:moveTo>
                  <a:pt x="0" y="57"/>
                </a:moveTo>
                <a:lnTo>
                  <a:pt x="0" y="47"/>
                </a:lnTo>
                <a:lnTo>
                  <a:pt x="3" y="40"/>
                </a:lnTo>
                <a:lnTo>
                  <a:pt x="7" y="30"/>
                </a:lnTo>
                <a:lnTo>
                  <a:pt x="10" y="24"/>
                </a:lnTo>
                <a:lnTo>
                  <a:pt x="17" y="17"/>
                </a:lnTo>
                <a:lnTo>
                  <a:pt x="23" y="10"/>
                </a:lnTo>
                <a:lnTo>
                  <a:pt x="30" y="7"/>
                </a:lnTo>
                <a:lnTo>
                  <a:pt x="40" y="4"/>
                </a:lnTo>
                <a:lnTo>
                  <a:pt x="50" y="0"/>
                </a:lnTo>
                <a:lnTo>
                  <a:pt x="60" y="0"/>
                </a:lnTo>
                <a:lnTo>
                  <a:pt x="67" y="0"/>
                </a:lnTo>
                <a:lnTo>
                  <a:pt x="77" y="4"/>
                </a:lnTo>
                <a:lnTo>
                  <a:pt x="87" y="7"/>
                </a:lnTo>
                <a:lnTo>
                  <a:pt x="94" y="10"/>
                </a:lnTo>
                <a:lnTo>
                  <a:pt x="101" y="17"/>
                </a:lnTo>
                <a:lnTo>
                  <a:pt x="107" y="24"/>
                </a:lnTo>
                <a:lnTo>
                  <a:pt x="111" y="30"/>
                </a:lnTo>
                <a:lnTo>
                  <a:pt x="114" y="40"/>
                </a:lnTo>
                <a:lnTo>
                  <a:pt x="117" y="47"/>
                </a:lnTo>
                <a:lnTo>
                  <a:pt x="117" y="57"/>
                </a:lnTo>
                <a:lnTo>
                  <a:pt x="117" y="339"/>
                </a:lnTo>
                <a:lnTo>
                  <a:pt x="117" y="349"/>
                </a:lnTo>
                <a:lnTo>
                  <a:pt x="114" y="359"/>
                </a:lnTo>
                <a:lnTo>
                  <a:pt x="111" y="369"/>
                </a:lnTo>
                <a:lnTo>
                  <a:pt x="107" y="376"/>
                </a:lnTo>
                <a:lnTo>
                  <a:pt x="101" y="383"/>
                </a:lnTo>
                <a:lnTo>
                  <a:pt x="94" y="389"/>
                </a:lnTo>
                <a:lnTo>
                  <a:pt x="87" y="393"/>
                </a:lnTo>
                <a:lnTo>
                  <a:pt x="77" y="396"/>
                </a:lnTo>
                <a:lnTo>
                  <a:pt x="67" y="399"/>
                </a:lnTo>
                <a:lnTo>
                  <a:pt x="60" y="399"/>
                </a:lnTo>
                <a:lnTo>
                  <a:pt x="50" y="399"/>
                </a:lnTo>
                <a:lnTo>
                  <a:pt x="40" y="396"/>
                </a:lnTo>
                <a:lnTo>
                  <a:pt x="30" y="393"/>
                </a:lnTo>
                <a:lnTo>
                  <a:pt x="23" y="389"/>
                </a:lnTo>
                <a:lnTo>
                  <a:pt x="17" y="383"/>
                </a:lnTo>
                <a:lnTo>
                  <a:pt x="10" y="376"/>
                </a:lnTo>
                <a:lnTo>
                  <a:pt x="7" y="369"/>
                </a:lnTo>
                <a:lnTo>
                  <a:pt x="3" y="359"/>
                </a:lnTo>
                <a:lnTo>
                  <a:pt x="0" y="349"/>
                </a:lnTo>
                <a:lnTo>
                  <a:pt x="0" y="339"/>
                </a:lnTo>
                <a:lnTo>
                  <a:pt x="0" y="57"/>
                </a:lnTo>
                <a:lnTo>
                  <a:pt x="0" y="5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01" name="Freeform 85"/>
          <p:cNvSpPr>
            <a:spLocks/>
          </p:cNvSpPr>
          <p:nvPr/>
        </p:nvSpPr>
        <p:spPr bwMode="auto">
          <a:xfrm>
            <a:off x="8763000" y="4622800"/>
            <a:ext cx="190500" cy="720725"/>
          </a:xfrm>
          <a:custGeom>
            <a:avLst/>
            <a:gdLst/>
            <a:ahLst/>
            <a:cxnLst>
              <a:cxn ang="0">
                <a:pos x="0" y="57"/>
              </a:cxn>
              <a:cxn ang="0">
                <a:pos x="0" y="47"/>
              </a:cxn>
              <a:cxn ang="0">
                <a:pos x="3" y="40"/>
              </a:cxn>
              <a:cxn ang="0">
                <a:pos x="7" y="30"/>
              </a:cxn>
              <a:cxn ang="0">
                <a:pos x="10" y="24"/>
              </a:cxn>
              <a:cxn ang="0">
                <a:pos x="17" y="17"/>
              </a:cxn>
              <a:cxn ang="0">
                <a:pos x="23" y="10"/>
              </a:cxn>
              <a:cxn ang="0">
                <a:pos x="30" y="7"/>
              </a:cxn>
              <a:cxn ang="0">
                <a:pos x="40" y="4"/>
              </a:cxn>
              <a:cxn ang="0">
                <a:pos x="50" y="0"/>
              </a:cxn>
              <a:cxn ang="0">
                <a:pos x="60" y="0"/>
              </a:cxn>
              <a:cxn ang="0">
                <a:pos x="67" y="0"/>
              </a:cxn>
              <a:cxn ang="0">
                <a:pos x="77" y="4"/>
              </a:cxn>
              <a:cxn ang="0">
                <a:pos x="87" y="7"/>
              </a:cxn>
              <a:cxn ang="0">
                <a:pos x="94" y="10"/>
              </a:cxn>
              <a:cxn ang="0">
                <a:pos x="101" y="17"/>
              </a:cxn>
              <a:cxn ang="0">
                <a:pos x="107" y="24"/>
              </a:cxn>
              <a:cxn ang="0">
                <a:pos x="111" y="30"/>
              </a:cxn>
              <a:cxn ang="0">
                <a:pos x="114" y="40"/>
              </a:cxn>
              <a:cxn ang="0">
                <a:pos x="117" y="47"/>
              </a:cxn>
              <a:cxn ang="0">
                <a:pos x="117" y="57"/>
              </a:cxn>
              <a:cxn ang="0">
                <a:pos x="117" y="339"/>
              </a:cxn>
              <a:cxn ang="0">
                <a:pos x="117" y="349"/>
              </a:cxn>
              <a:cxn ang="0">
                <a:pos x="114" y="359"/>
              </a:cxn>
              <a:cxn ang="0">
                <a:pos x="111" y="369"/>
              </a:cxn>
              <a:cxn ang="0">
                <a:pos x="107" y="376"/>
              </a:cxn>
              <a:cxn ang="0">
                <a:pos x="101" y="383"/>
              </a:cxn>
              <a:cxn ang="0">
                <a:pos x="94" y="389"/>
              </a:cxn>
              <a:cxn ang="0">
                <a:pos x="87" y="393"/>
              </a:cxn>
              <a:cxn ang="0">
                <a:pos x="77" y="396"/>
              </a:cxn>
              <a:cxn ang="0">
                <a:pos x="67" y="399"/>
              </a:cxn>
              <a:cxn ang="0">
                <a:pos x="60" y="399"/>
              </a:cxn>
              <a:cxn ang="0">
                <a:pos x="50" y="399"/>
              </a:cxn>
              <a:cxn ang="0">
                <a:pos x="40" y="396"/>
              </a:cxn>
              <a:cxn ang="0">
                <a:pos x="30" y="393"/>
              </a:cxn>
              <a:cxn ang="0">
                <a:pos x="23" y="389"/>
              </a:cxn>
              <a:cxn ang="0">
                <a:pos x="17" y="383"/>
              </a:cxn>
              <a:cxn ang="0">
                <a:pos x="10" y="376"/>
              </a:cxn>
              <a:cxn ang="0">
                <a:pos x="7" y="369"/>
              </a:cxn>
              <a:cxn ang="0">
                <a:pos x="3" y="359"/>
              </a:cxn>
              <a:cxn ang="0">
                <a:pos x="0" y="349"/>
              </a:cxn>
              <a:cxn ang="0">
                <a:pos x="0" y="339"/>
              </a:cxn>
              <a:cxn ang="0">
                <a:pos x="0" y="57"/>
              </a:cxn>
              <a:cxn ang="0">
                <a:pos x="0" y="57"/>
              </a:cxn>
            </a:cxnLst>
            <a:rect l="0" t="0" r="r" b="b"/>
            <a:pathLst>
              <a:path w="117" h="399">
                <a:moveTo>
                  <a:pt x="0" y="57"/>
                </a:moveTo>
                <a:lnTo>
                  <a:pt x="0" y="47"/>
                </a:lnTo>
                <a:lnTo>
                  <a:pt x="3" y="40"/>
                </a:lnTo>
                <a:lnTo>
                  <a:pt x="7" y="30"/>
                </a:lnTo>
                <a:lnTo>
                  <a:pt x="10" y="24"/>
                </a:lnTo>
                <a:lnTo>
                  <a:pt x="17" y="17"/>
                </a:lnTo>
                <a:lnTo>
                  <a:pt x="23" y="10"/>
                </a:lnTo>
                <a:lnTo>
                  <a:pt x="30" y="7"/>
                </a:lnTo>
                <a:lnTo>
                  <a:pt x="40" y="4"/>
                </a:lnTo>
                <a:lnTo>
                  <a:pt x="50" y="0"/>
                </a:lnTo>
                <a:lnTo>
                  <a:pt x="60" y="0"/>
                </a:lnTo>
                <a:lnTo>
                  <a:pt x="67" y="0"/>
                </a:lnTo>
                <a:lnTo>
                  <a:pt x="77" y="4"/>
                </a:lnTo>
                <a:lnTo>
                  <a:pt x="87" y="7"/>
                </a:lnTo>
                <a:lnTo>
                  <a:pt x="94" y="10"/>
                </a:lnTo>
                <a:lnTo>
                  <a:pt x="101" y="17"/>
                </a:lnTo>
                <a:lnTo>
                  <a:pt x="107" y="24"/>
                </a:lnTo>
                <a:lnTo>
                  <a:pt x="111" y="30"/>
                </a:lnTo>
                <a:lnTo>
                  <a:pt x="114" y="40"/>
                </a:lnTo>
                <a:lnTo>
                  <a:pt x="117" y="47"/>
                </a:lnTo>
                <a:lnTo>
                  <a:pt x="117" y="57"/>
                </a:lnTo>
                <a:lnTo>
                  <a:pt x="117" y="339"/>
                </a:lnTo>
                <a:lnTo>
                  <a:pt x="117" y="349"/>
                </a:lnTo>
                <a:lnTo>
                  <a:pt x="114" y="359"/>
                </a:lnTo>
                <a:lnTo>
                  <a:pt x="111" y="369"/>
                </a:lnTo>
                <a:lnTo>
                  <a:pt x="107" y="376"/>
                </a:lnTo>
                <a:lnTo>
                  <a:pt x="101" y="383"/>
                </a:lnTo>
                <a:lnTo>
                  <a:pt x="94" y="389"/>
                </a:lnTo>
                <a:lnTo>
                  <a:pt x="87" y="393"/>
                </a:lnTo>
                <a:lnTo>
                  <a:pt x="77" y="396"/>
                </a:lnTo>
                <a:lnTo>
                  <a:pt x="67" y="399"/>
                </a:lnTo>
                <a:lnTo>
                  <a:pt x="60" y="399"/>
                </a:lnTo>
                <a:lnTo>
                  <a:pt x="50" y="399"/>
                </a:lnTo>
                <a:lnTo>
                  <a:pt x="40" y="396"/>
                </a:lnTo>
                <a:lnTo>
                  <a:pt x="30" y="393"/>
                </a:lnTo>
                <a:lnTo>
                  <a:pt x="23" y="389"/>
                </a:lnTo>
                <a:lnTo>
                  <a:pt x="17" y="383"/>
                </a:lnTo>
                <a:lnTo>
                  <a:pt x="10" y="376"/>
                </a:lnTo>
                <a:lnTo>
                  <a:pt x="7" y="369"/>
                </a:lnTo>
                <a:lnTo>
                  <a:pt x="3" y="359"/>
                </a:lnTo>
                <a:lnTo>
                  <a:pt x="0" y="349"/>
                </a:lnTo>
                <a:lnTo>
                  <a:pt x="0" y="339"/>
                </a:lnTo>
                <a:lnTo>
                  <a:pt x="0" y="57"/>
                </a:lnTo>
                <a:lnTo>
                  <a:pt x="0" y="57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02" name="Freeform 86"/>
          <p:cNvSpPr>
            <a:spLocks/>
          </p:cNvSpPr>
          <p:nvPr/>
        </p:nvSpPr>
        <p:spPr bwMode="auto">
          <a:xfrm>
            <a:off x="4889500" y="4564063"/>
            <a:ext cx="190500" cy="720725"/>
          </a:xfrm>
          <a:custGeom>
            <a:avLst/>
            <a:gdLst/>
            <a:ahLst/>
            <a:cxnLst>
              <a:cxn ang="0">
                <a:pos x="0" y="57"/>
              </a:cxn>
              <a:cxn ang="0">
                <a:pos x="4" y="47"/>
              </a:cxn>
              <a:cxn ang="0">
                <a:pos x="4" y="40"/>
              </a:cxn>
              <a:cxn ang="0">
                <a:pos x="7" y="30"/>
              </a:cxn>
              <a:cxn ang="0">
                <a:pos x="14" y="23"/>
              </a:cxn>
              <a:cxn ang="0">
                <a:pos x="20" y="16"/>
              </a:cxn>
              <a:cxn ang="0">
                <a:pos x="27" y="10"/>
              </a:cxn>
              <a:cxn ang="0">
                <a:pos x="34" y="6"/>
              </a:cxn>
              <a:cxn ang="0">
                <a:pos x="41" y="3"/>
              </a:cxn>
              <a:cxn ang="0">
                <a:pos x="51" y="0"/>
              </a:cxn>
              <a:cxn ang="0">
                <a:pos x="61" y="0"/>
              </a:cxn>
              <a:cxn ang="0">
                <a:pos x="71" y="0"/>
              </a:cxn>
              <a:cxn ang="0">
                <a:pos x="77" y="3"/>
              </a:cxn>
              <a:cxn ang="0">
                <a:pos x="88" y="6"/>
              </a:cxn>
              <a:cxn ang="0">
                <a:pos x="94" y="10"/>
              </a:cxn>
              <a:cxn ang="0">
                <a:pos x="101" y="16"/>
              </a:cxn>
              <a:cxn ang="0">
                <a:pos x="108" y="23"/>
              </a:cxn>
              <a:cxn ang="0">
                <a:pos x="111" y="30"/>
              </a:cxn>
              <a:cxn ang="0">
                <a:pos x="118" y="40"/>
              </a:cxn>
              <a:cxn ang="0">
                <a:pos x="118" y="47"/>
              </a:cxn>
              <a:cxn ang="0">
                <a:pos x="118" y="57"/>
              </a:cxn>
              <a:cxn ang="0">
                <a:pos x="118" y="342"/>
              </a:cxn>
              <a:cxn ang="0">
                <a:pos x="118" y="349"/>
              </a:cxn>
              <a:cxn ang="0">
                <a:pos x="118" y="359"/>
              </a:cxn>
              <a:cxn ang="0">
                <a:pos x="111" y="369"/>
              </a:cxn>
              <a:cxn ang="0">
                <a:pos x="108" y="375"/>
              </a:cxn>
              <a:cxn ang="0">
                <a:pos x="101" y="382"/>
              </a:cxn>
              <a:cxn ang="0">
                <a:pos x="94" y="389"/>
              </a:cxn>
              <a:cxn ang="0">
                <a:pos x="88" y="392"/>
              </a:cxn>
              <a:cxn ang="0">
                <a:pos x="77" y="396"/>
              </a:cxn>
              <a:cxn ang="0">
                <a:pos x="71" y="399"/>
              </a:cxn>
              <a:cxn ang="0">
                <a:pos x="61" y="399"/>
              </a:cxn>
              <a:cxn ang="0">
                <a:pos x="51" y="399"/>
              </a:cxn>
              <a:cxn ang="0">
                <a:pos x="41" y="396"/>
              </a:cxn>
              <a:cxn ang="0">
                <a:pos x="34" y="392"/>
              </a:cxn>
              <a:cxn ang="0">
                <a:pos x="27" y="389"/>
              </a:cxn>
              <a:cxn ang="0">
                <a:pos x="20" y="382"/>
              </a:cxn>
              <a:cxn ang="0">
                <a:pos x="14" y="375"/>
              </a:cxn>
              <a:cxn ang="0">
                <a:pos x="7" y="369"/>
              </a:cxn>
              <a:cxn ang="0">
                <a:pos x="4" y="359"/>
              </a:cxn>
              <a:cxn ang="0">
                <a:pos x="4" y="349"/>
              </a:cxn>
              <a:cxn ang="0">
                <a:pos x="0" y="342"/>
              </a:cxn>
              <a:cxn ang="0">
                <a:pos x="0" y="57"/>
              </a:cxn>
              <a:cxn ang="0">
                <a:pos x="0" y="57"/>
              </a:cxn>
            </a:cxnLst>
            <a:rect l="0" t="0" r="r" b="b"/>
            <a:pathLst>
              <a:path w="118" h="399">
                <a:moveTo>
                  <a:pt x="0" y="57"/>
                </a:moveTo>
                <a:lnTo>
                  <a:pt x="4" y="47"/>
                </a:lnTo>
                <a:lnTo>
                  <a:pt x="4" y="40"/>
                </a:lnTo>
                <a:lnTo>
                  <a:pt x="7" y="30"/>
                </a:lnTo>
                <a:lnTo>
                  <a:pt x="14" y="23"/>
                </a:lnTo>
                <a:lnTo>
                  <a:pt x="20" y="16"/>
                </a:lnTo>
                <a:lnTo>
                  <a:pt x="27" y="10"/>
                </a:lnTo>
                <a:lnTo>
                  <a:pt x="34" y="6"/>
                </a:lnTo>
                <a:lnTo>
                  <a:pt x="41" y="3"/>
                </a:lnTo>
                <a:lnTo>
                  <a:pt x="51" y="0"/>
                </a:lnTo>
                <a:lnTo>
                  <a:pt x="61" y="0"/>
                </a:lnTo>
                <a:lnTo>
                  <a:pt x="71" y="0"/>
                </a:lnTo>
                <a:lnTo>
                  <a:pt x="77" y="3"/>
                </a:lnTo>
                <a:lnTo>
                  <a:pt x="88" y="6"/>
                </a:lnTo>
                <a:lnTo>
                  <a:pt x="94" y="10"/>
                </a:lnTo>
                <a:lnTo>
                  <a:pt x="101" y="16"/>
                </a:lnTo>
                <a:lnTo>
                  <a:pt x="108" y="23"/>
                </a:lnTo>
                <a:lnTo>
                  <a:pt x="111" y="30"/>
                </a:lnTo>
                <a:lnTo>
                  <a:pt x="118" y="40"/>
                </a:lnTo>
                <a:lnTo>
                  <a:pt x="118" y="47"/>
                </a:lnTo>
                <a:lnTo>
                  <a:pt x="118" y="57"/>
                </a:lnTo>
                <a:lnTo>
                  <a:pt x="118" y="342"/>
                </a:lnTo>
                <a:lnTo>
                  <a:pt x="118" y="349"/>
                </a:lnTo>
                <a:lnTo>
                  <a:pt x="118" y="359"/>
                </a:lnTo>
                <a:lnTo>
                  <a:pt x="111" y="369"/>
                </a:lnTo>
                <a:lnTo>
                  <a:pt x="108" y="375"/>
                </a:lnTo>
                <a:lnTo>
                  <a:pt x="101" y="382"/>
                </a:lnTo>
                <a:lnTo>
                  <a:pt x="94" y="389"/>
                </a:lnTo>
                <a:lnTo>
                  <a:pt x="88" y="392"/>
                </a:lnTo>
                <a:lnTo>
                  <a:pt x="77" y="396"/>
                </a:lnTo>
                <a:lnTo>
                  <a:pt x="71" y="399"/>
                </a:lnTo>
                <a:lnTo>
                  <a:pt x="61" y="399"/>
                </a:lnTo>
                <a:lnTo>
                  <a:pt x="51" y="399"/>
                </a:lnTo>
                <a:lnTo>
                  <a:pt x="41" y="396"/>
                </a:lnTo>
                <a:lnTo>
                  <a:pt x="34" y="392"/>
                </a:lnTo>
                <a:lnTo>
                  <a:pt x="27" y="389"/>
                </a:lnTo>
                <a:lnTo>
                  <a:pt x="20" y="382"/>
                </a:lnTo>
                <a:lnTo>
                  <a:pt x="14" y="375"/>
                </a:lnTo>
                <a:lnTo>
                  <a:pt x="7" y="369"/>
                </a:lnTo>
                <a:lnTo>
                  <a:pt x="4" y="359"/>
                </a:lnTo>
                <a:lnTo>
                  <a:pt x="4" y="349"/>
                </a:lnTo>
                <a:lnTo>
                  <a:pt x="0" y="342"/>
                </a:lnTo>
                <a:lnTo>
                  <a:pt x="0" y="57"/>
                </a:lnTo>
                <a:lnTo>
                  <a:pt x="0" y="5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03" name="Freeform 87"/>
          <p:cNvSpPr>
            <a:spLocks/>
          </p:cNvSpPr>
          <p:nvPr/>
        </p:nvSpPr>
        <p:spPr bwMode="auto">
          <a:xfrm>
            <a:off x="4889500" y="4564063"/>
            <a:ext cx="190500" cy="720725"/>
          </a:xfrm>
          <a:custGeom>
            <a:avLst/>
            <a:gdLst/>
            <a:ahLst/>
            <a:cxnLst>
              <a:cxn ang="0">
                <a:pos x="0" y="57"/>
              </a:cxn>
              <a:cxn ang="0">
                <a:pos x="4" y="47"/>
              </a:cxn>
              <a:cxn ang="0">
                <a:pos x="4" y="40"/>
              </a:cxn>
              <a:cxn ang="0">
                <a:pos x="7" y="30"/>
              </a:cxn>
              <a:cxn ang="0">
                <a:pos x="14" y="23"/>
              </a:cxn>
              <a:cxn ang="0">
                <a:pos x="20" y="16"/>
              </a:cxn>
              <a:cxn ang="0">
                <a:pos x="27" y="10"/>
              </a:cxn>
              <a:cxn ang="0">
                <a:pos x="34" y="6"/>
              </a:cxn>
              <a:cxn ang="0">
                <a:pos x="41" y="3"/>
              </a:cxn>
              <a:cxn ang="0">
                <a:pos x="51" y="0"/>
              </a:cxn>
              <a:cxn ang="0">
                <a:pos x="61" y="0"/>
              </a:cxn>
              <a:cxn ang="0">
                <a:pos x="71" y="0"/>
              </a:cxn>
              <a:cxn ang="0">
                <a:pos x="77" y="3"/>
              </a:cxn>
              <a:cxn ang="0">
                <a:pos x="88" y="6"/>
              </a:cxn>
              <a:cxn ang="0">
                <a:pos x="94" y="10"/>
              </a:cxn>
              <a:cxn ang="0">
                <a:pos x="101" y="16"/>
              </a:cxn>
              <a:cxn ang="0">
                <a:pos x="108" y="23"/>
              </a:cxn>
              <a:cxn ang="0">
                <a:pos x="111" y="30"/>
              </a:cxn>
              <a:cxn ang="0">
                <a:pos x="118" y="40"/>
              </a:cxn>
              <a:cxn ang="0">
                <a:pos x="118" y="47"/>
              </a:cxn>
              <a:cxn ang="0">
                <a:pos x="118" y="57"/>
              </a:cxn>
              <a:cxn ang="0">
                <a:pos x="118" y="342"/>
              </a:cxn>
              <a:cxn ang="0">
                <a:pos x="118" y="349"/>
              </a:cxn>
              <a:cxn ang="0">
                <a:pos x="118" y="359"/>
              </a:cxn>
              <a:cxn ang="0">
                <a:pos x="111" y="369"/>
              </a:cxn>
              <a:cxn ang="0">
                <a:pos x="108" y="375"/>
              </a:cxn>
              <a:cxn ang="0">
                <a:pos x="101" y="382"/>
              </a:cxn>
              <a:cxn ang="0">
                <a:pos x="94" y="389"/>
              </a:cxn>
              <a:cxn ang="0">
                <a:pos x="88" y="392"/>
              </a:cxn>
              <a:cxn ang="0">
                <a:pos x="77" y="396"/>
              </a:cxn>
              <a:cxn ang="0">
                <a:pos x="71" y="399"/>
              </a:cxn>
              <a:cxn ang="0">
                <a:pos x="61" y="399"/>
              </a:cxn>
              <a:cxn ang="0">
                <a:pos x="51" y="399"/>
              </a:cxn>
              <a:cxn ang="0">
                <a:pos x="41" y="396"/>
              </a:cxn>
              <a:cxn ang="0">
                <a:pos x="34" y="392"/>
              </a:cxn>
              <a:cxn ang="0">
                <a:pos x="27" y="389"/>
              </a:cxn>
              <a:cxn ang="0">
                <a:pos x="20" y="382"/>
              </a:cxn>
              <a:cxn ang="0">
                <a:pos x="14" y="375"/>
              </a:cxn>
              <a:cxn ang="0">
                <a:pos x="7" y="369"/>
              </a:cxn>
              <a:cxn ang="0">
                <a:pos x="4" y="359"/>
              </a:cxn>
              <a:cxn ang="0">
                <a:pos x="4" y="349"/>
              </a:cxn>
              <a:cxn ang="0">
                <a:pos x="0" y="342"/>
              </a:cxn>
              <a:cxn ang="0">
                <a:pos x="0" y="57"/>
              </a:cxn>
              <a:cxn ang="0">
                <a:pos x="0" y="57"/>
              </a:cxn>
            </a:cxnLst>
            <a:rect l="0" t="0" r="r" b="b"/>
            <a:pathLst>
              <a:path w="118" h="399">
                <a:moveTo>
                  <a:pt x="0" y="57"/>
                </a:moveTo>
                <a:lnTo>
                  <a:pt x="4" y="47"/>
                </a:lnTo>
                <a:lnTo>
                  <a:pt x="4" y="40"/>
                </a:lnTo>
                <a:lnTo>
                  <a:pt x="7" y="30"/>
                </a:lnTo>
                <a:lnTo>
                  <a:pt x="14" y="23"/>
                </a:lnTo>
                <a:lnTo>
                  <a:pt x="20" y="16"/>
                </a:lnTo>
                <a:lnTo>
                  <a:pt x="27" y="10"/>
                </a:lnTo>
                <a:lnTo>
                  <a:pt x="34" y="6"/>
                </a:lnTo>
                <a:lnTo>
                  <a:pt x="41" y="3"/>
                </a:lnTo>
                <a:lnTo>
                  <a:pt x="51" y="0"/>
                </a:lnTo>
                <a:lnTo>
                  <a:pt x="61" y="0"/>
                </a:lnTo>
                <a:lnTo>
                  <a:pt x="71" y="0"/>
                </a:lnTo>
                <a:lnTo>
                  <a:pt x="77" y="3"/>
                </a:lnTo>
                <a:lnTo>
                  <a:pt x="88" y="6"/>
                </a:lnTo>
                <a:lnTo>
                  <a:pt x="94" y="10"/>
                </a:lnTo>
                <a:lnTo>
                  <a:pt x="101" y="16"/>
                </a:lnTo>
                <a:lnTo>
                  <a:pt x="108" y="23"/>
                </a:lnTo>
                <a:lnTo>
                  <a:pt x="111" y="30"/>
                </a:lnTo>
                <a:lnTo>
                  <a:pt x="118" y="40"/>
                </a:lnTo>
                <a:lnTo>
                  <a:pt x="118" y="47"/>
                </a:lnTo>
                <a:lnTo>
                  <a:pt x="118" y="57"/>
                </a:lnTo>
                <a:lnTo>
                  <a:pt x="118" y="342"/>
                </a:lnTo>
                <a:lnTo>
                  <a:pt x="118" y="349"/>
                </a:lnTo>
                <a:lnTo>
                  <a:pt x="118" y="359"/>
                </a:lnTo>
                <a:lnTo>
                  <a:pt x="111" y="369"/>
                </a:lnTo>
                <a:lnTo>
                  <a:pt x="108" y="375"/>
                </a:lnTo>
                <a:lnTo>
                  <a:pt x="101" y="382"/>
                </a:lnTo>
                <a:lnTo>
                  <a:pt x="94" y="389"/>
                </a:lnTo>
                <a:lnTo>
                  <a:pt x="88" y="392"/>
                </a:lnTo>
                <a:lnTo>
                  <a:pt x="77" y="396"/>
                </a:lnTo>
                <a:lnTo>
                  <a:pt x="71" y="399"/>
                </a:lnTo>
                <a:lnTo>
                  <a:pt x="61" y="399"/>
                </a:lnTo>
                <a:lnTo>
                  <a:pt x="51" y="399"/>
                </a:lnTo>
                <a:lnTo>
                  <a:pt x="41" y="396"/>
                </a:lnTo>
                <a:lnTo>
                  <a:pt x="34" y="392"/>
                </a:lnTo>
                <a:lnTo>
                  <a:pt x="27" y="389"/>
                </a:lnTo>
                <a:lnTo>
                  <a:pt x="20" y="382"/>
                </a:lnTo>
                <a:lnTo>
                  <a:pt x="14" y="375"/>
                </a:lnTo>
                <a:lnTo>
                  <a:pt x="7" y="369"/>
                </a:lnTo>
                <a:lnTo>
                  <a:pt x="4" y="359"/>
                </a:lnTo>
                <a:lnTo>
                  <a:pt x="4" y="349"/>
                </a:lnTo>
                <a:lnTo>
                  <a:pt x="0" y="342"/>
                </a:lnTo>
                <a:lnTo>
                  <a:pt x="0" y="57"/>
                </a:lnTo>
                <a:lnTo>
                  <a:pt x="0" y="57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04" name="Rectangle 88"/>
          <p:cNvSpPr>
            <a:spLocks noChangeArrowheads="1"/>
          </p:cNvSpPr>
          <p:nvPr/>
        </p:nvSpPr>
        <p:spPr bwMode="auto">
          <a:xfrm>
            <a:off x="4929188" y="459422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05" name="Rectangle 89"/>
          <p:cNvSpPr>
            <a:spLocks noChangeArrowheads="1"/>
          </p:cNvSpPr>
          <p:nvPr/>
        </p:nvSpPr>
        <p:spPr bwMode="auto">
          <a:xfrm>
            <a:off x="5178425" y="3213100"/>
            <a:ext cx="6826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06" name="Rectangle 90"/>
          <p:cNvSpPr>
            <a:spLocks noChangeArrowheads="1"/>
          </p:cNvSpPr>
          <p:nvPr/>
        </p:nvSpPr>
        <p:spPr bwMode="auto">
          <a:xfrm>
            <a:off x="5249863" y="321310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d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07" name="Rectangle 91"/>
          <p:cNvSpPr>
            <a:spLocks noChangeArrowheads="1"/>
          </p:cNvSpPr>
          <p:nvPr/>
        </p:nvSpPr>
        <p:spPr bwMode="auto">
          <a:xfrm>
            <a:off x="5302250" y="321310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d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08" name="Rectangle 92"/>
          <p:cNvSpPr>
            <a:spLocks noChangeArrowheads="1"/>
          </p:cNvSpPr>
          <p:nvPr/>
        </p:nvSpPr>
        <p:spPr bwMode="auto">
          <a:xfrm>
            <a:off x="5478463" y="3157538"/>
            <a:ext cx="6826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09" name="Rectangle 93"/>
          <p:cNvSpPr>
            <a:spLocks noChangeArrowheads="1"/>
          </p:cNvSpPr>
          <p:nvPr/>
        </p:nvSpPr>
        <p:spPr bwMode="auto">
          <a:xfrm>
            <a:off x="5548313" y="3157538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d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10" name="Rectangle 94"/>
          <p:cNvSpPr>
            <a:spLocks noChangeArrowheads="1"/>
          </p:cNvSpPr>
          <p:nvPr/>
        </p:nvSpPr>
        <p:spPr bwMode="auto">
          <a:xfrm>
            <a:off x="5602288" y="3157538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d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11" name="Rectangle 95"/>
          <p:cNvSpPr>
            <a:spLocks noChangeArrowheads="1"/>
          </p:cNvSpPr>
          <p:nvPr/>
        </p:nvSpPr>
        <p:spPr bwMode="auto">
          <a:xfrm>
            <a:off x="5395913" y="3273425"/>
            <a:ext cx="33337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r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12" name="Rectangle 96"/>
          <p:cNvSpPr>
            <a:spLocks noChangeArrowheads="1"/>
          </p:cNvSpPr>
          <p:nvPr/>
        </p:nvSpPr>
        <p:spPr bwMode="auto">
          <a:xfrm>
            <a:off x="5429250" y="327342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e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13" name="Rectangle 97"/>
          <p:cNvSpPr>
            <a:spLocks noChangeArrowheads="1"/>
          </p:cNvSpPr>
          <p:nvPr/>
        </p:nvSpPr>
        <p:spPr bwMode="auto">
          <a:xfrm>
            <a:off x="5483225" y="3273425"/>
            <a:ext cx="5080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s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14" name="Rectangle 98"/>
          <p:cNvSpPr>
            <a:spLocks noChangeArrowheads="1"/>
          </p:cNvSpPr>
          <p:nvPr/>
        </p:nvSpPr>
        <p:spPr bwMode="auto">
          <a:xfrm>
            <a:off x="5537200" y="327342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u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15" name="Rectangle 99"/>
          <p:cNvSpPr>
            <a:spLocks noChangeArrowheads="1"/>
          </p:cNvSpPr>
          <p:nvPr/>
        </p:nvSpPr>
        <p:spPr bwMode="auto">
          <a:xfrm>
            <a:off x="5591175" y="3273425"/>
            <a:ext cx="2222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l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16" name="Rectangle 100"/>
          <p:cNvSpPr>
            <a:spLocks noChangeArrowheads="1"/>
          </p:cNvSpPr>
          <p:nvPr/>
        </p:nvSpPr>
        <p:spPr bwMode="auto">
          <a:xfrm>
            <a:off x="5613400" y="3273425"/>
            <a:ext cx="2857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t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17" name="Freeform 101"/>
          <p:cNvSpPr>
            <a:spLocks/>
          </p:cNvSpPr>
          <p:nvPr/>
        </p:nvSpPr>
        <p:spPr bwMode="auto">
          <a:xfrm>
            <a:off x="2790825" y="4381500"/>
            <a:ext cx="53975" cy="60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34"/>
              </a:cxn>
              <a:cxn ang="0">
                <a:pos x="33" y="17"/>
              </a:cxn>
              <a:cxn ang="0">
                <a:pos x="3" y="0"/>
              </a:cxn>
              <a:cxn ang="0">
                <a:pos x="3" y="0"/>
              </a:cxn>
              <a:cxn ang="0">
                <a:pos x="0" y="0"/>
              </a:cxn>
            </a:cxnLst>
            <a:rect l="0" t="0" r="r" b="b"/>
            <a:pathLst>
              <a:path w="33" h="34">
                <a:moveTo>
                  <a:pt x="0" y="0"/>
                </a:moveTo>
                <a:lnTo>
                  <a:pt x="3" y="34"/>
                </a:lnTo>
                <a:lnTo>
                  <a:pt x="33" y="17"/>
                </a:lnTo>
                <a:lnTo>
                  <a:pt x="3" y="0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18" name="Freeform 102"/>
          <p:cNvSpPr>
            <a:spLocks/>
          </p:cNvSpPr>
          <p:nvPr/>
        </p:nvSpPr>
        <p:spPr bwMode="auto">
          <a:xfrm>
            <a:off x="5232400" y="4005263"/>
            <a:ext cx="642938" cy="11509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258"/>
              </a:cxn>
              <a:cxn ang="0">
                <a:pos x="67" y="319"/>
              </a:cxn>
              <a:cxn ang="0">
                <a:pos x="3" y="379"/>
              </a:cxn>
              <a:cxn ang="0">
                <a:pos x="3" y="637"/>
              </a:cxn>
              <a:cxn ang="0">
                <a:pos x="396" y="443"/>
              </a:cxn>
              <a:cxn ang="0">
                <a:pos x="396" y="198"/>
              </a:cxn>
              <a:cxn ang="0">
                <a:pos x="3" y="3"/>
              </a:cxn>
              <a:cxn ang="0">
                <a:pos x="3" y="3"/>
              </a:cxn>
              <a:cxn ang="0">
                <a:pos x="0" y="0"/>
              </a:cxn>
            </a:cxnLst>
            <a:rect l="0" t="0" r="r" b="b"/>
            <a:pathLst>
              <a:path w="396" h="637">
                <a:moveTo>
                  <a:pt x="0" y="0"/>
                </a:moveTo>
                <a:lnTo>
                  <a:pt x="3" y="258"/>
                </a:lnTo>
                <a:lnTo>
                  <a:pt x="67" y="319"/>
                </a:lnTo>
                <a:lnTo>
                  <a:pt x="3" y="379"/>
                </a:lnTo>
                <a:lnTo>
                  <a:pt x="3" y="637"/>
                </a:lnTo>
                <a:lnTo>
                  <a:pt x="396" y="443"/>
                </a:lnTo>
                <a:lnTo>
                  <a:pt x="396" y="198"/>
                </a:lnTo>
                <a:lnTo>
                  <a:pt x="3" y="3"/>
                </a:lnTo>
                <a:lnTo>
                  <a:pt x="3" y="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19" name="Freeform 103"/>
          <p:cNvSpPr>
            <a:spLocks/>
          </p:cNvSpPr>
          <p:nvPr/>
        </p:nvSpPr>
        <p:spPr bwMode="auto">
          <a:xfrm>
            <a:off x="5232400" y="4005263"/>
            <a:ext cx="642938" cy="11509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258"/>
              </a:cxn>
              <a:cxn ang="0">
                <a:pos x="67" y="319"/>
              </a:cxn>
              <a:cxn ang="0">
                <a:pos x="3" y="379"/>
              </a:cxn>
              <a:cxn ang="0">
                <a:pos x="3" y="637"/>
              </a:cxn>
              <a:cxn ang="0">
                <a:pos x="396" y="443"/>
              </a:cxn>
              <a:cxn ang="0">
                <a:pos x="396" y="198"/>
              </a:cxn>
              <a:cxn ang="0">
                <a:pos x="3" y="3"/>
              </a:cxn>
              <a:cxn ang="0">
                <a:pos x="3" y="3"/>
              </a:cxn>
            </a:cxnLst>
            <a:rect l="0" t="0" r="r" b="b"/>
            <a:pathLst>
              <a:path w="396" h="637">
                <a:moveTo>
                  <a:pt x="0" y="0"/>
                </a:moveTo>
                <a:lnTo>
                  <a:pt x="3" y="258"/>
                </a:lnTo>
                <a:lnTo>
                  <a:pt x="67" y="319"/>
                </a:lnTo>
                <a:lnTo>
                  <a:pt x="3" y="379"/>
                </a:lnTo>
                <a:lnTo>
                  <a:pt x="3" y="637"/>
                </a:lnTo>
                <a:lnTo>
                  <a:pt x="396" y="443"/>
                </a:lnTo>
                <a:lnTo>
                  <a:pt x="396" y="198"/>
                </a:lnTo>
                <a:lnTo>
                  <a:pt x="3" y="3"/>
                </a:lnTo>
                <a:lnTo>
                  <a:pt x="3" y="3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20" name="Freeform 104"/>
          <p:cNvSpPr>
            <a:spLocks/>
          </p:cNvSpPr>
          <p:nvPr/>
        </p:nvSpPr>
        <p:spPr bwMode="auto">
          <a:xfrm>
            <a:off x="4248150" y="4635500"/>
            <a:ext cx="47625" cy="60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"/>
              </a:cxn>
              <a:cxn ang="0">
                <a:pos x="30" y="17"/>
              </a:cxn>
              <a:cxn ang="0">
                <a:pos x="0" y="3"/>
              </a:cxn>
              <a:cxn ang="0">
                <a:pos x="0" y="3"/>
              </a:cxn>
              <a:cxn ang="0">
                <a:pos x="0" y="0"/>
              </a:cxn>
            </a:cxnLst>
            <a:rect l="0" t="0" r="r" b="b"/>
            <a:pathLst>
              <a:path w="30" h="33">
                <a:moveTo>
                  <a:pt x="0" y="0"/>
                </a:moveTo>
                <a:lnTo>
                  <a:pt x="0" y="33"/>
                </a:lnTo>
                <a:lnTo>
                  <a:pt x="30" y="17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21" name="Freeform 105"/>
          <p:cNvSpPr>
            <a:spLocks/>
          </p:cNvSpPr>
          <p:nvPr/>
        </p:nvSpPr>
        <p:spPr bwMode="auto">
          <a:xfrm>
            <a:off x="4579938" y="3346450"/>
            <a:ext cx="315912" cy="561975"/>
          </a:xfrm>
          <a:custGeom>
            <a:avLst/>
            <a:gdLst/>
            <a:ahLst/>
            <a:cxnLst>
              <a:cxn ang="0">
                <a:pos x="97" y="308"/>
              </a:cxn>
              <a:cxn ang="0">
                <a:pos x="114" y="308"/>
              </a:cxn>
              <a:cxn ang="0">
                <a:pos x="128" y="301"/>
              </a:cxn>
              <a:cxn ang="0">
                <a:pos x="144" y="295"/>
              </a:cxn>
              <a:cxn ang="0">
                <a:pos x="154" y="281"/>
              </a:cxn>
              <a:cxn ang="0">
                <a:pos x="168" y="264"/>
              </a:cxn>
              <a:cxn ang="0">
                <a:pos x="178" y="248"/>
              </a:cxn>
              <a:cxn ang="0">
                <a:pos x="185" y="228"/>
              </a:cxn>
              <a:cxn ang="0">
                <a:pos x="191" y="204"/>
              </a:cxn>
              <a:cxn ang="0">
                <a:pos x="195" y="181"/>
              </a:cxn>
              <a:cxn ang="0">
                <a:pos x="195" y="157"/>
              </a:cxn>
              <a:cxn ang="0">
                <a:pos x="195" y="130"/>
              </a:cxn>
              <a:cxn ang="0">
                <a:pos x="191" y="107"/>
              </a:cxn>
              <a:cxn ang="0">
                <a:pos x="185" y="83"/>
              </a:cxn>
              <a:cxn ang="0">
                <a:pos x="178" y="63"/>
              </a:cxn>
              <a:cxn ang="0">
                <a:pos x="168" y="46"/>
              </a:cxn>
              <a:cxn ang="0">
                <a:pos x="154" y="30"/>
              </a:cxn>
              <a:cxn ang="0">
                <a:pos x="144" y="20"/>
              </a:cxn>
              <a:cxn ang="0">
                <a:pos x="128" y="10"/>
              </a:cxn>
              <a:cxn ang="0">
                <a:pos x="114" y="3"/>
              </a:cxn>
              <a:cxn ang="0">
                <a:pos x="97" y="0"/>
              </a:cxn>
              <a:cxn ang="0">
                <a:pos x="84" y="3"/>
              </a:cxn>
              <a:cxn ang="0">
                <a:pos x="67" y="10"/>
              </a:cxn>
              <a:cxn ang="0">
                <a:pos x="54" y="20"/>
              </a:cxn>
              <a:cxn ang="0">
                <a:pos x="40" y="30"/>
              </a:cxn>
              <a:cxn ang="0">
                <a:pos x="30" y="46"/>
              </a:cxn>
              <a:cxn ang="0">
                <a:pos x="20" y="63"/>
              </a:cxn>
              <a:cxn ang="0">
                <a:pos x="13" y="83"/>
              </a:cxn>
              <a:cxn ang="0">
                <a:pos x="7" y="107"/>
              </a:cxn>
              <a:cxn ang="0">
                <a:pos x="3" y="130"/>
              </a:cxn>
              <a:cxn ang="0">
                <a:pos x="0" y="157"/>
              </a:cxn>
              <a:cxn ang="0">
                <a:pos x="3" y="181"/>
              </a:cxn>
              <a:cxn ang="0">
                <a:pos x="7" y="204"/>
              </a:cxn>
              <a:cxn ang="0">
                <a:pos x="13" y="228"/>
              </a:cxn>
              <a:cxn ang="0">
                <a:pos x="20" y="248"/>
              </a:cxn>
              <a:cxn ang="0">
                <a:pos x="30" y="264"/>
              </a:cxn>
              <a:cxn ang="0">
                <a:pos x="40" y="281"/>
              </a:cxn>
              <a:cxn ang="0">
                <a:pos x="54" y="295"/>
              </a:cxn>
              <a:cxn ang="0">
                <a:pos x="67" y="301"/>
              </a:cxn>
              <a:cxn ang="0">
                <a:pos x="84" y="308"/>
              </a:cxn>
              <a:cxn ang="0">
                <a:pos x="97" y="311"/>
              </a:cxn>
              <a:cxn ang="0">
                <a:pos x="97" y="311"/>
              </a:cxn>
              <a:cxn ang="0">
                <a:pos x="97" y="308"/>
              </a:cxn>
            </a:cxnLst>
            <a:rect l="0" t="0" r="r" b="b"/>
            <a:pathLst>
              <a:path w="195" h="311">
                <a:moveTo>
                  <a:pt x="97" y="308"/>
                </a:moveTo>
                <a:lnTo>
                  <a:pt x="114" y="308"/>
                </a:lnTo>
                <a:lnTo>
                  <a:pt x="128" y="301"/>
                </a:lnTo>
                <a:lnTo>
                  <a:pt x="144" y="295"/>
                </a:lnTo>
                <a:lnTo>
                  <a:pt x="154" y="281"/>
                </a:lnTo>
                <a:lnTo>
                  <a:pt x="168" y="264"/>
                </a:lnTo>
                <a:lnTo>
                  <a:pt x="178" y="248"/>
                </a:lnTo>
                <a:lnTo>
                  <a:pt x="185" y="228"/>
                </a:lnTo>
                <a:lnTo>
                  <a:pt x="191" y="204"/>
                </a:lnTo>
                <a:lnTo>
                  <a:pt x="195" y="181"/>
                </a:lnTo>
                <a:lnTo>
                  <a:pt x="195" y="157"/>
                </a:lnTo>
                <a:lnTo>
                  <a:pt x="195" y="130"/>
                </a:lnTo>
                <a:lnTo>
                  <a:pt x="191" y="107"/>
                </a:lnTo>
                <a:lnTo>
                  <a:pt x="185" y="83"/>
                </a:lnTo>
                <a:lnTo>
                  <a:pt x="178" y="63"/>
                </a:lnTo>
                <a:lnTo>
                  <a:pt x="168" y="46"/>
                </a:lnTo>
                <a:lnTo>
                  <a:pt x="154" y="30"/>
                </a:lnTo>
                <a:lnTo>
                  <a:pt x="144" y="20"/>
                </a:lnTo>
                <a:lnTo>
                  <a:pt x="128" y="10"/>
                </a:lnTo>
                <a:lnTo>
                  <a:pt x="114" y="3"/>
                </a:lnTo>
                <a:lnTo>
                  <a:pt x="97" y="0"/>
                </a:lnTo>
                <a:lnTo>
                  <a:pt x="84" y="3"/>
                </a:lnTo>
                <a:lnTo>
                  <a:pt x="67" y="10"/>
                </a:lnTo>
                <a:lnTo>
                  <a:pt x="54" y="20"/>
                </a:lnTo>
                <a:lnTo>
                  <a:pt x="40" y="30"/>
                </a:lnTo>
                <a:lnTo>
                  <a:pt x="30" y="46"/>
                </a:lnTo>
                <a:lnTo>
                  <a:pt x="20" y="63"/>
                </a:lnTo>
                <a:lnTo>
                  <a:pt x="13" y="83"/>
                </a:lnTo>
                <a:lnTo>
                  <a:pt x="7" y="107"/>
                </a:lnTo>
                <a:lnTo>
                  <a:pt x="3" y="130"/>
                </a:lnTo>
                <a:lnTo>
                  <a:pt x="0" y="157"/>
                </a:lnTo>
                <a:lnTo>
                  <a:pt x="3" y="181"/>
                </a:lnTo>
                <a:lnTo>
                  <a:pt x="7" y="204"/>
                </a:lnTo>
                <a:lnTo>
                  <a:pt x="13" y="228"/>
                </a:lnTo>
                <a:lnTo>
                  <a:pt x="20" y="248"/>
                </a:lnTo>
                <a:lnTo>
                  <a:pt x="30" y="264"/>
                </a:lnTo>
                <a:lnTo>
                  <a:pt x="40" y="281"/>
                </a:lnTo>
                <a:lnTo>
                  <a:pt x="54" y="295"/>
                </a:lnTo>
                <a:lnTo>
                  <a:pt x="67" y="301"/>
                </a:lnTo>
                <a:lnTo>
                  <a:pt x="84" y="308"/>
                </a:lnTo>
                <a:lnTo>
                  <a:pt x="97" y="311"/>
                </a:lnTo>
                <a:lnTo>
                  <a:pt x="97" y="311"/>
                </a:lnTo>
                <a:lnTo>
                  <a:pt x="97" y="30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22" name="Freeform 106"/>
          <p:cNvSpPr>
            <a:spLocks/>
          </p:cNvSpPr>
          <p:nvPr/>
        </p:nvSpPr>
        <p:spPr bwMode="auto">
          <a:xfrm>
            <a:off x="4579938" y="3346450"/>
            <a:ext cx="315912" cy="561975"/>
          </a:xfrm>
          <a:custGeom>
            <a:avLst/>
            <a:gdLst/>
            <a:ahLst/>
            <a:cxnLst>
              <a:cxn ang="0">
                <a:pos x="97" y="308"/>
              </a:cxn>
              <a:cxn ang="0">
                <a:pos x="114" y="308"/>
              </a:cxn>
              <a:cxn ang="0">
                <a:pos x="128" y="301"/>
              </a:cxn>
              <a:cxn ang="0">
                <a:pos x="144" y="295"/>
              </a:cxn>
              <a:cxn ang="0">
                <a:pos x="154" y="281"/>
              </a:cxn>
              <a:cxn ang="0">
                <a:pos x="168" y="264"/>
              </a:cxn>
              <a:cxn ang="0">
                <a:pos x="178" y="248"/>
              </a:cxn>
              <a:cxn ang="0">
                <a:pos x="185" y="228"/>
              </a:cxn>
              <a:cxn ang="0">
                <a:pos x="191" y="204"/>
              </a:cxn>
              <a:cxn ang="0">
                <a:pos x="195" y="181"/>
              </a:cxn>
              <a:cxn ang="0">
                <a:pos x="195" y="157"/>
              </a:cxn>
              <a:cxn ang="0">
                <a:pos x="195" y="130"/>
              </a:cxn>
              <a:cxn ang="0">
                <a:pos x="191" y="107"/>
              </a:cxn>
              <a:cxn ang="0">
                <a:pos x="185" y="83"/>
              </a:cxn>
              <a:cxn ang="0">
                <a:pos x="178" y="63"/>
              </a:cxn>
              <a:cxn ang="0">
                <a:pos x="168" y="46"/>
              </a:cxn>
              <a:cxn ang="0">
                <a:pos x="154" y="30"/>
              </a:cxn>
              <a:cxn ang="0">
                <a:pos x="144" y="20"/>
              </a:cxn>
              <a:cxn ang="0">
                <a:pos x="128" y="10"/>
              </a:cxn>
              <a:cxn ang="0">
                <a:pos x="114" y="3"/>
              </a:cxn>
              <a:cxn ang="0">
                <a:pos x="97" y="0"/>
              </a:cxn>
              <a:cxn ang="0">
                <a:pos x="84" y="3"/>
              </a:cxn>
              <a:cxn ang="0">
                <a:pos x="67" y="10"/>
              </a:cxn>
              <a:cxn ang="0">
                <a:pos x="54" y="20"/>
              </a:cxn>
              <a:cxn ang="0">
                <a:pos x="40" y="30"/>
              </a:cxn>
              <a:cxn ang="0">
                <a:pos x="30" y="46"/>
              </a:cxn>
              <a:cxn ang="0">
                <a:pos x="20" y="63"/>
              </a:cxn>
              <a:cxn ang="0">
                <a:pos x="13" y="83"/>
              </a:cxn>
              <a:cxn ang="0">
                <a:pos x="7" y="107"/>
              </a:cxn>
              <a:cxn ang="0">
                <a:pos x="3" y="130"/>
              </a:cxn>
              <a:cxn ang="0">
                <a:pos x="0" y="157"/>
              </a:cxn>
              <a:cxn ang="0">
                <a:pos x="3" y="181"/>
              </a:cxn>
              <a:cxn ang="0">
                <a:pos x="7" y="204"/>
              </a:cxn>
              <a:cxn ang="0">
                <a:pos x="13" y="228"/>
              </a:cxn>
              <a:cxn ang="0">
                <a:pos x="20" y="248"/>
              </a:cxn>
              <a:cxn ang="0">
                <a:pos x="30" y="264"/>
              </a:cxn>
              <a:cxn ang="0">
                <a:pos x="40" y="281"/>
              </a:cxn>
              <a:cxn ang="0">
                <a:pos x="54" y="295"/>
              </a:cxn>
              <a:cxn ang="0">
                <a:pos x="67" y="301"/>
              </a:cxn>
              <a:cxn ang="0">
                <a:pos x="84" y="308"/>
              </a:cxn>
              <a:cxn ang="0">
                <a:pos x="97" y="311"/>
              </a:cxn>
              <a:cxn ang="0">
                <a:pos x="97" y="311"/>
              </a:cxn>
            </a:cxnLst>
            <a:rect l="0" t="0" r="r" b="b"/>
            <a:pathLst>
              <a:path w="195" h="311">
                <a:moveTo>
                  <a:pt x="97" y="308"/>
                </a:moveTo>
                <a:lnTo>
                  <a:pt x="114" y="308"/>
                </a:lnTo>
                <a:lnTo>
                  <a:pt x="128" y="301"/>
                </a:lnTo>
                <a:lnTo>
                  <a:pt x="144" y="295"/>
                </a:lnTo>
                <a:lnTo>
                  <a:pt x="154" y="281"/>
                </a:lnTo>
                <a:lnTo>
                  <a:pt x="168" y="264"/>
                </a:lnTo>
                <a:lnTo>
                  <a:pt x="178" y="248"/>
                </a:lnTo>
                <a:lnTo>
                  <a:pt x="185" y="228"/>
                </a:lnTo>
                <a:lnTo>
                  <a:pt x="191" y="204"/>
                </a:lnTo>
                <a:lnTo>
                  <a:pt x="195" y="181"/>
                </a:lnTo>
                <a:lnTo>
                  <a:pt x="195" y="157"/>
                </a:lnTo>
                <a:lnTo>
                  <a:pt x="195" y="130"/>
                </a:lnTo>
                <a:lnTo>
                  <a:pt x="191" y="107"/>
                </a:lnTo>
                <a:lnTo>
                  <a:pt x="185" y="83"/>
                </a:lnTo>
                <a:lnTo>
                  <a:pt x="178" y="63"/>
                </a:lnTo>
                <a:lnTo>
                  <a:pt x="168" y="46"/>
                </a:lnTo>
                <a:lnTo>
                  <a:pt x="154" y="30"/>
                </a:lnTo>
                <a:lnTo>
                  <a:pt x="144" y="20"/>
                </a:lnTo>
                <a:lnTo>
                  <a:pt x="128" y="10"/>
                </a:lnTo>
                <a:lnTo>
                  <a:pt x="114" y="3"/>
                </a:lnTo>
                <a:lnTo>
                  <a:pt x="97" y="0"/>
                </a:lnTo>
                <a:lnTo>
                  <a:pt x="84" y="3"/>
                </a:lnTo>
                <a:lnTo>
                  <a:pt x="67" y="10"/>
                </a:lnTo>
                <a:lnTo>
                  <a:pt x="54" y="20"/>
                </a:lnTo>
                <a:lnTo>
                  <a:pt x="40" y="30"/>
                </a:lnTo>
                <a:lnTo>
                  <a:pt x="30" y="46"/>
                </a:lnTo>
                <a:lnTo>
                  <a:pt x="20" y="63"/>
                </a:lnTo>
                <a:lnTo>
                  <a:pt x="13" y="83"/>
                </a:lnTo>
                <a:lnTo>
                  <a:pt x="7" y="107"/>
                </a:lnTo>
                <a:lnTo>
                  <a:pt x="3" y="130"/>
                </a:lnTo>
                <a:lnTo>
                  <a:pt x="0" y="157"/>
                </a:lnTo>
                <a:lnTo>
                  <a:pt x="3" y="181"/>
                </a:lnTo>
                <a:lnTo>
                  <a:pt x="7" y="204"/>
                </a:lnTo>
                <a:lnTo>
                  <a:pt x="13" y="228"/>
                </a:lnTo>
                <a:lnTo>
                  <a:pt x="20" y="248"/>
                </a:lnTo>
                <a:lnTo>
                  <a:pt x="30" y="264"/>
                </a:lnTo>
                <a:lnTo>
                  <a:pt x="40" y="281"/>
                </a:lnTo>
                <a:lnTo>
                  <a:pt x="54" y="295"/>
                </a:lnTo>
                <a:lnTo>
                  <a:pt x="67" y="301"/>
                </a:lnTo>
                <a:lnTo>
                  <a:pt x="84" y="308"/>
                </a:lnTo>
                <a:lnTo>
                  <a:pt x="97" y="311"/>
                </a:lnTo>
                <a:lnTo>
                  <a:pt x="97" y="311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23" name="Freeform 107"/>
          <p:cNvSpPr>
            <a:spLocks/>
          </p:cNvSpPr>
          <p:nvPr/>
        </p:nvSpPr>
        <p:spPr bwMode="auto">
          <a:xfrm>
            <a:off x="2414588" y="4551363"/>
            <a:ext cx="49212" cy="60325"/>
          </a:xfrm>
          <a:custGeom>
            <a:avLst/>
            <a:gdLst/>
            <a:ahLst/>
            <a:cxnLst>
              <a:cxn ang="0">
                <a:pos x="14" y="30"/>
              </a:cxn>
              <a:cxn ang="0">
                <a:pos x="17" y="34"/>
              </a:cxn>
              <a:cxn ang="0">
                <a:pos x="20" y="34"/>
              </a:cxn>
              <a:cxn ang="0">
                <a:pos x="24" y="30"/>
              </a:cxn>
              <a:cxn ang="0">
                <a:pos x="24" y="30"/>
              </a:cxn>
              <a:cxn ang="0">
                <a:pos x="27" y="27"/>
              </a:cxn>
              <a:cxn ang="0">
                <a:pos x="27" y="27"/>
              </a:cxn>
              <a:cxn ang="0">
                <a:pos x="30" y="23"/>
              </a:cxn>
              <a:cxn ang="0">
                <a:pos x="30" y="23"/>
              </a:cxn>
              <a:cxn ang="0">
                <a:pos x="30" y="20"/>
              </a:cxn>
              <a:cxn ang="0">
                <a:pos x="30" y="17"/>
              </a:cxn>
              <a:cxn ang="0">
                <a:pos x="30" y="13"/>
              </a:cxn>
              <a:cxn ang="0">
                <a:pos x="30" y="13"/>
              </a:cxn>
              <a:cxn ang="0">
                <a:pos x="30" y="10"/>
              </a:cxn>
              <a:cxn ang="0">
                <a:pos x="27" y="7"/>
              </a:cxn>
              <a:cxn ang="0">
                <a:pos x="27" y="7"/>
              </a:cxn>
              <a:cxn ang="0">
                <a:pos x="24" y="3"/>
              </a:cxn>
              <a:cxn ang="0">
                <a:pos x="24" y="3"/>
              </a:cxn>
              <a:cxn ang="0">
                <a:pos x="20" y="3"/>
              </a:cxn>
              <a:cxn ang="0">
                <a:pos x="17" y="0"/>
              </a:cxn>
              <a:cxn ang="0">
                <a:pos x="14" y="0"/>
              </a:cxn>
              <a:cxn ang="0">
                <a:pos x="14" y="0"/>
              </a:cxn>
              <a:cxn ang="0">
                <a:pos x="10" y="3"/>
              </a:cxn>
              <a:cxn ang="0">
                <a:pos x="7" y="3"/>
              </a:cxn>
              <a:cxn ang="0">
                <a:pos x="7" y="3"/>
              </a:cxn>
              <a:cxn ang="0">
                <a:pos x="4" y="7"/>
              </a:cxn>
              <a:cxn ang="0">
                <a:pos x="4" y="7"/>
              </a:cxn>
              <a:cxn ang="0">
                <a:pos x="0" y="10"/>
              </a:cxn>
              <a:cxn ang="0">
                <a:pos x="0" y="13"/>
              </a:cxn>
              <a:cxn ang="0">
                <a:pos x="0" y="13"/>
              </a:cxn>
              <a:cxn ang="0">
                <a:pos x="0" y="17"/>
              </a:cxn>
              <a:cxn ang="0">
                <a:pos x="0" y="20"/>
              </a:cxn>
              <a:cxn ang="0">
                <a:pos x="0" y="23"/>
              </a:cxn>
              <a:cxn ang="0">
                <a:pos x="0" y="23"/>
              </a:cxn>
              <a:cxn ang="0">
                <a:pos x="4" y="27"/>
              </a:cxn>
              <a:cxn ang="0">
                <a:pos x="4" y="27"/>
              </a:cxn>
              <a:cxn ang="0">
                <a:pos x="7" y="30"/>
              </a:cxn>
              <a:cxn ang="0">
                <a:pos x="7" y="30"/>
              </a:cxn>
              <a:cxn ang="0">
                <a:pos x="10" y="34"/>
              </a:cxn>
              <a:cxn ang="0">
                <a:pos x="14" y="34"/>
              </a:cxn>
              <a:cxn ang="0">
                <a:pos x="14" y="34"/>
              </a:cxn>
              <a:cxn ang="0">
                <a:pos x="14" y="34"/>
              </a:cxn>
              <a:cxn ang="0">
                <a:pos x="14" y="30"/>
              </a:cxn>
            </a:cxnLst>
            <a:rect l="0" t="0" r="r" b="b"/>
            <a:pathLst>
              <a:path w="30" h="34">
                <a:moveTo>
                  <a:pt x="14" y="30"/>
                </a:moveTo>
                <a:lnTo>
                  <a:pt x="17" y="34"/>
                </a:lnTo>
                <a:lnTo>
                  <a:pt x="20" y="34"/>
                </a:lnTo>
                <a:lnTo>
                  <a:pt x="24" y="30"/>
                </a:lnTo>
                <a:lnTo>
                  <a:pt x="24" y="30"/>
                </a:lnTo>
                <a:lnTo>
                  <a:pt x="27" y="27"/>
                </a:lnTo>
                <a:lnTo>
                  <a:pt x="27" y="27"/>
                </a:lnTo>
                <a:lnTo>
                  <a:pt x="30" y="23"/>
                </a:lnTo>
                <a:lnTo>
                  <a:pt x="30" y="23"/>
                </a:lnTo>
                <a:lnTo>
                  <a:pt x="30" y="20"/>
                </a:lnTo>
                <a:lnTo>
                  <a:pt x="30" y="17"/>
                </a:lnTo>
                <a:lnTo>
                  <a:pt x="30" y="13"/>
                </a:lnTo>
                <a:lnTo>
                  <a:pt x="30" y="13"/>
                </a:lnTo>
                <a:lnTo>
                  <a:pt x="30" y="10"/>
                </a:lnTo>
                <a:lnTo>
                  <a:pt x="27" y="7"/>
                </a:lnTo>
                <a:lnTo>
                  <a:pt x="27" y="7"/>
                </a:lnTo>
                <a:lnTo>
                  <a:pt x="24" y="3"/>
                </a:lnTo>
                <a:lnTo>
                  <a:pt x="24" y="3"/>
                </a:lnTo>
                <a:lnTo>
                  <a:pt x="20" y="3"/>
                </a:lnTo>
                <a:lnTo>
                  <a:pt x="17" y="0"/>
                </a:lnTo>
                <a:lnTo>
                  <a:pt x="14" y="0"/>
                </a:lnTo>
                <a:lnTo>
                  <a:pt x="14" y="0"/>
                </a:lnTo>
                <a:lnTo>
                  <a:pt x="10" y="3"/>
                </a:lnTo>
                <a:lnTo>
                  <a:pt x="7" y="3"/>
                </a:lnTo>
                <a:lnTo>
                  <a:pt x="7" y="3"/>
                </a:lnTo>
                <a:lnTo>
                  <a:pt x="4" y="7"/>
                </a:lnTo>
                <a:lnTo>
                  <a:pt x="4" y="7"/>
                </a:lnTo>
                <a:lnTo>
                  <a:pt x="0" y="10"/>
                </a:lnTo>
                <a:lnTo>
                  <a:pt x="0" y="13"/>
                </a:lnTo>
                <a:lnTo>
                  <a:pt x="0" y="13"/>
                </a:lnTo>
                <a:lnTo>
                  <a:pt x="0" y="17"/>
                </a:lnTo>
                <a:lnTo>
                  <a:pt x="0" y="20"/>
                </a:lnTo>
                <a:lnTo>
                  <a:pt x="0" y="23"/>
                </a:lnTo>
                <a:lnTo>
                  <a:pt x="0" y="23"/>
                </a:lnTo>
                <a:lnTo>
                  <a:pt x="4" y="27"/>
                </a:lnTo>
                <a:lnTo>
                  <a:pt x="4" y="27"/>
                </a:lnTo>
                <a:lnTo>
                  <a:pt x="7" y="30"/>
                </a:lnTo>
                <a:lnTo>
                  <a:pt x="7" y="30"/>
                </a:lnTo>
                <a:lnTo>
                  <a:pt x="10" y="34"/>
                </a:lnTo>
                <a:lnTo>
                  <a:pt x="14" y="34"/>
                </a:lnTo>
                <a:lnTo>
                  <a:pt x="14" y="34"/>
                </a:lnTo>
                <a:lnTo>
                  <a:pt x="14" y="34"/>
                </a:lnTo>
                <a:lnTo>
                  <a:pt x="14" y="3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24" name="Freeform 108"/>
          <p:cNvSpPr>
            <a:spLocks/>
          </p:cNvSpPr>
          <p:nvPr/>
        </p:nvSpPr>
        <p:spPr bwMode="auto">
          <a:xfrm>
            <a:off x="2414588" y="4381500"/>
            <a:ext cx="49212" cy="60325"/>
          </a:xfrm>
          <a:custGeom>
            <a:avLst/>
            <a:gdLst/>
            <a:ahLst/>
            <a:cxnLst>
              <a:cxn ang="0">
                <a:pos x="14" y="30"/>
              </a:cxn>
              <a:cxn ang="0">
                <a:pos x="17" y="34"/>
              </a:cxn>
              <a:cxn ang="0">
                <a:pos x="20" y="30"/>
              </a:cxn>
              <a:cxn ang="0">
                <a:pos x="24" y="30"/>
              </a:cxn>
              <a:cxn ang="0">
                <a:pos x="24" y="30"/>
              </a:cxn>
              <a:cxn ang="0">
                <a:pos x="27" y="27"/>
              </a:cxn>
              <a:cxn ang="0">
                <a:pos x="27" y="27"/>
              </a:cxn>
              <a:cxn ang="0">
                <a:pos x="30" y="24"/>
              </a:cxn>
              <a:cxn ang="0">
                <a:pos x="30" y="20"/>
              </a:cxn>
              <a:cxn ang="0">
                <a:pos x="30" y="20"/>
              </a:cxn>
              <a:cxn ang="0">
                <a:pos x="30" y="17"/>
              </a:cxn>
              <a:cxn ang="0">
                <a:pos x="30" y="13"/>
              </a:cxn>
              <a:cxn ang="0">
                <a:pos x="30" y="10"/>
              </a:cxn>
              <a:cxn ang="0">
                <a:pos x="30" y="10"/>
              </a:cxn>
              <a:cxn ang="0">
                <a:pos x="27" y="7"/>
              </a:cxn>
              <a:cxn ang="0">
                <a:pos x="27" y="7"/>
              </a:cxn>
              <a:cxn ang="0">
                <a:pos x="24" y="3"/>
              </a:cxn>
              <a:cxn ang="0">
                <a:pos x="24" y="3"/>
              </a:cxn>
              <a:cxn ang="0">
                <a:pos x="20" y="0"/>
              </a:cxn>
              <a:cxn ang="0">
                <a:pos x="17" y="0"/>
              </a:cxn>
              <a:cxn ang="0">
                <a:pos x="14" y="0"/>
              </a:cxn>
              <a:cxn ang="0">
                <a:pos x="14" y="0"/>
              </a:cxn>
              <a:cxn ang="0">
                <a:pos x="10" y="0"/>
              </a:cxn>
              <a:cxn ang="0">
                <a:pos x="7" y="3"/>
              </a:cxn>
              <a:cxn ang="0">
                <a:pos x="7" y="3"/>
              </a:cxn>
              <a:cxn ang="0">
                <a:pos x="4" y="7"/>
              </a:cxn>
              <a:cxn ang="0">
                <a:pos x="4" y="7"/>
              </a:cxn>
              <a:cxn ang="0">
                <a:pos x="0" y="10"/>
              </a:cxn>
              <a:cxn ang="0">
                <a:pos x="0" y="10"/>
              </a:cxn>
              <a:cxn ang="0">
                <a:pos x="0" y="13"/>
              </a:cxn>
              <a:cxn ang="0">
                <a:pos x="0" y="17"/>
              </a:cxn>
              <a:cxn ang="0">
                <a:pos x="0" y="20"/>
              </a:cxn>
              <a:cxn ang="0">
                <a:pos x="0" y="20"/>
              </a:cxn>
              <a:cxn ang="0">
                <a:pos x="0" y="24"/>
              </a:cxn>
              <a:cxn ang="0">
                <a:pos x="4" y="27"/>
              </a:cxn>
              <a:cxn ang="0">
                <a:pos x="4" y="27"/>
              </a:cxn>
              <a:cxn ang="0">
                <a:pos x="7" y="30"/>
              </a:cxn>
              <a:cxn ang="0">
                <a:pos x="7" y="30"/>
              </a:cxn>
              <a:cxn ang="0">
                <a:pos x="10" y="30"/>
              </a:cxn>
              <a:cxn ang="0">
                <a:pos x="14" y="34"/>
              </a:cxn>
              <a:cxn ang="0">
                <a:pos x="14" y="34"/>
              </a:cxn>
              <a:cxn ang="0">
                <a:pos x="14" y="34"/>
              </a:cxn>
              <a:cxn ang="0">
                <a:pos x="14" y="30"/>
              </a:cxn>
            </a:cxnLst>
            <a:rect l="0" t="0" r="r" b="b"/>
            <a:pathLst>
              <a:path w="30" h="34">
                <a:moveTo>
                  <a:pt x="14" y="30"/>
                </a:moveTo>
                <a:lnTo>
                  <a:pt x="17" y="34"/>
                </a:lnTo>
                <a:lnTo>
                  <a:pt x="20" y="30"/>
                </a:lnTo>
                <a:lnTo>
                  <a:pt x="24" y="30"/>
                </a:lnTo>
                <a:lnTo>
                  <a:pt x="24" y="30"/>
                </a:lnTo>
                <a:lnTo>
                  <a:pt x="27" y="27"/>
                </a:lnTo>
                <a:lnTo>
                  <a:pt x="27" y="27"/>
                </a:lnTo>
                <a:lnTo>
                  <a:pt x="30" y="24"/>
                </a:lnTo>
                <a:lnTo>
                  <a:pt x="30" y="20"/>
                </a:lnTo>
                <a:lnTo>
                  <a:pt x="30" y="20"/>
                </a:lnTo>
                <a:lnTo>
                  <a:pt x="30" y="17"/>
                </a:lnTo>
                <a:lnTo>
                  <a:pt x="30" y="13"/>
                </a:lnTo>
                <a:lnTo>
                  <a:pt x="30" y="10"/>
                </a:lnTo>
                <a:lnTo>
                  <a:pt x="30" y="10"/>
                </a:lnTo>
                <a:lnTo>
                  <a:pt x="27" y="7"/>
                </a:lnTo>
                <a:lnTo>
                  <a:pt x="27" y="7"/>
                </a:lnTo>
                <a:lnTo>
                  <a:pt x="24" y="3"/>
                </a:lnTo>
                <a:lnTo>
                  <a:pt x="24" y="3"/>
                </a:lnTo>
                <a:lnTo>
                  <a:pt x="20" y="0"/>
                </a:lnTo>
                <a:lnTo>
                  <a:pt x="17" y="0"/>
                </a:lnTo>
                <a:lnTo>
                  <a:pt x="14" y="0"/>
                </a:lnTo>
                <a:lnTo>
                  <a:pt x="14" y="0"/>
                </a:lnTo>
                <a:lnTo>
                  <a:pt x="10" y="0"/>
                </a:lnTo>
                <a:lnTo>
                  <a:pt x="7" y="3"/>
                </a:lnTo>
                <a:lnTo>
                  <a:pt x="7" y="3"/>
                </a:lnTo>
                <a:lnTo>
                  <a:pt x="4" y="7"/>
                </a:lnTo>
                <a:lnTo>
                  <a:pt x="4" y="7"/>
                </a:lnTo>
                <a:lnTo>
                  <a:pt x="0" y="10"/>
                </a:lnTo>
                <a:lnTo>
                  <a:pt x="0" y="10"/>
                </a:lnTo>
                <a:lnTo>
                  <a:pt x="0" y="13"/>
                </a:lnTo>
                <a:lnTo>
                  <a:pt x="0" y="17"/>
                </a:lnTo>
                <a:lnTo>
                  <a:pt x="0" y="20"/>
                </a:lnTo>
                <a:lnTo>
                  <a:pt x="0" y="20"/>
                </a:lnTo>
                <a:lnTo>
                  <a:pt x="0" y="24"/>
                </a:lnTo>
                <a:lnTo>
                  <a:pt x="4" y="27"/>
                </a:lnTo>
                <a:lnTo>
                  <a:pt x="4" y="27"/>
                </a:lnTo>
                <a:lnTo>
                  <a:pt x="7" y="30"/>
                </a:lnTo>
                <a:lnTo>
                  <a:pt x="7" y="30"/>
                </a:lnTo>
                <a:lnTo>
                  <a:pt x="10" y="30"/>
                </a:lnTo>
                <a:lnTo>
                  <a:pt x="14" y="34"/>
                </a:lnTo>
                <a:lnTo>
                  <a:pt x="14" y="34"/>
                </a:lnTo>
                <a:lnTo>
                  <a:pt x="14" y="34"/>
                </a:lnTo>
                <a:lnTo>
                  <a:pt x="14" y="3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25" name="Rectangle 109"/>
          <p:cNvSpPr>
            <a:spLocks noChangeArrowheads="1"/>
          </p:cNvSpPr>
          <p:nvPr/>
        </p:nvSpPr>
        <p:spPr bwMode="auto">
          <a:xfrm>
            <a:off x="4629150" y="3490913"/>
            <a:ext cx="682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S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26" name="Rectangle 110"/>
          <p:cNvSpPr>
            <a:spLocks noChangeArrowheads="1"/>
          </p:cNvSpPr>
          <p:nvPr/>
        </p:nvSpPr>
        <p:spPr bwMode="auto">
          <a:xfrm>
            <a:off x="4700588" y="3490913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h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27" name="Rectangle 111"/>
          <p:cNvSpPr>
            <a:spLocks noChangeArrowheads="1"/>
          </p:cNvSpPr>
          <p:nvPr/>
        </p:nvSpPr>
        <p:spPr bwMode="auto">
          <a:xfrm>
            <a:off x="4752975" y="3490913"/>
            <a:ext cx="2222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i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28" name="Rectangle 112"/>
          <p:cNvSpPr>
            <a:spLocks noChangeArrowheads="1"/>
          </p:cNvSpPr>
          <p:nvPr/>
        </p:nvSpPr>
        <p:spPr bwMode="auto">
          <a:xfrm>
            <a:off x="4776788" y="3490913"/>
            <a:ext cx="2857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f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29" name="Rectangle 113"/>
          <p:cNvSpPr>
            <a:spLocks noChangeArrowheads="1"/>
          </p:cNvSpPr>
          <p:nvPr/>
        </p:nvSpPr>
        <p:spPr bwMode="auto">
          <a:xfrm>
            <a:off x="4808538" y="3490913"/>
            <a:ext cx="2857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t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30" name="Rectangle 114"/>
          <p:cNvSpPr>
            <a:spLocks noChangeArrowheads="1"/>
          </p:cNvSpPr>
          <p:nvPr/>
        </p:nvSpPr>
        <p:spPr bwMode="auto">
          <a:xfrm>
            <a:off x="4616450" y="3630613"/>
            <a:ext cx="2222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l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31" name="Rectangle 115"/>
          <p:cNvSpPr>
            <a:spLocks noChangeArrowheads="1"/>
          </p:cNvSpPr>
          <p:nvPr/>
        </p:nvSpPr>
        <p:spPr bwMode="auto">
          <a:xfrm>
            <a:off x="4640263" y="3630613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e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32" name="Rectangle 116"/>
          <p:cNvSpPr>
            <a:spLocks noChangeArrowheads="1"/>
          </p:cNvSpPr>
          <p:nvPr/>
        </p:nvSpPr>
        <p:spPr bwMode="auto">
          <a:xfrm>
            <a:off x="4692650" y="3630613"/>
            <a:ext cx="2857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f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33" name="Rectangle 117"/>
          <p:cNvSpPr>
            <a:spLocks noChangeArrowheads="1"/>
          </p:cNvSpPr>
          <p:nvPr/>
        </p:nvSpPr>
        <p:spPr bwMode="auto">
          <a:xfrm>
            <a:off x="4721225" y="3630613"/>
            <a:ext cx="2857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t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34" name="Rectangle 118"/>
          <p:cNvSpPr>
            <a:spLocks noChangeArrowheads="1"/>
          </p:cNvSpPr>
          <p:nvPr/>
        </p:nvSpPr>
        <p:spPr bwMode="auto">
          <a:xfrm>
            <a:off x="4752975" y="3630613"/>
            <a:ext cx="2857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35" name="Rectangle 119"/>
          <p:cNvSpPr>
            <a:spLocks noChangeArrowheads="1"/>
          </p:cNvSpPr>
          <p:nvPr/>
        </p:nvSpPr>
        <p:spPr bwMode="auto">
          <a:xfrm>
            <a:off x="4781550" y="3630613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2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36" name="Line 120"/>
          <p:cNvSpPr>
            <a:spLocks noChangeShapeType="1"/>
          </p:cNvSpPr>
          <p:nvPr/>
        </p:nvSpPr>
        <p:spPr bwMode="auto">
          <a:xfrm>
            <a:off x="4737100" y="3902075"/>
            <a:ext cx="1588" cy="127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37" name="Line 121"/>
          <p:cNvSpPr>
            <a:spLocks noChangeShapeType="1"/>
          </p:cNvSpPr>
          <p:nvPr/>
        </p:nvSpPr>
        <p:spPr bwMode="auto">
          <a:xfrm flipH="1">
            <a:off x="4895850" y="3624263"/>
            <a:ext cx="101600" cy="4762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38" name="Freeform 122"/>
          <p:cNvSpPr>
            <a:spLocks/>
          </p:cNvSpPr>
          <p:nvPr/>
        </p:nvSpPr>
        <p:spPr bwMode="auto">
          <a:xfrm>
            <a:off x="1947863" y="4551363"/>
            <a:ext cx="49212" cy="60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4"/>
              </a:cxn>
              <a:cxn ang="0">
                <a:pos x="30" y="1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0" h="34">
                <a:moveTo>
                  <a:pt x="0" y="0"/>
                </a:moveTo>
                <a:lnTo>
                  <a:pt x="0" y="34"/>
                </a:lnTo>
                <a:lnTo>
                  <a:pt x="30" y="1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39" name="Line 123"/>
          <p:cNvSpPr>
            <a:spLocks noChangeShapeType="1"/>
          </p:cNvSpPr>
          <p:nvPr/>
        </p:nvSpPr>
        <p:spPr bwMode="auto">
          <a:xfrm>
            <a:off x="1849438" y="4581525"/>
            <a:ext cx="114300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40" name="Freeform 124"/>
          <p:cNvSpPr>
            <a:spLocks/>
          </p:cNvSpPr>
          <p:nvPr/>
        </p:nvSpPr>
        <p:spPr bwMode="auto">
          <a:xfrm>
            <a:off x="4248150" y="4211638"/>
            <a:ext cx="47625" cy="60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4"/>
              </a:cxn>
              <a:cxn ang="0">
                <a:pos x="30" y="1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0" h="34">
                <a:moveTo>
                  <a:pt x="0" y="0"/>
                </a:moveTo>
                <a:lnTo>
                  <a:pt x="0" y="34"/>
                </a:lnTo>
                <a:lnTo>
                  <a:pt x="30" y="1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41" name="Freeform 125"/>
          <p:cNvSpPr>
            <a:spLocks/>
          </p:cNvSpPr>
          <p:nvPr/>
        </p:nvSpPr>
        <p:spPr bwMode="auto">
          <a:xfrm>
            <a:off x="4248150" y="5749925"/>
            <a:ext cx="47625" cy="61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4"/>
              </a:cxn>
              <a:cxn ang="0">
                <a:pos x="30" y="17"/>
              </a:cxn>
              <a:cxn ang="0">
                <a:pos x="0" y="3"/>
              </a:cxn>
              <a:cxn ang="0">
                <a:pos x="0" y="3"/>
              </a:cxn>
              <a:cxn ang="0">
                <a:pos x="0" y="0"/>
              </a:cxn>
            </a:cxnLst>
            <a:rect l="0" t="0" r="r" b="b"/>
            <a:pathLst>
              <a:path w="30" h="34">
                <a:moveTo>
                  <a:pt x="0" y="0"/>
                </a:moveTo>
                <a:lnTo>
                  <a:pt x="0" y="34"/>
                </a:lnTo>
                <a:lnTo>
                  <a:pt x="30" y="17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42" name="Freeform 126"/>
          <p:cNvSpPr>
            <a:spLocks/>
          </p:cNvSpPr>
          <p:nvPr/>
        </p:nvSpPr>
        <p:spPr bwMode="auto">
          <a:xfrm>
            <a:off x="4248150" y="2914650"/>
            <a:ext cx="47625" cy="60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4"/>
              </a:cxn>
              <a:cxn ang="0">
                <a:pos x="30" y="1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0" h="34">
                <a:moveTo>
                  <a:pt x="0" y="0"/>
                </a:moveTo>
                <a:lnTo>
                  <a:pt x="0" y="34"/>
                </a:lnTo>
                <a:lnTo>
                  <a:pt x="30" y="1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43" name="Freeform 127"/>
          <p:cNvSpPr>
            <a:spLocks/>
          </p:cNvSpPr>
          <p:nvPr/>
        </p:nvSpPr>
        <p:spPr bwMode="auto">
          <a:xfrm>
            <a:off x="6272213" y="5338763"/>
            <a:ext cx="53975" cy="60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4"/>
              </a:cxn>
              <a:cxn ang="0">
                <a:pos x="33" y="1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3" h="34">
                <a:moveTo>
                  <a:pt x="0" y="0"/>
                </a:moveTo>
                <a:lnTo>
                  <a:pt x="0" y="34"/>
                </a:lnTo>
                <a:lnTo>
                  <a:pt x="33" y="1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44" name="Line 128"/>
          <p:cNvSpPr>
            <a:spLocks noChangeShapeType="1"/>
          </p:cNvSpPr>
          <p:nvPr/>
        </p:nvSpPr>
        <p:spPr bwMode="auto">
          <a:xfrm flipH="1">
            <a:off x="6532563" y="5362575"/>
            <a:ext cx="342900" cy="63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45" name="Freeform 129"/>
          <p:cNvSpPr>
            <a:spLocks/>
          </p:cNvSpPr>
          <p:nvPr/>
        </p:nvSpPr>
        <p:spPr bwMode="auto">
          <a:xfrm>
            <a:off x="4624388" y="4665663"/>
            <a:ext cx="1657350" cy="703262"/>
          </a:xfrm>
          <a:custGeom>
            <a:avLst/>
            <a:gdLst/>
            <a:ahLst/>
            <a:cxnLst>
              <a:cxn ang="0">
                <a:pos x="1023" y="385"/>
              </a:cxn>
              <a:cxn ang="0">
                <a:pos x="0" y="389"/>
              </a:cxn>
              <a:cxn ang="0">
                <a:pos x="0" y="0"/>
              </a:cxn>
            </a:cxnLst>
            <a:rect l="0" t="0" r="r" b="b"/>
            <a:pathLst>
              <a:path w="1023" h="389">
                <a:moveTo>
                  <a:pt x="1023" y="385"/>
                </a:moveTo>
                <a:lnTo>
                  <a:pt x="0" y="389"/>
                </a:lnTo>
                <a:lnTo>
                  <a:pt x="0" y="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46" name="Freeform 130"/>
          <p:cNvSpPr>
            <a:spLocks/>
          </p:cNvSpPr>
          <p:nvPr/>
        </p:nvSpPr>
        <p:spPr bwMode="auto">
          <a:xfrm>
            <a:off x="8234363" y="4695825"/>
            <a:ext cx="55562" cy="60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4"/>
              </a:cxn>
              <a:cxn ang="0">
                <a:pos x="34" y="17"/>
              </a:cxn>
              <a:cxn ang="0">
                <a:pos x="0" y="4"/>
              </a:cxn>
              <a:cxn ang="0">
                <a:pos x="0" y="4"/>
              </a:cxn>
              <a:cxn ang="0">
                <a:pos x="0" y="0"/>
              </a:cxn>
            </a:cxnLst>
            <a:rect l="0" t="0" r="r" b="b"/>
            <a:pathLst>
              <a:path w="34" h="34">
                <a:moveTo>
                  <a:pt x="0" y="0"/>
                </a:moveTo>
                <a:lnTo>
                  <a:pt x="0" y="34"/>
                </a:lnTo>
                <a:lnTo>
                  <a:pt x="34" y="17"/>
                </a:lnTo>
                <a:lnTo>
                  <a:pt x="0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47" name="Line 131"/>
          <p:cNvSpPr>
            <a:spLocks noChangeShapeType="1"/>
          </p:cNvSpPr>
          <p:nvPr/>
        </p:nvSpPr>
        <p:spPr bwMode="auto">
          <a:xfrm flipH="1">
            <a:off x="8496300" y="4725988"/>
            <a:ext cx="22860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48" name="Freeform 132"/>
          <p:cNvSpPr>
            <a:spLocks/>
          </p:cNvSpPr>
          <p:nvPr/>
        </p:nvSpPr>
        <p:spPr bwMode="auto">
          <a:xfrm>
            <a:off x="8234363" y="5749925"/>
            <a:ext cx="55562" cy="61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4"/>
              </a:cxn>
              <a:cxn ang="0">
                <a:pos x="34" y="1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4" h="34">
                <a:moveTo>
                  <a:pt x="0" y="0"/>
                </a:moveTo>
                <a:lnTo>
                  <a:pt x="0" y="34"/>
                </a:lnTo>
                <a:lnTo>
                  <a:pt x="34" y="1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49" name="Freeform 133"/>
          <p:cNvSpPr>
            <a:spLocks/>
          </p:cNvSpPr>
          <p:nvPr/>
        </p:nvSpPr>
        <p:spPr bwMode="auto">
          <a:xfrm>
            <a:off x="1947863" y="2914650"/>
            <a:ext cx="49212" cy="60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4"/>
              </a:cxn>
              <a:cxn ang="0">
                <a:pos x="30" y="1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0" h="34">
                <a:moveTo>
                  <a:pt x="0" y="0"/>
                </a:moveTo>
                <a:lnTo>
                  <a:pt x="0" y="34"/>
                </a:lnTo>
                <a:lnTo>
                  <a:pt x="30" y="1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50" name="Line 134"/>
          <p:cNvSpPr>
            <a:spLocks noChangeShapeType="1"/>
          </p:cNvSpPr>
          <p:nvPr/>
        </p:nvSpPr>
        <p:spPr bwMode="auto">
          <a:xfrm flipH="1">
            <a:off x="2208213" y="2944813"/>
            <a:ext cx="20510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51" name="Line 135"/>
          <p:cNvSpPr>
            <a:spLocks noChangeShapeType="1"/>
          </p:cNvSpPr>
          <p:nvPr/>
        </p:nvSpPr>
        <p:spPr bwMode="auto">
          <a:xfrm flipH="1">
            <a:off x="1439863" y="2944813"/>
            <a:ext cx="517525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52" name="Freeform 136"/>
          <p:cNvSpPr>
            <a:spLocks/>
          </p:cNvSpPr>
          <p:nvPr/>
        </p:nvSpPr>
        <p:spPr bwMode="auto">
          <a:xfrm>
            <a:off x="1119188" y="1436688"/>
            <a:ext cx="55562" cy="60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"/>
              </a:cxn>
              <a:cxn ang="0">
                <a:pos x="34" y="17"/>
              </a:cxn>
              <a:cxn ang="0">
                <a:pos x="0" y="3"/>
              </a:cxn>
              <a:cxn ang="0">
                <a:pos x="0" y="3"/>
              </a:cxn>
              <a:cxn ang="0">
                <a:pos x="0" y="0"/>
              </a:cxn>
            </a:cxnLst>
            <a:rect l="0" t="0" r="r" b="b"/>
            <a:pathLst>
              <a:path w="34" h="33">
                <a:moveTo>
                  <a:pt x="0" y="0"/>
                </a:moveTo>
                <a:lnTo>
                  <a:pt x="0" y="33"/>
                </a:lnTo>
                <a:lnTo>
                  <a:pt x="34" y="17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53" name="Freeform 137"/>
          <p:cNvSpPr>
            <a:spLocks/>
          </p:cNvSpPr>
          <p:nvPr/>
        </p:nvSpPr>
        <p:spPr bwMode="auto">
          <a:xfrm>
            <a:off x="1119188" y="1951038"/>
            <a:ext cx="55562" cy="53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0"/>
              </a:cxn>
              <a:cxn ang="0">
                <a:pos x="34" y="1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4" h="30">
                <a:moveTo>
                  <a:pt x="0" y="0"/>
                </a:moveTo>
                <a:lnTo>
                  <a:pt x="0" y="30"/>
                </a:lnTo>
                <a:lnTo>
                  <a:pt x="34" y="1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54" name="Freeform 138"/>
          <p:cNvSpPr>
            <a:spLocks/>
          </p:cNvSpPr>
          <p:nvPr/>
        </p:nvSpPr>
        <p:spPr bwMode="auto">
          <a:xfrm>
            <a:off x="914400" y="1466850"/>
            <a:ext cx="690563" cy="1477963"/>
          </a:xfrm>
          <a:custGeom>
            <a:avLst/>
            <a:gdLst/>
            <a:ahLst/>
            <a:cxnLst>
              <a:cxn ang="0">
                <a:pos x="144" y="0"/>
              </a:cxn>
              <a:cxn ang="0">
                <a:pos x="0" y="0"/>
              </a:cxn>
              <a:cxn ang="0">
                <a:pos x="0" y="459"/>
              </a:cxn>
              <a:cxn ang="0">
                <a:pos x="426" y="459"/>
              </a:cxn>
              <a:cxn ang="0">
                <a:pos x="426" y="818"/>
              </a:cxn>
            </a:cxnLst>
            <a:rect l="0" t="0" r="r" b="b"/>
            <a:pathLst>
              <a:path w="426" h="818">
                <a:moveTo>
                  <a:pt x="144" y="0"/>
                </a:moveTo>
                <a:lnTo>
                  <a:pt x="0" y="0"/>
                </a:lnTo>
                <a:lnTo>
                  <a:pt x="0" y="459"/>
                </a:lnTo>
                <a:lnTo>
                  <a:pt x="426" y="459"/>
                </a:lnTo>
                <a:lnTo>
                  <a:pt x="426" y="818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55" name="Freeform 139"/>
          <p:cNvSpPr>
            <a:spLocks/>
          </p:cNvSpPr>
          <p:nvPr/>
        </p:nvSpPr>
        <p:spPr bwMode="auto">
          <a:xfrm>
            <a:off x="92075" y="1279525"/>
            <a:ext cx="1392238" cy="2878138"/>
          </a:xfrm>
          <a:custGeom>
            <a:avLst/>
            <a:gdLst/>
            <a:ahLst/>
            <a:cxnLst>
              <a:cxn ang="0">
                <a:pos x="71" y="1590"/>
              </a:cxn>
              <a:cxn ang="0">
                <a:pos x="0" y="1593"/>
              </a:cxn>
              <a:cxn ang="0">
                <a:pos x="0" y="0"/>
              </a:cxn>
              <a:cxn ang="0">
                <a:pos x="859" y="0"/>
              </a:cxn>
              <a:cxn ang="0">
                <a:pos x="859" y="248"/>
              </a:cxn>
              <a:cxn ang="0">
                <a:pos x="789" y="248"/>
              </a:cxn>
            </a:cxnLst>
            <a:rect l="0" t="0" r="r" b="b"/>
            <a:pathLst>
              <a:path w="859" h="1593">
                <a:moveTo>
                  <a:pt x="71" y="1590"/>
                </a:moveTo>
                <a:lnTo>
                  <a:pt x="0" y="1593"/>
                </a:lnTo>
                <a:lnTo>
                  <a:pt x="0" y="0"/>
                </a:lnTo>
                <a:lnTo>
                  <a:pt x="859" y="0"/>
                </a:lnTo>
                <a:lnTo>
                  <a:pt x="859" y="248"/>
                </a:lnTo>
                <a:lnTo>
                  <a:pt x="789" y="248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56" name="Rectangle 140"/>
          <p:cNvSpPr>
            <a:spLocks noChangeArrowheads="1"/>
          </p:cNvSpPr>
          <p:nvPr/>
        </p:nvSpPr>
        <p:spPr bwMode="auto">
          <a:xfrm rot="16200000">
            <a:off x="2302669" y="4431507"/>
            <a:ext cx="2857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I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57" name="Rectangle 141"/>
          <p:cNvSpPr>
            <a:spLocks noChangeArrowheads="1"/>
          </p:cNvSpPr>
          <p:nvPr/>
        </p:nvSpPr>
        <p:spPr bwMode="auto">
          <a:xfrm rot="16200000">
            <a:off x="2288382" y="4393406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n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58" name="Rectangle 142"/>
          <p:cNvSpPr>
            <a:spLocks noChangeArrowheads="1"/>
          </p:cNvSpPr>
          <p:nvPr/>
        </p:nvSpPr>
        <p:spPr bwMode="auto">
          <a:xfrm rot="16200000">
            <a:off x="2291557" y="4336256"/>
            <a:ext cx="5080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s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59" name="Rectangle 143"/>
          <p:cNvSpPr>
            <a:spLocks noChangeArrowheads="1"/>
          </p:cNvSpPr>
          <p:nvPr/>
        </p:nvSpPr>
        <p:spPr bwMode="auto">
          <a:xfrm rot="16200000">
            <a:off x="2302669" y="4285457"/>
            <a:ext cx="2857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t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60" name="Rectangle 144"/>
          <p:cNvSpPr>
            <a:spLocks noChangeArrowheads="1"/>
          </p:cNvSpPr>
          <p:nvPr/>
        </p:nvSpPr>
        <p:spPr bwMode="auto">
          <a:xfrm rot="16200000">
            <a:off x="2300288" y="4252913"/>
            <a:ext cx="33337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r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61" name="Rectangle 145"/>
          <p:cNvSpPr>
            <a:spLocks noChangeArrowheads="1"/>
          </p:cNvSpPr>
          <p:nvPr/>
        </p:nvSpPr>
        <p:spPr bwMode="auto">
          <a:xfrm rot="16200000">
            <a:off x="2288382" y="4204494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u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62" name="Rectangle 146"/>
          <p:cNvSpPr>
            <a:spLocks noChangeArrowheads="1"/>
          </p:cNvSpPr>
          <p:nvPr/>
        </p:nvSpPr>
        <p:spPr bwMode="auto">
          <a:xfrm rot="16200000">
            <a:off x="2291557" y="4142581"/>
            <a:ext cx="5080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c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63" name="Rectangle 147"/>
          <p:cNvSpPr>
            <a:spLocks noChangeArrowheads="1"/>
          </p:cNvSpPr>
          <p:nvPr/>
        </p:nvSpPr>
        <p:spPr bwMode="auto">
          <a:xfrm rot="16200000">
            <a:off x="2302669" y="4098132"/>
            <a:ext cx="2857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t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64" name="Rectangle 148"/>
          <p:cNvSpPr>
            <a:spLocks noChangeArrowheads="1"/>
          </p:cNvSpPr>
          <p:nvPr/>
        </p:nvSpPr>
        <p:spPr bwMode="auto">
          <a:xfrm rot="16200000">
            <a:off x="2305844" y="4072732"/>
            <a:ext cx="2222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i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65" name="Rectangle 149"/>
          <p:cNvSpPr>
            <a:spLocks noChangeArrowheads="1"/>
          </p:cNvSpPr>
          <p:nvPr/>
        </p:nvSpPr>
        <p:spPr bwMode="auto">
          <a:xfrm rot="16200000">
            <a:off x="2288382" y="4029869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o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66" name="Rectangle 150"/>
          <p:cNvSpPr>
            <a:spLocks noChangeArrowheads="1"/>
          </p:cNvSpPr>
          <p:nvPr/>
        </p:nvSpPr>
        <p:spPr bwMode="auto">
          <a:xfrm rot="16200000">
            <a:off x="2288382" y="3963194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n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67" name="Freeform 151"/>
          <p:cNvSpPr>
            <a:spLocks/>
          </p:cNvSpPr>
          <p:nvPr/>
        </p:nvSpPr>
        <p:spPr bwMode="auto">
          <a:xfrm>
            <a:off x="6429375" y="2679700"/>
            <a:ext cx="103188" cy="3767138"/>
          </a:xfrm>
          <a:custGeom>
            <a:avLst/>
            <a:gdLst/>
            <a:ahLst/>
            <a:cxnLst>
              <a:cxn ang="0">
                <a:pos x="0" y="2086"/>
              </a:cxn>
              <a:cxn ang="0">
                <a:pos x="64" y="2086"/>
              </a:cxn>
              <a:cxn ang="0">
                <a:pos x="64" y="0"/>
              </a:cxn>
              <a:cxn ang="0">
                <a:pos x="3" y="0"/>
              </a:cxn>
              <a:cxn ang="0">
                <a:pos x="0" y="2086"/>
              </a:cxn>
            </a:cxnLst>
            <a:rect l="0" t="0" r="r" b="b"/>
            <a:pathLst>
              <a:path w="64" h="2086">
                <a:moveTo>
                  <a:pt x="0" y="2086"/>
                </a:moveTo>
                <a:lnTo>
                  <a:pt x="64" y="2086"/>
                </a:lnTo>
                <a:lnTo>
                  <a:pt x="64" y="0"/>
                </a:lnTo>
                <a:lnTo>
                  <a:pt x="3" y="0"/>
                </a:lnTo>
                <a:lnTo>
                  <a:pt x="0" y="208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68" name="Freeform 152"/>
          <p:cNvSpPr>
            <a:spLocks/>
          </p:cNvSpPr>
          <p:nvPr/>
        </p:nvSpPr>
        <p:spPr bwMode="auto">
          <a:xfrm>
            <a:off x="1179513" y="1363663"/>
            <a:ext cx="192087" cy="720725"/>
          </a:xfrm>
          <a:custGeom>
            <a:avLst/>
            <a:gdLst/>
            <a:ahLst/>
            <a:cxnLst>
              <a:cxn ang="0">
                <a:pos x="0" y="57"/>
              </a:cxn>
              <a:cxn ang="0">
                <a:pos x="4" y="50"/>
              </a:cxn>
              <a:cxn ang="0">
                <a:pos x="4" y="40"/>
              </a:cxn>
              <a:cxn ang="0">
                <a:pos x="7" y="30"/>
              </a:cxn>
              <a:cxn ang="0">
                <a:pos x="14" y="23"/>
              </a:cxn>
              <a:cxn ang="0">
                <a:pos x="17" y="16"/>
              </a:cxn>
              <a:cxn ang="0">
                <a:pos x="27" y="10"/>
              </a:cxn>
              <a:cxn ang="0">
                <a:pos x="34" y="6"/>
              </a:cxn>
              <a:cxn ang="0">
                <a:pos x="41" y="3"/>
              </a:cxn>
              <a:cxn ang="0">
                <a:pos x="51" y="0"/>
              </a:cxn>
              <a:cxn ang="0">
                <a:pos x="61" y="0"/>
              </a:cxn>
              <a:cxn ang="0">
                <a:pos x="71" y="0"/>
              </a:cxn>
              <a:cxn ang="0">
                <a:pos x="78" y="3"/>
              </a:cxn>
              <a:cxn ang="0">
                <a:pos x="88" y="6"/>
              </a:cxn>
              <a:cxn ang="0">
                <a:pos x="94" y="10"/>
              </a:cxn>
              <a:cxn ang="0">
                <a:pos x="101" y="16"/>
              </a:cxn>
              <a:cxn ang="0">
                <a:pos x="108" y="23"/>
              </a:cxn>
              <a:cxn ang="0">
                <a:pos x="111" y="30"/>
              </a:cxn>
              <a:cxn ang="0">
                <a:pos x="114" y="40"/>
              </a:cxn>
              <a:cxn ang="0">
                <a:pos x="118" y="50"/>
              </a:cxn>
              <a:cxn ang="0">
                <a:pos x="118" y="60"/>
              </a:cxn>
              <a:cxn ang="0">
                <a:pos x="118" y="342"/>
              </a:cxn>
              <a:cxn ang="0">
                <a:pos x="118" y="352"/>
              </a:cxn>
              <a:cxn ang="0">
                <a:pos x="114" y="359"/>
              </a:cxn>
              <a:cxn ang="0">
                <a:pos x="111" y="369"/>
              </a:cxn>
              <a:cxn ang="0">
                <a:pos x="108" y="375"/>
              </a:cxn>
              <a:cxn ang="0">
                <a:pos x="101" y="382"/>
              </a:cxn>
              <a:cxn ang="0">
                <a:pos x="94" y="389"/>
              </a:cxn>
              <a:cxn ang="0">
                <a:pos x="88" y="392"/>
              </a:cxn>
              <a:cxn ang="0">
                <a:pos x="78" y="395"/>
              </a:cxn>
              <a:cxn ang="0">
                <a:pos x="71" y="399"/>
              </a:cxn>
              <a:cxn ang="0">
                <a:pos x="61" y="399"/>
              </a:cxn>
              <a:cxn ang="0">
                <a:pos x="51" y="399"/>
              </a:cxn>
              <a:cxn ang="0">
                <a:pos x="41" y="395"/>
              </a:cxn>
              <a:cxn ang="0">
                <a:pos x="34" y="392"/>
              </a:cxn>
              <a:cxn ang="0">
                <a:pos x="27" y="389"/>
              </a:cxn>
              <a:cxn ang="0">
                <a:pos x="17" y="382"/>
              </a:cxn>
              <a:cxn ang="0">
                <a:pos x="14" y="375"/>
              </a:cxn>
              <a:cxn ang="0">
                <a:pos x="7" y="369"/>
              </a:cxn>
              <a:cxn ang="0">
                <a:pos x="4" y="359"/>
              </a:cxn>
              <a:cxn ang="0">
                <a:pos x="4" y="352"/>
              </a:cxn>
              <a:cxn ang="0">
                <a:pos x="0" y="342"/>
              </a:cxn>
              <a:cxn ang="0">
                <a:pos x="0" y="60"/>
              </a:cxn>
              <a:cxn ang="0">
                <a:pos x="0" y="60"/>
              </a:cxn>
              <a:cxn ang="0">
                <a:pos x="0" y="57"/>
              </a:cxn>
            </a:cxnLst>
            <a:rect l="0" t="0" r="r" b="b"/>
            <a:pathLst>
              <a:path w="118" h="399">
                <a:moveTo>
                  <a:pt x="0" y="57"/>
                </a:moveTo>
                <a:lnTo>
                  <a:pt x="4" y="50"/>
                </a:lnTo>
                <a:lnTo>
                  <a:pt x="4" y="40"/>
                </a:lnTo>
                <a:lnTo>
                  <a:pt x="7" y="30"/>
                </a:lnTo>
                <a:lnTo>
                  <a:pt x="14" y="23"/>
                </a:lnTo>
                <a:lnTo>
                  <a:pt x="17" y="16"/>
                </a:lnTo>
                <a:lnTo>
                  <a:pt x="27" y="10"/>
                </a:lnTo>
                <a:lnTo>
                  <a:pt x="34" y="6"/>
                </a:lnTo>
                <a:lnTo>
                  <a:pt x="41" y="3"/>
                </a:lnTo>
                <a:lnTo>
                  <a:pt x="51" y="0"/>
                </a:lnTo>
                <a:lnTo>
                  <a:pt x="61" y="0"/>
                </a:lnTo>
                <a:lnTo>
                  <a:pt x="71" y="0"/>
                </a:lnTo>
                <a:lnTo>
                  <a:pt x="78" y="3"/>
                </a:lnTo>
                <a:lnTo>
                  <a:pt x="88" y="6"/>
                </a:lnTo>
                <a:lnTo>
                  <a:pt x="94" y="10"/>
                </a:lnTo>
                <a:lnTo>
                  <a:pt x="101" y="16"/>
                </a:lnTo>
                <a:lnTo>
                  <a:pt x="108" y="23"/>
                </a:lnTo>
                <a:lnTo>
                  <a:pt x="111" y="30"/>
                </a:lnTo>
                <a:lnTo>
                  <a:pt x="114" y="40"/>
                </a:lnTo>
                <a:lnTo>
                  <a:pt x="118" y="50"/>
                </a:lnTo>
                <a:lnTo>
                  <a:pt x="118" y="60"/>
                </a:lnTo>
                <a:lnTo>
                  <a:pt x="118" y="342"/>
                </a:lnTo>
                <a:lnTo>
                  <a:pt x="118" y="352"/>
                </a:lnTo>
                <a:lnTo>
                  <a:pt x="114" y="359"/>
                </a:lnTo>
                <a:lnTo>
                  <a:pt x="111" y="369"/>
                </a:lnTo>
                <a:lnTo>
                  <a:pt x="108" y="375"/>
                </a:lnTo>
                <a:lnTo>
                  <a:pt x="101" y="382"/>
                </a:lnTo>
                <a:lnTo>
                  <a:pt x="94" y="389"/>
                </a:lnTo>
                <a:lnTo>
                  <a:pt x="88" y="392"/>
                </a:lnTo>
                <a:lnTo>
                  <a:pt x="78" y="395"/>
                </a:lnTo>
                <a:lnTo>
                  <a:pt x="71" y="399"/>
                </a:lnTo>
                <a:lnTo>
                  <a:pt x="61" y="399"/>
                </a:lnTo>
                <a:lnTo>
                  <a:pt x="51" y="399"/>
                </a:lnTo>
                <a:lnTo>
                  <a:pt x="41" y="395"/>
                </a:lnTo>
                <a:lnTo>
                  <a:pt x="34" y="392"/>
                </a:lnTo>
                <a:lnTo>
                  <a:pt x="27" y="389"/>
                </a:lnTo>
                <a:lnTo>
                  <a:pt x="17" y="382"/>
                </a:lnTo>
                <a:lnTo>
                  <a:pt x="14" y="375"/>
                </a:lnTo>
                <a:lnTo>
                  <a:pt x="7" y="369"/>
                </a:lnTo>
                <a:lnTo>
                  <a:pt x="4" y="359"/>
                </a:lnTo>
                <a:lnTo>
                  <a:pt x="4" y="352"/>
                </a:lnTo>
                <a:lnTo>
                  <a:pt x="0" y="342"/>
                </a:lnTo>
                <a:lnTo>
                  <a:pt x="0" y="60"/>
                </a:lnTo>
                <a:lnTo>
                  <a:pt x="0" y="60"/>
                </a:lnTo>
                <a:lnTo>
                  <a:pt x="0" y="5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69" name="Freeform 153"/>
          <p:cNvSpPr>
            <a:spLocks/>
          </p:cNvSpPr>
          <p:nvPr/>
        </p:nvSpPr>
        <p:spPr bwMode="auto">
          <a:xfrm>
            <a:off x="1179513" y="1363663"/>
            <a:ext cx="192087" cy="720725"/>
          </a:xfrm>
          <a:custGeom>
            <a:avLst/>
            <a:gdLst/>
            <a:ahLst/>
            <a:cxnLst>
              <a:cxn ang="0">
                <a:pos x="0" y="57"/>
              </a:cxn>
              <a:cxn ang="0">
                <a:pos x="4" y="50"/>
              </a:cxn>
              <a:cxn ang="0">
                <a:pos x="4" y="40"/>
              </a:cxn>
              <a:cxn ang="0">
                <a:pos x="7" y="30"/>
              </a:cxn>
              <a:cxn ang="0">
                <a:pos x="14" y="23"/>
              </a:cxn>
              <a:cxn ang="0">
                <a:pos x="17" y="16"/>
              </a:cxn>
              <a:cxn ang="0">
                <a:pos x="27" y="10"/>
              </a:cxn>
              <a:cxn ang="0">
                <a:pos x="34" y="6"/>
              </a:cxn>
              <a:cxn ang="0">
                <a:pos x="41" y="3"/>
              </a:cxn>
              <a:cxn ang="0">
                <a:pos x="51" y="0"/>
              </a:cxn>
              <a:cxn ang="0">
                <a:pos x="61" y="0"/>
              </a:cxn>
              <a:cxn ang="0">
                <a:pos x="71" y="0"/>
              </a:cxn>
              <a:cxn ang="0">
                <a:pos x="78" y="3"/>
              </a:cxn>
              <a:cxn ang="0">
                <a:pos x="88" y="6"/>
              </a:cxn>
              <a:cxn ang="0">
                <a:pos x="94" y="10"/>
              </a:cxn>
              <a:cxn ang="0">
                <a:pos x="101" y="16"/>
              </a:cxn>
              <a:cxn ang="0">
                <a:pos x="108" y="23"/>
              </a:cxn>
              <a:cxn ang="0">
                <a:pos x="111" y="30"/>
              </a:cxn>
              <a:cxn ang="0">
                <a:pos x="114" y="40"/>
              </a:cxn>
              <a:cxn ang="0">
                <a:pos x="118" y="50"/>
              </a:cxn>
              <a:cxn ang="0">
                <a:pos x="118" y="60"/>
              </a:cxn>
              <a:cxn ang="0">
                <a:pos x="118" y="342"/>
              </a:cxn>
              <a:cxn ang="0">
                <a:pos x="118" y="352"/>
              </a:cxn>
              <a:cxn ang="0">
                <a:pos x="114" y="359"/>
              </a:cxn>
              <a:cxn ang="0">
                <a:pos x="111" y="369"/>
              </a:cxn>
              <a:cxn ang="0">
                <a:pos x="108" y="375"/>
              </a:cxn>
              <a:cxn ang="0">
                <a:pos x="101" y="382"/>
              </a:cxn>
              <a:cxn ang="0">
                <a:pos x="94" y="389"/>
              </a:cxn>
              <a:cxn ang="0">
                <a:pos x="88" y="392"/>
              </a:cxn>
              <a:cxn ang="0">
                <a:pos x="78" y="395"/>
              </a:cxn>
              <a:cxn ang="0">
                <a:pos x="71" y="399"/>
              </a:cxn>
              <a:cxn ang="0">
                <a:pos x="61" y="399"/>
              </a:cxn>
              <a:cxn ang="0">
                <a:pos x="51" y="399"/>
              </a:cxn>
              <a:cxn ang="0">
                <a:pos x="41" y="395"/>
              </a:cxn>
              <a:cxn ang="0">
                <a:pos x="34" y="392"/>
              </a:cxn>
              <a:cxn ang="0">
                <a:pos x="27" y="389"/>
              </a:cxn>
              <a:cxn ang="0">
                <a:pos x="17" y="382"/>
              </a:cxn>
              <a:cxn ang="0">
                <a:pos x="14" y="375"/>
              </a:cxn>
              <a:cxn ang="0">
                <a:pos x="7" y="369"/>
              </a:cxn>
              <a:cxn ang="0">
                <a:pos x="4" y="359"/>
              </a:cxn>
              <a:cxn ang="0">
                <a:pos x="4" y="352"/>
              </a:cxn>
              <a:cxn ang="0">
                <a:pos x="0" y="342"/>
              </a:cxn>
              <a:cxn ang="0">
                <a:pos x="0" y="60"/>
              </a:cxn>
              <a:cxn ang="0">
                <a:pos x="0" y="60"/>
              </a:cxn>
            </a:cxnLst>
            <a:rect l="0" t="0" r="r" b="b"/>
            <a:pathLst>
              <a:path w="118" h="399">
                <a:moveTo>
                  <a:pt x="0" y="57"/>
                </a:moveTo>
                <a:lnTo>
                  <a:pt x="4" y="50"/>
                </a:lnTo>
                <a:lnTo>
                  <a:pt x="4" y="40"/>
                </a:lnTo>
                <a:lnTo>
                  <a:pt x="7" y="30"/>
                </a:lnTo>
                <a:lnTo>
                  <a:pt x="14" y="23"/>
                </a:lnTo>
                <a:lnTo>
                  <a:pt x="17" y="16"/>
                </a:lnTo>
                <a:lnTo>
                  <a:pt x="27" y="10"/>
                </a:lnTo>
                <a:lnTo>
                  <a:pt x="34" y="6"/>
                </a:lnTo>
                <a:lnTo>
                  <a:pt x="41" y="3"/>
                </a:lnTo>
                <a:lnTo>
                  <a:pt x="51" y="0"/>
                </a:lnTo>
                <a:lnTo>
                  <a:pt x="61" y="0"/>
                </a:lnTo>
                <a:lnTo>
                  <a:pt x="71" y="0"/>
                </a:lnTo>
                <a:lnTo>
                  <a:pt x="78" y="3"/>
                </a:lnTo>
                <a:lnTo>
                  <a:pt x="88" y="6"/>
                </a:lnTo>
                <a:lnTo>
                  <a:pt x="94" y="10"/>
                </a:lnTo>
                <a:lnTo>
                  <a:pt x="101" y="16"/>
                </a:lnTo>
                <a:lnTo>
                  <a:pt x="108" y="23"/>
                </a:lnTo>
                <a:lnTo>
                  <a:pt x="111" y="30"/>
                </a:lnTo>
                <a:lnTo>
                  <a:pt x="114" y="40"/>
                </a:lnTo>
                <a:lnTo>
                  <a:pt x="118" y="50"/>
                </a:lnTo>
                <a:lnTo>
                  <a:pt x="118" y="60"/>
                </a:lnTo>
                <a:lnTo>
                  <a:pt x="118" y="342"/>
                </a:lnTo>
                <a:lnTo>
                  <a:pt x="118" y="352"/>
                </a:lnTo>
                <a:lnTo>
                  <a:pt x="114" y="359"/>
                </a:lnTo>
                <a:lnTo>
                  <a:pt x="111" y="369"/>
                </a:lnTo>
                <a:lnTo>
                  <a:pt x="108" y="375"/>
                </a:lnTo>
                <a:lnTo>
                  <a:pt x="101" y="382"/>
                </a:lnTo>
                <a:lnTo>
                  <a:pt x="94" y="389"/>
                </a:lnTo>
                <a:lnTo>
                  <a:pt x="88" y="392"/>
                </a:lnTo>
                <a:lnTo>
                  <a:pt x="78" y="395"/>
                </a:lnTo>
                <a:lnTo>
                  <a:pt x="71" y="399"/>
                </a:lnTo>
                <a:lnTo>
                  <a:pt x="61" y="399"/>
                </a:lnTo>
                <a:lnTo>
                  <a:pt x="51" y="399"/>
                </a:lnTo>
                <a:lnTo>
                  <a:pt x="41" y="395"/>
                </a:lnTo>
                <a:lnTo>
                  <a:pt x="34" y="392"/>
                </a:lnTo>
                <a:lnTo>
                  <a:pt x="27" y="389"/>
                </a:lnTo>
                <a:lnTo>
                  <a:pt x="17" y="382"/>
                </a:lnTo>
                <a:lnTo>
                  <a:pt x="14" y="375"/>
                </a:lnTo>
                <a:lnTo>
                  <a:pt x="7" y="369"/>
                </a:lnTo>
                <a:lnTo>
                  <a:pt x="4" y="359"/>
                </a:lnTo>
                <a:lnTo>
                  <a:pt x="4" y="352"/>
                </a:lnTo>
                <a:lnTo>
                  <a:pt x="0" y="342"/>
                </a:lnTo>
                <a:lnTo>
                  <a:pt x="0" y="60"/>
                </a:lnTo>
                <a:lnTo>
                  <a:pt x="0" y="6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70" name="Rectangle 154"/>
          <p:cNvSpPr>
            <a:spLocks noChangeArrowheads="1"/>
          </p:cNvSpPr>
          <p:nvPr/>
        </p:nvSpPr>
        <p:spPr bwMode="auto">
          <a:xfrm>
            <a:off x="1230313" y="1539875"/>
            <a:ext cx="84137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M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71" name="Rectangle 155"/>
          <p:cNvSpPr>
            <a:spLocks noChangeArrowheads="1"/>
          </p:cNvSpPr>
          <p:nvPr/>
        </p:nvSpPr>
        <p:spPr bwMode="auto">
          <a:xfrm>
            <a:off x="1246188" y="1655763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u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72" name="Rectangle 156"/>
          <p:cNvSpPr>
            <a:spLocks noChangeArrowheads="1"/>
          </p:cNvSpPr>
          <p:nvPr/>
        </p:nvSpPr>
        <p:spPr bwMode="auto">
          <a:xfrm>
            <a:off x="1246188" y="1763713"/>
            <a:ext cx="5080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x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73" name="Rectangle 157"/>
          <p:cNvSpPr>
            <a:spLocks noChangeArrowheads="1"/>
          </p:cNvSpPr>
          <p:nvPr/>
        </p:nvSpPr>
        <p:spPr bwMode="auto">
          <a:xfrm>
            <a:off x="1219200" y="140017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74" name="Rectangle 158"/>
          <p:cNvSpPr>
            <a:spLocks noChangeArrowheads="1"/>
          </p:cNvSpPr>
          <p:nvPr/>
        </p:nvSpPr>
        <p:spPr bwMode="auto">
          <a:xfrm>
            <a:off x="1219200" y="1909763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1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75" name="Rectangle 159"/>
          <p:cNvSpPr>
            <a:spLocks noChangeArrowheads="1"/>
          </p:cNvSpPr>
          <p:nvPr/>
        </p:nvSpPr>
        <p:spPr bwMode="auto">
          <a:xfrm>
            <a:off x="1239838" y="2873375"/>
            <a:ext cx="68262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76" name="Rectangle 160"/>
          <p:cNvSpPr>
            <a:spLocks noChangeArrowheads="1"/>
          </p:cNvSpPr>
          <p:nvPr/>
        </p:nvSpPr>
        <p:spPr bwMode="auto">
          <a:xfrm>
            <a:off x="1306513" y="287337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d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77" name="Rectangle 161"/>
          <p:cNvSpPr>
            <a:spLocks noChangeArrowheads="1"/>
          </p:cNvSpPr>
          <p:nvPr/>
        </p:nvSpPr>
        <p:spPr bwMode="auto">
          <a:xfrm>
            <a:off x="1363663" y="287337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d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78" name="Rectangle 162"/>
          <p:cNvSpPr>
            <a:spLocks noChangeArrowheads="1"/>
          </p:cNvSpPr>
          <p:nvPr/>
        </p:nvSpPr>
        <p:spPr bwMode="auto">
          <a:xfrm>
            <a:off x="276225" y="4084638"/>
            <a:ext cx="682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P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79" name="Rectangle 163"/>
          <p:cNvSpPr>
            <a:spLocks noChangeArrowheads="1"/>
          </p:cNvSpPr>
          <p:nvPr/>
        </p:nvSpPr>
        <p:spPr bwMode="auto">
          <a:xfrm>
            <a:off x="341313" y="4084638"/>
            <a:ext cx="7302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C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80" name="Rectangle 164"/>
          <p:cNvSpPr>
            <a:spLocks noChangeArrowheads="1"/>
          </p:cNvSpPr>
          <p:nvPr/>
        </p:nvSpPr>
        <p:spPr bwMode="auto">
          <a:xfrm>
            <a:off x="8801100" y="5170488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81" name="Line 165"/>
          <p:cNvSpPr>
            <a:spLocks noChangeShapeType="1"/>
          </p:cNvSpPr>
          <p:nvPr/>
        </p:nvSpPr>
        <p:spPr bwMode="auto">
          <a:xfrm flipH="1">
            <a:off x="6532563" y="4725988"/>
            <a:ext cx="34290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82" name="Freeform 166"/>
          <p:cNvSpPr>
            <a:spLocks/>
          </p:cNvSpPr>
          <p:nvPr/>
        </p:nvSpPr>
        <p:spPr bwMode="auto">
          <a:xfrm>
            <a:off x="6865938" y="4702175"/>
            <a:ext cx="52387" cy="53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30"/>
              </a:cxn>
              <a:cxn ang="0">
                <a:pos x="33" y="17"/>
              </a:cxn>
              <a:cxn ang="0">
                <a:pos x="3" y="0"/>
              </a:cxn>
              <a:cxn ang="0">
                <a:pos x="3" y="0"/>
              </a:cxn>
              <a:cxn ang="0">
                <a:pos x="0" y="0"/>
              </a:cxn>
            </a:cxnLst>
            <a:rect l="0" t="0" r="r" b="b"/>
            <a:pathLst>
              <a:path w="33" h="30">
                <a:moveTo>
                  <a:pt x="0" y="0"/>
                </a:moveTo>
                <a:lnTo>
                  <a:pt x="3" y="30"/>
                </a:lnTo>
                <a:lnTo>
                  <a:pt x="33" y="17"/>
                </a:lnTo>
                <a:lnTo>
                  <a:pt x="3" y="0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183" name="Rectangle 167"/>
          <p:cNvSpPr>
            <a:spLocks noChangeArrowheads="1"/>
          </p:cNvSpPr>
          <p:nvPr/>
        </p:nvSpPr>
        <p:spPr bwMode="auto">
          <a:xfrm>
            <a:off x="6967538" y="4635500"/>
            <a:ext cx="68262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84" name="Rectangle 168"/>
          <p:cNvSpPr>
            <a:spLocks noChangeArrowheads="1"/>
          </p:cNvSpPr>
          <p:nvPr/>
        </p:nvSpPr>
        <p:spPr bwMode="auto">
          <a:xfrm>
            <a:off x="7038975" y="463550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d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85" name="Rectangle 169"/>
          <p:cNvSpPr>
            <a:spLocks noChangeArrowheads="1"/>
          </p:cNvSpPr>
          <p:nvPr/>
        </p:nvSpPr>
        <p:spPr bwMode="auto">
          <a:xfrm>
            <a:off x="7092950" y="463550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d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86" name="Rectangle 170"/>
          <p:cNvSpPr>
            <a:spLocks noChangeArrowheads="1"/>
          </p:cNvSpPr>
          <p:nvPr/>
        </p:nvSpPr>
        <p:spPr bwMode="auto">
          <a:xfrm>
            <a:off x="7146925" y="4635500"/>
            <a:ext cx="33338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r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87" name="Rectangle 171"/>
          <p:cNvSpPr>
            <a:spLocks noChangeArrowheads="1"/>
          </p:cNvSpPr>
          <p:nvPr/>
        </p:nvSpPr>
        <p:spPr bwMode="auto">
          <a:xfrm>
            <a:off x="7186613" y="463550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e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88" name="Rectangle 172"/>
          <p:cNvSpPr>
            <a:spLocks noChangeArrowheads="1"/>
          </p:cNvSpPr>
          <p:nvPr/>
        </p:nvSpPr>
        <p:spPr bwMode="auto">
          <a:xfrm>
            <a:off x="7239000" y="4635500"/>
            <a:ext cx="5080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s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89" name="Rectangle 173"/>
          <p:cNvSpPr>
            <a:spLocks noChangeArrowheads="1"/>
          </p:cNvSpPr>
          <p:nvPr/>
        </p:nvSpPr>
        <p:spPr bwMode="auto">
          <a:xfrm>
            <a:off x="7288213" y="4635500"/>
            <a:ext cx="5080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s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90" name="Rectangle 174"/>
          <p:cNvSpPr>
            <a:spLocks noChangeArrowheads="1"/>
          </p:cNvSpPr>
          <p:nvPr/>
        </p:nvSpPr>
        <p:spPr bwMode="auto">
          <a:xfrm>
            <a:off x="6962775" y="5235575"/>
            <a:ext cx="952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W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91" name="Rectangle 175"/>
          <p:cNvSpPr>
            <a:spLocks noChangeArrowheads="1"/>
          </p:cNvSpPr>
          <p:nvPr/>
        </p:nvSpPr>
        <p:spPr bwMode="auto">
          <a:xfrm>
            <a:off x="7054850" y="5235575"/>
            <a:ext cx="33338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r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92" name="Rectangle 176"/>
          <p:cNvSpPr>
            <a:spLocks noChangeArrowheads="1"/>
          </p:cNvSpPr>
          <p:nvPr/>
        </p:nvSpPr>
        <p:spPr bwMode="auto">
          <a:xfrm>
            <a:off x="7086600" y="5235575"/>
            <a:ext cx="2222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i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93" name="Rectangle 177"/>
          <p:cNvSpPr>
            <a:spLocks noChangeArrowheads="1"/>
          </p:cNvSpPr>
          <p:nvPr/>
        </p:nvSpPr>
        <p:spPr bwMode="auto">
          <a:xfrm>
            <a:off x="7115175" y="5235575"/>
            <a:ext cx="2857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t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94" name="Rectangle 178"/>
          <p:cNvSpPr>
            <a:spLocks noChangeArrowheads="1"/>
          </p:cNvSpPr>
          <p:nvPr/>
        </p:nvSpPr>
        <p:spPr bwMode="auto">
          <a:xfrm>
            <a:off x="7142163" y="523557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e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95" name="Rectangle 179"/>
          <p:cNvSpPr>
            <a:spLocks noChangeArrowheads="1"/>
          </p:cNvSpPr>
          <p:nvPr/>
        </p:nvSpPr>
        <p:spPr bwMode="auto">
          <a:xfrm>
            <a:off x="6962775" y="5351463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d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96" name="Rectangle 180"/>
          <p:cNvSpPr>
            <a:spLocks noChangeArrowheads="1"/>
          </p:cNvSpPr>
          <p:nvPr/>
        </p:nvSpPr>
        <p:spPr bwMode="auto">
          <a:xfrm>
            <a:off x="7018338" y="5351463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97" name="Rectangle 181"/>
          <p:cNvSpPr>
            <a:spLocks noChangeArrowheads="1"/>
          </p:cNvSpPr>
          <p:nvPr/>
        </p:nvSpPr>
        <p:spPr bwMode="auto">
          <a:xfrm>
            <a:off x="7070725" y="5351463"/>
            <a:ext cx="2857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t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98" name="Rectangle 182"/>
          <p:cNvSpPr>
            <a:spLocks noChangeArrowheads="1"/>
          </p:cNvSpPr>
          <p:nvPr/>
        </p:nvSpPr>
        <p:spPr bwMode="auto">
          <a:xfrm>
            <a:off x="7104063" y="5351463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199" name="Rectangle 183"/>
          <p:cNvSpPr>
            <a:spLocks noChangeArrowheads="1"/>
          </p:cNvSpPr>
          <p:nvPr/>
        </p:nvSpPr>
        <p:spPr bwMode="auto">
          <a:xfrm>
            <a:off x="8812213" y="4800600"/>
            <a:ext cx="84137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M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00" name="Rectangle 184"/>
          <p:cNvSpPr>
            <a:spLocks noChangeArrowheads="1"/>
          </p:cNvSpPr>
          <p:nvPr/>
        </p:nvSpPr>
        <p:spPr bwMode="auto">
          <a:xfrm>
            <a:off x="8828088" y="490855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u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01" name="Rectangle 185"/>
          <p:cNvSpPr>
            <a:spLocks noChangeArrowheads="1"/>
          </p:cNvSpPr>
          <p:nvPr/>
        </p:nvSpPr>
        <p:spPr bwMode="auto">
          <a:xfrm>
            <a:off x="8828088" y="5024438"/>
            <a:ext cx="5080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x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02" name="Rectangle 186"/>
          <p:cNvSpPr>
            <a:spLocks noChangeArrowheads="1"/>
          </p:cNvSpPr>
          <p:nvPr/>
        </p:nvSpPr>
        <p:spPr bwMode="auto">
          <a:xfrm>
            <a:off x="8801100" y="465455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1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03" name="Freeform 187"/>
          <p:cNvSpPr>
            <a:spLocks/>
          </p:cNvSpPr>
          <p:nvPr/>
        </p:nvSpPr>
        <p:spPr bwMode="auto">
          <a:xfrm>
            <a:off x="8393113" y="2679700"/>
            <a:ext cx="103187" cy="3767138"/>
          </a:xfrm>
          <a:custGeom>
            <a:avLst/>
            <a:gdLst/>
            <a:ahLst/>
            <a:cxnLst>
              <a:cxn ang="0">
                <a:pos x="0" y="2086"/>
              </a:cxn>
              <a:cxn ang="0">
                <a:pos x="63" y="2086"/>
              </a:cxn>
              <a:cxn ang="0">
                <a:pos x="63" y="0"/>
              </a:cxn>
              <a:cxn ang="0">
                <a:pos x="3" y="0"/>
              </a:cxn>
              <a:cxn ang="0">
                <a:pos x="0" y="2086"/>
              </a:cxn>
            </a:cxnLst>
            <a:rect l="0" t="0" r="r" b="b"/>
            <a:pathLst>
              <a:path w="63" h="2086">
                <a:moveTo>
                  <a:pt x="0" y="2086"/>
                </a:moveTo>
                <a:lnTo>
                  <a:pt x="63" y="2086"/>
                </a:lnTo>
                <a:lnTo>
                  <a:pt x="63" y="0"/>
                </a:lnTo>
                <a:lnTo>
                  <a:pt x="3" y="0"/>
                </a:lnTo>
                <a:lnTo>
                  <a:pt x="0" y="208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204" name="Freeform 188"/>
          <p:cNvSpPr>
            <a:spLocks/>
          </p:cNvSpPr>
          <p:nvPr/>
        </p:nvSpPr>
        <p:spPr bwMode="auto">
          <a:xfrm>
            <a:off x="2006600" y="2679700"/>
            <a:ext cx="103188" cy="3767138"/>
          </a:xfrm>
          <a:custGeom>
            <a:avLst/>
            <a:gdLst/>
            <a:ahLst/>
            <a:cxnLst>
              <a:cxn ang="0">
                <a:pos x="61" y="0"/>
              </a:cxn>
              <a:cxn ang="0">
                <a:pos x="0" y="0"/>
              </a:cxn>
              <a:cxn ang="0">
                <a:pos x="0" y="2086"/>
              </a:cxn>
              <a:cxn ang="0">
                <a:pos x="64" y="2086"/>
              </a:cxn>
              <a:cxn ang="0">
                <a:pos x="61" y="0"/>
              </a:cxn>
            </a:cxnLst>
            <a:rect l="0" t="0" r="r" b="b"/>
            <a:pathLst>
              <a:path w="64" h="2086">
                <a:moveTo>
                  <a:pt x="61" y="0"/>
                </a:moveTo>
                <a:lnTo>
                  <a:pt x="0" y="0"/>
                </a:lnTo>
                <a:lnTo>
                  <a:pt x="0" y="2086"/>
                </a:lnTo>
                <a:lnTo>
                  <a:pt x="64" y="2086"/>
                </a:lnTo>
                <a:lnTo>
                  <a:pt x="61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205" name="Freeform 189"/>
          <p:cNvSpPr>
            <a:spLocks/>
          </p:cNvSpPr>
          <p:nvPr/>
        </p:nvSpPr>
        <p:spPr bwMode="auto">
          <a:xfrm>
            <a:off x="2105025" y="2679700"/>
            <a:ext cx="103188" cy="3767138"/>
          </a:xfrm>
          <a:custGeom>
            <a:avLst/>
            <a:gdLst/>
            <a:ahLst/>
            <a:cxnLst>
              <a:cxn ang="0">
                <a:pos x="0" y="2086"/>
              </a:cxn>
              <a:cxn ang="0">
                <a:pos x="64" y="2086"/>
              </a:cxn>
              <a:cxn ang="0">
                <a:pos x="64" y="0"/>
              </a:cxn>
              <a:cxn ang="0">
                <a:pos x="3" y="0"/>
              </a:cxn>
              <a:cxn ang="0">
                <a:pos x="0" y="2086"/>
              </a:cxn>
            </a:cxnLst>
            <a:rect l="0" t="0" r="r" b="b"/>
            <a:pathLst>
              <a:path w="64" h="2086">
                <a:moveTo>
                  <a:pt x="0" y="2086"/>
                </a:moveTo>
                <a:lnTo>
                  <a:pt x="64" y="2086"/>
                </a:lnTo>
                <a:lnTo>
                  <a:pt x="64" y="0"/>
                </a:lnTo>
                <a:lnTo>
                  <a:pt x="3" y="0"/>
                </a:lnTo>
                <a:lnTo>
                  <a:pt x="0" y="208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206" name="Rectangle 190"/>
          <p:cNvSpPr>
            <a:spLocks noChangeArrowheads="1"/>
          </p:cNvSpPr>
          <p:nvPr/>
        </p:nvSpPr>
        <p:spPr bwMode="auto">
          <a:xfrm>
            <a:off x="3725863" y="4110038"/>
            <a:ext cx="7302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R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07" name="Rectangle 191"/>
          <p:cNvSpPr>
            <a:spLocks noChangeArrowheads="1"/>
          </p:cNvSpPr>
          <p:nvPr/>
        </p:nvSpPr>
        <p:spPr bwMode="auto">
          <a:xfrm>
            <a:off x="3797300" y="4110038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e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08" name="Rectangle 192"/>
          <p:cNvSpPr>
            <a:spLocks noChangeArrowheads="1"/>
          </p:cNvSpPr>
          <p:nvPr/>
        </p:nvSpPr>
        <p:spPr bwMode="auto">
          <a:xfrm>
            <a:off x="3857625" y="4110038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09" name="Rectangle 193"/>
          <p:cNvSpPr>
            <a:spLocks noChangeArrowheads="1"/>
          </p:cNvSpPr>
          <p:nvPr/>
        </p:nvSpPr>
        <p:spPr bwMode="auto">
          <a:xfrm>
            <a:off x="3910013" y="4110038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d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10" name="Rectangle 194"/>
          <p:cNvSpPr>
            <a:spLocks noChangeArrowheads="1"/>
          </p:cNvSpPr>
          <p:nvPr/>
        </p:nvSpPr>
        <p:spPr bwMode="auto">
          <a:xfrm>
            <a:off x="3660775" y="4224338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d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11" name="Rectangle 195"/>
          <p:cNvSpPr>
            <a:spLocks noChangeArrowheads="1"/>
          </p:cNvSpPr>
          <p:nvPr/>
        </p:nvSpPr>
        <p:spPr bwMode="auto">
          <a:xfrm>
            <a:off x="3721100" y="4224338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12" name="Rectangle 196"/>
          <p:cNvSpPr>
            <a:spLocks noChangeArrowheads="1"/>
          </p:cNvSpPr>
          <p:nvPr/>
        </p:nvSpPr>
        <p:spPr bwMode="auto">
          <a:xfrm>
            <a:off x="3775075" y="4224338"/>
            <a:ext cx="2857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t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13" name="Rectangle 197"/>
          <p:cNvSpPr>
            <a:spLocks noChangeArrowheads="1"/>
          </p:cNvSpPr>
          <p:nvPr/>
        </p:nvSpPr>
        <p:spPr bwMode="auto">
          <a:xfrm>
            <a:off x="3806825" y="4224338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14" name="Rectangle 198"/>
          <p:cNvSpPr>
            <a:spLocks noChangeArrowheads="1"/>
          </p:cNvSpPr>
          <p:nvPr/>
        </p:nvSpPr>
        <p:spPr bwMode="auto">
          <a:xfrm>
            <a:off x="3862388" y="4224338"/>
            <a:ext cx="2857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15" name="Rectangle 199"/>
          <p:cNvSpPr>
            <a:spLocks noChangeArrowheads="1"/>
          </p:cNvSpPr>
          <p:nvPr/>
        </p:nvSpPr>
        <p:spPr bwMode="auto">
          <a:xfrm>
            <a:off x="3889375" y="4224338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1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16" name="Rectangle 200"/>
          <p:cNvSpPr>
            <a:spLocks noChangeArrowheads="1"/>
          </p:cNvSpPr>
          <p:nvPr/>
        </p:nvSpPr>
        <p:spPr bwMode="auto">
          <a:xfrm>
            <a:off x="3725863" y="4540250"/>
            <a:ext cx="7302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R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17" name="Rectangle 201"/>
          <p:cNvSpPr>
            <a:spLocks noChangeArrowheads="1"/>
          </p:cNvSpPr>
          <p:nvPr/>
        </p:nvSpPr>
        <p:spPr bwMode="auto">
          <a:xfrm>
            <a:off x="3797300" y="454025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e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18" name="Rectangle 202"/>
          <p:cNvSpPr>
            <a:spLocks noChangeArrowheads="1"/>
          </p:cNvSpPr>
          <p:nvPr/>
        </p:nvSpPr>
        <p:spPr bwMode="auto">
          <a:xfrm>
            <a:off x="3857625" y="454025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19" name="Rectangle 203"/>
          <p:cNvSpPr>
            <a:spLocks noChangeArrowheads="1"/>
          </p:cNvSpPr>
          <p:nvPr/>
        </p:nvSpPr>
        <p:spPr bwMode="auto">
          <a:xfrm>
            <a:off x="3910013" y="454025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d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20" name="Rectangle 204"/>
          <p:cNvSpPr>
            <a:spLocks noChangeArrowheads="1"/>
          </p:cNvSpPr>
          <p:nvPr/>
        </p:nvSpPr>
        <p:spPr bwMode="auto">
          <a:xfrm>
            <a:off x="3660775" y="465455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d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21" name="Rectangle 205"/>
          <p:cNvSpPr>
            <a:spLocks noChangeArrowheads="1"/>
          </p:cNvSpPr>
          <p:nvPr/>
        </p:nvSpPr>
        <p:spPr bwMode="auto">
          <a:xfrm>
            <a:off x="3721100" y="465455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22" name="Rectangle 206"/>
          <p:cNvSpPr>
            <a:spLocks noChangeArrowheads="1"/>
          </p:cNvSpPr>
          <p:nvPr/>
        </p:nvSpPr>
        <p:spPr bwMode="auto">
          <a:xfrm>
            <a:off x="3775075" y="4654550"/>
            <a:ext cx="2857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t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23" name="Rectangle 207"/>
          <p:cNvSpPr>
            <a:spLocks noChangeArrowheads="1"/>
          </p:cNvSpPr>
          <p:nvPr/>
        </p:nvSpPr>
        <p:spPr bwMode="auto">
          <a:xfrm>
            <a:off x="3806825" y="465455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24" name="Rectangle 208"/>
          <p:cNvSpPr>
            <a:spLocks noChangeArrowheads="1"/>
          </p:cNvSpPr>
          <p:nvPr/>
        </p:nvSpPr>
        <p:spPr bwMode="auto">
          <a:xfrm>
            <a:off x="3862388" y="4654550"/>
            <a:ext cx="2857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25" name="Rectangle 209"/>
          <p:cNvSpPr>
            <a:spLocks noChangeArrowheads="1"/>
          </p:cNvSpPr>
          <p:nvPr/>
        </p:nvSpPr>
        <p:spPr bwMode="auto">
          <a:xfrm>
            <a:off x="3889375" y="465455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2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26" name="Rectangle 210"/>
          <p:cNvSpPr>
            <a:spLocks noChangeArrowheads="1"/>
          </p:cNvSpPr>
          <p:nvPr/>
        </p:nvSpPr>
        <p:spPr bwMode="auto">
          <a:xfrm>
            <a:off x="2894013" y="3940175"/>
            <a:ext cx="7302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R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27" name="Rectangle 211"/>
          <p:cNvSpPr>
            <a:spLocks noChangeArrowheads="1"/>
          </p:cNvSpPr>
          <p:nvPr/>
        </p:nvSpPr>
        <p:spPr bwMode="auto">
          <a:xfrm>
            <a:off x="2970213" y="394017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e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28" name="Rectangle 212"/>
          <p:cNvSpPr>
            <a:spLocks noChangeArrowheads="1"/>
          </p:cNvSpPr>
          <p:nvPr/>
        </p:nvSpPr>
        <p:spPr bwMode="auto">
          <a:xfrm>
            <a:off x="3024188" y="394017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a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29" name="Rectangle 213"/>
          <p:cNvSpPr>
            <a:spLocks noChangeArrowheads="1"/>
          </p:cNvSpPr>
          <p:nvPr/>
        </p:nvSpPr>
        <p:spPr bwMode="auto">
          <a:xfrm>
            <a:off x="3084513" y="394017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d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30" name="Rectangle 214"/>
          <p:cNvSpPr>
            <a:spLocks noChangeArrowheads="1"/>
          </p:cNvSpPr>
          <p:nvPr/>
        </p:nvSpPr>
        <p:spPr bwMode="auto">
          <a:xfrm>
            <a:off x="2894013" y="4054475"/>
            <a:ext cx="33337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r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31" name="Rectangle 215"/>
          <p:cNvSpPr>
            <a:spLocks noChangeArrowheads="1"/>
          </p:cNvSpPr>
          <p:nvPr/>
        </p:nvSpPr>
        <p:spPr bwMode="auto">
          <a:xfrm>
            <a:off x="2927350" y="405447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e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32" name="Rectangle 216"/>
          <p:cNvSpPr>
            <a:spLocks noChangeArrowheads="1"/>
          </p:cNvSpPr>
          <p:nvPr/>
        </p:nvSpPr>
        <p:spPr bwMode="auto">
          <a:xfrm>
            <a:off x="2986088" y="405447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g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33" name="Rectangle 217"/>
          <p:cNvSpPr>
            <a:spLocks noChangeArrowheads="1"/>
          </p:cNvSpPr>
          <p:nvPr/>
        </p:nvSpPr>
        <p:spPr bwMode="auto">
          <a:xfrm>
            <a:off x="3040063" y="4054475"/>
            <a:ext cx="2222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i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34" name="Rectangle 218"/>
          <p:cNvSpPr>
            <a:spLocks noChangeArrowheads="1"/>
          </p:cNvSpPr>
          <p:nvPr/>
        </p:nvSpPr>
        <p:spPr bwMode="auto">
          <a:xfrm>
            <a:off x="3062288" y="4054475"/>
            <a:ext cx="5080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s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35" name="Rectangle 219"/>
          <p:cNvSpPr>
            <a:spLocks noChangeArrowheads="1"/>
          </p:cNvSpPr>
          <p:nvPr/>
        </p:nvSpPr>
        <p:spPr bwMode="auto">
          <a:xfrm>
            <a:off x="3116263" y="4054475"/>
            <a:ext cx="2857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t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36" name="Rectangle 220"/>
          <p:cNvSpPr>
            <a:spLocks noChangeArrowheads="1"/>
          </p:cNvSpPr>
          <p:nvPr/>
        </p:nvSpPr>
        <p:spPr bwMode="auto">
          <a:xfrm>
            <a:off x="3143250" y="405447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e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37" name="Rectangle 221"/>
          <p:cNvSpPr>
            <a:spLocks noChangeArrowheads="1"/>
          </p:cNvSpPr>
          <p:nvPr/>
        </p:nvSpPr>
        <p:spPr bwMode="auto">
          <a:xfrm>
            <a:off x="3197225" y="4054475"/>
            <a:ext cx="33338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r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38" name="Rectangle 222"/>
          <p:cNvSpPr>
            <a:spLocks noChangeArrowheads="1"/>
          </p:cNvSpPr>
          <p:nvPr/>
        </p:nvSpPr>
        <p:spPr bwMode="auto">
          <a:xfrm>
            <a:off x="3236913" y="4054475"/>
            <a:ext cx="2857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 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39" name="Rectangle 223"/>
          <p:cNvSpPr>
            <a:spLocks noChangeArrowheads="1"/>
          </p:cNvSpPr>
          <p:nvPr/>
        </p:nvSpPr>
        <p:spPr bwMode="auto">
          <a:xfrm>
            <a:off x="3263900" y="405447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1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40" name="Rectangle 224"/>
          <p:cNvSpPr>
            <a:spLocks noChangeArrowheads="1"/>
          </p:cNvSpPr>
          <p:nvPr/>
        </p:nvSpPr>
        <p:spPr bwMode="auto">
          <a:xfrm>
            <a:off x="2894013" y="4284663"/>
            <a:ext cx="7302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R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41" name="Rectangle 225"/>
          <p:cNvSpPr>
            <a:spLocks noChangeArrowheads="1"/>
          </p:cNvSpPr>
          <p:nvPr/>
        </p:nvSpPr>
        <p:spPr bwMode="auto">
          <a:xfrm>
            <a:off x="2970213" y="4284663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e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42" name="Rectangle 226"/>
          <p:cNvSpPr>
            <a:spLocks noChangeArrowheads="1"/>
          </p:cNvSpPr>
          <p:nvPr/>
        </p:nvSpPr>
        <p:spPr bwMode="auto">
          <a:xfrm>
            <a:off x="3024188" y="4284663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a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43" name="Rectangle 227"/>
          <p:cNvSpPr>
            <a:spLocks noChangeArrowheads="1"/>
          </p:cNvSpPr>
          <p:nvPr/>
        </p:nvSpPr>
        <p:spPr bwMode="auto">
          <a:xfrm>
            <a:off x="3084513" y="4284663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d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44" name="Rectangle 228"/>
          <p:cNvSpPr>
            <a:spLocks noChangeArrowheads="1"/>
          </p:cNvSpPr>
          <p:nvPr/>
        </p:nvSpPr>
        <p:spPr bwMode="auto">
          <a:xfrm>
            <a:off x="2894013" y="4394200"/>
            <a:ext cx="33337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r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45" name="Rectangle 229"/>
          <p:cNvSpPr>
            <a:spLocks noChangeArrowheads="1"/>
          </p:cNvSpPr>
          <p:nvPr/>
        </p:nvSpPr>
        <p:spPr bwMode="auto">
          <a:xfrm>
            <a:off x="2927350" y="439420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e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46" name="Rectangle 230"/>
          <p:cNvSpPr>
            <a:spLocks noChangeArrowheads="1"/>
          </p:cNvSpPr>
          <p:nvPr/>
        </p:nvSpPr>
        <p:spPr bwMode="auto">
          <a:xfrm>
            <a:off x="2986088" y="439420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g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47" name="Rectangle 231"/>
          <p:cNvSpPr>
            <a:spLocks noChangeArrowheads="1"/>
          </p:cNvSpPr>
          <p:nvPr/>
        </p:nvSpPr>
        <p:spPr bwMode="auto">
          <a:xfrm>
            <a:off x="3040063" y="4394200"/>
            <a:ext cx="2222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i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48" name="Rectangle 232"/>
          <p:cNvSpPr>
            <a:spLocks noChangeArrowheads="1"/>
          </p:cNvSpPr>
          <p:nvPr/>
        </p:nvSpPr>
        <p:spPr bwMode="auto">
          <a:xfrm>
            <a:off x="3062288" y="4394200"/>
            <a:ext cx="5080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s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49" name="Rectangle 233"/>
          <p:cNvSpPr>
            <a:spLocks noChangeArrowheads="1"/>
          </p:cNvSpPr>
          <p:nvPr/>
        </p:nvSpPr>
        <p:spPr bwMode="auto">
          <a:xfrm>
            <a:off x="3116263" y="4394200"/>
            <a:ext cx="2857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t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50" name="Rectangle 234"/>
          <p:cNvSpPr>
            <a:spLocks noChangeArrowheads="1"/>
          </p:cNvSpPr>
          <p:nvPr/>
        </p:nvSpPr>
        <p:spPr bwMode="auto">
          <a:xfrm>
            <a:off x="3143250" y="439420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e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51" name="Rectangle 235"/>
          <p:cNvSpPr>
            <a:spLocks noChangeArrowheads="1"/>
          </p:cNvSpPr>
          <p:nvPr/>
        </p:nvSpPr>
        <p:spPr bwMode="auto">
          <a:xfrm>
            <a:off x="3197225" y="4394200"/>
            <a:ext cx="33338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r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52" name="Rectangle 236"/>
          <p:cNvSpPr>
            <a:spLocks noChangeArrowheads="1"/>
          </p:cNvSpPr>
          <p:nvPr/>
        </p:nvSpPr>
        <p:spPr bwMode="auto">
          <a:xfrm>
            <a:off x="3236913" y="4394200"/>
            <a:ext cx="2857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 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53" name="Rectangle 237"/>
          <p:cNvSpPr>
            <a:spLocks noChangeArrowheads="1"/>
          </p:cNvSpPr>
          <p:nvPr/>
        </p:nvSpPr>
        <p:spPr bwMode="auto">
          <a:xfrm>
            <a:off x="3263900" y="439420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2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54" name="Rectangle 238"/>
          <p:cNvSpPr>
            <a:spLocks noChangeArrowheads="1"/>
          </p:cNvSpPr>
          <p:nvPr/>
        </p:nvSpPr>
        <p:spPr bwMode="auto">
          <a:xfrm>
            <a:off x="3268663" y="555625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1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55" name="Rectangle 239"/>
          <p:cNvSpPr>
            <a:spLocks noChangeArrowheads="1"/>
          </p:cNvSpPr>
          <p:nvPr/>
        </p:nvSpPr>
        <p:spPr bwMode="auto">
          <a:xfrm>
            <a:off x="3324225" y="555625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6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56" name="Rectangle 240"/>
          <p:cNvSpPr>
            <a:spLocks noChangeArrowheads="1"/>
          </p:cNvSpPr>
          <p:nvPr/>
        </p:nvSpPr>
        <p:spPr bwMode="auto">
          <a:xfrm>
            <a:off x="3594100" y="5646738"/>
            <a:ext cx="682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S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57" name="Rectangle 241"/>
          <p:cNvSpPr>
            <a:spLocks noChangeArrowheads="1"/>
          </p:cNvSpPr>
          <p:nvPr/>
        </p:nvSpPr>
        <p:spPr bwMode="auto">
          <a:xfrm>
            <a:off x="3660775" y="5646738"/>
            <a:ext cx="2222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i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58" name="Rectangle 242"/>
          <p:cNvSpPr>
            <a:spLocks noChangeArrowheads="1"/>
          </p:cNvSpPr>
          <p:nvPr/>
        </p:nvSpPr>
        <p:spPr bwMode="auto">
          <a:xfrm>
            <a:off x="3687763" y="5646738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g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59" name="Rectangle 243"/>
          <p:cNvSpPr>
            <a:spLocks noChangeArrowheads="1"/>
          </p:cNvSpPr>
          <p:nvPr/>
        </p:nvSpPr>
        <p:spPr bwMode="auto">
          <a:xfrm>
            <a:off x="3741738" y="5646738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n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60" name="Rectangle 244"/>
          <p:cNvSpPr>
            <a:spLocks noChangeArrowheads="1"/>
          </p:cNvSpPr>
          <p:nvPr/>
        </p:nvSpPr>
        <p:spPr bwMode="auto">
          <a:xfrm>
            <a:off x="3536950" y="578802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e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61" name="Rectangle 245"/>
          <p:cNvSpPr>
            <a:spLocks noChangeArrowheads="1"/>
          </p:cNvSpPr>
          <p:nvPr/>
        </p:nvSpPr>
        <p:spPr bwMode="auto">
          <a:xfrm>
            <a:off x="3594100" y="5788025"/>
            <a:ext cx="5080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x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62" name="Rectangle 246"/>
          <p:cNvSpPr>
            <a:spLocks noChangeArrowheads="1"/>
          </p:cNvSpPr>
          <p:nvPr/>
        </p:nvSpPr>
        <p:spPr bwMode="auto">
          <a:xfrm>
            <a:off x="3644900" y="5788025"/>
            <a:ext cx="2857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t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63" name="Rectangle 247"/>
          <p:cNvSpPr>
            <a:spLocks noChangeArrowheads="1"/>
          </p:cNvSpPr>
          <p:nvPr/>
        </p:nvSpPr>
        <p:spPr bwMode="auto">
          <a:xfrm>
            <a:off x="3670300" y="578802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e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64" name="Rectangle 248"/>
          <p:cNvSpPr>
            <a:spLocks noChangeArrowheads="1"/>
          </p:cNvSpPr>
          <p:nvPr/>
        </p:nvSpPr>
        <p:spPr bwMode="auto">
          <a:xfrm>
            <a:off x="3730625" y="578802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n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65" name="Rectangle 249"/>
          <p:cNvSpPr>
            <a:spLocks noChangeArrowheads="1"/>
          </p:cNvSpPr>
          <p:nvPr/>
        </p:nvSpPr>
        <p:spPr bwMode="auto">
          <a:xfrm>
            <a:off x="3786188" y="578802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d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66" name="Freeform 250"/>
          <p:cNvSpPr>
            <a:spLocks/>
          </p:cNvSpPr>
          <p:nvPr/>
        </p:nvSpPr>
        <p:spPr bwMode="auto">
          <a:xfrm>
            <a:off x="4595813" y="4641850"/>
            <a:ext cx="55562" cy="53975"/>
          </a:xfrm>
          <a:custGeom>
            <a:avLst/>
            <a:gdLst/>
            <a:ahLst/>
            <a:cxnLst>
              <a:cxn ang="0">
                <a:pos x="17" y="30"/>
              </a:cxn>
              <a:cxn ang="0">
                <a:pos x="20" y="30"/>
              </a:cxn>
              <a:cxn ang="0">
                <a:pos x="24" y="30"/>
              </a:cxn>
              <a:cxn ang="0">
                <a:pos x="24" y="30"/>
              </a:cxn>
              <a:cxn ang="0">
                <a:pos x="27" y="27"/>
              </a:cxn>
              <a:cxn ang="0">
                <a:pos x="27" y="27"/>
              </a:cxn>
              <a:cxn ang="0">
                <a:pos x="30" y="24"/>
              </a:cxn>
              <a:cxn ang="0">
                <a:pos x="30" y="24"/>
              </a:cxn>
              <a:cxn ang="0">
                <a:pos x="34" y="20"/>
              </a:cxn>
              <a:cxn ang="0">
                <a:pos x="34" y="17"/>
              </a:cxn>
              <a:cxn ang="0">
                <a:pos x="34" y="14"/>
              </a:cxn>
              <a:cxn ang="0">
                <a:pos x="34" y="14"/>
              </a:cxn>
              <a:cxn ang="0">
                <a:pos x="34" y="10"/>
              </a:cxn>
              <a:cxn ang="0">
                <a:pos x="30" y="7"/>
              </a:cxn>
              <a:cxn ang="0">
                <a:pos x="30" y="7"/>
              </a:cxn>
              <a:cxn ang="0">
                <a:pos x="27" y="4"/>
              </a:cxn>
              <a:cxn ang="0">
                <a:pos x="27" y="4"/>
              </a:cxn>
              <a:cxn ang="0">
                <a:pos x="24" y="0"/>
              </a:cxn>
              <a:cxn ang="0">
                <a:pos x="24" y="0"/>
              </a:cxn>
              <a:cxn ang="0">
                <a:pos x="20" y="0"/>
              </a:cxn>
              <a:cxn ang="0">
                <a:pos x="17" y="0"/>
              </a:cxn>
              <a:cxn ang="0">
                <a:pos x="13" y="0"/>
              </a:cxn>
              <a:cxn ang="0">
                <a:pos x="13" y="0"/>
              </a:cxn>
              <a:cxn ang="0">
                <a:pos x="10" y="0"/>
              </a:cxn>
              <a:cxn ang="0">
                <a:pos x="7" y="4"/>
              </a:cxn>
              <a:cxn ang="0">
                <a:pos x="7" y="4"/>
              </a:cxn>
              <a:cxn ang="0">
                <a:pos x="3" y="7"/>
              </a:cxn>
              <a:cxn ang="0">
                <a:pos x="3" y="7"/>
              </a:cxn>
              <a:cxn ang="0">
                <a:pos x="3" y="10"/>
              </a:cxn>
              <a:cxn ang="0">
                <a:pos x="3" y="14"/>
              </a:cxn>
              <a:cxn ang="0">
                <a:pos x="0" y="14"/>
              </a:cxn>
              <a:cxn ang="0">
                <a:pos x="3" y="17"/>
              </a:cxn>
              <a:cxn ang="0">
                <a:pos x="3" y="20"/>
              </a:cxn>
              <a:cxn ang="0">
                <a:pos x="3" y="24"/>
              </a:cxn>
              <a:cxn ang="0">
                <a:pos x="3" y="24"/>
              </a:cxn>
              <a:cxn ang="0">
                <a:pos x="7" y="27"/>
              </a:cxn>
              <a:cxn ang="0">
                <a:pos x="7" y="27"/>
              </a:cxn>
              <a:cxn ang="0">
                <a:pos x="10" y="30"/>
              </a:cxn>
              <a:cxn ang="0">
                <a:pos x="13" y="30"/>
              </a:cxn>
              <a:cxn ang="0">
                <a:pos x="13" y="30"/>
              </a:cxn>
              <a:cxn ang="0">
                <a:pos x="17" y="30"/>
              </a:cxn>
              <a:cxn ang="0">
                <a:pos x="17" y="30"/>
              </a:cxn>
            </a:cxnLst>
            <a:rect l="0" t="0" r="r" b="b"/>
            <a:pathLst>
              <a:path w="34" h="30">
                <a:moveTo>
                  <a:pt x="17" y="30"/>
                </a:moveTo>
                <a:lnTo>
                  <a:pt x="20" y="30"/>
                </a:lnTo>
                <a:lnTo>
                  <a:pt x="24" y="30"/>
                </a:lnTo>
                <a:lnTo>
                  <a:pt x="24" y="30"/>
                </a:lnTo>
                <a:lnTo>
                  <a:pt x="27" y="27"/>
                </a:lnTo>
                <a:lnTo>
                  <a:pt x="27" y="27"/>
                </a:lnTo>
                <a:lnTo>
                  <a:pt x="30" y="24"/>
                </a:lnTo>
                <a:lnTo>
                  <a:pt x="30" y="24"/>
                </a:lnTo>
                <a:lnTo>
                  <a:pt x="34" y="20"/>
                </a:lnTo>
                <a:lnTo>
                  <a:pt x="34" y="17"/>
                </a:lnTo>
                <a:lnTo>
                  <a:pt x="34" y="14"/>
                </a:lnTo>
                <a:lnTo>
                  <a:pt x="34" y="14"/>
                </a:lnTo>
                <a:lnTo>
                  <a:pt x="34" y="10"/>
                </a:lnTo>
                <a:lnTo>
                  <a:pt x="30" y="7"/>
                </a:lnTo>
                <a:lnTo>
                  <a:pt x="30" y="7"/>
                </a:lnTo>
                <a:lnTo>
                  <a:pt x="27" y="4"/>
                </a:lnTo>
                <a:lnTo>
                  <a:pt x="27" y="4"/>
                </a:lnTo>
                <a:lnTo>
                  <a:pt x="24" y="0"/>
                </a:lnTo>
                <a:lnTo>
                  <a:pt x="24" y="0"/>
                </a:lnTo>
                <a:lnTo>
                  <a:pt x="20" y="0"/>
                </a:lnTo>
                <a:lnTo>
                  <a:pt x="17" y="0"/>
                </a:lnTo>
                <a:lnTo>
                  <a:pt x="13" y="0"/>
                </a:lnTo>
                <a:lnTo>
                  <a:pt x="13" y="0"/>
                </a:lnTo>
                <a:lnTo>
                  <a:pt x="10" y="0"/>
                </a:lnTo>
                <a:lnTo>
                  <a:pt x="7" y="4"/>
                </a:lnTo>
                <a:lnTo>
                  <a:pt x="7" y="4"/>
                </a:lnTo>
                <a:lnTo>
                  <a:pt x="3" y="7"/>
                </a:lnTo>
                <a:lnTo>
                  <a:pt x="3" y="7"/>
                </a:lnTo>
                <a:lnTo>
                  <a:pt x="3" y="10"/>
                </a:lnTo>
                <a:lnTo>
                  <a:pt x="3" y="14"/>
                </a:lnTo>
                <a:lnTo>
                  <a:pt x="0" y="14"/>
                </a:lnTo>
                <a:lnTo>
                  <a:pt x="3" y="17"/>
                </a:lnTo>
                <a:lnTo>
                  <a:pt x="3" y="20"/>
                </a:lnTo>
                <a:lnTo>
                  <a:pt x="3" y="24"/>
                </a:lnTo>
                <a:lnTo>
                  <a:pt x="3" y="24"/>
                </a:lnTo>
                <a:lnTo>
                  <a:pt x="7" y="27"/>
                </a:lnTo>
                <a:lnTo>
                  <a:pt x="7" y="27"/>
                </a:lnTo>
                <a:lnTo>
                  <a:pt x="10" y="30"/>
                </a:lnTo>
                <a:lnTo>
                  <a:pt x="13" y="30"/>
                </a:lnTo>
                <a:lnTo>
                  <a:pt x="13" y="30"/>
                </a:lnTo>
                <a:lnTo>
                  <a:pt x="17" y="30"/>
                </a:lnTo>
                <a:lnTo>
                  <a:pt x="17" y="3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267" name="Line 251"/>
          <p:cNvSpPr>
            <a:spLocks noChangeShapeType="1"/>
          </p:cNvSpPr>
          <p:nvPr/>
        </p:nvSpPr>
        <p:spPr bwMode="auto">
          <a:xfrm flipH="1">
            <a:off x="8066088" y="4725988"/>
            <a:ext cx="174625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268" name="Rectangle 252"/>
          <p:cNvSpPr>
            <a:spLocks noChangeArrowheads="1"/>
          </p:cNvSpPr>
          <p:nvPr/>
        </p:nvSpPr>
        <p:spPr bwMode="auto">
          <a:xfrm>
            <a:off x="2894013" y="4624388"/>
            <a:ext cx="952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W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69" name="Rectangle 253"/>
          <p:cNvSpPr>
            <a:spLocks noChangeArrowheads="1"/>
          </p:cNvSpPr>
          <p:nvPr/>
        </p:nvSpPr>
        <p:spPr bwMode="auto">
          <a:xfrm>
            <a:off x="2990850" y="4624388"/>
            <a:ext cx="33338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r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70" name="Rectangle 254"/>
          <p:cNvSpPr>
            <a:spLocks noChangeArrowheads="1"/>
          </p:cNvSpPr>
          <p:nvPr/>
        </p:nvSpPr>
        <p:spPr bwMode="auto">
          <a:xfrm>
            <a:off x="3024188" y="4624388"/>
            <a:ext cx="2222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i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71" name="Rectangle 255"/>
          <p:cNvSpPr>
            <a:spLocks noChangeArrowheads="1"/>
          </p:cNvSpPr>
          <p:nvPr/>
        </p:nvSpPr>
        <p:spPr bwMode="auto">
          <a:xfrm>
            <a:off x="3046413" y="4624388"/>
            <a:ext cx="2857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t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72" name="Rectangle 256"/>
          <p:cNvSpPr>
            <a:spLocks noChangeArrowheads="1"/>
          </p:cNvSpPr>
          <p:nvPr/>
        </p:nvSpPr>
        <p:spPr bwMode="auto">
          <a:xfrm>
            <a:off x="3073400" y="4624388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e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73" name="Rectangle 257"/>
          <p:cNvSpPr>
            <a:spLocks noChangeArrowheads="1"/>
          </p:cNvSpPr>
          <p:nvPr/>
        </p:nvSpPr>
        <p:spPr bwMode="auto">
          <a:xfrm>
            <a:off x="2894013" y="4738688"/>
            <a:ext cx="33337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r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74" name="Rectangle 258"/>
          <p:cNvSpPr>
            <a:spLocks noChangeArrowheads="1"/>
          </p:cNvSpPr>
          <p:nvPr/>
        </p:nvSpPr>
        <p:spPr bwMode="auto">
          <a:xfrm>
            <a:off x="2927350" y="4738688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e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75" name="Rectangle 259"/>
          <p:cNvSpPr>
            <a:spLocks noChangeArrowheads="1"/>
          </p:cNvSpPr>
          <p:nvPr/>
        </p:nvSpPr>
        <p:spPr bwMode="auto">
          <a:xfrm>
            <a:off x="2986088" y="4738688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g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76" name="Rectangle 260"/>
          <p:cNvSpPr>
            <a:spLocks noChangeArrowheads="1"/>
          </p:cNvSpPr>
          <p:nvPr/>
        </p:nvSpPr>
        <p:spPr bwMode="auto">
          <a:xfrm>
            <a:off x="3040063" y="4738688"/>
            <a:ext cx="2222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i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77" name="Rectangle 261"/>
          <p:cNvSpPr>
            <a:spLocks noChangeArrowheads="1"/>
          </p:cNvSpPr>
          <p:nvPr/>
        </p:nvSpPr>
        <p:spPr bwMode="auto">
          <a:xfrm>
            <a:off x="3062288" y="4738688"/>
            <a:ext cx="5080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s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78" name="Rectangle 262"/>
          <p:cNvSpPr>
            <a:spLocks noChangeArrowheads="1"/>
          </p:cNvSpPr>
          <p:nvPr/>
        </p:nvSpPr>
        <p:spPr bwMode="auto">
          <a:xfrm>
            <a:off x="3116263" y="4738688"/>
            <a:ext cx="2857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t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79" name="Rectangle 263"/>
          <p:cNvSpPr>
            <a:spLocks noChangeArrowheads="1"/>
          </p:cNvSpPr>
          <p:nvPr/>
        </p:nvSpPr>
        <p:spPr bwMode="auto">
          <a:xfrm>
            <a:off x="3143250" y="4738688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e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80" name="Rectangle 264"/>
          <p:cNvSpPr>
            <a:spLocks noChangeArrowheads="1"/>
          </p:cNvSpPr>
          <p:nvPr/>
        </p:nvSpPr>
        <p:spPr bwMode="auto">
          <a:xfrm>
            <a:off x="3197225" y="4738688"/>
            <a:ext cx="33338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r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81" name="Rectangle 265"/>
          <p:cNvSpPr>
            <a:spLocks noChangeArrowheads="1"/>
          </p:cNvSpPr>
          <p:nvPr/>
        </p:nvSpPr>
        <p:spPr bwMode="auto">
          <a:xfrm>
            <a:off x="2894013" y="4962525"/>
            <a:ext cx="952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W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82" name="Rectangle 266"/>
          <p:cNvSpPr>
            <a:spLocks noChangeArrowheads="1"/>
          </p:cNvSpPr>
          <p:nvPr/>
        </p:nvSpPr>
        <p:spPr bwMode="auto">
          <a:xfrm>
            <a:off x="2990850" y="4962525"/>
            <a:ext cx="33338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r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83" name="Rectangle 267"/>
          <p:cNvSpPr>
            <a:spLocks noChangeArrowheads="1"/>
          </p:cNvSpPr>
          <p:nvPr/>
        </p:nvSpPr>
        <p:spPr bwMode="auto">
          <a:xfrm>
            <a:off x="3024188" y="4962525"/>
            <a:ext cx="2222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i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84" name="Rectangle 268"/>
          <p:cNvSpPr>
            <a:spLocks noChangeArrowheads="1"/>
          </p:cNvSpPr>
          <p:nvPr/>
        </p:nvSpPr>
        <p:spPr bwMode="auto">
          <a:xfrm>
            <a:off x="3046413" y="4962525"/>
            <a:ext cx="2857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t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85" name="Rectangle 269"/>
          <p:cNvSpPr>
            <a:spLocks noChangeArrowheads="1"/>
          </p:cNvSpPr>
          <p:nvPr/>
        </p:nvSpPr>
        <p:spPr bwMode="auto">
          <a:xfrm>
            <a:off x="3073400" y="496252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e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86" name="Rectangle 270"/>
          <p:cNvSpPr>
            <a:spLocks noChangeArrowheads="1"/>
          </p:cNvSpPr>
          <p:nvPr/>
        </p:nvSpPr>
        <p:spPr bwMode="auto">
          <a:xfrm>
            <a:off x="2894013" y="5078413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d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87" name="Rectangle 271"/>
          <p:cNvSpPr>
            <a:spLocks noChangeArrowheads="1"/>
          </p:cNvSpPr>
          <p:nvPr/>
        </p:nvSpPr>
        <p:spPr bwMode="auto">
          <a:xfrm>
            <a:off x="2952750" y="5078413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a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88" name="Rectangle 272"/>
          <p:cNvSpPr>
            <a:spLocks noChangeArrowheads="1"/>
          </p:cNvSpPr>
          <p:nvPr/>
        </p:nvSpPr>
        <p:spPr bwMode="auto">
          <a:xfrm>
            <a:off x="3008313" y="5078413"/>
            <a:ext cx="2857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t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89" name="Rectangle 273"/>
          <p:cNvSpPr>
            <a:spLocks noChangeArrowheads="1"/>
          </p:cNvSpPr>
          <p:nvPr/>
        </p:nvSpPr>
        <p:spPr bwMode="auto">
          <a:xfrm>
            <a:off x="3035300" y="5078413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rial" pitchFamily="34" charset="0"/>
              </a:rPr>
              <a:t>a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90" name="Freeform 274"/>
          <p:cNvSpPr>
            <a:spLocks/>
          </p:cNvSpPr>
          <p:nvPr/>
        </p:nvSpPr>
        <p:spPr bwMode="auto">
          <a:xfrm>
            <a:off x="2622550" y="4979988"/>
            <a:ext cx="6445250" cy="1763712"/>
          </a:xfrm>
          <a:custGeom>
            <a:avLst/>
            <a:gdLst/>
            <a:ahLst/>
            <a:cxnLst>
              <a:cxn ang="0">
                <a:pos x="117" y="61"/>
              </a:cxn>
              <a:cxn ang="0">
                <a:pos x="0" y="61"/>
              </a:cxn>
              <a:cxn ang="0">
                <a:pos x="0" y="976"/>
              </a:cxn>
              <a:cxn ang="0">
                <a:pos x="3977" y="976"/>
              </a:cxn>
              <a:cxn ang="0">
                <a:pos x="3977" y="0"/>
              </a:cxn>
              <a:cxn ang="0">
                <a:pos x="3906" y="0"/>
              </a:cxn>
            </a:cxnLst>
            <a:rect l="0" t="0" r="r" b="b"/>
            <a:pathLst>
              <a:path w="3977" h="976">
                <a:moveTo>
                  <a:pt x="117" y="61"/>
                </a:moveTo>
                <a:lnTo>
                  <a:pt x="0" y="61"/>
                </a:lnTo>
                <a:lnTo>
                  <a:pt x="0" y="976"/>
                </a:lnTo>
                <a:lnTo>
                  <a:pt x="3977" y="976"/>
                </a:lnTo>
                <a:lnTo>
                  <a:pt x="3977" y="0"/>
                </a:lnTo>
                <a:lnTo>
                  <a:pt x="3906" y="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291" name="Rectangle 275"/>
          <p:cNvSpPr>
            <a:spLocks noChangeArrowheads="1"/>
          </p:cNvSpPr>
          <p:nvPr/>
        </p:nvSpPr>
        <p:spPr bwMode="auto">
          <a:xfrm>
            <a:off x="7788275" y="4598988"/>
            <a:ext cx="7302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R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92" name="Rectangle 276"/>
          <p:cNvSpPr>
            <a:spLocks noChangeArrowheads="1"/>
          </p:cNvSpPr>
          <p:nvPr/>
        </p:nvSpPr>
        <p:spPr bwMode="auto">
          <a:xfrm>
            <a:off x="7864475" y="4598988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e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93" name="Rectangle 277"/>
          <p:cNvSpPr>
            <a:spLocks noChangeArrowheads="1"/>
          </p:cNvSpPr>
          <p:nvPr/>
        </p:nvSpPr>
        <p:spPr bwMode="auto">
          <a:xfrm>
            <a:off x="7920038" y="4598988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94" name="Rectangle 278"/>
          <p:cNvSpPr>
            <a:spLocks noChangeArrowheads="1"/>
          </p:cNvSpPr>
          <p:nvPr/>
        </p:nvSpPr>
        <p:spPr bwMode="auto">
          <a:xfrm>
            <a:off x="7974013" y="4598988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d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95" name="Rectangle 279"/>
          <p:cNvSpPr>
            <a:spLocks noChangeArrowheads="1"/>
          </p:cNvSpPr>
          <p:nvPr/>
        </p:nvSpPr>
        <p:spPr bwMode="auto">
          <a:xfrm>
            <a:off x="7821613" y="471487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d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96" name="Rectangle 280"/>
          <p:cNvSpPr>
            <a:spLocks noChangeArrowheads="1"/>
          </p:cNvSpPr>
          <p:nvPr/>
        </p:nvSpPr>
        <p:spPr bwMode="auto">
          <a:xfrm>
            <a:off x="7877175" y="471487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97" name="Rectangle 281"/>
          <p:cNvSpPr>
            <a:spLocks noChangeArrowheads="1"/>
          </p:cNvSpPr>
          <p:nvPr/>
        </p:nvSpPr>
        <p:spPr bwMode="auto">
          <a:xfrm>
            <a:off x="7935913" y="4714875"/>
            <a:ext cx="2857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t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98" name="Rectangle 282"/>
          <p:cNvSpPr>
            <a:spLocks noChangeArrowheads="1"/>
          </p:cNvSpPr>
          <p:nvPr/>
        </p:nvSpPr>
        <p:spPr bwMode="auto">
          <a:xfrm>
            <a:off x="7964488" y="471487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299" name="Rectangle 283"/>
          <p:cNvSpPr>
            <a:spLocks noChangeArrowheads="1"/>
          </p:cNvSpPr>
          <p:nvPr/>
        </p:nvSpPr>
        <p:spPr bwMode="auto">
          <a:xfrm>
            <a:off x="4929188" y="510857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1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300" name="Rectangle 284"/>
          <p:cNvSpPr>
            <a:spLocks noChangeArrowheads="1"/>
          </p:cNvSpPr>
          <p:nvPr/>
        </p:nvSpPr>
        <p:spPr bwMode="auto">
          <a:xfrm>
            <a:off x="5657850" y="4545013"/>
            <a:ext cx="682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301" name="Rectangle 285"/>
          <p:cNvSpPr>
            <a:spLocks noChangeArrowheads="1"/>
          </p:cNvSpPr>
          <p:nvPr/>
        </p:nvSpPr>
        <p:spPr bwMode="auto">
          <a:xfrm>
            <a:off x="5727700" y="4545013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L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302" name="Rectangle 286"/>
          <p:cNvSpPr>
            <a:spLocks noChangeArrowheads="1"/>
          </p:cNvSpPr>
          <p:nvPr/>
        </p:nvSpPr>
        <p:spPr bwMode="auto">
          <a:xfrm>
            <a:off x="5783263" y="4545013"/>
            <a:ext cx="7302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U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303" name="Rectangle 287"/>
          <p:cNvSpPr>
            <a:spLocks noChangeArrowheads="1"/>
          </p:cNvSpPr>
          <p:nvPr/>
        </p:nvSpPr>
        <p:spPr bwMode="auto">
          <a:xfrm>
            <a:off x="5581650" y="4654550"/>
            <a:ext cx="33338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r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304" name="Rectangle 288"/>
          <p:cNvSpPr>
            <a:spLocks noChangeArrowheads="1"/>
          </p:cNvSpPr>
          <p:nvPr/>
        </p:nvSpPr>
        <p:spPr bwMode="auto">
          <a:xfrm>
            <a:off x="5613400" y="465455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e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305" name="Rectangle 289"/>
          <p:cNvSpPr>
            <a:spLocks noChangeArrowheads="1"/>
          </p:cNvSpPr>
          <p:nvPr/>
        </p:nvSpPr>
        <p:spPr bwMode="auto">
          <a:xfrm>
            <a:off x="5667375" y="4654550"/>
            <a:ext cx="5080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s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306" name="Rectangle 290"/>
          <p:cNvSpPr>
            <a:spLocks noChangeArrowheads="1"/>
          </p:cNvSpPr>
          <p:nvPr/>
        </p:nvSpPr>
        <p:spPr bwMode="auto">
          <a:xfrm>
            <a:off x="5722938" y="465455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u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307" name="Rectangle 291"/>
          <p:cNvSpPr>
            <a:spLocks noChangeArrowheads="1"/>
          </p:cNvSpPr>
          <p:nvPr/>
        </p:nvSpPr>
        <p:spPr bwMode="auto">
          <a:xfrm>
            <a:off x="5775325" y="4654550"/>
            <a:ext cx="2222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l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308" name="Rectangle 292"/>
          <p:cNvSpPr>
            <a:spLocks noChangeArrowheads="1"/>
          </p:cNvSpPr>
          <p:nvPr/>
        </p:nvSpPr>
        <p:spPr bwMode="auto">
          <a:xfrm>
            <a:off x="5799138" y="4654550"/>
            <a:ext cx="2857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t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309" name="Rectangle 293"/>
          <p:cNvSpPr>
            <a:spLocks noChangeArrowheads="1"/>
          </p:cNvSpPr>
          <p:nvPr/>
        </p:nvSpPr>
        <p:spPr bwMode="auto">
          <a:xfrm>
            <a:off x="4938713" y="4738688"/>
            <a:ext cx="84137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M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310" name="Rectangle 294"/>
          <p:cNvSpPr>
            <a:spLocks noChangeArrowheads="1"/>
          </p:cNvSpPr>
          <p:nvPr/>
        </p:nvSpPr>
        <p:spPr bwMode="auto">
          <a:xfrm>
            <a:off x="4956175" y="4848225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u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311" name="Rectangle 295"/>
          <p:cNvSpPr>
            <a:spLocks noChangeArrowheads="1"/>
          </p:cNvSpPr>
          <p:nvPr/>
        </p:nvSpPr>
        <p:spPr bwMode="auto">
          <a:xfrm>
            <a:off x="4956175" y="4962525"/>
            <a:ext cx="5080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x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312" name="Rectangle 296"/>
          <p:cNvSpPr>
            <a:spLocks noChangeArrowheads="1"/>
          </p:cNvSpPr>
          <p:nvPr/>
        </p:nvSpPr>
        <p:spPr bwMode="auto">
          <a:xfrm>
            <a:off x="5362575" y="4508500"/>
            <a:ext cx="6826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A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313" name="Rectangle 297"/>
          <p:cNvSpPr>
            <a:spLocks noChangeArrowheads="1"/>
          </p:cNvSpPr>
          <p:nvPr/>
        </p:nvSpPr>
        <p:spPr bwMode="auto">
          <a:xfrm>
            <a:off x="5434013" y="450850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L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314" name="Rectangle 298"/>
          <p:cNvSpPr>
            <a:spLocks noChangeArrowheads="1"/>
          </p:cNvSpPr>
          <p:nvPr/>
        </p:nvSpPr>
        <p:spPr bwMode="auto">
          <a:xfrm>
            <a:off x="5487988" y="4508500"/>
            <a:ext cx="7302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U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315" name="Rectangle 299"/>
          <p:cNvSpPr>
            <a:spLocks noChangeArrowheads="1"/>
          </p:cNvSpPr>
          <p:nvPr/>
        </p:nvSpPr>
        <p:spPr bwMode="auto">
          <a:xfrm>
            <a:off x="5635625" y="4362450"/>
            <a:ext cx="6191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Z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316" name="Rectangle 300"/>
          <p:cNvSpPr>
            <a:spLocks noChangeArrowheads="1"/>
          </p:cNvSpPr>
          <p:nvPr/>
        </p:nvSpPr>
        <p:spPr bwMode="auto">
          <a:xfrm>
            <a:off x="5694363" y="436245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e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317" name="Rectangle 301"/>
          <p:cNvSpPr>
            <a:spLocks noChangeArrowheads="1"/>
          </p:cNvSpPr>
          <p:nvPr/>
        </p:nvSpPr>
        <p:spPr bwMode="auto">
          <a:xfrm>
            <a:off x="5754688" y="4362450"/>
            <a:ext cx="33337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r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318" name="Rectangle 302"/>
          <p:cNvSpPr>
            <a:spLocks noChangeArrowheads="1"/>
          </p:cNvSpPr>
          <p:nvPr/>
        </p:nvSpPr>
        <p:spPr bwMode="auto">
          <a:xfrm>
            <a:off x="5788025" y="436245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o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319" name="Line 303"/>
          <p:cNvSpPr>
            <a:spLocks noChangeShapeType="1"/>
          </p:cNvSpPr>
          <p:nvPr/>
        </p:nvSpPr>
        <p:spPr bwMode="auto">
          <a:xfrm flipH="1">
            <a:off x="5086350" y="4921250"/>
            <a:ext cx="107950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320" name="Line 304"/>
          <p:cNvSpPr>
            <a:spLocks noChangeShapeType="1"/>
          </p:cNvSpPr>
          <p:nvPr/>
        </p:nvSpPr>
        <p:spPr bwMode="auto">
          <a:xfrm flipH="1">
            <a:off x="4737100" y="5173663"/>
            <a:ext cx="1206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321" name="Line 305"/>
          <p:cNvSpPr>
            <a:spLocks noChangeShapeType="1"/>
          </p:cNvSpPr>
          <p:nvPr/>
        </p:nvSpPr>
        <p:spPr bwMode="auto">
          <a:xfrm flipH="1">
            <a:off x="4508500" y="4237038"/>
            <a:ext cx="685800" cy="4762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322" name="Line 306"/>
          <p:cNvSpPr>
            <a:spLocks noChangeShapeType="1"/>
          </p:cNvSpPr>
          <p:nvPr/>
        </p:nvSpPr>
        <p:spPr bwMode="auto">
          <a:xfrm flipH="1">
            <a:off x="5875338" y="4725988"/>
            <a:ext cx="425450" cy="1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323" name="Freeform 307"/>
          <p:cNvSpPr>
            <a:spLocks/>
          </p:cNvSpPr>
          <p:nvPr/>
        </p:nvSpPr>
        <p:spPr bwMode="auto">
          <a:xfrm>
            <a:off x="4508500" y="5173663"/>
            <a:ext cx="228600" cy="608012"/>
          </a:xfrm>
          <a:custGeom>
            <a:avLst/>
            <a:gdLst/>
            <a:ahLst/>
            <a:cxnLst>
              <a:cxn ang="0">
                <a:pos x="141" y="0"/>
              </a:cxn>
              <a:cxn ang="0">
                <a:pos x="141" y="336"/>
              </a:cxn>
              <a:cxn ang="0">
                <a:pos x="0" y="336"/>
              </a:cxn>
            </a:cxnLst>
            <a:rect l="0" t="0" r="r" b="b"/>
            <a:pathLst>
              <a:path w="141" h="336">
                <a:moveTo>
                  <a:pt x="141" y="0"/>
                </a:moveTo>
                <a:lnTo>
                  <a:pt x="141" y="336"/>
                </a:lnTo>
                <a:lnTo>
                  <a:pt x="0" y="336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324" name="Line 308"/>
          <p:cNvSpPr>
            <a:spLocks noChangeShapeType="1"/>
          </p:cNvSpPr>
          <p:nvPr/>
        </p:nvSpPr>
        <p:spPr bwMode="auto">
          <a:xfrm flipH="1" flipV="1">
            <a:off x="3295650" y="5708650"/>
            <a:ext cx="71438" cy="1444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325" name="Line 309"/>
          <p:cNvSpPr>
            <a:spLocks noChangeShapeType="1"/>
          </p:cNvSpPr>
          <p:nvPr/>
        </p:nvSpPr>
        <p:spPr bwMode="auto">
          <a:xfrm flipH="1" flipV="1">
            <a:off x="3965575" y="5708650"/>
            <a:ext cx="69850" cy="1444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326" name="Line 310"/>
          <p:cNvSpPr>
            <a:spLocks noChangeShapeType="1"/>
          </p:cNvSpPr>
          <p:nvPr/>
        </p:nvSpPr>
        <p:spPr bwMode="auto">
          <a:xfrm>
            <a:off x="3889375" y="5781675"/>
            <a:ext cx="369888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327" name="Line 311"/>
          <p:cNvSpPr>
            <a:spLocks noChangeShapeType="1"/>
          </p:cNvSpPr>
          <p:nvPr/>
        </p:nvSpPr>
        <p:spPr bwMode="auto">
          <a:xfrm>
            <a:off x="2436813" y="4411663"/>
            <a:ext cx="3746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328" name="Line 312"/>
          <p:cNvSpPr>
            <a:spLocks noChangeShapeType="1"/>
          </p:cNvSpPr>
          <p:nvPr/>
        </p:nvSpPr>
        <p:spPr bwMode="auto">
          <a:xfrm flipH="1">
            <a:off x="3997325" y="4665663"/>
            <a:ext cx="257175" cy="3175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329" name="Line 313"/>
          <p:cNvSpPr>
            <a:spLocks noChangeShapeType="1"/>
          </p:cNvSpPr>
          <p:nvPr/>
        </p:nvSpPr>
        <p:spPr bwMode="auto">
          <a:xfrm>
            <a:off x="2208213" y="4581525"/>
            <a:ext cx="228600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330" name="Line 314"/>
          <p:cNvSpPr>
            <a:spLocks noChangeShapeType="1"/>
          </p:cNvSpPr>
          <p:nvPr/>
        </p:nvSpPr>
        <p:spPr bwMode="auto">
          <a:xfrm flipH="1">
            <a:off x="3997325" y="4237038"/>
            <a:ext cx="257175" cy="4762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331" name="Line 315"/>
          <p:cNvSpPr>
            <a:spLocks noChangeShapeType="1"/>
          </p:cNvSpPr>
          <p:nvPr/>
        </p:nvSpPr>
        <p:spPr bwMode="auto">
          <a:xfrm flipH="1">
            <a:off x="2436813" y="5781675"/>
            <a:ext cx="1016000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332" name="Freeform 316"/>
          <p:cNvSpPr>
            <a:spLocks/>
          </p:cNvSpPr>
          <p:nvPr/>
        </p:nvSpPr>
        <p:spPr bwMode="auto">
          <a:xfrm>
            <a:off x="528638" y="4125913"/>
            <a:ext cx="47625" cy="53975"/>
          </a:xfrm>
          <a:custGeom>
            <a:avLst/>
            <a:gdLst/>
            <a:ahLst/>
            <a:cxnLst>
              <a:cxn ang="0">
                <a:pos x="13" y="30"/>
              </a:cxn>
              <a:cxn ang="0">
                <a:pos x="16" y="30"/>
              </a:cxn>
              <a:cxn ang="0">
                <a:pos x="20" y="30"/>
              </a:cxn>
              <a:cxn ang="0">
                <a:pos x="23" y="30"/>
              </a:cxn>
              <a:cxn ang="0">
                <a:pos x="23" y="27"/>
              </a:cxn>
              <a:cxn ang="0">
                <a:pos x="26" y="27"/>
              </a:cxn>
              <a:cxn ang="0">
                <a:pos x="26" y="24"/>
              </a:cxn>
              <a:cxn ang="0">
                <a:pos x="30" y="24"/>
              </a:cxn>
              <a:cxn ang="0">
                <a:pos x="30" y="20"/>
              </a:cxn>
              <a:cxn ang="0">
                <a:pos x="30" y="17"/>
              </a:cxn>
              <a:cxn ang="0">
                <a:pos x="30" y="17"/>
              </a:cxn>
              <a:cxn ang="0">
                <a:pos x="30" y="14"/>
              </a:cxn>
              <a:cxn ang="0">
                <a:pos x="30" y="10"/>
              </a:cxn>
              <a:cxn ang="0">
                <a:pos x="30" y="10"/>
              </a:cxn>
              <a:cxn ang="0">
                <a:pos x="26" y="7"/>
              </a:cxn>
              <a:cxn ang="0">
                <a:pos x="26" y="4"/>
              </a:cxn>
              <a:cxn ang="0">
                <a:pos x="23" y="4"/>
              </a:cxn>
              <a:cxn ang="0">
                <a:pos x="23" y="4"/>
              </a:cxn>
              <a:cxn ang="0">
                <a:pos x="20" y="0"/>
              </a:cxn>
              <a:cxn ang="0">
                <a:pos x="16" y="0"/>
              </a:cxn>
              <a:cxn ang="0">
                <a:pos x="13" y="0"/>
              </a:cxn>
              <a:cxn ang="0">
                <a:pos x="13" y="0"/>
              </a:cxn>
              <a:cxn ang="0">
                <a:pos x="10" y="0"/>
              </a:cxn>
              <a:cxn ang="0">
                <a:pos x="6" y="4"/>
              </a:cxn>
              <a:cxn ang="0">
                <a:pos x="6" y="4"/>
              </a:cxn>
              <a:cxn ang="0">
                <a:pos x="3" y="4"/>
              </a:cxn>
              <a:cxn ang="0">
                <a:pos x="3" y="7"/>
              </a:cxn>
              <a:cxn ang="0">
                <a:pos x="0" y="10"/>
              </a:cxn>
              <a:cxn ang="0">
                <a:pos x="0" y="10"/>
              </a:cxn>
              <a:cxn ang="0">
                <a:pos x="0" y="14"/>
              </a:cxn>
              <a:cxn ang="0">
                <a:pos x="0" y="17"/>
              </a:cxn>
              <a:cxn ang="0">
                <a:pos x="0" y="17"/>
              </a:cxn>
              <a:cxn ang="0">
                <a:pos x="0" y="20"/>
              </a:cxn>
              <a:cxn ang="0">
                <a:pos x="0" y="24"/>
              </a:cxn>
              <a:cxn ang="0">
                <a:pos x="3" y="24"/>
              </a:cxn>
              <a:cxn ang="0">
                <a:pos x="3" y="27"/>
              </a:cxn>
              <a:cxn ang="0">
                <a:pos x="6" y="27"/>
              </a:cxn>
              <a:cxn ang="0">
                <a:pos x="6" y="30"/>
              </a:cxn>
              <a:cxn ang="0">
                <a:pos x="10" y="30"/>
              </a:cxn>
              <a:cxn ang="0">
                <a:pos x="13" y="30"/>
              </a:cxn>
              <a:cxn ang="0">
                <a:pos x="13" y="30"/>
              </a:cxn>
              <a:cxn ang="0">
                <a:pos x="13" y="30"/>
              </a:cxn>
            </a:cxnLst>
            <a:rect l="0" t="0" r="r" b="b"/>
            <a:pathLst>
              <a:path w="30" h="30">
                <a:moveTo>
                  <a:pt x="13" y="30"/>
                </a:moveTo>
                <a:lnTo>
                  <a:pt x="16" y="30"/>
                </a:lnTo>
                <a:lnTo>
                  <a:pt x="20" y="30"/>
                </a:lnTo>
                <a:lnTo>
                  <a:pt x="23" y="30"/>
                </a:lnTo>
                <a:lnTo>
                  <a:pt x="23" y="27"/>
                </a:lnTo>
                <a:lnTo>
                  <a:pt x="26" y="27"/>
                </a:lnTo>
                <a:lnTo>
                  <a:pt x="26" y="24"/>
                </a:lnTo>
                <a:lnTo>
                  <a:pt x="30" y="24"/>
                </a:lnTo>
                <a:lnTo>
                  <a:pt x="30" y="20"/>
                </a:lnTo>
                <a:lnTo>
                  <a:pt x="30" y="17"/>
                </a:lnTo>
                <a:lnTo>
                  <a:pt x="30" y="17"/>
                </a:lnTo>
                <a:lnTo>
                  <a:pt x="30" y="14"/>
                </a:lnTo>
                <a:lnTo>
                  <a:pt x="30" y="10"/>
                </a:lnTo>
                <a:lnTo>
                  <a:pt x="30" y="10"/>
                </a:lnTo>
                <a:lnTo>
                  <a:pt x="26" y="7"/>
                </a:lnTo>
                <a:lnTo>
                  <a:pt x="26" y="4"/>
                </a:lnTo>
                <a:lnTo>
                  <a:pt x="23" y="4"/>
                </a:lnTo>
                <a:lnTo>
                  <a:pt x="23" y="4"/>
                </a:lnTo>
                <a:lnTo>
                  <a:pt x="20" y="0"/>
                </a:lnTo>
                <a:lnTo>
                  <a:pt x="16" y="0"/>
                </a:lnTo>
                <a:lnTo>
                  <a:pt x="13" y="0"/>
                </a:lnTo>
                <a:lnTo>
                  <a:pt x="13" y="0"/>
                </a:lnTo>
                <a:lnTo>
                  <a:pt x="10" y="0"/>
                </a:lnTo>
                <a:lnTo>
                  <a:pt x="6" y="4"/>
                </a:lnTo>
                <a:lnTo>
                  <a:pt x="6" y="4"/>
                </a:lnTo>
                <a:lnTo>
                  <a:pt x="3" y="4"/>
                </a:lnTo>
                <a:lnTo>
                  <a:pt x="3" y="7"/>
                </a:lnTo>
                <a:lnTo>
                  <a:pt x="0" y="10"/>
                </a:lnTo>
                <a:lnTo>
                  <a:pt x="0" y="10"/>
                </a:lnTo>
                <a:lnTo>
                  <a:pt x="0" y="14"/>
                </a:lnTo>
                <a:lnTo>
                  <a:pt x="0" y="17"/>
                </a:lnTo>
                <a:lnTo>
                  <a:pt x="0" y="17"/>
                </a:lnTo>
                <a:lnTo>
                  <a:pt x="0" y="20"/>
                </a:lnTo>
                <a:lnTo>
                  <a:pt x="0" y="24"/>
                </a:lnTo>
                <a:lnTo>
                  <a:pt x="3" y="24"/>
                </a:lnTo>
                <a:lnTo>
                  <a:pt x="3" y="27"/>
                </a:lnTo>
                <a:lnTo>
                  <a:pt x="6" y="27"/>
                </a:lnTo>
                <a:lnTo>
                  <a:pt x="6" y="30"/>
                </a:lnTo>
                <a:lnTo>
                  <a:pt x="10" y="30"/>
                </a:lnTo>
                <a:lnTo>
                  <a:pt x="13" y="30"/>
                </a:lnTo>
                <a:lnTo>
                  <a:pt x="13" y="30"/>
                </a:lnTo>
                <a:lnTo>
                  <a:pt x="13" y="3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333" name="Freeform 317"/>
          <p:cNvSpPr>
            <a:spLocks/>
          </p:cNvSpPr>
          <p:nvPr/>
        </p:nvSpPr>
        <p:spPr bwMode="auto">
          <a:xfrm>
            <a:off x="1576388" y="2914650"/>
            <a:ext cx="50800" cy="60325"/>
          </a:xfrm>
          <a:custGeom>
            <a:avLst/>
            <a:gdLst/>
            <a:ahLst/>
            <a:cxnLst>
              <a:cxn ang="0">
                <a:pos x="14" y="31"/>
              </a:cxn>
              <a:cxn ang="0">
                <a:pos x="17" y="34"/>
              </a:cxn>
              <a:cxn ang="0">
                <a:pos x="20" y="34"/>
              </a:cxn>
              <a:cxn ang="0">
                <a:pos x="24" y="31"/>
              </a:cxn>
              <a:cxn ang="0">
                <a:pos x="24" y="31"/>
              </a:cxn>
              <a:cxn ang="0">
                <a:pos x="27" y="27"/>
              </a:cxn>
              <a:cxn ang="0">
                <a:pos x="27" y="27"/>
              </a:cxn>
              <a:cxn ang="0">
                <a:pos x="31" y="24"/>
              </a:cxn>
              <a:cxn ang="0">
                <a:pos x="31" y="24"/>
              </a:cxn>
              <a:cxn ang="0">
                <a:pos x="31" y="20"/>
              </a:cxn>
              <a:cxn ang="0">
                <a:pos x="31" y="17"/>
              </a:cxn>
              <a:cxn ang="0">
                <a:pos x="31" y="14"/>
              </a:cxn>
              <a:cxn ang="0">
                <a:pos x="31" y="14"/>
              </a:cxn>
              <a:cxn ang="0">
                <a:pos x="31" y="10"/>
              </a:cxn>
              <a:cxn ang="0">
                <a:pos x="27" y="7"/>
              </a:cxn>
              <a:cxn ang="0">
                <a:pos x="27" y="7"/>
              </a:cxn>
              <a:cxn ang="0">
                <a:pos x="24" y="4"/>
              </a:cxn>
              <a:cxn ang="0">
                <a:pos x="24" y="4"/>
              </a:cxn>
              <a:cxn ang="0">
                <a:pos x="20" y="4"/>
              </a:cxn>
              <a:cxn ang="0">
                <a:pos x="17" y="0"/>
              </a:cxn>
              <a:cxn ang="0">
                <a:pos x="17" y="0"/>
              </a:cxn>
              <a:cxn ang="0">
                <a:pos x="14" y="0"/>
              </a:cxn>
              <a:cxn ang="0">
                <a:pos x="10" y="4"/>
              </a:cxn>
              <a:cxn ang="0">
                <a:pos x="7" y="4"/>
              </a:cxn>
              <a:cxn ang="0">
                <a:pos x="7" y="4"/>
              </a:cxn>
              <a:cxn ang="0">
                <a:pos x="4" y="7"/>
              </a:cxn>
              <a:cxn ang="0">
                <a:pos x="4" y="7"/>
              </a:cxn>
              <a:cxn ang="0">
                <a:pos x="0" y="10"/>
              </a:cxn>
              <a:cxn ang="0">
                <a:pos x="0" y="14"/>
              </a:cxn>
              <a:cxn ang="0">
                <a:pos x="0" y="14"/>
              </a:cxn>
              <a:cxn ang="0">
                <a:pos x="0" y="17"/>
              </a:cxn>
              <a:cxn ang="0">
                <a:pos x="0" y="20"/>
              </a:cxn>
              <a:cxn ang="0">
                <a:pos x="0" y="24"/>
              </a:cxn>
              <a:cxn ang="0">
                <a:pos x="0" y="24"/>
              </a:cxn>
              <a:cxn ang="0">
                <a:pos x="4" y="27"/>
              </a:cxn>
              <a:cxn ang="0">
                <a:pos x="4" y="27"/>
              </a:cxn>
              <a:cxn ang="0">
                <a:pos x="7" y="31"/>
              </a:cxn>
              <a:cxn ang="0">
                <a:pos x="7" y="31"/>
              </a:cxn>
              <a:cxn ang="0">
                <a:pos x="10" y="34"/>
              </a:cxn>
              <a:cxn ang="0">
                <a:pos x="14" y="34"/>
              </a:cxn>
              <a:cxn ang="0">
                <a:pos x="17" y="34"/>
              </a:cxn>
              <a:cxn ang="0">
                <a:pos x="17" y="34"/>
              </a:cxn>
              <a:cxn ang="0">
                <a:pos x="14" y="31"/>
              </a:cxn>
            </a:cxnLst>
            <a:rect l="0" t="0" r="r" b="b"/>
            <a:pathLst>
              <a:path w="31" h="34">
                <a:moveTo>
                  <a:pt x="14" y="31"/>
                </a:moveTo>
                <a:lnTo>
                  <a:pt x="17" y="34"/>
                </a:lnTo>
                <a:lnTo>
                  <a:pt x="20" y="34"/>
                </a:lnTo>
                <a:lnTo>
                  <a:pt x="24" y="31"/>
                </a:lnTo>
                <a:lnTo>
                  <a:pt x="24" y="31"/>
                </a:lnTo>
                <a:lnTo>
                  <a:pt x="27" y="27"/>
                </a:lnTo>
                <a:lnTo>
                  <a:pt x="27" y="27"/>
                </a:lnTo>
                <a:lnTo>
                  <a:pt x="31" y="24"/>
                </a:lnTo>
                <a:lnTo>
                  <a:pt x="31" y="24"/>
                </a:lnTo>
                <a:lnTo>
                  <a:pt x="31" y="20"/>
                </a:lnTo>
                <a:lnTo>
                  <a:pt x="31" y="17"/>
                </a:lnTo>
                <a:lnTo>
                  <a:pt x="31" y="14"/>
                </a:lnTo>
                <a:lnTo>
                  <a:pt x="31" y="14"/>
                </a:lnTo>
                <a:lnTo>
                  <a:pt x="31" y="10"/>
                </a:lnTo>
                <a:lnTo>
                  <a:pt x="27" y="7"/>
                </a:lnTo>
                <a:lnTo>
                  <a:pt x="27" y="7"/>
                </a:lnTo>
                <a:lnTo>
                  <a:pt x="24" y="4"/>
                </a:lnTo>
                <a:lnTo>
                  <a:pt x="24" y="4"/>
                </a:lnTo>
                <a:lnTo>
                  <a:pt x="20" y="4"/>
                </a:lnTo>
                <a:lnTo>
                  <a:pt x="17" y="0"/>
                </a:lnTo>
                <a:lnTo>
                  <a:pt x="17" y="0"/>
                </a:lnTo>
                <a:lnTo>
                  <a:pt x="14" y="0"/>
                </a:lnTo>
                <a:lnTo>
                  <a:pt x="10" y="4"/>
                </a:lnTo>
                <a:lnTo>
                  <a:pt x="7" y="4"/>
                </a:lnTo>
                <a:lnTo>
                  <a:pt x="7" y="4"/>
                </a:lnTo>
                <a:lnTo>
                  <a:pt x="4" y="7"/>
                </a:lnTo>
                <a:lnTo>
                  <a:pt x="4" y="7"/>
                </a:lnTo>
                <a:lnTo>
                  <a:pt x="0" y="10"/>
                </a:lnTo>
                <a:lnTo>
                  <a:pt x="0" y="14"/>
                </a:lnTo>
                <a:lnTo>
                  <a:pt x="0" y="14"/>
                </a:lnTo>
                <a:lnTo>
                  <a:pt x="0" y="17"/>
                </a:lnTo>
                <a:lnTo>
                  <a:pt x="0" y="20"/>
                </a:lnTo>
                <a:lnTo>
                  <a:pt x="0" y="24"/>
                </a:lnTo>
                <a:lnTo>
                  <a:pt x="0" y="24"/>
                </a:lnTo>
                <a:lnTo>
                  <a:pt x="4" y="27"/>
                </a:lnTo>
                <a:lnTo>
                  <a:pt x="4" y="27"/>
                </a:lnTo>
                <a:lnTo>
                  <a:pt x="7" y="31"/>
                </a:lnTo>
                <a:lnTo>
                  <a:pt x="7" y="31"/>
                </a:lnTo>
                <a:lnTo>
                  <a:pt x="10" y="34"/>
                </a:lnTo>
                <a:lnTo>
                  <a:pt x="14" y="34"/>
                </a:lnTo>
                <a:lnTo>
                  <a:pt x="17" y="34"/>
                </a:lnTo>
                <a:lnTo>
                  <a:pt x="17" y="34"/>
                </a:lnTo>
                <a:lnTo>
                  <a:pt x="14" y="31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334" name="Freeform 318"/>
          <p:cNvSpPr>
            <a:spLocks/>
          </p:cNvSpPr>
          <p:nvPr/>
        </p:nvSpPr>
        <p:spPr bwMode="auto">
          <a:xfrm>
            <a:off x="2436813" y="4067175"/>
            <a:ext cx="374650" cy="1714500"/>
          </a:xfrm>
          <a:custGeom>
            <a:avLst/>
            <a:gdLst/>
            <a:ahLst/>
            <a:cxnLst>
              <a:cxn ang="0">
                <a:pos x="231" y="0"/>
              </a:cxn>
              <a:cxn ang="0">
                <a:pos x="0" y="3"/>
              </a:cxn>
              <a:cxn ang="0">
                <a:pos x="0" y="949"/>
              </a:cxn>
            </a:cxnLst>
            <a:rect l="0" t="0" r="r" b="b"/>
            <a:pathLst>
              <a:path w="231" h="949">
                <a:moveTo>
                  <a:pt x="231" y="0"/>
                </a:moveTo>
                <a:lnTo>
                  <a:pt x="0" y="3"/>
                </a:lnTo>
                <a:lnTo>
                  <a:pt x="0" y="949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335" name="Freeform 319"/>
          <p:cNvSpPr>
            <a:spLocks/>
          </p:cNvSpPr>
          <p:nvPr/>
        </p:nvSpPr>
        <p:spPr bwMode="auto">
          <a:xfrm>
            <a:off x="6272213" y="6313488"/>
            <a:ext cx="53975" cy="53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0"/>
              </a:cxn>
              <a:cxn ang="0">
                <a:pos x="33" y="1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3" h="30">
                <a:moveTo>
                  <a:pt x="0" y="0"/>
                </a:moveTo>
                <a:lnTo>
                  <a:pt x="0" y="30"/>
                </a:lnTo>
                <a:lnTo>
                  <a:pt x="33" y="1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336" name="Freeform 320"/>
          <p:cNvSpPr>
            <a:spLocks/>
          </p:cNvSpPr>
          <p:nvPr/>
        </p:nvSpPr>
        <p:spPr bwMode="auto">
          <a:xfrm>
            <a:off x="8234363" y="6313488"/>
            <a:ext cx="55562" cy="53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0"/>
              </a:cxn>
              <a:cxn ang="0">
                <a:pos x="34" y="1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34" h="30">
                <a:moveTo>
                  <a:pt x="0" y="0"/>
                </a:moveTo>
                <a:lnTo>
                  <a:pt x="0" y="30"/>
                </a:lnTo>
                <a:lnTo>
                  <a:pt x="34" y="1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337" name="Freeform 321"/>
          <p:cNvSpPr>
            <a:spLocks/>
          </p:cNvSpPr>
          <p:nvPr/>
        </p:nvSpPr>
        <p:spPr bwMode="auto">
          <a:xfrm>
            <a:off x="2414588" y="5749925"/>
            <a:ext cx="49212" cy="61913"/>
          </a:xfrm>
          <a:custGeom>
            <a:avLst/>
            <a:gdLst/>
            <a:ahLst/>
            <a:cxnLst>
              <a:cxn ang="0">
                <a:pos x="14" y="30"/>
              </a:cxn>
              <a:cxn ang="0">
                <a:pos x="17" y="34"/>
              </a:cxn>
              <a:cxn ang="0">
                <a:pos x="20" y="34"/>
              </a:cxn>
              <a:cxn ang="0">
                <a:pos x="24" y="30"/>
              </a:cxn>
              <a:cxn ang="0">
                <a:pos x="24" y="30"/>
              </a:cxn>
              <a:cxn ang="0">
                <a:pos x="27" y="27"/>
              </a:cxn>
              <a:cxn ang="0">
                <a:pos x="27" y="27"/>
              </a:cxn>
              <a:cxn ang="0">
                <a:pos x="30" y="24"/>
              </a:cxn>
              <a:cxn ang="0">
                <a:pos x="30" y="24"/>
              </a:cxn>
              <a:cxn ang="0">
                <a:pos x="30" y="20"/>
              </a:cxn>
              <a:cxn ang="0">
                <a:pos x="30" y="17"/>
              </a:cxn>
              <a:cxn ang="0">
                <a:pos x="30" y="14"/>
              </a:cxn>
              <a:cxn ang="0">
                <a:pos x="30" y="14"/>
              </a:cxn>
              <a:cxn ang="0">
                <a:pos x="30" y="10"/>
              </a:cxn>
              <a:cxn ang="0">
                <a:pos x="27" y="7"/>
              </a:cxn>
              <a:cxn ang="0">
                <a:pos x="27" y="7"/>
              </a:cxn>
              <a:cxn ang="0">
                <a:pos x="24" y="3"/>
              </a:cxn>
              <a:cxn ang="0">
                <a:pos x="24" y="3"/>
              </a:cxn>
              <a:cxn ang="0">
                <a:pos x="20" y="3"/>
              </a:cxn>
              <a:cxn ang="0">
                <a:pos x="17" y="0"/>
              </a:cxn>
              <a:cxn ang="0">
                <a:pos x="14" y="0"/>
              </a:cxn>
              <a:cxn ang="0">
                <a:pos x="14" y="0"/>
              </a:cxn>
              <a:cxn ang="0">
                <a:pos x="10" y="3"/>
              </a:cxn>
              <a:cxn ang="0">
                <a:pos x="7" y="3"/>
              </a:cxn>
              <a:cxn ang="0">
                <a:pos x="7" y="3"/>
              </a:cxn>
              <a:cxn ang="0">
                <a:pos x="4" y="7"/>
              </a:cxn>
              <a:cxn ang="0">
                <a:pos x="4" y="7"/>
              </a:cxn>
              <a:cxn ang="0">
                <a:pos x="0" y="10"/>
              </a:cxn>
              <a:cxn ang="0">
                <a:pos x="0" y="14"/>
              </a:cxn>
              <a:cxn ang="0">
                <a:pos x="0" y="14"/>
              </a:cxn>
              <a:cxn ang="0">
                <a:pos x="0" y="17"/>
              </a:cxn>
              <a:cxn ang="0">
                <a:pos x="0" y="20"/>
              </a:cxn>
              <a:cxn ang="0">
                <a:pos x="0" y="24"/>
              </a:cxn>
              <a:cxn ang="0">
                <a:pos x="0" y="24"/>
              </a:cxn>
              <a:cxn ang="0">
                <a:pos x="4" y="27"/>
              </a:cxn>
              <a:cxn ang="0">
                <a:pos x="4" y="27"/>
              </a:cxn>
              <a:cxn ang="0">
                <a:pos x="7" y="30"/>
              </a:cxn>
              <a:cxn ang="0">
                <a:pos x="7" y="30"/>
              </a:cxn>
              <a:cxn ang="0">
                <a:pos x="10" y="34"/>
              </a:cxn>
              <a:cxn ang="0">
                <a:pos x="14" y="34"/>
              </a:cxn>
              <a:cxn ang="0">
                <a:pos x="14" y="34"/>
              </a:cxn>
              <a:cxn ang="0">
                <a:pos x="14" y="34"/>
              </a:cxn>
              <a:cxn ang="0">
                <a:pos x="14" y="30"/>
              </a:cxn>
            </a:cxnLst>
            <a:rect l="0" t="0" r="r" b="b"/>
            <a:pathLst>
              <a:path w="30" h="34">
                <a:moveTo>
                  <a:pt x="14" y="30"/>
                </a:moveTo>
                <a:lnTo>
                  <a:pt x="17" y="34"/>
                </a:lnTo>
                <a:lnTo>
                  <a:pt x="20" y="34"/>
                </a:lnTo>
                <a:lnTo>
                  <a:pt x="24" y="30"/>
                </a:lnTo>
                <a:lnTo>
                  <a:pt x="24" y="30"/>
                </a:lnTo>
                <a:lnTo>
                  <a:pt x="27" y="27"/>
                </a:lnTo>
                <a:lnTo>
                  <a:pt x="27" y="27"/>
                </a:lnTo>
                <a:lnTo>
                  <a:pt x="30" y="24"/>
                </a:lnTo>
                <a:lnTo>
                  <a:pt x="30" y="24"/>
                </a:lnTo>
                <a:lnTo>
                  <a:pt x="30" y="20"/>
                </a:lnTo>
                <a:lnTo>
                  <a:pt x="30" y="17"/>
                </a:lnTo>
                <a:lnTo>
                  <a:pt x="30" y="14"/>
                </a:lnTo>
                <a:lnTo>
                  <a:pt x="30" y="14"/>
                </a:lnTo>
                <a:lnTo>
                  <a:pt x="30" y="10"/>
                </a:lnTo>
                <a:lnTo>
                  <a:pt x="27" y="7"/>
                </a:lnTo>
                <a:lnTo>
                  <a:pt x="27" y="7"/>
                </a:lnTo>
                <a:lnTo>
                  <a:pt x="24" y="3"/>
                </a:lnTo>
                <a:lnTo>
                  <a:pt x="24" y="3"/>
                </a:lnTo>
                <a:lnTo>
                  <a:pt x="20" y="3"/>
                </a:lnTo>
                <a:lnTo>
                  <a:pt x="17" y="0"/>
                </a:lnTo>
                <a:lnTo>
                  <a:pt x="14" y="0"/>
                </a:lnTo>
                <a:lnTo>
                  <a:pt x="14" y="0"/>
                </a:lnTo>
                <a:lnTo>
                  <a:pt x="10" y="3"/>
                </a:lnTo>
                <a:lnTo>
                  <a:pt x="7" y="3"/>
                </a:lnTo>
                <a:lnTo>
                  <a:pt x="7" y="3"/>
                </a:lnTo>
                <a:lnTo>
                  <a:pt x="4" y="7"/>
                </a:lnTo>
                <a:lnTo>
                  <a:pt x="4" y="7"/>
                </a:lnTo>
                <a:lnTo>
                  <a:pt x="0" y="10"/>
                </a:lnTo>
                <a:lnTo>
                  <a:pt x="0" y="14"/>
                </a:lnTo>
                <a:lnTo>
                  <a:pt x="0" y="14"/>
                </a:lnTo>
                <a:lnTo>
                  <a:pt x="0" y="17"/>
                </a:lnTo>
                <a:lnTo>
                  <a:pt x="0" y="20"/>
                </a:lnTo>
                <a:lnTo>
                  <a:pt x="0" y="24"/>
                </a:lnTo>
                <a:lnTo>
                  <a:pt x="0" y="24"/>
                </a:lnTo>
                <a:lnTo>
                  <a:pt x="4" y="27"/>
                </a:lnTo>
                <a:lnTo>
                  <a:pt x="4" y="27"/>
                </a:lnTo>
                <a:lnTo>
                  <a:pt x="7" y="30"/>
                </a:lnTo>
                <a:lnTo>
                  <a:pt x="7" y="30"/>
                </a:lnTo>
                <a:lnTo>
                  <a:pt x="10" y="34"/>
                </a:lnTo>
                <a:lnTo>
                  <a:pt x="14" y="34"/>
                </a:lnTo>
                <a:lnTo>
                  <a:pt x="14" y="34"/>
                </a:lnTo>
                <a:lnTo>
                  <a:pt x="14" y="34"/>
                </a:lnTo>
                <a:lnTo>
                  <a:pt x="14" y="3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338" name="Freeform 322"/>
          <p:cNvSpPr>
            <a:spLocks/>
          </p:cNvSpPr>
          <p:nvPr/>
        </p:nvSpPr>
        <p:spPr bwMode="auto">
          <a:xfrm>
            <a:off x="4716463" y="5149850"/>
            <a:ext cx="47625" cy="55563"/>
          </a:xfrm>
          <a:custGeom>
            <a:avLst/>
            <a:gdLst/>
            <a:ahLst/>
            <a:cxnLst>
              <a:cxn ang="0">
                <a:pos x="13" y="30"/>
              </a:cxn>
              <a:cxn ang="0">
                <a:pos x="17" y="30"/>
              </a:cxn>
              <a:cxn ang="0">
                <a:pos x="20" y="30"/>
              </a:cxn>
              <a:cxn ang="0">
                <a:pos x="23" y="30"/>
              </a:cxn>
              <a:cxn ang="0">
                <a:pos x="23" y="27"/>
              </a:cxn>
              <a:cxn ang="0">
                <a:pos x="27" y="27"/>
              </a:cxn>
              <a:cxn ang="0">
                <a:pos x="27" y="24"/>
              </a:cxn>
              <a:cxn ang="0">
                <a:pos x="30" y="24"/>
              </a:cxn>
              <a:cxn ang="0">
                <a:pos x="30" y="20"/>
              </a:cxn>
              <a:cxn ang="0">
                <a:pos x="30" y="17"/>
              </a:cxn>
              <a:cxn ang="0">
                <a:pos x="30" y="13"/>
              </a:cxn>
              <a:cxn ang="0">
                <a:pos x="30" y="13"/>
              </a:cxn>
              <a:cxn ang="0">
                <a:pos x="30" y="10"/>
              </a:cxn>
              <a:cxn ang="0">
                <a:pos x="30" y="7"/>
              </a:cxn>
              <a:cxn ang="0">
                <a:pos x="27" y="7"/>
              </a:cxn>
              <a:cxn ang="0">
                <a:pos x="27" y="3"/>
              </a:cxn>
              <a:cxn ang="0">
                <a:pos x="23" y="3"/>
              </a:cxn>
              <a:cxn ang="0">
                <a:pos x="23" y="0"/>
              </a:cxn>
              <a:cxn ang="0">
                <a:pos x="20" y="0"/>
              </a:cxn>
              <a:cxn ang="0">
                <a:pos x="17" y="0"/>
              </a:cxn>
              <a:cxn ang="0">
                <a:pos x="13" y="0"/>
              </a:cxn>
              <a:cxn ang="0">
                <a:pos x="13" y="0"/>
              </a:cxn>
              <a:cxn ang="0">
                <a:pos x="10" y="0"/>
              </a:cxn>
              <a:cxn ang="0">
                <a:pos x="7" y="0"/>
              </a:cxn>
              <a:cxn ang="0">
                <a:pos x="7" y="3"/>
              </a:cxn>
              <a:cxn ang="0">
                <a:pos x="3" y="3"/>
              </a:cxn>
              <a:cxn ang="0">
                <a:pos x="3" y="7"/>
              </a:cxn>
              <a:cxn ang="0">
                <a:pos x="0" y="7"/>
              </a:cxn>
              <a:cxn ang="0">
                <a:pos x="0" y="10"/>
              </a:cxn>
              <a:cxn ang="0">
                <a:pos x="0" y="13"/>
              </a:cxn>
              <a:cxn ang="0">
                <a:pos x="0" y="13"/>
              </a:cxn>
              <a:cxn ang="0">
                <a:pos x="0" y="17"/>
              </a:cxn>
              <a:cxn ang="0">
                <a:pos x="0" y="20"/>
              </a:cxn>
              <a:cxn ang="0">
                <a:pos x="0" y="24"/>
              </a:cxn>
              <a:cxn ang="0">
                <a:pos x="3" y="24"/>
              </a:cxn>
              <a:cxn ang="0">
                <a:pos x="3" y="27"/>
              </a:cxn>
              <a:cxn ang="0">
                <a:pos x="7" y="27"/>
              </a:cxn>
              <a:cxn ang="0">
                <a:pos x="7" y="30"/>
              </a:cxn>
              <a:cxn ang="0">
                <a:pos x="10" y="30"/>
              </a:cxn>
              <a:cxn ang="0">
                <a:pos x="13" y="30"/>
              </a:cxn>
              <a:cxn ang="0">
                <a:pos x="13" y="30"/>
              </a:cxn>
              <a:cxn ang="0">
                <a:pos x="13" y="30"/>
              </a:cxn>
            </a:cxnLst>
            <a:rect l="0" t="0" r="r" b="b"/>
            <a:pathLst>
              <a:path w="30" h="30">
                <a:moveTo>
                  <a:pt x="13" y="30"/>
                </a:moveTo>
                <a:lnTo>
                  <a:pt x="17" y="30"/>
                </a:lnTo>
                <a:lnTo>
                  <a:pt x="20" y="30"/>
                </a:lnTo>
                <a:lnTo>
                  <a:pt x="23" y="30"/>
                </a:lnTo>
                <a:lnTo>
                  <a:pt x="23" y="27"/>
                </a:lnTo>
                <a:lnTo>
                  <a:pt x="27" y="27"/>
                </a:lnTo>
                <a:lnTo>
                  <a:pt x="27" y="24"/>
                </a:lnTo>
                <a:lnTo>
                  <a:pt x="30" y="24"/>
                </a:lnTo>
                <a:lnTo>
                  <a:pt x="30" y="20"/>
                </a:lnTo>
                <a:lnTo>
                  <a:pt x="30" y="17"/>
                </a:lnTo>
                <a:lnTo>
                  <a:pt x="30" y="13"/>
                </a:lnTo>
                <a:lnTo>
                  <a:pt x="30" y="13"/>
                </a:lnTo>
                <a:lnTo>
                  <a:pt x="30" y="10"/>
                </a:lnTo>
                <a:lnTo>
                  <a:pt x="30" y="7"/>
                </a:lnTo>
                <a:lnTo>
                  <a:pt x="27" y="7"/>
                </a:lnTo>
                <a:lnTo>
                  <a:pt x="27" y="3"/>
                </a:lnTo>
                <a:lnTo>
                  <a:pt x="23" y="3"/>
                </a:lnTo>
                <a:lnTo>
                  <a:pt x="23" y="0"/>
                </a:lnTo>
                <a:lnTo>
                  <a:pt x="20" y="0"/>
                </a:lnTo>
                <a:lnTo>
                  <a:pt x="17" y="0"/>
                </a:lnTo>
                <a:lnTo>
                  <a:pt x="13" y="0"/>
                </a:lnTo>
                <a:lnTo>
                  <a:pt x="13" y="0"/>
                </a:lnTo>
                <a:lnTo>
                  <a:pt x="10" y="0"/>
                </a:lnTo>
                <a:lnTo>
                  <a:pt x="7" y="0"/>
                </a:lnTo>
                <a:lnTo>
                  <a:pt x="7" y="3"/>
                </a:lnTo>
                <a:lnTo>
                  <a:pt x="3" y="3"/>
                </a:lnTo>
                <a:lnTo>
                  <a:pt x="3" y="7"/>
                </a:lnTo>
                <a:lnTo>
                  <a:pt x="0" y="7"/>
                </a:lnTo>
                <a:lnTo>
                  <a:pt x="0" y="10"/>
                </a:lnTo>
                <a:lnTo>
                  <a:pt x="0" y="13"/>
                </a:lnTo>
                <a:lnTo>
                  <a:pt x="0" y="13"/>
                </a:lnTo>
                <a:lnTo>
                  <a:pt x="0" y="17"/>
                </a:lnTo>
                <a:lnTo>
                  <a:pt x="0" y="20"/>
                </a:lnTo>
                <a:lnTo>
                  <a:pt x="0" y="24"/>
                </a:lnTo>
                <a:lnTo>
                  <a:pt x="3" y="24"/>
                </a:lnTo>
                <a:lnTo>
                  <a:pt x="3" y="27"/>
                </a:lnTo>
                <a:lnTo>
                  <a:pt x="7" y="27"/>
                </a:lnTo>
                <a:lnTo>
                  <a:pt x="7" y="30"/>
                </a:lnTo>
                <a:lnTo>
                  <a:pt x="10" y="30"/>
                </a:lnTo>
                <a:lnTo>
                  <a:pt x="13" y="30"/>
                </a:lnTo>
                <a:lnTo>
                  <a:pt x="13" y="30"/>
                </a:lnTo>
                <a:lnTo>
                  <a:pt x="13" y="3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339" name="Freeform 323"/>
          <p:cNvSpPr>
            <a:spLocks/>
          </p:cNvSpPr>
          <p:nvPr/>
        </p:nvSpPr>
        <p:spPr bwMode="auto">
          <a:xfrm>
            <a:off x="6624638" y="4702175"/>
            <a:ext cx="49212" cy="53975"/>
          </a:xfrm>
          <a:custGeom>
            <a:avLst/>
            <a:gdLst/>
            <a:ahLst/>
            <a:cxnLst>
              <a:cxn ang="0">
                <a:pos x="13" y="30"/>
              </a:cxn>
              <a:cxn ang="0">
                <a:pos x="17" y="30"/>
              </a:cxn>
              <a:cxn ang="0">
                <a:pos x="20" y="30"/>
              </a:cxn>
              <a:cxn ang="0">
                <a:pos x="23" y="27"/>
              </a:cxn>
              <a:cxn ang="0">
                <a:pos x="23" y="27"/>
              </a:cxn>
              <a:cxn ang="0">
                <a:pos x="27" y="27"/>
              </a:cxn>
              <a:cxn ang="0">
                <a:pos x="27" y="23"/>
              </a:cxn>
              <a:cxn ang="0">
                <a:pos x="30" y="20"/>
              </a:cxn>
              <a:cxn ang="0">
                <a:pos x="30" y="20"/>
              </a:cxn>
              <a:cxn ang="0">
                <a:pos x="30" y="17"/>
              </a:cxn>
              <a:cxn ang="0">
                <a:pos x="30" y="13"/>
              </a:cxn>
              <a:cxn ang="0">
                <a:pos x="30" y="13"/>
              </a:cxn>
              <a:cxn ang="0">
                <a:pos x="30" y="10"/>
              </a:cxn>
              <a:cxn ang="0">
                <a:pos x="30" y="7"/>
              </a:cxn>
              <a:cxn ang="0">
                <a:pos x="27" y="7"/>
              </a:cxn>
              <a:cxn ang="0">
                <a:pos x="27" y="3"/>
              </a:cxn>
              <a:cxn ang="0">
                <a:pos x="23" y="3"/>
              </a:cxn>
              <a:cxn ang="0">
                <a:pos x="23" y="0"/>
              </a:cxn>
              <a:cxn ang="0">
                <a:pos x="20" y="0"/>
              </a:cxn>
              <a:cxn ang="0">
                <a:pos x="17" y="0"/>
              </a:cxn>
              <a:cxn ang="0">
                <a:pos x="13" y="0"/>
              </a:cxn>
              <a:cxn ang="0">
                <a:pos x="13" y="0"/>
              </a:cxn>
              <a:cxn ang="0">
                <a:pos x="10" y="0"/>
              </a:cxn>
              <a:cxn ang="0">
                <a:pos x="7" y="0"/>
              </a:cxn>
              <a:cxn ang="0">
                <a:pos x="7" y="3"/>
              </a:cxn>
              <a:cxn ang="0">
                <a:pos x="3" y="3"/>
              </a:cxn>
              <a:cxn ang="0">
                <a:pos x="3" y="7"/>
              </a:cxn>
              <a:cxn ang="0">
                <a:pos x="0" y="7"/>
              </a:cxn>
              <a:cxn ang="0">
                <a:pos x="0" y="10"/>
              </a:cxn>
              <a:cxn ang="0">
                <a:pos x="0" y="13"/>
              </a:cxn>
              <a:cxn ang="0">
                <a:pos x="0" y="13"/>
              </a:cxn>
              <a:cxn ang="0">
                <a:pos x="0" y="17"/>
              </a:cxn>
              <a:cxn ang="0">
                <a:pos x="0" y="20"/>
              </a:cxn>
              <a:cxn ang="0">
                <a:pos x="0" y="20"/>
              </a:cxn>
              <a:cxn ang="0">
                <a:pos x="3" y="23"/>
              </a:cxn>
              <a:cxn ang="0">
                <a:pos x="3" y="27"/>
              </a:cxn>
              <a:cxn ang="0">
                <a:pos x="7" y="27"/>
              </a:cxn>
              <a:cxn ang="0">
                <a:pos x="7" y="27"/>
              </a:cxn>
              <a:cxn ang="0">
                <a:pos x="10" y="30"/>
              </a:cxn>
              <a:cxn ang="0">
                <a:pos x="13" y="30"/>
              </a:cxn>
              <a:cxn ang="0">
                <a:pos x="13" y="30"/>
              </a:cxn>
              <a:cxn ang="0">
                <a:pos x="13" y="30"/>
              </a:cxn>
            </a:cxnLst>
            <a:rect l="0" t="0" r="r" b="b"/>
            <a:pathLst>
              <a:path w="30" h="30">
                <a:moveTo>
                  <a:pt x="13" y="30"/>
                </a:moveTo>
                <a:lnTo>
                  <a:pt x="17" y="30"/>
                </a:lnTo>
                <a:lnTo>
                  <a:pt x="20" y="30"/>
                </a:lnTo>
                <a:lnTo>
                  <a:pt x="23" y="27"/>
                </a:lnTo>
                <a:lnTo>
                  <a:pt x="23" y="27"/>
                </a:lnTo>
                <a:lnTo>
                  <a:pt x="27" y="27"/>
                </a:lnTo>
                <a:lnTo>
                  <a:pt x="27" y="23"/>
                </a:lnTo>
                <a:lnTo>
                  <a:pt x="30" y="20"/>
                </a:lnTo>
                <a:lnTo>
                  <a:pt x="30" y="20"/>
                </a:lnTo>
                <a:lnTo>
                  <a:pt x="30" y="17"/>
                </a:lnTo>
                <a:lnTo>
                  <a:pt x="30" y="13"/>
                </a:lnTo>
                <a:lnTo>
                  <a:pt x="30" y="13"/>
                </a:lnTo>
                <a:lnTo>
                  <a:pt x="30" y="10"/>
                </a:lnTo>
                <a:lnTo>
                  <a:pt x="30" y="7"/>
                </a:lnTo>
                <a:lnTo>
                  <a:pt x="27" y="7"/>
                </a:lnTo>
                <a:lnTo>
                  <a:pt x="27" y="3"/>
                </a:lnTo>
                <a:lnTo>
                  <a:pt x="23" y="3"/>
                </a:lnTo>
                <a:lnTo>
                  <a:pt x="23" y="0"/>
                </a:lnTo>
                <a:lnTo>
                  <a:pt x="20" y="0"/>
                </a:lnTo>
                <a:lnTo>
                  <a:pt x="17" y="0"/>
                </a:lnTo>
                <a:lnTo>
                  <a:pt x="13" y="0"/>
                </a:lnTo>
                <a:lnTo>
                  <a:pt x="13" y="0"/>
                </a:lnTo>
                <a:lnTo>
                  <a:pt x="10" y="0"/>
                </a:lnTo>
                <a:lnTo>
                  <a:pt x="7" y="0"/>
                </a:lnTo>
                <a:lnTo>
                  <a:pt x="7" y="3"/>
                </a:lnTo>
                <a:lnTo>
                  <a:pt x="3" y="3"/>
                </a:lnTo>
                <a:lnTo>
                  <a:pt x="3" y="7"/>
                </a:lnTo>
                <a:lnTo>
                  <a:pt x="0" y="7"/>
                </a:lnTo>
                <a:lnTo>
                  <a:pt x="0" y="10"/>
                </a:lnTo>
                <a:lnTo>
                  <a:pt x="0" y="13"/>
                </a:lnTo>
                <a:lnTo>
                  <a:pt x="0" y="13"/>
                </a:lnTo>
                <a:lnTo>
                  <a:pt x="0" y="17"/>
                </a:lnTo>
                <a:lnTo>
                  <a:pt x="0" y="20"/>
                </a:lnTo>
                <a:lnTo>
                  <a:pt x="0" y="20"/>
                </a:lnTo>
                <a:lnTo>
                  <a:pt x="3" y="23"/>
                </a:lnTo>
                <a:lnTo>
                  <a:pt x="3" y="27"/>
                </a:lnTo>
                <a:lnTo>
                  <a:pt x="7" y="27"/>
                </a:lnTo>
                <a:lnTo>
                  <a:pt x="7" y="27"/>
                </a:lnTo>
                <a:lnTo>
                  <a:pt x="10" y="30"/>
                </a:lnTo>
                <a:lnTo>
                  <a:pt x="13" y="30"/>
                </a:lnTo>
                <a:lnTo>
                  <a:pt x="13" y="30"/>
                </a:lnTo>
                <a:lnTo>
                  <a:pt x="13" y="3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340" name="Text Box 324"/>
          <p:cNvSpPr txBox="1">
            <a:spLocks noChangeArrowheads="1"/>
          </p:cNvSpPr>
          <p:nvPr/>
        </p:nvSpPr>
        <p:spPr bwMode="auto">
          <a:xfrm>
            <a:off x="742950" y="4802188"/>
            <a:ext cx="817563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b="0">
                <a:solidFill>
                  <a:schemeClr val="accent1"/>
                </a:solidFill>
                <a:latin typeface="Helvetica" pitchFamily="34" charset="0"/>
              </a:rPr>
              <a:t>Imem</a:t>
            </a:r>
          </a:p>
        </p:txBody>
      </p:sp>
      <p:sp>
        <p:nvSpPr>
          <p:cNvPr id="982341" name="Text Box 325"/>
          <p:cNvSpPr txBox="1">
            <a:spLocks noChangeArrowheads="1"/>
          </p:cNvSpPr>
          <p:nvPr/>
        </p:nvSpPr>
        <p:spPr bwMode="auto">
          <a:xfrm>
            <a:off x="7162800" y="5867400"/>
            <a:ext cx="931862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b="0" dirty="0" err="1">
                <a:solidFill>
                  <a:schemeClr val="accent1"/>
                </a:solidFill>
                <a:latin typeface="Helvetica" pitchFamily="34" charset="0"/>
              </a:rPr>
              <a:t>Dmem</a:t>
            </a:r>
            <a:endParaRPr lang="en-US" sz="2000" b="0" dirty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982342" name="Text Box 326"/>
          <p:cNvSpPr txBox="1">
            <a:spLocks noChangeArrowheads="1"/>
          </p:cNvSpPr>
          <p:nvPr/>
        </p:nvSpPr>
        <p:spPr bwMode="auto">
          <a:xfrm>
            <a:off x="3268663" y="4838700"/>
            <a:ext cx="7778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b="0">
                <a:solidFill>
                  <a:schemeClr val="accent1"/>
                </a:solidFill>
                <a:latin typeface="Helvetica" pitchFamily="34" charset="0"/>
              </a:rPr>
              <a:t>Regs</a:t>
            </a:r>
          </a:p>
        </p:txBody>
      </p:sp>
      <p:sp>
        <p:nvSpPr>
          <p:cNvPr id="982343" name="Text Box 327"/>
          <p:cNvSpPr txBox="1">
            <a:spLocks noChangeArrowheads="1"/>
          </p:cNvSpPr>
          <p:nvPr/>
        </p:nvSpPr>
        <p:spPr bwMode="auto">
          <a:xfrm>
            <a:off x="1733550" y="2303463"/>
            <a:ext cx="733425" cy="39687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b="0">
                <a:solidFill>
                  <a:schemeClr val="accent1"/>
                </a:solidFill>
                <a:latin typeface="Helvetica" pitchFamily="34" charset="0"/>
              </a:rPr>
              <a:t>IF/ID</a:t>
            </a:r>
          </a:p>
        </p:txBody>
      </p:sp>
      <p:sp>
        <p:nvSpPr>
          <p:cNvPr id="982344" name="Text Box 328"/>
          <p:cNvSpPr txBox="1">
            <a:spLocks noChangeArrowheads="1"/>
          </p:cNvSpPr>
          <p:nvPr/>
        </p:nvSpPr>
        <p:spPr bwMode="auto">
          <a:xfrm>
            <a:off x="3943350" y="2355850"/>
            <a:ext cx="847725" cy="39687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b="0">
                <a:solidFill>
                  <a:schemeClr val="accent1"/>
                </a:solidFill>
                <a:latin typeface="Helvetica" pitchFamily="34" charset="0"/>
              </a:rPr>
              <a:t>ID/EX</a:t>
            </a:r>
          </a:p>
        </p:txBody>
      </p:sp>
      <p:sp>
        <p:nvSpPr>
          <p:cNvPr id="982345" name="Text Box 329"/>
          <p:cNvSpPr txBox="1">
            <a:spLocks noChangeArrowheads="1"/>
          </p:cNvSpPr>
          <p:nvPr/>
        </p:nvSpPr>
        <p:spPr bwMode="auto">
          <a:xfrm>
            <a:off x="5800725" y="2347913"/>
            <a:ext cx="1185863" cy="39687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b="0">
                <a:solidFill>
                  <a:schemeClr val="accent1"/>
                </a:solidFill>
                <a:latin typeface="Helvetica" pitchFamily="34" charset="0"/>
              </a:rPr>
              <a:t>EX/MEM</a:t>
            </a:r>
          </a:p>
        </p:txBody>
      </p:sp>
      <p:sp>
        <p:nvSpPr>
          <p:cNvPr id="982346" name="Text Box 330"/>
          <p:cNvSpPr txBox="1">
            <a:spLocks noChangeArrowheads="1"/>
          </p:cNvSpPr>
          <p:nvPr/>
        </p:nvSpPr>
        <p:spPr bwMode="auto">
          <a:xfrm>
            <a:off x="7723188" y="2374900"/>
            <a:ext cx="1255712" cy="39687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b="0">
                <a:solidFill>
                  <a:schemeClr val="accent1"/>
                </a:solidFill>
                <a:latin typeface="Helvetica" pitchFamily="34" charset="0"/>
              </a:rPr>
              <a:t>MEM/WB</a:t>
            </a:r>
          </a:p>
        </p:txBody>
      </p:sp>
      <p:sp>
        <p:nvSpPr>
          <p:cNvPr id="982347" name="Rectangle 331"/>
          <p:cNvSpPr>
            <a:spLocks noChangeArrowheads="1"/>
          </p:cNvSpPr>
          <p:nvPr/>
        </p:nvSpPr>
        <p:spPr bwMode="auto">
          <a:xfrm>
            <a:off x="2016125" y="2647950"/>
            <a:ext cx="185738" cy="379730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2348" name="Rectangle 332"/>
          <p:cNvSpPr>
            <a:spLocks noChangeArrowheads="1"/>
          </p:cNvSpPr>
          <p:nvPr/>
        </p:nvSpPr>
        <p:spPr bwMode="auto">
          <a:xfrm>
            <a:off x="4314825" y="2732088"/>
            <a:ext cx="198438" cy="374015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2349" name="Rectangle 333"/>
          <p:cNvSpPr>
            <a:spLocks noChangeArrowheads="1"/>
          </p:cNvSpPr>
          <p:nvPr/>
        </p:nvSpPr>
        <p:spPr bwMode="auto">
          <a:xfrm>
            <a:off x="6305550" y="2722563"/>
            <a:ext cx="198438" cy="374015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2350" name="Rectangle 334"/>
          <p:cNvSpPr>
            <a:spLocks noChangeArrowheads="1"/>
          </p:cNvSpPr>
          <p:nvPr/>
        </p:nvSpPr>
        <p:spPr bwMode="auto">
          <a:xfrm>
            <a:off x="8286750" y="2732088"/>
            <a:ext cx="198438" cy="374015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2351" name="Text Box 335"/>
          <p:cNvSpPr txBox="1">
            <a:spLocks noChangeArrowheads="1"/>
          </p:cNvSpPr>
          <p:nvPr/>
        </p:nvSpPr>
        <p:spPr bwMode="auto">
          <a:xfrm>
            <a:off x="1736725" y="6405563"/>
            <a:ext cx="631825" cy="2746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200" b="0">
                <a:solidFill>
                  <a:schemeClr val="accent1"/>
                </a:solidFill>
                <a:latin typeface="Helvetica" pitchFamily="34" charset="0"/>
              </a:rPr>
              <a:t>64 bits</a:t>
            </a:r>
          </a:p>
        </p:txBody>
      </p:sp>
      <p:sp>
        <p:nvSpPr>
          <p:cNvPr id="982352" name="Text Box 336"/>
          <p:cNvSpPr txBox="1">
            <a:spLocks noChangeArrowheads="1"/>
          </p:cNvSpPr>
          <p:nvPr/>
        </p:nvSpPr>
        <p:spPr bwMode="auto">
          <a:xfrm>
            <a:off x="4048125" y="6402388"/>
            <a:ext cx="715963" cy="2746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200" b="0">
                <a:solidFill>
                  <a:schemeClr val="accent1"/>
                </a:solidFill>
                <a:latin typeface="Helvetica" pitchFamily="34" charset="0"/>
              </a:rPr>
              <a:t>133 bits</a:t>
            </a:r>
          </a:p>
        </p:txBody>
      </p:sp>
      <p:sp>
        <p:nvSpPr>
          <p:cNvPr id="982353" name="Text Box 337"/>
          <p:cNvSpPr txBox="1">
            <a:spLocks noChangeArrowheads="1"/>
          </p:cNvSpPr>
          <p:nvPr/>
        </p:nvSpPr>
        <p:spPr bwMode="auto">
          <a:xfrm>
            <a:off x="6042025" y="6405563"/>
            <a:ext cx="715963" cy="2746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200" b="0">
                <a:solidFill>
                  <a:schemeClr val="accent1"/>
                </a:solidFill>
                <a:latin typeface="Helvetica" pitchFamily="34" charset="0"/>
              </a:rPr>
              <a:t>102 bits</a:t>
            </a:r>
          </a:p>
        </p:txBody>
      </p:sp>
      <p:sp>
        <p:nvSpPr>
          <p:cNvPr id="982354" name="Text Box 338"/>
          <p:cNvSpPr txBox="1">
            <a:spLocks noChangeArrowheads="1"/>
          </p:cNvSpPr>
          <p:nvPr/>
        </p:nvSpPr>
        <p:spPr bwMode="auto">
          <a:xfrm>
            <a:off x="8045450" y="6396038"/>
            <a:ext cx="631825" cy="2746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200" b="0">
                <a:solidFill>
                  <a:schemeClr val="accent1"/>
                </a:solidFill>
                <a:latin typeface="Helvetica" pitchFamily="34" charset="0"/>
              </a:rPr>
              <a:t>69 bits</a:t>
            </a:r>
          </a:p>
        </p:txBody>
      </p:sp>
      <p:sp>
        <p:nvSpPr>
          <p:cNvPr id="982355" name="Rectangle 339"/>
          <p:cNvSpPr>
            <a:spLocks noChangeArrowheads="1"/>
          </p:cNvSpPr>
          <p:nvPr/>
        </p:nvSpPr>
        <p:spPr bwMode="auto">
          <a:xfrm>
            <a:off x="4010025" y="6115050"/>
            <a:ext cx="571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  <a:latin typeface="Arial" pitchFamily="34" charset="0"/>
              </a:rPr>
              <a:t>5</a:t>
            </a:r>
            <a:endParaRPr lang="en-US" sz="1800" b="0" i="1">
              <a:latin typeface="Arial" pitchFamily="34" charset="0"/>
            </a:endParaRPr>
          </a:p>
        </p:txBody>
      </p:sp>
      <p:sp>
        <p:nvSpPr>
          <p:cNvPr id="982356" name="Line 340"/>
          <p:cNvSpPr>
            <a:spLocks noChangeShapeType="1"/>
          </p:cNvSpPr>
          <p:nvPr/>
        </p:nvSpPr>
        <p:spPr bwMode="auto">
          <a:xfrm flipH="1" flipV="1">
            <a:off x="4038600" y="6267450"/>
            <a:ext cx="71438" cy="1444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2357" name="Text Box 341"/>
          <p:cNvSpPr txBox="1">
            <a:spLocks noChangeArrowheads="1"/>
          </p:cNvSpPr>
          <p:nvPr/>
        </p:nvSpPr>
        <p:spPr bwMode="auto">
          <a:xfrm>
            <a:off x="884239" y="879475"/>
            <a:ext cx="82597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u="none" dirty="0">
                <a:latin typeface="Helvetica" pitchFamily="34" charset="0"/>
              </a:rPr>
              <a:t>Fetch       </a:t>
            </a:r>
            <a:r>
              <a:rPr lang="en-US" u="none" dirty="0" smtClean="0">
                <a:latin typeface="Helvetica" pitchFamily="34" charset="0"/>
              </a:rPr>
              <a:t> </a:t>
            </a:r>
            <a:r>
              <a:rPr lang="en-US" u="none" dirty="0">
                <a:latin typeface="Helvetica" pitchFamily="34" charset="0"/>
              </a:rPr>
              <a:t>Decode              </a:t>
            </a:r>
            <a:r>
              <a:rPr lang="en-US" u="none" dirty="0" smtClean="0">
                <a:latin typeface="Helvetica" pitchFamily="34" charset="0"/>
              </a:rPr>
              <a:t>Execute          Memory       Write </a:t>
            </a:r>
            <a:r>
              <a:rPr lang="en-US" u="none" dirty="0">
                <a:latin typeface="Helvetica" pitchFamily="34" charset="0"/>
              </a:rPr>
              <a:t/>
            </a:r>
            <a:br>
              <a:rPr lang="en-US" u="none" dirty="0">
                <a:latin typeface="Helvetica" pitchFamily="34" charset="0"/>
              </a:rPr>
            </a:br>
            <a:r>
              <a:rPr lang="en-US" u="none" dirty="0">
                <a:latin typeface="Helvetica" pitchFamily="34" charset="0"/>
              </a:rPr>
              <a:t>					</a:t>
            </a:r>
            <a:r>
              <a:rPr lang="en-US" u="none" dirty="0" smtClean="0">
                <a:latin typeface="Helvetica" pitchFamily="34" charset="0"/>
              </a:rPr>
              <a:t> </a:t>
            </a:r>
            <a:r>
              <a:rPr lang="en-US" u="none" dirty="0">
                <a:latin typeface="Helvetica" pitchFamily="34" charset="0"/>
              </a:rPr>
              <a:t>	                    </a:t>
            </a:r>
            <a:r>
              <a:rPr lang="en-US" u="none" dirty="0" smtClean="0">
                <a:latin typeface="Helvetica" pitchFamily="34" charset="0"/>
              </a:rPr>
              <a:t>  Back</a:t>
            </a:r>
            <a:endParaRPr lang="en-US" u="none" dirty="0">
              <a:latin typeface="Helvetica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16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1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03D8-ED3C-4F55-92ED-30393CE07428}" type="slidenum">
              <a:rPr lang="en-US"/>
              <a:pPr/>
              <a:t>16</a:t>
            </a:fld>
            <a:endParaRPr 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03200"/>
            <a:ext cx="5600700" cy="474663"/>
          </a:xfrm>
        </p:spPr>
        <p:txBody>
          <a:bodyPr/>
          <a:lstStyle/>
          <a:p>
            <a:r>
              <a:rPr lang="en-US" dirty="0"/>
              <a:t>Pipelined </a:t>
            </a:r>
            <a:r>
              <a:rPr lang="en-US" dirty="0" smtClean="0"/>
              <a:t>Control Review</a:t>
            </a:r>
            <a:endParaRPr lang="en-US" dirty="0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848600" cy="1276350"/>
          </a:xfrm>
        </p:spPr>
        <p:txBody>
          <a:bodyPr/>
          <a:lstStyle/>
          <a:p>
            <a:pPr lvl="1"/>
            <a:r>
              <a:rPr lang="en-US" sz="2000"/>
              <a:t>Start with single-cycle controller</a:t>
            </a:r>
          </a:p>
          <a:p>
            <a:pPr lvl="1"/>
            <a:r>
              <a:rPr lang="en-US" sz="2000"/>
              <a:t>Group control lines by pipeline stage needed</a:t>
            </a:r>
          </a:p>
          <a:p>
            <a:pPr lvl="1"/>
            <a:r>
              <a:rPr lang="en-US" sz="2000"/>
              <a:t>Extend pipeline registers with control bits</a:t>
            </a:r>
          </a:p>
        </p:txBody>
      </p:sp>
      <p:sp>
        <p:nvSpPr>
          <p:cNvPr id="184324" name="Freeform 4"/>
          <p:cNvSpPr>
            <a:spLocks/>
          </p:cNvSpPr>
          <p:nvPr/>
        </p:nvSpPr>
        <p:spPr bwMode="auto">
          <a:xfrm>
            <a:off x="2808288" y="3743325"/>
            <a:ext cx="387350" cy="654050"/>
          </a:xfrm>
          <a:custGeom>
            <a:avLst/>
            <a:gdLst/>
            <a:ahLst/>
            <a:cxnLst>
              <a:cxn ang="0">
                <a:pos x="241" y="409"/>
              </a:cxn>
              <a:cxn ang="0">
                <a:pos x="244" y="0"/>
              </a:cxn>
              <a:cxn ang="0">
                <a:pos x="0" y="0"/>
              </a:cxn>
              <a:cxn ang="0">
                <a:pos x="0" y="412"/>
              </a:cxn>
              <a:cxn ang="0">
                <a:pos x="244" y="412"/>
              </a:cxn>
              <a:cxn ang="0">
                <a:pos x="244" y="412"/>
              </a:cxn>
              <a:cxn ang="0">
                <a:pos x="241" y="409"/>
              </a:cxn>
            </a:cxnLst>
            <a:rect l="0" t="0" r="r" b="b"/>
            <a:pathLst>
              <a:path w="244" h="412">
                <a:moveTo>
                  <a:pt x="241" y="409"/>
                </a:moveTo>
                <a:lnTo>
                  <a:pt x="244" y="0"/>
                </a:lnTo>
                <a:lnTo>
                  <a:pt x="0" y="0"/>
                </a:lnTo>
                <a:lnTo>
                  <a:pt x="0" y="412"/>
                </a:lnTo>
                <a:lnTo>
                  <a:pt x="244" y="412"/>
                </a:lnTo>
                <a:lnTo>
                  <a:pt x="244" y="412"/>
                </a:lnTo>
                <a:lnTo>
                  <a:pt x="241" y="40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25" name="Freeform 5"/>
          <p:cNvSpPr>
            <a:spLocks/>
          </p:cNvSpPr>
          <p:nvPr/>
        </p:nvSpPr>
        <p:spPr bwMode="auto">
          <a:xfrm>
            <a:off x="2808288" y="3743325"/>
            <a:ext cx="387350" cy="654050"/>
          </a:xfrm>
          <a:custGeom>
            <a:avLst/>
            <a:gdLst/>
            <a:ahLst/>
            <a:cxnLst>
              <a:cxn ang="0">
                <a:pos x="241" y="409"/>
              </a:cxn>
              <a:cxn ang="0">
                <a:pos x="244" y="0"/>
              </a:cxn>
              <a:cxn ang="0">
                <a:pos x="0" y="0"/>
              </a:cxn>
              <a:cxn ang="0">
                <a:pos x="0" y="412"/>
              </a:cxn>
              <a:cxn ang="0">
                <a:pos x="244" y="412"/>
              </a:cxn>
              <a:cxn ang="0">
                <a:pos x="244" y="412"/>
              </a:cxn>
            </a:cxnLst>
            <a:rect l="0" t="0" r="r" b="b"/>
            <a:pathLst>
              <a:path w="244" h="412">
                <a:moveTo>
                  <a:pt x="241" y="409"/>
                </a:moveTo>
                <a:lnTo>
                  <a:pt x="244" y="0"/>
                </a:lnTo>
                <a:lnTo>
                  <a:pt x="0" y="0"/>
                </a:lnTo>
                <a:lnTo>
                  <a:pt x="0" y="412"/>
                </a:lnTo>
                <a:lnTo>
                  <a:pt x="244" y="412"/>
                </a:lnTo>
                <a:lnTo>
                  <a:pt x="244" y="412"/>
                </a:lnTo>
              </a:path>
            </a:pathLst>
          </a:custGeom>
          <a:noFill/>
          <a:ln w="23813">
            <a:solidFill>
              <a:srgbClr val="EB75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26" name="Freeform 6"/>
          <p:cNvSpPr>
            <a:spLocks/>
          </p:cNvSpPr>
          <p:nvPr/>
        </p:nvSpPr>
        <p:spPr bwMode="auto">
          <a:xfrm>
            <a:off x="1557338" y="2608263"/>
            <a:ext cx="798512" cy="1697037"/>
          </a:xfrm>
          <a:custGeom>
            <a:avLst/>
            <a:gdLst/>
            <a:ahLst/>
            <a:cxnLst>
              <a:cxn ang="0">
                <a:pos x="251" y="1065"/>
              </a:cxn>
              <a:cxn ang="0">
                <a:pos x="292" y="1062"/>
              </a:cxn>
              <a:cxn ang="0">
                <a:pos x="332" y="1040"/>
              </a:cxn>
              <a:cxn ang="0">
                <a:pos x="368" y="1007"/>
              </a:cxn>
              <a:cxn ang="0">
                <a:pos x="401" y="963"/>
              </a:cxn>
              <a:cxn ang="0">
                <a:pos x="430" y="912"/>
              </a:cxn>
              <a:cxn ang="0">
                <a:pos x="456" y="850"/>
              </a:cxn>
              <a:cxn ang="0">
                <a:pos x="474" y="781"/>
              </a:cxn>
              <a:cxn ang="0">
                <a:pos x="489" y="704"/>
              </a:cxn>
              <a:cxn ang="0">
                <a:pos x="500" y="620"/>
              </a:cxn>
              <a:cxn ang="0">
                <a:pos x="503" y="533"/>
              </a:cxn>
              <a:cxn ang="0">
                <a:pos x="500" y="449"/>
              </a:cxn>
              <a:cxn ang="0">
                <a:pos x="489" y="365"/>
              </a:cxn>
              <a:cxn ang="0">
                <a:pos x="474" y="288"/>
              </a:cxn>
              <a:cxn ang="0">
                <a:pos x="456" y="219"/>
              </a:cxn>
              <a:cxn ang="0">
                <a:pos x="430" y="157"/>
              </a:cxn>
              <a:cxn ang="0">
                <a:pos x="401" y="106"/>
              </a:cxn>
              <a:cxn ang="0">
                <a:pos x="368" y="62"/>
              </a:cxn>
              <a:cxn ang="0">
                <a:pos x="332" y="30"/>
              </a:cxn>
              <a:cxn ang="0">
                <a:pos x="292" y="8"/>
              </a:cxn>
              <a:cxn ang="0">
                <a:pos x="251" y="0"/>
              </a:cxn>
              <a:cxn ang="0">
                <a:pos x="211" y="8"/>
              </a:cxn>
              <a:cxn ang="0">
                <a:pos x="171" y="30"/>
              </a:cxn>
              <a:cxn ang="0">
                <a:pos x="138" y="62"/>
              </a:cxn>
              <a:cxn ang="0">
                <a:pos x="105" y="106"/>
              </a:cxn>
              <a:cxn ang="0">
                <a:pos x="76" y="157"/>
              </a:cxn>
              <a:cxn ang="0">
                <a:pos x="51" y="219"/>
              </a:cxn>
              <a:cxn ang="0">
                <a:pos x="29" y="288"/>
              </a:cxn>
              <a:cxn ang="0">
                <a:pos x="14" y="365"/>
              </a:cxn>
              <a:cxn ang="0">
                <a:pos x="3" y="449"/>
              </a:cxn>
              <a:cxn ang="0">
                <a:pos x="0" y="533"/>
              </a:cxn>
              <a:cxn ang="0">
                <a:pos x="3" y="620"/>
              </a:cxn>
              <a:cxn ang="0">
                <a:pos x="14" y="704"/>
              </a:cxn>
              <a:cxn ang="0">
                <a:pos x="29" y="781"/>
              </a:cxn>
              <a:cxn ang="0">
                <a:pos x="51" y="850"/>
              </a:cxn>
              <a:cxn ang="0">
                <a:pos x="76" y="912"/>
              </a:cxn>
              <a:cxn ang="0">
                <a:pos x="105" y="963"/>
              </a:cxn>
              <a:cxn ang="0">
                <a:pos x="138" y="1007"/>
              </a:cxn>
              <a:cxn ang="0">
                <a:pos x="171" y="1040"/>
              </a:cxn>
              <a:cxn ang="0">
                <a:pos x="211" y="1062"/>
              </a:cxn>
              <a:cxn ang="0">
                <a:pos x="251" y="1069"/>
              </a:cxn>
              <a:cxn ang="0">
                <a:pos x="251" y="1069"/>
              </a:cxn>
              <a:cxn ang="0">
                <a:pos x="251" y="1065"/>
              </a:cxn>
            </a:cxnLst>
            <a:rect l="0" t="0" r="r" b="b"/>
            <a:pathLst>
              <a:path w="503" h="1069">
                <a:moveTo>
                  <a:pt x="251" y="1065"/>
                </a:moveTo>
                <a:lnTo>
                  <a:pt x="292" y="1062"/>
                </a:lnTo>
                <a:lnTo>
                  <a:pt x="332" y="1040"/>
                </a:lnTo>
                <a:lnTo>
                  <a:pt x="368" y="1007"/>
                </a:lnTo>
                <a:lnTo>
                  <a:pt x="401" y="963"/>
                </a:lnTo>
                <a:lnTo>
                  <a:pt x="430" y="912"/>
                </a:lnTo>
                <a:lnTo>
                  <a:pt x="456" y="850"/>
                </a:lnTo>
                <a:lnTo>
                  <a:pt x="474" y="781"/>
                </a:lnTo>
                <a:lnTo>
                  <a:pt x="489" y="704"/>
                </a:lnTo>
                <a:lnTo>
                  <a:pt x="500" y="620"/>
                </a:lnTo>
                <a:lnTo>
                  <a:pt x="503" y="533"/>
                </a:lnTo>
                <a:lnTo>
                  <a:pt x="500" y="449"/>
                </a:lnTo>
                <a:lnTo>
                  <a:pt x="489" y="365"/>
                </a:lnTo>
                <a:lnTo>
                  <a:pt x="474" y="288"/>
                </a:lnTo>
                <a:lnTo>
                  <a:pt x="456" y="219"/>
                </a:lnTo>
                <a:lnTo>
                  <a:pt x="430" y="157"/>
                </a:lnTo>
                <a:lnTo>
                  <a:pt x="401" y="106"/>
                </a:lnTo>
                <a:lnTo>
                  <a:pt x="368" y="62"/>
                </a:lnTo>
                <a:lnTo>
                  <a:pt x="332" y="30"/>
                </a:lnTo>
                <a:lnTo>
                  <a:pt x="292" y="8"/>
                </a:lnTo>
                <a:lnTo>
                  <a:pt x="251" y="0"/>
                </a:lnTo>
                <a:lnTo>
                  <a:pt x="211" y="8"/>
                </a:lnTo>
                <a:lnTo>
                  <a:pt x="171" y="30"/>
                </a:lnTo>
                <a:lnTo>
                  <a:pt x="138" y="62"/>
                </a:lnTo>
                <a:lnTo>
                  <a:pt x="105" y="106"/>
                </a:lnTo>
                <a:lnTo>
                  <a:pt x="76" y="157"/>
                </a:lnTo>
                <a:lnTo>
                  <a:pt x="51" y="219"/>
                </a:lnTo>
                <a:lnTo>
                  <a:pt x="29" y="288"/>
                </a:lnTo>
                <a:lnTo>
                  <a:pt x="14" y="365"/>
                </a:lnTo>
                <a:lnTo>
                  <a:pt x="3" y="449"/>
                </a:lnTo>
                <a:lnTo>
                  <a:pt x="0" y="533"/>
                </a:lnTo>
                <a:lnTo>
                  <a:pt x="3" y="620"/>
                </a:lnTo>
                <a:lnTo>
                  <a:pt x="14" y="704"/>
                </a:lnTo>
                <a:lnTo>
                  <a:pt x="29" y="781"/>
                </a:lnTo>
                <a:lnTo>
                  <a:pt x="51" y="850"/>
                </a:lnTo>
                <a:lnTo>
                  <a:pt x="76" y="912"/>
                </a:lnTo>
                <a:lnTo>
                  <a:pt x="105" y="963"/>
                </a:lnTo>
                <a:lnTo>
                  <a:pt x="138" y="1007"/>
                </a:lnTo>
                <a:lnTo>
                  <a:pt x="171" y="1040"/>
                </a:lnTo>
                <a:lnTo>
                  <a:pt x="211" y="1062"/>
                </a:lnTo>
                <a:lnTo>
                  <a:pt x="251" y="1069"/>
                </a:lnTo>
                <a:lnTo>
                  <a:pt x="251" y="1069"/>
                </a:lnTo>
                <a:lnTo>
                  <a:pt x="251" y="106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27" name="Freeform 7"/>
          <p:cNvSpPr>
            <a:spLocks/>
          </p:cNvSpPr>
          <p:nvPr/>
        </p:nvSpPr>
        <p:spPr bwMode="auto">
          <a:xfrm>
            <a:off x="1557338" y="2608263"/>
            <a:ext cx="798512" cy="1697037"/>
          </a:xfrm>
          <a:custGeom>
            <a:avLst/>
            <a:gdLst/>
            <a:ahLst/>
            <a:cxnLst>
              <a:cxn ang="0">
                <a:pos x="251" y="1065"/>
              </a:cxn>
              <a:cxn ang="0">
                <a:pos x="292" y="1062"/>
              </a:cxn>
              <a:cxn ang="0">
                <a:pos x="332" y="1040"/>
              </a:cxn>
              <a:cxn ang="0">
                <a:pos x="368" y="1007"/>
              </a:cxn>
              <a:cxn ang="0">
                <a:pos x="401" y="963"/>
              </a:cxn>
              <a:cxn ang="0">
                <a:pos x="430" y="912"/>
              </a:cxn>
              <a:cxn ang="0">
                <a:pos x="456" y="850"/>
              </a:cxn>
              <a:cxn ang="0">
                <a:pos x="474" y="781"/>
              </a:cxn>
              <a:cxn ang="0">
                <a:pos x="489" y="704"/>
              </a:cxn>
              <a:cxn ang="0">
                <a:pos x="500" y="620"/>
              </a:cxn>
              <a:cxn ang="0">
                <a:pos x="503" y="533"/>
              </a:cxn>
              <a:cxn ang="0">
                <a:pos x="500" y="449"/>
              </a:cxn>
              <a:cxn ang="0">
                <a:pos x="489" y="365"/>
              </a:cxn>
              <a:cxn ang="0">
                <a:pos x="474" y="288"/>
              </a:cxn>
              <a:cxn ang="0">
                <a:pos x="456" y="219"/>
              </a:cxn>
              <a:cxn ang="0">
                <a:pos x="430" y="157"/>
              </a:cxn>
              <a:cxn ang="0">
                <a:pos x="401" y="106"/>
              </a:cxn>
              <a:cxn ang="0">
                <a:pos x="368" y="62"/>
              </a:cxn>
              <a:cxn ang="0">
                <a:pos x="332" y="30"/>
              </a:cxn>
              <a:cxn ang="0">
                <a:pos x="292" y="8"/>
              </a:cxn>
              <a:cxn ang="0">
                <a:pos x="251" y="0"/>
              </a:cxn>
              <a:cxn ang="0">
                <a:pos x="211" y="8"/>
              </a:cxn>
              <a:cxn ang="0">
                <a:pos x="171" y="30"/>
              </a:cxn>
              <a:cxn ang="0">
                <a:pos x="138" y="62"/>
              </a:cxn>
              <a:cxn ang="0">
                <a:pos x="105" y="106"/>
              </a:cxn>
              <a:cxn ang="0">
                <a:pos x="76" y="157"/>
              </a:cxn>
              <a:cxn ang="0">
                <a:pos x="51" y="219"/>
              </a:cxn>
              <a:cxn ang="0">
                <a:pos x="29" y="288"/>
              </a:cxn>
              <a:cxn ang="0">
                <a:pos x="14" y="365"/>
              </a:cxn>
              <a:cxn ang="0">
                <a:pos x="3" y="449"/>
              </a:cxn>
              <a:cxn ang="0">
                <a:pos x="0" y="533"/>
              </a:cxn>
              <a:cxn ang="0">
                <a:pos x="3" y="620"/>
              </a:cxn>
              <a:cxn ang="0">
                <a:pos x="14" y="704"/>
              </a:cxn>
              <a:cxn ang="0">
                <a:pos x="29" y="781"/>
              </a:cxn>
              <a:cxn ang="0">
                <a:pos x="51" y="850"/>
              </a:cxn>
              <a:cxn ang="0">
                <a:pos x="76" y="912"/>
              </a:cxn>
              <a:cxn ang="0">
                <a:pos x="105" y="963"/>
              </a:cxn>
              <a:cxn ang="0">
                <a:pos x="138" y="1007"/>
              </a:cxn>
              <a:cxn ang="0">
                <a:pos x="171" y="1040"/>
              </a:cxn>
              <a:cxn ang="0">
                <a:pos x="211" y="1062"/>
              </a:cxn>
              <a:cxn ang="0">
                <a:pos x="251" y="1069"/>
              </a:cxn>
              <a:cxn ang="0">
                <a:pos x="251" y="1069"/>
              </a:cxn>
            </a:cxnLst>
            <a:rect l="0" t="0" r="r" b="b"/>
            <a:pathLst>
              <a:path w="503" h="1069">
                <a:moveTo>
                  <a:pt x="251" y="1065"/>
                </a:moveTo>
                <a:lnTo>
                  <a:pt x="292" y="1062"/>
                </a:lnTo>
                <a:lnTo>
                  <a:pt x="332" y="1040"/>
                </a:lnTo>
                <a:lnTo>
                  <a:pt x="368" y="1007"/>
                </a:lnTo>
                <a:lnTo>
                  <a:pt x="401" y="963"/>
                </a:lnTo>
                <a:lnTo>
                  <a:pt x="430" y="912"/>
                </a:lnTo>
                <a:lnTo>
                  <a:pt x="456" y="850"/>
                </a:lnTo>
                <a:lnTo>
                  <a:pt x="474" y="781"/>
                </a:lnTo>
                <a:lnTo>
                  <a:pt x="489" y="704"/>
                </a:lnTo>
                <a:lnTo>
                  <a:pt x="500" y="620"/>
                </a:lnTo>
                <a:lnTo>
                  <a:pt x="503" y="533"/>
                </a:lnTo>
                <a:lnTo>
                  <a:pt x="500" y="449"/>
                </a:lnTo>
                <a:lnTo>
                  <a:pt x="489" y="365"/>
                </a:lnTo>
                <a:lnTo>
                  <a:pt x="474" y="288"/>
                </a:lnTo>
                <a:lnTo>
                  <a:pt x="456" y="219"/>
                </a:lnTo>
                <a:lnTo>
                  <a:pt x="430" y="157"/>
                </a:lnTo>
                <a:lnTo>
                  <a:pt x="401" y="106"/>
                </a:lnTo>
                <a:lnTo>
                  <a:pt x="368" y="62"/>
                </a:lnTo>
                <a:lnTo>
                  <a:pt x="332" y="30"/>
                </a:lnTo>
                <a:lnTo>
                  <a:pt x="292" y="8"/>
                </a:lnTo>
                <a:lnTo>
                  <a:pt x="251" y="0"/>
                </a:lnTo>
                <a:lnTo>
                  <a:pt x="211" y="8"/>
                </a:lnTo>
                <a:lnTo>
                  <a:pt x="171" y="30"/>
                </a:lnTo>
                <a:lnTo>
                  <a:pt x="138" y="62"/>
                </a:lnTo>
                <a:lnTo>
                  <a:pt x="105" y="106"/>
                </a:lnTo>
                <a:lnTo>
                  <a:pt x="76" y="157"/>
                </a:lnTo>
                <a:lnTo>
                  <a:pt x="51" y="219"/>
                </a:lnTo>
                <a:lnTo>
                  <a:pt x="29" y="288"/>
                </a:lnTo>
                <a:lnTo>
                  <a:pt x="14" y="365"/>
                </a:lnTo>
                <a:lnTo>
                  <a:pt x="3" y="449"/>
                </a:lnTo>
                <a:lnTo>
                  <a:pt x="0" y="533"/>
                </a:lnTo>
                <a:lnTo>
                  <a:pt x="3" y="620"/>
                </a:lnTo>
                <a:lnTo>
                  <a:pt x="14" y="704"/>
                </a:lnTo>
                <a:lnTo>
                  <a:pt x="29" y="781"/>
                </a:lnTo>
                <a:lnTo>
                  <a:pt x="51" y="850"/>
                </a:lnTo>
                <a:lnTo>
                  <a:pt x="76" y="912"/>
                </a:lnTo>
                <a:lnTo>
                  <a:pt x="105" y="963"/>
                </a:lnTo>
                <a:lnTo>
                  <a:pt x="138" y="1007"/>
                </a:lnTo>
                <a:lnTo>
                  <a:pt x="171" y="1040"/>
                </a:lnTo>
                <a:lnTo>
                  <a:pt x="211" y="1062"/>
                </a:lnTo>
                <a:lnTo>
                  <a:pt x="251" y="1069"/>
                </a:lnTo>
                <a:lnTo>
                  <a:pt x="251" y="1069"/>
                </a:lnTo>
              </a:path>
            </a:pathLst>
          </a:custGeom>
          <a:noFill/>
          <a:ln w="23813">
            <a:solidFill>
              <a:srgbClr val="EB75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28" name="Rectangle 8"/>
          <p:cNvSpPr>
            <a:spLocks noChangeArrowheads="1"/>
          </p:cNvSpPr>
          <p:nvPr/>
        </p:nvSpPr>
        <p:spPr bwMode="auto">
          <a:xfrm>
            <a:off x="1638300" y="3344863"/>
            <a:ext cx="138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EB7500"/>
                </a:solidFill>
                <a:latin typeface="Arial" charset="0"/>
              </a:rPr>
              <a:t>C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29" name="Rectangle 9"/>
          <p:cNvSpPr>
            <a:spLocks noChangeArrowheads="1"/>
          </p:cNvSpPr>
          <p:nvPr/>
        </p:nvSpPr>
        <p:spPr bwMode="auto">
          <a:xfrm>
            <a:off x="1782763" y="3344863"/>
            <a:ext cx="1063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EB7500"/>
                </a:solidFill>
                <a:latin typeface="Arial" charset="0"/>
              </a:rPr>
              <a:t>o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30" name="Rectangle 10"/>
          <p:cNvSpPr>
            <a:spLocks noChangeArrowheads="1"/>
          </p:cNvSpPr>
          <p:nvPr/>
        </p:nvSpPr>
        <p:spPr bwMode="auto">
          <a:xfrm>
            <a:off x="1887538" y="3344863"/>
            <a:ext cx="1063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EB7500"/>
                </a:solidFill>
                <a:latin typeface="Arial" charset="0"/>
              </a:rPr>
              <a:t>n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31" name="Rectangle 11"/>
          <p:cNvSpPr>
            <a:spLocks noChangeArrowheads="1"/>
          </p:cNvSpPr>
          <p:nvPr/>
        </p:nvSpPr>
        <p:spPr bwMode="auto">
          <a:xfrm>
            <a:off x="1997075" y="3344863"/>
            <a:ext cx="523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EB7500"/>
                </a:solidFill>
                <a:latin typeface="Arial" charset="0"/>
              </a:rPr>
              <a:t>t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32" name="Rectangle 12"/>
          <p:cNvSpPr>
            <a:spLocks noChangeArrowheads="1"/>
          </p:cNvSpPr>
          <p:nvPr/>
        </p:nvSpPr>
        <p:spPr bwMode="auto">
          <a:xfrm>
            <a:off x="2049463" y="3344863"/>
            <a:ext cx="63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EB7500"/>
                </a:solidFill>
                <a:latin typeface="Arial" charset="0"/>
              </a:rPr>
              <a:t>r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33" name="Rectangle 13"/>
          <p:cNvSpPr>
            <a:spLocks noChangeArrowheads="1"/>
          </p:cNvSpPr>
          <p:nvPr/>
        </p:nvSpPr>
        <p:spPr bwMode="auto">
          <a:xfrm>
            <a:off x="2112963" y="3344863"/>
            <a:ext cx="1063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EB7500"/>
                </a:solidFill>
                <a:latin typeface="Arial" charset="0"/>
              </a:rPr>
              <a:t>o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34" name="Rectangle 14"/>
          <p:cNvSpPr>
            <a:spLocks noChangeArrowheads="1"/>
          </p:cNvSpPr>
          <p:nvPr/>
        </p:nvSpPr>
        <p:spPr bwMode="auto">
          <a:xfrm>
            <a:off x="2217738" y="3344863"/>
            <a:ext cx="428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EB7500"/>
                </a:solidFill>
                <a:latin typeface="Arial" charset="0"/>
              </a:rPr>
              <a:t>l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35" name="Freeform 15"/>
          <p:cNvSpPr>
            <a:spLocks/>
          </p:cNvSpPr>
          <p:nvPr/>
        </p:nvSpPr>
        <p:spPr bwMode="auto">
          <a:xfrm>
            <a:off x="409575" y="4397375"/>
            <a:ext cx="388938" cy="1662113"/>
          </a:xfrm>
          <a:custGeom>
            <a:avLst/>
            <a:gdLst/>
            <a:ahLst/>
            <a:cxnLst>
              <a:cxn ang="0">
                <a:pos x="241" y="1043"/>
              </a:cxn>
              <a:cxn ang="0">
                <a:pos x="245" y="0"/>
              </a:cxn>
              <a:cxn ang="0">
                <a:pos x="0" y="0"/>
              </a:cxn>
              <a:cxn ang="0">
                <a:pos x="0" y="1047"/>
              </a:cxn>
              <a:cxn ang="0">
                <a:pos x="245" y="1047"/>
              </a:cxn>
              <a:cxn ang="0">
                <a:pos x="245" y="1047"/>
              </a:cxn>
              <a:cxn ang="0">
                <a:pos x="241" y="1043"/>
              </a:cxn>
            </a:cxnLst>
            <a:rect l="0" t="0" r="r" b="b"/>
            <a:pathLst>
              <a:path w="245" h="1047">
                <a:moveTo>
                  <a:pt x="241" y="1043"/>
                </a:moveTo>
                <a:lnTo>
                  <a:pt x="245" y="0"/>
                </a:lnTo>
                <a:lnTo>
                  <a:pt x="0" y="0"/>
                </a:lnTo>
                <a:lnTo>
                  <a:pt x="0" y="1047"/>
                </a:lnTo>
                <a:lnTo>
                  <a:pt x="245" y="1047"/>
                </a:lnTo>
                <a:lnTo>
                  <a:pt x="245" y="1047"/>
                </a:lnTo>
                <a:lnTo>
                  <a:pt x="241" y="104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36" name="Freeform 16"/>
          <p:cNvSpPr>
            <a:spLocks/>
          </p:cNvSpPr>
          <p:nvPr/>
        </p:nvSpPr>
        <p:spPr bwMode="auto">
          <a:xfrm>
            <a:off x="409575" y="4397375"/>
            <a:ext cx="388938" cy="1662113"/>
          </a:xfrm>
          <a:custGeom>
            <a:avLst/>
            <a:gdLst/>
            <a:ahLst/>
            <a:cxnLst>
              <a:cxn ang="0">
                <a:pos x="241" y="1043"/>
              </a:cxn>
              <a:cxn ang="0">
                <a:pos x="245" y="0"/>
              </a:cxn>
              <a:cxn ang="0">
                <a:pos x="0" y="0"/>
              </a:cxn>
              <a:cxn ang="0">
                <a:pos x="0" y="1047"/>
              </a:cxn>
              <a:cxn ang="0">
                <a:pos x="245" y="1047"/>
              </a:cxn>
              <a:cxn ang="0">
                <a:pos x="245" y="1047"/>
              </a:cxn>
            </a:cxnLst>
            <a:rect l="0" t="0" r="r" b="b"/>
            <a:pathLst>
              <a:path w="245" h="1047">
                <a:moveTo>
                  <a:pt x="241" y="1043"/>
                </a:moveTo>
                <a:lnTo>
                  <a:pt x="245" y="0"/>
                </a:lnTo>
                <a:lnTo>
                  <a:pt x="0" y="0"/>
                </a:lnTo>
                <a:lnTo>
                  <a:pt x="0" y="1047"/>
                </a:lnTo>
                <a:lnTo>
                  <a:pt x="245" y="1047"/>
                </a:lnTo>
                <a:lnTo>
                  <a:pt x="245" y="1047"/>
                </a:lnTo>
              </a:path>
            </a:pathLst>
          </a:custGeom>
          <a:noFill/>
          <a:ln w="238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37" name="Freeform 17"/>
          <p:cNvSpPr>
            <a:spLocks/>
          </p:cNvSpPr>
          <p:nvPr/>
        </p:nvSpPr>
        <p:spPr bwMode="auto">
          <a:xfrm>
            <a:off x="2808288" y="4397375"/>
            <a:ext cx="387350" cy="1662113"/>
          </a:xfrm>
          <a:custGeom>
            <a:avLst/>
            <a:gdLst/>
            <a:ahLst/>
            <a:cxnLst>
              <a:cxn ang="0">
                <a:pos x="241" y="1043"/>
              </a:cxn>
              <a:cxn ang="0">
                <a:pos x="244" y="0"/>
              </a:cxn>
              <a:cxn ang="0">
                <a:pos x="0" y="0"/>
              </a:cxn>
              <a:cxn ang="0">
                <a:pos x="0" y="1047"/>
              </a:cxn>
              <a:cxn ang="0">
                <a:pos x="244" y="1047"/>
              </a:cxn>
              <a:cxn ang="0">
                <a:pos x="244" y="1047"/>
              </a:cxn>
              <a:cxn ang="0">
                <a:pos x="241" y="1043"/>
              </a:cxn>
            </a:cxnLst>
            <a:rect l="0" t="0" r="r" b="b"/>
            <a:pathLst>
              <a:path w="244" h="1047">
                <a:moveTo>
                  <a:pt x="241" y="1043"/>
                </a:moveTo>
                <a:lnTo>
                  <a:pt x="244" y="0"/>
                </a:lnTo>
                <a:lnTo>
                  <a:pt x="0" y="0"/>
                </a:lnTo>
                <a:lnTo>
                  <a:pt x="0" y="1047"/>
                </a:lnTo>
                <a:lnTo>
                  <a:pt x="244" y="1047"/>
                </a:lnTo>
                <a:lnTo>
                  <a:pt x="244" y="1047"/>
                </a:lnTo>
                <a:lnTo>
                  <a:pt x="241" y="104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38" name="Freeform 18"/>
          <p:cNvSpPr>
            <a:spLocks/>
          </p:cNvSpPr>
          <p:nvPr/>
        </p:nvSpPr>
        <p:spPr bwMode="auto">
          <a:xfrm>
            <a:off x="2808288" y="4397375"/>
            <a:ext cx="387350" cy="1662113"/>
          </a:xfrm>
          <a:custGeom>
            <a:avLst/>
            <a:gdLst/>
            <a:ahLst/>
            <a:cxnLst>
              <a:cxn ang="0">
                <a:pos x="241" y="1043"/>
              </a:cxn>
              <a:cxn ang="0">
                <a:pos x="244" y="0"/>
              </a:cxn>
              <a:cxn ang="0">
                <a:pos x="0" y="0"/>
              </a:cxn>
              <a:cxn ang="0">
                <a:pos x="0" y="1047"/>
              </a:cxn>
              <a:cxn ang="0">
                <a:pos x="244" y="1047"/>
              </a:cxn>
              <a:cxn ang="0">
                <a:pos x="244" y="1047"/>
              </a:cxn>
            </a:cxnLst>
            <a:rect l="0" t="0" r="r" b="b"/>
            <a:pathLst>
              <a:path w="244" h="1047">
                <a:moveTo>
                  <a:pt x="241" y="1043"/>
                </a:moveTo>
                <a:lnTo>
                  <a:pt x="244" y="0"/>
                </a:lnTo>
                <a:lnTo>
                  <a:pt x="0" y="0"/>
                </a:lnTo>
                <a:lnTo>
                  <a:pt x="0" y="1047"/>
                </a:lnTo>
                <a:lnTo>
                  <a:pt x="244" y="1047"/>
                </a:lnTo>
                <a:lnTo>
                  <a:pt x="244" y="1047"/>
                </a:lnTo>
              </a:path>
            </a:pathLst>
          </a:custGeom>
          <a:noFill/>
          <a:ln w="238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39" name="Rectangle 19"/>
          <p:cNvSpPr>
            <a:spLocks noChangeArrowheads="1"/>
          </p:cNvSpPr>
          <p:nvPr/>
        </p:nvSpPr>
        <p:spPr bwMode="auto">
          <a:xfrm>
            <a:off x="2894013" y="3951288"/>
            <a:ext cx="127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EB7500"/>
                </a:solidFill>
                <a:latin typeface="Arial" charset="0"/>
              </a:rPr>
              <a:t>E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40" name="Rectangle 20"/>
          <p:cNvSpPr>
            <a:spLocks noChangeArrowheads="1"/>
          </p:cNvSpPr>
          <p:nvPr/>
        </p:nvSpPr>
        <p:spPr bwMode="auto">
          <a:xfrm>
            <a:off x="3022600" y="3951288"/>
            <a:ext cx="127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EB7500"/>
                </a:solidFill>
                <a:latin typeface="Arial" charset="0"/>
              </a:rPr>
              <a:t>X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41" name="Freeform 21"/>
          <p:cNvSpPr>
            <a:spLocks/>
          </p:cNvSpPr>
          <p:nvPr/>
        </p:nvSpPr>
        <p:spPr bwMode="auto">
          <a:xfrm>
            <a:off x="2808288" y="3095625"/>
            <a:ext cx="387350" cy="647700"/>
          </a:xfrm>
          <a:custGeom>
            <a:avLst/>
            <a:gdLst/>
            <a:ahLst/>
            <a:cxnLst>
              <a:cxn ang="0">
                <a:pos x="241" y="408"/>
              </a:cxn>
              <a:cxn ang="0">
                <a:pos x="244" y="0"/>
              </a:cxn>
              <a:cxn ang="0">
                <a:pos x="0" y="0"/>
              </a:cxn>
              <a:cxn ang="0">
                <a:pos x="0" y="408"/>
              </a:cxn>
              <a:cxn ang="0">
                <a:pos x="244" y="408"/>
              </a:cxn>
              <a:cxn ang="0">
                <a:pos x="244" y="408"/>
              </a:cxn>
              <a:cxn ang="0">
                <a:pos x="241" y="408"/>
              </a:cxn>
            </a:cxnLst>
            <a:rect l="0" t="0" r="r" b="b"/>
            <a:pathLst>
              <a:path w="244" h="408">
                <a:moveTo>
                  <a:pt x="241" y="408"/>
                </a:moveTo>
                <a:lnTo>
                  <a:pt x="244" y="0"/>
                </a:lnTo>
                <a:lnTo>
                  <a:pt x="0" y="0"/>
                </a:lnTo>
                <a:lnTo>
                  <a:pt x="0" y="408"/>
                </a:lnTo>
                <a:lnTo>
                  <a:pt x="244" y="408"/>
                </a:lnTo>
                <a:lnTo>
                  <a:pt x="244" y="408"/>
                </a:lnTo>
                <a:lnTo>
                  <a:pt x="241" y="40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42" name="Freeform 22"/>
          <p:cNvSpPr>
            <a:spLocks/>
          </p:cNvSpPr>
          <p:nvPr/>
        </p:nvSpPr>
        <p:spPr bwMode="auto">
          <a:xfrm>
            <a:off x="2808288" y="3095625"/>
            <a:ext cx="387350" cy="647700"/>
          </a:xfrm>
          <a:custGeom>
            <a:avLst/>
            <a:gdLst/>
            <a:ahLst/>
            <a:cxnLst>
              <a:cxn ang="0">
                <a:pos x="241" y="408"/>
              </a:cxn>
              <a:cxn ang="0">
                <a:pos x="244" y="0"/>
              </a:cxn>
              <a:cxn ang="0">
                <a:pos x="0" y="0"/>
              </a:cxn>
              <a:cxn ang="0">
                <a:pos x="0" y="408"/>
              </a:cxn>
              <a:cxn ang="0">
                <a:pos x="244" y="408"/>
              </a:cxn>
              <a:cxn ang="0">
                <a:pos x="244" y="408"/>
              </a:cxn>
            </a:cxnLst>
            <a:rect l="0" t="0" r="r" b="b"/>
            <a:pathLst>
              <a:path w="244" h="408">
                <a:moveTo>
                  <a:pt x="241" y="408"/>
                </a:moveTo>
                <a:lnTo>
                  <a:pt x="244" y="0"/>
                </a:lnTo>
                <a:lnTo>
                  <a:pt x="0" y="0"/>
                </a:lnTo>
                <a:lnTo>
                  <a:pt x="0" y="408"/>
                </a:lnTo>
                <a:lnTo>
                  <a:pt x="244" y="408"/>
                </a:lnTo>
                <a:lnTo>
                  <a:pt x="244" y="408"/>
                </a:lnTo>
              </a:path>
            </a:pathLst>
          </a:custGeom>
          <a:noFill/>
          <a:ln w="23813">
            <a:solidFill>
              <a:srgbClr val="EB75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43" name="Rectangle 23"/>
          <p:cNvSpPr>
            <a:spLocks noChangeArrowheads="1"/>
          </p:cNvSpPr>
          <p:nvPr/>
        </p:nvSpPr>
        <p:spPr bwMode="auto">
          <a:xfrm>
            <a:off x="2819400" y="3303588"/>
            <a:ext cx="3381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u="none">
                <a:solidFill>
                  <a:srgbClr val="EB7500"/>
                </a:solidFill>
                <a:latin typeface="Arial" charset="0"/>
              </a:rPr>
              <a:t>Mem</a:t>
            </a:r>
            <a:endParaRPr lang="en-US" sz="1200" i="1" u="none">
              <a:latin typeface="Arial" charset="0"/>
            </a:endParaRPr>
          </a:p>
        </p:txBody>
      </p:sp>
      <p:sp>
        <p:nvSpPr>
          <p:cNvPr id="184344" name="Freeform 24"/>
          <p:cNvSpPr>
            <a:spLocks/>
          </p:cNvSpPr>
          <p:nvPr/>
        </p:nvSpPr>
        <p:spPr bwMode="auto">
          <a:xfrm>
            <a:off x="2808288" y="2441575"/>
            <a:ext cx="387350" cy="654050"/>
          </a:xfrm>
          <a:custGeom>
            <a:avLst/>
            <a:gdLst/>
            <a:ahLst/>
            <a:cxnLst>
              <a:cxn ang="0">
                <a:pos x="241" y="408"/>
              </a:cxn>
              <a:cxn ang="0">
                <a:pos x="244" y="0"/>
              </a:cxn>
              <a:cxn ang="0">
                <a:pos x="0" y="0"/>
              </a:cxn>
              <a:cxn ang="0">
                <a:pos x="0" y="412"/>
              </a:cxn>
              <a:cxn ang="0">
                <a:pos x="244" y="412"/>
              </a:cxn>
              <a:cxn ang="0">
                <a:pos x="244" y="412"/>
              </a:cxn>
              <a:cxn ang="0">
                <a:pos x="241" y="408"/>
              </a:cxn>
            </a:cxnLst>
            <a:rect l="0" t="0" r="r" b="b"/>
            <a:pathLst>
              <a:path w="244" h="412">
                <a:moveTo>
                  <a:pt x="241" y="408"/>
                </a:moveTo>
                <a:lnTo>
                  <a:pt x="244" y="0"/>
                </a:lnTo>
                <a:lnTo>
                  <a:pt x="0" y="0"/>
                </a:lnTo>
                <a:lnTo>
                  <a:pt x="0" y="412"/>
                </a:lnTo>
                <a:lnTo>
                  <a:pt x="244" y="412"/>
                </a:lnTo>
                <a:lnTo>
                  <a:pt x="244" y="412"/>
                </a:lnTo>
                <a:lnTo>
                  <a:pt x="241" y="40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45" name="Freeform 25"/>
          <p:cNvSpPr>
            <a:spLocks/>
          </p:cNvSpPr>
          <p:nvPr/>
        </p:nvSpPr>
        <p:spPr bwMode="auto">
          <a:xfrm>
            <a:off x="2808288" y="2441575"/>
            <a:ext cx="387350" cy="654050"/>
          </a:xfrm>
          <a:custGeom>
            <a:avLst/>
            <a:gdLst/>
            <a:ahLst/>
            <a:cxnLst>
              <a:cxn ang="0">
                <a:pos x="241" y="408"/>
              </a:cxn>
              <a:cxn ang="0">
                <a:pos x="244" y="0"/>
              </a:cxn>
              <a:cxn ang="0">
                <a:pos x="0" y="0"/>
              </a:cxn>
              <a:cxn ang="0">
                <a:pos x="0" y="412"/>
              </a:cxn>
              <a:cxn ang="0">
                <a:pos x="244" y="412"/>
              </a:cxn>
              <a:cxn ang="0">
                <a:pos x="244" y="412"/>
              </a:cxn>
            </a:cxnLst>
            <a:rect l="0" t="0" r="r" b="b"/>
            <a:pathLst>
              <a:path w="244" h="412">
                <a:moveTo>
                  <a:pt x="241" y="408"/>
                </a:moveTo>
                <a:lnTo>
                  <a:pt x="244" y="0"/>
                </a:lnTo>
                <a:lnTo>
                  <a:pt x="0" y="0"/>
                </a:lnTo>
                <a:lnTo>
                  <a:pt x="0" y="412"/>
                </a:lnTo>
                <a:lnTo>
                  <a:pt x="244" y="412"/>
                </a:lnTo>
                <a:lnTo>
                  <a:pt x="244" y="412"/>
                </a:lnTo>
              </a:path>
            </a:pathLst>
          </a:custGeom>
          <a:noFill/>
          <a:ln w="23813">
            <a:solidFill>
              <a:srgbClr val="EB75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46" name="Rectangle 26"/>
          <p:cNvSpPr>
            <a:spLocks noChangeArrowheads="1"/>
          </p:cNvSpPr>
          <p:nvPr/>
        </p:nvSpPr>
        <p:spPr bwMode="auto">
          <a:xfrm>
            <a:off x="2860675" y="2649538"/>
            <a:ext cx="1793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EB7500"/>
                </a:solidFill>
                <a:latin typeface="Arial" charset="0"/>
              </a:rPr>
              <a:t>W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47" name="Rectangle 27"/>
          <p:cNvSpPr>
            <a:spLocks noChangeArrowheads="1"/>
          </p:cNvSpPr>
          <p:nvPr/>
        </p:nvSpPr>
        <p:spPr bwMode="auto">
          <a:xfrm>
            <a:off x="3044825" y="2649538"/>
            <a:ext cx="127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EB7500"/>
                </a:solidFill>
                <a:latin typeface="Arial" charset="0"/>
              </a:rPr>
              <a:t>B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48" name="Freeform 28"/>
          <p:cNvSpPr>
            <a:spLocks/>
          </p:cNvSpPr>
          <p:nvPr/>
        </p:nvSpPr>
        <p:spPr bwMode="auto">
          <a:xfrm>
            <a:off x="2697163" y="4090988"/>
            <a:ext cx="98425" cy="984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2"/>
              </a:cxn>
              <a:cxn ang="0">
                <a:pos x="62" y="33"/>
              </a:cxn>
              <a:cxn ang="0">
                <a:pos x="0" y="4"/>
              </a:cxn>
              <a:cxn ang="0">
                <a:pos x="0" y="4"/>
              </a:cxn>
              <a:cxn ang="0">
                <a:pos x="0" y="0"/>
              </a:cxn>
            </a:cxnLst>
            <a:rect l="0" t="0" r="r" b="b"/>
            <a:pathLst>
              <a:path w="62" h="62">
                <a:moveTo>
                  <a:pt x="0" y="0"/>
                </a:moveTo>
                <a:lnTo>
                  <a:pt x="0" y="62"/>
                </a:lnTo>
                <a:lnTo>
                  <a:pt x="62" y="33"/>
                </a:lnTo>
                <a:lnTo>
                  <a:pt x="0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49" name="Line 29"/>
          <p:cNvSpPr>
            <a:spLocks noChangeShapeType="1"/>
          </p:cNvSpPr>
          <p:nvPr/>
        </p:nvSpPr>
        <p:spPr bwMode="auto">
          <a:xfrm>
            <a:off x="2193925" y="4137025"/>
            <a:ext cx="533400" cy="6350"/>
          </a:xfrm>
          <a:prstGeom prst="line">
            <a:avLst/>
          </a:prstGeom>
          <a:noFill/>
          <a:ln w="23813">
            <a:solidFill>
              <a:srgbClr val="EB75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0" name="Freeform 30"/>
          <p:cNvSpPr>
            <a:spLocks/>
          </p:cNvSpPr>
          <p:nvPr/>
        </p:nvSpPr>
        <p:spPr bwMode="auto">
          <a:xfrm>
            <a:off x="2697163" y="3367088"/>
            <a:ext cx="98425" cy="984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2"/>
              </a:cxn>
              <a:cxn ang="0">
                <a:pos x="62" y="33"/>
              </a:cxn>
              <a:cxn ang="0">
                <a:pos x="0" y="4"/>
              </a:cxn>
              <a:cxn ang="0">
                <a:pos x="0" y="4"/>
              </a:cxn>
              <a:cxn ang="0">
                <a:pos x="0" y="0"/>
              </a:cxn>
            </a:cxnLst>
            <a:rect l="0" t="0" r="r" b="b"/>
            <a:pathLst>
              <a:path w="62" h="62">
                <a:moveTo>
                  <a:pt x="0" y="0"/>
                </a:moveTo>
                <a:lnTo>
                  <a:pt x="0" y="62"/>
                </a:lnTo>
                <a:lnTo>
                  <a:pt x="62" y="33"/>
                </a:lnTo>
                <a:lnTo>
                  <a:pt x="0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1" name="Line 31"/>
          <p:cNvSpPr>
            <a:spLocks noChangeShapeType="1"/>
          </p:cNvSpPr>
          <p:nvPr/>
        </p:nvSpPr>
        <p:spPr bwMode="auto">
          <a:xfrm>
            <a:off x="2355850" y="3413125"/>
            <a:ext cx="371475" cy="6350"/>
          </a:xfrm>
          <a:prstGeom prst="line">
            <a:avLst/>
          </a:prstGeom>
          <a:noFill/>
          <a:ln w="23813">
            <a:solidFill>
              <a:srgbClr val="EB75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2" name="Freeform 32"/>
          <p:cNvSpPr>
            <a:spLocks/>
          </p:cNvSpPr>
          <p:nvPr/>
        </p:nvSpPr>
        <p:spPr bwMode="auto">
          <a:xfrm>
            <a:off x="2697163" y="2597150"/>
            <a:ext cx="98425" cy="984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2"/>
              </a:cxn>
              <a:cxn ang="0">
                <a:pos x="62" y="33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62" h="62">
                <a:moveTo>
                  <a:pt x="0" y="0"/>
                </a:moveTo>
                <a:lnTo>
                  <a:pt x="0" y="62"/>
                </a:lnTo>
                <a:lnTo>
                  <a:pt x="62" y="33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3" name="Line 33"/>
          <p:cNvSpPr>
            <a:spLocks noChangeShapeType="1"/>
          </p:cNvSpPr>
          <p:nvPr/>
        </p:nvSpPr>
        <p:spPr bwMode="auto">
          <a:xfrm>
            <a:off x="2078038" y="2643188"/>
            <a:ext cx="649287" cy="1587"/>
          </a:xfrm>
          <a:prstGeom prst="line">
            <a:avLst/>
          </a:prstGeom>
          <a:noFill/>
          <a:ln w="23813">
            <a:solidFill>
              <a:srgbClr val="EB75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4" name="Freeform 34"/>
          <p:cNvSpPr>
            <a:spLocks/>
          </p:cNvSpPr>
          <p:nvPr/>
        </p:nvSpPr>
        <p:spPr bwMode="auto">
          <a:xfrm>
            <a:off x="5218113" y="3743325"/>
            <a:ext cx="387350" cy="654050"/>
          </a:xfrm>
          <a:custGeom>
            <a:avLst/>
            <a:gdLst/>
            <a:ahLst/>
            <a:cxnLst>
              <a:cxn ang="0">
                <a:pos x="244" y="409"/>
              </a:cxn>
              <a:cxn ang="0">
                <a:pos x="244" y="0"/>
              </a:cxn>
              <a:cxn ang="0">
                <a:pos x="0" y="0"/>
              </a:cxn>
              <a:cxn ang="0">
                <a:pos x="0" y="412"/>
              </a:cxn>
              <a:cxn ang="0">
                <a:pos x="244" y="412"/>
              </a:cxn>
              <a:cxn ang="0">
                <a:pos x="244" y="412"/>
              </a:cxn>
              <a:cxn ang="0">
                <a:pos x="244" y="409"/>
              </a:cxn>
            </a:cxnLst>
            <a:rect l="0" t="0" r="r" b="b"/>
            <a:pathLst>
              <a:path w="244" h="412">
                <a:moveTo>
                  <a:pt x="244" y="409"/>
                </a:moveTo>
                <a:lnTo>
                  <a:pt x="244" y="0"/>
                </a:lnTo>
                <a:lnTo>
                  <a:pt x="0" y="0"/>
                </a:lnTo>
                <a:lnTo>
                  <a:pt x="0" y="412"/>
                </a:lnTo>
                <a:lnTo>
                  <a:pt x="244" y="412"/>
                </a:lnTo>
                <a:lnTo>
                  <a:pt x="244" y="412"/>
                </a:lnTo>
                <a:lnTo>
                  <a:pt x="244" y="40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5" name="Freeform 35"/>
          <p:cNvSpPr>
            <a:spLocks/>
          </p:cNvSpPr>
          <p:nvPr/>
        </p:nvSpPr>
        <p:spPr bwMode="auto">
          <a:xfrm>
            <a:off x="5218113" y="3743325"/>
            <a:ext cx="387350" cy="654050"/>
          </a:xfrm>
          <a:custGeom>
            <a:avLst/>
            <a:gdLst/>
            <a:ahLst/>
            <a:cxnLst>
              <a:cxn ang="0">
                <a:pos x="244" y="409"/>
              </a:cxn>
              <a:cxn ang="0">
                <a:pos x="244" y="0"/>
              </a:cxn>
              <a:cxn ang="0">
                <a:pos x="0" y="0"/>
              </a:cxn>
              <a:cxn ang="0">
                <a:pos x="0" y="412"/>
              </a:cxn>
              <a:cxn ang="0">
                <a:pos x="244" y="412"/>
              </a:cxn>
              <a:cxn ang="0">
                <a:pos x="244" y="412"/>
              </a:cxn>
            </a:cxnLst>
            <a:rect l="0" t="0" r="r" b="b"/>
            <a:pathLst>
              <a:path w="244" h="412">
                <a:moveTo>
                  <a:pt x="244" y="409"/>
                </a:moveTo>
                <a:lnTo>
                  <a:pt x="244" y="0"/>
                </a:lnTo>
                <a:lnTo>
                  <a:pt x="0" y="0"/>
                </a:lnTo>
                <a:lnTo>
                  <a:pt x="0" y="412"/>
                </a:lnTo>
                <a:lnTo>
                  <a:pt x="244" y="412"/>
                </a:lnTo>
                <a:lnTo>
                  <a:pt x="244" y="412"/>
                </a:lnTo>
              </a:path>
            </a:pathLst>
          </a:custGeom>
          <a:noFill/>
          <a:ln w="23813">
            <a:solidFill>
              <a:srgbClr val="EB75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6" name="Freeform 36"/>
          <p:cNvSpPr>
            <a:spLocks/>
          </p:cNvSpPr>
          <p:nvPr/>
        </p:nvSpPr>
        <p:spPr bwMode="auto">
          <a:xfrm>
            <a:off x="5218113" y="4397375"/>
            <a:ext cx="387350" cy="1662113"/>
          </a:xfrm>
          <a:custGeom>
            <a:avLst/>
            <a:gdLst/>
            <a:ahLst/>
            <a:cxnLst>
              <a:cxn ang="0">
                <a:pos x="244" y="1043"/>
              </a:cxn>
              <a:cxn ang="0">
                <a:pos x="244" y="0"/>
              </a:cxn>
              <a:cxn ang="0">
                <a:pos x="0" y="0"/>
              </a:cxn>
              <a:cxn ang="0">
                <a:pos x="0" y="1047"/>
              </a:cxn>
              <a:cxn ang="0">
                <a:pos x="244" y="1047"/>
              </a:cxn>
              <a:cxn ang="0">
                <a:pos x="244" y="1047"/>
              </a:cxn>
              <a:cxn ang="0">
                <a:pos x="244" y="1043"/>
              </a:cxn>
            </a:cxnLst>
            <a:rect l="0" t="0" r="r" b="b"/>
            <a:pathLst>
              <a:path w="244" h="1047">
                <a:moveTo>
                  <a:pt x="244" y="1043"/>
                </a:moveTo>
                <a:lnTo>
                  <a:pt x="244" y="0"/>
                </a:lnTo>
                <a:lnTo>
                  <a:pt x="0" y="0"/>
                </a:lnTo>
                <a:lnTo>
                  <a:pt x="0" y="1047"/>
                </a:lnTo>
                <a:lnTo>
                  <a:pt x="244" y="1047"/>
                </a:lnTo>
                <a:lnTo>
                  <a:pt x="244" y="1047"/>
                </a:lnTo>
                <a:lnTo>
                  <a:pt x="244" y="104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7" name="Freeform 37"/>
          <p:cNvSpPr>
            <a:spLocks/>
          </p:cNvSpPr>
          <p:nvPr/>
        </p:nvSpPr>
        <p:spPr bwMode="auto">
          <a:xfrm>
            <a:off x="5218113" y="4397375"/>
            <a:ext cx="387350" cy="1662113"/>
          </a:xfrm>
          <a:custGeom>
            <a:avLst/>
            <a:gdLst/>
            <a:ahLst/>
            <a:cxnLst>
              <a:cxn ang="0">
                <a:pos x="244" y="1043"/>
              </a:cxn>
              <a:cxn ang="0">
                <a:pos x="244" y="0"/>
              </a:cxn>
              <a:cxn ang="0">
                <a:pos x="0" y="0"/>
              </a:cxn>
              <a:cxn ang="0">
                <a:pos x="0" y="1047"/>
              </a:cxn>
              <a:cxn ang="0">
                <a:pos x="244" y="1047"/>
              </a:cxn>
              <a:cxn ang="0">
                <a:pos x="244" y="1047"/>
              </a:cxn>
            </a:cxnLst>
            <a:rect l="0" t="0" r="r" b="b"/>
            <a:pathLst>
              <a:path w="244" h="1047">
                <a:moveTo>
                  <a:pt x="244" y="1043"/>
                </a:moveTo>
                <a:lnTo>
                  <a:pt x="244" y="0"/>
                </a:lnTo>
                <a:lnTo>
                  <a:pt x="0" y="0"/>
                </a:lnTo>
                <a:lnTo>
                  <a:pt x="0" y="1047"/>
                </a:lnTo>
                <a:lnTo>
                  <a:pt x="244" y="1047"/>
                </a:lnTo>
                <a:lnTo>
                  <a:pt x="244" y="1047"/>
                </a:lnTo>
              </a:path>
            </a:pathLst>
          </a:custGeom>
          <a:noFill/>
          <a:ln w="238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8" name="Freeform 38"/>
          <p:cNvSpPr>
            <a:spLocks/>
          </p:cNvSpPr>
          <p:nvPr/>
        </p:nvSpPr>
        <p:spPr bwMode="auto">
          <a:xfrm>
            <a:off x="5218113" y="3095625"/>
            <a:ext cx="387350" cy="647700"/>
          </a:xfrm>
          <a:custGeom>
            <a:avLst/>
            <a:gdLst/>
            <a:ahLst/>
            <a:cxnLst>
              <a:cxn ang="0">
                <a:pos x="244" y="408"/>
              </a:cxn>
              <a:cxn ang="0">
                <a:pos x="244" y="0"/>
              </a:cxn>
              <a:cxn ang="0">
                <a:pos x="0" y="0"/>
              </a:cxn>
              <a:cxn ang="0">
                <a:pos x="0" y="408"/>
              </a:cxn>
              <a:cxn ang="0">
                <a:pos x="244" y="408"/>
              </a:cxn>
              <a:cxn ang="0">
                <a:pos x="244" y="408"/>
              </a:cxn>
            </a:cxnLst>
            <a:rect l="0" t="0" r="r" b="b"/>
            <a:pathLst>
              <a:path w="244" h="408">
                <a:moveTo>
                  <a:pt x="244" y="408"/>
                </a:moveTo>
                <a:lnTo>
                  <a:pt x="244" y="0"/>
                </a:lnTo>
                <a:lnTo>
                  <a:pt x="0" y="0"/>
                </a:lnTo>
                <a:lnTo>
                  <a:pt x="0" y="408"/>
                </a:lnTo>
                <a:lnTo>
                  <a:pt x="244" y="408"/>
                </a:lnTo>
                <a:lnTo>
                  <a:pt x="244" y="40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59" name="Freeform 39"/>
          <p:cNvSpPr>
            <a:spLocks/>
          </p:cNvSpPr>
          <p:nvPr/>
        </p:nvSpPr>
        <p:spPr bwMode="auto">
          <a:xfrm>
            <a:off x="5218113" y="3095625"/>
            <a:ext cx="387350" cy="647700"/>
          </a:xfrm>
          <a:custGeom>
            <a:avLst/>
            <a:gdLst/>
            <a:ahLst/>
            <a:cxnLst>
              <a:cxn ang="0">
                <a:pos x="244" y="408"/>
              </a:cxn>
              <a:cxn ang="0">
                <a:pos x="244" y="0"/>
              </a:cxn>
              <a:cxn ang="0">
                <a:pos x="0" y="0"/>
              </a:cxn>
              <a:cxn ang="0">
                <a:pos x="0" y="408"/>
              </a:cxn>
              <a:cxn ang="0">
                <a:pos x="244" y="408"/>
              </a:cxn>
              <a:cxn ang="0">
                <a:pos x="244" y="408"/>
              </a:cxn>
            </a:cxnLst>
            <a:rect l="0" t="0" r="r" b="b"/>
            <a:pathLst>
              <a:path w="244" h="408">
                <a:moveTo>
                  <a:pt x="244" y="408"/>
                </a:moveTo>
                <a:lnTo>
                  <a:pt x="244" y="0"/>
                </a:lnTo>
                <a:lnTo>
                  <a:pt x="0" y="0"/>
                </a:lnTo>
                <a:lnTo>
                  <a:pt x="0" y="408"/>
                </a:lnTo>
                <a:lnTo>
                  <a:pt x="244" y="408"/>
                </a:lnTo>
                <a:lnTo>
                  <a:pt x="244" y="408"/>
                </a:lnTo>
              </a:path>
            </a:pathLst>
          </a:custGeom>
          <a:noFill/>
          <a:ln w="23813">
            <a:solidFill>
              <a:srgbClr val="EB75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60" name="Rectangle 40"/>
          <p:cNvSpPr>
            <a:spLocks noChangeArrowheads="1"/>
          </p:cNvSpPr>
          <p:nvPr/>
        </p:nvSpPr>
        <p:spPr bwMode="auto">
          <a:xfrm>
            <a:off x="5268913" y="3303588"/>
            <a:ext cx="1793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EB7500"/>
                </a:solidFill>
                <a:latin typeface="Arial" charset="0"/>
              </a:rPr>
              <a:t>W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61" name="Rectangle 41"/>
          <p:cNvSpPr>
            <a:spLocks noChangeArrowheads="1"/>
          </p:cNvSpPr>
          <p:nvPr/>
        </p:nvSpPr>
        <p:spPr bwMode="auto">
          <a:xfrm>
            <a:off x="5454650" y="3303588"/>
            <a:ext cx="127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EB7500"/>
                </a:solidFill>
                <a:latin typeface="Arial" charset="0"/>
              </a:rPr>
              <a:t>B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62" name="Freeform 42"/>
          <p:cNvSpPr>
            <a:spLocks/>
          </p:cNvSpPr>
          <p:nvPr/>
        </p:nvSpPr>
        <p:spPr bwMode="auto">
          <a:xfrm>
            <a:off x="7632700" y="3743325"/>
            <a:ext cx="387350" cy="654050"/>
          </a:xfrm>
          <a:custGeom>
            <a:avLst/>
            <a:gdLst/>
            <a:ahLst/>
            <a:cxnLst>
              <a:cxn ang="0">
                <a:pos x="241" y="409"/>
              </a:cxn>
              <a:cxn ang="0">
                <a:pos x="244" y="0"/>
              </a:cxn>
              <a:cxn ang="0">
                <a:pos x="0" y="0"/>
              </a:cxn>
              <a:cxn ang="0">
                <a:pos x="0" y="412"/>
              </a:cxn>
              <a:cxn ang="0">
                <a:pos x="244" y="412"/>
              </a:cxn>
              <a:cxn ang="0">
                <a:pos x="244" y="412"/>
              </a:cxn>
              <a:cxn ang="0">
                <a:pos x="241" y="409"/>
              </a:cxn>
            </a:cxnLst>
            <a:rect l="0" t="0" r="r" b="b"/>
            <a:pathLst>
              <a:path w="244" h="412">
                <a:moveTo>
                  <a:pt x="241" y="409"/>
                </a:moveTo>
                <a:lnTo>
                  <a:pt x="244" y="0"/>
                </a:lnTo>
                <a:lnTo>
                  <a:pt x="0" y="0"/>
                </a:lnTo>
                <a:lnTo>
                  <a:pt x="0" y="412"/>
                </a:lnTo>
                <a:lnTo>
                  <a:pt x="244" y="412"/>
                </a:lnTo>
                <a:lnTo>
                  <a:pt x="244" y="412"/>
                </a:lnTo>
                <a:lnTo>
                  <a:pt x="241" y="40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63" name="Freeform 43"/>
          <p:cNvSpPr>
            <a:spLocks/>
          </p:cNvSpPr>
          <p:nvPr/>
        </p:nvSpPr>
        <p:spPr bwMode="auto">
          <a:xfrm>
            <a:off x="7632700" y="3743325"/>
            <a:ext cx="387350" cy="654050"/>
          </a:xfrm>
          <a:custGeom>
            <a:avLst/>
            <a:gdLst/>
            <a:ahLst/>
            <a:cxnLst>
              <a:cxn ang="0">
                <a:pos x="241" y="409"/>
              </a:cxn>
              <a:cxn ang="0">
                <a:pos x="244" y="0"/>
              </a:cxn>
              <a:cxn ang="0">
                <a:pos x="0" y="0"/>
              </a:cxn>
              <a:cxn ang="0">
                <a:pos x="0" y="412"/>
              </a:cxn>
              <a:cxn ang="0">
                <a:pos x="244" y="412"/>
              </a:cxn>
              <a:cxn ang="0">
                <a:pos x="244" y="412"/>
              </a:cxn>
            </a:cxnLst>
            <a:rect l="0" t="0" r="r" b="b"/>
            <a:pathLst>
              <a:path w="244" h="412">
                <a:moveTo>
                  <a:pt x="241" y="409"/>
                </a:moveTo>
                <a:lnTo>
                  <a:pt x="244" y="0"/>
                </a:lnTo>
                <a:lnTo>
                  <a:pt x="0" y="0"/>
                </a:lnTo>
                <a:lnTo>
                  <a:pt x="0" y="412"/>
                </a:lnTo>
                <a:lnTo>
                  <a:pt x="244" y="412"/>
                </a:lnTo>
                <a:lnTo>
                  <a:pt x="244" y="412"/>
                </a:lnTo>
              </a:path>
            </a:pathLst>
          </a:custGeom>
          <a:noFill/>
          <a:ln w="23813">
            <a:solidFill>
              <a:srgbClr val="EB75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64" name="Freeform 44"/>
          <p:cNvSpPr>
            <a:spLocks/>
          </p:cNvSpPr>
          <p:nvPr/>
        </p:nvSpPr>
        <p:spPr bwMode="auto">
          <a:xfrm>
            <a:off x="7632700" y="4397375"/>
            <a:ext cx="387350" cy="1662113"/>
          </a:xfrm>
          <a:custGeom>
            <a:avLst/>
            <a:gdLst/>
            <a:ahLst/>
            <a:cxnLst>
              <a:cxn ang="0">
                <a:pos x="241" y="1043"/>
              </a:cxn>
              <a:cxn ang="0">
                <a:pos x="244" y="0"/>
              </a:cxn>
              <a:cxn ang="0">
                <a:pos x="0" y="0"/>
              </a:cxn>
              <a:cxn ang="0">
                <a:pos x="0" y="1047"/>
              </a:cxn>
              <a:cxn ang="0">
                <a:pos x="244" y="1047"/>
              </a:cxn>
              <a:cxn ang="0">
                <a:pos x="244" y="1047"/>
              </a:cxn>
              <a:cxn ang="0">
                <a:pos x="241" y="1043"/>
              </a:cxn>
            </a:cxnLst>
            <a:rect l="0" t="0" r="r" b="b"/>
            <a:pathLst>
              <a:path w="244" h="1047">
                <a:moveTo>
                  <a:pt x="241" y="1043"/>
                </a:moveTo>
                <a:lnTo>
                  <a:pt x="244" y="0"/>
                </a:lnTo>
                <a:lnTo>
                  <a:pt x="0" y="0"/>
                </a:lnTo>
                <a:lnTo>
                  <a:pt x="0" y="1047"/>
                </a:lnTo>
                <a:lnTo>
                  <a:pt x="244" y="1047"/>
                </a:lnTo>
                <a:lnTo>
                  <a:pt x="244" y="1047"/>
                </a:lnTo>
                <a:lnTo>
                  <a:pt x="241" y="104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65" name="Freeform 45"/>
          <p:cNvSpPr>
            <a:spLocks/>
          </p:cNvSpPr>
          <p:nvPr/>
        </p:nvSpPr>
        <p:spPr bwMode="auto">
          <a:xfrm>
            <a:off x="7632700" y="4397375"/>
            <a:ext cx="387350" cy="1662113"/>
          </a:xfrm>
          <a:custGeom>
            <a:avLst/>
            <a:gdLst/>
            <a:ahLst/>
            <a:cxnLst>
              <a:cxn ang="0">
                <a:pos x="241" y="1043"/>
              </a:cxn>
              <a:cxn ang="0">
                <a:pos x="244" y="0"/>
              </a:cxn>
              <a:cxn ang="0">
                <a:pos x="0" y="0"/>
              </a:cxn>
              <a:cxn ang="0">
                <a:pos x="0" y="1047"/>
              </a:cxn>
              <a:cxn ang="0">
                <a:pos x="244" y="1047"/>
              </a:cxn>
              <a:cxn ang="0">
                <a:pos x="244" y="1047"/>
              </a:cxn>
            </a:cxnLst>
            <a:rect l="0" t="0" r="r" b="b"/>
            <a:pathLst>
              <a:path w="244" h="1047">
                <a:moveTo>
                  <a:pt x="241" y="1043"/>
                </a:moveTo>
                <a:lnTo>
                  <a:pt x="244" y="0"/>
                </a:lnTo>
                <a:lnTo>
                  <a:pt x="0" y="0"/>
                </a:lnTo>
                <a:lnTo>
                  <a:pt x="0" y="1047"/>
                </a:lnTo>
                <a:lnTo>
                  <a:pt x="244" y="1047"/>
                </a:lnTo>
                <a:lnTo>
                  <a:pt x="244" y="1047"/>
                </a:lnTo>
              </a:path>
            </a:pathLst>
          </a:custGeom>
          <a:noFill/>
          <a:ln w="238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66" name="Rectangle 46"/>
          <p:cNvSpPr>
            <a:spLocks noChangeArrowheads="1"/>
          </p:cNvSpPr>
          <p:nvPr/>
        </p:nvSpPr>
        <p:spPr bwMode="auto">
          <a:xfrm>
            <a:off x="7685088" y="3951288"/>
            <a:ext cx="1793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EB7500"/>
                </a:solidFill>
                <a:latin typeface="Arial" charset="0"/>
              </a:rPr>
              <a:t>W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67" name="Rectangle 47"/>
          <p:cNvSpPr>
            <a:spLocks noChangeArrowheads="1"/>
          </p:cNvSpPr>
          <p:nvPr/>
        </p:nvSpPr>
        <p:spPr bwMode="auto">
          <a:xfrm>
            <a:off x="7864475" y="3951288"/>
            <a:ext cx="127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EB7500"/>
                </a:solidFill>
                <a:latin typeface="Arial" charset="0"/>
              </a:rPr>
              <a:t>B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68" name="Rectangle 48"/>
          <p:cNvSpPr>
            <a:spLocks noChangeArrowheads="1"/>
          </p:cNvSpPr>
          <p:nvPr/>
        </p:nvSpPr>
        <p:spPr bwMode="auto">
          <a:xfrm>
            <a:off x="387350" y="6169025"/>
            <a:ext cx="523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I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69" name="Rectangle 49"/>
          <p:cNvSpPr>
            <a:spLocks noChangeArrowheads="1"/>
          </p:cNvSpPr>
          <p:nvPr/>
        </p:nvSpPr>
        <p:spPr bwMode="auto">
          <a:xfrm>
            <a:off x="444500" y="6169025"/>
            <a:ext cx="1158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F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70" name="Rectangle 50"/>
          <p:cNvSpPr>
            <a:spLocks noChangeArrowheads="1"/>
          </p:cNvSpPr>
          <p:nvPr/>
        </p:nvSpPr>
        <p:spPr bwMode="auto">
          <a:xfrm>
            <a:off x="560388" y="6169025"/>
            <a:ext cx="523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/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71" name="Rectangle 51"/>
          <p:cNvSpPr>
            <a:spLocks noChangeArrowheads="1"/>
          </p:cNvSpPr>
          <p:nvPr/>
        </p:nvSpPr>
        <p:spPr bwMode="auto">
          <a:xfrm>
            <a:off x="612775" y="6169025"/>
            <a:ext cx="523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I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72" name="Rectangle 52"/>
          <p:cNvSpPr>
            <a:spLocks noChangeArrowheads="1"/>
          </p:cNvSpPr>
          <p:nvPr/>
        </p:nvSpPr>
        <p:spPr bwMode="auto">
          <a:xfrm>
            <a:off x="665163" y="6169025"/>
            <a:ext cx="138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D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73" name="Rectangle 53"/>
          <p:cNvSpPr>
            <a:spLocks noChangeArrowheads="1"/>
          </p:cNvSpPr>
          <p:nvPr/>
        </p:nvSpPr>
        <p:spPr bwMode="auto">
          <a:xfrm>
            <a:off x="2755900" y="6169025"/>
            <a:ext cx="523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I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74" name="Rectangle 54"/>
          <p:cNvSpPr>
            <a:spLocks noChangeArrowheads="1"/>
          </p:cNvSpPr>
          <p:nvPr/>
        </p:nvSpPr>
        <p:spPr bwMode="auto">
          <a:xfrm>
            <a:off x="2808288" y="6169025"/>
            <a:ext cx="138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D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75" name="Rectangle 55"/>
          <p:cNvSpPr>
            <a:spLocks noChangeArrowheads="1"/>
          </p:cNvSpPr>
          <p:nvPr/>
        </p:nvSpPr>
        <p:spPr bwMode="auto">
          <a:xfrm>
            <a:off x="2946400" y="6169025"/>
            <a:ext cx="523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/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76" name="Rectangle 56"/>
          <p:cNvSpPr>
            <a:spLocks noChangeArrowheads="1"/>
          </p:cNvSpPr>
          <p:nvPr/>
        </p:nvSpPr>
        <p:spPr bwMode="auto">
          <a:xfrm>
            <a:off x="2998788" y="6169025"/>
            <a:ext cx="127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E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77" name="Rectangle 57"/>
          <p:cNvSpPr>
            <a:spLocks noChangeArrowheads="1"/>
          </p:cNvSpPr>
          <p:nvPr/>
        </p:nvSpPr>
        <p:spPr bwMode="auto">
          <a:xfrm>
            <a:off x="3132138" y="6169025"/>
            <a:ext cx="127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X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78" name="Rectangle 58"/>
          <p:cNvSpPr>
            <a:spLocks noChangeArrowheads="1"/>
          </p:cNvSpPr>
          <p:nvPr/>
        </p:nvSpPr>
        <p:spPr bwMode="auto">
          <a:xfrm>
            <a:off x="5043488" y="6169025"/>
            <a:ext cx="127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E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79" name="Rectangle 59"/>
          <p:cNvSpPr>
            <a:spLocks noChangeArrowheads="1"/>
          </p:cNvSpPr>
          <p:nvPr/>
        </p:nvSpPr>
        <p:spPr bwMode="auto">
          <a:xfrm>
            <a:off x="5170488" y="6169025"/>
            <a:ext cx="127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X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80" name="Rectangle 60"/>
          <p:cNvSpPr>
            <a:spLocks noChangeArrowheads="1"/>
          </p:cNvSpPr>
          <p:nvPr/>
        </p:nvSpPr>
        <p:spPr bwMode="auto">
          <a:xfrm>
            <a:off x="5299075" y="6169025"/>
            <a:ext cx="523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/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81" name="Rectangle 61"/>
          <p:cNvSpPr>
            <a:spLocks noChangeArrowheads="1"/>
          </p:cNvSpPr>
          <p:nvPr/>
        </p:nvSpPr>
        <p:spPr bwMode="auto">
          <a:xfrm>
            <a:off x="5349875" y="6169025"/>
            <a:ext cx="158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M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82" name="Rectangle 62"/>
          <p:cNvSpPr>
            <a:spLocks noChangeArrowheads="1"/>
          </p:cNvSpPr>
          <p:nvPr/>
        </p:nvSpPr>
        <p:spPr bwMode="auto">
          <a:xfrm>
            <a:off x="5513388" y="6169025"/>
            <a:ext cx="127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E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83" name="Rectangle 63"/>
          <p:cNvSpPr>
            <a:spLocks noChangeArrowheads="1"/>
          </p:cNvSpPr>
          <p:nvPr/>
        </p:nvSpPr>
        <p:spPr bwMode="auto">
          <a:xfrm>
            <a:off x="5640388" y="6169025"/>
            <a:ext cx="158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M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84" name="Rectangle 64"/>
          <p:cNvSpPr>
            <a:spLocks noChangeArrowheads="1"/>
          </p:cNvSpPr>
          <p:nvPr/>
        </p:nvSpPr>
        <p:spPr bwMode="auto">
          <a:xfrm>
            <a:off x="7424738" y="6169025"/>
            <a:ext cx="158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M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85" name="Rectangle 65"/>
          <p:cNvSpPr>
            <a:spLocks noChangeArrowheads="1"/>
          </p:cNvSpPr>
          <p:nvPr/>
        </p:nvSpPr>
        <p:spPr bwMode="auto">
          <a:xfrm>
            <a:off x="7580313" y="6169025"/>
            <a:ext cx="127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E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86" name="Rectangle 66"/>
          <p:cNvSpPr>
            <a:spLocks noChangeArrowheads="1"/>
          </p:cNvSpPr>
          <p:nvPr/>
        </p:nvSpPr>
        <p:spPr bwMode="auto">
          <a:xfrm>
            <a:off x="7713663" y="6169025"/>
            <a:ext cx="158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M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87" name="Rectangle 67"/>
          <p:cNvSpPr>
            <a:spLocks noChangeArrowheads="1"/>
          </p:cNvSpPr>
          <p:nvPr/>
        </p:nvSpPr>
        <p:spPr bwMode="auto">
          <a:xfrm>
            <a:off x="7870825" y="6169025"/>
            <a:ext cx="523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/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88" name="Rectangle 68"/>
          <p:cNvSpPr>
            <a:spLocks noChangeArrowheads="1"/>
          </p:cNvSpPr>
          <p:nvPr/>
        </p:nvSpPr>
        <p:spPr bwMode="auto">
          <a:xfrm>
            <a:off x="7927975" y="6169025"/>
            <a:ext cx="1793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W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89" name="Rectangle 69"/>
          <p:cNvSpPr>
            <a:spLocks noChangeArrowheads="1"/>
          </p:cNvSpPr>
          <p:nvPr/>
        </p:nvSpPr>
        <p:spPr bwMode="auto">
          <a:xfrm>
            <a:off x="8107363" y="6169025"/>
            <a:ext cx="127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B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390" name="Freeform 70"/>
          <p:cNvSpPr>
            <a:spLocks/>
          </p:cNvSpPr>
          <p:nvPr/>
        </p:nvSpPr>
        <p:spPr bwMode="auto">
          <a:xfrm>
            <a:off x="2697163" y="4235450"/>
            <a:ext cx="98425" cy="984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2"/>
              </a:cxn>
              <a:cxn ang="0">
                <a:pos x="62" y="33"/>
              </a:cxn>
              <a:cxn ang="0">
                <a:pos x="0" y="4"/>
              </a:cxn>
              <a:cxn ang="0">
                <a:pos x="0" y="4"/>
              </a:cxn>
              <a:cxn ang="0">
                <a:pos x="0" y="0"/>
              </a:cxn>
            </a:cxnLst>
            <a:rect l="0" t="0" r="r" b="b"/>
            <a:pathLst>
              <a:path w="62" h="62">
                <a:moveTo>
                  <a:pt x="0" y="0"/>
                </a:moveTo>
                <a:lnTo>
                  <a:pt x="0" y="62"/>
                </a:lnTo>
                <a:lnTo>
                  <a:pt x="62" y="33"/>
                </a:lnTo>
                <a:lnTo>
                  <a:pt x="0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91" name="Line 71"/>
          <p:cNvSpPr>
            <a:spLocks noChangeShapeType="1"/>
          </p:cNvSpPr>
          <p:nvPr/>
        </p:nvSpPr>
        <p:spPr bwMode="auto">
          <a:xfrm>
            <a:off x="2025650" y="4281488"/>
            <a:ext cx="701675" cy="6350"/>
          </a:xfrm>
          <a:prstGeom prst="line">
            <a:avLst/>
          </a:prstGeom>
          <a:noFill/>
          <a:ln w="23813">
            <a:solidFill>
              <a:srgbClr val="EB75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92" name="Freeform 72"/>
          <p:cNvSpPr>
            <a:spLocks/>
          </p:cNvSpPr>
          <p:nvPr/>
        </p:nvSpPr>
        <p:spPr bwMode="auto">
          <a:xfrm>
            <a:off x="2697163" y="3802063"/>
            <a:ext cx="98425" cy="984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2"/>
              </a:cxn>
              <a:cxn ang="0">
                <a:pos x="62" y="32"/>
              </a:cxn>
              <a:cxn ang="0">
                <a:pos x="0" y="3"/>
              </a:cxn>
              <a:cxn ang="0">
                <a:pos x="0" y="3"/>
              </a:cxn>
              <a:cxn ang="0">
                <a:pos x="0" y="0"/>
              </a:cxn>
            </a:cxnLst>
            <a:rect l="0" t="0" r="r" b="b"/>
            <a:pathLst>
              <a:path w="62" h="62">
                <a:moveTo>
                  <a:pt x="0" y="0"/>
                </a:moveTo>
                <a:lnTo>
                  <a:pt x="0" y="62"/>
                </a:lnTo>
                <a:lnTo>
                  <a:pt x="62" y="32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93" name="Line 73"/>
          <p:cNvSpPr>
            <a:spLocks noChangeShapeType="1"/>
          </p:cNvSpPr>
          <p:nvPr/>
        </p:nvSpPr>
        <p:spPr bwMode="auto">
          <a:xfrm>
            <a:off x="2309813" y="3848100"/>
            <a:ext cx="417512" cy="4763"/>
          </a:xfrm>
          <a:prstGeom prst="line">
            <a:avLst/>
          </a:prstGeom>
          <a:noFill/>
          <a:ln w="23813">
            <a:solidFill>
              <a:srgbClr val="EB75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94" name="Freeform 74"/>
          <p:cNvSpPr>
            <a:spLocks/>
          </p:cNvSpPr>
          <p:nvPr/>
        </p:nvSpPr>
        <p:spPr bwMode="auto">
          <a:xfrm>
            <a:off x="2697163" y="3946525"/>
            <a:ext cx="98425" cy="984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2"/>
              </a:cxn>
              <a:cxn ang="0">
                <a:pos x="62" y="33"/>
              </a:cxn>
              <a:cxn ang="0">
                <a:pos x="0" y="3"/>
              </a:cxn>
              <a:cxn ang="0">
                <a:pos x="0" y="3"/>
              </a:cxn>
              <a:cxn ang="0">
                <a:pos x="0" y="0"/>
              </a:cxn>
            </a:cxnLst>
            <a:rect l="0" t="0" r="r" b="b"/>
            <a:pathLst>
              <a:path w="62" h="62">
                <a:moveTo>
                  <a:pt x="0" y="0"/>
                </a:moveTo>
                <a:lnTo>
                  <a:pt x="0" y="62"/>
                </a:lnTo>
                <a:lnTo>
                  <a:pt x="62" y="33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95" name="Line 75"/>
          <p:cNvSpPr>
            <a:spLocks noChangeShapeType="1"/>
          </p:cNvSpPr>
          <p:nvPr/>
        </p:nvSpPr>
        <p:spPr bwMode="auto">
          <a:xfrm>
            <a:off x="2257425" y="3992563"/>
            <a:ext cx="469900" cy="6350"/>
          </a:xfrm>
          <a:prstGeom prst="line">
            <a:avLst/>
          </a:prstGeom>
          <a:noFill/>
          <a:ln w="23813">
            <a:solidFill>
              <a:srgbClr val="EB75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96" name="Freeform 76"/>
          <p:cNvSpPr>
            <a:spLocks/>
          </p:cNvSpPr>
          <p:nvPr/>
        </p:nvSpPr>
        <p:spPr bwMode="auto">
          <a:xfrm>
            <a:off x="2697163" y="3176588"/>
            <a:ext cx="98425" cy="984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2"/>
              </a:cxn>
              <a:cxn ang="0">
                <a:pos x="62" y="33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62" h="62">
                <a:moveTo>
                  <a:pt x="0" y="0"/>
                </a:moveTo>
                <a:lnTo>
                  <a:pt x="0" y="62"/>
                </a:lnTo>
                <a:lnTo>
                  <a:pt x="62" y="33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97" name="Line 77"/>
          <p:cNvSpPr>
            <a:spLocks noChangeShapeType="1"/>
          </p:cNvSpPr>
          <p:nvPr/>
        </p:nvSpPr>
        <p:spPr bwMode="auto">
          <a:xfrm>
            <a:off x="2344738" y="3222625"/>
            <a:ext cx="382587" cy="1588"/>
          </a:xfrm>
          <a:prstGeom prst="line">
            <a:avLst/>
          </a:prstGeom>
          <a:noFill/>
          <a:ln w="23813">
            <a:solidFill>
              <a:srgbClr val="EB75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98" name="Freeform 78"/>
          <p:cNvSpPr>
            <a:spLocks/>
          </p:cNvSpPr>
          <p:nvPr/>
        </p:nvSpPr>
        <p:spPr bwMode="auto">
          <a:xfrm>
            <a:off x="2697163" y="3557588"/>
            <a:ext cx="98425" cy="10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6"/>
              </a:cxn>
              <a:cxn ang="0">
                <a:pos x="62" y="33"/>
              </a:cxn>
              <a:cxn ang="0">
                <a:pos x="0" y="4"/>
              </a:cxn>
              <a:cxn ang="0">
                <a:pos x="0" y="4"/>
              </a:cxn>
              <a:cxn ang="0">
                <a:pos x="0" y="0"/>
              </a:cxn>
            </a:cxnLst>
            <a:rect l="0" t="0" r="r" b="b"/>
            <a:pathLst>
              <a:path w="62" h="66">
                <a:moveTo>
                  <a:pt x="0" y="0"/>
                </a:moveTo>
                <a:lnTo>
                  <a:pt x="0" y="66"/>
                </a:lnTo>
                <a:lnTo>
                  <a:pt x="62" y="33"/>
                </a:lnTo>
                <a:lnTo>
                  <a:pt x="0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99" name="Line 79"/>
          <p:cNvSpPr>
            <a:spLocks noChangeShapeType="1"/>
          </p:cNvSpPr>
          <p:nvPr/>
        </p:nvSpPr>
        <p:spPr bwMode="auto">
          <a:xfrm>
            <a:off x="2351088" y="3609975"/>
            <a:ext cx="376237" cy="1588"/>
          </a:xfrm>
          <a:prstGeom prst="line">
            <a:avLst/>
          </a:prstGeom>
          <a:noFill/>
          <a:ln w="23813">
            <a:solidFill>
              <a:srgbClr val="EB75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00" name="Freeform 80"/>
          <p:cNvSpPr>
            <a:spLocks/>
          </p:cNvSpPr>
          <p:nvPr/>
        </p:nvSpPr>
        <p:spPr bwMode="auto">
          <a:xfrm>
            <a:off x="2697163" y="2835275"/>
            <a:ext cx="98425" cy="1031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5"/>
              </a:cxn>
              <a:cxn ang="0">
                <a:pos x="62" y="32"/>
              </a:cxn>
              <a:cxn ang="0">
                <a:pos x="0" y="3"/>
              </a:cxn>
              <a:cxn ang="0">
                <a:pos x="0" y="3"/>
              </a:cxn>
              <a:cxn ang="0">
                <a:pos x="0" y="0"/>
              </a:cxn>
            </a:cxnLst>
            <a:rect l="0" t="0" r="r" b="b"/>
            <a:pathLst>
              <a:path w="62" h="65">
                <a:moveTo>
                  <a:pt x="0" y="0"/>
                </a:moveTo>
                <a:lnTo>
                  <a:pt x="0" y="65"/>
                </a:lnTo>
                <a:lnTo>
                  <a:pt x="62" y="32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01" name="Line 81"/>
          <p:cNvSpPr>
            <a:spLocks noChangeShapeType="1"/>
          </p:cNvSpPr>
          <p:nvPr/>
        </p:nvSpPr>
        <p:spPr bwMode="auto">
          <a:xfrm>
            <a:off x="2251075" y="2886075"/>
            <a:ext cx="476250" cy="1588"/>
          </a:xfrm>
          <a:prstGeom prst="line">
            <a:avLst/>
          </a:prstGeom>
          <a:noFill/>
          <a:ln w="23813">
            <a:solidFill>
              <a:srgbClr val="EB75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02" name="Freeform 82"/>
          <p:cNvSpPr>
            <a:spLocks/>
          </p:cNvSpPr>
          <p:nvPr/>
        </p:nvSpPr>
        <p:spPr bwMode="auto">
          <a:xfrm>
            <a:off x="792163" y="3454400"/>
            <a:ext cx="677862" cy="1771650"/>
          </a:xfrm>
          <a:custGeom>
            <a:avLst/>
            <a:gdLst/>
            <a:ahLst/>
            <a:cxnLst>
              <a:cxn ang="0">
                <a:pos x="0" y="1116"/>
              </a:cxn>
              <a:cxn ang="0">
                <a:pos x="212" y="1116"/>
              </a:cxn>
              <a:cxn ang="0">
                <a:pos x="212" y="0"/>
              </a:cxn>
              <a:cxn ang="0">
                <a:pos x="427" y="0"/>
              </a:cxn>
            </a:cxnLst>
            <a:rect l="0" t="0" r="r" b="b"/>
            <a:pathLst>
              <a:path w="427" h="1116">
                <a:moveTo>
                  <a:pt x="0" y="1116"/>
                </a:moveTo>
                <a:lnTo>
                  <a:pt x="212" y="1116"/>
                </a:lnTo>
                <a:lnTo>
                  <a:pt x="212" y="0"/>
                </a:lnTo>
                <a:lnTo>
                  <a:pt x="427" y="0"/>
                </a:lnTo>
              </a:path>
            </a:pathLst>
          </a:custGeom>
          <a:noFill/>
          <a:ln w="238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03" name="Rectangle 83"/>
          <p:cNvSpPr>
            <a:spLocks noChangeArrowheads="1"/>
          </p:cNvSpPr>
          <p:nvPr/>
        </p:nvSpPr>
        <p:spPr bwMode="auto">
          <a:xfrm>
            <a:off x="485775" y="3198813"/>
            <a:ext cx="523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I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404" name="Rectangle 84"/>
          <p:cNvSpPr>
            <a:spLocks noChangeArrowheads="1"/>
          </p:cNvSpPr>
          <p:nvPr/>
        </p:nvSpPr>
        <p:spPr bwMode="auto">
          <a:xfrm>
            <a:off x="538163" y="3198813"/>
            <a:ext cx="1063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n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405" name="Rectangle 85"/>
          <p:cNvSpPr>
            <a:spLocks noChangeArrowheads="1"/>
          </p:cNvSpPr>
          <p:nvPr/>
        </p:nvSpPr>
        <p:spPr bwMode="auto">
          <a:xfrm>
            <a:off x="647700" y="3198813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s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406" name="Rectangle 86"/>
          <p:cNvSpPr>
            <a:spLocks noChangeArrowheads="1"/>
          </p:cNvSpPr>
          <p:nvPr/>
        </p:nvSpPr>
        <p:spPr bwMode="auto">
          <a:xfrm>
            <a:off x="739775" y="3198813"/>
            <a:ext cx="523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t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407" name="Rectangle 87"/>
          <p:cNvSpPr>
            <a:spLocks noChangeArrowheads="1"/>
          </p:cNvSpPr>
          <p:nvPr/>
        </p:nvSpPr>
        <p:spPr bwMode="auto">
          <a:xfrm>
            <a:off x="798513" y="3198813"/>
            <a:ext cx="63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r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408" name="Rectangle 88"/>
          <p:cNvSpPr>
            <a:spLocks noChangeArrowheads="1"/>
          </p:cNvSpPr>
          <p:nvPr/>
        </p:nvSpPr>
        <p:spPr bwMode="auto">
          <a:xfrm>
            <a:off x="862013" y="3198813"/>
            <a:ext cx="1063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u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409" name="Rectangle 89"/>
          <p:cNvSpPr>
            <a:spLocks noChangeArrowheads="1"/>
          </p:cNvSpPr>
          <p:nvPr/>
        </p:nvSpPr>
        <p:spPr bwMode="auto">
          <a:xfrm>
            <a:off x="966788" y="3198813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c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410" name="Rectangle 90"/>
          <p:cNvSpPr>
            <a:spLocks noChangeArrowheads="1"/>
          </p:cNvSpPr>
          <p:nvPr/>
        </p:nvSpPr>
        <p:spPr bwMode="auto">
          <a:xfrm>
            <a:off x="1065213" y="3198813"/>
            <a:ext cx="523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t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411" name="Rectangle 91"/>
          <p:cNvSpPr>
            <a:spLocks noChangeArrowheads="1"/>
          </p:cNvSpPr>
          <p:nvPr/>
        </p:nvSpPr>
        <p:spPr bwMode="auto">
          <a:xfrm>
            <a:off x="1116013" y="3198813"/>
            <a:ext cx="428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i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412" name="Rectangle 92"/>
          <p:cNvSpPr>
            <a:spLocks noChangeArrowheads="1"/>
          </p:cNvSpPr>
          <p:nvPr/>
        </p:nvSpPr>
        <p:spPr bwMode="auto">
          <a:xfrm>
            <a:off x="1157288" y="3198813"/>
            <a:ext cx="1063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o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413" name="Rectangle 93"/>
          <p:cNvSpPr>
            <a:spLocks noChangeArrowheads="1"/>
          </p:cNvSpPr>
          <p:nvPr/>
        </p:nvSpPr>
        <p:spPr bwMode="auto">
          <a:xfrm>
            <a:off x="1266825" y="3198813"/>
            <a:ext cx="1063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u="none">
                <a:solidFill>
                  <a:srgbClr val="000000"/>
                </a:solidFill>
                <a:latin typeface="Arial" charset="0"/>
              </a:rPr>
              <a:t>n</a:t>
            </a:r>
            <a:endParaRPr lang="en-US" sz="1800" i="1" u="none">
              <a:latin typeface="Arial" charset="0"/>
            </a:endParaRPr>
          </a:p>
        </p:txBody>
      </p:sp>
      <p:sp>
        <p:nvSpPr>
          <p:cNvPr id="184414" name="Freeform 94"/>
          <p:cNvSpPr>
            <a:spLocks/>
          </p:cNvSpPr>
          <p:nvPr/>
        </p:nvSpPr>
        <p:spPr bwMode="auto">
          <a:xfrm>
            <a:off x="5106988" y="4021138"/>
            <a:ext cx="98425" cy="984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" y="62"/>
              </a:cxn>
              <a:cxn ang="0">
                <a:pos x="62" y="29"/>
              </a:cxn>
              <a:cxn ang="0">
                <a:pos x="4" y="0"/>
              </a:cxn>
              <a:cxn ang="0">
                <a:pos x="4" y="0"/>
              </a:cxn>
              <a:cxn ang="0">
                <a:pos x="0" y="0"/>
              </a:cxn>
            </a:cxnLst>
            <a:rect l="0" t="0" r="r" b="b"/>
            <a:pathLst>
              <a:path w="62" h="62">
                <a:moveTo>
                  <a:pt x="0" y="0"/>
                </a:moveTo>
                <a:lnTo>
                  <a:pt x="4" y="62"/>
                </a:lnTo>
                <a:lnTo>
                  <a:pt x="62" y="29"/>
                </a:lnTo>
                <a:lnTo>
                  <a:pt x="4" y="0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15" name="Freeform 95"/>
          <p:cNvSpPr>
            <a:spLocks/>
          </p:cNvSpPr>
          <p:nvPr/>
        </p:nvSpPr>
        <p:spPr bwMode="auto">
          <a:xfrm>
            <a:off x="5106988" y="3244850"/>
            <a:ext cx="98425" cy="984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" y="62"/>
              </a:cxn>
              <a:cxn ang="0">
                <a:pos x="62" y="33"/>
              </a:cxn>
              <a:cxn ang="0">
                <a:pos x="4" y="4"/>
              </a:cxn>
              <a:cxn ang="0">
                <a:pos x="4" y="4"/>
              </a:cxn>
              <a:cxn ang="0">
                <a:pos x="0" y="0"/>
              </a:cxn>
            </a:cxnLst>
            <a:rect l="0" t="0" r="r" b="b"/>
            <a:pathLst>
              <a:path w="62" h="62">
                <a:moveTo>
                  <a:pt x="0" y="0"/>
                </a:moveTo>
                <a:lnTo>
                  <a:pt x="4" y="62"/>
                </a:lnTo>
                <a:lnTo>
                  <a:pt x="62" y="33"/>
                </a:lnTo>
                <a:lnTo>
                  <a:pt x="4" y="4"/>
                </a:lnTo>
                <a:lnTo>
                  <a:pt x="4" y="4"/>
                </a:lnTo>
                <a:lnTo>
                  <a:pt x="0" y="0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16" name="Freeform 96"/>
          <p:cNvSpPr>
            <a:spLocks/>
          </p:cNvSpPr>
          <p:nvPr/>
        </p:nvSpPr>
        <p:spPr bwMode="auto">
          <a:xfrm>
            <a:off x="5106988" y="3824288"/>
            <a:ext cx="98425" cy="984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" y="62"/>
              </a:cxn>
              <a:cxn ang="0">
                <a:pos x="62" y="33"/>
              </a:cxn>
              <a:cxn ang="0">
                <a:pos x="4" y="4"/>
              </a:cxn>
              <a:cxn ang="0">
                <a:pos x="4" y="4"/>
              </a:cxn>
              <a:cxn ang="0">
                <a:pos x="0" y="0"/>
              </a:cxn>
            </a:cxnLst>
            <a:rect l="0" t="0" r="r" b="b"/>
            <a:pathLst>
              <a:path w="62" h="62">
                <a:moveTo>
                  <a:pt x="0" y="0"/>
                </a:moveTo>
                <a:lnTo>
                  <a:pt x="4" y="62"/>
                </a:lnTo>
                <a:lnTo>
                  <a:pt x="62" y="33"/>
                </a:lnTo>
                <a:lnTo>
                  <a:pt x="4" y="4"/>
                </a:lnTo>
                <a:lnTo>
                  <a:pt x="4" y="4"/>
                </a:lnTo>
                <a:lnTo>
                  <a:pt x="0" y="0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17" name="Freeform 97"/>
          <p:cNvSpPr>
            <a:spLocks/>
          </p:cNvSpPr>
          <p:nvPr/>
        </p:nvSpPr>
        <p:spPr bwMode="auto">
          <a:xfrm>
            <a:off x="5106988" y="4213225"/>
            <a:ext cx="98425" cy="984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" y="62"/>
              </a:cxn>
              <a:cxn ang="0">
                <a:pos x="62" y="32"/>
              </a:cxn>
              <a:cxn ang="0">
                <a:pos x="4" y="0"/>
              </a:cxn>
              <a:cxn ang="0">
                <a:pos x="4" y="0"/>
              </a:cxn>
              <a:cxn ang="0">
                <a:pos x="0" y="0"/>
              </a:cxn>
            </a:cxnLst>
            <a:rect l="0" t="0" r="r" b="b"/>
            <a:pathLst>
              <a:path w="62" h="62">
                <a:moveTo>
                  <a:pt x="0" y="0"/>
                </a:moveTo>
                <a:lnTo>
                  <a:pt x="4" y="62"/>
                </a:lnTo>
                <a:lnTo>
                  <a:pt x="62" y="32"/>
                </a:lnTo>
                <a:lnTo>
                  <a:pt x="4" y="0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18" name="Freeform 98"/>
          <p:cNvSpPr>
            <a:spLocks/>
          </p:cNvSpPr>
          <p:nvPr/>
        </p:nvSpPr>
        <p:spPr bwMode="auto">
          <a:xfrm>
            <a:off x="5106988" y="3489325"/>
            <a:ext cx="98425" cy="984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" y="62"/>
              </a:cxn>
              <a:cxn ang="0">
                <a:pos x="62" y="32"/>
              </a:cxn>
              <a:cxn ang="0">
                <a:pos x="4" y="0"/>
              </a:cxn>
              <a:cxn ang="0">
                <a:pos x="4" y="0"/>
              </a:cxn>
              <a:cxn ang="0">
                <a:pos x="0" y="0"/>
              </a:cxn>
            </a:cxnLst>
            <a:rect l="0" t="0" r="r" b="b"/>
            <a:pathLst>
              <a:path w="62" h="62">
                <a:moveTo>
                  <a:pt x="0" y="0"/>
                </a:moveTo>
                <a:lnTo>
                  <a:pt x="4" y="62"/>
                </a:lnTo>
                <a:lnTo>
                  <a:pt x="62" y="32"/>
                </a:lnTo>
                <a:lnTo>
                  <a:pt x="4" y="0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19" name="Freeform 99"/>
          <p:cNvSpPr>
            <a:spLocks/>
          </p:cNvSpPr>
          <p:nvPr/>
        </p:nvSpPr>
        <p:spPr bwMode="auto">
          <a:xfrm>
            <a:off x="3190875" y="2643188"/>
            <a:ext cx="1944688" cy="654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23" y="0"/>
              </a:cxn>
              <a:cxn ang="0">
                <a:pos x="1123" y="412"/>
              </a:cxn>
              <a:cxn ang="0">
                <a:pos x="1225" y="412"/>
              </a:cxn>
            </a:cxnLst>
            <a:rect l="0" t="0" r="r" b="b"/>
            <a:pathLst>
              <a:path w="1225" h="412">
                <a:moveTo>
                  <a:pt x="0" y="0"/>
                </a:moveTo>
                <a:lnTo>
                  <a:pt x="1123" y="0"/>
                </a:lnTo>
                <a:lnTo>
                  <a:pt x="1123" y="412"/>
                </a:lnTo>
                <a:lnTo>
                  <a:pt x="1225" y="412"/>
                </a:lnTo>
              </a:path>
            </a:pathLst>
          </a:custGeom>
          <a:noFill/>
          <a:ln w="23813">
            <a:solidFill>
              <a:srgbClr val="EB75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20" name="Freeform 100"/>
          <p:cNvSpPr>
            <a:spLocks/>
          </p:cNvSpPr>
          <p:nvPr/>
        </p:nvSpPr>
        <p:spPr bwMode="auto">
          <a:xfrm>
            <a:off x="3190875" y="2886075"/>
            <a:ext cx="1944688" cy="654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70" y="0"/>
              </a:cxn>
              <a:cxn ang="0">
                <a:pos x="970" y="412"/>
              </a:cxn>
              <a:cxn ang="0">
                <a:pos x="1225" y="412"/>
              </a:cxn>
            </a:cxnLst>
            <a:rect l="0" t="0" r="r" b="b"/>
            <a:pathLst>
              <a:path w="1225" h="412">
                <a:moveTo>
                  <a:pt x="0" y="0"/>
                </a:moveTo>
                <a:lnTo>
                  <a:pt x="970" y="0"/>
                </a:lnTo>
                <a:lnTo>
                  <a:pt x="970" y="412"/>
                </a:lnTo>
                <a:lnTo>
                  <a:pt x="1225" y="412"/>
                </a:lnTo>
              </a:path>
            </a:pathLst>
          </a:custGeom>
          <a:noFill/>
          <a:ln w="23813">
            <a:solidFill>
              <a:srgbClr val="EB75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21" name="Freeform 101"/>
          <p:cNvSpPr>
            <a:spLocks/>
          </p:cNvSpPr>
          <p:nvPr/>
        </p:nvSpPr>
        <p:spPr bwMode="auto">
          <a:xfrm>
            <a:off x="3190875" y="3222625"/>
            <a:ext cx="1944688" cy="654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50" y="0"/>
              </a:cxn>
              <a:cxn ang="0">
                <a:pos x="850" y="412"/>
              </a:cxn>
              <a:cxn ang="0">
                <a:pos x="1225" y="412"/>
              </a:cxn>
            </a:cxnLst>
            <a:rect l="0" t="0" r="r" b="b"/>
            <a:pathLst>
              <a:path w="1225" h="412">
                <a:moveTo>
                  <a:pt x="0" y="0"/>
                </a:moveTo>
                <a:lnTo>
                  <a:pt x="850" y="0"/>
                </a:lnTo>
                <a:lnTo>
                  <a:pt x="850" y="412"/>
                </a:lnTo>
                <a:lnTo>
                  <a:pt x="1225" y="412"/>
                </a:lnTo>
              </a:path>
            </a:pathLst>
          </a:custGeom>
          <a:noFill/>
          <a:ln w="23813">
            <a:solidFill>
              <a:srgbClr val="EB75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22" name="Freeform 102"/>
          <p:cNvSpPr>
            <a:spLocks/>
          </p:cNvSpPr>
          <p:nvPr/>
        </p:nvSpPr>
        <p:spPr bwMode="auto">
          <a:xfrm>
            <a:off x="3190875" y="3413125"/>
            <a:ext cx="1944688" cy="654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9" y="4"/>
              </a:cxn>
              <a:cxn ang="0">
                <a:pos x="729" y="412"/>
              </a:cxn>
              <a:cxn ang="0">
                <a:pos x="1225" y="412"/>
              </a:cxn>
            </a:cxnLst>
            <a:rect l="0" t="0" r="r" b="b"/>
            <a:pathLst>
              <a:path w="1225" h="412">
                <a:moveTo>
                  <a:pt x="0" y="0"/>
                </a:moveTo>
                <a:lnTo>
                  <a:pt x="729" y="4"/>
                </a:lnTo>
                <a:lnTo>
                  <a:pt x="729" y="412"/>
                </a:lnTo>
                <a:lnTo>
                  <a:pt x="1225" y="412"/>
                </a:lnTo>
              </a:path>
            </a:pathLst>
          </a:custGeom>
          <a:noFill/>
          <a:ln w="23813">
            <a:solidFill>
              <a:srgbClr val="EB75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23" name="Freeform 103"/>
          <p:cNvSpPr>
            <a:spLocks/>
          </p:cNvSpPr>
          <p:nvPr/>
        </p:nvSpPr>
        <p:spPr bwMode="auto">
          <a:xfrm>
            <a:off x="3190875" y="3609975"/>
            <a:ext cx="1944688" cy="654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5" y="0"/>
              </a:cxn>
              <a:cxn ang="0">
                <a:pos x="605" y="412"/>
              </a:cxn>
              <a:cxn ang="0">
                <a:pos x="1225" y="412"/>
              </a:cxn>
            </a:cxnLst>
            <a:rect l="0" t="0" r="r" b="b"/>
            <a:pathLst>
              <a:path w="1225" h="412">
                <a:moveTo>
                  <a:pt x="0" y="0"/>
                </a:moveTo>
                <a:lnTo>
                  <a:pt x="605" y="0"/>
                </a:lnTo>
                <a:lnTo>
                  <a:pt x="605" y="412"/>
                </a:lnTo>
                <a:lnTo>
                  <a:pt x="1225" y="412"/>
                </a:lnTo>
              </a:path>
            </a:pathLst>
          </a:custGeom>
          <a:noFill/>
          <a:ln w="23813">
            <a:solidFill>
              <a:srgbClr val="EB75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24" name="Freeform 104"/>
          <p:cNvSpPr>
            <a:spLocks/>
          </p:cNvSpPr>
          <p:nvPr/>
        </p:nvSpPr>
        <p:spPr bwMode="auto">
          <a:xfrm>
            <a:off x="7516813" y="3900488"/>
            <a:ext cx="98425" cy="984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" y="62"/>
              </a:cxn>
              <a:cxn ang="0">
                <a:pos x="62" y="32"/>
              </a:cxn>
              <a:cxn ang="0">
                <a:pos x="4" y="0"/>
              </a:cxn>
              <a:cxn ang="0">
                <a:pos x="4" y="0"/>
              </a:cxn>
              <a:cxn ang="0">
                <a:pos x="0" y="0"/>
              </a:cxn>
            </a:cxnLst>
            <a:rect l="0" t="0" r="r" b="b"/>
            <a:pathLst>
              <a:path w="62" h="62">
                <a:moveTo>
                  <a:pt x="0" y="0"/>
                </a:moveTo>
                <a:lnTo>
                  <a:pt x="4" y="62"/>
                </a:lnTo>
                <a:lnTo>
                  <a:pt x="62" y="32"/>
                </a:lnTo>
                <a:lnTo>
                  <a:pt x="4" y="0"/>
                </a:lnTo>
                <a:lnTo>
                  <a:pt x="4" y="0"/>
                </a:lnTo>
                <a:lnTo>
                  <a:pt x="0" y="0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25" name="Freeform 105"/>
          <p:cNvSpPr>
            <a:spLocks/>
          </p:cNvSpPr>
          <p:nvPr/>
        </p:nvSpPr>
        <p:spPr bwMode="auto">
          <a:xfrm>
            <a:off x="7516813" y="4137025"/>
            <a:ext cx="98425" cy="10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" y="66"/>
              </a:cxn>
              <a:cxn ang="0">
                <a:pos x="62" y="33"/>
              </a:cxn>
              <a:cxn ang="0">
                <a:pos x="4" y="4"/>
              </a:cxn>
              <a:cxn ang="0">
                <a:pos x="4" y="4"/>
              </a:cxn>
              <a:cxn ang="0">
                <a:pos x="0" y="0"/>
              </a:cxn>
            </a:cxnLst>
            <a:rect l="0" t="0" r="r" b="b"/>
            <a:pathLst>
              <a:path w="62" h="66">
                <a:moveTo>
                  <a:pt x="0" y="0"/>
                </a:moveTo>
                <a:lnTo>
                  <a:pt x="4" y="66"/>
                </a:lnTo>
                <a:lnTo>
                  <a:pt x="62" y="33"/>
                </a:lnTo>
                <a:lnTo>
                  <a:pt x="4" y="4"/>
                </a:lnTo>
                <a:lnTo>
                  <a:pt x="4" y="4"/>
                </a:lnTo>
                <a:lnTo>
                  <a:pt x="0" y="0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26" name="Freeform 106"/>
          <p:cNvSpPr>
            <a:spLocks/>
          </p:cNvSpPr>
          <p:nvPr/>
        </p:nvSpPr>
        <p:spPr bwMode="auto">
          <a:xfrm>
            <a:off x="5605463" y="3297238"/>
            <a:ext cx="1939925" cy="649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20" y="0"/>
              </a:cxn>
              <a:cxn ang="0">
                <a:pos x="1120" y="409"/>
              </a:cxn>
              <a:cxn ang="0">
                <a:pos x="1222" y="409"/>
              </a:cxn>
            </a:cxnLst>
            <a:rect l="0" t="0" r="r" b="b"/>
            <a:pathLst>
              <a:path w="1222" h="409">
                <a:moveTo>
                  <a:pt x="0" y="0"/>
                </a:moveTo>
                <a:lnTo>
                  <a:pt x="1120" y="0"/>
                </a:lnTo>
                <a:lnTo>
                  <a:pt x="1120" y="409"/>
                </a:lnTo>
                <a:lnTo>
                  <a:pt x="1222" y="409"/>
                </a:lnTo>
              </a:path>
            </a:pathLst>
          </a:custGeom>
          <a:noFill/>
          <a:ln w="23813">
            <a:solidFill>
              <a:srgbClr val="EB75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27" name="Freeform 107"/>
          <p:cNvSpPr>
            <a:spLocks/>
          </p:cNvSpPr>
          <p:nvPr/>
        </p:nvSpPr>
        <p:spPr bwMode="auto">
          <a:xfrm>
            <a:off x="5605463" y="3535363"/>
            <a:ext cx="1939925" cy="654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70" y="3"/>
              </a:cxn>
              <a:cxn ang="0">
                <a:pos x="970" y="412"/>
              </a:cxn>
              <a:cxn ang="0">
                <a:pos x="1222" y="412"/>
              </a:cxn>
            </a:cxnLst>
            <a:rect l="0" t="0" r="r" b="b"/>
            <a:pathLst>
              <a:path w="1222" h="412">
                <a:moveTo>
                  <a:pt x="0" y="0"/>
                </a:moveTo>
                <a:lnTo>
                  <a:pt x="970" y="3"/>
                </a:lnTo>
                <a:lnTo>
                  <a:pt x="970" y="412"/>
                </a:lnTo>
                <a:lnTo>
                  <a:pt x="1222" y="412"/>
                </a:lnTo>
              </a:path>
            </a:pathLst>
          </a:custGeom>
          <a:noFill/>
          <a:ln w="23813">
            <a:solidFill>
              <a:srgbClr val="EB75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28" name="Freeform 108"/>
          <p:cNvSpPr>
            <a:spLocks/>
          </p:cNvSpPr>
          <p:nvPr/>
        </p:nvSpPr>
        <p:spPr bwMode="auto">
          <a:xfrm>
            <a:off x="8385175" y="4171950"/>
            <a:ext cx="34925" cy="41275"/>
          </a:xfrm>
          <a:custGeom>
            <a:avLst/>
            <a:gdLst/>
            <a:ahLst/>
            <a:cxnLst>
              <a:cxn ang="0">
                <a:pos x="11" y="22"/>
              </a:cxn>
              <a:cxn ang="0">
                <a:pos x="15" y="22"/>
              </a:cxn>
              <a:cxn ang="0">
                <a:pos x="15" y="22"/>
              </a:cxn>
              <a:cxn ang="0">
                <a:pos x="19" y="22"/>
              </a:cxn>
              <a:cxn ang="0">
                <a:pos x="19" y="22"/>
              </a:cxn>
              <a:cxn ang="0">
                <a:pos x="22" y="22"/>
              </a:cxn>
              <a:cxn ang="0">
                <a:pos x="22" y="18"/>
              </a:cxn>
              <a:cxn ang="0">
                <a:pos x="22" y="18"/>
              </a:cxn>
              <a:cxn ang="0">
                <a:pos x="22" y="15"/>
              </a:cxn>
              <a:cxn ang="0">
                <a:pos x="22" y="15"/>
              </a:cxn>
              <a:cxn ang="0">
                <a:pos x="22" y="11"/>
              </a:cxn>
              <a:cxn ang="0">
                <a:pos x="22" y="11"/>
              </a:cxn>
              <a:cxn ang="0">
                <a:pos x="22" y="7"/>
              </a:cxn>
              <a:cxn ang="0">
                <a:pos x="22" y="7"/>
              </a:cxn>
              <a:cxn ang="0">
                <a:pos x="22" y="7"/>
              </a:cxn>
              <a:cxn ang="0">
                <a:pos x="22" y="4"/>
              </a:cxn>
              <a:cxn ang="0">
                <a:pos x="19" y="4"/>
              </a:cxn>
              <a:cxn ang="0">
                <a:pos x="19" y="4"/>
              </a:cxn>
              <a:cxn ang="0">
                <a:pos x="15" y="0"/>
              </a:cxn>
              <a:cxn ang="0">
                <a:pos x="15" y="0"/>
              </a:cxn>
              <a:cxn ang="0">
                <a:pos x="11" y="0"/>
              </a:cxn>
              <a:cxn ang="0">
                <a:pos x="11" y="0"/>
              </a:cxn>
              <a:cxn ang="0">
                <a:pos x="8" y="0"/>
              </a:cxn>
              <a:cxn ang="0">
                <a:pos x="8" y="4"/>
              </a:cxn>
              <a:cxn ang="0">
                <a:pos x="4" y="4"/>
              </a:cxn>
              <a:cxn ang="0">
                <a:pos x="4" y="4"/>
              </a:cxn>
              <a:cxn ang="0">
                <a:pos x="4" y="7"/>
              </a:cxn>
              <a:cxn ang="0">
                <a:pos x="4" y="7"/>
              </a:cxn>
              <a:cxn ang="0">
                <a:pos x="0" y="7"/>
              </a:cxn>
              <a:cxn ang="0">
                <a:pos x="0" y="11"/>
              </a:cxn>
              <a:cxn ang="0">
                <a:pos x="0" y="11"/>
              </a:cxn>
              <a:cxn ang="0">
                <a:pos x="0" y="15"/>
              </a:cxn>
              <a:cxn ang="0">
                <a:pos x="0" y="15"/>
              </a:cxn>
              <a:cxn ang="0">
                <a:pos x="4" y="18"/>
              </a:cxn>
              <a:cxn ang="0">
                <a:pos x="4" y="18"/>
              </a:cxn>
              <a:cxn ang="0">
                <a:pos x="4" y="22"/>
              </a:cxn>
              <a:cxn ang="0">
                <a:pos x="4" y="22"/>
              </a:cxn>
              <a:cxn ang="0">
                <a:pos x="8" y="22"/>
              </a:cxn>
              <a:cxn ang="0">
                <a:pos x="8" y="22"/>
              </a:cxn>
              <a:cxn ang="0">
                <a:pos x="11" y="22"/>
              </a:cxn>
              <a:cxn ang="0">
                <a:pos x="11" y="26"/>
              </a:cxn>
              <a:cxn ang="0">
                <a:pos x="11" y="26"/>
              </a:cxn>
              <a:cxn ang="0">
                <a:pos x="11" y="22"/>
              </a:cxn>
            </a:cxnLst>
            <a:rect l="0" t="0" r="r" b="b"/>
            <a:pathLst>
              <a:path w="22" h="26">
                <a:moveTo>
                  <a:pt x="11" y="22"/>
                </a:moveTo>
                <a:lnTo>
                  <a:pt x="15" y="22"/>
                </a:lnTo>
                <a:lnTo>
                  <a:pt x="15" y="22"/>
                </a:lnTo>
                <a:lnTo>
                  <a:pt x="19" y="22"/>
                </a:lnTo>
                <a:lnTo>
                  <a:pt x="19" y="22"/>
                </a:lnTo>
                <a:lnTo>
                  <a:pt x="22" y="22"/>
                </a:lnTo>
                <a:lnTo>
                  <a:pt x="22" y="18"/>
                </a:lnTo>
                <a:lnTo>
                  <a:pt x="22" y="18"/>
                </a:lnTo>
                <a:lnTo>
                  <a:pt x="22" y="15"/>
                </a:lnTo>
                <a:lnTo>
                  <a:pt x="22" y="15"/>
                </a:lnTo>
                <a:lnTo>
                  <a:pt x="22" y="11"/>
                </a:lnTo>
                <a:lnTo>
                  <a:pt x="22" y="11"/>
                </a:lnTo>
                <a:lnTo>
                  <a:pt x="22" y="7"/>
                </a:lnTo>
                <a:lnTo>
                  <a:pt x="22" y="7"/>
                </a:lnTo>
                <a:lnTo>
                  <a:pt x="22" y="7"/>
                </a:lnTo>
                <a:lnTo>
                  <a:pt x="22" y="4"/>
                </a:lnTo>
                <a:lnTo>
                  <a:pt x="19" y="4"/>
                </a:lnTo>
                <a:lnTo>
                  <a:pt x="19" y="4"/>
                </a:lnTo>
                <a:lnTo>
                  <a:pt x="15" y="0"/>
                </a:lnTo>
                <a:lnTo>
                  <a:pt x="15" y="0"/>
                </a:lnTo>
                <a:lnTo>
                  <a:pt x="11" y="0"/>
                </a:lnTo>
                <a:lnTo>
                  <a:pt x="11" y="0"/>
                </a:lnTo>
                <a:lnTo>
                  <a:pt x="8" y="0"/>
                </a:lnTo>
                <a:lnTo>
                  <a:pt x="8" y="4"/>
                </a:lnTo>
                <a:lnTo>
                  <a:pt x="4" y="4"/>
                </a:lnTo>
                <a:lnTo>
                  <a:pt x="4" y="4"/>
                </a:lnTo>
                <a:lnTo>
                  <a:pt x="4" y="7"/>
                </a:lnTo>
                <a:lnTo>
                  <a:pt x="4" y="7"/>
                </a:lnTo>
                <a:lnTo>
                  <a:pt x="0" y="7"/>
                </a:lnTo>
                <a:lnTo>
                  <a:pt x="0" y="11"/>
                </a:lnTo>
                <a:lnTo>
                  <a:pt x="0" y="11"/>
                </a:lnTo>
                <a:lnTo>
                  <a:pt x="0" y="15"/>
                </a:lnTo>
                <a:lnTo>
                  <a:pt x="0" y="15"/>
                </a:lnTo>
                <a:lnTo>
                  <a:pt x="4" y="18"/>
                </a:lnTo>
                <a:lnTo>
                  <a:pt x="4" y="18"/>
                </a:lnTo>
                <a:lnTo>
                  <a:pt x="4" y="22"/>
                </a:lnTo>
                <a:lnTo>
                  <a:pt x="4" y="22"/>
                </a:lnTo>
                <a:lnTo>
                  <a:pt x="8" y="22"/>
                </a:lnTo>
                <a:lnTo>
                  <a:pt x="8" y="22"/>
                </a:lnTo>
                <a:lnTo>
                  <a:pt x="11" y="22"/>
                </a:lnTo>
                <a:lnTo>
                  <a:pt x="11" y="26"/>
                </a:lnTo>
                <a:lnTo>
                  <a:pt x="11" y="26"/>
                </a:lnTo>
                <a:lnTo>
                  <a:pt x="11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29" name="Freeform 109"/>
          <p:cNvSpPr>
            <a:spLocks/>
          </p:cNvSpPr>
          <p:nvPr/>
        </p:nvSpPr>
        <p:spPr bwMode="auto">
          <a:xfrm>
            <a:off x="8507413" y="4171950"/>
            <a:ext cx="34925" cy="41275"/>
          </a:xfrm>
          <a:custGeom>
            <a:avLst/>
            <a:gdLst/>
            <a:ahLst/>
            <a:cxnLst>
              <a:cxn ang="0">
                <a:pos x="11" y="22"/>
              </a:cxn>
              <a:cxn ang="0">
                <a:pos x="14" y="22"/>
              </a:cxn>
              <a:cxn ang="0">
                <a:pos x="14" y="22"/>
              </a:cxn>
              <a:cxn ang="0">
                <a:pos x="18" y="22"/>
              </a:cxn>
              <a:cxn ang="0">
                <a:pos x="18" y="22"/>
              </a:cxn>
              <a:cxn ang="0">
                <a:pos x="18" y="22"/>
              </a:cxn>
              <a:cxn ang="0">
                <a:pos x="22" y="18"/>
              </a:cxn>
              <a:cxn ang="0">
                <a:pos x="22" y="18"/>
              </a:cxn>
              <a:cxn ang="0">
                <a:pos x="22" y="15"/>
              </a:cxn>
              <a:cxn ang="0">
                <a:pos x="22" y="15"/>
              </a:cxn>
              <a:cxn ang="0">
                <a:pos x="22" y="11"/>
              </a:cxn>
              <a:cxn ang="0">
                <a:pos x="22" y="11"/>
              </a:cxn>
              <a:cxn ang="0">
                <a:pos x="22" y="7"/>
              </a:cxn>
              <a:cxn ang="0">
                <a:pos x="22" y="7"/>
              </a:cxn>
              <a:cxn ang="0">
                <a:pos x="22" y="7"/>
              </a:cxn>
              <a:cxn ang="0">
                <a:pos x="18" y="4"/>
              </a:cxn>
              <a:cxn ang="0">
                <a:pos x="18" y="4"/>
              </a:cxn>
              <a:cxn ang="0">
                <a:pos x="18" y="4"/>
              </a:cxn>
              <a:cxn ang="0">
                <a:pos x="14" y="0"/>
              </a:cxn>
              <a:cxn ang="0">
                <a:pos x="14" y="0"/>
              </a:cxn>
              <a:cxn ang="0">
                <a:pos x="11" y="0"/>
              </a:cxn>
              <a:cxn ang="0">
                <a:pos x="11" y="0"/>
              </a:cxn>
              <a:cxn ang="0">
                <a:pos x="7" y="0"/>
              </a:cxn>
              <a:cxn ang="0">
                <a:pos x="7" y="4"/>
              </a:cxn>
              <a:cxn ang="0">
                <a:pos x="4" y="4"/>
              </a:cxn>
              <a:cxn ang="0">
                <a:pos x="4" y="4"/>
              </a:cxn>
              <a:cxn ang="0">
                <a:pos x="4" y="7"/>
              </a:cxn>
              <a:cxn ang="0">
                <a:pos x="0" y="7"/>
              </a:cxn>
              <a:cxn ang="0">
                <a:pos x="0" y="7"/>
              </a:cxn>
              <a:cxn ang="0">
                <a:pos x="0" y="11"/>
              </a:cxn>
              <a:cxn ang="0">
                <a:pos x="0" y="11"/>
              </a:cxn>
              <a:cxn ang="0">
                <a:pos x="0" y="15"/>
              </a:cxn>
              <a:cxn ang="0">
                <a:pos x="0" y="15"/>
              </a:cxn>
              <a:cxn ang="0">
                <a:pos x="0" y="18"/>
              </a:cxn>
              <a:cxn ang="0">
                <a:pos x="4" y="18"/>
              </a:cxn>
              <a:cxn ang="0">
                <a:pos x="4" y="22"/>
              </a:cxn>
              <a:cxn ang="0">
                <a:pos x="4" y="22"/>
              </a:cxn>
              <a:cxn ang="0">
                <a:pos x="7" y="22"/>
              </a:cxn>
              <a:cxn ang="0">
                <a:pos x="7" y="22"/>
              </a:cxn>
              <a:cxn ang="0">
                <a:pos x="11" y="22"/>
              </a:cxn>
              <a:cxn ang="0">
                <a:pos x="11" y="26"/>
              </a:cxn>
              <a:cxn ang="0">
                <a:pos x="11" y="26"/>
              </a:cxn>
              <a:cxn ang="0">
                <a:pos x="11" y="22"/>
              </a:cxn>
            </a:cxnLst>
            <a:rect l="0" t="0" r="r" b="b"/>
            <a:pathLst>
              <a:path w="22" h="26">
                <a:moveTo>
                  <a:pt x="11" y="22"/>
                </a:moveTo>
                <a:lnTo>
                  <a:pt x="14" y="22"/>
                </a:lnTo>
                <a:lnTo>
                  <a:pt x="14" y="22"/>
                </a:lnTo>
                <a:lnTo>
                  <a:pt x="18" y="22"/>
                </a:lnTo>
                <a:lnTo>
                  <a:pt x="18" y="22"/>
                </a:lnTo>
                <a:lnTo>
                  <a:pt x="18" y="22"/>
                </a:lnTo>
                <a:lnTo>
                  <a:pt x="22" y="18"/>
                </a:lnTo>
                <a:lnTo>
                  <a:pt x="22" y="18"/>
                </a:lnTo>
                <a:lnTo>
                  <a:pt x="22" y="15"/>
                </a:lnTo>
                <a:lnTo>
                  <a:pt x="22" y="15"/>
                </a:lnTo>
                <a:lnTo>
                  <a:pt x="22" y="11"/>
                </a:lnTo>
                <a:lnTo>
                  <a:pt x="22" y="11"/>
                </a:lnTo>
                <a:lnTo>
                  <a:pt x="22" y="7"/>
                </a:lnTo>
                <a:lnTo>
                  <a:pt x="22" y="7"/>
                </a:lnTo>
                <a:lnTo>
                  <a:pt x="22" y="7"/>
                </a:lnTo>
                <a:lnTo>
                  <a:pt x="18" y="4"/>
                </a:lnTo>
                <a:lnTo>
                  <a:pt x="18" y="4"/>
                </a:lnTo>
                <a:lnTo>
                  <a:pt x="18" y="4"/>
                </a:lnTo>
                <a:lnTo>
                  <a:pt x="14" y="0"/>
                </a:lnTo>
                <a:lnTo>
                  <a:pt x="14" y="0"/>
                </a:lnTo>
                <a:lnTo>
                  <a:pt x="11" y="0"/>
                </a:lnTo>
                <a:lnTo>
                  <a:pt x="11" y="0"/>
                </a:lnTo>
                <a:lnTo>
                  <a:pt x="7" y="0"/>
                </a:lnTo>
                <a:lnTo>
                  <a:pt x="7" y="4"/>
                </a:lnTo>
                <a:lnTo>
                  <a:pt x="4" y="4"/>
                </a:lnTo>
                <a:lnTo>
                  <a:pt x="4" y="4"/>
                </a:lnTo>
                <a:lnTo>
                  <a:pt x="4" y="7"/>
                </a:lnTo>
                <a:lnTo>
                  <a:pt x="0" y="7"/>
                </a:lnTo>
                <a:lnTo>
                  <a:pt x="0" y="7"/>
                </a:lnTo>
                <a:lnTo>
                  <a:pt x="0" y="11"/>
                </a:lnTo>
                <a:lnTo>
                  <a:pt x="0" y="11"/>
                </a:lnTo>
                <a:lnTo>
                  <a:pt x="0" y="15"/>
                </a:lnTo>
                <a:lnTo>
                  <a:pt x="0" y="15"/>
                </a:lnTo>
                <a:lnTo>
                  <a:pt x="0" y="18"/>
                </a:lnTo>
                <a:lnTo>
                  <a:pt x="4" y="18"/>
                </a:lnTo>
                <a:lnTo>
                  <a:pt x="4" y="22"/>
                </a:lnTo>
                <a:lnTo>
                  <a:pt x="4" y="22"/>
                </a:lnTo>
                <a:lnTo>
                  <a:pt x="7" y="22"/>
                </a:lnTo>
                <a:lnTo>
                  <a:pt x="7" y="22"/>
                </a:lnTo>
                <a:lnTo>
                  <a:pt x="11" y="22"/>
                </a:lnTo>
                <a:lnTo>
                  <a:pt x="11" y="26"/>
                </a:lnTo>
                <a:lnTo>
                  <a:pt x="11" y="26"/>
                </a:lnTo>
                <a:lnTo>
                  <a:pt x="11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30" name="Freeform 110"/>
          <p:cNvSpPr>
            <a:spLocks/>
          </p:cNvSpPr>
          <p:nvPr/>
        </p:nvSpPr>
        <p:spPr bwMode="auto">
          <a:xfrm>
            <a:off x="8629650" y="4171950"/>
            <a:ext cx="33338" cy="41275"/>
          </a:xfrm>
          <a:custGeom>
            <a:avLst/>
            <a:gdLst/>
            <a:ahLst/>
            <a:cxnLst>
              <a:cxn ang="0">
                <a:pos x="10" y="22"/>
              </a:cxn>
              <a:cxn ang="0">
                <a:pos x="10" y="22"/>
              </a:cxn>
              <a:cxn ang="0">
                <a:pos x="14" y="22"/>
              </a:cxn>
              <a:cxn ang="0">
                <a:pos x="14" y="22"/>
              </a:cxn>
              <a:cxn ang="0">
                <a:pos x="18" y="22"/>
              </a:cxn>
              <a:cxn ang="0">
                <a:pos x="18" y="22"/>
              </a:cxn>
              <a:cxn ang="0">
                <a:pos x="21" y="18"/>
              </a:cxn>
              <a:cxn ang="0">
                <a:pos x="21" y="18"/>
              </a:cxn>
              <a:cxn ang="0">
                <a:pos x="21" y="15"/>
              </a:cxn>
              <a:cxn ang="0">
                <a:pos x="21" y="15"/>
              </a:cxn>
              <a:cxn ang="0">
                <a:pos x="21" y="11"/>
              </a:cxn>
              <a:cxn ang="0">
                <a:pos x="21" y="11"/>
              </a:cxn>
              <a:cxn ang="0">
                <a:pos x="21" y="7"/>
              </a:cxn>
              <a:cxn ang="0">
                <a:pos x="21" y="7"/>
              </a:cxn>
              <a:cxn ang="0">
                <a:pos x="21" y="7"/>
              </a:cxn>
              <a:cxn ang="0">
                <a:pos x="18" y="4"/>
              </a:cxn>
              <a:cxn ang="0">
                <a:pos x="18" y="4"/>
              </a:cxn>
              <a:cxn ang="0">
                <a:pos x="14" y="4"/>
              </a:cxn>
              <a:cxn ang="0">
                <a:pos x="14" y="0"/>
              </a:cxn>
              <a:cxn ang="0">
                <a:pos x="10" y="0"/>
              </a:cxn>
              <a:cxn ang="0">
                <a:pos x="10" y="0"/>
              </a:cxn>
              <a:cxn ang="0">
                <a:pos x="7" y="0"/>
              </a:cxn>
              <a:cxn ang="0">
                <a:pos x="7" y="0"/>
              </a:cxn>
              <a:cxn ang="0">
                <a:pos x="7" y="4"/>
              </a:cxn>
              <a:cxn ang="0">
                <a:pos x="3" y="4"/>
              </a:cxn>
              <a:cxn ang="0">
                <a:pos x="3" y="4"/>
              </a:cxn>
              <a:cxn ang="0">
                <a:pos x="0" y="7"/>
              </a:cxn>
              <a:cxn ang="0">
                <a:pos x="0" y="7"/>
              </a:cxn>
              <a:cxn ang="0">
                <a:pos x="0" y="7"/>
              </a:cxn>
              <a:cxn ang="0">
                <a:pos x="0" y="11"/>
              </a:cxn>
              <a:cxn ang="0">
                <a:pos x="0" y="11"/>
              </a:cxn>
              <a:cxn ang="0">
                <a:pos x="0" y="15"/>
              </a:cxn>
              <a:cxn ang="0">
                <a:pos x="0" y="15"/>
              </a:cxn>
              <a:cxn ang="0">
                <a:pos x="0" y="18"/>
              </a:cxn>
              <a:cxn ang="0">
                <a:pos x="0" y="18"/>
              </a:cxn>
              <a:cxn ang="0">
                <a:pos x="3" y="22"/>
              </a:cxn>
              <a:cxn ang="0">
                <a:pos x="3" y="22"/>
              </a:cxn>
              <a:cxn ang="0">
                <a:pos x="7" y="22"/>
              </a:cxn>
              <a:cxn ang="0">
                <a:pos x="7" y="22"/>
              </a:cxn>
              <a:cxn ang="0">
                <a:pos x="7" y="22"/>
              </a:cxn>
              <a:cxn ang="0">
                <a:pos x="10" y="26"/>
              </a:cxn>
              <a:cxn ang="0">
                <a:pos x="10" y="26"/>
              </a:cxn>
              <a:cxn ang="0">
                <a:pos x="10" y="22"/>
              </a:cxn>
            </a:cxnLst>
            <a:rect l="0" t="0" r="r" b="b"/>
            <a:pathLst>
              <a:path w="21" h="26">
                <a:moveTo>
                  <a:pt x="10" y="22"/>
                </a:moveTo>
                <a:lnTo>
                  <a:pt x="10" y="22"/>
                </a:lnTo>
                <a:lnTo>
                  <a:pt x="14" y="22"/>
                </a:lnTo>
                <a:lnTo>
                  <a:pt x="14" y="22"/>
                </a:lnTo>
                <a:lnTo>
                  <a:pt x="18" y="22"/>
                </a:lnTo>
                <a:lnTo>
                  <a:pt x="18" y="22"/>
                </a:lnTo>
                <a:lnTo>
                  <a:pt x="21" y="18"/>
                </a:lnTo>
                <a:lnTo>
                  <a:pt x="21" y="18"/>
                </a:lnTo>
                <a:lnTo>
                  <a:pt x="21" y="15"/>
                </a:lnTo>
                <a:lnTo>
                  <a:pt x="21" y="15"/>
                </a:lnTo>
                <a:lnTo>
                  <a:pt x="21" y="11"/>
                </a:lnTo>
                <a:lnTo>
                  <a:pt x="21" y="11"/>
                </a:lnTo>
                <a:lnTo>
                  <a:pt x="21" y="7"/>
                </a:lnTo>
                <a:lnTo>
                  <a:pt x="21" y="7"/>
                </a:lnTo>
                <a:lnTo>
                  <a:pt x="21" y="7"/>
                </a:lnTo>
                <a:lnTo>
                  <a:pt x="18" y="4"/>
                </a:lnTo>
                <a:lnTo>
                  <a:pt x="18" y="4"/>
                </a:lnTo>
                <a:lnTo>
                  <a:pt x="14" y="4"/>
                </a:lnTo>
                <a:lnTo>
                  <a:pt x="14" y="0"/>
                </a:lnTo>
                <a:lnTo>
                  <a:pt x="10" y="0"/>
                </a:lnTo>
                <a:lnTo>
                  <a:pt x="10" y="0"/>
                </a:lnTo>
                <a:lnTo>
                  <a:pt x="7" y="0"/>
                </a:lnTo>
                <a:lnTo>
                  <a:pt x="7" y="0"/>
                </a:lnTo>
                <a:lnTo>
                  <a:pt x="7" y="4"/>
                </a:lnTo>
                <a:lnTo>
                  <a:pt x="3" y="4"/>
                </a:lnTo>
                <a:lnTo>
                  <a:pt x="3" y="4"/>
                </a:lnTo>
                <a:lnTo>
                  <a:pt x="0" y="7"/>
                </a:lnTo>
                <a:lnTo>
                  <a:pt x="0" y="7"/>
                </a:lnTo>
                <a:lnTo>
                  <a:pt x="0" y="7"/>
                </a:lnTo>
                <a:lnTo>
                  <a:pt x="0" y="11"/>
                </a:lnTo>
                <a:lnTo>
                  <a:pt x="0" y="11"/>
                </a:lnTo>
                <a:lnTo>
                  <a:pt x="0" y="15"/>
                </a:lnTo>
                <a:lnTo>
                  <a:pt x="0" y="15"/>
                </a:lnTo>
                <a:lnTo>
                  <a:pt x="0" y="18"/>
                </a:lnTo>
                <a:lnTo>
                  <a:pt x="0" y="18"/>
                </a:lnTo>
                <a:lnTo>
                  <a:pt x="3" y="22"/>
                </a:lnTo>
                <a:lnTo>
                  <a:pt x="3" y="22"/>
                </a:lnTo>
                <a:lnTo>
                  <a:pt x="7" y="22"/>
                </a:lnTo>
                <a:lnTo>
                  <a:pt x="7" y="22"/>
                </a:lnTo>
                <a:lnTo>
                  <a:pt x="7" y="22"/>
                </a:lnTo>
                <a:lnTo>
                  <a:pt x="10" y="26"/>
                </a:lnTo>
                <a:lnTo>
                  <a:pt x="10" y="26"/>
                </a:lnTo>
                <a:lnTo>
                  <a:pt x="10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31" name="Line 111"/>
          <p:cNvSpPr>
            <a:spLocks noChangeShapeType="1"/>
          </p:cNvSpPr>
          <p:nvPr/>
        </p:nvSpPr>
        <p:spPr bwMode="auto">
          <a:xfrm>
            <a:off x="8015288" y="4189413"/>
            <a:ext cx="300037" cy="1587"/>
          </a:xfrm>
          <a:prstGeom prst="line">
            <a:avLst/>
          </a:prstGeom>
          <a:noFill/>
          <a:ln w="23813">
            <a:solidFill>
              <a:srgbClr val="EB75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32" name="Freeform 112"/>
          <p:cNvSpPr>
            <a:spLocks/>
          </p:cNvSpPr>
          <p:nvPr/>
        </p:nvSpPr>
        <p:spPr bwMode="auto">
          <a:xfrm>
            <a:off x="8385175" y="3933825"/>
            <a:ext cx="34925" cy="34925"/>
          </a:xfrm>
          <a:custGeom>
            <a:avLst/>
            <a:gdLst/>
            <a:ahLst/>
            <a:cxnLst>
              <a:cxn ang="0">
                <a:pos x="11" y="19"/>
              </a:cxn>
              <a:cxn ang="0">
                <a:pos x="15" y="22"/>
              </a:cxn>
              <a:cxn ang="0">
                <a:pos x="15" y="22"/>
              </a:cxn>
              <a:cxn ang="0">
                <a:pos x="19" y="22"/>
              </a:cxn>
              <a:cxn ang="0">
                <a:pos x="19" y="19"/>
              </a:cxn>
              <a:cxn ang="0">
                <a:pos x="22" y="19"/>
              </a:cxn>
              <a:cxn ang="0">
                <a:pos x="22" y="19"/>
              </a:cxn>
              <a:cxn ang="0">
                <a:pos x="22" y="15"/>
              </a:cxn>
              <a:cxn ang="0">
                <a:pos x="22" y="15"/>
              </a:cxn>
              <a:cxn ang="0">
                <a:pos x="22" y="11"/>
              </a:cxn>
              <a:cxn ang="0">
                <a:pos x="22" y="11"/>
              </a:cxn>
              <a:cxn ang="0">
                <a:pos x="22" y="8"/>
              </a:cxn>
              <a:cxn ang="0">
                <a:pos x="22" y="8"/>
              </a:cxn>
              <a:cxn ang="0">
                <a:pos x="22" y="4"/>
              </a:cxn>
              <a:cxn ang="0">
                <a:pos x="22" y="4"/>
              </a:cxn>
              <a:cxn ang="0">
                <a:pos x="22" y="4"/>
              </a:cxn>
              <a:cxn ang="0">
                <a:pos x="19" y="0"/>
              </a:cxn>
              <a:cxn ang="0">
                <a:pos x="19" y="0"/>
              </a:cxn>
              <a:cxn ang="0">
                <a:pos x="15" y="0"/>
              </a:cxn>
              <a:cxn ang="0">
                <a:pos x="15" y="0"/>
              </a:cxn>
              <a:cxn ang="0">
                <a:pos x="11" y="0"/>
              </a:cxn>
              <a:cxn ang="0">
                <a:pos x="11" y="0"/>
              </a:cxn>
              <a:cxn ang="0">
                <a:pos x="8" y="0"/>
              </a:cxn>
              <a:cxn ang="0">
                <a:pos x="8" y="0"/>
              </a:cxn>
              <a:cxn ang="0">
                <a:pos x="4" y="0"/>
              </a:cxn>
              <a:cxn ang="0">
                <a:pos x="4" y="4"/>
              </a:cxn>
              <a:cxn ang="0">
                <a:pos x="4" y="4"/>
              </a:cxn>
              <a:cxn ang="0">
                <a:pos x="4" y="4"/>
              </a:cxn>
              <a:cxn ang="0">
                <a:pos x="0" y="8"/>
              </a:cxn>
              <a:cxn ang="0">
                <a:pos x="0" y="8"/>
              </a:cxn>
              <a:cxn ang="0">
                <a:pos x="0" y="11"/>
              </a:cxn>
              <a:cxn ang="0">
                <a:pos x="0" y="11"/>
              </a:cxn>
              <a:cxn ang="0">
                <a:pos x="0" y="15"/>
              </a:cxn>
              <a:cxn ang="0">
                <a:pos x="4" y="15"/>
              </a:cxn>
              <a:cxn ang="0">
                <a:pos x="4" y="19"/>
              </a:cxn>
              <a:cxn ang="0">
                <a:pos x="4" y="19"/>
              </a:cxn>
              <a:cxn ang="0">
                <a:pos x="4" y="19"/>
              </a:cxn>
              <a:cxn ang="0">
                <a:pos x="8" y="22"/>
              </a:cxn>
              <a:cxn ang="0">
                <a:pos x="8" y="22"/>
              </a:cxn>
              <a:cxn ang="0">
                <a:pos x="11" y="22"/>
              </a:cxn>
              <a:cxn ang="0">
                <a:pos x="11" y="22"/>
              </a:cxn>
              <a:cxn ang="0">
                <a:pos x="11" y="22"/>
              </a:cxn>
              <a:cxn ang="0">
                <a:pos x="11" y="19"/>
              </a:cxn>
            </a:cxnLst>
            <a:rect l="0" t="0" r="r" b="b"/>
            <a:pathLst>
              <a:path w="22" h="22">
                <a:moveTo>
                  <a:pt x="11" y="19"/>
                </a:moveTo>
                <a:lnTo>
                  <a:pt x="15" y="22"/>
                </a:lnTo>
                <a:lnTo>
                  <a:pt x="15" y="22"/>
                </a:lnTo>
                <a:lnTo>
                  <a:pt x="19" y="22"/>
                </a:lnTo>
                <a:lnTo>
                  <a:pt x="19" y="19"/>
                </a:lnTo>
                <a:lnTo>
                  <a:pt x="22" y="19"/>
                </a:lnTo>
                <a:lnTo>
                  <a:pt x="22" y="19"/>
                </a:lnTo>
                <a:lnTo>
                  <a:pt x="22" y="15"/>
                </a:lnTo>
                <a:lnTo>
                  <a:pt x="22" y="15"/>
                </a:lnTo>
                <a:lnTo>
                  <a:pt x="22" y="11"/>
                </a:lnTo>
                <a:lnTo>
                  <a:pt x="22" y="11"/>
                </a:lnTo>
                <a:lnTo>
                  <a:pt x="22" y="8"/>
                </a:lnTo>
                <a:lnTo>
                  <a:pt x="22" y="8"/>
                </a:lnTo>
                <a:lnTo>
                  <a:pt x="22" y="4"/>
                </a:lnTo>
                <a:lnTo>
                  <a:pt x="22" y="4"/>
                </a:lnTo>
                <a:lnTo>
                  <a:pt x="22" y="4"/>
                </a:lnTo>
                <a:lnTo>
                  <a:pt x="19" y="0"/>
                </a:lnTo>
                <a:lnTo>
                  <a:pt x="19" y="0"/>
                </a:lnTo>
                <a:lnTo>
                  <a:pt x="15" y="0"/>
                </a:lnTo>
                <a:lnTo>
                  <a:pt x="15" y="0"/>
                </a:lnTo>
                <a:lnTo>
                  <a:pt x="11" y="0"/>
                </a:lnTo>
                <a:lnTo>
                  <a:pt x="11" y="0"/>
                </a:lnTo>
                <a:lnTo>
                  <a:pt x="8" y="0"/>
                </a:lnTo>
                <a:lnTo>
                  <a:pt x="8" y="0"/>
                </a:lnTo>
                <a:lnTo>
                  <a:pt x="4" y="0"/>
                </a:lnTo>
                <a:lnTo>
                  <a:pt x="4" y="4"/>
                </a:lnTo>
                <a:lnTo>
                  <a:pt x="4" y="4"/>
                </a:lnTo>
                <a:lnTo>
                  <a:pt x="4" y="4"/>
                </a:lnTo>
                <a:lnTo>
                  <a:pt x="0" y="8"/>
                </a:lnTo>
                <a:lnTo>
                  <a:pt x="0" y="8"/>
                </a:lnTo>
                <a:lnTo>
                  <a:pt x="0" y="11"/>
                </a:lnTo>
                <a:lnTo>
                  <a:pt x="0" y="11"/>
                </a:lnTo>
                <a:lnTo>
                  <a:pt x="0" y="15"/>
                </a:lnTo>
                <a:lnTo>
                  <a:pt x="4" y="15"/>
                </a:lnTo>
                <a:lnTo>
                  <a:pt x="4" y="19"/>
                </a:lnTo>
                <a:lnTo>
                  <a:pt x="4" y="19"/>
                </a:lnTo>
                <a:lnTo>
                  <a:pt x="4" y="19"/>
                </a:lnTo>
                <a:lnTo>
                  <a:pt x="8" y="22"/>
                </a:lnTo>
                <a:lnTo>
                  <a:pt x="8" y="22"/>
                </a:lnTo>
                <a:lnTo>
                  <a:pt x="11" y="22"/>
                </a:lnTo>
                <a:lnTo>
                  <a:pt x="11" y="22"/>
                </a:lnTo>
                <a:lnTo>
                  <a:pt x="11" y="22"/>
                </a:lnTo>
                <a:lnTo>
                  <a:pt x="11" y="19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33" name="Freeform 113"/>
          <p:cNvSpPr>
            <a:spLocks/>
          </p:cNvSpPr>
          <p:nvPr/>
        </p:nvSpPr>
        <p:spPr bwMode="auto">
          <a:xfrm>
            <a:off x="8507413" y="3933825"/>
            <a:ext cx="34925" cy="34925"/>
          </a:xfrm>
          <a:custGeom>
            <a:avLst/>
            <a:gdLst/>
            <a:ahLst/>
            <a:cxnLst>
              <a:cxn ang="0">
                <a:pos x="11" y="19"/>
              </a:cxn>
              <a:cxn ang="0">
                <a:pos x="14" y="22"/>
              </a:cxn>
              <a:cxn ang="0">
                <a:pos x="14" y="22"/>
              </a:cxn>
              <a:cxn ang="0">
                <a:pos x="18" y="22"/>
              </a:cxn>
              <a:cxn ang="0">
                <a:pos x="18" y="19"/>
              </a:cxn>
              <a:cxn ang="0">
                <a:pos x="18" y="19"/>
              </a:cxn>
              <a:cxn ang="0">
                <a:pos x="22" y="19"/>
              </a:cxn>
              <a:cxn ang="0">
                <a:pos x="22" y="15"/>
              </a:cxn>
              <a:cxn ang="0">
                <a:pos x="22" y="15"/>
              </a:cxn>
              <a:cxn ang="0">
                <a:pos x="22" y="11"/>
              </a:cxn>
              <a:cxn ang="0">
                <a:pos x="22" y="11"/>
              </a:cxn>
              <a:cxn ang="0">
                <a:pos x="22" y="8"/>
              </a:cxn>
              <a:cxn ang="0">
                <a:pos x="22" y="8"/>
              </a:cxn>
              <a:cxn ang="0">
                <a:pos x="22" y="4"/>
              </a:cxn>
              <a:cxn ang="0">
                <a:pos x="22" y="4"/>
              </a:cxn>
              <a:cxn ang="0">
                <a:pos x="18" y="4"/>
              </a:cxn>
              <a:cxn ang="0">
                <a:pos x="18" y="0"/>
              </a:cxn>
              <a:cxn ang="0">
                <a:pos x="18" y="0"/>
              </a:cxn>
              <a:cxn ang="0">
                <a:pos x="14" y="0"/>
              </a:cxn>
              <a:cxn ang="0">
                <a:pos x="14" y="0"/>
              </a:cxn>
              <a:cxn ang="0">
                <a:pos x="11" y="0"/>
              </a:cxn>
              <a:cxn ang="0">
                <a:pos x="11" y="0"/>
              </a:cxn>
              <a:cxn ang="0">
                <a:pos x="7" y="0"/>
              </a:cxn>
              <a:cxn ang="0">
                <a:pos x="7" y="0"/>
              </a:cxn>
              <a:cxn ang="0">
                <a:pos x="4" y="0"/>
              </a:cxn>
              <a:cxn ang="0">
                <a:pos x="4" y="4"/>
              </a:cxn>
              <a:cxn ang="0">
                <a:pos x="4" y="4"/>
              </a:cxn>
              <a:cxn ang="0">
                <a:pos x="0" y="4"/>
              </a:cxn>
              <a:cxn ang="0">
                <a:pos x="0" y="8"/>
              </a:cxn>
              <a:cxn ang="0">
                <a:pos x="0" y="8"/>
              </a:cxn>
              <a:cxn ang="0">
                <a:pos x="0" y="11"/>
              </a:cxn>
              <a:cxn ang="0">
                <a:pos x="0" y="11"/>
              </a:cxn>
              <a:cxn ang="0">
                <a:pos x="0" y="15"/>
              </a:cxn>
              <a:cxn ang="0">
                <a:pos x="0" y="15"/>
              </a:cxn>
              <a:cxn ang="0">
                <a:pos x="4" y="19"/>
              </a:cxn>
              <a:cxn ang="0">
                <a:pos x="4" y="19"/>
              </a:cxn>
              <a:cxn ang="0">
                <a:pos x="4" y="19"/>
              </a:cxn>
              <a:cxn ang="0">
                <a:pos x="7" y="22"/>
              </a:cxn>
              <a:cxn ang="0">
                <a:pos x="7" y="22"/>
              </a:cxn>
              <a:cxn ang="0">
                <a:pos x="11" y="22"/>
              </a:cxn>
              <a:cxn ang="0">
                <a:pos x="11" y="22"/>
              </a:cxn>
              <a:cxn ang="0">
                <a:pos x="11" y="22"/>
              </a:cxn>
              <a:cxn ang="0">
                <a:pos x="11" y="19"/>
              </a:cxn>
            </a:cxnLst>
            <a:rect l="0" t="0" r="r" b="b"/>
            <a:pathLst>
              <a:path w="22" h="22">
                <a:moveTo>
                  <a:pt x="11" y="19"/>
                </a:moveTo>
                <a:lnTo>
                  <a:pt x="14" y="22"/>
                </a:lnTo>
                <a:lnTo>
                  <a:pt x="14" y="22"/>
                </a:lnTo>
                <a:lnTo>
                  <a:pt x="18" y="22"/>
                </a:lnTo>
                <a:lnTo>
                  <a:pt x="18" y="19"/>
                </a:lnTo>
                <a:lnTo>
                  <a:pt x="18" y="19"/>
                </a:lnTo>
                <a:lnTo>
                  <a:pt x="22" y="19"/>
                </a:lnTo>
                <a:lnTo>
                  <a:pt x="22" y="15"/>
                </a:lnTo>
                <a:lnTo>
                  <a:pt x="22" y="15"/>
                </a:lnTo>
                <a:lnTo>
                  <a:pt x="22" y="11"/>
                </a:lnTo>
                <a:lnTo>
                  <a:pt x="22" y="11"/>
                </a:lnTo>
                <a:lnTo>
                  <a:pt x="22" y="8"/>
                </a:lnTo>
                <a:lnTo>
                  <a:pt x="22" y="8"/>
                </a:lnTo>
                <a:lnTo>
                  <a:pt x="22" y="4"/>
                </a:lnTo>
                <a:lnTo>
                  <a:pt x="22" y="4"/>
                </a:lnTo>
                <a:lnTo>
                  <a:pt x="18" y="4"/>
                </a:lnTo>
                <a:lnTo>
                  <a:pt x="18" y="0"/>
                </a:lnTo>
                <a:lnTo>
                  <a:pt x="18" y="0"/>
                </a:lnTo>
                <a:lnTo>
                  <a:pt x="14" y="0"/>
                </a:lnTo>
                <a:lnTo>
                  <a:pt x="14" y="0"/>
                </a:lnTo>
                <a:lnTo>
                  <a:pt x="11" y="0"/>
                </a:lnTo>
                <a:lnTo>
                  <a:pt x="11" y="0"/>
                </a:lnTo>
                <a:lnTo>
                  <a:pt x="7" y="0"/>
                </a:lnTo>
                <a:lnTo>
                  <a:pt x="7" y="0"/>
                </a:lnTo>
                <a:lnTo>
                  <a:pt x="4" y="0"/>
                </a:lnTo>
                <a:lnTo>
                  <a:pt x="4" y="4"/>
                </a:lnTo>
                <a:lnTo>
                  <a:pt x="4" y="4"/>
                </a:lnTo>
                <a:lnTo>
                  <a:pt x="0" y="4"/>
                </a:lnTo>
                <a:lnTo>
                  <a:pt x="0" y="8"/>
                </a:lnTo>
                <a:lnTo>
                  <a:pt x="0" y="8"/>
                </a:lnTo>
                <a:lnTo>
                  <a:pt x="0" y="11"/>
                </a:lnTo>
                <a:lnTo>
                  <a:pt x="0" y="11"/>
                </a:lnTo>
                <a:lnTo>
                  <a:pt x="0" y="15"/>
                </a:lnTo>
                <a:lnTo>
                  <a:pt x="0" y="15"/>
                </a:lnTo>
                <a:lnTo>
                  <a:pt x="4" y="19"/>
                </a:lnTo>
                <a:lnTo>
                  <a:pt x="4" y="19"/>
                </a:lnTo>
                <a:lnTo>
                  <a:pt x="4" y="19"/>
                </a:lnTo>
                <a:lnTo>
                  <a:pt x="7" y="22"/>
                </a:lnTo>
                <a:lnTo>
                  <a:pt x="7" y="22"/>
                </a:lnTo>
                <a:lnTo>
                  <a:pt x="11" y="22"/>
                </a:lnTo>
                <a:lnTo>
                  <a:pt x="11" y="22"/>
                </a:lnTo>
                <a:lnTo>
                  <a:pt x="11" y="22"/>
                </a:lnTo>
                <a:lnTo>
                  <a:pt x="11" y="19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34" name="Freeform 114"/>
          <p:cNvSpPr>
            <a:spLocks/>
          </p:cNvSpPr>
          <p:nvPr/>
        </p:nvSpPr>
        <p:spPr bwMode="auto">
          <a:xfrm>
            <a:off x="8629650" y="3933825"/>
            <a:ext cx="33338" cy="34925"/>
          </a:xfrm>
          <a:custGeom>
            <a:avLst/>
            <a:gdLst/>
            <a:ahLst/>
            <a:cxnLst>
              <a:cxn ang="0">
                <a:pos x="10" y="19"/>
              </a:cxn>
              <a:cxn ang="0">
                <a:pos x="10" y="22"/>
              </a:cxn>
              <a:cxn ang="0">
                <a:pos x="14" y="22"/>
              </a:cxn>
              <a:cxn ang="0">
                <a:pos x="14" y="22"/>
              </a:cxn>
              <a:cxn ang="0">
                <a:pos x="18" y="19"/>
              </a:cxn>
              <a:cxn ang="0">
                <a:pos x="18" y="19"/>
              </a:cxn>
              <a:cxn ang="0">
                <a:pos x="21" y="19"/>
              </a:cxn>
              <a:cxn ang="0">
                <a:pos x="21" y="15"/>
              </a:cxn>
              <a:cxn ang="0">
                <a:pos x="21" y="15"/>
              </a:cxn>
              <a:cxn ang="0">
                <a:pos x="21" y="11"/>
              </a:cxn>
              <a:cxn ang="0">
                <a:pos x="21" y="11"/>
              </a:cxn>
              <a:cxn ang="0">
                <a:pos x="21" y="8"/>
              </a:cxn>
              <a:cxn ang="0">
                <a:pos x="21" y="8"/>
              </a:cxn>
              <a:cxn ang="0">
                <a:pos x="21" y="4"/>
              </a:cxn>
              <a:cxn ang="0">
                <a:pos x="21" y="4"/>
              </a:cxn>
              <a:cxn ang="0">
                <a:pos x="18" y="4"/>
              </a:cxn>
              <a:cxn ang="0">
                <a:pos x="18" y="0"/>
              </a:cxn>
              <a:cxn ang="0">
                <a:pos x="14" y="0"/>
              </a:cxn>
              <a:cxn ang="0">
                <a:pos x="14" y="0"/>
              </a:cxn>
              <a:cxn ang="0">
                <a:pos x="10" y="0"/>
              </a:cxn>
              <a:cxn ang="0">
                <a:pos x="10" y="0"/>
              </a:cxn>
              <a:cxn ang="0">
                <a:pos x="7" y="0"/>
              </a:cxn>
              <a:cxn ang="0">
                <a:pos x="7" y="0"/>
              </a:cxn>
              <a:cxn ang="0">
                <a:pos x="7" y="0"/>
              </a:cxn>
              <a:cxn ang="0">
                <a:pos x="3" y="0"/>
              </a:cxn>
              <a:cxn ang="0">
                <a:pos x="3" y="4"/>
              </a:cxn>
              <a:cxn ang="0">
                <a:pos x="0" y="4"/>
              </a:cxn>
              <a:cxn ang="0">
                <a:pos x="0" y="4"/>
              </a:cxn>
              <a:cxn ang="0">
                <a:pos x="0" y="8"/>
              </a:cxn>
              <a:cxn ang="0">
                <a:pos x="0" y="8"/>
              </a:cxn>
              <a:cxn ang="0">
                <a:pos x="0" y="11"/>
              </a:cxn>
              <a:cxn ang="0">
                <a:pos x="0" y="11"/>
              </a:cxn>
              <a:cxn ang="0">
                <a:pos x="0" y="15"/>
              </a:cxn>
              <a:cxn ang="0">
                <a:pos x="0" y="15"/>
              </a:cxn>
              <a:cxn ang="0">
                <a:pos x="0" y="19"/>
              </a:cxn>
              <a:cxn ang="0">
                <a:pos x="3" y="19"/>
              </a:cxn>
              <a:cxn ang="0">
                <a:pos x="3" y="19"/>
              </a:cxn>
              <a:cxn ang="0">
                <a:pos x="7" y="22"/>
              </a:cxn>
              <a:cxn ang="0">
                <a:pos x="7" y="22"/>
              </a:cxn>
              <a:cxn ang="0">
                <a:pos x="7" y="22"/>
              </a:cxn>
              <a:cxn ang="0">
                <a:pos x="10" y="22"/>
              </a:cxn>
              <a:cxn ang="0">
                <a:pos x="10" y="22"/>
              </a:cxn>
              <a:cxn ang="0">
                <a:pos x="10" y="19"/>
              </a:cxn>
            </a:cxnLst>
            <a:rect l="0" t="0" r="r" b="b"/>
            <a:pathLst>
              <a:path w="21" h="22">
                <a:moveTo>
                  <a:pt x="10" y="19"/>
                </a:moveTo>
                <a:lnTo>
                  <a:pt x="10" y="22"/>
                </a:lnTo>
                <a:lnTo>
                  <a:pt x="14" y="22"/>
                </a:lnTo>
                <a:lnTo>
                  <a:pt x="14" y="22"/>
                </a:lnTo>
                <a:lnTo>
                  <a:pt x="18" y="19"/>
                </a:lnTo>
                <a:lnTo>
                  <a:pt x="18" y="19"/>
                </a:lnTo>
                <a:lnTo>
                  <a:pt x="21" y="19"/>
                </a:lnTo>
                <a:lnTo>
                  <a:pt x="21" y="15"/>
                </a:lnTo>
                <a:lnTo>
                  <a:pt x="21" y="15"/>
                </a:lnTo>
                <a:lnTo>
                  <a:pt x="21" y="11"/>
                </a:lnTo>
                <a:lnTo>
                  <a:pt x="21" y="11"/>
                </a:lnTo>
                <a:lnTo>
                  <a:pt x="21" y="8"/>
                </a:lnTo>
                <a:lnTo>
                  <a:pt x="21" y="8"/>
                </a:lnTo>
                <a:lnTo>
                  <a:pt x="21" y="4"/>
                </a:lnTo>
                <a:lnTo>
                  <a:pt x="21" y="4"/>
                </a:lnTo>
                <a:lnTo>
                  <a:pt x="18" y="4"/>
                </a:lnTo>
                <a:lnTo>
                  <a:pt x="18" y="0"/>
                </a:lnTo>
                <a:lnTo>
                  <a:pt x="14" y="0"/>
                </a:lnTo>
                <a:lnTo>
                  <a:pt x="14" y="0"/>
                </a:lnTo>
                <a:lnTo>
                  <a:pt x="10" y="0"/>
                </a:lnTo>
                <a:lnTo>
                  <a:pt x="10" y="0"/>
                </a:lnTo>
                <a:lnTo>
                  <a:pt x="7" y="0"/>
                </a:lnTo>
                <a:lnTo>
                  <a:pt x="7" y="0"/>
                </a:lnTo>
                <a:lnTo>
                  <a:pt x="7" y="0"/>
                </a:lnTo>
                <a:lnTo>
                  <a:pt x="3" y="0"/>
                </a:lnTo>
                <a:lnTo>
                  <a:pt x="3" y="4"/>
                </a:lnTo>
                <a:lnTo>
                  <a:pt x="0" y="4"/>
                </a:lnTo>
                <a:lnTo>
                  <a:pt x="0" y="4"/>
                </a:lnTo>
                <a:lnTo>
                  <a:pt x="0" y="8"/>
                </a:lnTo>
                <a:lnTo>
                  <a:pt x="0" y="8"/>
                </a:lnTo>
                <a:lnTo>
                  <a:pt x="0" y="11"/>
                </a:lnTo>
                <a:lnTo>
                  <a:pt x="0" y="11"/>
                </a:lnTo>
                <a:lnTo>
                  <a:pt x="0" y="15"/>
                </a:lnTo>
                <a:lnTo>
                  <a:pt x="0" y="15"/>
                </a:lnTo>
                <a:lnTo>
                  <a:pt x="0" y="19"/>
                </a:lnTo>
                <a:lnTo>
                  <a:pt x="3" y="19"/>
                </a:lnTo>
                <a:lnTo>
                  <a:pt x="3" y="19"/>
                </a:lnTo>
                <a:lnTo>
                  <a:pt x="7" y="22"/>
                </a:lnTo>
                <a:lnTo>
                  <a:pt x="7" y="22"/>
                </a:lnTo>
                <a:lnTo>
                  <a:pt x="7" y="22"/>
                </a:lnTo>
                <a:lnTo>
                  <a:pt x="10" y="22"/>
                </a:lnTo>
                <a:lnTo>
                  <a:pt x="10" y="22"/>
                </a:lnTo>
                <a:lnTo>
                  <a:pt x="10" y="19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35" name="Line 115"/>
          <p:cNvSpPr>
            <a:spLocks noChangeShapeType="1"/>
          </p:cNvSpPr>
          <p:nvPr/>
        </p:nvSpPr>
        <p:spPr bwMode="auto">
          <a:xfrm>
            <a:off x="8015288" y="3946525"/>
            <a:ext cx="300037" cy="1588"/>
          </a:xfrm>
          <a:prstGeom prst="line">
            <a:avLst/>
          </a:prstGeom>
          <a:noFill/>
          <a:ln w="23813">
            <a:solidFill>
              <a:srgbClr val="EB75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36" name="Freeform 116"/>
          <p:cNvSpPr>
            <a:spLocks/>
          </p:cNvSpPr>
          <p:nvPr/>
        </p:nvSpPr>
        <p:spPr bwMode="auto">
          <a:xfrm>
            <a:off x="5975350" y="4049713"/>
            <a:ext cx="34925" cy="41275"/>
          </a:xfrm>
          <a:custGeom>
            <a:avLst/>
            <a:gdLst/>
            <a:ahLst/>
            <a:cxnLst>
              <a:cxn ang="0">
                <a:pos x="8" y="22"/>
              </a:cxn>
              <a:cxn ang="0">
                <a:pos x="11" y="26"/>
              </a:cxn>
              <a:cxn ang="0">
                <a:pos x="15" y="26"/>
              </a:cxn>
              <a:cxn ang="0">
                <a:pos x="15" y="22"/>
              </a:cxn>
              <a:cxn ang="0">
                <a:pos x="15" y="22"/>
              </a:cxn>
              <a:cxn ang="0">
                <a:pos x="19" y="22"/>
              </a:cxn>
              <a:cxn ang="0">
                <a:pos x="19" y="19"/>
              </a:cxn>
              <a:cxn ang="0">
                <a:pos x="19" y="19"/>
              </a:cxn>
              <a:cxn ang="0">
                <a:pos x="22" y="19"/>
              </a:cxn>
              <a:cxn ang="0">
                <a:pos x="22" y="15"/>
              </a:cxn>
              <a:cxn ang="0">
                <a:pos x="22" y="15"/>
              </a:cxn>
              <a:cxn ang="0">
                <a:pos x="22" y="11"/>
              </a:cxn>
              <a:cxn ang="0">
                <a:pos x="22" y="11"/>
              </a:cxn>
              <a:cxn ang="0">
                <a:pos x="19" y="8"/>
              </a:cxn>
              <a:cxn ang="0">
                <a:pos x="19" y="8"/>
              </a:cxn>
              <a:cxn ang="0">
                <a:pos x="19" y="4"/>
              </a:cxn>
              <a:cxn ang="0">
                <a:pos x="15" y="4"/>
              </a:cxn>
              <a:cxn ang="0">
                <a:pos x="15" y="4"/>
              </a:cxn>
              <a:cxn ang="0">
                <a:pos x="15" y="4"/>
              </a:cxn>
              <a:cxn ang="0">
                <a:pos x="11" y="0"/>
              </a:cxn>
              <a:cxn ang="0">
                <a:pos x="11" y="0"/>
              </a:cxn>
              <a:cxn ang="0">
                <a:pos x="8" y="0"/>
              </a:cxn>
              <a:cxn ang="0">
                <a:pos x="8" y="4"/>
              </a:cxn>
              <a:cxn ang="0">
                <a:pos x="4" y="4"/>
              </a:cxn>
              <a:cxn ang="0">
                <a:pos x="4" y="4"/>
              </a:cxn>
              <a:cxn ang="0">
                <a:pos x="0" y="4"/>
              </a:cxn>
              <a:cxn ang="0">
                <a:pos x="0" y="8"/>
              </a:cxn>
              <a:cxn ang="0">
                <a:pos x="0" y="8"/>
              </a:cxn>
              <a:cxn ang="0">
                <a:pos x="0" y="11"/>
              </a:cxn>
              <a:cxn ang="0">
                <a:pos x="0" y="11"/>
              </a:cxn>
              <a:cxn ang="0">
                <a:pos x="0" y="15"/>
              </a:cxn>
              <a:cxn ang="0">
                <a:pos x="0" y="15"/>
              </a:cxn>
              <a:cxn ang="0">
                <a:pos x="0" y="19"/>
              </a:cxn>
              <a:cxn ang="0">
                <a:pos x="0" y="19"/>
              </a:cxn>
              <a:cxn ang="0">
                <a:pos x="0" y="19"/>
              </a:cxn>
              <a:cxn ang="0">
                <a:pos x="0" y="22"/>
              </a:cxn>
              <a:cxn ang="0">
                <a:pos x="4" y="22"/>
              </a:cxn>
              <a:cxn ang="0">
                <a:pos x="4" y="22"/>
              </a:cxn>
              <a:cxn ang="0">
                <a:pos x="8" y="26"/>
              </a:cxn>
              <a:cxn ang="0">
                <a:pos x="8" y="26"/>
              </a:cxn>
              <a:cxn ang="0">
                <a:pos x="11" y="26"/>
              </a:cxn>
              <a:cxn ang="0">
                <a:pos x="11" y="26"/>
              </a:cxn>
              <a:cxn ang="0">
                <a:pos x="8" y="22"/>
              </a:cxn>
            </a:cxnLst>
            <a:rect l="0" t="0" r="r" b="b"/>
            <a:pathLst>
              <a:path w="22" h="26">
                <a:moveTo>
                  <a:pt x="8" y="22"/>
                </a:moveTo>
                <a:lnTo>
                  <a:pt x="11" y="26"/>
                </a:lnTo>
                <a:lnTo>
                  <a:pt x="15" y="26"/>
                </a:lnTo>
                <a:lnTo>
                  <a:pt x="15" y="22"/>
                </a:lnTo>
                <a:lnTo>
                  <a:pt x="15" y="22"/>
                </a:lnTo>
                <a:lnTo>
                  <a:pt x="19" y="22"/>
                </a:lnTo>
                <a:lnTo>
                  <a:pt x="19" y="19"/>
                </a:lnTo>
                <a:lnTo>
                  <a:pt x="19" y="19"/>
                </a:lnTo>
                <a:lnTo>
                  <a:pt x="22" y="19"/>
                </a:lnTo>
                <a:lnTo>
                  <a:pt x="22" y="15"/>
                </a:lnTo>
                <a:lnTo>
                  <a:pt x="22" y="15"/>
                </a:lnTo>
                <a:lnTo>
                  <a:pt x="22" y="11"/>
                </a:lnTo>
                <a:lnTo>
                  <a:pt x="22" y="11"/>
                </a:lnTo>
                <a:lnTo>
                  <a:pt x="19" y="8"/>
                </a:lnTo>
                <a:lnTo>
                  <a:pt x="19" y="8"/>
                </a:lnTo>
                <a:lnTo>
                  <a:pt x="19" y="4"/>
                </a:lnTo>
                <a:lnTo>
                  <a:pt x="15" y="4"/>
                </a:lnTo>
                <a:lnTo>
                  <a:pt x="15" y="4"/>
                </a:lnTo>
                <a:lnTo>
                  <a:pt x="15" y="4"/>
                </a:lnTo>
                <a:lnTo>
                  <a:pt x="11" y="0"/>
                </a:lnTo>
                <a:lnTo>
                  <a:pt x="11" y="0"/>
                </a:lnTo>
                <a:lnTo>
                  <a:pt x="8" y="0"/>
                </a:lnTo>
                <a:lnTo>
                  <a:pt x="8" y="4"/>
                </a:lnTo>
                <a:lnTo>
                  <a:pt x="4" y="4"/>
                </a:lnTo>
                <a:lnTo>
                  <a:pt x="4" y="4"/>
                </a:lnTo>
                <a:lnTo>
                  <a:pt x="0" y="4"/>
                </a:lnTo>
                <a:lnTo>
                  <a:pt x="0" y="8"/>
                </a:lnTo>
                <a:lnTo>
                  <a:pt x="0" y="8"/>
                </a:lnTo>
                <a:lnTo>
                  <a:pt x="0" y="11"/>
                </a:lnTo>
                <a:lnTo>
                  <a:pt x="0" y="11"/>
                </a:lnTo>
                <a:lnTo>
                  <a:pt x="0" y="15"/>
                </a:lnTo>
                <a:lnTo>
                  <a:pt x="0" y="15"/>
                </a:lnTo>
                <a:lnTo>
                  <a:pt x="0" y="19"/>
                </a:lnTo>
                <a:lnTo>
                  <a:pt x="0" y="19"/>
                </a:lnTo>
                <a:lnTo>
                  <a:pt x="0" y="19"/>
                </a:lnTo>
                <a:lnTo>
                  <a:pt x="0" y="22"/>
                </a:lnTo>
                <a:lnTo>
                  <a:pt x="4" y="22"/>
                </a:lnTo>
                <a:lnTo>
                  <a:pt x="4" y="22"/>
                </a:lnTo>
                <a:lnTo>
                  <a:pt x="8" y="26"/>
                </a:lnTo>
                <a:lnTo>
                  <a:pt x="8" y="26"/>
                </a:lnTo>
                <a:lnTo>
                  <a:pt x="11" y="26"/>
                </a:lnTo>
                <a:lnTo>
                  <a:pt x="11" y="26"/>
                </a:lnTo>
                <a:lnTo>
                  <a:pt x="8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37" name="Freeform 117"/>
          <p:cNvSpPr>
            <a:spLocks/>
          </p:cNvSpPr>
          <p:nvPr/>
        </p:nvSpPr>
        <p:spPr bwMode="auto">
          <a:xfrm>
            <a:off x="6091238" y="4049713"/>
            <a:ext cx="41275" cy="41275"/>
          </a:xfrm>
          <a:custGeom>
            <a:avLst/>
            <a:gdLst/>
            <a:ahLst/>
            <a:cxnLst>
              <a:cxn ang="0">
                <a:pos x="11" y="22"/>
              </a:cxn>
              <a:cxn ang="0">
                <a:pos x="15" y="26"/>
              </a:cxn>
              <a:cxn ang="0">
                <a:pos x="15" y="26"/>
              </a:cxn>
              <a:cxn ang="0">
                <a:pos x="19" y="22"/>
              </a:cxn>
              <a:cxn ang="0">
                <a:pos x="19" y="22"/>
              </a:cxn>
              <a:cxn ang="0">
                <a:pos x="22" y="22"/>
              </a:cxn>
              <a:cxn ang="0">
                <a:pos x="22" y="19"/>
              </a:cxn>
              <a:cxn ang="0">
                <a:pos x="22" y="19"/>
              </a:cxn>
              <a:cxn ang="0">
                <a:pos x="22" y="19"/>
              </a:cxn>
              <a:cxn ang="0">
                <a:pos x="26" y="15"/>
              </a:cxn>
              <a:cxn ang="0">
                <a:pos x="26" y="15"/>
              </a:cxn>
              <a:cxn ang="0">
                <a:pos x="26" y="11"/>
              </a:cxn>
              <a:cxn ang="0">
                <a:pos x="22" y="11"/>
              </a:cxn>
              <a:cxn ang="0">
                <a:pos x="22" y="8"/>
              </a:cxn>
              <a:cxn ang="0">
                <a:pos x="22" y="8"/>
              </a:cxn>
              <a:cxn ang="0">
                <a:pos x="22" y="4"/>
              </a:cxn>
              <a:cxn ang="0">
                <a:pos x="19" y="4"/>
              </a:cxn>
              <a:cxn ang="0">
                <a:pos x="19" y="4"/>
              </a:cxn>
              <a:cxn ang="0">
                <a:pos x="15" y="4"/>
              </a:cxn>
              <a:cxn ang="0">
                <a:pos x="15" y="0"/>
              </a:cxn>
              <a:cxn ang="0">
                <a:pos x="11" y="0"/>
              </a:cxn>
              <a:cxn ang="0">
                <a:pos x="11" y="0"/>
              </a:cxn>
              <a:cxn ang="0">
                <a:pos x="8" y="4"/>
              </a:cxn>
              <a:cxn ang="0">
                <a:pos x="8" y="4"/>
              </a:cxn>
              <a:cxn ang="0">
                <a:pos x="8" y="4"/>
              </a:cxn>
              <a:cxn ang="0">
                <a:pos x="4" y="4"/>
              </a:cxn>
              <a:cxn ang="0">
                <a:pos x="4" y="8"/>
              </a:cxn>
              <a:cxn ang="0">
                <a:pos x="4" y="8"/>
              </a:cxn>
              <a:cxn ang="0">
                <a:pos x="4" y="11"/>
              </a:cxn>
              <a:cxn ang="0">
                <a:pos x="0" y="11"/>
              </a:cxn>
              <a:cxn ang="0">
                <a:pos x="0" y="15"/>
              </a:cxn>
              <a:cxn ang="0">
                <a:pos x="0" y="15"/>
              </a:cxn>
              <a:cxn ang="0">
                <a:pos x="4" y="19"/>
              </a:cxn>
              <a:cxn ang="0">
                <a:pos x="4" y="19"/>
              </a:cxn>
              <a:cxn ang="0">
                <a:pos x="4" y="19"/>
              </a:cxn>
              <a:cxn ang="0">
                <a:pos x="4" y="22"/>
              </a:cxn>
              <a:cxn ang="0">
                <a:pos x="8" y="22"/>
              </a:cxn>
              <a:cxn ang="0">
                <a:pos x="8" y="22"/>
              </a:cxn>
              <a:cxn ang="0">
                <a:pos x="8" y="26"/>
              </a:cxn>
              <a:cxn ang="0">
                <a:pos x="11" y="26"/>
              </a:cxn>
              <a:cxn ang="0">
                <a:pos x="11" y="26"/>
              </a:cxn>
              <a:cxn ang="0">
                <a:pos x="11" y="26"/>
              </a:cxn>
              <a:cxn ang="0">
                <a:pos x="11" y="22"/>
              </a:cxn>
            </a:cxnLst>
            <a:rect l="0" t="0" r="r" b="b"/>
            <a:pathLst>
              <a:path w="26" h="26">
                <a:moveTo>
                  <a:pt x="11" y="22"/>
                </a:moveTo>
                <a:lnTo>
                  <a:pt x="15" y="26"/>
                </a:lnTo>
                <a:lnTo>
                  <a:pt x="15" y="26"/>
                </a:lnTo>
                <a:lnTo>
                  <a:pt x="19" y="22"/>
                </a:lnTo>
                <a:lnTo>
                  <a:pt x="19" y="22"/>
                </a:lnTo>
                <a:lnTo>
                  <a:pt x="22" y="22"/>
                </a:lnTo>
                <a:lnTo>
                  <a:pt x="22" y="19"/>
                </a:lnTo>
                <a:lnTo>
                  <a:pt x="22" y="19"/>
                </a:lnTo>
                <a:lnTo>
                  <a:pt x="22" y="19"/>
                </a:lnTo>
                <a:lnTo>
                  <a:pt x="26" y="15"/>
                </a:lnTo>
                <a:lnTo>
                  <a:pt x="26" y="15"/>
                </a:lnTo>
                <a:lnTo>
                  <a:pt x="26" y="11"/>
                </a:lnTo>
                <a:lnTo>
                  <a:pt x="22" y="11"/>
                </a:lnTo>
                <a:lnTo>
                  <a:pt x="22" y="8"/>
                </a:lnTo>
                <a:lnTo>
                  <a:pt x="22" y="8"/>
                </a:lnTo>
                <a:lnTo>
                  <a:pt x="22" y="4"/>
                </a:lnTo>
                <a:lnTo>
                  <a:pt x="19" y="4"/>
                </a:lnTo>
                <a:lnTo>
                  <a:pt x="19" y="4"/>
                </a:lnTo>
                <a:lnTo>
                  <a:pt x="15" y="4"/>
                </a:lnTo>
                <a:lnTo>
                  <a:pt x="15" y="0"/>
                </a:lnTo>
                <a:lnTo>
                  <a:pt x="11" y="0"/>
                </a:lnTo>
                <a:lnTo>
                  <a:pt x="11" y="0"/>
                </a:lnTo>
                <a:lnTo>
                  <a:pt x="8" y="4"/>
                </a:lnTo>
                <a:lnTo>
                  <a:pt x="8" y="4"/>
                </a:lnTo>
                <a:lnTo>
                  <a:pt x="8" y="4"/>
                </a:lnTo>
                <a:lnTo>
                  <a:pt x="4" y="4"/>
                </a:lnTo>
                <a:lnTo>
                  <a:pt x="4" y="8"/>
                </a:lnTo>
                <a:lnTo>
                  <a:pt x="4" y="8"/>
                </a:lnTo>
                <a:lnTo>
                  <a:pt x="4" y="11"/>
                </a:lnTo>
                <a:lnTo>
                  <a:pt x="0" y="11"/>
                </a:lnTo>
                <a:lnTo>
                  <a:pt x="0" y="15"/>
                </a:lnTo>
                <a:lnTo>
                  <a:pt x="0" y="15"/>
                </a:lnTo>
                <a:lnTo>
                  <a:pt x="4" y="19"/>
                </a:lnTo>
                <a:lnTo>
                  <a:pt x="4" y="19"/>
                </a:lnTo>
                <a:lnTo>
                  <a:pt x="4" y="19"/>
                </a:lnTo>
                <a:lnTo>
                  <a:pt x="4" y="22"/>
                </a:lnTo>
                <a:lnTo>
                  <a:pt x="8" y="22"/>
                </a:lnTo>
                <a:lnTo>
                  <a:pt x="8" y="22"/>
                </a:lnTo>
                <a:lnTo>
                  <a:pt x="8" y="26"/>
                </a:lnTo>
                <a:lnTo>
                  <a:pt x="11" y="26"/>
                </a:lnTo>
                <a:lnTo>
                  <a:pt x="11" y="26"/>
                </a:lnTo>
                <a:lnTo>
                  <a:pt x="11" y="26"/>
                </a:lnTo>
                <a:lnTo>
                  <a:pt x="11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38" name="Freeform 118"/>
          <p:cNvSpPr>
            <a:spLocks/>
          </p:cNvSpPr>
          <p:nvPr/>
        </p:nvSpPr>
        <p:spPr bwMode="auto">
          <a:xfrm>
            <a:off x="6213475" y="4049713"/>
            <a:ext cx="34925" cy="41275"/>
          </a:xfrm>
          <a:custGeom>
            <a:avLst/>
            <a:gdLst/>
            <a:ahLst/>
            <a:cxnLst>
              <a:cxn ang="0">
                <a:pos x="11" y="22"/>
              </a:cxn>
              <a:cxn ang="0">
                <a:pos x="15" y="26"/>
              </a:cxn>
              <a:cxn ang="0">
                <a:pos x="15" y="26"/>
              </a:cxn>
              <a:cxn ang="0">
                <a:pos x="18" y="22"/>
              </a:cxn>
              <a:cxn ang="0">
                <a:pos x="18" y="22"/>
              </a:cxn>
              <a:cxn ang="0">
                <a:pos x="22" y="22"/>
              </a:cxn>
              <a:cxn ang="0">
                <a:pos x="22" y="19"/>
              </a:cxn>
              <a:cxn ang="0">
                <a:pos x="22" y="19"/>
              </a:cxn>
              <a:cxn ang="0">
                <a:pos x="22" y="19"/>
              </a:cxn>
              <a:cxn ang="0">
                <a:pos x="22" y="15"/>
              </a:cxn>
              <a:cxn ang="0">
                <a:pos x="22" y="15"/>
              </a:cxn>
              <a:cxn ang="0">
                <a:pos x="22" y="11"/>
              </a:cxn>
              <a:cxn ang="0">
                <a:pos x="22" y="11"/>
              </a:cxn>
              <a:cxn ang="0">
                <a:pos x="22" y="8"/>
              </a:cxn>
              <a:cxn ang="0">
                <a:pos x="22" y="8"/>
              </a:cxn>
              <a:cxn ang="0">
                <a:pos x="22" y="4"/>
              </a:cxn>
              <a:cxn ang="0">
                <a:pos x="18" y="4"/>
              </a:cxn>
              <a:cxn ang="0">
                <a:pos x="18" y="4"/>
              </a:cxn>
              <a:cxn ang="0">
                <a:pos x="15" y="4"/>
              </a:cxn>
              <a:cxn ang="0">
                <a:pos x="15" y="0"/>
              </a:cxn>
              <a:cxn ang="0">
                <a:pos x="11" y="0"/>
              </a:cxn>
              <a:cxn ang="0">
                <a:pos x="11" y="0"/>
              </a:cxn>
              <a:cxn ang="0">
                <a:pos x="7" y="4"/>
              </a:cxn>
              <a:cxn ang="0">
                <a:pos x="7" y="4"/>
              </a:cxn>
              <a:cxn ang="0">
                <a:pos x="4" y="4"/>
              </a:cxn>
              <a:cxn ang="0">
                <a:pos x="4" y="4"/>
              </a:cxn>
              <a:cxn ang="0">
                <a:pos x="4" y="8"/>
              </a:cxn>
              <a:cxn ang="0">
                <a:pos x="4" y="8"/>
              </a:cxn>
              <a:cxn ang="0">
                <a:pos x="0" y="11"/>
              </a:cxn>
              <a:cxn ang="0">
                <a:pos x="0" y="11"/>
              </a:cxn>
              <a:cxn ang="0">
                <a:pos x="0" y="15"/>
              </a:cxn>
              <a:cxn ang="0">
                <a:pos x="0" y="15"/>
              </a:cxn>
              <a:cxn ang="0">
                <a:pos x="0" y="19"/>
              </a:cxn>
              <a:cxn ang="0">
                <a:pos x="4" y="19"/>
              </a:cxn>
              <a:cxn ang="0">
                <a:pos x="4" y="19"/>
              </a:cxn>
              <a:cxn ang="0">
                <a:pos x="4" y="22"/>
              </a:cxn>
              <a:cxn ang="0">
                <a:pos x="4" y="22"/>
              </a:cxn>
              <a:cxn ang="0">
                <a:pos x="7" y="22"/>
              </a:cxn>
              <a:cxn ang="0">
                <a:pos x="7" y="26"/>
              </a:cxn>
              <a:cxn ang="0">
                <a:pos x="11" y="26"/>
              </a:cxn>
              <a:cxn ang="0">
                <a:pos x="11" y="26"/>
              </a:cxn>
              <a:cxn ang="0">
                <a:pos x="11" y="26"/>
              </a:cxn>
              <a:cxn ang="0">
                <a:pos x="11" y="22"/>
              </a:cxn>
            </a:cxnLst>
            <a:rect l="0" t="0" r="r" b="b"/>
            <a:pathLst>
              <a:path w="22" h="26">
                <a:moveTo>
                  <a:pt x="11" y="22"/>
                </a:moveTo>
                <a:lnTo>
                  <a:pt x="15" y="26"/>
                </a:lnTo>
                <a:lnTo>
                  <a:pt x="15" y="26"/>
                </a:lnTo>
                <a:lnTo>
                  <a:pt x="18" y="22"/>
                </a:lnTo>
                <a:lnTo>
                  <a:pt x="18" y="22"/>
                </a:lnTo>
                <a:lnTo>
                  <a:pt x="22" y="22"/>
                </a:lnTo>
                <a:lnTo>
                  <a:pt x="22" y="19"/>
                </a:lnTo>
                <a:lnTo>
                  <a:pt x="22" y="19"/>
                </a:lnTo>
                <a:lnTo>
                  <a:pt x="22" y="19"/>
                </a:lnTo>
                <a:lnTo>
                  <a:pt x="22" y="15"/>
                </a:lnTo>
                <a:lnTo>
                  <a:pt x="22" y="15"/>
                </a:lnTo>
                <a:lnTo>
                  <a:pt x="22" y="11"/>
                </a:lnTo>
                <a:lnTo>
                  <a:pt x="22" y="11"/>
                </a:lnTo>
                <a:lnTo>
                  <a:pt x="22" y="8"/>
                </a:lnTo>
                <a:lnTo>
                  <a:pt x="22" y="8"/>
                </a:lnTo>
                <a:lnTo>
                  <a:pt x="22" y="4"/>
                </a:lnTo>
                <a:lnTo>
                  <a:pt x="18" y="4"/>
                </a:lnTo>
                <a:lnTo>
                  <a:pt x="18" y="4"/>
                </a:lnTo>
                <a:lnTo>
                  <a:pt x="15" y="4"/>
                </a:lnTo>
                <a:lnTo>
                  <a:pt x="15" y="0"/>
                </a:lnTo>
                <a:lnTo>
                  <a:pt x="11" y="0"/>
                </a:lnTo>
                <a:lnTo>
                  <a:pt x="11" y="0"/>
                </a:lnTo>
                <a:lnTo>
                  <a:pt x="7" y="4"/>
                </a:lnTo>
                <a:lnTo>
                  <a:pt x="7" y="4"/>
                </a:lnTo>
                <a:lnTo>
                  <a:pt x="4" y="4"/>
                </a:lnTo>
                <a:lnTo>
                  <a:pt x="4" y="4"/>
                </a:lnTo>
                <a:lnTo>
                  <a:pt x="4" y="8"/>
                </a:lnTo>
                <a:lnTo>
                  <a:pt x="4" y="8"/>
                </a:lnTo>
                <a:lnTo>
                  <a:pt x="0" y="11"/>
                </a:lnTo>
                <a:lnTo>
                  <a:pt x="0" y="11"/>
                </a:lnTo>
                <a:lnTo>
                  <a:pt x="0" y="15"/>
                </a:lnTo>
                <a:lnTo>
                  <a:pt x="0" y="15"/>
                </a:lnTo>
                <a:lnTo>
                  <a:pt x="0" y="19"/>
                </a:lnTo>
                <a:lnTo>
                  <a:pt x="4" y="19"/>
                </a:lnTo>
                <a:lnTo>
                  <a:pt x="4" y="19"/>
                </a:lnTo>
                <a:lnTo>
                  <a:pt x="4" y="22"/>
                </a:lnTo>
                <a:lnTo>
                  <a:pt x="4" y="22"/>
                </a:lnTo>
                <a:lnTo>
                  <a:pt x="7" y="22"/>
                </a:lnTo>
                <a:lnTo>
                  <a:pt x="7" y="26"/>
                </a:lnTo>
                <a:lnTo>
                  <a:pt x="11" y="26"/>
                </a:lnTo>
                <a:lnTo>
                  <a:pt x="11" y="26"/>
                </a:lnTo>
                <a:lnTo>
                  <a:pt x="11" y="26"/>
                </a:lnTo>
                <a:lnTo>
                  <a:pt x="11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39" name="Line 119"/>
          <p:cNvSpPr>
            <a:spLocks noChangeShapeType="1"/>
          </p:cNvSpPr>
          <p:nvPr/>
        </p:nvSpPr>
        <p:spPr bwMode="auto">
          <a:xfrm>
            <a:off x="5605463" y="4067175"/>
            <a:ext cx="295275" cy="1588"/>
          </a:xfrm>
          <a:prstGeom prst="line">
            <a:avLst/>
          </a:prstGeom>
          <a:noFill/>
          <a:ln w="23813">
            <a:solidFill>
              <a:srgbClr val="EB75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40" name="Freeform 120"/>
          <p:cNvSpPr>
            <a:spLocks/>
          </p:cNvSpPr>
          <p:nvPr/>
        </p:nvSpPr>
        <p:spPr bwMode="auto">
          <a:xfrm>
            <a:off x="5975350" y="3859213"/>
            <a:ext cx="34925" cy="34925"/>
          </a:xfrm>
          <a:custGeom>
            <a:avLst/>
            <a:gdLst/>
            <a:ahLst/>
            <a:cxnLst>
              <a:cxn ang="0">
                <a:pos x="8" y="22"/>
              </a:cxn>
              <a:cxn ang="0">
                <a:pos x="11" y="22"/>
              </a:cxn>
              <a:cxn ang="0">
                <a:pos x="15" y="22"/>
              </a:cxn>
              <a:cxn ang="0">
                <a:pos x="15" y="22"/>
              </a:cxn>
              <a:cxn ang="0">
                <a:pos x="15" y="22"/>
              </a:cxn>
              <a:cxn ang="0">
                <a:pos x="19" y="18"/>
              </a:cxn>
              <a:cxn ang="0">
                <a:pos x="19" y="18"/>
              </a:cxn>
              <a:cxn ang="0">
                <a:pos x="19" y="18"/>
              </a:cxn>
              <a:cxn ang="0">
                <a:pos x="22" y="15"/>
              </a:cxn>
              <a:cxn ang="0">
                <a:pos x="22" y="15"/>
              </a:cxn>
              <a:cxn ang="0">
                <a:pos x="22" y="11"/>
              </a:cxn>
              <a:cxn ang="0">
                <a:pos x="22" y="11"/>
              </a:cxn>
              <a:cxn ang="0">
                <a:pos x="22" y="7"/>
              </a:cxn>
              <a:cxn ang="0">
                <a:pos x="19" y="7"/>
              </a:cxn>
              <a:cxn ang="0">
                <a:pos x="19" y="4"/>
              </a:cxn>
              <a:cxn ang="0">
                <a:pos x="19" y="4"/>
              </a:cxn>
              <a:cxn ang="0">
                <a:pos x="15" y="4"/>
              </a:cxn>
              <a:cxn ang="0">
                <a:pos x="15" y="0"/>
              </a:cxn>
              <a:cxn ang="0">
                <a:pos x="15" y="0"/>
              </a:cxn>
              <a:cxn ang="0">
                <a:pos x="11" y="0"/>
              </a:cxn>
              <a:cxn ang="0">
                <a:pos x="11" y="0"/>
              </a:cxn>
              <a:cxn ang="0">
                <a:pos x="8" y="0"/>
              </a:cxn>
              <a:cxn ang="0">
                <a:pos x="8" y="0"/>
              </a:cxn>
              <a:cxn ang="0">
                <a:pos x="4" y="0"/>
              </a:cxn>
              <a:cxn ang="0">
                <a:pos x="4" y="4"/>
              </a:cxn>
              <a:cxn ang="0">
                <a:pos x="0" y="4"/>
              </a:cxn>
              <a:cxn ang="0">
                <a:pos x="0" y="4"/>
              </a:cxn>
              <a:cxn ang="0">
                <a:pos x="0" y="7"/>
              </a:cxn>
              <a:cxn ang="0">
                <a:pos x="0" y="7"/>
              </a:cxn>
              <a:cxn ang="0">
                <a:pos x="0" y="11"/>
              </a:cxn>
              <a:cxn ang="0">
                <a:pos x="0" y="11"/>
              </a:cxn>
              <a:cxn ang="0">
                <a:pos x="0" y="15"/>
              </a:cxn>
              <a:cxn ang="0">
                <a:pos x="0" y="15"/>
              </a:cxn>
              <a:cxn ang="0">
                <a:pos x="0" y="18"/>
              </a:cxn>
              <a:cxn ang="0">
                <a:pos x="0" y="18"/>
              </a:cxn>
              <a:cxn ang="0">
                <a:pos x="0" y="18"/>
              </a:cxn>
              <a:cxn ang="0">
                <a:pos x="4" y="22"/>
              </a:cxn>
              <a:cxn ang="0">
                <a:pos x="4" y="22"/>
              </a:cxn>
              <a:cxn ang="0">
                <a:pos x="8" y="22"/>
              </a:cxn>
              <a:cxn ang="0">
                <a:pos x="8" y="22"/>
              </a:cxn>
              <a:cxn ang="0">
                <a:pos x="11" y="22"/>
              </a:cxn>
              <a:cxn ang="0">
                <a:pos x="11" y="22"/>
              </a:cxn>
              <a:cxn ang="0">
                <a:pos x="8" y="22"/>
              </a:cxn>
            </a:cxnLst>
            <a:rect l="0" t="0" r="r" b="b"/>
            <a:pathLst>
              <a:path w="22" h="22">
                <a:moveTo>
                  <a:pt x="8" y="22"/>
                </a:moveTo>
                <a:lnTo>
                  <a:pt x="11" y="22"/>
                </a:lnTo>
                <a:lnTo>
                  <a:pt x="15" y="22"/>
                </a:lnTo>
                <a:lnTo>
                  <a:pt x="15" y="22"/>
                </a:lnTo>
                <a:lnTo>
                  <a:pt x="15" y="22"/>
                </a:lnTo>
                <a:lnTo>
                  <a:pt x="19" y="18"/>
                </a:lnTo>
                <a:lnTo>
                  <a:pt x="19" y="18"/>
                </a:lnTo>
                <a:lnTo>
                  <a:pt x="19" y="18"/>
                </a:lnTo>
                <a:lnTo>
                  <a:pt x="22" y="15"/>
                </a:lnTo>
                <a:lnTo>
                  <a:pt x="22" y="15"/>
                </a:lnTo>
                <a:lnTo>
                  <a:pt x="22" y="11"/>
                </a:lnTo>
                <a:lnTo>
                  <a:pt x="22" y="11"/>
                </a:lnTo>
                <a:lnTo>
                  <a:pt x="22" y="7"/>
                </a:lnTo>
                <a:lnTo>
                  <a:pt x="19" y="7"/>
                </a:lnTo>
                <a:lnTo>
                  <a:pt x="19" y="4"/>
                </a:lnTo>
                <a:lnTo>
                  <a:pt x="19" y="4"/>
                </a:lnTo>
                <a:lnTo>
                  <a:pt x="15" y="4"/>
                </a:lnTo>
                <a:lnTo>
                  <a:pt x="15" y="0"/>
                </a:lnTo>
                <a:lnTo>
                  <a:pt x="15" y="0"/>
                </a:lnTo>
                <a:lnTo>
                  <a:pt x="11" y="0"/>
                </a:lnTo>
                <a:lnTo>
                  <a:pt x="11" y="0"/>
                </a:lnTo>
                <a:lnTo>
                  <a:pt x="8" y="0"/>
                </a:lnTo>
                <a:lnTo>
                  <a:pt x="8" y="0"/>
                </a:lnTo>
                <a:lnTo>
                  <a:pt x="4" y="0"/>
                </a:lnTo>
                <a:lnTo>
                  <a:pt x="4" y="4"/>
                </a:lnTo>
                <a:lnTo>
                  <a:pt x="0" y="4"/>
                </a:lnTo>
                <a:lnTo>
                  <a:pt x="0" y="4"/>
                </a:lnTo>
                <a:lnTo>
                  <a:pt x="0" y="7"/>
                </a:lnTo>
                <a:lnTo>
                  <a:pt x="0" y="7"/>
                </a:lnTo>
                <a:lnTo>
                  <a:pt x="0" y="11"/>
                </a:lnTo>
                <a:lnTo>
                  <a:pt x="0" y="11"/>
                </a:lnTo>
                <a:lnTo>
                  <a:pt x="0" y="15"/>
                </a:lnTo>
                <a:lnTo>
                  <a:pt x="0" y="15"/>
                </a:lnTo>
                <a:lnTo>
                  <a:pt x="0" y="18"/>
                </a:lnTo>
                <a:lnTo>
                  <a:pt x="0" y="18"/>
                </a:lnTo>
                <a:lnTo>
                  <a:pt x="0" y="18"/>
                </a:lnTo>
                <a:lnTo>
                  <a:pt x="4" y="22"/>
                </a:lnTo>
                <a:lnTo>
                  <a:pt x="4" y="22"/>
                </a:lnTo>
                <a:lnTo>
                  <a:pt x="8" y="22"/>
                </a:lnTo>
                <a:lnTo>
                  <a:pt x="8" y="22"/>
                </a:lnTo>
                <a:lnTo>
                  <a:pt x="11" y="22"/>
                </a:lnTo>
                <a:lnTo>
                  <a:pt x="11" y="22"/>
                </a:lnTo>
                <a:lnTo>
                  <a:pt x="8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41" name="Freeform 121"/>
          <p:cNvSpPr>
            <a:spLocks/>
          </p:cNvSpPr>
          <p:nvPr/>
        </p:nvSpPr>
        <p:spPr bwMode="auto">
          <a:xfrm>
            <a:off x="6091238" y="3859213"/>
            <a:ext cx="41275" cy="34925"/>
          </a:xfrm>
          <a:custGeom>
            <a:avLst/>
            <a:gdLst/>
            <a:ahLst/>
            <a:cxnLst>
              <a:cxn ang="0">
                <a:pos x="11" y="22"/>
              </a:cxn>
              <a:cxn ang="0">
                <a:pos x="15" y="22"/>
              </a:cxn>
              <a:cxn ang="0">
                <a:pos x="15" y="22"/>
              </a:cxn>
              <a:cxn ang="0">
                <a:pos x="19" y="22"/>
              </a:cxn>
              <a:cxn ang="0">
                <a:pos x="19" y="22"/>
              </a:cxn>
              <a:cxn ang="0">
                <a:pos x="22" y="18"/>
              </a:cxn>
              <a:cxn ang="0">
                <a:pos x="22" y="18"/>
              </a:cxn>
              <a:cxn ang="0">
                <a:pos x="22" y="18"/>
              </a:cxn>
              <a:cxn ang="0">
                <a:pos x="22" y="15"/>
              </a:cxn>
              <a:cxn ang="0">
                <a:pos x="26" y="15"/>
              </a:cxn>
              <a:cxn ang="0">
                <a:pos x="26" y="11"/>
              </a:cxn>
              <a:cxn ang="0">
                <a:pos x="26" y="11"/>
              </a:cxn>
              <a:cxn ang="0">
                <a:pos x="22" y="7"/>
              </a:cxn>
              <a:cxn ang="0">
                <a:pos x="22" y="7"/>
              </a:cxn>
              <a:cxn ang="0">
                <a:pos x="22" y="4"/>
              </a:cxn>
              <a:cxn ang="0">
                <a:pos x="22" y="4"/>
              </a:cxn>
              <a:cxn ang="0">
                <a:pos x="19" y="4"/>
              </a:cxn>
              <a:cxn ang="0">
                <a:pos x="19" y="0"/>
              </a:cxn>
              <a:cxn ang="0">
                <a:pos x="15" y="0"/>
              </a:cxn>
              <a:cxn ang="0">
                <a:pos x="15" y="0"/>
              </a:cxn>
              <a:cxn ang="0">
                <a:pos x="11" y="0"/>
              </a:cxn>
              <a:cxn ang="0">
                <a:pos x="11" y="0"/>
              </a:cxn>
              <a:cxn ang="0">
                <a:pos x="8" y="0"/>
              </a:cxn>
              <a:cxn ang="0">
                <a:pos x="8" y="0"/>
              </a:cxn>
              <a:cxn ang="0">
                <a:pos x="8" y="4"/>
              </a:cxn>
              <a:cxn ang="0">
                <a:pos x="4" y="4"/>
              </a:cxn>
              <a:cxn ang="0">
                <a:pos x="4" y="4"/>
              </a:cxn>
              <a:cxn ang="0">
                <a:pos x="4" y="7"/>
              </a:cxn>
              <a:cxn ang="0">
                <a:pos x="4" y="7"/>
              </a:cxn>
              <a:cxn ang="0">
                <a:pos x="0" y="11"/>
              </a:cxn>
              <a:cxn ang="0">
                <a:pos x="0" y="11"/>
              </a:cxn>
              <a:cxn ang="0">
                <a:pos x="0" y="15"/>
              </a:cxn>
              <a:cxn ang="0">
                <a:pos x="4" y="15"/>
              </a:cxn>
              <a:cxn ang="0">
                <a:pos x="4" y="18"/>
              </a:cxn>
              <a:cxn ang="0">
                <a:pos x="4" y="18"/>
              </a:cxn>
              <a:cxn ang="0">
                <a:pos x="4" y="18"/>
              </a:cxn>
              <a:cxn ang="0">
                <a:pos x="8" y="22"/>
              </a:cxn>
              <a:cxn ang="0">
                <a:pos x="8" y="22"/>
              </a:cxn>
              <a:cxn ang="0">
                <a:pos x="8" y="22"/>
              </a:cxn>
              <a:cxn ang="0">
                <a:pos x="11" y="22"/>
              </a:cxn>
              <a:cxn ang="0">
                <a:pos x="11" y="22"/>
              </a:cxn>
              <a:cxn ang="0">
                <a:pos x="11" y="22"/>
              </a:cxn>
            </a:cxnLst>
            <a:rect l="0" t="0" r="r" b="b"/>
            <a:pathLst>
              <a:path w="26" h="22">
                <a:moveTo>
                  <a:pt x="11" y="22"/>
                </a:moveTo>
                <a:lnTo>
                  <a:pt x="15" y="22"/>
                </a:lnTo>
                <a:lnTo>
                  <a:pt x="15" y="22"/>
                </a:lnTo>
                <a:lnTo>
                  <a:pt x="19" y="22"/>
                </a:lnTo>
                <a:lnTo>
                  <a:pt x="19" y="22"/>
                </a:lnTo>
                <a:lnTo>
                  <a:pt x="22" y="18"/>
                </a:lnTo>
                <a:lnTo>
                  <a:pt x="22" y="18"/>
                </a:lnTo>
                <a:lnTo>
                  <a:pt x="22" y="18"/>
                </a:lnTo>
                <a:lnTo>
                  <a:pt x="22" y="15"/>
                </a:lnTo>
                <a:lnTo>
                  <a:pt x="26" y="15"/>
                </a:lnTo>
                <a:lnTo>
                  <a:pt x="26" y="11"/>
                </a:lnTo>
                <a:lnTo>
                  <a:pt x="26" y="11"/>
                </a:lnTo>
                <a:lnTo>
                  <a:pt x="22" y="7"/>
                </a:lnTo>
                <a:lnTo>
                  <a:pt x="22" y="7"/>
                </a:lnTo>
                <a:lnTo>
                  <a:pt x="22" y="4"/>
                </a:lnTo>
                <a:lnTo>
                  <a:pt x="22" y="4"/>
                </a:lnTo>
                <a:lnTo>
                  <a:pt x="19" y="4"/>
                </a:lnTo>
                <a:lnTo>
                  <a:pt x="19" y="0"/>
                </a:lnTo>
                <a:lnTo>
                  <a:pt x="15" y="0"/>
                </a:lnTo>
                <a:lnTo>
                  <a:pt x="15" y="0"/>
                </a:lnTo>
                <a:lnTo>
                  <a:pt x="11" y="0"/>
                </a:lnTo>
                <a:lnTo>
                  <a:pt x="11" y="0"/>
                </a:lnTo>
                <a:lnTo>
                  <a:pt x="8" y="0"/>
                </a:lnTo>
                <a:lnTo>
                  <a:pt x="8" y="0"/>
                </a:lnTo>
                <a:lnTo>
                  <a:pt x="8" y="4"/>
                </a:lnTo>
                <a:lnTo>
                  <a:pt x="4" y="4"/>
                </a:lnTo>
                <a:lnTo>
                  <a:pt x="4" y="4"/>
                </a:lnTo>
                <a:lnTo>
                  <a:pt x="4" y="7"/>
                </a:lnTo>
                <a:lnTo>
                  <a:pt x="4" y="7"/>
                </a:lnTo>
                <a:lnTo>
                  <a:pt x="0" y="11"/>
                </a:lnTo>
                <a:lnTo>
                  <a:pt x="0" y="11"/>
                </a:lnTo>
                <a:lnTo>
                  <a:pt x="0" y="15"/>
                </a:lnTo>
                <a:lnTo>
                  <a:pt x="4" y="15"/>
                </a:lnTo>
                <a:lnTo>
                  <a:pt x="4" y="18"/>
                </a:lnTo>
                <a:lnTo>
                  <a:pt x="4" y="18"/>
                </a:lnTo>
                <a:lnTo>
                  <a:pt x="4" y="18"/>
                </a:lnTo>
                <a:lnTo>
                  <a:pt x="8" y="22"/>
                </a:lnTo>
                <a:lnTo>
                  <a:pt x="8" y="22"/>
                </a:lnTo>
                <a:lnTo>
                  <a:pt x="8" y="22"/>
                </a:lnTo>
                <a:lnTo>
                  <a:pt x="11" y="22"/>
                </a:lnTo>
                <a:lnTo>
                  <a:pt x="11" y="22"/>
                </a:lnTo>
                <a:lnTo>
                  <a:pt x="11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42" name="Freeform 122"/>
          <p:cNvSpPr>
            <a:spLocks/>
          </p:cNvSpPr>
          <p:nvPr/>
        </p:nvSpPr>
        <p:spPr bwMode="auto">
          <a:xfrm>
            <a:off x="6213475" y="3859213"/>
            <a:ext cx="34925" cy="34925"/>
          </a:xfrm>
          <a:custGeom>
            <a:avLst/>
            <a:gdLst/>
            <a:ahLst/>
            <a:cxnLst>
              <a:cxn ang="0">
                <a:pos x="11" y="22"/>
              </a:cxn>
              <a:cxn ang="0">
                <a:pos x="15" y="22"/>
              </a:cxn>
              <a:cxn ang="0">
                <a:pos x="15" y="22"/>
              </a:cxn>
              <a:cxn ang="0">
                <a:pos x="18" y="22"/>
              </a:cxn>
              <a:cxn ang="0">
                <a:pos x="18" y="22"/>
              </a:cxn>
              <a:cxn ang="0">
                <a:pos x="22" y="18"/>
              </a:cxn>
              <a:cxn ang="0">
                <a:pos x="22" y="18"/>
              </a:cxn>
              <a:cxn ang="0">
                <a:pos x="22" y="18"/>
              </a:cxn>
              <a:cxn ang="0">
                <a:pos x="22" y="15"/>
              </a:cxn>
              <a:cxn ang="0">
                <a:pos x="22" y="15"/>
              </a:cxn>
              <a:cxn ang="0">
                <a:pos x="22" y="11"/>
              </a:cxn>
              <a:cxn ang="0">
                <a:pos x="22" y="11"/>
              </a:cxn>
              <a:cxn ang="0">
                <a:pos x="22" y="7"/>
              </a:cxn>
              <a:cxn ang="0">
                <a:pos x="22" y="7"/>
              </a:cxn>
              <a:cxn ang="0">
                <a:pos x="22" y="4"/>
              </a:cxn>
              <a:cxn ang="0">
                <a:pos x="22" y="4"/>
              </a:cxn>
              <a:cxn ang="0">
                <a:pos x="18" y="4"/>
              </a:cxn>
              <a:cxn ang="0">
                <a:pos x="18" y="0"/>
              </a:cxn>
              <a:cxn ang="0">
                <a:pos x="15" y="0"/>
              </a:cxn>
              <a:cxn ang="0">
                <a:pos x="15" y="0"/>
              </a:cxn>
              <a:cxn ang="0">
                <a:pos x="11" y="0"/>
              </a:cxn>
              <a:cxn ang="0">
                <a:pos x="11" y="0"/>
              </a:cxn>
              <a:cxn ang="0">
                <a:pos x="7" y="0"/>
              </a:cxn>
              <a:cxn ang="0">
                <a:pos x="7" y="0"/>
              </a:cxn>
              <a:cxn ang="0">
                <a:pos x="4" y="4"/>
              </a:cxn>
              <a:cxn ang="0">
                <a:pos x="4" y="4"/>
              </a:cxn>
              <a:cxn ang="0">
                <a:pos x="4" y="4"/>
              </a:cxn>
              <a:cxn ang="0">
                <a:pos x="4" y="7"/>
              </a:cxn>
              <a:cxn ang="0">
                <a:pos x="0" y="7"/>
              </a:cxn>
              <a:cxn ang="0">
                <a:pos x="0" y="11"/>
              </a:cxn>
              <a:cxn ang="0">
                <a:pos x="0" y="11"/>
              </a:cxn>
              <a:cxn ang="0">
                <a:pos x="0" y="15"/>
              </a:cxn>
              <a:cxn ang="0">
                <a:pos x="0" y="15"/>
              </a:cxn>
              <a:cxn ang="0">
                <a:pos x="4" y="18"/>
              </a:cxn>
              <a:cxn ang="0">
                <a:pos x="4" y="18"/>
              </a:cxn>
              <a:cxn ang="0">
                <a:pos x="4" y="18"/>
              </a:cxn>
              <a:cxn ang="0">
                <a:pos x="4" y="22"/>
              </a:cxn>
              <a:cxn ang="0">
                <a:pos x="7" y="22"/>
              </a:cxn>
              <a:cxn ang="0">
                <a:pos x="7" y="22"/>
              </a:cxn>
              <a:cxn ang="0">
                <a:pos x="11" y="22"/>
              </a:cxn>
              <a:cxn ang="0">
                <a:pos x="11" y="22"/>
              </a:cxn>
              <a:cxn ang="0">
                <a:pos x="11" y="22"/>
              </a:cxn>
            </a:cxnLst>
            <a:rect l="0" t="0" r="r" b="b"/>
            <a:pathLst>
              <a:path w="22" h="22">
                <a:moveTo>
                  <a:pt x="11" y="22"/>
                </a:moveTo>
                <a:lnTo>
                  <a:pt x="15" y="22"/>
                </a:lnTo>
                <a:lnTo>
                  <a:pt x="15" y="22"/>
                </a:lnTo>
                <a:lnTo>
                  <a:pt x="18" y="22"/>
                </a:lnTo>
                <a:lnTo>
                  <a:pt x="18" y="22"/>
                </a:lnTo>
                <a:lnTo>
                  <a:pt x="22" y="18"/>
                </a:lnTo>
                <a:lnTo>
                  <a:pt x="22" y="18"/>
                </a:lnTo>
                <a:lnTo>
                  <a:pt x="22" y="18"/>
                </a:lnTo>
                <a:lnTo>
                  <a:pt x="22" y="15"/>
                </a:lnTo>
                <a:lnTo>
                  <a:pt x="22" y="15"/>
                </a:lnTo>
                <a:lnTo>
                  <a:pt x="22" y="11"/>
                </a:lnTo>
                <a:lnTo>
                  <a:pt x="22" y="11"/>
                </a:lnTo>
                <a:lnTo>
                  <a:pt x="22" y="7"/>
                </a:lnTo>
                <a:lnTo>
                  <a:pt x="22" y="7"/>
                </a:lnTo>
                <a:lnTo>
                  <a:pt x="22" y="4"/>
                </a:lnTo>
                <a:lnTo>
                  <a:pt x="22" y="4"/>
                </a:lnTo>
                <a:lnTo>
                  <a:pt x="18" y="4"/>
                </a:lnTo>
                <a:lnTo>
                  <a:pt x="18" y="0"/>
                </a:lnTo>
                <a:lnTo>
                  <a:pt x="15" y="0"/>
                </a:lnTo>
                <a:lnTo>
                  <a:pt x="15" y="0"/>
                </a:lnTo>
                <a:lnTo>
                  <a:pt x="11" y="0"/>
                </a:lnTo>
                <a:lnTo>
                  <a:pt x="11" y="0"/>
                </a:lnTo>
                <a:lnTo>
                  <a:pt x="7" y="0"/>
                </a:lnTo>
                <a:lnTo>
                  <a:pt x="7" y="0"/>
                </a:lnTo>
                <a:lnTo>
                  <a:pt x="4" y="4"/>
                </a:lnTo>
                <a:lnTo>
                  <a:pt x="4" y="4"/>
                </a:lnTo>
                <a:lnTo>
                  <a:pt x="4" y="4"/>
                </a:lnTo>
                <a:lnTo>
                  <a:pt x="4" y="7"/>
                </a:lnTo>
                <a:lnTo>
                  <a:pt x="0" y="7"/>
                </a:lnTo>
                <a:lnTo>
                  <a:pt x="0" y="11"/>
                </a:lnTo>
                <a:lnTo>
                  <a:pt x="0" y="11"/>
                </a:lnTo>
                <a:lnTo>
                  <a:pt x="0" y="15"/>
                </a:lnTo>
                <a:lnTo>
                  <a:pt x="0" y="15"/>
                </a:lnTo>
                <a:lnTo>
                  <a:pt x="4" y="18"/>
                </a:lnTo>
                <a:lnTo>
                  <a:pt x="4" y="18"/>
                </a:lnTo>
                <a:lnTo>
                  <a:pt x="4" y="18"/>
                </a:lnTo>
                <a:lnTo>
                  <a:pt x="4" y="22"/>
                </a:lnTo>
                <a:lnTo>
                  <a:pt x="7" y="22"/>
                </a:lnTo>
                <a:lnTo>
                  <a:pt x="7" y="22"/>
                </a:lnTo>
                <a:lnTo>
                  <a:pt x="11" y="22"/>
                </a:lnTo>
                <a:lnTo>
                  <a:pt x="11" y="22"/>
                </a:lnTo>
                <a:lnTo>
                  <a:pt x="11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43" name="Line 123"/>
          <p:cNvSpPr>
            <a:spLocks noChangeShapeType="1"/>
          </p:cNvSpPr>
          <p:nvPr/>
        </p:nvSpPr>
        <p:spPr bwMode="auto">
          <a:xfrm>
            <a:off x="5605463" y="3876675"/>
            <a:ext cx="295275" cy="1588"/>
          </a:xfrm>
          <a:prstGeom prst="line">
            <a:avLst/>
          </a:prstGeom>
          <a:noFill/>
          <a:ln w="23813">
            <a:solidFill>
              <a:srgbClr val="EB75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44" name="Freeform 124"/>
          <p:cNvSpPr>
            <a:spLocks/>
          </p:cNvSpPr>
          <p:nvPr/>
        </p:nvSpPr>
        <p:spPr bwMode="auto">
          <a:xfrm>
            <a:off x="5975350" y="4246563"/>
            <a:ext cx="34925" cy="34925"/>
          </a:xfrm>
          <a:custGeom>
            <a:avLst/>
            <a:gdLst/>
            <a:ahLst/>
            <a:cxnLst>
              <a:cxn ang="0">
                <a:pos x="8" y="22"/>
              </a:cxn>
              <a:cxn ang="0">
                <a:pos x="11" y="22"/>
              </a:cxn>
              <a:cxn ang="0">
                <a:pos x="15" y="22"/>
              </a:cxn>
              <a:cxn ang="0">
                <a:pos x="15" y="22"/>
              </a:cxn>
              <a:cxn ang="0">
                <a:pos x="15" y="19"/>
              </a:cxn>
              <a:cxn ang="0">
                <a:pos x="19" y="19"/>
              </a:cxn>
              <a:cxn ang="0">
                <a:pos x="19" y="19"/>
              </a:cxn>
              <a:cxn ang="0">
                <a:pos x="19" y="15"/>
              </a:cxn>
              <a:cxn ang="0">
                <a:pos x="22" y="15"/>
              </a:cxn>
              <a:cxn ang="0">
                <a:pos x="22" y="11"/>
              </a:cxn>
              <a:cxn ang="0">
                <a:pos x="22" y="11"/>
              </a:cxn>
              <a:cxn ang="0">
                <a:pos x="22" y="8"/>
              </a:cxn>
              <a:cxn ang="0">
                <a:pos x="22" y="8"/>
              </a:cxn>
              <a:cxn ang="0">
                <a:pos x="19" y="4"/>
              </a:cxn>
              <a:cxn ang="0">
                <a:pos x="19" y="4"/>
              </a:cxn>
              <a:cxn ang="0">
                <a:pos x="19" y="4"/>
              </a:cxn>
              <a:cxn ang="0">
                <a:pos x="15" y="0"/>
              </a:cxn>
              <a:cxn ang="0">
                <a:pos x="15" y="0"/>
              </a:cxn>
              <a:cxn ang="0">
                <a:pos x="15" y="0"/>
              </a:cxn>
              <a:cxn ang="0">
                <a:pos x="11" y="0"/>
              </a:cxn>
              <a:cxn ang="0">
                <a:pos x="11" y="0"/>
              </a:cxn>
              <a:cxn ang="0">
                <a:pos x="8" y="0"/>
              </a:cxn>
              <a:cxn ang="0">
                <a:pos x="8" y="0"/>
              </a:cxn>
              <a:cxn ang="0">
                <a:pos x="4" y="0"/>
              </a:cxn>
              <a:cxn ang="0">
                <a:pos x="4" y="0"/>
              </a:cxn>
              <a:cxn ang="0">
                <a:pos x="0" y="4"/>
              </a:cxn>
              <a:cxn ang="0">
                <a:pos x="0" y="4"/>
              </a:cxn>
              <a:cxn ang="0">
                <a:pos x="0" y="4"/>
              </a:cxn>
              <a:cxn ang="0">
                <a:pos x="0" y="8"/>
              </a:cxn>
              <a:cxn ang="0">
                <a:pos x="0" y="8"/>
              </a:cxn>
              <a:cxn ang="0">
                <a:pos x="0" y="11"/>
              </a:cxn>
              <a:cxn ang="0">
                <a:pos x="0" y="11"/>
              </a:cxn>
              <a:cxn ang="0">
                <a:pos x="0" y="15"/>
              </a:cxn>
              <a:cxn ang="0">
                <a:pos x="0" y="15"/>
              </a:cxn>
              <a:cxn ang="0">
                <a:pos x="0" y="19"/>
              </a:cxn>
              <a:cxn ang="0">
                <a:pos x="0" y="19"/>
              </a:cxn>
              <a:cxn ang="0">
                <a:pos x="4" y="19"/>
              </a:cxn>
              <a:cxn ang="0">
                <a:pos x="4" y="22"/>
              </a:cxn>
              <a:cxn ang="0">
                <a:pos x="8" y="22"/>
              </a:cxn>
              <a:cxn ang="0">
                <a:pos x="8" y="22"/>
              </a:cxn>
              <a:cxn ang="0">
                <a:pos x="11" y="22"/>
              </a:cxn>
              <a:cxn ang="0">
                <a:pos x="11" y="22"/>
              </a:cxn>
              <a:cxn ang="0">
                <a:pos x="8" y="22"/>
              </a:cxn>
            </a:cxnLst>
            <a:rect l="0" t="0" r="r" b="b"/>
            <a:pathLst>
              <a:path w="22" h="22">
                <a:moveTo>
                  <a:pt x="8" y="22"/>
                </a:moveTo>
                <a:lnTo>
                  <a:pt x="11" y="22"/>
                </a:lnTo>
                <a:lnTo>
                  <a:pt x="15" y="22"/>
                </a:lnTo>
                <a:lnTo>
                  <a:pt x="15" y="22"/>
                </a:lnTo>
                <a:lnTo>
                  <a:pt x="15" y="19"/>
                </a:lnTo>
                <a:lnTo>
                  <a:pt x="19" y="19"/>
                </a:lnTo>
                <a:lnTo>
                  <a:pt x="19" y="19"/>
                </a:lnTo>
                <a:lnTo>
                  <a:pt x="19" y="15"/>
                </a:lnTo>
                <a:lnTo>
                  <a:pt x="22" y="15"/>
                </a:lnTo>
                <a:lnTo>
                  <a:pt x="22" y="11"/>
                </a:lnTo>
                <a:lnTo>
                  <a:pt x="22" y="11"/>
                </a:lnTo>
                <a:lnTo>
                  <a:pt x="22" y="8"/>
                </a:lnTo>
                <a:lnTo>
                  <a:pt x="22" y="8"/>
                </a:lnTo>
                <a:lnTo>
                  <a:pt x="19" y="4"/>
                </a:lnTo>
                <a:lnTo>
                  <a:pt x="19" y="4"/>
                </a:lnTo>
                <a:lnTo>
                  <a:pt x="19" y="4"/>
                </a:lnTo>
                <a:lnTo>
                  <a:pt x="15" y="0"/>
                </a:lnTo>
                <a:lnTo>
                  <a:pt x="15" y="0"/>
                </a:lnTo>
                <a:lnTo>
                  <a:pt x="15" y="0"/>
                </a:lnTo>
                <a:lnTo>
                  <a:pt x="11" y="0"/>
                </a:lnTo>
                <a:lnTo>
                  <a:pt x="11" y="0"/>
                </a:lnTo>
                <a:lnTo>
                  <a:pt x="8" y="0"/>
                </a:lnTo>
                <a:lnTo>
                  <a:pt x="8" y="0"/>
                </a:lnTo>
                <a:lnTo>
                  <a:pt x="4" y="0"/>
                </a:lnTo>
                <a:lnTo>
                  <a:pt x="4" y="0"/>
                </a:lnTo>
                <a:lnTo>
                  <a:pt x="0" y="4"/>
                </a:lnTo>
                <a:lnTo>
                  <a:pt x="0" y="4"/>
                </a:lnTo>
                <a:lnTo>
                  <a:pt x="0" y="4"/>
                </a:lnTo>
                <a:lnTo>
                  <a:pt x="0" y="8"/>
                </a:lnTo>
                <a:lnTo>
                  <a:pt x="0" y="8"/>
                </a:lnTo>
                <a:lnTo>
                  <a:pt x="0" y="11"/>
                </a:lnTo>
                <a:lnTo>
                  <a:pt x="0" y="11"/>
                </a:lnTo>
                <a:lnTo>
                  <a:pt x="0" y="15"/>
                </a:lnTo>
                <a:lnTo>
                  <a:pt x="0" y="15"/>
                </a:lnTo>
                <a:lnTo>
                  <a:pt x="0" y="19"/>
                </a:lnTo>
                <a:lnTo>
                  <a:pt x="0" y="19"/>
                </a:lnTo>
                <a:lnTo>
                  <a:pt x="4" y="19"/>
                </a:lnTo>
                <a:lnTo>
                  <a:pt x="4" y="22"/>
                </a:lnTo>
                <a:lnTo>
                  <a:pt x="8" y="22"/>
                </a:lnTo>
                <a:lnTo>
                  <a:pt x="8" y="22"/>
                </a:lnTo>
                <a:lnTo>
                  <a:pt x="11" y="22"/>
                </a:lnTo>
                <a:lnTo>
                  <a:pt x="11" y="22"/>
                </a:lnTo>
                <a:lnTo>
                  <a:pt x="8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45" name="Freeform 125"/>
          <p:cNvSpPr>
            <a:spLocks/>
          </p:cNvSpPr>
          <p:nvPr/>
        </p:nvSpPr>
        <p:spPr bwMode="auto">
          <a:xfrm>
            <a:off x="6091238" y="4246563"/>
            <a:ext cx="41275" cy="34925"/>
          </a:xfrm>
          <a:custGeom>
            <a:avLst/>
            <a:gdLst/>
            <a:ahLst/>
            <a:cxnLst>
              <a:cxn ang="0">
                <a:pos x="11" y="22"/>
              </a:cxn>
              <a:cxn ang="0">
                <a:pos x="15" y="22"/>
              </a:cxn>
              <a:cxn ang="0">
                <a:pos x="15" y="22"/>
              </a:cxn>
              <a:cxn ang="0">
                <a:pos x="19" y="22"/>
              </a:cxn>
              <a:cxn ang="0">
                <a:pos x="19" y="19"/>
              </a:cxn>
              <a:cxn ang="0">
                <a:pos x="22" y="19"/>
              </a:cxn>
              <a:cxn ang="0">
                <a:pos x="22" y="19"/>
              </a:cxn>
              <a:cxn ang="0">
                <a:pos x="22" y="15"/>
              </a:cxn>
              <a:cxn ang="0">
                <a:pos x="22" y="15"/>
              </a:cxn>
              <a:cxn ang="0">
                <a:pos x="26" y="11"/>
              </a:cxn>
              <a:cxn ang="0">
                <a:pos x="26" y="11"/>
              </a:cxn>
              <a:cxn ang="0">
                <a:pos x="26" y="8"/>
              </a:cxn>
              <a:cxn ang="0">
                <a:pos x="22" y="8"/>
              </a:cxn>
              <a:cxn ang="0">
                <a:pos x="22" y="4"/>
              </a:cxn>
              <a:cxn ang="0">
                <a:pos x="22" y="4"/>
              </a:cxn>
              <a:cxn ang="0">
                <a:pos x="22" y="4"/>
              </a:cxn>
              <a:cxn ang="0">
                <a:pos x="19" y="0"/>
              </a:cxn>
              <a:cxn ang="0">
                <a:pos x="19" y="0"/>
              </a:cxn>
              <a:cxn ang="0">
                <a:pos x="15" y="0"/>
              </a:cxn>
              <a:cxn ang="0">
                <a:pos x="15" y="0"/>
              </a:cxn>
              <a:cxn ang="0">
                <a:pos x="11" y="0"/>
              </a:cxn>
              <a:cxn ang="0">
                <a:pos x="11" y="0"/>
              </a:cxn>
              <a:cxn ang="0">
                <a:pos x="8" y="0"/>
              </a:cxn>
              <a:cxn ang="0">
                <a:pos x="8" y="0"/>
              </a:cxn>
              <a:cxn ang="0">
                <a:pos x="8" y="0"/>
              </a:cxn>
              <a:cxn ang="0">
                <a:pos x="4" y="4"/>
              </a:cxn>
              <a:cxn ang="0">
                <a:pos x="4" y="4"/>
              </a:cxn>
              <a:cxn ang="0">
                <a:pos x="4" y="4"/>
              </a:cxn>
              <a:cxn ang="0">
                <a:pos x="4" y="8"/>
              </a:cxn>
              <a:cxn ang="0">
                <a:pos x="0" y="8"/>
              </a:cxn>
              <a:cxn ang="0">
                <a:pos x="0" y="11"/>
              </a:cxn>
              <a:cxn ang="0">
                <a:pos x="0" y="11"/>
              </a:cxn>
              <a:cxn ang="0">
                <a:pos x="4" y="15"/>
              </a:cxn>
              <a:cxn ang="0">
                <a:pos x="4" y="15"/>
              </a:cxn>
              <a:cxn ang="0">
                <a:pos x="4" y="19"/>
              </a:cxn>
              <a:cxn ang="0">
                <a:pos x="4" y="19"/>
              </a:cxn>
              <a:cxn ang="0">
                <a:pos x="8" y="19"/>
              </a:cxn>
              <a:cxn ang="0">
                <a:pos x="8" y="22"/>
              </a:cxn>
              <a:cxn ang="0">
                <a:pos x="8" y="22"/>
              </a:cxn>
              <a:cxn ang="0">
                <a:pos x="11" y="22"/>
              </a:cxn>
              <a:cxn ang="0">
                <a:pos x="11" y="22"/>
              </a:cxn>
              <a:cxn ang="0">
                <a:pos x="11" y="22"/>
              </a:cxn>
            </a:cxnLst>
            <a:rect l="0" t="0" r="r" b="b"/>
            <a:pathLst>
              <a:path w="26" h="22">
                <a:moveTo>
                  <a:pt x="11" y="22"/>
                </a:moveTo>
                <a:lnTo>
                  <a:pt x="15" y="22"/>
                </a:lnTo>
                <a:lnTo>
                  <a:pt x="15" y="22"/>
                </a:lnTo>
                <a:lnTo>
                  <a:pt x="19" y="22"/>
                </a:lnTo>
                <a:lnTo>
                  <a:pt x="19" y="19"/>
                </a:lnTo>
                <a:lnTo>
                  <a:pt x="22" y="19"/>
                </a:lnTo>
                <a:lnTo>
                  <a:pt x="22" y="19"/>
                </a:lnTo>
                <a:lnTo>
                  <a:pt x="22" y="15"/>
                </a:lnTo>
                <a:lnTo>
                  <a:pt x="22" y="15"/>
                </a:lnTo>
                <a:lnTo>
                  <a:pt x="26" y="11"/>
                </a:lnTo>
                <a:lnTo>
                  <a:pt x="26" y="11"/>
                </a:lnTo>
                <a:lnTo>
                  <a:pt x="26" y="8"/>
                </a:lnTo>
                <a:lnTo>
                  <a:pt x="22" y="8"/>
                </a:lnTo>
                <a:lnTo>
                  <a:pt x="22" y="4"/>
                </a:lnTo>
                <a:lnTo>
                  <a:pt x="22" y="4"/>
                </a:lnTo>
                <a:lnTo>
                  <a:pt x="22" y="4"/>
                </a:lnTo>
                <a:lnTo>
                  <a:pt x="19" y="0"/>
                </a:lnTo>
                <a:lnTo>
                  <a:pt x="19" y="0"/>
                </a:lnTo>
                <a:lnTo>
                  <a:pt x="15" y="0"/>
                </a:lnTo>
                <a:lnTo>
                  <a:pt x="15" y="0"/>
                </a:lnTo>
                <a:lnTo>
                  <a:pt x="11" y="0"/>
                </a:lnTo>
                <a:lnTo>
                  <a:pt x="11" y="0"/>
                </a:lnTo>
                <a:lnTo>
                  <a:pt x="8" y="0"/>
                </a:lnTo>
                <a:lnTo>
                  <a:pt x="8" y="0"/>
                </a:lnTo>
                <a:lnTo>
                  <a:pt x="8" y="0"/>
                </a:lnTo>
                <a:lnTo>
                  <a:pt x="4" y="4"/>
                </a:lnTo>
                <a:lnTo>
                  <a:pt x="4" y="4"/>
                </a:lnTo>
                <a:lnTo>
                  <a:pt x="4" y="4"/>
                </a:lnTo>
                <a:lnTo>
                  <a:pt x="4" y="8"/>
                </a:lnTo>
                <a:lnTo>
                  <a:pt x="0" y="8"/>
                </a:lnTo>
                <a:lnTo>
                  <a:pt x="0" y="11"/>
                </a:lnTo>
                <a:lnTo>
                  <a:pt x="0" y="11"/>
                </a:lnTo>
                <a:lnTo>
                  <a:pt x="4" y="15"/>
                </a:lnTo>
                <a:lnTo>
                  <a:pt x="4" y="15"/>
                </a:lnTo>
                <a:lnTo>
                  <a:pt x="4" y="19"/>
                </a:lnTo>
                <a:lnTo>
                  <a:pt x="4" y="19"/>
                </a:lnTo>
                <a:lnTo>
                  <a:pt x="8" y="19"/>
                </a:lnTo>
                <a:lnTo>
                  <a:pt x="8" y="22"/>
                </a:lnTo>
                <a:lnTo>
                  <a:pt x="8" y="22"/>
                </a:lnTo>
                <a:lnTo>
                  <a:pt x="11" y="22"/>
                </a:lnTo>
                <a:lnTo>
                  <a:pt x="11" y="22"/>
                </a:lnTo>
                <a:lnTo>
                  <a:pt x="11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46" name="Freeform 126"/>
          <p:cNvSpPr>
            <a:spLocks/>
          </p:cNvSpPr>
          <p:nvPr/>
        </p:nvSpPr>
        <p:spPr bwMode="auto">
          <a:xfrm>
            <a:off x="6213475" y="4246563"/>
            <a:ext cx="34925" cy="34925"/>
          </a:xfrm>
          <a:custGeom>
            <a:avLst/>
            <a:gdLst/>
            <a:ahLst/>
            <a:cxnLst>
              <a:cxn ang="0">
                <a:pos x="11" y="22"/>
              </a:cxn>
              <a:cxn ang="0">
                <a:pos x="15" y="22"/>
              </a:cxn>
              <a:cxn ang="0">
                <a:pos x="15" y="22"/>
              </a:cxn>
              <a:cxn ang="0">
                <a:pos x="18" y="22"/>
              </a:cxn>
              <a:cxn ang="0">
                <a:pos x="18" y="19"/>
              </a:cxn>
              <a:cxn ang="0">
                <a:pos x="22" y="19"/>
              </a:cxn>
              <a:cxn ang="0">
                <a:pos x="22" y="19"/>
              </a:cxn>
              <a:cxn ang="0">
                <a:pos x="22" y="15"/>
              </a:cxn>
              <a:cxn ang="0">
                <a:pos x="22" y="15"/>
              </a:cxn>
              <a:cxn ang="0">
                <a:pos x="22" y="11"/>
              </a:cxn>
              <a:cxn ang="0">
                <a:pos x="22" y="11"/>
              </a:cxn>
              <a:cxn ang="0">
                <a:pos x="22" y="8"/>
              </a:cxn>
              <a:cxn ang="0">
                <a:pos x="22" y="8"/>
              </a:cxn>
              <a:cxn ang="0">
                <a:pos x="22" y="4"/>
              </a:cxn>
              <a:cxn ang="0">
                <a:pos x="22" y="4"/>
              </a:cxn>
              <a:cxn ang="0">
                <a:pos x="22" y="4"/>
              </a:cxn>
              <a:cxn ang="0">
                <a:pos x="18" y="0"/>
              </a:cxn>
              <a:cxn ang="0">
                <a:pos x="18" y="0"/>
              </a:cxn>
              <a:cxn ang="0">
                <a:pos x="15" y="0"/>
              </a:cxn>
              <a:cxn ang="0">
                <a:pos x="15" y="0"/>
              </a:cxn>
              <a:cxn ang="0">
                <a:pos x="11" y="0"/>
              </a:cxn>
              <a:cxn ang="0">
                <a:pos x="11" y="0"/>
              </a:cxn>
              <a:cxn ang="0">
                <a:pos x="7" y="0"/>
              </a:cxn>
              <a:cxn ang="0">
                <a:pos x="7" y="0"/>
              </a:cxn>
              <a:cxn ang="0">
                <a:pos x="4" y="0"/>
              </a:cxn>
              <a:cxn ang="0">
                <a:pos x="4" y="4"/>
              </a:cxn>
              <a:cxn ang="0">
                <a:pos x="4" y="4"/>
              </a:cxn>
              <a:cxn ang="0">
                <a:pos x="4" y="4"/>
              </a:cxn>
              <a:cxn ang="0">
                <a:pos x="0" y="8"/>
              </a:cxn>
              <a:cxn ang="0">
                <a:pos x="0" y="8"/>
              </a:cxn>
              <a:cxn ang="0">
                <a:pos x="0" y="11"/>
              </a:cxn>
              <a:cxn ang="0">
                <a:pos x="0" y="11"/>
              </a:cxn>
              <a:cxn ang="0">
                <a:pos x="0" y="15"/>
              </a:cxn>
              <a:cxn ang="0">
                <a:pos x="4" y="15"/>
              </a:cxn>
              <a:cxn ang="0">
                <a:pos x="4" y="19"/>
              </a:cxn>
              <a:cxn ang="0">
                <a:pos x="4" y="19"/>
              </a:cxn>
              <a:cxn ang="0">
                <a:pos x="4" y="19"/>
              </a:cxn>
              <a:cxn ang="0">
                <a:pos x="7" y="22"/>
              </a:cxn>
              <a:cxn ang="0">
                <a:pos x="7" y="22"/>
              </a:cxn>
              <a:cxn ang="0">
                <a:pos x="11" y="22"/>
              </a:cxn>
              <a:cxn ang="0">
                <a:pos x="11" y="22"/>
              </a:cxn>
              <a:cxn ang="0">
                <a:pos x="11" y="22"/>
              </a:cxn>
            </a:cxnLst>
            <a:rect l="0" t="0" r="r" b="b"/>
            <a:pathLst>
              <a:path w="22" h="22">
                <a:moveTo>
                  <a:pt x="11" y="22"/>
                </a:moveTo>
                <a:lnTo>
                  <a:pt x="15" y="22"/>
                </a:lnTo>
                <a:lnTo>
                  <a:pt x="15" y="22"/>
                </a:lnTo>
                <a:lnTo>
                  <a:pt x="18" y="22"/>
                </a:lnTo>
                <a:lnTo>
                  <a:pt x="18" y="19"/>
                </a:lnTo>
                <a:lnTo>
                  <a:pt x="22" y="19"/>
                </a:lnTo>
                <a:lnTo>
                  <a:pt x="22" y="19"/>
                </a:lnTo>
                <a:lnTo>
                  <a:pt x="22" y="15"/>
                </a:lnTo>
                <a:lnTo>
                  <a:pt x="22" y="15"/>
                </a:lnTo>
                <a:lnTo>
                  <a:pt x="22" y="11"/>
                </a:lnTo>
                <a:lnTo>
                  <a:pt x="22" y="11"/>
                </a:lnTo>
                <a:lnTo>
                  <a:pt x="22" y="8"/>
                </a:lnTo>
                <a:lnTo>
                  <a:pt x="22" y="8"/>
                </a:lnTo>
                <a:lnTo>
                  <a:pt x="22" y="4"/>
                </a:lnTo>
                <a:lnTo>
                  <a:pt x="22" y="4"/>
                </a:lnTo>
                <a:lnTo>
                  <a:pt x="22" y="4"/>
                </a:lnTo>
                <a:lnTo>
                  <a:pt x="18" y="0"/>
                </a:lnTo>
                <a:lnTo>
                  <a:pt x="18" y="0"/>
                </a:lnTo>
                <a:lnTo>
                  <a:pt x="15" y="0"/>
                </a:lnTo>
                <a:lnTo>
                  <a:pt x="15" y="0"/>
                </a:lnTo>
                <a:lnTo>
                  <a:pt x="11" y="0"/>
                </a:lnTo>
                <a:lnTo>
                  <a:pt x="11" y="0"/>
                </a:lnTo>
                <a:lnTo>
                  <a:pt x="7" y="0"/>
                </a:lnTo>
                <a:lnTo>
                  <a:pt x="7" y="0"/>
                </a:lnTo>
                <a:lnTo>
                  <a:pt x="4" y="0"/>
                </a:lnTo>
                <a:lnTo>
                  <a:pt x="4" y="4"/>
                </a:lnTo>
                <a:lnTo>
                  <a:pt x="4" y="4"/>
                </a:lnTo>
                <a:lnTo>
                  <a:pt x="4" y="4"/>
                </a:lnTo>
                <a:lnTo>
                  <a:pt x="0" y="8"/>
                </a:lnTo>
                <a:lnTo>
                  <a:pt x="0" y="8"/>
                </a:lnTo>
                <a:lnTo>
                  <a:pt x="0" y="11"/>
                </a:lnTo>
                <a:lnTo>
                  <a:pt x="0" y="11"/>
                </a:lnTo>
                <a:lnTo>
                  <a:pt x="0" y="15"/>
                </a:lnTo>
                <a:lnTo>
                  <a:pt x="4" y="15"/>
                </a:lnTo>
                <a:lnTo>
                  <a:pt x="4" y="19"/>
                </a:lnTo>
                <a:lnTo>
                  <a:pt x="4" y="19"/>
                </a:lnTo>
                <a:lnTo>
                  <a:pt x="4" y="19"/>
                </a:lnTo>
                <a:lnTo>
                  <a:pt x="7" y="22"/>
                </a:lnTo>
                <a:lnTo>
                  <a:pt x="7" y="22"/>
                </a:lnTo>
                <a:lnTo>
                  <a:pt x="11" y="22"/>
                </a:lnTo>
                <a:lnTo>
                  <a:pt x="11" y="22"/>
                </a:lnTo>
                <a:lnTo>
                  <a:pt x="11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47" name="Line 127"/>
          <p:cNvSpPr>
            <a:spLocks noChangeShapeType="1"/>
          </p:cNvSpPr>
          <p:nvPr/>
        </p:nvSpPr>
        <p:spPr bwMode="auto">
          <a:xfrm>
            <a:off x="5605463" y="4259263"/>
            <a:ext cx="295275" cy="4762"/>
          </a:xfrm>
          <a:prstGeom prst="line">
            <a:avLst/>
          </a:prstGeom>
          <a:noFill/>
          <a:ln w="23813">
            <a:solidFill>
              <a:srgbClr val="EB75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48" name="Freeform 128"/>
          <p:cNvSpPr>
            <a:spLocks/>
          </p:cNvSpPr>
          <p:nvPr/>
        </p:nvSpPr>
        <p:spPr bwMode="auto">
          <a:xfrm>
            <a:off x="3560763" y="3981450"/>
            <a:ext cx="41275" cy="34925"/>
          </a:xfrm>
          <a:custGeom>
            <a:avLst/>
            <a:gdLst/>
            <a:ahLst/>
            <a:cxnLst>
              <a:cxn ang="0">
                <a:pos x="11" y="22"/>
              </a:cxn>
              <a:cxn ang="0">
                <a:pos x="15" y="22"/>
              </a:cxn>
              <a:cxn ang="0">
                <a:pos x="15" y="22"/>
              </a:cxn>
              <a:cxn ang="0">
                <a:pos x="18" y="22"/>
              </a:cxn>
              <a:cxn ang="0">
                <a:pos x="18" y="22"/>
              </a:cxn>
              <a:cxn ang="0">
                <a:pos x="22" y="18"/>
              </a:cxn>
              <a:cxn ang="0">
                <a:pos x="22" y="18"/>
              </a:cxn>
              <a:cxn ang="0">
                <a:pos x="22" y="18"/>
              </a:cxn>
              <a:cxn ang="0">
                <a:pos x="22" y="14"/>
              </a:cxn>
              <a:cxn ang="0">
                <a:pos x="26" y="14"/>
              </a:cxn>
              <a:cxn ang="0">
                <a:pos x="26" y="11"/>
              </a:cxn>
              <a:cxn ang="0">
                <a:pos x="26" y="11"/>
              </a:cxn>
              <a:cxn ang="0">
                <a:pos x="22" y="7"/>
              </a:cxn>
              <a:cxn ang="0">
                <a:pos x="22" y="7"/>
              </a:cxn>
              <a:cxn ang="0">
                <a:pos x="22" y="3"/>
              </a:cxn>
              <a:cxn ang="0">
                <a:pos x="22" y="3"/>
              </a:cxn>
              <a:cxn ang="0">
                <a:pos x="18" y="3"/>
              </a:cxn>
              <a:cxn ang="0">
                <a:pos x="18" y="0"/>
              </a:cxn>
              <a:cxn ang="0">
                <a:pos x="15" y="0"/>
              </a:cxn>
              <a:cxn ang="0">
                <a:pos x="15" y="0"/>
              </a:cxn>
              <a:cxn ang="0">
                <a:pos x="15" y="0"/>
              </a:cxn>
              <a:cxn ang="0">
                <a:pos x="11" y="0"/>
              </a:cxn>
              <a:cxn ang="0">
                <a:pos x="11" y="0"/>
              </a:cxn>
              <a:cxn ang="0">
                <a:pos x="7" y="0"/>
              </a:cxn>
              <a:cxn ang="0">
                <a:pos x="7" y="3"/>
              </a:cxn>
              <a:cxn ang="0">
                <a:pos x="4" y="3"/>
              </a:cxn>
              <a:cxn ang="0">
                <a:pos x="4" y="3"/>
              </a:cxn>
              <a:cxn ang="0">
                <a:pos x="4" y="7"/>
              </a:cxn>
              <a:cxn ang="0">
                <a:pos x="4" y="7"/>
              </a:cxn>
              <a:cxn ang="0">
                <a:pos x="0" y="11"/>
              </a:cxn>
              <a:cxn ang="0">
                <a:pos x="0" y="11"/>
              </a:cxn>
              <a:cxn ang="0">
                <a:pos x="0" y="14"/>
              </a:cxn>
              <a:cxn ang="0">
                <a:pos x="4" y="14"/>
              </a:cxn>
              <a:cxn ang="0">
                <a:pos x="4" y="18"/>
              </a:cxn>
              <a:cxn ang="0">
                <a:pos x="4" y="18"/>
              </a:cxn>
              <a:cxn ang="0">
                <a:pos x="4" y="18"/>
              </a:cxn>
              <a:cxn ang="0">
                <a:pos x="7" y="22"/>
              </a:cxn>
              <a:cxn ang="0">
                <a:pos x="7" y="22"/>
              </a:cxn>
              <a:cxn ang="0">
                <a:pos x="11" y="22"/>
              </a:cxn>
              <a:cxn ang="0">
                <a:pos x="11" y="22"/>
              </a:cxn>
              <a:cxn ang="0">
                <a:pos x="15" y="22"/>
              </a:cxn>
              <a:cxn ang="0">
                <a:pos x="15" y="22"/>
              </a:cxn>
              <a:cxn ang="0">
                <a:pos x="11" y="22"/>
              </a:cxn>
            </a:cxnLst>
            <a:rect l="0" t="0" r="r" b="b"/>
            <a:pathLst>
              <a:path w="26" h="22">
                <a:moveTo>
                  <a:pt x="11" y="22"/>
                </a:moveTo>
                <a:lnTo>
                  <a:pt x="15" y="22"/>
                </a:lnTo>
                <a:lnTo>
                  <a:pt x="15" y="22"/>
                </a:lnTo>
                <a:lnTo>
                  <a:pt x="18" y="22"/>
                </a:lnTo>
                <a:lnTo>
                  <a:pt x="18" y="22"/>
                </a:lnTo>
                <a:lnTo>
                  <a:pt x="22" y="18"/>
                </a:lnTo>
                <a:lnTo>
                  <a:pt x="22" y="18"/>
                </a:lnTo>
                <a:lnTo>
                  <a:pt x="22" y="18"/>
                </a:lnTo>
                <a:lnTo>
                  <a:pt x="22" y="14"/>
                </a:lnTo>
                <a:lnTo>
                  <a:pt x="26" y="14"/>
                </a:lnTo>
                <a:lnTo>
                  <a:pt x="26" y="11"/>
                </a:lnTo>
                <a:lnTo>
                  <a:pt x="26" y="11"/>
                </a:lnTo>
                <a:lnTo>
                  <a:pt x="22" y="7"/>
                </a:lnTo>
                <a:lnTo>
                  <a:pt x="22" y="7"/>
                </a:lnTo>
                <a:lnTo>
                  <a:pt x="22" y="3"/>
                </a:lnTo>
                <a:lnTo>
                  <a:pt x="22" y="3"/>
                </a:lnTo>
                <a:lnTo>
                  <a:pt x="18" y="3"/>
                </a:lnTo>
                <a:lnTo>
                  <a:pt x="18" y="0"/>
                </a:lnTo>
                <a:lnTo>
                  <a:pt x="15" y="0"/>
                </a:lnTo>
                <a:lnTo>
                  <a:pt x="15" y="0"/>
                </a:lnTo>
                <a:lnTo>
                  <a:pt x="15" y="0"/>
                </a:lnTo>
                <a:lnTo>
                  <a:pt x="11" y="0"/>
                </a:lnTo>
                <a:lnTo>
                  <a:pt x="11" y="0"/>
                </a:lnTo>
                <a:lnTo>
                  <a:pt x="7" y="0"/>
                </a:lnTo>
                <a:lnTo>
                  <a:pt x="7" y="3"/>
                </a:lnTo>
                <a:lnTo>
                  <a:pt x="4" y="3"/>
                </a:lnTo>
                <a:lnTo>
                  <a:pt x="4" y="3"/>
                </a:lnTo>
                <a:lnTo>
                  <a:pt x="4" y="7"/>
                </a:lnTo>
                <a:lnTo>
                  <a:pt x="4" y="7"/>
                </a:lnTo>
                <a:lnTo>
                  <a:pt x="0" y="11"/>
                </a:lnTo>
                <a:lnTo>
                  <a:pt x="0" y="11"/>
                </a:lnTo>
                <a:lnTo>
                  <a:pt x="0" y="14"/>
                </a:lnTo>
                <a:lnTo>
                  <a:pt x="4" y="14"/>
                </a:lnTo>
                <a:lnTo>
                  <a:pt x="4" y="18"/>
                </a:lnTo>
                <a:lnTo>
                  <a:pt x="4" y="18"/>
                </a:lnTo>
                <a:lnTo>
                  <a:pt x="4" y="18"/>
                </a:lnTo>
                <a:lnTo>
                  <a:pt x="7" y="22"/>
                </a:lnTo>
                <a:lnTo>
                  <a:pt x="7" y="22"/>
                </a:lnTo>
                <a:lnTo>
                  <a:pt x="11" y="22"/>
                </a:lnTo>
                <a:lnTo>
                  <a:pt x="11" y="22"/>
                </a:lnTo>
                <a:lnTo>
                  <a:pt x="15" y="22"/>
                </a:lnTo>
                <a:lnTo>
                  <a:pt x="15" y="22"/>
                </a:lnTo>
                <a:lnTo>
                  <a:pt x="11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49" name="Freeform 129"/>
          <p:cNvSpPr>
            <a:spLocks/>
          </p:cNvSpPr>
          <p:nvPr/>
        </p:nvSpPr>
        <p:spPr bwMode="auto">
          <a:xfrm>
            <a:off x="3683000" y="3981450"/>
            <a:ext cx="34925" cy="34925"/>
          </a:xfrm>
          <a:custGeom>
            <a:avLst/>
            <a:gdLst/>
            <a:ahLst/>
            <a:cxnLst>
              <a:cxn ang="0">
                <a:pos x="11" y="22"/>
              </a:cxn>
              <a:cxn ang="0">
                <a:pos x="14" y="22"/>
              </a:cxn>
              <a:cxn ang="0">
                <a:pos x="14" y="22"/>
              </a:cxn>
              <a:cxn ang="0">
                <a:pos x="18" y="22"/>
              </a:cxn>
              <a:cxn ang="0">
                <a:pos x="18" y="22"/>
              </a:cxn>
              <a:cxn ang="0">
                <a:pos x="22" y="18"/>
              </a:cxn>
              <a:cxn ang="0">
                <a:pos x="22" y="18"/>
              </a:cxn>
              <a:cxn ang="0">
                <a:pos x="22" y="18"/>
              </a:cxn>
              <a:cxn ang="0">
                <a:pos x="22" y="14"/>
              </a:cxn>
              <a:cxn ang="0">
                <a:pos x="22" y="14"/>
              </a:cxn>
              <a:cxn ang="0">
                <a:pos x="22" y="11"/>
              </a:cxn>
              <a:cxn ang="0">
                <a:pos x="22" y="11"/>
              </a:cxn>
              <a:cxn ang="0">
                <a:pos x="22" y="7"/>
              </a:cxn>
              <a:cxn ang="0">
                <a:pos x="22" y="7"/>
              </a:cxn>
              <a:cxn ang="0">
                <a:pos x="22" y="3"/>
              </a:cxn>
              <a:cxn ang="0">
                <a:pos x="22" y="3"/>
              </a:cxn>
              <a:cxn ang="0">
                <a:pos x="18" y="3"/>
              </a:cxn>
              <a:cxn ang="0">
                <a:pos x="18" y="0"/>
              </a:cxn>
              <a:cxn ang="0">
                <a:pos x="14" y="0"/>
              </a:cxn>
              <a:cxn ang="0">
                <a:pos x="14" y="0"/>
              </a:cxn>
              <a:cxn ang="0">
                <a:pos x="11" y="0"/>
              </a:cxn>
              <a:cxn ang="0">
                <a:pos x="11" y="0"/>
              </a:cxn>
              <a:cxn ang="0">
                <a:pos x="7" y="0"/>
              </a:cxn>
              <a:cxn ang="0">
                <a:pos x="7" y="0"/>
              </a:cxn>
              <a:cxn ang="0">
                <a:pos x="3" y="3"/>
              </a:cxn>
              <a:cxn ang="0">
                <a:pos x="3" y="3"/>
              </a:cxn>
              <a:cxn ang="0">
                <a:pos x="3" y="3"/>
              </a:cxn>
              <a:cxn ang="0">
                <a:pos x="3" y="7"/>
              </a:cxn>
              <a:cxn ang="0">
                <a:pos x="0" y="7"/>
              </a:cxn>
              <a:cxn ang="0">
                <a:pos x="0" y="11"/>
              </a:cxn>
              <a:cxn ang="0">
                <a:pos x="0" y="11"/>
              </a:cxn>
              <a:cxn ang="0">
                <a:pos x="0" y="14"/>
              </a:cxn>
              <a:cxn ang="0">
                <a:pos x="0" y="14"/>
              </a:cxn>
              <a:cxn ang="0">
                <a:pos x="3" y="18"/>
              </a:cxn>
              <a:cxn ang="0">
                <a:pos x="3" y="18"/>
              </a:cxn>
              <a:cxn ang="0">
                <a:pos x="3" y="18"/>
              </a:cxn>
              <a:cxn ang="0">
                <a:pos x="3" y="22"/>
              </a:cxn>
              <a:cxn ang="0">
                <a:pos x="7" y="22"/>
              </a:cxn>
              <a:cxn ang="0">
                <a:pos x="7" y="22"/>
              </a:cxn>
              <a:cxn ang="0">
                <a:pos x="11" y="22"/>
              </a:cxn>
              <a:cxn ang="0">
                <a:pos x="11" y="22"/>
              </a:cxn>
              <a:cxn ang="0">
                <a:pos x="11" y="22"/>
              </a:cxn>
            </a:cxnLst>
            <a:rect l="0" t="0" r="r" b="b"/>
            <a:pathLst>
              <a:path w="22" h="22">
                <a:moveTo>
                  <a:pt x="11" y="22"/>
                </a:moveTo>
                <a:lnTo>
                  <a:pt x="14" y="22"/>
                </a:lnTo>
                <a:lnTo>
                  <a:pt x="14" y="22"/>
                </a:lnTo>
                <a:lnTo>
                  <a:pt x="18" y="22"/>
                </a:lnTo>
                <a:lnTo>
                  <a:pt x="18" y="22"/>
                </a:lnTo>
                <a:lnTo>
                  <a:pt x="22" y="18"/>
                </a:lnTo>
                <a:lnTo>
                  <a:pt x="22" y="18"/>
                </a:lnTo>
                <a:lnTo>
                  <a:pt x="22" y="18"/>
                </a:lnTo>
                <a:lnTo>
                  <a:pt x="22" y="14"/>
                </a:lnTo>
                <a:lnTo>
                  <a:pt x="22" y="14"/>
                </a:lnTo>
                <a:lnTo>
                  <a:pt x="22" y="11"/>
                </a:lnTo>
                <a:lnTo>
                  <a:pt x="22" y="11"/>
                </a:lnTo>
                <a:lnTo>
                  <a:pt x="22" y="7"/>
                </a:lnTo>
                <a:lnTo>
                  <a:pt x="22" y="7"/>
                </a:lnTo>
                <a:lnTo>
                  <a:pt x="22" y="3"/>
                </a:lnTo>
                <a:lnTo>
                  <a:pt x="22" y="3"/>
                </a:lnTo>
                <a:lnTo>
                  <a:pt x="18" y="3"/>
                </a:lnTo>
                <a:lnTo>
                  <a:pt x="18" y="0"/>
                </a:lnTo>
                <a:lnTo>
                  <a:pt x="14" y="0"/>
                </a:lnTo>
                <a:lnTo>
                  <a:pt x="14" y="0"/>
                </a:lnTo>
                <a:lnTo>
                  <a:pt x="11" y="0"/>
                </a:lnTo>
                <a:lnTo>
                  <a:pt x="11" y="0"/>
                </a:lnTo>
                <a:lnTo>
                  <a:pt x="7" y="0"/>
                </a:lnTo>
                <a:lnTo>
                  <a:pt x="7" y="0"/>
                </a:lnTo>
                <a:lnTo>
                  <a:pt x="3" y="3"/>
                </a:lnTo>
                <a:lnTo>
                  <a:pt x="3" y="3"/>
                </a:lnTo>
                <a:lnTo>
                  <a:pt x="3" y="3"/>
                </a:lnTo>
                <a:lnTo>
                  <a:pt x="3" y="7"/>
                </a:lnTo>
                <a:lnTo>
                  <a:pt x="0" y="7"/>
                </a:lnTo>
                <a:lnTo>
                  <a:pt x="0" y="11"/>
                </a:lnTo>
                <a:lnTo>
                  <a:pt x="0" y="11"/>
                </a:lnTo>
                <a:lnTo>
                  <a:pt x="0" y="14"/>
                </a:lnTo>
                <a:lnTo>
                  <a:pt x="0" y="14"/>
                </a:lnTo>
                <a:lnTo>
                  <a:pt x="3" y="18"/>
                </a:lnTo>
                <a:lnTo>
                  <a:pt x="3" y="18"/>
                </a:lnTo>
                <a:lnTo>
                  <a:pt x="3" y="18"/>
                </a:lnTo>
                <a:lnTo>
                  <a:pt x="3" y="22"/>
                </a:lnTo>
                <a:lnTo>
                  <a:pt x="7" y="22"/>
                </a:lnTo>
                <a:lnTo>
                  <a:pt x="7" y="22"/>
                </a:lnTo>
                <a:lnTo>
                  <a:pt x="11" y="22"/>
                </a:lnTo>
                <a:lnTo>
                  <a:pt x="11" y="22"/>
                </a:lnTo>
                <a:lnTo>
                  <a:pt x="11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50" name="Freeform 130"/>
          <p:cNvSpPr>
            <a:spLocks/>
          </p:cNvSpPr>
          <p:nvPr/>
        </p:nvSpPr>
        <p:spPr bwMode="auto">
          <a:xfrm>
            <a:off x="3803650" y="3981450"/>
            <a:ext cx="34925" cy="34925"/>
          </a:xfrm>
          <a:custGeom>
            <a:avLst/>
            <a:gdLst/>
            <a:ahLst/>
            <a:cxnLst>
              <a:cxn ang="0">
                <a:pos x="11" y="22"/>
              </a:cxn>
              <a:cxn ang="0">
                <a:pos x="15" y="22"/>
              </a:cxn>
              <a:cxn ang="0">
                <a:pos x="15" y="22"/>
              </a:cxn>
              <a:cxn ang="0">
                <a:pos x="19" y="22"/>
              </a:cxn>
              <a:cxn ang="0">
                <a:pos x="19" y="22"/>
              </a:cxn>
              <a:cxn ang="0">
                <a:pos x="19" y="18"/>
              </a:cxn>
              <a:cxn ang="0">
                <a:pos x="22" y="18"/>
              </a:cxn>
              <a:cxn ang="0">
                <a:pos x="22" y="18"/>
              </a:cxn>
              <a:cxn ang="0">
                <a:pos x="22" y="14"/>
              </a:cxn>
              <a:cxn ang="0">
                <a:pos x="22" y="14"/>
              </a:cxn>
              <a:cxn ang="0">
                <a:pos x="22" y="11"/>
              </a:cxn>
              <a:cxn ang="0">
                <a:pos x="22" y="11"/>
              </a:cxn>
              <a:cxn ang="0">
                <a:pos x="22" y="7"/>
              </a:cxn>
              <a:cxn ang="0">
                <a:pos x="22" y="7"/>
              </a:cxn>
              <a:cxn ang="0">
                <a:pos x="22" y="3"/>
              </a:cxn>
              <a:cxn ang="0">
                <a:pos x="19" y="3"/>
              </a:cxn>
              <a:cxn ang="0">
                <a:pos x="19" y="3"/>
              </a:cxn>
              <a:cxn ang="0">
                <a:pos x="19" y="0"/>
              </a:cxn>
              <a:cxn ang="0">
                <a:pos x="15" y="0"/>
              </a:cxn>
              <a:cxn ang="0">
                <a:pos x="15" y="0"/>
              </a:cxn>
              <a:cxn ang="0">
                <a:pos x="11" y="0"/>
              </a:cxn>
              <a:cxn ang="0">
                <a:pos x="11" y="0"/>
              </a:cxn>
              <a:cxn ang="0">
                <a:pos x="8" y="0"/>
              </a:cxn>
              <a:cxn ang="0">
                <a:pos x="8" y="0"/>
              </a:cxn>
              <a:cxn ang="0">
                <a:pos x="4" y="3"/>
              </a:cxn>
              <a:cxn ang="0">
                <a:pos x="4" y="3"/>
              </a:cxn>
              <a:cxn ang="0">
                <a:pos x="4" y="3"/>
              </a:cxn>
              <a:cxn ang="0">
                <a:pos x="0" y="7"/>
              </a:cxn>
              <a:cxn ang="0">
                <a:pos x="0" y="7"/>
              </a:cxn>
              <a:cxn ang="0">
                <a:pos x="0" y="11"/>
              </a:cxn>
              <a:cxn ang="0">
                <a:pos x="0" y="11"/>
              </a:cxn>
              <a:cxn ang="0">
                <a:pos x="0" y="14"/>
              </a:cxn>
              <a:cxn ang="0">
                <a:pos x="0" y="14"/>
              </a:cxn>
              <a:cxn ang="0">
                <a:pos x="0" y="18"/>
              </a:cxn>
              <a:cxn ang="0">
                <a:pos x="4" y="18"/>
              </a:cxn>
              <a:cxn ang="0">
                <a:pos x="4" y="18"/>
              </a:cxn>
              <a:cxn ang="0">
                <a:pos x="4" y="22"/>
              </a:cxn>
              <a:cxn ang="0">
                <a:pos x="8" y="22"/>
              </a:cxn>
              <a:cxn ang="0">
                <a:pos x="8" y="22"/>
              </a:cxn>
              <a:cxn ang="0">
                <a:pos x="11" y="22"/>
              </a:cxn>
              <a:cxn ang="0">
                <a:pos x="11" y="22"/>
              </a:cxn>
              <a:cxn ang="0">
                <a:pos x="11" y="22"/>
              </a:cxn>
            </a:cxnLst>
            <a:rect l="0" t="0" r="r" b="b"/>
            <a:pathLst>
              <a:path w="22" h="22">
                <a:moveTo>
                  <a:pt x="11" y="22"/>
                </a:moveTo>
                <a:lnTo>
                  <a:pt x="15" y="22"/>
                </a:lnTo>
                <a:lnTo>
                  <a:pt x="15" y="22"/>
                </a:lnTo>
                <a:lnTo>
                  <a:pt x="19" y="22"/>
                </a:lnTo>
                <a:lnTo>
                  <a:pt x="19" y="22"/>
                </a:lnTo>
                <a:lnTo>
                  <a:pt x="19" y="18"/>
                </a:lnTo>
                <a:lnTo>
                  <a:pt x="22" y="18"/>
                </a:lnTo>
                <a:lnTo>
                  <a:pt x="22" y="18"/>
                </a:lnTo>
                <a:lnTo>
                  <a:pt x="22" y="14"/>
                </a:lnTo>
                <a:lnTo>
                  <a:pt x="22" y="14"/>
                </a:lnTo>
                <a:lnTo>
                  <a:pt x="22" y="11"/>
                </a:lnTo>
                <a:lnTo>
                  <a:pt x="22" y="11"/>
                </a:lnTo>
                <a:lnTo>
                  <a:pt x="22" y="7"/>
                </a:lnTo>
                <a:lnTo>
                  <a:pt x="22" y="7"/>
                </a:lnTo>
                <a:lnTo>
                  <a:pt x="22" y="3"/>
                </a:lnTo>
                <a:lnTo>
                  <a:pt x="19" y="3"/>
                </a:lnTo>
                <a:lnTo>
                  <a:pt x="19" y="3"/>
                </a:lnTo>
                <a:lnTo>
                  <a:pt x="19" y="0"/>
                </a:lnTo>
                <a:lnTo>
                  <a:pt x="15" y="0"/>
                </a:lnTo>
                <a:lnTo>
                  <a:pt x="15" y="0"/>
                </a:lnTo>
                <a:lnTo>
                  <a:pt x="11" y="0"/>
                </a:lnTo>
                <a:lnTo>
                  <a:pt x="11" y="0"/>
                </a:lnTo>
                <a:lnTo>
                  <a:pt x="8" y="0"/>
                </a:lnTo>
                <a:lnTo>
                  <a:pt x="8" y="0"/>
                </a:lnTo>
                <a:lnTo>
                  <a:pt x="4" y="3"/>
                </a:lnTo>
                <a:lnTo>
                  <a:pt x="4" y="3"/>
                </a:lnTo>
                <a:lnTo>
                  <a:pt x="4" y="3"/>
                </a:lnTo>
                <a:lnTo>
                  <a:pt x="0" y="7"/>
                </a:lnTo>
                <a:lnTo>
                  <a:pt x="0" y="7"/>
                </a:lnTo>
                <a:lnTo>
                  <a:pt x="0" y="11"/>
                </a:lnTo>
                <a:lnTo>
                  <a:pt x="0" y="11"/>
                </a:lnTo>
                <a:lnTo>
                  <a:pt x="0" y="14"/>
                </a:lnTo>
                <a:lnTo>
                  <a:pt x="0" y="14"/>
                </a:lnTo>
                <a:lnTo>
                  <a:pt x="0" y="18"/>
                </a:lnTo>
                <a:lnTo>
                  <a:pt x="4" y="18"/>
                </a:lnTo>
                <a:lnTo>
                  <a:pt x="4" y="18"/>
                </a:lnTo>
                <a:lnTo>
                  <a:pt x="4" y="22"/>
                </a:lnTo>
                <a:lnTo>
                  <a:pt x="8" y="22"/>
                </a:lnTo>
                <a:lnTo>
                  <a:pt x="8" y="22"/>
                </a:lnTo>
                <a:lnTo>
                  <a:pt x="11" y="22"/>
                </a:lnTo>
                <a:lnTo>
                  <a:pt x="11" y="22"/>
                </a:lnTo>
                <a:lnTo>
                  <a:pt x="11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51" name="Line 131"/>
          <p:cNvSpPr>
            <a:spLocks noChangeShapeType="1"/>
          </p:cNvSpPr>
          <p:nvPr/>
        </p:nvSpPr>
        <p:spPr bwMode="auto">
          <a:xfrm>
            <a:off x="3190875" y="3992563"/>
            <a:ext cx="300038" cy="6350"/>
          </a:xfrm>
          <a:prstGeom prst="line">
            <a:avLst/>
          </a:prstGeom>
          <a:noFill/>
          <a:ln w="23813">
            <a:solidFill>
              <a:srgbClr val="EB75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52" name="Freeform 132"/>
          <p:cNvSpPr>
            <a:spLocks/>
          </p:cNvSpPr>
          <p:nvPr/>
        </p:nvSpPr>
        <p:spPr bwMode="auto">
          <a:xfrm>
            <a:off x="3560763" y="3835400"/>
            <a:ext cx="41275" cy="34925"/>
          </a:xfrm>
          <a:custGeom>
            <a:avLst/>
            <a:gdLst/>
            <a:ahLst/>
            <a:cxnLst>
              <a:cxn ang="0">
                <a:pos x="11" y="22"/>
              </a:cxn>
              <a:cxn ang="0">
                <a:pos x="15" y="22"/>
              </a:cxn>
              <a:cxn ang="0">
                <a:pos x="15" y="22"/>
              </a:cxn>
              <a:cxn ang="0">
                <a:pos x="18" y="22"/>
              </a:cxn>
              <a:cxn ang="0">
                <a:pos x="18" y="22"/>
              </a:cxn>
              <a:cxn ang="0">
                <a:pos x="22" y="19"/>
              </a:cxn>
              <a:cxn ang="0">
                <a:pos x="22" y="19"/>
              </a:cxn>
              <a:cxn ang="0">
                <a:pos x="22" y="19"/>
              </a:cxn>
              <a:cxn ang="0">
                <a:pos x="22" y="15"/>
              </a:cxn>
              <a:cxn ang="0">
                <a:pos x="26" y="15"/>
              </a:cxn>
              <a:cxn ang="0">
                <a:pos x="26" y="11"/>
              </a:cxn>
              <a:cxn ang="0">
                <a:pos x="26" y="11"/>
              </a:cxn>
              <a:cxn ang="0">
                <a:pos x="22" y="8"/>
              </a:cxn>
              <a:cxn ang="0">
                <a:pos x="22" y="8"/>
              </a:cxn>
              <a:cxn ang="0">
                <a:pos x="22" y="4"/>
              </a:cxn>
              <a:cxn ang="0">
                <a:pos x="22" y="4"/>
              </a:cxn>
              <a:cxn ang="0">
                <a:pos x="18" y="4"/>
              </a:cxn>
              <a:cxn ang="0">
                <a:pos x="18" y="0"/>
              </a:cxn>
              <a:cxn ang="0">
                <a:pos x="15" y="0"/>
              </a:cxn>
              <a:cxn ang="0">
                <a:pos x="15" y="0"/>
              </a:cxn>
              <a:cxn ang="0">
                <a:pos x="15" y="0"/>
              </a:cxn>
              <a:cxn ang="0">
                <a:pos x="11" y="0"/>
              </a:cxn>
              <a:cxn ang="0">
                <a:pos x="11" y="0"/>
              </a:cxn>
              <a:cxn ang="0">
                <a:pos x="7" y="0"/>
              </a:cxn>
              <a:cxn ang="0">
                <a:pos x="7" y="4"/>
              </a:cxn>
              <a:cxn ang="0">
                <a:pos x="4" y="4"/>
              </a:cxn>
              <a:cxn ang="0">
                <a:pos x="4" y="4"/>
              </a:cxn>
              <a:cxn ang="0">
                <a:pos x="4" y="8"/>
              </a:cxn>
              <a:cxn ang="0">
                <a:pos x="4" y="8"/>
              </a:cxn>
              <a:cxn ang="0">
                <a:pos x="0" y="11"/>
              </a:cxn>
              <a:cxn ang="0">
                <a:pos x="0" y="11"/>
              </a:cxn>
              <a:cxn ang="0">
                <a:pos x="0" y="15"/>
              </a:cxn>
              <a:cxn ang="0">
                <a:pos x="4" y="15"/>
              </a:cxn>
              <a:cxn ang="0">
                <a:pos x="4" y="19"/>
              </a:cxn>
              <a:cxn ang="0">
                <a:pos x="4" y="19"/>
              </a:cxn>
              <a:cxn ang="0">
                <a:pos x="4" y="19"/>
              </a:cxn>
              <a:cxn ang="0">
                <a:pos x="7" y="22"/>
              </a:cxn>
              <a:cxn ang="0">
                <a:pos x="7" y="22"/>
              </a:cxn>
              <a:cxn ang="0">
                <a:pos x="11" y="22"/>
              </a:cxn>
              <a:cxn ang="0">
                <a:pos x="11" y="22"/>
              </a:cxn>
              <a:cxn ang="0">
                <a:pos x="15" y="22"/>
              </a:cxn>
              <a:cxn ang="0">
                <a:pos x="15" y="22"/>
              </a:cxn>
              <a:cxn ang="0">
                <a:pos x="11" y="22"/>
              </a:cxn>
            </a:cxnLst>
            <a:rect l="0" t="0" r="r" b="b"/>
            <a:pathLst>
              <a:path w="26" h="22">
                <a:moveTo>
                  <a:pt x="11" y="22"/>
                </a:moveTo>
                <a:lnTo>
                  <a:pt x="15" y="22"/>
                </a:lnTo>
                <a:lnTo>
                  <a:pt x="15" y="22"/>
                </a:lnTo>
                <a:lnTo>
                  <a:pt x="18" y="22"/>
                </a:lnTo>
                <a:lnTo>
                  <a:pt x="18" y="22"/>
                </a:lnTo>
                <a:lnTo>
                  <a:pt x="22" y="19"/>
                </a:lnTo>
                <a:lnTo>
                  <a:pt x="22" y="19"/>
                </a:lnTo>
                <a:lnTo>
                  <a:pt x="22" y="19"/>
                </a:lnTo>
                <a:lnTo>
                  <a:pt x="22" y="15"/>
                </a:lnTo>
                <a:lnTo>
                  <a:pt x="26" y="15"/>
                </a:lnTo>
                <a:lnTo>
                  <a:pt x="26" y="11"/>
                </a:lnTo>
                <a:lnTo>
                  <a:pt x="26" y="11"/>
                </a:lnTo>
                <a:lnTo>
                  <a:pt x="22" y="8"/>
                </a:lnTo>
                <a:lnTo>
                  <a:pt x="22" y="8"/>
                </a:lnTo>
                <a:lnTo>
                  <a:pt x="22" y="4"/>
                </a:lnTo>
                <a:lnTo>
                  <a:pt x="22" y="4"/>
                </a:lnTo>
                <a:lnTo>
                  <a:pt x="18" y="4"/>
                </a:lnTo>
                <a:lnTo>
                  <a:pt x="18" y="0"/>
                </a:lnTo>
                <a:lnTo>
                  <a:pt x="15" y="0"/>
                </a:lnTo>
                <a:lnTo>
                  <a:pt x="15" y="0"/>
                </a:lnTo>
                <a:lnTo>
                  <a:pt x="15" y="0"/>
                </a:lnTo>
                <a:lnTo>
                  <a:pt x="11" y="0"/>
                </a:lnTo>
                <a:lnTo>
                  <a:pt x="11" y="0"/>
                </a:lnTo>
                <a:lnTo>
                  <a:pt x="7" y="0"/>
                </a:lnTo>
                <a:lnTo>
                  <a:pt x="7" y="4"/>
                </a:lnTo>
                <a:lnTo>
                  <a:pt x="4" y="4"/>
                </a:lnTo>
                <a:lnTo>
                  <a:pt x="4" y="4"/>
                </a:lnTo>
                <a:lnTo>
                  <a:pt x="4" y="8"/>
                </a:lnTo>
                <a:lnTo>
                  <a:pt x="4" y="8"/>
                </a:lnTo>
                <a:lnTo>
                  <a:pt x="0" y="11"/>
                </a:lnTo>
                <a:lnTo>
                  <a:pt x="0" y="11"/>
                </a:lnTo>
                <a:lnTo>
                  <a:pt x="0" y="15"/>
                </a:lnTo>
                <a:lnTo>
                  <a:pt x="4" y="15"/>
                </a:lnTo>
                <a:lnTo>
                  <a:pt x="4" y="19"/>
                </a:lnTo>
                <a:lnTo>
                  <a:pt x="4" y="19"/>
                </a:lnTo>
                <a:lnTo>
                  <a:pt x="4" y="19"/>
                </a:lnTo>
                <a:lnTo>
                  <a:pt x="7" y="22"/>
                </a:lnTo>
                <a:lnTo>
                  <a:pt x="7" y="22"/>
                </a:lnTo>
                <a:lnTo>
                  <a:pt x="11" y="22"/>
                </a:lnTo>
                <a:lnTo>
                  <a:pt x="11" y="22"/>
                </a:lnTo>
                <a:lnTo>
                  <a:pt x="15" y="22"/>
                </a:lnTo>
                <a:lnTo>
                  <a:pt x="15" y="22"/>
                </a:lnTo>
                <a:lnTo>
                  <a:pt x="11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53" name="Freeform 133"/>
          <p:cNvSpPr>
            <a:spLocks/>
          </p:cNvSpPr>
          <p:nvPr/>
        </p:nvSpPr>
        <p:spPr bwMode="auto">
          <a:xfrm>
            <a:off x="3683000" y="3835400"/>
            <a:ext cx="34925" cy="34925"/>
          </a:xfrm>
          <a:custGeom>
            <a:avLst/>
            <a:gdLst/>
            <a:ahLst/>
            <a:cxnLst>
              <a:cxn ang="0">
                <a:pos x="11" y="22"/>
              </a:cxn>
              <a:cxn ang="0">
                <a:pos x="14" y="22"/>
              </a:cxn>
              <a:cxn ang="0">
                <a:pos x="14" y="22"/>
              </a:cxn>
              <a:cxn ang="0">
                <a:pos x="18" y="22"/>
              </a:cxn>
              <a:cxn ang="0">
                <a:pos x="18" y="22"/>
              </a:cxn>
              <a:cxn ang="0">
                <a:pos x="22" y="19"/>
              </a:cxn>
              <a:cxn ang="0">
                <a:pos x="22" y="19"/>
              </a:cxn>
              <a:cxn ang="0">
                <a:pos x="22" y="19"/>
              </a:cxn>
              <a:cxn ang="0">
                <a:pos x="22" y="15"/>
              </a:cxn>
              <a:cxn ang="0">
                <a:pos x="22" y="15"/>
              </a:cxn>
              <a:cxn ang="0">
                <a:pos x="22" y="11"/>
              </a:cxn>
              <a:cxn ang="0">
                <a:pos x="22" y="11"/>
              </a:cxn>
              <a:cxn ang="0">
                <a:pos x="22" y="8"/>
              </a:cxn>
              <a:cxn ang="0">
                <a:pos x="22" y="8"/>
              </a:cxn>
              <a:cxn ang="0">
                <a:pos x="22" y="4"/>
              </a:cxn>
              <a:cxn ang="0">
                <a:pos x="22" y="4"/>
              </a:cxn>
              <a:cxn ang="0">
                <a:pos x="18" y="4"/>
              </a:cxn>
              <a:cxn ang="0">
                <a:pos x="18" y="0"/>
              </a:cxn>
              <a:cxn ang="0">
                <a:pos x="14" y="0"/>
              </a:cxn>
              <a:cxn ang="0">
                <a:pos x="14" y="0"/>
              </a:cxn>
              <a:cxn ang="0">
                <a:pos x="11" y="0"/>
              </a:cxn>
              <a:cxn ang="0">
                <a:pos x="11" y="0"/>
              </a:cxn>
              <a:cxn ang="0">
                <a:pos x="7" y="0"/>
              </a:cxn>
              <a:cxn ang="0">
                <a:pos x="7" y="0"/>
              </a:cxn>
              <a:cxn ang="0">
                <a:pos x="3" y="4"/>
              </a:cxn>
              <a:cxn ang="0">
                <a:pos x="3" y="4"/>
              </a:cxn>
              <a:cxn ang="0">
                <a:pos x="3" y="4"/>
              </a:cxn>
              <a:cxn ang="0">
                <a:pos x="3" y="8"/>
              </a:cxn>
              <a:cxn ang="0">
                <a:pos x="0" y="8"/>
              </a:cxn>
              <a:cxn ang="0">
                <a:pos x="0" y="11"/>
              </a:cxn>
              <a:cxn ang="0">
                <a:pos x="0" y="11"/>
              </a:cxn>
              <a:cxn ang="0">
                <a:pos x="0" y="15"/>
              </a:cxn>
              <a:cxn ang="0">
                <a:pos x="0" y="15"/>
              </a:cxn>
              <a:cxn ang="0">
                <a:pos x="3" y="19"/>
              </a:cxn>
              <a:cxn ang="0">
                <a:pos x="3" y="19"/>
              </a:cxn>
              <a:cxn ang="0">
                <a:pos x="3" y="19"/>
              </a:cxn>
              <a:cxn ang="0">
                <a:pos x="3" y="22"/>
              </a:cxn>
              <a:cxn ang="0">
                <a:pos x="7" y="22"/>
              </a:cxn>
              <a:cxn ang="0">
                <a:pos x="7" y="22"/>
              </a:cxn>
              <a:cxn ang="0">
                <a:pos x="11" y="22"/>
              </a:cxn>
              <a:cxn ang="0">
                <a:pos x="11" y="22"/>
              </a:cxn>
              <a:cxn ang="0">
                <a:pos x="11" y="22"/>
              </a:cxn>
            </a:cxnLst>
            <a:rect l="0" t="0" r="r" b="b"/>
            <a:pathLst>
              <a:path w="22" h="22">
                <a:moveTo>
                  <a:pt x="11" y="22"/>
                </a:moveTo>
                <a:lnTo>
                  <a:pt x="14" y="22"/>
                </a:lnTo>
                <a:lnTo>
                  <a:pt x="14" y="22"/>
                </a:lnTo>
                <a:lnTo>
                  <a:pt x="18" y="22"/>
                </a:lnTo>
                <a:lnTo>
                  <a:pt x="18" y="22"/>
                </a:lnTo>
                <a:lnTo>
                  <a:pt x="22" y="19"/>
                </a:lnTo>
                <a:lnTo>
                  <a:pt x="22" y="19"/>
                </a:lnTo>
                <a:lnTo>
                  <a:pt x="22" y="19"/>
                </a:lnTo>
                <a:lnTo>
                  <a:pt x="22" y="15"/>
                </a:lnTo>
                <a:lnTo>
                  <a:pt x="22" y="15"/>
                </a:lnTo>
                <a:lnTo>
                  <a:pt x="22" y="11"/>
                </a:lnTo>
                <a:lnTo>
                  <a:pt x="22" y="11"/>
                </a:lnTo>
                <a:lnTo>
                  <a:pt x="22" y="8"/>
                </a:lnTo>
                <a:lnTo>
                  <a:pt x="22" y="8"/>
                </a:lnTo>
                <a:lnTo>
                  <a:pt x="22" y="4"/>
                </a:lnTo>
                <a:lnTo>
                  <a:pt x="22" y="4"/>
                </a:lnTo>
                <a:lnTo>
                  <a:pt x="18" y="4"/>
                </a:lnTo>
                <a:lnTo>
                  <a:pt x="18" y="0"/>
                </a:lnTo>
                <a:lnTo>
                  <a:pt x="14" y="0"/>
                </a:lnTo>
                <a:lnTo>
                  <a:pt x="14" y="0"/>
                </a:lnTo>
                <a:lnTo>
                  <a:pt x="11" y="0"/>
                </a:lnTo>
                <a:lnTo>
                  <a:pt x="11" y="0"/>
                </a:lnTo>
                <a:lnTo>
                  <a:pt x="7" y="0"/>
                </a:lnTo>
                <a:lnTo>
                  <a:pt x="7" y="0"/>
                </a:lnTo>
                <a:lnTo>
                  <a:pt x="3" y="4"/>
                </a:lnTo>
                <a:lnTo>
                  <a:pt x="3" y="4"/>
                </a:lnTo>
                <a:lnTo>
                  <a:pt x="3" y="4"/>
                </a:lnTo>
                <a:lnTo>
                  <a:pt x="3" y="8"/>
                </a:lnTo>
                <a:lnTo>
                  <a:pt x="0" y="8"/>
                </a:lnTo>
                <a:lnTo>
                  <a:pt x="0" y="11"/>
                </a:lnTo>
                <a:lnTo>
                  <a:pt x="0" y="11"/>
                </a:lnTo>
                <a:lnTo>
                  <a:pt x="0" y="15"/>
                </a:lnTo>
                <a:lnTo>
                  <a:pt x="0" y="15"/>
                </a:lnTo>
                <a:lnTo>
                  <a:pt x="3" y="19"/>
                </a:lnTo>
                <a:lnTo>
                  <a:pt x="3" y="19"/>
                </a:lnTo>
                <a:lnTo>
                  <a:pt x="3" y="19"/>
                </a:lnTo>
                <a:lnTo>
                  <a:pt x="3" y="22"/>
                </a:lnTo>
                <a:lnTo>
                  <a:pt x="7" y="22"/>
                </a:lnTo>
                <a:lnTo>
                  <a:pt x="7" y="22"/>
                </a:lnTo>
                <a:lnTo>
                  <a:pt x="11" y="22"/>
                </a:lnTo>
                <a:lnTo>
                  <a:pt x="11" y="22"/>
                </a:lnTo>
                <a:lnTo>
                  <a:pt x="11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54" name="Freeform 134"/>
          <p:cNvSpPr>
            <a:spLocks/>
          </p:cNvSpPr>
          <p:nvPr/>
        </p:nvSpPr>
        <p:spPr bwMode="auto">
          <a:xfrm>
            <a:off x="3803650" y="3835400"/>
            <a:ext cx="34925" cy="34925"/>
          </a:xfrm>
          <a:custGeom>
            <a:avLst/>
            <a:gdLst/>
            <a:ahLst/>
            <a:cxnLst>
              <a:cxn ang="0">
                <a:pos x="11" y="22"/>
              </a:cxn>
              <a:cxn ang="0">
                <a:pos x="15" y="22"/>
              </a:cxn>
              <a:cxn ang="0">
                <a:pos x="15" y="22"/>
              </a:cxn>
              <a:cxn ang="0">
                <a:pos x="19" y="22"/>
              </a:cxn>
              <a:cxn ang="0">
                <a:pos x="19" y="22"/>
              </a:cxn>
              <a:cxn ang="0">
                <a:pos x="19" y="19"/>
              </a:cxn>
              <a:cxn ang="0">
                <a:pos x="22" y="19"/>
              </a:cxn>
              <a:cxn ang="0">
                <a:pos x="22" y="19"/>
              </a:cxn>
              <a:cxn ang="0">
                <a:pos x="22" y="15"/>
              </a:cxn>
              <a:cxn ang="0">
                <a:pos x="22" y="15"/>
              </a:cxn>
              <a:cxn ang="0">
                <a:pos x="22" y="11"/>
              </a:cxn>
              <a:cxn ang="0">
                <a:pos x="22" y="11"/>
              </a:cxn>
              <a:cxn ang="0">
                <a:pos x="22" y="8"/>
              </a:cxn>
              <a:cxn ang="0">
                <a:pos x="22" y="8"/>
              </a:cxn>
              <a:cxn ang="0">
                <a:pos x="22" y="4"/>
              </a:cxn>
              <a:cxn ang="0">
                <a:pos x="19" y="4"/>
              </a:cxn>
              <a:cxn ang="0">
                <a:pos x="19" y="4"/>
              </a:cxn>
              <a:cxn ang="0">
                <a:pos x="19" y="0"/>
              </a:cxn>
              <a:cxn ang="0">
                <a:pos x="15" y="0"/>
              </a:cxn>
              <a:cxn ang="0">
                <a:pos x="15" y="0"/>
              </a:cxn>
              <a:cxn ang="0">
                <a:pos x="11" y="0"/>
              </a:cxn>
              <a:cxn ang="0">
                <a:pos x="11" y="0"/>
              </a:cxn>
              <a:cxn ang="0">
                <a:pos x="8" y="0"/>
              </a:cxn>
              <a:cxn ang="0">
                <a:pos x="8" y="0"/>
              </a:cxn>
              <a:cxn ang="0">
                <a:pos x="4" y="4"/>
              </a:cxn>
              <a:cxn ang="0">
                <a:pos x="4" y="4"/>
              </a:cxn>
              <a:cxn ang="0">
                <a:pos x="4" y="4"/>
              </a:cxn>
              <a:cxn ang="0">
                <a:pos x="0" y="8"/>
              </a:cxn>
              <a:cxn ang="0">
                <a:pos x="0" y="8"/>
              </a:cxn>
              <a:cxn ang="0">
                <a:pos x="0" y="11"/>
              </a:cxn>
              <a:cxn ang="0">
                <a:pos x="0" y="11"/>
              </a:cxn>
              <a:cxn ang="0">
                <a:pos x="0" y="15"/>
              </a:cxn>
              <a:cxn ang="0">
                <a:pos x="0" y="15"/>
              </a:cxn>
              <a:cxn ang="0">
                <a:pos x="0" y="19"/>
              </a:cxn>
              <a:cxn ang="0">
                <a:pos x="4" y="19"/>
              </a:cxn>
              <a:cxn ang="0">
                <a:pos x="4" y="19"/>
              </a:cxn>
              <a:cxn ang="0">
                <a:pos x="4" y="22"/>
              </a:cxn>
              <a:cxn ang="0">
                <a:pos x="8" y="22"/>
              </a:cxn>
              <a:cxn ang="0">
                <a:pos x="8" y="22"/>
              </a:cxn>
              <a:cxn ang="0">
                <a:pos x="11" y="22"/>
              </a:cxn>
              <a:cxn ang="0">
                <a:pos x="11" y="22"/>
              </a:cxn>
              <a:cxn ang="0">
                <a:pos x="11" y="22"/>
              </a:cxn>
            </a:cxnLst>
            <a:rect l="0" t="0" r="r" b="b"/>
            <a:pathLst>
              <a:path w="22" h="22">
                <a:moveTo>
                  <a:pt x="11" y="22"/>
                </a:moveTo>
                <a:lnTo>
                  <a:pt x="15" y="22"/>
                </a:lnTo>
                <a:lnTo>
                  <a:pt x="15" y="22"/>
                </a:lnTo>
                <a:lnTo>
                  <a:pt x="19" y="22"/>
                </a:lnTo>
                <a:lnTo>
                  <a:pt x="19" y="22"/>
                </a:lnTo>
                <a:lnTo>
                  <a:pt x="19" y="19"/>
                </a:lnTo>
                <a:lnTo>
                  <a:pt x="22" y="19"/>
                </a:lnTo>
                <a:lnTo>
                  <a:pt x="22" y="19"/>
                </a:lnTo>
                <a:lnTo>
                  <a:pt x="22" y="15"/>
                </a:lnTo>
                <a:lnTo>
                  <a:pt x="22" y="15"/>
                </a:lnTo>
                <a:lnTo>
                  <a:pt x="22" y="11"/>
                </a:lnTo>
                <a:lnTo>
                  <a:pt x="22" y="11"/>
                </a:lnTo>
                <a:lnTo>
                  <a:pt x="22" y="8"/>
                </a:lnTo>
                <a:lnTo>
                  <a:pt x="22" y="8"/>
                </a:lnTo>
                <a:lnTo>
                  <a:pt x="22" y="4"/>
                </a:lnTo>
                <a:lnTo>
                  <a:pt x="19" y="4"/>
                </a:lnTo>
                <a:lnTo>
                  <a:pt x="19" y="4"/>
                </a:lnTo>
                <a:lnTo>
                  <a:pt x="19" y="0"/>
                </a:lnTo>
                <a:lnTo>
                  <a:pt x="15" y="0"/>
                </a:lnTo>
                <a:lnTo>
                  <a:pt x="15" y="0"/>
                </a:lnTo>
                <a:lnTo>
                  <a:pt x="11" y="0"/>
                </a:lnTo>
                <a:lnTo>
                  <a:pt x="11" y="0"/>
                </a:lnTo>
                <a:lnTo>
                  <a:pt x="8" y="0"/>
                </a:lnTo>
                <a:lnTo>
                  <a:pt x="8" y="0"/>
                </a:lnTo>
                <a:lnTo>
                  <a:pt x="4" y="4"/>
                </a:lnTo>
                <a:lnTo>
                  <a:pt x="4" y="4"/>
                </a:lnTo>
                <a:lnTo>
                  <a:pt x="4" y="4"/>
                </a:lnTo>
                <a:lnTo>
                  <a:pt x="0" y="8"/>
                </a:lnTo>
                <a:lnTo>
                  <a:pt x="0" y="8"/>
                </a:lnTo>
                <a:lnTo>
                  <a:pt x="0" y="11"/>
                </a:lnTo>
                <a:lnTo>
                  <a:pt x="0" y="11"/>
                </a:lnTo>
                <a:lnTo>
                  <a:pt x="0" y="15"/>
                </a:lnTo>
                <a:lnTo>
                  <a:pt x="0" y="15"/>
                </a:lnTo>
                <a:lnTo>
                  <a:pt x="0" y="19"/>
                </a:lnTo>
                <a:lnTo>
                  <a:pt x="4" y="19"/>
                </a:lnTo>
                <a:lnTo>
                  <a:pt x="4" y="19"/>
                </a:lnTo>
                <a:lnTo>
                  <a:pt x="4" y="22"/>
                </a:lnTo>
                <a:lnTo>
                  <a:pt x="8" y="22"/>
                </a:lnTo>
                <a:lnTo>
                  <a:pt x="8" y="22"/>
                </a:lnTo>
                <a:lnTo>
                  <a:pt x="11" y="22"/>
                </a:lnTo>
                <a:lnTo>
                  <a:pt x="11" y="22"/>
                </a:lnTo>
                <a:lnTo>
                  <a:pt x="11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55" name="Line 135"/>
          <p:cNvSpPr>
            <a:spLocks noChangeShapeType="1"/>
          </p:cNvSpPr>
          <p:nvPr/>
        </p:nvSpPr>
        <p:spPr bwMode="auto">
          <a:xfrm>
            <a:off x="3190875" y="3848100"/>
            <a:ext cx="300038" cy="4763"/>
          </a:xfrm>
          <a:prstGeom prst="line">
            <a:avLst/>
          </a:prstGeom>
          <a:noFill/>
          <a:ln w="23813">
            <a:solidFill>
              <a:srgbClr val="EB75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56" name="Freeform 136"/>
          <p:cNvSpPr>
            <a:spLocks/>
          </p:cNvSpPr>
          <p:nvPr/>
        </p:nvSpPr>
        <p:spPr bwMode="auto">
          <a:xfrm>
            <a:off x="3560763" y="4125913"/>
            <a:ext cx="41275" cy="34925"/>
          </a:xfrm>
          <a:custGeom>
            <a:avLst/>
            <a:gdLst/>
            <a:ahLst/>
            <a:cxnLst>
              <a:cxn ang="0">
                <a:pos x="11" y="22"/>
              </a:cxn>
              <a:cxn ang="0">
                <a:pos x="15" y="22"/>
              </a:cxn>
              <a:cxn ang="0">
                <a:pos x="15" y="22"/>
              </a:cxn>
              <a:cxn ang="0">
                <a:pos x="18" y="22"/>
              </a:cxn>
              <a:cxn ang="0">
                <a:pos x="18" y="22"/>
              </a:cxn>
              <a:cxn ang="0">
                <a:pos x="22" y="18"/>
              </a:cxn>
              <a:cxn ang="0">
                <a:pos x="22" y="18"/>
              </a:cxn>
              <a:cxn ang="0">
                <a:pos x="22" y="18"/>
              </a:cxn>
              <a:cxn ang="0">
                <a:pos x="22" y="14"/>
              </a:cxn>
              <a:cxn ang="0">
                <a:pos x="26" y="14"/>
              </a:cxn>
              <a:cxn ang="0">
                <a:pos x="26" y="11"/>
              </a:cxn>
              <a:cxn ang="0">
                <a:pos x="26" y="11"/>
              </a:cxn>
              <a:cxn ang="0">
                <a:pos x="22" y="7"/>
              </a:cxn>
              <a:cxn ang="0">
                <a:pos x="22" y="7"/>
              </a:cxn>
              <a:cxn ang="0">
                <a:pos x="22" y="3"/>
              </a:cxn>
              <a:cxn ang="0">
                <a:pos x="22" y="3"/>
              </a:cxn>
              <a:cxn ang="0">
                <a:pos x="18" y="3"/>
              </a:cxn>
              <a:cxn ang="0">
                <a:pos x="18" y="0"/>
              </a:cxn>
              <a:cxn ang="0">
                <a:pos x="15" y="0"/>
              </a:cxn>
              <a:cxn ang="0">
                <a:pos x="15" y="0"/>
              </a:cxn>
              <a:cxn ang="0">
                <a:pos x="15" y="0"/>
              </a:cxn>
              <a:cxn ang="0">
                <a:pos x="11" y="0"/>
              </a:cxn>
              <a:cxn ang="0">
                <a:pos x="11" y="0"/>
              </a:cxn>
              <a:cxn ang="0">
                <a:pos x="7" y="0"/>
              </a:cxn>
              <a:cxn ang="0">
                <a:pos x="7" y="3"/>
              </a:cxn>
              <a:cxn ang="0">
                <a:pos x="4" y="3"/>
              </a:cxn>
              <a:cxn ang="0">
                <a:pos x="4" y="3"/>
              </a:cxn>
              <a:cxn ang="0">
                <a:pos x="4" y="7"/>
              </a:cxn>
              <a:cxn ang="0">
                <a:pos x="4" y="7"/>
              </a:cxn>
              <a:cxn ang="0">
                <a:pos x="0" y="11"/>
              </a:cxn>
              <a:cxn ang="0">
                <a:pos x="0" y="11"/>
              </a:cxn>
              <a:cxn ang="0">
                <a:pos x="0" y="14"/>
              </a:cxn>
              <a:cxn ang="0">
                <a:pos x="4" y="14"/>
              </a:cxn>
              <a:cxn ang="0">
                <a:pos x="4" y="18"/>
              </a:cxn>
              <a:cxn ang="0">
                <a:pos x="4" y="18"/>
              </a:cxn>
              <a:cxn ang="0">
                <a:pos x="4" y="18"/>
              </a:cxn>
              <a:cxn ang="0">
                <a:pos x="7" y="22"/>
              </a:cxn>
              <a:cxn ang="0">
                <a:pos x="7" y="22"/>
              </a:cxn>
              <a:cxn ang="0">
                <a:pos x="11" y="22"/>
              </a:cxn>
              <a:cxn ang="0">
                <a:pos x="11" y="22"/>
              </a:cxn>
              <a:cxn ang="0">
                <a:pos x="15" y="22"/>
              </a:cxn>
              <a:cxn ang="0">
                <a:pos x="15" y="22"/>
              </a:cxn>
              <a:cxn ang="0">
                <a:pos x="11" y="22"/>
              </a:cxn>
            </a:cxnLst>
            <a:rect l="0" t="0" r="r" b="b"/>
            <a:pathLst>
              <a:path w="26" h="22">
                <a:moveTo>
                  <a:pt x="11" y="22"/>
                </a:moveTo>
                <a:lnTo>
                  <a:pt x="15" y="22"/>
                </a:lnTo>
                <a:lnTo>
                  <a:pt x="15" y="22"/>
                </a:lnTo>
                <a:lnTo>
                  <a:pt x="18" y="22"/>
                </a:lnTo>
                <a:lnTo>
                  <a:pt x="18" y="22"/>
                </a:lnTo>
                <a:lnTo>
                  <a:pt x="22" y="18"/>
                </a:lnTo>
                <a:lnTo>
                  <a:pt x="22" y="18"/>
                </a:lnTo>
                <a:lnTo>
                  <a:pt x="22" y="18"/>
                </a:lnTo>
                <a:lnTo>
                  <a:pt x="22" y="14"/>
                </a:lnTo>
                <a:lnTo>
                  <a:pt x="26" y="14"/>
                </a:lnTo>
                <a:lnTo>
                  <a:pt x="26" y="11"/>
                </a:lnTo>
                <a:lnTo>
                  <a:pt x="26" y="11"/>
                </a:lnTo>
                <a:lnTo>
                  <a:pt x="22" y="7"/>
                </a:lnTo>
                <a:lnTo>
                  <a:pt x="22" y="7"/>
                </a:lnTo>
                <a:lnTo>
                  <a:pt x="22" y="3"/>
                </a:lnTo>
                <a:lnTo>
                  <a:pt x="22" y="3"/>
                </a:lnTo>
                <a:lnTo>
                  <a:pt x="18" y="3"/>
                </a:lnTo>
                <a:lnTo>
                  <a:pt x="18" y="0"/>
                </a:lnTo>
                <a:lnTo>
                  <a:pt x="15" y="0"/>
                </a:lnTo>
                <a:lnTo>
                  <a:pt x="15" y="0"/>
                </a:lnTo>
                <a:lnTo>
                  <a:pt x="15" y="0"/>
                </a:lnTo>
                <a:lnTo>
                  <a:pt x="11" y="0"/>
                </a:lnTo>
                <a:lnTo>
                  <a:pt x="11" y="0"/>
                </a:lnTo>
                <a:lnTo>
                  <a:pt x="7" y="0"/>
                </a:lnTo>
                <a:lnTo>
                  <a:pt x="7" y="3"/>
                </a:lnTo>
                <a:lnTo>
                  <a:pt x="4" y="3"/>
                </a:lnTo>
                <a:lnTo>
                  <a:pt x="4" y="3"/>
                </a:lnTo>
                <a:lnTo>
                  <a:pt x="4" y="7"/>
                </a:lnTo>
                <a:lnTo>
                  <a:pt x="4" y="7"/>
                </a:lnTo>
                <a:lnTo>
                  <a:pt x="0" y="11"/>
                </a:lnTo>
                <a:lnTo>
                  <a:pt x="0" y="11"/>
                </a:lnTo>
                <a:lnTo>
                  <a:pt x="0" y="14"/>
                </a:lnTo>
                <a:lnTo>
                  <a:pt x="4" y="14"/>
                </a:lnTo>
                <a:lnTo>
                  <a:pt x="4" y="18"/>
                </a:lnTo>
                <a:lnTo>
                  <a:pt x="4" y="18"/>
                </a:lnTo>
                <a:lnTo>
                  <a:pt x="4" y="18"/>
                </a:lnTo>
                <a:lnTo>
                  <a:pt x="7" y="22"/>
                </a:lnTo>
                <a:lnTo>
                  <a:pt x="7" y="22"/>
                </a:lnTo>
                <a:lnTo>
                  <a:pt x="11" y="22"/>
                </a:lnTo>
                <a:lnTo>
                  <a:pt x="11" y="22"/>
                </a:lnTo>
                <a:lnTo>
                  <a:pt x="15" y="22"/>
                </a:lnTo>
                <a:lnTo>
                  <a:pt x="15" y="22"/>
                </a:lnTo>
                <a:lnTo>
                  <a:pt x="11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57" name="Freeform 137"/>
          <p:cNvSpPr>
            <a:spLocks/>
          </p:cNvSpPr>
          <p:nvPr/>
        </p:nvSpPr>
        <p:spPr bwMode="auto">
          <a:xfrm>
            <a:off x="3683000" y="4125913"/>
            <a:ext cx="34925" cy="34925"/>
          </a:xfrm>
          <a:custGeom>
            <a:avLst/>
            <a:gdLst/>
            <a:ahLst/>
            <a:cxnLst>
              <a:cxn ang="0">
                <a:pos x="11" y="22"/>
              </a:cxn>
              <a:cxn ang="0">
                <a:pos x="14" y="22"/>
              </a:cxn>
              <a:cxn ang="0">
                <a:pos x="14" y="22"/>
              </a:cxn>
              <a:cxn ang="0">
                <a:pos x="18" y="22"/>
              </a:cxn>
              <a:cxn ang="0">
                <a:pos x="18" y="22"/>
              </a:cxn>
              <a:cxn ang="0">
                <a:pos x="22" y="18"/>
              </a:cxn>
              <a:cxn ang="0">
                <a:pos x="22" y="18"/>
              </a:cxn>
              <a:cxn ang="0">
                <a:pos x="22" y="18"/>
              </a:cxn>
              <a:cxn ang="0">
                <a:pos x="22" y="14"/>
              </a:cxn>
              <a:cxn ang="0">
                <a:pos x="22" y="14"/>
              </a:cxn>
              <a:cxn ang="0">
                <a:pos x="22" y="11"/>
              </a:cxn>
              <a:cxn ang="0">
                <a:pos x="22" y="11"/>
              </a:cxn>
              <a:cxn ang="0">
                <a:pos x="22" y="7"/>
              </a:cxn>
              <a:cxn ang="0">
                <a:pos x="22" y="7"/>
              </a:cxn>
              <a:cxn ang="0">
                <a:pos x="22" y="3"/>
              </a:cxn>
              <a:cxn ang="0">
                <a:pos x="22" y="3"/>
              </a:cxn>
              <a:cxn ang="0">
                <a:pos x="18" y="3"/>
              </a:cxn>
              <a:cxn ang="0">
                <a:pos x="18" y="0"/>
              </a:cxn>
              <a:cxn ang="0">
                <a:pos x="14" y="0"/>
              </a:cxn>
              <a:cxn ang="0">
                <a:pos x="14" y="0"/>
              </a:cxn>
              <a:cxn ang="0">
                <a:pos x="11" y="0"/>
              </a:cxn>
              <a:cxn ang="0">
                <a:pos x="11" y="0"/>
              </a:cxn>
              <a:cxn ang="0">
                <a:pos x="7" y="0"/>
              </a:cxn>
              <a:cxn ang="0">
                <a:pos x="7" y="0"/>
              </a:cxn>
              <a:cxn ang="0">
                <a:pos x="3" y="3"/>
              </a:cxn>
              <a:cxn ang="0">
                <a:pos x="3" y="3"/>
              </a:cxn>
              <a:cxn ang="0">
                <a:pos x="3" y="3"/>
              </a:cxn>
              <a:cxn ang="0">
                <a:pos x="3" y="7"/>
              </a:cxn>
              <a:cxn ang="0">
                <a:pos x="0" y="7"/>
              </a:cxn>
              <a:cxn ang="0">
                <a:pos x="0" y="11"/>
              </a:cxn>
              <a:cxn ang="0">
                <a:pos x="0" y="11"/>
              </a:cxn>
              <a:cxn ang="0">
                <a:pos x="0" y="14"/>
              </a:cxn>
              <a:cxn ang="0">
                <a:pos x="0" y="14"/>
              </a:cxn>
              <a:cxn ang="0">
                <a:pos x="3" y="18"/>
              </a:cxn>
              <a:cxn ang="0">
                <a:pos x="3" y="18"/>
              </a:cxn>
              <a:cxn ang="0">
                <a:pos x="3" y="18"/>
              </a:cxn>
              <a:cxn ang="0">
                <a:pos x="3" y="22"/>
              </a:cxn>
              <a:cxn ang="0">
                <a:pos x="7" y="22"/>
              </a:cxn>
              <a:cxn ang="0">
                <a:pos x="7" y="22"/>
              </a:cxn>
              <a:cxn ang="0">
                <a:pos x="11" y="22"/>
              </a:cxn>
              <a:cxn ang="0">
                <a:pos x="11" y="22"/>
              </a:cxn>
              <a:cxn ang="0">
                <a:pos x="11" y="22"/>
              </a:cxn>
            </a:cxnLst>
            <a:rect l="0" t="0" r="r" b="b"/>
            <a:pathLst>
              <a:path w="22" h="22">
                <a:moveTo>
                  <a:pt x="11" y="22"/>
                </a:moveTo>
                <a:lnTo>
                  <a:pt x="14" y="22"/>
                </a:lnTo>
                <a:lnTo>
                  <a:pt x="14" y="22"/>
                </a:lnTo>
                <a:lnTo>
                  <a:pt x="18" y="22"/>
                </a:lnTo>
                <a:lnTo>
                  <a:pt x="18" y="22"/>
                </a:lnTo>
                <a:lnTo>
                  <a:pt x="22" y="18"/>
                </a:lnTo>
                <a:lnTo>
                  <a:pt x="22" y="18"/>
                </a:lnTo>
                <a:lnTo>
                  <a:pt x="22" y="18"/>
                </a:lnTo>
                <a:lnTo>
                  <a:pt x="22" y="14"/>
                </a:lnTo>
                <a:lnTo>
                  <a:pt x="22" y="14"/>
                </a:lnTo>
                <a:lnTo>
                  <a:pt x="22" y="11"/>
                </a:lnTo>
                <a:lnTo>
                  <a:pt x="22" y="11"/>
                </a:lnTo>
                <a:lnTo>
                  <a:pt x="22" y="7"/>
                </a:lnTo>
                <a:lnTo>
                  <a:pt x="22" y="7"/>
                </a:lnTo>
                <a:lnTo>
                  <a:pt x="22" y="3"/>
                </a:lnTo>
                <a:lnTo>
                  <a:pt x="22" y="3"/>
                </a:lnTo>
                <a:lnTo>
                  <a:pt x="18" y="3"/>
                </a:lnTo>
                <a:lnTo>
                  <a:pt x="18" y="0"/>
                </a:lnTo>
                <a:lnTo>
                  <a:pt x="14" y="0"/>
                </a:lnTo>
                <a:lnTo>
                  <a:pt x="14" y="0"/>
                </a:lnTo>
                <a:lnTo>
                  <a:pt x="11" y="0"/>
                </a:lnTo>
                <a:lnTo>
                  <a:pt x="11" y="0"/>
                </a:lnTo>
                <a:lnTo>
                  <a:pt x="7" y="0"/>
                </a:lnTo>
                <a:lnTo>
                  <a:pt x="7" y="0"/>
                </a:lnTo>
                <a:lnTo>
                  <a:pt x="3" y="3"/>
                </a:lnTo>
                <a:lnTo>
                  <a:pt x="3" y="3"/>
                </a:lnTo>
                <a:lnTo>
                  <a:pt x="3" y="3"/>
                </a:lnTo>
                <a:lnTo>
                  <a:pt x="3" y="7"/>
                </a:lnTo>
                <a:lnTo>
                  <a:pt x="0" y="7"/>
                </a:lnTo>
                <a:lnTo>
                  <a:pt x="0" y="11"/>
                </a:lnTo>
                <a:lnTo>
                  <a:pt x="0" y="11"/>
                </a:lnTo>
                <a:lnTo>
                  <a:pt x="0" y="14"/>
                </a:lnTo>
                <a:lnTo>
                  <a:pt x="0" y="14"/>
                </a:lnTo>
                <a:lnTo>
                  <a:pt x="3" y="18"/>
                </a:lnTo>
                <a:lnTo>
                  <a:pt x="3" y="18"/>
                </a:lnTo>
                <a:lnTo>
                  <a:pt x="3" y="18"/>
                </a:lnTo>
                <a:lnTo>
                  <a:pt x="3" y="22"/>
                </a:lnTo>
                <a:lnTo>
                  <a:pt x="7" y="22"/>
                </a:lnTo>
                <a:lnTo>
                  <a:pt x="7" y="22"/>
                </a:lnTo>
                <a:lnTo>
                  <a:pt x="11" y="22"/>
                </a:lnTo>
                <a:lnTo>
                  <a:pt x="11" y="22"/>
                </a:lnTo>
                <a:lnTo>
                  <a:pt x="11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58" name="Freeform 138"/>
          <p:cNvSpPr>
            <a:spLocks/>
          </p:cNvSpPr>
          <p:nvPr/>
        </p:nvSpPr>
        <p:spPr bwMode="auto">
          <a:xfrm>
            <a:off x="3803650" y="4125913"/>
            <a:ext cx="34925" cy="34925"/>
          </a:xfrm>
          <a:custGeom>
            <a:avLst/>
            <a:gdLst/>
            <a:ahLst/>
            <a:cxnLst>
              <a:cxn ang="0">
                <a:pos x="11" y="22"/>
              </a:cxn>
              <a:cxn ang="0">
                <a:pos x="15" y="22"/>
              </a:cxn>
              <a:cxn ang="0">
                <a:pos x="15" y="22"/>
              </a:cxn>
              <a:cxn ang="0">
                <a:pos x="19" y="22"/>
              </a:cxn>
              <a:cxn ang="0">
                <a:pos x="19" y="22"/>
              </a:cxn>
              <a:cxn ang="0">
                <a:pos x="19" y="18"/>
              </a:cxn>
              <a:cxn ang="0">
                <a:pos x="22" y="18"/>
              </a:cxn>
              <a:cxn ang="0">
                <a:pos x="22" y="18"/>
              </a:cxn>
              <a:cxn ang="0">
                <a:pos x="22" y="14"/>
              </a:cxn>
              <a:cxn ang="0">
                <a:pos x="22" y="14"/>
              </a:cxn>
              <a:cxn ang="0">
                <a:pos x="22" y="11"/>
              </a:cxn>
              <a:cxn ang="0">
                <a:pos x="22" y="11"/>
              </a:cxn>
              <a:cxn ang="0">
                <a:pos x="22" y="7"/>
              </a:cxn>
              <a:cxn ang="0">
                <a:pos x="22" y="7"/>
              </a:cxn>
              <a:cxn ang="0">
                <a:pos x="22" y="3"/>
              </a:cxn>
              <a:cxn ang="0">
                <a:pos x="19" y="3"/>
              </a:cxn>
              <a:cxn ang="0">
                <a:pos x="19" y="3"/>
              </a:cxn>
              <a:cxn ang="0">
                <a:pos x="19" y="0"/>
              </a:cxn>
              <a:cxn ang="0">
                <a:pos x="15" y="0"/>
              </a:cxn>
              <a:cxn ang="0">
                <a:pos x="15" y="0"/>
              </a:cxn>
              <a:cxn ang="0">
                <a:pos x="11" y="0"/>
              </a:cxn>
              <a:cxn ang="0">
                <a:pos x="11" y="0"/>
              </a:cxn>
              <a:cxn ang="0">
                <a:pos x="8" y="0"/>
              </a:cxn>
              <a:cxn ang="0">
                <a:pos x="8" y="0"/>
              </a:cxn>
              <a:cxn ang="0">
                <a:pos x="4" y="3"/>
              </a:cxn>
              <a:cxn ang="0">
                <a:pos x="4" y="3"/>
              </a:cxn>
              <a:cxn ang="0">
                <a:pos x="4" y="3"/>
              </a:cxn>
              <a:cxn ang="0">
                <a:pos x="0" y="7"/>
              </a:cxn>
              <a:cxn ang="0">
                <a:pos x="0" y="7"/>
              </a:cxn>
              <a:cxn ang="0">
                <a:pos x="0" y="11"/>
              </a:cxn>
              <a:cxn ang="0">
                <a:pos x="0" y="11"/>
              </a:cxn>
              <a:cxn ang="0">
                <a:pos x="0" y="14"/>
              </a:cxn>
              <a:cxn ang="0">
                <a:pos x="0" y="14"/>
              </a:cxn>
              <a:cxn ang="0">
                <a:pos x="0" y="18"/>
              </a:cxn>
              <a:cxn ang="0">
                <a:pos x="4" y="18"/>
              </a:cxn>
              <a:cxn ang="0">
                <a:pos x="4" y="18"/>
              </a:cxn>
              <a:cxn ang="0">
                <a:pos x="4" y="22"/>
              </a:cxn>
              <a:cxn ang="0">
                <a:pos x="8" y="22"/>
              </a:cxn>
              <a:cxn ang="0">
                <a:pos x="8" y="22"/>
              </a:cxn>
              <a:cxn ang="0">
                <a:pos x="11" y="22"/>
              </a:cxn>
              <a:cxn ang="0">
                <a:pos x="11" y="22"/>
              </a:cxn>
              <a:cxn ang="0">
                <a:pos x="11" y="22"/>
              </a:cxn>
            </a:cxnLst>
            <a:rect l="0" t="0" r="r" b="b"/>
            <a:pathLst>
              <a:path w="22" h="22">
                <a:moveTo>
                  <a:pt x="11" y="22"/>
                </a:moveTo>
                <a:lnTo>
                  <a:pt x="15" y="22"/>
                </a:lnTo>
                <a:lnTo>
                  <a:pt x="15" y="22"/>
                </a:lnTo>
                <a:lnTo>
                  <a:pt x="19" y="22"/>
                </a:lnTo>
                <a:lnTo>
                  <a:pt x="19" y="22"/>
                </a:lnTo>
                <a:lnTo>
                  <a:pt x="19" y="18"/>
                </a:lnTo>
                <a:lnTo>
                  <a:pt x="22" y="18"/>
                </a:lnTo>
                <a:lnTo>
                  <a:pt x="22" y="18"/>
                </a:lnTo>
                <a:lnTo>
                  <a:pt x="22" y="14"/>
                </a:lnTo>
                <a:lnTo>
                  <a:pt x="22" y="14"/>
                </a:lnTo>
                <a:lnTo>
                  <a:pt x="22" y="11"/>
                </a:lnTo>
                <a:lnTo>
                  <a:pt x="22" y="11"/>
                </a:lnTo>
                <a:lnTo>
                  <a:pt x="22" y="7"/>
                </a:lnTo>
                <a:lnTo>
                  <a:pt x="22" y="7"/>
                </a:lnTo>
                <a:lnTo>
                  <a:pt x="22" y="3"/>
                </a:lnTo>
                <a:lnTo>
                  <a:pt x="19" y="3"/>
                </a:lnTo>
                <a:lnTo>
                  <a:pt x="19" y="3"/>
                </a:lnTo>
                <a:lnTo>
                  <a:pt x="19" y="0"/>
                </a:lnTo>
                <a:lnTo>
                  <a:pt x="15" y="0"/>
                </a:lnTo>
                <a:lnTo>
                  <a:pt x="15" y="0"/>
                </a:lnTo>
                <a:lnTo>
                  <a:pt x="11" y="0"/>
                </a:lnTo>
                <a:lnTo>
                  <a:pt x="11" y="0"/>
                </a:lnTo>
                <a:lnTo>
                  <a:pt x="8" y="0"/>
                </a:lnTo>
                <a:lnTo>
                  <a:pt x="8" y="0"/>
                </a:lnTo>
                <a:lnTo>
                  <a:pt x="4" y="3"/>
                </a:lnTo>
                <a:lnTo>
                  <a:pt x="4" y="3"/>
                </a:lnTo>
                <a:lnTo>
                  <a:pt x="4" y="3"/>
                </a:lnTo>
                <a:lnTo>
                  <a:pt x="0" y="7"/>
                </a:lnTo>
                <a:lnTo>
                  <a:pt x="0" y="7"/>
                </a:lnTo>
                <a:lnTo>
                  <a:pt x="0" y="11"/>
                </a:lnTo>
                <a:lnTo>
                  <a:pt x="0" y="11"/>
                </a:lnTo>
                <a:lnTo>
                  <a:pt x="0" y="14"/>
                </a:lnTo>
                <a:lnTo>
                  <a:pt x="0" y="14"/>
                </a:lnTo>
                <a:lnTo>
                  <a:pt x="0" y="18"/>
                </a:lnTo>
                <a:lnTo>
                  <a:pt x="4" y="18"/>
                </a:lnTo>
                <a:lnTo>
                  <a:pt x="4" y="18"/>
                </a:lnTo>
                <a:lnTo>
                  <a:pt x="4" y="22"/>
                </a:lnTo>
                <a:lnTo>
                  <a:pt x="8" y="22"/>
                </a:lnTo>
                <a:lnTo>
                  <a:pt x="8" y="22"/>
                </a:lnTo>
                <a:lnTo>
                  <a:pt x="11" y="22"/>
                </a:lnTo>
                <a:lnTo>
                  <a:pt x="11" y="22"/>
                </a:lnTo>
                <a:lnTo>
                  <a:pt x="11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59" name="Line 139"/>
          <p:cNvSpPr>
            <a:spLocks noChangeShapeType="1"/>
          </p:cNvSpPr>
          <p:nvPr/>
        </p:nvSpPr>
        <p:spPr bwMode="auto">
          <a:xfrm>
            <a:off x="3190875" y="4137025"/>
            <a:ext cx="300038" cy="6350"/>
          </a:xfrm>
          <a:prstGeom prst="line">
            <a:avLst/>
          </a:prstGeom>
          <a:noFill/>
          <a:ln w="23813">
            <a:solidFill>
              <a:srgbClr val="EB75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60" name="Freeform 140"/>
          <p:cNvSpPr>
            <a:spLocks/>
          </p:cNvSpPr>
          <p:nvPr/>
        </p:nvSpPr>
        <p:spPr bwMode="auto">
          <a:xfrm>
            <a:off x="3560763" y="4270375"/>
            <a:ext cx="41275" cy="34925"/>
          </a:xfrm>
          <a:custGeom>
            <a:avLst/>
            <a:gdLst/>
            <a:ahLst/>
            <a:cxnLst>
              <a:cxn ang="0">
                <a:pos x="11" y="22"/>
              </a:cxn>
              <a:cxn ang="0">
                <a:pos x="15" y="22"/>
              </a:cxn>
              <a:cxn ang="0">
                <a:pos x="15" y="22"/>
              </a:cxn>
              <a:cxn ang="0">
                <a:pos x="18" y="22"/>
              </a:cxn>
              <a:cxn ang="0">
                <a:pos x="18" y="22"/>
              </a:cxn>
              <a:cxn ang="0">
                <a:pos x="22" y="18"/>
              </a:cxn>
              <a:cxn ang="0">
                <a:pos x="22" y="18"/>
              </a:cxn>
              <a:cxn ang="0">
                <a:pos x="22" y="18"/>
              </a:cxn>
              <a:cxn ang="0">
                <a:pos x="22" y="15"/>
              </a:cxn>
              <a:cxn ang="0">
                <a:pos x="26" y="15"/>
              </a:cxn>
              <a:cxn ang="0">
                <a:pos x="26" y="11"/>
              </a:cxn>
              <a:cxn ang="0">
                <a:pos x="26" y="11"/>
              </a:cxn>
              <a:cxn ang="0">
                <a:pos x="22" y="7"/>
              </a:cxn>
              <a:cxn ang="0">
                <a:pos x="22" y="7"/>
              </a:cxn>
              <a:cxn ang="0">
                <a:pos x="22" y="4"/>
              </a:cxn>
              <a:cxn ang="0">
                <a:pos x="22" y="4"/>
              </a:cxn>
              <a:cxn ang="0">
                <a:pos x="18" y="4"/>
              </a:cxn>
              <a:cxn ang="0">
                <a:pos x="18" y="0"/>
              </a:cxn>
              <a:cxn ang="0">
                <a:pos x="15" y="0"/>
              </a:cxn>
              <a:cxn ang="0">
                <a:pos x="15" y="0"/>
              </a:cxn>
              <a:cxn ang="0">
                <a:pos x="15" y="0"/>
              </a:cxn>
              <a:cxn ang="0">
                <a:pos x="11" y="0"/>
              </a:cxn>
              <a:cxn ang="0">
                <a:pos x="11" y="0"/>
              </a:cxn>
              <a:cxn ang="0">
                <a:pos x="7" y="0"/>
              </a:cxn>
              <a:cxn ang="0">
                <a:pos x="7" y="4"/>
              </a:cxn>
              <a:cxn ang="0">
                <a:pos x="4" y="4"/>
              </a:cxn>
              <a:cxn ang="0">
                <a:pos x="4" y="4"/>
              </a:cxn>
              <a:cxn ang="0">
                <a:pos x="4" y="7"/>
              </a:cxn>
              <a:cxn ang="0">
                <a:pos x="4" y="7"/>
              </a:cxn>
              <a:cxn ang="0">
                <a:pos x="0" y="11"/>
              </a:cxn>
              <a:cxn ang="0">
                <a:pos x="0" y="11"/>
              </a:cxn>
              <a:cxn ang="0">
                <a:pos x="0" y="15"/>
              </a:cxn>
              <a:cxn ang="0">
                <a:pos x="4" y="15"/>
              </a:cxn>
              <a:cxn ang="0">
                <a:pos x="4" y="18"/>
              </a:cxn>
              <a:cxn ang="0">
                <a:pos x="4" y="18"/>
              </a:cxn>
              <a:cxn ang="0">
                <a:pos x="4" y="18"/>
              </a:cxn>
              <a:cxn ang="0">
                <a:pos x="7" y="22"/>
              </a:cxn>
              <a:cxn ang="0">
                <a:pos x="7" y="22"/>
              </a:cxn>
              <a:cxn ang="0">
                <a:pos x="11" y="22"/>
              </a:cxn>
              <a:cxn ang="0">
                <a:pos x="11" y="22"/>
              </a:cxn>
              <a:cxn ang="0">
                <a:pos x="15" y="22"/>
              </a:cxn>
              <a:cxn ang="0">
                <a:pos x="15" y="22"/>
              </a:cxn>
              <a:cxn ang="0">
                <a:pos x="11" y="22"/>
              </a:cxn>
            </a:cxnLst>
            <a:rect l="0" t="0" r="r" b="b"/>
            <a:pathLst>
              <a:path w="26" h="22">
                <a:moveTo>
                  <a:pt x="11" y="22"/>
                </a:moveTo>
                <a:lnTo>
                  <a:pt x="15" y="22"/>
                </a:lnTo>
                <a:lnTo>
                  <a:pt x="15" y="22"/>
                </a:lnTo>
                <a:lnTo>
                  <a:pt x="18" y="22"/>
                </a:lnTo>
                <a:lnTo>
                  <a:pt x="18" y="22"/>
                </a:lnTo>
                <a:lnTo>
                  <a:pt x="22" y="18"/>
                </a:lnTo>
                <a:lnTo>
                  <a:pt x="22" y="18"/>
                </a:lnTo>
                <a:lnTo>
                  <a:pt x="22" y="18"/>
                </a:lnTo>
                <a:lnTo>
                  <a:pt x="22" y="15"/>
                </a:lnTo>
                <a:lnTo>
                  <a:pt x="26" y="15"/>
                </a:lnTo>
                <a:lnTo>
                  <a:pt x="26" y="11"/>
                </a:lnTo>
                <a:lnTo>
                  <a:pt x="26" y="11"/>
                </a:lnTo>
                <a:lnTo>
                  <a:pt x="22" y="7"/>
                </a:lnTo>
                <a:lnTo>
                  <a:pt x="22" y="7"/>
                </a:lnTo>
                <a:lnTo>
                  <a:pt x="22" y="4"/>
                </a:lnTo>
                <a:lnTo>
                  <a:pt x="22" y="4"/>
                </a:lnTo>
                <a:lnTo>
                  <a:pt x="18" y="4"/>
                </a:lnTo>
                <a:lnTo>
                  <a:pt x="18" y="0"/>
                </a:lnTo>
                <a:lnTo>
                  <a:pt x="15" y="0"/>
                </a:lnTo>
                <a:lnTo>
                  <a:pt x="15" y="0"/>
                </a:lnTo>
                <a:lnTo>
                  <a:pt x="15" y="0"/>
                </a:lnTo>
                <a:lnTo>
                  <a:pt x="11" y="0"/>
                </a:lnTo>
                <a:lnTo>
                  <a:pt x="11" y="0"/>
                </a:lnTo>
                <a:lnTo>
                  <a:pt x="7" y="0"/>
                </a:lnTo>
                <a:lnTo>
                  <a:pt x="7" y="4"/>
                </a:lnTo>
                <a:lnTo>
                  <a:pt x="4" y="4"/>
                </a:lnTo>
                <a:lnTo>
                  <a:pt x="4" y="4"/>
                </a:lnTo>
                <a:lnTo>
                  <a:pt x="4" y="7"/>
                </a:lnTo>
                <a:lnTo>
                  <a:pt x="4" y="7"/>
                </a:lnTo>
                <a:lnTo>
                  <a:pt x="0" y="11"/>
                </a:lnTo>
                <a:lnTo>
                  <a:pt x="0" y="11"/>
                </a:lnTo>
                <a:lnTo>
                  <a:pt x="0" y="15"/>
                </a:lnTo>
                <a:lnTo>
                  <a:pt x="4" y="15"/>
                </a:lnTo>
                <a:lnTo>
                  <a:pt x="4" y="18"/>
                </a:lnTo>
                <a:lnTo>
                  <a:pt x="4" y="18"/>
                </a:lnTo>
                <a:lnTo>
                  <a:pt x="4" y="18"/>
                </a:lnTo>
                <a:lnTo>
                  <a:pt x="7" y="22"/>
                </a:lnTo>
                <a:lnTo>
                  <a:pt x="7" y="22"/>
                </a:lnTo>
                <a:lnTo>
                  <a:pt x="11" y="22"/>
                </a:lnTo>
                <a:lnTo>
                  <a:pt x="11" y="22"/>
                </a:lnTo>
                <a:lnTo>
                  <a:pt x="15" y="22"/>
                </a:lnTo>
                <a:lnTo>
                  <a:pt x="15" y="22"/>
                </a:lnTo>
                <a:lnTo>
                  <a:pt x="11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61" name="Freeform 141"/>
          <p:cNvSpPr>
            <a:spLocks/>
          </p:cNvSpPr>
          <p:nvPr/>
        </p:nvSpPr>
        <p:spPr bwMode="auto">
          <a:xfrm>
            <a:off x="3683000" y="4270375"/>
            <a:ext cx="34925" cy="34925"/>
          </a:xfrm>
          <a:custGeom>
            <a:avLst/>
            <a:gdLst/>
            <a:ahLst/>
            <a:cxnLst>
              <a:cxn ang="0">
                <a:pos x="11" y="22"/>
              </a:cxn>
              <a:cxn ang="0">
                <a:pos x="14" y="22"/>
              </a:cxn>
              <a:cxn ang="0">
                <a:pos x="14" y="22"/>
              </a:cxn>
              <a:cxn ang="0">
                <a:pos x="18" y="22"/>
              </a:cxn>
              <a:cxn ang="0">
                <a:pos x="18" y="22"/>
              </a:cxn>
              <a:cxn ang="0">
                <a:pos x="22" y="18"/>
              </a:cxn>
              <a:cxn ang="0">
                <a:pos x="22" y="18"/>
              </a:cxn>
              <a:cxn ang="0">
                <a:pos x="22" y="18"/>
              </a:cxn>
              <a:cxn ang="0">
                <a:pos x="22" y="15"/>
              </a:cxn>
              <a:cxn ang="0">
                <a:pos x="22" y="15"/>
              </a:cxn>
              <a:cxn ang="0">
                <a:pos x="22" y="11"/>
              </a:cxn>
              <a:cxn ang="0">
                <a:pos x="22" y="11"/>
              </a:cxn>
              <a:cxn ang="0">
                <a:pos x="22" y="7"/>
              </a:cxn>
              <a:cxn ang="0">
                <a:pos x="22" y="7"/>
              </a:cxn>
              <a:cxn ang="0">
                <a:pos x="22" y="4"/>
              </a:cxn>
              <a:cxn ang="0">
                <a:pos x="22" y="4"/>
              </a:cxn>
              <a:cxn ang="0">
                <a:pos x="18" y="4"/>
              </a:cxn>
              <a:cxn ang="0">
                <a:pos x="18" y="0"/>
              </a:cxn>
              <a:cxn ang="0">
                <a:pos x="14" y="0"/>
              </a:cxn>
              <a:cxn ang="0">
                <a:pos x="14" y="0"/>
              </a:cxn>
              <a:cxn ang="0">
                <a:pos x="11" y="0"/>
              </a:cxn>
              <a:cxn ang="0">
                <a:pos x="11" y="0"/>
              </a:cxn>
              <a:cxn ang="0">
                <a:pos x="7" y="0"/>
              </a:cxn>
              <a:cxn ang="0">
                <a:pos x="7" y="0"/>
              </a:cxn>
              <a:cxn ang="0">
                <a:pos x="3" y="4"/>
              </a:cxn>
              <a:cxn ang="0">
                <a:pos x="3" y="4"/>
              </a:cxn>
              <a:cxn ang="0">
                <a:pos x="3" y="4"/>
              </a:cxn>
              <a:cxn ang="0">
                <a:pos x="3" y="7"/>
              </a:cxn>
              <a:cxn ang="0">
                <a:pos x="0" y="7"/>
              </a:cxn>
              <a:cxn ang="0">
                <a:pos x="0" y="11"/>
              </a:cxn>
              <a:cxn ang="0">
                <a:pos x="0" y="11"/>
              </a:cxn>
              <a:cxn ang="0">
                <a:pos x="0" y="15"/>
              </a:cxn>
              <a:cxn ang="0">
                <a:pos x="0" y="15"/>
              </a:cxn>
              <a:cxn ang="0">
                <a:pos x="3" y="18"/>
              </a:cxn>
              <a:cxn ang="0">
                <a:pos x="3" y="18"/>
              </a:cxn>
              <a:cxn ang="0">
                <a:pos x="3" y="18"/>
              </a:cxn>
              <a:cxn ang="0">
                <a:pos x="3" y="22"/>
              </a:cxn>
              <a:cxn ang="0">
                <a:pos x="7" y="22"/>
              </a:cxn>
              <a:cxn ang="0">
                <a:pos x="7" y="22"/>
              </a:cxn>
              <a:cxn ang="0">
                <a:pos x="11" y="22"/>
              </a:cxn>
              <a:cxn ang="0">
                <a:pos x="11" y="22"/>
              </a:cxn>
              <a:cxn ang="0">
                <a:pos x="11" y="22"/>
              </a:cxn>
            </a:cxnLst>
            <a:rect l="0" t="0" r="r" b="b"/>
            <a:pathLst>
              <a:path w="22" h="22">
                <a:moveTo>
                  <a:pt x="11" y="22"/>
                </a:moveTo>
                <a:lnTo>
                  <a:pt x="14" y="22"/>
                </a:lnTo>
                <a:lnTo>
                  <a:pt x="14" y="22"/>
                </a:lnTo>
                <a:lnTo>
                  <a:pt x="18" y="22"/>
                </a:lnTo>
                <a:lnTo>
                  <a:pt x="18" y="22"/>
                </a:lnTo>
                <a:lnTo>
                  <a:pt x="22" y="18"/>
                </a:lnTo>
                <a:lnTo>
                  <a:pt x="22" y="18"/>
                </a:lnTo>
                <a:lnTo>
                  <a:pt x="22" y="18"/>
                </a:lnTo>
                <a:lnTo>
                  <a:pt x="22" y="15"/>
                </a:lnTo>
                <a:lnTo>
                  <a:pt x="22" y="15"/>
                </a:lnTo>
                <a:lnTo>
                  <a:pt x="22" y="11"/>
                </a:lnTo>
                <a:lnTo>
                  <a:pt x="22" y="11"/>
                </a:lnTo>
                <a:lnTo>
                  <a:pt x="22" y="7"/>
                </a:lnTo>
                <a:lnTo>
                  <a:pt x="22" y="7"/>
                </a:lnTo>
                <a:lnTo>
                  <a:pt x="22" y="4"/>
                </a:lnTo>
                <a:lnTo>
                  <a:pt x="22" y="4"/>
                </a:lnTo>
                <a:lnTo>
                  <a:pt x="18" y="4"/>
                </a:lnTo>
                <a:lnTo>
                  <a:pt x="18" y="0"/>
                </a:lnTo>
                <a:lnTo>
                  <a:pt x="14" y="0"/>
                </a:lnTo>
                <a:lnTo>
                  <a:pt x="14" y="0"/>
                </a:lnTo>
                <a:lnTo>
                  <a:pt x="11" y="0"/>
                </a:lnTo>
                <a:lnTo>
                  <a:pt x="11" y="0"/>
                </a:lnTo>
                <a:lnTo>
                  <a:pt x="7" y="0"/>
                </a:lnTo>
                <a:lnTo>
                  <a:pt x="7" y="0"/>
                </a:lnTo>
                <a:lnTo>
                  <a:pt x="3" y="4"/>
                </a:lnTo>
                <a:lnTo>
                  <a:pt x="3" y="4"/>
                </a:lnTo>
                <a:lnTo>
                  <a:pt x="3" y="4"/>
                </a:lnTo>
                <a:lnTo>
                  <a:pt x="3" y="7"/>
                </a:lnTo>
                <a:lnTo>
                  <a:pt x="0" y="7"/>
                </a:lnTo>
                <a:lnTo>
                  <a:pt x="0" y="11"/>
                </a:lnTo>
                <a:lnTo>
                  <a:pt x="0" y="11"/>
                </a:lnTo>
                <a:lnTo>
                  <a:pt x="0" y="15"/>
                </a:lnTo>
                <a:lnTo>
                  <a:pt x="0" y="15"/>
                </a:lnTo>
                <a:lnTo>
                  <a:pt x="3" y="18"/>
                </a:lnTo>
                <a:lnTo>
                  <a:pt x="3" y="18"/>
                </a:lnTo>
                <a:lnTo>
                  <a:pt x="3" y="18"/>
                </a:lnTo>
                <a:lnTo>
                  <a:pt x="3" y="22"/>
                </a:lnTo>
                <a:lnTo>
                  <a:pt x="7" y="22"/>
                </a:lnTo>
                <a:lnTo>
                  <a:pt x="7" y="22"/>
                </a:lnTo>
                <a:lnTo>
                  <a:pt x="11" y="22"/>
                </a:lnTo>
                <a:lnTo>
                  <a:pt x="11" y="22"/>
                </a:lnTo>
                <a:lnTo>
                  <a:pt x="11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62" name="Freeform 142"/>
          <p:cNvSpPr>
            <a:spLocks/>
          </p:cNvSpPr>
          <p:nvPr/>
        </p:nvSpPr>
        <p:spPr bwMode="auto">
          <a:xfrm>
            <a:off x="3803650" y="4270375"/>
            <a:ext cx="34925" cy="34925"/>
          </a:xfrm>
          <a:custGeom>
            <a:avLst/>
            <a:gdLst/>
            <a:ahLst/>
            <a:cxnLst>
              <a:cxn ang="0">
                <a:pos x="11" y="22"/>
              </a:cxn>
              <a:cxn ang="0">
                <a:pos x="15" y="22"/>
              </a:cxn>
              <a:cxn ang="0">
                <a:pos x="15" y="22"/>
              </a:cxn>
              <a:cxn ang="0">
                <a:pos x="19" y="22"/>
              </a:cxn>
              <a:cxn ang="0">
                <a:pos x="19" y="22"/>
              </a:cxn>
              <a:cxn ang="0">
                <a:pos x="19" y="18"/>
              </a:cxn>
              <a:cxn ang="0">
                <a:pos x="22" y="18"/>
              </a:cxn>
              <a:cxn ang="0">
                <a:pos x="22" y="18"/>
              </a:cxn>
              <a:cxn ang="0">
                <a:pos x="22" y="15"/>
              </a:cxn>
              <a:cxn ang="0">
                <a:pos x="22" y="15"/>
              </a:cxn>
              <a:cxn ang="0">
                <a:pos x="22" y="11"/>
              </a:cxn>
              <a:cxn ang="0">
                <a:pos x="22" y="11"/>
              </a:cxn>
              <a:cxn ang="0">
                <a:pos x="22" y="7"/>
              </a:cxn>
              <a:cxn ang="0">
                <a:pos x="22" y="7"/>
              </a:cxn>
              <a:cxn ang="0">
                <a:pos x="22" y="4"/>
              </a:cxn>
              <a:cxn ang="0">
                <a:pos x="19" y="4"/>
              </a:cxn>
              <a:cxn ang="0">
                <a:pos x="19" y="4"/>
              </a:cxn>
              <a:cxn ang="0">
                <a:pos x="19" y="0"/>
              </a:cxn>
              <a:cxn ang="0">
                <a:pos x="15" y="0"/>
              </a:cxn>
              <a:cxn ang="0">
                <a:pos x="15" y="0"/>
              </a:cxn>
              <a:cxn ang="0">
                <a:pos x="11" y="0"/>
              </a:cxn>
              <a:cxn ang="0">
                <a:pos x="11" y="0"/>
              </a:cxn>
              <a:cxn ang="0">
                <a:pos x="8" y="0"/>
              </a:cxn>
              <a:cxn ang="0">
                <a:pos x="8" y="0"/>
              </a:cxn>
              <a:cxn ang="0">
                <a:pos x="4" y="4"/>
              </a:cxn>
              <a:cxn ang="0">
                <a:pos x="4" y="4"/>
              </a:cxn>
              <a:cxn ang="0">
                <a:pos x="4" y="4"/>
              </a:cxn>
              <a:cxn ang="0">
                <a:pos x="0" y="7"/>
              </a:cxn>
              <a:cxn ang="0">
                <a:pos x="0" y="7"/>
              </a:cxn>
              <a:cxn ang="0">
                <a:pos x="0" y="11"/>
              </a:cxn>
              <a:cxn ang="0">
                <a:pos x="0" y="11"/>
              </a:cxn>
              <a:cxn ang="0">
                <a:pos x="0" y="15"/>
              </a:cxn>
              <a:cxn ang="0">
                <a:pos x="0" y="15"/>
              </a:cxn>
              <a:cxn ang="0">
                <a:pos x="0" y="18"/>
              </a:cxn>
              <a:cxn ang="0">
                <a:pos x="4" y="18"/>
              </a:cxn>
              <a:cxn ang="0">
                <a:pos x="4" y="18"/>
              </a:cxn>
              <a:cxn ang="0">
                <a:pos x="4" y="22"/>
              </a:cxn>
              <a:cxn ang="0">
                <a:pos x="8" y="22"/>
              </a:cxn>
              <a:cxn ang="0">
                <a:pos x="8" y="22"/>
              </a:cxn>
              <a:cxn ang="0">
                <a:pos x="11" y="22"/>
              </a:cxn>
              <a:cxn ang="0">
                <a:pos x="11" y="22"/>
              </a:cxn>
              <a:cxn ang="0">
                <a:pos x="11" y="22"/>
              </a:cxn>
            </a:cxnLst>
            <a:rect l="0" t="0" r="r" b="b"/>
            <a:pathLst>
              <a:path w="22" h="22">
                <a:moveTo>
                  <a:pt x="11" y="22"/>
                </a:moveTo>
                <a:lnTo>
                  <a:pt x="15" y="22"/>
                </a:lnTo>
                <a:lnTo>
                  <a:pt x="15" y="22"/>
                </a:lnTo>
                <a:lnTo>
                  <a:pt x="19" y="22"/>
                </a:lnTo>
                <a:lnTo>
                  <a:pt x="19" y="22"/>
                </a:lnTo>
                <a:lnTo>
                  <a:pt x="19" y="18"/>
                </a:lnTo>
                <a:lnTo>
                  <a:pt x="22" y="18"/>
                </a:lnTo>
                <a:lnTo>
                  <a:pt x="22" y="18"/>
                </a:lnTo>
                <a:lnTo>
                  <a:pt x="22" y="15"/>
                </a:lnTo>
                <a:lnTo>
                  <a:pt x="22" y="15"/>
                </a:lnTo>
                <a:lnTo>
                  <a:pt x="22" y="11"/>
                </a:lnTo>
                <a:lnTo>
                  <a:pt x="22" y="11"/>
                </a:lnTo>
                <a:lnTo>
                  <a:pt x="22" y="7"/>
                </a:lnTo>
                <a:lnTo>
                  <a:pt x="22" y="7"/>
                </a:lnTo>
                <a:lnTo>
                  <a:pt x="22" y="4"/>
                </a:lnTo>
                <a:lnTo>
                  <a:pt x="19" y="4"/>
                </a:lnTo>
                <a:lnTo>
                  <a:pt x="19" y="4"/>
                </a:lnTo>
                <a:lnTo>
                  <a:pt x="19" y="0"/>
                </a:lnTo>
                <a:lnTo>
                  <a:pt x="15" y="0"/>
                </a:lnTo>
                <a:lnTo>
                  <a:pt x="15" y="0"/>
                </a:lnTo>
                <a:lnTo>
                  <a:pt x="11" y="0"/>
                </a:lnTo>
                <a:lnTo>
                  <a:pt x="11" y="0"/>
                </a:lnTo>
                <a:lnTo>
                  <a:pt x="8" y="0"/>
                </a:lnTo>
                <a:lnTo>
                  <a:pt x="8" y="0"/>
                </a:lnTo>
                <a:lnTo>
                  <a:pt x="4" y="4"/>
                </a:lnTo>
                <a:lnTo>
                  <a:pt x="4" y="4"/>
                </a:lnTo>
                <a:lnTo>
                  <a:pt x="4" y="4"/>
                </a:lnTo>
                <a:lnTo>
                  <a:pt x="0" y="7"/>
                </a:lnTo>
                <a:lnTo>
                  <a:pt x="0" y="7"/>
                </a:lnTo>
                <a:lnTo>
                  <a:pt x="0" y="11"/>
                </a:lnTo>
                <a:lnTo>
                  <a:pt x="0" y="11"/>
                </a:lnTo>
                <a:lnTo>
                  <a:pt x="0" y="15"/>
                </a:lnTo>
                <a:lnTo>
                  <a:pt x="0" y="15"/>
                </a:lnTo>
                <a:lnTo>
                  <a:pt x="0" y="18"/>
                </a:lnTo>
                <a:lnTo>
                  <a:pt x="4" y="18"/>
                </a:lnTo>
                <a:lnTo>
                  <a:pt x="4" y="18"/>
                </a:lnTo>
                <a:lnTo>
                  <a:pt x="4" y="22"/>
                </a:lnTo>
                <a:lnTo>
                  <a:pt x="8" y="22"/>
                </a:lnTo>
                <a:lnTo>
                  <a:pt x="8" y="22"/>
                </a:lnTo>
                <a:lnTo>
                  <a:pt x="11" y="22"/>
                </a:lnTo>
                <a:lnTo>
                  <a:pt x="11" y="22"/>
                </a:lnTo>
                <a:lnTo>
                  <a:pt x="11" y="22"/>
                </a:lnTo>
                <a:close/>
              </a:path>
            </a:pathLst>
          </a:custGeom>
          <a:solidFill>
            <a:srgbClr val="EB75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63" name="Line 143"/>
          <p:cNvSpPr>
            <a:spLocks noChangeShapeType="1"/>
          </p:cNvSpPr>
          <p:nvPr/>
        </p:nvSpPr>
        <p:spPr bwMode="auto">
          <a:xfrm>
            <a:off x="3190875" y="4281488"/>
            <a:ext cx="300038" cy="6350"/>
          </a:xfrm>
          <a:prstGeom prst="line">
            <a:avLst/>
          </a:prstGeom>
          <a:noFill/>
          <a:ln w="23813">
            <a:solidFill>
              <a:srgbClr val="EB75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64" name="Freeform 144"/>
          <p:cNvSpPr>
            <a:spLocks/>
          </p:cNvSpPr>
          <p:nvPr/>
        </p:nvSpPr>
        <p:spPr bwMode="auto">
          <a:xfrm>
            <a:off x="1446213" y="3402013"/>
            <a:ext cx="98425" cy="10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" y="66"/>
              </a:cxn>
              <a:cxn ang="0">
                <a:pos x="62" y="33"/>
              </a:cxn>
              <a:cxn ang="0">
                <a:pos x="4" y="4"/>
              </a:cxn>
              <a:cxn ang="0">
                <a:pos x="4" y="4"/>
              </a:cxn>
              <a:cxn ang="0">
                <a:pos x="0" y="0"/>
              </a:cxn>
            </a:cxnLst>
            <a:rect l="0" t="0" r="r" b="b"/>
            <a:pathLst>
              <a:path w="62" h="66">
                <a:moveTo>
                  <a:pt x="0" y="0"/>
                </a:moveTo>
                <a:lnTo>
                  <a:pt x="4" y="66"/>
                </a:lnTo>
                <a:lnTo>
                  <a:pt x="62" y="33"/>
                </a:lnTo>
                <a:lnTo>
                  <a:pt x="4" y="4"/>
                </a:lnTo>
                <a:lnTo>
                  <a:pt x="4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65" name="Rectangle 145"/>
          <p:cNvSpPr>
            <a:spLocks noChangeArrowheads="1"/>
          </p:cNvSpPr>
          <p:nvPr/>
        </p:nvSpPr>
        <p:spPr bwMode="auto">
          <a:xfrm>
            <a:off x="5224463" y="3962400"/>
            <a:ext cx="338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u="none">
                <a:solidFill>
                  <a:srgbClr val="EB7500"/>
                </a:solidFill>
                <a:latin typeface="Arial" charset="0"/>
              </a:rPr>
              <a:t>Mem</a:t>
            </a:r>
            <a:endParaRPr lang="en-US" sz="1200" i="1" u="none">
              <a:latin typeface="Arial" charset="0"/>
            </a:endParaRPr>
          </a:p>
        </p:txBody>
      </p:sp>
      <p:grpSp>
        <p:nvGrpSpPr>
          <p:cNvPr id="184466" name="Group 146"/>
          <p:cNvGrpSpPr>
            <a:grpSpLocks/>
          </p:cNvGrpSpPr>
          <p:nvPr/>
        </p:nvGrpSpPr>
        <p:grpSpPr bwMode="auto">
          <a:xfrm>
            <a:off x="3505200" y="4876800"/>
            <a:ext cx="838200" cy="1066800"/>
            <a:chOff x="2112" y="2832"/>
            <a:chExt cx="528" cy="672"/>
          </a:xfrm>
        </p:grpSpPr>
        <p:sp>
          <p:nvSpPr>
            <p:cNvPr id="184467" name="Text Box 147"/>
            <p:cNvSpPr txBox="1">
              <a:spLocks noChangeArrowheads="1"/>
            </p:cNvSpPr>
            <p:nvPr/>
          </p:nvSpPr>
          <p:spPr bwMode="auto">
            <a:xfrm>
              <a:off x="2138" y="2912"/>
              <a:ext cx="502" cy="4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u="none">
                  <a:solidFill>
                    <a:schemeClr val="accent1"/>
                  </a:solidFill>
                  <a:latin typeface="Arial" charset="0"/>
                </a:rPr>
                <a:t>RegDst</a:t>
              </a:r>
              <a:r>
                <a:rPr lang="en-US" sz="1400" u="none">
                  <a:latin typeface="Arial" charset="0"/>
                </a:rPr>
                <a:t/>
              </a:r>
              <a:br>
                <a:rPr lang="en-US" sz="1400" u="none">
                  <a:latin typeface="Arial" charset="0"/>
                </a:rPr>
              </a:br>
              <a:r>
                <a:rPr lang="en-US" sz="1400" u="none">
                  <a:solidFill>
                    <a:schemeClr val="accent1"/>
                  </a:solidFill>
                  <a:latin typeface="Arial" charset="0"/>
                </a:rPr>
                <a:t>ALUop</a:t>
              </a:r>
              <a:br>
                <a:rPr lang="en-US" sz="1400" u="none">
                  <a:solidFill>
                    <a:schemeClr val="accent1"/>
                  </a:solidFill>
                  <a:latin typeface="Arial" charset="0"/>
                </a:rPr>
              </a:br>
              <a:r>
                <a:rPr lang="en-US" sz="1400" u="none">
                  <a:solidFill>
                    <a:schemeClr val="accent1"/>
                  </a:solidFill>
                  <a:latin typeface="Arial" charset="0"/>
                </a:rPr>
                <a:t>ALUSrc</a:t>
              </a:r>
              <a:endParaRPr lang="en-US" sz="1400" u="none">
                <a:latin typeface="Arial" charset="0"/>
              </a:endParaRPr>
            </a:p>
          </p:txBody>
        </p:sp>
        <p:sp>
          <p:nvSpPr>
            <p:cNvPr id="184468" name="Oval 148"/>
            <p:cNvSpPr>
              <a:spLocks noChangeArrowheads="1"/>
            </p:cNvSpPr>
            <p:nvPr/>
          </p:nvSpPr>
          <p:spPr bwMode="auto">
            <a:xfrm>
              <a:off x="2112" y="2832"/>
              <a:ext cx="528" cy="67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469" name="Oval 149"/>
          <p:cNvSpPr>
            <a:spLocks noChangeArrowheads="1"/>
          </p:cNvSpPr>
          <p:nvPr/>
        </p:nvSpPr>
        <p:spPr bwMode="auto">
          <a:xfrm>
            <a:off x="3352800" y="3733800"/>
            <a:ext cx="76200" cy="762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70" name="Line 150"/>
          <p:cNvSpPr>
            <a:spLocks noChangeShapeType="1"/>
          </p:cNvSpPr>
          <p:nvPr/>
        </p:nvSpPr>
        <p:spPr bwMode="auto">
          <a:xfrm>
            <a:off x="3429000" y="4419600"/>
            <a:ext cx="304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71" name="Text Box 151"/>
          <p:cNvSpPr txBox="1">
            <a:spLocks noChangeArrowheads="1"/>
          </p:cNvSpPr>
          <p:nvPr/>
        </p:nvSpPr>
        <p:spPr bwMode="auto">
          <a:xfrm>
            <a:off x="6018213" y="5105400"/>
            <a:ext cx="1001712" cy="730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u="none">
                <a:solidFill>
                  <a:schemeClr val="accent1"/>
                </a:solidFill>
                <a:latin typeface="Arial" charset="0"/>
              </a:rPr>
              <a:t>Branch</a:t>
            </a:r>
          </a:p>
          <a:p>
            <a:pPr eaLnBrk="0" hangingPunct="0"/>
            <a:r>
              <a:rPr lang="en-US" sz="1400" u="none">
                <a:solidFill>
                  <a:schemeClr val="accent1"/>
                </a:solidFill>
                <a:latin typeface="Arial" charset="0"/>
              </a:rPr>
              <a:t>MemRead</a:t>
            </a:r>
            <a:br>
              <a:rPr lang="en-US" sz="1400" u="none">
                <a:solidFill>
                  <a:schemeClr val="accent1"/>
                </a:solidFill>
                <a:latin typeface="Arial" charset="0"/>
              </a:rPr>
            </a:br>
            <a:r>
              <a:rPr lang="en-US" sz="1400" u="none">
                <a:solidFill>
                  <a:schemeClr val="accent1"/>
                </a:solidFill>
                <a:latin typeface="Arial" charset="0"/>
              </a:rPr>
              <a:t>MemWrite</a:t>
            </a:r>
            <a:endParaRPr lang="en-US" sz="1400" u="none">
              <a:latin typeface="Arial" charset="0"/>
            </a:endParaRPr>
          </a:p>
        </p:txBody>
      </p:sp>
      <p:sp>
        <p:nvSpPr>
          <p:cNvPr id="184472" name="Oval 152"/>
          <p:cNvSpPr>
            <a:spLocks noChangeArrowheads="1"/>
          </p:cNvSpPr>
          <p:nvPr/>
        </p:nvSpPr>
        <p:spPr bwMode="auto">
          <a:xfrm>
            <a:off x="5943600" y="5029200"/>
            <a:ext cx="1066800" cy="9906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000" i="1" u="none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84473" name="Oval 153"/>
          <p:cNvSpPr>
            <a:spLocks noChangeArrowheads="1"/>
          </p:cNvSpPr>
          <p:nvPr/>
        </p:nvSpPr>
        <p:spPr bwMode="auto">
          <a:xfrm>
            <a:off x="5715000" y="3810000"/>
            <a:ext cx="76200" cy="533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74" name="Line 154"/>
          <p:cNvSpPr>
            <a:spLocks noChangeShapeType="1"/>
          </p:cNvSpPr>
          <p:nvPr/>
        </p:nvSpPr>
        <p:spPr bwMode="auto">
          <a:xfrm>
            <a:off x="5791200" y="4343400"/>
            <a:ext cx="457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75" name="Oval 155"/>
          <p:cNvSpPr>
            <a:spLocks noChangeArrowheads="1"/>
          </p:cNvSpPr>
          <p:nvPr/>
        </p:nvSpPr>
        <p:spPr bwMode="auto">
          <a:xfrm>
            <a:off x="8026400" y="4953000"/>
            <a:ext cx="1066800" cy="9906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76" name="Text Box 156"/>
          <p:cNvSpPr txBox="1">
            <a:spLocks noChangeArrowheads="1"/>
          </p:cNvSpPr>
          <p:nvPr/>
        </p:nvSpPr>
        <p:spPr bwMode="auto">
          <a:xfrm>
            <a:off x="8013700" y="5095875"/>
            <a:ext cx="1109663" cy="730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u="none">
                <a:solidFill>
                  <a:schemeClr val="accent1"/>
                </a:solidFill>
                <a:latin typeface="Arial" charset="0"/>
              </a:rPr>
              <a:t>MemToReg</a:t>
            </a:r>
            <a:br>
              <a:rPr lang="en-US" sz="1400" u="none">
                <a:solidFill>
                  <a:schemeClr val="accent1"/>
                </a:solidFill>
                <a:latin typeface="Arial" charset="0"/>
              </a:rPr>
            </a:br>
            <a:r>
              <a:rPr lang="en-US" sz="1400" u="none">
                <a:solidFill>
                  <a:schemeClr val="accent1"/>
                </a:solidFill>
                <a:latin typeface="Arial" charset="0"/>
              </a:rPr>
              <a:t>RegWrite</a:t>
            </a:r>
            <a:br>
              <a:rPr lang="en-US" sz="1400" u="none">
                <a:solidFill>
                  <a:schemeClr val="accent1"/>
                </a:solidFill>
                <a:latin typeface="Arial" charset="0"/>
              </a:rPr>
            </a:br>
            <a:endParaRPr lang="en-US" sz="1400" u="none">
              <a:latin typeface="Arial" charset="0"/>
            </a:endParaRPr>
          </a:p>
        </p:txBody>
      </p:sp>
      <p:sp>
        <p:nvSpPr>
          <p:cNvPr id="184477" name="Oval 157"/>
          <p:cNvSpPr>
            <a:spLocks noChangeArrowheads="1"/>
          </p:cNvSpPr>
          <p:nvPr/>
        </p:nvSpPr>
        <p:spPr bwMode="auto">
          <a:xfrm>
            <a:off x="8153400" y="3810000"/>
            <a:ext cx="76200" cy="533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78" name="Line 158"/>
          <p:cNvSpPr>
            <a:spLocks noChangeShapeType="1"/>
          </p:cNvSpPr>
          <p:nvPr/>
        </p:nvSpPr>
        <p:spPr bwMode="auto">
          <a:xfrm>
            <a:off x="8229600" y="4343400"/>
            <a:ext cx="228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12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12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8C45-69A3-47FE-84EF-1E8B930C91C3}" type="slidenum">
              <a:rPr lang="en-US"/>
              <a:pPr/>
              <a:t>17</a:t>
            </a:fld>
            <a:endParaRPr lang="en-US"/>
          </a:p>
        </p:txBody>
      </p:sp>
      <p:sp>
        <p:nvSpPr>
          <p:cNvPr id="163842" name="Line 2"/>
          <p:cNvSpPr>
            <a:spLocks noChangeShapeType="1"/>
          </p:cNvSpPr>
          <p:nvPr/>
        </p:nvSpPr>
        <p:spPr bwMode="auto">
          <a:xfrm>
            <a:off x="8229600" y="5181600"/>
            <a:ext cx="762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43" name="Line 3"/>
          <p:cNvSpPr>
            <a:spLocks noChangeShapeType="1"/>
          </p:cNvSpPr>
          <p:nvPr/>
        </p:nvSpPr>
        <p:spPr bwMode="auto">
          <a:xfrm>
            <a:off x="6324600" y="4648200"/>
            <a:ext cx="304800" cy="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44" name="Line 4"/>
          <p:cNvSpPr>
            <a:spLocks noChangeShapeType="1"/>
          </p:cNvSpPr>
          <p:nvPr/>
        </p:nvSpPr>
        <p:spPr bwMode="auto">
          <a:xfrm>
            <a:off x="3048000" y="51816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45" name="Rectangle 5"/>
          <p:cNvSpPr>
            <a:spLocks noChangeArrowheads="1"/>
          </p:cNvSpPr>
          <p:nvPr/>
        </p:nvSpPr>
        <p:spPr bwMode="auto">
          <a:xfrm>
            <a:off x="304800" y="3124200"/>
            <a:ext cx="381000" cy="685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u="none">
                <a:latin typeface="Times New Roman" pitchFamily="18" charset="0"/>
              </a:rPr>
              <a:t>PC</a:t>
            </a:r>
          </a:p>
        </p:txBody>
      </p:sp>
      <p:sp>
        <p:nvSpPr>
          <p:cNvPr id="163846" name="Rectangle 6"/>
          <p:cNvSpPr>
            <a:spLocks noChangeArrowheads="1"/>
          </p:cNvSpPr>
          <p:nvPr/>
        </p:nvSpPr>
        <p:spPr bwMode="auto">
          <a:xfrm>
            <a:off x="990600" y="3124200"/>
            <a:ext cx="533400" cy="838200"/>
          </a:xfrm>
          <a:prstGeom prst="rect">
            <a:avLst/>
          </a:prstGeom>
          <a:solidFill>
            <a:srgbClr val="CBCC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u="none">
                <a:latin typeface="Times New Roman" pitchFamily="18" charset="0"/>
              </a:rPr>
              <a:t>Inst</a:t>
            </a:r>
          </a:p>
          <a:p>
            <a:pPr algn="ctr"/>
            <a:r>
              <a:rPr lang="en-US" sz="1400" u="none">
                <a:latin typeface="Times New Roman" pitchFamily="18" charset="0"/>
              </a:rPr>
              <a:t>mem</a:t>
            </a:r>
          </a:p>
        </p:txBody>
      </p:sp>
      <p:sp>
        <p:nvSpPr>
          <p:cNvPr id="163847" name="Rectangle 7"/>
          <p:cNvSpPr>
            <a:spLocks noChangeArrowheads="1"/>
          </p:cNvSpPr>
          <p:nvPr/>
        </p:nvSpPr>
        <p:spPr bwMode="auto">
          <a:xfrm rot="-5400000">
            <a:off x="2095500" y="3009900"/>
            <a:ext cx="1828800" cy="838200"/>
          </a:xfrm>
          <a:prstGeom prst="rect">
            <a:avLst/>
          </a:prstGeom>
          <a:solidFill>
            <a:srgbClr val="CBCC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400" u="none">
                <a:latin typeface="Times New Roman" pitchFamily="18" charset="0"/>
              </a:rPr>
              <a:t>Register file</a:t>
            </a:r>
          </a:p>
          <a:p>
            <a:endParaRPr lang="en-US" sz="1400" u="none">
              <a:latin typeface="Times New Roman" pitchFamily="18" charset="0"/>
            </a:endParaRPr>
          </a:p>
          <a:p>
            <a:endParaRPr lang="en-US" sz="1400" u="none">
              <a:latin typeface="Times New Roman" pitchFamily="18" charset="0"/>
            </a:endParaRPr>
          </a:p>
          <a:p>
            <a:endParaRPr lang="en-US" sz="1400" u="none">
              <a:latin typeface="Times New Roman" pitchFamily="18" charset="0"/>
            </a:endParaRPr>
          </a:p>
        </p:txBody>
      </p:sp>
      <p:sp>
        <p:nvSpPr>
          <p:cNvPr id="163848" name="AutoShape 8"/>
          <p:cNvSpPr>
            <a:spLocks noChangeArrowheads="1"/>
          </p:cNvSpPr>
          <p:nvPr/>
        </p:nvSpPr>
        <p:spPr bwMode="auto">
          <a:xfrm rot="-5400000">
            <a:off x="8134350" y="3067050"/>
            <a:ext cx="990600" cy="3429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996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sz="1400" u="none">
                <a:latin typeface="Times New Roman" pitchFamily="18" charset="0"/>
              </a:rPr>
              <a:t>M</a:t>
            </a:r>
          </a:p>
          <a:p>
            <a:pPr algn="ctr"/>
            <a:r>
              <a:rPr lang="en-US" sz="1400" u="none">
                <a:latin typeface="Times New Roman" pitchFamily="18" charset="0"/>
              </a:rPr>
              <a:t>U</a:t>
            </a:r>
          </a:p>
          <a:p>
            <a:pPr algn="ctr"/>
            <a:r>
              <a:rPr lang="en-US" sz="1400" u="none">
                <a:latin typeface="Times New Roman" pitchFamily="18" charset="0"/>
              </a:rPr>
              <a:t>X</a:t>
            </a:r>
          </a:p>
        </p:txBody>
      </p:sp>
      <p:grpSp>
        <p:nvGrpSpPr>
          <p:cNvPr id="163849" name="Group 9"/>
          <p:cNvGrpSpPr>
            <a:grpSpLocks/>
          </p:cNvGrpSpPr>
          <p:nvPr/>
        </p:nvGrpSpPr>
        <p:grpSpPr bwMode="auto">
          <a:xfrm>
            <a:off x="5105400" y="2895600"/>
            <a:ext cx="542925" cy="1371600"/>
            <a:chOff x="-72" y="2365"/>
            <a:chExt cx="397" cy="1056"/>
          </a:xfrm>
        </p:grpSpPr>
        <p:sp>
          <p:nvSpPr>
            <p:cNvPr id="163850" name="Freeform 10"/>
            <p:cNvSpPr>
              <a:spLocks/>
            </p:cNvSpPr>
            <p:nvPr/>
          </p:nvSpPr>
          <p:spPr bwMode="auto">
            <a:xfrm rot="-5400000">
              <a:off x="-421" y="2714"/>
              <a:ext cx="1056" cy="358"/>
            </a:xfrm>
            <a:custGeom>
              <a:avLst/>
              <a:gdLst/>
              <a:ahLst/>
              <a:cxnLst>
                <a:cxn ang="0">
                  <a:pos x="480" y="288"/>
                </a:cxn>
                <a:cxn ang="0">
                  <a:pos x="672" y="0"/>
                </a:cxn>
                <a:cxn ang="0">
                  <a:pos x="432" y="0"/>
                </a:cxn>
                <a:cxn ang="0">
                  <a:pos x="384" y="96"/>
                </a:cxn>
                <a:cxn ang="0">
                  <a:pos x="288" y="96"/>
                </a:cxn>
                <a:cxn ang="0">
                  <a:pos x="240" y="0"/>
                </a:cxn>
                <a:cxn ang="0">
                  <a:pos x="0" y="0"/>
                </a:cxn>
                <a:cxn ang="0">
                  <a:pos x="192" y="288"/>
                </a:cxn>
                <a:cxn ang="0">
                  <a:pos x="480" y="288"/>
                </a:cxn>
              </a:cxnLst>
              <a:rect l="0" t="0" r="r" b="b"/>
              <a:pathLst>
                <a:path w="672" h="288">
                  <a:moveTo>
                    <a:pt x="480" y="288"/>
                  </a:moveTo>
                  <a:lnTo>
                    <a:pt x="672" y="0"/>
                  </a:lnTo>
                  <a:lnTo>
                    <a:pt x="432" y="0"/>
                  </a:lnTo>
                  <a:lnTo>
                    <a:pt x="384" y="96"/>
                  </a:lnTo>
                  <a:lnTo>
                    <a:pt x="288" y="96"/>
                  </a:lnTo>
                  <a:lnTo>
                    <a:pt x="240" y="0"/>
                  </a:lnTo>
                  <a:lnTo>
                    <a:pt x="0" y="0"/>
                  </a:lnTo>
                  <a:lnTo>
                    <a:pt x="192" y="288"/>
                  </a:lnTo>
                  <a:lnTo>
                    <a:pt x="480" y="288"/>
                  </a:lnTo>
                  <a:close/>
                </a:path>
              </a:pathLst>
            </a:custGeom>
            <a:solidFill>
              <a:schemeClr val="accent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3851" name="Text Box 11"/>
            <p:cNvSpPr txBox="1">
              <a:spLocks noChangeArrowheads="1"/>
            </p:cNvSpPr>
            <p:nvPr/>
          </p:nvSpPr>
          <p:spPr bwMode="auto">
            <a:xfrm>
              <a:off x="96" y="2630"/>
              <a:ext cx="229" cy="56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u="none">
                  <a:latin typeface="Times New Roman" pitchFamily="18" charset="0"/>
                </a:rPr>
                <a:t>A</a:t>
              </a:r>
            </a:p>
            <a:p>
              <a:r>
                <a:rPr lang="en-US" sz="1400" b="1" u="none">
                  <a:latin typeface="Times New Roman" pitchFamily="18" charset="0"/>
                </a:rPr>
                <a:t>L</a:t>
              </a:r>
            </a:p>
            <a:p>
              <a:r>
                <a:rPr lang="en-US" sz="1400" b="1" u="none">
                  <a:latin typeface="Times New Roman" pitchFamily="18" charset="0"/>
                </a:rPr>
                <a:t>U</a:t>
              </a:r>
            </a:p>
          </p:txBody>
        </p:sp>
      </p:grpSp>
      <p:sp>
        <p:nvSpPr>
          <p:cNvPr id="163852" name="AutoShape 12"/>
          <p:cNvSpPr>
            <a:spLocks noChangeArrowheads="1"/>
          </p:cNvSpPr>
          <p:nvPr/>
        </p:nvSpPr>
        <p:spPr bwMode="auto">
          <a:xfrm rot="5400000" flipH="1">
            <a:off x="171450" y="1200150"/>
            <a:ext cx="762000" cy="3429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996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en-US" sz="1000" u="none">
                <a:latin typeface="Times New Roman" pitchFamily="18" charset="0"/>
              </a:rPr>
              <a:t>M</a:t>
            </a:r>
          </a:p>
          <a:p>
            <a:pPr algn="ctr"/>
            <a:r>
              <a:rPr lang="en-US" sz="1000" u="none">
                <a:latin typeface="Times New Roman" pitchFamily="18" charset="0"/>
              </a:rPr>
              <a:t>U</a:t>
            </a:r>
          </a:p>
          <a:p>
            <a:pPr algn="ctr"/>
            <a:r>
              <a:rPr lang="en-US" sz="1000" u="none">
                <a:latin typeface="Times New Roman" pitchFamily="18" charset="0"/>
              </a:rPr>
              <a:t>X</a:t>
            </a:r>
          </a:p>
        </p:txBody>
      </p:sp>
      <p:sp>
        <p:nvSpPr>
          <p:cNvPr id="163853" name="Rectangle 13"/>
          <p:cNvSpPr>
            <a:spLocks noChangeArrowheads="1"/>
          </p:cNvSpPr>
          <p:nvPr/>
        </p:nvSpPr>
        <p:spPr bwMode="auto">
          <a:xfrm>
            <a:off x="609600" y="1981200"/>
            <a:ext cx="228600" cy="228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u="none">
                <a:latin typeface="Times New Roman" pitchFamily="18" charset="0"/>
              </a:rPr>
              <a:t>1</a:t>
            </a:r>
          </a:p>
        </p:txBody>
      </p:sp>
      <p:sp>
        <p:nvSpPr>
          <p:cNvPr id="163854" name="Rectangle 14"/>
          <p:cNvSpPr>
            <a:spLocks noChangeArrowheads="1"/>
          </p:cNvSpPr>
          <p:nvPr/>
        </p:nvSpPr>
        <p:spPr bwMode="auto">
          <a:xfrm>
            <a:off x="1600200" y="914400"/>
            <a:ext cx="457200" cy="4953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55" name="Rectangle 15"/>
          <p:cNvSpPr>
            <a:spLocks noChangeArrowheads="1"/>
          </p:cNvSpPr>
          <p:nvPr/>
        </p:nvSpPr>
        <p:spPr bwMode="auto">
          <a:xfrm>
            <a:off x="3810000" y="914400"/>
            <a:ext cx="457200" cy="4953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56" name="Rectangle 16"/>
          <p:cNvSpPr>
            <a:spLocks noChangeArrowheads="1"/>
          </p:cNvSpPr>
          <p:nvPr/>
        </p:nvSpPr>
        <p:spPr bwMode="auto">
          <a:xfrm>
            <a:off x="5867400" y="914400"/>
            <a:ext cx="457200" cy="4953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57" name="Rectangle 17"/>
          <p:cNvSpPr>
            <a:spLocks noChangeArrowheads="1"/>
          </p:cNvSpPr>
          <p:nvPr/>
        </p:nvSpPr>
        <p:spPr bwMode="auto">
          <a:xfrm>
            <a:off x="6629400" y="3124200"/>
            <a:ext cx="838200" cy="1676400"/>
          </a:xfrm>
          <a:prstGeom prst="rect">
            <a:avLst/>
          </a:prstGeom>
          <a:solidFill>
            <a:srgbClr val="CBCC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u="none">
                <a:latin typeface="Times New Roman" pitchFamily="18" charset="0"/>
              </a:rPr>
              <a:t>Data</a:t>
            </a:r>
          </a:p>
          <a:p>
            <a:pPr algn="ctr"/>
            <a:r>
              <a:rPr lang="en-US" sz="1400" u="none">
                <a:latin typeface="Times New Roman" pitchFamily="18" charset="0"/>
              </a:rPr>
              <a:t>memory</a:t>
            </a:r>
          </a:p>
        </p:txBody>
      </p:sp>
      <p:sp>
        <p:nvSpPr>
          <p:cNvPr id="163858" name="Rectangle 18"/>
          <p:cNvSpPr>
            <a:spLocks noChangeArrowheads="1"/>
          </p:cNvSpPr>
          <p:nvPr/>
        </p:nvSpPr>
        <p:spPr bwMode="auto">
          <a:xfrm>
            <a:off x="7772400" y="914400"/>
            <a:ext cx="457200" cy="4953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3859" name="Group 19"/>
          <p:cNvGrpSpPr>
            <a:grpSpLocks/>
          </p:cNvGrpSpPr>
          <p:nvPr/>
        </p:nvGrpSpPr>
        <p:grpSpPr bwMode="auto">
          <a:xfrm>
            <a:off x="1066800" y="1981200"/>
            <a:ext cx="446088" cy="762000"/>
            <a:chOff x="624" y="1248"/>
            <a:chExt cx="281" cy="480"/>
          </a:xfrm>
        </p:grpSpPr>
        <p:sp>
          <p:nvSpPr>
            <p:cNvPr id="163860" name="Freeform 20"/>
            <p:cNvSpPr>
              <a:spLocks/>
            </p:cNvSpPr>
            <p:nvPr/>
          </p:nvSpPr>
          <p:spPr bwMode="auto">
            <a:xfrm>
              <a:off x="624" y="1248"/>
              <a:ext cx="240" cy="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144"/>
                </a:cxn>
                <a:cxn ang="0">
                  <a:pos x="240" y="336"/>
                </a:cxn>
                <a:cxn ang="0">
                  <a:pos x="0" y="480"/>
                </a:cxn>
                <a:cxn ang="0">
                  <a:pos x="0" y="336"/>
                </a:cxn>
                <a:cxn ang="0">
                  <a:pos x="96" y="240"/>
                </a:cxn>
                <a:cxn ang="0">
                  <a:pos x="0" y="144"/>
                </a:cxn>
                <a:cxn ang="0">
                  <a:pos x="0" y="0"/>
                </a:cxn>
              </a:cxnLst>
              <a:rect l="0" t="0" r="r" b="b"/>
              <a:pathLst>
                <a:path w="240" h="480">
                  <a:moveTo>
                    <a:pt x="0" y="0"/>
                  </a:moveTo>
                  <a:lnTo>
                    <a:pt x="240" y="144"/>
                  </a:lnTo>
                  <a:lnTo>
                    <a:pt x="240" y="336"/>
                  </a:lnTo>
                  <a:lnTo>
                    <a:pt x="0" y="480"/>
                  </a:lnTo>
                  <a:lnTo>
                    <a:pt x="0" y="336"/>
                  </a:lnTo>
                  <a:lnTo>
                    <a:pt x="96" y="240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3861" name="Text Box 21"/>
            <p:cNvSpPr txBox="1">
              <a:spLocks noChangeArrowheads="1"/>
            </p:cNvSpPr>
            <p:nvPr/>
          </p:nvSpPr>
          <p:spPr bwMode="auto">
            <a:xfrm>
              <a:off x="680" y="1346"/>
              <a:ext cx="225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u="none">
                  <a:latin typeface="Times New Roman" pitchFamily="18" charset="0"/>
                </a:rPr>
                <a:t>+</a:t>
              </a:r>
            </a:p>
          </p:txBody>
        </p:sp>
      </p:grpSp>
      <p:grpSp>
        <p:nvGrpSpPr>
          <p:cNvPr id="163862" name="Group 22"/>
          <p:cNvGrpSpPr>
            <a:grpSpLocks/>
          </p:cNvGrpSpPr>
          <p:nvPr/>
        </p:nvGrpSpPr>
        <p:grpSpPr bwMode="auto">
          <a:xfrm>
            <a:off x="4876800" y="1752600"/>
            <a:ext cx="446088" cy="762000"/>
            <a:chOff x="624" y="1248"/>
            <a:chExt cx="281" cy="480"/>
          </a:xfrm>
        </p:grpSpPr>
        <p:sp>
          <p:nvSpPr>
            <p:cNvPr id="163863" name="Freeform 23"/>
            <p:cNvSpPr>
              <a:spLocks/>
            </p:cNvSpPr>
            <p:nvPr/>
          </p:nvSpPr>
          <p:spPr bwMode="auto">
            <a:xfrm>
              <a:off x="624" y="1248"/>
              <a:ext cx="240" cy="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144"/>
                </a:cxn>
                <a:cxn ang="0">
                  <a:pos x="240" y="336"/>
                </a:cxn>
                <a:cxn ang="0">
                  <a:pos x="0" y="480"/>
                </a:cxn>
                <a:cxn ang="0">
                  <a:pos x="0" y="336"/>
                </a:cxn>
                <a:cxn ang="0">
                  <a:pos x="96" y="240"/>
                </a:cxn>
                <a:cxn ang="0">
                  <a:pos x="0" y="144"/>
                </a:cxn>
                <a:cxn ang="0">
                  <a:pos x="0" y="0"/>
                </a:cxn>
              </a:cxnLst>
              <a:rect l="0" t="0" r="r" b="b"/>
              <a:pathLst>
                <a:path w="240" h="480">
                  <a:moveTo>
                    <a:pt x="0" y="0"/>
                  </a:moveTo>
                  <a:lnTo>
                    <a:pt x="240" y="144"/>
                  </a:lnTo>
                  <a:lnTo>
                    <a:pt x="240" y="336"/>
                  </a:lnTo>
                  <a:lnTo>
                    <a:pt x="0" y="480"/>
                  </a:lnTo>
                  <a:lnTo>
                    <a:pt x="0" y="336"/>
                  </a:lnTo>
                  <a:lnTo>
                    <a:pt x="96" y="240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3864" name="Text Box 24"/>
            <p:cNvSpPr txBox="1">
              <a:spLocks noChangeArrowheads="1"/>
            </p:cNvSpPr>
            <p:nvPr/>
          </p:nvSpPr>
          <p:spPr bwMode="auto">
            <a:xfrm>
              <a:off x="680" y="1346"/>
              <a:ext cx="225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u="none">
                  <a:latin typeface="Times New Roman" pitchFamily="18" charset="0"/>
                </a:rPr>
                <a:t>+</a:t>
              </a:r>
            </a:p>
          </p:txBody>
        </p:sp>
      </p:grpSp>
      <p:sp>
        <p:nvSpPr>
          <p:cNvPr id="163865" name="Line 25"/>
          <p:cNvSpPr>
            <a:spLocks noChangeShapeType="1"/>
          </p:cNvSpPr>
          <p:nvPr/>
        </p:nvSpPr>
        <p:spPr bwMode="auto">
          <a:xfrm>
            <a:off x="1524000" y="34290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66" name="Line 26"/>
          <p:cNvSpPr>
            <a:spLocks noChangeShapeType="1"/>
          </p:cNvSpPr>
          <p:nvPr/>
        </p:nvSpPr>
        <p:spPr bwMode="auto">
          <a:xfrm>
            <a:off x="1447800" y="2362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67" name="Line 27"/>
          <p:cNvSpPr>
            <a:spLocks noChangeShapeType="1"/>
          </p:cNvSpPr>
          <p:nvPr/>
        </p:nvSpPr>
        <p:spPr bwMode="auto">
          <a:xfrm flipV="1">
            <a:off x="1524000" y="16002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68" name="Line 28"/>
          <p:cNvSpPr>
            <a:spLocks noChangeShapeType="1"/>
          </p:cNvSpPr>
          <p:nvPr/>
        </p:nvSpPr>
        <p:spPr bwMode="auto">
          <a:xfrm flipH="1">
            <a:off x="714375" y="1600200"/>
            <a:ext cx="809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69" name="Line 29"/>
          <p:cNvSpPr>
            <a:spLocks noChangeShapeType="1"/>
          </p:cNvSpPr>
          <p:nvPr/>
        </p:nvSpPr>
        <p:spPr bwMode="auto">
          <a:xfrm>
            <a:off x="838200" y="2133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70" name="Line 30"/>
          <p:cNvSpPr>
            <a:spLocks noChangeShapeType="1"/>
          </p:cNvSpPr>
          <p:nvPr/>
        </p:nvSpPr>
        <p:spPr bwMode="auto">
          <a:xfrm>
            <a:off x="685800" y="34290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71" name="Line 31"/>
          <p:cNvSpPr>
            <a:spLocks noChangeShapeType="1"/>
          </p:cNvSpPr>
          <p:nvPr/>
        </p:nvSpPr>
        <p:spPr bwMode="auto">
          <a:xfrm flipV="1">
            <a:off x="838200" y="25908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72" name="Line 32"/>
          <p:cNvSpPr>
            <a:spLocks noChangeShapeType="1"/>
          </p:cNvSpPr>
          <p:nvPr/>
        </p:nvSpPr>
        <p:spPr bwMode="auto">
          <a:xfrm>
            <a:off x="838200" y="25908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73" name="Line 33"/>
          <p:cNvSpPr>
            <a:spLocks noChangeShapeType="1"/>
          </p:cNvSpPr>
          <p:nvPr/>
        </p:nvSpPr>
        <p:spPr bwMode="auto">
          <a:xfrm flipV="1">
            <a:off x="152400" y="1371600"/>
            <a:ext cx="0" cy="2057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74" name="Line 34"/>
          <p:cNvSpPr>
            <a:spLocks noChangeShapeType="1"/>
          </p:cNvSpPr>
          <p:nvPr/>
        </p:nvSpPr>
        <p:spPr bwMode="auto">
          <a:xfrm>
            <a:off x="152400" y="137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75" name="Line 35"/>
          <p:cNvSpPr>
            <a:spLocks noChangeShapeType="1"/>
          </p:cNvSpPr>
          <p:nvPr/>
        </p:nvSpPr>
        <p:spPr bwMode="auto">
          <a:xfrm>
            <a:off x="152400" y="3429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76" name="Line 36"/>
          <p:cNvSpPr>
            <a:spLocks noChangeShapeType="1"/>
          </p:cNvSpPr>
          <p:nvPr/>
        </p:nvSpPr>
        <p:spPr bwMode="auto">
          <a:xfrm>
            <a:off x="2057400" y="34290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77" name="Line 37"/>
          <p:cNvSpPr>
            <a:spLocks noChangeShapeType="1"/>
          </p:cNvSpPr>
          <p:nvPr/>
        </p:nvSpPr>
        <p:spPr bwMode="auto">
          <a:xfrm>
            <a:off x="2133600" y="3048000"/>
            <a:ext cx="0" cy="2286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78" name="Line 38"/>
          <p:cNvSpPr>
            <a:spLocks noChangeShapeType="1"/>
          </p:cNvSpPr>
          <p:nvPr/>
        </p:nvSpPr>
        <p:spPr bwMode="auto">
          <a:xfrm>
            <a:off x="2133600" y="4419600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79" name="Line 39"/>
          <p:cNvSpPr>
            <a:spLocks noChangeShapeType="1"/>
          </p:cNvSpPr>
          <p:nvPr/>
        </p:nvSpPr>
        <p:spPr bwMode="auto">
          <a:xfrm>
            <a:off x="2133600" y="3048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80" name="Line 40"/>
          <p:cNvSpPr>
            <a:spLocks noChangeShapeType="1"/>
          </p:cNvSpPr>
          <p:nvPr/>
        </p:nvSpPr>
        <p:spPr bwMode="auto">
          <a:xfrm>
            <a:off x="2133600" y="3276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81" name="Line 41"/>
          <p:cNvSpPr>
            <a:spLocks noChangeShapeType="1"/>
          </p:cNvSpPr>
          <p:nvPr/>
        </p:nvSpPr>
        <p:spPr bwMode="auto">
          <a:xfrm>
            <a:off x="3429000" y="3810000"/>
            <a:ext cx="381000" cy="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82" name="Line 42"/>
          <p:cNvSpPr>
            <a:spLocks noChangeShapeType="1"/>
          </p:cNvSpPr>
          <p:nvPr/>
        </p:nvSpPr>
        <p:spPr bwMode="auto">
          <a:xfrm>
            <a:off x="3429000" y="32004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83" name="Line 43"/>
          <p:cNvSpPr>
            <a:spLocks noChangeShapeType="1"/>
          </p:cNvSpPr>
          <p:nvPr/>
        </p:nvSpPr>
        <p:spPr bwMode="auto">
          <a:xfrm>
            <a:off x="4267200" y="3810000"/>
            <a:ext cx="381000" cy="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84" name="Line 44"/>
          <p:cNvSpPr>
            <a:spLocks noChangeShapeType="1"/>
          </p:cNvSpPr>
          <p:nvPr/>
        </p:nvSpPr>
        <p:spPr bwMode="auto">
          <a:xfrm>
            <a:off x="4267200" y="32004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85" name="Line 45"/>
          <p:cNvSpPr>
            <a:spLocks noChangeShapeType="1"/>
          </p:cNvSpPr>
          <p:nvPr/>
        </p:nvSpPr>
        <p:spPr bwMode="auto">
          <a:xfrm>
            <a:off x="2057400" y="23622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86" name="Line 46"/>
          <p:cNvSpPr>
            <a:spLocks noChangeShapeType="1"/>
          </p:cNvSpPr>
          <p:nvPr/>
        </p:nvSpPr>
        <p:spPr bwMode="auto">
          <a:xfrm>
            <a:off x="4267200" y="2362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87" name="Line 47"/>
          <p:cNvSpPr>
            <a:spLocks noChangeShapeType="1"/>
          </p:cNvSpPr>
          <p:nvPr/>
        </p:nvSpPr>
        <p:spPr bwMode="auto">
          <a:xfrm>
            <a:off x="4267200" y="4419600"/>
            <a:ext cx="381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88" name="Line 48"/>
          <p:cNvSpPr>
            <a:spLocks noChangeShapeType="1"/>
          </p:cNvSpPr>
          <p:nvPr/>
        </p:nvSpPr>
        <p:spPr bwMode="auto">
          <a:xfrm flipV="1">
            <a:off x="4419600" y="1905000"/>
            <a:ext cx="0" cy="25146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89" name="Line 49"/>
          <p:cNvSpPr>
            <a:spLocks noChangeShapeType="1"/>
          </p:cNvSpPr>
          <p:nvPr/>
        </p:nvSpPr>
        <p:spPr bwMode="auto">
          <a:xfrm>
            <a:off x="4419600" y="1905000"/>
            <a:ext cx="457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90" name="AutoShape 50"/>
          <p:cNvSpPr>
            <a:spLocks noChangeArrowheads="1"/>
          </p:cNvSpPr>
          <p:nvPr/>
        </p:nvSpPr>
        <p:spPr bwMode="auto">
          <a:xfrm rot="-5400000">
            <a:off x="4324350" y="3905250"/>
            <a:ext cx="990600" cy="3429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996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sz="1400" u="none">
                <a:latin typeface="Times New Roman" pitchFamily="18" charset="0"/>
              </a:rPr>
              <a:t>M</a:t>
            </a:r>
          </a:p>
          <a:p>
            <a:pPr algn="ctr"/>
            <a:r>
              <a:rPr lang="en-US" sz="1400" u="none">
                <a:latin typeface="Times New Roman" pitchFamily="18" charset="0"/>
              </a:rPr>
              <a:t>U</a:t>
            </a:r>
          </a:p>
          <a:p>
            <a:pPr algn="ctr"/>
            <a:r>
              <a:rPr lang="en-US" sz="1400" u="none">
                <a:latin typeface="Times New Roman" pitchFamily="18" charset="0"/>
              </a:rPr>
              <a:t>X</a:t>
            </a:r>
          </a:p>
        </p:txBody>
      </p:sp>
      <p:sp>
        <p:nvSpPr>
          <p:cNvPr id="163891" name="Line 51"/>
          <p:cNvSpPr>
            <a:spLocks noChangeShapeType="1"/>
          </p:cNvSpPr>
          <p:nvPr/>
        </p:nvSpPr>
        <p:spPr bwMode="auto">
          <a:xfrm flipH="1" flipV="1">
            <a:off x="4987925" y="4038600"/>
            <a:ext cx="1174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92" name="Line 52"/>
          <p:cNvSpPr>
            <a:spLocks noChangeShapeType="1"/>
          </p:cNvSpPr>
          <p:nvPr/>
        </p:nvSpPr>
        <p:spPr bwMode="auto">
          <a:xfrm>
            <a:off x="5586413" y="3505200"/>
            <a:ext cx="280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93" name="Line 53"/>
          <p:cNvSpPr>
            <a:spLocks noChangeShapeType="1"/>
          </p:cNvSpPr>
          <p:nvPr/>
        </p:nvSpPr>
        <p:spPr bwMode="auto">
          <a:xfrm>
            <a:off x="5257800" y="2133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94" name="Line 54"/>
          <p:cNvSpPr>
            <a:spLocks noChangeShapeType="1"/>
          </p:cNvSpPr>
          <p:nvPr/>
        </p:nvSpPr>
        <p:spPr bwMode="auto">
          <a:xfrm>
            <a:off x="6324600" y="35052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95" name="Line 55"/>
          <p:cNvSpPr>
            <a:spLocks noChangeShapeType="1"/>
          </p:cNvSpPr>
          <p:nvPr/>
        </p:nvSpPr>
        <p:spPr bwMode="auto">
          <a:xfrm flipV="1">
            <a:off x="6477000" y="2971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96" name="Line 56"/>
          <p:cNvSpPr>
            <a:spLocks noChangeShapeType="1"/>
          </p:cNvSpPr>
          <p:nvPr/>
        </p:nvSpPr>
        <p:spPr bwMode="auto">
          <a:xfrm>
            <a:off x="6477000" y="2971800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97" name="Line 57"/>
          <p:cNvSpPr>
            <a:spLocks noChangeShapeType="1"/>
          </p:cNvSpPr>
          <p:nvPr/>
        </p:nvSpPr>
        <p:spPr bwMode="auto">
          <a:xfrm>
            <a:off x="7467600" y="35052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98" name="Line 58"/>
          <p:cNvSpPr>
            <a:spLocks noChangeShapeType="1"/>
          </p:cNvSpPr>
          <p:nvPr/>
        </p:nvSpPr>
        <p:spPr bwMode="auto">
          <a:xfrm>
            <a:off x="8229600" y="3505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899" name="Line 59"/>
          <p:cNvSpPr>
            <a:spLocks noChangeShapeType="1"/>
          </p:cNvSpPr>
          <p:nvPr/>
        </p:nvSpPr>
        <p:spPr bwMode="auto">
          <a:xfrm>
            <a:off x="8229600" y="29718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900" name="Line 60"/>
          <p:cNvSpPr>
            <a:spLocks noChangeShapeType="1"/>
          </p:cNvSpPr>
          <p:nvPr/>
        </p:nvSpPr>
        <p:spPr bwMode="auto">
          <a:xfrm>
            <a:off x="4343400" y="3810000"/>
            <a:ext cx="0" cy="83820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901" name="Line 61"/>
          <p:cNvSpPr>
            <a:spLocks noChangeShapeType="1"/>
          </p:cNvSpPr>
          <p:nvPr/>
        </p:nvSpPr>
        <p:spPr bwMode="auto">
          <a:xfrm>
            <a:off x="4343400" y="4648200"/>
            <a:ext cx="1524000" cy="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902" name="Line 62"/>
          <p:cNvSpPr>
            <a:spLocks noChangeShapeType="1"/>
          </p:cNvSpPr>
          <p:nvPr/>
        </p:nvSpPr>
        <p:spPr bwMode="auto">
          <a:xfrm>
            <a:off x="2286000" y="3886200"/>
            <a:ext cx="304800" cy="0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903" name="Line 63"/>
          <p:cNvSpPr>
            <a:spLocks noChangeShapeType="1"/>
          </p:cNvSpPr>
          <p:nvPr/>
        </p:nvSpPr>
        <p:spPr bwMode="auto">
          <a:xfrm>
            <a:off x="2286000" y="3581400"/>
            <a:ext cx="304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904" name="Line 64"/>
          <p:cNvSpPr>
            <a:spLocks noChangeShapeType="1"/>
          </p:cNvSpPr>
          <p:nvPr/>
        </p:nvSpPr>
        <p:spPr bwMode="auto">
          <a:xfrm>
            <a:off x="2133600" y="51054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905" name="Line 65"/>
          <p:cNvSpPr>
            <a:spLocks noChangeShapeType="1"/>
          </p:cNvSpPr>
          <p:nvPr/>
        </p:nvSpPr>
        <p:spPr bwMode="auto">
          <a:xfrm>
            <a:off x="6248400" y="2133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906" name="Line 66"/>
          <p:cNvSpPr>
            <a:spLocks noChangeShapeType="1"/>
          </p:cNvSpPr>
          <p:nvPr/>
        </p:nvSpPr>
        <p:spPr bwMode="auto">
          <a:xfrm flipV="1">
            <a:off x="6477000" y="11430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907" name="Line 67"/>
          <p:cNvSpPr>
            <a:spLocks noChangeShapeType="1"/>
          </p:cNvSpPr>
          <p:nvPr/>
        </p:nvSpPr>
        <p:spPr bwMode="auto">
          <a:xfrm flipH="1">
            <a:off x="719138" y="1143000"/>
            <a:ext cx="57578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908" name="Text Box 68"/>
          <p:cNvSpPr txBox="1">
            <a:spLocks noChangeArrowheads="1"/>
          </p:cNvSpPr>
          <p:nvPr/>
        </p:nvSpPr>
        <p:spPr bwMode="auto">
          <a:xfrm>
            <a:off x="1600200" y="5791200"/>
            <a:ext cx="573088" cy="822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none">
                <a:latin typeface="Times New Roman" pitchFamily="18" charset="0"/>
              </a:rPr>
              <a:t>IF/</a:t>
            </a:r>
          </a:p>
          <a:p>
            <a:r>
              <a:rPr lang="en-US" b="1" u="none">
                <a:latin typeface="Times New Roman" pitchFamily="18" charset="0"/>
              </a:rPr>
              <a:t>ID</a:t>
            </a:r>
          </a:p>
        </p:txBody>
      </p:sp>
      <p:sp>
        <p:nvSpPr>
          <p:cNvPr id="163909" name="Text Box 69"/>
          <p:cNvSpPr txBox="1">
            <a:spLocks noChangeArrowheads="1"/>
          </p:cNvSpPr>
          <p:nvPr/>
        </p:nvSpPr>
        <p:spPr bwMode="auto">
          <a:xfrm>
            <a:off x="3733800" y="5791200"/>
            <a:ext cx="608013" cy="822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none">
                <a:latin typeface="Times New Roman" pitchFamily="18" charset="0"/>
              </a:rPr>
              <a:t>ID/</a:t>
            </a:r>
          </a:p>
          <a:p>
            <a:r>
              <a:rPr lang="en-US" b="1" u="none">
                <a:latin typeface="Times New Roman" pitchFamily="18" charset="0"/>
              </a:rPr>
              <a:t>EX</a:t>
            </a:r>
          </a:p>
        </p:txBody>
      </p:sp>
      <p:sp>
        <p:nvSpPr>
          <p:cNvPr id="163910" name="Text Box 70"/>
          <p:cNvSpPr txBox="1">
            <a:spLocks noChangeArrowheads="1"/>
          </p:cNvSpPr>
          <p:nvPr/>
        </p:nvSpPr>
        <p:spPr bwMode="auto">
          <a:xfrm>
            <a:off x="5638800" y="5791200"/>
            <a:ext cx="860425" cy="822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u="none">
                <a:latin typeface="Times New Roman" pitchFamily="18" charset="0"/>
              </a:rPr>
              <a:t>EX/</a:t>
            </a:r>
          </a:p>
          <a:p>
            <a:pPr algn="ctr"/>
            <a:r>
              <a:rPr lang="en-US" b="1" u="none">
                <a:latin typeface="Times New Roman" pitchFamily="18" charset="0"/>
              </a:rPr>
              <a:t>Mem</a:t>
            </a:r>
          </a:p>
        </p:txBody>
      </p:sp>
      <p:sp>
        <p:nvSpPr>
          <p:cNvPr id="163911" name="Text Box 71"/>
          <p:cNvSpPr txBox="1">
            <a:spLocks noChangeArrowheads="1"/>
          </p:cNvSpPr>
          <p:nvPr/>
        </p:nvSpPr>
        <p:spPr bwMode="auto">
          <a:xfrm>
            <a:off x="7543800" y="5791200"/>
            <a:ext cx="944563" cy="822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u="none">
                <a:latin typeface="Times New Roman" pitchFamily="18" charset="0"/>
              </a:rPr>
              <a:t>Mem/</a:t>
            </a:r>
          </a:p>
          <a:p>
            <a:pPr algn="ctr"/>
            <a:r>
              <a:rPr lang="en-US" b="1" u="none">
                <a:latin typeface="Times New Roman" pitchFamily="18" charset="0"/>
              </a:rPr>
              <a:t>WB</a:t>
            </a:r>
          </a:p>
        </p:txBody>
      </p:sp>
      <p:sp>
        <p:nvSpPr>
          <p:cNvPr id="163912" name="Line 72"/>
          <p:cNvSpPr>
            <a:spLocks noChangeShapeType="1"/>
          </p:cNvSpPr>
          <p:nvPr/>
        </p:nvSpPr>
        <p:spPr bwMode="auto">
          <a:xfrm>
            <a:off x="2133600" y="53340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913" name="AutoShape 73"/>
          <p:cNvSpPr>
            <a:spLocks noChangeArrowheads="1"/>
          </p:cNvSpPr>
          <p:nvPr/>
        </p:nvSpPr>
        <p:spPr bwMode="auto">
          <a:xfrm rot="-5400000">
            <a:off x="2724150" y="5124450"/>
            <a:ext cx="533400" cy="1905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996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sz="900" u="none">
                <a:latin typeface="Times New Roman" pitchFamily="18" charset="0"/>
              </a:rPr>
              <a:t>M</a:t>
            </a:r>
          </a:p>
          <a:p>
            <a:pPr algn="ctr"/>
            <a:r>
              <a:rPr lang="en-US" sz="900" u="none">
                <a:latin typeface="Times New Roman" pitchFamily="18" charset="0"/>
              </a:rPr>
              <a:t>U</a:t>
            </a:r>
          </a:p>
          <a:p>
            <a:pPr algn="ctr"/>
            <a:r>
              <a:rPr lang="en-US" sz="900" u="none">
                <a:latin typeface="Times New Roman" pitchFamily="18" charset="0"/>
              </a:rPr>
              <a:t>X</a:t>
            </a:r>
          </a:p>
        </p:txBody>
      </p:sp>
      <p:sp>
        <p:nvSpPr>
          <p:cNvPr id="163914" name="Text Box 74"/>
          <p:cNvSpPr txBox="1">
            <a:spLocks noChangeArrowheads="1"/>
          </p:cNvSpPr>
          <p:nvPr/>
        </p:nvSpPr>
        <p:spPr bwMode="auto">
          <a:xfrm>
            <a:off x="2081213" y="4862513"/>
            <a:ext cx="831850" cy="2746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 u="none">
                <a:latin typeface="Times New Roman" pitchFamily="18" charset="0"/>
              </a:rPr>
              <a:t>Bits 11-15</a:t>
            </a:r>
          </a:p>
        </p:txBody>
      </p:sp>
      <p:sp>
        <p:nvSpPr>
          <p:cNvPr id="163915" name="Text Box 75"/>
          <p:cNvSpPr txBox="1">
            <a:spLocks noChangeArrowheads="1"/>
          </p:cNvSpPr>
          <p:nvPr/>
        </p:nvSpPr>
        <p:spPr bwMode="auto">
          <a:xfrm>
            <a:off x="2079625" y="5100638"/>
            <a:ext cx="831850" cy="2746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 u="none">
                <a:latin typeface="Times New Roman" pitchFamily="18" charset="0"/>
              </a:rPr>
              <a:t>Bits 16-20</a:t>
            </a:r>
          </a:p>
        </p:txBody>
      </p:sp>
      <p:sp>
        <p:nvSpPr>
          <p:cNvPr id="163916" name="Rectangle 76"/>
          <p:cNvSpPr>
            <a:spLocks noChangeArrowheads="1"/>
          </p:cNvSpPr>
          <p:nvPr/>
        </p:nvSpPr>
        <p:spPr bwMode="auto">
          <a:xfrm>
            <a:off x="3810000" y="5029200"/>
            <a:ext cx="457200" cy="3810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u="none">
                <a:latin typeface="Times New Roman" pitchFamily="18" charset="0"/>
              </a:rPr>
              <a:t>dest</a:t>
            </a:r>
          </a:p>
        </p:txBody>
      </p:sp>
      <p:sp>
        <p:nvSpPr>
          <p:cNvPr id="163917" name="Rectangle 77"/>
          <p:cNvSpPr>
            <a:spLocks noChangeArrowheads="1"/>
          </p:cNvSpPr>
          <p:nvPr/>
        </p:nvSpPr>
        <p:spPr bwMode="auto">
          <a:xfrm>
            <a:off x="3810000" y="4267200"/>
            <a:ext cx="457200" cy="3810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u="none">
                <a:latin typeface="Times New Roman" pitchFamily="18" charset="0"/>
              </a:rPr>
              <a:t>offset</a:t>
            </a:r>
          </a:p>
        </p:txBody>
      </p:sp>
      <p:sp>
        <p:nvSpPr>
          <p:cNvPr id="163918" name="Rectangle 78"/>
          <p:cNvSpPr>
            <a:spLocks noChangeArrowheads="1"/>
          </p:cNvSpPr>
          <p:nvPr/>
        </p:nvSpPr>
        <p:spPr bwMode="auto">
          <a:xfrm>
            <a:off x="3810000" y="3657600"/>
            <a:ext cx="457200" cy="3810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u="none">
                <a:latin typeface="Times New Roman" pitchFamily="18" charset="0"/>
              </a:rPr>
              <a:t>valB</a:t>
            </a:r>
          </a:p>
        </p:txBody>
      </p:sp>
      <p:sp>
        <p:nvSpPr>
          <p:cNvPr id="163919" name="Rectangle 79"/>
          <p:cNvSpPr>
            <a:spLocks noChangeArrowheads="1"/>
          </p:cNvSpPr>
          <p:nvPr/>
        </p:nvSpPr>
        <p:spPr bwMode="auto">
          <a:xfrm>
            <a:off x="3810000" y="3048000"/>
            <a:ext cx="457200" cy="3810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u="none">
                <a:latin typeface="Times New Roman" pitchFamily="18" charset="0"/>
              </a:rPr>
              <a:t>valA</a:t>
            </a:r>
          </a:p>
        </p:txBody>
      </p:sp>
      <p:sp>
        <p:nvSpPr>
          <p:cNvPr id="163920" name="Rectangle 80"/>
          <p:cNvSpPr>
            <a:spLocks noChangeArrowheads="1"/>
          </p:cNvSpPr>
          <p:nvPr/>
        </p:nvSpPr>
        <p:spPr bwMode="auto">
          <a:xfrm>
            <a:off x="3810000" y="2209800"/>
            <a:ext cx="457200" cy="3810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 u="none">
                <a:latin typeface="Times New Roman" pitchFamily="18" charset="0"/>
              </a:rPr>
              <a:t>PC+1</a:t>
            </a:r>
          </a:p>
        </p:txBody>
      </p:sp>
      <p:sp>
        <p:nvSpPr>
          <p:cNvPr id="163921" name="Rectangle 81"/>
          <p:cNvSpPr>
            <a:spLocks noChangeArrowheads="1"/>
          </p:cNvSpPr>
          <p:nvPr/>
        </p:nvSpPr>
        <p:spPr bwMode="auto">
          <a:xfrm>
            <a:off x="1600200" y="2209800"/>
            <a:ext cx="457200" cy="3810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 u="none">
                <a:latin typeface="Times New Roman" pitchFamily="18" charset="0"/>
              </a:rPr>
              <a:t>PC+1</a:t>
            </a:r>
          </a:p>
        </p:txBody>
      </p:sp>
      <p:sp>
        <p:nvSpPr>
          <p:cNvPr id="163922" name="Rectangle 82"/>
          <p:cNvSpPr>
            <a:spLocks noChangeArrowheads="1"/>
          </p:cNvSpPr>
          <p:nvPr/>
        </p:nvSpPr>
        <p:spPr bwMode="auto">
          <a:xfrm>
            <a:off x="5867400" y="1981200"/>
            <a:ext cx="457200" cy="3810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u="none">
                <a:latin typeface="Times New Roman" pitchFamily="18" charset="0"/>
              </a:rPr>
              <a:t>target</a:t>
            </a:r>
          </a:p>
        </p:txBody>
      </p:sp>
      <p:sp>
        <p:nvSpPr>
          <p:cNvPr id="163923" name="Rectangle 83"/>
          <p:cNvSpPr>
            <a:spLocks noChangeArrowheads="1"/>
          </p:cNvSpPr>
          <p:nvPr/>
        </p:nvSpPr>
        <p:spPr bwMode="auto">
          <a:xfrm>
            <a:off x="5867400" y="3352800"/>
            <a:ext cx="457200" cy="3810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u="none">
                <a:latin typeface="Times New Roman" pitchFamily="18" charset="0"/>
              </a:rPr>
              <a:t>ALU</a:t>
            </a:r>
          </a:p>
          <a:p>
            <a:pPr algn="ctr"/>
            <a:r>
              <a:rPr lang="en-US" sz="1200" b="1" u="none">
                <a:latin typeface="Times New Roman" pitchFamily="18" charset="0"/>
              </a:rPr>
              <a:t>result</a:t>
            </a:r>
          </a:p>
        </p:txBody>
      </p:sp>
      <p:sp>
        <p:nvSpPr>
          <p:cNvPr id="163924" name="Rectangle 84"/>
          <p:cNvSpPr>
            <a:spLocks noChangeArrowheads="1"/>
          </p:cNvSpPr>
          <p:nvPr/>
        </p:nvSpPr>
        <p:spPr bwMode="auto">
          <a:xfrm>
            <a:off x="5867400" y="5029200"/>
            <a:ext cx="457200" cy="3810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u="none">
                <a:latin typeface="Times New Roman" pitchFamily="18" charset="0"/>
              </a:rPr>
              <a:t>dest</a:t>
            </a:r>
          </a:p>
        </p:txBody>
      </p:sp>
      <p:sp>
        <p:nvSpPr>
          <p:cNvPr id="163925" name="Rectangle 85"/>
          <p:cNvSpPr>
            <a:spLocks noChangeArrowheads="1"/>
          </p:cNvSpPr>
          <p:nvPr/>
        </p:nvSpPr>
        <p:spPr bwMode="auto">
          <a:xfrm>
            <a:off x="5867400" y="4495800"/>
            <a:ext cx="457200" cy="3810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u="none">
                <a:latin typeface="Times New Roman" pitchFamily="18" charset="0"/>
              </a:rPr>
              <a:t>valB</a:t>
            </a:r>
          </a:p>
        </p:txBody>
      </p:sp>
      <p:sp>
        <p:nvSpPr>
          <p:cNvPr id="163926" name="Line 86"/>
          <p:cNvSpPr>
            <a:spLocks noChangeShapeType="1"/>
          </p:cNvSpPr>
          <p:nvPr/>
        </p:nvSpPr>
        <p:spPr bwMode="auto">
          <a:xfrm>
            <a:off x="4267200" y="51816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927" name="Rectangle 87"/>
          <p:cNvSpPr>
            <a:spLocks noChangeArrowheads="1"/>
          </p:cNvSpPr>
          <p:nvPr/>
        </p:nvSpPr>
        <p:spPr bwMode="auto">
          <a:xfrm>
            <a:off x="7772400" y="5029200"/>
            <a:ext cx="457200" cy="3810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u="none">
                <a:latin typeface="Times New Roman" pitchFamily="18" charset="0"/>
              </a:rPr>
              <a:t>dest</a:t>
            </a:r>
          </a:p>
        </p:txBody>
      </p:sp>
      <p:sp>
        <p:nvSpPr>
          <p:cNvPr id="163928" name="Rectangle 88"/>
          <p:cNvSpPr>
            <a:spLocks noChangeArrowheads="1"/>
          </p:cNvSpPr>
          <p:nvPr/>
        </p:nvSpPr>
        <p:spPr bwMode="auto">
          <a:xfrm>
            <a:off x="7772400" y="2819400"/>
            <a:ext cx="457200" cy="3810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u="none">
                <a:latin typeface="Times New Roman" pitchFamily="18" charset="0"/>
              </a:rPr>
              <a:t>ALU</a:t>
            </a:r>
          </a:p>
          <a:p>
            <a:pPr algn="ctr"/>
            <a:r>
              <a:rPr lang="en-US" sz="1200" b="1" u="none">
                <a:latin typeface="Times New Roman" pitchFamily="18" charset="0"/>
              </a:rPr>
              <a:t>result</a:t>
            </a:r>
          </a:p>
        </p:txBody>
      </p:sp>
      <p:sp>
        <p:nvSpPr>
          <p:cNvPr id="163929" name="Rectangle 89"/>
          <p:cNvSpPr>
            <a:spLocks noChangeArrowheads="1"/>
          </p:cNvSpPr>
          <p:nvPr/>
        </p:nvSpPr>
        <p:spPr bwMode="auto">
          <a:xfrm>
            <a:off x="7772400" y="3352800"/>
            <a:ext cx="457200" cy="3810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u="none">
                <a:latin typeface="Times New Roman" pitchFamily="18" charset="0"/>
              </a:rPr>
              <a:t>mdata</a:t>
            </a:r>
          </a:p>
        </p:txBody>
      </p:sp>
      <p:sp>
        <p:nvSpPr>
          <p:cNvPr id="163930" name="Line 90"/>
          <p:cNvSpPr>
            <a:spLocks noChangeShapeType="1"/>
          </p:cNvSpPr>
          <p:nvPr/>
        </p:nvSpPr>
        <p:spPr bwMode="auto">
          <a:xfrm>
            <a:off x="6324600" y="5181600"/>
            <a:ext cx="1447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931" name="Line 91"/>
          <p:cNvSpPr>
            <a:spLocks noChangeShapeType="1"/>
          </p:cNvSpPr>
          <p:nvPr/>
        </p:nvSpPr>
        <p:spPr bwMode="auto">
          <a:xfrm flipH="1">
            <a:off x="8382000" y="4648200"/>
            <a:ext cx="609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932" name="Line 92"/>
          <p:cNvSpPr>
            <a:spLocks noChangeShapeType="1"/>
          </p:cNvSpPr>
          <p:nvPr/>
        </p:nvSpPr>
        <p:spPr bwMode="auto">
          <a:xfrm flipH="1">
            <a:off x="8382000" y="4343400"/>
            <a:ext cx="609600" cy="0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933" name="Line 93"/>
          <p:cNvSpPr>
            <a:spLocks noChangeShapeType="1"/>
          </p:cNvSpPr>
          <p:nvPr/>
        </p:nvSpPr>
        <p:spPr bwMode="auto">
          <a:xfrm>
            <a:off x="8796338" y="3200400"/>
            <a:ext cx="195262" cy="0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934" name="Line 94"/>
          <p:cNvSpPr>
            <a:spLocks noChangeShapeType="1"/>
          </p:cNvSpPr>
          <p:nvPr/>
        </p:nvSpPr>
        <p:spPr bwMode="auto">
          <a:xfrm>
            <a:off x="8991600" y="3200400"/>
            <a:ext cx="0" cy="1143000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935" name="Line 95"/>
          <p:cNvSpPr>
            <a:spLocks noChangeShapeType="1"/>
          </p:cNvSpPr>
          <p:nvPr/>
        </p:nvSpPr>
        <p:spPr bwMode="auto">
          <a:xfrm flipV="1">
            <a:off x="8991600" y="46482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936" name="Rectangle 96"/>
          <p:cNvSpPr>
            <a:spLocks noChangeArrowheads="1"/>
          </p:cNvSpPr>
          <p:nvPr/>
        </p:nvSpPr>
        <p:spPr bwMode="auto">
          <a:xfrm>
            <a:off x="5867400" y="2590800"/>
            <a:ext cx="457200" cy="3810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u="none">
                <a:latin typeface="Times New Roman" pitchFamily="18" charset="0"/>
              </a:rPr>
              <a:t>eq?</a:t>
            </a:r>
          </a:p>
        </p:txBody>
      </p:sp>
      <p:sp>
        <p:nvSpPr>
          <p:cNvPr id="163937" name="Line 97"/>
          <p:cNvSpPr>
            <a:spLocks noChangeShapeType="1"/>
          </p:cNvSpPr>
          <p:nvPr/>
        </p:nvSpPr>
        <p:spPr bwMode="auto">
          <a:xfrm flipV="1">
            <a:off x="5486400" y="28194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3938" name="Rectangle 98"/>
          <p:cNvSpPr>
            <a:spLocks noChangeArrowheads="1"/>
          </p:cNvSpPr>
          <p:nvPr/>
        </p:nvSpPr>
        <p:spPr bwMode="auto">
          <a:xfrm rot="5400000">
            <a:off x="1066800" y="3200400"/>
            <a:ext cx="1524000" cy="4572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u="none">
                <a:latin typeface="Times New Roman" pitchFamily="18" charset="0"/>
              </a:rPr>
              <a:t>instruction</a:t>
            </a:r>
          </a:p>
        </p:txBody>
      </p:sp>
      <p:sp>
        <p:nvSpPr>
          <p:cNvPr id="163939" name="Rectangle 99"/>
          <p:cNvSpPr>
            <a:spLocks noChangeArrowheads="1"/>
          </p:cNvSpPr>
          <p:nvPr/>
        </p:nvSpPr>
        <p:spPr bwMode="auto">
          <a:xfrm>
            <a:off x="3048000" y="2971800"/>
            <a:ext cx="304800" cy="2286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u="none">
                <a:latin typeface="Times New Roman" pitchFamily="18" charset="0"/>
              </a:rPr>
              <a:t> </a:t>
            </a:r>
          </a:p>
        </p:txBody>
      </p:sp>
      <p:sp>
        <p:nvSpPr>
          <p:cNvPr id="163940" name="Rectangle 100"/>
          <p:cNvSpPr>
            <a:spLocks noChangeArrowheads="1"/>
          </p:cNvSpPr>
          <p:nvPr/>
        </p:nvSpPr>
        <p:spPr bwMode="auto">
          <a:xfrm>
            <a:off x="3048000" y="3200400"/>
            <a:ext cx="304800" cy="2286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u="none">
                <a:latin typeface="Times New Roman" pitchFamily="18" charset="0"/>
              </a:rPr>
              <a:t> </a:t>
            </a:r>
          </a:p>
        </p:txBody>
      </p:sp>
      <p:sp>
        <p:nvSpPr>
          <p:cNvPr id="163941" name="Rectangle 101"/>
          <p:cNvSpPr>
            <a:spLocks noChangeArrowheads="1"/>
          </p:cNvSpPr>
          <p:nvPr/>
        </p:nvSpPr>
        <p:spPr bwMode="auto">
          <a:xfrm>
            <a:off x="3048000" y="3429000"/>
            <a:ext cx="304800" cy="2286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u="none">
                <a:latin typeface="Times New Roman" pitchFamily="18" charset="0"/>
              </a:rPr>
              <a:t> </a:t>
            </a:r>
          </a:p>
        </p:txBody>
      </p:sp>
      <p:sp>
        <p:nvSpPr>
          <p:cNvPr id="163942" name="Rectangle 102"/>
          <p:cNvSpPr>
            <a:spLocks noChangeArrowheads="1"/>
          </p:cNvSpPr>
          <p:nvPr/>
        </p:nvSpPr>
        <p:spPr bwMode="auto">
          <a:xfrm>
            <a:off x="3048000" y="3657600"/>
            <a:ext cx="304800" cy="2286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u="none">
                <a:latin typeface="Times New Roman" pitchFamily="18" charset="0"/>
              </a:rPr>
              <a:t> </a:t>
            </a:r>
          </a:p>
        </p:txBody>
      </p:sp>
      <p:sp>
        <p:nvSpPr>
          <p:cNvPr id="163943" name="Rectangle 103"/>
          <p:cNvSpPr>
            <a:spLocks noChangeArrowheads="1"/>
          </p:cNvSpPr>
          <p:nvPr/>
        </p:nvSpPr>
        <p:spPr bwMode="auto">
          <a:xfrm>
            <a:off x="3048000" y="2743200"/>
            <a:ext cx="304800" cy="2286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u="none">
                <a:latin typeface="Times New Roman" pitchFamily="18" charset="0"/>
              </a:rPr>
              <a:t> </a:t>
            </a:r>
          </a:p>
        </p:txBody>
      </p:sp>
      <p:sp>
        <p:nvSpPr>
          <p:cNvPr id="163944" name="Rectangle 104"/>
          <p:cNvSpPr>
            <a:spLocks noChangeArrowheads="1"/>
          </p:cNvSpPr>
          <p:nvPr/>
        </p:nvSpPr>
        <p:spPr bwMode="auto">
          <a:xfrm>
            <a:off x="3048000" y="3886200"/>
            <a:ext cx="304800" cy="2286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u="none">
                <a:latin typeface="Times New Roman" pitchFamily="18" charset="0"/>
              </a:rPr>
              <a:t> </a:t>
            </a:r>
          </a:p>
        </p:txBody>
      </p:sp>
      <p:sp>
        <p:nvSpPr>
          <p:cNvPr id="163945" name="Rectangle 105"/>
          <p:cNvSpPr>
            <a:spLocks noChangeArrowheads="1"/>
          </p:cNvSpPr>
          <p:nvPr/>
        </p:nvSpPr>
        <p:spPr bwMode="auto">
          <a:xfrm>
            <a:off x="3048000" y="2514600"/>
            <a:ext cx="304800" cy="228600"/>
          </a:xfrm>
          <a:prstGeom prst="rect">
            <a:avLst/>
          </a:prstGeom>
          <a:solidFill>
            <a:srgbClr val="CBCC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u="none">
                <a:latin typeface="Times New Roman" pitchFamily="18" charset="0"/>
              </a:rPr>
              <a:t>0</a:t>
            </a:r>
          </a:p>
        </p:txBody>
      </p:sp>
      <p:sp>
        <p:nvSpPr>
          <p:cNvPr id="163946" name="Rectangle 106"/>
          <p:cNvSpPr>
            <a:spLocks noChangeArrowheads="1"/>
          </p:cNvSpPr>
          <p:nvPr/>
        </p:nvSpPr>
        <p:spPr bwMode="auto">
          <a:xfrm>
            <a:off x="3048000" y="4114800"/>
            <a:ext cx="304800" cy="228600"/>
          </a:xfrm>
          <a:prstGeom prst="rect">
            <a:avLst/>
          </a:prstGeom>
          <a:solidFill>
            <a:srgbClr val="FF7C8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u="none">
                <a:latin typeface="Times New Roman" pitchFamily="18" charset="0"/>
              </a:rPr>
              <a:t> </a:t>
            </a:r>
          </a:p>
        </p:txBody>
      </p:sp>
      <p:sp>
        <p:nvSpPr>
          <p:cNvPr id="163947" name="Rectangle 107"/>
          <p:cNvSpPr>
            <a:spLocks noChangeArrowheads="1"/>
          </p:cNvSpPr>
          <p:nvPr/>
        </p:nvSpPr>
        <p:spPr bwMode="auto">
          <a:xfrm>
            <a:off x="2805113" y="2981325"/>
            <a:ext cx="304800" cy="228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US" sz="1000" b="1" u="none">
                <a:latin typeface="Times New Roman" pitchFamily="18" charset="0"/>
              </a:rPr>
              <a:t>R2</a:t>
            </a:r>
          </a:p>
        </p:txBody>
      </p:sp>
      <p:sp>
        <p:nvSpPr>
          <p:cNvPr id="163948" name="Rectangle 108"/>
          <p:cNvSpPr>
            <a:spLocks noChangeArrowheads="1"/>
          </p:cNvSpPr>
          <p:nvPr/>
        </p:nvSpPr>
        <p:spPr bwMode="auto">
          <a:xfrm>
            <a:off x="2805113" y="3209925"/>
            <a:ext cx="304800" cy="228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US" sz="1000" b="1" u="none">
                <a:latin typeface="Times New Roman" pitchFamily="18" charset="0"/>
              </a:rPr>
              <a:t>R3</a:t>
            </a:r>
          </a:p>
        </p:txBody>
      </p:sp>
      <p:sp>
        <p:nvSpPr>
          <p:cNvPr id="163949" name="Rectangle 109"/>
          <p:cNvSpPr>
            <a:spLocks noChangeArrowheads="1"/>
          </p:cNvSpPr>
          <p:nvPr/>
        </p:nvSpPr>
        <p:spPr bwMode="auto">
          <a:xfrm>
            <a:off x="2805113" y="3438525"/>
            <a:ext cx="304800" cy="228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US" sz="1000" b="1" u="none">
                <a:latin typeface="Times New Roman" pitchFamily="18" charset="0"/>
              </a:rPr>
              <a:t>R4</a:t>
            </a:r>
          </a:p>
        </p:txBody>
      </p:sp>
      <p:sp>
        <p:nvSpPr>
          <p:cNvPr id="163950" name="Rectangle 110"/>
          <p:cNvSpPr>
            <a:spLocks noChangeArrowheads="1"/>
          </p:cNvSpPr>
          <p:nvPr/>
        </p:nvSpPr>
        <p:spPr bwMode="auto">
          <a:xfrm>
            <a:off x="2805113" y="3667125"/>
            <a:ext cx="304800" cy="228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US" sz="1000" b="1" u="none">
                <a:latin typeface="Times New Roman" pitchFamily="18" charset="0"/>
              </a:rPr>
              <a:t>R5</a:t>
            </a:r>
          </a:p>
        </p:txBody>
      </p:sp>
      <p:sp>
        <p:nvSpPr>
          <p:cNvPr id="163951" name="Rectangle 111"/>
          <p:cNvSpPr>
            <a:spLocks noChangeArrowheads="1"/>
          </p:cNvSpPr>
          <p:nvPr/>
        </p:nvSpPr>
        <p:spPr bwMode="auto">
          <a:xfrm>
            <a:off x="2805113" y="2752725"/>
            <a:ext cx="304800" cy="228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US" sz="1000" b="1" u="none">
                <a:latin typeface="Times New Roman" pitchFamily="18" charset="0"/>
              </a:rPr>
              <a:t>R1</a:t>
            </a:r>
          </a:p>
        </p:txBody>
      </p:sp>
      <p:sp>
        <p:nvSpPr>
          <p:cNvPr id="163952" name="Rectangle 112"/>
          <p:cNvSpPr>
            <a:spLocks noChangeArrowheads="1"/>
          </p:cNvSpPr>
          <p:nvPr/>
        </p:nvSpPr>
        <p:spPr bwMode="auto">
          <a:xfrm>
            <a:off x="2805113" y="3895725"/>
            <a:ext cx="304800" cy="228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US" sz="1000" b="1" u="none">
                <a:latin typeface="Times New Roman" pitchFamily="18" charset="0"/>
              </a:rPr>
              <a:t>R6</a:t>
            </a:r>
          </a:p>
        </p:txBody>
      </p:sp>
      <p:sp>
        <p:nvSpPr>
          <p:cNvPr id="163953" name="Rectangle 113"/>
          <p:cNvSpPr>
            <a:spLocks noChangeArrowheads="1"/>
          </p:cNvSpPr>
          <p:nvPr/>
        </p:nvSpPr>
        <p:spPr bwMode="auto">
          <a:xfrm>
            <a:off x="2805113" y="2524125"/>
            <a:ext cx="304800" cy="228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US" sz="1000" b="1" u="none">
                <a:latin typeface="Times New Roman" pitchFamily="18" charset="0"/>
              </a:rPr>
              <a:t>R0</a:t>
            </a:r>
          </a:p>
        </p:txBody>
      </p:sp>
      <p:sp>
        <p:nvSpPr>
          <p:cNvPr id="163954" name="Rectangle 114"/>
          <p:cNvSpPr>
            <a:spLocks noChangeArrowheads="1"/>
          </p:cNvSpPr>
          <p:nvPr/>
        </p:nvSpPr>
        <p:spPr bwMode="auto">
          <a:xfrm>
            <a:off x="2805113" y="4124325"/>
            <a:ext cx="304800" cy="228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US" sz="1000" b="1" u="none">
                <a:latin typeface="Times New Roman" pitchFamily="18" charset="0"/>
              </a:rPr>
              <a:t>R7</a:t>
            </a:r>
          </a:p>
        </p:txBody>
      </p:sp>
      <p:sp>
        <p:nvSpPr>
          <p:cNvPr id="163955" name="Text Box 115"/>
          <p:cNvSpPr txBox="1">
            <a:spLocks noChangeArrowheads="1"/>
          </p:cNvSpPr>
          <p:nvPr/>
        </p:nvSpPr>
        <p:spPr bwMode="auto">
          <a:xfrm>
            <a:off x="2143125" y="2795588"/>
            <a:ext cx="506413" cy="2746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 u="none">
                <a:latin typeface="Times New Roman" pitchFamily="18" charset="0"/>
              </a:rPr>
              <a:t>regA</a:t>
            </a:r>
          </a:p>
        </p:txBody>
      </p:sp>
      <p:sp>
        <p:nvSpPr>
          <p:cNvPr id="163956" name="Text Box 116"/>
          <p:cNvSpPr txBox="1">
            <a:spLocks noChangeArrowheads="1"/>
          </p:cNvSpPr>
          <p:nvPr/>
        </p:nvSpPr>
        <p:spPr bwMode="auto">
          <a:xfrm>
            <a:off x="2147888" y="3028950"/>
            <a:ext cx="498475" cy="2746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 u="none">
                <a:latin typeface="Times New Roman" pitchFamily="18" charset="0"/>
              </a:rPr>
              <a:t>regB</a:t>
            </a:r>
          </a:p>
        </p:txBody>
      </p:sp>
      <p:sp>
        <p:nvSpPr>
          <p:cNvPr id="163957" name="Text Box 117"/>
          <p:cNvSpPr txBox="1">
            <a:spLocks noChangeArrowheads="1"/>
          </p:cNvSpPr>
          <p:nvPr/>
        </p:nvSpPr>
        <p:spPr bwMode="auto">
          <a:xfrm>
            <a:off x="8518525" y="4049713"/>
            <a:ext cx="519113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u="none">
                <a:latin typeface="Times New Roman" pitchFamily="18" charset="0"/>
              </a:rPr>
              <a:t>data</a:t>
            </a:r>
          </a:p>
        </p:txBody>
      </p:sp>
      <p:sp>
        <p:nvSpPr>
          <p:cNvPr id="163958" name="Text Box 118"/>
          <p:cNvSpPr txBox="1">
            <a:spLocks noChangeArrowheads="1"/>
          </p:cNvSpPr>
          <p:nvPr/>
        </p:nvSpPr>
        <p:spPr bwMode="auto">
          <a:xfrm>
            <a:off x="8534400" y="4343400"/>
            <a:ext cx="4905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u="none">
                <a:latin typeface="Times New Roman" pitchFamily="18" charset="0"/>
              </a:rPr>
              <a:t>dest</a:t>
            </a:r>
          </a:p>
        </p:txBody>
      </p:sp>
      <p:sp>
        <p:nvSpPr>
          <p:cNvPr id="163959" name="Text Box 119"/>
          <p:cNvSpPr txBox="1">
            <a:spLocks noChangeArrowheads="1"/>
          </p:cNvSpPr>
          <p:nvPr/>
        </p:nvSpPr>
        <p:spPr bwMode="auto">
          <a:xfrm>
            <a:off x="228600" y="152400"/>
            <a:ext cx="868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</a:rPr>
              <a:t>Pipeline Progress – Instn moves with all control signals, addresses, data items =&gt; different register lengths at different stages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88FFE-8408-49A6-8D63-C7F5DAF00836}" type="slidenum">
              <a:rPr lang="en-US"/>
              <a:pPr/>
              <a:t>18</a:t>
            </a:fld>
            <a:endParaRPr 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990600"/>
          </a:xfrm>
        </p:spPr>
        <p:txBody>
          <a:bodyPr/>
          <a:lstStyle/>
          <a:p>
            <a:r>
              <a:rPr lang="en-US" sz="2800"/>
              <a:t>A pipeline with multi-cycle FP operations:   </a:t>
            </a:r>
            <a:r>
              <a:rPr lang="en-US" sz="2800">
                <a:solidFill>
                  <a:schemeClr val="accent2"/>
                </a:solidFill>
              </a:rPr>
              <a:t>Arithmetic Pipeline</a:t>
            </a:r>
            <a:r>
              <a:rPr lang="en-US" sz="2800"/>
              <a:t>: Ex. MIPS R4000</a:t>
            </a:r>
          </a:p>
        </p:txBody>
      </p:sp>
      <p:pic>
        <p:nvPicPr>
          <p:cNvPr id="164867" name="Picture 3" descr="AppA-fig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066800"/>
            <a:ext cx="8763000" cy="5414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E105-1EAA-4717-9272-C21A36DF1F67}" type="slidenum">
              <a:rPr lang="en-US"/>
              <a:pPr/>
              <a:t>19</a:t>
            </a:fld>
            <a:endParaRPr lang="en-US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 Hazards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r>
              <a:rPr lang="en-US"/>
              <a:t>Hazards are caused by conflicts between instructions. Will lead to incorrect behavior if not fixed.</a:t>
            </a:r>
          </a:p>
          <a:p>
            <a:pPr marL="457200" lvl="1" indent="-114300">
              <a:lnSpc>
                <a:spcPct val="90000"/>
              </a:lnSpc>
            </a:pPr>
            <a:r>
              <a:rPr lang="en-US"/>
              <a:t>Three types:</a:t>
            </a:r>
          </a:p>
          <a:p>
            <a:pPr marL="1085850" lvl="2">
              <a:lnSpc>
                <a:spcPct val="90000"/>
              </a:lnSpc>
            </a:pPr>
            <a:r>
              <a:rPr lang="en-US">
                <a:solidFill>
                  <a:schemeClr val="accent2"/>
                </a:solidFill>
              </a:rPr>
              <a:t>Structural</a:t>
            </a:r>
            <a:r>
              <a:rPr lang="en-US"/>
              <a:t>: two instructions use same h/w in the same cycle – resource conflicts (e.g. one memory port, unpipelined divider etc).</a:t>
            </a:r>
          </a:p>
          <a:p>
            <a:pPr marL="1085850" lvl="2">
              <a:lnSpc>
                <a:spcPct val="90000"/>
              </a:lnSpc>
            </a:pPr>
            <a:r>
              <a:rPr lang="en-US">
                <a:solidFill>
                  <a:schemeClr val="accent2"/>
                </a:solidFill>
              </a:rPr>
              <a:t>Data</a:t>
            </a:r>
            <a:r>
              <a:rPr lang="en-US"/>
              <a:t>: two instructions use same data storage (register/memory) – dependent instructions.</a:t>
            </a:r>
          </a:p>
          <a:p>
            <a:pPr marL="1085850" lvl="2">
              <a:lnSpc>
                <a:spcPct val="90000"/>
              </a:lnSpc>
            </a:pPr>
            <a:r>
              <a:rPr lang="en-US">
                <a:solidFill>
                  <a:schemeClr val="accent2"/>
                </a:solidFill>
              </a:rPr>
              <a:t>Control</a:t>
            </a:r>
            <a:r>
              <a:rPr lang="en-US"/>
              <a:t>: one instruction affects which instruction is next – PC modifying instruction, changes control flow of program.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975A-836E-47DD-9972-458858EAAB56}" type="slidenum">
              <a:rPr lang="en-US"/>
              <a:pPr/>
              <a:t>2</a:t>
            </a:fld>
            <a:endParaRPr 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RISC Vs CISC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CISC (complex instruction set computer)</a:t>
            </a:r>
          </a:p>
          <a:p>
            <a:pPr lvl="1"/>
            <a:r>
              <a:rPr lang="en-US"/>
              <a:t>VAX, Intel X86, IBM 360/370, etc.</a:t>
            </a:r>
          </a:p>
          <a:p>
            <a:r>
              <a:rPr lang="en-US"/>
              <a:t>RISC (reduced instruction set computer)</a:t>
            </a:r>
          </a:p>
          <a:p>
            <a:pPr lvl="1"/>
            <a:r>
              <a:rPr lang="en-US"/>
              <a:t>MIPS, DEC Alpha, SUN Sparc, IBM 801</a:t>
            </a:r>
          </a:p>
          <a:p>
            <a:pPr lvl="1"/>
            <a:endParaRPr lang="en-US"/>
          </a:p>
          <a:p>
            <a:pPr lvl="1">
              <a:buFontTx/>
              <a:buNone/>
            </a:pPr>
            <a:endParaRPr lang="en-US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ABB3B-54B3-4E5A-A67B-0316292F224A}" type="slidenum">
              <a:rPr lang="en-US"/>
              <a:pPr/>
              <a:t>20</a:t>
            </a:fld>
            <a:endParaRPr lang="en-US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Handling Hazards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Force stalls or bubbles in the pipeline.</a:t>
            </a:r>
          </a:p>
          <a:p>
            <a:pPr lvl="1">
              <a:lnSpc>
                <a:spcPct val="90000"/>
              </a:lnSpc>
            </a:pPr>
            <a:r>
              <a:rPr lang="en-US"/>
              <a:t>Stop some younger instructions in the stage when hazard happen</a:t>
            </a:r>
          </a:p>
          <a:p>
            <a:pPr lvl="1">
              <a:lnSpc>
                <a:spcPct val="90000"/>
              </a:lnSpc>
            </a:pPr>
            <a:r>
              <a:rPr lang="en-US"/>
              <a:t>Make younger instr. Wait for older ones to complete</a:t>
            </a:r>
          </a:p>
          <a:p>
            <a:pPr lvl="1">
              <a:lnSpc>
                <a:spcPct val="90000"/>
              </a:lnSpc>
            </a:pPr>
            <a:r>
              <a:rPr lang="en-US"/>
              <a:t>Implementation: de-assert write-enable signals to pipeline registers</a:t>
            </a:r>
          </a:p>
          <a:p>
            <a:pPr>
              <a:lnSpc>
                <a:spcPct val="90000"/>
              </a:lnSpc>
            </a:pPr>
            <a:r>
              <a:rPr lang="en-US"/>
              <a:t>Flush pipeline</a:t>
            </a:r>
          </a:p>
          <a:p>
            <a:pPr lvl="1">
              <a:lnSpc>
                <a:spcPct val="90000"/>
              </a:lnSpc>
            </a:pPr>
            <a:r>
              <a:rPr lang="en-US"/>
              <a:t>Blow instructions out of the pipeline</a:t>
            </a:r>
          </a:p>
          <a:p>
            <a:pPr lvl="1">
              <a:lnSpc>
                <a:spcPct val="90000"/>
              </a:lnSpc>
            </a:pPr>
            <a:r>
              <a:rPr lang="en-US"/>
              <a:t>Refetch new instructions later – solving control hazards</a:t>
            </a:r>
          </a:p>
          <a:p>
            <a:pPr lvl="1">
              <a:lnSpc>
                <a:spcPct val="90000"/>
              </a:lnSpc>
            </a:pPr>
            <a:r>
              <a:rPr lang="en-US"/>
              <a:t>Implementation: assert clear signals on pipeline registers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8907-F91A-4BE8-B721-2A08DF1094D4}" type="slidenum">
              <a:rPr lang="en-US"/>
              <a:pPr/>
              <a:t>21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Dealing with Structural Hazards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Stall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/>
              <a:t>+ simple, low cost in h/w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n-US" sz="1800"/>
              <a:t>Decrease IPC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000"/>
              <a:t>Replicate the resource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/>
              <a:t>+ good for performance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n-US" sz="1800"/>
              <a:t>Increase h/w and area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/>
              <a:t>Used for cheap resources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000"/>
              <a:t>Pipeline the resource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/>
              <a:t>+ good for performance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n-US" sz="1800"/>
              <a:t>Complexity, e.g. RAM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/>
              <a:t>Useful for multicycle resources</a:t>
            </a:r>
          </a:p>
        </p:txBody>
      </p:sp>
      <p:graphicFrame>
        <p:nvGraphicFramePr>
          <p:cNvPr id="186368" name="Object 0"/>
          <p:cNvGraphicFramePr>
            <a:graphicFrameLocks noChangeAspect="1"/>
          </p:cNvGraphicFramePr>
          <p:nvPr>
            <p:ph sz="half" idx="2"/>
          </p:nvPr>
        </p:nvGraphicFramePr>
        <p:xfrm>
          <a:off x="4876800" y="1524000"/>
          <a:ext cx="3810000" cy="3965575"/>
        </p:xfrm>
        <a:graphic>
          <a:graphicData uri="http://schemas.openxmlformats.org/presentationml/2006/ole">
            <p:oleObj spid="_x0000_s186368" name="Visio" r:id="rId3" imgW="5701398" imgH="5932513" progId="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16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1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9195D-1E8B-4CC0-8F7F-FDA0BAC60C4B}" type="slidenum">
              <a:rPr lang="en-US"/>
              <a:pPr/>
              <a:t>22</a:t>
            </a:fld>
            <a:endParaRPr lang="en-US"/>
          </a:p>
        </p:txBody>
      </p:sp>
      <p:sp>
        <p:nvSpPr>
          <p:cNvPr id="175106" name="Freeform 2" descr="25%"/>
          <p:cNvSpPr>
            <a:spLocks/>
          </p:cNvSpPr>
          <p:nvPr/>
        </p:nvSpPr>
        <p:spPr bwMode="auto">
          <a:xfrm>
            <a:off x="4470400" y="1912938"/>
            <a:ext cx="234950" cy="4587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7" y="0"/>
              </a:cxn>
              <a:cxn ang="0">
                <a:pos x="147" y="288"/>
              </a:cxn>
              <a:cxn ang="0">
                <a:pos x="0" y="288"/>
              </a:cxn>
            </a:cxnLst>
            <a:rect l="0" t="0" r="r" b="b"/>
            <a:pathLst>
              <a:path w="148" h="289">
                <a:moveTo>
                  <a:pt x="0" y="0"/>
                </a:moveTo>
                <a:lnTo>
                  <a:pt x="147" y="0"/>
                </a:lnTo>
                <a:lnTo>
                  <a:pt x="147" y="288"/>
                </a:lnTo>
                <a:lnTo>
                  <a:pt x="0" y="288"/>
                </a:lnTo>
              </a:path>
            </a:pathLst>
          </a:custGeom>
          <a:pattFill prst="pct25">
            <a:fgClr>
              <a:schemeClr val="accent1"/>
            </a:fgClr>
            <a:bgClr>
              <a:srgbClr val="FFFFFF"/>
            </a:bgClr>
          </a:patt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5107" name="Freeform 3" descr="25%"/>
          <p:cNvSpPr>
            <a:spLocks/>
          </p:cNvSpPr>
          <p:nvPr/>
        </p:nvSpPr>
        <p:spPr bwMode="auto">
          <a:xfrm>
            <a:off x="4470400" y="4122738"/>
            <a:ext cx="234950" cy="4587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7" y="0"/>
              </a:cxn>
              <a:cxn ang="0">
                <a:pos x="147" y="288"/>
              </a:cxn>
              <a:cxn ang="0">
                <a:pos x="0" y="288"/>
              </a:cxn>
            </a:cxnLst>
            <a:rect l="0" t="0" r="r" b="b"/>
            <a:pathLst>
              <a:path w="148" h="289">
                <a:moveTo>
                  <a:pt x="0" y="0"/>
                </a:moveTo>
                <a:lnTo>
                  <a:pt x="147" y="0"/>
                </a:lnTo>
                <a:lnTo>
                  <a:pt x="147" y="288"/>
                </a:lnTo>
                <a:lnTo>
                  <a:pt x="0" y="288"/>
                </a:lnTo>
              </a:path>
            </a:pathLst>
          </a:custGeom>
          <a:pattFill prst="pct25">
            <a:fgClr>
              <a:schemeClr val="accent1"/>
            </a:fgClr>
            <a:bgClr>
              <a:srgbClr val="FFFFFF"/>
            </a:bgClr>
          </a:patt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75108" name="Group 4"/>
          <p:cNvGrpSpPr>
            <a:grpSpLocks/>
          </p:cNvGrpSpPr>
          <p:nvPr/>
        </p:nvGrpSpPr>
        <p:grpSpPr bwMode="auto">
          <a:xfrm>
            <a:off x="4165600" y="1905000"/>
            <a:ext cx="539750" cy="458788"/>
            <a:chOff x="2624" y="1200"/>
            <a:chExt cx="340" cy="289"/>
          </a:xfrm>
        </p:grpSpPr>
        <p:sp>
          <p:nvSpPr>
            <p:cNvPr id="175109" name="Freeform 5"/>
            <p:cNvSpPr>
              <a:spLocks/>
            </p:cNvSpPr>
            <p:nvPr/>
          </p:nvSpPr>
          <p:spPr bwMode="auto">
            <a:xfrm>
              <a:off x="2624" y="1200"/>
              <a:ext cx="170" cy="289"/>
            </a:xfrm>
            <a:custGeom>
              <a:avLst/>
              <a:gdLst/>
              <a:ahLst/>
              <a:cxnLst>
                <a:cxn ang="0">
                  <a:pos x="169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9" y="288"/>
                </a:cxn>
              </a:cxnLst>
              <a:rect l="0" t="0" r="r" b="b"/>
              <a:pathLst>
                <a:path w="170" h="289">
                  <a:moveTo>
                    <a:pt x="169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9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110" name="Freeform 6"/>
            <p:cNvSpPr>
              <a:spLocks/>
            </p:cNvSpPr>
            <p:nvPr/>
          </p:nvSpPr>
          <p:spPr bwMode="auto">
            <a:xfrm>
              <a:off x="2793" y="1200"/>
              <a:ext cx="171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0" y="0"/>
                </a:cxn>
                <a:cxn ang="0">
                  <a:pos x="170" y="288"/>
                </a:cxn>
                <a:cxn ang="0">
                  <a:pos x="0" y="288"/>
                </a:cxn>
              </a:cxnLst>
              <a:rect l="0" t="0" r="r" b="b"/>
              <a:pathLst>
                <a:path w="171" h="289">
                  <a:moveTo>
                    <a:pt x="0" y="0"/>
                  </a:moveTo>
                  <a:lnTo>
                    <a:pt x="170" y="0"/>
                  </a:lnTo>
                  <a:lnTo>
                    <a:pt x="170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5111" name="Group 7"/>
          <p:cNvGrpSpPr>
            <a:grpSpLocks/>
          </p:cNvGrpSpPr>
          <p:nvPr/>
        </p:nvGrpSpPr>
        <p:grpSpPr bwMode="auto">
          <a:xfrm>
            <a:off x="4165600" y="4114800"/>
            <a:ext cx="539750" cy="458788"/>
            <a:chOff x="2624" y="2592"/>
            <a:chExt cx="340" cy="289"/>
          </a:xfrm>
        </p:grpSpPr>
        <p:sp>
          <p:nvSpPr>
            <p:cNvPr id="175112" name="Freeform 8"/>
            <p:cNvSpPr>
              <a:spLocks/>
            </p:cNvSpPr>
            <p:nvPr/>
          </p:nvSpPr>
          <p:spPr bwMode="auto">
            <a:xfrm>
              <a:off x="2624" y="2592"/>
              <a:ext cx="170" cy="289"/>
            </a:xfrm>
            <a:custGeom>
              <a:avLst/>
              <a:gdLst/>
              <a:ahLst/>
              <a:cxnLst>
                <a:cxn ang="0">
                  <a:pos x="169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9" y="288"/>
                </a:cxn>
              </a:cxnLst>
              <a:rect l="0" t="0" r="r" b="b"/>
              <a:pathLst>
                <a:path w="170" h="289">
                  <a:moveTo>
                    <a:pt x="169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9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113" name="Freeform 9"/>
            <p:cNvSpPr>
              <a:spLocks/>
            </p:cNvSpPr>
            <p:nvPr/>
          </p:nvSpPr>
          <p:spPr bwMode="auto">
            <a:xfrm>
              <a:off x="2793" y="2592"/>
              <a:ext cx="171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0" y="0"/>
                </a:cxn>
                <a:cxn ang="0">
                  <a:pos x="170" y="288"/>
                </a:cxn>
                <a:cxn ang="0">
                  <a:pos x="0" y="288"/>
                </a:cxn>
              </a:cxnLst>
              <a:rect l="0" t="0" r="r" b="b"/>
              <a:pathLst>
                <a:path w="171" h="289">
                  <a:moveTo>
                    <a:pt x="0" y="0"/>
                  </a:moveTo>
                  <a:lnTo>
                    <a:pt x="170" y="0"/>
                  </a:lnTo>
                  <a:lnTo>
                    <a:pt x="170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5114" name="Rectangle 10"/>
          <p:cNvSpPr>
            <a:spLocks noChangeArrowheads="1"/>
          </p:cNvSpPr>
          <p:nvPr/>
        </p:nvSpPr>
        <p:spPr bwMode="auto">
          <a:xfrm>
            <a:off x="4135438" y="4117975"/>
            <a:ext cx="47466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600" b="1" u="none">
                <a:latin typeface="Times" pitchFamily="18" charset="0"/>
              </a:rPr>
              <a:t>  M</a:t>
            </a:r>
          </a:p>
        </p:txBody>
      </p:sp>
      <p:sp>
        <p:nvSpPr>
          <p:cNvPr id="175115" name="Rectangle 11"/>
          <p:cNvSpPr>
            <a:spLocks noGrp="1" noChangeArrowheads="1"/>
          </p:cNvSpPr>
          <p:nvPr>
            <p:ph type="title"/>
          </p:nvPr>
        </p:nvSpPr>
        <p:spPr>
          <a:xfrm>
            <a:off x="881063" y="211138"/>
            <a:ext cx="7300912" cy="474662"/>
          </a:xfrm>
          <a:noFill/>
          <a:ln/>
        </p:spPr>
        <p:txBody>
          <a:bodyPr wrap="none" lIns="63500" tIns="25400" rIns="63500" bIns="25400" anchor="t">
            <a:spAutoFit/>
          </a:bodyPr>
          <a:lstStyle/>
          <a:p>
            <a:r>
              <a:rPr lang="en-US"/>
              <a:t>Single Memory is a Structural Hazard</a:t>
            </a:r>
          </a:p>
        </p:txBody>
      </p:sp>
      <p:sp>
        <p:nvSpPr>
          <p:cNvPr id="175116" name="Line 12"/>
          <p:cNvSpPr>
            <a:spLocks noChangeShapeType="1"/>
          </p:cNvSpPr>
          <p:nvPr/>
        </p:nvSpPr>
        <p:spPr bwMode="auto">
          <a:xfrm>
            <a:off x="876300" y="1943100"/>
            <a:ext cx="0" cy="322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7" name="Line 13"/>
          <p:cNvSpPr>
            <a:spLocks noChangeShapeType="1"/>
          </p:cNvSpPr>
          <p:nvPr/>
        </p:nvSpPr>
        <p:spPr bwMode="auto">
          <a:xfrm>
            <a:off x="1562100" y="1333500"/>
            <a:ext cx="6311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8" name="Rectangle 14"/>
          <p:cNvSpPr>
            <a:spLocks noChangeArrowheads="1"/>
          </p:cNvSpPr>
          <p:nvPr/>
        </p:nvSpPr>
        <p:spPr bwMode="auto">
          <a:xfrm>
            <a:off x="919163" y="2066925"/>
            <a:ext cx="103187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800" b="1" u="none">
                <a:latin typeface="Arial" charset="0"/>
              </a:rPr>
              <a:t>Load</a:t>
            </a:r>
          </a:p>
        </p:txBody>
      </p:sp>
      <p:sp>
        <p:nvSpPr>
          <p:cNvPr id="175119" name="Rectangle 15"/>
          <p:cNvSpPr>
            <a:spLocks noChangeArrowheads="1"/>
          </p:cNvSpPr>
          <p:nvPr/>
        </p:nvSpPr>
        <p:spPr bwMode="auto">
          <a:xfrm>
            <a:off x="893763" y="2727325"/>
            <a:ext cx="1249362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800" b="1" u="none">
                <a:latin typeface="Arial" charset="0"/>
              </a:rPr>
              <a:t>Instr 1</a:t>
            </a:r>
          </a:p>
        </p:txBody>
      </p:sp>
      <p:sp>
        <p:nvSpPr>
          <p:cNvPr id="175120" name="Rectangle 16"/>
          <p:cNvSpPr>
            <a:spLocks noChangeArrowheads="1"/>
          </p:cNvSpPr>
          <p:nvPr/>
        </p:nvSpPr>
        <p:spPr bwMode="auto">
          <a:xfrm>
            <a:off x="881063" y="3463925"/>
            <a:ext cx="1249362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800" b="1" u="none">
                <a:latin typeface="Arial" charset="0"/>
              </a:rPr>
              <a:t>Instr 2</a:t>
            </a:r>
          </a:p>
        </p:txBody>
      </p:sp>
      <p:sp>
        <p:nvSpPr>
          <p:cNvPr id="175121" name="Rectangle 17"/>
          <p:cNvSpPr>
            <a:spLocks noChangeArrowheads="1"/>
          </p:cNvSpPr>
          <p:nvPr/>
        </p:nvSpPr>
        <p:spPr bwMode="auto">
          <a:xfrm>
            <a:off x="949325" y="4146550"/>
            <a:ext cx="1249363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800" b="1" u="none">
                <a:latin typeface="Arial" charset="0"/>
              </a:rPr>
              <a:t>Instr 3</a:t>
            </a:r>
          </a:p>
        </p:txBody>
      </p:sp>
      <p:sp>
        <p:nvSpPr>
          <p:cNvPr id="175122" name="Rectangle 18"/>
          <p:cNvSpPr>
            <a:spLocks noChangeArrowheads="1"/>
          </p:cNvSpPr>
          <p:nvPr/>
        </p:nvSpPr>
        <p:spPr bwMode="auto">
          <a:xfrm>
            <a:off x="931863" y="4868863"/>
            <a:ext cx="1249362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800" b="1" u="none">
                <a:latin typeface="Arial" charset="0"/>
              </a:rPr>
              <a:t>Instr 4</a:t>
            </a:r>
          </a:p>
        </p:txBody>
      </p:sp>
      <p:sp>
        <p:nvSpPr>
          <p:cNvPr id="175123" name="Line 19"/>
          <p:cNvSpPr>
            <a:spLocks noChangeShapeType="1"/>
          </p:cNvSpPr>
          <p:nvPr/>
        </p:nvSpPr>
        <p:spPr bwMode="auto">
          <a:xfrm>
            <a:off x="2743200" y="1460500"/>
            <a:ext cx="0" cy="4470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24" name="Line 20"/>
          <p:cNvSpPr>
            <a:spLocks noChangeShapeType="1"/>
          </p:cNvSpPr>
          <p:nvPr/>
        </p:nvSpPr>
        <p:spPr bwMode="auto">
          <a:xfrm>
            <a:off x="3429000" y="1460500"/>
            <a:ext cx="0" cy="4470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25" name="Line 21"/>
          <p:cNvSpPr>
            <a:spLocks noChangeShapeType="1"/>
          </p:cNvSpPr>
          <p:nvPr/>
        </p:nvSpPr>
        <p:spPr bwMode="auto">
          <a:xfrm>
            <a:off x="4114800" y="1460500"/>
            <a:ext cx="0" cy="4470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26" name="Line 22"/>
          <p:cNvSpPr>
            <a:spLocks noChangeShapeType="1"/>
          </p:cNvSpPr>
          <p:nvPr/>
        </p:nvSpPr>
        <p:spPr bwMode="auto">
          <a:xfrm>
            <a:off x="4800600" y="1460500"/>
            <a:ext cx="0" cy="4470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27" name="Line 23"/>
          <p:cNvSpPr>
            <a:spLocks noChangeShapeType="1"/>
          </p:cNvSpPr>
          <p:nvPr/>
        </p:nvSpPr>
        <p:spPr bwMode="auto">
          <a:xfrm>
            <a:off x="5486400" y="1460500"/>
            <a:ext cx="0" cy="4470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28" name="Line 24"/>
          <p:cNvSpPr>
            <a:spLocks noChangeShapeType="1"/>
          </p:cNvSpPr>
          <p:nvPr/>
        </p:nvSpPr>
        <p:spPr bwMode="auto">
          <a:xfrm>
            <a:off x="6172200" y="1460500"/>
            <a:ext cx="0" cy="4470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29" name="Line 25"/>
          <p:cNvSpPr>
            <a:spLocks noChangeShapeType="1"/>
          </p:cNvSpPr>
          <p:nvPr/>
        </p:nvSpPr>
        <p:spPr bwMode="auto">
          <a:xfrm>
            <a:off x="6858000" y="1460500"/>
            <a:ext cx="0" cy="4470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30" name="Line 26"/>
          <p:cNvSpPr>
            <a:spLocks noChangeShapeType="1"/>
          </p:cNvSpPr>
          <p:nvPr/>
        </p:nvSpPr>
        <p:spPr bwMode="auto">
          <a:xfrm>
            <a:off x="7543800" y="1460500"/>
            <a:ext cx="0" cy="4470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5131" name="Group 27"/>
          <p:cNvGrpSpPr>
            <a:grpSpLocks/>
          </p:cNvGrpSpPr>
          <p:nvPr/>
        </p:nvGrpSpPr>
        <p:grpSpPr bwMode="auto">
          <a:xfrm>
            <a:off x="3587750" y="1828800"/>
            <a:ext cx="352425" cy="763588"/>
            <a:chOff x="2260" y="1152"/>
            <a:chExt cx="222" cy="481"/>
          </a:xfrm>
        </p:grpSpPr>
        <p:sp>
          <p:nvSpPr>
            <p:cNvPr id="175132" name="Freeform 28"/>
            <p:cNvSpPr>
              <a:spLocks/>
            </p:cNvSpPr>
            <p:nvPr/>
          </p:nvSpPr>
          <p:spPr bwMode="auto">
            <a:xfrm>
              <a:off x="2269" y="1152"/>
              <a:ext cx="213" cy="481"/>
            </a:xfrm>
            <a:custGeom>
              <a:avLst/>
              <a:gdLst/>
              <a:ahLst/>
              <a:cxnLst>
                <a:cxn ang="0">
                  <a:pos x="0" y="320"/>
                </a:cxn>
                <a:cxn ang="0">
                  <a:pos x="71" y="240"/>
                </a:cxn>
                <a:cxn ang="0">
                  <a:pos x="0" y="160"/>
                </a:cxn>
                <a:cxn ang="0">
                  <a:pos x="0" y="0"/>
                </a:cxn>
                <a:cxn ang="0">
                  <a:pos x="212" y="160"/>
                </a:cxn>
                <a:cxn ang="0">
                  <a:pos x="212" y="320"/>
                </a:cxn>
                <a:cxn ang="0">
                  <a:pos x="0" y="480"/>
                </a:cxn>
                <a:cxn ang="0">
                  <a:pos x="0" y="320"/>
                </a:cxn>
              </a:cxnLst>
              <a:rect l="0" t="0" r="r" b="b"/>
              <a:pathLst>
                <a:path w="213" h="481">
                  <a:moveTo>
                    <a:pt x="0" y="320"/>
                  </a:moveTo>
                  <a:lnTo>
                    <a:pt x="71" y="240"/>
                  </a:lnTo>
                  <a:lnTo>
                    <a:pt x="0" y="160"/>
                  </a:lnTo>
                  <a:lnTo>
                    <a:pt x="0" y="0"/>
                  </a:lnTo>
                  <a:lnTo>
                    <a:pt x="212" y="160"/>
                  </a:lnTo>
                  <a:lnTo>
                    <a:pt x="212" y="320"/>
                  </a:lnTo>
                  <a:lnTo>
                    <a:pt x="0" y="480"/>
                  </a:lnTo>
                  <a:lnTo>
                    <a:pt x="0" y="3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133" name="Rectangle 29"/>
            <p:cNvSpPr>
              <a:spLocks noChangeArrowheads="1"/>
            </p:cNvSpPr>
            <p:nvPr/>
          </p:nvSpPr>
          <p:spPr bwMode="auto">
            <a:xfrm rot="5400000">
              <a:off x="2173" y="1275"/>
              <a:ext cx="383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sz="1600" b="1" u="none">
                  <a:latin typeface="Times" pitchFamily="18" charset="0"/>
                </a:rPr>
                <a:t>ALU</a:t>
              </a:r>
            </a:p>
          </p:txBody>
        </p:sp>
      </p:grpSp>
      <p:grpSp>
        <p:nvGrpSpPr>
          <p:cNvPr id="175134" name="Group 30"/>
          <p:cNvGrpSpPr>
            <a:grpSpLocks/>
          </p:cNvGrpSpPr>
          <p:nvPr/>
        </p:nvGrpSpPr>
        <p:grpSpPr bwMode="auto">
          <a:xfrm>
            <a:off x="2101850" y="1981200"/>
            <a:ext cx="569913" cy="458788"/>
            <a:chOff x="1324" y="1248"/>
            <a:chExt cx="359" cy="289"/>
          </a:xfrm>
        </p:grpSpPr>
        <p:sp>
          <p:nvSpPr>
            <p:cNvPr id="175135" name="Rectangle 31"/>
            <p:cNvSpPr>
              <a:spLocks noChangeArrowheads="1"/>
            </p:cNvSpPr>
            <p:nvPr/>
          </p:nvSpPr>
          <p:spPr bwMode="auto">
            <a:xfrm>
              <a:off x="1324" y="1250"/>
              <a:ext cx="29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sz="1600" b="1" u="none">
                  <a:latin typeface="Times" pitchFamily="18" charset="0"/>
                </a:rPr>
                <a:t>  M</a:t>
              </a:r>
            </a:p>
          </p:txBody>
        </p:sp>
        <p:grpSp>
          <p:nvGrpSpPr>
            <p:cNvPr id="175136" name="Group 32"/>
            <p:cNvGrpSpPr>
              <a:grpSpLocks/>
            </p:cNvGrpSpPr>
            <p:nvPr/>
          </p:nvGrpSpPr>
          <p:grpSpPr bwMode="auto">
            <a:xfrm>
              <a:off x="1343" y="1248"/>
              <a:ext cx="340" cy="289"/>
              <a:chOff x="1343" y="1248"/>
              <a:chExt cx="340" cy="289"/>
            </a:xfrm>
          </p:grpSpPr>
          <p:sp>
            <p:nvSpPr>
              <p:cNvPr id="175137" name="Freeform 33"/>
              <p:cNvSpPr>
                <a:spLocks/>
              </p:cNvSpPr>
              <p:nvPr/>
            </p:nvSpPr>
            <p:spPr bwMode="auto">
              <a:xfrm>
                <a:off x="1343" y="1248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38" name="Freeform 34"/>
              <p:cNvSpPr>
                <a:spLocks/>
              </p:cNvSpPr>
              <p:nvPr/>
            </p:nvSpPr>
            <p:spPr bwMode="auto">
              <a:xfrm>
                <a:off x="1512" y="1248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75139" name="Rectangle 35"/>
          <p:cNvSpPr>
            <a:spLocks noChangeArrowheads="1"/>
          </p:cNvSpPr>
          <p:nvPr/>
        </p:nvSpPr>
        <p:spPr bwMode="auto">
          <a:xfrm>
            <a:off x="2832100" y="1992313"/>
            <a:ext cx="51911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600" b="1" u="none">
                <a:latin typeface="Times" pitchFamily="18" charset="0"/>
              </a:rPr>
              <a:t>Reg</a:t>
            </a:r>
          </a:p>
        </p:txBody>
      </p:sp>
      <p:grpSp>
        <p:nvGrpSpPr>
          <p:cNvPr id="175140" name="Group 36"/>
          <p:cNvGrpSpPr>
            <a:grpSpLocks/>
          </p:cNvGrpSpPr>
          <p:nvPr/>
        </p:nvGrpSpPr>
        <p:grpSpPr bwMode="auto">
          <a:xfrm>
            <a:off x="2862263" y="1981200"/>
            <a:ext cx="469900" cy="458788"/>
            <a:chOff x="1803" y="1248"/>
            <a:chExt cx="296" cy="289"/>
          </a:xfrm>
        </p:grpSpPr>
        <p:sp>
          <p:nvSpPr>
            <p:cNvPr id="175141" name="Freeform 37"/>
            <p:cNvSpPr>
              <a:spLocks/>
            </p:cNvSpPr>
            <p:nvPr/>
          </p:nvSpPr>
          <p:spPr bwMode="auto">
            <a:xfrm>
              <a:off x="1803" y="1248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142" name="Freeform 38"/>
            <p:cNvSpPr>
              <a:spLocks/>
            </p:cNvSpPr>
            <p:nvPr/>
          </p:nvSpPr>
          <p:spPr bwMode="auto">
            <a:xfrm>
              <a:off x="1951" y="1248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5143" name="Line 39"/>
          <p:cNvSpPr>
            <a:spLocks noChangeShapeType="1"/>
          </p:cNvSpPr>
          <p:nvPr/>
        </p:nvSpPr>
        <p:spPr bwMode="auto">
          <a:xfrm>
            <a:off x="2679700" y="22098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44" name="Freeform 40"/>
          <p:cNvSpPr>
            <a:spLocks/>
          </p:cNvSpPr>
          <p:nvPr/>
        </p:nvSpPr>
        <p:spPr bwMode="auto">
          <a:xfrm>
            <a:off x="2778125" y="2057400"/>
            <a:ext cx="76200" cy="153988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0" y="0"/>
              </a:cxn>
              <a:cxn ang="0">
                <a:pos x="47" y="0"/>
              </a:cxn>
              <a:cxn ang="0">
                <a:pos x="47" y="0"/>
              </a:cxn>
            </a:cxnLst>
            <a:rect l="0" t="0" r="r" b="b"/>
            <a:pathLst>
              <a:path w="48" h="97">
                <a:moveTo>
                  <a:pt x="0" y="96"/>
                </a:moveTo>
                <a:lnTo>
                  <a:pt x="0" y="0"/>
                </a:lnTo>
                <a:lnTo>
                  <a:pt x="47" y="0"/>
                </a:lnTo>
                <a:lnTo>
                  <a:pt x="47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5145" name="Line 41"/>
          <p:cNvSpPr>
            <a:spLocks noChangeShapeType="1"/>
          </p:cNvSpPr>
          <p:nvPr/>
        </p:nvSpPr>
        <p:spPr bwMode="auto">
          <a:xfrm>
            <a:off x="3340100" y="2057400"/>
            <a:ext cx="249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46" name="Rectangle 42"/>
          <p:cNvSpPr>
            <a:spLocks noChangeArrowheads="1"/>
          </p:cNvSpPr>
          <p:nvPr/>
        </p:nvSpPr>
        <p:spPr bwMode="auto">
          <a:xfrm>
            <a:off x="4129088" y="1984375"/>
            <a:ext cx="47466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600" b="1" u="none">
                <a:latin typeface="Times" pitchFamily="18" charset="0"/>
              </a:rPr>
              <a:t>  M</a:t>
            </a:r>
          </a:p>
        </p:txBody>
      </p:sp>
      <p:sp>
        <p:nvSpPr>
          <p:cNvPr id="175147" name="Rectangle 43"/>
          <p:cNvSpPr>
            <a:spLocks noChangeArrowheads="1"/>
          </p:cNvSpPr>
          <p:nvPr/>
        </p:nvSpPr>
        <p:spPr bwMode="auto">
          <a:xfrm>
            <a:off x="4910138" y="1984375"/>
            <a:ext cx="5191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600" b="1" u="none">
                <a:latin typeface="Times" pitchFamily="18" charset="0"/>
              </a:rPr>
              <a:t>Reg</a:t>
            </a:r>
          </a:p>
        </p:txBody>
      </p:sp>
      <p:grpSp>
        <p:nvGrpSpPr>
          <p:cNvPr id="175148" name="Group 44"/>
          <p:cNvGrpSpPr>
            <a:grpSpLocks/>
          </p:cNvGrpSpPr>
          <p:nvPr/>
        </p:nvGrpSpPr>
        <p:grpSpPr bwMode="auto">
          <a:xfrm>
            <a:off x="4953000" y="1981200"/>
            <a:ext cx="450850" cy="458788"/>
            <a:chOff x="3120" y="1248"/>
            <a:chExt cx="284" cy="289"/>
          </a:xfrm>
        </p:grpSpPr>
        <p:sp>
          <p:nvSpPr>
            <p:cNvPr id="175149" name="Freeform 45"/>
            <p:cNvSpPr>
              <a:spLocks/>
            </p:cNvSpPr>
            <p:nvPr/>
          </p:nvSpPr>
          <p:spPr bwMode="auto">
            <a:xfrm>
              <a:off x="3120" y="1248"/>
              <a:ext cx="142" cy="289"/>
            </a:xfrm>
            <a:custGeom>
              <a:avLst/>
              <a:gdLst/>
              <a:ahLst/>
              <a:cxnLst>
                <a:cxn ang="0">
                  <a:pos x="14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1" y="288"/>
                </a:cxn>
              </a:cxnLst>
              <a:rect l="0" t="0" r="r" b="b"/>
              <a:pathLst>
                <a:path w="142" h="289">
                  <a:moveTo>
                    <a:pt x="14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1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150" name="Freeform 46"/>
            <p:cNvSpPr>
              <a:spLocks/>
            </p:cNvSpPr>
            <p:nvPr/>
          </p:nvSpPr>
          <p:spPr bwMode="auto">
            <a:xfrm>
              <a:off x="3261" y="1248"/>
              <a:ext cx="143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2" y="0"/>
                </a:cxn>
                <a:cxn ang="0">
                  <a:pos x="142" y="288"/>
                </a:cxn>
                <a:cxn ang="0">
                  <a:pos x="0" y="288"/>
                </a:cxn>
              </a:cxnLst>
              <a:rect l="0" t="0" r="r" b="b"/>
              <a:pathLst>
                <a:path w="143" h="289">
                  <a:moveTo>
                    <a:pt x="0" y="0"/>
                  </a:moveTo>
                  <a:lnTo>
                    <a:pt x="142" y="0"/>
                  </a:lnTo>
                  <a:lnTo>
                    <a:pt x="142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5151" name="Line 47"/>
          <p:cNvSpPr>
            <a:spLocks noChangeShapeType="1"/>
          </p:cNvSpPr>
          <p:nvPr/>
        </p:nvSpPr>
        <p:spPr bwMode="auto">
          <a:xfrm>
            <a:off x="4719638" y="2209800"/>
            <a:ext cx="2206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52" name="Line 48"/>
          <p:cNvSpPr>
            <a:spLocks noChangeShapeType="1"/>
          </p:cNvSpPr>
          <p:nvPr/>
        </p:nvSpPr>
        <p:spPr bwMode="auto">
          <a:xfrm>
            <a:off x="3951288" y="2209800"/>
            <a:ext cx="2460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53" name="Freeform 49"/>
          <p:cNvSpPr>
            <a:spLocks/>
          </p:cNvSpPr>
          <p:nvPr/>
        </p:nvSpPr>
        <p:spPr bwMode="auto">
          <a:xfrm>
            <a:off x="4143375" y="2209800"/>
            <a:ext cx="684213" cy="3063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2"/>
              </a:cxn>
              <a:cxn ang="0">
                <a:pos x="391" y="192"/>
              </a:cxn>
              <a:cxn ang="0">
                <a:pos x="391" y="64"/>
              </a:cxn>
              <a:cxn ang="0">
                <a:pos x="430" y="0"/>
              </a:cxn>
            </a:cxnLst>
            <a:rect l="0" t="0" r="r" b="b"/>
            <a:pathLst>
              <a:path w="431" h="193">
                <a:moveTo>
                  <a:pt x="0" y="0"/>
                </a:moveTo>
                <a:lnTo>
                  <a:pt x="0" y="192"/>
                </a:lnTo>
                <a:lnTo>
                  <a:pt x="391" y="192"/>
                </a:lnTo>
                <a:lnTo>
                  <a:pt x="391" y="64"/>
                </a:lnTo>
                <a:lnTo>
                  <a:pt x="43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5154" name="Line 50"/>
          <p:cNvSpPr>
            <a:spLocks noChangeShapeType="1"/>
          </p:cNvSpPr>
          <p:nvPr/>
        </p:nvSpPr>
        <p:spPr bwMode="auto">
          <a:xfrm>
            <a:off x="3340100" y="2362200"/>
            <a:ext cx="249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55" name="Freeform 51"/>
          <p:cNvSpPr>
            <a:spLocks/>
          </p:cNvSpPr>
          <p:nvPr/>
        </p:nvSpPr>
        <p:spPr bwMode="auto">
          <a:xfrm>
            <a:off x="3487738" y="2201863"/>
            <a:ext cx="534987" cy="441325"/>
          </a:xfrm>
          <a:custGeom>
            <a:avLst/>
            <a:gdLst/>
            <a:ahLst/>
            <a:cxnLst>
              <a:cxn ang="0">
                <a:pos x="0" y="101"/>
              </a:cxn>
              <a:cxn ang="0">
                <a:pos x="0" y="277"/>
              </a:cxn>
              <a:cxn ang="0">
                <a:pos x="294" y="277"/>
              </a:cxn>
              <a:cxn ang="0">
                <a:pos x="294" y="90"/>
              </a:cxn>
              <a:cxn ang="0">
                <a:pos x="336" y="0"/>
              </a:cxn>
            </a:cxnLst>
            <a:rect l="0" t="0" r="r" b="b"/>
            <a:pathLst>
              <a:path w="337" h="278">
                <a:moveTo>
                  <a:pt x="0" y="101"/>
                </a:moveTo>
                <a:lnTo>
                  <a:pt x="0" y="277"/>
                </a:lnTo>
                <a:lnTo>
                  <a:pt x="294" y="277"/>
                </a:lnTo>
                <a:lnTo>
                  <a:pt x="294" y="90"/>
                </a:lnTo>
                <a:lnTo>
                  <a:pt x="33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75156" name="Group 52"/>
          <p:cNvGrpSpPr>
            <a:grpSpLocks/>
          </p:cNvGrpSpPr>
          <p:nvPr/>
        </p:nvGrpSpPr>
        <p:grpSpPr bwMode="auto">
          <a:xfrm>
            <a:off x="2779713" y="2540000"/>
            <a:ext cx="3327400" cy="814388"/>
            <a:chOff x="1751" y="1600"/>
            <a:chExt cx="2096" cy="513"/>
          </a:xfrm>
        </p:grpSpPr>
        <p:grpSp>
          <p:nvGrpSpPr>
            <p:cNvPr id="175157" name="Group 53"/>
            <p:cNvGrpSpPr>
              <a:grpSpLocks/>
            </p:cNvGrpSpPr>
            <p:nvPr/>
          </p:nvGrpSpPr>
          <p:grpSpPr bwMode="auto">
            <a:xfrm>
              <a:off x="2687" y="1600"/>
              <a:ext cx="222" cy="481"/>
              <a:chOff x="2687" y="1600"/>
              <a:chExt cx="222" cy="481"/>
            </a:xfrm>
          </p:grpSpPr>
          <p:sp>
            <p:nvSpPr>
              <p:cNvPr id="175158" name="Freeform 54"/>
              <p:cNvSpPr>
                <a:spLocks/>
              </p:cNvSpPr>
              <p:nvPr/>
            </p:nvSpPr>
            <p:spPr bwMode="auto">
              <a:xfrm>
                <a:off x="2696" y="1600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59" name="Rectangle 55"/>
              <p:cNvSpPr>
                <a:spLocks noChangeArrowheads="1"/>
              </p:cNvSpPr>
              <p:nvPr/>
            </p:nvSpPr>
            <p:spPr bwMode="auto">
              <a:xfrm rot="5400000">
                <a:off x="2600" y="1723"/>
                <a:ext cx="383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spAutoFit/>
              </a:bodyPr>
              <a:lstStyle/>
              <a:p>
                <a:pPr eaLnBrk="0" hangingPunct="0"/>
                <a:r>
                  <a:rPr lang="en-US" sz="1600" b="1" u="none">
                    <a:latin typeface="Times" pitchFamily="18" charset="0"/>
                  </a:rPr>
                  <a:t>ALU</a:t>
                </a:r>
              </a:p>
            </p:txBody>
          </p:sp>
        </p:grpSp>
        <p:grpSp>
          <p:nvGrpSpPr>
            <p:cNvPr id="175160" name="Group 56"/>
            <p:cNvGrpSpPr>
              <a:grpSpLocks/>
            </p:cNvGrpSpPr>
            <p:nvPr/>
          </p:nvGrpSpPr>
          <p:grpSpPr bwMode="auto">
            <a:xfrm>
              <a:off x="1751" y="1696"/>
              <a:ext cx="359" cy="289"/>
              <a:chOff x="1751" y="1696"/>
              <a:chExt cx="359" cy="289"/>
            </a:xfrm>
          </p:grpSpPr>
          <p:sp>
            <p:nvSpPr>
              <p:cNvPr id="175161" name="Rectangle 57"/>
              <p:cNvSpPr>
                <a:spLocks noChangeArrowheads="1"/>
              </p:cNvSpPr>
              <p:nvPr/>
            </p:nvSpPr>
            <p:spPr bwMode="auto">
              <a:xfrm>
                <a:off x="1751" y="1698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spAutoFit/>
              </a:bodyPr>
              <a:lstStyle/>
              <a:p>
                <a:pPr eaLnBrk="0" hangingPunct="0"/>
                <a:r>
                  <a:rPr lang="en-US" sz="1600" b="1" u="none">
                    <a:latin typeface="Times" pitchFamily="18" charset="0"/>
                  </a:rPr>
                  <a:t>  M</a:t>
                </a:r>
              </a:p>
            </p:txBody>
          </p:sp>
          <p:grpSp>
            <p:nvGrpSpPr>
              <p:cNvPr id="175162" name="Group 58"/>
              <p:cNvGrpSpPr>
                <a:grpSpLocks/>
              </p:cNvGrpSpPr>
              <p:nvPr/>
            </p:nvGrpSpPr>
            <p:grpSpPr bwMode="auto">
              <a:xfrm>
                <a:off x="1770" y="1696"/>
                <a:ext cx="340" cy="289"/>
                <a:chOff x="1770" y="1696"/>
                <a:chExt cx="340" cy="289"/>
              </a:xfrm>
            </p:grpSpPr>
            <p:sp>
              <p:nvSpPr>
                <p:cNvPr id="175163" name="Freeform 59"/>
                <p:cNvSpPr>
                  <a:spLocks/>
                </p:cNvSpPr>
                <p:nvPr/>
              </p:nvSpPr>
              <p:spPr bwMode="auto">
                <a:xfrm>
                  <a:off x="1770" y="1696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5164" name="Freeform 60"/>
                <p:cNvSpPr>
                  <a:spLocks/>
                </p:cNvSpPr>
                <p:nvPr/>
              </p:nvSpPr>
              <p:spPr bwMode="auto">
                <a:xfrm>
                  <a:off x="1939" y="1696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75165" name="Rectangle 61"/>
            <p:cNvSpPr>
              <a:spLocks noChangeArrowheads="1"/>
            </p:cNvSpPr>
            <p:nvPr/>
          </p:nvSpPr>
          <p:spPr bwMode="auto">
            <a:xfrm>
              <a:off x="2211" y="1703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sz="1600" b="1" u="none">
                  <a:latin typeface="Times" pitchFamily="18" charset="0"/>
                </a:rPr>
                <a:t>Reg</a:t>
              </a:r>
            </a:p>
          </p:txBody>
        </p:sp>
        <p:grpSp>
          <p:nvGrpSpPr>
            <p:cNvPr id="175166" name="Group 62"/>
            <p:cNvGrpSpPr>
              <a:grpSpLocks/>
            </p:cNvGrpSpPr>
            <p:nvPr/>
          </p:nvGrpSpPr>
          <p:grpSpPr bwMode="auto">
            <a:xfrm>
              <a:off x="2230" y="1696"/>
              <a:ext cx="296" cy="289"/>
              <a:chOff x="2230" y="1696"/>
              <a:chExt cx="296" cy="289"/>
            </a:xfrm>
          </p:grpSpPr>
          <p:sp>
            <p:nvSpPr>
              <p:cNvPr id="175167" name="Freeform 63"/>
              <p:cNvSpPr>
                <a:spLocks/>
              </p:cNvSpPr>
              <p:nvPr/>
            </p:nvSpPr>
            <p:spPr bwMode="auto">
              <a:xfrm>
                <a:off x="2230" y="1696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68" name="Freeform 64"/>
              <p:cNvSpPr>
                <a:spLocks/>
              </p:cNvSpPr>
              <p:nvPr/>
            </p:nvSpPr>
            <p:spPr bwMode="auto">
              <a:xfrm>
                <a:off x="2378" y="1696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5169" name="Line 65"/>
            <p:cNvSpPr>
              <a:spLocks noChangeShapeType="1"/>
            </p:cNvSpPr>
            <p:nvPr/>
          </p:nvSpPr>
          <p:spPr bwMode="auto">
            <a:xfrm>
              <a:off x="2115" y="1840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70" name="Freeform 66"/>
            <p:cNvSpPr>
              <a:spLocks/>
            </p:cNvSpPr>
            <p:nvPr/>
          </p:nvSpPr>
          <p:spPr bwMode="auto">
            <a:xfrm>
              <a:off x="2177" y="1744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171" name="Line 67"/>
            <p:cNvSpPr>
              <a:spLocks noChangeShapeType="1"/>
            </p:cNvSpPr>
            <p:nvPr/>
          </p:nvSpPr>
          <p:spPr bwMode="auto">
            <a:xfrm>
              <a:off x="2531" y="1744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72" name="Rectangle 68"/>
            <p:cNvSpPr>
              <a:spLocks noChangeArrowheads="1"/>
            </p:cNvSpPr>
            <p:nvPr/>
          </p:nvSpPr>
          <p:spPr bwMode="auto">
            <a:xfrm>
              <a:off x="3028" y="1698"/>
              <a:ext cx="29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sz="1600" b="1" u="none">
                  <a:latin typeface="Times" pitchFamily="18" charset="0"/>
                </a:rPr>
                <a:t>  M</a:t>
              </a:r>
            </a:p>
          </p:txBody>
        </p:sp>
        <p:grpSp>
          <p:nvGrpSpPr>
            <p:cNvPr id="175173" name="Group 69"/>
            <p:cNvGrpSpPr>
              <a:grpSpLocks/>
            </p:cNvGrpSpPr>
            <p:nvPr/>
          </p:nvGrpSpPr>
          <p:grpSpPr bwMode="auto">
            <a:xfrm>
              <a:off x="3079" y="1696"/>
              <a:ext cx="325" cy="289"/>
              <a:chOff x="3079" y="1696"/>
              <a:chExt cx="325" cy="289"/>
            </a:xfrm>
          </p:grpSpPr>
          <p:sp>
            <p:nvSpPr>
              <p:cNvPr id="175174" name="Freeform 70"/>
              <p:cNvSpPr>
                <a:spLocks/>
              </p:cNvSpPr>
              <p:nvPr/>
            </p:nvSpPr>
            <p:spPr bwMode="auto">
              <a:xfrm>
                <a:off x="3079" y="1696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75" name="Freeform 71"/>
              <p:cNvSpPr>
                <a:spLocks/>
              </p:cNvSpPr>
              <p:nvPr/>
            </p:nvSpPr>
            <p:spPr bwMode="auto">
              <a:xfrm>
                <a:off x="3240" y="1696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5176" name="Rectangle 72"/>
            <p:cNvSpPr>
              <a:spLocks noChangeArrowheads="1"/>
            </p:cNvSpPr>
            <p:nvPr/>
          </p:nvSpPr>
          <p:spPr bwMode="auto">
            <a:xfrm>
              <a:off x="3520" y="1698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sz="1600" b="1" u="none">
                  <a:latin typeface="Times" pitchFamily="18" charset="0"/>
                </a:rPr>
                <a:t>Reg</a:t>
              </a:r>
            </a:p>
          </p:txBody>
        </p:sp>
        <p:grpSp>
          <p:nvGrpSpPr>
            <p:cNvPr id="175177" name="Group 73"/>
            <p:cNvGrpSpPr>
              <a:grpSpLocks/>
            </p:cNvGrpSpPr>
            <p:nvPr/>
          </p:nvGrpSpPr>
          <p:grpSpPr bwMode="auto">
            <a:xfrm>
              <a:off x="3547" y="1696"/>
              <a:ext cx="284" cy="289"/>
              <a:chOff x="3547" y="1696"/>
              <a:chExt cx="284" cy="289"/>
            </a:xfrm>
          </p:grpSpPr>
          <p:sp>
            <p:nvSpPr>
              <p:cNvPr id="175178" name="Freeform 74"/>
              <p:cNvSpPr>
                <a:spLocks/>
              </p:cNvSpPr>
              <p:nvPr/>
            </p:nvSpPr>
            <p:spPr bwMode="auto">
              <a:xfrm>
                <a:off x="3547" y="1696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79" name="Freeform 75"/>
              <p:cNvSpPr>
                <a:spLocks/>
              </p:cNvSpPr>
              <p:nvPr/>
            </p:nvSpPr>
            <p:spPr bwMode="auto">
              <a:xfrm>
                <a:off x="3688" y="1696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5180" name="Line 76"/>
            <p:cNvSpPr>
              <a:spLocks noChangeShapeType="1"/>
            </p:cNvSpPr>
            <p:nvPr/>
          </p:nvSpPr>
          <p:spPr bwMode="auto">
            <a:xfrm>
              <a:off x="3400" y="1840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81" name="Line 77"/>
            <p:cNvSpPr>
              <a:spLocks noChangeShapeType="1"/>
            </p:cNvSpPr>
            <p:nvPr/>
          </p:nvSpPr>
          <p:spPr bwMode="auto">
            <a:xfrm>
              <a:off x="2916" y="1840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82" name="Freeform 78"/>
            <p:cNvSpPr>
              <a:spLocks/>
            </p:cNvSpPr>
            <p:nvPr/>
          </p:nvSpPr>
          <p:spPr bwMode="auto">
            <a:xfrm>
              <a:off x="3037" y="1840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183" name="Line 79"/>
            <p:cNvSpPr>
              <a:spLocks noChangeShapeType="1"/>
            </p:cNvSpPr>
            <p:nvPr/>
          </p:nvSpPr>
          <p:spPr bwMode="auto">
            <a:xfrm>
              <a:off x="2531" y="1936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84" name="Freeform 80"/>
            <p:cNvSpPr>
              <a:spLocks/>
            </p:cNvSpPr>
            <p:nvPr/>
          </p:nvSpPr>
          <p:spPr bwMode="auto">
            <a:xfrm>
              <a:off x="2624" y="1835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5185" name="Group 81"/>
          <p:cNvGrpSpPr>
            <a:grpSpLocks/>
          </p:cNvGrpSpPr>
          <p:nvPr/>
        </p:nvGrpSpPr>
        <p:grpSpPr bwMode="auto">
          <a:xfrm>
            <a:off x="3457575" y="3251200"/>
            <a:ext cx="3327400" cy="814388"/>
            <a:chOff x="2178" y="2048"/>
            <a:chExt cx="2096" cy="513"/>
          </a:xfrm>
        </p:grpSpPr>
        <p:grpSp>
          <p:nvGrpSpPr>
            <p:cNvPr id="175186" name="Group 82"/>
            <p:cNvGrpSpPr>
              <a:grpSpLocks/>
            </p:cNvGrpSpPr>
            <p:nvPr/>
          </p:nvGrpSpPr>
          <p:grpSpPr bwMode="auto">
            <a:xfrm>
              <a:off x="3114" y="2048"/>
              <a:ext cx="222" cy="481"/>
              <a:chOff x="3114" y="2048"/>
              <a:chExt cx="222" cy="481"/>
            </a:xfrm>
          </p:grpSpPr>
          <p:sp>
            <p:nvSpPr>
              <p:cNvPr id="175187" name="Freeform 83"/>
              <p:cNvSpPr>
                <a:spLocks/>
              </p:cNvSpPr>
              <p:nvPr/>
            </p:nvSpPr>
            <p:spPr bwMode="auto">
              <a:xfrm>
                <a:off x="3123" y="2048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88" name="Rectangle 84"/>
              <p:cNvSpPr>
                <a:spLocks noChangeArrowheads="1"/>
              </p:cNvSpPr>
              <p:nvPr/>
            </p:nvSpPr>
            <p:spPr bwMode="auto">
              <a:xfrm rot="5400000">
                <a:off x="3027" y="2171"/>
                <a:ext cx="383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spAutoFit/>
              </a:bodyPr>
              <a:lstStyle/>
              <a:p>
                <a:pPr eaLnBrk="0" hangingPunct="0"/>
                <a:r>
                  <a:rPr lang="en-US" sz="1600" b="1" u="none">
                    <a:latin typeface="Times" pitchFamily="18" charset="0"/>
                  </a:rPr>
                  <a:t>ALU</a:t>
                </a:r>
              </a:p>
            </p:txBody>
          </p:sp>
        </p:grpSp>
        <p:grpSp>
          <p:nvGrpSpPr>
            <p:cNvPr id="175189" name="Group 85"/>
            <p:cNvGrpSpPr>
              <a:grpSpLocks/>
            </p:cNvGrpSpPr>
            <p:nvPr/>
          </p:nvGrpSpPr>
          <p:grpSpPr bwMode="auto">
            <a:xfrm>
              <a:off x="2178" y="2144"/>
              <a:ext cx="359" cy="289"/>
              <a:chOff x="2178" y="2144"/>
              <a:chExt cx="359" cy="289"/>
            </a:xfrm>
          </p:grpSpPr>
          <p:sp>
            <p:nvSpPr>
              <p:cNvPr id="175190" name="Rectangle 86"/>
              <p:cNvSpPr>
                <a:spLocks noChangeArrowheads="1"/>
              </p:cNvSpPr>
              <p:nvPr/>
            </p:nvSpPr>
            <p:spPr bwMode="auto">
              <a:xfrm>
                <a:off x="2178" y="2146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spAutoFit/>
              </a:bodyPr>
              <a:lstStyle/>
              <a:p>
                <a:pPr eaLnBrk="0" hangingPunct="0"/>
                <a:r>
                  <a:rPr lang="en-US" sz="1600" b="1" u="none">
                    <a:latin typeface="Times" pitchFamily="18" charset="0"/>
                  </a:rPr>
                  <a:t>  M</a:t>
                </a:r>
              </a:p>
            </p:txBody>
          </p:sp>
          <p:grpSp>
            <p:nvGrpSpPr>
              <p:cNvPr id="175191" name="Group 87"/>
              <p:cNvGrpSpPr>
                <a:grpSpLocks/>
              </p:cNvGrpSpPr>
              <p:nvPr/>
            </p:nvGrpSpPr>
            <p:grpSpPr bwMode="auto">
              <a:xfrm>
                <a:off x="2197" y="2144"/>
                <a:ext cx="340" cy="289"/>
                <a:chOff x="2197" y="2144"/>
                <a:chExt cx="340" cy="289"/>
              </a:xfrm>
            </p:grpSpPr>
            <p:sp>
              <p:nvSpPr>
                <p:cNvPr id="175192" name="Freeform 88"/>
                <p:cNvSpPr>
                  <a:spLocks/>
                </p:cNvSpPr>
                <p:nvPr/>
              </p:nvSpPr>
              <p:spPr bwMode="auto">
                <a:xfrm>
                  <a:off x="2197" y="2144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5193" name="Freeform 89"/>
                <p:cNvSpPr>
                  <a:spLocks/>
                </p:cNvSpPr>
                <p:nvPr/>
              </p:nvSpPr>
              <p:spPr bwMode="auto">
                <a:xfrm>
                  <a:off x="2366" y="2144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75194" name="Rectangle 90"/>
            <p:cNvSpPr>
              <a:spLocks noChangeArrowheads="1"/>
            </p:cNvSpPr>
            <p:nvPr/>
          </p:nvSpPr>
          <p:spPr bwMode="auto">
            <a:xfrm>
              <a:off x="2638" y="2151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sz="1600" b="1" u="none">
                  <a:latin typeface="Times" pitchFamily="18" charset="0"/>
                </a:rPr>
                <a:t>Reg</a:t>
              </a:r>
            </a:p>
          </p:txBody>
        </p:sp>
        <p:grpSp>
          <p:nvGrpSpPr>
            <p:cNvPr id="175195" name="Group 91"/>
            <p:cNvGrpSpPr>
              <a:grpSpLocks/>
            </p:cNvGrpSpPr>
            <p:nvPr/>
          </p:nvGrpSpPr>
          <p:grpSpPr bwMode="auto">
            <a:xfrm>
              <a:off x="2657" y="2144"/>
              <a:ext cx="296" cy="289"/>
              <a:chOff x="2657" y="2144"/>
              <a:chExt cx="296" cy="289"/>
            </a:xfrm>
          </p:grpSpPr>
          <p:sp>
            <p:nvSpPr>
              <p:cNvPr id="175196" name="Freeform 92"/>
              <p:cNvSpPr>
                <a:spLocks/>
              </p:cNvSpPr>
              <p:nvPr/>
            </p:nvSpPr>
            <p:spPr bwMode="auto">
              <a:xfrm>
                <a:off x="2657" y="2144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97" name="Freeform 93"/>
              <p:cNvSpPr>
                <a:spLocks/>
              </p:cNvSpPr>
              <p:nvPr/>
            </p:nvSpPr>
            <p:spPr bwMode="auto">
              <a:xfrm>
                <a:off x="2805" y="2144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5198" name="Line 94"/>
            <p:cNvSpPr>
              <a:spLocks noChangeShapeType="1"/>
            </p:cNvSpPr>
            <p:nvPr/>
          </p:nvSpPr>
          <p:spPr bwMode="auto">
            <a:xfrm>
              <a:off x="2542" y="2288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199" name="Freeform 95"/>
            <p:cNvSpPr>
              <a:spLocks/>
            </p:cNvSpPr>
            <p:nvPr/>
          </p:nvSpPr>
          <p:spPr bwMode="auto">
            <a:xfrm>
              <a:off x="2604" y="2192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200" name="Line 96"/>
            <p:cNvSpPr>
              <a:spLocks noChangeShapeType="1"/>
            </p:cNvSpPr>
            <p:nvPr/>
          </p:nvSpPr>
          <p:spPr bwMode="auto">
            <a:xfrm>
              <a:off x="2958" y="2192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01" name="Rectangle 97"/>
            <p:cNvSpPr>
              <a:spLocks noChangeArrowheads="1"/>
            </p:cNvSpPr>
            <p:nvPr/>
          </p:nvSpPr>
          <p:spPr bwMode="auto">
            <a:xfrm>
              <a:off x="3455" y="2146"/>
              <a:ext cx="29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sz="1600" b="1" u="none">
                  <a:latin typeface="Times" pitchFamily="18" charset="0"/>
                </a:rPr>
                <a:t>  M</a:t>
              </a:r>
            </a:p>
          </p:txBody>
        </p:sp>
        <p:grpSp>
          <p:nvGrpSpPr>
            <p:cNvPr id="175202" name="Group 98"/>
            <p:cNvGrpSpPr>
              <a:grpSpLocks/>
            </p:cNvGrpSpPr>
            <p:nvPr/>
          </p:nvGrpSpPr>
          <p:grpSpPr bwMode="auto">
            <a:xfrm>
              <a:off x="3506" y="2144"/>
              <a:ext cx="325" cy="289"/>
              <a:chOff x="3506" y="2144"/>
              <a:chExt cx="325" cy="289"/>
            </a:xfrm>
          </p:grpSpPr>
          <p:sp>
            <p:nvSpPr>
              <p:cNvPr id="175203" name="Freeform 99"/>
              <p:cNvSpPr>
                <a:spLocks/>
              </p:cNvSpPr>
              <p:nvPr/>
            </p:nvSpPr>
            <p:spPr bwMode="auto">
              <a:xfrm>
                <a:off x="3506" y="2144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204" name="Freeform 100"/>
              <p:cNvSpPr>
                <a:spLocks/>
              </p:cNvSpPr>
              <p:nvPr/>
            </p:nvSpPr>
            <p:spPr bwMode="auto">
              <a:xfrm>
                <a:off x="3667" y="2144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5205" name="Rectangle 101"/>
            <p:cNvSpPr>
              <a:spLocks noChangeArrowheads="1"/>
            </p:cNvSpPr>
            <p:nvPr/>
          </p:nvSpPr>
          <p:spPr bwMode="auto">
            <a:xfrm>
              <a:off x="3947" y="2146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sz="1600" b="1" u="none">
                  <a:latin typeface="Times" pitchFamily="18" charset="0"/>
                </a:rPr>
                <a:t>Reg</a:t>
              </a:r>
            </a:p>
          </p:txBody>
        </p:sp>
        <p:grpSp>
          <p:nvGrpSpPr>
            <p:cNvPr id="175206" name="Group 102"/>
            <p:cNvGrpSpPr>
              <a:grpSpLocks/>
            </p:cNvGrpSpPr>
            <p:nvPr/>
          </p:nvGrpSpPr>
          <p:grpSpPr bwMode="auto">
            <a:xfrm>
              <a:off x="3974" y="2144"/>
              <a:ext cx="284" cy="289"/>
              <a:chOff x="3974" y="2144"/>
              <a:chExt cx="284" cy="289"/>
            </a:xfrm>
          </p:grpSpPr>
          <p:sp>
            <p:nvSpPr>
              <p:cNvPr id="175207" name="Freeform 103"/>
              <p:cNvSpPr>
                <a:spLocks/>
              </p:cNvSpPr>
              <p:nvPr/>
            </p:nvSpPr>
            <p:spPr bwMode="auto">
              <a:xfrm>
                <a:off x="3974" y="2144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208" name="Freeform 104"/>
              <p:cNvSpPr>
                <a:spLocks/>
              </p:cNvSpPr>
              <p:nvPr/>
            </p:nvSpPr>
            <p:spPr bwMode="auto">
              <a:xfrm>
                <a:off x="4115" y="2144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5209" name="Line 105"/>
            <p:cNvSpPr>
              <a:spLocks noChangeShapeType="1"/>
            </p:cNvSpPr>
            <p:nvPr/>
          </p:nvSpPr>
          <p:spPr bwMode="auto">
            <a:xfrm>
              <a:off x="3827" y="2288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10" name="Line 106"/>
            <p:cNvSpPr>
              <a:spLocks noChangeShapeType="1"/>
            </p:cNvSpPr>
            <p:nvPr/>
          </p:nvSpPr>
          <p:spPr bwMode="auto">
            <a:xfrm>
              <a:off x="3343" y="2288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11" name="Freeform 107"/>
            <p:cNvSpPr>
              <a:spLocks/>
            </p:cNvSpPr>
            <p:nvPr/>
          </p:nvSpPr>
          <p:spPr bwMode="auto">
            <a:xfrm>
              <a:off x="3464" y="2288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212" name="Line 108"/>
            <p:cNvSpPr>
              <a:spLocks noChangeShapeType="1"/>
            </p:cNvSpPr>
            <p:nvPr/>
          </p:nvSpPr>
          <p:spPr bwMode="auto">
            <a:xfrm>
              <a:off x="2958" y="2384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13" name="Freeform 109"/>
            <p:cNvSpPr>
              <a:spLocks/>
            </p:cNvSpPr>
            <p:nvPr/>
          </p:nvSpPr>
          <p:spPr bwMode="auto">
            <a:xfrm>
              <a:off x="3051" y="2283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5214" name="Group 110"/>
          <p:cNvGrpSpPr>
            <a:grpSpLocks/>
          </p:cNvGrpSpPr>
          <p:nvPr/>
        </p:nvGrpSpPr>
        <p:grpSpPr bwMode="auto">
          <a:xfrm>
            <a:off x="5621338" y="3962400"/>
            <a:ext cx="352425" cy="763588"/>
            <a:chOff x="3541" y="2496"/>
            <a:chExt cx="222" cy="481"/>
          </a:xfrm>
        </p:grpSpPr>
        <p:sp>
          <p:nvSpPr>
            <p:cNvPr id="175215" name="Freeform 111"/>
            <p:cNvSpPr>
              <a:spLocks/>
            </p:cNvSpPr>
            <p:nvPr/>
          </p:nvSpPr>
          <p:spPr bwMode="auto">
            <a:xfrm>
              <a:off x="3550" y="2496"/>
              <a:ext cx="213" cy="481"/>
            </a:xfrm>
            <a:custGeom>
              <a:avLst/>
              <a:gdLst/>
              <a:ahLst/>
              <a:cxnLst>
                <a:cxn ang="0">
                  <a:pos x="0" y="320"/>
                </a:cxn>
                <a:cxn ang="0">
                  <a:pos x="71" y="240"/>
                </a:cxn>
                <a:cxn ang="0">
                  <a:pos x="0" y="160"/>
                </a:cxn>
                <a:cxn ang="0">
                  <a:pos x="0" y="0"/>
                </a:cxn>
                <a:cxn ang="0">
                  <a:pos x="212" y="160"/>
                </a:cxn>
                <a:cxn ang="0">
                  <a:pos x="212" y="320"/>
                </a:cxn>
                <a:cxn ang="0">
                  <a:pos x="0" y="480"/>
                </a:cxn>
                <a:cxn ang="0">
                  <a:pos x="0" y="320"/>
                </a:cxn>
              </a:cxnLst>
              <a:rect l="0" t="0" r="r" b="b"/>
              <a:pathLst>
                <a:path w="213" h="481">
                  <a:moveTo>
                    <a:pt x="0" y="320"/>
                  </a:moveTo>
                  <a:lnTo>
                    <a:pt x="71" y="240"/>
                  </a:lnTo>
                  <a:lnTo>
                    <a:pt x="0" y="160"/>
                  </a:lnTo>
                  <a:lnTo>
                    <a:pt x="0" y="0"/>
                  </a:lnTo>
                  <a:lnTo>
                    <a:pt x="212" y="160"/>
                  </a:lnTo>
                  <a:lnTo>
                    <a:pt x="212" y="320"/>
                  </a:lnTo>
                  <a:lnTo>
                    <a:pt x="0" y="480"/>
                  </a:lnTo>
                  <a:lnTo>
                    <a:pt x="0" y="3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216" name="Rectangle 112"/>
            <p:cNvSpPr>
              <a:spLocks noChangeArrowheads="1"/>
            </p:cNvSpPr>
            <p:nvPr/>
          </p:nvSpPr>
          <p:spPr bwMode="auto">
            <a:xfrm rot="5400000">
              <a:off x="3454" y="2619"/>
              <a:ext cx="383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sz="1600" b="1" u="none">
                  <a:latin typeface="Times" pitchFamily="18" charset="0"/>
                </a:rPr>
                <a:t>ALU</a:t>
              </a:r>
            </a:p>
          </p:txBody>
        </p:sp>
      </p:grpSp>
      <p:sp>
        <p:nvSpPr>
          <p:cNvPr id="175217" name="Rectangle 113"/>
          <p:cNvSpPr>
            <a:spLocks noChangeArrowheads="1"/>
          </p:cNvSpPr>
          <p:nvPr/>
        </p:nvSpPr>
        <p:spPr bwMode="auto">
          <a:xfrm>
            <a:off x="4865688" y="4125913"/>
            <a:ext cx="5191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600" b="1" u="none">
                <a:latin typeface="Times" pitchFamily="18" charset="0"/>
              </a:rPr>
              <a:t>Reg</a:t>
            </a:r>
          </a:p>
        </p:txBody>
      </p:sp>
      <p:grpSp>
        <p:nvGrpSpPr>
          <p:cNvPr id="175218" name="Group 114"/>
          <p:cNvGrpSpPr>
            <a:grpSpLocks/>
          </p:cNvGrpSpPr>
          <p:nvPr/>
        </p:nvGrpSpPr>
        <p:grpSpPr bwMode="auto">
          <a:xfrm>
            <a:off x="4895850" y="4114800"/>
            <a:ext cx="469900" cy="458788"/>
            <a:chOff x="3084" y="2592"/>
            <a:chExt cx="296" cy="289"/>
          </a:xfrm>
        </p:grpSpPr>
        <p:sp>
          <p:nvSpPr>
            <p:cNvPr id="175219" name="Freeform 115"/>
            <p:cNvSpPr>
              <a:spLocks/>
            </p:cNvSpPr>
            <p:nvPr/>
          </p:nvSpPr>
          <p:spPr bwMode="auto">
            <a:xfrm>
              <a:off x="3084" y="2592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220" name="Freeform 116"/>
            <p:cNvSpPr>
              <a:spLocks/>
            </p:cNvSpPr>
            <p:nvPr/>
          </p:nvSpPr>
          <p:spPr bwMode="auto">
            <a:xfrm>
              <a:off x="3232" y="2592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5221" name="Line 117"/>
          <p:cNvSpPr>
            <a:spLocks noChangeShapeType="1"/>
          </p:cNvSpPr>
          <p:nvPr/>
        </p:nvSpPr>
        <p:spPr bwMode="auto">
          <a:xfrm>
            <a:off x="4713288" y="43434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222" name="Freeform 118"/>
          <p:cNvSpPr>
            <a:spLocks/>
          </p:cNvSpPr>
          <p:nvPr/>
        </p:nvSpPr>
        <p:spPr bwMode="auto">
          <a:xfrm>
            <a:off x="4811713" y="4191000"/>
            <a:ext cx="76200" cy="153988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0" y="0"/>
              </a:cxn>
              <a:cxn ang="0">
                <a:pos x="47" y="0"/>
              </a:cxn>
              <a:cxn ang="0">
                <a:pos x="47" y="0"/>
              </a:cxn>
            </a:cxnLst>
            <a:rect l="0" t="0" r="r" b="b"/>
            <a:pathLst>
              <a:path w="48" h="97">
                <a:moveTo>
                  <a:pt x="0" y="96"/>
                </a:moveTo>
                <a:lnTo>
                  <a:pt x="0" y="0"/>
                </a:lnTo>
                <a:lnTo>
                  <a:pt x="47" y="0"/>
                </a:lnTo>
                <a:lnTo>
                  <a:pt x="47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5223" name="Line 119"/>
          <p:cNvSpPr>
            <a:spLocks noChangeShapeType="1"/>
          </p:cNvSpPr>
          <p:nvPr/>
        </p:nvSpPr>
        <p:spPr bwMode="auto">
          <a:xfrm>
            <a:off x="5373688" y="4191000"/>
            <a:ext cx="249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224" name="Rectangle 120"/>
          <p:cNvSpPr>
            <a:spLocks noChangeArrowheads="1"/>
          </p:cNvSpPr>
          <p:nvPr/>
        </p:nvSpPr>
        <p:spPr bwMode="auto">
          <a:xfrm>
            <a:off x="6162675" y="4117975"/>
            <a:ext cx="47466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600" b="1" u="none">
                <a:latin typeface="Times" pitchFamily="18" charset="0"/>
              </a:rPr>
              <a:t>  M</a:t>
            </a:r>
          </a:p>
        </p:txBody>
      </p:sp>
      <p:grpSp>
        <p:nvGrpSpPr>
          <p:cNvPr id="175225" name="Group 121"/>
          <p:cNvGrpSpPr>
            <a:grpSpLocks/>
          </p:cNvGrpSpPr>
          <p:nvPr/>
        </p:nvGrpSpPr>
        <p:grpSpPr bwMode="auto">
          <a:xfrm>
            <a:off x="6243638" y="4114800"/>
            <a:ext cx="515937" cy="458788"/>
            <a:chOff x="3933" y="2592"/>
            <a:chExt cx="325" cy="289"/>
          </a:xfrm>
        </p:grpSpPr>
        <p:sp>
          <p:nvSpPr>
            <p:cNvPr id="175226" name="Freeform 122"/>
            <p:cNvSpPr>
              <a:spLocks/>
            </p:cNvSpPr>
            <p:nvPr/>
          </p:nvSpPr>
          <p:spPr bwMode="auto">
            <a:xfrm>
              <a:off x="3933" y="2592"/>
              <a:ext cx="162" cy="289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1" y="288"/>
                </a:cxn>
              </a:cxnLst>
              <a:rect l="0" t="0" r="r" b="b"/>
              <a:pathLst>
                <a:path w="162" h="289">
                  <a:moveTo>
                    <a:pt x="16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1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227" name="Freeform 123"/>
            <p:cNvSpPr>
              <a:spLocks/>
            </p:cNvSpPr>
            <p:nvPr/>
          </p:nvSpPr>
          <p:spPr bwMode="auto">
            <a:xfrm>
              <a:off x="4094" y="2592"/>
              <a:ext cx="164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3" y="0"/>
                </a:cxn>
                <a:cxn ang="0">
                  <a:pos x="163" y="288"/>
                </a:cxn>
                <a:cxn ang="0">
                  <a:pos x="0" y="288"/>
                </a:cxn>
              </a:cxnLst>
              <a:rect l="0" t="0" r="r" b="b"/>
              <a:pathLst>
                <a:path w="164" h="289">
                  <a:moveTo>
                    <a:pt x="0" y="0"/>
                  </a:moveTo>
                  <a:lnTo>
                    <a:pt x="163" y="0"/>
                  </a:lnTo>
                  <a:lnTo>
                    <a:pt x="163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5228" name="Rectangle 124"/>
          <p:cNvSpPr>
            <a:spLocks noChangeArrowheads="1"/>
          </p:cNvSpPr>
          <p:nvPr/>
        </p:nvSpPr>
        <p:spPr bwMode="auto">
          <a:xfrm>
            <a:off x="6943725" y="4117975"/>
            <a:ext cx="51911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600" b="1" u="none">
                <a:latin typeface="Times" pitchFamily="18" charset="0"/>
              </a:rPr>
              <a:t>Reg</a:t>
            </a:r>
          </a:p>
        </p:txBody>
      </p:sp>
      <p:grpSp>
        <p:nvGrpSpPr>
          <p:cNvPr id="175229" name="Group 125"/>
          <p:cNvGrpSpPr>
            <a:grpSpLocks/>
          </p:cNvGrpSpPr>
          <p:nvPr/>
        </p:nvGrpSpPr>
        <p:grpSpPr bwMode="auto">
          <a:xfrm>
            <a:off x="6986588" y="4114800"/>
            <a:ext cx="450850" cy="458788"/>
            <a:chOff x="4401" y="2592"/>
            <a:chExt cx="284" cy="289"/>
          </a:xfrm>
        </p:grpSpPr>
        <p:sp>
          <p:nvSpPr>
            <p:cNvPr id="175230" name="Freeform 126"/>
            <p:cNvSpPr>
              <a:spLocks/>
            </p:cNvSpPr>
            <p:nvPr/>
          </p:nvSpPr>
          <p:spPr bwMode="auto">
            <a:xfrm>
              <a:off x="4401" y="2592"/>
              <a:ext cx="142" cy="289"/>
            </a:xfrm>
            <a:custGeom>
              <a:avLst/>
              <a:gdLst/>
              <a:ahLst/>
              <a:cxnLst>
                <a:cxn ang="0">
                  <a:pos x="14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1" y="288"/>
                </a:cxn>
              </a:cxnLst>
              <a:rect l="0" t="0" r="r" b="b"/>
              <a:pathLst>
                <a:path w="142" h="289">
                  <a:moveTo>
                    <a:pt x="14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1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231" name="Freeform 127"/>
            <p:cNvSpPr>
              <a:spLocks/>
            </p:cNvSpPr>
            <p:nvPr/>
          </p:nvSpPr>
          <p:spPr bwMode="auto">
            <a:xfrm>
              <a:off x="4542" y="2592"/>
              <a:ext cx="143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2" y="0"/>
                </a:cxn>
                <a:cxn ang="0">
                  <a:pos x="142" y="288"/>
                </a:cxn>
                <a:cxn ang="0">
                  <a:pos x="0" y="288"/>
                </a:cxn>
              </a:cxnLst>
              <a:rect l="0" t="0" r="r" b="b"/>
              <a:pathLst>
                <a:path w="143" h="289">
                  <a:moveTo>
                    <a:pt x="0" y="0"/>
                  </a:moveTo>
                  <a:lnTo>
                    <a:pt x="142" y="0"/>
                  </a:lnTo>
                  <a:lnTo>
                    <a:pt x="142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5232" name="Line 128"/>
          <p:cNvSpPr>
            <a:spLocks noChangeShapeType="1"/>
          </p:cNvSpPr>
          <p:nvPr/>
        </p:nvSpPr>
        <p:spPr bwMode="auto">
          <a:xfrm>
            <a:off x="6753225" y="4343400"/>
            <a:ext cx="220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233" name="Line 129"/>
          <p:cNvSpPr>
            <a:spLocks noChangeShapeType="1"/>
          </p:cNvSpPr>
          <p:nvPr/>
        </p:nvSpPr>
        <p:spPr bwMode="auto">
          <a:xfrm>
            <a:off x="5984875" y="4343400"/>
            <a:ext cx="2460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234" name="Freeform 130"/>
          <p:cNvSpPr>
            <a:spLocks/>
          </p:cNvSpPr>
          <p:nvPr/>
        </p:nvSpPr>
        <p:spPr bwMode="auto">
          <a:xfrm>
            <a:off x="6176963" y="4343400"/>
            <a:ext cx="684212" cy="3063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2"/>
              </a:cxn>
              <a:cxn ang="0">
                <a:pos x="391" y="192"/>
              </a:cxn>
              <a:cxn ang="0">
                <a:pos x="391" y="64"/>
              </a:cxn>
              <a:cxn ang="0">
                <a:pos x="430" y="0"/>
              </a:cxn>
            </a:cxnLst>
            <a:rect l="0" t="0" r="r" b="b"/>
            <a:pathLst>
              <a:path w="431" h="193">
                <a:moveTo>
                  <a:pt x="0" y="0"/>
                </a:moveTo>
                <a:lnTo>
                  <a:pt x="0" y="192"/>
                </a:lnTo>
                <a:lnTo>
                  <a:pt x="391" y="192"/>
                </a:lnTo>
                <a:lnTo>
                  <a:pt x="391" y="64"/>
                </a:lnTo>
                <a:lnTo>
                  <a:pt x="43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5235" name="Line 131"/>
          <p:cNvSpPr>
            <a:spLocks noChangeShapeType="1"/>
          </p:cNvSpPr>
          <p:nvPr/>
        </p:nvSpPr>
        <p:spPr bwMode="auto">
          <a:xfrm>
            <a:off x="5373688" y="4495800"/>
            <a:ext cx="249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236" name="Freeform 132"/>
          <p:cNvSpPr>
            <a:spLocks/>
          </p:cNvSpPr>
          <p:nvPr/>
        </p:nvSpPr>
        <p:spPr bwMode="auto">
          <a:xfrm>
            <a:off x="5521325" y="4335463"/>
            <a:ext cx="534988" cy="441325"/>
          </a:xfrm>
          <a:custGeom>
            <a:avLst/>
            <a:gdLst/>
            <a:ahLst/>
            <a:cxnLst>
              <a:cxn ang="0">
                <a:pos x="0" y="101"/>
              </a:cxn>
              <a:cxn ang="0">
                <a:pos x="0" y="277"/>
              </a:cxn>
              <a:cxn ang="0">
                <a:pos x="294" y="277"/>
              </a:cxn>
              <a:cxn ang="0">
                <a:pos x="294" y="90"/>
              </a:cxn>
              <a:cxn ang="0">
                <a:pos x="336" y="0"/>
              </a:cxn>
            </a:cxnLst>
            <a:rect l="0" t="0" r="r" b="b"/>
            <a:pathLst>
              <a:path w="337" h="278">
                <a:moveTo>
                  <a:pt x="0" y="101"/>
                </a:moveTo>
                <a:lnTo>
                  <a:pt x="0" y="277"/>
                </a:lnTo>
                <a:lnTo>
                  <a:pt x="294" y="277"/>
                </a:lnTo>
                <a:lnTo>
                  <a:pt x="294" y="90"/>
                </a:lnTo>
                <a:lnTo>
                  <a:pt x="33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75237" name="Group 133"/>
          <p:cNvGrpSpPr>
            <a:grpSpLocks/>
          </p:cNvGrpSpPr>
          <p:nvPr/>
        </p:nvGrpSpPr>
        <p:grpSpPr bwMode="auto">
          <a:xfrm>
            <a:off x="4813300" y="4673600"/>
            <a:ext cx="3327400" cy="814388"/>
            <a:chOff x="3032" y="2944"/>
            <a:chExt cx="2096" cy="513"/>
          </a:xfrm>
        </p:grpSpPr>
        <p:grpSp>
          <p:nvGrpSpPr>
            <p:cNvPr id="175238" name="Group 134"/>
            <p:cNvGrpSpPr>
              <a:grpSpLocks/>
            </p:cNvGrpSpPr>
            <p:nvPr/>
          </p:nvGrpSpPr>
          <p:grpSpPr bwMode="auto">
            <a:xfrm>
              <a:off x="3968" y="2944"/>
              <a:ext cx="222" cy="481"/>
              <a:chOff x="3968" y="2944"/>
              <a:chExt cx="222" cy="481"/>
            </a:xfrm>
          </p:grpSpPr>
          <p:sp>
            <p:nvSpPr>
              <p:cNvPr id="175239" name="Freeform 135"/>
              <p:cNvSpPr>
                <a:spLocks/>
              </p:cNvSpPr>
              <p:nvPr/>
            </p:nvSpPr>
            <p:spPr bwMode="auto">
              <a:xfrm>
                <a:off x="3977" y="2944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240" name="Rectangle 136"/>
              <p:cNvSpPr>
                <a:spLocks noChangeArrowheads="1"/>
              </p:cNvSpPr>
              <p:nvPr/>
            </p:nvSpPr>
            <p:spPr bwMode="auto">
              <a:xfrm rot="5400000">
                <a:off x="3881" y="3067"/>
                <a:ext cx="383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spAutoFit/>
              </a:bodyPr>
              <a:lstStyle/>
              <a:p>
                <a:pPr eaLnBrk="0" hangingPunct="0"/>
                <a:r>
                  <a:rPr lang="en-US" sz="1600" b="1" u="none">
                    <a:latin typeface="Times" pitchFamily="18" charset="0"/>
                  </a:rPr>
                  <a:t>ALU</a:t>
                </a:r>
              </a:p>
            </p:txBody>
          </p:sp>
        </p:grpSp>
        <p:grpSp>
          <p:nvGrpSpPr>
            <p:cNvPr id="175241" name="Group 137"/>
            <p:cNvGrpSpPr>
              <a:grpSpLocks/>
            </p:cNvGrpSpPr>
            <p:nvPr/>
          </p:nvGrpSpPr>
          <p:grpSpPr bwMode="auto">
            <a:xfrm>
              <a:off x="3032" y="3040"/>
              <a:ext cx="359" cy="289"/>
              <a:chOff x="3032" y="3040"/>
              <a:chExt cx="359" cy="289"/>
            </a:xfrm>
          </p:grpSpPr>
          <p:sp>
            <p:nvSpPr>
              <p:cNvPr id="175242" name="Rectangle 138"/>
              <p:cNvSpPr>
                <a:spLocks noChangeArrowheads="1"/>
              </p:cNvSpPr>
              <p:nvPr/>
            </p:nvSpPr>
            <p:spPr bwMode="auto">
              <a:xfrm>
                <a:off x="3032" y="3042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spAutoFit/>
              </a:bodyPr>
              <a:lstStyle/>
              <a:p>
                <a:pPr eaLnBrk="0" hangingPunct="0"/>
                <a:r>
                  <a:rPr lang="en-US" sz="1600" b="1" u="none">
                    <a:latin typeface="Times" pitchFamily="18" charset="0"/>
                  </a:rPr>
                  <a:t>  M</a:t>
                </a:r>
              </a:p>
            </p:txBody>
          </p:sp>
          <p:grpSp>
            <p:nvGrpSpPr>
              <p:cNvPr id="175243" name="Group 139"/>
              <p:cNvGrpSpPr>
                <a:grpSpLocks/>
              </p:cNvGrpSpPr>
              <p:nvPr/>
            </p:nvGrpSpPr>
            <p:grpSpPr bwMode="auto">
              <a:xfrm>
                <a:off x="3051" y="3040"/>
                <a:ext cx="340" cy="289"/>
                <a:chOff x="3051" y="3040"/>
                <a:chExt cx="340" cy="289"/>
              </a:xfrm>
            </p:grpSpPr>
            <p:sp>
              <p:nvSpPr>
                <p:cNvPr id="175244" name="Freeform 140"/>
                <p:cNvSpPr>
                  <a:spLocks/>
                </p:cNvSpPr>
                <p:nvPr/>
              </p:nvSpPr>
              <p:spPr bwMode="auto">
                <a:xfrm>
                  <a:off x="3051" y="3040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5245" name="Freeform 141"/>
                <p:cNvSpPr>
                  <a:spLocks/>
                </p:cNvSpPr>
                <p:nvPr/>
              </p:nvSpPr>
              <p:spPr bwMode="auto">
                <a:xfrm>
                  <a:off x="3220" y="3040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75246" name="Rectangle 142"/>
            <p:cNvSpPr>
              <a:spLocks noChangeArrowheads="1"/>
            </p:cNvSpPr>
            <p:nvPr/>
          </p:nvSpPr>
          <p:spPr bwMode="auto">
            <a:xfrm>
              <a:off x="3492" y="3047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sz="1600" b="1" u="none">
                  <a:latin typeface="Times" pitchFamily="18" charset="0"/>
                </a:rPr>
                <a:t>Reg</a:t>
              </a:r>
            </a:p>
          </p:txBody>
        </p:sp>
        <p:grpSp>
          <p:nvGrpSpPr>
            <p:cNvPr id="175247" name="Group 143"/>
            <p:cNvGrpSpPr>
              <a:grpSpLocks/>
            </p:cNvGrpSpPr>
            <p:nvPr/>
          </p:nvGrpSpPr>
          <p:grpSpPr bwMode="auto">
            <a:xfrm>
              <a:off x="3511" y="3040"/>
              <a:ext cx="296" cy="289"/>
              <a:chOff x="3511" y="3040"/>
              <a:chExt cx="296" cy="289"/>
            </a:xfrm>
          </p:grpSpPr>
          <p:sp>
            <p:nvSpPr>
              <p:cNvPr id="175248" name="Freeform 144"/>
              <p:cNvSpPr>
                <a:spLocks/>
              </p:cNvSpPr>
              <p:nvPr/>
            </p:nvSpPr>
            <p:spPr bwMode="auto">
              <a:xfrm>
                <a:off x="3511" y="3040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249" name="Freeform 145"/>
              <p:cNvSpPr>
                <a:spLocks/>
              </p:cNvSpPr>
              <p:nvPr/>
            </p:nvSpPr>
            <p:spPr bwMode="auto">
              <a:xfrm>
                <a:off x="3659" y="3040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5250" name="Line 146"/>
            <p:cNvSpPr>
              <a:spLocks noChangeShapeType="1"/>
            </p:cNvSpPr>
            <p:nvPr/>
          </p:nvSpPr>
          <p:spPr bwMode="auto">
            <a:xfrm>
              <a:off x="3396" y="3184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51" name="Freeform 147"/>
            <p:cNvSpPr>
              <a:spLocks/>
            </p:cNvSpPr>
            <p:nvPr/>
          </p:nvSpPr>
          <p:spPr bwMode="auto">
            <a:xfrm>
              <a:off x="3458" y="3088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252" name="Line 148"/>
            <p:cNvSpPr>
              <a:spLocks noChangeShapeType="1"/>
            </p:cNvSpPr>
            <p:nvPr/>
          </p:nvSpPr>
          <p:spPr bwMode="auto">
            <a:xfrm>
              <a:off x="3812" y="3088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53" name="Rectangle 149"/>
            <p:cNvSpPr>
              <a:spLocks noChangeArrowheads="1"/>
            </p:cNvSpPr>
            <p:nvPr/>
          </p:nvSpPr>
          <p:spPr bwMode="auto">
            <a:xfrm>
              <a:off x="4309" y="3042"/>
              <a:ext cx="29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sz="1600" b="1" u="none">
                  <a:latin typeface="Times" pitchFamily="18" charset="0"/>
                </a:rPr>
                <a:t>  M</a:t>
              </a:r>
            </a:p>
          </p:txBody>
        </p:sp>
        <p:grpSp>
          <p:nvGrpSpPr>
            <p:cNvPr id="175254" name="Group 150"/>
            <p:cNvGrpSpPr>
              <a:grpSpLocks/>
            </p:cNvGrpSpPr>
            <p:nvPr/>
          </p:nvGrpSpPr>
          <p:grpSpPr bwMode="auto">
            <a:xfrm>
              <a:off x="4360" y="3040"/>
              <a:ext cx="325" cy="289"/>
              <a:chOff x="4360" y="3040"/>
              <a:chExt cx="325" cy="289"/>
            </a:xfrm>
          </p:grpSpPr>
          <p:sp>
            <p:nvSpPr>
              <p:cNvPr id="175255" name="Freeform 151"/>
              <p:cNvSpPr>
                <a:spLocks/>
              </p:cNvSpPr>
              <p:nvPr/>
            </p:nvSpPr>
            <p:spPr bwMode="auto">
              <a:xfrm>
                <a:off x="4360" y="3040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256" name="Freeform 152"/>
              <p:cNvSpPr>
                <a:spLocks/>
              </p:cNvSpPr>
              <p:nvPr/>
            </p:nvSpPr>
            <p:spPr bwMode="auto">
              <a:xfrm>
                <a:off x="4521" y="3040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5257" name="Rectangle 153"/>
            <p:cNvSpPr>
              <a:spLocks noChangeArrowheads="1"/>
            </p:cNvSpPr>
            <p:nvPr/>
          </p:nvSpPr>
          <p:spPr bwMode="auto">
            <a:xfrm>
              <a:off x="4801" y="3042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sz="1600" b="1" u="none">
                  <a:latin typeface="Times" pitchFamily="18" charset="0"/>
                </a:rPr>
                <a:t>Reg</a:t>
              </a:r>
            </a:p>
          </p:txBody>
        </p:sp>
        <p:grpSp>
          <p:nvGrpSpPr>
            <p:cNvPr id="175258" name="Group 154"/>
            <p:cNvGrpSpPr>
              <a:grpSpLocks/>
            </p:cNvGrpSpPr>
            <p:nvPr/>
          </p:nvGrpSpPr>
          <p:grpSpPr bwMode="auto">
            <a:xfrm>
              <a:off x="4828" y="3040"/>
              <a:ext cx="284" cy="289"/>
              <a:chOff x="4828" y="3040"/>
              <a:chExt cx="284" cy="289"/>
            </a:xfrm>
          </p:grpSpPr>
          <p:sp>
            <p:nvSpPr>
              <p:cNvPr id="175259" name="Freeform 155"/>
              <p:cNvSpPr>
                <a:spLocks/>
              </p:cNvSpPr>
              <p:nvPr/>
            </p:nvSpPr>
            <p:spPr bwMode="auto">
              <a:xfrm>
                <a:off x="4828" y="3040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260" name="Freeform 156"/>
              <p:cNvSpPr>
                <a:spLocks/>
              </p:cNvSpPr>
              <p:nvPr/>
            </p:nvSpPr>
            <p:spPr bwMode="auto">
              <a:xfrm>
                <a:off x="4969" y="3040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5261" name="Line 157"/>
            <p:cNvSpPr>
              <a:spLocks noChangeShapeType="1"/>
            </p:cNvSpPr>
            <p:nvPr/>
          </p:nvSpPr>
          <p:spPr bwMode="auto">
            <a:xfrm>
              <a:off x="4681" y="3184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62" name="Line 158"/>
            <p:cNvSpPr>
              <a:spLocks noChangeShapeType="1"/>
            </p:cNvSpPr>
            <p:nvPr/>
          </p:nvSpPr>
          <p:spPr bwMode="auto">
            <a:xfrm>
              <a:off x="4197" y="3184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63" name="Freeform 159"/>
            <p:cNvSpPr>
              <a:spLocks/>
            </p:cNvSpPr>
            <p:nvPr/>
          </p:nvSpPr>
          <p:spPr bwMode="auto">
            <a:xfrm>
              <a:off x="4318" y="3184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5264" name="Line 160"/>
            <p:cNvSpPr>
              <a:spLocks noChangeShapeType="1"/>
            </p:cNvSpPr>
            <p:nvPr/>
          </p:nvSpPr>
          <p:spPr bwMode="auto">
            <a:xfrm>
              <a:off x="3812" y="3280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265" name="Freeform 161"/>
            <p:cNvSpPr>
              <a:spLocks/>
            </p:cNvSpPr>
            <p:nvPr/>
          </p:nvSpPr>
          <p:spPr bwMode="auto">
            <a:xfrm>
              <a:off x="3905" y="3179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5266" name="Rectangle 162"/>
          <p:cNvSpPr>
            <a:spLocks noChangeArrowheads="1"/>
          </p:cNvSpPr>
          <p:nvPr/>
        </p:nvSpPr>
        <p:spPr bwMode="auto">
          <a:xfrm>
            <a:off x="746125" y="6196013"/>
            <a:ext cx="77755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>
              <a:buFontTx/>
              <a:buChar char="•"/>
            </a:pPr>
            <a:r>
              <a:rPr lang="en-US" b="1" u="none">
                <a:solidFill>
                  <a:schemeClr val="accent1"/>
                </a:solidFill>
                <a:latin typeface="Helvetica" pitchFamily="34" charset="0"/>
              </a:rPr>
              <a:t> Can’t read same memory twice in same clock cycle</a:t>
            </a:r>
          </a:p>
        </p:txBody>
      </p:sp>
      <p:sp>
        <p:nvSpPr>
          <p:cNvPr id="175267" name="Oval 163"/>
          <p:cNvSpPr>
            <a:spLocks noChangeArrowheads="1"/>
          </p:cNvSpPr>
          <p:nvPr/>
        </p:nvSpPr>
        <p:spPr bwMode="auto">
          <a:xfrm>
            <a:off x="3921125" y="3938588"/>
            <a:ext cx="989013" cy="792162"/>
          </a:xfrm>
          <a:prstGeom prst="ellips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268" name="Oval 164"/>
          <p:cNvSpPr>
            <a:spLocks noChangeArrowheads="1"/>
          </p:cNvSpPr>
          <p:nvPr/>
        </p:nvSpPr>
        <p:spPr bwMode="auto">
          <a:xfrm>
            <a:off x="3951288" y="1641475"/>
            <a:ext cx="989012" cy="898525"/>
          </a:xfrm>
          <a:prstGeom prst="ellips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269" name="Rectangle 165"/>
          <p:cNvSpPr>
            <a:spLocks noChangeArrowheads="1"/>
          </p:cNvSpPr>
          <p:nvPr/>
        </p:nvSpPr>
        <p:spPr bwMode="auto">
          <a:xfrm>
            <a:off x="342900" y="1390650"/>
            <a:ext cx="457200" cy="4786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 eaLnBrk="0" hangingPunct="0"/>
            <a:r>
              <a:rPr lang="en-US" sz="2800" b="1" u="none">
                <a:latin typeface="Arial" charset="0"/>
              </a:rPr>
              <a:t>I</a:t>
            </a:r>
          </a:p>
          <a:p>
            <a:pPr algn="ctr" eaLnBrk="0" hangingPunct="0"/>
            <a:r>
              <a:rPr lang="en-US" sz="2800" b="1" u="none">
                <a:latin typeface="Arial" charset="0"/>
              </a:rPr>
              <a:t>n</a:t>
            </a:r>
          </a:p>
          <a:p>
            <a:pPr algn="ctr" eaLnBrk="0" hangingPunct="0"/>
            <a:r>
              <a:rPr lang="en-US" sz="2800" b="1" u="none">
                <a:latin typeface="Arial" charset="0"/>
              </a:rPr>
              <a:t>s</a:t>
            </a:r>
          </a:p>
          <a:p>
            <a:pPr algn="ctr" eaLnBrk="0" hangingPunct="0"/>
            <a:r>
              <a:rPr lang="en-US" sz="2800" b="1" u="none">
                <a:latin typeface="Arial" charset="0"/>
              </a:rPr>
              <a:t>t</a:t>
            </a:r>
          </a:p>
          <a:p>
            <a:pPr algn="ctr" eaLnBrk="0" hangingPunct="0"/>
            <a:r>
              <a:rPr lang="en-US" sz="2800" b="1" u="none">
                <a:latin typeface="Arial" charset="0"/>
              </a:rPr>
              <a:t>r.</a:t>
            </a:r>
          </a:p>
          <a:p>
            <a:pPr algn="ctr" eaLnBrk="0" hangingPunct="0"/>
            <a:endParaRPr lang="en-US" sz="2800" b="1" u="none">
              <a:latin typeface="Arial" charset="0"/>
            </a:endParaRPr>
          </a:p>
          <a:p>
            <a:pPr algn="ctr" eaLnBrk="0" hangingPunct="0"/>
            <a:r>
              <a:rPr lang="en-US" sz="2800" b="1" u="none">
                <a:latin typeface="Arial" charset="0"/>
              </a:rPr>
              <a:t>O</a:t>
            </a:r>
          </a:p>
          <a:p>
            <a:pPr algn="ctr" eaLnBrk="0" hangingPunct="0"/>
            <a:r>
              <a:rPr lang="en-US" sz="2800" b="1" u="none">
                <a:latin typeface="Arial" charset="0"/>
              </a:rPr>
              <a:t>r</a:t>
            </a:r>
          </a:p>
          <a:p>
            <a:pPr algn="ctr" eaLnBrk="0" hangingPunct="0"/>
            <a:r>
              <a:rPr lang="en-US" sz="2800" b="1" u="none">
                <a:latin typeface="Arial" charset="0"/>
              </a:rPr>
              <a:t>d</a:t>
            </a:r>
          </a:p>
          <a:p>
            <a:pPr algn="ctr" eaLnBrk="0" hangingPunct="0"/>
            <a:r>
              <a:rPr lang="en-US" sz="2800" b="1" u="none">
                <a:latin typeface="Arial" charset="0"/>
              </a:rPr>
              <a:t>e</a:t>
            </a:r>
          </a:p>
          <a:p>
            <a:pPr algn="ctr" eaLnBrk="0" hangingPunct="0"/>
            <a:r>
              <a:rPr lang="en-US" sz="2800" b="1" u="none">
                <a:latin typeface="Arial" charset="0"/>
              </a:rPr>
              <a:t>r</a:t>
            </a:r>
          </a:p>
        </p:txBody>
      </p:sp>
      <p:sp>
        <p:nvSpPr>
          <p:cNvPr id="175270" name="Rectangle 166"/>
          <p:cNvSpPr>
            <a:spLocks noChangeArrowheads="1"/>
          </p:cNvSpPr>
          <p:nvPr/>
        </p:nvSpPr>
        <p:spPr bwMode="auto">
          <a:xfrm>
            <a:off x="2963863" y="874713"/>
            <a:ext cx="3448050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2800" b="1" u="none">
                <a:latin typeface="Arial" charset="0"/>
              </a:rPr>
              <a:t>Time (clock cycles)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28FBD-0FEC-4E82-B4B7-6D1DF2A2F4B5}" type="slidenum">
              <a:rPr lang="en-US"/>
              <a:pPr/>
              <a:t>23</a:t>
            </a:fld>
            <a:endParaRPr 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  <a:noFill/>
          <a:ln/>
        </p:spPr>
        <p:txBody>
          <a:bodyPr lIns="90488" tIns="44450" rIns="90488" bIns="44450"/>
          <a:lstStyle/>
          <a:p>
            <a:r>
              <a:rPr lang="en-US" sz="3600"/>
              <a:t>Speed Up Equation for Pipelining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1219200"/>
            <a:ext cx="8610600" cy="5181600"/>
          </a:xfrm>
          <a:noFill/>
          <a:ln/>
        </p:spPr>
        <p:txBody>
          <a:bodyPr lIns="90488" tIns="44450" rIns="90488" bIns="44450"/>
          <a:lstStyle/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2000" b="1" dirty="0" err="1"/>
              <a:t>CPI</a:t>
            </a:r>
            <a:r>
              <a:rPr lang="en-US" sz="2000" b="1" baseline="-25000" dirty="0" err="1"/>
              <a:t>pipelined</a:t>
            </a:r>
            <a:r>
              <a:rPr lang="en-US" sz="2000" b="1" dirty="0"/>
              <a:t> = Ideal CPI + Pipeline stall clock cycles per </a:t>
            </a:r>
            <a:r>
              <a:rPr lang="en-US" sz="2000" b="1" dirty="0" err="1"/>
              <a:t>instn</a:t>
            </a:r>
            <a:endParaRPr lang="en-US" sz="2000" b="1" dirty="0"/>
          </a:p>
          <a:p>
            <a:pPr marL="285750" indent="-285750">
              <a:lnSpc>
                <a:spcPct val="90000"/>
              </a:lnSpc>
              <a:buFontTx/>
              <a:buNone/>
            </a:pPr>
            <a:endParaRPr lang="en-US" sz="2000" dirty="0">
              <a:latin typeface="Courier New" pitchFamily="49" charset="0"/>
            </a:endParaRPr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2000" b="1" dirty="0"/>
              <a:t>             Ideal CPI x Pipeline depth            Clock </a:t>
            </a:r>
            <a:r>
              <a:rPr lang="en-US" sz="2000" b="1" dirty="0" err="1"/>
              <a:t>Cycle</a:t>
            </a:r>
            <a:r>
              <a:rPr lang="en-US" sz="2000" b="1" baseline="-25000" dirty="0" err="1"/>
              <a:t>unpipelined</a:t>
            </a:r>
            <a:endParaRPr lang="en-US" sz="2000" b="1" baseline="-25000" dirty="0"/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2000" b="1" dirty="0"/>
              <a:t>Speedup = --------------------------   X  --------</a:t>
            </a:r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2000" b="1" dirty="0"/>
              <a:t>              Ideal CPI + Pipeline stall CPI        Clock </a:t>
            </a:r>
            <a:r>
              <a:rPr lang="en-US" sz="2000" b="1" dirty="0" err="1"/>
              <a:t>Cycle</a:t>
            </a:r>
            <a:r>
              <a:rPr lang="en-US" sz="2000" b="1" baseline="-25000" dirty="0" err="1"/>
              <a:t>pipelined</a:t>
            </a:r>
            <a:endParaRPr lang="en-US" sz="2000" b="1" dirty="0"/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2000" b="1" dirty="0"/>
              <a:t>         </a:t>
            </a:r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2000" b="1" dirty="0"/>
              <a:t>          </a:t>
            </a:r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2000" b="1" dirty="0"/>
              <a:t>                Pipeline depth                      Clock </a:t>
            </a:r>
            <a:r>
              <a:rPr lang="en-US" sz="2000" b="1" dirty="0" err="1"/>
              <a:t>Cycle</a:t>
            </a:r>
            <a:r>
              <a:rPr lang="en-US" sz="2000" b="1" baseline="-25000" dirty="0" err="1"/>
              <a:t>unpipelined</a:t>
            </a:r>
            <a:endParaRPr lang="en-US" sz="2000" b="1" baseline="-25000" dirty="0"/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2000" b="1" dirty="0"/>
              <a:t>Speedup = ------------------------ X   --------------- </a:t>
            </a:r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2000" b="1" dirty="0"/>
              <a:t>               1 + Pipeline stall </a:t>
            </a:r>
            <a:r>
              <a:rPr lang="en-US" sz="2000" b="1" dirty="0" smtClean="0"/>
              <a:t>CPI/Ideal CPI   Clock </a:t>
            </a:r>
            <a:r>
              <a:rPr lang="en-US" sz="2000" b="1" dirty="0" err="1"/>
              <a:t>Cycle</a:t>
            </a:r>
            <a:r>
              <a:rPr lang="en-US" sz="2000" b="1" baseline="-25000" dirty="0" err="1"/>
              <a:t>pipelined</a:t>
            </a:r>
            <a:endParaRPr lang="en-US" sz="2000" b="1" baseline="-25000" dirty="0"/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2000" b="1" dirty="0"/>
              <a:t>               </a:t>
            </a:r>
          </a:p>
          <a:p>
            <a:pPr marL="285750" indent="-285750">
              <a:lnSpc>
                <a:spcPct val="90000"/>
              </a:lnSpc>
              <a:buFontTx/>
              <a:buNone/>
            </a:pPr>
            <a:r>
              <a:rPr lang="en-US" sz="2000" b="1" dirty="0"/>
              <a:t>               </a:t>
            </a:r>
          </a:p>
        </p:txBody>
      </p:sp>
    </p:spTree>
  </p:cSld>
  <p:clrMapOvr>
    <a:masterClrMapping/>
  </p:clrMapOvr>
  <p:transition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0F47E-E76F-43FB-AE6C-A3EC2482F94D}" type="slidenum">
              <a:rPr lang="en-US"/>
              <a:pPr/>
              <a:t>24</a:t>
            </a:fld>
            <a:endParaRPr lang="en-US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0"/>
            <a:ext cx="7696200" cy="685800"/>
          </a:xfrm>
          <a:noFill/>
          <a:ln/>
        </p:spPr>
        <p:txBody>
          <a:bodyPr lIns="90488" tIns="44450" rIns="90488" bIns="44450"/>
          <a:lstStyle/>
          <a:p>
            <a:r>
              <a:rPr lang="en-US" sz="3600"/>
              <a:t>Example: Dual-port vs. Single-port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143000"/>
            <a:ext cx="8782050" cy="5334000"/>
          </a:xfrm>
          <a:noFill/>
          <a:ln/>
        </p:spPr>
        <p:txBody>
          <a:bodyPr lIns="90488" tIns="44450" rIns="90488" bIns="44450"/>
          <a:lstStyle/>
          <a:p>
            <a:pPr marL="285750" indent="-285750">
              <a:lnSpc>
                <a:spcPct val="65000"/>
              </a:lnSpc>
            </a:pPr>
            <a:r>
              <a:rPr lang="en-US" sz="2400"/>
              <a:t>Machine A: Dual ported memory</a:t>
            </a:r>
          </a:p>
          <a:p>
            <a:pPr marL="285750" indent="-285750">
              <a:lnSpc>
                <a:spcPct val="65000"/>
              </a:lnSpc>
            </a:pPr>
            <a:r>
              <a:rPr lang="en-US" sz="2400"/>
              <a:t>Machine B: Single ported memory, but has a 1.05 times faster clock rate</a:t>
            </a:r>
          </a:p>
          <a:p>
            <a:pPr marL="285750" indent="-285750">
              <a:lnSpc>
                <a:spcPct val="65000"/>
              </a:lnSpc>
            </a:pPr>
            <a:r>
              <a:rPr lang="en-US" sz="2400"/>
              <a:t>Ideal CPI = 1 for both</a:t>
            </a:r>
          </a:p>
          <a:p>
            <a:pPr marL="285750" indent="-285750">
              <a:lnSpc>
                <a:spcPct val="65000"/>
              </a:lnSpc>
            </a:pPr>
            <a:r>
              <a:rPr lang="en-US" sz="2400"/>
              <a:t>Loads are 40% of instructions executed</a:t>
            </a:r>
          </a:p>
          <a:p>
            <a:pPr marL="285750" indent="-285750">
              <a:lnSpc>
                <a:spcPct val="65000"/>
              </a:lnSpc>
              <a:buFontTx/>
              <a:buNone/>
            </a:pPr>
            <a:r>
              <a:rPr lang="en-US" sz="2400"/>
              <a:t>      </a:t>
            </a:r>
            <a:r>
              <a:rPr lang="en-US" sz="2000"/>
              <a:t>SpeedUp</a:t>
            </a:r>
            <a:r>
              <a:rPr lang="en-US" sz="2000" baseline="-25000"/>
              <a:t>A</a:t>
            </a:r>
            <a:r>
              <a:rPr lang="en-US" sz="2000"/>
              <a:t> = Pipeline Depth/(1 + 0) x (clock</a:t>
            </a:r>
            <a:r>
              <a:rPr lang="en-US" sz="2000" baseline="-25000"/>
              <a:t>unpipe</a:t>
            </a:r>
            <a:r>
              <a:rPr lang="en-US" sz="2000"/>
              <a:t>/clock</a:t>
            </a:r>
            <a:r>
              <a:rPr lang="en-US" sz="2000" baseline="-25000"/>
              <a:t>pipe</a:t>
            </a:r>
            <a:r>
              <a:rPr lang="en-US" sz="2000"/>
              <a:t>)</a:t>
            </a:r>
          </a:p>
          <a:p>
            <a:pPr marL="285750" indent="-285750">
              <a:lnSpc>
                <a:spcPct val="65000"/>
              </a:lnSpc>
              <a:buFontTx/>
              <a:buNone/>
            </a:pPr>
            <a:r>
              <a:rPr lang="en-US" sz="2000"/>
              <a:t>                       = Pipeline Depth</a:t>
            </a:r>
          </a:p>
          <a:p>
            <a:pPr marL="285750" indent="-285750">
              <a:lnSpc>
                <a:spcPct val="65000"/>
              </a:lnSpc>
              <a:buFontTx/>
              <a:buNone/>
            </a:pPr>
            <a:endParaRPr lang="en-US" sz="2000"/>
          </a:p>
          <a:p>
            <a:pPr marL="285750" indent="-285750">
              <a:lnSpc>
                <a:spcPct val="65000"/>
              </a:lnSpc>
              <a:buFontTx/>
              <a:buNone/>
            </a:pPr>
            <a:r>
              <a:rPr lang="en-US" sz="2000"/>
              <a:t>       SpeedUp</a:t>
            </a:r>
            <a:r>
              <a:rPr lang="en-US" sz="2000" baseline="-25000"/>
              <a:t>B</a:t>
            </a:r>
            <a:r>
              <a:rPr lang="en-US" sz="2000"/>
              <a:t> = Pipeline Depth/(1 + 0.4) x (clock</a:t>
            </a:r>
            <a:r>
              <a:rPr lang="en-US" sz="2000" baseline="-25000"/>
              <a:t>unpipe</a:t>
            </a:r>
            <a:r>
              <a:rPr lang="en-US" sz="2000"/>
              <a:t>/(clock</a:t>
            </a:r>
            <a:r>
              <a:rPr lang="en-US" sz="2000" baseline="-25000"/>
              <a:t>unpipe </a:t>
            </a:r>
            <a:r>
              <a:rPr lang="en-US" sz="2000"/>
              <a:t>/ 1.05) </a:t>
            </a:r>
          </a:p>
          <a:p>
            <a:pPr marL="285750" indent="-285750">
              <a:lnSpc>
                <a:spcPct val="65000"/>
              </a:lnSpc>
              <a:buFontTx/>
              <a:buNone/>
            </a:pPr>
            <a:r>
              <a:rPr lang="en-US" sz="2000"/>
              <a:t>                        =  (Pipeline Depth/1.4) x  1.05  = 0.75 x Pipeline Depth </a:t>
            </a:r>
          </a:p>
          <a:p>
            <a:pPr marL="285750" indent="-285750">
              <a:lnSpc>
                <a:spcPct val="65000"/>
              </a:lnSpc>
              <a:buFontTx/>
              <a:buNone/>
            </a:pPr>
            <a:r>
              <a:rPr lang="en-US" sz="2000"/>
              <a:t>	</a:t>
            </a:r>
          </a:p>
          <a:p>
            <a:pPr marL="285750" indent="-285750">
              <a:lnSpc>
                <a:spcPct val="65000"/>
              </a:lnSpc>
              <a:buFontTx/>
              <a:buNone/>
            </a:pPr>
            <a:r>
              <a:rPr lang="en-US" sz="2000"/>
              <a:t>   SpeedUp</a:t>
            </a:r>
            <a:r>
              <a:rPr lang="en-US" sz="2000" baseline="-25000"/>
              <a:t>A</a:t>
            </a:r>
            <a:r>
              <a:rPr lang="en-US" sz="2000"/>
              <a:t> / SpeedUp</a:t>
            </a:r>
            <a:r>
              <a:rPr lang="en-US" sz="2000" baseline="-25000"/>
              <a:t>B</a:t>
            </a:r>
            <a:r>
              <a:rPr lang="en-US" sz="2000"/>
              <a:t> = Pipeline Depth/(0.75 x Pipeline Depth) = 1.33</a:t>
            </a:r>
          </a:p>
          <a:p>
            <a:pPr marL="285750" indent="-285750">
              <a:lnSpc>
                <a:spcPct val="65000"/>
              </a:lnSpc>
              <a:buFontTx/>
              <a:buNone/>
            </a:pPr>
            <a:endParaRPr lang="en-US" sz="2000"/>
          </a:p>
          <a:p>
            <a:pPr marL="285750" indent="-285750">
              <a:lnSpc>
                <a:spcPct val="65000"/>
              </a:lnSpc>
            </a:pPr>
            <a:r>
              <a:rPr lang="en-US" sz="2400"/>
              <a:t>Machine A is 1.33 times faster </a:t>
            </a:r>
          </a:p>
        </p:txBody>
      </p:sp>
    </p:spTree>
  </p:cSld>
  <p:clrMapOvr>
    <a:masterClrMapping/>
  </p:clrMapOvr>
  <p:transition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2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D7651-1D8F-4940-AF0F-4EA21952B37E}" type="slidenum">
              <a:rPr lang="en-US"/>
              <a:pPr/>
              <a:t>25</a:t>
            </a:fld>
            <a:endParaRPr lang="en-US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Hazards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1295400"/>
          </a:xfrm>
        </p:spPr>
        <p:txBody>
          <a:bodyPr/>
          <a:lstStyle/>
          <a:p>
            <a:r>
              <a:rPr lang="en-US" sz="2400"/>
              <a:t>Two different instructions use the same storage location</a:t>
            </a:r>
          </a:p>
          <a:p>
            <a:pPr lvl="1"/>
            <a:r>
              <a:rPr lang="en-US" sz="2000"/>
              <a:t>It must appear as if they executed in sequential order</a:t>
            </a:r>
          </a:p>
        </p:txBody>
      </p:sp>
      <p:grpSp>
        <p:nvGrpSpPr>
          <p:cNvPr id="169988" name="Group 4"/>
          <p:cNvGrpSpPr>
            <a:grpSpLocks/>
          </p:cNvGrpSpPr>
          <p:nvPr/>
        </p:nvGrpSpPr>
        <p:grpSpPr bwMode="auto">
          <a:xfrm>
            <a:off x="1066800" y="3009900"/>
            <a:ext cx="2136775" cy="1260475"/>
            <a:chOff x="672" y="1896"/>
            <a:chExt cx="1346" cy="794"/>
          </a:xfrm>
        </p:grpSpPr>
        <p:sp>
          <p:nvSpPr>
            <p:cNvPr id="169989" name="Text Box 5"/>
            <p:cNvSpPr txBox="1">
              <a:spLocks noChangeArrowheads="1"/>
            </p:cNvSpPr>
            <p:nvPr/>
          </p:nvSpPr>
          <p:spPr bwMode="auto">
            <a:xfrm>
              <a:off x="672" y="1896"/>
              <a:ext cx="1346" cy="7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>
                  <a:latin typeface="Arial Narrow" pitchFamily="34" charset="0"/>
                </a:rPr>
                <a:t>add	</a:t>
              </a:r>
              <a:r>
                <a:rPr lang="en-US" sz="2000" u="none">
                  <a:solidFill>
                    <a:srgbClr val="FF0000"/>
                  </a:solidFill>
                  <a:latin typeface="Arial Narrow" pitchFamily="34" charset="0"/>
                </a:rPr>
                <a:t>R1</a:t>
              </a:r>
              <a:r>
                <a:rPr lang="en-US" sz="2000" u="none">
                  <a:latin typeface="Arial Narrow" pitchFamily="34" charset="0"/>
                </a:rPr>
                <a:t>, R2, R3</a:t>
              </a:r>
            </a:p>
            <a:p>
              <a:endParaRPr lang="en-US" sz="800" u="none">
                <a:latin typeface="Arial Narrow" pitchFamily="34" charset="0"/>
              </a:endParaRPr>
            </a:p>
            <a:p>
              <a:r>
                <a:rPr lang="en-US" sz="2000" u="none">
                  <a:latin typeface="Arial Narrow" pitchFamily="34" charset="0"/>
                </a:rPr>
                <a:t>sub	R2, R4, </a:t>
              </a:r>
              <a:r>
                <a:rPr lang="en-US" sz="2000" u="none">
                  <a:solidFill>
                    <a:srgbClr val="FF0000"/>
                  </a:solidFill>
                  <a:latin typeface="Arial Narrow" pitchFamily="34" charset="0"/>
                </a:rPr>
                <a:t>R1</a:t>
              </a:r>
            </a:p>
            <a:p>
              <a:endParaRPr lang="en-US" sz="800" u="none">
                <a:solidFill>
                  <a:srgbClr val="FF0000"/>
                </a:solidFill>
                <a:latin typeface="Arial Narrow" pitchFamily="34" charset="0"/>
              </a:endParaRPr>
            </a:p>
            <a:p>
              <a:r>
                <a:rPr lang="en-US" sz="2000" u="none">
                  <a:latin typeface="Arial Narrow" pitchFamily="34" charset="0"/>
                </a:rPr>
                <a:t>or	R1, R6, R3</a:t>
              </a:r>
            </a:p>
          </p:txBody>
        </p:sp>
        <p:sp>
          <p:nvSpPr>
            <p:cNvPr id="169990" name="Line 6"/>
            <p:cNvSpPr>
              <a:spLocks noChangeShapeType="1"/>
            </p:cNvSpPr>
            <p:nvPr/>
          </p:nvSpPr>
          <p:spPr bwMode="auto">
            <a:xfrm>
              <a:off x="1440" y="2112"/>
              <a:ext cx="336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9991" name="Group 7"/>
          <p:cNvGrpSpPr>
            <a:grpSpLocks/>
          </p:cNvGrpSpPr>
          <p:nvPr/>
        </p:nvGrpSpPr>
        <p:grpSpPr bwMode="auto">
          <a:xfrm>
            <a:off x="6111875" y="3009900"/>
            <a:ext cx="2136775" cy="1260475"/>
            <a:chOff x="3850" y="1896"/>
            <a:chExt cx="1346" cy="794"/>
          </a:xfrm>
        </p:grpSpPr>
        <p:sp>
          <p:nvSpPr>
            <p:cNvPr id="169992" name="Text Box 8"/>
            <p:cNvSpPr txBox="1">
              <a:spLocks noChangeArrowheads="1"/>
            </p:cNvSpPr>
            <p:nvPr/>
          </p:nvSpPr>
          <p:spPr bwMode="auto">
            <a:xfrm>
              <a:off x="3850" y="1896"/>
              <a:ext cx="1346" cy="7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>
                  <a:latin typeface="Arial Narrow" pitchFamily="34" charset="0"/>
                </a:rPr>
                <a:t>add	</a:t>
              </a:r>
              <a:r>
                <a:rPr lang="en-US" sz="2000" u="none">
                  <a:solidFill>
                    <a:srgbClr val="008000"/>
                  </a:solidFill>
                  <a:latin typeface="Arial Narrow" pitchFamily="34" charset="0"/>
                </a:rPr>
                <a:t>R1</a:t>
              </a:r>
              <a:r>
                <a:rPr lang="en-US" sz="2000" u="none">
                  <a:latin typeface="Arial Narrow" pitchFamily="34" charset="0"/>
                </a:rPr>
                <a:t>, R2, R3</a:t>
              </a:r>
            </a:p>
            <a:p>
              <a:endParaRPr lang="en-US" sz="800" u="none">
                <a:latin typeface="Arial Narrow" pitchFamily="34" charset="0"/>
              </a:endParaRPr>
            </a:p>
            <a:p>
              <a:r>
                <a:rPr lang="en-US" sz="2000" u="none">
                  <a:latin typeface="Arial Narrow" pitchFamily="34" charset="0"/>
                </a:rPr>
                <a:t>sub	R2, R4, R1</a:t>
              </a:r>
            </a:p>
            <a:p>
              <a:endParaRPr lang="en-US" sz="800" u="none">
                <a:solidFill>
                  <a:srgbClr val="FF0000"/>
                </a:solidFill>
                <a:latin typeface="Arial Narrow" pitchFamily="34" charset="0"/>
              </a:endParaRPr>
            </a:p>
            <a:p>
              <a:r>
                <a:rPr lang="en-US" sz="2000" u="none">
                  <a:latin typeface="Arial Narrow" pitchFamily="34" charset="0"/>
                </a:rPr>
                <a:t>or	</a:t>
              </a:r>
              <a:r>
                <a:rPr lang="en-US" sz="2000" u="none">
                  <a:solidFill>
                    <a:srgbClr val="008000"/>
                  </a:solidFill>
                  <a:latin typeface="Arial Narrow" pitchFamily="34" charset="0"/>
                </a:rPr>
                <a:t>R1</a:t>
              </a:r>
              <a:r>
                <a:rPr lang="en-US" sz="2000" u="none">
                  <a:latin typeface="Arial Narrow" pitchFamily="34" charset="0"/>
                </a:rPr>
                <a:t>, R6, R3</a:t>
              </a:r>
            </a:p>
          </p:txBody>
        </p:sp>
        <p:sp>
          <p:nvSpPr>
            <p:cNvPr id="169993" name="Line 9"/>
            <p:cNvSpPr>
              <a:spLocks noChangeShapeType="1"/>
            </p:cNvSpPr>
            <p:nvPr/>
          </p:nvSpPr>
          <p:spPr bwMode="auto">
            <a:xfrm>
              <a:off x="4560" y="2112"/>
              <a:ext cx="0" cy="336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9994" name="Group 10"/>
          <p:cNvGrpSpPr>
            <a:grpSpLocks/>
          </p:cNvGrpSpPr>
          <p:nvPr/>
        </p:nvGrpSpPr>
        <p:grpSpPr bwMode="auto">
          <a:xfrm>
            <a:off x="3589338" y="3009900"/>
            <a:ext cx="2136775" cy="1260475"/>
            <a:chOff x="2261" y="1896"/>
            <a:chExt cx="1346" cy="794"/>
          </a:xfrm>
        </p:grpSpPr>
        <p:sp>
          <p:nvSpPr>
            <p:cNvPr id="169995" name="Text Box 11"/>
            <p:cNvSpPr txBox="1">
              <a:spLocks noChangeArrowheads="1"/>
            </p:cNvSpPr>
            <p:nvPr/>
          </p:nvSpPr>
          <p:spPr bwMode="auto">
            <a:xfrm>
              <a:off x="2261" y="1896"/>
              <a:ext cx="1346" cy="7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u="none">
                  <a:latin typeface="Arial Narrow" pitchFamily="34" charset="0"/>
                </a:rPr>
                <a:t>add	R1, </a:t>
              </a:r>
              <a:r>
                <a:rPr lang="en-US" sz="2000" u="none">
                  <a:solidFill>
                    <a:srgbClr val="3333FF"/>
                  </a:solidFill>
                  <a:latin typeface="Arial Narrow" pitchFamily="34" charset="0"/>
                </a:rPr>
                <a:t>R2</a:t>
              </a:r>
              <a:r>
                <a:rPr lang="en-US" sz="2000" u="none">
                  <a:latin typeface="Arial Narrow" pitchFamily="34" charset="0"/>
                </a:rPr>
                <a:t>, R3</a:t>
              </a:r>
            </a:p>
            <a:p>
              <a:endParaRPr lang="en-US" sz="800" u="none">
                <a:latin typeface="Arial Narrow" pitchFamily="34" charset="0"/>
              </a:endParaRPr>
            </a:p>
            <a:p>
              <a:r>
                <a:rPr lang="en-US" sz="2000" u="none">
                  <a:latin typeface="Arial Narrow" pitchFamily="34" charset="0"/>
                </a:rPr>
                <a:t>sub	</a:t>
              </a:r>
              <a:r>
                <a:rPr lang="en-US" sz="2000" u="none">
                  <a:solidFill>
                    <a:srgbClr val="3333FF"/>
                  </a:solidFill>
                  <a:latin typeface="Arial Narrow" pitchFamily="34" charset="0"/>
                </a:rPr>
                <a:t>R2</a:t>
              </a:r>
              <a:r>
                <a:rPr lang="en-US" sz="2000" u="none">
                  <a:latin typeface="Arial Narrow" pitchFamily="34" charset="0"/>
                </a:rPr>
                <a:t>, R4, R1</a:t>
              </a:r>
            </a:p>
            <a:p>
              <a:endParaRPr lang="en-US" sz="800" u="none">
                <a:solidFill>
                  <a:srgbClr val="FF0000"/>
                </a:solidFill>
                <a:latin typeface="Arial Narrow" pitchFamily="34" charset="0"/>
              </a:endParaRPr>
            </a:p>
            <a:p>
              <a:r>
                <a:rPr lang="en-US" sz="2000" u="none">
                  <a:latin typeface="Arial Narrow" pitchFamily="34" charset="0"/>
                </a:rPr>
                <a:t>or	R1, R6, R3</a:t>
              </a:r>
            </a:p>
          </p:txBody>
        </p:sp>
        <p:sp>
          <p:nvSpPr>
            <p:cNvPr id="169996" name="Line 12"/>
            <p:cNvSpPr>
              <a:spLocks noChangeShapeType="1"/>
            </p:cNvSpPr>
            <p:nvPr/>
          </p:nvSpPr>
          <p:spPr bwMode="auto">
            <a:xfrm flipH="1">
              <a:off x="3072" y="2112"/>
              <a:ext cx="144" cy="96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9997" name="Text Box 13"/>
          <p:cNvSpPr txBox="1">
            <a:spLocks noChangeArrowheads="1"/>
          </p:cNvSpPr>
          <p:nvPr/>
        </p:nvSpPr>
        <p:spPr bwMode="auto">
          <a:xfrm>
            <a:off x="1066800" y="4352925"/>
            <a:ext cx="2203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u="none">
                <a:solidFill>
                  <a:srgbClr val="FF0000"/>
                </a:solidFill>
              </a:rPr>
              <a:t>read-after-write</a:t>
            </a:r>
          </a:p>
          <a:p>
            <a:pPr algn="ctr"/>
            <a:r>
              <a:rPr lang="en-US" sz="2000" u="none">
                <a:solidFill>
                  <a:srgbClr val="FF0000"/>
                </a:solidFill>
              </a:rPr>
              <a:t>(RAW)</a:t>
            </a:r>
          </a:p>
        </p:txBody>
      </p:sp>
      <p:sp>
        <p:nvSpPr>
          <p:cNvPr id="169998" name="Text Box 14"/>
          <p:cNvSpPr txBox="1">
            <a:spLocks noChangeArrowheads="1"/>
          </p:cNvSpPr>
          <p:nvPr/>
        </p:nvSpPr>
        <p:spPr bwMode="auto">
          <a:xfrm>
            <a:off x="3560763" y="4351338"/>
            <a:ext cx="2203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u="none">
                <a:solidFill>
                  <a:srgbClr val="3333FF"/>
                </a:solidFill>
              </a:rPr>
              <a:t>write-after-read</a:t>
            </a:r>
          </a:p>
          <a:p>
            <a:pPr algn="ctr"/>
            <a:r>
              <a:rPr lang="en-US" sz="2000" u="none">
                <a:solidFill>
                  <a:srgbClr val="3333FF"/>
                </a:solidFill>
              </a:rPr>
              <a:t>(WAR)</a:t>
            </a:r>
          </a:p>
        </p:txBody>
      </p:sp>
      <p:sp>
        <p:nvSpPr>
          <p:cNvPr id="169999" name="Text Box 15"/>
          <p:cNvSpPr txBox="1">
            <a:spLocks noChangeArrowheads="1"/>
          </p:cNvSpPr>
          <p:nvPr/>
        </p:nvSpPr>
        <p:spPr bwMode="auto">
          <a:xfrm>
            <a:off x="6056313" y="4351338"/>
            <a:ext cx="22875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u="none">
                <a:solidFill>
                  <a:srgbClr val="008000"/>
                </a:solidFill>
              </a:rPr>
              <a:t>write-after-write</a:t>
            </a:r>
          </a:p>
          <a:p>
            <a:pPr algn="ctr"/>
            <a:r>
              <a:rPr lang="en-US" sz="2000" u="none">
                <a:solidFill>
                  <a:srgbClr val="008000"/>
                </a:solidFill>
              </a:rPr>
              <a:t>(WAW)</a:t>
            </a:r>
          </a:p>
        </p:txBody>
      </p:sp>
      <p:sp>
        <p:nvSpPr>
          <p:cNvPr id="170000" name="Text Box 16"/>
          <p:cNvSpPr txBox="1">
            <a:spLocks noChangeArrowheads="1"/>
          </p:cNvSpPr>
          <p:nvPr/>
        </p:nvSpPr>
        <p:spPr bwMode="auto">
          <a:xfrm>
            <a:off x="990600" y="5219700"/>
            <a:ext cx="22177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u="none"/>
              <a:t>True dependence</a:t>
            </a:r>
          </a:p>
          <a:p>
            <a:pPr algn="ctr"/>
            <a:r>
              <a:rPr lang="en-US" sz="2000" u="none"/>
              <a:t>(real)</a:t>
            </a:r>
          </a:p>
        </p:txBody>
      </p:sp>
      <p:sp>
        <p:nvSpPr>
          <p:cNvPr id="170001" name="Text Box 17"/>
          <p:cNvSpPr txBox="1">
            <a:spLocks noChangeArrowheads="1"/>
          </p:cNvSpPr>
          <p:nvPr/>
        </p:nvSpPr>
        <p:spPr bwMode="auto">
          <a:xfrm>
            <a:off x="3597275" y="5219700"/>
            <a:ext cx="2105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u="none"/>
              <a:t>anti dependence</a:t>
            </a:r>
          </a:p>
          <a:p>
            <a:pPr algn="ctr"/>
            <a:r>
              <a:rPr lang="en-US" sz="2000" u="none"/>
              <a:t>(artificial)</a:t>
            </a:r>
          </a:p>
        </p:txBody>
      </p:sp>
      <p:sp>
        <p:nvSpPr>
          <p:cNvPr id="170002" name="Text Box 18"/>
          <p:cNvSpPr txBox="1">
            <a:spLocks noChangeArrowheads="1"/>
          </p:cNvSpPr>
          <p:nvPr/>
        </p:nvSpPr>
        <p:spPr bwMode="auto">
          <a:xfrm>
            <a:off x="6092825" y="5219700"/>
            <a:ext cx="24225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u="none"/>
              <a:t>output dependence</a:t>
            </a:r>
          </a:p>
          <a:p>
            <a:pPr algn="ctr"/>
            <a:r>
              <a:rPr lang="en-US" sz="2000" u="none"/>
              <a:t>(artificial)</a:t>
            </a:r>
          </a:p>
        </p:txBody>
      </p:sp>
      <p:sp>
        <p:nvSpPr>
          <p:cNvPr id="170003" name="Text Box 19"/>
          <p:cNvSpPr txBox="1">
            <a:spLocks noChangeArrowheads="1"/>
          </p:cNvSpPr>
          <p:nvPr/>
        </p:nvSpPr>
        <p:spPr bwMode="auto">
          <a:xfrm>
            <a:off x="2133600" y="6096000"/>
            <a:ext cx="6030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u="none">
                <a:solidFill>
                  <a:srgbClr val="CC00CC"/>
                </a:solidFill>
              </a:rPr>
              <a:t>Where (How) do WAR and WAW hazards occur ?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DC07-A6A2-49EC-AD57-67F17BC96B52}" type="slidenum">
              <a:rPr lang="en-US"/>
              <a:pPr/>
              <a:t>26</a:t>
            </a:fld>
            <a:endParaRPr lang="en-US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Hazards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029200"/>
          </a:xfrm>
        </p:spPr>
        <p:txBody>
          <a:bodyPr/>
          <a:lstStyle/>
          <a:p>
            <a:r>
              <a:rPr lang="en-US" sz="2400" b="1"/>
              <a:t>Branch problem:</a:t>
            </a:r>
            <a:r>
              <a:rPr lang="en-US" sz="2400"/>
              <a:t>  </a:t>
            </a:r>
          </a:p>
          <a:p>
            <a:pPr lvl="1"/>
            <a:r>
              <a:rPr lang="en-US" sz="2000"/>
              <a:t>branches are resolved in EX stage </a:t>
            </a:r>
          </a:p>
          <a:p>
            <a:pPr lvl="1">
              <a:buFontTx/>
              <a:buNone/>
            </a:pPr>
            <a:r>
              <a:rPr lang="en-US" sz="2000">
                <a:sym typeface="Symbol" pitchFamily="18" charset="2"/>
              </a:rPr>
              <a:t> 2 cycles penalty on taken branches</a:t>
            </a:r>
          </a:p>
          <a:p>
            <a:pPr lvl="1">
              <a:buFontTx/>
              <a:buNone/>
            </a:pPr>
            <a:r>
              <a:rPr lang="en-US" sz="2000">
                <a:sym typeface="Symbol" pitchFamily="18" charset="2"/>
              </a:rPr>
              <a:t>Ideal CPI =1. Assuming 2 cycles for all branches and 32% branch instructions   new CPI = 1 + 0.32*2 = 1.64</a:t>
            </a:r>
          </a:p>
          <a:p>
            <a:endParaRPr lang="en-US" sz="2400" b="1">
              <a:sym typeface="Symbol" pitchFamily="18" charset="2"/>
            </a:endParaRPr>
          </a:p>
          <a:p>
            <a:r>
              <a:rPr lang="en-US" sz="2400" b="1">
                <a:sym typeface="Symbol" pitchFamily="18" charset="2"/>
              </a:rPr>
              <a:t>Solutions:</a:t>
            </a:r>
            <a:endParaRPr lang="en-US" sz="2400">
              <a:sym typeface="Symbol" pitchFamily="18" charset="2"/>
            </a:endParaRPr>
          </a:p>
          <a:p>
            <a:pPr lvl="1"/>
            <a:r>
              <a:rPr lang="en-US" sz="2000">
                <a:sym typeface="Symbol" pitchFamily="18" charset="2"/>
              </a:rPr>
              <a:t>Reduce branch penalty: change the datapath – new adder needed in ID stage.</a:t>
            </a:r>
          </a:p>
          <a:p>
            <a:pPr lvl="1"/>
            <a:r>
              <a:rPr lang="en-US" sz="2000">
                <a:sym typeface="Symbol" pitchFamily="18" charset="2"/>
              </a:rPr>
              <a:t>Fill branch delay slot(s) with a useful instruction.</a:t>
            </a:r>
          </a:p>
          <a:p>
            <a:pPr lvl="1"/>
            <a:r>
              <a:rPr lang="en-US" sz="2000">
                <a:sym typeface="Symbol" pitchFamily="18" charset="2"/>
              </a:rPr>
              <a:t>Fixed branch prediction.</a:t>
            </a:r>
          </a:p>
          <a:p>
            <a:pPr lvl="1"/>
            <a:r>
              <a:rPr lang="en-US" sz="2000">
                <a:sym typeface="Symbol" pitchFamily="18" charset="2"/>
              </a:rPr>
              <a:t>Static branch prediction.</a:t>
            </a:r>
          </a:p>
          <a:p>
            <a:pPr lvl="1"/>
            <a:r>
              <a:rPr lang="en-US" sz="2000">
                <a:sym typeface="Symbol" pitchFamily="18" charset="2"/>
              </a:rPr>
              <a:t>Dynamic branch prediction.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C39AF-90A0-4588-843D-6F3CB917A120}" type="slidenum">
              <a:rPr lang="en-US"/>
              <a:pPr/>
              <a:t>3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RISC vs. CISC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Characteristics of ISAs</a:t>
            </a:r>
          </a:p>
        </p:txBody>
      </p:sp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1384300" y="1905000"/>
          <a:ext cx="6172200" cy="3733800"/>
        </p:xfrm>
        <a:graphic>
          <a:graphicData uri="http://schemas.openxmlformats.org/presentationml/2006/ole">
            <p:oleObj spid="_x0000_s60420" name="Document" r:id="rId3" imgW="4251960" imgH="257400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2B867-A185-4772-900E-8B5E6A9CAC04}" type="slidenum">
              <a:rPr lang="en-US"/>
              <a:pPr/>
              <a:t>4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RISC vs. CISC Instruction Set Design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153400" cy="5029200"/>
          </a:xfrm>
        </p:spPr>
        <p:txBody>
          <a:bodyPr/>
          <a:lstStyle/>
          <a:p>
            <a:r>
              <a:rPr lang="en-US" sz="2400"/>
              <a:t>The historical background</a:t>
            </a:r>
            <a:r>
              <a:rPr lang="en-US" sz="2000"/>
              <a:t>:</a:t>
            </a:r>
          </a:p>
          <a:p>
            <a:pPr lvl="1"/>
            <a:r>
              <a:rPr lang="en-US" sz="1800"/>
              <a:t>In first 25 years (1945-70) performance came from both technology and design.</a:t>
            </a:r>
          </a:p>
          <a:p>
            <a:pPr lvl="1"/>
            <a:r>
              <a:rPr lang="en-US" sz="1800"/>
              <a:t>Design constraints:</a:t>
            </a:r>
          </a:p>
          <a:p>
            <a:pPr lvl="2"/>
            <a:r>
              <a:rPr lang="en-US" sz="1800"/>
              <a:t>small and slow memories: compact programs are fast.</a:t>
            </a:r>
          </a:p>
          <a:p>
            <a:pPr lvl="2"/>
            <a:r>
              <a:rPr lang="en-US" sz="1800"/>
              <a:t>small no. of registers: memory operands.</a:t>
            </a:r>
          </a:p>
          <a:p>
            <a:pPr lvl="2"/>
            <a:r>
              <a:rPr lang="en-US" sz="1800"/>
              <a:t> attempts to bridge the semantic gap: model high level language features in instructions.</a:t>
            </a:r>
          </a:p>
          <a:p>
            <a:pPr lvl="2"/>
            <a:r>
              <a:rPr lang="en-US" sz="1800"/>
              <a:t>no need for portability: same vendor application, OS and hardware.</a:t>
            </a:r>
          </a:p>
          <a:p>
            <a:pPr lvl="2"/>
            <a:r>
              <a:rPr lang="en-US" sz="1800"/>
              <a:t>backward compatibility: every new ISA must carry the good and bad of all past ones.</a:t>
            </a:r>
          </a:p>
          <a:p>
            <a:pPr lvl="1"/>
            <a:r>
              <a:rPr lang="en-US" sz="1800">
                <a:solidFill>
                  <a:schemeClr val="accent1"/>
                </a:solidFill>
              </a:rPr>
              <a:t>Result: powerful and complex instructions that are rarely used.</a:t>
            </a:r>
          </a:p>
          <a:p>
            <a:pPr lvl="1"/>
            <a:r>
              <a:rPr lang="en-US" sz="1800"/>
              <a:t>IC technology and microprocessors in 1970s: lower costs, low power consumption, higher clock rates, cheaper and larger memories.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68D8C-0CE1-43A6-9B0C-F2B90E5B7B0A}" type="slidenum">
              <a:rPr lang="en-US"/>
              <a:pPr/>
              <a:t>5</a:t>
            </a:fld>
            <a:endParaRPr lang="en-US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61938"/>
            <a:ext cx="5870575" cy="600075"/>
          </a:xfrm>
          <a:noFill/>
          <a:ln/>
        </p:spPr>
        <p:txBody>
          <a:bodyPr wrap="none" lIns="63500" tIns="25400" rIns="63500" bIns="25400" anchor="t">
            <a:spAutoFit/>
          </a:bodyPr>
          <a:lstStyle/>
          <a:p>
            <a:r>
              <a:rPr lang="en-US" sz="3600"/>
              <a:t>Top 10 80x86 Instructions</a:t>
            </a:r>
          </a:p>
        </p:txBody>
      </p:sp>
      <p:pic>
        <p:nvPicPr>
          <p:cNvPr id="172035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1371600"/>
            <a:ext cx="8191500" cy="478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2036" name="Line 4"/>
          <p:cNvSpPr>
            <a:spLocks noChangeShapeType="1"/>
          </p:cNvSpPr>
          <p:nvPr/>
        </p:nvSpPr>
        <p:spPr bwMode="auto">
          <a:xfrm>
            <a:off x="3810000" y="5029200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BE643-D4A5-4841-99F0-86BD4DDCC4F9}" type="slidenum">
              <a:rPr lang="en-US"/>
              <a:pPr/>
              <a:t>6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RISC vs. CISC Instruction Set Design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34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Emergence of RISC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Very large scale integration (processor on a chip): silicon real-estate at a premium. Micro-store occupies about 70% of chip area: replace micro-store with registers ==&gt; load/store ISA.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Increased difference between CPU and memory speeds.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Complex instructions were not used by new compilers.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Software changes:</a:t>
            </a:r>
          </a:p>
          <a:p>
            <a:pPr lvl="2">
              <a:lnSpc>
                <a:spcPct val="90000"/>
              </a:lnSpc>
            </a:pPr>
            <a:r>
              <a:rPr lang="en-US"/>
              <a:t>reduced reliance on assembly programming, new ISA can be introduced.</a:t>
            </a:r>
          </a:p>
          <a:p>
            <a:pPr lvl="2">
              <a:lnSpc>
                <a:spcPct val="90000"/>
              </a:lnSpc>
            </a:pPr>
            <a:r>
              <a:rPr lang="en-US"/>
              <a:t>standardized vendor independent OS (Unix) became very popular in some market segments (academia and research) – need for portability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Early RISC projects: IBM 801 (America), Berkeley SPUR, RISC I and RISC II and Stanford MIPS.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1B4A-6E2E-456A-BAF4-4EAC9A8F1D1F}" type="slidenum">
              <a:rPr lang="en-US"/>
              <a:pPr/>
              <a:t>7</a:t>
            </a:fld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49413" y="300038"/>
            <a:ext cx="6046787" cy="538162"/>
          </a:xfrm>
          <a:noFill/>
          <a:ln/>
        </p:spPr>
        <p:txBody>
          <a:bodyPr wrap="none" lIns="63500" tIns="25400" rIns="63500" bIns="25400" anchor="t">
            <a:spAutoFit/>
          </a:bodyPr>
          <a:lstStyle/>
          <a:p>
            <a:r>
              <a:rPr lang="en-US"/>
              <a:t>The MIPS Instruction Formats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066800"/>
            <a:ext cx="8191500" cy="5138738"/>
          </a:xfrm>
          <a:noFill/>
          <a:ln/>
        </p:spPr>
        <p:txBody>
          <a:bodyPr lIns="63500" tIns="25400" rIns="63500" bIns="25400">
            <a:spAutoFit/>
          </a:bodyPr>
          <a:lstStyle/>
          <a:p>
            <a:pPr>
              <a:spcBef>
                <a:spcPct val="40000"/>
              </a:spcBef>
            </a:pPr>
            <a:r>
              <a:rPr lang="en-US" sz="2000"/>
              <a:t>All MIPS instructions are 32 bits long.  The three  instruction formats:</a:t>
            </a:r>
          </a:p>
          <a:p>
            <a:pPr lvl="1">
              <a:lnSpc>
                <a:spcPct val="65000"/>
              </a:lnSpc>
            </a:pPr>
            <a:endParaRPr lang="en-US" sz="2000"/>
          </a:p>
          <a:p>
            <a:pPr lvl="1">
              <a:lnSpc>
                <a:spcPct val="65000"/>
              </a:lnSpc>
            </a:pPr>
            <a:r>
              <a:rPr lang="en-US" sz="2000"/>
              <a:t>R-type</a:t>
            </a:r>
          </a:p>
          <a:p>
            <a:pPr lvl="1">
              <a:lnSpc>
                <a:spcPct val="65000"/>
              </a:lnSpc>
            </a:pPr>
            <a:endParaRPr lang="en-US" sz="2000"/>
          </a:p>
          <a:p>
            <a:pPr lvl="1">
              <a:lnSpc>
                <a:spcPct val="65000"/>
              </a:lnSpc>
            </a:pPr>
            <a:endParaRPr lang="en-US" sz="2000"/>
          </a:p>
          <a:p>
            <a:pPr lvl="1">
              <a:lnSpc>
                <a:spcPct val="65000"/>
              </a:lnSpc>
            </a:pPr>
            <a:r>
              <a:rPr lang="en-US" sz="2000"/>
              <a:t>I-type</a:t>
            </a:r>
          </a:p>
          <a:p>
            <a:pPr lvl="1">
              <a:lnSpc>
                <a:spcPct val="65000"/>
              </a:lnSpc>
            </a:pPr>
            <a:endParaRPr lang="en-US" sz="2000"/>
          </a:p>
          <a:p>
            <a:pPr lvl="1">
              <a:lnSpc>
                <a:spcPct val="65000"/>
              </a:lnSpc>
            </a:pPr>
            <a:endParaRPr lang="en-US" sz="2000"/>
          </a:p>
          <a:p>
            <a:pPr lvl="1">
              <a:lnSpc>
                <a:spcPct val="65000"/>
              </a:lnSpc>
            </a:pPr>
            <a:r>
              <a:rPr lang="en-US" sz="2000"/>
              <a:t>J-type</a:t>
            </a:r>
          </a:p>
          <a:p>
            <a:pPr>
              <a:spcBef>
                <a:spcPct val="40000"/>
              </a:spcBef>
            </a:pPr>
            <a:r>
              <a:rPr lang="en-US" sz="2000"/>
              <a:t>The different fields are:</a:t>
            </a:r>
          </a:p>
          <a:p>
            <a:pPr lvl="1"/>
            <a:r>
              <a:rPr lang="en-US" sz="1800"/>
              <a:t>op: operation of the instruction</a:t>
            </a:r>
          </a:p>
          <a:p>
            <a:pPr lvl="1"/>
            <a:r>
              <a:rPr lang="en-US" sz="1800"/>
              <a:t>rs, rt, rd: the source and destination register specifiers</a:t>
            </a:r>
          </a:p>
          <a:p>
            <a:pPr lvl="1"/>
            <a:r>
              <a:rPr lang="en-US" sz="1800"/>
              <a:t>shamt: shift amount</a:t>
            </a:r>
          </a:p>
          <a:p>
            <a:pPr lvl="1"/>
            <a:r>
              <a:rPr lang="en-US" sz="1800"/>
              <a:t>funct: selects the variant of the operation in the “op” field</a:t>
            </a:r>
          </a:p>
          <a:p>
            <a:pPr lvl="1"/>
            <a:r>
              <a:rPr lang="en-US" sz="1800"/>
              <a:t>address / immediate: address offset or immediate value</a:t>
            </a:r>
          </a:p>
          <a:p>
            <a:pPr lvl="1"/>
            <a:r>
              <a:rPr lang="en-US" sz="1800"/>
              <a:t>target address: target address of the jump instruction </a:t>
            </a:r>
          </a:p>
        </p:txBody>
      </p:sp>
      <p:grpSp>
        <p:nvGrpSpPr>
          <p:cNvPr id="121860" name="Group 4"/>
          <p:cNvGrpSpPr>
            <a:grpSpLocks/>
          </p:cNvGrpSpPr>
          <p:nvPr/>
        </p:nvGrpSpPr>
        <p:grpSpPr bwMode="auto">
          <a:xfrm>
            <a:off x="2500313" y="3117850"/>
            <a:ext cx="6324600" cy="942975"/>
            <a:chOff x="1575" y="1824"/>
            <a:chExt cx="3984" cy="594"/>
          </a:xfrm>
        </p:grpSpPr>
        <p:sp>
          <p:nvSpPr>
            <p:cNvPr id="121861" name="Rectangle 5"/>
            <p:cNvSpPr>
              <a:spLocks noChangeArrowheads="1"/>
            </p:cNvSpPr>
            <p:nvPr/>
          </p:nvSpPr>
          <p:spPr bwMode="auto">
            <a:xfrm>
              <a:off x="1640" y="2024"/>
              <a:ext cx="382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1862" name="Group 6"/>
            <p:cNvGrpSpPr>
              <a:grpSpLocks/>
            </p:cNvGrpSpPr>
            <p:nvPr/>
          </p:nvGrpSpPr>
          <p:grpSpPr bwMode="auto">
            <a:xfrm>
              <a:off x="1636" y="2016"/>
              <a:ext cx="664" cy="210"/>
              <a:chOff x="1636" y="2016"/>
              <a:chExt cx="664" cy="210"/>
            </a:xfrm>
          </p:grpSpPr>
          <p:sp>
            <p:nvSpPr>
              <p:cNvPr id="121863" name="Rectangle 7"/>
              <p:cNvSpPr>
                <a:spLocks noChangeArrowheads="1"/>
              </p:cNvSpPr>
              <p:nvPr/>
            </p:nvSpPr>
            <p:spPr bwMode="auto">
              <a:xfrm>
                <a:off x="1636" y="2020"/>
                <a:ext cx="664" cy="1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864" name="Rectangle 8"/>
              <p:cNvSpPr>
                <a:spLocks noChangeArrowheads="1"/>
              </p:cNvSpPr>
              <p:nvPr/>
            </p:nvSpPr>
            <p:spPr bwMode="auto">
              <a:xfrm>
                <a:off x="1833" y="2016"/>
                <a:ext cx="24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u="none"/>
                  <a:t>op</a:t>
                </a:r>
              </a:p>
            </p:txBody>
          </p:sp>
        </p:grpSp>
        <p:sp>
          <p:nvSpPr>
            <p:cNvPr id="121865" name="Rectangle 9"/>
            <p:cNvSpPr>
              <a:spLocks noChangeArrowheads="1"/>
            </p:cNvSpPr>
            <p:nvPr/>
          </p:nvSpPr>
          <p:spPr bwMode="auto">
            <a:xfrm>
              <a:off x="2308" y="2020"/>
              <a:ext cx="3160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66" name="Rectangle 10"/>
            <p:cNvSpPr>
              <a:spLocks noChangeArrowheads="1"/>
            </p:cNvSpPr>
            <p:nvPr/>
          </p:nvSpPr>
          <p:spPr bwMode="auto">
            <a:xfrm>
              <a:off x="3314" y="2016"/>
              <a:ext cx="101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u="none"/>
                <a:t>target address</a:t>
              </a:r>
            </a:p>
          </p:txBody>
        </p:sp>
        <p:sp>
          <p:nvSpPr>
            <p:cNvPr id="121867" name="Rectangle 11"/>
            <p:cNvSpPr>
              <a:spLocks noChangeArrowheads="1"/>
            </p:cNvSpPr>
            <p:nvPr/>
          </p:nvSpPr>
          <p:spPr bwMode="auto">
            <a:xfrm>
              <a:off x="5367" y="1824"/>
              <a:ext cx="19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u="none"/>
                <a:t>0</a:t>
              </a:r>
            </a:p>
          </p:txBody>
        </p:sp>
        <p:sp>
          <p:nvSpPr>
            <p:cNvPr id="121868" name="Rectangle 12"/>
            <p:cNvSpPr>
              <a:spLocks noChangeArrowheads="1"/>
            </p:cNvSpPr>
            <p:nvPr/>
          </p:nvSpPr>
          <p:spPr bwMode="auto">
            <a:xfrm>
              <a:off x="2103" y="1824"/>
              <a:ext cx="27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u="none"/>
                <a:t>26</a:t>
              </a:r>
            </a:p>
          </p:txBody>
        </p:sp>
        <p:sp>
          <p:nvSpPr>
            <p:cNvPr id="121869" name="Rectangle 13"/>
            <p:cNvSpPr>
              <a:spLocks noChangeArrowheads="1"/>
            </p:cNvSpPr>
            <p:nvPr/>
          </p:nvSpPr>
          <p:spPr bwMode="auto">
            <a:xfrm>
              <a:off x="1575" y="1824"/>
              <a:ext cx="25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u="none"/>
                <a:t>31</a:t>
              </a:r>
            </a:p>
          </p:txBody>
        </p:sp>
        <p:sp>
          <p:nvSpPr>
            <p:cNvPr id="121870" name="Rectangle 14"/>
            <p:cNvSpPr>
              <a:spLocks noChangeArrowheads="1"/>
            </p:cNvSpPr>
            <p:nvPr/>
          </p:nvSpPr>
          <p:spPr bwMode="auto">
            <a:xfrm>
              <a:off x="1815" y="2208"/>
              <a:ext cx="46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u="none"/>
                <a:t>6 bits</a:t>
              </a:r>
            </a:p>
          </p:txBody>
        </p:sp>
        <p:sp>
          <p:nvSpPr>
            <p:cNvPr id="121871" name="Rectangle 15"/>
            <p:cNvSpPr>
              <a:spLocks noChangeArrowheads="1"/>
            </p:cNvSpPr>
            <p:nvPr/>
          </p:nvSpPr>
          <p:spPr bwMode="auto">
            <a:xfrm>
              <a:off x="3591" y="2208"/>
              <a:ext cx="54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u="none"/>
                <a:t>26 bits</a:t>
              </a:r>
            </a:p>
          </p:txBody>
        </p:sp>
      </p:grpSp>
      <p:grpSp>
        <p:nvGrpSpPr>
          <p:cNvPr id="121872" name="Group 16"/>
          <p:cNvGrpSpPr>
            <a:grpSpLocks/>
          </p:cNvGrpSpPr>
          <p:nvPr/>
        </p:nvGrpSpPr>
        <p:grpSpPr bwMode="auto">
          <a:xfrm>
            <a:off x="2500313" y="1441450"/>
            <a:ext cx="6324600" cy="942975"/>
            <a:chOff x="1575" y="768"/>
            <a:chExt cx="3984" cy="594"/>
          </a:xfrm>
        </p:grpSpPr>
        <p:grpSp>
          <p:nvGrpSpPr>
            <p:cNvPr id="121873" name="Group 17"/>
            <p:cNvGrpSpPr>
              <a:grpSpLocks/>
            </p:cNvGrpSpPr>
            <p:nvPr/>
          </p:nvGrpSpPr>
          <p:grpSpPr bwMode="auto">
            <a:xfrm>
              <a:off x="1575" y="768"/>
              <a:ext cx="3984" cy="402"/>
              <a:chOff x="1575" y="768"/>
              <a:chExt cx="3984" cy="402"/>
            </a:xfrm>
          </p:grpSpPr>
          <p:grpSp>
            <p:nvGrpSpPr>
              <p:cNvPr id="121874" name="Group 18"/>
              <p:cNvGrpSpPr>
                <a:grpSpLocks/>
              </p:cNvGrpSpPr>
              <p:nvPr/>
            </p:nvGrpSpPr>
            <p:grpSpPr bwMode="auto">
              <a:xfrm>
                <a:off x="1636" y="960"/>
                <a:ext cx="3832" cy="210"/>
                <a:chOff x="1636" y="960"/>
                <a:chExt cx="3832" cy="210"/>
              </a:xfrm>
            </p:grpSpPr>
            <p:sp>
              <p:nvSpPr>
                <p:cNvPr id="121875" name="Rectangle 19"/>
                <p:cNvSpPr>
                  <a:spLocks noChangeArrowheads="1"/>
                </p:cNvSpPr>
                <p:nvPr/>
              </p:nvSpPr>
              <p:spPr bwMode="auto">
                <a:xfrm>
                  <a:off x="1640" y="968"/>
                  <a:ext cx="3824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21876" name="Group 20"/>
                <p:cNvGrpSpPr>
                  <a:grpSpLocks/>
                </p:cNvGrpSpPr>
                <p:nvPr/>
              </p:nvGrpSpPr>
              <p:grpSpPr bwMode="auto">
                <a:xfrm>
                  <a:off x="1636" y="960"/>
                  <a:ext cx="3832" cy="210"/>
                  <a:chOff x="1636" y="960"/>
                  <a:chExt cx="3832" cy="210"/>
                </a:xfrm>
              </p:grpSpPr>
              <p:grpSp>
                <p:nvGrpSpPr>
                  <p:cNvPr id="121877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1636" y="960"/>
                    <a:ext cx="664" cy="210"/>
                    <a:chOff x="1636" y="960"/>
                    <a:chExt cx="664" cy="210"/>
                  </a:xfrm>
                </p:grpSpPr>
                <p:sp>
                  <p:nvSpPr>
                    <p:cNvPr id="121878" name="Rectangle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6" y="964"/>
                      <a:ext cx="664" cy="18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1879" name="Rectangle 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33" y="960"/>
                      <a:ext cx="249" cy="210"/>
                    </a:xfrm>
                    <a:prstGeom prst="rect">
                      <a:avLst/>
                    </a:prstGeom>
                    <a:noFill/>
                    <a:ln w="12700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 eaLnBrk="0" hangingPunct="0"/>
                      <a:r>
                        <a:rPr lang="en-US" sz="1600" u="none"/>
                        <a:t>op</a:t>
                      </a:r>
                    </a:p>
                  </p:txBody>
                </p:sp>
              </p:grpSp>
              <p:grpSp>
                <p:nvGrpSpPr>
                  <p:cNvPr id="121880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2308" y="960"/>
                    <a:ext cx="616" cy="210"/>
                    <a:chOff x="2308" y="960"/>
                    <a:chExt cx="616" cy="210"/>
                  </a:xfrm>
                </p:grpSpPr>
                <p:sp>
                  <p:nvSpPr>
                    <p:cNvPr id="121881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08" y="964"/>
                      <a:ext cx="616" cy="18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1882" name="Rectangl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7" y="960"/>
                      <a:ext cx="238" cy="210"/>
                    </a:xfrm>
                    <a:prstGeom prst="rect">
                      <a:avLst/>
                    </a:prstGeom>
                    <a:noFill/>
                    <a:ln w="12700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 eaLnBrk="0" hangingPunct="0"/>
                      <a:r>
                        <a:rPr lang="en-US" sz="1600" u="none"/>
                        <a:t>rs</a:t>
                      </a:r>
                    </a:p>
                  </p:txBody>
                </p:sp>
              </p:grpSp>
              <p:grpSp>
                <p:nvGrpSpPr>
                  <p:cNvPr id="121883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2932" y="960"/>
                    <a:ext cx="616" cy="210"/>
                    <a:chOff x="2932" y="960"/>
                    <a:chExt cx="616" cy="210"/>
                  </a:xfrm>
                </p:grpSpPr>
                <p:sp>
                  <p:nvSpPr>
                    <p:cNvPr id="121884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2" y="964"/>
                      <a:ext cx="616" cy="18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1885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11" y="960"/>
                      <a:ext cx="236" cy="210"/>
                    </a:xfrm>
                    <a:prstGeom prst="rect">
                      <a:avLst/>
                    </a:prstGeom>
                    <a:noFill/>
                    <a:ln w="12700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 eaLnBrk="0" hangingPunct="0"/>
                      <a:r>
                        <a:rPr lang="en-US" sz="1600" u="none"/>
                        <a:t>rt</a:t>
                      </a:r>
                    </a:p>
                  </p:txBody>
                </p:sp>
              </p:grpSp>
              <p:grpSp>
                <p:nvGrpSpPr>
                  <p:cNvPr id="121886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556" y="960"/>
                    <a:ext cx="616" cy="210"/>
                    <a:chOff x="3556" y="960"/>
                    <a:chExt cx="616" cy="210"/>
                  </a:xfrm>
                </p:grpSpPr>
                <p:sp>
                  <p:nvSpPr>
                    <p:cNvPr id="121887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56" y="964"/>
                      <a:ext cx="616" cy="18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1888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35" y="960"/>
                      <a:ext cx="251" cy="210"/>
                    </a:xfrm>
                    <a:prstGeom prst="rect">
                      <a:avLst/>
                    </a:prstGeom>
                    <a:noFill/>
                    <a:ln w="12700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 eaLnBrk="0" hangingPunct="0"/>
                      <a:r>
                        <a:rPr lang="en-US" sz="1600" u="none"/>
                        <a:t>rd</a:t>
                      </a:r>
                    </a:p>
                  </p:txBody>
                </p:sp>
              </p:grpSp>
              <p:grpSp>
                <p:nvGrpSpPr>
                  <p:cNvPr id="121889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4180" y="960"/>
                    <a:ext cx="616" cy="210"/>
                    <a:chOff x="4180" y="960"/>
                    <a:chExt cx="616" cy="210"/>
                  </a:xfrm>
                </p:grpSpPr>
                <p:sp>
                  <p:nvSpPr>
                    <p:cNvPr id="121890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80" y="964"/>
                      <a:ext cx="616" cy="18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1891" name="Rectangle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63" y="960"/>
                      <a:ext cx="475" cy="210"/>
                    </a:xfrm>
                    <a:prstGeom prst="rect">
                      <a:avLst/>
                    </a:prstGeom>
                    <a:noFill/>
                    <a:ln w="12700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 eaLnBrk="0" hangingPunct="0"/>
                      <a:r>
                        <a:rPr lang="en-US" sz="1600" u="none"/>
                        <a:t>shamt</a:t>
                      </a:r>
                    </a:p>
                  </p:txBody>
                </p:sp>
              </p:grpSp>
              <p:grpSp>
                <p:nvGrpSpPr>
                  <p:cNvPr id="121892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4804" y="960"/>
                    <a:ext cx="664" cy="210"/>
                    <a:chOff x="4804" y="960"/>
                    <a:chExt cx="664" cy="210"/>
                  </a:xfrm>
                </p:grpSpPr>
                <p:sp>
                  <p:nvSpPr>
                    <p:cNvPr id="121893" name="Rectangle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804" y="964"/>
                      <a:ext cx="664" cy="18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1894" name="Rectangle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01" y="960"/>
                      <a:ext cx="439" cy="210"/>
                    </a:xfrm>
                    <a:prstGeom prst="rect">
                      <a:avLst/>
                    </a:prstGeom>
                    <a:noFill/>
                    <a:ln w="12700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 eaLnBrk="0" hangingPunct="0"/>
                      <a:r>
                        <a:rPr lang="en-US" sz="1600" u="none"/>
                        <a:t>funct</a:t>
                      </a:r>
                    </a:p>
                  </p:txBody>
                </p:sp>
              </p:grpSp>
            </p:grpSp>
          </p:grpSp>
          <p:sp>
            <p:nvSpPr>
              <p:cNvPr id="121895" name="Rectangle 39"/>
              <p:cNvSpPr>
                <a:spLocks noChangeArrowheads="1"/>
              </p:cNvSpPr>
              <p:nvPr/>
            </p:nvSpPr>
            <p:spPr bwMode="auto">
              <a:xfrm>
                <a:off x="5367" y="768"/>
                <a:ext cx="192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u="none"/>
                  <a:t>0</a:t>
                </a:r>
              </a:p>
            </p:txBody>
          </p:sp>
          <p:sp>
            <p:nvSpPr>
              <p:cNvPr id="121896" name="Rectangle 40"/>
              <p:cNvSpPr>
                <a:spLocks noChangeArrowheads="1"/>
              </p:cNvSpPr>
              <p:nvPr/>
            </p:nvSpPr>
            <p:spPr bwMode="auto">
              <a:xfrm>
                <a:off x="4647" y="768"/>
                <a:ext cx="192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u="none"/>
                  <a:t>6</a:t>
                </a:r>
              </a:p>
            </p:txBody>
          </p:sp>
          <p:sp>
            <p:nvSpPr>
              <p:cNvPr id="121897" name="Rectangle 41"/>
              <p:cNvSpPr>
                <a:spLocks noChangeArrowheads="1"/>
              </p:cNvSpPr>
              <p:nvPr/>
            </p:nvSpPr>
            <p:spPr bwMode="auto">
              <a:xfrm>
                <a:off x="3975" y="768"/>
                <a:ext cx="230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u="none"/>
                  <a:t>11</a:t>
                </a:r>
              </a:p>
            </p:txBody>
          </p:sp>
          <p:sp>
            <p:nvSpPr>
              <p:cNvPr id="121898" name="Rectangle 42"/>
              <p:cNvSpPr>
                <a:spLocks noChangeArrowheads="1"/>
              </p:cNvSpPr>
              <p:nvPr/>
            </p:nvSpPr>
            <p:spPr bwMode="auto">
              <a:xfrm>
                <a:off x="3351" y="768"/>
                <a:ext cx="250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u="none"/>
                  <a:t>16</a:t>
                </a:r>
              </a:p>
            </p:txBody>
          </p:sp>
          <p:sp>
            <p:nvSpPr>
              <p:cNvPr id="121899" name="Rectangle 43"/>
              <p:cNvSpPr>
                <a:spLocks noChangeArrowheads="1"/>
              </p:cNvSpPr>
              <p:nvPr/>
            </p:nvSpPr>
            <p:spPr bwMode="auto">
              <a:xfrm>
                <a:off x="2727" y="768"/>
                <a:ext cx="250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u="none"/>
                  <a:t>21</a:t>
                </a:r>
              </a:p>
            </p:txBody>
          </p:sp>
          <p:sp>
            <p:nvSpPr>
              <p:cNvPr id="121900" name="Rectangle 44"/>
              <p:cNvSpPr>
                <a:spLocks noChangeArrowheads="1"/>
              </p:cNvSpPr>
              <p:nvPr/>
            </p:nvSpPr>
            <p:spPr bwMode="auto">
              <a:xfrm>
                <a:off x="2103" y="768"/>
                <a:ext cx="270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u="none"/>
                  <a:t>26</a:t>
                </a:r>
              </a:p>
            </p:txBody>
          </p:sp>
          <p:sp>
            <p:nvSpPr>
              <p:cNvPr id="121901" name="Rectangle 45"/>
              <p:cNvSpPr>
                <a:spLocks noChangeArrowheads="1"/>
              </p:cNvSpPr>
              <p:nvPr/>
            </p:nvSpPr>
            <p:spPr bwMode="auto">
              <a:xfrm>
                <a:off x="1575" y="768"/>
                <a:ext cx="250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u="none"/>
                  <a:t>31</a:t>
                </a:r>
              </a:p>
            </p:txBody>
          </p:sp>
        </p:grpSp>
        <p:sp>
          <p:nvSpPr>
            <p:cNvPr id="121902" name="Rectangle 46"/>
            <p:cNvSpPr>
              <a:spLocks noChangeArrowheads="1"/>
            </p:cNvSpPr>
            <p:nvPr/>
          </p:nvSpPr>
          <p:spPr bwMode="auto">
            <a:xfrm>
              <a:off x="1815" y="1152"/>
              <a:ext cx="46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u="none"/>
                <a:t>6 bits</a:t>
              </a:r>
            </a:p>
          </p:txBody>
        </p:sp>
        <p:sp>
          <p:nvSpPr>
            <p:cNvPr id="121903" name="Rectangle 47"/>
            <p:cNvSpPr>
              <a:spLocks noChangeArrowheads="1"/>
            </p:cNvSpPr>
            <p:nvPr/>
          </p:nvSpPr>
          <p:spPr bwMode="auto">
            <a:xfrm>
              <a:off x="4983" y="1152"/>
              <a:ext cx="46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u="none"/>
                <a:t>6 bits</a:t>
              </a:r>
            </a:p>
          </p:txBody>
        </p:sp>
        <p:sp>
          <p:nvSpPr>
            <p:cNvPr id="121904" name="Rectangle 48"/>
            <p:cNvSpPr>
              <a:spLocks noChangeArrowheads="1"/>
            </p:cNvSpPr>
            <p:nvPr/>
          </p:nvSpPr>
          <p:spPr bwMode="auto">
            <a:xfrm>
              <a:off x="4311" y="1152"/>
              <a:ext cx="46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u="none"/>
                <a:t>5 bits</a:t>
              </a:r>
            </a:p>
          </p:txBody>
        </p:sp>
        <p:sp>
          <p:nvSpPr>
            <p:cNvPr id="121905" name="Rectangle 49"/>
            <p:cNvSpPr>
              <a:spLocks noChangeArrowheads="1"/>
            </p:cNvSpPr>
            <p:nvPr/>
          </p:nvSpPr>
          <p:spPr bwMode="auto">
            <a:xfrm>
              <a:off x="3687" y="1152"/>
              <a:ext cx="46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u="none"/>
                <a:t>5 bits</a:t>
              </a:r>
            </a:p>
          </p:txBody>
        </p:sp>
        <p:sp>
          <p:nvSpPr>
            <p:cNvPr id="121906" name="Rectangle 50"/>
            <p:cNvSpPr>
              <a:spLocks noChangeArrowheads="1"/>
            </p:cNvSpPr>
            <p:nvPr/>
          </p:nvSpPr>
          <p:spPr bwMode="auto">
            <a:xfrm>
              <a:off x="3063" y="1152"/>
              <a:ext cx="46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u="none"/>
                <a:t>5 bits</a:t>
              </a:r>
            </a:p>
          </p:txBody>
        </p:sp>
        <p:sp>
          <p:nvSpPr>
            <p:cNvPr id="121907" name="Rectangle 51"/>
            <p:cNvSpPr>
              <a:spLocks noChangeArrowheads="1"/>
            </p:cNvSpPr>
            <p:nvPr/>
          </p:nvSpPr>
          <p:spPr bwMode="auto">
            <a:xfrm>
              <a:off x="2439" y="1152"/>
              <a:ext cx="46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u="none"/>
                <a:t>5 bits</a:t>
              </a:r>
            </a:p>
          </p:txBody>
        </p:sp>
      </p:grpSp>
      <p:grpSp>
        <p:nvGrpSpPr>
          <p:cNvPr id="121908" name="Group 52"/>
          <p:cNvGrpSpPr>
            <a:grpSpLocks/>
          </p:cNvGrpSpPr>
          <p:nvPr/>
        </p:nvGrpSpPr>
        <p:grpSpPr bwMode="auto">
          <a:xfrm>
            <a:off x="2500313" y="2279650"/>
            <a:ext cx="6324600" cy="942975"/>
            <a:chOff x="1575" y="1296"/>
            <a:chExt cx="3984" cy="594"/>
          </a:xfrm>
        </p:grpSpPr>
        <p:sp>
          <p:nvSpPr>
            <p:cNvPr id="121909" name="Rectangle 53"/>
            <p:cNvSpPr>
              <a:spLocks noChangeArrowheads="1"/>
            </p:cNvSpPr>
            <p:nvPr/>
          </p:nvSpPr>
          <p:spPr bwMode="auto">
            <a:xfrm>
              <a:off x="1640" y="1496"/>
              <a:ext cx="382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1910" name="Group 54"/>
            <p:cNvGrpSpPr>
              <a:grpSpLocks/>
            </p:cNvGrpSpPr>
            <p:nvPr/>
          </p:nvGrpSpPr>
          <p:grpSpPr bwMode="auto">
            <a:xfrm>
              <a:off x="1636" y="1488"/>
              <a:ext cx="664" cy="210"/>
              <a:chOff x="1636" y="1488"/>
              <a:chExt cx="664" cy="210"/>
            </a:xfrm>
          </p:grpSpPr>
          <p:sp>
            <p:nvSpPr>
              <p:cNvPr id="121911" name="Rectangle 55"/>
              <p:cNvSpPr>
                <a:spLocks noChangeArrowheads="1"/>
              </p:cNvSpPr>
              <p:nvPr/>
            </p:nvSpPr>
            <p:spPr bwMode="auto">
              <a:xfrm>
                <a:off x="1636" y="1492"/>
                <a:ext cx="664" cy="1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12" name="Rectangle 56"/>
              <p:cNvSpPr>
                <a:spLocks noChangeArrowheads="1"/>
              </p:cNvSpPr>
              <p:nvPr/>
            </p:nvSpPr>
            <p:spPr bwMode="auto">
              <a:xfrm>
                <a:off x="1833" y="1488"/>
                <a:ext cx="24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u="none"/>
                  <a:t>op</a:t>
                </a:r>
              </a:p>
            </p:txBody>
          </p:sp>
        </p:grpSp>
        <p:grpSp>
          <p:nvGrpSpPr>
            <p:cNvPr id="121913" name="Group 57"/>
            <p:cNvGrpSpPr>
              <a:grpSpLocks/>
            </p:cNvGrpSpPr>
            <p:nvPr/>
          </p:nvGrpSpPr>
          <p:grpSpPr bwMode="auto">
            <a:xfrm>
              <a:off x="2308" y="1488"/>
              <a:ext cx="616" cy="210"/>
              <a:chOff x="2308" y="1488"/>
              <a:chExt cx="616" cy="210"/>
            </a:xfrm>
          </p:grpSpPr>
          <p:sp>
            <p:nvSpPr>
              <p:cNvPr id="121914" name="Rectangle 58"/>
              <p:cNvSpPr>
                <a:spLocks noChangeArrowheads="1"/>
              </p:cNvSpPr>
              <p:nvPr/>
            </p:nvSpPr>
            <p:spPr bwMode="auto">
              <a:xfrm>
                <a:off x="2308" y="1492"/>
                <a:ext cx="616" cy="1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15" name="Rectangle 59"/>
              <p:cNvSpPr>
                <a:spLocks noChangeArrowheads="1"/>
              </p:cNvSpPr>
              <p:nvPr/>
            </p:nvSpPr>
            <p:spPr bwMode="auto">
              <a:xfrm>
                <a:off x="2487" y="1488"/>
                <a:ext cx="23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u="none"/>
                  <a:t>rs</a:t>
                </a:r>
              </a:p>
            </p:txBody>
          </p:sp>
        </p:grpSp>
        <p:grpSp>
          <p:nvGrpSpPr>
            <p:cNvPr id="121916" name="Group 60"/>
            <p:cNvGrpSpPr>
              <a:grpSpLocks/>
            </p:cNvGrpSpPr>
            <p:nvPr/>
          </p:nvGrpSpPr>
          <p:grpSpPr bwMode="auto">
            <a:xfrm>
              <a:off x="2932" y="1488"/>
              <a:ext cx="616" cy="210"/>
              <a:chOff x="2932" y="1488"/>
              <a:chExt cx="616" cy="210"/>
            </a:xfrm>
          </p:grpSpPr>
          <p:sp>
            <p:nvSpPr>
              <p:cNvPr id="121917" name="Rectangle 61"/>
              <p:cNvSpPr>
                <a:spLocks noChangeArrowheads="1"/>
              </p:cNvSpPr>
              <p:nvPr/>
            </p:nvSpPr>
            <p:spPr bwMode="auto">
              <a:xfrm>
                <a:off x="2932" y="1492"/>
                <a:ext cx="616" cy="1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18" name="Rectangle 62"/>
              <p:cNvSpPr>
                <a:spLocks noChangeArrowheads="1"/>
              </p:cNvSpPr>
              <p:nvPr/>
            </p:nvSpPr>
            <p:spPr bwMode="auto">
              <a:xfrm>
                <a:off x="3111" y="1488"/>
                <a:ext cx="236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u="none"/>
                  <a:t>rt</a:t>
                </a:r>
              </a:p>
            </p:txBody>
          </p:sp>
        </p:grpSp>
        <p:sp>
          <p:nvSpPr>
            <p:cNvPr id="121919" name="Rectangle 63"/>
            <p:cNvSpPr>
              <a:spLocks noChangeArrowheads="1"/>
            </p:cNvSpPr>
            <p:nvPr/>
          </p:nvSpPr>
          <p:spPr bwMode="auto">
            <a:xfrm>
              <a:off x="3556" y="1492"/>
              <a:ext cx="1912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20" name="Rectangle 64"/>
            <p:cNvSpPr>
              <a:spLocks noChangeArrowheads="1"/>
            </p:cNvSpPr>
            <p:nvPr/>
          </p:nvSpPr>
          <p:spPr bwMode="auto">
            <a:xfrm>
              <a:off x="4135" y="1477"/>
              <a:ext cx="72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u="none"/>
                <a:t>immediate</a:t>
              </a:r>
            </a:p>
          </p:txBody>
        </p:sp>
        <p:sp>
          <p:nvSpPr>
            <p:cNvPr id="121921" name="Rectangle 65"/>
            <p:cNvSpPr>
              <a:spLocks noChangeArrowheads="1"/>
            </p:cNvSpPr>
            <p:nvPr/>
          </p:nvSpPr>
          <p:spPr bwMode="auto">
            <a:xfrm>
              <a:off x="5367" y="1296"/>
              <a:ext cx="19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u="none"/>
                <a:t>0</a:t>
              </a:r>
            </a:p>
          </p:txBody>
        </p:sp>
        <p:sp>
          <p:nvSpPr>
            <p:cNvPr id="121922" name="Rectangle 66"/>
            <p:cNvSpPr>
              <a:spLocks noChangeArrowheads="1"/>
            </p:cNvSpPr>
            <p:nvPr/>
          </p:nvSpPr>
          <p:spPr bwMode="auto">
            <a:xfrm>
              <a:off x="3351" y="1296"/>
              <a:ext cx="25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u="none"/>
                <a:t>16</a:t>
              </a:r>
            </a:p>
          </p:txBody>
        </p:sp>
        <p:sp>
          <p:nvSpPr>
            <p:cNvPr id="121923" name="Rectangle 67"/>
            <p:cNvSpPr>
              <a:spLocks noChangeArrowheads="1"/>
            </p:cNvSpPr>
            <p:nvPr/>
          </p:nvSpPr>
          <p:spPr bwMode="auto">
            <a:xfrm>
              <a:off x="2727" y="1296"/>
              <a:ext cx="25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u="none"/>
                <a:t>21</a:t>
              </a:r>
            </a:p>
          </p:txBody>
        </p:sp>
        <p:sp>
          <p:nvSpPr>
            <p:cNvPr id="121924" name="Rectangle 68"/>
            <p:cNvSpPr>
              <a:spLocks noChangeArrowheads="1"/>
            </p:cNvSpPr>
            <p:nvPr/>
          </p:nvSpPr>
          <p:spPr bwMode="auto">
            <a:xfrm>
              <a:off x="2103" y="1296"/>
              <a:ext cx="27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u="none"/>
                <a:t>26</a:t>
              </a:r>
            </a:p>
          </p:txBody>
        </p:sp>
        <p:sp>
          <p:nvSpPr>
            <p:cNvPr id="121925" name="Rectangle 69"/>
            <p:cNvSpPr>
              <a:spLocks noChangeArrowheads="1"/>
            </p:cNvSpPr>
            <p:nvPr/>
          </p:nvSpPr>
          <p:spPr bwMode="auto">
            <a:xfrm>
              <a:off x="1575" y="1296"/>
              <a:ext cx="25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u="none"/>
                <a:t>31</a:t>
              </a:r>
            </a:p>
          </p:txBody>
        </p:sp>
        <p:sp>
          <p:nvSpPr>
            <p:cNvPr id="121926" name="Rectangle 70"/>
            <p:cNvSpPr>
              <a:spLocks noChangeArrowheads="1"/>
            </p:cNvSpPr>
            <p:nvPr/>
          </p:nvSpPr>
          <p:spPr bwMode="auto">
            <a:xfrm>
              <a:off x="1815" y="1680"/>
              <a:ext cx="46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u="none"/>
                <a:t>6 bits</a:t>
              </a:r>
            </a:p>
          </p:txBody>
        </p:sp>
        <p:sp>
          <p:nvSpPr>
            <p:cNvPr id="121927" name="Rectangle 71"/>
            <p:cNvSpPr>
              <a:spLocks noChangeArrowheads="1"/>
            </p:cNvSpPr>
            <p:nvPr/>
          </p:nvSpPr>
          <p:spPr bwMode="auto">
            <a:xfrm>
              <a:off x="4263" y="1680"/>
              <a:ext cx="52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u="none"/>
                <a:t>16 bits</a:t>
              </a:r>
            </a:p>
          </p:txBody>
        </p:sp>
        <p:sp>
          <p:nvSpPr>
            <p:cNvPr id="121928" name="Rectangle 72"/>
            <p:cNvSpPr>
              <a:spLocks noChangeArrowheads="1"/>
            </p:cNvSpPr>
            <p:nvPr/>
          </p:nvSpPr>
          <p:spPr bwMode="auto">
            <a:xfrm>
              <a:off x="3063" y="1680"/>
              <a:ext cx="46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u="none"/>
                <a:t>5 bits</a:t>
              </a:r>
            </a:p>
          </p:txBody>
        </p:sp>
        <p:sp>
          <p:nvSpPr>
            <p:cNvPr id="121929" name="Rectangle 73"/>
            <p:cNvSpPr>
              <a:spLocks noChangeArrowheads="1"/>
            </p:cNvSpPr>
            <p:nvPr/>
          </p:nvSpPr>
          <p:spPr bwMode="auto">
            <a:xfrm>
              <a:off x="2439" y="1680"/>
              <a:ext cx="46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u="none"/>
                <a:t>5 bits</a:t>
              </a:r>
            </a:p>
          </p:txBody>
        </p:sp>
      </p:grpSp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9666-7B95-47E4-B244-51CC545B7568}" type="slidenum">
              <a:rPr lang="en-US"/>
              <a:pPr/>
              <a:t>8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MIPS Instruction Layout</a:t>
            </a:r>
          </a:p>
        </p:txBody>
      </p:sp>
      <p:pic>
        <p:nvPicPr>
          <p:cNvPr id="123907" name="Picture 3" descr="Ch2-fig27"/>
          <p:cNvPicPr>
            <a:picLocks noChangeAspect="1" noChangeArrowheads="1"/>
          </p:cNvPicPr>
          <p:nvPr/>
        </p:nvPicPr>
        <p:blipFill>
          <a:blip r:embed="rId2" cstate="print">
            <a:lum contrast="18000"/>
          </a:blip>
          <a:srcRect/>
          <a:stretch>
            <a:fillRect/>
          </a:stretch>
        </p:blipFill>
        <p:spPr bwMode="auto">
          <a:xfrm>
            <a:off x="2438400" y="1143000"/>
            <a:ext cx="46482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9/30/2004</a:t>
            </a:r>
          </a:p>
        </p:txBody>
      </p:sp>
      <p:sp>
        <p:nvSpPr>
          <p:cNvPr id="6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Lec. 3</a:t>
            </a:r>
          </a:p>
        </p:txBody>
      </p:sp>
      <p:sp>
        <p:nvSpPr>
          <p:cNvPr id="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6FC6-E88C-4F34-BD3B-87603BC9AB0D}" type="slidenum">
              <a:rPr lang="en-US"/>
              <a:pPr/>
              <a:t>9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263525"/>
            <a:ext cx="8883650" cy="538163"/>
          </a:xfrm>
          <a:noFill/>
          <a:ln/>
        </p:spPr>
        <p:txBody>
          <a:bodyPr wrap="none" lIns="63500" tIns="25400" rIns="63500" bIns="25400" anchor="t">
            <a:spAutoFit/>
          </a:bodyPr>
          <a:lstStyle/>
          <a:p>
            <a:r>
              <a:rPr lang="en-US"/>
              <a:t>MIPS Addressing Modes/Instruction Formats</a:t>
            </a:r>
          </a:p>
        </p:txBody>
      </p:sp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2603500" y="1931988"/>
            <a:ext cx="584200" cy="355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2601913" y="2022475"/>
            <a:ext cx="3698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op</a:t>
            </a:r>
          </a:p>
        </p:txBody>
      </p:sp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3213100" y="1931988"/>
            <a:ext cx="508000" cy="355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3746500" y="1931988"/>
            <a:ext cx="508000" cy="355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5" name="Rectangle 7"/>
          <p:cNvSpPr>
            <a:spLocks noChangeArrowheads="1"/>
          </p:cNvSpPr>
          <p:nvPr/>
        </p:nvSpPr>
        <p:spPr bwMode="auto">
          <a:xfrm>
            <a:off x="4279900" y="1931988"/>
            <a:ext cx="508000" cy="355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4279900" y="3684588"/>
            <a:ext cx="1422400" cy="355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7" name="Rectangle 9"/>
          <p:cNvSpPr>
            <a:spLocks noChangeArrowheads="1"/>
          </p:cNvSpPr>
          <p:nvPr/>
        </p:nvSpPr>
        <p:spPr bwMode="auto">
          <a:xfrm>
            <a:off x="4813300" y="1931988"/>
            <a:ext cx="889000" cy="355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3363913" y="2022475"/>
            <a:ext cx="34766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rs</a:t>
            </a:r>
          </a:p>
        </p:txBody>
      </p:sp>
      <p:sp>
        <p:nvSpPr>
          <p:cNvPr id="124939" name="Rectangle 11"/>
          <p:cNvSpPr>
            <a:spLocks noChangeArrowheads="1"/>
          </p:cNvSpPr>
          <p:nvPr/>
        </p:nvSpPr>
        <p:spPr bwMode="auto">
          <a:xfrm>
            <a:off x="3821113" y="2022475"/>
            <a:ext cx="3444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rt</a:t>
            </a:r>
          </a:p>
        </p:txBody>
      </p:sp>
      <p:sp>
        <p:nvSpPr>
          <p:cNvPr id="124940" name="Rectangle 12"/>
          <p:cNvSpPr>
            <a:spLocks noChangeArrowheads="1"/>
          </p:cNvSpPr>
          <p:nvPr/>
        </p:nvSpPr>
        <p:spPr bwMode="auto">
          <a:xfrm>
            <a:off x="4354513" y="2022475"/>
            <a:ext cx="3714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rd</a:t>
            </a:r>
          </a:p>
        </p:txBody>
      </p:sp>
      <p:sp>
        <p:nvSpPr>
          <p:cNvPr id="124941" name="Rectangle 13"/>
          <p:cNvSpPr>
            <a:spLocks noChangeArrowheads="1"/>
          </p:cNvSpPr>
          <p:nvPr/>
        </p:nvSpPr>
        <p:spPr bwMode="auto">
          <a:xfrm>
            <a:off x="4508500" y="3773488"/>
            <a:ext cx="8064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immed</a:t>
            </a:r>
          </a:p>
        </p:txBody>
      </p:sp>
      <p:grpSp>
        <p:nvGrpSpPr>
          <p:cNvPr id="124942" name="Group 14"/>
          <p:cNvGrpSpPr>
            <a:grpSpLocks/>
          </p:cNvGrpSpPr>
          <p:nvPr/>
        </p:nvGrpSpPr>
        <p:grpSpPr bwMode="auto">
          <a:xfrm>
            <a:off x="3246438" y="2570163"/>
            <a:ext cx="1803400" cy="284162"/>
            <a:chOff x="1966" y="1505"/>
            <a:chExt cx="1136" cy="179"/>
          </a:xfrm>
        </p:grpSpPr>
        <p:sp>
          <p:nvSpPr>
            <p:cNvPr id="124943" name="Rectangle 15" descr="50%"/>
            <p:cNvSpPr>
              <a:spLocks noChangeArrowheads="1"/>
            </p:cNvSpPr>
            <p:nvPr/>
          </p:nvSpPr>
          <p:spPr bwMode="auto">
            <a:xfrm>
              <a:off x="1966" y="1535"/>
              <a:ext cx="1136" cy="128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44" name="Rectangle 16"/>
            <p:cNvSpPr>
              <a:spLocks noChangeArrowheads="1"/>
            </p:cNvSpPr>
            <p:nvPr/>
          </p:nvSpPr>
          <p:spPr bwMode="auto">
            <a:xfrm>
              <a:off x="2119" y="1505"/>
              <a:ext cx="63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 sz="1800" u="none"/>
                <a:t>register</a:t>
              </a:r>
            </a:p>
          </p:txBody>
        </p:sp>
      </p:grpSp>
      <p:sp>
        <p:nvSpPr>
          <p:cNvPr id="124945" name="Line 17"/>
          <p:cNvSpPr>
            <a:spLocks noChangeShapeType="1"/>
          </p:cNvSpPr>
          <p:nvPr/>
        </p:nvSpPr>
        <p:spPr bwMode="auto">
          <a:xfrm>
            <a:off x="3505200" y="2300288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46" name="Rectangle 18"/>
          <p:cNvSpPr>
            <a:spLocks noChangeArrowheads="1"/>
          </p:cNvSpPr>
          <p:nvPr/>
        </p:nvSpPr>
        <p:spPr bwMode="auto">
          <a:xfrm>
            <a:off x="468313" y="1946275"/>
            <a:ext cx="192881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Register (direct)</a:t>
            </a:r>
          </a:p>
        </p:txBody>
      </p:sp>
      <p:sp>
        <p:nvSpPr>
          <p:cNvPr id="124947" name="Rectangle 19"/>
          <p:cNvSpPr>
            <a:spLocks noChangeArrowheads="1"/>
          </p:cNvSpPr>
          <p:nvPr/>
        </p:nvSpPr>
        <p:spPr bwMode="auto">
          <a:xfrm>
            <a:off x="2603500" y="3684588"/>
            <a:ext cx="584200" cy="355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48" name="Rectangle 20"/>
          <p:cNvSpPr>
            <a:spLocks noChangeArrowheads="1"/>
          </p:cNvSpPr>
          <p:nvPr/>
        </p:nvSpPr>
        <p:spPr bwMode="auto">
          <a:xfrm>
            <a:off x="2603500" y="3775075"/>
            <a:ext cx="3698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op</a:t>
            </a:r>
          </a:p>
        </p:txBody>
      </p:sp>
      <p:sp>
        <p:nvSpPr>
          <p:cNvPr id="124949" name="Rectangle 21"/>
          <p:cNvSpPr>
            <a:spLocks noChangeArrowheads="1"/>
          </p:cNvSpPr>
          <p:nvPr/>
        </p:nvSpPr>
        <p:spPr bwMode="auto">
          <a:xfrm>
            <a:off x="3213100" y="3684588"/>
            <a:ext cx="508000" cy="355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50" name="Rectangle 22"/>
          <p:cNvSpPr>
            <a:spLocks noChangeArrowheads="1"/>
          </p:cNvSpPr>
          <p:nvPr/>
        </p:nvSpPr>
        <p:spPr bwMode="auto">
          <a:xfrm>
            <a:off x="3746500" y="3684588"/>
            <a:ext cx="508000" cy="355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51" name="Rectangle 23"/>
          <p:cNvSpPr>
            <a:spLocks noChangeArrowheads="1"/>
          </p:cNvSpPr>
          <p:nvPr/>
        </p:nvSpPr>
        <p:spPr bwMode="auto">
          <a:xfrm>
            <a:off x="3365500" y="3775075"/>
            <a:ext cx="3476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rs</a:t>
            </a:r>
          </a:p>
        </p:txBody>
      </p:sp>
      <p:sp>
        <p:nvSpPr>
          <p:cNvPr id="124952" name="Rectangle 24"/>
          <p:cNvSpPr>
            <a:spLocks noChangeArrowheads="1"/>
          </p:cNvSpPr>
          <p:nvPr/>
        </p:nvSpPr>
        <p:spPr bwMode="auto">
          <a:xfrm>
            <a:off x="3822700" y="3775075"/>
            <a:ext cx="3444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rt</a:t>
            </a:r>
          </a:p>
        </p:txBody>
      </p:sp>
      <p:grpSp>
        <p:nvGrpSpPr>
          <p:cNvPr id="124953" name="Group 25"/>
          <p:cNvGrpSpPr>
            <a:grpSpLocks/>
          </p:cNvGrpSpPr>
          <p:nvPr/>
        </p:nvGrpSpPr>
        <p:grpSpPr bwMode="auto">
          <a:xfrm>
            <a:off x="3136900" y="4378325"/>
            <a:ext cx="1803400" cy="284163"/>
            <a:chOff x="1976" y="2605"/>
            <a:chExt cx="1136" cy="179"/>
          </a:xfrm>
        </p:grpSpPr>
        <p:sp>
          <p:nvSpPr>
            <p:cNvPr id="124954" name="Rectangle 26"/>
            <p:cNvSpPr>
              <a:spLocks noChangeArrowheads="1"/>
            </p:cNvSpPr>
            <p:nvPr/>
          </p:nvSpPr>
          <p:spPr bwMode="auto">
            <a:xfrm>
              <a:off x="1976" y="2630"/>
              <a:ext cx="1136" cy="1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55" name="Rectangle 27"/>
            <p:cNvSpPr>
              <a:spLocks noChangeArrowheads="1"/>
            </p:cNvSpPr>
            <p:nvPr/>
          </p:nvSpPr>
          <p:spPr bwMode="auto">
            <a:xfrm>
              <a:off x="2240" y="2605"/>
              <a:ext cx="63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 sz="1800" u="none"/>
                <a:t>register</a:t>
              </a:r>
            </a:p>
          </p:txBody>
        </p:sp>
      </p:grpSp>
      <p:sp>
        <p:nvSpPr>
          <p:cNvPr id="124956" name="Line 28"/>
          <p:cNvSpPr>
            <a:spLocks noChangeShapeType="1"/>
          </p:cNvSpPr>
          <p:nvPr/>
        </p:nvSpPr>
        <p:spPr bwMode="auto">
          <a:xfrm>
            <a:off x="3505200" y="4052888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57" name="Rectangle 29"/>
          <p:cNvSpPr>
            <a:spLocks noChangeArrowheads="1"/>
          </p:cNvSpPr>
          <p:nvPr/>
        </p:nvSpPr>
        <p:spPr bwMode="auto">
          <a:xfrm>
            <a:off x="469900" y="3622675"/>
            <a:ext cx="15414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Displacement</a:t>
            </a:r>
          </a:p>
        </p:txBody>
      </p:sp>
      <p:sp>
        <p:nvSpPr>
          <p:cNvPr id="124958" name="Oval 30"/>
          <p:cNvSpPr>
            <a:spLocks noChangeArrowheads="1"/>
          </p:cNvSpPr>
          <p:nvPr/>
        </p:nvSpPr>
        <p:spPr bwMode="auto">
          <a:xfrm>
            <a:off x="5270500" y="4370388"/>
            <a:ext cx="355600" cy="279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59" name="Rectangle 31"/>
          <p:cNvSpPr>
            <a:spLocks noChangeArrowheads="1"/>
          </p:cNvSpPr>
          <p:nvPr/>
        </p:nvSpPr>
        <p:spPr bwMode="auto">
          <a:xfrm>
            <a:off x="5346700" y="4383088"/>
            <a:ext cx="2365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+</a:t>
            </a:r>
          </a:p>
        </p:txBody>
      </p:sp>
      <p:sp>
        <p:nvSpPr>
          <p:cNvPr id="124960" name="Line 32"/>
          <p:cNvSpPr>
            <a:spLocks noChangeShapeType="1"/>
          </p:cNvSpPr>
          <p:nvPr/>
        </p:nvSpPr>
        <p:spPr bwMode="auto">
          <a:xfrm>
            <a:off x="4953000" y="4510088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61" name="Line 33"/>
          <p:cNvSpPr>
            <a:spLocks noChangeShapeType="1"/>
          </p:cNvSpPr>
          <p:nvPr/>
        </p:nvSpPr>
        <p:spPr bwMode="auto">
          <a:xfrm>
            <a:off x="5486400" y="4052888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62" name="Line 34"/>
          <p:cNvSpPr>
            <a:spLocks noChangeShapeType="1"/>
          </p:cNvSpPr>
          <p:nvPr/>
        </p:nvSpPr>
        <p:spPr bwMode="auto">
          <a:xfrm>
            <a:off x="5638800" y="4510088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63" name="Rectangle 35"/>
          <p:cNvSpPr>
            <a:spLocks noChangeArrowheads="1"/>
          </p:cNvSpPr>
          <p:nvPr/>
        </p:nvSpPr>
        <p:spPr bwMode="auto">
          <a:xfrm>
            <a:off x="6718300" y="3913188"/>
            <a:ext cx="9652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64" name="Rectangle 36"/>
          <p:cNvSpPr>
            <a:spLocks noChangeArrowheads="1"/>
          </p:cNvSpPr>
          <p:nvPr/>
        </p:nvSpPr>
        <p:spPr bwMode="auto">
          <a:xfrm>
            <a:off x="6718300" y="3925888"/>
            <a:ext cx="9810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Memory</a:t>
            </a:r>
          </a:p>
        </p:txBody>
      </p:sp>
      <p:sp>
        <p:nvSpPr>
          <p:cNvPr id="124965" name="Rectangle 37" descr="50%"/>
          <p:cNvSpPr>
            <a:spLocks noChangeArrowheads="1"/>
          </p:cNvSpPr>
          <p:nvPr/>
        </p:nvSpPr>
        <p:spPr bwMode="auto">
          <a:xfrm>
            <a:off x="4279900" y="2998788"/>
            <a:ext cx="1422400" cy="355600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66" name="Rectangle 38"/>
          <p:cNvSpPr>
            <a:spLocks noChangeArrowheads="1"/>
          </p:cNvSpPr>
          <p:nvPr/>
        </p:nvSpPr>
        <p:spPr bwMode="auto">
          <a:xfrm>
            <a:off x="4506913" y="3087688"/>
            <a:ext cx="8064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immed</a:t>
            </a:r>
          </a:p>
        </p:txBody>
      </p:sp>
      <p:sp>
        <p:nvSpPr>
          <p:cNvPr id="124967" name="Rectangle 39"/>
          <p:cNvSpPr>
            <a:spLocks noChangeArrowheads="1"/>
          </p:cNvSpPr>
          <p:nvPr/>
        </p:nvSpPr>
        <p:spPr bwMode="auto">
          <a:xfrm>
            <a:off x="2603500" y="2998788"/>
            <a:ext cx="584200" cy="355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68" name="Rectangle 40"/>
          <p:cNvSpPr>
            <a:spLocks noChangeArrowheads="1"/>
          </p:cNvSpPr>
          <p:nvPr/>
        </p:nvSpPr>
        <p:spPr bwMode="auto">
          <a:xfrm>
            <a:off x="2601913" y="3089275"/>
            <a:ext cx="3698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op</a:t>
            </a:r>
          </a:p>
        </p:txBody>
      </p:sp>
      <p:sp>
        <p:nvSpPr>
          <p:cNvPr id="124969" name="Rectangle 41"/>
          <p:cNvSpPr>
            <a:spLocks noChangeArrowheads="1"/>
          </p:cNvSpPr>
          <p:nvPr/>
        </p:nvSpPr>
        <p:spPr bwMode="auto">
          <a:xfrm>
            <a:off x="3213100" y="2998788"/>
            <a:ext cx="508000" cy="355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70" name="Rectangle 42"/>
          <p:cNvSpPr>
            <a:spLocks noChangeArrowheads="1"/>
          </p:cNvSpPr>
          <p:nvPr/>
        </p:nvSpPr>
        <p:spPr bwMode="auto">
          <a:xfrm>
            <a:off x="3746500" y="2998788"/>
            <a:ext cx="508000" cy="355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71" name="Rectangle 43"/>
          <p:cNvSpPr>
            <a:spLocks noChangeArrowheads="1"/>
          </p:cNvSpPr>
          <p:nvPr/>
        </p:nvSpPr>
        <p:spPr bwMode="auto">
          <a:xfrm>
            <a:off x="3363913" y="3089275"/>
            <a:ext cx="34766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rs</a:t>
            </a:r>
          </a:p>
        </p:txBody>
      </p:sp>
      <p:sp>
        <p:nvSpPr>
          <p:cNvPr id="124972" name="Rectangle 44"/>
          <p:cNvSpPr>
            <a:spLocks noChangeArrowheads="1"/>
          </p:cNvSpPr>
          <p:nvPr/>
        </p:nvSpPr>
        <p:spPr bwMode="auto">
          <a:xfrm>
            <a:off x="3821113" y="3089275"/>
            <a:ext cx="3444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rt</a:t>
            </a:r>
          </a:p>
        </p:txBody>
      </p:sp>
      <p:sp>
        <p:nvSpPr>
          <p:cNvPr id="124973" name="Rectangle 45"/>
          <p:cNvSpPr>
            <a:spLocks noChangeArrowheads="1"/>
          </p:cNvSpPr>
          <p:nvPr/>
        </p:nvSpPr>
        <p:spPr bwMode="auto">
          <a:xfrm>
            <a:off x="468313" y="3013075"/>
            <a:ext cx="12827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Immediate</a:t>
            </a:r>
          </a:p>
        </p:txBody>
      </p:sp>
      <p:sp>
        <p:nvSpPr>
          <p:cNvPr id="124974" name="Rectangle 46"/>
          <p:cNvSpPr>
            <a:spLocks noChangeArrowheads="1"/>
          </p:cNvSpPr>
          <p:nvPr/>
        </p:nvSpPr>
        <p:spPr bwMode="auto">
          <a:xfrm>
            <a:off x="4279900" y="4827588"/>
            <a:ext cx="1422400" cy="355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75" name="Rectangle 47"/>
          <p:cNvSpPr>
            <a:spLocks noChangeArrowheads="1"/>
          </p:cNvSpPr>
          <p:nvPr/>
        </p:nvSpPr>
        <p:spPr bwMode="auto">
          <a:xfrm>
            <a:off x="4508500" y="4916488"/>
            <a:ext cx="8064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immed</a:t>
            </a:r>
          </a:p>
        </p:txBody>
      </p:sp>
      <p:sp>
        <p:nvSpPr>
          <p:cNvPr id="124976" name="Rectangle 48"/>
          <p:cNvSpPr>
            <a:spLocks noChangeArrowheads="1"/>
          </p:cNvSpPr>
          <p:nvPr/>
        </p:nvSpPr>
        <p:spPr bwMode="auto">
          <a:xfrm>
            <a:off x="2603500" y="4827588"/>
            <a:ext cx="584200" cy="355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77" name="Rectangle 49"/>
          <p:cNvSpPr>
            <a:spLocks noChangeArrowheads="1"/>
          </p:cNvSpPr>
          <p:nvPr/>
        </p:nvSpPr>
        <p:spPr bwMode="auto">
          <a:xfrm>
            <a:off x="2603500" y="4918075"/>
            <a:ext cx="3698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op</a:t>
            </a:r>
          </a:p>
        </p:txBody>
      </p:sp>
      <p:sp>
        <p:nvSpPr>
          <p:cNvPr id="124978" name="Rectangle 50"/>
          <p:cNvSpPr>
            <a:spLocks noChangeArrowheads="1"/>
          </p:cNvSpPr>
          <p:nvPr/>
        </p:nvSpPr>
        <p:spPr bwMode="auto">
          <a:xfrm>
            <a:off x="3213100" y="4827588"/>
            <a:ext cx="508000" cy="355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79" name="Rectangle 51"/>
          <p:cNvSpPr>
            <a:spLocks noChangeArrowheads="1"/>
          </p:cNvSpPr>
          <p:nvPr/>
        </p:nvSpPr>
        <p:spPr bwMode="auto">
          <a:xfrm>
            <a:off x="3746500" y="4827588"/>
            <a:ext cx="508000" cy="355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80" name="Rectangle 52"/>
          <p:cNvSpPr>
            <a:spLocks noChangeArrowheads="1"/>
          </p:cNvSpPr>
          <p:nvPr/>
        </p:nvSpPr>
        <p:spPr bwMode="auto">
          <a:xfrm>
            <a:off x="3365500" y="4918075"/>
            <a:ext cx="3476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rs</a:t>
            </a:r>
          </a:p>
        </p:txBody>
      </p:sp>
      <p:sp>
        <p:nvSpPr>
          <p:cNvPr id="124981" name="Rectangle 53"/>
          <p:cNvSpPr>
            <a:spLocks noChangeArrowheads="1"/>
          </p:cNvSpPr>
          <p:nvPr/>
        </p:nvSpPr>
        <p:spPr bwMode="auto">
          <a:xfrm>
            <a:off x="3822700" y="4918075"/>
            <a:ext cx="3444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rt</a:t>
            </a:r>
          </a:p>
        </p:txBody>
      </p:sp>
      <p:sp>
        <p:nvSpPr>
          <p:cNvPr id="124982" name="Rectangle 54"/>
          <p:cNvSpPr>
            <a:spLocks noChangeArrowheads="1"/>
          </p:cNvSpPr>
          <p:nvPr/>
        </p:nvSpPr>
        <p:spPr bwMode="auto">
          <a:xfrm>
            <a:off x="3136900" y="5513388"/>
            <a:ext cx="1803400" cy="203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83" name="Rectangle 55"/>
          <p:cNvSpPr>
            <a:spLocks noChangeArrowheads="1"/>
          </p:cNvSpPr>
          <p:nvPr/>
        </p:nvSpPr>
        <p:spPr bwMode="auto">
          <a:xfrm>
            <a:off x="3365500" y="5527675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PC</a:t>
            </a:r>
          </a:p>
        </p:txBody>
      </p:sp>
      <p:sp>
        <p:nvSpPr>
          <p:cNvPr id="124984" name="Rectangle 56"/>
          <p:cNvSpPr>
            <a:spLocks noChangeArrowheads="1"/>
          </p:cNvSpPr>
          <p:nvPr/>
        </p:nvSpPr>
        <p:spPr bwMode="auto">
          <a:xfrm>
            <a:off x="469900" y="4765675"/>
            <a:ext cx="13017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PC-relative</a:t>
            </a:r>
          </a:p>
        </p:txBody>
      </p:sp>
      <p:sp>
        <p:nvSpPr>
          <p:cNvPr id="124985" name="Oval 57"/>
          <p:cNvSpPr>
            <a:spLocks noChangeArrowheads="1"/>
          </p:cNvSpPr>
          <p:nvPr/>
        </p:nvSpPr>
        <p:spPr bwMode="auto">
          <a:xfrm>
            <a:off x="5270500" y="5513388"/>
            <a:ext cx="355600" cy="279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86" name="Rectangle 58"/>
          <p:cNvSpPr>
            <a:spLocks noChangeArrowheads="1"/>
          </p:cNvSpPr>
          <p:nvPr/>
        </p:nvSpPr>
        <p:spPr bwMode="auto">
          <a:xfrm>
            <a:off x="5346700" y="5526088"/>
            <a:ext cx="2365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+</a:t>
            </a:r>
          </a:p>
        </p:txBody>
      </p:sp>
      <p:sp>
        <p:nvSpPr>
          <p:cNvPr id="124987" name="Line 59"/>
          <p:cNvSpPr>
            <a:spLocks noChangeShapeType="1"/>
          </p:cNvSpPr>
          <p:nvPr/>
        </p:nvSpPr>
        <p:spPr bwMode="auto">
          <a:xfrm>
            <a:off x="4953000" y="5653088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88" name="Line 60"/>
          <p:cNvSpPr>
            <a:spLocks noChangeShapeType="1"/>
          </p:cNvSpPr>
          <p:nvPr/>
        </p:nvSpPr>
        <p:spPr bwMode="auto">
          <a:xfrm>
            <a:off x="5486400" y="5195888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89" name="Line 61"/>
          <p:cNvSpPr>
            <a:spLocks noChangeShapeType="1"/>
          </p:cNvSpPr>
          <p:nvPr/>
        </p:nvSpPr>
        <p:spPr bwMode="auto">
          <a:xfrm>
            <a:off x="5638800" y="5653088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90" name="Rectangle 62"/>
          <p:cNvSpPr>
            <a:spLocks noChangeArrowheads="1"/>
          </p:cNvSpPr>
          <p:nvPr/>
        </p:nvSpPr>
        <p:spPr bwMode="auto">
          <a:xfrm>
            <a:off x="6718300" y="5056188"/>
            <a:ext cx="9652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91" name="Rectangle 63"/>
          <p:cNvSpPr>
            <a:spLocks noChangeArrowheads="1"/>
          </p:cNvSpPr>
          <p:nvPr/>
        </p:nvSpPr>
        <p:spPr bwMode="auto">
          <a:xfrm>
            <a:off x="6718300" y="5068888"/>
            <a:ext cx="9810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800" u="none"/>
              <a:t>Memory</a:t>
            </a:r>
          </a:p>
        </p:txBody>
      </p:sp>
      <p:sp>
        <p:nvSpPr>
          <p:cNvPr id="124992" name="Rectangle 64"/>
          <p:cNvSpPr>
            <a:spLocks noChangeArrowheads="1"/>
          </p:cNvSpPr>
          <p:nvPr/>
        </p:nvSpPr>
        <p:spPr bwMode="auto">
          <a:xfrm>
            <a:off x="515938" y="1066800"/>
            <a:ext cx="4408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Tx/>
              <a:buChar char="•"/>
            </a:pPr>
            <a:r>
              <a:rPr lang="en-US" u="none"/>
              <a:t> All instructions </a:t>
            </a:r>
            <a:r>
              <a:rPr lang="en-US" u="none">
                <a:solidFill>
                  <a:srgbClr val="990000"/>
                </a:solidFill>
              </a:rPr>
              <a:t>32</a:t>
            </a:r>
            <a:r>
              <a:rPr lang="en-US" u="none"/>
              <a:t> bits wide</a:t>
            </a:r>
          </a:p>
        </p:txBody>
      </p:sp>
      <p:sp>
        <p:nvSpPr>
          <p:cNvPr id="124993" name="Rectangle 65" descr="50%"/>
          <p:cNvSpPr>
            <a:spLocks noChangeArrowheads="1"/>
          </p:cNvSpPr>
          <p:nvPr/>
        </p:nvSpPr>
        <p:spPr bwMode="auto">
          <a:xfrm>
            <a:off x="6718300" y="4446588"/>
            <a:ext cx="965200" cy="127000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94" name="Rectangle 66" descr="50%"/>
          <p:cNvSpPr>
            <a:spLocks noChangeArrowheads="1"/>
          </p:cNvSpPr>
          <p:nvPr/>
        </p:nvSpPr>
        <p:spPr bwMode="auto">
          <a:xfrm>
            <a:off x="6718300" y="5589588"/>
            <a:ext cx="965200" cy="127000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Yang_Lec1">
  <a:themeElements>
    <a:clrScheme name="Yang_Lec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Yang_Lec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Yang_Lec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ang_Lec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ang_Lec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ang_Lec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ang_Lec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ang_Lec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ang_Lec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C:\junyang\CS203_02\Yang_Lec1.ppt</Template>
  <TotalTime>547480</TotalTime>
  <Words>2177</Words>
  <Application>Microsoft Office PowerPoint</Application>
  <PresentationFormat>On-screen Show (4:3)</PresentationFormat>
  <Paragraphs>766</Paragraphs>
  <Slides>26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Yang_Lec1</vt:lpstr>
      <vt:lpstr>Document</vt:lpstr>
      <vt:lpstr>Visio</vt:lpstr>
      <vt:lpstr>Lecture 2  Performance, Instruction Set Principles, Pipeline Hazards</vt:lpstr>
      <vt:lpstr>RISC Vs CISC</vt:lpstr>
      <vt:lpstr>RISC vs. CISC</vt:lpstr>
      <vt:lpstr>RISC vs. CISC Instruction Set Design</vt:lpstr>
      <vt:lpstr>Top 10 80x86 Instructions</vt:lpstr>
      <vt:lpstr>RISC vs. CISC Instruction Set Design</vt:lpstr>
      <vt:lpstr>The MIPS Instruction Formats</vt:lpstr>
      <vt:lpstr>MIPS Instruction Layout</vt:lpstr>
      <vt:lpstr>MIPS Addressing Modes/Instruction Formats</vt:lpstr>
      <vt:lpstr>Summary: Instruction Set Design (MIPS)</vt:lpstr>
      <vt:lpstr>Review: 5-stage Execution</vt:lpstr>
      <vt:lpstr>Review: Single-cycle Datapath for MIPS</vt:lpstr>
      <vt:lpstr>Slide 13</vt:lpstr>
      <vt:lpstr>Solution</vt:lpstr>
      <vt:lpstr>Pipelined Datapath (with Pipeline Regs)</vt:lpstr>
      <vt:lpstr>Pipelined Control Review</vt:lpstr>
      <vt:lpstr>Slide 17</vt:lpstr>
      <vt:lpstr>A pipeline with multi-cycle FP operations:   Arithmetic Pipeline: Ex. MIPS R4000</vt:lpstr>
      <vt:lpstr>Pipeline Hazards</vt:lpstr>
      <vt:lpstr>Handling Hazards</vt:lpstr>
      <vt:lpstr>Dealing with Structural Hazards</vt:lpstr>
      <vt:lpstr>Single Memory is a Structural Hazard</vt:lpstr>
      <vt:lpstr>Speed Up Equation for Pipelining</vt:lpstr>
      <vt:lpstr>Example: Dual-port vs. Single-port</vt:lpstr>
      <vt:lpstr>Data Hazards</vt:lpstr>
      <vt:lpstr>Control Hazards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Instruction Set Principles and Examples </dc:title>
  <dc:creator>Jun Yang</dc:creator>
  <cp:lastModifiedBy>UCR</cp:lastModifiedBy>
  <cp:revision>257</cp:revision>
  <dcterms:created xsi:type="dcterms:W3CDTF">2001-09-13T20:47:05Z</dcterms:created>
  <dcterms:modified xsi:type="dcterms:W3CDTF">2010-01-06T21:11:25Z</dcterms:modified>
</cp:coreProperties>
</file>