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25"/>
  </p:notesMasterIdLst>
  <p:handoutMasterIdLst>
    <p:handoutMasterId r:id="rId26"/>
  </p:handoutMasterIdLst>
  <p:sldIdLst>
    <p:sldId id="256" r:id="rId2"/>
    <p:sldId id="393" r:id="rId3"/>
    <p:sldId id="394" r:id="rId4"/>
    <p:sldId id="385" r:id="rId5"/>
    <p:sldId id="386" r:id="rId6"/>
    <p:sldId id="387" r:id="rId7"/>
    <p:sldId id="395" r:id="rId8"/>
    <p:sldId id="396" r:id="rId9"/>
    <p:sldId id="406" r:id="rId10"/>
    <p:sldId id="399" r:id="rId11"/>
    <p:sldId id="398" r:id="rId12"/>
    <p:sldId id="408" r:id="rId13"/>
    <p:sldId id="409" r:id="rId14"/>
    <p:sldId id="410" r:id="rId15"/>
    <p:sldId id="411" r:id="rId16"/>
    <p:sldId id="413" r:id="rId17"/>
    <p:sldId id="400" r:id="rId18"/>
    <p:sldId id="401" r:id="rId19"/>
    <p:sldId id="402" r:id="rId20"/>
    <p:sldId id="404" r:id="rId21"/>
    <p:sldId id="403" r:id="rId22"/>
    <p:sldId id="405" r:id="rId23"/>
    <p:sldId id="407" r:id="rId24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2D6CC0"/>
    <a:srgbClr val="FFFF66"/>
    <a:srgbClr val="A6F6E5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 autoAdjust="0"/>
    <p:restoredTop sz="94660" autoAdjust="0"/>
  </p:normalViewPr>
  <p:slideViewPr>
    <p:cSldViewPr>
      <p:cViewPr varScale="1">
        <p:scale>
          <a:sx n="118" d="100"/>
          <a:sy n="118" d="100"/>
        </p:scale>
        <p:origin x="-14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0"/>
    </p:cViewPr>
  </p:sorterViewPr>
  <p:notesViewPr>
    <p:cSldViewPr>
      <p:cViewPr varScale="1">
        <p:scale>
          <a:sx n="94" d="100"/>
          <a:sy n="94" d="100"/>
        </p:scale>
        <p:origin x="-411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52763" y="8704263"/>
            <a:ext cx="752475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05" tIns="44446" rIns="87305" bIns="44446">
            <a:spAutoFit/>
          </a:bodyPr>
          <a:lstStyle/>
          <a:p>
            <a:pPr algn="ctr" defTabSz="868363" eaLnBrk="0" hangingPunct="0">
              <a:lnSpc>
                <a:spcPct val="90000"/>
              </a:lnSpc>
              <a:defRPr/>
            </a:pPr>
            <a:r>
              <a:rPr lang="en-US" sz="1200">
                <a:latin typeface="Comic Sans MS" pitchFamily="66" charset="0"/>
                <a:cs typeface="+mn-cs"/>
              </a:rPr>
              <a:t>Page </a:t>
            </a:r>
            <a:fld id="{AE472E2C-7E18-4759-BDDA-8A139C953128}" type="slidenum">
              <a:rPr lang="en-US" sz="1200">
                <a:latin typeface="Comic Sans MS" pitchFamily="66" charset="0"/>
                <a:cs typeface="+mn-cs"/>
              </a:rPr>
              <a:pPr algn="ctr" defTabSz="868363" eaLnBrk="0" hangingPunct="0">
                <a:lnSpc>
                  <a:spcPct val="90000"/>
                </a:lnSpc>
                <a:defRPr/>
              </a:pPr>
              <a:t>‹#›</a:t>
            </a:fld>
            <a:endParaRPr lang="en-US" sz="1200">
              <a:latin typeface="Comic Sans MS" pitchFamily="66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41650" y="8704263"/>
            <a:ext cx="776288" cy="250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05" tIns="44446" rIns="87305" bIns="44446">
            <a:spAutoFit/>
          </a:bodyPr>
          <a:lstStyle/>
          <a:p>
            <a:pPr algn="ctr" defTabSz="868363" eaLnBrk="0" hangingPunct="0">
              <a:lnSpc>
                <a:spcPct val="90000"/>
              </a:lnSpc>
              <a:defRPr/>
            </a:pPr>
            <a:r>
              <a:rPr lang="en-US" sz="1200">
                <a:latin typeface="Comic Sans MS" pitchFamily="66" charset="0"/>
                <a:cs typeface="+mn-cs"/>
              </a:rPr>
              <a:t>Page </a:t>
            </a:r>
            <a:fld id="{102F6FA5-DE06-4278-B007-27749A9EA39C}" type="slidenum">
              <a:rPr lang="en-US" sz="1200">
                <a:latin typeface="Comic Sans MS" pitchFamily="66" charset="0"/>
                <a:cs typeface="+mn-cs"/>
              </a:rPr>
              <a:pPr algn="ctr" defTabSz="868363" eaLnBrk="0" hangingPunct="0">
                <a:lnSpc>
                  <a:spcPct val="90000"/>
                </a:lnSpc>
                <a:defRPr/>
              </a:pPr>
              <a:t>‹#›</a:t>
            </a:fld>
            <a:endParaRPr lang="en-US" sz="1200">
              <a:latin typeface="Comic Sans MS" pitchFamily="66" charset="0"/>
              <a:cs typeface="+mn-cs"/>
            </a:endParaRP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7" name="Rectangle 4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-22225" y="8713788"/>
            <a:ext cx="2978150" cy="4079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493" tIns="43247" rIns="86493" bIns="43247"/>
          <a:lstStyle/>
          <a:p>
            <a:pPr algn="ctr" eaLnBrk="0" hangingPunct="0"/>
            <a:r>
              <a:rPr lang="en-US" b="1">
                <a:latin typeface="Comic Sans MS" pitchFamily="66" charset="0"/>
              </a:rPr>
              <a:t>CS258 S99</a:t>
            </a:r>
          </a:p>
        </p:txBody>
      </p:sp>
      <p:sp>
        <p:nvSpPr>
          <p:cNvPr id="797698" name="Rectangle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02075" y="8713788"/>
            <a:ext cx="2978150" cy="4079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493" tIns="43247" rIns="86493" bIns="43247"/>
          <a:lstStyle/>
          <a:p>
            <a:pPr algn="ctr" eaLnBrk="0" hangingPunct="0"/>
            <a:fld id="{4E5FB086-C180-4216-907B-6624C394031F}" type="slidenum">
              <a:rPr lang="en-US" b="1">
                <a:latin typeface="Comic Sans MS" pitchFamily="66" charset="0"/>
              </a:rPr>
              <a:pPr algn="ctr" eaLnBrk="0" hangingPunct="0"/>
              <a:t>8</a:t>
            </a:fld>
            <a:endParaRPr lang="en-US" b="1">
              <a:latin typeface="Comic Sans MS" pitchFamily="66" charset="0"/>
            </a:endParaRPr>
          </a:p>
        </p:txBody>
      </p:sp>
      <p:sp>
        <p:nvSpPr>
          <p:cNvPr id="797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 w="9525"/>
        </p:spPr>
        <p:txBody>
          <a:bodyPr lIns="90466" tIns="44440" rIns="90466" bIns="44440"/>
          <a:lstStyle/>
          <a:p>
            <a:r>
              <a:rPr lang="en-US" smtClean="0"/>
              <a:t>Answer is 3 stages between branch and new instruction fetch and 2 stages between load and use (even though if looked at red insertions that it would be 3 for load and 2 for branch)</a:t>
            </a:r>
          </a:p>
          <a:p>
            <a:r>
              <a:rPr lang="en-US" smtClean="0"/>
              <a:t>Reasons:</a:t>
            </a:r>
          </a:p>
          <a:p>
            <a:r>
              <a:rPr lang="en-US" smtClean="0"/>
              <a:t>1) Load: TC just does tag check, data available after DS; thus supply the data &amp; forward it, restarting the pipeline on a data cache miss</a:t>
            </a:r>
          </a:p>
          <a:p>
            <a:r>
              <a:rPr lang="en-US" smtClean="0"/>
              <a:t>2) EX phase does the address calculation even though just added one phase; presumed reason is that since want fast clockc cycle don’t want to sitck RF phase with reading regisers AND testing for zero, so just moved it back on phase</a:t>
            </a:r>
          </a:p>
        </p:txBody>
      </p:sp>
      <p:sp>
        <p:nvSpPr>
          <p:cNvPr id="79770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7888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02274" y="8714619"/>
            <a:ext cx="2978051" cy="406703"/>
          </a:xfrm>
          <a:prstGeom prst="rect">
            <a:avLst/>
          </a:prstGeom>
          <a:ln/>
        </p:spPr>
        <p:txBody>
          <a:bodyPr lIns="86493" tIns="43247" rIns="86493" bIns="43247"/>
          <a:lstStyle/>
          <a:p>
            <a:fld id="{80D61ECE-1FEE-44B1-B5F5-EB35CAE0FB2E}" type="slidenum">
              <a:rPr lang="en-US"/>
              <a:pPr/>
              <a:t>10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(b) The bars show the average utilization (%) at each level in the core; the lines represent the range of peak high and peak low values (%). 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7907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609600"/>
            <a:ext cx="52197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200"/>
            <a:ext cx="7292975" cy="736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98500" y="1193800"/>
            <a:ext cx="3765550" cy="492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450" y="1193800"/>
            <a:ext cx="3765550" cy="492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426200"/>
            <a:ext cx="1905000" cy="279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AFA9FA2-04B8-4FE3-A113-AC7DB53CAA26}" type="datetime1">
              <a:rPr lang="en-US"/>
              <a:pPr/>
              <a:t>3/2/2010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26200"/>
            <a:ext cx="2895600" cy="279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CS252 S06 Lec9 Limits and SMT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13500"/>
            <a:ext cx="19050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FC2B162-31AB-424F-BE06-CACF35DB1054}" type="slidenum">
              <a:rPr lang="en-US"/>
              <a:pPr/>
              <a:t>‹#›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16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219200"/>
            <a:ext cx="4038600" cy="51816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73C9632-8DF2-4310-9E1A-9EAF2047E3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981200"/>
            <a:ext cx="7162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62" r:id="rId12"/>
    <p:sldLayoutId id="2147483663" r:id="rId13"/>
    <p:sldLayoutId id="2147483664" r:id="rId14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Comic Sans MS" pitchFamily="66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Comic Sans MS" pitchFamily="66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Comic Sans MS" pitchFamily="66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Comic Sans MS" pitchFamily="66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Comic Sans MS" pitchFamily="66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Comic Sans MS" pitchFamily="66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Comic Sans MS" pitchFamily="66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Comic Sans MS" pitchFamily="66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14300" y="838200"/>
            <a:ext cx="8934450" cy="2590800"/>
          </a:xfrm>
        </p:spPr>
        <p:txBody>
          <a:bodyPr/>
          <a:lstStyle/>
          <a:p>
            <a:r>
              <a:rPr lang="en-US" sz="3000" dirty="0" smtClean="0"/>
              <a:t>CS203A</a:t>
            </a:r>
            <a:br>
              <a:rPr lang="en-US" sz="3000" dirty="0" smtClean="0"/>
            </a:br>
            <a:r>
              <a:rPr lang="en-US" sz="3000" dirty="0" smtClean="0"/>
              <a:t>Graduate Computer Architecture</a:t>
            </a:r>
            <a:br>
              <a:rPr lang="en-US" sz="3000" dirty="0" smtClean="0"/>
            </a:br>
            <a:r>
              <a:rPr lang="en-US" sz="3000" dirty="0" smtClean="0"/>
              <a:t>Lecture 14</a:t>
            </a:r>
            <a:br>
              <a:rPr lang="en-US" sz="3000" dirty="0" smtClean="0"/>
            </a:b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Cache and Main Memory Design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SUN Niagara 2</a:t>
            </a: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7391400" cy="1371600"/>
          </a:xfrm>
        </p:spPr>
        <p:txBody>
          <a:bodyPr/>
          <a:lstStyle/>
          <a:p>
            <a:r>
              <a:rPr lang="en-US" sz="2600" dirty="0" smtClean="0"/>
              <a:t>Characteristics of Sun </a:t>
            </a:r>
            <a:r>
              <a:rPr lang="en-US" sz="2600" dirty="0"/>
              <a:t>T5120 Niagara 2</a:t>
            </a:r>
          </a:p>
          <a:p>
            <a:pPr lvl="1"/>
            <a:r>
              <a:rPr lang="en-US" sz="2200" dirty="0" smtClean="0"/>
              <a:t>2 pipelines per core</a:t>
            </a:r>
            <a:endParaRPr lang="en-US" sz="2200" dirty="0"/>
          </a:p>
          <a:p>
            <a:pPr lvl="1"/>
            <a:r>
              <a:rPr lang="en-US" sz="2200" dirty="0" smtClean="0"/>
              <a:t>4 hardware threads per pipeline</a:t>
            </a:r>
            <a:endParaRPr lang="en-US" sz="2200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2447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5851" name="Object 11"/>
          <p:cNvGraphicFramePr>
            <a:graphicFrameLocks noChangeAspect="1"/>
          </p:cNvGraphicFramePr>
          <p:nvPr>
            <p:ph sz="half" idx="2"/>
          </p:nvPr>
        </p:nvGraphicFramePr>
        <p:xfrm>
          <a:off x="2667000" y="3276600"/>
          <a:ext cx="4038600" cy="2600325"/>
        </p:xfrm>
        <a:graphic>
          <a:graphicData uri="http://schemas.openxmlformats.org/presentationml/2006/ole">
            <p:oleObj spid="_x0000_s811010" name="Visio" r:id="rId4" imgW="5645740" imgH="3634537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1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fld id="{9B448AC6-2F69-45B5-85BF-89FBDDA614A6}" type="datetime1">
              <a:rPr lang="en-US" b="1">
                <a:latin typeface="Comic Sans MS" pitchFamily="66" charset="0"/>
              </a:rPr>
              <a:pPr algn="ctr" eaLnBrk="0" hangingPunct="0"/>
              <a:t>3/2/2010</a:t>
            </a:fld>
            <a:endParaRPr lang="en-US" b="1">
              <a:latin typeface="Comic Sans MS" pitchFamily="66" charset="0"/>
            </a:endParaRPr>
          </a:p>
        </p:txBody>
      </p:sp>
      <p:sp>
        <p:nvSpPr>
          <p:cNvPr id="798722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fld id="{7BEF5B1A-4C54-4C29-87FF-1E8B47187F10}" type="slidenum">
              <a:rPr lang="en-US" b="1">
                <a:latin typeface="Comic Sans MS" pitchFamily="66" charset="0"/>
              </a:rPr>
              <a:pPr algn="ctr" eaLnBrk="0" hangingPunct="0"/>
              <a:t>11</a:t>
            </a:fld>
            <a:endParaRPr lang="en-US">
              <a:latin typeface="Comic Sans MS" pitchFamily="66" charset="0"/>
            </a:endParaRPr>
          </a:p>
        </p:txBody>
      </p:sp>
      <p:sp>
        <p:nvSpPr>
          <p:cNvPr id="798723" name="Rectangle 180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673975" cy="736600"/>
          </a:xfrm>
        </p:spPr>
        <p:txBody>
          <a:bodyPr/>
          <a:lstStyle/>
          <a:p>
            <a:endParaRPr lang="en-US" smtClean="0"/>
          </a:p>
        </p:txBody>
      </p:sp>
      <p:graphicFrame>
        <p:nvGraphicFramePr>
          <p:cNvPr id="747922" name="Group 402"/>
          <p:cNvGraphicFramePr>
            <a:graphicFrameLocks noGrp="1"/>
          </p:cNvGraphicFramePr>
          <p:nvPr/>
        </p:nvGraphicFramePr>
        <p:xfrm>
          <a:off x="609600" y="152400"/>
          <a:ext cx="7848600" cy="6384926"/>
        </p:xfrm>
        <a:graphic>
          <a:graphicData uri="http://schemas.openxmlformats.org/drawingml/2006/table">
            <a:tbl>
              <a:tblPr/>
              <a:tblGrid>
                <a:gridCol w="2308225"/>
                <a:gridCol w="736600"/>
                <a:gridCol w="644525"/>
                <a:gridCol w="160338"/>
                <a:gridCol w="376237"/>
                <a:gridCol w="160338"/>
                <a:gridCol w="323850"/>
                <a:gridCol w="925512"/>
                <a:gridCol w="2212975"/>
              </a:tblGrid>
              <a:tr h="13525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Technique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Hit Time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Band-width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Miss penalty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Miss rate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HW cost/ complexity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Comment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Small and simple caches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Trivial; widely used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Way-predicting caches 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Used in Pentium 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Trace caches 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Used in Pentium 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Pipelined cache access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Widely used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Nonblocking caches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Widely used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Banked caches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Used in L2 of Opteron and Niagara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Critical word first and early restart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Widely used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Merging write buffer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Widely used with write through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6CC0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Compiler techniques to reduce cache misses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D6CC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D6CC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D6CC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D6CC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6CC0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D6CC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6CC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6CC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Software is a challenge; some computers have compiler option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D6CC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Hardware prefetching of instructions and data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instr.,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data</a:t>
                      </a: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Many prefetch instructions; AMD Opteron prefetches data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Compiler-controlled prefetching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+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Needs non-blocking cache; in many CPUs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162800" cy="1143000"/>
          </a:xfrm>
        </p:spPr>
        <p:txBody>
          <a:bodyPr/>
          <a:lstStyle/>
          <a:p>
            <a:r>
              <a:rPr lang="en-US" sz="3200" dirty="0"/>
              <a:t>Popular Cache </a:t>
            </a:r>
            <a:r>
              <a:rPr lang="en-US" sz="3200" dirty="0" smtClean="0"/>
              <a:t>Indexing/Hashing</a:t>
            </a:r>
            <a:br>
              <a:rPr lang="en-US" sz="3200" dirty="0" smtClean="0"/>
            </a:br>
            <a:r>
              <a:rPr lang="en-US" sz="3200" dirty="0" smtClean="0">
                <a:solidFill>
                  <a:srgbClr val="00B0F0"/>
                </a:solidFill>
              </a:rPr>
              <a:t>Ref: </a:t>
            </a:r>
            <a:r>
              <a:rPr lang="en-US" sz="1600" dirty="0" smtClean="0">
                <a:solidFill>
                  <a:srgbClr val="00B0F0"/>
                </a:solidFill>
              </a:rPr>
              <a:t>1. Using prime numbers for cache indexing to eliminate conflict misses, HPCA 2004. 2. A new case for skewed-</a:t>
            </a:r>
            <a:r>
              <a:rPr lang="en-US" sz="1600" dirty="0" err="1" smtClean="0">
                <a:solidFill>
                  <a:srgbClr val="00B0F0"/>
                </a:solidFill>
              </a:rPr>
              <a:t>associativity</a:t>
            </a:r>
            <a:r>
              <a:rPr lang="en-US" sz="1600" dirty="0" smtClean="0">
                <a:solidFill>
                  <a:srgbClr val="00B0F0"/>
                </a:solidFill>
              </a:rPr>
              <a:t>, ISCA 1993. </a:t>
            </a:r>
            <a:r>
              <a:rPr lang="en-US" sz="3200" dirty="0" smtClean="0">
                <a:solidFill>
                  <a:srgbClr val="00B0F0"/>
                </a:solidFill>
              </a:rPr>
              <a:t/>
            </a:r>
            <a:br>
              <a:rPr lang="en-US" sz="3200" dirty="0" smtClean="0">
                <a:solidFill>
                  <a:srgbClr val="00B0F0"/>
                </a:solidFill>
              </a:rPr>
            </a:br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Modulo Hash (Base)</a:t>
            </a:r>
          </a:p>
          <a:p>
            <a:r>
              <a:rPr lang="en-US" sz="2400" dirty="0"/>
              <a:t>XOR-based Hash (XOR)</a:t>
            </a:r>
          </a:p>
          <a:p>
            <a:r>
              <a:rPr lang="en-US" sz="2400" dirty="0"/>
              <a:t>Prime Modulo (</a:t>
            </a:r>
            <a:r>
              <a:rPr lang="en-US" sz="2400" dirty="0" err="1"/>
              <a:t>pMod</a:t>
            </a:r>
            <a:r>
              <a:rPr lang="en-US" sz="2400" dirty="0"/>
              <a:t>)</a:t>
            </a:r>
          </a:p>
          <a:p>
            <a:r>
              <a:rPr lang="en-US" sz="2400" dirty="0"/>
              <a:t>Prime Displacement (</a:t>
            </a:r>
            <a:r>
              <a:rPr lang="en-US" sz="2400" dirty="0" err="1"/>
              <a:t>pDisp</a:t>
            </a:r>
            <a:r>
              <a:rPr lang="en-US" sz="2400" dirty="0" smtClean="0"/>
              <a:t>)</a:t>
            </a:r>
          </a:p>
          <a:p>
            <a:r>
              <a:rPr lang="en-US" dirty="0" smtClean="0"/>
              <a:t>Multiple Hash Functions</a:t>
            </a:r>
          </a:p>
          <a:p>
            <a:pPr lvl="1"/>
            <a:r>
              <a:rPr lang="en-US" sz="2400" dirty="0" smtClean="0"/>
              <a:t>SKW</a:t>
            </a:r>
          </a:p>
          <a:p>
            <a:pPr lvl="1"/>
            <a:r>
              <a:rPr lang="en-US" sz="2400" dirty="0" smtClean="0"/>
              <a:t>SKW + </a:t>
            </a:r>
            <a:r>
              <a:rPr lang="en-US" sz="2400" dirty="0" err="1" smtClean="0"/>
              <a:t>pDisp</a:t>
            </a:r>
            <a:endParaRPr lang="en-US" sz="2400" dirty="0" smtClean="0"/>
          </a:p>
          <a:p>
            <a:r>
              <a:rPr lang="en-US" dirty="0" smtClean="0">
                <a:solidFill>
                  <a:schemeClr val="accent2"/>
                </a:solidFill>
              </a:rPr>
              <a:t>Universal Hash – Has been shown to be good for IP and TCP look-up </a:t>
            </a:r>
            <a:endParaRPr lang="en-US" sz="2400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en-US" sz="2400" dirty="0" smtClean="0"/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2400" dirty="0" smtClean="0"/>
          </a:p>
          <a:p>
            <a:pPr lvl="1">
              <a:buNone/>
            </a:pP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Single Hashing Function Schemes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5438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/>
              <a:t>Component Breakdown of address a:</a:t>
            </a:r>
            <a:r>
              <a:rPr lang="en-US" sz="2800"/>
              <a:t> </a:t>
            </a:r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000"/>
              <a:t>Modulo Hashing: 	H(a</a:t>
            </a:r>
            <a:r>
              <a:rPr lang="en-US" sz="2000" baseline="-25000"/>
              <a:t>i</a:t>
            </a:r>
            <a:r>
              <a:rPr lang="en-US" sz="2000"/>
              <a:t>) = a</a:t>
            </a:r>
            <a:r>
              <a:rPr lang="en-US" sz="2000" baseline="-25000"/>
              <a:t>i</a:t>
            </a:r>
            <a:r>
              <a:rPr lang="en-US" sz="2000"/>
              <a:t> mod n</a:t>
            </a:r>
            <a:r>
              <a:rPr lang="en-US" sz="2000" baseline="-25000"/>
              <a:t>set</a:t>
            </a:r>
          </a:p>
          <a:p>
            <a:r>
              <a:rPr lang="en-US" sz="2000"/>
              <a:t>XOR Hashing: 	H(a</a:t>
            </a:r>
            <a:r>
              <a:rPr lang="en-US" sz="2000" baseline="-25000"/>
              <a:t>i</a:t>
            </a:r>
            <a:r>
              <a:rPr lang="en-US" sz="2000"/>
              <a:t>) = t</a:t>
            </a:r>
            <a:r>
              <a:rPr lang="en-US" sz="2400" baseline="-25000"/>
              <a:t>i</a:t>
            </a:r>
            <a:r>
              <a:rPr lang="en-US" sz="2000"/>
              <a:t> xor x</a:t>
            </a:r>
            <a:r>
              <a:rPr lang="en-US" sz="2400" baseline="-25000"/>
              <a:t>i</a:t>
            </a:r>
          </a:p>
          <a:p>
            <a:r>
              <a:rPr lang="en-US" sz="2000"/>
              <a:t>Prime Modulo Hashing: H(a</a:t>
            </a:r>
            <a:r>
              <a:rPr lang="en-US" sz="2000" baseline="-25000"/>
              <a:t>i</a:t>
            </a:r>
            <a:r>
              <a:rPr lang="en-US" sz="2000"/>
              <a:t>) = a</a:t>
            </a:r>
            <a:r>
              <a:rPr lang="en-US" sz="2000" baseline="-25000"/>
              <a:t>i</a:t>
            </a:r>
            <a:r>
              <a:rPr lang="en-US" sz="2000"/>
              <a:t> mod p </a:t>
            </a:r>
          </a:p>
          <a:p>
            <a:pPr lvl="1"/>
            <a:r>
              <a:rPr lang="en-US" sz="1800"/>
              <a:t>p is the largest prime number that is smaller than the number of cache sets. </a:t>
            </a:r>
          </a:p>
          <a:p>
            <a:r>
              <a:rPr lang="en-US" sz="2000"/>
              <a:t>Prime Displacement Hash: H(a</a:t>
            </a:r>
            <a:r>
              <a:rPr lang="en-US" sz="2000" baseline="-25000"/>
              <a:t>i</a:t>
            </a:r>
            <a:r>
              <a:rPr lang="en-US" sz="2000"/>
              <a:t>) = (p. t</a:t>
            </a:r>
            <a:r>
              <a:rPr lang="en-US" sz="2400" baseline="-25000"/>
              <a:t>i</a:t>
            </a:r>
            <a:r>
              <a:rPr lang="en-US" sz="2000"/>
              <a:t> + x</a:t>
            </a:r>
            <a:r>
              <a:rPr lang="en-US" sz="2400" baseline="-25000"/>
              <a:t>i</a:t>
            </a:r>
            <a:r>
              <a:rPr lang="en-US" sz="2000"/>
              <a:t>) mod n</a:t>
            </a:r>
            <a:r>
              <a:rPr lang="en-US" sz="2000" baseline="-25000"/>
              <a:t>set</a:t>
            </a:r>
            <a:endParaRPr lang="en-US" sz="2000"/>
          </a:p>
          <a:p>
            <a:pPr lvl="1"/>
            <a:r>
              <a:rPr lang="en-US" sz="1800"/>
              <a:t>p is a random prime number</a:t>
            </a:r>
          </a:p>
          <a:p>
            <a:pPr lvl="1">
              <a:buFontTx/>
              <a:buNone/>
            </a:pPr>
            <a:endParaRPr lang="en-US" sz="2000"/>
          </a:p>
        </p:txBody>
      </p:sp>
      <p:graphicFrame>
        <p:nvGraphicFramePr>
          <p:cNvPr id="6151" name="Object 7"/>
          <p:cNvGraphicFramePr>
            <a:graphicFrameLocks noChangeAspect="1"/>
          </p:cNvGraphicFramePr>
          <p:nvPr>
            <p:ph sz="quarter" idx="2"/>
          </p:nvPr>
        </p:nvGraphicFramePr>
        <p:xfrm>
          <a:off x="6096000" y="2590800"/>
          <a:ext cx="1143000" cy="203200"/>
        </p:xfrm>
        <a:graphic>
          <a:graphicData uri="http://schemas.openxmlformats.org/presentationml/2006/ole">
            <p:oleObj spid="_x0000_s817154" name="Equation" r:id="rId3" imgW="1143000" imgH="203040" progId="Equation.3">
              <p:embed/>
            </p:oleObj>
          </a:graphicData>
        </a:graphic>
      </p:graphicFrame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2209800"/>
            <a:ext cx="6477000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162800" cy="1143000"/>
          </a:xfrm>
        </p:spPr>
        <p:txBody>
          <a:bodyPr/>
          <a:lstStyle/>
          <a:p>
            <a:r>
              <a:rPr lang="en-US" sz="2800" dirty="0"/>
              <a:t>Multiple Hashing Functions Schemes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90600"/>
            <a:ext cx="7162800" cy="4114800"/>
          </a:xfrm>
        </p:spPr>
        <p:txBody>
          <a:bodyPr/>
          <a:lstStyle/>
          <a:p>
            <a:r>
              <a:rPr lang="en-US" sz="2000" dirty="0"/>
              <a:t>Skewed Caches: two separate hash functions for two cache banks.</a:t>
            </a:r>
            <a:r>
              <a:rPr lang="en-US" sz="2400" dirty="0"/>
              <a:t>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SKW:</a:t>
            </a:r>
            <a:r>
              <a:rPr lang="en-US" sz="2400" dirty="0"/>
              <a:t> </a:t>
            </a:r>
          </a:p>
          <a:p>
            <a:pPr lvl="1"/>
            <a:r>
              <a:rPr lang="en-US" sz="1800" dirty="0"/>
              <a:t>Hash1: H(</a:t>
            </a:r>
            <a:r>
              <a:rPr lang="en-US" sz="1800" dirty="0" err="1"/>
              <a:t>a</a:t>
            </a:r>
            <a:r>
              <a:rPr lang="en-US" sz="1800" baseline="-25000" dirty="0" err="1"/>
              <a:t>i</a:t>
            </a:r>
            <a:r>
              <a:rPr lang="en-US" sz="1800" dirty="0"/>
              <a:t>) = </a:t>
            </a:r>
            <a:r>
              <a:rPr lang="en-US" sz="1800" dirty="0" err="1"/>
              <a:t>t</a:t>
            </a:r>
            <a:r>
              <a:rPr lang="en-US" sz="1800" baseline="-250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xor</a:t>
            </a:r>
            <a:r>
              <a:rPr lang="en-US" sz="1800" dirty="0"/>
              <a:t> (x</a:t>
            </a:r>
            <a:r>
              <a:rPr lang="en-US" sz="1800" baseline="-25000" dirty="0"/>
              <a:t>i </a:t>
            </a:r>
            <a:r>
              <a:rPr lang="en-US" sz="1800" i="1" dirty="0"/>
              <a:t>and T); T is a constant </a:t>
            </a:r>
            <a:r>
              <a:rPr lang="en-US" sz="1800" i="1" dirty="0" smtClean="0"/>
              <a:t>with same number of bits as </a:t>
            </a:r>
            <a:r>
              <a:rPr lang="en-US" dirty="0" smtClean="0"/>
              <a:t>x</a:t>
            </a:r>
            <a:r>
              <a:rPr lang="en-US" baseline="-25000" dirty="0" smtClean="0"/>
              <a:t>i</a:t>
            </a:r>
            <a:endParaRPr lang="en-US" sz="1800" i="1" dirty="0"/>
          </a:p>
          <a:p>
            <a:pPr lvl="1"/>
            <a:r>
              <a:rPr lang="en-US" sz="1800" dirty="0"/>
              <a:t>Hash2</a:t>
            </a:r>
            <a:r>
              <a:rPr lang="en-US" sz="1800" i="1" dirty="0"/>
              <a:t>:  </a:t>
            </a:r>
            <a:r>
              <a:rPr lang="en-US" sz="1800" dirty="0"/>
              <a:t>H(</a:t>
            </a:r>
            <a:r>
              <a:rPr lang="en-US" sz="1800" dirty="0" err="1"/>
              <a:t>a</a:t>
            </a:r>
            <a:r>
              <a:rPr lang="en-US" sz="1800" baseline="-25000" dirty="0" err="1"/>
              <a:t>i</a:t>
            </a:r>
            <a:r>
              <a:rPr lang="en-US" sz="1800" dirty="0"/>
              <a:t>) = </a:t>
            </a:r>
            <a:r>
              <a:rPr lang="en-US" sz="1800" dirty="0" err="1"/>
              <a:t>t</a:t>
            </a:r>
            <a:r>
              <a:rPr lang="en-US" sz="1800" baseline="-250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xor</a:t>
            </a:r>
            <a:r>
              <a:rPr lang="en-US" sz="1800" dirty="0"/>
              <a:t> (x</a:t>
            </a:r>
            <a:r>
              <a:rPr lang="en-US" sz="1800" baseline="-25000" dirty="0"/>
              <a:t>i </a:t>
            </a:r>
            <a:r>
              <a:rPr lang="en-US" sz="1800" i="1" dirty="0"/>
              <a:t>and ~T</a:t>
            </a:r>
            <a:r>
              <a:rPr lang="en-US" sz="1800" i="1" dirty="0" smtClean="0"/>
              <a:t>) where ~T is complement of T</a:t>
            </a:r>
            <a:endParaRPr lang="en-US" sz="1800" dirty="0"/>
          </a:p>
          <a:p>
            <a:r>
              <a:rPr lang="en-US" sz="2000" dirty="0" err="1"/>
              <a:t>SKW+pDisp</a:t>
            </a:r>
            <a:r>
              <a:rPr lang="en-US" sz="2000" dirty="0"/>
              <a:t>:</a:t>
            </a:r>
          </a:p>
          <a:p>
            <a:pPr lvl="1"/>
            <a:r>
              <a:rPr lang="en-US" sz="1800" dirty="0"/>
              <a:t>Hash1:  H(</a:t>
            </a:r>
            <a:r>
              <a:rPr lang="en-US" sz="1800" dirty="0" err="1"/>
              <a:t>a</a:t>
            </a:r>
            <a:r>
              <a:rPr lang="en-US" sz="1800" baseline="-25000" dirty="0" err="1"/>
              <a:t>i</a:t>
            </a:r>
            <a:r>
              <a:rPr lang="en-US" sz="1800" dirty="0"/>
              <a:t>) = (p1. </a:t>
            </a:r>
            <a:r>
              <a:rPr lang="en-US" sz="1800" dirty="0" err="1"/>
              <a:t>t</a:t>
            </a:r>
            <a:r>
              <a:rPr lang="en-US" sz="1800" baseline="-25000" dirty="0" err="1"/>
              <a:t>i</a:t>
            </a:r>
            <a:r>
              <a:rPr lang="en-US" sz="1800" dirty="0"/>
              <a:t> + x</a:t>
            </a:r>
            <a:r>
              <a:rPr lang="en-US" sz="1800" baseline="-25000" dirty="0"/>
              <a:t>i</a:t>
            </a:r>
            <a:r>
              <a:rPr lang="en-US" sz="1800" dirty="0"/>
              <a:t>) mod </a:t>
            </a:r>
            <a:r>
              <a:rPr lang="en-US" sz="1800" dirty="0" err="1"/>
              <a:t>n</a:t>
            </a:r>
            <a:r>
              <a:rPr lang="en-US" sz="1800" baseline="-25000" dirty="0" err="1"/>
              <a:t>set</a:t>
            </a:r>
            <a:endParaRPr lang="en-US" sz="1800" baseline="-25000" dirty="0"/>
          </a:p>
          <a:p>
            <a:pPr lvl="1"/>
            <a:r>
              <a:rPr lang="en-US" sz="1800" dirty="0"/>
              <a:t>Hash2:</a:t>
            </a:r>
            <a:r>
              <a:rPr lang="en-US" sz="1800" baseline="-25000" dirty="0"/>
              <a:t>   </a:t>
            </a:r>
            <a:r>
              <a:rPr lang="en-US" sz="1800" dirty="0"/>
              <a:t>H(</a:t>
            </a:r>
            <a:r>
              <a:rPr lang="en-US" sz="1800" dirty="0" err="1"/>
              <a:t>a</a:t>
            </a:r>
            <a:r>
              <a:rPr lang="en-US" sz="1800" baseline="-25000" dirty="0" err="1"/>
              <a:t>i</a:t>
            </a:r>
            <a:r>
              <a:rPr lang="en-US" sz="1800" dirty="0"/>
              <a:t>) = (p2. </a:t>
            </a:r>
            <a:r>
              <a:rPr lang="en-US" sz="1800" dirty="0" err="1"/>
              <a:t>t</a:t>
            </a:r>
            <a:r>
              <a:rPr lang="en-US" sz="1800" baseline="-25000" dirty="0" err="1"/>
              <a:t>i</a:t>
            </a:r>
            <a:r>
              <a:rPr lang="en-US" sz="1800" dirty="0"/>
              <a:t> + x</a:t>
            </a:r>
            <a:r>
              <a:rPr lang="en-US" sz="1800" baseline="-25000" dirty="0"/>
              <a:t>i</a:t>
            </a:r>
            <a:r>
              <a:rPr lang="en-US" sz="1800" dirty="0"/>
              <a:t>) mod </a:t>
            </a:r>
            <a:r>
              <a:rPr lang="en-US" sz="1800" dirty="0" err="1"/>
              <a:t>n</a:t>
            </a:r>
            <a:r>
              <a:rPr lang="en-US" sz="1800" baseline="-25000" dirty="0" err="1"/>
              <a:t>set</a:t>
            </a:r>
            <a:endParaRPr lang="en-US" sz="1800" baseline="-25000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676400"/>
            <a:ext cx="4791075" cy="14328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Single Hashing Function Schemes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162800" cy="4114800"/>
          </a:xfrm>
        </p:spPr>
        <p:txBody>
          <a:bodyPr/>
          <a:lstStyle/>
          <a:p>
            <a:r>
              <a:rPr lang="en-US" sz="1800" dirty="0"/>
              <a:t>Performance results of single hashing function schemes for applications with non-uniform cache accesses from the benchmarks </a:t>
            </a:r>
            <a:r>
              <a:rPr lang="en-US" sz="1800" dirty="0">
                <a:solidFill>
                  <a:schemeClr val="accent2"/>
                </a:solidFill>
              </a:rPr>
              <a:t>SPECCPU, NAS, </a:t>
            </a:r>
            <a:r>
              <a:rPr lang="en-US" sz="1800" dirty="0" err="1">
                <a:solidFill>
                  <a:schemeClr val="accent2"/>
                </a:solidFill>
              </a:rPr>
              <a:t>Sparsebench</a:t>
            </a:r>
            <a:r>
              <a:rPr lang="en-US" sz="1800" dirty="0">
                <a:solidFill>
                  <a:schemeClr val="accent2"/>
                </a:solidFill>
              </a:rPr>
              <a:t> and tree</a:t>
            </a:r>
            <a:r>
              <a:rPr lang="en-US" sz="1800" dirty="0"/>
              <a:t>. The </a:t>
            </a:r>
            <a:r>
              <a:rPr lang="en-US" sz="1800" dirty="0">
                <a:solidFill>
                  <a:schemeClr val="accent2"/>
                </a:solidFill>
              </a:rPr>
              <a:t>cache is 4-way</a:t>
            </a:r>
            <a:r>
              <a:rPr lang="en-US" sz="1800" dirty="0"/>
              <a:t>, unless stated otherwise.</a:t>
            </a:r>
            <a:r>
              <a:rPr lang="en-US" sz="2000" dirty="0"/>
              <a:t> </a:t>
            </a:r>
          </a:p>
          <a:p>
            <a:endParaRPr lang="en-US" sz="2000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895600"/>
            <a:ext cx="7467600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162800" cy="1143000"/>
          </a:xfrm>
        </p:spPr>
        <p:txBody>
          <a:bodyPr/>
          <a:lstStyle/>
          <a:p>
            <a:r>
              <a:rPr lang="en-US" sz="3200" dirty="0"/>
              <a:t>Overall Comparison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162800" cy="4114800"/>
          </a:xfrm>
        </p:spPr>
        <p:txBody>
          <a:bodyPr/>
          <a:lstStyle/>
          <a:p>
            <a:r>
              <a:rPr lang="en-US" sz="1800" dirty="0" err="1"/>
              <a:t>SKW+pDisp</a:t>
            </a:r>
            <a:r>
              <a:rPr lang="en-US" sz="1800" dirty="0"/>
              <a:t> is the best among all multiple hashing functions schemes</a:t>
            </a:r>
          </a:p>
          <a:p>
            <a:r>
              <a:rPr lang="en-US" sz="1800" dirty="0" err="1"/>
              <a:t>pMod</a:t>
            </a:r>
            <a:r>
              <a:rPr lang="en-US" sz="1800" dirty="0"/>
              <a:t> is the best among the single hashing function schemes</a:t>
            </a:r>
          </a:p>
          <a:p>
            <a:r>
              <a:rPr lang="en-US" sz="1800" dirty="0"/>
              <a:t>Note that FA in the figure means fully associative cache. 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667000"/>
            <a:ext cx="6980238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162800" cy="990600"/>
          </a:xfrm>
          <a:noFill/>
          <a:ln/>
        </p:spPr>
        <p:txBody>
          <a:bodyPr lIns="90488" rIns="90488"/>
          <a:lstStyle/>
          <a:p>
            <a:r>
              <a:rPr lang="en-US" dirty="0"/>
              <a:t>Main Memory Background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914400"/>
            <a:ext cx="9067800" cy="5257800"/>
          </a:xfrm>
          <a:noFill/>
          <a:ln/>
        </p:spPr>
        <p:txBody>
          <a:bodyPr lIns="90488" rIns="90488"/>
          <a:lstStyle/>
          <a:p>
            <a:r>
              <a:rPr lang="en-US" dirty="0"/>
              <a:t>Random Access Memory (vs. Serial Access Memory)</a:t>
            </a:r>
          </a:p>
          <a:p>
            <a:r>
              <a:rPr lang="en-US" dirty="0"/>
              <a:t>Different flavors at different levels</a:t>
            </a:r>
          </a:p>
          <a:p>
            <a:pPr lvl="1"/>
            <a:r>
              <a:rPr lang="en-US" dirty="0"/>
              <a:t>Physical Makeup (CMOS, DRAM)</a:t>
            </a:r>
          </a:p>
          <a:p>
            <a:pPr lvl="1"/>
            <a:r>
              <a:rPr lang="en-US" dirty="0"/>
              <a:t>Low Level Architectures (FPM,EDO,BEDO,SDRAM)</a:t>
            </a:r>
          </a:p>
          <a:p>
            <a:r>
              <a:rPr lang="en-US" dirty="0"/>
              <a:t>Cache uses </a:t>
            </a:r>
            <a:r>
              <a:rPr lang="en-US" i="1" dirty="0">
                <a:solidFill>
                  <a:schemeClr val="hlink"/>
                </a:solidFill>
              </a:rPr>
              <a:t>SRAM</a:t>
            </a:r>
            <a:r>
              <a:rPr lang="en-US" dirty="0"/>
              <a:t>: Static Random Access Memory</a:t>
            </a:r>
            <a:endParaRPr lang="en-US" sz="1800" dirty="0"/>
          </a:p>
          <a:p>
            <a:pPr lvl="1"/>
            <a:r>
              <a:rPr lang="en-US" dirty="0"/>
              <a:t>No refresh (6 transistors/bit vs. 1 transistor</a:t>
            </a:r>
            <a:br>
              <a:rPr lang="en-US" dirty="0"/>
            </a:br>
            <a:r>
              <a:rPr lang="en-US" i="1" dirty="0">
                <a:solidFill>
                  <a:schemeClr val="hlink"/>
                </a:solidFill>
              </a:rPr>
              <a:t>Size</a:t>
            </a:r>
            <a:r>
              <a:rPr lang="en-US" dirty="0"/>
              <a:t>: DRAM/SRAM ­ </a:t>
            </a:r>
            <a:r>
              <a:rPr lang="en-US" i="1" dirty="0">
                <a:solidFill>
                  <a:schemeClr val="hlink"/>
                </a:solidFill>
              </a:rPr>
              <a:t>4-8</a:t>
            </a:r>
            <a:r>
              <a:rPr lang="en-US" dirty="0"/>
              <a:t>, </a:t>
            </a:r>
            <a:br>
              <a:rPr lang="en-US" dirty="0"/>
            </a:br>
            <a:r>
              <a:rPr lang="en-US" i="1" dirty="0">
                <a:solidFill>
                  <a:schemeClr val="hlink"/>
                </a:solidFill>
              </a:rPr>
              <a:t>Cost/Cycle time</a:t>
            </a:r>
            <a:r>
              <a:rPr lang="en-US" dirty="0"/>
              <a:t>: SRAM/DRAM ­ </a:t>
            </a:r>
            <a:r>
              <a:rPr lang="en-US" i="1" dirty="0">
                <a:solidFill>
                  <a:schemeClr val="hlink"/>
                </a:solidFill>
              </a:rPr>
              <a:t>8-16</a:t>
            </a:r>
          </a:p>
          <a:p>
            <a:r>
              <a:rPr lang="en-US" dirty="0"/>
              <a:t>Main Memory is </a:t>
            </a:r>
            <a:r>
              <a:rPr lang="en-US" i="1" dirty="0">
                <a:solidFill>
                  <a:schemeClr val="hlink"/>
                </a:solidFill>
              </a:rPr>
              <a:t>DRAM</a:t>
            </a:r>
            <a:r>
              <a:rPr lang="en-US" dirty="0"/>
              <a:t>: Dynamic Random Access Memory</a:t>
            </a:r>
            <a:endParaRPr lang="en-US" sz="1800" dirty="0"/>
          </a:p>
          <a:p>
            <a:pPr lvl="1"/>
            <a:r>
              <a:rPr lang="en-US" dirty="0"/>
              <a:t>Dynamic since needs to be </a:t>
            </a:r>
            <a:r>
              <a:rPr lang="en-US" dirty="0">
                <a:solidFill>
                  <a:schemeClr val="hlink"/>
                </a:solidFill>
              </a:rPr>
              <a:t>refreshed</a:t>
            </a:r>
            <a:r>
              <a:rPr lang="en-US" dirty="0"/>
              <a:t> periodically</a:t>
            </a:r>
          </a:p>
          <a:p>
            <a:pPr lvl="1"/>
            <a:r>
              <a:rPr lang="en-US" dirty="0"/>
              <a:t>Addresses divided into 2 halves (Memory as a 2D matrix):</a:t>
            </a:r>
          </a:p>
          <a:p>
            <a:pPr lvl="2"/>
            <a:r>
              <a:rPr lang="en-US" i="1" dirty="0">
                <a:solidFill>
                  <a:schemeClr val="hlink"/>
                </a:solidFill>
              </a:rPr>
              <a:t>RAS </a:t>
            </a:r>
            <a:r>
              <a:rPr lang="en-US" dirty="0"/>
              <a:t>or </a:t>
            </a:r>
            <a:r>
              <a:rPr lang="en-US" i="1" dirty="0">
                <a:solidFill>
                  <a:schemeClr val="hlink"/>
                </a:solidFill>
              </a:rPr>
              <a:t>Row Access Strobe</a:t>
            </a:r>
            <a:endParaRPr lang="en-US" dirty="0"/>
          </a:p>
          <a:p>
            <a:pPr lvl="2"/>
            <a:r>
              <a:rPr lang="en-US" i="1" dirty="0">
                <a:solidFill>
                  <a:schemeClr val="hlink"/>
                </a:solidFill>
              </a:rPr>
              <a:t>CAS</a:t>
            </a:r>
            <a:r>
              <a:rPr lang="en-US" dirty="0"/>
              <a:t> or </a:t>
            </a:r>
            <a:r>
              <a:rPr lang="en-US" i="1" dirty="0">
                <a:solidFill>
                  <a:schemeClr val="hlink"/>
                </a:solidFill>
              </a:rPr>
              <a:t>Column Access Strobe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162800" cy="1143000"/>
          </a:xfrm>
        </p:spPr>
        <p:txBody>
          <a:bodyPr/>
          <a:lstStyle/>
          <a:p>
            <a:r>
              <a:rPr lang="en-US" dirty="0"/>
              <a:t>Static RAM (SRAM)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066800"/>
            <a:ext cx="7010400" cy="1219200"/>
          </a:xfrm>
        </p:spPr>
        <p:txBody>
          <a:bodyPr/>
          <a:lstStyle/>
          <a:p>
            <a:r>
              <a:rPr lang="en-US" dirty="0"/>
              <a:t>Six transistors in cross connected fashion</a:t>
            </a:r>
          </a:p>
          <a:p>
            <a:pPr lvl="1"/>
            <a:r>
              <a:rPr lang="en-US" dirty="0"/>
              <a:t>Provides regular AND inverted outputs</a:t>
            </a:r>
          </a:p>
          <a:p>
            <a:pPr lvl="1"/>
            <a:r>
              <a:rPr lang="en-US" dirty="0"/>
              <a:t>Implemented in CMOS process</a:t>
            </a:r>
          </a:p>
          <a:p>
            <a:endParaRPr lang="en-US" dirty="0"/>
          </a:p>
        </p:txBody>
      </p:sp>
      <p:pic>
        <p:nvPicPr>
          <p:cNvPr id="734216" name="Picture 8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62200" y="2514600"/>
            <a:ext cx="4419600" cy="3552825"/>
          </a:xfrm>
          <a:noFill/>
          <a:ln/>
        </p:spPr>
      </p:pic>
      <p:sp>
        <p:nvSpPr>
          <p:cNvPr id="734218" name="Text Box 10"/>
          <p:cNvSpPr txBox="1">
            <a:spLocks noChangeArrowheads="1"/>
          </p:cNvSpPr>
          <p:nvPr/>
        </p:nvSpPr>
        <p:spPr bwMode="auto">
          <a:xfrm>
            <a:off x="1981200" y="6019800"/>
            <a:ext cx="53340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Single Port 6-T SRAM Cell</a:t>
            </a:r>
          </a:p>
        </p:txBody>
      </p:sp>
      <p:sp>
        <p:nvSpPr>
          <p:cNvPr id="734219" name="Line 11"/>
          <p:cNvSpPr>
            <a:spLocks noChangeShapeType="1"/>
          </p:cNvSpPr>
          <p:nvPr/>
        </p:nvSpPr>
        <p:spPr bwMode="auto">
          <a:xfrm>
            <a:off x="2786063" y="2286000"/>
            <a:ext cx="0" cy="396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34220" name="Line 12"/>
          <p:cNvSpPr>
            <a:spLocks noChangeShapeType="1"/>
          </p:cNvSpPr>
          <p:nvPr/>
        </p:nvSpPr>
        <p:spPr bwMode="auto">
          <a:xfrm>
            <a:off x="6411913" y="2286000"/>
            <a:ext cx="0" cy="396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143000"/>
            <a:ext cx="7162800" cy="4114800"/>
          </a:xfrm>
        </p:spPr>
        <p:txBody>
          <a:bodyPr/>
          <a:lstStyle/>
          <a:p>
            <a:r>
              <a:rPr lang="en-US" dirty="0"/>
              <a:t>SRAM cells exhibit high speed/poor density</a:t>
            </a:r>
          </a:p>
          <a:p>
            <a:r>
              <a:rPr lang="en-US" dirty="0"/>
              <a:t>DRAM: simple transistor/capacitor pairs in high density form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1143000"/>
          </a:xfrm>
        </p:spPr>
        <p:txBody>
          <a:bodyPr/>
          <a:lstStyle/>
          <a:p>
            <a:r>
              <a:rPr lang="en-US" dirty="0"/>
              <a:t>Dynamic RAM</a:t>
            </a:r>
          </a:p>
        </p:txBody>
      </p:sp>
      <p:sp>
        <p:nvSpPr>
          <p:cNvPr id="743428" name="Line 4"/>
          <p:cNvSpPr>
            <a:spLocks noChangeShapeType="1"/>
          </p:cNvSpPr>
          <p:nvPr/>
        </p:nvSpPr>
        <p:spPr bwMode="auto">
          <a:xfrm>
            <a:off x="2438400" y="2989263"/>
            <a:ext cx="365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3429" name="Line 5"/>
          <p:cNvSpPr>
            <a:spLocks noChangeShapeType="1"/>
          </p:cNvSpPr>
          <p:nvPr/>
        </p:nvSpPr>
        <p:spPr bwMode="auto">
          <a:xfrm flipH="1">
            <a:off x="4953000" y="2667000"/>
            <a:ext cx="12700" cy="3048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43430" name="Line 6"/>
          <p:cNvSpPr>
            <a:spLocks noChangeShapeType="1"/>
          </p:cNvSpPr>
          <p:nvPr/>
        </p:nvSpPr>
        <p:spPr bwMode="auto">
          <a:xfrm>
            <a:off x="3998913" y="3419475"/>
            <a:ext cx="4841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3431" name="Line 7"/>
          <p:cNvSpPr>
            <a:spLocks noChangeShapeType="1"/>
          </p:cNvSpPr>
          <p:nvPr/>
        </p:nvSpPr>
        <p:spPr bwMode="auto">
          <a:xfrm>
            <a:off x="4105275" y="3365500"/>
            <a:ext cx="269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3432" name="Line 8"/>
          <p:cNvSpPr>
            <a:spLocks noChangeShapeType="1"/>
          </p:cNvSpPr>
          <p:nvPr/>
        </p:nvSpPr>
        <p:spPr bwMode="auto">
          <a:xfrm flipV="1">
            <a:off x="4240213" y="2989263"/>
            <a:ext cx="0" cy="376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3433" name="Line 9"/>
          <p:cNvSpPr>
            <a:spLocks noChangeShapeType="1"/>
          </p:cNvSpPr>
          <p:nvPr/>
        </p:nvSpPr>
        <p:spPr bwMode="auto">
          <a:xfrm>
            <a:off x="4051300" y="3419475"/>
            <a:ext cx="0" cy="161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43434" name="Line 10"/>
          <p:cNvSpPr>
            <a:spLocks noChangeShapeType="1"/>
          </p:cNvSpPr>
          <p:nvPr/>
        </p:nvSpPr>
        <p:spPr bwMode="auto">
          <a:xfrm>
            <a:off x="4429125" y="3419475"/>
            <a:ext cx="0" cy="161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43435" name="Line 11"/>
          <p:cNvSpPr>
            <a:spLocks noChangeShapeType="1"/>
          </p:cNvSpPr>
          <p:nvPr/>
        </p:nvSpPr>
        <p:spPr bwMode="auto">
          <a:xfrm>
            <a:off x="4429125" y="3581400"/>
            <a:ext cx="5365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3436" name="Line 12"/>
          <p:cNvSpPr>
            <a:spLocks noChangeShapeType="1"/>
          </p:cNvSpPr>
          <p:nvPr/>
        </p:nvSpPr>
        <p:spPr bwMode="auto">
          <a:xfrm flipH="1">
            <a:off x="3568700" y="3581400"/>
            <a:ext cx="48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3437" name="Line 13"/>
          <p:cNvSpPr>
            <a:spLocks noChangeShapeType="1"/>
          </p:cNvSpPr>
          <p:nvPr/>
        </p:nvSpPr>
        <p:spPr bwMode="auto">
          <a:xfrm>
            <a:off x="3568700" y="3581400"/>
            <a:ext cx="0" cy="2143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3438" name="Line 14"/>
          <p:cNvSpPr>
            <a:spLocks noChangeShapeType="1"/>
          </p:cNvSpPr>
          <p:nvPr/>
        </p:nvSpPr>
        <p:spPr bwMode="auto">
          <a:xfrm>
            <a:off x="3352800" y="3795713"/>
            <a:ext cx="4302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3439" name="Line 15"/>
          <p:cNvSpPr>
            <a:spLocks noChangeShapeType="1"/>
          </p:cNvSpPr>
          <p:nvPr/>
        </p:nvSpPr>
        <p:spPr bwMode="auto">
          <a:xfrm>
            <a:off x="3352800" y="3849688"/>
            <a:ext cx="4302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3440" name="Line 16"/>
          <p:cNvSpPr>
            <a:spLocks noChangeShapeType="1"/>
          </p:cNvSpPr>
          <p:nvPr/>
        </p:nvSpPr>
        <p:spPr bwMode="auto">
          <a:xfrm>
            <a:off x="3568700" y="3849688"/>
            <a:ext cx="0" cy="2143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3441" name="Line 17"/>
          <p:cNvSpPr>
            <a:spLocks noChangeShapeType="1"/>
          </p:cNvSpPr>
          <p:nvPr/>
        </p:nvSpPr>
        <p:spPr bwMode="auto">
          <a:xfrm>
            <a:off x="3406775" y="4064000"/>
            <a:ext cx="322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3442" name="Line 18"/>
          <p:cNvSpPr>
            <a:spLocks noChangeShapeType="1"/>
          </p:cNvSpPr>
          <p:nvPr/>
        </p:nvSpPr>
        <p:spPr bwMode="auto">
          <a:xfrm>
            <a:off x="3460750" y="4117975"/>
            <a:ext cx="2143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3443" name="Line 19"/>
          <p:cNvSpPr>
            <a:spLocks noChangeShapeType="1"/>
          </p:cNvSpPr>
          <p:nvPr/>
        </p:nvSpPr>
        <p:spPr bwMode="auto">
          <a:xfrm>
            <a:off x="3514725" y="4171950"/>
            <a:ext cx="1063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3444" name="Line 20"/>
          <p:cNvSpPr>
            <a:spLocks noChangeShapeType="1"/>
          </p:cNvSpPr>
          <p:nvPr/>
        </p:nvSpPr>
        <p:spPr bwMode="auto">
          <a:xfrm>
            <a:off x="3541713" y="4225925"/>
            <a:ext cx="523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3446" name="Text Box 22"/>
          <p:cNvSpPr txBox="1">
            <a:spLocks noChangeArrowheads="1"/>
          </p:cNvSpPr>
          <p:nvPr/>
        </p:nvSpPr>
        <p:spPr bwMode="auto">
          <a:xfrm>
            <a:off x="5486400" y="2667000"/>
            <a:ext cx="1295400" cy="304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accent1"/>
                </a:solidFill>
              </a:rPr>
              <a:t>Word Line</a:t>
            </a:r>
          </a:p>
        </p:txBody>
      </p:sp>
      <p:sp>
        <p:nvSpPr>
          <p:cNvPr id="743447" name="Text Box 23"/>
          <p:cNvSpPr txBox="1">
            <a:spLocks noChangeArrowheads="1"/>
          </p:cNvSpPr>
          <p:nvPr/>
        </p:nvSpPr>
        <p:spPr bwMode="auto">
          <a:xfrm>
            <a:off x="4724400" y="4572000"/>
            <a:ext cx="1295400" cy="304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accent1"/>
                </a:solidFill>
              </a:rPr>
              <a:t>Bit Line</a:t>
            </a:r>
          </a:p>
        </p:txBody>
      </p:sp>
      <p:sp>
        <p:nvSpPr>
          <p:cNvPr id="743448" name="Text Box 24"/>
          <p:cNvSpPr txBox="1">
            <a:spLocks noChangeArrowheads="1"/>
          </p:cNvSpPr>
          <p:nvPr/>
        </p:nvSpPr>
        <p:spPr bwMode="auto">
          <a:xfrm>
            <a:off x="2895600" y="3657600"/>
            <a:ext cx="533400" cy="304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accent1"/>
                </a:solidFill>
              </a:rPr>
              <a:t>C</a:t>
            </a:r>
          </a:p>
        </p:txBody>
      </p:sp>
      <p:sp>
        <p:nvSpPr>
          <p:cNvPr id="743449" name="AutoShape 25"/>
          <p:cNvSpPr>
            <a:spLocks noChangeArrowheads="1"/>
          </p:cNvSpPr>
          <p:nvPr/>
        </p:nvSpPr>
        <p:spPr bwMode="auto">
          <a:xfrm flipV="1">
            <a:off x="4572000" y="5715000"/>
            <a:ext cx="762000" cy="5334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3450" name="Line 26"/>
          <p:cNvSpPr>
            <a:spLocks noChangeShapeType="1"/>
          </p:cNvSpPr>
          <p:nvPr/>
        </p:nvSpPr>
        <p:spPr bwMode="auto">
          <a:xfrm>
            <a:off x="4953000" y="62484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3451" name="Text Box 27"/>
          <p:cNvSpPr txBox="1">
            <a:spLocks noChangeArrowheads="1"/>
          </p:cNvSpPr>
          <p:nvPr/>
        </p:nvSpPr>
        <p:spPr bwMode="auto">
          <a:xfrm>
            <a:off x="5105400" y="5791200"/>
            <a:ext cx="1295400" cy="304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accent1"/>
                </a:solidFill>
              </a:rPr>
              <a:t>Sense Amp</a:t>
            </a:r>
          </a:p>
        </p:txBody>
      </p:sp>
      <p:sp>
        <p:nvSpPr>
          <p:cNvPr id="743452" name="Text Box 28"/>
          <p:cNvSpPr txBox="1">
            <a:spLocks noChangeArrowheads="1"/>
          </p:cNvSpPr>
          <p:nvPr/>
        </p:nvSpPr>
        <p:spPr bwMode="auto">
          <a:xfrm>
            <a:off x="4114800" y="4648200"/>
            <a:ext cx="457200" cy="9159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.</a:t>
            </a:r>
            <a:br>
              <a:rPr lang="en-US"/>
            </a:br>
            <a:r>
              <a:rPr lang="en-US"/>
              <a:t>.</a:t>
            </a:r>
            <a:br>
              <a:rPr lang="en-US"/>
            </a:br>
            <a:r>
              <a:rPr lang="en-US"/>
              <a:t>.</a:t>
            </a:r>
          </a:p>
        </p:txBody>
      </p:sp>
      <p:sp>
        <p:nvSpPr>
          <p:cNvPr id="743453" name="Oval 29"/>
          <p:cNvSpPr>
            <a:spLocks noChangeArrowheads="1"/>
          </p:cNvSpPr>
          <p:nvPr/>
        </p:nvSpPr>
        <p:spPr bwMode="auto">
          <a:xfrm>
            <a:off x="2971800" y="3200400"/>
            <a:ext cx="2286000" cy="12192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57200" y="44196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Memory Access Time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Memory Cycle Time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Memory Refreshing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rIns="90488"/>
          <a:lstStyle/>
          <a:p>
            <a:r>
              <a:rPr lang="en-US" smtClean="0"/>
              <a:t>How to Improve Cache Performance?</a:t>
            </a:r>
          </a:p>
        </p:txBody>
      </p:sp>
      <p:sp>
        <p:nvSpPr>
          <p:cNvPr id="789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3276600"/>
            <a:ext cx="7162800" cy="2209800"/>
          </a:xfrm>
        </p:spPr>
        <p:txBody>
          <a:bodyPr lIns="90488" rIns="90488"/>
          <a:lstStyle/>
          <a:p>
            <a:pPr>
              <a:buFontTx/>
              <a:buNone/>
            </a:pPr>
            <a:r>
              <a:rPr lang="en-US" smtClean="0"/>
              <a:t>1. Reduce the miss rate,</a:t>
            </a:r>
            <a:r>
              <a:rPr lang="en-US" i="1" u="sng" smtClean="0">
                <a:solidFill>
                  <a:schemeClr val="hlink"/>
                </a:solidFill>
              </a:rPr>
              <a:t> </a:t>
            </a:r>
            <a:endParaRPr lang="en-US" smtClean="0"/>
          </a:p>
          <a:p>
            <a:pPr>
              <a:buFontTx/>
              <a:buNone/>
            </a:pPr>
            <a:r>
              <a:rPr lang="en-US" smtClean="0"/>
              <a:t>2. Reduce the miss penalty, or</a:t>
            </a:r>
          </a:p>
          <a:p>
            <a:pPr>
              <a:buFontTx/>
              <a:buNone/>
            </a:pPr>
            <a:r>
              <a:rPr lang="en-US" i="1" u="sng" smtClean="0">
                <a:solidFill>
                  <a:schemeClr val="hlink"/>
                </a:solidFill>
              </a:rPr>
              <a:t>3. Reduce the time to hit in the cache.</a:t>
            </a:r>
            <a:r>
              <a:rPr lang="en-US" smtClean="0"/>
              <a:t> 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789509" name="Rectangle 4"/>
          <p:cNvSpPr>
            <a:spLocks noChangeArrowheads="1"/>
          </p:cNvSpPr>
          <p:nvPr/>
        </p:nvSpPr>
        <p:spPr bwMode="auto">
          <a:xfrm>
            <a:off x="381000" y="3352800"/>
            <a:ext cx="7562850" cy="1892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685800" lvl="1" indent="-228600" eaLnBrk="0" hangingPunct="0">
              <a:lnSpc>
                <a:spcPct val="90000"/>
              </a:lnSpc>
              <a:spcBef>
                <a:spcPct val="30000"/>
              </a:spcBef>
              <a:buSzPct val="100000"/>
            </a:pPr>
            <a:endParaRPr lang="en-US" b="1">
              <a:solidFill>
                <a:schemeClr val="hlink"/>
              </a:solidFill>
              <a:latin typeface="Comic Sans MS" pitchFamily="66" charset="0"/>
            </a:endParaRPr>
          </a:p>
          <a:p>
            <a:pPr marL="285750" indent="-285750" eaLnBrk="0" hangingPunct="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</a:pPr>
            <a:endParaRPr lang="en-US" sz="2400" b="1">
              <a:latin typeface="Comic Sans MS" pitchFamily="66" charset="0"/>
            </a:endParaRPr>
          </a:p>
          <a:p>
            <a:pPr marL="285750" indent="-285750" eaLnBrk="0" hangingPunct="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</a:pPr>
            <a:endParaRPr lang="en-US" sz="2400" b="1">
              <a:latin typeface="Comic Sans MS" pitchFamily="66" charset="0"/>
            </a:endParaRPr>
          </a:p>
          <a:p>
            <a:pPr marL="285750" indent="-285750" eaLnBrk="0" hangingPunct="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</a:pPr>
            <a:endParaRPr lang="en-US" sz="2400" b="1">
              <a:latin typeface="Comic Sans MS" pitchFamily="66" charset="0"/>
            </a:endParaRPr>
          </a:p>
          <a:p>
            <a:pPr marL="285750" indent="-285750" eaLnBrk="0" hangingPunct="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</a:pPr>
            <a:endParaRPr lang="en-US" sz="2400" b="1">
              <a:latin typeface="Comic Sans MS" pitchFamily="66" charset="0"/>
            </a:endParaRPr>
          </a:p>
        </p:txBody>
      </p:sp>
      <p:graphicFrame>
        <p:nvGraphicFramePr>
          <p:cNvPr id="789506" name="Object 5"/>
          <p:cNvGraphicFramePr>
            <a:graphicFrameLocks noChangeAspect="1"/>
          </p:cNvGraphicFramePr>
          <p:nvPr/>
        </p:nvGraphicFramePr>
        <p:xfrm>
          <a:off x="304800" y="2514600"/>
          <a:ext cx="8153400" cy="506413"/>
        </p:xfrm>
        <a:graphic>
          <a:graphicData uri="http://schemas.openxmlformats.org/presentationml/2006/ole">
            <p:oleObj spid="_x0000_s789506" name="Equation" r:id="rId3" imgW="4267080" imgH="266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9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9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508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61" name="Rectangle 25"/>
          <p:cNvSpPr>
            <a:spLocks noChangeArrowheads="1"/>
          </p:cNvSpPr>
          <p:nvPr/>
        </p:nvSpPr>
        <p:spPr bwMode="auto">
          <a:xfrm>
            <a:off x="2392363" y="4237038"/>
            <a:ext cx="914400" cy="182562"/>
          </a:xfrm>
          <a:prstGeom prst="rect">
            <a:avLst/>
          </a:prstGeom>
          <a:solidFill>
            <a:srgbClr val="00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305800" cy="838200"/>
          </a:xfrm>
          <a:noFill/>
          <a:ln/>
        </p:spPr>
        <p:txBody>
          <a:bodyPr lIns="90488" rIns="90488"/>
          <a:lstStyle/>
          <a:p>
            <a:r>
              <a:rPr lang="en-US" sz="3200"/>
              <a:t>DRAM logical organization (4 Mbit)</a:t>
            </a:r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23900" y="5854700"/>
            <a:ext cx="8267700" cy="469900"/>
          </a:xfrm>
          <a:noFill/>
          <a:ln/>
        </p:spPr>
        <p:txBody>
          <a:bodyPr lIns="90488" rIns="90488"/>
          <a:lstStyle/>
          <a:p>
            <a:pPr>
              <a:tabLst>
                <a:tab pos="2349500" algn="l"/>
                <a:tab pos="5029200" algn="l"/>
              </a:tabLst>
            </a:pPr>
            <a:r>
              <a:rPr lang="en-US" sz="2000"/>
              <a:t>Square root of bits per RAS/CAS</a:t>
            </a:r>
          </a:p>
          <a:p>
            <a:pPr>
              <a:buFontTx/>
              <a:buNone/>
              <a:tabLst>
                <a:tab pos="2349500" algn="l"/>
                <a:tab pos="5029200" algn="l"/>
              </a:tabLst>
            </a:pPr>
            <a:endParaRPr lang="en-US" sz="2000"/>
          </a:p>
          <a:p>
            <a:pPr>
              <a:tabLst>
                <a:tab pos="2349500" algn="l"/>
                <a:tab pos="5029200" algn="l"/>
              </a:tabLst>
            </a:pPr>
            <a:endParaRPr lang="en-US" sz="2000"/>
          </a:p>
        </p:txBody>
      </p:sp>
      <p:pic>
        <p:nvPicPr>
          <p:cNvPr id="654340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013" y="1150938"/>
            <a:ext cx="347662" cy="992187"/>
          </a:xfrm>
          <a:prstGeom prst="rect">
            <a:avLst/>
          </a:prstGeom>
          <a:noFill/>
          <a:ln w="127000">
            <a:noFill/>
            <a:miter lim="800000"/>
            <a:headEnd/>
            <a:tailEnd/>
          </a:ln>
          <a:effectLst/>
        </p:spPr>
      </p:pic>
      <p:pic>
        <p:nvPicPr>
          <p:cNvPr id="654341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2370138"/>
            <a:ext cx="347663" cy="1208087"/>
          </a:xfrm>
          <a:prstGeom prst="rect">
            <a:avLst/>
          </a:prstGeom>
          <a:noFill/>
          <a:ln w="127000">
            <a:noFill/>
            <a:miter lim="800000"/>
            <a:headEnd/>
            <a:tailEnd/>
          </a:ln>
          <a:effectLst/>
        </p:spPr>
      </p:pic>
      <p:sp>
        <p:nvSpPr>
          <p:cNvPr id="654342" name="Rectangle 6"/>
          <p:cNvSpPr>
            <a:spLocks noChangeArrowheads="1"/>
          </p:cNvSpPr>
          <p:nvPr/>
        </p:nvSpPr>
        <p:spPr bwMode="auto">
          <a:xfrm>
            <a:off x="4273550" y="1609725"/>
            <a:ext cx="2441575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600" b="0">
                <a:solidFill>
                  <a:srgbClr val="000000"/>
                </a:solidFill>
                <a:latin typeface="Times" pitchFamily="18" charset="0"/>
              </a:rPr>
              <a:t>Column Decoder</a:t>
            </a:r>
          </a:p>
        </p:txBody>
      </p:sp>
      <p:sp>
        <p:nvSpPr>
          <p:cNvPr id="654343" name="Rectangle 7"/>
          <p:cNvSpPr>
            <a:spLocks noChangeArrowheads="1"/>
          </p:cNvSpPr>
          <p:nvPr/>
        </p:nvSpPr>
        <p:spPr bwMode="auto">
          <a:xfrm>
            <a:off x="4146550" y="2374900"/>
            <a:ext cx="1033463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600" b="0">
                <a:solidFill>
                  <a:srgbClr val="000000"/>
                </a:solidFill>
                <a:latin typeface="Times" pitchFamily="18" charset="0"/>
              </a:rPr>
              <a:t>Sense </a:t>
            </a:r>
          </a:p>
        </p:txBody>
      </p:sp>
      <p:sp>
        <p:nvSpPr>
          <p:cNvPr id="654344" name="Rectangle 8"/>
          <p:cNvSpPr>
            <a:spLocks noChangeArrowheads="1"/>
          </p:cNvSpPr>
          <p:nvPr/>
        </p:nvSpPr>
        <p:spPr bwMode="auto">
          <a:xfrm>
            <a:off x="4967288" y="2374900"/>
            <a:ext cx="182880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600" b="0">
                <a:solidFill>
                  <a:srgbClr val="000000"/>
                </a:solidFill>
                <a:latin typeface="Times" pitchFamily="18" charset="0"/>
              </a:rPr>
              <a:t>Amps &amp; I/O</a:t>
            </a:r>
          </a:p>
        </p:txBody>
      </p:sp>
      <p:sp>
        <p:nvSpPr>
          <p:cNvPr id="654345" name="Rectangle 9"/>
          <p:cNvSpPr>
            <a:spLocks noChangeArrowheads="1"/>
          </p:cNvSpPr>
          <p:nvPr/>
        </p:nvSpPr>
        <p:spPr bwMode="auto">
          <a:xfrm>
            <a:off x="4144963" y="3690938"/>
            <a:ext cx="139700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600" b="0">
                <a:solidFill>
                  <a:srgbClr val="000000"/>
                </a:solidFill>
                <a:latin typeface="Times" pitchFamily="18" charset="0"/>
              </a:rPr>
              <a:t>Memory </a:t>
            </a:r>
          </a:p>
        </p:txBody>
      </p:sp>
      <p:sp>
        <p:nvSpPr>
          <p:cNvPr id="654346" name="Rectangle 10"/>
          <p:cNvSpPr>
            <a:spLocks noChangeArrowheads="1"/>
          </p:cNvSpPr>
          <p:nvPr/>
        </p:nvSpPr>
        <p:spPr bwMode="auto">
          <a:xfrm>
            <a:off x="5364163" y="3690938"/>
            <a:ext cx="949325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600" b="0">
                <a:solidFill>
                  <a:srgbClr val="000000"/>
                </a:solidFill>
                <a:latin typeface="Times" pitchFamily="18" charset="0"/>
              </a:rPr>
              <a:t>Array</a:t>
            </a:r>
          </a:p>
        </p:txBody>
      </p:sp>
      <p:sp>
        <p:nvSpPr>
          <p:cNvPr id="654347" name="Rectangle 11"/>
          <p:cNvSpPr>
            <a:spLocks noChangeArrowheads="1"/>
          </p:cNvSpPr>
          <p:nvPr/>
        </p:nvSpPr>
        <p:spPr bwMode="auto">
          <a:xfrm>
            <a:off x="4230688" y="4121150"/>
            <a:ext cx="221615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600" b="0">
                <a:solidFill>
                  <a:srgbClr val="000000"/>
                </a:solidFill>
                <a:latin typeface="Times" pitchFamily="18" charset="0"/>
              </a:rPr>
              <a:t>(2,048 x 2,048)</a:t>
            </a:r>
          </a:p>
        </p:txBody>
      </p:sp>
      <p:sp>
        <p:nvSpPr>
          <p:cNvPr id="654348" name="Rectangle 12"/>
          <p:cNvSpPr>
            <a:spLocks noChangeArrowheads="1"/>
          </p:cNvSpPr>
          <p:nvPr/>
        </p:nvSpPr>
        <p:spPr bwMode="auto">
          <a:xfrm>
            <a:off x="152400" y="3786188"/>
            <a:ext cx="1317625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600" b="0">
                <a:solidFill>
                  <a:srgbClr val="000000"/>
                </a:solidFill>
                <a:latin typeface="Times" pitchFamily="18" charset="0"/>
              </a:rPr>
              <a:t>A0…A1</a:t>
            </a:r>
          </a:p>
        </p:txBody>
      </p:sp>
      <p:sp>
        <p:nvSpPr>
          <p:cNvPr id="654349" name="Rectangle 13"/>
          <p:cNvSpPr>
            <a:spLocks noChangeArrowheads="1"/>
          </p:cNvSpPr>
          <p:nvPr/>
        </p:nvSpPr>
        <p:spPr bwMode="auto">
          <a:xfrm>
            <a:off x="1244600" y="3786188"/>
            <a:ext cx="346075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600" b="0">
                <a:solidFill>
                  <a:srgbClr val="000000"/>
                </a:solidFill>
                <a:latin typeface="Times" pitchFamily="18" charset="0"/>
              </a:rPr>
              <a:t>0</a:t>
            </a:r>
          </a:p>
        </p:txBody>
      </p:sp>
      <p:sp>
        <p:nvSpPr>
          <p:cNvPr id="654350" name="Rectangle 14"/>
          <p:cNvSpPr>
            <a:spLocks noChangeArrowheads="1"/>
          </p:cNvSpPr>
          <p:nvPr/>
        </p:nvSpPr>
        <p:spPr bwMode="auto">
          <a:xfrm>
            <a:off x="4154488" y="2911475"/>
            <a:ext cx="2716212" cy="26876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51" name="Rectangle 15"/>
          <p:cNvSpPr>
            <a:spLocks noChangeArrowheads="1"/>
          </p:cNvSpPr>
          <p:nvPr/>
        </p:nvSpPr>
        <p:spPr bwMode="auto">
          <a:xfrm>
            <a:off x="4154488" y="2432050"/>
            <a:ext cx="2716212" cy="4413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52" name="Rectangle 16"/>
          <p:cNvSpPr>
            <a:spLocks noChangeArrowheads="1"/>
          </p:cNvSpPr>
          <p:nvPr/>
        </p:nvSpPr>
        <p:spPr bwMode="auto">
          <a:xfrm>
            <a:off x="4130675" y="1619250"/>
            <a:ext cx="2716213" cy="4397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53" name="Rectangle 17"/>
          <p:cNvSpPr>
            <a:spLocks noChangeArrowheads="1"/>
          </p:cNvSpPr>
          <p:nvPr/>
        </p:nvSpPr>
        <p:spPr bwMode="auto">
          <a:xfrm>
            <a:off x="5262563" y="1944688"/>
            <a:ext cx="511175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600">
                <a:solidFill>
                  <a:srgbClr val="000000"/>
                </a:solidFill>
                <a:latin typeface="Times" pitchFamily="18" charset="0"/>
              </a:rPr>
              <a:t>…</a:t>
            </a:r>
          </a:p>
        </p:txBody>
      </p:sp>
      <p:pic>
        <p:nvPicPr>
          <p:cNvPr id="654354" name="Picture 18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1213" y="3305175"/>
            <a:ext cx="346075" cy="1852613"/>
          </a:xfrm>
          <a:prstGeom prst="rect">
            <a:avLst/>
          </a:prstGeom>
          <a:noFill/>
          <a:ln w="127000">
            <a:noFill/>
            <a:miter lim="800000"/>
            <a:headEnd/>
            <a:tailEnd/>
          </a:ln>
          <a:effectLst/>
        </p:spPr>
      </p:pic>
      <p:sp>
        <p:nvSpPr>
          <p:cNvPr id="654355" name="Rectangle 19"/>
          <p:cNvSpPr>
            <a:spLocks noChangeArrowheads="1"/>
          </p:cNvSpPr>
          <p:nvPr/>
        </p:nvSpPr>
        <p:spPr bwMode="auto">
          <a:xfrm>
            <a:off x="3316288" y="2911475"/>
            <a:ext cx="441325" cy="27130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54357" name="Picture 21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33588" y="3257550"/>
            <a:ext cx="346075" cy="2019300"/>
          </a:xfrm>
          <a:prstGeom prst="rect">
            <a:avLst/>
          </a:prstGeom>
          <a:noFill/>
          <a:ln w="127000">
            <a:noFill/>
            <a:miter lim="800000"/>
            <a:headEnd/>
            <a:tailEnd/>
          </a:ln>
          <a:effectLst/>
        </p:spPr>
      </p:pic>
      <p:sp>
        <p:nvSpPr>
          <p:cNvPr id="654358" name="Rectangle 22"/>
          <p:cNvSpPr>
            <a:spLocks noChangeArrowheads="1"/>
          </p:cNvSpPr>
          <p:nvPr/>
        </p:nvSpPr>
        <p:spPr bwMode="auto">
          <a:xfrm>
            <a:off x="2022475" y="2935288"/>
            <a:ext cx="441325" cy="2713037"/>
          </a:xfrm>
          <a:prstGeom prst="rect">
            <a:avLst/>
          </a:prstGeom>
          <a:solidFill>
            <a:schemeClr val="bg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59" name="Rectangle 23"/>
          <p:cNvSpPr>
            <a:spLocks noChangeArrowheads="1"/>
          </p:cNvSpPr>
          <p:nvPr/>
        </p:nvSpPr>
        <p:spPr bwMode="auto">
          <a:xfrm>
            <a:off x="2513013" y="4237038"/>
            <a:ext cx="11112" cy="60325"/>
          </a:xfrm>
          <a:prstGeom prst="rect">
            <a:avLst/>
          </a:prstGeom>
          <a:solidFill>
            <a:srgbClr val="00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60" name="Rectangle 24"/>
          <p:cNvSpPr>
            <a:spLocks noChangeArrowheads="1"/>
          </p:cNvSpPr>
          <p:nvPr/>
        </p:nvSpPr>
        <p:spPr bwMode="auto">
          <a:xfrm>
            <a:off x="2800350" y="4237038"/>
            <a:ext cx="34925" cy="60325"/>
          </a:xfrm>
          <a:prstGeom prst="rect">
            <a:avLst/>
          </a:prstGeom>
          <a:solidFill>
            <a:srgbClr val="00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62" name="Rectangle 26"/>
          <p:cNvSpPr>
            <a:spLocks noChangeArrowheads="1"/>
          </p:cNvSpPr>
          <p:nvPr/>
        </p:nvSpPr>
        <p:spPr bwMode="auto">
          <a:xfrm>
            <a:off x="2681288" y="4237038"/>
            <a:ext cx="58737" cy="36512"/>
          </a:xfrm>
          <a:prstGeom prst="rect">
            <a:avLst/>
          </a:prstGeom>
          <a:solidFill>
            <a:srgbClr val="00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63" name="Rectangle 27"/>
          <p:cNvSpPr>
            <a:spLocks noChangeArrowheads="1"/>
          </p:cNvSpPr>
          <p:nvPr/>
        </p:nvSpPr>
        <p:spPr bwMode="auto">
          <a:xfrm>
            <a:off x="2681288" y="1797050"/>
            <a:ext cx="92075" cy="2546350"/>
          </a:xfrm>
          <a:prstGeom prst="rect">
            <a:avLst/>
          </a:prstGeom>
          <a:solidFill>
            <a:srgbClr val="00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64" name="Rectangle 28"/>
          <p:cNvSpPr>
            <a:spLocks noChangeArrowheads="1"/>
          </p:cNvSpPr>
          <p:nvPr/>
        </p:nvSpPr>
        <p:spPr bwMode="auto">
          <a:xfrm>
            <a:off x="2705100" y="1797050"/>
            <a:ext cx="1439863" cy="95250"/>
          </a:xfrm>
          <a:prstGeom prst="rect">
            <a:avLst/>
          </a:prstGeom>
          <a:solidFill>
            <a:srgbClr val="00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65" name="Rectangle 29"/>
          <p:cNvSpPr>
            <a:spLocks noChangeArrowheads="1"/>
          </p:cNvSpPr>
          <p:nvPr/>
        </p:nvSpPr>
        <p:spPr bwMode="auto">
          <a:xfrm>
            <a:off x="2832100" y="2422525"/>
            <a:ext cx="346075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600" b="0">
                <a:solidFill>
                  <a:srgbClr val="000000"/>
                </a:solidFill>
                <a:latin typeface="Times" pitchFamily="18" charset="0"/>
              </a:rPr>
              <a:t>1</a:t>
            </a:r>
          </a:p>
        </p:txBody>
      </p:sp>
      <p:sp>
        <p:nvSpPr>
          <p:cNvPr id="654366" name="Rectangle 30"/>
          <p:cNvSpPr>
            <a:spLocks noChangeArrowheads="1"/>
          </p:cNvSpPr>
          <p:nvPr/>
        </p:nvSpPr>
        <p:spPr bwMode="auto">
          <a:xfrm>
            <a:off x="2987675" y="2422525"/>
            <a:ext cx="346075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600" b="0">
                <a:solidFill>
                  <a:srgbClr val="000000"/>
                </a:solidFill>
                <a:latin typeface="Times" pitchFamily="18" charset="0"/>
              </a:rPr>
              <a:t>1</a:t>
            </a:r>
          </a:p>
        </p:txBody>
      </p:sp>
      <p:sp>
        <p:nvSpPr>
          <p:cNvPr id="654367" name="Rectangle 31"/>
          <p:cNvSpPr>
            <a:spLocks noChangeArrowheads="1"/>
          </p:cNvSpPr>
          <p:nvPr/>
        </p:nvSpPr>
        <p:spPr bwMode="auto">
          <a:xfrm>
            <a:off x="7327900" y="1066800"/>
            <a:ext cx="441325" cy="12065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68" name="Rectangle 32"/>
          <p:cNvSpPr>
            <a:spLocks noChangeArrowheads="1"/>
          </p:cNvSpPr>
          <p:nvPr/>
        </p:nvSpPr>
        <p:spPr bwMode="auto">
          <a:xfrm>
            <a:off x="1219200" y="4237038"/>
            <a:ext cx="11113" cy="60325"/>
          </a:xfrm>
          <a:prstGeom prst="rect">
            <a:avLst/>
          </a:prstGeom>
          <a:solidFill>
            <a:srgbClr val="000000"/>
          </a:solidFill>
          <a:ln w="1270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69" name="Rectangle 33"/>
          <p:cNvSpPr>
            <a:spLocks noChangeArrowheads="1"/>
          </p:cNvSpPr>
          <p:nvPr/>
        </p:nvSpPr>
        <p:spPr bwMode="auto">
          <a:xfrm>
            <a:off x="1530350" y="4237038"/>
            <a:ext cx="34925" cy="60325"/>
          </a:xfrm>
          <a:prstGeom prst="rect">
            <a:avLst/>
          </a:prstGeom>
          <a:solidFill>
            <a:srgbClr val="000000"/>
          </a:solidFill>
          <a:ln w="1270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70" name="Rectangle 34"/>
          <p:cNvSpPr>
            <a:spLocks noChangeArrowheads="1"/>
          </p:cNvSpPr>
          <p:nvPr/>
        </p:nvSpPr>
        <p:spPr bwMode="auto">
          <a:xfrm>
            <a:off x="1243013" y="4237038"/>
            <a:ext cx="768350" cy="168275"/>
          </a:xfrm>
          <a:prstGeom prst="rect">
            <a:avLst/>
          </a:prstGeom>
          <a:solidFill>
            <a:srgbClr val="000000"/>
          </a:solidFill>
          <a:ln w="1270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71" name="Rectangle 35"/>
          <p:cNvSpPr>
            <a:spLocks noChangeArrowheads="1"/>
          </p:cNvSpPr>
          <p:nvPr/>
        </p:nvSpPr>
        <p:spPr bwMode="auto">
          <a:xfrm>
            <a:off x="8321675" y="1584325"/>
            <a:ext cx="41910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600" b="0">
                <a:solidFill>
                  <a:srgbClr val="000000"/>
                </a:solidFill>
                <a:latin typeface="Times" pitchFamily="18" charset="0"/>
              </a:rPr>
              <a:t>D</a:t>
            </a:r>
          </a:p>
        </p:txBody>
      </p:sp>
      <p:sp>
        <p:nvSpPr>
          <p:cNvPr id="654372" name="Rectangle 36"/>
          <p:cNvSpPr>
            <a:spLocks noChangeArrowheads="1"/>
          </p:cNvSpPr>
          <p:nvPr/>
        </p:nvSpPr>
        <p:spPr bwMode="auto">
          <a:xfrm>
            <a:off x="8289925" y="2924175"/>
            <a:ext cx="41910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600" b="0">
                <a:solidFill>
                  <a:srgbClr val="000000"/>
                </a:solidFill>
                <a:latin typeface="Times" pitchFamily="18" charset="0"/>
              </a:rPr>
              <a:t>Q</a:t>
            </a:r>
          </a:p>
        </p:txBody>
      </p:sp>
      <p:sp>
        <p:nvSpPr>
          <p:cNvPr id="654373" name="Rectangle 37"/>
          <p:cNvSpPr>
            <a:spLocks noChangeArrowheads="1"/>
          </p:cNvSpPr>
          <p:nvPr/>
        </p:nvSpPr>
        <p:spPr bwMode="auto">
          <a:xfrm>
            <a:off x="4183063" y="4959350"/>
            <a:ext cx="492125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600" b="0">
                <a:solidFill>
                  <a:srgbClr val="000000"/>
                </a:solidFill>
                <a:latin typeface="Times" pitchFamily="18" charset="0"/>
              </a:rPr>
              <a:t>W</a:t>
            </a:r>
          </a:p>
        </p:txBody>
      </p:sp>
      <p:sp>
        <p:nvSpPr>
          <p:cNvPr id="654374" name="Rectangle 38"/>
          <p:cNvSpPr>
            <a:spLocks noChangeArrowheads="1"/>
          </p:cNvSpPr>
          <p:nvPr/>
        </p:nvSpPr>
        <p:spPr bwMode="auto">
          <a:xfrm>
            <a:off x="4471988" y="4959350"/>
            <a:ext cx="1308100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600" b="0">
                <a:solidFill>
                  <a:srgbClr val="000000"/>
                </a:solidFill>
                <a:latin typeface="Times" pitchFamily="18" charset="0"/>
              </a:rPr>
              <a:t>ord Line</a:t>
            </a:r>
          </a:p>
        </p:txBody>
      </p:sp>
      <p:pic>
        <p:nvPicPr>
          <p:cNvPr id="654375" name="Picture 39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97613" y="3113088"/>
            <a:ext cx="346075" cy="1087437"/>
          </a:xfrm>
          <a:prstGeom prst="rect">
            <a:avLst/>
          </a:prstGeom>
          <a:noFill/>
          <a:ln w="127000">
            <a:noFill/>
            <a:miter lim="800000"/>
            <a:headEnd/>
            <a:tailEnd/>
          </a:ln>
          <a:effectLst/>
        </p:spPr>
      </p:pic>
      <p:sp>
        <p:nvSpPr>
          <p:cNvPr id="654376" name="Rectangle 40"/>
          <p:cNvSpPr>
            <a:spLocks noChangeArrowheads="1"/>
          </p:cNvSpPr>
          <p:nvPr/>
        </p:nvSpPr>
        <p:spPr bwMode="auto">
          <a:xfrm>
            <a:off x="5667375" y="4767263"/>
            <a:ext cx="1271588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600" b="0">
                <a:solidFill>
                  <a:srgbClr val="000000"/>
                </a:solidFill>
                <a:latin typeface="Times" pitchFamily="18" charset="0"/>
              </a:rPr>
              <a:t>Storage </a:t>
            </a:r>
          </a:p>
        </p:txBody>
      </p:sp>
      <p:sp>
        <p:nvSpPr>
          <p:cNvPr id="654377" name="Rectangle 41"/>
          <p:cNvSpPr>
            <a:spLocks noChangeArrowheads="1"/>
          </p:cNvSpPr>
          <p:nvPr/>
        </p:nvSpPr>
        <p:spPr bwMode="auto">
          <a:xfrm>
            <a:off x="5667375" y="4983163"/>
            <a:ext cx="731838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600" b="0">
                <a:solidFill>
                  <a:srgbClr val="000000"/>
                </a:solidFill>
                <a:latin typeface="Times" pitchFamily="18" charset="0"/>
              </a:rPr>
              <a:t>Cell</a:t>
            </a:r>
          </a:p>
        </p:txBody>
      </p:sp>
      <p:sp>
        <p:nvSpPr>
          <p:cNvPr id="654378" name="Rectangle 42"/>
          <p:cNvSpPr>
            <a:spLocks noChangeArrowheads="1"/>
          </p:cNvSpPr>
          <p:nvPr/>
        </p:nvSpPr>
        <p:spPr bwMode="auto">
          <a:xfrm>
            <a:off x="7327900" y="2359025"/>
            <a:ext cx="417513" cy="12779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79" name="Rectangle 43"/>
          <p:cNvSpPr>
            <a:spLocks noChangeArrowheads="1"/>
          </p:cNvSpPr>
          <p:nvPr/>
        </p:nvSpPr>
        <p:spPr bwMode="auto">
          <a:xfrm>
            <a:off x="6361113" y="5187950"/>
            <a:ext cx="215900" cy="215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80" name="Line 44"/>
          <p:cNvSpPr>
            <a:spLocks noChangeShapeType="1"/>
          </p:cNvSpPr>
          <p:nvPr/>
        </p:nvSpPr>
        <p:spPr bwMode="auto">
          <a:xfrm>
            <a:off x="4227513" y="5410200"/>
            <a:ext cx="2654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81" name="Line 45"/>
          <p:cNvSpPr>
            <a:spLocks noChangeShapeType="1"/>
          </p:cNvSpPr>
          <p:nvPr/>
        </p:nvSpPr>
        <p:spPr bwMode="auto">
          <a:xfrm>
            <a:off x="6583363" y="2901950"/>
            <a:ext cx="0" cy="273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82" name="Line 46"/>
          <p:cNvSpPr>
            <a:spLocks noChangeShapeType="1"/>
          </p:cNvSpPr>
          <p:nvPr/>
        </p:nvSpPr>
        <p:spPr bwMode="auto">
          <a:xfrm>
            <a:off x="7853363" y="1828800"/>
            <a:ext cx="48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83" name="Line 47"/>
          <p:cNvSpPr>
            <a:spLocks noChangeShapeType="1"/>
          </p:cNvSpPr>
          <p:nvPr/>
        </p:nvSpPr>
        <p:spPr bwMode="auto">
          <a:xfrm>
            <a:off x="7815263" y="3124200"/>
            <a:ext cx="48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4384" name="Rectangle 48"/>
          <p:cNvSpPr>
            <a:spLocks noChangeArrowheads="1"/>
          </p:cNvSpPr>
          <p:nvPr/>
        </p:nvSpPr>
        <p:spPr bwMode="auto">
          <a:xfrm rot="-5400000">
            <a:off x="2547938" y="4035425"/>
            <a:ext cx="2003425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600" b="0">
                <a:solidFill>
                  <a:srgbClr val="000000"/>
                </a:solidFill>
                <a:latin typeface="Times" pitchFamily="18" charset="0"/>
              </a:rPr>
              <a:t>Row Decoder</a:t>
            </a:r>
          </a:p>
        </p:txBody>
      </p:sp>
      <p:sp>
        <p:nvSpPr>
          <p:cNvPr id="654386" name="Line 50"/>
          <p:cNvSpPr>
            <a:spLocks noChangeShapeType="1"/>
          </p:cNvSpPr>
          <p:nvPr/>
        </p:nvSpPr>
        <p:spPr bwMode="auto">
          <a:xfrm>
            <a:off x="3763963" y="30480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4387" name="Line 51"/>
          <p:cNvSpPr>
            <a:spLocks noChangeShapeType="1"/>
          </p:cNvSpPr>
          <p:nvPr/>
        </p:nvSpPr>
        <p:spPr bwMode="auto">
          <a:xfrm>
            <a:off x="3763963" y="32004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4388" name="Line 52"/>
          <p:cNvSpPr>
            <a:spLocks noChangeShapeType="1"/>
          </p:cNvSpPr>
          <p:nvPr/>
        </p:nvSpPr>
        <p:spPr bwMode="auto">
          <a:xfrm>
            <a:off x="3763963" y="33528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4389" name="Line 53"/>
          <p:cNvSpPr>
            <a:spLocks noChangeShapeType="1"/>
          </p:cNvSpPr>
          <p:nvPr/>
        </p:nvSpPr>
        <p:spPr bwMode="auto">
          <a:xfrm>
            <a:off x="3763963" y="35052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4390" name="Line 54"/>
          <p:cNvSpPr>
            <a:spLocks noChangeShapeType="1"/>
          </p:cNvSpPr>
          <p:nvPr/>
        </p:nvSpPr>
        <p:spPr bwMode="auto">
          <a:xfrm>
            <a:off x="3763963" y="54102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4391" name="Line 55"/>
          <p:cNvSpPr>
            <a:spLocks noChangeShapeType="1"/>
          </p:cNvSpPr>
          <p:nvPr/>
        </p:nvSpPr>
        <p:spPr bwMode="auto">
          <a:xfrm>
            <a:off x="3763963" y="52578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4392" name="Rectangle 56"/>
          <p:cNvSpPr>
            <a:spLocks noChangeArrowheads="1"/>
          </p:cNvSpPr>
          <p:nvPr/>
        </p:nvSpPr>
        <p:spPr bwMode="auto">
          <a:xfrm rot="-5400000">
            <a:off x="3598863" y="4051300"/>
            <a:ext cx="511175" cy="485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600">
                <a:solidFill>
                  <a:srgbClr val="000000"/>
                </a:solidFill>
                <a:latin typeface="Times" pitchFamily="18" charset="0"/>
              </a:rPr>
              <a:t>…</a:t>
            </a:r>
          </a:p>
        </p:txBody>
      </p:sp>
      <p:sp>
        <p:nvSpPr>
          <p:cNvPr id="654393" name="Text Box 57"/>
          <p:cNvSpPr txBox="1">
            <a:spLocks noChangeArrowheads="1"/>
          </p:cNvSpPr>
          <p:nvPr/>
        </p:nvSpPr>
        <p:spPr bwMode="auto">
          <a:xfrm>
            <a:off x="838200" y="762000"/>
            <a:ext cx="60960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/>
              <a:t>Access time of DRAM = Row access time + column access time + refreshing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162800" cy="1143000"/>
          </a:xfrm>
        </p:spPr>
        <p:txBody>
          <a:bodyPr/>
          <a:lstStyle/>
          <a:p>
            <a:r>
              <a:rPr lang="en-US" dirty="0"/>
              <a:t>Other Types of DRAM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162800" cy="41148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Synchronous DRAM (SDRAM): </a:t>
            </a:r>
            <a:r>
              <a:rPr lang="en-US" sz="1800" dirty="0"/>
              <a:t>Ability to transfer a burst of data given a starting address and a burst length – suitable for transferring a block of data from main memory to cache.</a:t>
            </a:r>
            <a:endParaRPr lang="en-US" sz="1800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Page Mode DRAM</a:t>
            </a:r>
            <a:r>
              <a:rPr lang="en-US" dirty="0"/>
              <a:t>: All bits on the same ROW (Spatial Locality)</a:t>
            </a:r>
          </a:p>
          <a:p>
            <a:pPr lvl="1"/>
            <a:r>
              <a:rPr lang="en-US" dirty="0"/>
              <a:t>Don’t need to wait for </a:t>
            </a:r>
            <a:r>
              <a:rPr lang="en-US" dirty="0" err="1"/>
              <a:t>wordline</a:t>
            </a:r>
            <a:r>
              <a:rPr lang="en-US" dirty="0"/>
              <a:t> to recharge</a:t>
            </a:r>
          </a:p>
          <a:p>
            <a:pPr lvl="1"/>
            <a:r>
              <a:rPr lang="en-US" dirty="0"/>
              <a:t>Toggle CAS with new column address</a:t>
            </a:r>
          </a:p>
          <a:p>
            <a:r>
              <a:rPr lang="en-US" dirty="0">
                <a:solidFill>
                  <a:schemeClr val="accent2"/>
                </a:solidFill>
              </a:rPr>
              <a:t>Extended Data Out (EDO)</a:t>
            </a:r>
          </a:p>
          <a:p>
            <a:pPr lvl="1"/>
            <a:r>
              <a:rPr lang="en-US" sz="1400" dirty="0"/>
              <a:t>Overlap Data output w/ CAS toggle</a:t>
            </a:r>
          </a:p>
          <a:p>
            <a:pPr lvl="1"/>
            <a:r>
              <a:rPr lang="en-US" sz="1400" dirty="0"/>
              <a:t>Later brother: Burst EDO (CAS toggle used to get next </a:t>
            </a:r>
            <a:r>
              <a:rPr lang="en-US" sz="1400" dirty="0" err="1"/>
              <a:t>addr</a:t>
            </a:r>
            <a:r>
              <a:rPr lang="en-US" sz="1400" dirty="0"/>
              <a:t>)</a:t>
            </a:r>
          </a:p>
          <a:p>
            <a:r>
              <a:rPr lang="en-US" dirty="0" err="1">
                <a:solidFill>
                  <a:schemeClr val="accent2"/>
                </a:solidFill>
              </a:rPr>
              <a:t>Rambus</a:t>
            </a:r>
            <a:r>
              <a:rPr lang="en-US" dirty="0">
                <a:solidFill>
                  <a:schemeClr val="accent2"/>
                </a:solidFill>
              </a:rPr>
              <a:t> DRAM (RDRAM)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accent2"/>
                </a:solidFill>
              </a:rPr>
              <a:t>   </a:t>
            </a:r>
            <a:r>
              <a:rPr lang="en-US" sz="1800" dirty="0"/>
              <a:t>- Pipelined control</a:t>
            </a:r>
          </a:p>
          <a:p>
            <a:pPr lvl="1">
              <a:buFontTx/>
              <a:buNone/>
            </a:pPr>
            <a:endParaRPr lang="en-US" sz="1400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343775" cy="474663"/>
          </a:xfrm>
        </p:spPr>
        <p:txBody>
          <a:bodyPr/>
          <a:lstStyle/>
          <a:p>
            <a:r>
              <a:rPr lang="en-US"/>
              <a:t>Main Memory Organizations</a:t>
            </a:r>
          </a:p>
        </p:txBody>
      </p:sp>
      <p:sp>
        <p:nvSpPr>
          <p:cNvPr id="805891" name="Freeform 3"/>
          <p:cNvSpPr>
            <a:spLocks/>
          </p:cNvSpPr>
          <p:nvPr/>
        </p:nvSpPr>
        <p:spPr bwMode="auto">
          <a:xfrm>
            <a:off x="293688" y="949325"/>
            <a:ext cx="727075" cy="363538"/>
          </a:xfrm>
          <a:custGeom>
            <a:avLst/>
            <a:gdLst/>
            <a:ahLst/>
            <a:cxnLst>
              <a:cxn ang="0">
                <a:pos x="455" y="226"/>
              </a:cxn>
              <a:cxn ang="0">
                <a:pos x="458" y="0"/>
              </a:cxn>
              <a:cxn ang="0">
                <a:pos x="0" y="0"/>
              </a:cxn>
              <a:cxn ang="0">
                <a:pos x="0" y="229"/>
              </a:cxn>
              <a:cxn ang="0">
                <a:pos x="458" y="229"/>
              </a:cxn>
              <a:cxn ang="0">
                <a:pos x="458" y="229"/>
              </a:cxn>
            </a:cxnLst>
            <a:rect l="0" t="0" r="r" b="b"/>
            <a:pathLst>
              <a:path w="458" h="229">
                <a:moveTo>
                  <a:pt x="455" y="226"/>
                </a:moveTo>
                <a:lnTo>
                  <a:pt x="458" y="0"/>
                </a:lnTo>
                <a:lnTo>
                  <a:pt x="0" y="0"/>
                </a:lnTo>
                <a:lnTo>
                  <a:pt x="0" y="229"/>
                </a:lnTo>
                <a:lnTo>
                  <a:pt x="458" y="229"/>
                </a:lnTo>
                <a:lnTo>
                  <a:pt x="458" y="229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892" name="Rectangle 4"/>
          <p:cNvSpPr>
            <a:spLocks noChangeArrowheads="1"/>
          </p:cNvSpPr>
          <p:nvPr/>
        </p:nvSpPr>
        <p:spPr bwMode="auto">
          <a:xfrm>
            <a:off x="479425" y="1031875"/>
            <a:ext cx="11906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C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893" name="Rectangle 5"/>
          <p:cNvSpPr>
            <a:spLocks noChangeArrowheads="1"/>
          </p:cNvSpPr>
          <p:nvPr/>
        </p:nvSpPr>
        <p:spPr bwMode="auto">
          <a:xfrm>
            <a:off x="596900" y="1031875"/>
            <a:ext cx="109538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P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894" name="Rectangle 6"/>
          <p:cNvSpPr>
            <a:spLocks noChangeArrowheads="1"/>
          </p:cNvSpPr>
          <p:nvPr/>
        </p:nvSpPr>
        <p:spPr bwMode="auto">
          <a:xfrm>
            <a:off x="703263" y="1031875"/>
            <a:ext cx="11906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U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895" name="Freeform 7"/>
          <p:cNvSpPr>
            <a:spLocks/>
          </p:cNvSpPr>
          <p:nvPr/>
        </p:nvSpPr>
        <p:spPr bwMode="auto">
          <a:xfrm>
            <a:off x="201613" y="1331913"/>
            <a:ext cx="911225" cy="150812"/>
          </a:xfrm>
          <a:custGeom>
            <a:avLst/>
            <a:gdLst/>
            <a:ahLst/>
            <a:cxnLst>
              <a:cxn ang="0">
                <a:pos x="0" y="95"/>
              </a:cxn>
              <a:cxn ang="0">
                <a:pos x="287" y="0"/>
              </a:cxn>
              <a:cxn ang="0">
                <a:pos x="574" y="95"/>
              </a:cxn>
            </a:cxnLst>
            <a:rect l="0" t="0" r="r" b="b"/>
            <a:pathLst>
              <a:path w="574" h="95">
                <a:moveTo>
                  <a:pt x="0" y="95"/>
                </a:moveTo>
                <a:lnTo>
                  <a:pt x="287" y="0"/>
                </a:lnTo>
                <a:lnTo>
                  <a:pt x="574" y="95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896" name="Freeform 8"/>
          <p:cNvSpPr>
            <a:spLocks/>
          </p:cNvSpPr>
          <p:nvPr/>
        </p:nvSpPr>
        <p:spPr bwMode="auto">
          <a:xfrm>
            <a:off x="201613" y="1541463"/>
            <a:ext cx="911225" cy="1539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7" y="97"/>
              </a:cxn>
              <a:cxn ang="0">
                <a:pos x="574" y="3"/>
              </a:cxn>
            </a:cxnLst>
            <a:rect l="0" t="0" r="r" b="b"/>
            <a:pathLst>
              <a:path w="574" h="97">
                <a:moveTo>
                  <a:pt x="0" y="0"/>
                </a:moveTo>
                <a:lnTo>
                  <a:pt x="287" y="97"/>
                </a:lnTo>
                <a:lnTo>
                  <a:pt x="574" y="3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897" name="Line 9"/>
          <p:cNvSpPr>
            <a:spLocks noChangeShapeType="1"/>
          </p:cNvSpPr>
          <p:nvPr/>
        </p:nvSpPr>
        <p:spPr bwMode="auto">
          <a:xfrm flipH="1">
            <a:off x="293688" y="1462088"/>
            <a:ext cx="3175" cy="1127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898" name="Line 10"/>
          <p:cNvSpPr>
            <a:spLocks noChangeShapeType="1"/>
          </p:cNvSpPr>
          <p:nvPr/>
        </p:nvSpPr>
        <p:spPr bwMode="auto">
          <a:xfrm flipH="1" flipV="1">
            <a:off x="1012825" y="1454150"/>
            <a:ext cx="3175" cy="1206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899" name="Freeform 11"/>
          <p:cNvSpPr>
            <a:spLocks/>
          </p:cNvSpPr>
          <p:nvPr/>
        </p:nvSpPr>
        <p:spPr bwMode="auto">
          <a:xfrm>
            <a:off x="293688" y="1716088"/>
            <a:ext cx="727075" cy="727075"/>
          </a:xfrm>
          <a:custGeom>
            <a:avLst/>
            <a:gdLst/>
            <a:ahLst/>
            <a:cxnLst>
              <a:cxn ang="0">
                <a:pos x="455" y="458"/>
              </a:cxn>
              <a:cxn ang="0">
                <a:pos x="458" y="0"/>
              </a:cxn>
              <a:cxn ang="0">
                <a:pos x="0" y="0"/>
              </a:cxn>
              <a:cxn ang="0">
                <a:pos x="0" y="458"/>
              </a:cxn>
              <a:cxn ang="0">
                <a:pos x="458" y="458"/>
              </a:cxn>
              <a:cxn ang="0">
                <a:pos x="458" y="458"/>
              </a:cxn>
            </a:cxnLst>
            <a:rect l="0" t="0" r="r" b="b"/>
            <a:pathLst>
              <a:path w="458" h="458">
                <a:moveTo>
                  <a:pt x="455" y="458"/>
                </a:moveTo>
                <a:lnTo>
                  <a:pt x="458" y="0"/>
                </a:lnTo>
                <a:lnTo>
                  <a:pt x="0" y="0"/>
                </a:lnTo>
                <a:lnTo>
                  <a:pt x="0" y="458"/>
                </a:lnTo>
                <a:lnTo>
                  <a:pt x="458" y="458"/>
                </a:lnTo>
                <a:lnTo>
                  <a:pt x="458" y="458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00" name="Rectangle 12"/>
          <p:cNvSpPr>
            <a:spLocks noChangeArrowheads="1"/>
          </p:cNvSpPr>
          <p:nvPr/>
        </p:nvSpPr>
        <p:spPr bwMode="auto">
          <a:xfrm>
            <a:off x="471488" y="1981200"/>
            <a:ext cx="11906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C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01" name="Rectangle 13"/>
          <p:cNvSpPr>
            <a:spLocks noChangeArrowheads="1"/>
          </p:cNvSpPr>
          <p:nvPr/>
        </p:nvSpPr>
        <p:spPr bwMode="auto">
          <a:xfrm>
            <a:off x="584200" y="1981200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a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02" name="Rectangle 14"/>
          <p:cNvSpPr>
            <a:spLocks noChangeArrowheads="1"/>
          </p:cNvSpPr>
          <p:nvPr/>
        </p:nvSpPr>
        <p:spPr bwMode="auto">
          <a:xfrm>
            <a:off x="679450" y="1981200"/>
            <a:ext cx="825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c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03" name="Rectangle 15"/>
          <p:cNvSpPr>
            <a:spLocks noChangeArrowheads="1"/>
          </p:cNvSpPr>
          <p:nvPr/>
        </p:nvSpPr>
        <p:spPr bwMode="auto">
          <a:xfrm>
            <a:off x="757238" y="1981200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h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04" name="Rectangle 16"/>
          <p:cNvSpPr>
            <a:spLocks noChangeArrowheads="1"/>
          </p:cNvSpPr>
          <p:nvPr/>
        </p:nvSpPr>
        <p:spPr bwMode="auto">
          <a:xfrm>
            <a:off x="846138" y="1981200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05" name="Freeform 17"/>
          <p:cNvSpPr>
            <a:spLocks/>
          </p:cNvSpPr>
          <p:nvPr/>
        </p:nvSpPr>
        <p:spPr bwMode="auto">
          <a:xfrm>
            <a:off x="201613" y="2462213"/>
            <a:ext cx="911225" cy="149225"/>
          </a:xfrm>
          <a:custGeom>
            <a:avLst/>
            <a:gdLst/>
            <a:ahLst/>
            <a:cxnLst>
              <a:cxn ang="0">
                <a:pos x="0" y="94"/>
              </a:cxn>
              <a:cxn ang="0">
                <a:pos x="287" y="0"/>
              </a:cxn>
              <a:cxn ang="0">
                <a:pos x="574" y="94"/>
              </a:cxn>
            </a:cxnLst>
            <a:rect l="0" t="0" r="r" b="b"/>
            <a:pathLst>
              <a:path w="574" h="94">
                <a:moveTo>
                  <a:pt x="0" y="94"/>
                </a:moveTo>
                <a:lnTo>
                  <a:pt x="287" y="0"/>
                </a:lnTo>
                <a:lnTo>
                  <a:pt x="574" y="94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06" name="Freeform 18"/>
          <p:cNvSpPr>
            <a:spLocks/>
          </p:cNvSpPr>
          <p:nvPr/>
        </p:nvSpPr>
        <p:spPr bwMode="auto">
          <a:xfrm>
            <a:off x="201613" y="3033713"/>
            <a:ext cx="911225" cy="155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7" y="98"/>
              </a:cxn>
              <a:cxn ang="0">
                <a:pos x="574" y="3"/>
              </a:cxn>
            </a:cxnLst>
            <a:rect l="0" t="0" r="r" b="b"/>
            <a:pathLst>
              <a:path w="574" h="98">
                <a:moveTo>
                  <a:pt x="0" y="0"/>
                </a:moveTo>
                <a:lnTo>
                  <a:pt x="287" y="98"/>
                </a:lnTo>
                <a:lnTo>
                  <a:pt x="574" y="3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07" name="Line 19"/>
          <p:cNvSpPr>
            <a:spLocks noChangeShapeType="1"/>
          </p:cNvSpPr>
          <p:nvPr/>
        </p:nvSpPr>
        <p:spPr bwMode="auto">
          <a:xfrm>
            <a:off x="288925" y="2582863"/>
            <a:ext cx="4763" cy="4841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08" name="Line 20"/>
          <p:cNvSpPr>
            <a:spLocks noChangeShapeType="1"/>
          </p:cNvSpPr>
          <p:nvPr/>
        </p:nvSpPr>
        <p:spPr bwMode="auto">
          <a:xfrm flipV="1">
            <a:off x="1016000" y="2582863"/>
            <a:ext cx="4763" cy="4841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09" name="Rectangle 21"/>
          <p:cNvSpPr>
            <a:spLocks noChangeArrowheads="1"/>
          </p:cNvSpPr>
          <p:nvPr/>
        </p:nvSpPr>
        <p:spPr bwMode="auto">
          <a:xfrm>
            <a:off x="554038" y="2727325"/>
            <a:ext cx="109537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B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10" name="Rectangle 22"/>
          <p:cNvSpPr>
            <a:spLocks noChangeArrowheads="1"/>
          </p:cNvSpPr>
          <p:nvPr/>
        </p:nvSpPr>
        <p:spPr bwMode="auto">
          <a:xfrm>
            <a:off x="665163" y="272732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u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11" name="Rectangle 23"/>
          <p:cNvSpPr>
            <a:spLocks noChangeArrowheads="1"/>
          </p:cNvSpPr>
          <p:nvPr/>
        </p:nvSpPr>
        <p:spPr bwMode="auto">
          <a:xfrm>
            <a:off x="752475" y="2727325"/>
            <a:ext cx="825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s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12" name="Freeform 24"/>
          <p:cNvSpPr>
            <a:spLocks/>
          </p:cNvSpPr>
          <p:nvPr/>
        </p:nvSpPr>
        <p:spPr bwMode="auto">
          <a:xfrm>
            <a:off x="293688" y="3208338"/>
            <a:ext cx="727075" cy="2179637"/>
          </a:xfrm>
          <a:custGeom>
            <a:avLst/>
            <a:gdLst/>
            <a:ahLst/>
            <a:cxnLst>
              <a:cxn ang="0">
                <a:pos x="455" y="1373"/>
              </a:cxn>
              <a:cxn ang="0">
                <a:pos x="458" y="0"/>
              </a:cxn>
              <a:cxn ang="0">
                <a:pos x="0" y="0"/>
              </a:cxn>
              <a:cxn ang="0">
                <a:pos x="0" y="1373"/>
              </a:cxn>
              <a:cxn ang="0">
                <a:pos x="458" y="1373"/>
              </a:cxn>
              <a:cxn ang="0">
                <a:pos x="458" y="1373"/>
              </a:cxn>
              <a:cxn ang="0">
                <a:pos x="455" y="1373"/>
              </a:cxn>
            </a:cxnLst>
            <a:rect l="0" t="0" r="r" b="b"/>
            <a:pathLst>
              <a:path w="458" h="1373">
                <a:moveTo>
                  <a:pt x="455" y="1373"/>
                </a:moveTo>
                <a:lnTo>
                  <a:pt x="458" y="0"/>
                </a:lnTo>
                <a:lnTo>
                  <a:pt x="0" y="0"/>
                </a:lnTo>
                <a:lnTo>
                  <a:pt x="0" y="1373"/>
                </a:lnTo>
                <a:lnTo>
                  <a:pt x="458" y="1373"/>
                </a:lnTo>
                <a:lnTo>
                  <a:pt x="458" y="1373"/>
                </a:lnTo>
                <a:lnTo>
                  <a:pt x="455" y="1373"/>
                </a:lnTo>
                <a:close/>
              </a:path>
            </a:pathLst>
          </a:custGeom>
          <a:solidFill>
            <a:srgbClr val="FCE9D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13" name="Freeform 25"/>
          <p:cNvSpPr>
            <a:spLocks/>
          </p:cNvSpPr>
          <p:nvPr/>
        </p:nvSpPr>
        <p:spPr bwMode="auto">
          <a:xfrm>
            <a:off x="293688" y="3208338"/>
            <a:ext cx="727075" cy="2179637"/>
          </a:xfrm>
          <a:custGeom>
            <a:avLst/>
            <a:gdLst/>
            <a:ahLst/>
            <a:cxnLst>
              <a:cxn ang="0">
                <a:pos x="455" y="1373"/>
              </a:cxn>
              <a:cxn ang="0">
                <a:pos x="458" y="0"/>
              </a:cxn>
              <a:cxn ang="0">
                <a:pos x="0" y="0"/>
              </a:cxn>
              <a:cxn ang="0">
                <a:pos x="0" y="1373"/>
              </a:cxn>
              <a:cxn ang="0">
                <a:pos x="458" y="1373"/>
              </a:cxn>
              <a:cxn ang="0">
                <a:pos x="458" y="1373"/>
              </a:cxn>
            </a:cxnLst>
            <a:rect l="0" t="0" r="r" b="b"/>
            <a:pathLst>
              <a:path w="458" h="1373">
                <a:moveTo>
                  <a:pt x="455" y="1373"/>
                </a:moveTo>
                <a:lnTo>
                  <a:pt x="458" y="0"/>
                </a:lnTo>
                <a:lnTo>
                  <a:pt x="0" y="0"/>
                </a:lnTo>
                <a:lnTo>
                  <a:pt x="0" y="1373"/>
                </a:lnTo>
                <a:lnTo>
                  <a:pt x="458" y="1373"/>
                </a:lnTo>
                <a:lnTo>
                  <a:pt x="458" y="1373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14" name="Rectangle 26"/>
          <p:cNvSpPr>
            <a:spLocks noChangeArrowheads="1"/>
          </p:cNvSpPr>
          <p:nvPr/>
        </p:nvSpPr>
        <p:spPr bwMode="auto">
          <a:xfrm>
            <a:off x="374650" y="4200525"/>
            <a:ext cx="13811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M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15" name="Rectangle 27"/>
          <p:cNvSpPr>
            <a:spLocks noChangeArrowheads="1"/>
          </p:cNvSpPr>
          <p:nvPr/>
        </p:nvSpPr>
        <p:spPr bwMode="auto">
          <a:xfrm>
            <a:off x="501650" y="420052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16" name="Rectangle 28"/>
          <p:cNvSpPr>
            <a:spLocks noChangeArrowheads="1"/>
          </p:cNvSpPr>
          <p:nvPr/>
        </p:nvSpPr>
        <p:spPr bwMode="auto">
          <a:xfrm>
            <a:off x="592138" y="4200525"/>
            <a:ext cx="13811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m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17" name="Rectangle 29"/>
          <p:cNvSpPr>
            <a:spLocks noChangeArrowheads="1"/>
          </p:cNvSpPr>
          <p:nvPr/>
        </p:nvSpPr>
        <p:spPr bwMode="auto">
          <a:xfrm>
            <a:off x="730250" y="420052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o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18" name="Rectangle 30"/>
          <p:cNvSpPr>
            <a:spLocks noChangeArrowheads="1"/>
          </p:cNvSpPr>
          <p:nvPr/>
        </p:nvSpPr>
        <p:spPr bwMode="auto">
          <a:xfrm>
            <a:off x="819150" y="4200525"/>
            <a:ext cx="5556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19" name="Rectangle 31"/>
          <p:cNvSpPr>
            <a:spLocks noChangeArrowheads="1"/>
          </p:cNvSpPr>
          <p:nvPr/>
        </p:nvSpPr>
        <p:spPr bwMode="auto">
          <a:xfrm>
            <a:off x="873125" y="4200525"/>
            <a:ext cx="825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y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20" name="Rectangle 32"/>
          <p:cNvSpPr>
            <a:spLocks noChangeArrowheads="1"/>
          </p:cNvSpPr>
          <p:nvPr/>
        </p:nvSpPr>
        <p:spPr bwMode="auto">
          <a:xfrm>
            <a:off x="1695450" y="5600700"/>
            <a:ext cx="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21" name="Rectangle 33"/>
          <p:cNvSpPr>
            <a:spLocks noChangeArrowheads="1"/>
          </p:cNvSpPr>
          <p:nvPr/>
        </p:nvSpPr>
        <p:spPr bwMode="auto">
          <a:xfrm>
            <a:off x="1943100" y="5789613"/>
            <a:ext cx="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22" name="Rectangle 34"/>
          <p:cNvSpPr>
            <a:spLocks noChangeArrowheads="1"/>
          </p:cNvSpPr>
          <p:nvPr/>
        </p:nvSpPr>
        <p:spPr bwMode="auto">
          <a:xfrm>
            <a:off x="387350" y="5984875"/>
            <a:ext cx="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23" name="Freeform 35"/>
          <p:cNvSpPr>
            <a:spLocks/>
          </p:cNvSpPr>
          <p:nvPr/>
        </p:nvSpPr>
        <p:spPr bwMode="auto">
          <a:xfrm>
            <a:off x="3100388" y="949325"/>
            <a:ext cx="727075" cy="363538"/>
          </a:xfrm>
          <a:custGeom>
            <a:avLst/>
            <a:gdLst/>
            <a:ahLst/>
            <a:cxnLst>
              <a:cxn ang="0">
                <a:pos x="458" y="229"/>
              </a:cxn>
              <a:cxn ang="0">
                <a:pos x="458" y="0"/>
              </a:cxn>
              <a:cxn ang="0">
                <a:pos x="0" y="0"/>
              </a:cxn>
              <a:cxn ang="0">
                <a:pos x="0" y="229"/>
              </a:cxn>
              <a:cxn ang="0">
                <a:pos x="458" y="229"/>
              </a:cxn>
              <a:cxn ang="0">
                <a:pos x="458" y="229"/>
              </a:cxn>
            </a:cxnLst>
            <a:rect l="0" t="0" r="r" b="b"/>
            <a:pathLst>
              <a:path w="458" h="229">
                <a:moveTo>
                  <a:pt x="458" y="229"/>
                </a:moveTo>
                <a:lnTo>
                  <a:pt x="458" y="0"/>
                </a:lnTo>
                <a:lnTo>
                  <a:pt x="0" y="0"/>
                </a:lnTo>
                <a:lnTo>
                  <a:pt x="0" y="229"/>
                </a:lnTo>
                <a:lnTo>
                  <a:pt x="458" y="229"/>
                </a:lnTo>
                <a:lnTo>
                  <a:pt x="458" y="229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24" name="Rectangle 36"/>
          <p:cNvSpPr>
            <a:spLocks noChangeArrowheads="1"/>
          </p:cNvSpPr>
          <p:nvPr/>
        </p:nvSpPr>
        <p:spPr bwMode="auto">
          <a:xfrm>
            <a:off x="3302000" y="1036638"/>
            <a:ext cx="119063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C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25" name="Rectangle 37"/>
          <p:cNvSpPr>
            <a:spLocks noChangeArrowheads="1"/>
          </p:cNvSpPr>
          <p:nvPr/>
        </p:nvSpPr>
        <p:spPr bwMode="auto">
          <a:xfrm>
            <a:off x="3419475" y="1036638"/>
            <a:ext cx="109538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P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26" name="Rectangle 38"/>
          <p:cNvSpPr>
            <a:spLocks noChangeArrowheads="1"/>
          </p:cNvSpPr>
          <p:nvPr/>
        </p:nvSpPr>
        <p:spPr bwMode="auto">
          <a:xfrm>
            <a:off x="3525838" y="1036638"/>
            <a:ext cx="11906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U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27" name="Freeform 39"/>
          <p:cNvSpPr>
            <a:spLocks/>
          </p:cNvSpPr>
          <p:nvPr/>
        </p:nvSpPr>
        <p:spPr bwMode="auto">
          <a:xfrm>
            <a:off x="3008313" y="1331913"/>
            <a:ext cx="911225" cy="155575"/>
          </a:xfrm>
          <a:custGeom>
            <a:avLst/>
            <a:gdLst/>
            <a:ahLst/>
            <a:cxnLst>
              <a:cxn ang="0">
                <a:pos x="0" y="95"/>
              </a:cxn>
              <a:cxn ang="0">
                <a:pos x="287" y="0"/>
              </a:cxn>
              <a:cxn ang="0">
                <a:pos x="574" y="98"/>
              </a:cxn>
            </a:cxnLst>
            <a:rect l="0" t="0" r="r" b="b"/>
            <a:pathLst>
              <a:path w="574" h="98">
                <a:moveTo>
                  <a:pt x="0" y="95"/>
                </a:moveTo>
                <a:lnTo>
                  <a:pt x="287" y="0"/>
                </a:lnTo>
                <a:lnTo>
                  <a:pt x="574" y="98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28" name="Freeform 40"/>
          <p:cNvSpPr>
            <a:spLocks/>
          </p:cNvSpPr>
          <p:nvPr/>
        </p:nvSpPr>
        <p:spPr bwMode="auto">
          <a:xfrm>
            <a:off x="3008313" y="1546225"/>
            <a:ext cx="911225" cy="149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7" y="94"/>
              </a:cxn>
              <a:cxn ang="0">
                <a:pos x="574" y="0"/>
              </a:cxn>
            </a:cxnLst>
            <a:rect l="0" t="0" r="r" b="b"/>
            <a:pathLst>
              <a:path w="574" h="94">
                <a:moveTo>
                  <a:pt x="0" y="0"/>
                </a:moveTo>
                <a:lnTo>
                  <a:pt x="287" y="94"/>
                </a:lnTo>
                <a:lnTo>
                  <a:pt x="574" y="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29" name="Line 41"/>
          <p:cNvSpPr>
            <a:spLocks noChangeShapeType="1"/>
          </p:cNvSpPr>
          <p:nvPr/>
        </p:nvSpPr>
        <p:spPr bwMode="auto">
          <a:xfrm>
            <a:off x="3100388" y="1454150"/>
            <a:ext cx="1587" cy="1206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30" name="Line 42"/>
          <p:cNvSpPr>
            <a:spLocks noChangeShapeType="1"/>
          </p:cNvSpPr>
          <p:nvPr/>
        </p:nvSpPr>
        <p:spPr bwMode="auto">
          <a:xfrm flipV="1">
            <a:off x="3827463" y="1454150"/>
            <a:ext cx="1587" cy="1206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31" name="Freeform 43"/>
          <p:cNvSpPr>
            <a:spLocks/>
          </p:cNvSpPr>
          <p:nvPr/>
        </p:nvSpPr>
        <p:spPr bwMode="auto">
          <a:xfrm>
            <a:off x="2009775" y="1716088"/>
            <a:ext cx="2908300" cy="241300"/>
          </a:xfrm>
          <a:custGeom>
            <a:avLst/>
            <a:gdLst/>
            <a:ahLst/>
            <a:cxnLst>
              <a:cxn ang="0">
                <a:pos x="1145" y="0"/>
              </a:cxn>
              <a:cxn ang="0">
                <a:pos x="687" y="0"/>
              </a:cxn>
              <a:cxn ang="0">
                <a:pos x="0" y="152"/>
              </a:cxn>
              <a:cxn ang="0">
                <a:pos x="1832" y="152"/>
              </a:cxn>
              <a:cxn ang="0">
                <a:pos x="1145" y="0"/>
              </a:cxn>
              <a:cxn ang="0">
                <a:pos x="1145" y="0"/>
              </a:cxn>
            </a:cxnLst>
            <a:rect l="0" t="0" r="r" b="b"/>
            <a:pathLst>
              <a:path w="1832" h="152">
                <a:moveTo>
                  <a:pt x="1145" y="0"/>
                </a:moveTo>
                <a:lnTo>
                  <a:pt x="687" y="0"/>
                </a:lnTo>
                <a:lnTo>
                  <a:pt x="0" y="152"/>
                </a:lnTo>
                <a:lnTo>
                  <a:pt x="1832" y="152"/>
                </a:lnTo>
                <a:lnTo>
                  <a:pt x="1145" y="0"/>
                </a:lnTo>
                <a:lnTo>
                  <a:pt x="1145" y="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32" name="Freeform 44"/>
          <p:cNvSpPr>
            <a:spLocks/>
          </p:cNvSpPr>
          <p:nvPr/>
        </p:nvSpPr>
        <p:spPr bwMode="auto">
          <a:xfrm>
            <a:off x="1806575" y="2466975"/>
            <a:ext cx="3314700" cy="149225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1044" y="0"/>
              </a:cxn>
              <a:cxn ang="0">
                <a:pos x="2088" y="94"/>
              </a:cxn>
            </a:cxnLst>
            <a:rect l="0" t="0" r="r" b="b"/>
            <a:pathLst>
              <a:path w="2088" h="94">
                <a:moveTo>
                  <a:pt x="0" y="91"/>
                </a:moveTo>
                <a:lnTo>
                  <a:pt x="1044" y="0"/>
                </a:lnTo>
                <a:lnTo>
                  <a:pt x="2088" y="94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33" name="Freeform 45"/>
          <p:cNvSpPr>
            <a:spLocks/>
          </p:cNvSpPr>
          <p:nvPr/>
        </p:nvSpPr>
        <p:spPr bwMode="auto">
          <a:xfrm>
            <a:off x="1806575" y="3038475"/>
            <a:ext cx="3314700" cy="155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44" y="98"/>
              </a:cxn>
              <a:cxn ang="0">
                <a:pos x="2088" y="0"/>
              </a:cxn>
            </a:cxnLst>
            <a:rect l="0" t="0" r="r" b="b"/>
            <a:pathLst>
              <a:path w="2088" h="98">
                <a:moveTo>
                  <a:pt x="0" y="0"/>
                </a:moveTo>
                <a:lnTo>
                  <a:pt x="1044" y="98"/>
                </a:lnTo>
                <a:lnTo>
                  <a:pt x="2088" y="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34" name="Line 46"/>
          <p:cNvSpPr>
            <a:spLocks noChangeShapeType="1"/>
          </p:cNvSpPr>
          <p:nvPr/>
        </p:nvSpPr>
        <p:spPr bwMode="auto">
          <a:xfrm>
            <a:off x="2009775" y="2597150"/>
            <a:ext cx="1588" cy="4651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35" name="Line 47"/>
          <p:cNvSpPr>
            <a:spLocks noChangeShapeType="1"/>
          </p:cNvSpPr>
          <p:nvPr/>
        </p:nvSpPr>
        <p:spPr bwMode="auto">
          <a:xfrm flipV="1">
            <a:off x="4918075" y="2597150"/>
            <a:ext cx="1588" cy="4556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36" name="Rectangle 48"/>
          <p:cNvSpPr>
            <a:spLocks noChangeArrowheads="1"/>
          </p:cNvSpPr>
          <p:nvPr/>
        </p:nvSpPr>
        <p:spPr bwMode="auto">
          <a:xfrm>
            <a:off x="3363913" y="2732088"/>
            <a:ext cx="109537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B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37" name="Rectangle 49"/>
          <p:cNvSpPr>
            <a:spLocks noChangeArrowheads="1"/>
          </p:cNvSpPr>
          <p:nvPr/>
        </p:nvSpPr>
        <p:spPr bwMode="auto">
          <a:xfrm>
            <a:off x="3471863" y="2732088"/>
            <a:ext cx="9207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u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38" name="Rectangle 50"/>
          <p:cNvSpPr>
            <a:spLocks noChangeArrowheads="1"/>
          </p:cNvSpPr>
          <p:nvPr/>
        </p:nvSpPr>
        <p:spPr bwMode="auto">
          <a:xfrm>
            <a:off x="3559175" y="2732088"/>
            <a:ext cx="8255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s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39" name="Freeform 51"/>
          <p:cNvSpPr>
            <a:spLocks/>
          </p:cNvSpPr>
          <p:nvPr/>
        </p:nvSpPr>
        <p:spPr bwMode="auto">
          <a:xfrm>
            <a:off x="2009775" y="3213100"/>
            <a:ext cx="2908300" cy="727075"/>
          </a:xfrm>
          <a:custGeom>
            <a:avLst/>
            <a:gdLst/>
            <a:ahLst/>
            <a:cxnLst>
              <a:cxn ang="0">
                <a:pos x="1832" y="455"/>
              </a:cxn>
              <a:cxn ang="0">
                <a:pos x="1832" y="0"/>
              </a:cxn>
              <a:cxn ang="0">
                <a:pos x="0" y="0"/>
              </a:cxn>
              <a:cxn ang="0">
                <a:pos x="0" y="458"/>
              </a:cxn>
              <a:cxn ang="0">
                <a:pos x="1832" y="458"/>
              </a:cxn>
              <a:cxn ang="0">
                <a:pos x="1832" y="458"/>
              </a:cxn>
              <a:cxn ang="0">
                <a:pos x="1832" y="455"/>
              </a:cxn>
            </a:cxnLst>
            <a:rect l="0" t="0" r="r" b="b"/>
            <a:pathLst>
              <a:path w="1832" h="458">
                <a:moveTo>
                  <a:pt x="1832" y="455"/>
                </a:moveTo>
                <a:lnTo>
                  <a:pt x="1832" y="0"/>
                </a:lnTo>
                <a:lnTo>
                  <a:pt x="0" y="0"/>
                </a:lnTo>
                <a:lnTo>
                  <a:pt x="0" y="458"/>
                </a:lnTo>
                <a:lnTo>
                  <a:pt x="1832" y="458"/>
                </a:lnTo>
                <a:lnTo>
                  <a:pt x="1832" y="458"/>
                </a:lnTo>
                <a:lnTo>
                  <a:pt x="1832" y="455"/>
                </a:lnTo>
                <a:close/>
              </a:path>
            </a:pathLst>
          </a:custGeom>
          <a:solidFill>
            <a:srgbClr val="FCE9D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40" name="Freeform 52"/>
          <p:cNvSpPr>
            <a:spLocks/>
          </p:cNvSpPr>
          <p:nvPr/>
        </p:nvSpPr>
        <p:spPr bwMode="auto">
          <a:xfrm>
            <a:off x="2009775" y="3213100"/>
            <a:ext cx="2908300" cy="727075"/>
          </a:xfrm>
          <a:custGeom>
            <a:avLst/>
            <a:gdLst/>
            <a:ahLst/>
            <a:cxnLst>
              <a:cxn ang="0">
                <a:pos x="1832" y="455"/>
              </a:cxn>
              <a:cxn ang="0">
                <a:pos x="1832" y="0"/>
              </a:cxn>
              <a:cxn ang="0">
                <a:pos x="0" y="0"/>
              </a:cxn>
              <a:cxn ang="0">
                <a:pos x="0" y="458"/>
              </a:cxn>
              <a:cxn ang="0">
                <a:pos x="1832" y="458"/>
              </a:cxn>
              <a:cxn ang="0">
                <a:pos x="1832" y="458"/>
              </a:cxn>
            </a:cxnLst>
            <a:rect l="0" t="0" r="r" b="b"/>
            <a:pathLst>
              <a:path w="1832" h="458">
                <a:moveTo>
                  <a:pt x="1832" y="455"/>
                </a:moveTo>
                <a:lnTo>
                  <a:pt x="1832" y="0"/>
                </a:lnTo>
                <a:lnTo>
                  <a:pt x="0" y="0"/>
                </a:lnTo>
                <a:lnTo>
                  <a:pt x="0" y="458"/>
                </a:lnTo>
                <a:lnTo>
                  <a:pt x="1832" y="458"/>
                </a:lnTo>
                <a:lnTo>
                  <a:pt x="1832" y="458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41" name="Rectangle 53"/>
          <p:cNvSpPr>
            <a:spLocks noChangeArrowheads="1"/>
          </p:cNvSpPr>
          <p:nvPr/>
        </p:nvSpPr>
        <p:spPr bwMode="auto">
          <a:xfrm>
            <a:off x="3219450" y="3478213"/>
            <a:ext cx="138113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M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42" name="Rectangle 54"/>
          <p:cNvSpPr>
            <a:spLocks noChangeArrowheads="1"/>
          </p:cNvSpPr>
          <p:nvPr/>
        </p:nvSpPr>
        <p:spPr bwMode="auto">
          <a:xfrm>
            <a:off x="3351213" y="3478213"/>
            <a:ext cx="9207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43" name="Rectangle 55"/>
          <p:cNvSpPr>
            <a:spLocks noChangeArrowheads="1"/>
          </p:cNvSpPr>
          <p:nvPr/>
        </p:nvSpPr>
        <p:spPr bwMode="auto">
          <a:xfrm>
            <a:off x="3436938" y="3478213"/>
            <a:ext cx="13811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m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44" name="Rectangle 56"/>
          <p:cNvSpPr>
            <a:spLocks noChangeArrowheads="1"/>
          </p:cNvSpPr>
          <p:nvPr/>
        </p:nvSpPr>
        <p:spPr bwMode="auto">
          <a:xfrm>
            <a:off x="3575050" y="3478213"/>
            <a:ext cx="9207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o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45" name="Rectangle 57"/>
          <p:cNvSpPr>
            <a:spLocks noChangeArrowheads="1"/>
          </p:cNvSpPr>
          <p:nvPr/>
        </p:nvSpPr>
        <p:spPr bwMode="auto">
          <a:xfrm>
            <a:off x="3663950" y="3478213"/>
            <a:ext cx="55563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46" name="Rectangle 58"/>
          <p:cNvSpPr>
            <a:spLocks noChangeArrowheads="1"/>
          </p:cNvSpPr>
          <p:nvPr/>
        </p:nvSpPr>
        <p:spPr bwMode="auto">
          <a:xfrm>
            <a:off x="3722688" y="3478213"/>
            <a:ext cx="8255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y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47" name="Rectangle 59"/>
          <p:cNvSpPr>
            <a:spLocks noChangeArrowheads="1"/>
          </p:cNvSpPr>
          <p:nvPr/>
        </p:nvSpPr>
        <p:spPr bwMode="auto">
          <a:xfrm>
            <a:off x="3113088" y="1728788"/>
            <a:ext cx="13811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M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48" name="Rectangle 60"/>
          <p:cNvSpPr>
            <a:spLocks noChangeArrowheads="1"/>
          </p:cNvSpPr>
          <p:nvPr/>
        </p:nvSpPr>
        <p:spPr bwMode="auto">
          <a:xfrm>
            <a:off x="3248025" y="1728788"/>
            <a:ext cx="9207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u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49" name="Rectangle 61"/>
          <p:cNvSpPr>
            <a:spLocks noChangeArrowheads="1"/>
          </p:cNvSpPr>
          <p:nvPr/>
        </p:nvSpPr>
        <p:spPr bwMode="auto">
          <a:xfrm>
            <a:off x="3333750" y="1728788"/>
            <a:ext cx="36513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l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50" name="Rectangle 62"/>
          <p:cNvSpPr>
            <a:spLocks noChangeArrowheads="1"/>
          </p:cNvSpPr>
          <p:nvPr/>
        </p:nvSpPr>
        <p:spPr bwMode="auto">
          <a:xfrm>
            <a:off x="3373438" y="1728788"/>
            <a:ext cx="46037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t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51" name="Rectangle 63"/>
          <p:cNvSpPr>
            <a:spLocks noChangeArrowheads="1"/>
          </p:cNvSpPr>
          <p:nvPr/>
        </p:nvSpPr>
        <p:spPr bwMode="auto">
          <a:xfrm>
            <a:off x="3416300" y="1728788"/>
            <a:ext cx="36513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i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52" name="Rectangle 64"/>
          <p:cNvSpPr>
            <a:spLocks noChangeArrowheads="1"/>
          </p:cNvSpPr>
          <p:nvPr/>
        </p:nvSpPr>
        <p:spPr bwMode="auto">
          <a:xfrm>
            <a:off x="3448050" y="1728788"/>
            <a:ext cx="9207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p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53" name="Rectangle 65"/>
          <p:cNvSpPr>
            <a:spLocks noChangeArrowheads="1"/>
          </p:cNvSpPr>
          <p:nvPr/>
        </p:nvSpPr>
        <p:spPr bwMode="auto">
          <a:xfrm>
            <a:off x="3541713" y="1728788"/>
            <a:ext cx="3651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l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54" name="Rectangle 66"/>
          <p:cNvSpPr>
            <a:spLocks noChangeArrowheads="1"/>
          </p:cNvSpPr>
          <p:nvPr/>
        </p:nvSpPr>
        <p:spPr bwMode="auto">
          <a:xfrm>
            <a:off x="3575050" y="1728788"/>
            <a:ext cx="9207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55" name="Rectangle 67"/>
          <p:cNvSpPr>
            <a:spLocks noChangeArrowheads="1"/>
          </p:cNvSpPr>
          <p:nvPr/>
        </p:nvSpPr>
        <p:spPr bwMode="auto">
          <a:xfrm>
            <a:off x="3667125" y="1728788"/>
            <a:ext cx="8255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x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56" name="Rectangle 68"/>
          <p:cNvSpPr>
            <a:spLocks noChangeArrowheads="1"/>
          </p:cNvSpPr>
          <p:nvPr/>
        </p:nvSpPr>
        <p:spPr bwMode="auto">
          <a:xfrm>
            <a:off x="3744913" y="1728788"/>
            <a:ext cx="9207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o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57" name="Rectangle 69"/>
          <p:cNvSpPr>
            <a:spLocks noChangeArrowheads="1"/>
          </p:cNvSpPr>
          <p:nvPr/>
        </p:nvSpPr>
        <p:spPr bwMode="auto">
          <a:xfrm>
            <a:off x="3838575" y="1728788"/>
            <a:ext cx="55563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58" name="Freeform 70"/>
          <p:cNvSpPr>
            <a:spLocks/>
          </p:cNvSpPr>
          <p:nvPr/>
        </p:nvSpPr>
        <p:spPr bwMode="auto">
          <a:xfrm>
            <a:off x="2009775" y="2200275"/>
            <a:ext cx="2908300" cy="242888"/>
          </a:xfrm>
          <a:custGeom>
            <a:avLst/>
            <a:gdLst/>
            <a:ahLst/>
            <a:cxnLst>
              <a:cxn ang="0">
                <a:pos x="1832" y="153"/>
              </a:cxn>
              <a:cxn ang="0">
                <a:pos x="1832" y="0"/>
              </a:cxn>
              <a:cxn ang="0">
                <a:pos x="0" y="0"/>
              </a:cxn>
              <a:cxn ang="0">
                <a:pos x="0" y="153"/>
              </a:cxn>
              <a:cxn ang="0">
                <a:pos x="1832" y="153"/>
              </a:cxn>
              <a:cxn ang="0">
                <a:pos x="1832" y="153"/>
              </a:cxn>
            </a:cxnLst>
            <a:rect l="0" t="0" r="r" b="b"/>
            <a:pathLst>
              <a:path w="1832" h="153">
                <a:moveTo>
                  <a:pt x="1832" y="153"/>
                </a:moveTo>
                <a:lnTo>
                  <a:pt x="1832" y="0"/>
                </a:lnTo>
                <a:lnTo>
                  <a:pt x="0" y="0"/>
                </a:lnTo>
                <a:lnTo>
                  <a:pt x="0" y="153"/>
                </a:lnTo>
                <a:lnTo>
                  <a:pt x="1832" y="153"/>
                </a:lnTo>
                <a:lnTo>
                  <a:pt x="1832" y="153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59" name="Rectangle 71"/>
          <p:cNvSpPr>
            <a:spLocks noChangeArrowheads="1"/>
          </p:cNvSpPr>
          <p:nvPr/>
        </p:nvSpPr>
        <p:spPr bwMode="auto">
          <a:xfrm>
            <a:off x="3276600" y="2228850"/>
            <a:ext cx="11906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C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60" name="Rectangle 72"/>
          <p:cNvSpPr>
            <a:spLocks noChangeArrowheads="1"/>
          </p:cNvSpPr>
          <p:nvPr/>
        </p:nvSpPr>
        <p:spPr bwMode="auto">
          <a:xfrm>
            <a:off x="3390900" y="2228850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a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61" name="Rectangle 73"/>
          <p:cNvSpPr>
            <a:spLocks noChangeArrowheads="1"/>
          </p:cNvSpPr>
          <p:nvPr/>
        </p:nvSpPr>
        <p:spPr bwMode="auto">
          <a:xfrm>
            <a:off x="3486150" y="2228850"/>
            <a:ext cx="825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c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62" name="Rectangle 74"/>
          <p:cNvSpPr>
            <a:spLocks noChangeArrowheads="1"/>
          </p:cNvSpPr>
          <p:nvPr/>
        </p:nvSpPr>
        <p:spPr bwMode="auto">
          <a:xfrm>
            <a:off x="3563938" y="2228850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h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63" name="Rectangle 75"/>
          <p:cNvSpPr>
            <a:spLocks noChangeArrowheads="1"/>
          </p:cNvSpPr>
          <p:nvPr/>
        </p:nvSpPr>
        <p:spPr bwMode="auto">
          <a:xfrm>
            <a:off x="3652838" y="2228850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64" name="Freeform 76"/>
          <p:cNvSpPr>
            <a:spLocks/>
          </p:cNvSpPr>
          <p:nvPr/>
        </p:nvSpPr>
        <p:spPr bwMode="auto">
          <a:xfrm>
            <a:off x="2009775" y="1982788"/>
            <a:ext cx="663575" cy="47625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211" y="0"/>
              </a:cxn>
              <a:cxn ang="0">
                <a:pos x="418" y="30"/>
              </a:cxn>
            </a:cxnLst>
            <a:rect l="0" t="0" r="r" b="b"/>
            <a:pathLst>
              <a:path w="418" h="30">
                <a:moveTo>
                  <a:pt x="0" y="30"/>
                </a:moveTo>
                <a:lnTo>
                  <a:pt x="211" y="0"/>
                </a:lnTo>
                <a:lnTo>
                  <a:pt x="418" y="3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65" name="Freeform 77"/>
          <p:cNvSpPr>
            <a:spLocks/>
          </p:cNvSpPr>
          <p:nvPr/>
        </p:nvSpPr>
        <p:spPr bwMode="auto">
          <a:xfrm>
            <a:off x="2009775" y="2127250"/>
            <a:ext cx="663575" cy="53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1" y="34"/>
              </a:cxn>
              <a:cxn ang="0">
                <a:pos x="418" y="3"/>
              </a:cxn>
            </a:cxnLst>
            <a:rect l="0" t="0" r="r" b="b"/>
            <a:pathLst>
              <a:path w="418" h="34">
                <a:moveTo>
                  <a:pt x="0" y="0"/>
                </a:moveTo>
                <a:lnTo>
                  <a:pt x="211" y="34"/>
                </a:lnTo>
                <a:lnTo>
                  <a:pt x="418" y="3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66" name="Line 78"/>
          <p:cNvSpPr>
            <a:spLocks noChangeShapeType="1"/>
          </p:cNvSpPr>
          <p:nvPr/>
        </p:nvSpPr>
        <p:spPr bwMode="auto">
          <a:xfrm>
            <a:off x="2073275" y="2020888"/>
            <a:ext cx="4763" cy="1158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67" name="Line 79"/>
          <p:cNvSpPr>
            <a:spLocks noChangeShapeType="1"/>
          </p:cNvSpPr>
          <p:nvPr/>
        </p:nvSpPr>
        <p:spPr bwMode="auto">
          <a:xfrm flipV="1">
            <a:off x="2605088" y="2025650"/>
            <a:ext cx="6350" cy="1111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68" name="Freeform 80"/>
          <p:cNvSpPr>
            <a:spLocks/>
          </p:cNvSpPr>
          <p:nvPr/>
        </p:nvSpPr>
        <p:spPr bwMode="auto">
          <a:xfrm>
            <a:off x="4249738" y="1982788"/>
            <a:ext cx="668337" cy="47625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210" y="0"/>
              </a:cxn>
              <a:cxn ang="0">
                <a:pos x="421" y="30"/>
              </a:cxn>
            </a:cxnLst>
            <a:rect l="0" t="0" r="r" b="b"/>
            <a:pathLst>
              <a:path w="421" h="30">
                <a:moveTo>
                  <a:pt x="0" y="30"/>
                </a:moveTo>
                <a:lnTo>
                  <a:pt x="210" y="0"/>
                </a:lnTo>
                <a:lnTo>
                  <a:pt x="421" y="3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69" name="Freeform 81"/>
          <p:cNvSpPr>
            <a:spLocks/>
          </p:cNvSpPr>
          <p:nvPr/>
        </p:nvSpPr>
        <p:spPr bwMode="auto">
          <a:xfrm>
            <a:off x="4249738" y="2127250"/>
            <a:ext cx="668337" cy="53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0" y="34"/>
              </a:cxn>
              <a:cxn ang="0">
                <a:pos x="421" y="3"/>
              </a:cxn>
            </a:cxnLst>
            <a:rect l="0" t="0" r="r" b="b"/>
            <a:pathLst>
              <a:path w="421" h="34">
                <a:moveTo>
                  <a:pt x="0" y="0"/>
                </a:moveTo>
                <a:lnTo>
                  <a:pt x="210" y="34"/>
                </a:lnTo>
                <a:lnTo>
                  <a:pt x="421" y="3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70" name="Line 82"/>
          <p:cNvSpPr>
            <a:spLocks noChangeShapeType="1"/>
          </p:cNvSpPr>
          <p:nvPr/>
        </p:nvSpPr>
        <p:spPr bwMode="auto">
          <a:xfrm>
            <a:off x="4316413" y="2020888"/>
            <a:ext cx="1587" cy="1158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71" name="Line 83"/>
          <p:cNvSpPr>
            <a:spLocks noChangeShapeType="1"/>
          </p:cNvSpPr>
          <p:nvPr/>
        </p:nvSpPr>
        <p:spPr bwMode="auto">
          <a:xfrm flipV="1">
            <a:off x="4849813" y="2025650"/>
            <a:ext cx="1587" cy="1111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72" name="Freeform 84"/>
          <p:cNvSpPr>
            <a:spLocks/>
          </p:cNvSpPr>
          <p:nvPr/>
        </p:nvSpPr>
        <p:spPr bwMode="auto">
          <a:xfrm>
            <a:off x="2755900" y="1982788"/>
            <a:ext cx="668338" cy="47625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211" y="0"/>
              </a:cxn>
              <a:cxn ang="0">
                <a:pos x="421" y="30"/>
              </a:cxn>
            </a:cxnLst>
            <a:rect l="0" t="0" r="r" b="b"/>
            <a:pathLst>
              <a:path w="421" h="30">
                <a:moveTo>
                  <a:pt x="0" y="30"/>
                </a:moveTo>
                <a:lnTo>
                  <a:pt x="211" y="0"/>
                </a:lnTo>
                <a:lnTo>
                  <a:pt x="421" y="3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73" name="Freeform 85"/>
          <p:cNvSpPr>
            <a:spLocks/>
          </p:cNvSpPr>
          <p:nvPr/>
        </p:nvSpPr>
        <p:spPr bwMode="auto">
          <a:xfrm>
            <a:off x="2755900" y="2127250"/>
            <a:ext cx="668338" cy="53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1" y="34"/>
              </a:cxn>
              <a:cxn ang="0">
                <a:pos x="421" y="3"/>
              </a:cxn>
            </a:cxnLst>
            <a:rect l="0" t="0" r="r" b="b"/>
            <a:pathLst>
              <a:path w="421" h="34">
                <a:moveTo>
                  <a:pt x="0" y="0"/>
                </a:moveTo>
                <a:lnTo>
                  <a:pt x="211" y="34"/>
                </a:lnTo>
                <a:lnTo>
                  <a:pt x="421" y="3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74" name="Line 86"/>
          <p:cNvSpPr>
            <a:spLocks noChangeShapeType="1"/>
          </p:cNvSpPr>
          <p:nvPr/>
        </p:nvSpPr>
        <p:spPr bwMode="auto">
          <a:xfrm>
            <a:off x="2819400" y="2020888"/>
            <a:ext cx="4763" cy="1158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75" name="Line 87"/>
          <p:cNvSpPr>
            <a:spLocks noChangeShapeType="1"/>
          </p:cNvSpPr>
          <p:nvPr/>
        </p:nvSpPr>
        <p:spPr bwMode="auto">
          <a:xfrm flipV="1">
            <a:off x="3352800" y="2025650"/>
            <a:ext cx="4763" cy="1111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76" name="Freeform 88"/>
          <p:cNvSpPr>
            <a:spLocks/>
          </p:cNvSpPr>
          <p:nvPr/>
        </p:nvSpPr>
        <p:spPr bwMode="auto">
          <a:xfrm>
            <a:off x="3502025" y="1982788"/>
            <a:ext cx="669925" cy="47625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211" y="0"/>
              </a:cxn>
              <a:cxn ang="0">
                <a:pos x="422" y="30"/>
              </a:cxn>
            </a:cxnLst>
            <a:rect l="0" t="0" r="r" b="b"/>
            <a:pathLst>
              <a:path w="422" h="30">
                <a:moveTo>
                  <a:pt x="0" y="30"/>
                </a:moveTo>
                <a:lnTo>
                  <a:pt x="211" y="0"/>
                </a:lnTo>
                <a:lnTo>
                  <a:pt x="422" y="3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77" name="Freeform 89"/>
          <p:cNvSpPr>
            <a:spLocks/>
          </p:cNvSpPr>
          <p:nvPr/>
        </p:nvSpPr>
        <p:spPr bwMode="auto">
          <a:xfrm>
            <a:off x="3502025" y="2127250"/>
            <a:ext cx="669925" cy="53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1" y="34"/>
              </a:cxn>
              <a:cxn ang="0">
                <a:pos x="422" y="3"/>
              </a:cxn>
            </a:cxnLst>
            <a:rect l="0" t="0" r="r" b="b"/>
            <a:pathLst>
              <a:path w="422" h="34">
                <a:moveTo>
                  <a:pt x="0" y="0"/>
                </a:moveTo>
                <a:lnTo>
                  <a:pt x="211" y="34"/>
                </a:lnTo>
                <a:lnTo>
                  <a:pt x="422" y="3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78" name="Line 90"/>
          <p:cNvSpPr>
            <a:spLocks noChangeShapeType="1"/>
          </p:cNvSpPr>
          <p:nvPr/>
        </p:nvSpPr>
        <p:spPr bwMode="auto">
          <a:xfrm>
            <a:off x="3570288" y="2020888"/>
            <a:ext cx="1587" cy="1158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79" name="Line 91"/>
          <p:cNvSpPr>
            <a:spLocks noChangeShapeType="1"/>
          </p:cNvSpPr>
          <p:nvPr/>
        </p:nvSpPr>
        <p:spPr bwMode="auto">
          <a:xfrm flipV="1">
            <a:off x="4103688" y="2025650"/>
            <a:ext cx="1587" cy="1111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80" name="Freeform 92"/>
          <p:cNvSpPr>
            <a:spLocks/>
          </p:cNvSpPr>
          <p:nvPr/>
        </p:nvSpPr>
        <p:spPr bwMode="auto">
          <a:xfrm>
            <a:off x="7011988" y="939800"/>
            <a:ext cx="727075" cy="363538"/>
          </a:xfrm>
          <a:custGeom>
            <a:avLst/>
            <a:gdLst/>
            <a:ahLst/>
            <a:cxnLst>
              <a:cxn ang="0">
                <a:pos x="458" y="229"/>
              </a:cxn>
              <a:cxn ang="0">
                <a:pos x="458" y="0"/>
              </a:cxn>
              <a:cxn ang="0">
                <a:pos x="0" y="0"/>
              </a:cxn>
              <a:cxn ang="0">
                <a:pos x="0" y="229"/>
              </a:cxn>
              <a:cxn ang="0">
                <a:pos x="458" y="229"/>
              </a:cxn>
              <a:cxn ang="0">
                <a:pos x="458" y="229"/>
              </a:cxn>
            </a:cxnLst>
            <a:rect l="0" t="0" r="r" b="b"/>
            <a:pathLst>
              <a:path w="458" h="229">
                <a:moveTo>
                  <a:pt x="458" y="229"/>
                </a:moveTo>
                <a:lnTo>
                  <a:pt x="458" y="0"/>
                </a:lnTo>
                <a:lnTo>
                  <a:pt x="0" y="0"/>
                </a:lnTo>
                <a:lnTo>
                  <a:pt x="0" y="229"/>
                </a:lnTo>
                <a:lnTo>
                  <a:pt x="458" y="229"/>
                </a:lnTo>
                <a:lnTo>
                  <a:pt x="458" y="229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81" name="Rectangle 93"/>
          <p:cNvSpPr>
            <a:spLocks noChangeArrowheads="1"/>
          </p:cNvSpPr>
          <p:nvPr/>
        </p:nvSpPr>
        <p:spPr bwMode="auto">
          <a:xfrm>
            <a:off x="7197725" y="1027113"/>
            <a:ext cx="119063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C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82" name="Rectangle 94"/>
          <p:cNvSpPr>
            <a:spLocks noChangeArrowheads="1"/>
          </p:cNvSpPr>
          <p:nvPr/>
        </p:nvSpPr>
        <p:spPr bwMode="auto">
          <a:xfrm>
            <a:off x="7319963" y="1027113"/>
            <a:ext cx="109537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P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83" name="Rectangle 95"/>
          <p:cNvSpPr>
            <a:spLocks noChangeArrowheads="1"/>
          </p:cNvSpPr>
          <p:nvPr/>
        </p:nvSpPr>
        <p:spPr bwMode="auto">
          <a:xfrm>
            <a:off x="7426325" y="1027113"/>
            <a:ext cx="119063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U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84" name="Freeform 96"/>
          <p:cNvSpPr>
            <a:spLocks/>
          </p:cNvSpPr>
          <p:nvPr/>
        </p:nvSpPr>
        <p:spPr bwMode="auto">
          <a:xfrm>
            <a:off x="6919913" y="1322388"/>
            <a:ext cx="911225" cy="150812"/>
          </a:xfrm>
          <a:custGeom>
            <a:avLst/>
            <a:gdLst/>
            <a:ahLst/>
            <a:cxnLst>
              <a:cxn ang="0">
                <a:pos x="0" y="95"/>
              </a:cxn>
              <a:cxn ang="0">
                <a:pos x="287" y="0"/>
              </a:cxn>
              <a:cxn ang="0">
                <a:pos x="574" y="95"/>
              </a:cxn>
            </a:cxnLst>
            <a:rect l="0" t="0" r="r" b="b"/>
            <a:pathLst>
              <a:path w="574" h="95">
                <a:moveTo>
                  <a:pt x="0" y="95"/>
                </a:moveTo>
                <a:lnTo>
                  <a:pt x="287" y="0"/>
                </a:lnTo>
                <a:lnTo>
                  <a:pt x="574" y="95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85" name="Freeform 97"/>
          <p:cNvSpPr>
            <a:spLocks/>
          </p:cNvSpPr>
          <p:nvPr/>
        </p:nvSpPr>
        <p:spPr bwMode="auto">
          <a:xfrm>
            <a:off x="6919913" y="1536700"/>
            <a:ext cx="911225" cy="149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7" y="94"/>
              </a:cxn>
              <a:cxn ang="0">
                <a:pos x="574" y="0"/>
              </a:cxn>
            </a:cxnLst>
            <a:rect l="0" t="0" r="r" b="b"/>
            <a:pathLst>
              <a:path w="574" h="94">
                <a:moveTo>
                  <a:pt x="0" y="0"/>
                </a:moveTo>
                <a:lnTo>
                  <a:pt x="287" y="94"/>
                </a:lnTo>
                <a:lnTo>
                  <a:pt x="574" y="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86" name="Line 98"/>
          <p:cNvSpPr>
            <a:spLocks noChangeShapeType="1"/>
          </p:cNvSpPr>
          <p:nvPr/>
        </p:nvSpPr>
        <p:spPr bwMode="auto">
          <a:xfrm>
            <a:off x="7011988" y="1444625"/>
            <a:ext cx="1587" cy="1206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87" name="Line 99"/>
          <p:cNvSpPr>
            <a:spLocks noChangeShapeType="1"/>
          </p:cNvSpPr>
          <p:nvPr/>
        </p:nvSpPr>
        <p:spPr bwMode="auto">
          <a:xfrm flipV="1">
            <a:off x="7739063" y="1444625"/>
            <a:ext cx="1587" cy="1206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88" name="Freeform 100"/>
          <p:cNvSpPr>
            <a:spLocks/>
          </p:cNvSpPr>
          <p:nvPr/>
        </p:nvSpPr>
        <p:spPr bwMode="auto">
          <a:xfrm>
            <a:off x="7011988" y="1706563"/>
            <a:ext cx="727075" cy="725487"/>
          </a:xfrm>
          <a:custGeom>
            <a:avLst/>
            <a:gdLst/>
            <a:ahLst/>
            <a:cxnLst>
              <a:cxn ang="0">
                <a:pos x="458" y="457"/>
              </a:cxn>
              <a:cxn ang="0">
                <a:pos x="458" y="0"/>
              </a:cxn>
              <a:cxn ang="0">
                <a:pos x="0" y="0"/>
              </a:cxn>
              <a:cxn ang="0">
                <a:pos x="0" y="457"/>
              </a:cxn>
              <a:cxn ang="0">
                <a:pos x="458" y="457"/>
              </a:cxn>
              <a:cxn ang="0">
                <a:pos x="458" y="457"/>
              </a:cxn>
            </a:cxnLst>
            <a:rect l="0" t="0" r="r" b="b"/>
            <a:pathLst>
              <a:path w="458" h="457">
                <a:moveTo>
                  <a:pt x="458" y="457"/>
                </a:moveTo>
                <a:lnTo>
                  <a:pt x="458" y="0"/>
                </a:lnTo>
                <a:lnTo>
                  <a:pt x="0" y="0"/>
                </a:lnTo>
                <a:lnTo>
                  <a:pt x="0" y="457"/>
                </a:lnTo>
                <a:lnTo>
                  <a:pt x="458" y="457"/>
                </a:lnTo>
                <a:lnTo>
                  <a:pt x="458" y="457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89" name="Rectangle 101"/>
          <p:cNvSpPr>
            <a:spLocks noChangeArrowheads="1"/>
          </p:cNvSpPr>
          <p:nvPr/>
        </p:nvSpPr>
        <p:spPr bwMode="auto">
          <a:xfrm>
            <a:off x="7192963" y="1971675"/>
            <a:ext cx="11906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C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90" name="Rectangle 102"/>
          <p:cNvSpPr>
            <a:spLocks noChangeArrowheads="1"/>
          </p:cNvSpPr>
          <p:nvPr/>
        </p:nvSpPr>
        <p:spPr bwMode="auto">
          <a:xfrm>
            <a:off x="7307263" y="197167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a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91" name="Rectangle 103"/>
          <p:cNvSpPr>
            <a:spLocks noChangeArrowheads="1"/>
          </p:cNvSpPr>
          <p:nvPr/>
        </p:nvSpPr>
        <p:spPr bwMode="auto">
          <a:xfrm>
            <a:off x="7397750" y="1971675"/>
            <a:ext cx="825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c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92" name="Rectangle 104"/>
          <p:cNvSpPr>
            <a:spLocks noChangeArrowheads="1"/>
          </p:cNvSpPr>
          <p:nvPr/>
        </p:nvSpPr>
        <p:spPr bwMode="auto">
          <a:xfrm>
            <a:off x="7480300" y="197167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h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93" name="Rectangle 105"/>
          <p:cNvSpPr>
            <a:spLocks noChangeArrowheads="1"/>
          </p:cNvSpPr>
          <p:nvPr/>
        </p:nvSpPr>
        <p:spPr bwMode="auto">
          <a:xfrm>
            <a:off x="7564438" y="197167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94" name="Freeform 106"/>
          <p:cNvSpPr>
            <a:spLocks/>
          </p:cNvSpPr>
          <p:nvPr/>
        </p:nvSpPr>
        <p:spPr bwMode="auto">
          <a:xfrm>
            <a:off x="6919913" y="2457450"/>
            <a:ext cx="911225" cy="149225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287" y="0"/>
              </a:cxn>
              <a:cxn ang="0">
                <a:pos x="574" y="94"/>
              </a:cxn>
            </a:cxnLst>
            <a:rect l="0" t="0" r="r" b="b"/>
            <a:pathLst>
              <a:path w="574" h="94">
                <a:moveTo>
                  <a:pt x="0" y="91"/>
                </a:moveTo>
                <a:lnTo>
                  <a:pt x="287" y="0"/>
                </a:lnTo>
                <a:lnTo>
                  <a:pt x="574" y="94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95" name="Freeform 107"/>
          <p:cNvSpPr>
            <a:spLocks/>
          </p:cNvSpPr>
          <p:nvPr/>
        </p:nvSpPr>
        <p:spPr bwMode="auto">
          <a:xfrm>
            <a:off x="6919913" y="3028950"/>
            <a:ext cx="911225" cy="155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7" y="98"/>
              </a:cxn>
              <a:cxn ang="0">
                <a:pos x="574" y="0"/>
              </a:cxn>
            </a:cxnLst>
            <a:rect l="0" t="0" r="r" b="b"/>
            <a:pathLst>
              <a:path w="574" h="98">
                <a:moveTo>
                  <a:pt x="0" y="0"/>
                </a:moveTo>
                <a:lnTo>
                  <a:pt x="287" y="98"/>
                </a:lnTo>
                <a:lnTo>
                  <a:pt x="574" y="0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96" name="Line 108"/>
          <p:cNvSpPr>
            <a:spLocks noChangeShapeType="1"/>
          </p:cNvSpPr>
          <p:nvPr/>
        </p:nvSpPr>
        <p:spPr bwMode="auto">
          <a:xfrm>
            <a:off x="7011988" y="2573338"/>
            <a:ext cx="1587" cy="4889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97" name="Line 109"/>
          <p:cNvSpPr>
            <a:spLocks noChangeShapeType="1"/>
          </p:cNvSpPr>
          <p:nvPr/>
        </p:nvSpPr>
        <p:spPr bwMode="auto">
          <a:xfrm flipV="1">
            <a:off x="7739063" y="2578100"/>
            <a:ext cx="1587" cy="4794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5998" name="Rectangle 110"/>
          <p:cNvSpPr>
            <a:spLocks noChangeArrowheads="1"/>
          </p:cNvSpPr>
          <p:nvPr/>
        </p:nvSpPr>
        <p:spPr bwMode="auto">
          <a:xfrm>
            <a:off x="7275513" y="2722563"/>
            <a:ext cx="109537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B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5999" name="Rectangle 111"/>
          <p:cNvSpPr>
            <a:spLocks noChangeArrowheads="1"/>
          </p:cNvSpPr>
          <p:nvPr/>
        </p:nvSpPr>
        <p:spPr bwMode="auto">
          <a:xfrm>
            <a:off x="7383463" y="2722563"/>
            <a:ext cx="9207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u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00" name="Rectangle 112"/>
          <p:cNvSpPr>
            <a:spLocks noChangeArrowheads="1"/>
          </p:cNvSpPr>
          <p:nvPr/>
        </p:nvSpPr>
        <p:spPr bwMode="auto">
          <a:xfrm>
            <a:off x="7475538" y="2722563"/>
            <a:ext cx="8255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s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01" name="Freeform 113"/>
          <p:cNvSpPr>
            <a:spLocks/>
          </p:cNvSpPr>
          <p:nvPr/>
        </p:nvSpPr>
        <p:spPr bwMode="auto">
          <a:xfrm>
            <a:off x="6619875" y="3203575"/>
            <a:ext cx="727075" cy="727075"/>
          </a:xfrm>
          <a:custGeom>
            <a:avLst/>
            <a:gdLst/>
            <a:ahLst/>
            <a:cxnLst>
              <a:cxn ang="0">
                <a:pos x="458" y="455"/>
              </a:cxn>
              <a:cxn ang="0">
                <a:pos x="458" y="0"/>
              </a:cxn>
              <a:cxn ang="0">
                <a:pos x="0" y="0"/>
              </a:cxn>
              <a:cxn ang="0">
                <a:pos x="0" y="458"/>
              </a:cxn>
              <a:cxn ang="0">
                <a:pos x="458" y="458"/>
              </a:cxn>
              <a:cxn ang="0">
                <a:pos x="458" y="458"/>
              </a:cxn>
              <a:cxn ang="0">
                <a:pos x="458" y="455"/>
              </a:cxn>
            </a:cxnLst>
            <a:rect l="0" t="0" r="r" b="b"/>
            <a:pathLst>
              <a:path w="458" h="458">
                <a:moveTo>
                  <a:pt x="458" y="455"/>
                </a:moveTo>
                <a:lnTo>
                  <a:pt x="458" y="0"/>
                </a:lnTo>
                <a:lnTo>
                  <a:pt x="0" y="0"/>
                </a:lnTo>
                <a:lnTo>
                  <a:pt x="0" y="458"/>
                </a:lnTo>
                <a:lnTo>
                  <a:pt x="458" y="458"/>
                </a:lnTo>
                <a:lnTo>
                  <a:pt x="458" y="458"/>
                </a:lnTo>
                <a:lnTo>
                  <a:pt x="458" y="455"/>
                </a:lnTo>
                <a:close/>
              </a:path>
            </a:pathLst>
          </a:custGeom>
          <a:solidFill>
            <a:srgbClr val="FCE9D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6002" name="Freeform 114"/>
          <p:cNvSpPr>
            <a:spLocks/>
          </p:cNvSpPr>
          <p:nvPr/>
        </p:nvSpPr>
        <p:spPr bwMode="auto">
          <a:xfrm>
            <a:off x="6619875" y="3203575"/>
            <a:ext cx="727075" cy="727075"/>
          </a:xfrm>
          <a:custGeom>
            <a:avLst/>
            <a:gdLst/>
            <a:ahLst/>
            <a:cxnLst>
              <a:cxn ang="0">
                <a:pos x="458" y="455"/>
              </a:cxn>
              <a:cxn ang="0">
                <a:pos x="458" y="0"/>
              </a:cxn>
              <a:cxn ang="0">
                <a:pos x="0" y="0"/>
              </a:cxn>
              <a:cxn ang="0">
                <a:pos x="0" y="458"/>
              </a:cxn>
              <a:cxn ang="0">
                <a:pos x="458" y="458"/>
              </a:cxn>
              <a:cxn ang="0">
                <a:pos x="458" y="458"/>
              </a:cxn>
            </a:cxnLst>
            <a:rect l="0" t="0" r="r" b="b"/>
            <a:pathLst>
              <a:path w="458" h="458">
                <a:moveTo>
                  <a:pt x="458" y="455"/>
                </a:moveTo>
                <a:lnTo>
                  <a:pt x="458" y="0"/>
                </a:lnTo>
                <a:lnTo>
                  <a:pt x="0" y="0"/>
                </a:lnTo>
                <a:lnTo>
                  <a:pt x="0" y="458"/>
                </a:lnTo>
                <a:lnTo>
                  <a:pt x="458" y="458"/>
                </a:lnTo>
                <a:lnTo>
                  <a:pt x="458" y="458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6003" name="Rectangle 115"/>
          <p:cNvSpPr>
            <a:spLocks noChangeArrowheads="1"/>
          </p:cNvSpPr>
          <p:nvPr/>
        </p:nvSpPr>
        <p:spPr bwMode="auto">
          <a:xfrm>
            <a:off x="6699250" y="3371850"/>
            <a:ext cx="13811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M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04" name="Rectangle 116"/>
          <p:cNvSpPr>
            <a:spLocks noChangeArrowheads="1"/>
          </p:cNvSpPr>
          <p:nvPr/>
        </p:nvSpPr>
        <p:spPr bwMode="auto">
          <a:xfrm>
            <a:off x="6832600" y="3371850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05" name="Rectangle 117"/>
          <p:cNvSpPr>
            <a:spLocks noChangeArrowheads="1"/>
          </p:cNvSpPr>
          <p:nvPr/>
        </p:nvSpPr>
        <p:spPr bwMode="auto">
          <a:xfrm>
            <a:off x="6918325" y="3371850"/>
            <a:ext cx="13811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m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06" name="Rectangle 118"/>
          <p:cNvSpPr>
            <a:spLocks noChangeArrowheads="1"/>
          </p:cNvSpPr>
          <p:nvPr/>
        </p:nvSpPr>
        <p:spPr bwMode="auto">
          <a:xfrm>
            <a:off x="7054850" y="3371850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o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07" name="Rectangle 119"/>
          <p:cNvSpPr>
            <a:spLocks noChangeArrowheads="1"/>
          </p:cNvSpPr>
          <p:nvPr/>
        </p:nvSpPr>
        <p:spPr bwMode="auto">
          <a:xfrm>
            <a:off x="7148513" y="3371850"/>
            <a:ext cx="5556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08" name="Rectangle 120"/>
          <p:cNvSpPr>
            <a:spLocks noChangeArrowheads="1"/>
          </p:cNvSpPr>
          <p:nvPr/>
        </p:nvSpPr>
        <p:spPr bwMode="auto">
          <a:xfrm>
            <a:off x="7204075" y="3371850"/>
            <a:ext cx="825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y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09" name="Rectangle 121"/>
          <p:cNvSpPr>
            <a:spLocks noChangeArrowheads="1"/>
          </p:cNvSpPr>
          <p:nvPr/>
        </p:nvSpPr>
        <p:spPr bwMode="auto">
          <a:xfrm>
            <a:off x="7381875" y="3371850"/>
            <a:ext cx="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10" name="Rectangle 122"/>
          <p:cNvSpPr>
            <a:spLocks noChangeArrowheads="1"/>
          </p:cNvSpPr>
          <p:nvPr/>
        </p:nvSpPr>
        <p:spPr bwMode="auto">
          <a:xfrm>
            <a:off x="6731000" y="356552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b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11" name="Rectangle 123"/>
          <p:cNvSpPr>
            <a:spLocks noChangeArrowheads="1"/>
          </p:cNvSpPr>
          <p:nvPr/>
        </p:nvSpPr>
        <p:spPr bwMode="auto">
          <a:xfrm>
            <a:off x="6823075" y="356552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a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12" name="Rectangle 124"/>
          <p:cNvSpPr>
            <a:spLocks noChangeArrowheads="1"/>
          </p:cNvSpPr>
          <p:nvPr/>
        </p:nvSpPr>
        <p:spPr bwMode="auto">
          <a:xfrm>
            <a:off x="6913563" y="356552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n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13" name="Rectangle 125"/>
          <p:cNvSpPr>
            <a:spLocks noChangeArrowheads="1"/>
          </p:cNvSpPr>
          <p:nvPr/>
        </p:nvSpPr>
        <p:spPr bwMode="auto">
          <a:xfrm>
            <a:off x="7005638" y="3565525"/>
            <a:ext cx="825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k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14" name="Rectangle 126"/>
          <p:cNvSpPr>
            <a:spLocks noChangeArrowheads="1"/>
          </p:cNvSpPr>
          <p:nvPr/>
        </p:nvSpPr>
        <p:spPr bwMode="auto">
          <a:xfrm>
            <a:off x="7086600" y="3565525"/>
            <a:ext cx="46038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15" name="Rectangle 127"/>
          <p:cNvSpPr>
            <a:spLocks noChangeArrowheads="1"/>
          </p:cNvSpPr>
          <p:nvPr/>
        </p:nvSpPr>
        <p:spPr bwMode="auto">
          <a:xfrm>
            <a:off x="7131050" y="356552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1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16" name="Freeform 128"/>
          <p:cNvSpPr>
            <a:spLocks/>
          </p:cNvSpPr>
          <p:nvPr/>
        </p:nvSpPr>
        <p:spPr bwMode="auto">
          <a:xfrm>
            <a:off x="7404100" y="3203575"/>
            <a:ext cx="727075" cy="727075"/>
          </a:xfrm>
          <a:custGeom>
            <a:avLst/>
            <a:gdLst/>
            <a:ahLst/>
            <a:cxnLst>
              <a:cxn ang="0">
                <a:pos x="458" y="455"/>
              </a:cxn>
              <a:cxn ang="0">
                <a:pos x="458" y="0"/>
              </a:cxn>
              <a:cxn ang="0">
                <a:pos x="0" y="0"/>
              </a:cxn>
              <a:cxn ang="0">
                <a:pos x="0" y="458"/>
              </a:cxn>
              <a:cxn ang="0">
                <a:pos x="458" y="458"/>
              </a:cxn>
              <a:cxn ang="0">
                <a:pos x="458" y="458"/>
              </a:cxn>
              <a:cxn ang="0">
                <a:pos x="458" y="455"/>
              </a:cxn>
            </a:cxnLst>
            <a:rect l="0" t="0" r="r" b="b"/>
            <a:pathLst>
              <a:path w="458" h="458">
                <a:moveTo>
                  <a:pt x="458" y="455"/>
                </a:moveTo>
                <a:lnTo>
                  <a:pt x="458" y="0"/>
                </a:lnTo>
                <a:lnTo>
                  <a:pt x="0" y="0"/>
                </a:lnTo>
                <a:lnTo>
                  <a:pt x="0" y="458"/>
                </a:lnTo>
                <a:lnTo>
                  <a:pt x="458" y="458"/>
                </a:lnTo>
                <a:lnTo>
                  <a:pt x="458" y="458"/>
                </a:lnTo>
                <a:lnTo>
                  <a:pt x="458" y="455"/>
                </a:lnTo>
                <a:close/>
              </a:path>
            </a:pathLst>
          </a:custGeom>
          <a:solidFill>
            <a:srgbClr val="FCE9D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6017" name="Freeform 129"/>
          <p:cNvSpPr>
            <a:spLocks/>
          </p:cNvSpPr>
          <p:nvPr/>
        </p:nvSpPr>
        <p:spPr bwMode="auto">
          <a:xfrm>
            <a:off x="7404100" y="3203575"/>
            <a:ext cx="727075" cy="727075"/>
          </a:xfrm>
          <a:custGeom>
            <a:avLst/>
            <a:gdLst/>
            <a:ahLst/>
            <a:cxnLst>
              <a:cxn ang="0">
                <a:pos x="458" y="455"/>
              </a:cxn>
              <a:cxn ang="0">
                <a:pos x="458" y="0"/>
              </a:cxn>
              <a:cxn ang="0">
                <a:pos x="0" y="0"/>
              </a:cxn>
              <a:cxn ang="0">
                <a:pos x="0" y="458"/>
              </a:cxn>
              <a:cxn ang="0">
                <a:pos x="458" y="458"/>
              </a:cxn>
              <a:cxn ang="0">
                <a:pos x="458" y="458"/>
              </a:cxn>
            </a:cxnLst>
            <a:rect l="0" t="0" r="r" b="b"/>
            <a:pathLst>
              <a:path w="458" h="458">
                <a:moveTo>
                  <a:pt x="458" y="455"/>
                </a:moveTo>
                <a:lnTo>
                  <a:pt x="458" y="0"/>
                </a:lnTo>
                <a:lnTo>
                  <a:pt x="0" y="0"/>
                </a:lnTo>
                <a:lnTo>
                  <a:pt x="0" y="458"/>
                </a:lnTo>
                <a:lnTo>
                  <a:pt x="458" y="458"/>
                </a:lnTo>
                <a:lnTo>
                  <a:pt x="458" y="458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6018" name="Rectangle 130"/>
          <p:cNvSpPr>
            <a:spLocks noChangeArrowheads="1"/>
          </p:cNvSpPr>
          <p:nvPr/>
        </p:nvSpPr>
        <p:spPr bwMode="auto">
          <a:xfrm>
            <a:off x="7485063" y="3371850"/>
            <a:ext cx="13811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M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19" name="Rectangle 131"/>
          <p:cNvSpPr>
            <a:spLocks noChangeArrowheads="1"/>
          </p:cNvSpPr>
          <p:nvPr/>
        </p:nvSpPr>
        <p:spPr bwMode="auto">
          <a:xfrm>
            <a:off x="7618413" y="3371850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20" name="Rectangle 132"/>
          <p:cNvSpPr>
            <a:spLocks noChangeArrowheads="1"/>
          </p:cNvSpPr>
          <p:nvPr/>
        </p:nvSpPr>
        <p:spPr bwMode="auto">
          <a:xfrm>
            <a:off x="7708900" y="3371850"/>
            <a:ext cx="13811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m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21" name="Rectangle 133"/>
          <p:cNvSpPr>
            <a:spLocks noChangeArrowheads="1"/>
          </p:cNvSpPr>
          <p:nvPr/>
        </p:nvSpPr>
        <p:spPr bwMode="auto">
          <a:xfrm>
            <a:off x="7840663" y="3371850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o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22" name="Rectangle 134"/>
          <p:cNvSpPr>
            <a:spLocks noChangeArrowheads="1"/>
          </p:cNvSpPr>
          <p:nvPr/>
        </p:nvSpPr>
        <p:spPr bwMode="auto">
          <a:xfrm>
            <a:off x="7934325" y="3371850"/>
            <a:ext cx="5556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23" name="Rectangle 135"/>
          <p:cNvSpPr>
            <a:spLocks noChangeArrowheads="1"/>
          </p:cNvSpPr>
          <p:nvPr/>
        </p:nvSpPr>
        <p:spPr bwMode="auto">
          <a:xfrm>
            <a:off x="7989888" y="3371850"/>
            <a:ext cx="825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y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24" name="Rectangle 136"/>
          <p:cNvSpPr>
            <a:spLocks noChangeArrowheads="1"/>
          </p:cNvSpPr>
          <p:nvPr/>
        </p:nvSpPr>
        <p:spPr bwMode="auto">
          <a:xfrm>
            <a:off x="8170863" y="3371850"/>
            <a:ext cx="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25" name="Rectangle 137"/>
          <p:cNvSpPr>
            <a:spLocks noChangeArrowheads="1"/>
          </p:cNvSpPr>
          <p:nvPr/>
        </p:nvSpPr>
        <p:spPr bwMode="auto">
          <a:xfrm>
            <a:off x="7519988" y="356552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b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26" name="Rectangle 138"/>
          <p:cNvSpPr>
            <a:spLocks noChangeArrowheads="1"/>
          </p:cNvSpPr>
          <p:nvPr/>
        </p:nvSpPr>
        <p:spPr bwMode="auto">
          <a:xfrm>
            <a:off x="7607300" y="356552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a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27" name="Rectangle 139"/>
          <p:cNvSpPr>
            <a:spLocks noChangeArrowheads="1"/>
          </p:cNvSpPr>
          <p:nvPr/>
        </p:nvSpPr>
        <p:spPr bwMode="auto">
          <a:xfrm>
            <a:off x="7702550" y="356552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n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28" name="Rectangle 140"/>
          <p:cNvSpPr>
            <a:spLocks noChangeArrowheads="1"/>
          </p:cNvSpPr>
          <p:nvPr/>
        </p:nvSpPr>
        <p:spPr bwMode="auto">
          <a:xfrm>
            <a:off x="7789863" y="3565525"/>
            <a:ext cx="825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k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29" name="Rectangle 141"/>
          <p:cNvSpPr>
            <a:spLocks noChangeArrowheads="1"/>
          </p:cNvSpPr>
          <p:nvPr/>
        </p:nvSpPr>
        <p:spPr bwMode="auto">
          <a:xfrm>
            <a:off x="7870825" y="3565525"/>
            <a:ext cx="46038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30" name="Rectangle 142"/>
          <p:cNvSpPr>
            <a:spLocks noChangeArrowheads="1"/>
          </p:cNvSpPr>
          <p:nvPr/>
        </p:nvSpPr>
        <p:spPr bwMode="auto">
          <a:xfrm>
            <a:off x="7916863" y="356552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2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31" name="Freeform 143"/>
          <p:cNvSpPr>
            <a:spLocks/>
          </p:cNvSpPr>
          <p:nvPr/>
        </p:nvSpPr>
        <p:spPr bwMode="auto">
          <a:xfrm>
            <a:off x="8194675" y="3203575"/>
            <a:ext cx="727075" cy="727075"/>
          </a:xfrm>
          <a:custGeom>
            <a:avLst/>
            <a:gdLst/>
            <a:ahLst/>
            <a:cxnLst>
              <a:cxn ang="0">
                <a:pos x="458" y="455"/>
              </a:cxn>
              <a:cxn ang="0">
                <a:pos x="458" y="0"/>
              </a:cxn>
              <a:cxn ang="0">
                <a:pos x="0" y="0"/>
              </a:cxn>
              <a:cxn ang="0">
                <a:pos x="0" y="458"/>
              </a:cxn>
              <a:cxn ang="0">
                <a:pos x="458" y="458"/>
              </a:cxn>
              <a:cxn ang="0">
                <a:pos x="458" y="458"/>
              </a:cxn>
              <a:cxn ang="0">
                <a:pos x="458" y="455"/>
              </a:cxn>
            </a:cxnLst>
            <a:rect l="0" t="0" r="r" b="b"/>
            <a:pathLst>
              <a:path w="458" h="458">
                <a:moveTo>
                  <a:pt x="458" y="455"/>
                </a:moveTo>
                <a:lnTo>
                  <a:pt x="458" y="0"/>
                </a:lnTo>
                <a:lnTo>
                  <a:pt x="0" y="0"/>
                </a:lnTo>
                <a:lnTo>
                  <a:pt x="0" y="458"/>
                </a:lnTo>
                <a:lnTo>
                  <a:pt x="458" y="458"/>
                </a:lnTo>
                <a:lnTo>
                  <a:pt x="458" y="458"/>
                </a:lnTo>
                <a:lnTo>
                  <a:pt x="458" y="455"/>
                </a:lnTo>
                <a:close/>
              </a:path>
            </a:pathLst>
          </a:custGeom>
          <a:solidFill>
            <a:srgbClr val="FCE9D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6032" name="Freeform 144"/>
          <p:cNvSpPr>
            <a:spLocks/>
          </p:cNvSpPr>
          <p:nvPr/>
        </p:nvSpPr>
        <p:spPr bwMode="auto">
          <a:xfrm>
            <a:off x="8194675" y="3203575"/>
            <a:ext cx="727075" cy="727075"/>
          </a:xfrm>
          <a:custGeom>
            <a:avLst/>
            <a:gdLst/>
            <a:ahLst/>
            <a:cxnLst>
              <a:cxn ang="0">
                <a:pos x="458" y="455"/>
              </a:cxn>
              <a:cxn ang="0">
                <a:pos x="458" y="0"/>
              </a:cxn>
              <a:cxn ang="0">
                <a:pos x="0" y="0"/>
              </a:cxn>
              <a:cxn ang="0">
                <a:pos x="0" y="458"/>
              </a:cxn>
              <a:cxn ang="0">
                <a:pos x="458" y="458"/>
              </a:cxn>
              <a:cxn ang="0">
                <a:pos x="458" y="458"/>
              </a:cxn>
            </a:cxnLst>
            <a:rect l="0" t="0" r="r" b="b"/>
            <a:pathLst>
              <a:path w="458" h="458">
                <a:moveTo>
                  <a:pt x="458" y="455"/>
                </a:moveTo>
                <a:lnTo>
                  <a:pt x="458" y="0"/>
                </a:lnTo>
                <a:lnTo>
                  <a:pt x="0" y="0"/>
                </a:lnTo>
                <a:lnTo>
                  <a:pt x="0" y="458"/>
                </a:lnTo>
                <a:lnTo>
                  <a:pt x="458" y="458"/>
                </a:lnTo>
                <a:lnTo>
                  <a:pt x="458" y="458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6033" name="Rectangle 145"/>
          <p:cNvSpPr>
            <a:spLocks noChangeArrowheads="1"/>
          </p:cNvSpPr>
          <p:nvPr/>
        </p:nvSpPr>
        <p:spPr bwMode="auto">
          <a:xfrm>
            <a:off x="8275638" y="3371850"/>
            <a:ext cx="13811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M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34" name="Rectangle 146"/>
          <p:cNvSpPr>
            <a:spLocks noChangeArrowheads="1"/>
          </p:cNvSpPr>
          <p:nvPr/>
        </p:nvSpPr>
        <p:spPr bwMode="auto">
          <a:xfrm>
            <a:off x="8407400" y="3371850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35" name="Rectangle 147"/>
          <p:cNvSpPr>
            <a:spLocks noChangeArrowheads="1"/>
          </p:cNvSpPr>
          <p:nvPr/>
        </p:nvSpPr>
        <p:spPr bwMode="auto">
          <a:xfrm>
            <a:off x="8493125" y="3371850"/>
            <a:ext cx="13811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m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36" name="Rectangle 148"/>
          <p:cNvSpPr>
            <a:spLocks noChangeArrowheads="1"/>
          </p:cNvSpPr>
          <p:nvPr/>
        </p:nvSpPr>
        <p:spPr bwMode="auto">
          <a:xfrm>
            <a:off x="8631238" y="3371850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o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37" name="Rectangle 149"/>
          <p:cNvSpPr>
            <a:spLocks noChangeArrowheads="1"/>
          </p:cNvSpPr>
          <p:nvPr/>
        </p:nvSpPr>
        <p:spPr bwMode="auto">
          <a:xfrm>
            <a:off x="8724900" y="3371850"/>
            <a:ext cx="5556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38" name="Rectangle 150"/>
          <p:cNvSpPr>
            <a:spLocks noChangeArrowheads="1"/>
          </p:cNvSpPr>
          <p:nvPr/>
        </p:nvSpPr>
        <p:spPr bwMode="auto">
          <a:xfrm>
            <a:off x="8778875" y="3371850"/>
            <a:ext cx="825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y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39" name="Rectangle 151"/>
          <p:cNvSpPr>
            <a:spLocks noChangeArrowheads="1"/>
          </p:cNvSpPr>
          <p:nvPr/>
        </p:nvSpPr>
        <p:spPr bwMode="auto">
          <a:xfrm>
            <a:off x="8918575" y="3371850"/>
            <a:ext cx="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40" name="Rectangle 152"/>
          <p:cNvSpPr>
            <a:spLocks noChangeArrowheads="1"/>
          </p:cNvSpPr>
          <p:nvPr/>
        </p:nvSpPr>
        <p:spPr bwMode="auto">
          <a:xfrm>
            <a:off x="8305800" y="356552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b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41" name="Rectangle 153"/>
          <p:cNvSpPr>
            <a:spLocks noChangeArrowheads="1"/>
          </p:cNvSpPr>
          <p:nvPr/>
        </p:nvSpPr>
        <p:spPr bwMode="auto">
          <a:xfrm>
            <a:off x="8397875" y="356552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a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42" name="Rectangle 154"/>
          <p:cNvSpPr>
            <a:spLocks noChangeArrowheads="1"/>
          </p:cNvSpPr>
          <p:nvPr/>
        </p:nvSpPr>
        <p:spPr bwMode="auto">
          <a:xfrm>
            <a:off x="8488363" y="356552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n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43" name="Rectangle 155"/>
          <p:cNvSpPr>
            <a:spLocks noChangeArrowheads="1"/>
          </p:cNvSpPr>
          <p:nvPr/>
        </p:nvSpPr>
        <p:spPr bwMode="auto">
          <a:xfrm>
            <a:off x="8580438" y="3565525"/>
            <a:ext cx="825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k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44" name="Rectangle 156"/>
          <p:cNvSpPr>
            <a:spLocks noChangeArrowheads="1"/>
          </p:cNvSpPr>
          <p:nvPr/>
        </p:nvSpPr>
        <p:spPr bwMode="auto">
          <a:xfrm>
            <a:off x="8661400" y="3565525"/>
            <a:ext cx="46038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45" name="Rectangle 157"/>
          <p:cNvSpPr>
            <a:spLocks noChangeArrowheads="1"/>
          </p:cNvSpPr>
          <p:nvPr/>
        </p:nvSpPr>
        <p:spPr bwMode="auto">
          <a:xfrm>
            <a:off x="8705850" y="356552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3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46" name="Freeform 158"/>
          <p:cNvSpPr>
            <a:spLocks/>
          </p:cNvSpPr>
          <p:nvPr/>
        </p:nvSpPr>
        <p:spPr bwMode="auto">
          <a:xfrm>
            <a:off x="5829300" y="3203575"/>
            <a:ext cx="727075" cy="727075"/>
          </a:xfrm>
          <a:custGeom>
            <a:avLst/>
            <a:gdLst/>
            <a:ahLst/>
            <a:cxnLst>
              <a:cxn ang="0">
                <a:pos x="458" y="455"/>
              </a:cxn>
              <a:cxn ang="0">
                <a:pos x="458" y="0"/>
              </a:cxn>
              <a:cxn ang="0">
                <a:pos x="0" y="0"/>
              </a:cxn>
              <a:cxn ang="0">
                <a:pos x="0" y="458"/>
              </a:cxn>
              <a:cxn ang="0">
                <a:pos x="458" y="458"/>
              </a:cxn>
              <a:cxn ang="0">
                <a:pos x="458" y="458"/>
              </a:cxn>
              <a:cxn ang="0">
                <a:pos x="458" y="455"/>
              </a:cxn>
            </a:cxnLst>
            <a:rect l="0" t="0" r="r" b="b"/>
            <a:pathLst>
              <a:path w="458" h="458">
                <a:moveTo>
                  <a:pt x="458" y="455"/>
                </a:moveTo>
                <a:lnTo>
                  <a:pt x="458" y="0"/>
                </a:lnTo>
                <a:lnTo>
                  <a:pt x="0" y="0"/>
                </a:lnTo>
                <a:lnTo>
                  <a:pt x="0" y="458"/>
                </a:lnTo>
                <a:lnTo>
                  <a:pt x="458" y="458"/>
                </a:lnTo>
                <a:lnTo>
                  <a:pt x="458" y="458"/>
                </a:lnTo>
                <a:lnTo>
                  <a:pt x="458" y="455"/>
                </a:lnTo>
                <a:close/>
              </a:path>
            </a:pathLst>
          </a:custGeom>
          <a:solidFill>
            <a:srgbClr val="FCE9D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6047" name="Freeform 159"/>
          <p:cNvSpPr>
            <a:spLocks/>
          </p:cNvSpPr>
          <p:nvPr/>
        </p:nvSpPr>
        <p:spPr bwMode="auto">
          <a:xfrm>
            <a:off x="5829300" y="3203575"/>
            <a:ext cx="727075" cy="727075"/>
          </a:xfrm>
          <a:custGeom>
            <a:avLst/>
            <a:gdLst/>
            <a:ahLst/>
            <a:cxnLst>
              <a:cxn ang="0">
                <a:pos x="458" y="455"/>
              </a:cxn>
              <a:cxn ang="0">
                <a:pos x="458" y="0"/>
              </a:cxn>
              <a:cxn ang="0">
                <a:pos x="0" y="0"/>
              </a:cxn>
              <a:cxn ang="0">
                <a:pos x="0" y="458"/>
              </a:cxn>
              <a:cxn ang="0">
                <a:pos x="458" y="458"/>
              </a:cxn>
              <a:cxn ang="0">
                <a:pos x="458" y="458"/>
              </a:cxn>
            </a:cxnLst>
            <a:rect l="0" t="0" r="r" b="b"/>
            <a:pathLst>
              <a:path w="458" h="458">
                <a:moveTo>
                  <a:pt x="458" y="455"/>
                </a:moveTo>
                <a:lnTo>
                  <a:pt x="458" y="0"/>
                </a:lnTo>
                <a:lnTo>
                  <a:pt x="0" y="0"/>
                </a:lnTo>
                <a:lnTo>
                  <a:pt x="0" y="458"/>
                </a:lnTo>
                <a:lnTo>
                  <a:pt x="458" y="458"/>
                </a:lnTo>
                <a:lnTo>
                  <a:pt x="458" y="458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6048" name="Rectangle 160"/>
          <p:cNvSpPr>
            <a:spLocks noChangeArrowheads="1"/>
          </p:cNvSpPr>
          <p:nvPr/>
        </p:nvSpPr>
        <p:spPr bwMode="auto">
          <a:xfrm>
            <a:off x="5910263" y="3371850"/>
            <a:ext cx="13811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M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49" name="Rectangle 161"/>
          <p:cNvSpPr>
            <a:spLocks noChangeArrowheads="1"/>
          </p:cNvSpPr>
          <p:nvPr/>
        </p:nvSpPr>
        <p:spPr bwMode="auto">
          <a:xfrm>
            <a:off x="6042025" y="3371850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e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50" name="Rectangle 162"/>
          <p:cNvSpPr>
            <a:spLocks noChangeArrowheads="1"/>
          </p:cNvSpPr>
          <p:nvPr/>
        </p:nvSpPr>
        <p:spPr bwMode="auto">
          <a:xfrm>
            <a:off x="6132513" y="3371850"/>
            <a:ext cx="13811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m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51" name="Rectangle 163"/>
          <p:cNvSpPr>
            <a:spLocks noChangeArrowheads="1"/>
          </p:cNvSpPr>
          <p:nvPr/>
        </p:nvSpPr>
        <p:spPr bwMode="auto">
          <a:xfrm>
            <a:off x="6265863" y="3371850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o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52" name="Rectangle 164"/>
          <p:cNvSpPr>
            <a:spLocks noChangeArrowheads="1"/>
          </p:cNvSpPr>
          <p:nvPr/>
        </p:nvSpPr>
        <p:spPr bwMode="auto">
          <a:xfrm>
            <a:off x="6359525" y="3371850"/>
            <a:ext cx="5556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r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53" name="Rectangle 165"/>
          <p:cNvSpPr>
            <a:spLocks noChangeArrowheads="1"/>
          </p:cNvSpPr>
          <p:nvPr/>
        </p:nvSpPr>
        <p:spPr bwMode="auto">
          <a:xfrm>
            <a:off x="6413500" y="3371850"/>
            <a:ext cx="825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y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54" name="Rectangle 166"/>
          <p:cNvSpPr>
            <a:spLocks noChangeArrowheads="1"/>
          </p:cNvSpPr>
          <p:nvPr/>
        </p:nvSpPr>
        <p:spPr bwMode="auto">
          <a:xfrm>
            <a:off x="6557963" y="3371850"/>
            <a:ext cx="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55" name="Rectangle 167"/>
          <p:cNvSpPr>
            <a:spLocks noChangeArrowheads="1"/>
          </p:cNvSpPr>
          <p:nvPr/>
        </p:nvSpPr>
        <p:spPr bwMode="auto">
          <a:xfrm>
            <a:off x="5945188" y="356552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b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56" name="Rectangle 168"/>
          <p:cNvSpPr>
            <a:spLocks noChangeArrowheads="1"/>
          </p:cNvSpPr>
          <p:nvPr/>
        </p:nvSpPr>
        <p:spPr bwMode="auto">
          <a:xfrm>
            <a:off x="6032500" y="356552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a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57" name="Rectangle 169"/>
          <p:cNvSpPr>
            <a:spLocks noChangeArrowheads="1"/>
          </p:cNvSpPr>
          <p:nvPr/>
        </p:nvSpPr>
        <p:spPr bwMode="auto">
          <a:xfrm>
            <a:off x="6127750" y="356552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n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58" name="Rectangle 170"/>
          <p:cNvSpPr>
            <a:spLocks noChangeArrowheads="1"/>
          </p:cNvSpPr>
          <p:nvPr/>
        </p:nvSpPr>
        <p:spPr bwMode="auto">
          <a:xfrm>
            <a:off x="6215063" y="3565525"/>
            <a:ext cx="825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k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59" name="Rectangle 171"/>
          <p:cNvSpPr>
            <a:spLocks noChangeArrowheads="1"/>
          </p:cNvSpPr>
          <p:nvPr/>
        </p:nvSpPr>
        <p:spPr bwMode="auto">
          <a:xfrm>
            <a:off x="6296025" y="3565525"/>
            <a:ext cx="46038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 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60" name="Rectangle 172"/>
          <p:cNvSpPr>
            <a:spLocks noChangeArrowheads="1"/>
          </p:cNvSpPr>
          <p:nvPr/>
        </p:nvSpPr>
        <p:spPr bwMode="auto">
          <a:xfrm>
            <a:off x="6340475" y="3565525"/>
            <a:ext cx="9207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0">
                <a:solidFill>
                  <a:srgbClr val="000000"/>
                </a:solidFill>
                <a:latin typeface="Arial" charset="0"/>
              </a:rPr>
              <a:t>0</a:t>
            </a:r>
            <a:endParaRPr lang="en-US" sz="2000" b="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806061" name="Text Box 173"/>
          <p:cNvSpPr txBox="1">
            <a:spLocks noChangeArrowheads="1"/>
          </p:cNvSpPr>
          <p:nvPr/>
        </p:nvSpPr>
        <p:spPr bwMode="auto">
          <a:xfrm>
            <a:off x="188913" y="5429250"/>
            <a:ext cx="2554287" cy="701675"/>
          </a:xfrm>
          <a:prstGeom prst="rect">
            <a:avLst/>
          </a:prstGeom>
          <a:noFill/>
          <a:ln w="25400" cap="rnd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>
                <a:latin typeface="Helvetica" pitchFamily="34" charset="0"/>
              </a:rPr>
              <a:t>one-word wide</a:t>
            </a:r>
            <a:br>
              <a:rPr lang="en-US" sz="2000" b="0">
                <a:latin typeface="Helvetica" pitchFamily="34" charset="0"/>
              </a:rPr>
            </a:br>
            <a:r>
              <a:rPr lang="en-US" sz="2000" b="0">
                <a:latin typeface="Helvetica" pitchFamily="34" charset="0"/>
              </a:rPr>
              <a:t>memory organization</a:t>
            </a:r>
          </a:p>
        </p:txBody>
      </p:sp>
      <p:sp>
        <p:nvSpPr>
          <p:cNvPr id="806062" name="Text Box 174"/>
          <p:cNvSpPr txBox="1">
            <a:spLocks noChangeArrowheads="1"/>
          </p:cNvSpPr>
          <p:nvPr/>
        </p:nvSpPr>
        <p:spPr bwMode="auto">
          <a:xfrm>
            <a:off x="1882775" y="4016375"/>
            <a:ext cx="3143250" cy="396875"/>
          </a:xfrm>
          <a:prstGeom prst="rect">
            <a:avLst/>
          </a:prstGeom>
          <a:noFill/>
          <a:ln w="25400" cap="rnd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>
                <a:latin typeface="Helvetica" pitchFamily="34" charset="0"/>
              </a:rPr>
              <a:t>wide memory organization</a:t>
            </a:r>
          </a:p>
        </p:txBody>
      </p:sp>
      <p:sp>
        <p:nvSpPr>
          <p:cNvPr id="806063" name="Text Box 175"/>
          <p:cNvSpPr txBox="1">
            <a:spLocks noChangeArrowheads="1"/>
          </p:cNvSpPr>
          <p:nvPr/>
        </p:nvSpPr>
        <p:spPr bwMode="auto">
          <a:xfrm>
            <a:off x="6451600" y="3973513"/>
            <a:ext cx="2554288" cy="701675"/>
          </a:xfrm>
          <a:prstGeom prst="rect">
            <a:avLst/>
          </a:prstGeom>
          <a:noFill/>
          <a:ln w="25400" cap="rnd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 b="0">
                <a:latin typeface="Helvetica" pitchFamily="34" charset="0"/>
              </a:rPr>
              <a:t>interleaved </a:t>
            </a:r>
            <a:br>
              <a:rPr lang="en-US" sz="2000" b="0">
                <a:latin typeface="Helvetica" pitchFamily="34" charset="0"/>
              </a:rPr>
            </a:br>
            <a:r>
              <a:rPr lang="en-US" sz="2000" b="0">
                <a:latin typeface="Helvetica" pitchFamily="34" charset="0"/>
              </a:rPr>
              <a:t>memory organization</a:t>
            </a:r>
          </a:p>
        </p:txBody>
      </p:sp>
      <p:sp>
        <p:nvSpPr>
          <p:cNvPr id="806064" name="Text Box 176"/>
          <p:cNvSpPr txBox="1">
            <a:spLocks noChangeArrowheads="1"/>
          </p:cNvSpPr>
          <p:nvPr/>
        </p:nvSpPr>
        <p:spPr bwMode="auto">
          <a:xfrm>
            <a:off x="3511550" y="5805488"/>
            <a:ext cx="4665663" cy="396875"/>
          </a:xfrm>
          <a:prstGeom prst="rect">
            <a:avLst/>
          </a:prstGeom>
          <a:noFill/>
          <a:ln w="25400" cap="rnd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accent1"/>
                </a:solidFill>
                <a:latin typeface="Helvetica" pitchFamily="34" charset="0"/>
              </a:rPr>
              <a:t>DRAM access time &gt;&gt; bus transfer time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848600" cy="474663"/>
          </a:xfrm>
        </p:spPr>
        <p:txBody>
          <a:bodyPr/>
          <a:lstStyle/>
          <a:p>
            <a:r>
              <a:rPr lang="en-US"/>
              <a:t>Memory Access Time Example</a:t>
            </a:r>
          </a:p>
        </p:txBody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48600" cy="4076700"/>
          </a:xfrm>
        </p:spPr>
        <p:txBody>
          <a:bodyPr/>
          <a:lstStyle/>
          <a:p>
            <a:r>
              <a:rPr lang="en-US" sz="1800"/>
              <a:t>Assume that it takes 1 cycle to send the address, 15 cycles for each DRAM access and 1 cycle to send a word of data.</a:t>
            </a:r>
          </a:p>
          <a:p>
            <a:r>
              <a:rPr lang="en-US" sz="1800"/>
              <a:t>Assuming a cache block of 4 words and one-word wide DRAM, miss penalty = 1 + 4x15 + 4x1 = 65 cycles</a:t>
            </a:r>
          </a:p>
          <a:p>
            <a:r>
              <a:rPr lang="en-US" sz="1800"/>
              <a:t>With main memory and bus width of 2 words, miss penalty = 1 + 2x15 + 2x1 = 33 cycles. For 4-word wide memory, miss penalty is 17 cycles. Expensive due to wide bus and control circuits.</a:t>
            </a:r>
          </a:p>
          <a:p>
            <a:r>
              <a:rPr lang="en-US" sz="1800"/>
              <a:t>With interleaved memory of 4 memory banks and same bus width, the miss penalty = 1 + 1x15 +  4x1 = 20 cycles. The memory controller must supply consecutive addresses to different memory banks. Interleaving is universally adapted in high-performance computers.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304800"/>
            <a:ext cx="7162800" cy="1143000"/>
          </a:xfrm>
        </p:spPr>
        <p:txBody>
          <a:bodyPr/>
          <a:lstStyle/>
          <a:p>
            <a:r>
              <a:rPr lang="en-US" smtClean="0"/>
              <a:t>1. Small and simple caches</a:t>
            </a:r>
          </a:p>
        </p:txBody>
      </p:sp>
      <p:sp>
        <p:nvSpPr>
          <p:cNvPr id="7956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447800"/>
            <a:ext cx="7162800" cy="4648200"/>
          </a:xfrm>
        </p:spPr>
        <p:txBody>
          <a:bodyPr/>
          <a:lstStyle/>
          <a:p>
            <a:r>
              <a:rPr lang="en-US" smtClean="0"/>
              <a:t>Small on-chip L1 caches – less access time</a:t>
            </a:r>
          </a:p>
          <a:p>
            <a:r>
              <a:rPr lang="en-US" smtClean="0"/>
              <a:t>Direct mapped cache faster because no hardware comparison between blocks, but higher miss ratio</a:t>
            </a:r>
          </a:p>
          <a:p>
            <a:r>
              <a:rPr lang="en-US" smtClean="0"/>
              <a:t>Compromise – Direct L1 cache and Set-associative L2 cache</a:t>
            </a:r>
          </a:p>
          <a:p>
            <a:endParaRPr lang="en-US" smtClean="0"/>
          </a:p>
          <a:p>
            <a:pPr>
              <a:buFontTx/>
              <a:buNone/>
            </a:pPr>
            <a:r>
              <a:rPr lang="en-US" smtClean="0"/>
              <a:t>How to predict cache access time at the design stage? – Use </a:t>
            </a:r>
            <a:r>
              <a:rPr lang="en-US" smtClean="0">
                <a:solidFill>
                  <a:schemeClr val="accent2"/>
                </a:solidFill>
              </a:rPr>
              <a:t>CACTI </a:t>
            </a:r>
            <a:r>
              <a:rPr lang="en-US" smtClean="0"/>
              <a:t>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5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5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5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5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5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5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5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5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5650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990600"/>
            <a:ext cx="8534400" cy="5486400"/>
          </a:xfrm>
        </p:spPr>
        <p:txBody>
          <a:bodyPr/>
          <a:lstStyle/>
          <a:p>
            <a:r>
              <a:rPr lang="en-US" sz="2000" smtClean="0"/>
              <a:t>Suppose a processor has the following parameters:</a:t>
            </a:r>
          </a:p>
          <a:p>
            <a:pPr lvl="1"/>
            <a:r>
              <a:rPr lang="en-US" sz="1600" smtClean="0"/>
              <a:t>CPI = 2 (w/o memory stalls)</a:t>
            </a:r>
          </a:p>
          <a:p>
            <a:pPr lvl="1"/>
            <a:r>
              <a:rPr lang="en-US" sz="1600" smtClean="0"/>
              <a:t>mem access per instruction = </a:t>
            </a:r>
            <a:r>
              <a:rPr lang="en-US" sz="1600" smtClean="0">
                <a:solidFill>
                  <a:schemeClr val="accent2"/>
                </a:solidFill>
              </a:rPr>
              <a:t>1.5</a:t>
            </a:r>
          </a:p>
          <a:p>
            <a:r>
              <a:rPr lang="en-US" sz="2000" smtClean="0"/>
              <a:t>Compare AMAT and CPU time for a direct mapped cache and a 2-way set associative cache assuming:</a:t>
            </a:r>
          </a:p>
          <a:p>
            <a:endParaRPr lang="en-US" sz="2000" smtClean="0"/>
          </a:p>
          <a:p>
            <a:endParaRPr lang="en-US" sz="2000" smtClean="0"/>
          </a:p>
          <a:p>
            <a:endParaRPr lang="en-US" sz="2000" smtClean="0"/>
          </a:p>
          <a:p>
            <a:pPr lvl="1"/>
            <a:r>
              <a:rPr lang="en-US" sz="1600" smtClean="0"/>
              <a:t>AMAT</a:t>
            </a:r>
            <a:r>
              <a:rPr lang="en-US" sz="1600" baseline="-25000" smtClean="0"/>
              <a:t>d</a:t>
            </a:r>
            <a:r>
              <a:rPr lang="en-US" sz="1600" smtClean="0"/>
              <a:t> = hit time + miss rate * miss penalty = 1*1 + 0.014*75 = 2.05 ns</a:t>
            </a:r>
          </a:p>
          <a:p>
            <a:pPr lvl="1"/>
            <a:r>
              <a:rPr lang="en-US" sz="1600" smtClean="0"/>
              <a:t>AMAT</a:t>
            </a:r>
            <a:r>
              <a:rPr lang="en-US" sz="1600" baseline="-25000" smtClean="0"/>
              <a:t>2</a:t>
            </a:r>
            <a:r>
              <a:rPr lang="en-US" sz="1600" smtClean="0"/>
              <a:t> = 1*1.25 + 0.01*75 = 2 ns &lt; 2.05 ns</a:t>
            </a:r>
          </a:p>
          <a:p>
            <a:pPr lvl="1">
              <a:buFontTx/>
              <a:buNone/>
            </a:pPr>
            <a:r>
              <a:rPr lang="en-US" sz="1600" smtClean="0">
                <a:solidFill>
                  <a:srgbClr val="FF0000"/>
                </a:solidFill>
              </a:rPr>
              <a:t>Execution Times:</a:t>
            </a:r>
          </a:p>
          <a:p>
            <a:pPr lvl="1"/>
            <a:r>
              <a:rPr lang="en-US" sz="1600" smtClean="0"/>
              <a:t>CPU</a:t>
            </a:r>
            <a:r>
              <a:rPr lang="en-US" sz="1600" baseline="-25000" smtClean="0"/>
              <a:t>d</a:t>
            </a:r>
            <a:r>
              <a:rPr lang="en-US" sz="1600" smtClean="0"/>
              <a:t> = (CPI*cc + mem. stall time)*IC = (2*1 + </a:t>
            </a:r>
            <a:r>
              <a:rPr lang="en-US" sz="1600" smtClean="0">
                <a:solidFill>
                  <a:schemeClr val="accent2"/>
                </a:solidFill>
              </a:rPr>
              <a:t>1.5</a:t>
            </a:r>
            <a:r>
              <a:rPr lang="en-US" sz="1600" smtClean="0"/>
              <a:t>*0.014*75)IC = 3.575*IC</a:t>
            </a:r>
          </a:p>
          <a:p>
            <a:pPr lvl="1"/>
            <a:r>
              <a:rPr lang="en-US" sz="1600" smtClean="0"/>
              <a:t>CPU</a:t>
            </a:r>
            <a:r>
              <a:rPr lang="en-US" sz="1600" baseline="-25000" smtClean="0"/>
              <a:t>2</a:t>
            </a:r>
            <a:r>
              <a:rPr lang="en-US" sz="1600" smtClean="0"/>
              <a:t> = (2*1.25 + </a:t>
            </a:r>
            <a:r>
              <a:rPr lang="en-US" sz="1600" smtClean="0">
                <a:solidFill>
                  <a:schemeClr val="accent2"/>
                </a:solidFill>
              </a:rPr>
              <a:t>1.5</a:t>
            </a:r>
            <a:r>
              <a:rPr lang="en-US" sz="1600" smtClean="0"/>
              <a:t>*0.01*75)IC = 3.625*IC </a:t>
            </a:r>
            <a:r>
              <a:rPr lang="en-US" sz="1600" b="0" smtClean="0">
                <a:solidFill>
                  <a:srgbClr val="FF0000"/>
                </a:solidFill>
              </a:rPr>
              <a:t>&gt;</a:t>
            </a:r>
            <a:r>
              <a:rPr lang="en-US" sz="1600" smtClean="0"/>
              <a:t> CPU</a:t>
            </a:r>
            <a:r>
              <a:rPr lang="en-US" sz="1600" baseline="-25000" smtClean="0"/>
              <a:t>d </a:t>
            </a:r>
            <a:r>
              <a:rPr lang="en-US" sz="1600" smtClean="0"/>
              <a:t>!</a:t>
            </a:r>
          </a:p>
          <a:p>
            <a:r>
              <a:rPr lang="en-US" sz="2000" smtClean="0">
                <a:solidFill>
                  <a:schemeClr val="accent2"/>
                </a:solidFill>
              </a:rPr>
              <a:t>Change in cc affects all instructions while reduction in miss rate benefit only memory instructions.</a:t>
            </a:r>
          </a:p>
        </p:txBody>
      </p:sp>
      <p:sp>
        <p:nvSpPr>
          <p:cNvPr id="79155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162800" cy="838200"/>
          </a:xfrm>
        </p:spPr>
        <p:txBody>
          <a:bodyPr/>
          <a:lstStyle/>
          <a:p>
            <a:r>
              <a:rPr lang="en-US" smtClean="0"/>
              <a:t>Impact of Change in cc</a:t>
            </a:r>
          </a:p>
        </p:txBody>
      </p:sp>
      <p:graphicFrame>
        <p:nvGraphicFramePr>
          <p:cNvPr id="667652" name="Group 4"/>
          <p:cNvGraphicFramePr>
            <a:graphicFrameLocks noGrp="1"/>
          </p:cNvGraphicFramePr>
          <p:nvPr/>
        </p:nvGraphicFramePr>
        <p:xfrm>
          <a:off x="1066800" y="2514600"/>
          <a:ext cx="7467600" cy="1190752"/>
        </p:xfrm>
        <a:graphic>
          <a:graphicData uri="http://schemas.openxmlformats.org/drawingml/2006/table">
            <a:tbl>
              <a:tblPr/>
              <a:tblGrid>
                <a:gridCol w="1752600"/>
                <a:gridCol w="1524000"/>
                <a:gridCol w="1219200"/>
                <a:gridCol w="1676400"/>
                <a:gridCol w="1295400"/>
              </a:tblGrid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cc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Hit cycle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Miss penalty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Miss rate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Direct map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1ns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75 ns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1.4%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2-way associative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mic Sans MS" pitchFamily="66" charset="0"/>
                        </a:rPr>
                        <a:t>1.25ns(why?)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75 ns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1.0%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362200" y="4648200"/>
            <a:ext cx="2862263" cy="719138"/>
            <a:chOff x="1260" y="2946"/>
            <a:chExt cx="1803" cy="453"/>
          </a:xfrm>
        </p:grpSpPr>
        <p:sp>
          <p:nvSpPr>
            <p:cNvPr id="791576" name="Oval 32"/>
            <p:cNvSpPr>
              <a:spLocks noChangeArrowheads="1"/>
            </p:cNvSpPr>
            <p:nvPr/>
          </p:nvSpPr>
          <p:spPr bwMode="auto">
            <a:xfrm>
              <a:off x="1260" y="3159"/>
              <a:ext cx="288" cy="24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Comic Sans MS" pitchFamily="66" charset="0"/>
              </a:endParaRPr>
            </a:p>
          </p:txBody>
        </p:sp>
        <p:sp>
          <p:nvSpPr>
            <p:cNvPr id="791577" name="Oval 33"/>
            <p:cNvSpPr>
              <a:spLocks noChangeArrowheads="1"/>
            </p:cNvSpPr>
            <p:nvPr/>
          </p:nvSpPr>
          <p:spPr bwMode="auto">
            <a:xfrm>
              <a:off x="2919" y="2946"/>
              <a:ext cx="144" cy="24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Comic Sans MS" pitchFamily="66" charset="0"/>
              </a:endParaRPr>
            </a:p>
          </p:txBody>
        </p:sp>
        <p:sp>
          <p:nvSpPr>
            <p:cNvPr id="791578" name="Line 34"/>
            <p:cNvSpPr>
              <a:spLocks noChangeShapeType="1"/>
            </p:cNvSpPr>
            <p:nvPr/>
          </p:nvSpPr>
          <p:spPr bwMode="auto">
            <a:xfrm flipV="1">
              <a:off x="1536" y="3120"/>
              <a:ext cx="1392" cy="9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1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1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91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91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91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91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91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91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1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1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91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91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91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91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15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15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9155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9155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915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915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155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z="3200" smtClean="0"/>
              <a:t>Miss Penalty for Out-of-Order (OOO) Exe. Processor.</a:t>
            </a:r>
          </a:p>
        </p:txBody>
      </p:sp>
      <p:sp>
        <p:nvSpPr>
          <p:cNvPr id="79257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990600"/>
            <a:ext cx="7239000" cy="5257800"/>
          </a:xfrm>
        </p:spPr>
        <p:txBody>
          <a:bodyPr/>
          <a:lstStyle/>
          <a:p>
            <a:r>
              <a:rPr lang="en-US" smtClean="0"/>
              <a:t>In OOO processors, memory stall cycles are overlapped with execution of other instructions. Miss penalty should not include this overlapped part.</a:t>
            </a:r>
          </a:p>
          <a:p>
            <a:pPr lvl="1">
              <a:buFontTx/>
              <a:buNone/>
            </a:pPr>
            <a:r>
              <a:rPr lang="en-US" smtClean="0"/>
              <a:t>mem stall cycle per instruction = mem miss per instruction x (total miss penalty – overlapped miss penalty)</a:t>
            </a:r>
          </a:p>
          <a:p>
            <a:r>
              <a:rPr lang="en-US" smtClean="0"/>
              <a:t>For the previous example. Suppose </a:t>
            </a:r>
            <a:r>
              <a:rPr lang="en-US" smtClean="0">
                <a:solidFill>
                  <a:schemeClr val="accent2"/>
                </a:solidFill>
              </a:rPr>
              <a:t>30%</a:t>
            </a:r>
            <a:r>
              <a:rPr lang="en-US" smtClean="0"/>
              <a:t> of the 75ns miss penalty can be overlapped, what is the AMAT and CPU time?</a:t>
            </a:r>
          </a:p>
          <a:p>
            <a:pPr lvl="1"/>
            <a:r>
              <a:rPr lang="en-US" smtClean="0"/>
              <a:t>Assume using direct map cache, cc=1.25ns to handle out of order execution.</a:t>
            </a:r>
          </a:p>
          <a:p>
            <a:pPr lvl="1">
              <a:buFontTx/>
              <a:buNone/>
            </a:pPr>
            <a:r>
              <a:rPr lang="en-US" smtClean="0"/>
              <a:t>AMATd = 1*1.25 + 0.014*(75*</a:t>
            </a:r>
            <a:r>
              <a:rPr lang="en-US" smtClean="0">
                <a:solidFill>
                  <a:schemeClr val="accent2"/>
                </a:solidFill>
              </a:rPr>
              <a:t>0.7</a:t>
            </a:r>
            <a:r>
              <a:rPr lang="en-US" smtClean="0"/>
              <a:t>) = 1.985 ns</a:t>
            </a:r>
          </a:p>
          <a:p>
            <a:pPr lvl="1">
              <a:buFontTx/>
              <a:buNone/>
            </a:pPr>
            <a:r>
              <a:rPr lang="en-US" smtClean="0"/>
              <a:t>With </a:t>
            </a:r>
            <a:r>
              <a:rPr lang="en-US" smtClean="0">
                <a:solidFill>
                  <a:schemeClr val="accent2"/>
                </a:solidFill>
              </a:rPr>
              <a:t>1.5</a:t>
            </a:r>
            <a:r>
              <a:rPr lang="en-US" smtClean="0"/>
              <a:t> memory accesses per instruction,</a:t>
            </a:r>
          </a:p>
          <a:p>
            <a:pPr lvl="1">
              <a:buFontTx/>
              <a:buNone/>
            </a:pPr>
            <a:r>
              <a:rPr lang="en-US" smtClean="0"/>
              <a:t>CPU time =( 2*1.25 + </a:t>
            </a:r>
            <a:r>
              <a:rPr lang="en-US" smtClean="0">
                <a:solidFill>
                  <a:schemeClr val="accent2"/>
                </a:solidFill>
              </a:rPr>
              <a:t>1.5 </a:t>
            </a:r>
            <a:r>
              <a:rPr lang="en-US" smtClean="0"/>
              <a:t>* 0.014 * (75*0.7))*IC = 3.6025 IC &lt; </a:t>
            </a:r>
            <a:r>
              <a:rPr lang="en-US" sz="1600" smtClean="0"/>
              <a:t>CPU</a:t>
            </a:r>
            <a:r>
              <a:rPr lang="en-US" sz="1600" baseline="-25000" smtClean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2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2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92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92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92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92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92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92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2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2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92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92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92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92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257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52400"/>
            <a:ext cx="7162800" cy="990600"/>
          </a:xfrm>
        </p:spPr>
        <p:txBody>
          <a:bodyPr lIns="90488" rIns="90488"/>
          <a:lstStyle/>
          <a:p>
            <a:r>
              <a:rPr lang="en-US" dirty="0" smtClean="0"/>
              <a:t> Avg. Memory Access Time vs. Miss Rate</a:t>
            </a:r>
          </a:p>
        </p:txBody>
      </p:sp>
      <p:sp>
        <p:nvSpPr>
          <p:cNvPr id="7936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19200"/>
            <a:ext cx="8534400" cy="4724400"/>
          </a:xfrm>
        </p:spPr>
        <p:txBody>
          <a:bodyPr lIns="90488" rIns="90488"/>
          <a:lstStyle/>
          <a:p>
            <a:pPr>
              <a:lnSpc>
                <a:spcPct val="80000"/>
              </a:lnSpc>
            </a:pPr>
            <a:r>
              <a:rPr lang="en-US" sz="2000" dirty="0" err="1" smtClean="0"/>
              <a:t>Associativity</a:t>
            </a:r>
            <a:r>
              <a:rPr lang="en-US" sz="2000" dirty="0" smtClean="0"/>
              <a:t> reduces miss rate, but increases hit time due to increase in hardware complexity</a:t>
            </a:r>
            <a:r>
              <a:rPr lang="en-US" sz="2000" dirty="0" smtClean="0"/>
              <a:t>!</a:t>
            </a:r>
          </a:p>
          <a:p>
            <a:pPr>
              <a:lnSpc>
                <a:spcPct val="80000"/>
              </a:lnSpc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</a:t>
            </a:r>
            <a:r>
              <a:rPr lang="en-US" sz="2000" dirty="0" smtClean="0"/>
              <a:t>Example</a:t>
            </a:r>
            <a:r>
              <a:rPr lang="en-US" sz="2000" dirty="0" smtClean="0"/>
              <a:t>: For on-chip cache, assume </a:t>
            </a:r>
            <a:r>
              <a:rPr lang="en-US" sz="2000" dirty="0" smtClean="0"/>
              <a:t>clock cycle time ratio (CCT) </a:t>
            </a:r>
            <a:r>
              <a:rPr lang="en-US" sz="2000" dirty="0" smtClean="0"/>
              <a:t>= 1.10 for 2-way, 1.12 for 4-way, 1.14 for 8-way vs. </a:t>
            </a:r>
            <a:r>
              <a:rPr lang="en-US" sz="2000" dirty="0" smtClean="0">
                <a:solidFill>
                  <a:srgbClr val="2D6CC0"/>
                </a:solidFill>
              </a:rPr>
              <a:t>CCT direct </a:t>
            </a:r>
            <a:r>
              <a:rPr lang="en-US" sz="2000" dirty="0" smtClean="0">
                <a:solidFill>
                  <a:srgbClr val="2D6CC0"/>
                </a:solidFill>
              </a:rPr>
              <a:t>mapped</a:t>
            </a:r>
          </a:p>
          <a:p>
            <a:pPr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/>
              <a:t>		Cache Size	</a:t>
            </a:r>
            <a:r>
              <a:rPr lang="en-US" sz="1800" dirty="0" err="1" smtClean="0"/>
              <a:t>Associativity</a:t>
            </a:r>
            <a:r>
              <a:rPr lang="en-US" sz="1800" dirty="0" smtClean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/>
              <a:t>	       (KB)	1-way	2-way	4-way	8-way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/>
              <a:t> 		1	2.33	2.15	2.07	2.01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/>
              <a:t> 		2	1.98	1.86	1.76	1.68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/>
              <a:t> 		4	1.72	1.67	1.61	1.53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/>
              <a:t> 		8	1.46	</a:t>
            </a:r>
            <a:r>
              <a:rPr lang="en-US" sz="1800" dirty="0" smtClean="0">
                <a:solidFill>
                  <a:schemeClr val="hlink"/>
                </a:solidFill>
              </a:rPr>
              <a:t>1.48</a:t>
            </a:r>
            <a:r>
              <a:rPr lang="en-US" sz="1800" dirty="0" smtClean="0"/>
              <a:t>	</a:t>
            </a:r>
            <a:r>
              <a:rPr lang="en-US" sz="1800" dirty="0" smtClean="0">
                <a:solidFill>
                  <a:schemeClr val="hlink"/>
                </a:solidFill>
              </a:rPr>
              <a:t>1.47</a:t>
            </a:r>
            <a:r>
              <a:rPr lang="en-US" sz="1800" dirty="0" smtClean="0"/>
              <a:t>	1.43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/>
              <a:t> 		</a:t>
            </a:r>
            <a:r>
              <a:rPr lang="en-US" sz="1800" dirty="0" smtClean="0">
                <a:solidFill>
                  <a:schemeClr val="hlink"/>
                </a:solidFill>
              </a:rPr>
              <a:t>16</a:t>
            </a:r>
            <a:r>
              <a:rPr lang="en-US" sz="1800" dirty="0" smtClean="0"/>
              <a:t>	</a:t>
            </a:r>
            <a:r>
              <a:rPr lang="en-US" sz="1800" dirty="0" smtClean="0">
                <a:solidFill>
                  <a:schemeClr val="hlink"/>
                </a:solidFill>
              </a:rPr>
              <a:t>1.29</a:t>
            </a:r>
            <a:r>
              <a:rPr lang="en-US" sz="1800" dirty="0" smtClean="0"/>
              <a:t>	</a:t>
            </a:r>
            <a:r>
              <a:rPr lang="en-US" sz="1800" dirty="0" smtClean="0">
                <a:solidFill>
                  <a:schemeClr val="hlink"/>
                </a:solidFill>
              </a:rPr>
              <a:t>1.32</a:t>
            </a:r>
            <a:r>
              <a:rPr lang="en-US" sz="1800" dirty="0" smtClean="0"/>
              <a:t>	</a:t>
            </a:r>
            <a:r>
              <a:rPr lang="en-US" sz="1800" dirty="0" smtClean="0">
                <a:solidFill>
                  <a:schemeClr val="hlink"/>
                </a:solidFill>
              </a:rPr>
              <a:t>1.32	1.32</a:t>
            </a:r>
            <a:endParaRPr lang="en-US" sz="1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>
                <a:solidFill>
                  <a:schemeClr val="hlink"/>
                </a:solidFill>
              </a:rPr>
              <a:t> 		32	1.20	1.24	1.25	1.27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>
                <a:solidFill>
                  <a:schemeClr val="hlink"/>
                </a:solidFill>
              </a:rPr>
              <a:t> 		64	1.14	1.20	1.21	1.23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>
                <a:solidFill>
                  <a:schemeClr val="hlink"/>
                </a:solidFill>
              </a:rPr>
              <a:t> 		128	1.10	1.17	1.18	1.20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>
                <a:solidFill>
                  <a:schemeClr val="hlink"/>
                </a:solidFill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 smtClean="0">
                <a:solidFill>
                  <a:schemeClr val="hlink"/>
                </a:solidFill>
              </a:rPr>
              <a:t>(</a:t>
            </a:r>
            <a:r>
              <a:rPr lang="en-US" sz="1800" u="sng" dirty="0" smtClean="0">
                <a:solidFill>
                  <a:schemeClr val="hlink"/>
                </a:solidFill>
              </a:rPr>
              <a:t>Red</a:t>
            </a:r>
            <a:r>
              <a:rPr lang="en-US" sz="1800" dirty="0" smtClean="0">
                <a:solidFill>
                  <a:schemeClr val="hlink"/>
                </a:solidFill>
              </a:rPr>
              <a:t> means A.M.A.T. </a:t>
            </a:r>
            <a:r>
              <a:rPr lang="en-US" sz="1800" u="sng" dirty="0" smtClean="0">
                <a:solidFill>
                  <a:schemeClr val="hlink"/>
                </a:solidFill>
              </a:rPr>
              <a:t>not</a:t>
            </a:r>
            <a:r>
              <a:rPr lang="en-US" sz="1800" dirty="0" smtClean="0">
                <a:solidFill>
                  <a:schemeClr val="hlink"/>
                </a:solidFill>
              </a:rPr>
              <a:t> improved by more </a:t>
            </a:r>
            <a:r>
              <a:rPr lang="en-US" sz="1800" dirty="0" err="1" smtClean="0">
                <a:solidFill>
                  <a:schemeClr val="hlink"/>
                </a:solidFill>
              </a:rPr>
              <a:t>associativity</a:t>
            </a:r>
            <a:r>
              <a:rPr lang="en-US" sz="1800" dirty="0" smtClean="0">
                <a:solidFill>
                  <a:schemeClr val="hlink"/>
                </a:solidFill>
              </a:rPr>
              <a:t>)</a:t>
            </a:r>
          </a:p>
        </p:txBody>
      </p:sp>
      <p:sp>
        <p:nvSpPr>
          <p:cNvPr id="793603" name="Rectangle 4"/>
          <p:cNvSpPr>
            <a:spLocks noChangeArrowheads="1"/>
          </p:cNvSpPr>
          <p:nvPr/>
        </p:nvSpPr>
        <p:spPr bwMode="auto">
          <a:xfrm>
            <a:off x="1282700" y="2692400"/>
            <a:ext cx="4692650" cy="32829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latin typeface="Comic Sans MS" pitchFamily="66" charset="0"/>
            </a:endParaRPr>
          </a:p>
        </p:txBody>
      </p:sp>
      <p:sp>
        <p:nvSpPr>
          <p:cNvPr id="793604" name="Line 5"/>
          <p:cNvSpPr>
            <a:spLocks noChangeShapeType="1"/>
          </p:cNvSpPr>
          <p:nvPr/>
        </p:nvSpPr>
        <p:spPr bwMode="auto">
          <a:xfrm>
            <a:off x="1263650" y="3257550"/>
            <a:ext cx="4692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605" name="Line 6"/>
          <p:cNvSpPr>
            <a:spLocks noChangeShapeType="1"/>
          </p:cNvSpPr>
          <p:nvPr/>
        </p:nvSpPr>
        <p:spPr bwMode="auto">
          <a:xfrm>
            <a:off x="2228850" y="3244850"/>
            <a:ext cx="0" cy="273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606" name="Line 7"/>
          <p:cNvSpPr>
            <a:spLocks noChangeShapeType="1"/>
          </p:cNvSpPr>
          <p:nvPr/>
        </p:nvSpPr>
        <p:spPr bwMode="auto">
          <a:xfrm>
            <a:off x="3181350" y="3244850"/>
            <a:ext cx="0" cy="273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607" name="Line 8"/>
          <p:cNvSpPr>
            <a:spLocks noChangeShapeType="1"/>
          </p:cNvSpPr>
          <p:nvPr/>
        </p:nvSpPr>
        <p:spPr bwMode="auto">
          <a:xfrm>
            <a:off x="4095750" y="3244850"/>
            <a:ext cx="0" cy="273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3608" name="Line 9"/>
          <p:cNvSpPr>
            <a:spLocks noChangeShapeType="1"/>
          </p:cNvSpPr>
          <p:nvPr/>
        </p:nvSpPr>
        <p:spPr bwMode="auto">
          <a:xfrm>
            <a:off x="5048250" y="3244850"/>
            <a:ext cx="0" cy="273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3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3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3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3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3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3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3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3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3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3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3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3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3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3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93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93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93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93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93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93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93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93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936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936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936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936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936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936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0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28600"/>
            <a:ext cx="7162800" cy="1143000"/>
          </a:xfrm>
        </p:spPr>
        <p:txBody>
          <a:bodyPr lIns="90488" rIns="90488"/>
          <a:lstStyle/>
          <a:p>
            <a:r>
              <a:rPr lang="en-US" smtClean="0"/>
              <a:t> Fast Hit times via </a:t>
            </a:r>
            <a:br>
              <a:rPr lang="en-US" smtClean="0"/>
            </a:br>
            <a:r>
              <a:rPr lang="en-US" smtClean="0"/>
              <a:t>Small and Simple Caches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0" y="1371600"/>
            <a:ext cx="7696200" cy="4648200"/>
          </a:xfrm>
        </p:spPr>
        <p:txBody>
          <a:bodyPr lIns="90488" rIns="90488"/>
          <a:lstStyle/>
          <a:p>
            <a:r>
              <a:rPr lang="en-US" sz="2000" smtClean="0"/>
              <a:t>Index tag memory and then compare takes time</a:t>
            </a:r>
          </a:p>
          <a:p>
            <a:r>
              <a:rPr lang="en-US" sz="2000" smtClean="0">
                <a:sym typeface="Symbol" pitchFamily="18" charset="2"/>
              </a:rPr>
              <a:t></a:t>
            </a:r>
            <a:r>
              <a:rPr lang="en-US" sz="2000" smtClean="0"/>
              <a:t> </a:t>
            </a:r>
            <a:r>
              <a:rPr lang="en-US" sz="2000" smtClean="0">
                <a:solidFill>
                  <a:srgbClr val="0332B7"/>
                </a:solidFill>
              </a:rPr>
              <a:t>Small</a:t>
            </a:r>
            <a:r>
              <a:rPr lang="en-US" sz="2000" smtClean="0"/>
              <a:t> cache can help hit time since smaller memory takes less time to index</a:t>
            </a:r>
          </a:p>
          <a:p>
            <a:pPr lvl="1"/>
            <a:r>
              <a:rPr lang="en-US" sz="1600" smtClean="0"/>
              <a:t>E.g., L1 caches same size for 3 generations of AMD microprocessors: K6, Athlon, and Opteron</a:t>
            </a:r>
          </a:p>
          <a:p>
            <a:pPr lvl="1"/>
            <a:r>
              <a:rPr lang="en-US" sz="1600" smtClean="0"/>
              <a:t>Also L2 cache small enough to fit on chip with the processor avoids time penalty of going off chip</a:t>
            </a:r>
          </a:p>
          <a:p>
            <a:r>
              <a:rPr lang="en-US" sz="2000" smtClean="0">
                <a:solidFill>
                  <a:srgbClr val="0332B7"/>
                </a:solidFill>
              </a:rPr>
              <a:t>Simple</a:t>
            </a:r>
            <a:r>
              <a:rPr lang="en-US" sz="2000" smtClean="0"/>
              <a:t> </a:t>
            </a:r>
            <a:r>
              <a:rPr lang="en-US" sz="2000" smtClean="0">
                <a:sym typeface="Symbol" pitchFamily="18" charset="2"/>
              </a:rPr>
              <a:t></a:t>
            </a:r>
            <a:r>
              <a:rPr lang="en-US" sz="2000" smtClean="0"/>
              <a:t> direct mapping</a:t>
            </a:r>
          </a:p>
          <a:p>
            <a:pPr lvl="1"/>
            <a:r>
              <a:rPr lang="en-US" sz="1600" smtClean="0"/>
              <a:t>Can overlap tag check with data transmission since no choice</a:t>
            </a:r>
          </a:p>
          <a:p>
            <a:r>
              <a:rPr lang="en-US" sz="2000" smtClean="0"/>
              <a:t>Access time estimate for 90 nm using CACTI model 4.0</a:t>
            </a:r>
          </a:p>
          <a:p>
            <a:pPr lvl="1"/>
            <a:r>
              <a:rPr lang="en-US" sz="1600" smtClean="0"/>
              <a:t>Median ratios of access time relative to the direct-mapped caches are 1.32, 1.39, and 1.43 for 2-way, 4-way, and 8-way caches</a:t>
            </a:r>
          </a:p>
        </p:txBody>
      </p:sp>
      <p:graphicFrame>
        <p:nvGraphicFramePr>
          <p:cNvPr id="790530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1066800" y="4572000"/>
          <a:ext cx="6667500" cy="2168525"/>
        </p:xfrm>
        <a:graphic>
          <a:graphicData uri="http://schemas.openxmlformats.org/presentationml/2006/ole">
            <p:oleObj spid="_x0000_s790530" name="Chart" r:id="rId3" imgW="8934450" imgH="2905125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6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6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6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6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6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6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65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639050" cy="1143000"/>
          </a:xfrm>
        </p:spPr>
        <p:txBody>
          <a:bodyPr/>
          <a:lstStyle/>
          <a:p>
            <a:r>
              <a:rPr lang="en-US" smtClean="0"/>
              <a:t>2: Increasing Cache Bandwidth via Multiple Banks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47800"/>
            <a:ext cx="8305800" cy="4876800"/>
          </a:xfrm>
        </p:spPr>
        <p:txBody>
          <a:bodyPr/>
          <a:lstStyle/>
          <a:p>
            <a:r>
              <a:rPr lang="en-US" dirty="0" smtClean="0"/>
              <a:t>Rather than treat the cache as a single monolithic block, divide into independent banks that can support simultaneous accesses</a:t>
            </a:r>
          </a:p>
          <a:p>
            <a:pPr lvl="1"/>
            <a:r>
              <a:rPr lang="en-US" dirty="0" smtClean="0"/>
              <a:t>E.g.,T2 (“Niagara”) L2 has 8 banks</a:t>
            </a:r>
          </a:p>
          <a:p>
            <a:r>
              <a:rPr lang="en-US" dirty="0" smtClean="0"/>
              <a:t>Banking works best when accesses naturally spread themselves across banks </a:t>
            </a:r>
            <a:r>
              <a:rPr lang="en-US" dirty="0" smtClean="0">
                <a:sym typeface="Symbol" pitchFamily="18" charset="2"/>
              </a:rPr>
              <a:t> m</a:t>
            </a:r>
            <a:r>
              <a:rPr lang="en-US" dirty="0" smtClean="0"/>
              <a:t>apping of addresses to banks affects behavior of memory system</a:t>
            </a:r>
          </a:p>
          <a:p>
            <a:r>
              <a:rPr lang="en-US" dirty="0" smtClean="0"/>
              <a:t>Simple mapping that works well is “</a:t>
            </a:r>
            <a:r>
              <a:rPr lang="en-US" dirty="0" smtClean="0">
                <a:solidFill>
                  <a:srgbClr val="0332B7"/>
                </a:solidFill>
              </a:rPr>
              <a:t>sequential interleaving</a:t>
            </a:r>
            <a:r>
              <a:rPr lang="en-US" dirty="0" smtClean="0"/>
              <a:t>”  </a:t>
            </a:r>
          </a:p>
          <a:p>
            <a:pPr lvl="1"/>
            <a:r>
              <a:rPr lang="en-US" dirty="0" smtClean="0"/>
              <a:t>Spread block addresses sequentially across banks</a:t>
            </a:r>
          </a:p>
          <a:p>
            <a:pPr lvl="1"/>
            <a:r>
              <a:rPr lang="en-US" dirty="0" err="1" smtClean="0"/>
              <a:t>E,g</a:t>
            </a:r>
            <a:r>
              <a:rPr lang="en-US" dirty="0" smtClean="0"/>
              <a:t>, if there 8 banks, Bank 0 has all blocks whose address modulo 8 is 0; bank 1 has all blocks whose address modulo 8 is 1; 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3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3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3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3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3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3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28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34938"/>
            <a:ext cx="8115300" cy="474662"/>
          </a:xfrm>
        </p:spPr>
        <p:txBody>
          <a:bodyPr/>
          <a:lstStyle/>
          <a:p>
            <a:r>
              <a:rPr lang="en-US"/>
              <a:t>Memory Interleaving</a:t>
            </a:r>
          </a:p>
        </p:txBody>
      </p:sp>
      <p:sp>
        <p:nvSpPr>
          <p:cNvPr id="806915" name="Text Box 3"/>
          <p:cNvSpPr txBox="1">
            <a:spLocks noChangeArrowheads="1"/>
          </p:cNvSpPr>
          <p:nvPr/>
        </p:nvSpPr>
        <p:spPr bwMode="auto">
          <a:xfrm>
            <a:off x="609600" y="5130800"/>
            <a:ext cx="7924800" cy="76200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2000" b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Interleaved memory is more flexible than wide-access memory in that it can handle multiple independent accesses at once.</a:t>
            </a:r>
            <a:r>
              <a:rPr lang="en-US" sz="2400" b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806916" name="Object 4"/>
          <p:cNvGraphicFramePr>
            <a:graphicFrameLocks noChangeAspect="1"/>
          </p:cNvGraphicFramePr>
          <p:nvPr/>
        </p:nvGraphicFramePr>
        <p:xfrm>
          <a:off x="381000" y="1371600"/>
          <a:ext cx="8305800" cy="3376613"/>
        </p:xfrm>
        <a:graphic>
          <a:graphicData uri="http://schemas.openxmlformats.org/presentationml/2006/ole">
            <p:oleObj spid="_x0000_s812034" r:id="rId3" imgW="5391150" imgH="219075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1_Microsoft Office 98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9105</TotalTime>
  <Pages>61</Pages>
  <Words>1710</Words>
  <Application>Microsoft Office PowerPoint</Application>
  <PresentationFormat>Letter Paper (8.5x11 in)</PresentationFormat>
  <Paragraphs>369</Paragraphs>
  <Slides>23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1_Microsoft Office 98</vt:lpstr>
      <vt:lpstr>Equation</vt:lpstr>
      <vt:lpstr>Chart</vt:lpstr>
      <vt:lpstr>Visio</vt:lpstr>
      <vt:lpstr>CS203A Graduate Computer Architecture Lecture 14  Cache and Main Memory Design</vt:lpstr>
      <vt:lpstr>How to Improve Cache Performance?</vt:lpstr>
      <vt:lpstr>1. Small and simple caches</vt:lpstr>
      <vt:lpstr>Impact of Change in cc</vt:lpstr>
      <vt:lpstr>Miss Penalty for Out-of-Order (OOO) Exe. Processor.</vt:lpstr>
      <vt:lpstr> Avg. Memory Access Time vs. Miss Rate</vt:lpstr>
      <vt:lpstr> Fast Hit times via  Small and Simple Caches</vt:lpstr>
      <vt:lpstr>2: Increasing Cache Bandwidth via Multiple Banks</vt:lpstr>
      <vt:lpstr>Memory Interleaving</vt:lpstr>
      <vt:lpstr>SUN Niagara 2</vt:lpstr>
      <vt:lpstr>Slide 11</vt:lpstr>
      <vt:lpstr>Popular Cache Indexing/Hashing Ref: 1. Using prime numbers for cache indexing to eliminate conflict misses, HPCA 2004. 2. A new case for skewed-associativity, ISCA 1993.  </vt:lpstr>
      <vt:lpstr>Single Hashing Function Schemes</vt:lpstr>
      <vt:lpstr>Multiple Hashing Functions Schemes</vt:lpstr>
      <vt:lpstr>Single Hashing Function Schemes</vt:lpstr>
      <vt:lpstr>Overall Comparison</vt:lpstr>
      <vt:lpstr>Main Memory Background</vt:lpstr>
      <vt:lpstr>Static RAM (SRAM)</vt:lpstr>
      <vt:lpstr>Dynamic RAM</vt:lpstr>
      <vt:lpstr>DRAM logical organization (4 Mbit)</vt:lpstr>
      <vt:lpstr>Other Types of DRAM</vt:lpstr>
      <vt:lpstr>Main Memory Organizations</vt:lpstr>
      <vt:lpstr>Memory Access Time 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3: R4000 + Intro to ILP</dc:title>
  <dc:creator>David A. Patterson</dc:creator>
  <cp:lastModifiedBy>UCR</cp:lastModifiedBy>
  <cp:revision>152</cp:revision>
  <cp:lastPrinted>1999-10-22T19:54:41Z</cp:lastPrinted>
  <dcterms:created xsi:type="dcterms:W3CDTF">1996-09-04T07:14:34Z</dcterms:created>
  <dcterms:modified xsi:type="dcterms:W3CDTF">2010-03-02T17:52:25Z</dcterms:modified>
</cp:coreProperties>
</file>