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81" r:id="rId3"/>
    <p:sldId id="382" r:id="rId4"/>
    <p:sldId id="383" r:id="rId5"/>
    <p:sldId id="384" r:id="rId6"/>
    <p:sldId id="389" r:id="rId7"/>
    <p:sldId id="390" r:id="rId8"/>
    <p:sldId id="391" r:id="rId9"/>
    <p:sldId id="392" r:id="rId10"/>
    <p:sldId id="345" r:id="rId11"/>
    <p:sldId id="346" r:id="rId12"/>
    <p:sldId id="368" r:id="rId13"/>
    <p:sldId id="378" r:id="rId14"/>
    <p:sldId id="369" r:id="rId15"/>
    <p:sldId id="347" r:id="rId16"/>
    <p:sldId id="348" r:id="rId17"/>
    <p:sldId id="380" r:id="rId18"/>
    <p:sldId id="397" r:id="rId19"/>
    <p:sldId id="350" r:id="rId20"/>
    <p:sldId id="351" r:id="rId21"/>
    <p:sldId id="363" r:id="rId22"/>
    <p:sldId id="353" r:id="rId23"/>
    <p:sldId id="354" r:id="rId24"/>
    <p:sldId id="356" r:id="rId25"/>
    <p:sldId id="393" r:id="rId26"/>
    <p:sldId id="394" r:id="rId27"/>
    <p:sldId id="385" r:id="rId28"/>
    <p:sldId id="386" r:id="rId29"/>
    <p:sldId id="387" r:id="rId30"/>
    <p:sldId id="395" r:id="rId31"/>
    <p:sldId id="396" r:id="rId32"/>
    <p:sldId id="398" r:id="rId33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66"/>
    <a:srgbClr val="A6F6E5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 autoAdjust="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notesViewPr>
    <p:cSldViewPr>
      <p:cViewPr varScale="1">
        <p:scale>
          <a:sx n="94" d="100"/>
          <a:sy n="94" d="100"/>
        </p:scale>
        <p:origin x="-41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2763" y="8704263"/>
            <a:ext cx="7524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05" tIns="44446" rIns="87305" bIns="44446">
            <a:spAutoFit/>
          </a:bodyPr>
          <a:lstStyle/>
          <a:p>
            <a:pPr algn="ctr" defTabSz="868363" eaLnBrk="0" hangingPunct="0">
              <a:lnSpc>
                <a:spcPct val="90000"/>
              </a:lnSpc>
              <a:defRPr/>
            </a:pPr>
            <a:r>
              <a:rPr lang="en-US" sz="1200">
                <a:latin typeface="Comic Sans MS" pitchFamily="66" charset="0"/>
                <a:cs typeface="+mn-cs"/>
              </a:rPr>
              <a:t>Page </a:t>
            </a:r>
            <a:fld id="{AE472E2C-7E18-4759-BDDA-8A139C953128}" type="slidenum">
              <a:rPr lang="en-US" sz="1200">
                <a:latin typeface="Comic Sans MS" pitchFamily="66" charset="0"/>
                <a:cs typeface="+mn-cs"/>
              </a:rPr>
              <a:pPr algn="ctr" defTabSz="8683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Comic Sans MS" pitchFamily="66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1650" y="8704263"/>
            <a:ext cx="776288" cy="25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05" tIns="44446" rIns="87305" bIns="44446">
            <a:spAutoFit/>
          </a:bodyPr>
          <a:lstStyle/>
          <a:p>
            <a:pPr algn="ctr" defTabSz="868363" eaLnBrk="0" hangingPunct="0">
              <a:lnSpc>
                <a:spcPct val="90000"/>
              </a:lnSpc>
              <a:defRPr/>
            </a:pPr>
            <a:r>
              <a:rPr lang="en-US" sz="1200">
                <a:latin typeface="Comic Sans MS" pitchFamily="66" charset="0"/>
                <a:cs typeface="+mn-cs"/>
              </a:rPr>
              <a:t>Page </a:t>
            </a:r>
            <a:fld id="{102F6FA5-DE06-4278-B007-27749A9EA39C}" type="slidenum">
              <a:rPr lang="en-US" sz="1200">
                <a:latin typeface="Comic Sans MS" pitchFamily="66" charset="0"/>
                <a:cs typeface="+mn-cs"/>
              </a:rPr>
              <a:pPr algn="ctr" defTabSz="8683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Comic Sans MS" pitchFamily="66" charset="0"/>
              <a:cs typeface="+mn-cs"/>
            </a:endParaRP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0480" rIns="90480"/>
          <a:lstStyle/>
          <a:p>
            <a:r>
              <a:rPr lang="en-US" smtClean="0"/>
              <a:t>Ask which affected?</a:t>
            </a:r>
          </a:p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Block size</a:t>
            </a:r>
          </a:p>
          <a:p>
            <a:r>
              <a:rPr lang="en-US" smtClean="0"/>
              <a:t>1) Compulsory</a:t>
            </a:r>
          </a:p>
          <a:p>
            <a:r>
              <a:rPr lang="en-US" smtClean="0"/>
              <a:t>2) More subtle, will change mapping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7" name="Rectangle 4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-22225" y="8713788"/>
            <a:ext cx="2978150" cy="407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93" tIns="43247" rIns="86493" bIns="43247"/>
          <a:lstStyle/>
          <a:p>
            <a:pPr algn="ctr" eaLnBrk="0" hangingPunct="0"/>
            <a:r>
              <a:rPr lang="en-US" b="1">
                <a:latin typeface="Comic Sans MS" pitchFamily="66" charset="0"/>
              </a:rPr>
              <a:t>CS258 S99</a:t>
            </a:r>
          </a:p>
        </p:txBody>
      </p:sp>
      <p:sp>
        <p:nvSpPr>
          <p:cNvPr id="79769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02075" y="8713788"/>
            <a:ext cx="2978150" cy="407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93" tIns="43247" rIns="86493" bIns="43247"/>
          <a:lstStyle/>
          <a:p>
            <a:pPr algn="ctr" eaLnBrk="0" hangingPunct="0"/>
            <a:fld id="{4E5FB086-C180-4216-907B-6624C394031F}" type="slidenum">
              <a:rPr lang="en-US" b="1">
                <a:latin typeface="Comic Sans MS" pitchFamily="66" charset="0"/>
              </a:rPr>
              <a:pPr algn="ctr" eaLnBrk="0" hangingPunct="0"/>
              <a:t>31</a:t>
            </a:fld>
            <a:endParaRPr lang="en-US" b="1">
              <a:latin typeface="Comic Sans MS" pitchFamily="66" charset="0"/>
            </a:endParaRPr>
          </a:p>
        </p:txBody>
      </p:sp>
      <p:sp>
        <p:nvSpPr>
          <p:cNvPr id="797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 w="9525"/>
        </p:spPr>
        <p:txBody>
          <a:bodyPr lIns="90466" tIns="44440" rIns="90466" bIns="44440"/>
          <a:lstStyle/>
          <a:p>
            <a:r>
              <a:rPr lang="en-US" smtClean="0"/>
              <a:t>Answer is 3 stages between branch and new instruction fetch and 2 stages between load and use (even though if looked at red insertions that it would be 3 for load and 2 for branch)</a:t>
            </a:r>
          </a:p>
          <a:p>
            <a:r>
              <a:rPr lang="en-US" smtClean="0"/>
              <a:t>Reasons:</a:t>
            </a:r>
          </a:p>
          <a:p>
            <a:r>
              <a:rPr lang="en-US" smtClean="0"/>
              <a:t>1) Load: TC just does tag check, data available after DS; thus supply the data &amp; forward it, restarting the pipeline on a data cache miss</a:t>
            </a:r>
          </a:p>
          <a:p>
            <a:r>
              <a:rPr lang="en-US" smtClean="0"/>
              <a:t>2) EX phase does the address calculation even though just added one phase; presumed reason is that since want fast clockc cycle don’t want to sitck RF phase with reading regisers AND testing for zero, so just moved it back on phase</a:t>
            </a:r>
          </a:p>
        </p:txBody>
      </p:sp>
      <p:sp>
        <p:nvSpPr>
          <p:cNvPr id="7977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4300" y="838200"/>
            <a:ext cx="8934450" cy="2590800"/>
          </a:xfrm>
        </p:spPr>
        <p:txBody>
          <a:bodyPr/>
          <a:lstStyle/>
          <a:p>
            <a:r>
              <a:rPr lang="en-US" sz="3000" smtClean="0"/>
              <a:t>CS203A</a:t>
            </a:r>
            <a:br>
              <a:rPr lang="en-US" sz="3000" smtClean="0"/>
            </a:br>
            <a:r>
              <a:rPr lang="en-US" sz="3000" smtClean="0"/>
              <a:t>Graduate Computer Architecture</a:t>
            </a:r>
            <a:br>
              <a:rPr lang="en-US" sz="3000" smtClean="0"/>
            </a:br>
            <a:r>
              <a:rPr lang="en-US" sz="3000" smtClean="0"/>
              <a:t>Lecture 13</a:t>
            </a:r>
            <a:br>
              <a:rPr lang="en-US" sz="3000" smtClean="0"/>
            </a:br>
            <a:r>
              <a:rPr lang="en-US" sz="3000" smtClean="0"/>
              <a:t/>
            </a:r>
            <a:br>
              <a:rPr lang="en-US" sz="3000" smtClean="0"/>
            </a:br>
            <a:r>
              <a:rPr lang="en-US" sz="3000" smtClean="0"/>
              <a:t>Cache Design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Review: Improving Cache Performance</a:t>
            </a:r>
          </a:p>
        </p:txBody>
      </p:sp>
      <p:sp>
        <p:nvSpPr>
          <p:cNvPr id="75161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0488" rIns="90488"/>
          <a:lstStyle/>
          <a:p>
            <a:pPr>
              <a:buFontTx/>
              <a:buNone/>
            </a:pPr>
            <a:r>
              <a:rPr lang="en-US" smtClean="0"/>
              <a:t>1. Reduce the miss rate, </a:t>
            </a:r>
          </a:p>
          <a:p>
            <a:pPr>
              <a:buFontTx/>
              <a:buNone/>
            </a:pPr>
            <a:r>
              <a:rPr lang="en-US" i="1" u="sng" smtClean="0">
                <a:solidFill>
                  <a:schemeClr val="hlink"/>
                </a:solidFill>
              </a:rPr>
              <a:t>2. Reduce the miss penalty, </a:t>
            </a:r>
            <a:r>
              <a:rPr lang="en-US" smtClean="0"/>
              <a:t>or</a:t>
            </a:r>
          </a:p>
          <a:p>
            <a:pPr>
              <a:buFontTx/>
              <a:buNone/>
            </a:pPr>
            <a:r>
              <a:rPr lang="en-US" smtClean="0">
                <a:solidFill>
                  <a:schemeClr val="tx2"/>
                </a:solidFill>
              </a:rPr>
              <a:t>3. Reduce the time to hit in the cache</a:t>
            </a:r>
            <a:r>
              <a:rPr lang="en-US" smtClean="0"/>
              <a:t>. 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1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9600"/>
            <a:ext cx="7734300" cy="1143000"/>
          </a:xfrm>
        </p:spPr>
        <p:txBody>
          <a:bodyPr lIns="90488" rIns="90488"/>
          <a:lstStyle/>
          <a:p>
            <a:r>
              <a:rPr lang="en-US" smtClean="0"/>
              <a:t>1. Reducing Miss Penalty: </a:t>
            </a:r>
            <a:br>
              <a:rPr lang="en-US" smtClean="0"/>
            </a:br>
            <a:r>
              <a:rPr lang="en-US" smtClean="0"/>
              <a:t>Read Priority over Write on Miss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057400"/>
            <a:ext cx="8686800" cy="4114800"/>
          </a:xfrm>
        </p:spPr>
        <p:txBody>
          <a:bodyPr lIns="90488" rIns="90488"/>
          <a:lstStyle/>
          <a:p>
            <a:r>
              <a:rPr lang="en-US" smtClean="0"/>
              <a:t>Write-through w/ write buffers =&gt; RAW conflicts with main memory reads on cache misses</a:t>
            </a:r>
          </a:p>
          <a:p>
            <a:pPr lvl="1"/>
            <a:r>
              <a:rPr lang="en-US" smtClean="0"/>
              <a:t>If simply wait for write buffer to empty, might increase read miss penalty (old MIPS 1000 by 50% )</a:t>
            </a:r>
          </a:p>
          <a:p>
            <a:pPr lvl="1"/>
            <a:r>
              <a:rPr lang="en-US" smtClean="0"/>
              <a:t>Check write buffer contents before read; </a:t>
            </a:r>
            <a:br>
              <a:rPr lang="en-US" smtClean="0"/>
            </a:br>
            <a:r>
              <a:rPr lang="en-US" smtClean="0"/>
              <a:t>if no conflicts, let the memory access continue</a:t>
            </a:r>
          </a:p>
          <a:p>
            <a:r>
              <a:rPr lang="en-US" smtClean="0"/>
              <a:t>Write-back want buffer to hold displaced blocks</a:t>
            </a:r>
          </a:p>
          <a:p>
            <a:pPr lvl="1"/>
            <a:r>
              <a:rPr lang="en-US" smtClean="0"/>
              <a:t>Read miss replacing dirty block</a:t>
            </a:r>
          </a:p>
          <a:p>
            <a:pPr lvl="1"/>
            <a:r>
              <a:rPr lang="en-US" smtClean="0"/>
              <a:t>Normal: Write dirty block to memory, and then do the read</a:t>
            </a:r>
          </a:p>
          <a:p>
            <a:pPr lvl="1"/>
            <a:r>
              <a:rPr lang="en-US" smtClean="0"/>
              <a:t>Instead copy the dirty block to a write buffer, then do the read, and then do the write</a:t>
            </a:r>
          </a:p>
          <a:p>
            <a:pPr lvl="1"/>
            <a:r>
              <a:rPr lang="en-US" smtClean="0"/>
              <a:t>CPU stall less since restarts as soon as do read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162800" cy="838200"/>
          </a:xfrm>
        </p:spPr>
        <p:txBody>
          <a:bodyPr/>
          <a:lstStyle/>
          <a:p>
            <a:r>
              <a:rPr lang="en-US" smtClean="0"/>
              <a:t>Write Buffers</a:t>
            </a:r>
          </a:p>
        </p:txBody>
      </p:sp>
      <p:sp>
        <p:nvSpPr>
          <p:cNvPr id="7536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914400"/>
            <a:ext cx="4122738" cy="5181600"/>
          </a:xfrm>
        </p:spPr>
        <p:txBody>
          <a:bodyPr/>
          <a:lstStyle/>
          <a:p>
            <a:r>
              <a:rPr lang="en-US" smtClean="0"/>
              <a:t>Write Buffers (for wrt-through)</a:t>
            </a:r>
          </a:p>
          <a:p>
            <a:pPr lvl="1"/>
            <a:r>
              <a:rPr lang="en-US" smtClean="0"/>
              <a:t>buffers words to be written in L2 cache/memory along with their addresses.</a:t>
            </a:r>
          </a:p>
          <a:p>
            <a:pPr lvl="1"/>
            <a:r>
              <a:rPr lang="en-US" smtClean="0"/>
              <a:t>2 to 4 entries deep</a:t>
            </a:r>
          </a:p>
          <a:p>
            <a:pPr lvl="1"/>
            <a:r>
              <a:rPr lang="en-US" smtClean="0"/>
              <a:t>all read misses are checked against pending writes for dependencies (associatively)</a:t>
            </a:r>
          </a:p>
          <a:p>
            <a:pPr lvl="1"/>
            <a:r>
              <a:rPr lang="en-US" smtClean="0"/>
              <a:t>allows reads to proceed ahead of writes</a:t>
            </a:r>
          </a:p>
          <a:p>
            <a:pPr lvl="1"/>
            <a:r>
              <a:rPr lang="en-US" smtClean="0"/>
              <a:t>can coalesce writes to same address</a:t>
            </a:r>
          </a:p>
        </p:txBody>
      </p:sp>
      <p:sp>
        <p:nvSpPr>
          <p:cNvPr id="75366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0263" y="914400"/>
            <a:ext cx="4046537" cy="5181600"/>
          </a:xfrm>
        </p:spPr>
        <p:txBody>
          <a:bodyPr/>
          <a:lstStyle/>
          <a:p>
            <a:r>
              <a:rPr lang="en-US" smtClean="0"/>
              <a:t>Write-back Buffers</a:t>
            </a:r>
          </a:p>
          <a:p>
            <a:pPr lvl="1"/>
            <a:r>
              <a:rPr lang="en-US" smtClean="0"/>
              <a:t>between a write-back cache and L2 or MM</a:t>
            </a:r>
          </a:p>
          <a:p>
            <a:pPr lvl="1"/>
            <a:r>
              <a:rPr lang="en-US" smtClean="0"/>
              <a:t>algorithm</a:t>
            </a:r>
          </a:p>
          <a:p>
            <a:pPr lvl="2"/>
            <a:r>
              <a:rPr lang="en-US" smtClean="0"/>
              <a:t>move dirty block to write-back buffer</a:t>
            </a:r>
          </a:p>
          <a:p>
            <a:pPr lvl="2"/>
            <a:r>
              <a:rPr lang="en-US" smtClean="0"/>
              <a:t>read new block</a:t>
            </a:r>
          </a:p>
          <a:p>
            <a:pPr lvl="2"/>
            <a:r>
              <a:rPr lang="en-US" smtClean="0"/>
              <a:t>write dirty block in L2 or MM</a:t>
            </a:r>
          </a:p>
          <a:p>
            <a:pPr lvl="1"/>
            <a:r>
              <a:rPr lang="en-US" smtClean="0"/>
              <a:t>can be associated with victim cache (later)</a:t>
            </a:r>
          </a:p>
        </p:txBody>
      </p:sp>
      <p:sp>
        <p:nvSpPr>
          <p:cNvPr id="753668" name="Rectangle 5"/>
          <p:cNvSpPr>
            <a:spLocks noChangeArrowheads="1"/>
          </p:cNvSpPr>
          <p:nvPr/>
        </p:nvSpPr>
        <p:spPr bwMode="auto">
          <a:xfrm>
            <a:off x="6019800" y="4343400"/>
            <a:ext cx="990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 Narrow" pitchFamily="34" charset="0"/>
              </a:rPr>
              <a:t>L1</a:t>
            </a:r>
          </a:p>
        </p:txBody>
      </p:sp>
      <p:sp>
        <p:nvSpPr>
          <p:cNvPr id="753669" name="Rectangle 6"/>
          <p:cNvSpPr>
            <a:spLocks noChangeArrowheads="1"/>
          </p:cNvSpPr>
          <p:nvPr/>
        </p:nvSpPr>
        <p:spPr bwMode="auto">
          <a:xfrm>
            <a:off x="5562600" y="5791200"/>
            <a:ext cx="1905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 Narrow" pitchFamily="34" charset="0"/>
              </a:rPr>
              <a:t>L2</a:t>
            </a:r>
          </a:p>
        </p:txBody>
      </p:sp>
      <p:sp>
        <p:nvSpPr>
          <p:cNvPr id="753670" name="Rectangle 7"/>
          <p:cNvSpPr>
            <a:spLocks noChangeArrowheads="1"/>
          </p:cNvSpPr>
          <p:nvPr/>
        </p:nvSpPr>
        <p:spPr bwMode="auto">
          <a:xfrm>
            <a:off x="6096000" y="51816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 Narrow" pitchFamily="34" charset="0"/>
              </a:rPr>
              <a:t>Write buffer</a:t>
            </a:r>
          </a:p>
        </p:txBody>
      </p:sp>
      <p:sp>
        <p:nvSpPr>
          <p:cNvPr id="753671" name="Line 8"/>
          <p:cNvSpPr>
            <a:spLocks noChangeShapeType="1"/>
          </p:cNvSpPr>
          <p:nvPr/>
        </p:nvSpPr>
        <p:spPr bwMode="auto">
          <a:xfrm>
            <a:off x="64770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3672" name="Line 9"/>
          <p:cNvSpPr>
            <a:spLocks noChangeShapeType="1"/>
          </p:cNvSpPr>
          <p:nvPr/>
        </p:nvSpPr>
        <p:spPr bwMode="auto">
          <a:xfrm>
            <a:off x="64770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3673" name="Line 10"/>
          <p:cNvSpPr>
            <a:spLocks noChangeShapeType="1"/>
          </p:cNvSpPr>
          <p:nvPr/>
        </p:nvSpPr>
        <p:spPr bwMode="auto">
          <a:xfrm>
            <a:off x="70104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3674" name="Line 11"/>
          <p:cNvSpPr>
            <a:spLocks noChangeShapeType="1"/>
          </p:cNvSpPr>
          <p:nvPr/>
        </p:nvSpPr>
        <p:spPr bwMode="auto">
          <a:xfrm>
            <a:off x="70104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3675" name="Line 12"/>
          <p:cNvSpPr>
            <a:spLocks noChangeShapeType="1"/>
          </p:cNvSpPr>
          <p:nvPr/>
        </p:nvSpPr>
        <p:spPr bwMode="auto">
          <a:xfrm flipV="1">
            <a:off x="7772400" y="457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3676" name="Line 13"/>
          <p:cNvSpPr>
            <a:spLocks noChangeShapeType="1"/>
          </p:cNvSpPr>
          <p:nvPr/>
        </p:nvSpPr>
        <p:spPr bwMode="auto">
          <a:xfrm flipV="1">
            <a:off x="57912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3677" name="Line 14"/>
          <p:cNvSpPr>
            <a:spLocks noChangeShapeType="1"/>
          </p:cNvSpPr>
          <p:nvPr/>
        </p:nvSpPr>
        <p:spPr bwMode="auto">
          <a:xfrm>
            <a:off x="57912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3678" name="Text Box 15"/>
          <p:cNvSpPr txBox="1">
            <a:spLocks noChangeArrowheads="1"/>
          </p:cNvSpPr>
          <p:nvPr/>
        </p:nvSpPr>
        <p:spPr bwMode="auto">
          <a:xfrm>
            <a:off x="7908925" y="4303713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Narrow" pitchFamily="34" charset="0"/>
              </a:rPr>
              <a:t>to CPU</a:t>
            </a:r>
          </a:p>
        </p:txBody>
      </p:sp>
      <p:sp>
        <p:nvSpPr>
          <p:cNvPr id="753679" name="Line 16"/>
          <p:cNvSpPr>
            <a:spLocks noChangeShapeType="1"/>
          </p:cNvSpPr>
          <p:nvPr/>
        </p:nvSpPr>
        <p:spPr bwMode="auto">
          <a:xfrm flipV="1">
            <a:off x="6781800" y="4876800"/>
            <a:ext cx="0" cy="304800"/>
          </a:xfrm>
          <a:prstGeom prst="line">
            <a:avLst/>
          </a:prstGeom>
          <a:noFill/>
          <a:ln w="19050">
            <a:solidFill>
              <a:srgbClr val="4D4D4D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6" grpId="0" build="p" autoUpdateAnimBg="0"/>
      <p:bldP spid="7536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848600" cy="736600"/>
          </a:xfrm>
        </p:spPr>
        <p:txBody>
          <a:bodyPr/>
          <a:lstStyle/>
          <a:p>
            <a:r>
              <a:rPr lang="en-US" sz="2800" smtClean="0"/>
              <a:t>Merging Write Buffer to </a:t>
            </a:r>
            <a:br>
              <a:rPr lang="en-US" sz="2800" smtClean="0"/>
            </a:br>
            <a:r>
              <a:rPr lang="en-US" sz="2800" smtClean="0"/>
              <a:t>Reduce Miss Penalty</a:t>
            </a:r>
          </a:p>
        </p:txBody>
      </p:sp>
      <p:sp>
        <p:nvSpPr>
          <p:cNvPr id="7546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990600"/>
            <a:ext cx="7239000" cy="5105400"/>
          </a:xfrm>
        </p:spPr>
        <p:txBody>
          <a:bodyPr/>
          <a:lstStyle/>
          <a:p>
            <a:pPr marL="457200" indent="-457200"/>
            <a:r>
              <a:rPr lang="en-US" smtClean="0"/>
              <a:t>Write buffer to allow processor to continue while waiting to write to memory</a:t>
            </a:r>
          </a:p>
          <a:p>
            <a:pPr marL="457200" indent="-457200"/>
            <a:r>
              <a:rPr lang="en-US" smtClean="0"/>
              <a:t>If buffer contains modified blocks, the addresses can be checked to see if address of new data matches the address of a valid write buffer entry </a:t>
            </a:r>
          </a:p>
          <a:p>
            <a:pPr marL="457200" indent="-457200"/>
            <a:r>
              <a:rPr lang="en-US" smtClean="0"/>
              <a:t>If so, new data are combined with that entry</a:t>
            </a:r>
          </a:p>
          <a:p>
            <a:pPr marL="457200" indent="-457200"/>
            <a:r>
              <a:rPr lang="en-US" smtClean="0"/>
              <a:t>Increases block size of write for write-through cache of writes to sequential words, bytes since multiword writes more efficient to memory</a:t>
            </a:r>
          </a:p>
          <a:p>
            <a:pPr marL="457200" indent="-457200"/>
            <a:r>
              <a:rPr lang="en-US" smtClean="0"/>
              <a:t>The Sun T1 (Niagara) processor, among many others, uses write merging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4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4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-228600"/>
            <a:ext cx="7162800" cy="1143000"/>
          </a:xfrm>
        </p:spPr>
        <p:txBody>
          <a:bodyPr/>
          <a:lstStyle/>
          <a:p>
            <a:r>
              <a:rPr lang="en-US" smtClean="0"/>
              <a:t>Write Merge</a:t>
            </a:r>
          </a:p>
        </p:txBody>
      </p:sp>
      <p:pic>
        <p:nvPicPr>
          <p:cNvPr id="755714" name="Picture 3" descr="Ch5-fig12"/>
          <p:cNvPicPr>
            <a:picLocks noChangeAspect="1" noChangeArrowheads="1"/>
          </p:cNvPicPr>
          <p:nvPr/>
        </p:nvPicPr>
        <p:blipFill>
          <a:blip r:embed="rId2" cstate="print"/>
          <a:srcRect b="17856"/>
          <a:stretch>
            <a:fillRect/>
          </a:stretch>
        </p:blipFill>
        <p:spPr bwMode="auto">
          <a:xfrm>
            <a:off x="914400" y="990600"/>
            <a:ext cx="7162800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33413" y="347663"/>
            <a:ext cx="8172450" cy="1143000"/>
          </a:xfrm>
        </p:spPr>
        <p:txBody>
          <a:bodyPr lIns="90488" rIns="90488"/>
          <a:lstStyle/>
          <a:p>
            <a:r>
              <a:rPr lang="en-US" smtClean="0"/>
              <a:t>2. Reduce Miss Penalty: </a:t>
            </a:r>
            <a:br>
              <a:rPr lang="en-US" smtClean="0"/>
            </a:br>
            <a:r>
              <a:rPr lang="en-US" smtClean="0"/>
              <a:t>Early Restart and Critical Word First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662113"/>
            <a:ext cx="8401050" cy="4114800"/>
          </a:xfrm>
        </p:spPr>
        <p:txBody>
          <a:bodyPr lIns="90488" rIns="90488"/>
          <a:lstStyle/>
          <a:p>
            <a:r>
              <a:rPr lang="en-US" smtClean="0"/>
              <a:t>Don’t wait for full block to be loaded before restarting CPU</a:t>
            </a:r>
          </a:p>
          <a:p>
            <a:pPr lvl="1"/>
            <a:r>
              <a:rPr lang="en-US" i="1" u="sng" smtClean="0">
                <a:solidFill>
                  <a:schemeClr val="hlink"/>
                </a:solidFill>
              </a:rPr>
              <a:t>Early restart</a:t>
            </a:r>
            <a:r>
              <a:rPr lang="en-US" smtClean="0"/>
              <a:t>—As soon as the requested word of the block arrives, send it to the CPU and let the CPU continue execution</a:t>
            </a:r>
          </a:p>
          <a:p>
            <a:pPr lvl="1"/>
            <a:r>
              <a:rPr lang="en-US" i="1" u="sng" smtClean="0">
                <a:solidFill>
                  <a:schemeClr val="hlink"/>
                </a:solidFill>
              </a:rPr>
              <a:t>Critical Word First</a:t>
            </a:r>
            <a:r>
              <a:rPr lang="en-US" smtClean="0"/>
              <a:t>—Request the missed word first from memory and send it to the CPU as soon as it arrives; let the CPU continue execution while filling the rest of the words in the block. Also called </a:t>
            </a:r>
            <a:r>
              <a:rPr lang="en-US" i="1" smtClean="0">
                <a:solidFill>
                  <a:schemeClr val="hlink"/>
                </a:solidFill>
              </a:rPr>
              <a:t>wrapped fetch</a:t>
            </a:r>
            <a:r>
              <a:rPr lang="en-US" smtClean="0"/>
              <a:t> and </a:t>
            </a:r>
            <a:r>
              <a:rPr lang="en-US" i="1" smtClean="0">
                <a:solidFill>
                  <a:schemeClr val="hlink"/>
                </a:solidFill>
              </a:rPr>
              <a:t>requested word  first</a:t>
            </a:r>
          </a:p>
          <a:p>
            <a:r>
              <a:rPr lang="en-US" smtClean="0"/>
              <a:t>Generally useful only in large blocks, </a:t>
            </a:r>
          </a:p>
          <a:p>
            <a:r>
              <a:rPr lang="en-US" smtClean="0"/>
              <a:t>Spatial locality =&gt; tend to want next sequential word, so not clear if benefit by early restart</a:t>
            </a:r>
          </a:p>
        </p:txBody>
      </p:sp>
      <p:sp>
        <p:nvSpPr>
          <p:cNvPr id="756739" name="Rectangle 4"/>
          <p:cNvSpPr>
            <a:spLocks noChangeArrowheads="1"/>
          </p:cNvSpPr>
          <p:nvPr/>
        </p:nvSpPr>
        <p:spPr bwMode="auto">
          <a:xfrm>
            <a:off x="1141413" y="5770563"/>
            <a:ext cx="3670300" cy="6223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756740" name="Rectangle 5"/>
          <p:cNvSpPr>
            <a:spLocks noChangeArrowheads="1"/>
          </p:cNvSpPr>
          <p:nvPr/>
        </p:nvSpPr>
        <p:spPr bwMode="auto">
          <a:xfrm>
            <a:off x="2836863" y="5770563"/>
            <a:ext cx="812800" cy="6223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756741" name="Rectangle 6"/>
          <p:cNvSpPr>
            <a:spLocks noChangeArrowheads="1"/>
          </p:cNvSpPr>
          <p:nvPr/>
        </p:nvSpPr>
        <p:spPr bwMode="auto">
          <a:xfrm>
            <a:off x="5032375" y="5859463"/>
            <a:ext cx="844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" y="609600"/>
            <a:ext cx="8572500" cy="1143000"/>
          </a:xfrm>
        </p:spPr>
        <p:txBody>
          <a:bodyPr lIns="90488" rIns="90488"/>
          <a:lstStyle/>
          <a:p>
            <a:r>
              <a:rPr lang="en-US" smtClean="0"/>
              <a:t>3. Reduce Miss Penalty: Non-blocking Caches to reduce stalls on misses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81200"/>
            <a:ext cx="8401050" cy="4114800"/>
          </a:xfrm>
        </p:spPr>
        <p:txBody>
          <a:bodyPr lIns="90488" rIns="90488"/>
          <a:lstStyle/>
          <a:p>
            <a:pPr>
              <a:buClr>
                <a:schemeClr val="tx1"/>
              </a:buClr>
            </a:pPr>
            <a:r>
              <a:rPr lang="en-US" i="1" u="sng" smtClean="0">
                <a:solidFill>
                  <a:schemeClr val="hlink"/>
                </a:solidFill>
              </a:rPr>
              <a:t>Non-blocking cache</a:t>
            </a:r>
            <a:r>
              <a:rPr lang="en-US" u="sng" smtClean="0"/>
              <a:t> </a:t>
            </a:r>
            <a:r>
              <a:rPr lang="en-US" smtClean="0"/>
              <a:t>or  </a:t>
            </a:r>
            <a:r>
              <a:rPr lang="en-US" i="1" u="sng" smtClean="0">
                <a:solidFill>
                  <a:schemeClr val="hlink"/>
                </a:solidFill>
              </a:rPr>
              <a:t>lockup-free cache</a:t>
            </a:r>
            <a:r>
              <a:rPr lang="en-US" u="sng" smtClean="0"/>
              <a:t> </a:t>
            </a:r>
            <a:r>
              <a:rPr lang="en-US" smtClean="0"/>
              <a:t>allow data cache to continue to supply cache hits during a miss</a:t>
            </a:r>
          </a:p>
          <a:p>
            <a:pPr lvl="1"/>
            <a:r>
              <a:rPr lang="en-US" smtClean="0"/>
              <a:t>requires F/E bits on registers or out-of-order execution</a:t>
            </a:r>
          </a:p>
          <a:p>
            <a:pPr lvl="1"/>
            <a:r>
              <a:rPr lang="en-US" smtClean="0"/>
              <a:t>requires multi-bank memories</a:t>
            </a:r>
          </a:p>
          <a:p>
            <a:r>
              <a:rPr lang="en-US" smtClean="0"/>
              <a:t>“</a:t>
            </a:r>
            <a:r>
              <a:rPr lang="en-US" i="1" u="sng" smtClean="0">
                <a:solidFill>
                  <a:schemeClr val="hlink"/>
                </a:solidFill>
              </a:rPr>
              <a:t>hit under miss</a:t>
            </a:r>
            <a:r>
              <a:rPr lang="en-US" smtClean="0"/>
              <a:t>”  reduces the effective miss penalty by working during miss vs. ignoring CPU requests</a:t>
            </a:r>
          </a:p>
          <a:p>
            <a:r>
              <a:rPr lang="en-US" smtClean="0"/>
              <a:t>“</a:t>
            </a:r>
            <a:r>
              <a:rPr lang="en-US" i="1" u="sng" smtClean="0">
                <a:solidFill>
                  <a:schemeClr val="hlink"/>
                </a:solidFill>
              </a:rPr>
              <a:t>hit under multiple miss</a:t>
            </a:r>
            <a:r>
              <a:rPr lang="en-US" smtClean="0"/>
              <a:t>” or “</a:t>
            </a:r>
            <a:r>
              <a:rPr lang="en-US" i="1" u="sng" smtClean="0">
                <a:solidFill>
                  <a:schemeClr val="hlink"/>
                </a:solidFill>
              </a:rPr>
              <a:t>miss under miss</a:t>
            </a:r>
            <a:r>
              <a:rPr lang="en-US" smtClean="0"/>
              <a:t>”  may further lower the effective miss penalty by overlapping multiple misses</a:t>
            </a:r>
          </a:p>
          <a:p>
            <a:pPr lvl="1"/>
            <a:r>
              <a:rPr lang="en-US" smtClean="0"/>
              <a:t>Significantly increases the complexity of the cache controller as there can be multiple outstanding memory accesses</a:t>
            </a:r>
          </a:p>
          <a:p>
            <a:pPr lvl="1"/>
            <a:r>
              <a:rPr lang="en-US" smtClean="0"/>
              <a:t>Requires muliple memory banks (otherwise cannot support)</a:t>
            </a:r>
          </a:p>
          <a:p>
            <a:pPr lvl="1"/>
            <a:r>
              <a:rPr lang="en-US" smtClean="0"/>
              <a:t>Penium Pro allows 4 outstanding memory misses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52400"/>
            <a:ext cx="7162800" cy="838200"/>
          </a:xfrm>
        </p:spPr>
        <p:txBody>
          <a:bodyPr/>
          <a:lstStyle/>
          <a:p>
            <a:r>
              <a:rPr lang="en-US" sz="3200" smtClean="0"/>
              <a:t>Lock-Up Free Cache Using MSHR (Miss Status Holding Register)</a:t>
            </a:r>
          </a:p>
        </p:txBody>
      </p:sp>
      <p:graphicFrame>
        <p:nvGraphicFramePr>
          <p:cNvPr id="717826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1828800" y="1066800"/>
          <a:ext cx="5699125" cy="4997450"/>
        </p:xfrm>
        <a:graphic>
          <a:graphicData uri="http://schemas.openxmlformats.org/presentationml/2006/ole">
            <p:oleObj spid="_x0000_s717826" name="Document" r:id="rId3" imgW="5943600" imgH="521208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039100" cy="990600"/>
          </a:xfrm>
        </p:spPr>
        <p:txBody>
          <a:bodyPr lIns="90488" rIns="90488"/>
          <a:lstStyle/>
          <a:p>
            <a:r>
              <a:rPr lang="en-US" smtClean="0"/>
              <a:t>Value of Hit Under Miss for SPEC </a:t>
            </a:r>
            <a:br>
              <a:rPr lang="en-US" smtClean="0"/>
            </a:br>
            <a:endParaRPr lang="en-US" smtClean="0"/>
          </a:p>
        </p:txBody>
      </p:sp>
      <p:sp>
        <p:nvSpPr>
          <p:cNvPr id="7598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0"/>
            <a:ext cx="8915400" cy="990600"/>
          </a:xfrm>
        </p:spPr>
        <p:txBody>
          <a:bodyPr lIns="90488" rIns="90488"/>
          <a:lstStyle/>
          <a:p>
            <a:r>
              <a:rPr lang="en-US" sz="1600" smtClean="0"/>
              <a:t>FP programs on average: AMAT= 0.68 -&gt; 0.52 -&gt; 0.34 -&gt; 0.26</a:t>
            </a:r>
          </a:p>
          <a:p>
            <a:r>
              <a:rPr lang="en-US" sz="1600" smtClean="0"/>
              <a:t>Int programs on average: AMAT= 0.24 -&gt; 0.20 -&gt; 0.19 -&gt; 0.19</a:t>
            </a:r>
          </a:p>
          <a:p>
            <a:r>
              <a:rPr lang="en-US" sz="1600" smtClean="0"/>
              <a:t>8 KB Data Cache, Direct Mapped, 32B block, 16 cycle miss, SPEC 92</a:t>
            </a:r>
          </a:p>
        </p:txBody>
      </p:sp>
      <p:grpSp>
        <p:nvGrpSpPr>
          <p:cNvPr id="759811" name="Group 4"/>
          <p:cNvGrpSpPr>
            <a:grpSpLocks/>
          </p:cNvGrpSpPr>
          <p:nvPr/>
        </p:nvGrpSpPr>
        <p:grpSpPr bwMode="auto">
          <a:xfrm>
            <a:off x="838200" y="1295400"/>
            <a:ext cx="5999163" cy="3933825"/>
            <a:chOff x="756" y="308"/>
            <a:chExt cx="4280" cy="3155"/>
          </a:xfrm>
        </p:grpSpPr>
        <p:pic>
          <p:nvPicPr>
            <p:cNvPr id="759814" name="Picture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6" y="308"/>
              <a:ext cx="4280" cy="30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759815" name="Rectangle 6"/>
            <p:cNvSpPr>
              <a:spLocks noChangeArrowheads="1"/>
            </p:cNvSpPr>
            <p:nvPr/>
          </p:nvSpPr>
          <p:spPr bwMode="auto">
            <a:xfrm>
              <a:off x="1115" y="3210"/>
              <a:ext cx="59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latin typeface="Comic Sans MS" pitchFamily="66" charset="0"/>
                </a:rPr>
                <a:t>Integer</a:t>
              </a:r>
            </a:p>
          </p:txBody>
        </p:sp>
        <p:sp>
          <p:nvSpPr>
            <p:cNvPr id="759816" name="Rectangle 7"/>
            <p:cNvSpPr>
              <a:spLocks noChangeArrowheads="1"/>
            </p:cNvSpPr>
            <p:nvPr/>
          </p:nvSpPr>
          <p:spPr bwMode="auto">
            <a:xfrm>
              <a:off x="2243" y="3234"/>
              <a:ext cx="107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latin typeface="Comic Sans MS" pitchFamily="66" charset="0"/>
                </a:rPr>
                <a:t>Floating Point</a:t>
              </a:r>
            </a:p>
          </p:txBody>
        </p:sp>
        <p:sp>
          <p:nvSpPr>
            <p:cNvPr id="759817" name="Line 8"/>
            <p:cNvSpPr>
              <a:spLocks noChangeShapeType="1"/>
            </p:cNvSpPr>
            <p:nvPr/>
          </p:nvSpPr>
          <p:spPr bwMode="auto">
            <a:xfrm>
              <a:off x="1896" y="2848"/>
              <a:ext cx="0" cy="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6723063" y="3705225"/>
            <a:ext cx="2568575" cy="376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>
                <a:latin typeface="Comic Sans MS" pitchFamily="66" charset="0"/>
              </a:rPr>
              <a:t>“Hit under n Misses”</a:t>
            </a:r>
          </a:p>
        </p:txBody>
      </p:sp>
      <p:sp>
        <p:nvSpPr>
          <p:cNvPr id="759813" name="Rectangle 10"/>
          <p:cNvSpPr>
            <a:spLocks noChangeArrowheads="1"/>
          </p:cNvSpPr>
          <p:nvPr/>
        </p:nvSpPr>
        <p:spPr bwMode="auto">
          <a:xfrm>
            <a:off x="7827963" y="2349500"/>
            <a:ext cx="849312" cy="132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latin typeface="Comic Sans MS" pitchFamily="66" charset="0"/>
              </a:rPr>
              <a:t>0-&gt;1</a:t>
            </a:r>
          </a:p>
          <a:p>
            <a:pPr algn="ctr" eaLnBrk="0" hangingPunct="0"/>
            <a:r>
              <a:rPr lang="en-US" sz="2000" b="1">
                <a:latin typeface="Comic Sans MS" pitchFamily="66" charset="0"/>
              </a:rPr>
              <a:t>1-&gt;2</a:t>
            </a:r>
          </a:p>
          <a:p>
            <a:pPr algn="ctr" eaLnBrk="0" hangingPunct="0"/>
            <a:r>
              <a:rPr lang="en-US" sz="2000" b="1">
                <a:latin typeface="Comic Sans MS" pitchFamily="66" charset="0"/>
              </a:rPr>
              <a:t>2-&gt;64</a:t>
            </a:r>
          </a:p>
          <a:p>
            <a:pPr algn="ctr" eaLnBrk="0" hangingPunct="0"/>
            <a:r>
              <a:rPr lang="en-US" sz="2000" b="1">
                <a:latin typeface="Comic Sans MS" pitchFamily="66" charset="0"/>
              </a:rPr>
              <a:t>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2385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4: Add a second-level cache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447800"/>
            <a:ext cx="8915400" cy="5105400"/>
          </a:xfrm>
        </p:spPr>
        <p:txBody>
          <a:bodyPr lIns="90488" rIns="90488"/>
          <a:lstStyle/>
          <a:p>
            <a:r>
              <a:rPr lang="en-US" smtClean="0"/>
              <a:t>L2 Equations</a:t>
            </a: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	AMAT = Hit Time</a:t>
            </a:r>
            <a:r>
              <a:rPr lang="en-US" sz="1800" baseline="-25000" smtClean="0"/>
              <a:t>L1</a:t>
            </a:r>
            <a:r>
              <a:rPr lang="en-US" sz="1800" smtClean="0"/>
              <a:t> + Miss Rate</a:t>
            </a:r>
            <a:r>
              <a:rPr lang="en-US" sz="1800" baseline="-25000" smtClean="0"/>
              <a:t>L1</a:t>
            </a:r>
            <a:r>
              <a:rPr lang="en-US" sz="1800" smtClean="0"/>
              <a:t> x Miss Penalty</a:t>
            </a:r>
            <a:r>
              <a:rPr lang="en-US" sz="1800" baseline="-25000" smtClean="0"/>
              <a:t>L1</a:t>
            </a:r>
            <a:br>
              <a:rPr lang="en-US" sz="1800" baseline="-25000" smtClean="0"/>
            </a:b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	Miss Penalty</a:t>
            </a:r>
            <a:r>
              <a:rPr lang="en-US" sz="1800" baseline="-25000" smtClean="0"/>
              <a:t>L1</a:t>
            </a:r>
            <a:r>
              <a:rPr lang="en-US" sz="1800" smtClean="0"/>
              <a:t> = Hit Time</a:t>
            </a:r>
            <a:r>
              <a:rPr lang="en-US" sz="1800" baseline="-25000" smtClean="0"/>
              <a:t>L2</a:t>
            </a:r>
            <a:r>
              <a:rPr lang="en-US" sz="1800" smtClean="0"/>
              <a:t> + Miss Rate</a:t>
            </a:r>
            <a:r>
              <a:rPr lang="en-US" sz="1800" baseline="-25000" smtClean="0"/>
              <a:t>L2</a:t>
            </a:r>
            <a:r>
              <a:rPr lang="en-US" sz="1800" smtClean="0"/>
              <a:t> x Miss Penalty</a:t>
            </a:r>
            <a:r>
              <a:rPr lang="en-US" sz="1800" baseline="-25000" smtClean="0"/>
              <a:t>L2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	AMAT = Hit Time</a:t>
            </a:r>
            <a:r>
              <a:rPr lang="en-US" sz="1800" baseline="-25000" smtClean="0"/>
              <a:t>L1</a:t>
            </a:r>
            <a:r>
              <a:rPr lang="en-US" sz="1800" smtClean="0"/>
              <a:t> +</a:t>
            </a:r>
            <a:r>
              <a:rPr lang="en-US" sz="1800" u="sng" smtClean="0">
                <a:solidFill>
                  <a:schemeClr val="hlink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1800" u="sng" smtClean="0">
                <a:solidFill>
                  <a:schemeClr val="hlink"/>
                </a:solidFill>
              </a:rPr>
              <a:t>		</a:t>
            </a:r>
            <a:r>
              <a:rPr lang="en-US" sz="1800" smtClean="0">
                <a:solidFill>
                  <a:schemeClr val="hlink"/>
                </a:solidFill>
              </a:rPr>
              <a:t>    </a:t>
            </a:r>
            <a:r>
              <a:rPr lang="en-US" sz="1800" u="sng" smtClean="0">
                <a:solidFill>
                  <a:schemeClr val="hlink"/>
                </a:solidFill>
              </a:rPr>
              <a:t>Miss Rate</a:t>
            </a:r>
            <a:r>
              <a:rPr lang="en-US" sz="1800" u="sng" baseline="-25000" smtClean="0">
                <a:solidFill>
                  <a:schemeClr val="hlink"/>
                </a:solidFill>
              </a:rPr>
              <a:t>L1</a:t>
            </a:r>
            <a:r>
              <a:rPr lang="en-US" sz="1800" u="sng" smtClean="0">
                <a:solidFill>
                  <a:schemeClr val="hlink"/>
                </a:solidFill>
              </a:rPr>
              <a:t> </a:t>
            </a:r>
            <a:r>
              <a:rPr lang="en-US" sz="1800" smtClean="0"/>
              <a:t>x (Hit Time</a:t>
            </a:r>
            <a:r>
              <a:rPr lang="en-US" sz="1800" baseline="-25000" smtClean="0"/>
              <a:t>L2</a:t>
            </a:r>
            <a:r>
              <a:rPr lang="en-US" sz="1800" smtClean="0"/>
              <a:t> +</a:t>
            </a:r>
            <a:r>
              <a:rPr lang="en-US" sz="1800" u="sng" smtClean="0">
                <a:solidFill>
                  <a:schemeClr val="hlink"/>
                </a:solidFill>
              </a:rPr>
              <a:t> Miss Rate</a:t>
            </a:r>
            <a:r>
              <a:rPr lang="en-US" sz="1800" u="sng" baseline="-25000" smtClean="0">
                <a:solidFill>
                  <a:schemeClr val="hlink"/>
                </a:solidFill>
              </a:rPr>
              <a:t>L2</a:t>
            </a:r>
            <a:r>
              <a:rPr lang="en-US" sz="1800" u="sng" smtClean="0">
                <a:solidFill>
                  <a:schemeClr val="hlink"/>
                </a:solidFill>
              </a:rPr>
              <a:t> </a:t>
            </a:r>
            <a:r>
              <a:rPr lang="en-US" sz="1800" smtClean="0"/>
              <a:t>+ Miss Penalty</a:t>
            </a:r>
            <a:r>
              <a:rPr lang="en-US" sz="1800" baseline="-25000" smtClean="0"/>
              <a:t>L2</a:t>
            </a:r>
            <a:r>
              <a:rPr lang="en-US" sz="1800" smtClean="0"/>
              <a:t>)</a:t>
            </a:r>
          </a:p>
          <a:p>
            <a:pPr>
              <a:buFontTx/>
              <a:buNone/>
            </a:pPr>
            <a:endParaRPr lang="en-US" sz="1800" smtClean="0"/>
          </a:p>
          <a:p>
            <a:r>
              <a:rPr lang="en-US" smtClean="0"/>
              <a:t>Definitions:</a:t>
            </a:r>
            <a:endParaRPr lang="en-US" sz="1800" smtClean="0"/>
          </a:p>
          <a:p>
            <a:pPr lvl="1"/>
            <a:r>
              <a:rPr lang="en-US" i="1" smtClean="0">
                <a:solidFill>
                  <a:schemeClr val="hlink"/>
                </a:solidFill>
              </a:rPr>
              <a:t>Local miss rate</a:t>
            </a:r>
            <a:r>
              <a:rPr lang="en-US" smtClean="0"/>
              <a:t>— misses in this cache divided by the total number of memory accesses</a:t>
            </a:r>
            <a:r>
              <a:rPr lang="en-US" i="1" smtClean="0">
                <a:solidFill>
                  <a:schemeClr val="hlink"/>
                </a:solidFill>
              </a:rPr>
              <a:t> to this cache</a:t>
            </a:r>
            <a:r>
              <a:rPr lang="en-US" smtClean="0"/>
              <a:t> (Miss rate</a:t>
            </a:r>
            <a:r>
              <a:rPr lang="en-US" baseline="-25000" smtClean="0"/>
              <a:t>L2</a:t>
            </a:r>
            <a:r>
              <a:rPr lang="en-US" smtClean="0"/>
              <a:t>)</a:t>
            </a:r>
          </a:p>
          <a:p>
            <a:pPr lvl="1"/>
            <a:r>
              <a:rPr lang="en-US" i="1" smtClean="0">
                <a:solidFill>
                  <a:schemeClr val="hlink"/>
                </a:solidFill>
              </a:rPr>
              <a:t>Global miss rate</a:t>
            </a:r>
            <a:r>
              <a:rPr lang="en-US" smtClean="0"/>
              <a:t>—misses in this cache divided by the total number of memory accesses </a:t>
            </a:r>
            <a:r>
              <a:rPr lang="en-US" i="1" smtClean="0">
                <a:solidFill>
                  <a:schemeClr val="hlink"/>
                </a:solidFill>
              </a:rPr>
              <a:t>generated by the CPU</a:t>
            </a: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  <a:p>
            <a:pPr lvl="1"/>
            <a:r>
              <a:rPr lang="en-US" smtClean="0"/>
              <a:t>Global Miss Rate is what matters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7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810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Cache Organization to reduce miss rate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8150" y="1695450"/>
            <a:ext cx="8248650" cy="4114800"/>
          </a:xfrm>
        </p:spPr>
        <p:txBody>
          <a:bodyPr lIns="90488" rIns="90488"/>
          <a:lstStyle/>
          <a:p>
            <a:pPr marL="457200" indent="-457200">
              <a:lnSpc>
                <a:spcPct val="80000"/>
              </a:lnSpc>
            </a:pPr>
            <a:r>
              <a:rPr lang="en-US" smtClean="0"/>
              <a:t>Assume total cache size not changed:</a:t>
            </a:r>
          </a:p>
          <a:p>
            <a:pPr marL="457200" indent="-457200">
              <a:lnSpc>
                <a:spcPct val="80000"/>
              </a:lnSpc>
            </a:pPr>
            <a:r>
              <a:rPr lang="en-US" smtClean="0"/>
              <a:t>What happens if: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mtClean="0"/>
          </a:p>
          <a:p>
            <a:pPr marL="457200" indent="-457200">
              <a:lnSpc>
                <a:spcPct val="80000"/>
              </a:lnSpc>
              <a:buFontTx/>
              <a:buAutoNum type="arabicParenR"/>
            </a:pPr>
            <a:r>
              <a:rPr lang="en-US" smtClean="0"/>
              <a:t>Change Block Size: </a:t>
            </a:r>
          </a:p>
          <a:p>
            <a:pPr marL="457200" indent="-457200">
              <a:lnSpc>
                <a:spcPct val="80000"/>
              </a:lnSpc>
              <a:buFontTx/>
              <a:buAutoNum type="arabicParenR"/>
            </a:pPr>
            <a:endParaRPr lang="en-US" smtClean="0"/>
          </a:p>
          <a:p>
            <a:pPr marL="457200" indent="-457200">
              <a:lnSpc>
                <a:spcPct val="80000"/>
              </a:lnSpc>
              <a:buFontTx/>
              <a:buAutoNum type="arabicParenR"/>
            </a:pPr>
            <a:r>
              <a:rPr lang="en-US" smtClean="0"/>
              <a:t>Change Associativity: </a:t>
            </a:r>
            <a:br>
              <a:rPr lang="en-US" smtClean="0"/>
            </a:br>
            <a:endParaRPr lang="en-US" smtClean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mtClean="0"/>
              <a:t>3) Change Compiler: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Which of 3Cs is obviously affected?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09650" y="20955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Comparing Local and Global Miss Rates</a:t>
            </a:r>
          </a:p>
        </p:txBody>
      </p:sp>
      <p:sp>
        <p:nvSpPr>
          <p:cNvPr id="76185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09550" y="1276350"/>
            <a:ext cx="4514850" cy="4286250"/>
          </a:xfrm>
        </p:spPr>
        <p:txBody>
          <a:bodyPr lIns="90488" rIns="90488"/>
          <a:lstStyle/>
          <a:p>
            <a:r>
              <a:rPr lang="en-US" smtClean="0"/>
              <a:t>32 KByte 1st level cache;</a:t>
            </a:r>
            <a:br>
              <a:rPr lang="en-US" smtClean="0"/>
            </a:br>
            <a:r>
              <a:rPr lang="en-US" smtClean="0"/>
              <a:t>Increasing 2nd level cache</a:t>
            </a:r>
          </a:p>
          <a:p>
            <a:r>
              <a:rPr lang="en-US" smtClean="0"/>
              <a:t>Global miss rate close to single level cache rate provided L2 &gt;&gt; L1</a:t>
            </a:r>
          </a:p>
          <a:p>
            <a:r>
              <a:rPr lang="en-US" smtClean="0"/>
              <a:t>Don’t use local miss rate</a:t>
            </a:r>
          </a:p>
          <a:p>
            <a:r>
              <a:rPr lang="en-US" smtClean="0"/>
              <a:t>L2 not tied to CPU clock cycle!</a:t>
            </a:r>
          </a:p>
          <a:p>
            <a:r>
              <a:rPr lang="en-US" smtClean="0"/>
              <a:t>Cost &amp; A.M.A.T.</a:t>
            </a:r>
          </a:p>
          <a:p>
            <a:r>
              <a:rPr lang="en-US" smtClean="0"/>
              <a:t>Generally Fast Hit Times and fewer misses</a:t>
            </a:r>
          </a:p>
          <a:p>
            <a:r>
              <a:rPr lang="en-US" smtClean="0"/>
              <a:t>Since hits are few, target miss reduction</a:t>
            </a:r>
          </a:p>
        </p:txBody>
      </p:sp>
      <p:sp>
        <p:nvSpPr>
          <p:cNvPr id="761859" name="Rectangle 6"/>
          <p:cNvSpPr>
            <a:spLocks noChangeArrowheads="1"/>
          </p:cNvSpPr>
          <p:nvPr/>
        </p:nvSpPr>
        <p:spPr bwMode="auto">
          <a:xfrm>
            <a:off x="7847013" y="3838575"/>
            <a:ext cx="574675" cy="376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/>
              <a:t>Log</a:t>
            </a:r>
          </a:p>
        </p:txBody>
      </p:sp>
      <p:sp>
        <p:nvSpPr>
          <p:cNvPr id="761860" name="Rectangle 7"/>
          <p:cNvSpPr>
            <a:spLocks noChangeArrowheads="1"/>
          </p:cNvSpPr>
          <p:nvPr/>
        </p:nvSpPr>
        <p:spPr bwMode="auto">
          <a:xfrm>
            <a:off x="6913563" y="3248025"/>
            <a:ext cx="1362075" cy="376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/>
              <a:t>Cache Size</a:t>
            </a:r>
          </a:p>
        </p:txBody>
      </p:sp>
      <p:pic>
        <p:nvPicPr>
          <p:cNvPr id="761861" name="Picture 4" descr="AppC-fig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4238625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5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7628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90600" y="1219200"/>
            <a:ext cx="6831013" cy="4648200"/>
          </a:xfrm>
        </p:spPr>
        <p:txBody>
          <a:bodyPr/>
          <a:lstStyle/>
          <a:p>
            <a:r>
              <a:rPr lang="en-US" sz="2000" smtClean="0"/>
              <a:t>For every 1000 instructions, 40 misses in L1 and 20 misses in L2;</a:t>
            </a:r>
          </a:p>
          <a:p>
            <a:pPr>
              <a:buFontTx/>
              <a:buNone/>
            </a:pPr>
            <a:r>
              <a:rPr lang="en-US" sz="2000" smtClean="0"/>
              <a:t>	Hit cycle in L1 is 1, L2 is 10; Miss penalty from L2 to memory is 100 cycles; there are 1.5 memory references per instruction. What is AMAT and average stall cycles per instruction?</a:t>
            </a:r>
          </a:p>
          <a:p>
            <a:pPr lvl="1"/>
            <a:r>
              <a:rPr lang="en-US" sz="1600" smtClean="0"/>
              <a:t>AMAT = [1 + 40/1000 * (10 + 20/40 * 100) ] *cc = 3.4  cycles</a:t>
            </a:r>
          </a:p>
          <a:p>
            <a:pPr lvl="1"/>
            <a:r>
              <a:rPr lang="en-US" sz="1600" smtClean="0"/>
              <a:t>AMAT without L2 = 1 + 40/1000 * 100 = 5 cycles =&gt; An </a:t>
            </a:r>
            <a:r>
              <a:rPr lang="en-US" sz="1600" smtClean="0">
                <a:solidFill>
                  <a:schemeClr val="accent2"/>
                </a:solidFill>
              </a:rPr>
              <a:t>improvement of 1.6 cycles due to L2</a:t>
            </a:r>
          </a:p>
          <a:p>
            <a:pPr lvl="1"/>
            <a:r>
              <a:rPr lang="en-US" sz="1600" smtClean="0"/>
              <a:t>Average stall cycles per instruction = 1.5 * 40/1000 * 10 + 1.5 * 20/1000 * 100 = 3.6 cycles</a:t>
            </a:r>
          </a:p>
          <a:p>
            <a:pPr>
              <a:buFontTx/>
              <a:buNone/>
            </a:pPr>
            <a:endParaRPr lang="en-US" sz="2000" smtClean="0"/>
          </a:p>
          <a:p>
            <a:r>
              <a:rPr lang="en-US" sz="2000" smtClean="0"/>
              <a:t>Note: We have not distinguished reads and writes. Access L2 only on L1 miss, i.e. write back cache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82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3905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850" y="787400"/>
            <a:ext cx="7251700" cy="544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6390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762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L2 cache block size &amp; A.M.A.T.</a:t>
            </a:r>
          </a:p>
        </p:txBody>
      </p:sp>
      <p:sp>
        <p:nvSpPr>
          <p:cNvPr id="76390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181100" y="6019800"/>
            <a:ext cx="7581900" cy="438150"/>
          </a:xfrm>
        </p:spPr>
        <p:txBody>
          <a:bodyPr lIns="90488" rIns="90488"/>
          <a:lstStyle/>
          <a:p>
            <a:r>
              <a:rPr lang="en-US" smtClean="0"/>
              <a:t>32KB L1, </a:t>
            </a:r>
            <a:r>
              <a:rPr lang="en-US" smtClean="0">
                <a:solidFill>
                  <a:schemeClr val="hlink"/>
                </a:solidFill>
              </a:rPr>
              <a:t>8 byte path </a:t>
            </a:r>
            <a:r>
              <a:rPr lang="en-US" smtClean="0"/>
              <a:t>to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52450"/>
            <a:ext cx="7810500" cy="1143000"/>
          </a:xfrm>
        </p:spPr>
        <p:txBody>
          <a:bodyPr lIns="90488" rIns="90488"/>
          <a:lstStyle/>
          <a:p>
            <a:r>
              <a:rPr lang="en-US" smtClean="0"/>
              <a:t>Reducing Miss Penalty Summary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81200"/>
            <a:ext cx="7791450" cy="4114800"/>
          </a:xfrm>
        </p:spPr>
        <p:txBody>
          <a:bodyPr lIns="90488" rIns="90488"/>
          <a:lstStyle/>
          <a:p>
            <a:r>
              <a:rPr lang="en-US" smtClean="0"/>
              <a:t>Four techniques</a:t>
            </a:r>
          </a:p>
          <a:p>
            <a:pPr lvl="1"/>
            <a:r>
              <a:rPr lang="en-US" smtClean="0"/>
              <a:t>Read priority over write on miss</a:t>
            </a:r>
          </a:p>
          <a:p>
            <a:pPr lvl="1"/>
            <a:r>
              <a:rPr lang="en-US" smtClean="0"/>
              <a:t>Early Restart and Critical Word First on miss</a:t>
            </a:r>
          </a:p>
          <a:p>
            <a:pPr lvl="1"/>
            <a:r>
              <a:rPr lang="en-US" smtClean="0"/>
              <a:t>Non-blocking Caches (Hit under Miss, Miss under Miss)</a:t>
            </a:r>
          </a:p>
          <a:p>
            <a:pPr lvl="1"/>
            <a:r>
              <a:rPr lang="en-US" smtClean="0"/>
              <a:t>Second Level Cache</a:t>
            </a:r>
          </a:p>
          <a:p>
            <a:r>
              <a:rPr lang="en-US" smtClean="0"/>
              <a:t>Can be applied recursively to Multilevel Caches</a:t>
            </a:r>
          </a:p>
          <a:p>
            <a:pPr lvl="1"/>
            <a:r>
              <a:rPr lang="en-US" smtClean="0"/>
              <a:t>Danger is that time to DRAM will grow with multiple levels in between</a:t>
            </a:r>
          </a:p>
          <a:p>
            <a:pPr lvl="1"/>
            <a:r>
              <a:rPr lang="en-US" smtClean="0"/>
              <a:t>First attempts at L2 caches can make things worse, since increased worst case is worse</a:t>
            </a:r>
          </a:p>
        </p:txBody>
      </p:sp>
      <p:graphicFrame>
        <p:nvGraphicFramePr>
          <p:cNvPr id="68403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95250" y="1460500"/>
          <a:ext cx="8864600" cy="533400"/>
        </p:xfrm>
        <a:graphic>
          <a:graphicData uri="http://schemas.openxmlformats.org/presentationml/2006/ole">
            <p:oleObj spid="_x0000_s684036" name="Equation" r:id="rId3" imgW="6657840" imgH="409320" progId="Equation.3">
              <p:embed/>
            </p:oleObj>
          </a:graphicData>
        </a:graphic>
      </p:graphicFrame>
      <p:sp>
        <p:nvSpPr>
          <p:cNvPr id="684039" name="Oval 5"/>
          <p:cNvSpPr>
            <a:spLocks noChangeArrowheads="1"/>
          </p:cNvSpPr>
          <p:nvPr/>
        </p:nvSpPr>
        <p:spPr bwMode="auto">
          <a:xfrm>
            <a:off x="5632450" y="1555750"/>
            <a:ext cx="1422400" cy="41275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Cache Optimization Summary</a:t>
            </a:r>
          </a:p>
        </p:txBody>
      </p:sp>
      <p:sp>
        <p:nvSpPr>
          <p:cNvPr id="7659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847850"/>
            <a:ext cx="7543800" cy="4362450"/>
          </a:xfrm>
        </p:spPr>
        <p:txBody>
          <a:bodyPr lIns="90488" rIns="90488"/>
          <a:lstStyle/>
          <a:p>
            <a:pPr marL="0" indent="0">
              <a:buFontTx/>
              <a:buNone/>
              <a:tabLst>
                <a:tab pos="4343400" algn="ctr"/>
                <a:tab pos="5086350" algn="ctr"/>
                <a:tab pos="5600700" algn="ctr"/>
                <a:tab pos="7258050" algn="r"/>
              </a:tabLst>
            </a:pPr>
            <a:r>
              <a:rPr lang="en-US" sz="1800" i="1" smtClean="0"/>
              <a:t>Technique	MR	MP	HT	Complexity</a:t>
            </a:r>
          </a:p>
          <a:p>
            <a:pPr marL="0" indent="0">
              <a:buFontTx/>
              <a:buNone/>
              <a:tabLst>
                <a:tab pos="4343400" algn="ctr"/>
                <a:tab pos="5086350" algn="ctr"/>
                <a:tab pos="5600700" algn="ctr"/>
                <a:tab pos="7258050" algn="r"/>
              </a:tabLst>
            </a:pPr>
            <a:r>
              <a:rPr lang="en-US" sz="1800" smtClean="0"/>
              <a:t>Larger Block Size	+	–		</a:t>
            </a:r>
            <a:r>
              <a:rPr lang="en-US" sz="1800" smtClean="0">
                <a:solidFill>
                  <a:schemeClr val="accent2"/>
                </a:solidFill>
              </a:rPr>
              <a:t>0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Higher Associativity	+		–	1</a:t>
            </a:r>
            <a:br>
              <a:rPr lang="en-US" sz="1800" smtClean="0"/>
            </a:br>
            <a:r>
              <a:rPr lang="en-US" sz="1800" smtClean="0"/>
              <a:t>Victim Caches	+			2</a:t>
            </a:r>
            <a:br>
              <a:rPr lang="en-US" sz="1800" smtClean="0"/>
            </a:br>
            <a:r>
              <a:rPr lang="en-US" sz="1800" smtClean="0"/>
              <a:t>Pseudo-Associative Caches 	+			2</a:t>
            </a:r>
            <a:br>
              <a:rPr lang="en-US" sz="1800" smtClean="0"/>
            </a:br>
            <a:r>
              <a:rPr lang="en-US" sz="1800" smtClean="0"/>
              <a:t>HW Prefetching of Instr/Data	+			2</a:t>
            </a:r>
            <a:br>
              <a:rPr lang="en-US" sz="1800" smtClean="0"/>
            </a:br>
            <a:r>
              <a:rPr lang="en-US" sz="1800" smtClean="0"/>
              <a:t>Compiler Controlled Prefetching	+			</a:t>
            </a:r>
            <a:r>
              <a:rPr lang="en-US" sz="1800" smtClean="0">
                <a:solidFill>
                  <a:schemeClr val="hlink"/>
                </a:solidFill>
              </a:rPr>
              <a:t>3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Compiler Reduce Misses	+			</a:t>
            </a:r>
            <a:r>
              <a:rPr lang="en-US" sz="1800" smtClean="0">
                <a:solidFill>
                  <a:schemeClr val="accent2"/>
                </a:solidFill>
              </a:rPr>
              <a:t>0</a:t>
            </a:r>
            <a:endParaRPr lang="en-US" sz="1800" smtClean="0"/>
          </a:p>
          <a:p>
            <a:pPr marL="0" indent="0">
              <a:buFontTx/>
              <a:buNone/>
              <a:tabLst>
                <a:tab pos="4343400" algn="ctr"/>
                <a:tab pos="5086350" algn="ctr"/>
                <a:tab pos="5600700" algn="ctr"/>
                <a:tab pos="7258050" algn="r"/>
              </a:tabLst>
            </a:pPr>
            <a:r>
              <a:rPr lang="en-US" sz="1800" smtClean="0"/>
              <a:t>Priority to Read Misses		+		1</a:t>
            </a:r>
            <a:br>
              <a:rPr lang="en-US" sz="1800" smtClean="0"/>
            </a:br>
            <a:r>
              <a:rPr lang="en-US" sz="1800" smtClean="0"/>
              <a:t>Early Restart &amp; Critical Word 1st 		+		2</a:t>
            </a:r>
            <a:br>
              <a:rPr lang="en-US" sz="1800" smtClean="0"/>
            </a:br>
            <a:r>
              <a:rPr lang="en-US" sz="1800" smtClean="0"/>
              <a:t>Non-Blocking Caches		+		</a:t>
            </a:r>
            <a:r>
              <a:rPr lang="en-US" sz="1800" smtClean="0">
                <a:solidFill>
                  <a:schemeClr val="hlink"/>
                </a:solidFill>
              </a:rPr>
              <a:t>3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Second Level  Caches		+		2</a:t>
            </a:r>
          </a:p>
        </p:txBody>
      </p:sp>
      <p:sp>
        <p:nvSpPr>
          <p:cNvPr id="765955" name="Line 4"/>
          <p:cNvSpPr>
            <a:spLocks noChangeShapeType="1"/>
          </p:cNvSpPr>
          <p:nvPr/>
        </p:nvSpPr>
        <p:spPr bwMode="auto">
          <a:xfrm>
            <a:off x="69850" y="4000500"/>
            <a:ext cx="8775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5956" name="Rectangle 5"/>
          <p:cNvSpPr>
            <a:spLocks noChangeArrowheads="1"/>
          </p:cNvSpPr>
          <p:nvPr/>
        </p:nvSpPr>
        <p:spPr bwMode="auto">
          <a:xfrm rot="-5400000">
            <a:off x="42069" y="2524919"/>
            <a:ext cx="12938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miss rate</a:t>
            </a:r>
          </a:p>
        </p:txBody>
      </p:sp>
      <p:sp>
        <p:nvSpPr>
          <p:cNvPr id="765957" name="Rectangle 6"/>
          <p:cNvSpPr>
            <a:spLocks noChangeArrowheads="1"/>
          </p:cNvSpPr>
          <p:nvPr/>
        </p:nvSpPr>
        <p:spPr bwMode="auto">
          <a:xfrm rot="-5400000">
            <a:off x="-287338" y="4768851"/>
            <a:ext cx="1730375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/>
              <a:t>miss penalty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How to Improve Cache Performance?</a:t>
            </a:r>
          </a:p>
        </p:txBody>
      </p:sp>
      <p:sp>
        <p:nvSpPr>
          <p:cNvPr id="789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3276600"/>
            <a:ext cx="7162800" cy="2209800"/>
          </a:xfrm>
        </p:spPr>
        <p:txBody>
          <a:bodyPr lIns="90488" rIns="90488"/>
          <a:lstStyle/>
          <a:p>
            <a:pPr>
              <a:buFontTx/>
              <a:buNone/>
            </a:pPr>
            <a:r>
              <a:rPr lang="en-US" smtClean="0"/>
              <a:t>1. Reduce the miss rate,</a:t>
            </a:r>
            <a:r>
              <a:rPr lang="en-US" i="1" u="sng" smtClean="0">
                <a:solidFill>
                  <a:schemeClr val="hlink"/>
                </a:solidFill>
              </a:rPr>
              <a:t> </a:t>
            </a:r>
            <a:endParaRPr lang="en-US" smtClean="0"/>
          </a:p>
          <a:p>
            <a:pPr>
              <a:buFontTx/>
              <a:buNone/>
            </a:pPr>
            <a:r>
              <a:rPr lang="en-US" smtClean="0"/>
              <a:t>2. Reduce the miss penalty, or</a:t>
            </a:r>
          </a:p>
          <a:p>
            <a:pPr>
              <a:buFontTx/>
              <a:buNone/>
            </a:pPr>
            <a:r>
              <a:rPr lang="en-US" i="1" u="sng" smtClean="0">
                <a:solidFill>
                  <a:schemeClr val="hlink"/>
                </a:solidFill>
              </a:rPr>
              <a:t>3. Reduce the time to hit in the cache.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789509" name="Rectangle 4"/>
          <p:cNvSpPr>
            <a:spLocks noChangeArrowheads="1"/>
          </p:cNvSpPr>
          <p:nvPr/>
        </p:nvSpPr>
        <p:spPr bwMode="auto">
          <a:xfrm>
            <a:off x="381000" y="3352800"/>
            <a:ext cx="7562850" cy="1892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endParaRPr lang="en-US" b="1">
              <a:solidFill>
                <a:schemeClr val="hlink"/>
              </a:solidFill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graphicFrame>
        <p:nvGraphicFramePr>
          <p:cNvPr id="789506" name="Object 5"/>
          <p:cNvGraphicFramePr>
            <a:graphicFrameLocks noChangeAspect="1"/>
          </p:cNvGraphicFramePr>
          <p:nvPr/>
        </p:nvGraphicFramePr>
        <p:xfrm>
          <a:off x="304800" y="2514600"/>
          <a:ext cx="8153400" cy="506413"/>
        </p:xfrm>
        <a:graphic>
          <a:graphicData uri="http://schemas.openxmlformats.org/presentationml/2006/ole">
            <p:oleObj spid="_x0000_s789506" name="Equation" r:id="rId3" imgW="4267080" imgH="266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8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04800"/>
            <a:ext cx="7162800" cy="1143000"/>
          </a:xfrm>
        </p:spPr>
        <p:txBody>
          <a:bodyPr/>
          <a:lstStyle/>
          <a:p>
            <a:r>
              <a:rPr lang="en-US" smtClean="0"/>
              <a:t>1. Small and simple caches</a:t>
            </a:r>
          </a:p>
        </p:txBody>
      </p:sp>
      <p:sp>
        <p:nvSpPr>
          <p:cNvPr id="795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47800"/>
            <a:ext cx="7162800" cy="4648200"/>
          </a:xfrm>
        </p:spPr>
        <p:txBody>
          <a:bodyPr/>
          <a:lstStyle/>
          <a:p>
            <a:r>
              <a:rPr lang="en-US" smtClean="0"/>
              <a:t>Small on-chip L1 caches – less access time</a:t>
            </a:r>
          </a:p>
          <a:p>
            <a:r>
              <a:rPr lang="en-US" smtClean="0"/>
              <a:t>Direct mapped cache faster because no hardware comparison between blocks, but higher miss ratio</a:t>
            </a:r>
          </a:p>
          <a:p>
            <a:r>
              <a:rPr lang="en-US" smtClean="0"/>
              <a:t>Compromise – Direct L1 cache and Set-associative L2 cache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How to predict cache access time at the design stage? – Use </a:t>
            </a:r>
            <a:r>
              <a:rPr lang="en-US" smtClean="0">
                <a:solidFill>
                  <a:schemeClr val="accent2"/>
                </a:solidFill>
              </a:rPr>
              <a:t>CACTI </a:t>
            </a:r>
            <a:r>
              <a:rPr lang="en-US" smtClean="0"/>
              <a:t>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0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534400" cy="5486400"/>
          </a:xfrm>
        </p:spPr>
        <p:txBody>
          <a:bodyPr/>
          <a:lstStyle/>
          <a:p>
            <a:r>
              <a:rPr lang="en-US" sz="2000" smtClean="0"/>
              <a:t>Suppose a processor has the following parameters:</a:t>
            </a:r>
          </a:p>
          <a:p>
            <a:pPr lvl="1"/>
            <a:r>
              <a:rPr lang="en-US" sz="1600" smtClean="0"/>
              <a:t>CPI = 2 (w/o memory stalls)</a:t>
            </a:r>
          </a:p>
          <a:p>
            <a:pPr lvl="1"/>
            <a:r>
              <a:rPr lang="en-US" sz="1600" smtClean="0"/>
              <a:t>mem access per instruction =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</a:p>
          <a:p>
            <a:r>
              <a:rPr lang="en-US" sz="2000" smtClean="0"/>
              <a:t>Compare AMAT and CPU time for a direct mapped cache and a 2-way set associative cache assuming: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pPr lvl="1"/>
            <a:r>
              <a:rPr lang="en-US" sz="1600" smtClean="0"/>
              <a:t>AMAT</a:t>
            </a:r>
            <a:r>
              <a:rPr lang="en-US" sz="1600" baseline="-25000" smtClean="0"/>
              <a:t>d</a:t>
            </a:r>
            <a:r>
              <a:rPr lang="en-US" sz="1600" smtClean="0"/>
              <a:t> = hit time + miss rate * miss penalty = 1*1 + 0.014*75 = 2.05 ns</a:t>
            </a:r>
          </a:p>
          <a:p>
            <a:pPr lvl="1"/>
            <a:r>
              <a:rPr lang="en-US" sz="1600" smtClean="0"/>
              <a:t>AMAT</a:t>
            </a:r>
            <a:r>
              <a:rPr lang="en-US" sz="1600" baseline="-25000" smtClean="0"/>
              <a:t>2</a:t>
            </a:r>
            <a:r>
              <a:rPr lang="en-US" sz="1600" smtClean="0"/>
              <a:t> = 1*1.25 + 0.01*75 = 2 ns &lt; 2.05 ns</a:t>
            </a:r>
          </a:p>
          <a:p>
            <a:pPr lvl="1">
              <a:buFontTx/>
              <a:buNone/>
            </a:pPr>
            <a:r>
              <a:rPr lang="en-US" sz="1600" smtClean="0">
                <a:solidFill>
                  <a:srgbClr val="FF0000"/>
                </a:solidFill>
              </a:rPr>
              <a:t>Execution Times:</a:t>
            </a:r>
          </a:p>
          <a:p>
            <a:pPr lvl="1"/>
            <a:r>
              <a:rPr lang="en-US" sz="1600" smtClean="0"/>
              <a:t>CPU</a:t>
            </a:r>
            <a:r>
              <a:rPr lang="en-US" sz="1600" baseline="-25000" smtClean="0"/>
              <a:t>d</a:t>
            </a:r>
            <a:r>
              <a:rPr lang="en-US" sz="1600" smtClean="0"/>
              <a:t> = (CPI*cc + mem. stall time)*IC = (2*1 +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  <a:r>
              <a:rPr lang="en-US" sz="1600" smtClean="0"/>
              <a:t>*0.014*75)IC = 3.575*IC</a:t>
            </a:r>
          </a:p>
          <a:p>
            <a:pPr lvl="1"/>
            <a:r>
              <a:rPr lang="en-US" sz="1600" smtClean="0"/>
              <a:t>CPU</a:t>
            </a:r>
            <a:r>
              <a:rPr lang="en-US" sz="1600" baseline="-25000" smtClean="0"/>
              <a:t>2</a:t>
            </a:r>
            <a:r>
              <a:rPr lang="en-US" sz="1600" smtClean="0"/>
              <a:t> = (2*1.25 +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  <a:r>
              <a:rPr lang="en-US" sz="1600" smtClean="0"/>
              <a:t>*0.01*75)IC = 3.625*IC </a:t>
            </a:r>
            <a:r>
              <a:rPr lang="en-US" sz="1600" b="0" smtClean="0">
                <a:solidFill>
                  <a:srgbClr val="FF0000"/>
                </a:solidFill>
              </a:rPr>
              <a:t>&gt;</a:t>
            </a:r>
            <a:r>
              <a:rPr lang="en-US" sz="1600" smtClean="0"/>
              <a:t> CPU</a:t>
            </a:r>
            <a:r>
              <a:rPr lang="en-US" sz="1600" baseline="-25000" smtClean="0"/>
              <a:t>d </a:t>
            </a:r>
            <a:r>
              <a:rPr lang="en-US" sz="1600" smtClean="0"/>
              <a:t>!</a:t>
            </a:r>
          </a:p>
          <a:p>
            <a:r>
              <a:rPr lang="en-US" sz="2000" smtClean="0">
                <a:solidFill>
                  <a:schemeClr val="accent2"/>
                </a:solidFill>
              </a:rPr>
              <a:t>Change in cc affects all instructions while reduction in miss rate benefit only memory instructions.</a:t>
            </a:r>
          </a:p>
        </p:txBody>
      </p:sp>
      <p:sp>
        <p:nvSpPr>
          <p:cNvPr id="7915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162800" cy="838200"/>
          </a:xfrm>
        </p:spPr>
        <p:txBody>
          <a:bodyPr/>
          <a:lstStyle/>
          <a:p>
            <a:r>
              <a:rPr lang="en-US" smtClean="0"/>
              <a:t>Impact of Change in cc</a:t>
            </a:r>
          </a:p>
        </p:txBody>
      </p:sp>
      <p:graphicFrame>
        <p:nvGraphicFramePr>
          <p:cNvPr id="667652" name="Group 4"/>
          <p:cNvGraphicFramePr>
            <a:graphicFrameLocks noGrp="1"/>
          </p:cNvGraphicFramePr>
          <p:nvPr/>
        </p:nvGraphicFramePr>
        <p:xfrm>
          <a:off x="1066800" y="2514600"/>
          <a:ext cx="7467600" cy="1190752"/>
        </p:xfrm>
        <a:graphic>
          <a:graphicData uri="http://schemas.openxmlformats.org/drawingml/2006/table">
            <a:tbl>
              <a:tblPr/>
              <a:tblGrid>
                <a:gridCol w="1752600"/>
                <a:gridCol w="1524000"/>
                <a:gridCol w="1219200"/>
                <a:gridCol w="1676400"/>
                <a:gridCol w="12954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Hit cycle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Miss penalty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Miss rate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Direct map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75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2-way associative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1.25ns(why?)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75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362200" y="4648200"/>
            <a:ext cx="2862263" cy="719138"/>
            <a:chOff x="1260" y="2946"/>
            <a:chExt cx="1803" cy="453"/>
          </a:xfrm>
        </p:grpSpPr>
        <p:sp>
          <p:nvSpPr>
            <p:cNvPr id="791576" name="Oval 32"/>
            <p:cNvSpPr>
              <a:spLocks noChangeArrowheads="1"/>
            </p:cNvSpPr>
            <p:nvPr/>
          </p:nvSpPr>
          <p:spPr bwMode="auto">
            <a:xfrm>
              <a:off x="1260" y="3159"/>
              <a:ext cx="288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791577" name="Oval 33"/>
            <p:cNvSpPr>
              <a:spLocks noChangeArrowheads="1"/>
            </p:cNvSpPr>
            <p:nvPr/>
          </p:nvSpPr>
          <p:spPr bwMode="auto">
            <a:xfrm>
              <a:off x="2919" y="2946"/>
              <a:ext cx="144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791578" name="Line 34"/>
            <p:cNvSpPr>
              <a:spLocks noChangeShapeType="1"/>
            </p:cNvSpPr>
            <p:nvPr/>
          </p:nvSpPr>
          <p:spPr bwMode="auto">
            <a:xfrm flipV="1">
              <a:off x="1536" y="3120"/>
              <a:ext cx="1392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z="3200" smtClean="0"/>
              <a:t>Miss Penalty for Out-of-Order (OOO) Exe. Processor.</a:t>
            </a:r>
          </a:p>
        </p:txBody>
      </p:sp>
      <p:sp>
        <p:nvSpPr>
          <p:cNvPr id="792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990600"/>
            <a:ext cx="7239000" cy="5257800"/>
          </a:xfrm>
        </p:spPr>
        <p:txBody>
          <a:bodyPr/>
          <a:lstStyle/>
          <a:p>
            <a:r>
              <a:rPr lang="en-US" smtClean="0"/>
              <a:t>In OOO processors, memory stall cycles are overlapped with execution of other instructions. Miss penalty should not include this overlapped part.</a:t>
            </a:r>
          </a:p>
          <a:p>
            <a:pPr lvl="1">
              <a:buFontTx/>
              <a:buNone/>
            </a:pPr>
            <a:r>
              <a:rPr lang="en-US" smtClean="0"/>
              <a:t>mem stall cycle per instruction = mem miss per instruction x (total miss penalty – overlapped miss penalty)</a:t>
            </a:r>
          </a:p>
          <a:p>
            <a:r>
              <a:rPr lang="en-US" smtClean="0"/>
              <a:t>For the previous example. Suppose </a:t>
            </a:r>
            <a:r>
              <a:rPr lang="en-US" smtClean="0">
                <a:solidFill>
                  <a:schemeClr val="accent2"/>
                </a:solidFill>
              </a:rPr>
              <a:t>30%</a:t>
            </a:r>
            <a:r>
              <a:rPr lang="en-US" smtClean="0"/>
              <a:t> of the 75ns miss penalty can be overlapped, what is the AMAT and CPU time?</a:t>
            </a:r>
          </a:p>
          <a:p>
            <a:pPr lvl="1"/>
            <a:r>
              <a:rPr lang="en-US" smtClean="0"/>
              <a:t>Assume using direct map cache, cc=1.25ns to handle out of order execution.</a:t>
            </a:r>
          </a:p>
          <a:p>
            <a:pPr lvl="1">
              <a:buFontTx/>
              <a:buNone/>
            </a:pPr>
            <a:r>
              <a:rPr lang="en-US" smtClean="0"/>
              <a:t>AMATd = 1*1.25 + 0.014*(75*</a:t>
            </a:r>
            <a:r>
              <a:rPr lang="en-US" smtClean="0">
                <a:solidFill>
                  <a:schemeClr val="accent2"/>
                </a:solidFill>
              </a:rPr>
              <a:t>0.7</a:t>
            </a:r>
            <a:r>
              <a:rPr lang="en-US" smtClean="0"/>
              <a:t>) = 1.985 ns</a:t>
            </a:r>
          </a:p>
          <a:p>
            <a:pPr lvl="1">
              <a:buFontTx/>
              <a:buNone/>
            </a:pPr>
            <a:r>
              <a:rPr lang="en-US" smtClean="0"/>
              <a:t>With </a:t>
            </a:r>
            <a:r>
              <a:rPr lang="en-US" smtClean="0">
                <a:solidFill>
                  <a:schemeClr val="accent2"/>
                </a:solidFill>
              </a:rPr>
              <a:t>1.5</a:t>
            </a:r>
            <a:r>
              <a:rPr lang="en-US" smtClean="0"/>
              <a:t> memory accesses per instruction,</a:t>
            </a:r>
          </a:p>
          <a:p>
            <a:pPr lvl="1">
              <a:buFontTx/>
              <a:buNone/>
            </a:pPr>
            <a:r>
              <a:rPr lang="en-US" smtClean="0"/>
              <a:t>CPU time =( 2*1.25 + </a:t>
            </a:r>
            <a:r>
              <a:rPr lang="en-US" smtClean="0">
                <a:solidFill>
                  <a:schemeClr val="accent2"/>
                </a:solidFill>
              </a:rPr>
              <a:t>1.5 </a:t>
            </a:r>
            <a:r>
              <a:rPr lang="en-US" smtClean="0"/>
              <a:t>* 0.014 * (75*0.7))*IC = 3.6025 IC &lt; </a:t>
            </a:r>
            <a:r>
              <a:rPr lang="en-US" sz="1600" smtClean="0"/>
              <a:t>CPU</a:t>
            </a:r>
            <a:r>
              <a:rPr lang="en-US" sz="1600" baseline="-2500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7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524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 Avg. Memory Access Time vs. Miss Rate</a:t>
            </a:r>
          </a:p>
        </p:txBody>
      </p:sp>
      <p:sp>
        <p:nvSpPr>
          <p:cNvPr id="793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534400" cy="4724400"/>
          </a:xfrm>
        </p:spPr>
        <p:txBody>
          <a:bodyPr lIns="90488" rIns="90488"/>
          <a:lstStyle/>
          <a:p>
            <a:pPr>
              <a:lnSpc>
                <a:spcPct val="80000"/>
              </a:lnSpc>
            </a:pPr>
            <a:r>
              <a:rPr lang="en-US" smtClean="0"/>
              <a:t>Associativity reduces miss rate, but increases hit time due to increase in hardware complexity!</a:t>
            </a:r>
          </a:p>
          <a:p>
            <a:pPr>
              <a:lnSpc>
                <a:spcPct val="80000"/>
              </a:lnSpc>
            </a:pPr>
            <a:r>
              <a:rPr lang="en-US" smtClean="0"/>
              <a:t>Example: For on-chip cache, assume CCT = 1.10 for 2-way, 1.12 for 4-way, 1.14 for 8-way vs. CCT direct mapped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		Cache Size	Associativity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	       (KB)	1-way	2-way	4-way	8-way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 		1	2.33	2.15	2.07	2.01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 		2	1.98	1.86	1.76	1.68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 		4	1.72	1.67	1.61	1.53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 		8	1.46	</a:t>
            </a:r>
            <a:r>
              <a:rPr lang="en-US" sz="1800" smtClean="0">
                <a:solidFill>
                  <a:schemeClr val="hlink"/>
                </a:solidFill>
              </a:rPr>
              <a:t>1.48</a:t>
            </a:r>
            <a:r>
              <a:rPr lang="en-US" sz="1800" smtClean="0"/>
              <a:t>	</a:t>
            </a:r>
            <a:r>
              <a:rPr lang="en-US" sz="1800" smtClean="0">
                <a:solidFill>
                  <a:schemeClr val="hlink"/>
                </a:solidFill>
              </a:rPr>
              <a:t>1.47</a:t>
            </a:r>
            <a:r>
              <a:rPr lang="en-US" sz="1800" smtClean="0"/>
              <a:t>	1.43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/>
              <a:t> 		</a:t>
            </a:r>
            <a:r>
              <a:rPr lang="en-US" sz="1800" smtClean="0">
                <a:solidFill>
                  <a:schemeClr val="hlink"/>
                </a:solidFill>
              </a:rPr>
              <a:t>16</a:t>
            </a:r>
            <a:r>
              <a:rPr lang="en-US" sz="1800" smtClean="0"/>
              <a:t>	</a:t>
            </a:r>
            <a:r>
              <a:rPr lang="en-US" sz="1800" smtClean="0">
                <a:solidFill>
                  <a:schemeClr val="hlink"/>
                </a:solidFill>
              </a:rPr>
              <a:t>1.29</a:t>
            </a:r>
            <a:r>
              <a:rPr lang="en-US" sz="1800" smtClean="0"/>
              <a:t>	</a:t>
            </a:r>
            <a:r>
              <a:rPr lang="en-US" sz="1800" smtClean="0">
                <a:solidFill>
                  <a:schemeClr val="hlink"/>
                </a:solidFill>
              </a:rPr>
              <a:t>1.32</a:t>
            </a:r>
            <a:r>
              <a:rPr lang="en-US" sz="1800" smtClean="0"/>
              <a:t>	</a:t>
            </a:r>
            <a:r>
              <a:rPr lang="en-US" sz="1800" smtClean="0">
                <a:solidFill>
                  <a:schemeClr val="hlink"/>
                </a:solidFill>
              </a:rPr>
              <a:t>1.32	1.32</a:t>
            </a: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hlink"/>
                </a:solidFill>
              </a:rPr>
              <a:t> 		32	1.20	1.24	1.25	1.27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hlink"/>
                </a:solidFill>
              </a:rPr>
              <a:t> 		64	1.14	1.20	1.21	1.23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hlink"/>
                </a:solidFill>
              </a:rPr>
              <a:t> 		128	1.10	1.17	1.18	1.20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hlink"/>
                </a:solidFill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chemeClr val="hlink"/>
                </a:solidFill>
              </a:rPr>
              <a:t>(</a:t>
            </a:r>
            <a:r>
              <a:rPr lang="en-US" sz="1800" u="sng" smtClean="0">
                <a:solidFill>
                  <a:schemeClr val="hlink"/>
                </a:solidFill>
              </a:rPr>
              <a:t>Red</a:t>
            </a:r>
            <a:r>
              <a:rPr lang="en-US" sz="1800" smtClean="0">
                <a:solidFill>
                  <a:schemeClr val="hlink"/>
                </a:solidFill>
              </a:rPr>
              <a:t> means A.M.A.T. </a:t>
            </a:r>
            <a:r>
              <a:rPr lang="en-US" sz="1800" u="sng" smtClean="0">
                <a:solidFill>
                  <a:schemeClr val="hlink"/>
                </a:solidFill>
              </a:rPr>
              <a:t>not</a:t>
            </a:r>
            <a:r>
              <a:rPr lang="en-US" sz="1800" smtClean="0">
                <a:solidFill>
                  <a:schemeClr val="hlink"/>
                </a:solidFill>
              </a:rPr>
              <a:t> improved by more associativity)</a:t>
            </a:r>
          </a:p>
        </p:txBody>
      </p:sp>
      <p:sp>
        <p:nvSpPr>
          <p:cNvPr id="793603" name="Rectangle 4"/>
          <p:cNvSpPr>
            <a:spLocks noChangeArrowheads="1"/>
          </p:cNvSpPr>
          <p:nvPr/>
        </p:nvSpPr>
        <p:spPr bwMode="auto">
          <a:xfrm>
            <a:off x="1282700" y="2692400"/>
            <a:ext cx="4692650" cy="3282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793604" name="Line 5"/>
          <p:cNvSpPr>
            <a:spLocks noChangeShapeType="1"/>
          </p:cNvSpPr>
          <p:nvPr/>
        </p:nvSpPr>
        <p:spPr bwMode="auto">
          <a:xfrm>
            <a:off x="1263650" y="3257550"/>
            <a:ext cx="4692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5" name="Line 6"/>
          <p:cNvSpPr>
            <a:spLocks noChangeShapeType="1"/>
          </p:cNvSpPr>
          <p:nvPr/>
        </p:nvSpPr>
        <p:spPr bwMode="auto">
          <a:xfrm>
            <a:off x="22288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6" name="Line 7"/>
          <p:cNvSpPr>
            <a:spLocks noChangeShapeType="1"/>
          </p:cNvSpPr>
          <p:nvPr/>
        </p:nvSpPr>
        <p:spPr bwMode="auto">
          <a:xfrm>
            <a:off x="31813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7" name="Line 8"/>
          <p:cNvSpPr>
            <a:spLocks noChangeShapeType="1"/>
          </p:cNvSpPr>
          <p:nvPr/>
        </p:nvSpPr>
        <p:spPr bwMode="auto">
          <a:xfrm>
            <a:off x="40957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8" name="Line 9"/>
          <p:cNvSpPr>
            <a:spLocks noChangeShapeType="1"/>
          </p:cNvSpPr>
          <p:nvPr/>
        </p:nvSpPr>
        <p:spPr bwMode="auto">
          <a:xfrm>
            <a:off x="50482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442200" cy="5003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945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57200"/>
            <a:ext cx="7162800" cy="762000"/>
          </a:xfrm>
        </p:spPr>
        <p:txBody>
          <a:bodyPr lIns="90488" rIns="90488"/>
          <a:lstStyle/>
          <a:p>
            <a:r>
              <a:rPr lang="en-US" smtClean="0"/>
              <a:t>Larger Block Size </a:t>
            </a:r>
            <a:br>
              <a:rPr lang="en-US" smtClean="0"/>
            </a:br>
            <a:r>
              <a:rPr lang="en-US" smtClean="0"/>
              <a:t>(fixed size&amp;assoc)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2209800"/>
            <a:ext cx="3352800" cy="2744788"/>
            <a:chOff x="192" y="1584"/>
            <a:chExt cx="2112" cy="1729"/>
          </a:xfrm>
        </p:grpSpPr>
        <p:sp>
          <p:nvSpPr>
            <p:cNvPr id="19465" name="Text Box 4"/>
            <p:cNvSpPr txBox="1">
              <a:spLocks noChangeArrowheads="1"/>
            </p:cNvSpPr>
            <p:nvPr/>
          </p:nvSpPr>
          <p:spPr bwMode="auto">
            <a:xfrm>
              <a:off x="192" y="2736"/>
              <a:ext cx="864" cy="57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accent2"/>
                  </a:solidFill>
                  <a:latin typeface="Comic Sans MS" pitchFamily="66" charset="0"/>
                </a:rPr>
                <a:t>Reduced </a:t>
              </a:r>
            </a:p>
            <a:p>
              <a:pPr algn="ctr" eaLnBrk="0" hangingPunct="0"/>
              <a:r>
                <a:rPr lang="en-US" b="1">
                  <a:solidFill>
                    <a:schemeClr val="accent2"/>
                  </a:solidFill>
                  <a:latin typeface="Comic Sans MS" pitchFamily="66" charset="0"/>
                </a:rPr>
                <a:t>compulsory</a:t>
              </a:r>
            </a:p>
            <a:p>
              <a:pPr algn="ctr" eaLnBrk="0" hangingPunct="0"/>
              <a:r>
                <a:rPr lang="en-US" b="1">
                  <a:solidFill>
                    <a:schemeClr val="accent2"/>
                  </a:solidFill>
                  <a:latin typeface="Comic Sans MS" pitchFamily="66" charset="0"/>
                </a:rPr>
                <a:t>misses</a:t>
              </a:r>
            </a:p>
          </p:txBody>
        </p:sp>
        <p:sp>
          <p:nvSpPr>
            <p:cNvPr id="19466" name="Oval 5"/>
            <p:cNvSpPr>
              <a:spLocks noChangeArrowheads="1"/>
            </p:cNvSpPr>
            <p:nvPr/>
          </p:nvSpPr>
          <p:spPr bwMode="auto">
            <a:xfrm>
              <a:off x="1056" y="1584"/>
              <a:ext cx="1248" cy="528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19467" name="Line 6"/>
            <p:cNvSpPr>
              <a:spLocks noChangeShapeType="1"/>
            </p:cNvSpPr>
            <p:nvPr/>
          </p:nvSpPr>
          <p:spPr bwMode="auto">
            <a:xfrm flipH="1">
              <a:off x="912" y="2064"/>
              <a:ext cx="480" cy="5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9600" y="1447800"/>
            <a:ext cx="3048000" cy="4211638"/>
            <a:chOff x="2784" y="1104"/>
            <a:chExt cx="1920" cy="2653"/>
          </a:xfrm>
        </p:grpSpPr>
        <p:sp>
          <p:nvSpPr>
            <p:cNvPr id="19462" name="Text Box 9"/>
            <p:cNvSpPr txBox="1">
              <a:spLocks noChangeArrowheads="1"/>
            </p:cNvSpPr>
            <p:nvPr/>
          </p:nvSpPr>
          <p:spPr bwMode="auto">
            <a:xfrm>
              <a:off x="3882" y="3168"/>
              <a:ext cx="822" cy="589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hlink"/>
                  </a:solidFill>
                  <a:latin typeface="Comic Sans MS" pitchFamily="66" charset="0"/>
                </a:rPr>
                <a:t>Increased</a:t>
              </a:r>
            </a:p>
            <a:p>
              <a:pPr algn="ctr" eaLnBrk="0" hangingPunct="0"/>
              <a:r>
                <a:rPr lang="en-US" b="1">
                  <a:solidFill>
                    <a:schemeClr val="hlink"/>
                  </a:solidFill>
                  <a:latin typeface="Comic Sans MS" pitchFamily="66" charset="0"/>
                </a:rPr>
                <a:t>Conflict</a:t>
              </a:r>
            </a:p>
            <a:p>
              <a:pPr algn="ctr" eaLnBrk="0" hangingPunct="0"/>
              <a:r>
                <a:rPr lang="en-US" b="1">
                  <a:solidFill>
                    <a:schemeClr val="hlink"/>
                  </a:solidFill>
                  <a:latin typeface="Comic Sans MS" pitchFamily="66" charset="0"/>
                </a:rPr>
                <a:t>Misses</a:t>
              </a:r>
            </a:p>
          </p:txBody>
        </p:sp>
        <p:sp>
          <p:nvSpPr>
            <p:cNvPr id="19463" name="Oval 10"/>
            <p:cNvSpPr>
              <a:spLocks noChangeArrowheads="1"/>
            </p:cNvSpPr>
            <p:nvPr/>
          </p:nvSpPr>
          <p:spPr bwMode="auto">
            <a:xfrm>
              <a:off x="2784" y="1104"/>
              <a:ext cx="1248" cy="816"/>
            </a:xfrm>
            <a:prstGeom prst="ellips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19464" name="Line 11"/>
            <p:cNvSpPr>
              <a:spLocks noChangeShapeType="1"/>
            </p:cNvSpPr>
            <p:nvPr/>
          </p:nvSpPr>
          <p:spPr bwMode="auto">
            <a:xfrm>
              <a:off x="3552" y="1920"/>
              <a:ext cx="672" cy="120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86765" name="Text Box 13"/>
          <p:cNvSpPr txBox="1">
            <a:spLocks noChangeArrowheads="1"/>
          </p:cNvSpPr>
          <p:nvPr/>
        </p:nvSpPr>
        <p:spPr bwMode="auto">
          <a:xfrm>
            <a:off x="685800" y="5943600"/>
            <a:ext cx="5181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latin typeface="Comic Sans MS" pitchFamily="66" charset="0"/>
              </a:rPr>
              <a:t>What else drives up block size?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65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 Fast Hit times via </a:t>
            </a:r>
            <a:br>
              <a:rPr lang="en-US" smtClean="0"/>
            </a:br>
            <a:r>
              <a:rPr lang="en-US" smtClean="0"/>
              <a:t>Small and Simple Caches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371600"/>
            <a:ext cx="7696200" cy="4648200"/>
          </a:xfrm>
        </p:spPr>
        <p:txBody>
          <a:bodyPr lIns="90488" rIns="90488"/>
          <a:lstStyle/>
          <a:p>
            <a:r>
              <a:rPr lang="en-US" sz="2000" smtClean="0"/>
              <a:t>Index tag memory and then compare takes time</a:t>
            </a:r>
          </a:p>
          <a:p>
            <a:r>
              <a:rPr lang="en-US" sz="2000" smtClean="0">
                <a:sym typeface="Symbol" pitchFamily="18" charset="2"/>
              </a:rPr>
              <a:t>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0332B7"/>
                </a:solidFill>
              </a:rPr>
              <a:t>Small</a:t>
            </a:r>
            <a:r>
              <a:rPr lang="en-US" sz="2000" smtClean="0"/>
              <a:t> cache can help hit time since smaller memory takes less time to index</a:t>
            </a:r>
          </a:p>
          <a:p>
            <a:pPr lvl="1"/>
            <a:r>
              <a:rPr lang="en-US" sz="1600" smtClean="0"/>
              <a:t>E.g., L1 caches same size for 3 generations of AMD microprocessors: K6, Athlon, and Opteron</a:t>
            </a:r>
          </a:p>
          <a:p>
            <a:pPr lvl="1"/>
            <a:r>
              <a:rPr lang="en-US" sz="1600" smtClean="0"/>
              <a:t>Also L2 cache small enough to fit on chip with the processor avoids time penalty of going off chip</a:t>
            </a:r>
          </a:p>
          <a:p>
            <a:r>
              <a:rPr lang="en-US" sz="2000" smtClean="0">
                <a:solidFill>
                  <a:srgbClr val="0332B7"/>
                </a:solidFill>
              </a:rPr>
              <a:t>Simple</a:t>
            </a:r>
            <a:r>
              <a:rPr lang="en-US" sz="2000" smtClean="0"/>
              <a:t> </a:t>
            </a:r>
            <a:r>
              <a:rPr lang="en-US" sz="2000" smtClean="0">
                <a:sym typeface="Symbol" pitchFamily="18" charset="2"/>
              </a:rPr>
              <a:t></a:t>
            </a:r>
            <a:r>
              <a:rPr lang="en-US" sz="2000" smtClean="0"/>
              <a:t> direct mapping</a:t>
            </a:r>
          </a:p>
          <a:p>
            <a:pPr lvl="1"/>
            <a:r>
              <a:rPr lang="en-US" sz="1600" smtClean="0"/>
              <a:t>Can overlap tag check with data transmission since no choice</a:t>
            </a:r>
          </a:p>
          <a:p>
            <a:r>
              <a:rPr lang="en-US" sz="2000" smtClean="0"/>
              <a:t>Access time estimate for 90 nm using CACTI model 4.0</a:t>
            </a:r>
          </a:p>
          <a:p>
            <a:pPr lvl="1"/>
            <a:r>
              <a:rPr lang="en-US" sz="1600" smtClean="0"/>
              <a:t>Median ratios of access time relative to the direct-mapped caches are 1.32, 1.39, and 1.43 for 2-way, 4-way, and 8-way caches</a:t>
            </a:r>
          </a:p>
        </p:txBody>
      </p:sp>
      <p:graphicFrame>
        <p:nvGraphicFramePr>
          <p:cNvPr id="79053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066800" y="4572000"/>
          <a:ext cx="6667500" cy="2168525"/>
        </p:xfrm>
        <a:graphic>
          <a:graphicData uri="http://schemas.openxmlformats.org/presentationml/2006/ole">
            <p:oleObj spid="_x0000_s790530" name="Chart" r:id="rId3" imgW="8934450" imgH="2905125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639050" cy="1143000"/>
          </a:xfrm>
        </p:spPr>
        <p:txBody>
          <a:bodyPr/>
          <a:lstStyle/>
          <a:p>
            <a:r>
              <a:rPr lang="en-US" smtClean="0"/>
              <a:t>2: Increasing Cache Bandwidth via Multiple Banks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r>
              <a:rPr lang="en-US" smtClean="0"/>
              <a:t>Rather than treat the cache as a single monolithic block, divide into independent banks that can support simultaneous accesses</a:t>
            </a:r>
          </a:p>
          <a:p>
            <a:pPr lvl="1"/>
            <a:r>
              <a:rPr lang="en-US" smtClean="0"/>
              <a:t>E.g.,T1 (“Niagara”) L2 has 4 banks</a:t>
            </a:r>
          </a:p>
          <a:p>
            <a:r>
              <a:rPr lang="en-US" smtClean="0"/>
              <a:t>Banking works best when accesses naturally spread themselves across banks </a:t>
            </a:r>
            <a:r>
              <a:rPr lang="en-US" smtClean="0">
                <a:sym typeface="Symbol" pitchFamily="18" charset="2"/>
              </a:rPr>
              <a:t> m</a:t>
            </a:r>
            <a:r>
              <a:rPr lang="en-US" smtClean="0"/>
              <a:t>apping of addresses to banks affects behavior of memory system</a:t>
            </a:r>
          </a:p>
          <a:p>
            <a:r>
              <a:rPr lang="en-US" smtClean="0"/>
              <a:t>Simple mapping that works well is “</a:t>
            </a:r>
            <a:r>
              <a:rPr lang="en-US" smtClean="0">
                <a:solidFill>
                  <a:srgbClr val="0332B7"/>
                </a:solidFill>
              </a:rPr>
              <a:t>sequential interleaving</a:t>
            </a:r>
            <a:r>
              <a:rPr lang="en-US" smtClean="0"/>
              <a:t>”  </a:t>
            </a:r>
          </a:p>
          <a:p>
            <a:pPr lvl="1"/>
            <a:r>
              <a:rPr lang="en-US" smtClean="0"/>
              <a:t>Spread block addresses sequentially across banks</a:t>
            </a:r>
          </a:p>
          <a:p>
            <a:pPr lvl="1"/>
            <a:r>
              <a:rPr lang="en-US" smtClean="0"/>
              <a:t>E,g, if there 4 banks, Bank 0 has all blocks whose address modulo 4 is 0; bank 1 has all blocks whose address modulo 4 is 1;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fld id="{9B448AC6-2F69-45B5-85BF-89FBDDA614A6}" type="datetime1">
              <a:rPr lang="en-US" b="1">
                <a:latin typeface="Comic Sans MS" pitchFamily="66" charset="0"/>
              </a:rPr>
              <a:pPr algn="ctr" eaLnBrk="0" hangingPunct="0"/>
              <a:t>2/21/2012</a:t>
            </a:fld>
            <a:endParaRPr lang="en-US" b="1">
              <a:latin typeface="Comic Sans MS" pitchFamily="66" charset="0"/>
            </a:endParaRPr>
          </a:p>
        </p:txBody>
      </p:sp>
      <p:sp>
        <p:nvSpPr>
          <p:cNvPr id="79872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fld id="{7BEF5B1A-4C54-4C29-87FF-1E8B47187F10}" type="slidenum">
              <a:rPr lang="en-US" b="1">
                <a:latin typeface="Comic Sans MS" pitchFamily="66" charset="0"/>
              </a:rPr>
              <a:pPr algn="ctr" eaLnBrk="0" hangingPunct="0"/>
              <a:t>32</a:t>
            </a:fld>
            <a:endParaRPr lang="en-US">
              <a:latin typeface="Comic Sans MS" pitchFamily="66" charset="0"/>
            </a:endParaRPr>
          </a:p>
        </p:txBody>
      </p:sp>
      <p:sp>
        <p:nvSpPr>
          <p:cNvPr id="798723" name="Rectangle 180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673975" cy="736600"/>
          </a:xfrm>
        </p:spPr>
        <p:txBody>
          <a:bodyPr/>
          <a:lstStyle/>
          <a:p>
            <a:endParaRPr lang="en-US" smtClean="0"/>
          </a:p>
        </p:txBody>
      </p:sp>
      <p:graphicFrame>
        <p:nvGraphicFramePr>
          <p:cNvPr id="747922" name="Group 402"/>
          <p:cNvGraphicFramePr>
            <a:graphicFrameLocks noGrp="1"/>
          </p:cNvGraphicFramePr>
          <p:nvPr/>
        </p:nvGraphicFramePr>
        <p:xfrm>
          <a:off x="609600" y="152400"/>
          <a:ext cx="7848600" cy="6384926"/>
        </p:xfrm>
        <a:graphic>
          <a:graphicData uri="http://schemas.openxmlformats.org/drawingml/2006/table">
            <a:tbl>
              <a:tblPr/>
              <a:tblGrid>
                <a:gridCol w="2308225"/>
                <a:gridCol w="736600"/>
                <a:gridCol w="644525"/>
                <a:gridCol w="160338"/>
                <a:gridCol w="376237"/>
                <a:gridCol w="160338"/>
                <a:gridCol w="323850"/>
                <a:gridCol w="925512"/>
                <a:gridCol w="2212975"/>
              </a:tblGrid>
              <a:tr h="13525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Technique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Hit Time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Band-width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 penalty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 rate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HW cost/ complexity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and simple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Trivial; 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Way-predicting caches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Pentium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Trace caches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Pentium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Pipelined cache access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Nonblocking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Banked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L2 of Opteron and Niagara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Critical word first and early restart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Merging write buffer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 with write through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 techniques to reduce cache misses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Software is a challenge; some computers have compiler option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Hardware prefetching of instructions and data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instr.,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data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Many prefetch instructions; AMD Opteron prefetches data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Compiler-controlled prefetching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Needs non-blocking cache; in many CPUs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7442200" cy="510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048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Associativity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684713" y="1497013"/>
            <a:ext cx="13144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/>
              <a:t>Conflict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3606800" y="1428750"/>
            <a:ext cx="11303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4883150" y="1866900"/>
            <a:ext cx="311150" cy="882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 flipV="1">
            <a:off x="3581400" y="2711450"/>
            <a:ext cx="0" cy="174625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H="1">
            <a:off x="1993900" y="2774950"/>
            <a:ext cx="16129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10"/>
          <p:cNvSpPr>
            <a:spLocks noChangeShapeType="1"/>
          </p:cNvSpPr>
          <p:nvPr/>
        </p:nvSpPr>
        <p:spPr bwMode="auto">
          <a:xfrm>
            <a:off x="3581400" y="3200400"/>
            <a:ext cx="4572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arrow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3Cs Relative Miss Rate</a:t>
            </a:r>
          </a:p>
        </p:txBody>
      </p:sp>
      <p:pic>
        <p:nvPicPr>
          <p:cNvPr id="21506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04925"/>
            <a:ext cx="8145463" cy="5519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7599363" y="2303463"/>
            <a:ext cx="132715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/>
              <a:t>Conflict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5350" y="3048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Fast Hit Time + Low Conflict =&gt; Victim Cache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90700"/>
            <a:ext cx="4248150" cy="3962400"/>
          </a:xfrm>
        </p:spPr>
        <p:txBody>
          <a:bodyPr lIns="90488" rIns="90488"/>
          <a:lstStyle/>
          <a:p>
            <a:pPr marL="228600" indent="-228600">
              <a:tabLst>
                <a:tab pos="1828800" algn="r"/>
                <a:tab pos="3200400" algn="r"/>
                <a:tab pos="4572000" algn="r"/>
                <a:tab pos="5943600" algn="r"/>
              </a:tabLst>
            </a:pPr>
            <a:r>
              <a:rPr lang="en-US" sz="2000" smtClean="0">
                <a:solidFill>
                  <a:schemeClr val="hlink"/>
                </a:solidFill>
              </a:rPr>
              <a:t>How to combine fast hit time of direct mapped </a:t>
            </a:r>
            <a:br>
              <a:rPr lang="en-US" sz="2000" smtClean="0">
                <a:solidFill>
                  <a:schemeClr val="hlink"/>
                </a:solidFill>
              </a:rPr>
            </a:br>
            <a:r>
              <a:rPr lang="en-US" sz="2000" smtClean="0">
                <a:solidFill>
                  <a:schemeClr val="hlink"/>
                </a:solidFill>
              </a:rPr>
              <a:t>yet still avoid conflict misses? </a:t>
            </a:r>
            <a:endParaRPr lang="en-US" sz="2000" smtClean="0"/>
          </a:p>
          <a:p>
            <a:pPr marL="228600" indent="-228600">
              <a:tabLst>
                <a:tab pos="1828800" algn="r"/>
                <a:tab pos="3200400" algn="r"/>
                <a:tab pos="4572000" algn="r"/>
                <a:tab pos="5943600" algn="r"/>
              </a:tabLst>
            </a:pPr>
            <a:r>
              <a:rPr lang="en-US" sz="2000" smtClean="0"/>
              <a:t>Add buffer to place data discarded from cache</a:t>
            </a:r>
          </a:p>
          <a:p>
            <a:pPr marL="228600" indent="-228600">
              <a:tabLst>
                <a:tab pos="1828800" algn="r"/>
                <a:tab pos="3200400" algn="r"/>
                <a:tab pos="4572000" algn="r"/>
                <a:tab pos="5943600" algn="r"/>
              </a:tabLst>
            </a:pPr>
            <a:r>
              <a:rPr lang="en-US" sz="2000" smtClean="0"/>
              <a:t>Jouppi [1990]: 4-entry victim cache removed 20% to 95% of conflicts for a 4 KB direct mapped data cache</a:t>
            </a:r>
          </a:p>
          <a:p>
            <a:pPr marL="228600" indent="-228600">
              <a:tabLst>
                <a:tab pos="1828800" algn="r"/>
                <a:tab pos="3200400" algn="r"/>
                <a:tab pos="4572000" algn="r"/>
                <a:tab pos="5943600" algn="r"/>
              </a:tabLst>
            </a:pPr>
            <a:r>
              <a:rPr lang="en-US" sz="2000" smtClean="0"/>
              <a:t>Used in Alpha, HP machines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345238" y="5672138"/>
            <a:ext cx="1435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To Next Lower Level In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765925" y="5834063"/>
            <a:ext cx="5984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Hierarchy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5745163" y="1617663"/>
            <a:ext cx="2922587" cy="151765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6561138" y="2216150"/>
            <a:ext cx="711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2100">
                <a:solidFill>
                  <a:srgbClr val="000000"/>
                </a:solidFill>
              </a:rPr>
              <a:t>DATA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5138738" y="1617663"/>
            <a:ext cx="606425" cy="151765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5210175" y="2255838"/>
            <a:ext cx="552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TAGS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4632325" y="1617663"/>
            <a:ext cx="1588" cy="2046287"/>
          </a:xfrm>
          <a:prstGeom prst="line">
            <a:avLst/>
          </a:prstGeom>
          <a:noFill/>
          <a:ln w="460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5588000" y="3856038"/>
            <a:ext cx="2224088" cy="40481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5695950" y="3935413"/>
            <a:ext cx="2111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One Cache line of Data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4171950" y="3856038"/>
            <a:ext cx="1416050" cy="40481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4262438" y="3976688"/>
            <a:ext cx="1287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Tag and Comparator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5588000" y="4260850"/>
            <a:ext cx="2224088" cy="40481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5695950" y="4341813"/>
            <a:ext cx="2111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One Cache line of Data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4171950" y="4260850"/>
            <a:ext cx="1416050" cy="40481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45" name="Rectangle 18"/>
          <p:cNvSpPr>
            <a:spLocks noChangeArrowheads="1"/>
          </p:cNvSpPr>
          <p:nvPr/>
        </p:nvSpPr>
        <p:spPr bwMode="auto">
          <a:xfrm>
            <a:off x="4262438" y="4381500"/>
            <a:ext cx="1287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Tag and Comparator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46" name="Rectangle 19"/>
          <p:cNvSpPr>
            <a:spLocks noChangeArrowheads="1"/>
          </p:cNvSpPr>
          <p:nvPr/>
        </p:nvSpPr>
        <p:spPr bwMode="auto">
          <a:xfrm>
            <a:off x="5588000" y="4665663"/>
            <a:ext cx="2224088" cy="40481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47" name="Rectangle 20"/>
          <p:cNvSpPr>
            <a:spLocks noChangeArrowheads="1"/>
          </p:cNvSpPr>
          <p:nvPr/>
        </p:nvSpPr>
        <p:spPr bwMode="auto">
          <a:xfrm>
            <a:off x="5695950" y="4746625"/>
            <a:ext cx="2111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One Cache line of Data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48" name="Rectangle 21"/>
          <p:cNvSpPr>
            <a:spLocks noChangeArrowheads="1"/>
          </p:cNvSpPr>
          <p:nvPr/>
        </p:nvSpPr>
        <p:spPr bwMode="auto">
          <a:xfrm>
            <a:off x="4171950" y="4665663"/>
            <a:ext cx="1416050" cy="40481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4262438" y="4786313"/>
            <a:ext cx="1287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Tag and Comparator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5588000" y="5070475"/>
            <a:ext cx="2224088" cy="40481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5695950" y="5151438"/>
            <a:ext cx="2111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One Cache line of Data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52" name="Rectangle 25"/>
          <p:cNvSpPr>
            <a:spLocks noChangeArrowheads="1"/>
          </p:cNvSpPr>
          <p:nvPr/>
        </p:nvSpPr>
        <p:spPr bwMode="auto">
          <a:xfrm>
            <a:off x="4171950" y="5070475"/>
            <a:ext cx="1416050" cy="40481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4262438" y="5191125"/>
            <a:ext cx="1287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100">
                <a:solidFill>
                  <a:srgbClr val="000000"/>
                </a:solidFill>
              </a:rPr>
              <a:t>Tag and Comparator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22554" name="Freeform 27"/>
          <p:cNvSpPr>
            <a:spLocks/>
          </p:cNvSpPr>
          <p:nvPr/>
        </p:nvSpPr>
        <p:spPr bwMode="auto">
          <a:xfrm>
            <a:off x="4552950" y="3657600"/>
            <a:ext cx="131763" cy="198438"/>
          </a:xfrm>
          <a:custGeom>
            <a:avLst/>
            <a:gdLst>
              <a:gd name="T0" fmla="*/ 209174579 w 83"/>
              <a:gd name="T1" fmla="*/ 0 h 125"/>
              <a:gd name="T2" fmla="*/ 103327579 w 83"/>
              <a:gd name="T3" fmla="*/ 315021141 h 125"/>
              <a:gd name="T4" fmla="*/ 0 w 83"/>
              <a:gd name="T5" fmla="*/ 0 h 125"/>
              <a:gd name="T6" fmla="*/ 209174579 w 83"/>
              <a:gd name="T7" fmla="*/ 0 h 125"/>
              <a:gd name="T8" fmla="*/ 0 60000 65536"/>
              <a:gd name="T9" fmla="*/ 0 60000 65536"/>
              <a:gd name="T10" fmla="*/ 0 60000 65536"/>
              <a:gd name="T11" fmla="*/ 0 60000 65536"/>
              <a:gd name="T12" fmla="*/ 0 w 83"/>
              <a:gd name="T13" fmla="*/ 0 h 125"/>
              <a:gd name="T14" fmla="*/ 83 w 83"/>
              <a:gd name="T15" fmla="*/ 125 h 1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" h="125">
                <a:moveTo>
                  <a:pt x="83" y="0"/>
                </a:moveTo>
                <a:lnTo>
                  <a:pt x="41" y="125"/>
                </a:lnTo>
                <a:lnTo>
                  <a:pt x="0" y="0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>
            <a:off x="4632325" y="2427288"/>
            <a:ext cx="323850" cy="1587"/>
          </a:xfrm>
          <a:prstGeom prst="line">
            <a:avLst/>
          </a:prstGeom>
          <a:noFill/>
          <a:ln w="460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Freeform 29"/>
          <p:cNvSpPr>
            <a:spLocks/>
          </p:cNvSpPr>
          <p:nvPr/>
        </p:nvSpPr>
        <p:spPr bwMode="auto">
          <a:xfrm>
            <a:off x="4940300" y="2360613"/>
            <a:ext cx="198438" cy="133350"/>
          </a:xfrm>
          <a:custGeom>
            <a:avLst/>
            <a:gdLst>
              <a:gd name="T0" fmla="*/ 0 w 125"/>
              <a:gd name="T1" fmla="*/ 0 h 84"/>
              <a:gd name="T2" fmla="*/ 315021141 w 125"/>
              <a:gd name="T3" fmla="*/ 105846574 h 84"/>
              <a:gd name="T4" fmla="*/ 0 w 125"/>
              <a:gd name="T5" fmla="*/ 211693147 h 84"/>
              <a:gd name="T6" fmla="*/ 0 w 125"/>
              <a:gd name="T7" fmla="*/ 0 h 84"/>
              <a:gd name="T8" fmla="*/ 0 60000 65536"/>
              <a:gd name="T9" fmla="*/ 0 60000 65536"/>
              <a:gd name="T10" fmla="*/ 0 60000 65536"/>
              <a:gd name="T11" fmla="*/ 0 60000 65536"/>
              <a:gd name="T12" fmla="*/ 0 w 125"/>
              <a:gd name="T13" fmla="*/ 0 h 84"/>
              <a:gd name="T14" fmla="*/ 125 w 125"/>
              <a:gd name="T15" fmla="*/ 84 h 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5" h="84">
                <a:moveTo>
                  <a:pt x="0" y="0"/>
                </a:moveTo>
                <a:lnTo>
                  <a:pt x="125" y="42"/>
                </a:lnTo>
                <a:lnTo>
                  <a:pt x="0" y="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AutoShape 30"/>
          <p:cNvSpPr>
            <a:spLocks noChangeArrowheads="1"/>
          </p:cNvSpPr>
          <p:nvPr/>
        </p:nvSpPr>
        <p:spPr bwMode="auto">
          <a:xfrm>
            <a:off x="5924550" y="3124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58" name="AutoShape 31"/>
          <p:cNvSpPr>
            <a:spLocks noChangeArrowheads="1"/>
          </p:cNvSpPr>
          <p:nvPr/>
        </p:nvSpPr>
        <p:spPr bwMode="auto">
          <a:xfrm>
            <a:off x="5924550" y="54864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22559" name="AutoShape 32"/>
          <p:cNvSpPr>
            <a:spLocks noChangeArrowheads="1"/>
          </p:cNvSpPr>
          <p:nvPr/>
        </p:nvSpPr>
        <p:spPr bwMode="auto">
          <a:xfrm>
            <a:off x="7905750" y="3124200"/>
            <a:ext cx="304800" cy="2819400"/>
          </a:xfrm>
          <a:prstGeom prst="upArrow">
            <a:avLst>
              <a:gd name="adj1" fmla="val 50000"/>
              <a:gd name="adj2" fmla="val 11301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534400" cy="1143000"/>
          </a:xfrm>
        </p:spPr>
        <p:txBody>
          <a:bodyPr lIns="90488" rIns="90488"/>
          <a:lstStyle/>
          <a:p>
            <a:r>
              <a:rPr lang="en-US" sz="3200" smtClean="0"/>
              <a:t>Reducing Misses by </a:t>
            </a:r>
            <a:r>
              <a:rPr lang="en-US" sz="3200" u="sng" smtClean="0"/>
              <a:t>Hardware</a:t>
            </a:r>
            <a:r>
              <a:rPr lang="en-US" sz="3200" smtClean="0"/>
              <a:t> Prefetching of Instructions &amp; Data</a:t>
            </a:r>
            <a:r>
              <a:rPr lang="en-US" smtClean="0"/>
              <a:t> 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43000"/>
            <a:ext cx="7620000" cy="5181600"/>
          </a:xfrm>
        </p:spPr>
        <p:txBody>
          <a:bodyPr lIns="90488" rIns="90488"/>
          <a:lstStyle/>
          <a:p>
            <a:r>
              <a:rPr lang="en-US" sz="2000" smtClean="0"/>
              <a:t>E.g., Instruction Prefetching</a:t>
            </a:r>
          </a:p>
          <a:p>
            <a:pPr lvl="1"/>
            <a:r>
              <a:rPr lang="en-US" sz="1600" smtClean="0"/>
              <a:t>Alpha 21064 fetches 2 blocks on a miss</a:t>
            </a:r>
          </a:p>
          <a:p>
            <a:pPr lvl="1"/>
            <a:r>
              <a:rPr lang="en-US" sz="1600" smtClean="0">
                <a:solidFill>
                  <a:schemeClr val="accent2"/>
                </a:solidFill>
              </a:rPr>
              <a:t>Sequential prefetch</a:t>
            </a:r>
          </a:p>
          <a:p>
            <a:pPr lvl="1"/>
            <a:r>
              <a:rPr lang="en-US" sz="1600" smtClean="0">
                <a:solidFill>
                  <a:schemeClr val="accent2"/>
                </a:solidFill>
              </a:rPr>
              <a:t>Cache Pollution </a:t>
            </a:r>
            <a:r>
              <a:rPr lang="en-US" sz="1600" smtClean="0"/>
              <a:t>if unused!</a:t>
            </a:r>
          </a:p>
          <a:p>
            <a:pPr lvl="1"/>
            <a:r>
              <a:rPr lang="en-US" sz="1600" smtClean="0"/>
              <a:t>Extra block placed in “</a:t>
            </a:r>
            <a:r>
              <a:rPr lang="en-US" sz="1600" u="sng" smtClean="0">
                <a:solidFill>
                  <a:schemeClr val="hlink"/>
                </a:solidFill>
              </a:rPr>
              <a:t>stream buffer</a:t>
            </a:r>
            <a:r>
              <a:rPr lang="en-US" sz="1600" smtClean="0"/>
              <a:t>”</a:t>
            </a:r>
          </a:p>
          <a:p>
            <a:pPr lvl="1"/>
            <a:r>
              <a:rPr lang="en-US" sz="1600" smtClean="0"/>
              <a:t>On miss check stream buffer</a:t>
            </a:r>
          </a:p>
          <a:p>
            <a:r>
              <a:rPr lang="en-US" sz="2000" smtClean="0"/>
              <a:t>Works with data blocks too:</a:t>
            </a:r>
          </a:p>
          <a:p>
            <a:pPr lvl="1"/>
            <a:r>
              <a:rPr lang="en-US" sz="1600" smtClean="0"/>
              <a:t>Jouppi [1990] 1 data stream buffer got 25% misses from 4KB cache; 4 streams got 43%</a:t>
            </a:r>
          </a:p>
          <a:p>
            <a:pPr lvl="1"/>
            <a:r>
              <a:rPr lang="en-US" sz="1600" smtClean="0"/>
              <a:t>Palacharla &amp; Kessler [1994] for scientific programs for 8 streams got 50% to 70% of misses from </a:t>
            </a:r>
            <a:br>
              <a:rPr lang="en-US" sz="1600" smtClean="0"/>
            </a:br>
            <a:r>
              <a:rPr lang="en-US" sz="1600" smtClean="0"/>
              <a:t>2 64KB, 4-way set associative caches</a:t>
            </a:r>
          </a:p>
          <a:p>
            <a:pPr lvl="1"/>
            <a:r>
              <a:rPr lang="en-US" sz="1600" smtClean="0">
                <a:solidFill>
                  <a:schemeClr val="accent2"/>
                </a:solidFill>
              </a:rPr>
              <a:t>Data Prediction is difficult</a:t>
            </a:r>
          </a:p>
          <a:p>
            <a:r>
              <a:rPr lang="en-US" sz="2000" smtClean="0"/>
              <a:t>Prefetching relies on having extra memory bandwidth that can be used without penalty</a:t>
            </a:r>
          </a:p>
          <a:p>
            <a:r>
              <a:rPr lang="en-US" sz="2000" smtClean="0">
                <a:solidFill>
                  <a:schemeClr val="accent2"/>
                </a:solidFill>
              </a:rPr>
              <a:t>Question: What to prefetch and when to prefetch? Instruction prefetch is fine, but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7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7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7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162800" cy="1143000"/>
          </a:xfrm>
        </p:spPr>
        <p:txBody>
          <a:bodyPr lIns="90488" rIns="90488"/>
          <a:lstStyle/>
          <a:p>
            <a:r>
              <a:rPr lang="en-US" sz="3200" smtClean="0"/>
              <a:t>Leave it to the Programmer? </a:t>
            </a:r>
            <a:br>
              <a:rPr lang="en-US" sz="3200" smtClean="0"/>
            </a:br>
            <a:r>
              <a:rPr lang="en-US" sz="3200" u="sng" smtClean="0"/>
              <a:t>Software</a:t>
            </a:r>
            <a:r>
              <a:rPr lang="en-US" sz="3200" smtClean="0"/>
              <a:t> Prefetching Data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534400" cy="4724400"/>
          </a:xfrm>
        </p:spPr>
        <p:txBody>
          <a:bodyPr lIns="90488" rIns="90488"/>
          <a:lstStyle/>
          <a:p>
            <a:r>
              <a:rPr lang="en-US" smtClean="0"/>
              <a:t>Data Prefetch – </a:t>
            </a:r>
            <a:r>
              <a:rPr lang="en-US" smtClean="0">
                <a:solidFill>
                  <a:schemeClr val="accent2"/>
                </a:solidFill>
              </a:rPr>
              <a:t>Explicit prefetch instructions</a:t>
            </a:r>
          </a:p>
          <a:p>
            <a:pPr lvl="1"/>
            <a:r>
              <a:rPr lang="en-US" smtClean="0"/>
              <a:t>Load data into register (HP PA-RISC loads)</a:t>
            </a:r>
          </a:p>
          <a:p>
            <a:pPr lvl="1"/>
            <a:r>
              <a:rPr lang="en-US" smtClean="0"/>
              <a:t>Cache Prefetch: load into cache (MIPS IV, PowerPC, SPARC v. 9)</a:t>
            </a:r>
          </a:p>
          <a:p>
            <a:pPr lvl="1"/>
            <a:r>
              <a:rPr lang="en-US" smtClean="0"/>
              <a:t>Special prefetching instructions cannot cause faults; a form of speculative execution</a:t>
            </a:r>
          </a:p>
          <a:p>
            <a:r>
              <a:rPr lang="en-US" smtClean="0"/>
              <a:t>Prefetching comes in two flavors:</a:t>
            </a:r>
          </a:p>
          <a:p>
            <a:pPr lvl="1"/>
            <a:r>
              <a:rPr lang="en-US" smtClean="0"/>
              <a:t>Binding prefetch: Requests load directly into register.</a:t>
            </a:r>
          </a:p>
          <a:p>
            <a:pPr lvl="2"/>
            <a:r>
              <a:rPr lang="en-US" smtClean="0"/>
              <a:t>Must be correct address and register!</a:t>
            </a:r>
          </a:p>
          <a:p>
            <a:pPr lvl="1"/>
            <a:r>
              <a:rPr lang="en-US" smtClean="0"/>
              <a:t>Non-Binding prefetch: Load into cache.  </a:t>
            </a:r>
          </a:p>
          <a:p>
            <a:pPr lvl="2"/>
            <a:r>
              <a:rPr lang="en-US" smtClean="0"/>
              <a:t>Can be incorrect. Faults?</a:t>
            </a:r>
          </a:p>
          <a:p>
            <a:r>
              <a:rPr lang="en-US" smtClean="0"/>
              <a:t>Issuing Prefetch Instructions takes time</a:t>
            </a:r>
          </a:p>
          <a:p>
            <a:pPr lvl="1"/>
            <a:r>
              <a:rPr lang="en-US" smtClean="0"/>
              <a:t>Is cost of prefetch issues &lt; savings in reduced misses?</a:t>
            </a:r>
          </a:p>
          <a:p>
            <a:pPr lvl="1"/>
            <a:r>
              <a:rPr lang="en-US" smtClean="0"/>
              <a:t>Higher superscalar reduces difficulty of issue bandwidth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Summary: Miss Rate Reduction</a:t>
            </a:r>
          </a:p>
        </p:txBody>
      </p:sp>
      <p:sp>
        <p:nvSpPr>
          <p:cNvPr id="7505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4850" y="2178050"/>
            <a:ext cx="7562850" cy="4133850"/>
          </a:xfrm>
        </p:spPr>
        <p:txBody>
          <a:bodyPr lIns="90488" rIns="90488"/>
          <a:lstStyle/>
          <a:p>
            <a:pPr>
              <a:lnSpc>
                <a:spcPct val="80000"/>
              </a:lnSpc>
            </a:pPr>
            <a:r>
              <a:rPr lang="en-US" sz="2000" smtClean="0"/>
              <a:t>3 Cs: Compulsory, Capacity, Conflict</a:t>
            </a:r>
            <a:endParaRPr lang="en-US" sz="160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0. Larger cache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1. Reduce Misses via Larger Block Size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2. Reduce Misses via Higher Associativity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3. Reducing Misses via Victim Cache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4. Reducing Misses via Pseudo-Associativity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5. Reducing Misses by HW Prefetching Instr, Data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6. Reducing Misses by SW Prefetching Data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smtClean="0"/>
              <a:t>7. Reducing Misses by Compiler Optimizations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Prefetching comes in two flavors: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Binding prefetch: Requests load directly into register.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Must be correct address and register!</a:t>
            </a:r>
          </a:p>
          <a:p>
            <a:pPr lvl="1">
              <a:lnSpc>
                <a:spcPct val="80000"/>
              </a:lnSpc>
            </a:pPr>
            <a:r>
              <a:rPr lang="en-US" sz="1600" smtClean="0"/>
              <a:t>Non-Binding prefetch: Load into cache.  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Can be incorrect.  Frees HW/SW to guess!</a:t>
            </a:r>
          </a:p>
        </p:txBody>
      </p:sp>
      <p:graphicFrame>
        <p:nvGraphicFramePr>
          <p:cNvPr id="75059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4300" y="1536700"/>
          <a:ext cx="8864600" cy="533400"/>
        </p:xfrm>
        <a:graphic>
          <a:graphicData uri="http://schemas.openxmlformats.org/presentationml/2006/ole">
            <p:oleObj spid="_x0000_s750594" name="Equation" r:id="rId3" imgW="6657840" imgH="409320" progId="Equation.3">
              <p:embed/>
            </p:oleObj>
          </a:graphicData>
        </a:graphic>
      </p:graphicFrame>
      <p:sp>
        <p:nvSpPr>
          <p:cNvPr id="750597" name="Oval 5"/>
          <p:cNvSpPr>
            <a:spLocks noChangeArrowheads="1"/>
          </p:cNvSpPr>
          <p:nvPr/>
        </p:nvSpPr>
        <p:spPr bwMode="auto">
          <a:xfrm>
            <a:off x="4565650" y="1631950"/>
            <a:ext cx="1079500" cy="3556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0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0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0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0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0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0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0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0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0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50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0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50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0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0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05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05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05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05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05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05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6" grpId="0" build="p" autoUpdateAnimBg="0"/>
    </p:bldLst>
  </p:timing>
</p:sld>
</file>

<file path=ppt/theme/theme1.xml><?xml version="1.0" encoding="utf-8"?>
<a:theme xmlns:a="http://schemas.openxmlformats.org/drawingml/2006/main" name="1_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Microsoft Office 98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9022</TotalTime>
  <Pages>61</Pages>
  <Words>2013</Words>
  <Application>Microsoft Office PowerPoint</Application>
  <PresentationFormat>Letter Paper (8.5x11 in)</PresentationFormat>
  <Paragraphs>341</Paragraphs>
  <Slides>32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1_Microsoft Office 98</vt:lpstr>
      <vt:lpstr>Equation</vt:lpstr>
      <vt:lpstr>Document</vt:lpstr>
      <vt:lpstr>Chart</vt:lpstr>
      <vt:lpstr>CS203A Graduate Computer Architecture Lecture 13  Cache Design</vt:lpstr>
      <vt:lpstr>Cache Organization to reduce miss rate</vt:lpstr>
      <vt:lpstr>Larger Block Size  (fixed size&amp;assoc)</vt:lpstr>
      <vt:lpstr>Associativity</vt:lpstr>
      <vt:lpstr>3Cs Relative Miss Rate</vt:lpstr>
      <vt:lpstr>Fast Hit Time + Low Conflict =&gt; Victim Cache</vt:lpstr>
      <vt:lpstr>Reducing Misses by Hardware Prefetching of Instructions &amp; Data </vt:lpstr>
      <vt:lpstr>Leave it to the Programmer?  Software Prefetching Data</vt:lpstr>
      <vt:lpstr>Summary: Miss Rate Reduction</vt:lpstr>
      <vt:lpstr>Review: Improving Cache Performance</vt:lpstr>
      <vt:lpstr>1. Reducing Miss Penalty:  Read Priority over Write on Miss</vt:lpstr>
      <vt:lpstr>Write Buffers</vt:lpstr>
      <vt:lpstr>Merging Write Buffer to  Reduce Miss Penalty</vt:lpstr>
      <vt:lpstr>Write Merge</vt:lpstr>
      <vt:lpstr>2. Reduce Miss Penalty:  Early Restart and Critical Word First</vt:lpstr>
      <vt:lpstr>3. Reduce Miss Penalty: Non-blocking Caches to reduce stalls on misses</vt:lpstr>
      <vt:lpstr>Lock-Up Free Cache Using MSHR (Miss Status Holding Register)</vt:lpstr>
      <vt:lpstr>Value of Hit Under Miss for SPEC  </vt:lpstr>
      <vt:lpstr>4: Add a second-level cache</vt:lpstr>
      <vt:lpstr>Comparing Local and Global Miss Rates</vt:lpstr>
      <vt:lpstr>Example</vt:lpstr>
      <vt:lpstr>L2 cache block size &amp; A.M.A.T.</vt:lpstr>
      <vt:lpstr>Reducing Miss Penalty Summary</vt:lpstr>
      <vt:lpstr>Cache Optimization Summary</vt:lpstr>
      <vt:lpstr>How to Improve Cache Performance?</vt:lpstr>
      <vt:lpstr>1. Small and simple caches</vt:lpstr>
      <vt:lpstr>Impact of Change in cc</vt:lpstr>
      <vt:lpstr>Miss Penalty for Out-of-Order (OOO) Exe. Processor.</vt:lpstr>
      <vt:lpstr> Avg. Memory Access Time vs. Miss Rate</vt:lpstr>
      <vt:lpstr> Fast Hit times via  Small and Simple Caches</vt:lpstr>
      <vt:lpstr>2: Increasing Cache Bandwidth via Multiple Banks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R4000 + Intro to ILP</dc:title>
  <dc:subject/>
  <dc:creator>David A. Patterson</dc:creator>
  <cp:keywords/>
  <dc:description/>
  <cp:lastModifiedBy>Laxmi N. lbhuyan</cp:lastModifiedBy>
  <cp:revision>140</cp:revision>
  <cp:lastPrinted>1999-10-22T19:54:41Z</cp:lastPrinted>
  <dcterms:created xsi:type="dcterms:W3CDTF">1996-09-04T07:14:34Z</dcterms:created>
  <dcterms:modified xsi:type="dcterms:W3CDTF">2012-02-21T22:47:44Z</dcterms:modified>
</cp:coreProperties>
</file>