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1"/>
  </p:notesMasterIdLst>
  <p:handoutMasterIdLst>
    <p:handoutMasterId r:id="rId32"/>
  </p:handoutMasterIdLst>
  <p:sldIdLst>
    <p:sldId id="411" r:id="rId2"/>
    <p:sldId id="677" r:id="rId3"/>
    <p:sldId id="680" r:id="rId4"/>
    <p:sldId id="706" r:id="rId5"/>
    <p:sldId id="707" r:id="rId6"/>
    <p:sldId id="708" r:id="rId7"/>
    <p:sldId id="668" r:id="rId8"/>
    <p:sldId id="709" r:id="rId9"/>
    <p:sldId id="710" r:id="rId10"/>
    <p:sldId id="712" r:id="rId11"/>
    <p:sldId id="713" r:id="rId12"/>
    <p:sldId id="714" r:id="rId13"/>
    <p:sldId id="681" r:id="rId14"/>
    <p:sldId id="694" r:id="rId15"/>
    <p:sldId id="682" r:id="rId16"/>
    <p:sldId id="683" r:id="rId17"/>
    <p:sldId id="684" r:id="rId18"/>
    <p:sldId id="686" r:id="rId19"/>
    <p:sldId id="685" r:id="rId20"/>
    <p:sldId id="690" r:id="rId21"/>
    <p:sldId id="691" r:id="rId22"/>
    <p:sldId id="692" r:id="rId23"/>
    <p:sldId id="687" r:id="rId24"/>
    <p:sldId id="688" r:id="rId25"/>
    <p:sldId id="689" r:id="rId26"/>
    <p:sldId id="715" r:id="rId27"/>
    <p:sldId id="716" r:id="rId28"/>
    <p:sldId id="718" r:id="rId29"/>
    <p:sldId id="719" r:id="rId30"/>
  </p:sldIdLst>
  <p:sldSz cx="9144000" cy="6858000" type="letter"/>
  <p:notesSz cx="7315200" cy="9601200"/>
  <p:defaultTextStyle>
    <a:defPPr>
      <a:defRPr lang="en-US"/>
    </a:defPPr>
    <a:lvl1pPr algn="l" rtl="0" eaLnBrk="0" fontAlgn="base" hangingPunct="0">
      <a:spcBef>
        <a:spcPct val="50000"/>
      </a:spcBef>
      <a:spcAft>
        <a:spcPct val="0"/>
      </a:spcAft>
      <a:defRPr sz="1600" b="1" kern="1200">
        <a:solidFill>
          <a:schemeClr val="hlink"/>
        </a:solidFill>
        <a:latin typeface="Arial" charset="0"/>
        <a:ea typeface="+mn-ea"/>
        <a:cs typeface="+mn-cs"/>
      </a:defRPr>
    </a:lvl1pPr>
    <a:lvl2pPr marL="457200" algn="l" rtl="0" eaLnBrk="0" fontAlgn="base" hangingPunct="0">
      <a:spcBef>
        <a:spcPct val="50000"/>
      </a:spcBef>
      <a:spcAft>
        <a:spcPct val="0"/>
      </a:spcAft>
      <a:defRPr sz="1600" b="1" kern="1200">
        <a:solidFill>
          <a:schemeClr val="hlink"/>
        </a:solidFill>
        <a:latin typeface="Arial" charset="0"/>
        <a:ea typeface="+mn-ea"/>
        <a:cs typeface="+mn-cs"/>
      </a:defRPr>
    </a:lvl2pPr>
    <a:lvl3pPr marL="914400" algn="l" rtl="0" eaLnBrk="0" fontAlgn="base" hangingPunct="0">
      <a:spcBef>
        <a:spcPct val="50000"/>
      </a:spcBef>
      <a:spcAft>
        <a:spcPct val="0"/>
      </a:spcAft>
      <a:defRPr sz="1600" b="1" kern="1200">
        <a:solidFill>
          <a:schemeClr val="hlink"/>
        </a:solidFill>
        <a:latin typeface="Arial" charset="0"/>
        <a:ea typeface="+mn-ea"/>
        <a:cs typeface="+mn-cs"/>
      </a:defRPr>
    </a:lvl3pPr>
    <a:lvl4pPr marL="1371600" algn="l" rtl="0" eaLnBrk="0" fontAlgn="base" hangingPunct="0">
      <a:spcBef>
        <a:spcPct val="50000"/>
      </a:spcBef>
      <a:spcAft>
        <a:spcPct val="0"/>
      </a:spcAft>
      <a:defRPr sz="1600" b="1" kern="1200">
        <a:solidFill>
          <a:schemeClr val="hlink"/>
        </a:solidFill>
        <a:latin typeface="Arial" charset="0"/>
        <a:ea typeface="+mn-ea"/>
        <a:cs typeface="+mn-cs"/>
      </a:defRPr>
    </a:lvl4pPr>
    <a:lvl5pPr marL="1828800" algn="l" rtl="0" eaLnBrk="0" fontAlgn="base" hangingPunct="0">
      <a:spcBef>
        <a:spcPct val="50000"/>
      </a:spcBef>
      <a:spcAft>
        <a:spcPct val="0"/>
      </a:spcAft>
      <a:defRPr sz="1600" b="1" kern="1200">
        <a:solidFill>
          <a:schemeClr val="hlink"/>
        </a:solidFill>
        <a:latin typeface="Arial" charset="0"/>
        <a:ea typeface="+mn-ea"/>
        <a:cs typeface="+mn-cs"/>
      </a:defRPr>
    </a:lvl5pPr>
    <a:lvl6pPr marL="2286000" algn="l" defTabSz="914400" rtl="0" eaLnBrk="1" latinLnBrk="0" hangingPunct="1">
      <a:defRPr sz="1600" b="1" kern="1200">
        <a:solidFill>
          <a:schemeClr val="hlink"/>
        </a:solidFill>
        <a:latin typeface="Arial" charset="0"/>
        <a:ea typeface="+mn-ea"/>
        <a:cs typeface="+mn-cs"/>
      </a:defRPr>
    </a:lvl6pPr>
    <a:lvl7pPr marL="2743200" algn="l" defTabSz="914400" rtl="0" eaLnBrk="1" latinLnBrk="0" hangingPunct="1">
      <a:defRPr sz="1600" b="1" kern="1200">
        <a:solidFill>
          <a:schemeClr val="hlink"/>
        </a:solidFill>
        <a:latin typeface="Arial" charset="0"/>
        <a:ea typeface="+mn-ea"/>
        <a:cs typeface="+mn-cs"/>
      </a:defRPr>
    </a:lvl7pPr>
    <a:lvl8pPr marL="3200400" algn="l" defTabSz="914400" rtl="0" eaLnBrk="1" latinLnBrk="0" hangingPunct="1">
      <a:defRPr sz="1600" b="1" kern="1200">
        <a:solidFill>
          <a:schemeClr val="hlink"/>
        </a:solidFill>
        <a:latin typeface="Arial" charset="0"/>
        <a:ea typeface="+mn-ea"/>
        <a:cs typeface="+mn-cs"/>
      </a:defRPr>
    </a:lvl8pPr>
    <a:lvl9pPr marL="3657600" algn="l" defTabSz="914400" rtl="0" eaLnBrk="1" latinLnBrk="0" hangingPunct="1">
      <a:defRPr sz="1600" b="1" kern="1200">
        <a:solidFill>
          <a:schemeClr val="hlink"/>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114FFB"/>
    <a:srgbClr val="000000"/>
    <a:srgbClr val="55FC02"/>
    <a:srgbClr val="FBBA03"/>
    <a:srgbClr val="0332B7"/>
    <a:srgbClr val="7B00E4"/>
    <a:srgbClr val="EFFB03"/>
    <a:srgbClr val="F905F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7" autoAdjust="0"/>
    <p:restoredTop sz="94710" autoAdjust="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222"/>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3813" y="23813"/>
            <a:ext cx="3176588" cy="427037"/>
          </a:xfrm>
          <a:prstGeom prst="rect">
            <a:avLst/>
          </a:prstGeom>
          <a:noFill/>
          <a:ln w="9525">
            <a:noFill/>
            <a:miter lim="800000"/>
            <a:headEnd/>
            <a:tailEnd/>
          </a:ln>
          <a:effectLst/>
        </p:spPr>
        <p:txBody>
          <a:bodyPr vert="horz" wrap="square" lIns="18003" tIns="0" rIns="18003" bIns="0" numCol="1" anchor="t" anchorCtr="0" compatLnSpc="1">
            <a:prstTxWarp prst="textNoShape">
              <a:avLst/>
            </a:prstTxWarp>
          </a:bodyPr>
          <a:lstStyle>
            <a:lvl1pPr defTabSz="863600">
              <a:spcBef>
                <a:spcPct val="0"/>
              </a:spcBef>
              <a:defRPr sz="1000" b="0" i="1">
                <a:solidFill>
                  <a:schemeClr val="tx1"/>
                </a:solidFill>
              </a:defRPr>
            </a:lvl1pPr>
          </a:lstStyle>
          <a:p>
            <a:endParaRPr lang="en-US"/>
          </a:p>
        </p:txBody>
      </p:sp>
      <p:sp>
        <p:nvSpPr>
          <p:cNvPr id="3075" name="Rectangle 3"/>
          <p:cNvSpPr>
            <a:spLocks noGrp="1" noChangeArrowheads="1"/>
          </p:cNvSpPr>
          <p:nvPr>
            <p:ph type="dt" sz="quarter" idx="1"/>
          </p:nvPr>
        </p:nvSpPr>
        <p:spPr bwMode="auto">
          <a:xfrm>
            <a:off x="4162425" y="23813"/>
            <a:ext cx="3176588" cy="427037"/>
          </a:xfrm>
          <a:prstGeom prst="rect">
            <a:avLst/>
          </a:prstGeom>
          <a:noFill/>
          <a:ln w="9525">
            <a:noFill/>
            <a:miter lim="800000"/>
            <a:headEnd/>
            <a:tailEnd/>
          </a:ln>
          <a:effectLst/>
        </p:spPr>
        <p:txBody>
          <a:bodyPr vert="horz" wrap="square" lIns="18003" tIns="0" rIns="18003" bIns="0" numCol="1" anchor="t" anchorCtr="0" compatLnSpc="1">
            <a:prstTxWarp prst="textNoShape">
              <a:avLst/>
            </a:prstTxWarp>
          </a:bodyPr>
          <a:lstStyle>
            <a:lvl1pPr algn="r" defTabSz="863600">
              <a:spcBef>
                <a:spcPct val="0"/>
              </a:spcBef>
              <a:defRPr sz="1000" b="0" i="1">
                <a:solidFill>
                  <a:schemeClr val="tx1"/>
                </a:solidFill>
              </a:defRPr>
            </a:lvl1pPr>
          </a:lstStyle>
          <a:p>
            <a:endParaRPr lang="en-US"/>
          </a:p>
        </p:txBody>
      </p:sp>
      <p:sp>
        <p:nvSpPr>
          <p:cNvPr id="3076" name="Rectangle 4"/>
          <p:cNvSpPr>
            <a:spLocks noGrp="1" noChangeArrowheads="1"/>
          </p:cNvSpPr>
          <p:nvPr>
            <p:ph type="ftr" sz="quarter" idx="2"/>
          </p:nvPr>
        </p:nvSpPr>
        <p:spPr bwMode="auto">
          <a:xfrm>
            <a:off x="-23813" y="9150350"/>
            <a:ext cx="3176588" cy="427038"/>
          </a:xfrm>
          <a:prstGeom prst="rect">
            <a:avLst/>
          </a:prstGeom>
          <a:noFill/>
          <a:ln w="9525">
            <a:noFill/>
            <a:miter lim="800000"/>
            <a:headEnd/>
            <a:tailEnd/>
          </a:ln>
          <a:effectLst/>
        </p:spPr>
        <p:txBody>
          <a:bodyPr vert="horz" wrap="square" lIns="18003" tIns="0" rIns="18003" bIns="0" numCol="1" anchor="b" anchorCtr="0" compatLnSpc="1">
            <a:prstTxWarp prst="textNoShape">
              <a:avLst/>
            </a:prstTxWarp>
          </a:bodyPr>
          <a:lstStyle>
            <a:lvl1pPr defTabSz="863600">
              <a:spcBef>
                <a:spcPct val="0"/>
              </a:spcBef>
              <a:defRPr sz="1000" b="0" i="1">
                <a:solidFill>
                  <a:schemeClr val="tx1"/>
                </a:solidFill>
              </a:defRPr>
            </a:lvl1pPr>
          </a:lstStyle>
          <a:p>
            <a:endParaRPr lang="en-US"/>
          </a:p>
        </p:txBody>
      </p:sp>
      <p:sp>
        <p:nvSpPr>
          <p:cNvPr id="3077" name="Rectangle 5"/>
          <p:cNvSpPr>
            <a:spLocks noGrp="1" noChangeArrowheads="1"/>
          </p:cNvSpPr>
          <p:nvPr>
            <p:ph type="sldNum" sz="quarter" idx="3"/>
          </p:nvPr>
        </p:nvSpPr>
        <p:spPr bwMode="auto">
          <a:xfrm>
            <a:off x="4162425" y="9150350"/>
            <a:ext cx="3176588" cy="427038"/>
          </a:xfrm>
          <a:prstGeom prst="rect">
            <a:avLst/>
          </a:prstGeom>
          <a:noFill/>
          <a:ln w="9525">
            <a:noFill/>
            <a:miter lim="800000"/>
            <a:headEnd/>
            <a:tailEnd/>
          </a:ln>
          <a:effectLst/>
        </p:spPr>
        <p:txBody>
          <a:bodyPr vert="horz" wrap="square" lIns="18003" tIns="0" rIns="18003" bIns="0" numCol="1" anchor="b" anchorCtr="0" compatLnSpc="1">
            <a:prstTxWarp prst="textNoShape">
              <a:avLst/>
            </a:prstTxWarp>
          </a:bodyPr>
          <a:lstStyle>
            <a:lvl1pPr algn="r" defTabSz="863600">
              <a:spcBef>
                <a:spcPct val="0"/>
              </a:spcBef>
              <a:defRPr sz="1000" b="0" i="1">
                <a:solidFill>
                  <a:schemeClr val="tx1"/>
                </a:solidFill>
              </a:defRPr>
            </a:lvl1pPr>
          </a:lstStyle>
          <a:p>
            <a:fld id="{11550953-36EB-4400-A936-53D801FDC888}" type="slidenum">
              <a:rPr lang="en-US"/>
              <a:pPr/>
              <a:t>‹#›</a:t>
            </a:fld>
            <a:endParaRPr lang="en-US"/>
          </a:p>
        </p:txBody>
      </p:sp>
      <p:sp>
        <p:nvSpPr>
          <p:cNvPr id="3078" name="Rectangle 6"/>
          <p:cNvSpPr>
            <a:spLocks noChangeArrowheads="1"/>
          </p:cNvSpPr>
          <p:nvPr/>
        </p:nvSpPr>
        <p:spPr bwMode="auto">
          <a:xfrm>
            <a:off x="2703513" y="9147175"/>
            <a:ext cx="1909762" cy="266700"/>
          </a:xfrm>
          <a:prstGeom prst="rect">
            <a:avLst/>
          </a:prstGeom>
          <a:noFill/>
          <a:ln w="9525">
            <a:noFill/>
            <a:miter lim="800000"/>
            <a:headEnd/>
            <a:tailEnd/>
          </a:ln>
          <a:effectLst/>
        </p:spPr>
        <p:txBody>
          <a:bodyPr wrap="none" lIns="93016" tIns="46508" rIns="93016" bIns="46508">
            <a:spAutoFit/>
          </a:bodyPr>
          <a:lstStyle/>
          <a:p>
            <a:pPr algn="ctr" defTabSz="919163">
              <a:lnSpc>
                <a:spcPct val="90000"/>
              </a:lnSpc>
              <a:spcBef>
                <a:spcPct val="0"/>
              </a:spcBef>
            </a:pPr>
            <a:r>
              <a:rPr lang="en-US" sz="1300" b="0">
                <a:solidFill>
                  <a:schemeClr val="tx1"/>
                </a:solidFill>
              </a:rPr>
              <a:t>NOW Handout Page </a:t>
            </a:r>
            <a:fld id="{8099F61C-AC2D-4C1D-BC42-3FD3286D89B6}" type="slidenum">
              <a:rPr lang="en-US" sz="1300" b="0">
                <a:solidFill>
                  <a:schemeClr val="tx1"/>
                </a:solidFill>
              </a:rPr>
              <a:pPr algn="ctr" defTabSz="919163">
                <a:lnSpc>
                  <a:spcPct val="90000"/>
                </a:lnSpc>
                <a:spcBef>
                  <a:spcPct val="0"/>
                </a:spcBef>
              </a:pPr>
              <a:t>‹#›</a:t>
            </a:fld>
            <a:endParaRPr lang="en-US" sz="1300" b="0">
              <a:solidFill>
                <a:schemeClr val="tx1"/>
              </a:solidFill>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3813" y="23813"/>
            <a:ext cx="3176588" cy="427037"/>
          </a:xfrm>
          <a:prstGeom prst="rect">
            <a:avLst/>
          </a:prstGeom>
          <a:noFill/>
          <a:ln w="9525">
            <a:noFill/>
            <a:miter lim="800000"/>
            <a:headEnd/>
            <a:tailEnd/>
          </a:ln>
          <a:effectLst/>
        </p:spPr>
        <p:txBody>
          <a:bodyPr vert="horz" wrap="square" lIns="18003" tIns="0" rIns="18003" bIns="0" numCol="1" anchor="t" anchorCtr="0" compatLnSpc="1">
            <a:prstTxWarp prst="textNoShape">
              <a:avLst/>
            </a:prstTxWarp>
          </a:bodyPr>
          <a:lstStyle>
            <a:lvl1pPr defTabSz="863600">
              <a:spcBef>
                <a:spcPct val="0"/>
              </a:spcBef>
              <a:defRPr sz="1000" b="0" i="1">
                <a:solidFill>
                  <a:schemeClr val="tx1"/>
                </a:solidFill>
                <a:latin typeface="Times New Roman" pitchFamily="18" charset="0"/>
              </a:defRPr>
            </a:lvl1pPr>
          </a:lstStyle>
          <a:p>
            <a:endParaRPr lang="en-US"/>
          </a:p>
        </p:txBody>
      </p:sp>
      <p:sp>
        <p:nvSpPr>
          <p:cNvPr id="2051" name="Rectangle 3"/>
          <p:cNvSpPr>
            <a:spLocks noGrp="1" noChangeArrowheads="1"/>
          </p:cNvSpPr>
          <p:nvPr>
            <p:ph type="dt" idx="1"/>
          </p:nvPr>
        </p:nvSpPr>
        <p:spPr bwMode="auto">
          <a:xfrm>
            <a:off x="4162425" y="23813"/>
            <a:ext cx="3176588" cy="427037"/>
          </a:xfrm>
          <a:prstGeom prst="rect">
            <a:avLst/>
          </a:prstGeom>
          <a:noFill/>
          <a:ln w="9525">
            <a:noFill/>
            <a:miter lim="800000"/>
            <a:headEnd/>
            <a:tailEnd/>
          </a:ln>
          <a:effectLst/>
        </p:spPr>
        <p:txBody>
          <a:bodyPr vert="horz" wrap="square" lIns="18003" tIns="0" rIns="18003" bIns="0" numCol="1" anchor="t" anchorCtr="0" compatLnSpc="1">
            <a:prstTxWarp prst="textNoShape">
              <a:avLst/>
            </a:prstTxWarp>
          </a:bodyPr>
          <a:lstStyle>
            <a:lvl1pPr algn="r" defTabSz="863600">
              <a:spcBef>
                <a:spcPct val="0"/>
              </a:spcBef>
              <a:defRPr sz="1000" b="0" i="1">
                <a:solidFill>
                  <a:schemeClr val="tx1"/>
                </a:solidFill>
                <a:latin typeface="Times New Roman" pitchFamily="18" charset="0"/>
              </a:defRPr>
            </a:lvl1pPr>
          </a:lstStyle>
          <a:p>
            <a:endParaRPr lang="en-US"/>
          </a:p>
        </p:txBody>
      </p:sp>
      <p:sp>
        <p:nvSpPr>
          <p:cNvPr id="2052" name="Rectangle 4"/>
          <p:cNvSpPr>
            <a:spLocks noGrp="1" noChangeArrowheads="1"/>
          </p:cNvSpPr>
          <p:nvPr>
            <p:ph type="ftr" sz="quarter" idx="4"/>
          </p:nvPr>
        </p:nvSpPr>
        <p:spPr bwMode="auto">
          <a:xfrm>
            <a:off x="-23813" y="9150350"/>
            <a:ext cx="3176588" cy="427038"/>
          </a:xfrm>
          <a:prstGeom prst="rect">
            <a:avLst/>
          </a:prstGeom>
          <a:noFill/>
          <a:ln w="9525">
            <a:noFill/>
            <a:miter lim="800000"/>
            <a:headEnd/>
            <a:tailEnd/>
          </a:ln>
          <a:effectLst/>
        </p:spPr>
        <p:txBody>
          <a:bodyPr vert="horz" wrap="square" lIns="18003" tIns="0" rIns="18003" bIns="0" numCol="1" anchor="b" anchorCtr="0" compatLnSpc="1">
            <a:prstTxWarp prst="textNoShape">
              <a:avLst/>
            </a:prstTxWarp>
          </a:bodyPr>
          <a:lstStyle>
            <a:lvl1pPr defTabSz="863600">
              <a:spcBef>
                <a:spcPct val="0"/>
              </a:spcBef>
              <a:defRPr sz="1000" b="0" i="1">
                <a:solidFill>
                  <a:schemeClr val="tx1"/>
                </a:solidFill>
                <a:latin typeface="Times New Roman" pitchFamily="18" charset="0"/>
              </a:defRPr>
            </a:lvl1pPr>
          </a:lstStyle>
          <a:p>
            <a:endParaRPr lang="en-US"/>
          </a:p>
        </p:txBody>
      </p:sp>
      <p:sp>
        <p:nvSpPr>
          <p:cNvPr id="2053" name="Rectangle 5"/>
          <p:cNvSpPr>
            <a:spLocks noGrp="1" noChangeArrowheads="1"/>
          </p:cNvSpPr>
          <p:nvPr>
            <p:ph type="sldNum" sz="quarter" idx="5"/>
          </p:nvPr>
        </p:nvSpPr>
        <p:spPr bwMode="auto">
          <a:xfrm>
            <a:off x="4162425" y="9150350"/>
            <a:ext cx="3176588" cy="427038"/>
          </a:xfrm>
          <a:prstGeom prst="rect">
            <a:avLst/>
          </a:prstGeom>
          <a:noFill/>
          <a:ln w="9525">
            <a:noFill/>
            <a:miter lim="800000"/>
            <a:headEnd/>
            <a:tailEnd/>
          </a:ln>
          <a:effectLst/>
        </p:spPr>
        <p:txBody>
          <a:bodyPr vert="horz" wrap="square" lIns="18003" tIns="0" rIns="18003" bIns="0" numCol="1" anchor="b" anchorCtr="0" compatLnSpc="1">
            <a:prstTxWarp prst="textNoShape">
              <a:avLst/>
            </a:prstTxWarp>
          </a:bodyPr>
          <a:lstStyle>
            <a:lvl1pPr algn="r" defTabSz="863600">
              <a:spcBef>
                <a:spcPct val="0"/>
              </a:spcBef>
              <a:defRPr sz="1000" b="0" i="1">
                <a:solidFill>
                  <a:schemeClr val="tx1"/>
                </a:solidFill>
                <a:latin typeface="Times New Roman" pitchFamily="18" charset="0"/>
              </a:defRPr>
            </a:lvl1pPr>
          </a:lstStyle>
          <a:p>
            <a:fld id="{94015565-80E0-4021-9FED-BD91142F9DDB}" type="slidenum">
              <a:rPr lang="en-US"/>
              <a:pPr/>
              <a:t>‹#›</a:t>
            </a:fld>
            <a:endParaRPr lang="en-US"/>
          </a:p>
        </p:txBody>
      </p:sp>
      <p:sp>
        <p:nvSpPr>
          <p:cNvPr id="2054" name="Rectangle 6"/>
          <p:cNvSpPr>
            <a:spLocks noChangeArrowheads="1"/>
          </p:cNvSpPr>
          <p:nvPr/>
        </p:nvSpPr>
        <p:spPr bwMode="auto">
          <a:xfrm>
            <a:off x="3254375" y="9148763"/>
            <a:ext cx="808038" cy="265112"/>
          </a:xfrm>
          <a:prstGeom prst="rect">
            <a:avLst/>
          </a:prstGeom>
          <a:noFill/>
          <a:ln w="9525">
            <a:noFill/>
            <a:miter lim="800000"/>
            <a:headEnd/>
            <a:tailEnd/>
          </a:ln>
          <a:effectLst/>
        </p:spPr>
        <p:txBody>
          <a:bodyPr wrap="none" lIns="93016" tIns="46508" rIns="93016" bIns="46508">
            <a:spAutoFit/>
          </a:bodyPr>
          <a:lstStyle/>
          <a:p>
            <a:pPr algn="ctr" defTabSz="919163">
              <a:lnSpc>
                <a:spcPct val="90000"/>
              </a:lnSpc>
              <a:spcBef>
                <a:spcPct val="0"/>
              </a:spcBef>
            </a:pPr>
            <a:r>
              <a:rPr lang="en-US" sz="1300" b="0">
                <a:solidFill>
                  <a:schemeClr val="tx1"/>
                </a:solidFill>
              </a:rPr>
              <a:t>Page </a:t>
            </a:r>
            <a:fld id="{AC2F0A1D-1736-4FFF-88E9-963200CBE96A}" type="slidenum">
              <a:rPr lang="en-US" sz="1300" b="0">
                <a:solidFill>
                  <a:schemeClr val="tx1"/>
                </a:solidFill>
              </a:rPr>
              <a:pPr algn="ctr" defTabSz="919163">
                <a:lnSpc>
                  <a:spcPct val="90000"/>
                </a:lnSpc>
                <a:spcBef>
                  <a:spcPct val="0"/>
                </a:spcBef>
              </a:pPr>
              <a:t>‹#›</a:t>
            </a:fld>
            <a:endParaRPr lang="en-US" sz="1300" b="0">
              <a:solidFill>
                <a:schemeClr val="tx1"/>
              </a:solidFill>
            </a:endParaRPr>
          </a:p>
        </p:txBody>
      </p:sp>
      <p:sp>
        <p:nvSpPr>
          <p:cNvPr id="2055" name="Rectangle 7"/>
          <p:cNvSpPr>
            <a:spLocks noGrp="1" noRot="1" noChangeAspect="1" noChangeArrowheads="1" noTextEdit="1"/>
          </p:cNvSpPr>
          <p:nvPr>
            <p:ph type="sldImg" idx="2"/>
          </p:nvPr>
        </p:nvSpPr>
        <p:spPr bwMode="auto">
          <a:xfrm>
            <a:off x="1527175" y="923925"/>
            <a:ext cx="4260850" cy="3195638"/>
          </a:xfrm>
          <a:prstGeom prst="rect">
            <a:avLst/>
          </a:prstGeom>
          <a:noFill/>
          <a:ln w="12700">
            <a:solidFill>
              <a:schemeClr val="tx1"/>
            </a:solidFill>
            <a:miter lim="800000"/>
            <a:headEnd/>
            <a:tailEnd/>
          </a:ln>
          <a:effectLst/>
        </p:spPr>
      </p:sp>
      <p:sp>
        <p:nvSpPr>
          <p:cNvPr id="2056" name="Rectangle 8"/>
          <p:cNvSpPr>
            <a:spLocks noGrp="1" noChangeArrowheads="1"/>
          </p:cNvSpPr>
          <p:nvPr>
            <p:ph type="body" sz="quarter" idx="3"/>
          </p:nvPr>
        </p:nvSpPr>
        <p:spPr bwMode="auto">
          <a:xfrm>
            <a:off x="974725" y="4559300"/>
            <a:ext cx="5365750" cy="4321175"/>
          </a:xfrm>
          <a:prstGeom prst="rect">
            <a:avLst/>
          </a:prstGeom>
          <a:noFill/>
          <a:ln w="9525">
            <a:noFill/>
            <a:miter lim="800000"/>
            <a:headEnd/>
            <a:tailEnd/>
          </a:ln>
          <a:effectLst/>
        </p:spPr>
        <p:txBody>
          <a:bodyPr vert="horz" wrap="square" lIns="97517" tIns="48008" rIns="97517" bIns="4800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1F7B04C-41F6-490A-8ED1-E2BDF353C279}" type="slidenum">
              <a:rPr lang="en-US"/>
              <a:pPr/>
              <a:t>1</a:t>
            </a:fld>
            <a:endParaRPr lang="en-US"/>
          </a:p>
        </p:txBody>
      </p:sp>
      <p:sp>
        <p:nvSpPr>
          <p:cNvPr id="765954" name="Rectangle 2"/>
          <p:cNvSpPr>
            <a:spLocks noGrp="1" noRot="1" noChangeAspect="1" noChangeArrowheads="1" noTextEdit="1"/>
          </p:cNvSpPr>
          <p:nvPr>
            <p:ph type="sldImg"/>
          </p:nvPr>
        </p:nvSpPr>
        <p:spPr>
          <a:ln/>
        </p:spPr>
      </p:sp>
      <p:sp>
        <p:nvSpPr>
          <p:cNvPr id="76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73F45B-72BC-4B01-8F3C-985DCD9F926B}" type="slidenum">
              <a:rPr lang="en-US"/>
              <a:pPr/>
              <a:t>25</a:t>
            </a:fld>
            <a:endParaRPr lang="en-US"/>
          </a:p>
        </p:txBody>
      </p:sp>
      <p:sp>
        <p:nvSpPr>
          <p:cNvPr id="454658" name="Rectangle 2"/>
          <p:cNvSpPr>
            <a:spLocks noGrp="1" noRot="1" noChangeAspect="1" noChangeArrowheads="1" noTextEdit="1"/>
          </p:cNvSpPr>
          <p:nvPr>
            <p:ph type="sldImg"/>
          </p:nvPr>
        </p:nvSpPr>
        <p:spPr>
          <a:ln/>
        </p:spPr>
      </p:sp>
      <p:sp>
        <p:nvSpPr>
          <p:cNvPr id="454659" name="Rectangle 3"/>
          <p:cNvSpPr>
            <a:spLocks noGrp="1" noChangeArrowheads="1"/>
          </p:cNvSpPr>
          <p:nvPr>
            <p:ph type="body" idx="1"/>
          </p:nvPr>
        </p:nvSpPr>
        <p:spPr>
          <a:xfrm>
            <a:off x="974671" y="4560262"/>
            <a:ext cx="5365858" cy="4321465"/>
          </a:xfrm>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CA1853-9D1B-4071-A4C2-63A64CB62A99}" type="slidenum">
              <a:rPr lang="en-US"/>
              <a:pPr/>
              <a:t>26</a:t>
            </a:fld>
            <a:endParaRPr lang="en-US"/>
          </a:p>
        </p:txBody>
      </p:sp>
      <p:sp>
        <p:nvSpPr>
          <p:cNvPr id="485378" name="Rectangle 2"/>
          <p:cNvSpPr>
            <a:spLocks noGrp="1" noRot="1" noChangeAspect="1" noChangeArrowheads="1" noTextEdit="1"/>
          </p:cNvSpPr>
          <p:nvPr>
            <p:ph type="sldImg"/>
          </p:nvPr>
        </p:nvSpPr>
        <p:spPr>
          <a:ln/>
        </p:spPr>
      </p:sp>
      <p:sp>
        <p:nvSpPr>
          <p:cNvPr id="485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D61ECE-1FEE-44B1-B5F5-EB35CAE0FB2E}" type="slidenum">
              <a:rPr lang="en-US"/>
              <a:pPr/>
              <a:t>7</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n-US" altLang="zh-CN"/>
              <a:t>(b) The bars show the average utilization (%) at each level in the core; the lines represent the range of peak high and peak low values (%). </a:t>
            </a:r>
            <a:endParaRPr lang="en-US"/>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E04B72-F3E2-4C6A-B3BD-931133EE7B9F}" type="slidenum">
              <a:rPr lang="en-US"/>
              <a:pPr/>
              <a:t>9</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sz="1100" dirty="0"/>
              <a:t>Fig. 4 illustrates the throughput and CPU utilization results obtained from different optimizations. The "</a:t>
            </a:r>
            <a:r>
              <a:rPr lang="en-US" sz="1100" dirty="0" err="1"/>
              <a:t>conn+aff</a:t>
            </a:r>
            <a:r>
              <a:rPr lang="en-US" sz="1100" dirty="0"/>
              <a:t>." reflects the basic connection locality + thread affinity optimization, as proposed in their paper [7]. We adopt this optimization as our baseline set up. It is clearly presented that our adaptive multilayer hash scheduler ("3-HRW+Adp") increases the system throughput by 130% (0.87 </a:t>
            </a:r>
            <a:r>
              <a:rPr lang="en-US" sz="1100" dirty="0" err="1"/>
              <a:t>Gbps</a:t>
            </a:r>
            <a:r>
              <a:rPr lang="en-US" sz="1100" dirty="0"/>
              <a:t> VS 1.99Gbps). It is arguably reasonable to question the fairness of this comparison because the </a:t>
            </a:r>
            <a:r>
              <a:rPr lang="en-US" sz="1100" dirty="0" err="1"/>
              <a:t>testbed</a:t>
            </a:r>
            <a:r>
              <a:rPr lang="en-US" sz="1100" dirty="0"/>
              <a:t> in that paper was an Intel dual quad-core </a:t>
            </a:r>
            <a:r>
              <a:rPr lang="en-US" sz="1100" dirty="0" err="1"/>
              <a:t>Clovertown</a:t>
            </a:r>
            <a:r>
              <a:rPr lang="en-US" sz="1100" dirty="0"/>
              <a:t> machine, whereas we use a 64-thread 8-core Sun Niagara 2 machine. Therefore, we did a simple optimization ("</a:t>
            </a:r>
            <a:r>
              <a:rPr lang="en-US" sz="1100" dirty="0" err="1"/>
              <a:t>conn+os</a:t>
            </a:r>
            <a:r>
              <a:rPr lang="en-US" sz="1100" dirty="0"/>
              <a:t>") for the connection locality technique by using the default software scheduler on Solaris, which provides a better load balance compared to the thread affinity set up. This optimization can increase the throughput by 43% (1.25 </a:t>
            </a:r>
            <a:r>
              <a:rPr lang="en-US" sz="1100" dirty="0" err="1"/>
              <a:t>Gbps</a:t>
            </a:r>
            <a:r>
              <a:rPr lang="en-US" sz="1100" dirty="0"/>
              <a:t> VS 0.87 </a:t>
            </a:r>
            <a:r>
              <a:rPr lang="en-US" sz="1100" dirty="0" err="1"/>
              <a:t>Gbps</a:t>
            </a:r>
            <a:r>
              <a:rPr lang="en-US" sz="1100" dirty="0"/>
              <a:t>). To keep our result report reasonable, we choose the “</a:t>
            </a:r>
            <a:r>
              <a:rPr lang="en-US" sz="1100" dirty="0" err="1"/>
              <a:t>conn+os</a:t>
            </a:r>
            <a:r>
              <a:rPr lang="en-US" sz="1100" dirty="0"/>
              <a:t>” case as the default case which our optimizations are compared to. We also observe that HRW alone only increases the throughput by 3.2%, while the multilayer HRW achieves a throughput of 1.54 </a:t>
            </a:r>
            <a:r>
              <a:rPr lang="en-US" sz="1100" dirty="0" err="1"/>
              <a:t>Gbps</a:t>
            </a:r>
            <a:r>
              <a:rPr lang="en-US" sz="1100" dirty="0"/>
              <a:t>, an additional improvement of 20%.  The ultimate system throughput can be increased by 59.2% compared to "</a:t>
            </a:r>
            <a:r>
              <a:rPr lang="en-US" sz="1100" dirty="0" err="1"/>
              <a:t>conn+os</a:t>
            </a:r>
            <a:r>
              <a:rPr lang="en-US" sz="1100" dirty="0"/>
              <a:t>" using the adaptive multilayer scheduler.</a:t>
            </a:r>
          </a:p>
          <a:p>
            <a:r>
              <a:rPr lang="en-US" sz="1100" dirty="0"/>
              <a:t>The CPU utilization shows a pattern of growth as throughput increases. This is because better load balance reduces CPU idle time. Therefore, more CPU time is spent in matching connection buffers. If the per core CPU workload is unevenly distributed, some of the cores might be idling after they finish the workload in their </a:t>
            </a:r>
            <a:r>
              <a:rPr lang="en-US" sz="1100" dirty="0" err="1"/>
              <a:t>runqueue</a:t>
            </a:r>
            <a:r>
              <a:rPr lang="en-US" sz="1100" dirty="0"/>
              <a:t>, while those cores with higher workloads keep running blindly, blocking workload deeper in the </a:t>
            </a:r>
            <a:r>
              <a:rPr lang="en-US" sz="1100" dirty="0" err="1"/>
              <a:t>runqueue</a:t>
            </a:r>
            <a:r>
              <a:rPr lang="en-US" sz="1100" dirty="0"/>
              <a:t>. In the next subsection, we will present the workload distribution situation at the core, the pipeline and the thread level.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9004BE-EBE9-4F59-A380-0600129B7760}" type="slidenum">
              <a:rPr lang="en-US"/>
              <a:pPr/>
              <a:t>13</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1EB51B-D8EC-4631-8235-603E89A6170D}" type="slidenum">
              <a:rPr lang="en-US"/>
              <a:pPr/>
              <a:t>17</a:t>
            </a:fld>
            <a:endParaRPr lang="en-US"/>
          </a:p>
        </p:txBody>
      </p:sp>
      <p:sp>
        <p:nvSpPr>
          <p:cNvPr id="458754" name="Rectangle 2"/>
          <p:cNvSpPr>
            <a:spLocks noGrp="1" noRot="1" noChangeAspect="1" noChangeArrowheads="1" noTextEdit="1"/>
          </p:cNvSpPr>
          <p:nvPr>
            <p:ph type="sldImg"/>
          </p:nvPr>
        </p:nvSpPr>
        <p:spPr>
          <a:ln/>
        </p:spPr>
      </p:sp>
      <p:sp>
        <p:nvSpPr>
          <p:cNvPr id="458755" name="Rectangle 3"/>
          <p:cNvSpPr>
            <a:spLocks noGrp="1" noChangeArrowheads="1"/>
          </p:cNvSpPr>
          <p:nvPr>
            <p:ph type="body" idx="1"/>
          </p:nvPr>
        </p:nvSpPr>
        <p:spPr>
          <a:xfrm>
            <a:off x="974671" y="4560262"/>
            <a:ext cx="5365858" cy="4321465"/>
          </a:xfrm>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426B80-A483-49A0-8C23-977E56A992D5}" type="slidenum">
              <a:rPr lang="en-US"/>
              <a:pPr/>
              <a:t>18</a:t>
            </a:fld>
            <a:endParaRPr lang="en-US"/>
          </a:p>
        </p:txBody>
      </p:sp>
      <p:sp>
        <p:nvSpPr>
          <p:cNvPr id="460802" name="Rectangle 2"/>
          <p:cNvSpPr>
            <a:spLocks noGrp="1" noRot="1" noChangeAspect="1" noChangeArrowheads="1" noTextEdit="1"/>
          </p:cNvSpPr>
          <p:nvPr>
            <p:ph type="sldImg"/>
          </p:nvPr>
        </p:nvSpPr>
        <p:spPr>
          <a:ln/>
        </p:spPr>
      </p:sp>
      <p:sp>
        <p:nvSpPr>
          <p:cNvPr id="460803" name="Rectangle 3"/>
          <p:cNvSpPr>
            <a:spLocks noGrp="1" noChangeArrowheads="1"/>
          </p:cNvSpPr>
          <p:nvPr>
            <p:ph type="body" idx="1"/>
          </p:nvPr>
        </p:nvSpPr>
        <p:spPr>
          <a:xfrm>
            <a:off x="974671" y="4560262"/>
            <a:ext cx="5365858" cy="4321465"/>
          </a:xfrm>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051414-AE24-4940-8CD9-17089F4A1CC5}" type="slidenum">
              <a:rPr lang="en-US"/>
              <a:pPr/>
              <a:t>19</a:t>
            </a:fld>
            <a:endParaRPr lang="en-US"/>
          </a:p>
        </p:txBody>
      </p:sp>
      <p:sp>
        <p:nvSpPr>
          <p:cNvPr id="462850" name="Rectangle 2"/>
          <p:cNvSpPr>
            <a:spLocks noGrp="1" noRot="1" noChangeAspect="1" noChangeArrowheads="1" noTextEdit="1"/>
          </p:cNvSpPr>
          <p:nvPr>
            <p:ph type="sldImg"/>
          </p:nvPr>
        </p:nvSpPr>
        <p:spPr>
          <a:ln/>
        </p:spPr>
      </p:sp>
      <p:sp>
        <p:nvSpPr>
          <p:cNvPr id="462851" name="Rectangle 3"/>
          <p:cNvSpPr>
            <a:spLocks noGrp="1" noChangeArrowheads="1"/>
          </p:cNvSpPr>
          <p:nvPr>
            <p:ph type="body" idx="1"/>
          </p:nvPr>
        </p:nvSpPr>
        <p:spPr>
          <a:xfrm>
            <a:off x="974671" y="4560262"/>
            <a:ext cx="5365858" cy="4321465"/>
          </a:xfrm>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C09255-81A0-490E-A9A6-C3C96B16205A}" type="slidenum">
              <a:rPr lang="en-US"/>
              <a:pPr/>
              <a:t>23</a:t>
            </a:fld>
            <a:endParaRPr lang="en-US"/>
          </a:p>
        </p:txBody>
      </p:sp>
      <p:sp>
        <p:nvSpPr>
          <p:cNvPr id="450562" name="Rectangle 2"/>
          <p:cNvSpPr>
            <a:spLocks noGrp="1" noRot="1" noChangeAspect="1" noChangeArrowheads="1" noTextEdit="1"/>
          </p:cNvSpPr>
          <p:nvPr>
            <p:ph type="sldImg"/>
          </p:nvPr>
        </p:nvSpPr>
        <p:spPr>
          <a:ln/>
        </p:spPr>
      </p:sp>
      <p:sp>
        <p:nvSpPr>
          <p:cNvPr id="450563" name="Rectangle 3"/>
          <p:cNvSpPr>
            <a:spLocks noGrp="1" noChangeArrowheads="1"/>
          </p:cNvSpPr>
          <p:nvPr>
            <p:ph type="body" idx="1"/>
          </p:nvPr>
        </p:nvSpPr>
        <p:spPr>
          <a:xfrm>
            <a:off x="974671" y="4560262"/>
            <a:ext cx="5365858" cy="4321465"/>
          </a:xfrm>
        </p:spPr>
        <p:txBody>
          <a:bodyPr/>
          <a:lstStyle/>
          <a:p>
            <a:r>
              <a:rPr lang="en-US"/>
              <a:t>XMC: Express Micro Controller</a:t>
            </a:r>
          </a:p>
          <a:p>
            <a:r>
              <a:rPr lang="en-US"/>
              <a:t>2-way RISC VLIW</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0B7AD3-08F0-4EDA-A987-B6EE86C39D1A}" type="slidenum">
              <a:rPr lang="en-US"/>
              <a:pPr/>
              <a:t>24</a:t>
            </a:fld>
            <a:endParaRPr lang="en-US"/>
          </a:p>
        </p:txBody>
      </p:sp>
      <p:sp>
        <p:nvSpPr>
          <p:cNvPr id="452610" name="Rectangle 2"/>
          <p:cNvSpPr>
            <a:spLocks noGrp="1" noRot="1" noChangeAspect="1" noChangeArrowheads="1" noTextEdit="1"/>
          </p:cNvSpPr>
          <p:nvPr>
            <p:ph type="sldImg"/>
          </p:nvPr>
        </p:nvSpPr>
        <p:spPr>
          <a:ln/>
        </p:spPr>
      </p:sp>
      <p:sp>
        <p:nvSpPr>
          <p:cNvPr id="452611" name="Rectangle 3"/>
          <p:cNvSpPr>
            <a:spLocks noGrp="1" noChangeArrowheads="1"/>
          </p:cNvSpPr>
          <p:nvPr>
            <p:ph type="body" idx="1"/>
          </p:nvPr>
        </p:nvSpPr>
        <p:spPr>
          <a:xfrm>
            <a:off x="974671" y="4560262"/>
            <a:ext cx="5365858" cy="4321465"/>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946F2584-8109-49C5-AA43-98184C3EAEFF}" type="datetime1">
              <a:rPr lang="en-US"/>
              <a:pPr/>
              <a:t>2/18/2010</a:t>
            </a:fld>
            <a:endParaRPr lang="en-US"/>
          </a:p>
        </p:txBody>
      </p:sp>
      <p:sp>
        <p:nvSpPr>
          <p:cNvPr id="5" name="Footer Placeholder 4"/>
          <p:cNvSpPr>
            <a:spLocks noGrp="1"/>
          </p:cNvSpPr>
          <p:nvPr>
            <p:ph type="ftr" sz="quarter" idx="11"/>
          </p:nvPr>
        </p:nvSpPr>
        <p:spPr/>
        <p:txBody>
          <a:bodyPr/>
          <a:lstStyle>
            <a:lvl1pPr>
              <a:defRPr/>
            </a:lvl1pPr>
          </a:lstStyle>
          <a:p>
            <a:r>
              <a:rPr lang="en-US"/>
              <a:t>CS252 S06 Lec9 Limits and SMT</a:t>
            </a:r>
          </a:p>
        </p:txBody>
      </p:sp>
      <p:sp>
        <p:nvSpPr>
          <p:cNvPr id="6" name="Slide Number Placeholder 5"/>
          <p:cNvSpPr>
            <a:spLocks noGrp="1"/>
          </p:cNvSpPr>
          <p:nvPr>
            <p:ph type="sldNum" sz="quarter" idx="12"/>
          </p:nvPr>
        </p:nvSpPr>
        <p:spPr/>
        <p:txBody>
          <a:bodyPr/>
          <a:lstStyle>
            <a:lvl1pPr>
              <a:defRPr/>
            </a:lvl1pPr>
          </a:lstStyle>
          <a:p>
            <a:fld id="{4B2187F6-0EC9-43E9-ABC3-9DC8CF1AEADB}" type="slidenum">
              <a:rPr lang="en-US"/>
              <a:pPr/>
              <a:t>‹#›</a:t>
            </a:fld>
            <a:endParaRPr lang="en-US" b="0">
              <a:solidFill>
                <a:srgbClr val="FBBA03"/>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E04488B-4F7D-4143-BEFD-BFE61C70C8C1}" type="datetime1">
              <a:rPr lang="en-US"/>
              <a:pPr/>
              <a:t>2/18/2010</a:t>
            </a:fld>
            <a:endParaRPr lang="en-US"/>
          </a:p>
        </p:txBody>
      </p:sp>
      <p:sp>
        <p:nvSpPr>
          <p:cNvPr id="5" name="Footer Placeholder 4"/>
          <p:cNvSpPr>
            <a:spLocks noGrp="1"/>
          </p:cNvSpPr>
          <p:nvPr>
            <p:ph type="ftr" sz="quarter" idx="11"/>
          </p:nvPr>
        </p:nvSpPr>
        <p:spPr/>
        <p:txBody>
          <a:bodyPr/>
          <a:lstStyle>
            <a:lvl1pPr>
              <a:defRPr/>
            </a:lvl1pPr>
          </a:lstStyle>
          <a:p>
            <a:r>
              <a:rPr lang="en-US"/>
              <a:t>CS252 S06 Lec9 Limits and SMT</a:t>
            </a:r>
          </a:p>
        </p:txBody>
      </p:sp>
      <p:sp>
        <p:nvSpPr>
          <p:cNvPr id="6" name="Slide Number Placeholder 5"/>
          <p:cNvSpPr>
            <a:spLocks noGrp="1"/>
          </p:cNvSpPr>
          <p:nvPr>
            <p:ph type="sldNum" sz="quarter" idx="12"/>
          </p:nvPr>
        </p:nvSpPr>
        <p:spPr/>
        <p:txBody>
          <a:bodyPr/>
          <a:lstStyle>
            <a:lvl1pPr>
              <a:defRPr/>
            </a:lvl1pPr>
          </a:lstStyle>
          <a:p>
            <a:fld id="{38B5A5EE-AA50-4CEB-81FE-C91CF9DE6C4B}" type="slidenum">
              <a:rPr lang="en-US"/>
              <a:pPr/>
              <a:t>‹#›</a:t>
            </a:fld>
            <a:endParaRPr lang="en-US" b="0">
              <a:solidFill>
                <a:srgbClr val="FBBA03"/>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330200"/>
            <a:ext cx="19240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30200"/>
            <a:ext cx="56197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16435FD-040D-4F66-8FF4-E2E4DFE769B9}" type="datetime1">
              <a:rPr lang="en-US"/>
              <a:pPr/>
              <a:t>2/18/2010</a:t>
            </a:fld>
            <a:endParaRPr lang="en-US"/>
          </a:p>
        </p:txBody>
      </p:sp>
      <p:sp>
        <p:nvSpPr>
          <p:cNvPr id="5" name="Footer Placeholder 4"/>
          <p:cNvSpPr>
            <a:spLocks noGrp="1"/>
          </p:cNvSpPr>
          <p:nvPr>
            <p:ph type="ftr" sz="quarter" idx="11"/>
          </p:nvPr>
        </p:nvSpPr>
        <p:spPr/>
        <p:txBody>
          <a:bodyPr/>
          <a:lstStyle>
            <a:lvl1pPr>
              <a:defRPr/>
            </a:lvl1pPr>
          </a:lstStyle>
          <a:p>
            <a:r>
              <a:rPr lang="en-US"/>
              <a:t>CS252 S06 Lec9 Limits and SMT</a:t>
            </a:r>
          </a:p>
        </p:txBody>
      </p:sp>
      <p:sp>
        <p:nvSpPr>
          <p:cNvPr id="6" name="Slide Number Placeholder 5"/>
          <p:cNvSpPr>
            <a:spLocks noGrp="1"/>
          </p:cNvSpPr>
          <p:nvPr>
            <p:ph type="sldNum" sz="quarter" idx="12"/>
          </p:nvPr>
        </p:nvSpPr>
        <p:spPr/>
        <p:txBody>
          <a:bodyPr/>
          <a:lstStyle>
            <a:lvl1pPr>
              <a:defRPr/>
            </a:lvl1pPr>
          </a:lstStyle>
          <a:p>
            <a:fld id="{14CDB7F7-0552-452F-9307-028A93D21375}" type="slidenum">
              <a:rPr lang="en-US"/>
              <a:pPr/>
              <a:t>‹#›</a:t>
            </a:fld>
            <a:endParaRPr lang="en-US" b="0">
              <a:solidFill>
                <a:srgbClr val="FBBA03"/>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330200"/>
            <a:ext cx="7696200" cy="579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426200"/>
            <a:ext cx="1905000" cy="279400"/>
          </a:xfrm>
        </p:spPr>
        <p:txBody>
          <a:bodyPr/>
          <a:lstStyle>
            <a:lvl1pPr>
              <a:defRPr/>
            </a:lvl1pPr>
          </a:lstStyle>
          <a:p>
            <a:fld id="{32C226D6-1FB7-402B-81C1-CB1E5035F1E0}" type="datetime1">
              <a:rPr lang="en-US"/>
              <a:pPr/>
              <a:t>2/18/2010</a:t>
            </a:fld>
            <a:endParaRPr lang="en-US"/>
          </a:p>
        </p:txBody>
      </p:sp>
      <p:sp>
        <p:nvSpPr>
          <p:cNvPr id="4" name="Footer Placeholder 3"/>
          <p:cNvSpPr>
            <a:spLocks noGrp="1"/>
          </p:cNvSpPr>
          <p:nvPr>
            <p:ph type="ftr" sz="quarter" idx="11"/>
          </p:nvPr>
        </p:nvSpPr>
        <p:spPr>
          <a:xfrm>
            <a:off x="3124200" y="6426200"/>
            <a:ext cx="2895600" cy="279400"/>
          </a:xfrm>
        </p:spPr>
        <p:txBody>
          <a:bodyPr/>
          <a:lstStyle>
            <a:lvl1pPr>
              <a:defRPr/>
            </a:lvl1pPr>
          </a:lstStyle>
          <a:p>
            <a:r>
              <a:rPr lang="en-US"/>
              <a:t>CS252 S06 Lec9 Limits and SMT</a:t>
            </a:r>
          </a:p>
        </p:txBody>
      </p:sp>
      <p:sp>
        <p:nvSpPr>
          <p:cNvPr id="5" name="Slide Number Placeholder 4"/>
          <p:cNvSpPr>
            <a:spLocks noGrp="1"/>
          </p:cNvSpPr>
          <p:nvPr>
            <p:ph type="sldNum" sz="quarter" idx="12"/>
          </p:nvPr>
        </p:nvSpPr>
        <p:spPr>
          <a:xfrm>
            <a:off x="6553200" y="6413500"/>
            <a:ext cx="1905000" cy="292100"/>
          </a:xfrm>
        </p:spPr>
        <p:txBody>
          <a:bodyPr/>
          <a:lstStyle>
            <a:lvl1pPr>
              <a:defRPr/>
            </a:lvl1pPr>
          </a:lstStyle>
          <a:p>
            <a:fld id="{1121AF41-BA22-4575-B522-0383EF3EDC03}" type="slidenum">
              <a:rPr lang="en-US"/>
              <a:pPr/>
              <a:t>‹#›</a:t>
            </a:fld>
            <a:endParaRPr lang="en-US" b="0">
              <a:solidFill>
                <a:srgbClr val="FBBA03"/>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30200"/>
            <a:ext cx="7292975" cy="736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98500" y="1193800"/>
            <a:ext cx="3765550" cy="492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6450" y="1193800"/>
            <a:ext cx="3765550" cy="492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426200"/>
            <a:ext cx="1905000" cy="279400"/>
          </a:xfrm>
        </p:spPr>
        <p:txBody>
          <a:bodyPr/>
          <a:lstStyle>
            <a:lvl1pPr>
              <a:defRPr/>
            </a:lvl1pPr>
          </a:lstStyle>
          <a:p>
            <a:fld id="{AAFA9FA2-04B8-4FE3-A113-AC7DB53CAA26}" type="datetime1">
              <a:rPr lang="en-US"/>
              <a:pPr/>
              <a:t>2/18/2010</a:t>
            </a:fld>
            <a:endParaRPr lang="en-US"/>
          </a:p>
        </p:txBody>
      </p:sp>
      <p:sp>
        <p:nvSpPr>
          <p:cNvPr id="6" name="Footer Placeholder 5"/>
          <p:cNvSpPr>
            <a:spLocks noGrp="1"/>
          </p:cNvSpPr>
          <p:nvPr>
            <p:ph type="ftr" sz="quarter" idx="11"/>
          </p:nvPr>
        </p:nvSpPr>
        <p:spPr>
          <a:xfrm>
            <a:off x="3124200" y="6426200"/>
            <a:ext cx="2895600" cy="279400"/>
          </a:xfrm>
        </p:spPr>
        <p:txBody>
          <a:bodyPr/>
          <a:lstStyle>
            <a:lvl1pPr>
              <a:defRPr/>
            </a:lvl1pPr>
          </a:lstStyle>
          <a:p>
            <a:r>
              <a:rPr lang="en-US"/>
              <a:t>CS252 S06 Lec9 Limits and SMT</a:t>
            </a:r>
          </a:p>
        </p:txBody>
      </p:sp>
      <p:sp>
        <p:nvSpPr>
          <p:cNvPr id="7" name="Slide Number Placeholder 6"/>
          <p:cNvSpPr>
            <a:spLocks noGrp="1"/>
          </p:cNvSpPr>
          <p:nvPr>
            <p:ph type="sldNum" sz="quarter" idx="12"/>
          </p:nvPr>
        </p:nvSpPr>
        <p:spPr>
          <a:xfrm>
            <a:off x="6553200" y="6413500"/>
            <a:ext cx="1905000" cy="292100"/>
          </a:xfrm>
        </p:spPr>
        <p:txBody>
          <a:bodyPr/>
          <a:lstStyle>
            <a:lvl1pPr>
              <a:defRPr/>
            </a:lvl1pPr>
          </a:lstStyle>
          <a:p>
            <a:fld id="{0FC2B162-31AB-424F-BE06-CACF35DB1054}" type="slidenum">
              <a:rPr lang="en-US"/>
              <a:pPr/>
              <a:t>‹#›</a:t>
            </a:fld>
            <a:endParaRPr lang="en-US" b="0">
              <a:solidFill>
                <a:srgbClr val="FBBA03"/>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5240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524000"/>
            <a:ext cx="40386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62400"/>
            <a:ext cx="40386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400800"/>
            <a:ext cx="2133600" cy="30480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400800"/>
            <a:ext cx="2895600" cy="304800"/>
          </a:xfrm>
        </p:spPr>
        <p:txBody>
          <a:bodyPr/>
          <a:lstStyle>
            <a:lvl1pPr>
              <a:defRPr/>
            </a:lvl1pPr>
          </a:lstStyle>
          <a:p>
            <a:endParaRPr lang="en-US" altLang="en-US"/>
          </a:p>
        </p:txBody>
      </p:sp>
      <p:sp>
        <p:nvSpPr>
          <p:cNvPr id="8" name="Slide Number Placeholder 7"/>
          <p:cNvSpPr>
            <a:spLocks noGrp="1"/>
          </p:cNvSpPr>
          <p:nvPr>
            <p:ph type="sldNum" sz="quarter" idx="12"/>
          </p:nvPr>
        </p:nvSpPr>
        <p:spPr>
          <a:xfrm>
            <a:off x="6553200" y="6400800"/>
            <a:ext cx="2133600" cy="304800"/>
          </a:xfrm>
        </p:spPr>
        <p:txBody>
          <a:bodyPr/>
          <a:lstStyle>
            <a:lvl1pPr>
              <a:defRPr/>
            </a:lvl1pPr>
          </a:lstStyle>
          <a:p>
            <a:fld id="{170BED5C-DD06-44EA-B2C0-0DD9CB5741E2}"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97C2281-96A5-4C28-B09D-DDD4885EB9E7}" type="datetime1">
              <a:rPr lang="en-US"/>
              <a:pPr/>
              <a:t>2/18/2010</a:t>
            </a:fld>
            <a:endParaRPr lang="en-US"/>
          </a:p>
        </p:txBody>
      </p:sp>
      <p:sp>
        <p:nvSpPr>
          <p:cNvPr id="5" name="Footer Placeholder 4"/>
          <p:cNvSpPr>
            <a:spLocks noGrp="1"/>
          </p:cNvSpPr>
          <p:nvPr>
            <p:ph type="ftr" sz="quarter" idx="11"/>
          </p:nvPr>
        </p:nvSpPr>
        <p:spPr/>
        <p:txBody>
          <a:bodyPr/>
          <a:lstStyle>
            <a:lvl1pPr>
              <a:defRPr/>
            </a:lvl1pPr>
          </a:lstStyle>
          <a:p>
            <a:r>
              <a:rPr lang="en-US"/>
              <a:t>CS252 S06 Lec9 Limits and SMT</a:t>
            </a:r>
          </a:p>
        </p:txBody>
      </p:sp>
      <p:sp>
        <p:nvSpPr>
          <p:cNvPr id="6" name="Slide Number Placeholder 5"/>
          <p:cNvSpPr>
            <a:spLocks noGrp="1"/>
          </p:cNvSpPr>
          <p:nvPr>
            <p:ph type="sldNum" sz="quarter" idx="12"/>
          </p:nvPr>
        </p:nvSpPr>
        <p:spPr/>
        <p:txBody>
          <a:bodyPr/>
          <a:lstStyle>
            <a:lvl1pPr>
              <a:defRPr/>
            </a:lvl1pPr>
          </a:lstStyle>
          <a:p>
            <a:fld id="{DB91C3E9-6F85-4819-A9DB-1504C2576BB5}" type="slidenum">
              <a:rPr lang="en-US"/>
              <a:pPr/>
              <a:t>‹#›</a:t>
            </a:fld>
            <a:endParaRPr lang="en-US" b="0">
              <a:solidFill>
                <a:srgbClr val="FBBA03"/>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A317A89D-4A37-4B9B-98DA-B3CE008E2BDE}" type="datetime1">
              <a:rPr lang="en-US"/>
              <a:pPr/>
              <a:t>2/18/2010</a:t>
            </a:fld>
            <a:endParaRPr lang="en-US"/>
          </a:p>
        </p:txBody>
      </p:sp>
      <p:sp>
        <p:nvSpPr>
          <p:cNvPr id="5" name="Footer Placeholder 4"/>
          <p:cNvSpPr>
            <a:spLocks noGrp="1"/>
          </p:cNvSpPr>
          <p:nvPr>
            <p:ph type="ftr" sz="quarter" idx="11"/>
          </p:nvPr>
        </p:nvSpPr>
        <p:spPr/>
        <p:txBody>
          <a:bodyPr/>
          <a:lstStyle>
            <a:lvl1pPr>
              <a:defRPr/>
            </a:lvl1pPr>
          </a:lstStyle>
          <a:p>
            <a:r>
              <a:rPr lang="en-US"/>
              <a:t>CS252 S06 Lec9 Limits and SMT</a:t>
            </a:r>
          </a:p>
        </p:txBody>
      </p:sp>
      <p:sp>
        <p:nvSpPr>
          <p:cNvPr id="6" name="Slide Number Placeholder 5"/>
          <p:cNvSpPr>
            <a:spLocks noGrp="1"/>
          </p:cNvSpPr>
          <p:nvPr>
            <p:ph type="sldNum" sz="quarter" idx="12"/>
          </p:nvPr>
        </p:nvSpPr>
        <p:spPr/>
        <p:txBody>
          <a:bodyPr/>
          <a:lstStyle>
            <a:lvl1pPr>
              <a:defRPr/>
            </a:lvl1pPr>
          </a:lstStyle>
          <a:p>
            <a:fld id="{AE38180A-8651-4BE8-806D-6271D489F84F}" type="slidenum">
              <a:rPr lang="en-US"/>
              <a:pPr/>
              <a:t>‹#›</a:t>
            </a:fld>
            <a:endParaRPr lang="en-US" b="0">
              <a:solidFill>
                <a:srgbClr val="FBBA03"/>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8500" y="1193800"/>
            <a:ext cx="3765550" cy="492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6450" y="1193800"/>
            <a:ext cx="3765550" cy="492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BC646EC6-111C-43C4-9397-49EF0A1B3462}" type="datetime1">
              <a:rPr lang="en-US"/>
              <a:pPr/>
              <a:t>2/18/2010</a:t>
            </a:fld>
            <a:endParaRPr lang="en-US"/>
          </a:p>
        </p:txBody>
      </p:sp>
      <p:sp>
        <p:nvSpPr>
          <p:cNvPr id="6" name="Footer Placeholder 5"/>
          <p:cNvSpPr>
            <a:spLocks noGrp="1"/>
          </p:cNvSpPr>
          <p:nvPr>
            <p:ph type="ftr" sz="quarter" idx="11"/>
          </p:nvPr>
        </p:nvSpPr>
        <p:spPr/>
        <p:txBody>
          <a:bodyPr/>
          <a:lstStyle>
            <a:lvl1pPr>
              <a:defRPr/>
            </a:lvl1pPr>
          </a:lstStyle>
          <a:p>
            <a:r>
              <a:rPr lang="en-US"/>
              <a:t>CS252 S06 Lec9 Limits and SMT</a:t>
            </a:r>
          </a:p>
        </p:txBody>
      </p:sp>
      <p:sp>
        <p:nvSpPr>
          <p:cNvPr id="7" name="Slide Number Placeholder 6"/>
          <p:cNvSpPr>
            <a:spLocks noGrp="1"/>
          </p:cNvSpPr>
          <p:nvPr>
            <p:ph type="sldNum" sz="quarter" idx="12"/>
          </p:nvPr>
        </p:nvSpPr>
        <p:spPr/>
        <p:txBody>
          <a:bodyPr/>
          <a:lstStyle>
            <a:lvl1pPr>
              <a:defRPr/>
            </a:lvl1pPr>
          </a:lstStyle>
          <a:p>
            <a:fld id="{8385FD59-8F8C-4CD3-B720-6BD05C3B3012}" type="slidenum">
              <a:rPr lang="en-US"/>
              <a:pPr/>
              <a:t>‹#›</a:t>
            </a:fld>
            <a:endParaRPr lang="en-US" b="0">
              <a:solidFill>
                <a:srgbClr val="FBBA03"/>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402D43B7-887B-4DA2-98F3-A4DA2247BEA4}" type="datetime1">
              <a:rPr lang="en-US"/>
              <a:pPr/>
              <a:t>2/18/2010</a:t>
            </a:fld>
            <a:endParaRPr lang="en-US"/>
          </a:p>
        </p:txBody>
      </p:sp>
      <p:sp>
        <p:nvSpPr>
          <p:cNvPr id="8" name="Footer Placeholder 7"/>
          <p:cNvSpPr>
            <a:spLocks noGrp="1"/>
          </p:cNvSpPr>
          <p:nvPr>
            <p:ph type="ftr" sz="quarter" idx="11"/>
          </p:nvPr>
        </p:nvSpPr>
        <p:spPr/>
        <p:txBody>
          <a:bodyPr/>
          <a:lstStyle>
            <a:lvl1pPr>
              <a:defRPr/>
            </a:lvl1pPr>
          </a:lstStyle>
          <a:p>
            <a:r>
              <a:rPr lang="en-US"/>
              <a:t>CS252 S06 Lec9 Limits and SMT</a:t>
            </a:r>
          </a:p>
        </p:txBody>
      </p:sp>
      <p:sp>
        <p:nvSpPr>
          <p:cNvPr id="9" name="Slide Number Placeholder 8"/>
          <p:cNvSpPr>
            <a:spLocks noGrp="1"/>
          </p:cNvSpPr>
          <p:nvPr>
            <p:ph type="sldNum" sz="quarter" idx="12"/>
          </p:nvPr>
        </p:nvSpPr>
        <p:spPr/>
        <p:txBody>
          <a:bodyPr/>
          <a:lstStyle>
            <a:lvl1pPr>
              <a:defRPr/>
            </a:lvl1pPr>
          </a:lstStyle>
          <a:p>
            <a:fld id="{244F27EB-D097-41D2-B064-83D9CE62721E}" type="slidenum">
              <a:rPr lang="en-US"/>
              <a:pPr/>
              <a:t>‹#›</a:t>
            </a:fld>
            <a:endParaRPr lang="en-US" b="0">
              <a:solidFill>
                <a:srgbClr val="FBBA03"/>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847881CC-6E71-4C31-B779-9BDAD94943DB}" type="datetime1">
              <a:rPr lang="en-US"/>
              <a:pPr/>
              <a:t>2/18/2010</a:t>
            </a:fld>
            <a:endParaRPr lang="en-US"/>
          </a:p>
        </p:txBody>
      </p:sp>
      <p:sp>
        <p:nvSpPr>
          <p:cNvPr id="4" name="Footer Placeholder 3"/>
          <p:cNvSpPr>
            <a:spLocks noGrp="1"/>
          </p:cNvSpPr>
          <p:nvPr>
            <p:ph type="ftr" sz="quarter" idx="11"/>
          </p:nvPr>
        </p:nvSpPr>
        <p:spPr/>
        <p:txBody>
          <a:bodyPr/>
          <a:lstStyle>
            <a:lvl1pPr>
              <a:defRPr/>
            </a:lvl1pPr>
          </a:lstStyle>
          <a:p>
            <a:r>
              <a:rPr lang="en-US"/>
              <a:t>CS252 S06 Lec9 Limits and SMT</a:t>
            </a:r>
          </a:p>
        </p:txBody>
      </p:sp>
      <p:sp>
        <p:nvSpPr>
          <p:cNvPr id="5" name="Slide Number Placeholder 4"/>
          <p:cNvSpPr>
            <a:spLocks noGrp="1"/>
          </p:cNvSpPr>
          <p:nvPr>
            <p:ph type="sldNum" sz="quarter" idx="12"/>
          </p:nvPr>
        </p:nvSpPr>
        <p:spPr/>
        <p:txBody>
          <a:bodyPr/>
          <a:lstStyle>
            <a:lvl1pPr>
              <a:defRPr/>
            </a:lvl1pPr>
          </a:lstStyle>
          <a:p>
            <a:fld id="{E6D5BD42-7CA5-428E-8681-E82AED57E35F}" type="slidenum">
              <a:rPr lang="en-US"/>
              <a:pPr/>
              <a:t>‹#›</a:t>
            </a:fld>
            <a:endParaRPr lang="en-US" b="0">
              <a:solidFill>
                <a:srgbClr val="FBBA03"/>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D8FA7CDD-DD49-4BE4-97FD-702DD0E3BF45}" type="datetime1">
              <a:rPr lang="en-US"/>
              <a:pPr/>
              <a:t>2/18/2010</a:t>
            </a:fld>
            <a:endParaRPr lang="en-US"/>
          </a:p>
        </p:txBody>
      </p:sp>
      <p:sp>
        <p:nvSpPr>
          <p:cNvPr id="3" name="Footer Placeholder 2"/>
          <p:cNvSpPr>
            <a:spLocks noGrp="1"/>
          </p:cNvSpPr>
          <p:nvPr>
            <p:ph type="ftr" sz="quarter" idx="11"/>
          </p:nvPr>
        </p:nvSpPr>
        <p:spPr/>
        <p:txBody>
          <a:bodyPr/>
          <a:lstStyle>
            <a:lvl1pPr>
              <a:defRPr/>
            </a:lvl1pPr>
          </a:lstStyle>
          <a:p>
            <a:r>
              <a:rPr lang="en-US"/>
              <a:t>CS252 S06 Lec9 Limits and SMT</a:t>
            </a:r>
          </a:p>
        </p:txBody>
      </p:sp>
      <p:sp>
        <p:nvSpPr>
          <p:cNvPr id="4" name="Slide Number Placeholder 3"/>
          <p:cNvSpPr>
            <a:spLocks noGrp="1"/>
          </p:cNvSpPr>
          <p:nvPr>
            <p:ph type="sldNum" sz="quarter" idx="12"/>
          </p:nvPr>
        </p:nvSpPr>
        <p:spPr/>
        <p:txBody>
          <a:bodyPr/>
          <a:lstStyle>
            <a:lvl1pPr>
              <a:defRPr/>
            </a:lvl1pPr>
          </a:lstStyle>
          <a:p>
            <a:fld id="{0960C11A-C5CA-4DB1-A6B8-D752119BE463}" type="slidenum">
              <a:rPr lang="en-US"/>
              <a:pPr/>
              <a:t>‹#›</a:t>
            </a:fld>
            <a:endParaRPr lang="en-US" b="0">
              <a:solidFill>
                <a:srgbClr val="FBBA03"/>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BB54D985-B64B-43A8-8AE9-5F41DB766F7A}" type="datetime1">
              <a:rPr lang="en-US"/>
              <a:pPr/>
              <a:t>2/18/2010</a:t>
            </a:fld>
            <a:endParaRPr lang="en-US"/>
          </a:p>
        </p:txBody>
      </p:sp>
      <p:sp>
        <p:nvSpPr>
          <p:cNvPr id="6" name="Footer Placeholder 5"/>
          <p:cNvSpPr>
            <a:spLocks noGrp="1"/>
          </p:cNvSpPr>
          <p:nvPr>
            <p:ph type="ftr" sz="quarter" idx="11"/>
          </p:nvPr>
        </p:nvSpPr>
        <p:spPr/>
        <p:txBody>
          <a:bodyPr/>
          <a:lstStyle>
            <a:lvl1pPr>
              <a:defRPr/>
            </a:lvl1pPr>
          </a:lstStyle>
          <a:p>
            <a:r>
              <a:rPr lang="en-US"/>
              <a:t>CS252 S06 Lec9 Limits and SMT</a:t>
            </a:r>
          </a:p>
        </p:txBody>
      </p:sp>
      <p:sp>
        <p:nvSpPr>
          <p:cNvPr id="7" name="Slide Number Placeholder 6"/>
          <p:cNvSpPr>
            <a:spLocks noGrp="1"/>
          </p:cNvSpPr>
          <p:nvPr>
            <p:ph type="sldNum" sz="quarter" idx="12"/>
          </p:nvPr>
        </p:nvSpPr>
        <p:spPr/>
        <p:txBody>
          <a:bodyPr/>
          <a:lstStyle>
            <a:lvl1pPr>
              <a:defRPr/>
            </a:lvl1pPr>
          </a:lstStyle>
          <a:p>
            <a:fld id="{30456419-FB51-4357-848F-2DB491B5CF79}" type="slidenum">
              <a:rPr lang="en-US"/>
              <a:pPr/>
              <a:t>‹#›</a:t>
            </a:fld>
            <a:endParaRPr lang="en-US" b="0">
              <a:solidFill>
                <a:srgbClr val="FBBA03"/>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BB63084-88F8-4935-90D5-EA1E8BCBF02E}" type="datetime1">
              <a:rPr lang="en-US"/>
              <a:pPr/>
              <a:t>2/18/2010</a:t>
            </a:fld>
            <a:endParaRPr lang="en-US"/>
          </a:p>
        </p:txBody>
      </p:sp>
      <p:sp>
        <p:nvSpPr>
          <p:cNvPr id="6" name="Footer Placeholder 5"/>
          <p:cNvSpPr>
            <a:spLocks noGrp="1"/>
          </p:cNvSpPr>
          <p:nvPr>
            <p:ph type="ftr" sz="quarter" idx="11"/>
          </p:nvPr>
        </p:nvSpPr>
        <p:spPr/>
        <p:txBody>
          <a:bodyPr/>
          <a:lstStyle>
            <a:lvl1pPr>
              <a:defRPr/>
            </a:lvl1pPr>
          </a:lstStyle>
          <a:p>
            <a:r>
              <a:rPr lang="en-US"/>
              <a:t>CS252 S06 Lec9 Limits and SMT</a:t>
            </a:r>
          </a:p>
        </p:txBody>
      </p:sp>
      <p:sp>
        <p:nvSpPr>
          <p:cNvPr id="7" name="Slide Number Placeholder 6"/>
          <p:cNvSpPr>
            <a:spLocks noGrp="1"/>
          </p:cNvSpPr>
          <p:nvPr>
            <p:ph type="sldNum" sz="quarter" idx="12"/>
          </p:nvPr>
        </p:nvSpPr>
        <p:spPr/>
        <p:txBody>
          <a:bodyPr/>
          <a:lstStyle>
            <a:lvl1pPr>
              <a:defRPr/>
            </a:lvl1pPr>
          </a:lstStyle>
          <a:p>
            <a:fld id="{5BF3225D-A05E-4F82-B880-FE9A7E1DA3E3}" type="slidenum">
              <a:rPr lang="en-US"/>
              <a:pPr/>
              <a:t>‹#›</a:t>
            </a:fld>
            <a:endParaRPr lang="en-US" b="0">
              <a:solidFill>
                <a:srgbClr val="FBBA03"/>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426200"/>
            <a:ext cx="1905000" cy="2794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spcBef>
                <a:spcPct val="0"/>
              </a:spcBef>
              <a:defRPr sz="1400">
                <a:solidFill>
                  <a:schemeClr val="accent2"/>
                </a:solidFill>
                <a:latin typeface="Times New Roman" pitchFamily="18" charset="0"/>
              </a:defRPr>
            </a:lvl1pPr>
          </a:lstStyle>
          <a:p>
            <a:fld id="{513908CD-DF2F-4566-90BD-FCF023E55989}" type="datetime1">
              <a:rPr lang="en-US"/>
              <a:pPr/>
              <a:t>2/18/2010</a:t>
            </a:fld>
            <a:endParaRPr lang="en-US"/>
          </a:p>
        </p:txBody>
      </p:sp>
      <p:sp>
        <p:nvSpPr>
          <p:cNvPr id="1027" name="Rectangle 3"/>
          <p:cNvSpPr>
            <a:spLocks noGrp="1" noChangeArrowheads="1"/>
          </p:cNvSpPr>
          <p:nvPr>
            <p:ph type="ftr" sz="quarter" idx="3"/>
          </p:nvPr>
        </p:nvSpPr>
        <p:spPr bwMode="auto">
          <a:xfrm>
            <a:off x="3124200" y="6426200"/>
            <a:ext cx="2895600" cy="2794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spcBef>
                <a:spcPct val="0"/>
              </a:spcBef>
              <a:defRPr sz="1400">
                <a:solidFill>
                  <a:srgbClr val="114FFB"/>
                </a:solidFill>
                <a:latin typeface="Helvetica" pitchFamily="34" charset="0"/>
              </a:defRPr>
            </a:lvl1pPr>
          </a:lstStyle>
          <a:p>
            <a:r>
              <a:rPr lang="en-US"/>
              <a:t>CS252 S06 Lec9 Limits and SMT</a:t>
            </a:r>
          </a:p>
        </p:txBody>
      </p:sp>
      <p:sp>
        <p:nvSpPr>
          <p:cNvPr id="1028" name="Rectangle 4"/>
          <p:cNvSpPr>
            <a:spLocks noGrp="1" noChangeArrowheads="1"/>
          </p:cNvSpPr>
          <p:nvPr>
            <p:ph type="sldNum" sz="quarter" idx="4"/>
          </p:nvPr>
        </p:nvSpPr>
        <p:spPr bwMode="auto">
          <a:xfrm>
            <a:off x="6553200" y="6413500"/>
            <a:ext cx="1905000" cy="2921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spcBef>
                <a:spcPct val="0"/>
              </a:spcBef>
              <a:defRPr sz="1400">
                <a:solidFill>
                  <a:schemeClr val="accent2"/>
                </a:solidFill>
                <a:latin typeface="Times New Roman" pitchFamily="18" charset="0"/>
              </a:defRPr>
            </a:lvl1pPr>
          </a:lstStyle>
          <a:p>
            <a:fld id="{0CB62A94-21E5-45DF-8B9E-E52CA9613263}" type="slidenum">
              <a:rPr lang="en-US"/>
              <a:pPr/>
              <a:t>‹#›</a:t>
            </a:fld>
            <a:endParaRPr lang="en-US" b="0">
              <a:solidFill>
                <a:srgbClr val="FBBA03"/>
              </a:solidFill>
            </a:endParaRPr>
          </a:p>
        </p:txBody>
      </p:sp>
      <p:sp>
        <p:nvSpPr>
          <p:cNvPr id="1029" name="Rectangle 5"/>
          <p:cNvSpPr>
            <a:spLocks noGrp="1" noChangeArrowheads="1"/>
          </p:cNvSpPr>
          <p:nvPr>
            <p:ph type="title"/>
          </p:nvPr>
        </p:nvSpPr>
        <p:spPr bwMode="auto">
          <a:xfrm>
            <a:off x="685800" y="330200"/>
            <a:ext cx="7292975" cy="736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1030" name="Rectangle 6"/>
          <p:cNvSpPr>
            <a:spLocks noGrp="1" noChangeArrowheads="1"/>
          </p:cNvSpPr>
          <p:nvPr>
            <p:ph type="body" idx="1"/>
          </p:nvPr>
        </p:nvSpPr>
        <p:spPr bwMode="auto">
          <a:xfrm>
            <a:off x="698500" y="1193800"/>
            <a:ext cx="7683500" cy="4927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Line 8"/>
          <p:cNvSpPr>
            <a:spLocks noChangeShapeType="1"/>
          </p:cNvSpPr>
          <p:nvPr/>
        </p:nvSpPr>
        <p:spPr bwMode="auto">
          <a:xfrm>
            <a:off x="693738" y="1041400"/>
            <a:ext cx="7778750" cy="0"/>
          </a:xfrm>
          <a:prstGeom prst="line">
            <a:avLst/>
          </a:prstGeom>
          <a:noFill/>
          <a:ln w="47625" cmpd="thinThick">
            <a:solidFill>
              <a:srgbClr val="FBBA03"/>
            </a:solidFill>
            <a:round/>
            <a:headEnd type="none" w="sm" len="sm"/>
            <a:tailEnd type="none" w="sm" len="sm"/>
          </a:ln>
          <a:effectLst/>
        </p:spPr>
        <p:txBody>
          <a:bodyPr wrap="none" anchor="ctr"/>
          <a:lstStyle/>
          <a:p>
            <a:endParaRPr lang="en-US"/>
          </a:p>
        </p:txBody>
      </p:sp>
      <p:pic>
        <p:nvPicPr>
          <p:cNvPr id="1035" name="Picture 11" descr="front"/>
          <p:cNvPicPr>
            <a:picLocks noChangeAspect="1" noChangeArrowheads="1"/>
          </p:cNvPicPr>
          <p:nvPr/>
        </p:nvPicPr>
        <p:blipFill>
          <a:blip r:embed="rId16" cstate="print"/>
          <a:srcRect b="22223"/>
          <a:stretch>
            <a:fillRect/>
          </a:stretch>
        </p:blipFill>
        <p:spPr bwMode="auto">
          <a:xfrm>
            <a:off x="8404225" y="0"/>
            <a:ext cx="739775" cy="6223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p:txStyles>
    <p:titleStyle>
      <a:lvl1pPr algn="l" rtl="0" eaLnBrk="0" fontAlgn="base" hangingPunct="0">
        <a:lnSpc>
          <a:spcPct val="90000"/>
        </a:lnSpc>
        <a:spcBef>
          <a:spcPct val="0"/>
        </a:spcBef>
        <a:spcAft>
          <a:spcPct val="0"/>
        </a:spcAft>
        <a:defRPr sz="3200" b="1">
          <a:solidFill>
            <a:srgbClr val="0332B7"/>
          </a:solidFill>
          <a:latin typeface="+mj-lt"/>
          <a:ea typeface="+mj-ea"/>
          <a:cs typeface="+mj-cs"/>
        </a:defRPr>
      </a:lvl1pPr>
      <a:lvl2pPr algn="l" rtl="0" eaLnBrk="0" fontAlgn="base" hangingPunct="0">
        <a:lnSpc>
          <a:spcPct val="90000"/>
        </a:lnSpc>
        <a:spcBef>
          <a:spcPct val="0"/>
        </a:spcBef>
        <a:spcAft>
          <a:spcPct val="0"/>
        </a:spcAft>
        <a:defRPr sz="3200" b="1">
          <a:solidFill>
            <a:srgbClr val="0332B7"/>
          </a:solidFill>
          <a:latin typeface="Arial" charset="0"/>
        </a:defRPr>
      </a:lvl2pPr>
      <a:lvl3pPr algn="l" rtl="0" eaLnBrk="0" fontAlgn="base" hangingPunct="0">
        <a:lnSpc>
          <a:spcPct val="90000"/>
        </a:lnSpc>
        <a:spcBef>
          <a:spcPct val="0"/>
        </a:spcBef>
        <a:spcAft>
          <a:spcPct val="0"/>
        </a:spcAft>
        <a:defRPr sz="3200" b="1">
          <a:solidFill>
            <a:srgbClr val="0332B7"/>
          </a:solidFill>
          <a:latin typeface="Arial" charset="0"/>
        </a:defRPr>
      </a:lvl3pPr>
      <a:lvl4pPr algn="l" rtl="0" eaLnBrk="0" fontAlgn="base" hangingPunct="0">
        <a:lnSpc>
          <a:spcPct val="90000"/>
        </a:lnSpc>
        <a:spcBef>
          <a:spcPct val="0"/>
        </a:spcBef>
        <a:spcAft>
          <a:spcPct val="0"/>
        </a:spcAft>
        <a:defRPr sz="3200" b="1">
          <a:solidFill>
            <a:srgbClr val="0332B7"/>
          </a:solidFill>
          <a:latin typeface="Arial" charset="0"/>
        </a:defRPr>
      </a:lvl4pPr>
      <a:lvl5pPr algn="l" rtl="0" eaLnBrk="0" fontAlgn="base" hangingPunct="0">
        <a:lnSpc>
          <a:spcPct val="90000"/>
        </a:lnSpc>
        <a:spcBef>
          <a:spcPct val="0"/>
        </a:spcBef>
        <a:spcAft>
          <a:spcPct val="0"/>
        </a:spcAft>
        <a:defRPr sz="3200" b="1">
          <a:solidFill>
            <a:srgbClr val="0332B7"/>
          </a:solidFill>
          <a:latin typeface="Arial" charset="0"/>
        </a:defRPr>
      </a:lvl5pPr>
      <a:lvl6pPr marL="457200" algn="l" rtl="0" eaLnBrk="0" fontAlgn="base" hangingPunct="0">
        <a:lnSpc>
          <a:spcPct val="90000"/>
        </a:lnSpc>
        <a:spcBef>
          <a:spcPct val="0"/>
        </a:spcBef>
        <a:spcAft>
          <a:spcPct val="0"/>
        </a:spcAft>
        <a:defRPr sz="3200" b="1">
          <a:solidFill>
            <a:srgbClr val="0332B7"/>
          </a:solidFill>
          <a:latin typeface="Arial" charset="0"/>
        </a:defRPr>
      </a:lvl6pPr>
      <a:lvl7pPr marL="914400" algn="l" rtl="0" eaLnBrk="0" fontAlgn="base" hangingPunct="0">
        <a:lnSpc>
          <a:spcPct val="90000"/>
        </a:lnSpc>
        <a:spcBef>
          <a:spcPct val="0"/>
        </a:spcBef>
        <a:spcAft>
          <a:spcPct val="0"/>
        </a:spcAft>
        <a:defRPr sz="3200" b="1">
          <a:solidFill>
            <a:srgbClr val="0332B7"/>
          </a:solidFill>
          <a:latin typeface="Arial" charset="0"/>
        </a:defRPr>
      </a:lvl7pPr>
      <a:lvl8pPr marL="1371600" algn="l" rtl="0" eaLnBrk="0" fontAlgn="base" hangingPunct="0">
        <a:lnSpc>
          <a:spcPct val="90000"/>
        </a:lnSpc>
        <a:spcBef>
          <a:spcPct val="0"/>
        </a:spcBef>
        <a:spcAft>
          <a:spcPct val="0"/>
        </a:spcAft>
        <a:defRPr sz="3200" b="1">
          <a:solidFill>
            <a:srgbClr val="0332B7"/>
          </a:solidFill>
          <a:latin typeface="Arial" charset="0"/>
        </a:defRPr>
      </a:lvl8pPr>
      <a:lvl9pPr marL="1828800" algn="l" rtl="0" eaLnBrk="0" fontAlgn="base" hangingPunct="0">
        <a:lnSpc>
          <a:spcPct val="90000"/>
        </a:lnSpc>
        <a:spcBef>
          <a:spcPct val="0"/>
        </a:spcBef>
        <a:spcAft>
          <a:spcPct val="0"/>
        </a:spcAft>
        <a:defRPr sz="3200" b="1">
          <a:solidFill>
            <a:srgbClr val="0332B7"/>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chemeClr val="tx1"/>
          </a:solidFill>
          <a:latin typeface="+mn-lt"/>
        </a:defRPr>
      </a:lvl2pPr>
      <a:lvl3pPr marL="1143000" indent="-228600" algn="l" rtl="0" eaLnBrk="0" fontAlgn="base" hangingPunct="0">
        <a:lnSpc>
          <a:spcPct val="90000"/>
        </a:lnSpc>
        <a:spcBef>
          <a:spcPct val="30000"/>
        </a:spcBef>
        <a:spcAft>
          <a:spcPct val="0"/>
        </a:spcAft>
        <a:buSzPct val="100000"/>
        <a:buChar char="»"/>
        <a:defRPr b="1">
          <a:solidFill>
            <a:schemeClr val="tx1"/>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chemeClr val="tx1"/>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chemeClr val="tx1"/>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jpeg"/><Relationship Id="rId4" Type="http://schemas.openxmlformats.org/officeDocument/2006/relationships/image" Target="../media/image24.jpeg"/></Relationships>
</file>

<file path=ppt/slides/_rels/slide27.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29.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wmf"/><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vmlDrawing" Target="../drawings/vmlDrawing3.vml"/><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4.xml"/><Relationship Id="rId1" Type="http://schemas.openxmlformats.org/officeDocument/2006/relationships/vmlDrawing" Target="../drawings/vmlDrawing4.v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30" name="Rectangle 2"/>
          <p:cNvSpPr>
            <a:spLocks noGrp="1" noChangeArrowheads="1"/>
          </p:cNvSpPr>
          <p:nvPr>
            <p:ph type="ctrTitle"/>
          </p:nvPr>
        </p:nvSpPr>
        <p:spPr>
          <a:xfrm>
            <a:off x="685800" y="1898650"/>
            <a:ext cx="7753350" cy="1666875"/>
          </a:xfrm>
        </p:spPr>
        <p:txBody>
          <a:bodyPr/>
          <a:lstStyle/>
          <a:p>
            <a:pPr algn="ctr">
              <a:lnSpc>
                <a:spcPct val="120000"/>
              </a:lnSpc>
            </a:pPr>
            <a:r>
              <a:rPr lang="en-US" dirty="0"/>
              <a:t/>
            </a:r>
            <a:br>
              <a:rPr lang="en-US" dirty="0"/>
            </a:br>
            <a:r>
              <a:rPr lang="en-US" dirty="0"/>
              <a:t/>
            </a:r>
            <a:br>
              <a:rPr lang="en-US" dirty="0"/>
            </a:br>
            <a:r>
              <a:rPr lang="en-US" dirty="0"/>
              <a:t> </a:t>
            </a:r>
            <a:r>
              <a:rPr lang="en-US" sz="3600" dirty="0" err="1"/>
              <a:t>Lec</a:t>
            </a:r>
            <a:r>
              <a:rPr lang="en-US" sz="3600" dirty="0"/>
              <a:t> </a:t>
            </a:r>
            <a:r>
              <a:rPr lang="en-US" sz="3600" dirty="0" smtClean="0"/>
              <a:t>11 </a:t>
            </a:r>
            <a:r>
              <a:rPr lang="en-US" sz="3600" dirty="0"/>
              <a:t>– </a:t>
            </a:r>
            <a:r>
              <a:rPr lang="en-US" sz="3600" dirty="0" err="1" smtClean="0"/>
              <a:t>Multicore</a:t>
            </a:r>
            <a:r>
              <a:rPr lang="en-US" sz="3600" dirty="0" smtClean="0"/>
              <a:t> Architectures and Network Processors</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FA7CDD-DD49-4BE4-97FD-702DD0E3BF45}" type="datetime1">
              <a:rPr lang="en-US" smtClean="0"/>
              <a:pPr/>
              <a:t>2/18/2010</a:t>
            </a:fld>
            <a:endParaRPr lang="en-US"/>
          </a:p>
        </p:txBody>
      </p:sp>
      <p:sp>
        <p:nvSpPr>
          <p:cNvPr id="4" name="Slide Number Placeholder 3"/>
          <p:cNvSpPr>
            <a:spLocks noGrp="1"/>
          </p:cNvSpPr>
          <p:nvPr>
            <p:ph type="sldNum" sz="quarter" idx="12"/>
          </p:nvPr>
        </p:nvSpPr>
        <p:spPr/>
        <p:txBody>
          <a:bodyPr/>
          <a:lstStyle/>
          <a:p>
            <a:fld id="{0960C11A-C5CA-4DB1-A6B8-D752119BE463}" type="slidenum">
              <a:rPr lang="en-US" smtClean="0"/>
              <a:pPr/>
              <a:t>10</a:t>
            </a:fld>
            <a:endParaRPr lang="en-US" b="0">
              <a:solidFill>
                <a:srgbClr val="FBBA03"/>
              </a:solidFill>
            </a:endParaRPr>
          </a:p>
        </p:txBody>
      </p:sp>
      <p:pic>
        <p:nvPicPr>
          <p:cNvPr id="1121282" name="Picture 2"/>
          <p:cNvPicPr>
            <a:picLocks noChangeAspect="1" noChangeArrowheads="1"/>
          </p:cNvPicPr>
          <p:nvPr/>
        </p:nvPicPr>
        <p:blipFill>
          <a:blip r:embed="rId2" cstate="print"/>
          <a:srcRect/>
          <a:stretch>
            <a:fillRect/>
          </a:stretch>
        </p:blipFill>
        <p:spPr bwMode="auto">
          <a:xfrm>
            <a:off x="609600" y="990600"/>
            <a:ext cx="7848600" cy="3324225"/>
          </a:xfrm>
          <a:prstGeom prst="rect">
            <a:avLst/>
          </a:prstGeom>
          <a:noFill/>
          <a:ln w="9525">
            <a:noFill/>
            <a:miter lim="800000"/>
            <a:headEnd/>
            <a:tailEnd/>
          </a:ln>
        </p:spPr>
      </p:pic>
      <p:sp>
        <p:nvSpPr>
          <p:cNvPr id="6" name="TextBox 5"/>
          <p:cNvSpPr txBox="1"/>
          <p:nvPr/>
        </p:nvSpPr>
        <p:spPr>
          <a:xfrm>
            <a:off x="1295400" y="152401"/>
            <a:ext cx="6934200" cy="1200329"/>
          </a:xfrm>
          <a:prstGeom prst="rect">
            <a:avLst/>
          </a:prstGeom>
          <a:noFill/>
        </p:spPr>
        <p:txBody>
          <a:bodyPr wrap="square" rtlCol="0">
            <a:spAutoFit/>
          </a:bodyPr>
          <a:lstStyle/>
          <a:p>
            <a:pPr algn="ctr"/>
            <a:r>
              <a:rPr lang="en-US" sz="2400" dirty="0" smtClean="0">
                <a:solidFill>
                  <a:srgbClr val="114FFB"/>
                </a:solidFill>
              </a:rPr>
              <a:t>Power Aware Scheduling of Network Applications (INFOCOM 2010)</a:t>
            </a:r>
          </a:p>
          <a:p>
            <a:endParaRPr lang="en-US" dirty="0"/>
          </a:p>
        </p:txBody>
      </p:sp>
      <p:sp>
        <p:nvSpPr>
          <p:cNvPr id="7" name="TextBox 6"/>
          <p:cNvSpPr txBox="1"/>
          <p:nvPr/>
        </p:nvSpPr>
        <p:spPr>
          <a:xfrm>
            <a:off x="838200" y="4572000"/>
            <a:ext cx="7924800" cy="1446550"/>
          </a:xfrm>
          <a:prstGeom prst="rect">
            <a:avLst/>
          </a:prstGeom>
          <a:noFill/>
        </p:spPr>
        <p:txBody>
          <a:bodyPr wrap="square" rtlCol="0">
            <a:spAutoFit/>
          </a:bodyPr>
          <a:lstStyle/>
          <a:p>
            <a:r>
              <a:rPr lang="en-US" dirty="0" smtClean="0">
                <a:solidFill>
                  <a:schemeClr val="tx1"/>
                </a:solidFill>
              </a:rPr>
              <a:t>Use SUIF compiler to generate basic blocks and program dependency graph (PDG). Partition and map the application on an AMD machine with two Quad-Core </a:t>
            </a:r>
            <a:r>
              <a:rPr lang="en-US" dirty="0" err="1" smtClean="0">
                <a:solidFill>
                  <a:schemeClr val="tx1"/>
                </a:solidFill>
              </a:rPr>
              <a:t>Opteron</a:t>
            </a:r>
            <a:r>
              <a:rPr lang="en-US" dirty="0" smtClean="0">
                <a:solidFill>
                  <a:schemeClr val="tx1"/>
                </a:solidFill>
              </a:rPr>
              <a:t> 2350 processors. Apply power-aware scheduling algorithm to improve power consumption.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FA7CDD-DD49-4BE4-97FD-702DD0E3BF45}" type="datetime1">
              <a:rPr lang="en-US" smtClean="0"/>
              <a:pPr/>
              <a:t>2/18/2010</a:t>
            </a:fld>
            <a:endParaRPr lang="en-US"/>
          </a:p>
        </p:txBody>
      </p:sp>
      <p:sp>
        <p:nvSpPr>
          <p:cNvPr id="4" name="Slide Number Placeholder 3"/>
          <p:cNvSpPr>
            <a:spLocks noGrp="1"/>
          </p:cNvSpPr>
          <p:nvPr>
            <p:ph type="sldNum" sz="quarter" idx="12"/>
          </p:nvPr>
        </p:nvSpPr>
        <p:spPr/>
        <p:txBody>
          <a:bodyPr/>
          <a:lstStyle/>
          <a:p>
            <a:fld id="{0960C11A-C5CA-4DB1-A6B8-D752119BE463}" type="slidenum">
              <a:rPr lang="en-US" smtClean="0"/>
              <a:pPr/>
              <a:t>11</a:t>
            </a:fld>
            <a:endParaRPr lang="en-US" b="0">
              <a:solidFill>
                <a:srgbClr val="FBBA03"/>
              </a:solidFill>
            </a:endParaRPr>
          </a:p>
        </p:txBody>
      </p:sp>
      <p:pic>
        <p:nvPicPr>
          <p:cNvPr id="1122306" name="Picture 2"/>
          <p:cNvPicPr>
            <a:picLocks noChangeAspect="1" noChangeArrowheads="1"/>
          </p:cNvPicPr>
          <p:nvPr/>
        </p:nvPicPr>
        <p:blipFill>
          <a:blip r:embed="rId2" cstate="print"/>
          <a:srcRect/>
          <a:stretch>
            <a:fillRect/>
          </a:stretch>
        </p:blipFill>
        <p:spPr bwMode="auto">
          <a:xfrm>
            <a:off x="466725" y="804863"/>
            <a:ext cx="8210550" cy="52482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FA7CDD-DD49-4BE4-97FD-702DD0E3BF45}" type="datetime1">
              <a:rPr lang="en-US" smtClean="0"/>
              <a:pPr/>
              <a:t>2/18/2010</a:t>
            </a:fld>
            <a:endParaRPr lang="en-US"/>
          </a:p>
        </p:txBody>
      </p:sp>
      <p:sp>
        <p:nvSpPr>
          <p:cNvPr id="4" name="Slide Number Placeholder 3"/>
          <p:cNvSpPr>
            <a:spLocks noGrp="1"/>
          </p:cNvSpPr>
          <p:nvPr>
            <p:ph type="sldNum" sz="quarter" idx="12"/>
          </p:nvPr>
        </p:nvSpPr>
        <p:spPr/>
        <p:txBody>
          <a:bodyPr/>
          <a:lstStyle/>
          <a:p>
            <a:fld id="{0960C11A-C5CA-4DB1-A6B8-D752119BE463}" type="slidenum">
              <a:rPr lang="en-US" smtClean="0"/>
              <a:pPr/>
              <a:t>12</a:t>
            </a:fld>
            <a:endParaRPr lang="en-US" b="0">
              <a:solidFill>
                <a:srgbClr val="FBBA03"/>
              </a:solidFill>
            </a:endParaRPr>
          </a:p>
        </p:txBody>
      </p:sp>
      <p:pic>
        <p:nvPicPr>
          <p:cNvPr id="1123330" name="Picture 2"/>
          <p:cNvPicPr>
            <a:picLocks noChangeAspect="1" noChangeArrowheads="1"/>
          </p:cNvPicPr>
          <p:nvPr/>
        </p:nvPicPr>
        <p:blipFill>
          <a:blip r:embed="rId2" cstate="print"/>
          <a:srcRect/>
          <a:stretch>
            <a:fillRect/>
          </a:stretch>
        </p:blipFill>
        <p:spPr bwMode="auto">
          <a:xfrm>
            <a:off x="657225" y="1023938"/>
            <a:ext cx="7829550" cy="481012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a:spLocks noGrp="1" noChangeArrowheads="1"/>
          </p:cNvSpPr>
          <p:nvPr>
            <p:ph type="ftr" sz="quarter" idx="4294967295"/>
          </p:nvPr>
        </p:nvSpPr>
        <p:spPr>
          <a:xfrm>
            <a:off x="3429000" y="6248400"/>
            <a:ext cx="2895600" cy="457200"/>
          </a:xfrm>
          <a:prstGeom prst="rect">
            <a:avLst/>
          </a:prstGeom>
        </p:spPr>
        <p:txBody>
          <a:bodyPr/>
          <a:lstStyle/>
          <a:p>
            <a:r>
              <a:rPr lang="en-US"/>
              <a:t>Network Processor &amp; Its Applications</a:t>
            </a:r>
          </a:p>
        </p:txBody>
      </p:sp>
      <p:sp>
        <p:nvSpPr>
          <p:cNvPr id="2050" name="Rectangle 2"/>
          <p:cNvSpPr>
            <a:spLocks noGrp="1" noChangeArrowheads="1"/>
          </p:cNvSpPr>
          <p:nvPr>
            <p:ph type="ctrTitle"/>
          </p:nvPr>
        </p:nvSpPr>
        <p:spPr/>
        <p:txBody>
          <a:bodyPr/>
          <a:lstStyle/>
          <a:p>
            <a:pPr algn="ctr"/>
            <a:r>
              <a:rPr lang="en-US" sz="4000" dirty="0"/>
              <a:t>Network </a:t>
            </a:r>
            <a:r>
              <a:rPr lang="en-US" sz="4000" dirty="0" smtClean="0"/>
              <a:t>Processors </a:t>
            </a:r>
            <a:endParaRPr lang="en-US" sz="4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t>Network Processor &amp; Its Applications</a:t>
            </a:r>
          </a:p>
        </p:txBody>
      </p:sp>
      <p:sp>
        <p:nvSpPr>
          <p:cNvPr id="5" name="Slide Number Placeholder 3"/>
          <p:cNvSpPr>
            <a:spLocks noGrp="1"/>
          </p:cNvSpPr>
          <p:nvPr>
            <p:ph type="sldNum" sz="quarter" idx="12"/>
          </p:nvPr>
        </p:nvSpPr>
        <p:spPr/>
        <p:txBody>
          <a:bodyPr/>
          <a:lstStyle/>
          <a:p>
            <a:fld id="{D555D3AF-7BD5-431E-BDDF-E7466B1A319A}" type="slidenum">
              <a:rPr lang="en-US"/>
              <a:pPr/>
              <a:t>14</a:t>
            </a:fld>
            <a:endParaRPr lang="en-US"/>
          </a:p>
        </p:txBody>
      </p:sp>
      <p:pic>
        <p:nvPicPr>
          <p:cNvPr id="477186" name="Picture 2" descr="The image “file:///C:/Papers/NetProcessor/Intel(R)%20IXA%20-%20White%20Paper_files/ixa_fig1.gif” cannot be displayed, because it contains errors."/>
          <p:cNvPicPr>
            <a:picLocks noChangeAspect="1" noChangeArrowheads="1"/>
          </p:cNvPicPr>
          <p:nvPr/>
        </p:nvPicPr>
        <p:blipFill>
          <a:blip r:embed="rId2" cstate="print"/>
          <a:srcRect/>
          <a:stretch>
            <a:fillRect/>
          </a:stretch>
        </p:blipFill>
        <p:spPr bwMode="auto">
          <a:xfrm>
            <a:off x="990600" y="636588"/>
            <a:ext cx="7543800" cy="5614987"/>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3"/>
          <p:cNvSpPr>
            <a:spLocks noGrp="1"/>
          </p:cNvSpPr>
          <p:nvPr>
            <p:ph type="ftr" sz="quarter" idx="11"/>
          </p:nvPr>
        </p:nvSpPr>
        <p:spPr/>
        <p:txBody>
          <a:bodyPr/>
          <a:lstStyle/>
          <a:p>
            <a:r>
              <a:rPr lang="en-US"/>
              <a:t>Network Processor &amp; Its Applications</a:t>
            </a:r>
          </a:p>
        </p:txBody>
      </p:sp>
      <p:sp>
        <p:nvSpPr>
          <p:cNvPr id="431106" name="Rectangle 2"/>
          <p:cNvSpPr>
            <a:spLocks noGrp="1" noChangeArrowheads="1"/>
          </p:cNvSpPr>
          <p:nvPr>
            <p:ph type="title"/>
          </p:nvPr>
        </p:nvSpPr>
        <p:spPr/>
        <p:txBody>
          <a:bodyPr/>
          <a:lstStyle/>
          <a:p>
            <a:r>
              <a:rPr lang="en-US" dirty="0"/>
              <a:t>What the Internet Needs?</a:t>
            </a:r>
          </a:p>
        </p:txBody>
      </p:sp>
      <p:sp>
        <p:nvSpPr>
          <p:cNvPr id="431107" name="Rectangle 3"/>
          <p:cNvSpPr>
            <a:spLocks noRot="1" noChangeArrowheads="1"/>
          </p:cNvSpPr>
          <p:nvPr/>
        </p:nvSpPr>
        <p:spPr bwMode="auto">
          <a:xfrm>
            <a:off x="0" y="2514600"/>
            <a:ext cx="8540750" cy="1143000"/>
          </a:xfrm>
          <a:prstGeom prst="rect">
            <a:avLst/>
          </a:prstGeom>
          <a:noFill/>
          <a:ln w="9525">
            <a:noFill/>
            <a:miter lim="800000"/>
            <a:headEnd/>
            <a:tailEnd/>
          </a:ln>
          <a:effectLst/>
        </p:spPr>
        <p:txBody>
          <a:bodyPr anchor="ctr"/>
          <a:lstStyle/>
          <a:p>
            <a:endParaRPr lang="en-US" sz="4400">
              <a:solidFill>
                <a:schemeClr val="tx2"/>
              </a:solidFill>
            </a:endParaRPr>
          </a:p>
        </p:txBody>
      </p:sp>
      <p:sp>
        <p:nvSpPr>
          <p:cNvPr id="431108" name="Rectangle 4"/>
          <p:cNvSpPr>
            <a:spLocks noChangeArrowheads="1"/>
          </p:cNvSpPr>
          <p:nvPr/>
        </p:nvSpPr>
        <p:spPr bwMode="auto">
          <a:xfrm>
            <a:off x="381000" y="2133600"/>
            <a:ext cx="2209800" cy="2133600"/>
          </a:xfrm>
          <a:prstGeom prst="rect">
            <a:avLst/>
          </a:prstGeom>
          <a:solidFill>
            <a:schemeClr val="accent1"/>
          </a:solidFill>
          <a:ln w="9525">
            <a:solidFill>
              <a:schemeClr val="tx1"/>
            </a:solidFill>
            <a:miter lim="800000"/>
            <a:headEnd/>
            <a:tailEnd/>
          </a:ln>
          <a:effectLst/>
        </p:spPr>
        <p:txBody>
          <a:bodyPr wrap="none" anchor="ctr"/>
          <a:lstStyle/>
          <a:p>
            <a:pPr algn="ctr" eaLnBrk="0" hangingPunct="0"/>
            <a:r>
              <a:rPr lang="en-US" sz="1400" dirty="0">
                <a:solidFill>
                  <a:srgbClr val="000000"/>
                </a:solidFill>
              </a:rPr>
              <a:t>Increasing Huge </a:t>
            </a:r>
          </a:p>
          <a:p>
            <a:pPr algn="ctr" eaLnBrk="0" hangingPunct="0"/>
            <a:r>
              <a:rPr lang="en-US" sz="1400" dirty="0">
                <a:solidFill>
                  <a:srgbClr val="000000"/>
                </a:solidFill>
              </a:rPr>
              <a:t>Amount of Packets</a:t>
            </a:r>
          </a:p>
          <a:p>
            <a:pPr algn="ctr" eaLnBrk="0" hangingPunct="0"/>
            <a:r>
              <a:rPr lang="en-US" sz="1400" dirty="0">
                <a:solidFill>
                  <a:srgbClr val="000000"/>
                </a:solidFill>
              </a:rPr>
              <a:t> &amp;</a:t>
            </a:r>
          </a:p>
          <a:p>
            <a:pPr algn="ctr" eaLnBrk="0" hangingPunct="0"/>
            <a:r>
              <a:rPr lang="en-US" sz="1400" dirty="0">
                <a:solidFill>
                  <a:srgbClr val="000000"/>
                </a:solidFill>
              </a:rPr>
              <a:t>Routing, </a:t>
            </a:r>
          </a:p>
          <a:p>
            <a:pPr algn="ctr" eaLnBrk="0" hangingPunct="0"/>
            <a:r>
              <a:rPr lang="en-US" sz="1400" dirty="0">
                <a:solidFill>
                  <a:srgbClr val="000000"/>
                </a:solidFill>
              </a:rPr>
              <a:t>Packet Classification,</a:t>
            </a:r>
          </a:p>
          <a:p>
            <a:pPr algn="ctr" eaLnBrk="0" hangingPunct="0"/>
            <a:r>
              <a:rPr lang="en-US" sz="1400" dirty="0">
                <a:solidFill>
                  <a:srgbClr val="000000"/>
                </a:solidFill>
              </a:rPr>
              <a:t> Encryption, </a:t>
            </a:r>
            <a:r>
              <a:rPr lang="en-US" sz="1400" dirty="0" err="1">
                <a:solidFill>
                  <a:srgbClr val="000000"/>
                </a:solidFill>
              </a:rPr>
              <a:t>QoS</a:t>
            </a:r>
            <a:r>
              <a:rPr lang="en-US" sz="1400" dirty="0">
                <a:solidFill>
                  <a:srgbClr val="000000"/>
                </a:solidFill>
              </a:rPr>
              <a:t>, </a:t>
            </a:r>
          </a:p>
          <a:p>
            <a:pPr algn="ctr" eaLnBrk="0" hangingPunct="0"/>
            <a:r>
              <a:rPr lang="en-US" sz="1400" dirty="0">
                <a:solidFill>
                  <a:srgbClr val="000000"/>
                </a:solidFill>
              </a:rPr>
              <a:t>New Applications </a:t>
            </a:r>
          </a:p>
          <a:p>
            <a:pPr algn="ctr" eaLnBrk="0" hangingPunct="0"/>
            <a:r>
              <a:rPr lang="en-US" sz="1400" dirty="0">
                <a:solidFill>
                  <a:srgbClr val="000000"/>
                </a:solidFill>
              </a:rPr>
              <a:t>and Protocols, etc….. </a:t>
            </a:r>
          </a:p>
          <a:p>
            <a:pPr algn="ctr" eaLnBrk="0" hangingPunct="0"/>
            <a:endParaRPr lang="en-US" sz="1600" dirty="0"/>
          </a:p>
        </p:txBody>
      </p:sp>
      <p:sp>
        <p:nvSpPr>
          <p:cNvPr id="431109" name="Oval 5"/>
          <p:cNvSpPr>
            <a:spLocks noChangeArrowheads="1"/>
          </p:cNvSpPr>
          <p:nvPr/>
        </p:nvSpPr>
        <p:spPr bwMode="auto">
          <a:xfrm>
            <a:off x="3124200" y="3810000"/>
            <a:ext cx="2286000" cy="1447800"/>
          </a:xfrm>
          <a:prstGeom prst="ellipse">
            <a:avLst/>
          </a:prstGeom>
          <a:solidFill>
            <a:schemeClr val="accent1"/>
          </a:solidFill>
          <a:ln w="9525">
            <a:solidFill>
              <a:schemeClr val="tx1"/>
            </a:solidFill>
            <a:round/>
            <a:headEnd/>
            <a:tailEnd/>
          </a:ln>
          <a:effectLst/>
        </p:spPr>
        <p:txBody>
          <a:bodyPr wrap="none" anchor="ctr"/>
          <a:lstStyle/>
          <a:p>
            <a:pPr algn="ctr" eaLnBrk="0" hangingPunct="0"/>
            <a:r>
              <a:rPr lang="en-US" sz="1600" dirty="0">
                <a:solidFill>
                  <a:srgbClr val="000000"/>
                </a:solidFill>
              </a:rPr>
              <a:t>General Purpose RISC </a:t>
            </a:r>
          </a:p>
          <a:p>
            <a:pPr algn="ctr" eaLnBrk="0" hangingPunct="0"/>
            <a:r>
              <a:rPr lang="en-US" sz="1600" dirty="0">
                <a:solidFill>
                  <a:srgbClr val="000000"/>
                </a:solidFill>
              </a:rPr>
              <a:t>(not capable enough)</a:t>
            </a:r>
          </a:p>
        </p:txBody>
      </p:sp>
      <p:sp>
        <p:nvSpPr>
          <p:cNvPr id="431110" name="Oval 6"/>
          <p:cNvSpPr>
            <a:spLocks noChangeArrowheads="1"/>
          </p:cNvSpPr>
          <p:nvPr/>
        </p:nvSpPr>
        <p:spPr bwMode="auto">
          <a:xfrm>
            <a:off x="3124200" y="1524000"/>
            <a:ext cx="2286000" cy="1447800"/>
          </a:xfrm>
          <a:prstGeom prst="ellipse">
            <a:avLst/>
          </a:prstGeom>
          <a:solidFill>
            <a:schemeClr val="accent1"/>
          </a:solidFill>
          <a:ln w="9525">
            <a:solidFill>
              <a:schemeClr val="tx1"/>
            </a:solidFill>
            <a:round/>
            <a:headEnd/>
            <a:tailEnd/>
          </a:ln>
          <a:effectLst/>
        </p:spPr>
        <p:txBody>
          <a:bodyPr wrap="none" anchor="ctr"/>
          <a:lstStyle/>
          <a:p>
            <a:pPr algn="ctr" eaLnBrk="0" hangingPunct="0"/>
            <a:r>
              <a:rPr lang="en-US" sz="1600" dirty="0">
                <a:solidFill>
                  <a:srgbClr val="000000"/>
                </a:solidFill>
              </a:rPr>
              <a:t>ASIC</a:t>
            </a:r>
          </a:p>
          <a:p>
            <a:pPr algn="ctr" eaLnBrk="0" hangingPunct="0"/>
            <a:r>
              <a:rPr lang="en-US" sz="1600" dirty="0">
                <a:solidFill>
                  <a:srgbClr val="000000"/>
                </a:solidFill>
              </a:rPr>
              <a:t>(large, </a:t>
            </a:r>
          </a:p>
          <a:p>
            <a:pPr algn="ctr" eaLnBrk="0" hangingPunct="0"/>
            <a:r>
              <a:rPr lang="en-US" sz="1600" dirty="0">
                <a:solidFill>
                  <a:srgbClr val="000000"/>
                </a:solidFill>
              </a:rPr>
              <a:t>expensive to develop, </a:t>
            </a:r>
          </a:p>
          <a:p>
            <a:pPr algn="ctr" eaLnBrk="0" hangingPunct="0"/>
            <a:r>
              <a:rPr lang="en-US" sz="1600" dirty="0">
                <a:solidFill>
                  <a:srgbClr val="000000"/>
                </a:solidFill>
              </a:rPr>
              <a:t>not flexible)</a:t>
            </a:r>
          </a:p>
        </p:txBody>
      </p:sp>
      <p:sp>
        <p:nvSpPr>
          <p:cNvPr id="431111" name="AutoShape 7"/>
          <p:cNvSpPr>
            <a:spLocks noChangeArrowheads="1"/>
          </p:cNvSpPr>
          <p:nvPr/>
        </p:nvSpPr>
        <p:spPr bwMode="auto">
          <a:xfrm>
            <a:off x="4953000" y="2895600"/>
            <a:ext cx="1295400" cy="990600"/>
          </a:xfrm>
          <a:prstGeom prst="notchedRightArrow">
            <a:avLst>
              <a:gd name="adj1" fmla="val 50000"/>
              <a:gd name="adj2" fmla="val 32692"/>
            </a:avLst>
          </a:prstGeom>
          <a:solidFill>
            <a:schemeClr val="accent1"/>
          </a:solidFill>
          <a:ln w="9525">
            <a:solidFill>
              <a:schemeClr val="tx1"/>
            </a:solidFill>
            <a:miter lim="800000"/>
            <a:headEnd/>
            <a:tailEnd/>
          </a:ln>
          <a:effectLst/>
        </p:spPr>
        <p:txBody>
          <a:bodyPr wrap="none" anchor="ctr"/>
          <a:lstStyle/>
          <a:p>
            <a:endParaRPr lang="en-US"/>
          </a:p>
        </p:txBody>
      </p:sp>
      <p:sp>
        <p:nvSpPr>
          <p:cNvPr id="431112" name="AutoShape 8"/>
          <p:cNvSpPr>
            <a:spLocks noChangeArrowheads="1"/>
          </p:cNvSpPr>
          <p:nvPr/>
        </p:nvSpPr>
        <p:spPr bwMode="auto">
          <a:xfrm>
            <a:off x="4038600" y="3124200"/>
            <a:ext cx="457200" cy="457200"/>
          </a:xfrm>
          <a:prstGeom prst="plus">
            <a:avLst>
              <a:gd name="adj" fmla="val 34722"/>
            </a:avLst>
          </a:prstGeom>
          <a:solidFill>
            <a:schemeClr val="accent1"/>
          </a:solidFill>
          <a:ln w="9525">
            <a:solidFill>
              <a:schemeClr val="tx1"/>
            </a:solidFill>
            <a:miter lim="800000"/>
            <a:headEnd/>
            <a:tailEnd/>
          </a:ln>
          <a:effectLst/>
        </p:spPr>
        <p:txBody>
          <a:bodyPr wrap="none" anchor="ctr"/>
          <a:lstStyle/>
          <a:p>
            <a:endParaRPr lang="en-US"/>
          </a:p>
        </p:txBody>
      </p:sp>
      <p:pic>
        <p:nvPicPr>
          <p:cNvPr id="431113" name="Picture 9" descr="die"/>
          <p:cNvPicPr>
            <a:picLocks noChangeAspect="1" noChangeArrowheads="1"/>
          </p:cNvPicPr>
          <p:nvPr/>
        </p:nvPicPr>
        <p:blipFill>
          <a:blip r:embed="rId2" cstate="print"/>
          <a:srcRect/>
          <a:stretch>
            <a:fillRect/>
          </a:stretch>
        </p:blipFill>
        <p:spPr bwMode="auto">
          <a:xfrm>
            <a:off x="6934200" y="2057400"/>
            <a:ext cx="1066800" cy="1066800"/>
          </a:xfrm>
          <a:prstGeom prst="rect">
            <a:avLst/>
          </a:prstGeom>
          <a:noFill/>
        </p:spPr>
      </p:pic>
      <p:sp>
        <p:nvSpPr>
          <p:cNvPr id="431114" name="Text Box 10"/>
          <p:cNvSpPr txBox="1">
            <a:spLocks noChangeArrowheads="1"/>
          </p:cNvSpPr>
          <p:nvPr/>
        </p:nvSpPr>
        <p:spPr bwMode="auto">
          <a:xfrm>
            <a:off x="6477000" y="3429000"/>
            <a:ext cx="2209800" cy="366713"/>
          </a:xfrm>
          <a:prstGeom prst="rect">
            <a:avLst/>
          </a:prstGeom>
          <a:noFill/>
          <a:ln w="9525">
            <a:noFill/>
            <a:miter lim="800000"/>
            <a:headEnd/>
            <a:tailEnd/>
          </a:ln>
          <a:effectLst/>
        </p:spPr>
        <p:txBody>
          <a:bodyPr>
            <a:spAutoFit/>
          </a:bodyPr>
          <a:lstStyle/>
          <a:p>
            <a:pPr eaLnBrk="0" hangingPunct="0">
              <a:spcBef>
                <a:spcPct val="50000"/>
              </a:spcBef>
            </a:pPr>
            <a:endParaRPr lang="en-US" sz="1800"/>
          </a:p>
        </p:txBody>
      </p:sp>
      <p:sp>
        <p:nvSpPr>
          <p:cNvPr id="431115" name="Text Box 11"/>
          <p:cNvSpPr txBox="1">
            <a:spLocks noChangeArrowheads="1"/>
          </p:cNvSpPr>
          <p:nvPr/>
        </p:nvSpPr>
        <p:spPr bwMode="auto">
          <a:xfrm>
            <a:off x="6537325" y="3308350"/>
            <a:ext cx="1616075" cy="366713"/>
          </a:xfrm>
          <a:prstGeom prst="rect">
            <a:avLst/>
          </a:prstGeom>
          <a:noFill/>
          <a:ln w="9525">
            <a:noFill/>
            <a:miter lim="800000"/>
            <a:headEnd/>
            <a:tailEnd/>
          </a:ln>
          <a:effectLst/>
        </p:spPr>
        <p:txBody>
          <a:bodyPr>
            <a:spAutoFit/>
          </a:bodyPr>
          <a:lstStyle/>
          <a:p>
            <a:pPr eaLnBrk="0" hangingPunct="0"/>
            <a:endParaRPr lang="en-US" sz="1800"/>
          </a:p>
        </p:txBody>
      </p:sp>
      <p:sp>
        <p:nvSpPr>
          <p:cNvPr id="431116" name="Text Box 12"/>
          <p:cNvSpPr txBox="1">
            <a:spLocks noChangeArrowheads="1"/>
          </p:cNvSpPr>
          <p:nvPr/>
        </p:nvSpPr>
        <p:spPr bwMode="auto">
          <a:xfrm>
            <a:off x="6384925" y="3232150"/>
            <a:ext cx="2530475" cy="3416320"/>
          </a:xfrm>
          <a:prstGeom prst="rect">
            <a:avLst/>
          </a:prstGeom>
          <a:noFill/>
          <a:ln w="9525">
            <a:noFill/>
            <a:miter lim="800000"/>
            <a:headEnd/>
            <a:tailEnd/>
          </a:ln>
          <a:effectLst/>
        </p:spPr>
        <p:txBody>
          <a:bodyPr>
            <a:spAutoFit/>
          </a:bodyPr>
          <a:lstStyle/>
          <a:p>
            <a:pPr eaLnBrk="0" hangingPunct="0">
              <a:buFontTx/>
              <a:buChar char="•"/>
            </a:pPr>
            <a:r>
              <a:rPr lang="en-US" sz="1800" dirty="0">
                <a:solidFill>
                  <a:srgbClr val="000000"/>
                </a:solidFill>
              </a:rPr>
              <a:t>High processing power</a:t>
            </a:r>
          </a:p>
          <a:p>
            <a:pPr eaLnBrk="0" hangingPunct="0">
              <a:buFontTx/>
              <a:buChar char="•"/>
            </a:pPr>
            <a:r>
              <a:rPr lang="en-US" sz="1800" dirty="0">
                <a:solidFill>
                  <a:srgbClr val="000000"/>
                </a:solidFill>
              </a:rPr>
              <a:t>Support wire speed</a:t>
            </a:r>
          </a:p>
          <a:p>
            <a:pPr eaLnBrk="0" hangingPunct="0">
              <a:buFontTx/>
              <a:buChar char="•"/>
            </a:pPr>
            <a:r>
              <a:rPr lang="en-US" sz="1800" dirty="0">
                <a:solidFill>
                  <a:srgbClr val="000000"/>
                </a:solidFill>
              </a:rPr>
              <a:t>Programmable</a:t>
            </a:r>
          </a:p>
          <a:p>
            <a:pPr eaLnBrk="0" hangingPunct="0">
              <a:buFontTx/>
              <a:buChar char="•"/>
            </a:pPr>
            <a:r>
              <a:rPr lang="en-US" sz="1800" dirty="0">
                <a:solidFill>
                  <a:srgbClr val="000000"/>
                </a:solidFill>
              </a:rPr>
              <a:t>Scalable</a:t>
            </a:r>
          </a:p>
          <a:p>
            <a:pPr eaLnBrk="0" hangingPunct="0">
              <a:buFontTx/>
              <a:buChar char="•"/>
            </a:pPr>
            <a:r>
              <a:rPr lang="en-US" sz="1800" dirty="0">
                <a:solidFill>
                  <a:srgbClr val="000000"/>
                </a:solidFill>
              </a:rPr>
              <a:t>Specially for network applications</a:t>
            </a:r>
          </a:p>
          <a:p>
            <a:pPr eaLnBrk="0" hangingPunct="0">
              <a:buFontTx/>
              <a:buChar char="•"/>
            </a:pPr>
            <a:r>
              <a:rPr lang="en-US" sz="1800" dirty="0">
                <a:solidFill>
                  <a:srgbClr val="000000"/>
                </a:solidFill>
              </a:rPr>
              <a:t> …</a:t>
            </a:r>
          </a:p>
          <a:p>
            <a:pPr eaLnBrk="0" hangingPunct="0"/>
            <a:endParaRPr lang="en-US" sz="1800" dirty="0"/>
          </a:p>
        </p:txBody>
      </p:sp>
      <p:sp>
        <p:nvSpPr>
          <p:cNvPr id="431117" name="AutoShape 13"/>
          <p:cNvSpPr>
            <a:spLocks noChangeArrowheads="1"/>
          </p:cNvSpPr>
          <p:nvPr/>
        </p:nvSpPr>
        <p:spPr bwMode="auto">
          <a:xfrm rot="2315124">
            <a:off x="2743200" y="2514600"/>
            <a:ext cx="457200" cy="533400"/>
          </a:xfrm>
          <a:prstGeom prst="upArrow">
            <a:avLst>
              <a:gd name="adj1" fmla="val 18750"/>
              <a:gd name="adj2" fmla="val 40104"/>
            </a:avLst>
          </a:prstGeom>
          <a:solidFill>
            <a:schemeClr val="accent1"/>
          </a:solidFill>
          <a:ln w="9525">
            <a:solidFill>
              <a:schemeClr val="tx1"/>
            </a:solidFill>
            <a:miter lim="800000"/>
            <a:headEnd/>
            <a:tailEnd/>
          </a:ln>
          <a:effectLst/>
        </p:spPr>
        <p:txBody>
          <a:bodyPr wrap="none" anchor="ctr"/>
          <a:lstStyle/>
          <a:p>
            <a:endParaRPr lang="en-US"/>
          </a:p>
        </p:txBody>
      </p:sp>
      <p:sp>
        <p:nvSpPr>
          <p:cNvPr id="431118" name="AutoShape 14"/>
          <p:cNvSpPr>
            <a:spLocks noChangeArrowheads="1"/>
          </p:cNvSpPr>
          <p:nvPr/>
        </p:nvSpPr>
        <p:spPr bwMode="auto">
          <a:xfrm rot="8736757">
            <a:off x="2743200" y="3733800"/>
            <a:ext cx="457200" cy="533400"/>
          </a:xfrm>
          <a:prstGeom prst="upArrow">
            <a:avLst>
              <a:gd name="adj1" fmla="val 18750"/>
              <a:gd name="adj2" fmla="val 40104"/>
            </a:avLst>
          </a:prstGeom>
          <a:solidFill>
            <a:schemeClr val="accent1"/>
          </a:solid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Grp="1" noChangeArrowheads="1"/>
          </p:cNvSpPr>
          <p:nvPr>
            <p:ph type="title"/>
          </p:nvPr>
        </p:nvSpPr>
        <p:spPr/>
        <p:txBody>
          <a:bodyPr/>
          <a:lstStyle/>
          <a:p>
            <a:r>
              <a:rPr lang="en-US"/>
              <a:t>Typical NP Architecture</a:t>
            </a:r>
          </a:p>
        </p:txBody>
      </p:sp>
      <p:grpSp>
        <p:nvGrpSpPr>
          <p:cNvPr id="2" name="Group 3"/>
          <p:cNvGrpSpPr>
            <a:grpSpLocks/>
          </p:cNvGrpSpPr>
          <p:nvPr/>
        </p:nvGrpSpPr>
        <p:grpSpPr bwMode="auto">
          <a:xfrm>
            <a:off x="838200" y="1600200"/>
            <a:ext cx="6991351" cy="4114800"/>
            <a:chOff x="288" y="1296"/>
            <a:chExt cx="4404" cy="2592"/>
          </a:xfrm>
        </p:grpSpPr>
        <p:sp>
          <p:nvSpPr>
            <p:cNvPr id="444420" name="Text Box 4"/>
            <p:cNvSpPr txBox="1">
              <a:spLocks noChangeArrowheads="1"/>
            </p:cNvSpPr>
            <p:nvPr/>
          </p:nvSpPr>
          <p:spPr bwMode="auto">
            <a:xfrm>
              <a:off x="1440" y="1296"/>
              <a:ext cx="970" cy="620"/>
            </a:xfrm>
            <a:prstGeom prst="rect">
              <a:avLst/>
            </a:prstGeom>
            <a:noFill/>
            <a:ln w="9525">
              <a:solidFill>
                <a:schemeClr val="tx1"/>
              </a:solidFill>
              <a:miter lim="800000"/>
              <a:headEnd/>
              <a:tailEnd/>
            </a:ln>
            <a:effectLst/>
          </p:spPr>
          <p:txBody>
            <a:bodyPr>
              <a:spAutoFit/>
            </a:bodyPr>
            <a:lstStyle/>
            <a:p>
              <a:r>
                <a:rPr lang="en-US" sz="1800" dirty="0">
                  <a:solidFill>
                    <a:srgbClr val="000000"/>
                  </a:solidFill>
                </a:rPr>
                <a:t>SDRAM</a:t>
              </a:r>
            </a:p>
            <a:p>
              <a:r>
                <a:rPr lang="en-US" sz="1600" dirty="0">
                  <a:solidFill>
                    <a:srgbClr val="000000"/>
                  </a:solidFill>
                </a:rPr>
                <a:t>(Packet buffer)</a:t>
              </a:r>
            </a:p>
          </p:txBody>
        </p:sp>
        <p:sp>
          <p:nvSpPr>
            <p:cNvPr id="444421" name="Text Box 5"/>
            <p:cNvSpPr txBox="1">
              <a:spLocks noChangeArrowheads="1"/>
            </p:cNvSpPr>
            <p:nvPr/>
          </p:nvSpPr>
          <p:spPr bwMode="auto">
            <a:xfrm>
              <a:off x="2544" y="1296"/>
              <a:ext cx="1008" cy="620"/>
            </a:xfrm>
            <a:prstGeom prst="rect">
              <a:avLst/>
            </a:prstGeom>
            <a:noFill/>
            <a:ln w="9525">
              <a:solidFill>
                <a:schemeClr val="tx1"/>
              </a:solidFill>
              <a:miter lim="800000"/>
              <a:headEnd/>
              <a:tailEnd/>
            </a:ln>
            <a:effectLst/>
          </p:spPr>
          <p:txBody>
            <a:bodyPr>
              <a:spAutoFit/>
            </a:bodyPr>
            <a:lstStyle/>
            <a:p>
              <a:r>
                <a:rPr lang="en-US" sz="1800" dirty="0">
                  <a:solidFill>
                    <a:srgbClr val="000000"/>
                  </a:solidFill>
                </a:rPr>
                <a:t>SRAM</a:t>
              </a:r>
            </a:p>
            <a:p>
              <a:r>
                <a:rPr lang="en-US" sz="1600" dirty="0">
                  <a:solidFill>
                    <a:srgbClr val="000000"/>
                  </a:solidFill>
                </a:rPr>
                <a:t>(Routing table)</a:t>
              </a:r>
            </a:p>
          </p:txBody>
        </p:sp>
        <p:sp>
          <p:nvSpPr>
            <p:cNvPr id="444422" name="Rectangle 6"/>
            <p:cNvSpPr>
              <a:spLocks noChangeArrowheads="1"/>
            </p:cNvSpPr>
            <p:nvPr/>
          </p:nvSpPr>
          <p:spPr bwMode="auto">
            <a:xfrm>
              <a:off x="1632" y="2160"/>
              <a:ext cx="1152" cy="19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444423" name="Rectangle 7"/>
            <p:cNvSpPr>
              <a:spLocks noChangeArrowheads="1"/>
            </p:cNvSpPr>
            <p:nvPr/>
          </p:nvSpPr>
          <p:spPr bwMode="auto">
            <a:xfrm>
              <a:off x="1728" y="2256"/>
              <a:ext cx="1152" cy="19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444424" name="Rectangle 8"/>
            <p:cNvSpPr>
              <a:spLocks noChangeArrowheads="1"/>
            </p:cNvSpPr>
            <p:nvPr/>
          </p:nvSpPr>
          <p:spPr bwMode="auto">
            <a:xfrm>
              <a:off x="1824" y="2352"/>
              <a:ext cx="1152" cy="19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444425" name="Rectangle 9"/>
            <p:cNvSpPr>
              <a:spLocks noChangeArrowheads="1"/>
            </p:cNvSpPr>
            <p:nvPr/>
          </p:nvSpPr>
          <p:spPr bwMode="auto">
            <a:xfrm>
              <a:off x="1920" y="2448"/>
              <a:ext cx="1152" cy="19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444426" name="Rectangle 10"/>
            <p:cNvSpPr>
              <a:spLocks noChangeArrowheads="1"/>
            </p:cNvSpPr>
            <p:nvPr/>
          </p:nvSpPr>
          <p:spPr bwMode="auto">
            <a:xfrm>
              <a:off x="2064" y="2784"/>
              <a:ext cx="1152" cy="19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444427" name="Line 11"/>
            <p:cNvSpPr>
              <a:spLocks noChangeShapeType="1"/>
            </p:cNvSpPr>
            <p:nvPr/>
          </p:nvSpPr>
          <p:spPr bwMode="auto">
            <a:xfrm>
              <a:off x="2352" y="2736"/>
              <a:ext cx="288" cy="0"/>
            </a:xfrm>
            <a:prstGeom prst="line">
              <a:avLst/>
            </a:prstGeom>
            <a:noFill/>
            <a:ln w="76200" cap="rnd">
              <a:solidFill>
                <a:schemeClr val="tx1"/>
              </a:solidFill>
              <a:prstDash val="sysDot"/>
              <a:miter lim="800000"/>
              <a:headEnd/>
              <a:tailEnd/>
            </a:ln>
            <a:effectLst/>
          </p:spPr>
          <p:txBody>
            <a:bodyPr wrap="none"/>
            <a:lstStyle/>
            <a:p>
              <a:endParaRPr lang="en-US"/>
            </a:p>
          </p:txBody>
        </p:sp>
        <p:sp>
          <p:nvSpPr>
            <p:cNvPr id="444428" name="Text Box 12"/>
            <p:cNvSpPr txBox="1">
              <a:spLocks noChangeArrowheads="1"/>
            </p:cNvSpPr>
            <p:nvPr/>
          </p:nvSpPr>
          <p:spPr bwMode="auto">
            <a:xfrm>
              <a:off x="1344" y="1920"/>
              <a:ext cx="2337" cy="213"/>
            </a:xfrm>
            <a:prstGeom prst="rect">
              <a:avLst/>
            </a:prstGeom>
            <a:noFill/>
            <a:ln w="9525">
              <a:noFill/>
              <a:miter lim="800000"/>
              <a:headEnd/>
              <a:tailEnd/>
            </a:ln>
            <a:effectLst/>
          </p:spPr>
          <p:txBody>
            <a:bodyPr wrap="none">
              <a:spAutoFit/>
            </a:bodyPr>
            <a:lstStyle/>
            <a:p>
              <a:r>
                <a:rPr lang="en-US" dirty="0">
                  <a:solidFill>
                    <a:srgbClr val="000000"/>
                  </a:solidFill>
                </a:rPr>
                <a:t>multi-threaded processing elements</a:t>
              </a:r>
            </a:p>
          </p:txBody>
        </p:sp>
        <p:sp>
          <p:nvSpPr>
            <p:cNvPr id="444429" name="Rectangle 13"/>
            <p:cNvSpPr>
              <a:spLocks noChangeArrowheads="1"/>
            </p:cNvSpPr>
            <p:nvPr/>
          </p:nvSpPr>
          <p:spPr bwMode="auto">
            <a:xfrm>
              <a:off x="1680" y="3024"/>
              <a:ext cx="1056" cy="288"/>
            </a:xfrm>
            <a:prstGeom prst="rect">
              <a:avLst/>
            </a:prstGeom>
            <a:solidFill>
              <a:srgbClr val="FFCC99"/>
            </a:solidFill>
            <a:ln w="9525">
              <a:solidFill>
                <a:schemeClr val="tx1"/>
              </a:solidFill>
              <a:miter lim="800000"/>
              <a:headEnd/>
              <a:tailEnd/>
            </a:ln>
            <a:effectLst/>
          </p:spPr>
          <p:txBody>
            <a:bodyPr wrap="none" anchor="ctr"/>
            <a:lstStyle/>
            <a:p>
              <a:pPr algn="ctr"/>
              <a:r>
                <a:rPr lang="en-US" sz="2000"/>
                <a:t>Co-processor</a:t>
              </a:r>
            </a:p>
          </p:txBody>
        </p:sp>
        <p:sp>
          <p:nvSpPr>
            <p:cNvPr id="444430" name="Rectangle 14"/>
            <p:cNvSpPr>
              <a:spLocks noChangeArrowheads="1"/>
            </p:cNvSpPr>
            <p:nvPr/>
          </p:nvSpPr>
          <p:spPr bwMode="auto">
            <a:xfrm>
              <a:off x="1344" y="1872"/>
              <a:ext cx="2352" cy="1776"/>
            </a:xfrm>
            <a:prstGeom prst="rect">
              <a:avLst/>
            </a:prstGeom>
            <a:noFill/>
            <a:ln w="28575">
              <a:solidFill>
                <a:srgbClr val="0066FF"/>
              </a:solidFill>
              <a:prstDash val="sysDot"/>
              <a:miter lim="800000"/>
              <a:headEnd/>
              <a:tailEnd/>
            </a:ln>
            <a:effectLst/>
          </p:spPr>
          <p:txBody>
            <a:bodyPr wrap="none" anchor="ctr"/>
            <a:lstStyle/>
            <a:p>
              <a:endParaRPr lang="en-US"/>
            </a:p>
          </p:txBody>
        </p:sp>
        <p:sp>
          <p:nvSpPr>
            <p:cNvPr id="444431" name="AutoShape 15"/>
            <p:cNvSpPr>
              <a:spLocks noChangeArrowheads="1"/>
            </p:cNvSpPr>
            <p:nvPr/>
          </p:nvSpPr>
          <p:spPr bwMode="auto">
            <a:xfrm>
              <a:off x="1872" y="1680"/>
              <a:ext cx="144" cy="192"/>
            </a:xfrm>
            <a:prstGeom prst="upDownArrow">
              <a:avLst>
                <a:gd name="adj1" fmla="val 50000"/>
                <a:gd name="adj2" fmla="val 26667"/>
              </a:avLst>
            </a:prstGeom>
            <a:solidFill>
              <a:srgbClr val="808080"/>
            </a:solidFill>
            <a:ln w="9525">
              <a:solidFill>
                <a:schemeClr val="tx1"/>
              </a:solidFill>
              <a:miter lim="800000"/>
              <a:headEnd/>
              <a:tailEnd/>
            </a:ln>
            <a:effectLst/>
          </p:spPr>
          <p:txBody>
            <a:bodyPr wrap="none" anchor="ctr"/>
            <a:lstStyle/>
            <a:p>
              <a:endParaRPr lang="en-US"/>
            </a:p>
          </p:txBody>
        </p:sp>
        <p:sp>
          <p:nvSpPr>
            <p:cNvPr id="444432" name="AutoShape 16"/>
            <p:cNvSpPr>
              <a:spLocks noChangeArrowheads="1"/>
            </p:cNvSpPr>
            <p:nvPr/>
          </p:nvSpPr>
          <p:spPr bwMode="auto">
            <a:xfrm>
              <a:off x="2976" y="1680"/>
              <a:ext cx="144" cy="192"/>
            </a:xfrm>
            <a:prstGeom prst="upDownArrow">
              <a:avLst>
                <a:gd name="adj1" fmla="val 50000"/>
                <a:gd name="adj2" fmla="val 26667"/>
              </a:avLst>
            </a:prstGeom>
            <a:solidFill>
              <a:srgbClr val="808080"/>
            </a:solidFill>
            <a:ln w="9525">
              <a:solidFill>
                <a:schemeClr val="tx1"/>
              </a:solidFill>
              <a:miter lim="800000"/>
              <a:headEnd/>
              <a:tailEnd/>
            </a:ln>
            <a:effectLst/>
          </p:spPr>
          <p:txBody>
            <a:bodyPr wrap="none" anchor="ctr"/>
            <a:lstStyle/>
            <a:p>
              <a:endParaRPr lang="en-US"/>
            </a:p>
          </p:txBody>
        </p:sp>
        <p:sp>
          <p:nvSpPr>
            <p:cNvPr id="444433" name="mainfrm"/>
            <p:cNvSpPr>
              <a:spLocks noEditPoints="1" noChangeArrowheads="1"/>
            </p:cNvSpPr>
            <p:nvPr/>
          </p:nvSpPr>
          <p:spPr bwMode="auto">
            <a:xfrm>
              <a:off x="720" y="1968"/>
              <a:ext cx="384" cy="192"/>
            </a:xfrm>
            <a:custGeom>
              <a:avLst/>
              <a:gdLst>
                <a:gd name="T0" fmla="*/ 0 w 21600"/>
                <a:gd name="T1" fmla="*/ 0 h 21600"/>
                <a:gd name="T2" fmla="*/ 10800 w 21600"/>
                <a:gd name="T3" fmla="*/ 0 h 21600"/>
                <a:gd name="T4" fmla="*/ 21600 w 21600"/>
                <a:gd name="T5" fmla="*/ 0 h 21600"/>
                <a:gd name="T6" fmla="*/ 21600 w 21600"/>
                <a:gd name="T7" fmla="*/ 10800 h 21600"/>
                <a:gd name="T8" fmla="*/ 20603 w 21600"/>
                <a:gd name="T9" fmla="*/ 21600 h 21600"/>
                <a:gd name="T10" fmla="*/ 10800 w 21600"/>
                <a:gd name="T11" fmla="*/ 21600 h 21600"/>
                <a:gd name="T12" fmla="*/ 1163 w 21600"/>
                <a:gd name="T13" fmla="*/ 21600 h 21600"/>
                <a:gd name="T14" fmla="*/ 0 w 21600"/>
                <a:gd name="T15" fmla="*/ 10800 h 21600"/>
                <a:gd name="T16" fmla="*/ 332 w 21600"/>
                <a:gd name="T17" fmla="*/ 22174 h 21600"/>
                <a:gd name="T18" fmla="*/ 21579 w 21600"/>
                <a:gd name="T19" fmla="*/ 27914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extrusionOk="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headEnd/>
              <a:tailEnd/>
            </a:ln>
          </p:spPr>
          <p:txBody>
            <a:bodyPr/>
            <a:lstStyle/>
            <a:p>
              <a:endParaRPr lang="en-US"/>
            </a:p>
          </p:txBody>
        </p:sp>
        <p:sp>
          <p:nvSpPr>
            <p:cNvPr id="444434" name="mainfrm"/>
            <p:cNvSpPr>
              <a:spLocks noEditPoints="1" noChangeArrowheads="1"/>
            </p:cNvSpPr>
            <p:nvPr/>
          </p:nvSpPr>
          <p:spPr bwMode="auto">
            <a:xfrm>
              <a:off x="720" y="2256"/>
              <a:ext cx="384" cy="192"/>
            </a:xfrm>
            <a:custGeom>
              <a:avLst/>
              <a:gdLst>
                <a:gd name="T0" fmla="*/ 0 w 21600"/>
                <a:gd name="T1" fmla="*/ 0 h 21600"/>
                <a:gd name="T2" fmla="*/ 10800 w 21600"/>
                <a:gd name="T3" fmla="*/ 0 h 21600"/>
                <a:gd name="T4" fmla="*/ 21600 w 21600"/>
                <a:gd name="T5" fmla="*/ 0 h 21600"/>
                <a:gd name="T6" fmla="*/ 21600 w 21600"/>
                <a:gd name="T7" fmla="*/ 10800 h 21600"/>
                <a:gd name="T8" fmla="*/ 20603 w 21600"/>
                <a:gd name="T9" fmla="*/ 21600 h 21600"/>
                <a:gd name="T10" fmla="*/ 10800 w 21600"/>
                <a:gd name="T11" fmla="*/ 21600 h 21600"/>
                <a:gd name="T12" fmla="*/ 1163 w 21600"/>
                <a:gd name="T13" fmla="*/ 21600 h 21600"/>
                <a:gd name="T14" fmla="*/ 0 w 21600"/>
                <a:gd name="T15" fmla="*/ 10800 h 21600"/>
                <a:gd name="T16" fmla="*/ 332 w 21600"/>
                <a:gd name="T17" fmla="*/ 22174 h 21600"/>
                <a:gd name="T18" fmla="*/ 21579 w 21600"/>
                <a:gd name="T19" fmla="*/ 27914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extrusionOk="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headEnd/>
              <a:tailEnd/>
            </a:ln>
          </p:spPr>
          <p:txBody>
            <a:bodyPr/>
            <a:lstStyle/>
            <a:p>
              <a:endParaRPr lang="en-US"/>
            </a:p>
          </p:txBody>
        </p:sp>
        <p:sp>
          <p:nvSpPr>
            <p:cNvPr id="444435" name="mainfrm"/>
            <p:cNvSpPr>
              <a:spLocks noEditPoints="1" noChangeArrowheads="1"/>
            </p:cNvSpPr>
            <p:nvPr/>
          </p:nvSpPr>
          <p:spPr bwMode="auto">
            <a:xfrm>
              <a:off x="720" y="2592"/>
              <a:ext cx="384" cy="192"/>
            </a:xfrm>
            <a:custGeom>
              <a:avLst/>
              <a:gdLst>
                <a:gd name="T0" fmla="*/ 0 w 21600"/>
                <a:gd name="T1" fmla="*/ 0 h 21600"/>
                <a:gd name="T2" fmla="*/ 10800 w 21600"/>
                <a:gd name="T3" fmla="*/ 0 h 21600"/>
                <a:gd name="T4" fmla="*/ 21600 w 21600"/>
                <a:gd name="T5" fmla="*/ 0 h 21600"/>
                <a:gd name="T6" fmla="*/ 21600 w 21600"/>
                <a:gd name="T7" fmla="*/ 10800 h 21600"/>
                <a:gd name="T8" fmla="*/ 20603 w 21600"/>
                <a:gd name="T9" fmla="*/ 21600 h 21600"/>
                <a:gd name="T10" fmla="*/ 10800 w 21600"/>
                <a:gd name="T11" fmla="*/ 21600 h 21600"/>
                <a:gd name="T12" fmla="*/ 1163 w 21600"/>
                <a:gd name="T13" fmla="*/ 21600 h 21600"/>
                <a:gd name="T14" fmla="*/ 0 w 21600"/>
                <a:gd name="T15" fmla="*/ 10800 h 21600"/>
                <a:gd name="T16" fmla="*/ 332 w 21600"/>
                <a:gd name="T17" fmla="*/ 22174 h 21600"/>
                <a:gd name="T18" fmla="*/ 21579 w 21600"/>
                <a:gd name="T19" fmla="*/ 27914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extrusionOk="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headEnd/>
              <a:tailEnd/>
            </a:ln>
          </p:spPr>
          <p:txBody>
            <a:bodyPr/>
            <a:lstStyle/>
            <a:p>
              <a:endParaRPr lang="en-US"/>
            </a:p>
          </p:txBody>
        </p:sp>
        <p:sp>
          <p:nvSpPr>
            <p:cNvPr id="444436" name="mainfrm"/>
            <p:cNvSpPr>
              <a:spLocks noEditPoints="1" noChangeArrowheads="1"/>
            </p:cNvSpPr>
            <p:nvPr/>
          </p:nvSpPr>
          <p:spPr bwMode="auto">
            <a:xfrm>
              <a:off x="720" y="3408"/>
              <a:ext cx="384" cy="192"/>
            </a:xfrm>
            <a:custGeom>
              <a:avLst/>
              <a:gdLst>
                <a:gd name="T0" fmla="*/ 0 w 21600"/>
                <a:gd name="T1" fmla="*/ 0 h 21600"/>
                <a:gd name="T2" fmla="*/ 10800 w 21600"/>
                <a:gd name="T3" fmla="*/ 0 h 21600"/>
                <a:gd name="T4" fmla="*/ 21600 w 21600"/>
                <a:gd name="T5" fmla="*/ 0 h 21600"/>
                <a:gd name="T6" fmla="*/ 21600 w 21600"/>
                <a:gd name="T7" fmla="*/ 10800 h 21600"/>
                <a:gd name="T8" fmla="*/ 20603 w 21600"/>
                <a:gd name="T9" fmla="*/ 21600 h 21600"/>
                <a:gd name="T10" fmla="*/ 10800 w 21600"/>
                <a:gd name="T11" fmla="*/ 21600 h 21600"/>
                <a:gd name="T12" fmla="*/ 1163 w 21600"/>
                <a:gd name="T13" fmla="*/ 21600 h 21600"/>
                <a:gd name="T14" fmla="*/ 0 w 21600"/>
                <a:gd name="T15" fmla="*/ 10800 h 21600"/>
                <a:gd name="T16" fmla="*/ 332 w 21600"/>
                <a:gd name="T17" fmla="*/ 22174 h 21600"/>
                <a:gd name="T18" fmla="*/ 21579 w 21600"/>
                <a:gd name="T19" fmla="*/ 27914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extrusionOk="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headEnd/>
              <a:tailEnd/>
            </a:ln>
          </p:spPr>
          <p:txBody>
            <a:bodyPr/>
            <a:lstStyle/>
            <a:p>
              <a:endParaRPr lang="en-US"/>
            </a:p>
          </p:txBody>
        </p:sp>
        <p:sp>
          <p:nvSpPr>
            <p:cNvPr id="444437" name="mainfrm"/>
            <p:cNvSpPr>
              <a:spLocks noEditPoints="1" noChangeArrowheads="1"/>
            </p:cNvSpPr>
            <p:nvPr/>
          </p:nvSpPr>
          <p:spPr bwMode="auto">
            <a:xfrm>
              <a:off x="3936" y="1968"/>
              <a:ext cx="384" cy="192"/>
            </a:xfrm>
            <a:custGeom>
              <a:avLst/>
              <a:gdLst>
                <a:gd name="T0" fmla="*/ 0 w 21600"/>
                <a:gd name="T1" fmla="*/ 0 h 21600"/>
                <a:gd name="T2" fmla="*/ 10800 w 21600"/>
                <a:gd name="T3" fmla="*/ 0 h 21600"/>
                <a:gd name="T4" fmla="*/ 21600 w 21600"/>
                <a:gd name="T5" fmla="*/ 0 h 21600"/>
                <a:gd name="T6" fmla="*/ 21600 w 21600"/>
                <a:gd name="T7" fmla="*/ 10800 h 21600"/>
                <a:gd name="T8" fmla="*/ 20603 w 21600"/>
                <a:gd name="T9" fmla="*/ 21600 h 21600"/>
                <a:gd name="T10" fmla="*/ 10800 w 21600"/>
                <a:gd name="T11" fmla="*/ 21600 h 21600"/>
                <a:gd name="T12" fmla="*/ 1163 w 21600"/>
                <a:gd name="T13" fmla="*/ 21600 h 21600"/>
                <a:gd name="T14" fmla="*/ 0 w 21600"/>
                <a:gd name="T15" fmla="*/ 10800 h 21600"/>
                <a:gd name="T16" fmla="*/ 332 w 21600"/>
                <a:gd name="T17" fmla="*/ 22174 h 21600"/>
                <a:gd name="T18" fmla="*/ 21579 w 21600"/>
                <a:gd name="T19" fmla="*/ 27914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extrusionOk="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headEnd/>
              <a:tailEnd/>
            </a:ln>
          </p:spPr>
          <p:txBody>
            <a:bodyPr/>
            <a:lstStyle/>
            <a:p>
              <a:endParaRPr lang="en-US"/>
            </a:p>
          </p:txBody>
        </p:sp>
        <p:sp>
          <p:nvSpPr>
            <p:cNvPr id="444438" name="mainfrm"/>
            <p:cNvSpPr>
              <a:spLocks noEditPoints="1" noChangeArrowheads="1"/>
            </p:cNvSpPr>
            <p:nvPr/>
          </p:nvSpPr>
          <p:spPr bwMode="auto">
            <a:xfrm>
              <a:off x="3936" y="3360"/>
              <a:ext cx="384" cy="192"/>
            </a:xfrm>
            <a:custGeom>
              <a:avLst/>
              <a:gdLst>
                <a:gd name="T0" fmla="*/ 0 w 21600"/>
                <a:gd name="T1" fmla="*/ 0 h 21600"/>
                <a:gd name="T2" fmla="*/ 10800 w 21600"/>
                <a:gd name="T3" fmla="*/ 0 h 21600"/>
                <a:gd name="T4" fmla="*/ 21600 w 21600"/>
                <a:gd name="T5" fmla="*/ 0 h 21600"/>
                <a:gd name="T6" fmla="*/ 21600 w 21600"/>
                <a:gd name="T7" fmla="*/ 10800 h 21600"/>
                <a:gd name="T8" fmla="*/ 20603 w 21600"/>
                <a:gd name="T9" fmla="*/ 21600 h 21600"/>
                <a:gd name="T10" fmla="*/ 10800 w 21600"/>
                <a:gd name="T11" fmla="*/ 21600 h 21600"/>
                <a:gd name="T12" fmla="*/ 1163 w 21600"/>
                <a:gd name="T13" fmla="*/ 21600 h 21600"/>
                <a:gd name="T14" fmla="*/ 0 w 21600"/>
                <a:gd name="T15" fmla="*/ 10800 h 21600"/>
                <a:gd name="T16" fmla="*/ 332 w 21600"/>
                <a:gd name="T17" fmla="*/ 22174 h 21600"/>
                <a:gd name="T18" fmla="*/ 21579 w 21600"/>
                <a:gd name="T19" fmla="*/ 27914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extrusionOk="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headEnd/>
              <a:tailEnd/>
            </a:ln>
          </p:spPr>
          <p:txBody>
            <a:bodyPr/>
            <a:lstStyle/>
            <a:p>
              <a:endParaRPr lang="en-US"/>
            </a:p>
          </p:txBody>
        </p:sp>
        <p:sp>
          <p:nvSpPr>
            <p:cNvPr id="444439" name="mainfrm"/>
            <p:cNvSpPr>
              <a:spLocks noEditPoints="1" noChangeArrowheads="1"/>
            </p:cNvSpPr>
            <p:nvPr/>
          </p:nvSpPr>
          <p:spPr bwMode="auto">
            <a:xfrm>
              <a:off x="3936" y="2592"/>
              <a:ext cx="384" cy="192"/>
            </a:xfrm>
            <a:custGeom>
              <a:avLst/>
              <a:gdLst>
                <a:gd name="T0" fmla="*/ 0 w 21600"/>
                <a:gd name="T1" fmla="*/ 0 h 21600"/>
                <a:gd name="T2" fmla="*/ 10800 w 21600"/>
                <a:gd name="T3" fmla="*/ 0 h 21600"/>
                <a:gd name="T4" fmla="*/ 21600 w 21600"/>
                <a:gd name="T5" fmla="*/ 0 h 21600"/>
                <a:gd name="T6" fmla="*/ 21600 w 21600"/>
                <a:gd name="T7" fmla="*/ 10800 h 21600"/>
                <a:gd name="T8" fmla="*/ 20603 w 21600"/>
                <a:gd name="T9" fmla="*/ 21600 h 21600"/>
                <a:gd name="T10" fmla="*/ 10800 w 21600"/>
                <a:gd name="T11" fmla="*/ 21600 h 21600"/>
                <a:gd name="T12" fmla="*/ 1163 w 21600"/>
                <a:gd name="T13" fmla="*/ 21600 h 21600"/>
                <a:gd name="T14" fmla="*/ 0 w 21600"/>
                <a:gd name="T15" fmla="*/ 10800 h 21600"/>
                <a:gd name="T16" fmla="*/ 332 w 21600"/>
                <a:gd name="T17" fmla="*/ 22174 h 21600"/>
                <a:gd name="T18" fmla="*/ 21579 w 21600"/>
                <a:gd name="T19" fmla="*/ 27914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extrusionOk="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headEnd/>
              <a:tailEnd/>
            </a:ln>
          </p:spPr>
          <p:txBody>
            <a:bodyPr/>
            <a:lstStyle/>
            <a:p>
              <a:endParaRPr lang="en-US"/>
            </a:p>
          </p:txBody>
        </p:sp>
        <p:sp>
          <p:nvSpPr>
            <p:cNvPr id="444440" name="mainfrm"/>
            <p:cNvSpPr>
              <a:spLocks noEditPoints="1" noChangeArrowheads="1"/>
            </p:cNvSpPr>
            <p:nvPr/>
          </p:nvSpPr>
          <p:spPr bwMode="auto">
            <a:xfrm>
              <a:off x="3936" y="2256"/>
              <a:ext cx="384" cy="192"/>
            </a:xfrm>
            <a:custGeom>
              <a:avLst/>
              <a:gdLst>
                <a:gd name="T0" fmla="*/ 0 w 21600"/>
                <a:gd name="T1" fmla="*/ 0 h 21600"/>
                <a:gd name="T2" fmla="*/ 10800 w 21600"/>
                <a:gd name="T3" fmla="*/ 0 h 21600"/>
                <a:gd name="T4" fmla="*/ 21600 w 21600"/>
                <a:gd name="T5" fmla="*/ 0 h 21600"/>
                <a:gd name="T6" fmla="*/ 21600 w 21600"/>
                <a:gd name="T7" fmla="*/ 10800 h 21600"/>
                <a:gd name="T8" fmla="*/ 20603 w 21600"/>
                <a:gd name="T9" fmla="*/ 21600 h 21600"/>
                <a:gd name="T10" fmla="*/ 10800 w 21600"/>
                <a:gd name="T11" fmla="*/ 21600 h 21600"/>
                <a:gd name="T12" fmla="*/ 1163 w 21600"/>
                <a:gd name="T13" fmla="*/ 21600 h 21600"/>
                <a:gd name="T14" fmla="*/ 0 w 21600"/>
                <a:gd name="T15" fmla="*/ 10800 h 21600"/>
                <a:gd name="T16" fmla="*/ 332 w 21600"/>
                <a:gd name="T17" fmla="*/ 22174 h 21600"/>
                <a:gd name="T18" fmla="*/ 21579 w 21600"/>
                <a:gd name="T19" fmla="*/ 27914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extrusionOk="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headEnd/>
              <a:tailEnd/>
            </a:ln>
          </p:spPr>
          <p:txBody>
            <a:bodyPr/>
            <a:lstStyle/>
            <a:p>
              <a:endParaRPr lang="en-US"/>
            </a:p>
          </p:txBody>
        </p:sp>
        <p:sp>
          <p:nvSpPr>
            <p:cNvPr id="444441" name="Line 25"/>
            <p:cNvSpPr>
              <a:spLocks noChangeShapeType="1"/>
            </p:cNvSpPr>
            <p:nvPr/>
          </p:nvSpPr>
          <p:spPr bwMode="auto">
            <a:xfrm rot="5207878">
              <a:off x="816" y="3072"/>
              <a:ext cx="289" cy="1"/>
            </a:xfrm>
            <a:prstGeom prst="line">
              <a:avLst/>
            </a:prstGeom>
            <a:noFill/>
            <a:ln w="76200" cap="rnd">
              <a:solidFill>
                <a:schemeClr val="tx1"/>
              </a:solidFill>
              <a:prstDash val="sysDot"/>
              <a:miter lim="800000"/>
              <a:headEnd/>
              <a:tailEnd/>
            </a:ln>
            <a:effectLst/>
          </p:spPr>
          <p:txBody>
            <a:bodyPr wrap="none"/>
            <a:lstStyle/>
            <a:p>
              <a:endParaRPr lang="en-US"/>
            </a:p>
          </p:txBody>
        </p:sp>
        <p:sp>
          <p:nvSpPr>
            <p:cNvPr id="444442" name="Line 26"/>
            <p:cNvSpPr>
              <a:spLocks noChangeShapeType="1"/>
            </p:cNvSpPr>
            <p:nvPr/>
          </p:nvSpPr>
          <p:spPr bwMode="auto">
            <a:xfrm rot="5207878">
              <a:off x="3936" y="3072"/>
              <a:ext cx="289" cy="1"/>
            </a:xfrm>
            <a:prstGeom prst="line">
              <a:avLst/>
            </a:prstGeom>
            <a:noFill/>
            <a:ln w="76200" cap="rnd">
              <a:solidFill>
                <a:schemeClr val="tx1"/>
              </a:solidFill>
              <a:prstDash val="sysDot"/>
              <a:miter lim="800000"/>
              <a:headEnd/>
              <a:tailEnd/>
            </a:ln>
            <a:effectLst/>
          </p:spPr>
          <p:txBody>
            <a:bodyPr wrap="none"/>
            <a:lstStyle/>
            <a:p>
              <a:endParaRPr lang="en-US"/>
            </a:p>
          </p:txBody>
        </p:sp>
        <p:sp>
          <p:nvSpPr>
            <p:cNvPr id="444443" name="Rectangle 27"/>
            <p:cNvSpPr>
              <a:spLocks noChangeArrowheads="1"/>
            </p:cNvSpPr>
            <p:nvPr/>
          </p:nvSpPr>
          <p:spPr bwMode="auto">
            <a:xfrm>
              <a:off x="1248" y="1680"/>
              <a:ext cx="48" cy="2208"/>
            </a:xfrm>
            <a:prstGeom prst="rect">
              <a:avLst/>
            </a:prstGeom>
            <a:solidFill>
              <a:srgbClr val="808080"/>
            </a:solidFill>
            <a:ln w="9525">
              <a:solidFill>
                <a:schemeClr val="tx1"/>
              </a:solidFill>
              <a:miter lim="800000"/>
              <a:headEnd/>
              <a:tailEnd/>
            </a:ln>
            <a:effectLst/>
          </p:spPr>
          <p:txBody>
            <a:bodyPr wrap="none" anchor="ctr"/>
            <a:lstStyle/>
            <a:p>
              <a:endParaRPr lang="en-US"/>
            </a:p>
          </p:txBody>
        </p:sp>
        <p:sp>
          <p:nvSpPr>
            <p:cNvPr id="444444" name="Rectangle 28"/>
            <p:cNvSpPr>
              <a:spLocks noChangeArrowheads="1"/>
            </p:cNvSpPr>
            <p:nvPr/>
          </p:nvSpPr>
          <p:spPr bwMode="auto">
            <a:xfrm>
              <a:off x="3744" y="1680"/>
              <a:ext cx="48" cy="2208"/>
            </a:xfrm>
            <a:prstGeom prst="rect">
              <a:avLst/>
            </a:prstGeom>
            <a:solidFill>
              <a:srgbClr val="808080"/>
            </a:solidFill>
            <a:ln w="9525">
              <a:solidFill>
                <a:schemeClr val="tx1"/>
              </a:solidFill>
              <a:miter lim="800000"/>
              <a:headEnd/>
              <a:tailEnd/>
            </a:ln>
            <a:effectLst/>
          </p:spPr>
          <p:txBody>
            <a:bodyPr wrap="none" anchor="ctr"/>
            <a:lstStyle/>
            <a:p>
              <a:endParaRPr lang="en-US"/>
            </a:p>
          </p:txBody>
        </p:sp>
        <p:sp>
          <p:nvSpPr>
            <p:cNvPr id="444445" name="AutoShape 29"/>
            <p:cNvSpPr>
              <a:spLocks noChangeArrowheads="1"/>
            </p:cNvSpPr>
            <p:nvPr/>
          </p:nvSpPr>
          <p:spPr bwMode="auto">
            <a:xfrm>
              <a:off x="1104" y="2016"/>
              <a:ext cx="144" cy="48"/>
            </a:xfrm>
            <a:prstGeom prst="leftRightArrow">
              <a:avLst>
                <a:gd name="adj1" fmla="val 50000"/>
                <a:gd name="adj2" fmla="val 60000"/>
              </a:avLst>
            </a:prstGeom>
            <a:solidFill>
              <a:schemeClr val="folHlink"/>
            </a:solidFill>
            <a:ln w="9525">
              <a:solidFill>
                <a:schemeClr val="tx1"/>
              </a:solidFill>
              <a:miter lim="800000"/>
              <a:headEnd/>
              <a:tailEnd/>
            </a:ln>
            <a:effectLst/>
          </p:spPr>
          <p:txBody>
            <a:bodyPr wrap="none" anchor="ctr"/>
            <a:lstStyle/>
            <a:p>
              <a:endParaRPr lang="en-US"/>
            </a:p>
          </p:txBody>
        </p:sp>
        <p:sp>
          <p:nvSpPr>
            <p:cNvPr id="444446" name="AutoShape 30"/>
            <p:cNvSpPr>
              <a:spLocks noChangeArrowheads="1"/>
            </p:cNvSpPr>
            <p:nvPr/>
          </p:nvSpPr>
          <p:spPr bwMode="auto">
            <a:xfrm>
              <a:off x="1104" y="2304"/>
              <a:ext cx="144" cy="48"/>
            </a:xfrm>
            <a:prstGeom prst="leftRightArrow">
              <a:avLst>
                <a:gd name="adj1" fmla="val 50000"/>
                <a:gd name="adj2" fmla="val 60000"/>
              </a:avLst>
            </a:prstGeom>
            <a:solidFill>
              <a:schemeClr val="folHlink"/>
            </a:solidFill>
            <a:ln w="9525">
              <a:solidFill>
                <a:schemeClr val="tx1"/>
              </a:solidFill>
              <a:miter lim="800000"/>
              <a:headEnd/>
              <a:tailEnd/>
            </a:ln>
            <a:effectLst/>
          </p:spPr>
          <p:txBody>
            <a:bodyPr wrap="none" anchor="ctr"/>
            <a:lstStyle/>
            <a:p>
              <a:endParaRPr lang="en-US"/>
            </a:p>
          </p:txBody>
        </p:sp>
        <p:sp>
          <p:nvSpPr>
            <p:cNvPr id="444447" name="AutoShape 31"/>
            <p:cNvSpPr>
              <a:spLocks noChangeArrowheads="1"/>
            </p:cNvSpPr>
            <p:nvPr/>
          </p:nvSpPr>
          <p:spPr bwMode="auto">
            <a:xfrm>
              <a:off x="1296" y="2496"/>
              <a:ext cx="240" cy="144"/>
            </a:xfrm>
            <a:prstGeom prst="leftRightArrow">
              <a:avLst>
                <a:gd name="adj1" fmla="val 50000"/>
                <a:gd name="adj2" fmla="val 33333"/>
              </a:avLst>
            </a:prstGeom>
            <a:solidFill>
              <a:schemeClr val="folHlink"/>
            </a:solidFill>
            <a:ln w="9525">
              <a:solidFill>
                <a:schemeClr val="tx1"/>
              </a:solidFill>
              <a:miter lim="800000"/>
              <a:headEnd/>
              <a:tailEnd/>
            </a:ln>
            <a:effectLst/>
          </p:spPr>
          <p:txBody>
            <a:bodyPr wrap="none" anchor="ctr"/>
            <a:lstStyle/>
            <a:p>
              <a:endParaRPr lang="en-US"/>
            </a:p>
          </p:txBody>
        </p:sp>
        <p:sp>
          <p:nvSpPr>
            <p:cNvPr id="444448" name="AutoShape 32"/>
            <p:cNvSpPr>
              <a:spLocks noChangeArrowheads="1"/>
            </p:cNvSpPr>
            <p:nvPr/>
          </p:nvSpPr>
          <p:spPr bwMode="auto">
            <a:xfrm>
              <a:off x="1104" y="3504"/>
              <a:ext cx="144" cy="48"/>
            </a:xfrm>
            <a:prstGeom prst="leftRightArrow">
              <a:avLst>
                <a:gd name="adj1" fmla="val 50000"/>
                <a:gd name="adj2" fmla="val 60000"/>
              </a:avLst>
            </a:prstGeom>
            <a:solidFill>
              <a:schemeClr val="folHlink"/>
            </a:solidFill>
            <a:ln w="9525">
              <a:solidFill>
                <a:schemeClr val="tx1"/>
              </a:solidFill>
              <a:miter lim="800000"/>
              <a:headEnd/>
              <a:tailEnd/>
            </a:ln>
            <a:effectLst/>
          </p:spPr>
          <p:txBody>
            <a:bodyPr wrap="none" anchor="ctr"/>
            <a:lstStyle/>
            <a:p>
              <a:endParaRPr lang="en-US"/>
            </a:p>
          </p:txBody>
        </p:sp>
        <p:sp>
          <p:nvSpPr>
            <p:cNvPr id="444449" name="AutoShape 33"/>
            <p:cNvSpPr>
              <a:spLocks noChangeArrowheads="1"/>
            </p:cNvSpPr>
            <p:nvPr/>
          </p:nvSpPr>
          <p:spPr bwMode="auto">
            <a:xfrm>
              <a:off x="3792" y="2640"/>
              <a:ext cx="144" cy="48"/>
            </a:xfrm>
            <a:prstGeom prst="leftRightArrow">
              <a:avLst>
                <a:gd name="adj1" fmla="val 50000"/>
                <a:gd name="adj2" fmla="val 60000"/>
              </a:avLst>
            </a:prstGeom>
            <a:solidFill>
              <a:schemeClr val="folHlink"/>
            </a:solidFill>
            <a:ln w="9525">
              <a:solidFill>
                <a:schemeClr val="tx1"/>
              </a:solidFill>
              <a:miter lim="800000"/>
              <a:headEnd/>
              <a:tailEnd/>
            </a:ln>
            <a:effectLst/>
          </p:spPr>
          <p:txBody>
            <a:bodyPr wrap="none" anchor="ctr"/>
            <a:lstStyle/>
            <a:p>
              <a:endParaRPr lang="en-US"/>
            </a:p>
          </p:txBody>
        </p:sp>
        <p:sp>
          <p:nvSpPr>
            <p:cNvPr id="444450" name="AutoShape 34"/>
            <p:cNvSpPr>
              <a:spLocks noChangeArrowheads="1"/>
            </p:cNvSpPr>
            <p:nvPr/>
          </p:nvSpPr>
          <p:spPr bwMode="auto">
            <a:xfrm>
              <a:off x="3792" y="3456"/>
              <a:ext cx="144" cy="48"/>
            </a:xfrm>
            <a:prstGeom prst="leftRightArrow">
              <a:avLst>
                <a:gd name="adj1" fmla="val 50000"/>
                <a:gd name="adj2" fmla="val 60000"/>
              </a:avLst>
            </a:prstGeom>
            <a:solidFill>
              <a:schemeClr val="folHlink"/>
            </a:solidFill>
            <a:ln w="9525">
              <a:solidFill>
                <a:schemeClr val="tx1"/>
              </a:solidFill>
              <a:miter lim="800000"/>
              <a:headEnd/>
              <a:tailEnd/>
            </a:ln>
            <a:effectLst/>
          </p:spPr>
          <p:txBody>
            <a:bodyPr wrap="none" anchor="ctr"/>
            <a:lstStyle/>
            <a:p>
              <a:endParaRPr lang="en-US"/>
            </a:p>
          </p:txBody>
        </p:sp>
        <p:sp>
          <p:nvSpPr>
            <p:cNvPr id="444451" name="AutoShape 35"/>
            <p:cNvSpPr>
              <a:spLocks noChangeArrowheads="1"/>
            </p:cNvSpPr>
            <p:nvPr/>
          </p:nvSpPr>
          <p:spPr bwMode="auto">
            <a:xfrm>
              <a:off x="3792" y="2304"/>
              <a:ext cx="144" cy="48"/>
            </a:xfrm>
            <a:prstGeom prst="leftRightArrow">
              <a:avLst>
                <a:gd name="adj1" fmla="val 50000"/>
                <a:gd name="adj2" fmla="val 60000"/>
              </a:avLst>
            </a:prstGeom>
            <a:solidFill>
              <a:schemeClr val="folHlink"/>
            </a:solidFill>
            <a:ln w="9525">
              <a:solidFill>
                <a:schemeClr val="tx1"/>
              </a:solidFill>
              <a:miter lim="800000"/>
              <a:headEnd/>
              <a:tailEnd/>
            </a:ln>
            <a:effectLst/>
          </p:spPr>
          <p:txBody>
            <a:bodyPr wrap="none" anchor="ctr"/>
            <a:lstStyle/>
            <a:p>
              <a:endParaRPr lang="en-US"/>
            </a:p>
          </p:txBody>
        </p:sp>
        <p:sp>
          <p:nvSpPr>
            <p:cNvPr id="444452" name="AutoShape 36"/>
            <p:cNvSpPr>
              <a:spLocks noChangeArrowheads="1"/>
            </p:cNvSpPr>
            <p:nvPr/>
          </p:nvSpPr>
          <p:spPr bwMode="auto">
            <a:xfrm>
              <a:off x="3792" y="2016"/>
              <a:ext cx="144" cy="48"/>
            </a:xfrm>
            <a:prstGeom prst="leftRightArrow">
              <a:avLst>
                <a:gd name="adj1" fmla="val 50000"/>
                <a:gd name="adj2" fmla="val 60000"/>
              </a:avLst>
            </a:prstGeom>
            <a:solidFill>
              <a:schemeClr val="folHlink"/>
            </a:solidFill>
            <a:ln w="9525">
              <a:solidFill>
                <a:schemeClr val="tx1"/>
              </a:solidFill>
              <a:miter lim="800000"/>
              <a:headEnd/>
              <a:tailEnd/>
            </a:ln>
            <a:effectLst/>
          </p:spPr>
          <p:txBody>
            <a:bodyPr wrap="none" anchor="ctr"/>
            <a:lstStyle/>
            <a:p>
              <a:endParaRPr lang="en-US"/>
            </a:p>
          </p:txBody>
        </p:sp>
        <p:sp>
          <p:nvSpPr>
            <p:cNvPr id="444453" name="AutoShape 37"/>
            <p:cNvSpPr>
              <a:spLocks noChangeArrowheads="1"/>
            </p:cNvSpPr>
            <p:nvPr/>
          </p:nvSpPr>
          <p:spPr bwMode="auto">
            <a:xfrm>
              <a:off x="1104" y="2640"/>
              <a:ext cx="144" cy="48"/>
            </a:xfrm>
            <a:prstGeom prst="leftRightArrow">
              <a:avLst>
                <a:gd name="adj1" fmla="val 50000"/>
                <a:gd name="adj2" fmla="val 60000"/>
              </a:avLst>
            </a:prstGeom>
            <a:solidFill>
              <a:schemeClr val="folHlink"/>
            </a:solidFill>
            <a:ln w="9525">
              <a:solidFill>
                <a:schemeClr val="tx1"/>
              </a:solidFill>
              <a:miter lim="800000"/>
              <a:headEnd/>
              <a:tailEnd/>
            </a:ln>
            <a:effectLst/>
          </p:spPr>
          <p:txBody>
            <a:bodyPr wrap="none" anchor="ctr"/>
            <a:lstStyle/>
            <a:p>
              <a:endParaRPr lang="en-US"/>
            </a:p>
          </p:txBody>
        </p:sp>
        <p:sp>
          <p:nvSpPr>
            <p:cNvPr id="444454" name="AutoShape 38"/>
            <p:cNvSpPr>
              <a:spLocks noChangeArrowheads="1"/>
            </p:cNvSpPr>
            <p:nvPr/>
          </p:nvSpPr>
          <p:spPr bwMode="auto">
            <a:xfrm>
              <a:off x="3504" y="2496"/>
              <a:ext cx="240" cy="144"/>
            </a:xfrm>
            <a:prstGeom prst="leftRightArrow">
              <a:avLst>
                <a:gd name="adj1" fmla="val 50000"/>
                <a:gd name="adj2" fmla="val 33333"/>
              </a:avLst>
            </a:prstGeom>
            <a:solidFill>
              <a:schemeClr val="folHlink"/>
            </a:solidFill>
            <a:ln w="9525">
              <a:solidFill>
                <a:schemeClr val="tx1"/>
              </a:solidFill>
              <a:miter lim="800000"/>
              <a:headEnd/>
              <a:tailEnd/>
            </a:ln>
            <a:effectLst/>
          </p:spPr>
          <p:txBody>
            <a:bodyPr wrap="none" anchor="ctr"/>
            <a:lstStyle/>
            <a:p>
              <a:endParaRPr lang="en-US"/>
            </a:p>
          </p:txBody>
        </p:sp>
        <p:sp>
          <p:nvSpPr>
            <p:cNvPr id="444455" name="Text Box 39"/>
            <p:cNvSpPr txBox="1">
              <a:spLocks noChangeArrowheads="1"/>
            </p:cNvSpPr>
            <p:nvPr/>
          </p:nvSpPr>
          <p:spPr bwMode="auto">
            <a:xfrm>
              <a:off x="288" y="1742"/>
              <a:ext cx="792" cy="213"/>
            </a:xfrm>
            <a:prstGeom prst="rect">
              <a:avLst/>
            </a:prstGeom>
            <a:noFill/>
            <a:ln w="9525">
              <a:noFill/>
              <a:miter lim="800000"/>
              <a:headEnd/>
              <a:tailEnd/>
            </a:ln>
            <a:effectLst/>
          </p:spPr>
          <p:txBody>
            <a:bodyPr wrap="none">
              <a:spAutoFit/>
            </a:bodyPr>
            <a:lstStyle/>
            <a:p>
              <a:r>
                <a:rPr lang="en-US" sz="1600" dirty="0">
                  <a:solidFill>
                    <a:srgbClr val="000000"/>
                  </a:solidFill>
                </a:rPr>
                <a:t>Input ports</a:t>
              </a:r>
            </a:p>
          </p:txBody>
        </p:sp>
        <p:sp>
          <p:nvSpPr>
            <p:cNvPr id="444456" name="Text Box 40"/>
            <p:cNvSpPr txBox="1">
              <a:spLocks noChangeArrowheads="1"/>
            </p:cNvSpPr>
            <p:nvPr/>
          </p:nvSpPr>
          <p:spPr bwMode="auto">
            <a:xfrm>
              <a:off x="3792" y="1728"/>
              <a:ext cx="900" cy="213"/>
            </a:xfrm>
            <a:prstGeom prst="rect">
              <a:avLst/>
            </a:prstGeom>
            <a:noFill/>
            <a:ln w="9525">
              <a:noFill/>
              <a:miter lim="800000"/>
              <a:headEnd/>
              <a:tailEnd/>
            </a:ln>
            <a:effectLst/>
          </p:spPr>
          <p:txBody>
            <a:bodyPr wrap="none">
              <a:spAutoFit/>
            </a:bodyPr>
            <a:lstStyle/>
            <a:p>
              <a:r>
                <a:rPr lang="en-US" sz="1600" dirty="0">
                  <a:solidFill>
                    <a:srgbClr val="000000"/>
                  </a:solidFill>
                </a:rPr>
                <a:t>Output ports</a:t>
              </a:r>
            </a:p>
          </p:txBody>
        </p:sp>
        <p:sp>
          <p:nvSpPr>
            <p:cNvPr id="444457" name="Text Box 41"/>
            <p:cNvSpPr txBox="1">
              <a:spLocks noChangeArrowheads="1"/>
            </p:cNvSpPr>
            <p:nvPr/>
          </p:nvSpPr>
          <p:spPr bwMode="auto">
            <a:xfrm>
              <a:off x="1574" y="3333"/>
              <a:ext cx="1695" cy="288"/>
            </a:xfrm>
            <a:prstGeom prst="rect">
              <a:avLst/>
            </a:prstGeom>
            <a:noFill/>
            <a:ln w="9525">
              <a:noFill/>
              <a:miter lim="800000"/>
              <a:headEnd/>
              <a:tailEnd/>
            </a:ln>
            <a:effectLst/>
          </p:spPr>
          <p:txBody>
            <a:bodyPr wrap="none">
              <a:spAutoFit/>
            </a:bodyPr>
            <a:lstStyle/>
            <a:p>
              <a:r>
                <a:rPr lang="en-US">
                  <a:solidFill>
                    <a:srgbClr val="0066FF"/>
                  </a:solidFill>
                </a:rPr>
                <a:t>Network Processor</a:t>
              </a:r>
            </a:p>
          </p:txBody>
        </p:sp>
        <p:sp>
          <p:nvSpPr>
            <p:cNvPr id="444458" name="Text Box 42"/>
            <p:cNvSpPr txBox="1">
              <a:spLocks noChangeArrowheads="1"/>
            </p:cNvSpPr>
            <p:nvPr/>
          </p:nvSpPr>
          <p:spPr bwMode="auto">
            <a:xfrm>
              <a:off x="1008" y="1536"/>
              <a:ext cx="360" cy="213"/>
            </a:xfrm>
            <a:prstGeom prst="rect">
              <a:avLst/>
            </a:prstGeom>
            <a:noFill/>
            <a:ln w="9525">
              <a:noFill/>
              <a:miter lim="800000"/>
              <a:headEnd/>
              <a:tailEnd/>
            </a:ln>
            <a:effectLst/>
          </p:spPr>
          <p:txBody>
            <a:bodyPr wrap="none">
              <a:spAutoFit/>
            </a:bodyPr>
            <a:lstStyle/>
            <a:p>
              <a:r>
                <a:rPr lang="en-US" sz="1600" dirty="0">
                  <a:solidFill>
                    <a:srgbClr val="000000"/>
                  </a:solidFill>
                </a:rPr>
                <a:t>Bus</a:t>
              </a:r>
            </a:p>
          </p:txBody>
        </p:sp>
        <p:sp>
          <p:nvSpPr>
            <p:cNvPr id="444459" name="Text Box 43"/>
            <p:cNvSpPr txBox="1">
              <a:spLocks noChangeArrowheads="1"/>
            </p:cNvSpPr>
            <p:nvPr/>
          </p:nvSpPr>
          <p:spPr bwMode="auto">
            <a:xfrm>
              <a:off x="3648" y="1536"/>
              <a:ext cx="360" cy="213"/>
            </a:xfrm>
            <a:prstGeom prst="rect">
              <a:avLst/>
            </a:prstGeom>
            <a:noFill/>
            <a:ln w="9525">
              <a:noFill/>
              <a:miter lim="800000"/>
              <a:headEnd/>
              <a:tailEnd/>
            </a:ln>
            <a:effectLst/>
          </p:spPr>
          <p:txBody>
            <a:bodyPr wrap="none">
              <a:spAutoFit/>
            </a:bodyPr>
            <a:lstStyle/>
            <a:p>
              <a:r>
                <a:rPr lang="en-US" sz="1600" dirty="0">
                  <a:solidFill>
                    <a:srgbClr val="000000"/>
                  </a:solidFill>
                </a:rPr>
                <a:t>Bus</a:t>
              </a: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t>Network Processor &amp; Its Applications</a:t>
            </a:r>
          </a:p>
        </p:txBody>
      </p:sp>
      <p:sp>
        <p:nvSpPr>
          <p:cNvPr id="457730" name="Rectangle 2"/>
          <p:cNvSpPr>
            <a:spLocks noGrp="1" noChangeArrowheads="1"/>
          </p:cNvSpPr>
          <p:nvPr>
            <p:ph type="title"/>
          </p:nvPr>
        </p:nvSpPr>
        <p:spPr>
          <a:xfrm>
            <a:off x="1371600" y="381000"/>
            <a:ext cx="6761163" cy="474663"/>
          </a:xfrm>
        </p:spPr>
        <p:txBody>
          <a:bodyPr/>
          <a:lstStyle/>
          <a:p>
            <a:r>
              <a:rPr lang="en-US" dirty="0"/>
              <a:t>IXP1200 Block Diagram</a:t>
            </a:r>
          </a:p>
        </p:txBody>
      </p:sp>
      <p:sp>
        <p:nvSpPr>
          <p:cNvPr id="457731" name="Rectangle 3"/>
          <p:cNvSpPr>
            <a:spLocks noGrp="1" noChangeArrowheads="1"/>
          </p:cNvSpPr>
          <p:nvPr>
            <p:ph type="body" idx="1"/>
          </p:nvPr>
        </p:nvSpPr>
        <p:spPr>
          <a:xfrm>
            <a:off x="5562600" y="1295400"/>
            <a:ext cx="2971800" cy="4957762"/>
          </a:xfrm>
        </p:spPr>
        <p:txBody>
          <a:bodyPr/>
          <a:lstStyle/>
          <a:p>
            <a:pPr>
              <a:lnSpc>
                <a:spcPct val="90000"/>
              </a:lnSpc>
            </a:pPr>
            <a:r>
              <a:rPr lang="en-US" sz="2000" dirty="0" err="1"/>
              <a:t>StrongARM</a:t>
            </a:r>
            <a:r>
              <a:rPr lang="en-US" sz="2000" dirty="0"/>
              <a:t> processing core</a:t>
            </a:r>
          </a:p>
          <a:p>
            <a:pPr>
              <a:lnSpc>
                <a:spcPct val="90000"/>
              </a:lnSpc>
            </a:pPr>
            <a:r>
              <a:rPr lang="en-US" sz="2000" dirty="0" err="1"/>
              <a:t>Microengines</a:t>
            </a:r>
            <a:r>
              <a:rPr lang="en-US" sz="2000" dirty="0"/>
              <a:t> introduce new ISA</a:t>
            </a:r>
          </a:p>
          <a:p>
            <a:pPr>
              <a:lnSpc>
                <a:spcPct val="90000"/>
              </a:lnSpc>
            </a:pPr>
            <a:r>
              <a:rPr lang="en-US" sz="2000" dirty="0"/>
              <a:t>I/O</a:t>
            </a:r>
          </a:p>
          <a:p>
            <a:pPr lvl="1">
              <a:lnSpc>
                <a:spcPct val="90000"/>
              </a:lnSpc>
            </a:pPr>
            <a:r>
              <a:rPr lang="en-US" dirty="0"/>
              <a:t>PCI</a:t>
            </a:r>
          </a:p>
          <a:p>
            <a:pPr lvl="1">
              <a:lnSpc>
                <a:spcPct val="90000"/>
              </a:lnSpc>
            </a:pPr>
            <a:r>
              <a:rPr lang="en-US" dirty="0"/>
              <a:t>SDRAM</a:t>
            </a:r>
          </a:p>
          <a:p>
            <a:pPr lvl="1">
              <a:lnSpc>
                <a:spcPct val="90000"/>
              </a:lnSpc>
            </a:pPr>
            <a:r>
              <a:rPr lang="en-US" dirty="0"/>
              <a:t>SRAM</a:t>
            </a:r>
          </a:p>
          <a:p>
            <a:pPr lvl="1">
              <a:lnSpc>
                <a:spcPct val="90000"/>
              </a:lnSpc>
            </a:pPr>
            <a:r>
              <a:rPr lang="en-US" dirty="0"/>
              <a:t>IX : PCI-like packet bus</a:t>
            </a:r>
          </a:p>
          <a:p>
            <a:pPr>
              <a:lnSpc>
                <a:spcPct val="90000"/>
              </a:lnSpc>
            </a:pPr>
            <a:r>
              <a:rPr lang="en-US" sz="2000" dirty="0"/>
              <a:t>On chip FIFOs</a:t>
            </a:r>
          </a:p>
          <a:p>
            <a:pPr lvl="1">
              <a:lnSpc>
                <a:spcPct val="90000"/>
              </a:lnSpc>
            </a:pPr>
            <a:r>
              <a:rPr lang="en-US" dirty="0"/>
              <a:t>16 entry 64B each</a:t>
            </a:r>
          </a:p>
        </p:txBody>
      </p:sp>
      <p:pic>
        <p:nvPicPr>
          <p:cNvPr id="457732" name="Picture 4" descr="IXP1200 F1"/>
          <p:cNvPicPr>
            <a:picLocks noChangeAspect="1" noChangeArrowheads="1"/>
          </p:cNvPicPr>
          <p:nvPr/>
        </p:nvPicPr>
        <p:blipFill>
          <a:blip r:embed="rId3" cstate="print"/>
          <a:srcRect/>
          <a:stretch>
            <a:fillRect/>
          </a:stretch>
        </p:blipFill>
        <p:spPr bwMode="auto">
          <a:xfrm>
            <a:off x="762000" y="1447800"/>
            <a:ext cx="4538663" cy="43434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dirty="0"/>
              <a:t>Network Processor &amp; Its Applications</a:t>
            </a:r>
          </a:p>
        </p:txBody>
      </p:sp>
      <p:sp>
        <p:nvSpPr>
          <p:cNvPr id="459778" name="Rectangle 2"/>
          <p:cNvSpPr>
            <a:spLocks noGrp="1" noChangeArrowheads="1"/>
          </p:cNvSpPr>
          <p:nvPr>
            <p:ph type="title"/>
          </p:nvPr>
        </p:nvSpPr>
        <p:spPr>
          <a:xfrm>
            <a:off x="1371600" y="304800"/>
            <a:ext cx="6532563" cy="474663"/>
          </a:xfrm>
        </p:spPr>
        <p:txBody>
          <a:bodyPr/>
          <a:lstStyle/>
          <a:p>
            <a:r>
              <a:rPr lang="en-US"/>
              <a:t>IXP1200 Microengine</a:t>
            </a:r>
          </a:p>
        </p:txBody>
      </p:sp>
      <p:sp>
        <p:nvSpPr>
          <p:cNvPr id="459779" name="Rectangle 3"/>
          <p:cNvSpPr>
            <a:spLocks noGrp="1" noChangeArrowheads="1"/>
          </p:cNvSpPr>
          <p:nvPr>
            <p:ph type="body" idx="1"/>
          </p:nvPr>
        </p:nvSpPr>
        <p:spPr>
          <a:xfrm>
            <a:off x="838200" y="1219200"/>
            <a:ext cx="3810000" cy="4343400"/>
          </a:xfrm>
        </p:spPr>
        <p:txBody>
          <a:bodyPr/>
          <a:lstStyle/>
          <a:p>
            <a:pPr>
              <a:lnSpc>
                <a:spcPct val="90000"/>
              </a:lnSpc>
            </a:pPr>
            <a:r>
              <a:rPr lang="en-US" sz="1800" dirty="0"/>
              <a:t>4 hardware contexts</a:t>
            </a:r>
          </a:p>
          <a:p>
            <a:pPr lvl="1">
              <a:lnSpc>
                <a:spcPct val="90000"/>
              </a:lnSpc>
            </a:pPr>
            <a:r>
              <a:rPr lang="en-US" sz="1600" dirty="0"/>
              <a:t>Single issue processor</a:t>
            </a:r>
          </a:p>
          <a:p>
            <a:pPr lvl="1">
              <a:lnSpc>
                <a:spcPct val="90000"/>
              </a:lnSpc>
            </a:pPr>
            <a:r>
              <a:rPr lang="en-US" sz="1600" dirty="0"/>
              <a:t>Explicit optional context switch on SRAM access</a:t>
            </a:r>
          </a:p>
          <a:p>
            <a:pPr>
              <a:lnSpc>
                <a:spcPct val="90000"/>
              </a:lnSpc>
            </a:pPr>
            <a:r>
              <a:rPr lang="en-US" sz="1800" dirty="0"/>
              <a:t>Registers</a:t>
            </a:r>
          </a:p>
          <a:p>
            <a:pPr lvl="1">
              <a:lnSpc>
                <a:spcPct val="90000"/>
              </a:lnSpc>
            </a:pPr>
            <a:r>
              <a:rPr lang="en-US" sz="1600" dirty="0"/>
              <a:t>All are single ported</a:t>
            </a:r>
          </a:p>
          <a:p>
            <a:pPr lvl="1">
              <a:lnSpc>
                <a:spcPct val="90000"/>
              </a:lnSpc>
            </a:pPr>
            <a:r>
              <a:rPr lang="en-US" sz="1600" dirty="0"/>
              <a:t>Separate GPR</a:t>
            </a:r>
          </a:p>
          <a:p>
            <a:pPr lvl="1">
              <a:lnSpc>
                <a:spcPct val="90000"/>
              </a:lnSpc>
            </a:pPr>
            <a:r>
              <a:rPr lang="en-US" sz="1600" dirty="0"/>
              <a:t>256*6 = 1536 registers total</a:t>
            </a:r>
          </a:p>
          <a:p>
            <a:pPr>
              <a:lnSpc>
                <a:spcPct val="90000"/>
              </a:lnSpc>
            </a:pPr>
            <a:r>
              <a:rPr lang="en-US" sz="1800" dirty="0"/>
              <a:t>32-bit ALU</a:t>
            </a:r>
          </a:p>
          <a:p>
            <a:pPr lvl="1">
              <a:lnSpc>
                <a:spcPct val="90000"/>
              </a:lnSpc>
            </a:pPr>
            <a:r>
              <a:rPr lang="en-US" sz="1600" dirty="0"/>
              <a:t>Can access GPR or XFER registers</a:t>
            </a:r>
          </a:p>
          <a:p>
            <a:pPr>
              <a:lnSpc>
                <a:spcPct val="90000"/>
              </a:lnSpc>
            </a:pPr>
            <a:r>
              <a:rPr lang="en-US" sz="1800" dirty="0"/>
              <a:t>Shared hash unit</a:t>
            </a:r>
          </a:p>
          <a:p>
            <a:pPr lvl="1">
              <a:lnSpc>
                <a:spcPct val="90000"/>
              </a:lnSpc>
            </a:pPr>
            <a:r>
              <a:rPr lang="en-US" sz="1600" dirty="0"/>
              <a:t>1/2/3 values – 48b/64b</a:t>
            </a:r>
          </a:p>
          <a:p>
            <a:pPr>
              <a:lnSpc>
                <a:spcPct val="90000"/>
              </a:lnSpc>
            </a:pPr>
            <a:r>
              <a:rPr lang="en-US" sz="1800" dirty="0" smtClean="0"/>
              <a:t>Standard 5 stage pipeline</a:t>
            </a:r>
          </a:p>
          <a:p>
            <a:pPr lvl="1">
              <a:lnSpc>
                <a:spcPct val="90000"/>
              </a:lnSpc>
            </a:pPr>
            <a:r>
              <a:rPr lang="en-US" sz="1600" dirty="0" smtClean="0"/>
              <a:t>For </a:t>
            </a:r>
            <a:r>
              <a:rPr lang="en-US" sz="1600" dirty="0"/>
              <a:t>IP routing hashing</a:t>
            </a:r>
          </a:p>
          <a:p>
            <a:pPr>
              <a:lnSpc>
                <a:spcPct val="90000"/>
              </a:lnSpc>
            </a:pPr>
            <a:r>
              <a:rPr lang="en-US" sz="1800" dirty="0" smtClean="0"/>
              <a:t>4KB </a:t>
            </a:r>
            <a:r>
              <a:rPr lang="en-US" sz="1800" dirty="0"/>
              <a:t>SRAM instruction store – not a cache!</a:t>
            </a:r>
          </a:p>
          <a:p>
            <a:pPr>
              <a:lnSpc>
                <a:spcPct val="90000"/>
              </a:lnSpc>
            </a:pPr>
            <a:r>
              <a:rPr lang="en-US" sz="1800" dirty="0"/>
              <a:t>Barrel shifter</a:t>
            </a:r>
          </a:p>
          <a:p>
            <a:pPr>
              <a:lnSpc>
                <a:spcPct val="90000"/>
              </a:lnSpc>
            </a:pPr>
            <a:endParaRPr lang="en-US" dirty="0"/>
          </a:p>
        </p:txBody>
      </p:sp>
      <p:pic>
        <p:nvPicPr>
          <p:cNvPr id="459780" name="Picture 4" descr="IXP1200 F3"/>
          <p:cNvPicPr>
            <a:picLocks noChangeAspect="1" noChangeArrowheads="1"/>
          </p:cNvPicPr>
          <p:nvPr/>
        </p:nvPicPr>
        <p:blipFill>
          <a:blip r:embed="rId3" cstate="print"/>
          <a:srcRect/>
          <a:stretch>
            <a:fillRect/>
          </a:stretch>
        </p:blipFill>
        <p:spPr bwMode="auto">
          <a:xfrm>
            <a:off x="4419600" y="2286000"/>
            <a:ext cx="4111625" cy="3109913"/>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ooter Placeholder 4"/>
          <p:cNvSpPr>
            <a:spLocks noGrp="1"/>
          </p:cNvSpPr>
          <p:nvPr>
            <p:ph type="ftr" sz="quarter" idx="11"/>
          </p:nvPr>
        </p:nvSpPr>
        <p:spPr/>
        <p:txBody>
          <a:bodyPr/>
          <a:lstStyle/>
          <a:p>
            <a:r>
              <a:rPr lang="en-US"/>
              <a:t>Network Processor &amp; Its Applications</a:t>
            </a:r>
          </a:p>
        </p:txBody>
      </p:sp>
      <p:sp>
        <p:nvSpPr>
          <p:cNvPr id="42" name="Slide Number Placeholder 5"/>
          <p:cNvSpPr>
            <a:spLocks noGrp="1"/>
          </p:cNvSpPr>
          <p:nvPr>
            <p:ph type="sldNum" sz="quarter" idx="12"/>
          </p:nvPr>
        </p:nvSpPr>
        <p:spPr/>
        <p:txBody>
          <a:bodyPr/>
          <a:lstStyle/>
          <a:p>
            <a:fld id="{A433BA1D-A060-4D59-B06B-D3EB803F4F3F}" type="slidenum">
              <a:rPr lang="en-US"/>
              <a:pPr/>
              <a:t>19</a:t>
            </a:fld>
            <a:endParaRPr lang="en-US"/>
          </a:p>
        </p:txBody>
      </p:sp>
      <p:sp>
        <p:nvSpPr>
          <p:cNvPr id="461826" name="Rectangle 2"/>
          <p:cNvSpPr>
            <a:spLocks noGrp="1" noChangeArrowheads="1"/>
          </p:cNvSpPr>
          <p:nvPr>
            <p:ph type="title"/>
          </p:nvPr>
        </p:nvSpPr>
        <p:spPr>
          <a:xfrm>
            <a:off x="1295400" y="304800"/>
            <a:ext cx="6913563" cy="474663"/>
          </a:xfrm>
        </p:spPr>
        <p:txBody>
          <a:bodyPr/>
          <a:lstStyle/>
          <a:p>
            <a:r>
              <a:rPr lang="en-US"/>
              <a:t>IXP 2400 Block Diagram</a:t>
            </a:r>
          </a:p>
        </p:txBody>
      </p:sp>
      <p:sp>
        <p:nvSpPr>
          <p:cNvPr id="461827" name="Rectangle 3"/>
          <p:cNvSpPr>
            <a:spLocks noGrp="1" noChangeArrowheads="1"/>
          </p:cNvSpPr>
          <p:nvPr>
            <p:ph type="body" idx="1"/>
          </p:nvPr>
        </p:nvSpPr>
        <p:spPr>
          <a:xfrm>
            <a:off x="5638800" y="1219200"/>
            <a:ext cx="3048000" cy="4876800"/>
          </a:xfrm>
        </p:spPr>
        <p:txBody>
          <a:bodyPr/>
          <a:lstStyle/>
          <a:p>
            <a:pPr>
              <a:lnSpc>
                <a:spcPct val="80000"/>
              </a:lnSpc>
            </a:pPr>
            <a:r>
              <a:rPr lang="en-US" sz="2000"/>
              <a:t>XScale core replaces StrongARM</a:t>
            </a:r>
          </a:p>
          <a:p>
            <a:pPr>
              <a:lnSpc>
                <a:spcPct val="80000"/>
              </a:lnSpc>
            </a:pPr>
            <a:r>
              <a:rPr lang="en-US" sz="2000"/>
              <a:t>Microengines</a:t>
            </a:r>
          </a:p>
          <a:p>
            <a:pPr lvl="1">
              <a:lnSpc>
                <a:spcPct val="80000"/>
              </a:lnSpc>
            </a:pPr>
            <a:r>
              <a:rPr lang="en-US" sz="1800"/>
              <a:t>Faster</a:t>
            </a:r>
          </a:p>
          <a:p>
            <a:pPr lvl="1">
              <a:lnSpc>
                <a:spcPct val="80000"/>
              </a:lnSpc>
            </a:pPr>
            <a:r>
              <a:rPr lang="en-US" sz="1800"/>
              <a:t>More: 2 clusters of 4 microengines each</a:t>
            </a:r>
          </a:p>
          <a:p>
            <a:pPr>
              <a:lnSpc>
                <a:spcPct val="80000"/>
              </a:lnSpc>
            </a:pPr>
            <a:r>
              <a:rPr lang="en-US" sz="2000"/>
              <a:t>Local memory</a:t>
            </a:r>
          </a:p>
          <a:p>
            <a:pPr>
              <a:lnSpc>
                <a:spcPct val="80000"/>
              </a:lnSpc>
            </a:pPr>
            <a:r>
              <a:rPr lang="en-US" sz="2000"/>
              <a:t>Next neighbor routes added between microengines</a:t>
            </a:r>
          </a:p>
          <a:p>
            <a:pPr>
              <a:lnSpc>
                <a:spcPct val="80000"/>
              </a:lnSpc>
            </a:pPr>
            <a:r>
              <a:rPr lang="en-US" sz="2000"/>
              <a:t>Hardware to accelerate CRC operations and Random number generation</a:t>
            </a:r>
          </a:p>
          <a:p>
            <a:pPr>
              <a:lnSpc>
                <a:spcPct val="80000"/>
              </a:lnSpc>
            </a:pPr>
            <a:r>
              <a:rPr lang="en-US" sz="2000"/>
              <a:t>16 entry CAM</a:t>
            </a:r>
            <a:endParaRPr lang="en-US"/>
          </a:p>
          <a:p>
            <a:pPr>
              <a:lnSpc>
                <a:spcPct val="80000"/>
              </a:lnSpc>
            </a:pPr>
            <a:endParaRPr lang="en-US" sz="2000"/>
          </a:p>
        </p:txBody>
      </p:sp>
      <p:grpSp>
        <p:nvGrpSpPr>
          <p:cNvPr id="2" name="Group 4"/>
          <p:cNvGrpSpPr>
            <a:grpSpLocks/>
          </p:cNvGrpSpPr>
          <p:nvPr/>
        </p:nvGrpSpPr>
        <p:grpSpPr bwMode="auto">
          <a:xfrm>
            <a:off x="457200" y="1828800"/>
            <a:ext cx="5029200" cy="3962400"/>
            <a:chOff x="624" y="1296"/>
            <a:chExt cx="2736" cy="2016"/>
          </a:xfrm>
        </p:grpSpPr>
        <p:sp>
          <p:nvSpPr>
            <p:cNvPr id="461829" name="Rectangle 5"/>
            <p:cNvSpPr>
              <a:spLocks noChangeArrowheads="1"/>
            </p:cNvSpPr>
            <p:nvPr/>
          </p:nvSpPr>
          <p:spPr bwMode="auto">
            <a:xfrm>
              <a:off x="1632" y="1536"/>
              <a:ext cx="336" cy="192"/>
            </a:xfrm>
            <a:prstGeom prst="rect">
              <a:avLst/>
            </a:prstGeom>
            <a:solidFill>
              <a:schemeClr val="hlink"/>
            </a:solidFill>
            <a:ln w="9525">
              <a:solidFill>
                <a:schemeClr val="tx1"/>
              </a:solidFill>
              <a:miter lim="800000"/>
              <a:headEnd/>
              <a:tailEnd/>
            </a:ln>
            <a:effectLst/>
          </p:spPr>
          <p:txBody>
            <a:bodyPr wrap="none" anchor="ctr"/>
            <a:lstStyle/>
            <a:p>
              <a:pPr algn="ctr"/>
              <a:r>
                <a:rPr lang="en-US" sz="1600"/>
                <a:t>ME0</a:t>
              </a:r>
            </a:p>
          </p:txBody>
        </p:sp>
        <p:sp>
          <p:nvSpPr>
            <p:cNvPr id="461830" name="Rectangle 6"/>
            <p:cNvSpPr>
              <a:spLocks noChangeArrowheads="1"/>
            </p:cNvSpPr>
            <p:nvPr/>
          </p:nvSpPr>
          <p:spPr bwMode="auto">
            <a:xfrm>
              <a:off x="2112" y="1536"/>
              <a:ext cx="336" cy="192"/>
            </a:xfrm>
            <a:prstGeom prst="rect">
              <a:avLst/>
            </a:prstGeom>
            <a:solidFill>
              <a:schemeClr val="hlink"/>
            </a:solidFill>
            <a:ln w="9525">
              <a:solidFill>
                <a:schemeClr val="tx1"/>
              </a:solidFill>
              <a:miter lim="800000"/>
              <a:headEnd/>
              <a:tailEnd/>
            </a:ln>
            <a:effectLst/>
          </p:spPr>
          <p:txBody>
            <a:bodyPr wrap="none" anchor="ctr"/>
            <a:lstStyle/>
            <a:p>
              <a:pPr algn="ctr"/>
              <a:r>
                <a:rPr lang="en-US" sz="1600"/>
                <a:t>ME1</a:t>
              </a:r>
            </a:p>
          </p:txBody>
        </p:sp>
        <p:sp>
          <p:nvSpPr>
            <p:cNvPr id="461831" name="Rectangle 7"/>
            <p:cNvSpPr>
              <a:spLocks noChangeArrowheads="1"/>
            </p:cNvSpPr>
            <p:nvPr/>
          </p:nvSpPr>
          <p:spPr bwMode="auto">
            <a:xfrm>
              <a:off x="2112" y="1824"/>
              <a:ext cx="336" cy="192"/>
            </a:xfrm>
            <a:prstGeom prst="rect">
              <a:avLst/>
            </a:prstGeom>
            <a:solidFill>
              <a:schemeClr val="hlink"/>
            </a:solidFill>
            <a:ln w="9525">
              <a:solidFill>
                <a:schemeClr val="tx1"/>
              </a:solidFill>
              <a:miter lim="800000"/>
              <a:headEnd/>
              <a:tailEnd/>
            </a:ln>
            <a:effectLst/>
          </p:spPr>
          <p:txBody>
            <a:bodyPr wrap="none" anchor="ctr"/>
            <a:lstStyle/>
            <a:p>
              <a:pPr algn="ctr"/>
              <a:r>
                <a:rPr lang="en-US" sz="1600"/>
                <a:t>ME2</a:t>
              </a:r>
            </a:p>
          </p:txBody>
        </p:sp>
        <p:sp>
          <p:nvSpPr>
            <p:cNvPr id="461832" name="Rectangle 8"/>
            <p:cNvSpPr>
              <a:spLocks noChangeArrowheads="1"/>
            </p:cNvSpPr>
            <p:nvPr/>
          </p:nvSpPr>
          <p:spPr bwMode="auto">
            <a:xfrm>
              <a:off x="1632" y="1824"/>
              <a:ext cx="336" cy="192"/>
            </a:xfrm>
            <a:prstGeom prst="rect">
              <a:avLst/>
            </a:prstGeom>
            <a:solidFill>
              <a:schemeClr val="hlink"/>
            </a:solidFill>
            <a:ln w="9525">
              <a:solidFill>
                <a:schemeClr val="tx1"/>
              </a:solidFill>
              <a:miter lim="800000"/>
              <a:headEnd/>
              <a:tailEnd/>
            </a:ln>
            <a:effectLst/>
          </p:spPr>
          <p:txBody>
            <a:bodyPr wrap="none" anchor="ctr"/>
            <a:lstStyle/>
            <a:p>
              <a:pPr algn="ctr"/>
              <a:r>
                <a:rPr lang="en-US" sz="1600"/>
                <a:t>ME3</a:t>
              </a:r>
            </a:p>
          </p:txBody>
        </p:sp>
        <p:sp>
          <p:nvSpPr>
            <p:cNvPr id="461833" name="Rectangle 9"/>
            <p:cNvSpPr>
              <a:spLocks noChangeArrowheads="1"/>
            </p:cNvSpPr>
            <p:nvPr/>
          </p:nvSpPr>
          <p:spPr bwMode="auto">
            <a:xfrm>
              <a:off x="1632" y="2544"/>
              <a:ext cx="336" cy="192"/>
            </a:xfrm>
            <a:prstGeom prst="rect">
              <a:avLst/>
            </a:prstGeom>
            <a:solidFill>
              <a:schemeClr val="hlink"/>
            </a:solidFill>
            <a:ln w="9525">
              <a:solidFill>
                <a:schemeClr val="tx1"/>
              </a:solidFill>
              <a:miter lim="800000"/>
              <a:headEnd/>
              <a:tailEnd/>
            </a:ln>
            <a:effectLst/>
          </p:spPr>
          <p:txBody>
            <a:bodyPr wrap="none" anchor="ctr"/>
            <a:lstStyle/>
            <a:p>
              <a:pPr algn="ctr"/>
              <a:r>
                <a:rPr lang="en-US" sz="1600"/>
                <a:t>ME4</a:t>
              </a:r>
            </a:p>
          </p:txBody>
        </p:sp>
        <p:sp>
          <p:nvSpPr>
            <p:cNvPr id="461834" name="Rectangle 10"/>
            <p:cNvSpPr>
              <a:spLocks noChangeArrowheads="1"/>
            </p:cNvSpPr>
            <p:nvPr/>
          </p:nvSpPr>
          <p:spPr bwMode="auto">
            <a:xfrm>
              <a:off x="2112" y="2544"/>
              <a:ext cx="336" cy="192"/>
            </a:xfrm>
            <a:prstGeom prst="rect">
              <a:avLst/>
            </a:prstGeom>
            <a:solidFill>
              <a:schemeClr val="hlink"/>
            </a:solidFill>
            <a:ln w="9525">
              <a:solidFill>
                <a:schemeClr val="tx1"/>
              </a:solidFill>
              <a:miter lim="800000"/>
              <a:headEnd/>
              <a:tailEnd/>
            </a:ln>
            <a:effectLst/>
          </p:spPr>
          <p:txBody>
            <a:bodyPr wrap="none" anchor="ctr"/>
            <a:lstStyle/>
            <a:p>
              <a:pPr algn="ctr"/>
              <a:r>
                <a:rPr lang="en-US" sz="1600"/>
                <a:t>ME5</a:t>
              </a:r>
            </a:p>
          </p:txBody>
        </p:sp>
        <p:sp>
          <p:nvSpPr>
            <p:cNvPr id="461835" name="Rectangle 11"/>
            <p:cNvSpPr>
              <a:spLocks noChangeArrowheads="1"/>
            </p:cNvSpPr>
            <p:nvPr/>
          </p:nvSpPr>
          <p:spPr bwMode="auto">
            <a:xfrm>
              <a:off x="2112" y="2832"/>
              <a:ext cx="336" cy="192"/>
            </a:xfrm>
            <a:prstGeom prst="rect">
              <a:avLst/>
            </a:prstGeom>
            <a:solidFill>
              <a:schemeClr val="hlink"/>
            </a:solidFill>
            <a:ln w="9525">
              <a:solidFill>
                <a:schemeClr val="tx1"/>
              </a:solidFill>
              <a:miter lim="800000"/>
              <a:headEnd/>
              <a:tailEnd/>
            </a:ln>
            <a:effectLst/>
          </p:spPr>
          <p:txBody>
            <a:bodyPr wrap="none" anchor="ctr"/>
            <a:lstStyle/>
            <a:p>
              <a:pPr algn="ctr"/>
              <a:r>
                <a:rPr lang="en-US" sz="1600"/>
                <a:t>ME6</a:t>
              </a:r>
            </a:p>
          </p:txBody>
        </p:sp>
        <p:sp>
          <p:nvSpPr>
            <p:cNvPr id="461836" name="Rectangle 12"/>
            <p:cNvSpPr>
              <a:spLocks noChangeArrowheads="1"/>
            </p:cNvSpPr>
            <p:nvPr/>
          </p:nvSpPr>
          <p:spPr bwMode="auto">
            <a:xfrm>
              <a:off x="1632" y="2832"/>
              <a:ext cx="336" cy="192"/>
            </a:xfrm>
            <a:prstGeom prst="rect">
              <a:avLst/>
            </a:prstGeom>
            <a:solidFill>
              <a:schemeClr val="hlink"/>
            </a:solidFill>
            <a:ln w="9525">
              <a:solidFill>
                <a:schemeClr val="tx1"/>
              </a:solidFill>
              <a:miter lim="800000"/>
              <a:headEnd/>
              <a:tailEnd/>
            </a:ln>
            <a:effectLst/>
          </p:spPr>
          <p:txBody>
            <a:bodyPr wrap="none" anchor="ctr"/>
            <a:lstStyle/>
            <a:p>
              <a:pPr algn="ctr"/>
              <a:r>
                <a:rPr lang="en-US" sz="1600"/>
                <a:t>ME7</a:t>
              </a:r>
            </a:p>
          </p:txBody>
        </p:sp>
        <p:sp>
          <p:nvSpPr>
            <p:cNvPr id="461837" name="Rectangle 13"/>
            <p:cNvSpPr>
              <a:spLocks noChangeArrowheads="1"/>
            </p:cNvSpPr>
            <p:nvPr/>
          </p:nvSpPr>
          <p:spPr bwMode="auto">
            <a:xfrm>
              <a:off x="1584" y="1440"/>
              <a:ext cx="912" cy="1728"/>
            </a:xfrm>
            <a:prstGeom prst="rect">
              <a:avLst/>
            </a:prstGeom>
            <a:noFill/>
            <a:ln w="9525">
              <a:solidFill>
                <a:schemeClr val="tx1"/>
              </a:solidFill>
              <a:miter lim="800000"/>
              <a:headEnd/>
              <a:tailEnd/>
            </a:ln>
            <a:effectLst/>
          </p:spPr>
          <p:txBody>
            <a:bodyPr wrap="none" anchor="ctr"/>
            <a:lstStyle/>
            <a:p>
              <a:endParaRPr lang="en-US"/>
            </a:p>
          </p:txBody>
        </p:sp>
        <p:sp>
          <p:nvSpPr>
            <p:cNvPr id="461838" name="Rectangle 14"/>
            <p:cNvSpPr>
              <a:spLocks noChangeArrowheads="1"/>
            </p:cNvSpPr>
            <p:nvPr/>
          </p:nvSpPr>
          <p:spPr bwMode="auto">
            <a:xfrm>
              <a:off x="2688" y="1536"/>
              <a:ext cx="576" cy="480"/>
            </a:xfrm>
            <a:prstGeom prst="rect">
              <a:avLst/>
            </a:prstGeom>
            <a:solidFill>
              <a:schemeClr val="hlink"/>
            </a:solidFill>
            <a:ln w="9525">
              <a:solidFill>
                <a:schemeClr val="tx1"/>
              </a:solidFill>
              <a:miter lim="800000"/>
              <a:headEnd/>
              <a:tailEnd/>
            </a:ln>
            <a:effectLst/>
          </p:spPr>
          <p:txBody>
            <a:bodyPr wrap="none" anchor="ctr"/>
            <a:lstStyle/>
            <a:p>
              <a:pPr algn="ctr"/>
              <a:r>
                <a:rPr lang="en-US" sz="1600"/>
                <a:t>Scratch</a:t>
              </a:r>
            </a:p>
            <a:p>
              <a:pPr algn="ctr"/>
              <a:r>
                <a:rPr lang="en-US" sz="1600"/>
                <a:t>/Hash</a:t>
              </a:r>
            </a:p>
            <a:p>
              <a:pPr algn="ctr"/>
              <a:r>
                <a:rPr lang="en-US" sz="1600"/>
                <a:t>/CSR</a:t>
              </a:r>
            </a:p>
          </p:txBody>
        </p:sp>
        <p:sp>
          <p:nvSpPr>
            <p:cNvPr id="461839" name="Line 15"/>
            <p:cNvSpPr>
              <a:spLocks noChangeShapeType="1"/>
            </p:cNvSpPr>
            <p:nvPr/>
          </p:nvSpPr>
          <p:spPr bwMode="auto">
            <a:xfrm>
              <a:off x="1968" y="1632"/>
              <a:ext cx="144"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461840" name="Line 16"/>
            <p:cNvSpPr>
              <a:spLocks noChangeShapeType="1"/>
            </p:cNvSpPr>
            <p:nvPr/>
          </p:nvSpPr>
          <p:spPr bwMode="auto">
            <a:xfrm>
              <a:off x="2256" y="1728"/>
              <a:ext cx="0" cy="96"/>
            </a:xfrm>
            <a:prstGeom prst="line">
              <a:avLst/>
            </a:prstGeom>
            <a:noFill/>
            <a:ln w="9525">
              <a:solidFill>
                <a:schemeClr val="tx1"/>
              </a:solidFill>
              <a:miter lim="800000"/>
              <a:headEnd/>
              <a:tailEnd type="triangle" w="med" len="med"/>
            </a:ln>
            <a:effectLst/>
          </p:spPr>
          <p:txBody>
            <a:bodyPr wrap="none"/>
            <a:lstStyle/>
            <a:p>
              <a:endParaRPr lang="en-US"/>
            </a:p>
          </p:txBody>
        </p:sp>
        <p:sp>
          <p:nvSpPr>
            <p:cNvPr id="461841" name="Line 17"/>
            <p:cNvSpPr>
              <a:spLocks noChangeShapeType="1"/>
            </p:cNvSpPr>
            <p:nvPr/>
          </p:nvSpPr>
          <p:spPr bwMode="auto">
            <a:xfrm flipH="1">
              <a:off x="1968" y="1968"/>
              <a:ext cx="144"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461842" name="Line 18"/>
            <p:cNvSpPr>
              <a:spLocks noChangeShapeType="1"/>
            </p:cNvSpPr>
            <p:nvPr/>
          </p:nvSpPr>
          <p:spPr bwMode="auto">
            <a:xfrm>
              <a:off x="1824" y="2016"/>
              <a:ext cx="0" cy="528"/>
            </a:xfrm>
            <a:prstGeom prst="line">
              <a:avLst/>
            </a:prstGeom>
            <a:noFill/>
            <a:ln w="9525">
              <a:solidFill>
                <a:schemeClr val="tx1"/>
              </a:solidFill>
              <a:miter lim="800000"/>
              <a:headEnd/>
              <a:tailEnd type="triangle" w="med" len="med"/>
            </a:ln>
            <a:effectLst/>
          </p:spPr>
          <p:txBody>
            <a:bodyPr wrap="none"/>
            <a:lstStyle/>
            <a:p>
              <a:endParaRPr lang="en-US"/>
            </a:p>
          </p:txBody>
        </p:sp>
        <p:sp>
          <p:nvSpPr>
            <p:cNvPr id="461843" name="Line 19"/>
            <p:cNvSpPr>
              <a:spLocks noChangeShapeType="1"/>
            </p:cNvSpPr>
            <p:nvPr/>
          </p:nvSpPr>
          <p:spPr bwMode="auto">
            <a:xfrm>
              <a:off x="1968" y="2640"/>
              <a:ext cx="144"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461844" name="Line 20"/>
            <p:cNvSpPr>
              <a:spLocks noChangeShapeType="1"/>
            </p:cNvSpPr>
            <p:nvPr/>
          </p:nvSpPr>
          <p:spPr bwMode="auto">
            <a:xfrm>
              <a:off x="2256" y="2736"/>
              <a:ext cx="0" cy="96"/>
            </a:xfrm>
            <a:prstGeom prst="line">
              <a:avLst/>
            </a:prstGeom>
            <a:noFill/>
            <a:ln w="9525">
              <a:solidFill>
                <a:schemeClr val="tx1"/>
              </a:solidFill>
              <a:miter lim="800000"/>
              <a:headEnd/>
              <a:tailEnd type="triangle" w="med" len="med"/>
            </a:ln>
            <a:effectLst/>
          </p:spPr>
          <p:txBody>
            <a:bodyPr wrap="none"/>
            <a:lstStyle/>
            <a:p>
              <a:endParaRPr lang="en-US"/>
            </a:p>
          </p:txBody>
        </p:sp>
        <p:sp>
          <p:nvSpPr>
            <p:cNvPr id="461845" name="Line 21"/>
            <p:cNvSpPr>
              <a:spLocks noChangeShapeType="1"/>
            </p:cNvSpPr>
            <p:nvPr/>
          </p:nvSpPr>
          <p:spPr bwMode="auto">
            <a:xfrm flipH="1">
              <a:off x="1968" y="2928"/>
              <a:ext cx="144"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461846" name="Rectangle 22"/>
            <p:cNvSpPr>
              <a:spLocks noChangeArrowheads="1"/>
            </p:cNvSpPr>
            <p:nvPr/>
          </p:nvSpPr>
          <p:spPr bwMode="auto">
            <a:xfrm>
              <a:off x="2688" y="2304"/>
              <a:ext cx="576" cy="576"/>
            </a:xfrm>
            <a:prstGeom prst="rect">
              <a:avLst/>
            </a:prstGeom>
            <a:solidFill>
              <a:schemeClr val="hlink"/>
            </a:solidFill>
            <a:ln w="9525">
              <a:solidFill>
                <a:schemeClr val="tx1"/>
              </a:solidFill>
              <a:miter lim="800000"/>
              <a:headEnd/>
              <a:tailEnd/>
            </a:ln>
            <a:effectLst/>
          </p:spPr>
          <p:txBody>
            <a:bodyPr wrap="none" anchor="ctr"/>
            <a:lstStyle/>
            <a:p>
              <a:pPr algn="ctr"/>
              <a:r>
                <a:rPr lang="en-US" sz="1600"/>
                <a:t>MSF Unit</a:t>
              </a:r>
            </a:p>
          </p:txBody>
        </p:sp>
        <p:sp>
          <p:nvSpPr>
            <p:cNvPr id="461847" name="Rectangle 23"/>
            <p:cNvSpPr>
              <a:spLocks noChangeArrowheads="1"/>
            </p:cNvSpPr>
            <p:nvPr/>
          </p:nvSpPr>
          <p:spPr bwMode="auto">
            <a:xfrm>
              <a:off x="816" y="1440"/>
              <a:ext cx="576" cy="336"/>
            </a:xfrm>
            <a:prstGeom prst="rect">
              <a:avLst/>
            </a:prstGeom>
            <a:solidFill>
              <a:schemeClr val="hlink"/>
            </a:solidFill>
            <a:ln w="9525">
              <a:solidFill>
                <a:schemeClr val="tx1"/>
              </a:solidFill>
              <a:miter lim="800000"/>
              <a:headEnd/>
              <a:tailEnd/>
            </a:ln>
            <a:effectLst/>
          </p:spPr>
          <p:txBody>
            <a:bodyPr wrap="none" anchor="ctr"/>
            <a:lstStyle/>
            <a:p>
              <a:pPr algn="ctr"/>
              <a:r>
                <a:rPr lang="en-US" sz="1600" dirty="0"/>
                <a:t>DDR DRAM </a:t>
              </a:r>
            </a:p>
            <a:p>
              <a:pPr algn="ctr"/>
              <a:r>
                <a:rPr lang="en-US" sz="1600" dirty="0"/>
                <a:t>controller</a:t>
              </a:r>
            </a:p>
          </p:txBody>
        </p:sp>
        <p:sp>
          <p:nvSpPr>
            <p:cNvPr id="461848" name="Rectangle 24"/>
            <p:cNvSpPr>
              <a:spLocks noChangeArrowheads="1"/>
            </p:cNvSpPr>
            <p:nvPr/>
          </p:nvSpPr>
          <p:spPr bwMode="auto">
            <a:xfrm>
              <a:off x="816" y="1920"/>
              <a:ext cx="576" cy="432"/>
            </a:xfrm>
            <a:prstGeom prst="rect">
              <a:avLst/>
            </a:prstGeom>
            <a:solidFill>
              <a:schemeClr val="hlink"/>
            </a:solidFill>
            <a:ln w="9525">
              <a:solidFill>
                <a:schemeClr val="tx1"/>
              </a:solidFill>
              <a:miter lim="800000"/>
              <a:headEnd/>
              <a:tailEnd/>
            </a:ln>
            <a:effectLst/>
          </p:spPr>
          <p:txBody>
            <a:bodyPr wrap="none" anchor="ctr"/>
            <a:lstStyle/>
            <a:p>
              <a:pPr algn="ctr"/>
              <a:r>
                <a:rPr lang="en-US" sz="1600" dirty="0" err="1"/>
                <a:t>XScale</a:t>
              </a:r>
              <a:endParaRPr lang="en-US" sz="1600" dirty="0"/>
            </a:p>
            <a:p>
              <a:pPr algn="ctr"/>
              <a:r>
                <a:rPr lang="en-US" sz="1600" dirty="0"/>
                <a:t>Core</a:t>
              </a:r>
            </a:p>
          </p:txBody>
        </p:sp>
        <p:sp>
          <p:nvSpPr>
            <p:cNvPr id="461849" name="Rectangle 25"/>
            <p:cNvSpPr>
              <a:spLocks noChangeArrowheads="1"/>
            </p:cNvSpPr>
            <p:nvPr/>
          </p:nvSpPr>
          <p:spPr bwMode="auto">
            <a:xfrm>
              <a:off x="816" y="2784"/>
              <a:ext cx="576" cy="336"/>
            </a:xfrm>
            <a:prstGeom prst="rect">
              <a:avLst/>
            </a:prstGeom>
            <a:solidFill>
              <a:schemeClr val="hlink"/>
            </a:solidFill>
            <a:ln w="9525">
              <a:solidFill>
                <a:schemeClr val="tx1"/>
              </a:solidFill>
              <a:miter lim="800000"/>
              <a:headEnd/>
              <a:tailEnd/>
            </a:ln>
            <a:effectLst/>
          </p:spPr>
          <p:txBody>
            <a:bodyPr wrap="none" anchor="ctr"/>
            <a:lstStyle/>
            <a:p>
              <a:pPr algn="ctr"/>
              <a:r>
                <a:rPr lang="en-US" sz="1600"/>
                <a:t>QDR SRAM </a:t>
              </a:r>
            </a:p>
            <a:p>
              <a:pPr algn="ctr"/>
              <a:r>
                <a:rPr lang="en-US" sz="1600"/>
                <a:t>controller</a:t>
              </a:r>
            </a:p>
          </p:txBody>
        </p:sp>
        <p:sp>
          <p:nvSpPr>
            <p:cNvPr id="461850" name="Line 26"/>
            <p:cNvSpPr>
              <a:spLocks noChangeShapeType="1"/>
            </p:cNvSpPr>
            <p:nvPr/>
          </p:nvSpPr>
          <p:spPr bwMode="auto">
            <a:xfrm>
              <a:off x="1392" y="2160"/>
              <a:ext cx="192" cy="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461851" name="Line 27"/>
            <p:cNvSpPr>
              <a:spLocks noChangeShapeType="1"/>
            </p:cNvSpPr>
            <p:nvPr/>
          </p:nvSpPr>
          <p:spPr bwMode="auto">
            <a:xfrm>
              <a:off x="1392" y="2880"/>
              <a:ext cx="192" cy="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461852" name="Line 28"/>
            <p:cNvSpPr>
              <a:spLocks noChangeShapeType="1"/>
            </p:cNvSpPr>
            <p:nvPr/>
          </p:nvSpPr>
          <p:spPr bwMode="auto">
            <a:xfrm>
              <a:off x="1248" y="2352"/>
              <a:ext cx="0" cy="432"/>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461853" name="Line 29"/>
            <p:cNvSpPr>
              <a:spLocks noChangeShapeType="1"/>
            </p:cNvSpPr>
            <p:nvPr/>
          </p:nvSpPr>
          <p:spPr bwMode="auto">
            <a:xfrm>
              <a:off x="624" y="2880"/>
              <a:ext cx="192" cy="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461854" name="Line 30"/>
            <p:cNvSpPr>
              <a:spLocks noChangeShapeType="1"/>
            </p:cNvSpPr>
            <p:nvPr/>
          </p:nvSpPr>
          <p:spPr bwMode="auto">
            <a:xfrm>
              <a:off x="1392" y="1632"/>
              <a:ext cx="192" cy="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461855" name="Line 31"/>
            <p:cNvSpPr>
              <a:spLocks noChangeShapeType="1"/>
            </p:cNvSpPr>
            <p:nvPr/>
          </p:nvSpPr>
          <p:spPr bwMode="auto">
            <a:xfrm>
              <a:off x="624" y="1632"/>
              <a:ext cx="192" cy="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461856" name="Line 32"/>
            <p:cNvSpPr>
              <a:spLocks noChangeShapeType="1"/>
            </p:cNvSpPr>
            <p:nvPr/>
          </p:nvSpPr>
          <p:spPr bwMode="auto">
            <a:xfrm>
              <a:off x="1104" y="1776"/>
              <a:ext cx="0" cy="144"/>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461857" name="Rectangle 33"/>
            <p:cNvSpPr>
              <a:spLocks noChangeArrowheads="1"/>
            </p:cNvSpPr>
            <p:nvPr/>
          </p:nvSpPr>
          <p:spPr bwMode="auto">
            <a:xfrm>
              <a:off x="624" y="1296"/>
              <a:ext cx="2736" cy="2016"/>
            </a:xfrm>
            <a:prstGeom prst="rect">
              <a:avLst/>
            </a:prstGeom>
            <a:noFill/>
            <a:ln w="9525">
              <a:solidFill>
                <a:schemeClr val="tx1"/>
              </a:solidFill>
              <a:miter lim="800000"/>
              <a:headEnd/>
              <a:tailEnd/>
            </a:ln>
            <a:effectLst/>
          </p:spPr>
          <p:txBody>
            <a:bodyPr wrap="none" anchor="ctr"/>
            <a:lstStyle/>
            <a:p>
              <a:endParaRPr lang="en-US"/>
            </a:p>
          </p:txBody>
        </p:sp>
        <p:sp>
          <p:nvSpPr>
            <p:cNvPr id="461858" name="Line 34"/>
            <p:cNvSpPr>
              <a:spLocks noChangeShapeType="1"/>
            </p:cNvSpPr>
            <p:nvPr/>
          </p:nvSpPr>
          <p:spPr bwMode="auto">
            <a:xfrm>
              <a:off x="2496" y="1728"/>
              <a:ext cx="192" cy="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461859" name="Line 35"/>
            <p:cNvSpPr>
              <a:spLocks noChangeShapeType="1"/>
            </p:cNvSpPr>
            <p:nvPr/>
          </p:nvSpPr>
          <p:spPr bwMode="auto">
            <a:xfrm>
              <a:off x="2928" y="2880"/>
              <a:ext cx="0" cy="432"/>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461860" name="Line 36"/>
            <p:cNvSpPr>
              <a:spLocks noChangeShapeType="1"/>
            </p:cNvSpPr>
            <p:nvPr/>
          </p:nvSpPr>
          <p:spPr bwMode="auto">
            <a:xfrm>
              <a:off x="2496" y="2592"/>
              <a:ext cx="192" cy="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461861" name="Rectangle 37"/>
            <p:cNvSpPr>
              <a:spLocks noChangeArrowheads="1"/>
            </p:cNvSpPr>
            <p:nvPr/>
          </p:nvSpPr>
          <p:spPr bwMode="auto">
            <a:xfrm>
              <a:off x="864" y="2496"/>
              <a:ext cx="288" cy="144"/>
            </a:xfrm>
            <a:prstGeom prst="rect">
              <a:avLst/>
            </a:prstGeom>
            <a:solidFill>
              <a:schemeClr val="hlink"/>
            </a:solidFill>
            <a:ln w="9525">
              <a:solidFill>
                <a:schemeClr val="tx1"/>
              </a:solidFill>
              <a:miter lim="800000"/>
              <a:headEnd/>
              <a:tailEnd/>
            </a:ln>
            <a:effectLst/>
          </p:spPr>
          <p:txBody>
            <a:bodyPr wrap="none" anchor="ctr"/>
            <a:lstStyle/>
            <a:p>
              <a:pPr algn="ctr"/>
              <a:r>
                <a:rPr lang="en-US" sz="1600"/>
                <a:t>PCI</a:t>
              </a:r>
            </a:p>
          </p:txBody>
        </p:sp>
        <p:sp>
          <p:nvSpPr>
            <p:cNvPr id="461862" name="Line 38"/>
            <p:cNvSpPr>
              <a:spLocks noChangeShapeType="1"/>
            </p:cNvSpPr>
            <p:nvPr/>
          </p:nvSpPr>
          <p:spPr bwMode="auto">
            <a:xfrm>
              <a:off x="1008" y="2352"/>
              <a:ext cx="0" cy="144"/>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461863" name="Line 39"/>
            <p:cNvSpPr>
              <a:spLocks noChangeShapeType="1"/>
            </p:cNvSpPr>
            <p:nvPr/>
          </p:nvSpPr>
          <p:spPr bwMode="auto">
            <a:xfrm>
              <a:off x="624" y="2592"/>
              <a:ext cx="240" cy="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28600"/>
            <a:ext cx="8229600" cy="609600"/>
          </a:xfrm>
        </p:spPr>
        <p:txBody>
          <a:bodyPr/>
          <a:lstStyle/>
          <a:p>
            <a:pPr algn="ctr"/>
            <a:r>
              <a:rPr lang="en-US" dirty="0" smtClean="0"/>
              <a:t>Intel </a:t>
            </a:r>
            <a:r>
              <a:rPr lang="en-US" dirty="0" err="1" smtClean="0"/>
              <a:t>Clovertown</a:t>
            </a:r>
            <a:r>
              <a:rPr lang="en-US" dirty="0" smtClean="0"/>
              <a:t> Machine – 2 Quad-core Xeon Processor</a:t>
            </a:r>
            <a:endParaRPr lang="en-US" altLang="zh-CN" dirty="0">
              <a:ea typeface="宋体" charset="-122"/>
            </a:endParaRPr>
          </a:p>
        </p:txBody>
      </p:sp>
      <p:sp>
        <p:nvSpPr>
          <p:cNvPr id="32771" name="Rectangle 3"/>
          <p:cNvSpPr>
            <a:spLocks noGrp="1" noChangeArrowheads="1"/>
          </p:cNvSpPr>
          <p:nvPr>
            <p:ph type="body" idx="1"/>
          </p:nvPr>
        </p:nvSpPr>
        <p:spPr>
          <a:xfrm>
            <a:off x="381000" y="1295400"/>
            <a:ext cx="4648200" cy="4038600"/>
          </a:xfrm>
        </p:spPr>
        <p:txBody>
          <a:bodyPr/>
          <a:lstStyle/>
          <a:p>
            <a:r>
              <a:rPr lang="en-US" dirty="0"/>
              <a:t>Multi-Core Architecture</a:t>
            </a:r>
          </a:p>
          <a:p>
            <a:pPr lvl="1"/>
            <a:r>
              <a:rPr lang="en-US" dirty="0"/>
              <a:t>Increased resource density</a:t>
            </a:r>
          </a:p>
          <a:p>
            <a:pPr lvl="1"/>
            <a:r>
              <a:rPr lang="en-US" dirty="0"/>
              <a:t>Major Challenges</a:t>
            </a:r>
          </a:p>
          <a:p>
            <a:pPr lvl="2"/>
            <a:r>
              <a:rPr lang="en-US" dirty="0"/>
              <a:t>Parallelism in legacy program</a:t>
            </a:r>
            <a:r>
              <a:rPr lang="en-US" altLang="zh-CN" dirty="0">
                <a:ea typeface="宋体" charset="-122"/>
              </a:rPr>
              <a:t> s</a:t>
            </a:r>
            <a:r>
              <a:rPr lang="en-US" dirty="0"/>
              <a:t>calability</a:t>
            </a:r>
          </a:p>
          <a:p>
            <a:pPr lvl="1"/>
            <a:r>
              <a:rPr lang="en-US" dirty="0"/>
              <a:t>Current solutions</a:t>
            </a:r>
          </a:p>
          <a:p>
            <a:pPr lvl="2"/>
            <a:r>
              <a:rPr lang="en-US" dirty="0"/>
              <a:t>Software</a:t>
            </a:r>
          </a:p>
          <a:p>
            <a:pPr lvl="3"/>
            <a:r>
              <a:rPr lang="en-US" dirty="0"/>
              <a:t>Naïve multithreading</a:t>
            </a:r>
          </a:p>
          <a:p>
            <a:pPr lvl="2"/>
            <a:r>
              <a:rPr lang="en-US" dirty="0"/>
              <a:t>Hardware</a:t>
            </a:r>
          </a:p>
          <a:p>
            <a:pPr lvl="3"/>
            <a:r>
              <a:rPr lang="en-US" dirty="0"/>
              <a:t>Receive Side Scaling (RSS) in NIC</a:t>
            </a:r>
          </a:p>
        </p:txBody>
      </p:sp>
      <p:sp>
        <p:nvSpPr>
          <p:cNvPr id="32773" name="Rectangle 5"/>
          <p:cNvSpPr>
            <a:spLocks noChangeArrowheads="1"/>
          </p:cNvSpPr>
          <p:nvPr/>
        </p:nvSpPr>
        <p:spPr bwMode="auto">
          <a:xfrm>
            <a:off x="0" y="2419350"/>
            <a:ext cx="9144000" cy="0"/>
          </a:xfrm>
          <a:prstGeom prst="rect">
            <a:avLst/>
          </a:prstGeom>
          <a:noFill/>
          <a:ln w="9525" algn="ctr">
            <a:noFill/>
            <a:miter lim="800000"/>
            <a:headEnd/>
            <a:tailEnd/>
          </a:ln>
          <a:effectLst/>
        </p:spPr>
        <p:txBody>
          <a:bodyPr wrap="none" lIns="82124" tIns="41061" rIns="82124" bIns="41061" anchor="ctr">
            <a:spAutoFit/>
          </a:bodyPr>
          <a:lstStyle/>
          <a:p>
            <a:endParaRPr lang="en-US"/>
          </a:p>
        </p:txBody>
      </p:sp>
      <p:graphicFrame>
        <p:nvGraphicFramePr>
          <p:cNvPr id="32772" name="Object 4"/>
          <p:cNvGraphicFramePr>
            <a:graphicFrameLocks noChangeAspect="1"/>
          </p:cNvGraphicFramePr>
          <p:nvPr/>
        </p:nvGraphicFramePr>
        <p:xfrm>
          <a:off x="5029200" y="1752600"/>
          <a:ext cx="3665564" cy="2857500"/>
        </p:xfrm>
        <a:graphic>
          <a:graphicData uri="http://schemas.openxmlformats.org/presentationml/2006/ole">
            <p:oleObj spid="_x0000_s1097730" name="Visio" r:id="rId3" imgW="3886810" imgH="2692567" progId="">
              <p:embed/>
            </p:oleObj>
          </a:graphicData>
        </a:graphic>
      </p:graphicFrame>
      <p:sp>
        <p:nvSpPr>
          <p:cNvPr id="6" name="TextBox 5"/>
          <p:cNvSpPr txBox="1"/>
          <p:nvPr/>
        </p:nvSpPr>
        <p:spPr>
          <a:xfrm>
            <a:off x="1447800" y="5257800"/>
            <a:ext cx="4343400" cy="338554"/>
          </a:xfrm>
          <a:prstGeom prst="rect">
            <a:avLst/>
          </a:prstGeom>
          <a:noFill/>
        </p:spPr>
        <p:txBody>
          <a:bodyPr wrap="square" rtlCol="0">
            <a:spAutoFit/>
          </a:bodyPr>
          <a:lstStyle/>
          <a:p>
            <a:r>
              <a:rPr lang="en-US" dirty="0" smtClean="0"/>
              <a:t>No Multithreading</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5" name="Rectangle 7"/>
          <p:cNvSpPr>
            <a:spLocks noChangeArrowheads="1"/>
          </p:cNvSpPr>
          <p:nvPr/>
        </p:nvSpPr>
        <p:spPr bwMode="auto">
          <a:xfrm>
            <a:off x="4114800" y="3352800"/>
            <a:ext cx="1905000" cy="22098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252936" name="Rectangle 8"/>
          <p:cNvSpPr>
            <a:spLocks noChangeArrowheads="1"/>
          </p:cNvSpPr>
          <p:nvPr/>
        </p:nvSpPr>
        <p:spPr bwMode="auto">
          <a:xfrm>
            <a:off x="5103813" y="35052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200" dirty="0">
                <a:solidFill>
                  <a:schemeClr val="bg1"/>
                </a:solidFill>
              </a:rPr>
              <a:t>MEv2</a:t>
            </a:r>
          </a:p>
          <a:p>
            <a:r>
              <a:rPr lang="en-US" sz="1200" dirty="0">
                <a:solidFill>
                  <a:schemeClr val="bg1"/>
                </a:solidFill>
              </a:rPr>
              <a:t>6</a:t>
            </a:r>
          </a:p>
        </p:txBody>
      </p:sp>
      <p:sp>
        <p:nvSpPr>
          <p:cNvPr id="252937" name="Rectangle 9"/>
          <p:cNvSpPr>
            <a:spLocks noChangeArrowheads="1"/>
          </p:cNvSpPr>
          <p:nvPr/>
        </p:nvSpPr>
        <p:spPr bwMode="auto">
          <a:xfrm>
            <a:off x="5103813" y="48006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200" dirty="0">
                <a:solidFill>
                  <a:schemeClr val="bg1"/>
                </a:solidFill>
              </a:rPr>
              <a:t>MEv2</a:t>
            </a:r>
          </a:p>
          <a:p>
            <a:r>
              <a:rPr lang="en-US" sz="1200" dirty="0">
                <a:solidFill>
                  <a:schemeClr val="bg1"/>
                </a:solidFill>
              </a:rPr>
              <a:t>7</a:t>
            </a:r>
          </a:p>
        </p:txBody>
      </p:sp>
      <p:grpSp>
        <p:nvGrpSpPr>
          <p:cNvPr id="2" name="Group 10"/>
          <p:cNvGrpSpPr>
            <a:grpSpLocks/>
          </p:cNvGrpSpPr>
          <p:nvPr/>
        </p:nvGrpSpPr>
        <p:grpSpPr bwMode="auto">
          <a:xfrm>
            <a:off x="5103813" y="4038600"/>
            <a:ext cx="457200" cy="762000"/>
            <a:chOff x="4320" y="1344"/>
            <a:chExt cx="288" cy="480"/>
          </a:xfrm>
        </p:grpSpPr>
        <p:sp>
          <p:nvSpPr>
            <p:cNvPr id="252939" name="Line 11"/>
            <p:cNvSpPr>
              <a:spLocks noChangeShapeType="1"/>
            </p:cNvSpPr>
            <p:nvPr/>
          </p:nvSpPr>
          <p:spPr bwMode="auto">
            <a:xfrm>
              <a:off x="4320" y="1344"/>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40" name="Line 12"/>
            <p:cNvSpPr>
              <a:spLocks noChangeShapeType="1"/>
            </p:cNvSpPr>
            <p:nvPr/>
          </p:nvSpPr>
          <p:spPr bwMode="auto">
            <a:xfrm flipV="1">
              <a:off x="4368" y="1344"/>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41" name="Line 13"/>
            <p:cNvSpPr>
              <a:spLocks noChangeShapeType="1"/>
            </p:cNvSpPr>
            <p:nvPr/>
          </p:nvSpPr>
          <p:spPr bwMode="auto">
            <a:xfrm>
              <a:off x="4560" y="1344"/>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42" name="Line 14"/>
            <p:cNvSpPr>
              <a:spLocks noChangeShapeType="1"/>
            </p:cNvSpPr>
            <p:nvPr/>
          </p:nvSpPr>
          <p:spPr bwMode="auto">
            <a:xfrm flipV="1">
              <a:off x="4608" y="1344"/>
              <a:ext cx="0" cy="384"/>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43" name="Line 15"/>
            <p:cNvSpPr>
              <a:spLocks noChangeShapeType="1"/>
            </p:cNvSpPr>
            <p:nvPr/>
          </p:nvSpPr>
          <p:spPr bwMode="auto">
            <a:xfrm>
              <a:off x="4560" y="1728"/>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44" name="Line 16"/>
            <p:cNvSpPr>
              <a:spLocks noChangeShapeType="1"/>
            </p:cNvSpPr>
            <p:nvPr/>
          </p:nvSpPr>
          <p:spPr bwMode="auto">
            <a:xfrm flipV="1">
              <a:off x="4512" y="1632"/>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45" name="Line 17"/>
            <p:cNvSpPr>
              <a:spLocks noChangeShapeType="1"/>
            </p:cNvSpPr>
            <p:nvPr/>
          </p:nvSpPr>
          <p:spPr bwMode="auto">
            <a:xfrm>
              <a:off x="4320" y="1536"/>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46" name="Line 18"/>
            <p:cNvSpPr>
              <a:spLocks noChangeShapeType="1"/>
            </p:cNvSpPr>
            <p:nvPr/>
          </p:nvSpPr>
          <p:spPr bwMode="auto">
            <a:xfrm flipV="1">
              <a:off x="4416" y="1440"/>
              <a:ext cx="0" cy="384"/>
            </a:xfrm>
            <a:prstGeom prst="line">
              <a:avLst/>
            </a:prstGeom>
            <a:noFill/>
            <a:ln w="12700">
              <a:solidFill>
                <a:schemeClr val="tx1"/>
              </a:solidFill>
              <a:round/>
              <a:headEnd type="none" w="sm" len="sm"/>
              <a:tailEnd type="triangle" w="sm" len="sm"/>
            </a:ln>
            <a:effectLst/>
          </p:spPr>
          <p:txBody>
            <a:bodyPr/>
            <a:lstStyle/>
            <a:p>
              <a:endParaRPr lang="en-US"/>
            </a:p>
          </p:txBody>
        </p:sp>
      </p:grpSp>
      <p:sp>
        <p:nvSpPr>
          <p:cNvPr id="252947" name="Rectangle 19"/>
          <p:cNvSpPr>
            <a:spLocks noChangeArrowheads="1"/>
          </p:cNvSpPr>
          <p:nvPr/>
        </p:nvSpPr>
        <p:spPr bwMode="auto">
          <a:xfrm>
            <a:off x="4341813" y="35052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200" dirty="0">
                <a:solidFill>
                  <a:schemeClr val="bg1"/>
                </a:solidFill>
              </a:rPr>
              <a:t>MEv2</a:t>
            </a:r>
          </a:p>
          <a:p>
            <a:r>
              <a:rPr lang="en-US" sz="1200" dirty="0">
                <a:solidFill>
                  <a:schemeClr val="bg1"/>
                </a:solidFill>
              </a:rPr>
              <a:t>5</a:t>
            </a:r>
          </a:p>
        </p:txBody>
      </p:sp>
      <p:sp>
        <p:nvSpPr>
          <p:cNvPr id="252948" name="Rectangle 20"/>
          <p:cNvSpPr>
            <a:spLocks noChangeArrowheads="1"/>
          </p:cNvSpPr>
          <p:nvPr/>
        </p:nvSpPr>
        <p:spPr bwMode="auto">
          <a:xfrm>
            <a:off x="4341813" y="48006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200" dirty="0">
                <a:solidFill>
                  <a:schemeClr val="bg1"/>
                </a:solidFill>
              </a:rPr>
              <a:t>MEv2</a:t>
            </a:r>
          </a:p>
          <a:p>
            <a:r>
              <a:rPr lang="en-US" sz="1200" dirty="0">
                <a:solidFill>
                  <a:schemeClr val="bg1"/>
                </a:solidFill>
              </a:rPr>
              <a:t>8</a:t>
            </a:r>
          </a:p>
        </p:txBody>
      </p:sp>
      <p:sp>
        <p:nvSpPr>
          <p:cNvPr id="252949" name="Line 21"/>
          <p:cNvSpPr>
            <a:spLocks noChangeShapeType="1"/>
          </p:cNvSpPr>
          <p:nvPr/>
        </p:nvSpPr>
        <p:spPr bwMode="auto">
          <a:xfrm>
            <a:off x="4875213" y="3733800"/>
            <a:ext cx="228600" cy="0"/>
          </a:xfrm>
          <a:prstGeom prst="line">
            <a:avLst/>
          </a:prstGeom>
          <a:noFill/>
          <a:ln w="19050">
            <a:solidFill>
              <a:schemeClr val="bg2"/>
            </a:solidFill>
            <a:round/>
            <a:headEnd type="none" w="sm" len="sm"/>
            <a:tailEnd type="triangle" w="sm" len="sm"/>
          </a:ln>
          <a:effectLst/>
        </p:spPr>
        <p:txBody>
          <a:bodyPr/>
          <a:lstStyle/>
          <a:p>
            <a:endParaRPr lang="en-US"/>
          </a:p>
        </p:txBody>
      </p:sp>
      <p:sp>
        <p:nvSpPr>
          <p:cNvPr id="252950" name="Line 22"/>
          <p:cNvSpPr>
            <a:spLocks noChangeShapeType="1"/>
          </p:cNvSpPr>
          <p:nvPr/>
        </p:nvSpPr>
        <p:spPr bwMode="auto">
          <a:xfrm>
            <a:off x="4875213" y="5029200"/>
            <a:ext cx="228600" cy="0"/>
          </a:xfrm>
          <a:prstGeom prst="line">
            <a:avLst/>
          </a:prstGeom>
          <a:noFill/>
          <a:ln w="19050">
            <a:solidFill>
              <a:schemeClr val="bg2"/>
            </a:solidFill>
            <a:round/>
            <a:headEnd type="triangle" w="sm" len="sm"/>
            <a:tailEnd type="none" w="sm" len="sm"/>
          </a:ln>
          <a:effectLst/>
        </p:spPr>
        <p:txBody>
          <a:bodyPr/>
          <a:lstStyle/>
          <a:p>
            <a:endParaRPr lang="en-US"/>
          </a:p>
        </p:txBody>
      </p:sp>
      <p:grpSp>
        <p:nvGrpSpPr>
          <p:cNvPr id="3" name="Group 23"/>
          <p:cNvGrpSpPr>
            <a:grpSpLocks/>
          </p:cNvGrpSpPr>
          <p:nvPr/>
        </p:nvGrpSpPr>
        <p:grpSpPr bwMode="auto">
          <a:xfrm>
            <a:off x="4341813" y="4038600"/>
            <a:ext cx="457200" cy="762000"/>
            <a:chOff x="4320" y="1344"/>
            <a:chExt cx="288" cy="480"/>
          </a:xfrm>
        </p:grpSpPr>
        <p:sp>
          <p:nvSpPr>
            <p:cNvPr id="252952" name="Line 24"/>
            <p:cNvSpPr>
              <a:spLocks noChangeShapeType="1"/>
            </p:cNvSpPr>
            <p:nvPr/>
          </p:nvSpPr>
          <p:spPr bwMode="auto">
            <a:xfrm>
              <a:off x="4320" y="1344"/>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53" name="Line 25"/>
            <p:cNvSpPr>
              <a:spLocks noChangeShapeType="1"/>
            </p:cNvSpPr>
            <p:nvPr/>
          </p:nvSpPr>
          <p:spPr bwMode="auto">
            <a:xfrm flipV="1">
              <a:off x="4368" y="1344"/>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54" name="Line 26"/>
            <p:cNvSpPr>
              <a:spLocks noChangeShapeType="1"/>
            </p:cNvSpPr>
            <p:nvPr/>
          </p:nvSpPr>
          <p:spPr bwMode="auto">
            <a:xfrm>
              <a:off x="4560" y="1344"/>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55" name="Line 27"/>
            <p:cNvSpPr>
              <a:spLocks noChangeShapeType="1"/>
            </p:cNvSpPr>
            <p:nvPr/>
          </p:nvSpPr>
          <p:spPr bwMode="auto">
            <a:xfrm flipV="1">
              <a:off x="4608" y="1344"/>
              <a:ext cx="0" cy="384"/>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56" name="Line 28"/>
            <p:cNvSpPr>
              <a:spLocks noChangeShapeType="1"/>
            </p:cNvSpPr>
            <p:nvPr/>
          </p:nvSpPr>
          <p:spPr bwMode="auto">
            <a:xfrm>
              <a:off x="4560" y="1728"/>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57" name="Line 29"/>
            <p:cNvSpPr>
              <a:spLocks noChangeShapeType="1"/>
            </p:cNvSpPr>
            <p:nvPr/>
          </p:nvSpPr>
          <p:spPr bwMode="auto">
            <a:xfrm flipV="1">
              <a:off x="4512" y="1632"/>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58" name="Line 30"/>
            <p:cNvSpPr>
              <a:spLocks noChangeShapeType="1"/>
            </p:cNvSpPr>
            <p:nvPr/>
          </p:nvSpPr>
          <p:spPr bwMode="auto">
            <a:xfrm>
              <a:off x="4320" y="1536"/>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59" name="Line 31"/>
            <p:cNvSpPr>
              <a:spLocks noChangeShapeType="1"/>
            </p:cNvSpPr>
            <p:nvPr/>
          </p:nvSpPr>
          <p:spPr bwMode="auto">
            <a:xfrm flipV="1">
              <a:off x="4416" y="1440"/>
              <a:ext cx="0" cy="384"/>
            </a:xfrm>
            <a:prstGeom prst="line">
              <a:avLst/>
            </a:prstGeom>
            <a:noFill/>
            <a:ln w="12700">
              <a:solidFill>
                <a:schemeClr val="tx1"/>
              </a:solidFill>
              <a:round/>
              <a:headEnd type="none" w="sm" len="sm"/>
              <a:tailEnd type="triangle" w="sm" len="sm"/>
            </a:ln>
            <a:effectLst/>
          </p:spPr>
          <p:txBody>
            <a:bodyPr/>
            <a:lstStyle/>
            <a:p>
              <a:endParaRPr lang="en-US"/>
            </a:p>
          </p:txBody>
        </p:sp>
      </p:grpSp>
      <p:cxnSp>
        <p:nvCxnSpPr>
          <p:cNvPr id="252960" name="AutoShape 32"/>
          <p:cNvCxnSpPr>
            <a:cxnSpLocks noChangeShapeType="1"/>
            <a:stCxn id="252936" idx="3"/>
            <a:endCxn id="252937" idx="3"/>
          </p:cNvCxnSpPr>
          <p:nvPr/>
        </p:nvCxnSpPr>
        <p:spPr bwMode="auto">
          <a:xfrm>
            <a:off x="5637213" y="3771900"/>
            <a:ext cx="1587" cy="1295400"/>
          </a:xfrm>
          <a:prstGeom prst="bentConnector3">
            <a:avLst>
              <a:gd name="adj1" fmla="val 14400000"/>
            </a:avLst>
          </a:prstGeom>
          <a:noFill/>
          <a:ln w="12700">
            <a:solidFill>
              <a:schemeClr val="bg2"/>
            </a:solidFill>
            <a:miter lim="800000"/>
            <a:headEnd type="none" w="sm" len="sm"/>
            <a:tailEnd type="triangle" w="sm" len="sm"/>
          </a:ln>
          <a:effectLst/>
        </p:spPr>
      </p:cxnSp>
      <p:sp>
        <p:nvSpPr>
          <p:cNvPr id="252961" name="Rectangle 33"/>
          <p:cNvSpPr>
            <a:spLocks noChangeArrowheads="1"/>
          </p:cNvSpPr>
          <p:nvPr/>
        </p:nvSpPr>
        <p:spPr bwMode="auto">
          <a:xfrm>
            <a:off x="6400800" y="3429000"/>
            <a:ext cx="1600200" cy="20574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252962" name="Rectangle 34"/>
          <p:cNvSpPr>
            <a:spLocks noChangeArrowheads="1"/>
          </p:cNvSpPr>
          <p:nvPr/>
        </p:nvSpPr>
        <p:spPr bwMode="auto">
          <a:xfrm>
            <a:off x="4114800" y="838200"/>
            <a:ext cx="1905000" cy="22098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252963" name="Rectangle 35"/>
          <p:cNvSpPr>
            <a:spLocks noChangeArrowheads="1"/>
          </p:cNvSpPr>
          <p:nvPr/>
        </p:nvSpPr>
        <p:spPr bwMode="auto">
          <a:xfrm>
            <a:off x="1600200" y="4419600"/>
            <a:ext cx="1752600" cy="14478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252964" name="Line 36"/>
          <p:cNvSpPr>
            <a:spLocks noChangeShapeType="1"/>
          </p:cNvSpPr>
          <p:nvPr/>
        </p:nvSpPr>
        <p:spPr bwMode="auto">
          <a:xfrm>
            <a:off x="2819400" y="5334000"/>
            <a:ext cx="0" cy="228600"/>
          </a:xfrm>
          <a:prstGeom prst="line">
            <a:avLst/>
          </a:prstGeom>
          <a:noFill/>
          <a:ln w="12700">
            <a:solidFill>
              <a:schemeClr val="tx1"/>
            </a:solidFill>
            <a:round/>
            <a:headEnd type="none" w="sm" len="sm"/>
            <a:tailEnd type="none" w="sm" len="sm"/>
          </a:ln>
          <a:effectLst/>
        </p:spPr>
        <p:txBody>
          <a:bodyPr/>
          <a:lstStyle/>
          <a:p>
            <a:endParaRPr lang="en-US"/>
          </a:p>
        </p:txBody>
      </p:sp>
      <p:sp>
        <p:nvSpPr>
          <p:cNvPr id="252965" name="Line 37"/>
          <p:cNvSpPr>
            <a:spLocks noChangeShapeType="1"/>
          </p:cNvSpPr>
          <p:nvPr/>
        </p:nvSpPr>
        <p:spPr bwMode="auto">
          <a:xfrm>
            <a:off x="2057400" y="5334000"/>
            <a:ext cx="0" cy="228600"/>
          </a:xfrm>
          <a:prstGeom prst="line">
            <a:avLst/>
          </a:prstGeom>
          <a:noFill/>
          <a:ln w="12700">
            <a:solidFill>
              <a:schemeClr val="tx1"/>
            </a:solidFill>
            <a:round/>
            <a:headEnd type="none" w="sm" len="sm"/>
            <a:tailEnd type="none" w="sm" len="sm"/>
          </a:ln>
          <a:effectLst/>
        </p:spPr>
        <p:txBody>
          <a:bodyPr/>
          <a:lstStyle/>
          <a:p>
            <a:endParaRPr lang="en-US"/>
          </a:p>
        </p:txBody>
      </p:sp>
      <p:sp>
        <p:nvSpPr>
          <p:cNvPr id="252966" name="Rectangle 38"/>
          <p:cNvSpPr>
            <a:spLocks noChangeArrowheads="1"/>
          </p:cNvSpPr>
          <p:nvPr/>
        </p:nvSpPr>
        <p:spPr bwMode="auto">
          <a:xfrm>
            <a:off x="1981200" y="2514600"/>
            <a:ext cx="1600200" cy="14478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252967" name="Rectangle 39"/>
          <p:cNvSpPr>
            <a:spLocks noChangeArrowheads="1"/>
          </p:cNvSpPr>
          <p:nvPr/>
        </p:nvSpPr>
        <p:spPr bwMode="auto">
          <a:xfrm>
            <a:off x="1524000" y="533400"/>
            <a:ext cx="1981200" cy="13716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252968" name="Rectangle 40"/>
          <p:cNvSpPr>
            <a:spLocks noChangeArrowheads="1"/>
          </p:cNvSpPr>
          <p:nvPr/>
        </p:nvSpPr>
        <p:spPr bwMode="auto">
          <a:xfrm>
            <a:off x="6400800" y="914400"/>
            <a:ext cx="1600200" cy="24384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252969" name="Rectangle 41"/>
          <p:cNvSpPr>
            <a:spLocks noChangeArrowheads="1"/>
          </p:cNvSpPr>
          <p:nvPr/>
        </p:nvSpPr>
        <p:spPr bwMode="auto">
          <a:xfrm>
            <a:off x="2133600" y="2590800"/>
            <a:ext cx="914400" cy="12192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100" dirty="0">
                <a:solidFill>
                  <a:schemeClr val="bg1"/>
                </a:solidFill>
              </a:rPr>
              <a:t>Intel®</a:t>
            </a:r>
          </a:p>
          <a:p>
            <a:r>
              <a:rPr lang="en-US" sz="1100" dirty="0" err="1">
                <a:solidFill>
                  <a:schemeClr val="bg1"/>
                </a:solidFill>
              </a:rPr>
              <a:t>XScale</a:t>
            </a:r>
            <a:r>
              <a:rPr lang="en-US" sz="1100" dirty="0">
                <a:solidFill>
                  <a:schemeClr val="bg1"/>
                </a:solidFill>
              </a:rPr>
              <a:t>™</a:t>
            </a:r>
          </a:p>
          <a:p>
            <a:r>
              <a:rPr lang="en-US" sz="1100" dirty="0">
                <a:solidFill>
                  <a:schemeClr val="bg1"/>
                </a:solidFill>
              </a:rPr>
              <a:t> Core</a:t>
            </a:r>
          </a:p>
          <a:p>
            <a:r>
              <a:rPr lang="en-US" sz="1100" dirty="0">
                <a:solidFill>
                  <a:schemeClr val="bg1"/>
                </a:solidFill>
              </a:rPr>
              <a:t>32K IC</a:t>
            </a:r>
          </a:p>
          <a:p>
            <a:r>
              <a:rPr lang="en-US" sz="1100" dirty="0">
                <a:solidFill>
                  <a:schemeClr val="bg1"/>
                </a:solidFill>
              </a:rPr>
              <a:t>32K DC</a:t>
            </a:r>
          </a:p>
        </p:txBody>
      </p:sp>
      <p:sp>
        <p:nvSpPr>
          <p:cNvPr id="252970" name="Line 42"/>
          <p:cNvSpPr>
            <a:spLocks noChangeShapeType="1"/>
          </p:cNvSpPr>
          <p:nvPr/>
        </p:nvSpPr>
        <p:spPr bwMode="auto">
          <a:xfrm flipH="1">
            <a:off x="1905000" y="1676400"/>
            <a:ext cx="3810000" cy="0"/>
          </a:xfrm>
          <a:prstGeom prst="line">
            <a:avLst/>
          </a:prstGeom>
          <a:noFill/>
          <a:ln w="12700">
            <a:solidFill>
              <a:schemeClr val="tx1"/>
            </a:solidFill>
            <a:round/>
            <a:headEnd type="none" w="sm" len="sm"/>
            <a:tailEnd type="none" w="sm" len="sm"/>
          </a:ln>
          <a:effectLst/>
        </p:spPr>
        <p:txBody>
          <a:bodyPr/>
          <a:lstStyle/>
          <a:p>
            <a:endParaRPr lang="en-US"/>
          </a:p>
        </p:txBody>
      </p:sp>
      <p:sp>
        <p:nvSpPr>
          <p:cNvPr id="252971" name="Line 43"/>
          <p:cNvSpPr>
            <a:spLocks noChangeShapeType="1"/>
          </p:cNvSpPr>
          <p:nvPr/>
        </p:nvSpPr>
        <p:spPr bwMode="auto">
          <a:xfrm flipH="1">
            <a:off x="1905000" y="1828800"/>
            <a:ext cx="3810000" cy="0"/>
          </a:xfrm>
          <a:prstGeom prst="line">
            <a:avLst/>
          </a:prstGeom>
          <a:noFill/>
          <a:ln w="12700">
            <a:solidFill>
              <a:schemeClr val="tx1"/>
            </a:solidFill>
            <a:round/>
            <a:headEnd type="none" w="sm" len="sm"/>
            <a:tailEnd type="none" w="sm" len="sm"/>
          </a:ln>
          <a:effectLst/>
        </p:spPr>
        <p:txBody>
          <a:bodyPr/>
          <a:lstStyle/>
          <a:p>
            <a:endParaRPr lang="en-US"/>
          </a:p>
        </p:txBody>
      </p:sp>
      <p:sp>
        <p:nvSpPr>
          <p:cNvPr id="252972" name="Line 44"/>
          <p:cNvSpPr>
            <a:spLocks noChangeShapeType="1"/>
          </p:cNvSpPr>
          <p:nvPr/>
        </p:nvSpPr>
        <p:spPr bwMode="auto">
          <a:xfrm flipH="1">
            <a:off x="3886200" y="1981200"/>
            <a:ext cx="2590800" cy="0"/>
          </a:xfrm>
          <a:prstGeom prst="line">
            <a:avLst/>
          </a:prstGeom>
          <a:noFill/>
          <a:ln w="12700">
            <a:solidFill>
              <a:schemeClr val="tx1"/>
            </a:solidFill>
            <a:round/>
            <a:headEnd type="oval" w="sm" len="sm"/>
            <a:tailEnd type="none" w="sm" len="sm"/>
          </a:ln>
          <a:effectLst/>
        </p:spPr>
        <p:txBody>
          <a:bodyPr/>
          <a:lstStyle/>
          <a:p>
            <a:endParaRPr lang="en-US"/>
          </a:p>
        </p:txBody>
      </p:sp>
      <p:sp>
        <p:nvSpPr>
          <p:cNvPr id="252973" name="Line 45"/>
          <p:cNvSpPr>
            <a:spLocks noChangeShapeType="1"/>
          </p:cNvSpPr>
          <p:nvPr/>
        </p:nvSpPr>
        <p:spPr bwMode="auto">
          <a:xfrm flipH="1" flipV="1">
            <a:off x="3962400" y="2133600"/>
            <a:ext cx="2590800" cy="0"/>
          </a:xfrm>
          <a:prstGeom prst="line">
            <a:avLst/>
          </a:prstGeom>
          <a:noFill/>
          <a:ln w="12700">
            <a:solidFill>
              <a:schemeClr val="tx1"/>
            </a:solidFill>
            <a:round/>
            <a:headEnd type="oval" w="sm" len="sm"/>
            <a:tailEnd type="none" w="sm" len="sm"/>
          </a:ln>
          <a:effectLst/>
        </p:spPr>
        <p:txBody>
          <a:bodyPr/>
          <a:lstStyle/>
          <a:p>
            <a:endParaRPr lang="en-US"/>
          </a:p>
        </p:txBody>
      </p:sp>
      <p:sp>
        <p:nvSpPr>
          <p:cNvPr id="252974" name="Line 46"/>
          <p:cNvSpPr>
            <a:spLocks noChangeShapeType="1"/>
          </p:cNvSpPr>
          <p:nvPr/>
        </p:nvSpPr>
        <p:spPr bwMode="auto">
          <a:xfrm flipH="1">
            <a:off x="3810000" y="4191000"/>
            <a:ext cx="1905000" cy="0"/>
          </a:xfrm>
          <a:prstGeom prst="line">
            <a:avLst/>
          </a:prstGeom>
          <a:noFill/>
          <a:ln w="12700">
            <a:solidFill>
              <a:schemeClr val="tx1"/>
            </a:solidFill>
            <a:round/>
            <a:headEnd type="none" w="sm" len="sm"/>
            <a:tailEnd type="none" w="sm" len="sm"/>
          </a:ln>
          <a:effectLst/>
        </p:spPr>
        <p:txBody>
          <a:bodyPr/>
          <a:lstStyle/>
          <a:p>
            <a:endParaRPr lang="en-US"/>
          </a:p>
        </p:txBody>
      </p:sp>
      <p:sp>
        <p:nvSpPr>
          <p:cNvPr id="252975" name="Line 47"/>
          <p:cNvSpPr>
            <a:spLocks noChangeShapeType="1"/>
          </p:cNvSpPr>
          <p:nvPr/>
        </p:nvSpPr>
        <p:spPr bwMode="auto">
          <a:xfrm flipH="1">
            <a:off x="3733800" y="4343400"/>
            <a:ext cx="1981200" cy="0"/>
          </a:xfrm>
          <a:prstGeom prst="line">
            <a:avLst/>
          </a:prstGeom>
          <a:noFill/>
          <a:ln w="12700">
            <a:solidFill>
              <a:schemeClr val="tx1"/>
            </a:solidFill>
            <a:round/>
            <a:headEnd type="none" w="sm" len="sm"/>
            <a:tailEnd type="none" w="sm" len="sm"/>
          </a:ln>
          <a:effectLst/>
        </p:spPr>
        <p:txBody>
          <a:bodyPr/>
          <a:lstStyle/>
          <a:p>
            <a:endParaRPr lang="en-US"/>
          </a:p>
        </p:txBody>
      </p:sp>
      <p:sp>
        <p:nvSpPr>
          <p:cNvPr id="252976" name="Line 48"/>
          <p:cNvSpPr>
            <a:spLocks noChangeShapeType="1"/>
          </p:cNvSpPr>
          <p:nvPr/>
        </p:nvSpPr>
        <p:spPr bwMode="auto">
          <a:xfrm flipH="1">
            <a:off x="1676400" y="4495800"/>
            <a:ext cx="4800600" cy="0"/>
          </a:xfrm>
          <a:prstGeom prst="line">
            <a:avLst/>
          </a:prstGeom>
          <a:noFill/>
          <a:ln w="12700">
            <a:solidFill>
              <a:schemeClr val="tx1"/>
            </a:solidFill>
            <a:round/>
            <a:headEnd type="oval" w="sm" len="sm"/>
            <a:tailEnd type="none" w="sm" len="sm"/>
          </a:ln>
          <a:effectLst/>
        </p:spPr>
        <p:txBody>
          <a:bodyPr/>
          <a:lstStyle/>
          <a:p>
            <a:endParaRPr lang="en-US"/>
          </a:p>
        </p:txBody>
      </p:sp>
      <p:sp>
        <p:nvSpPr>
          <p:cNvPr id="252977" name="Line 49"/>
          <p:cNvSpPr>
            <a:spLocks noChangeShapeType="1"/>
          </p:cNvSpPr>
          <p:nvPr/>
        </p:nvSpPr>
        <p:spPr bwMode="auto">
          <a:xfrm flipH="1" flipV="1">
            <a:off x="1676400" y="4648200"/>
            <a:ext cx="4876800" cy="0"/>
          </a:xfrm>
          <a:prstGeom prst="line">
            <a:avLst/>
          </a:prstGeom>
          <a:noFill/>
          <a:ln w="12700">
            <a:solidFill>
              <a:schemeClr val="tx1"/>
            </a:solidFill>
            <a:round/>
            <a:headEnd type="oval" w="sm" len="sm"/>
            <a:tailEnd type="none" w="sm" len="sm"/>
          </a:ln>
          <a:effectLst/>
        </p:spPr>
        <p:txBody>
          <a:bodyPr/>
          <a:lstStyle/>
          <a:p>
            <a:endParaRPr lang="en-US"/>
          </a:p>
        </p:txBody>
      </p:sp>
      <p:sp>
        <p:nvSpPr>
          <p:cNvPr id="252978" name="Rectangle 50"/>
          <p:cNvSpPr>
            <a:spLocks noChangeArrowheads="1"/>
          </p:cNvSpPr>
          <p:nvPr/>
        </p:nvSpPr>
        <p:spPr bwMode="auto">
          <a:xfrm>
            <a:off x="6705600" y="1219200"/>
            <a:ext cx="838200" cy="609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400" dirty="0" err="1">
                <a:solidFill>
                  <a:schemeClr val="bg1"/>
                </a:solidFill>
              </a:rPr>
              <a:t>Rbuf</a:t>
            </a:r>
            <a:endParaRPr lang="en-US" sz="1400" dirty="0">
              <a:solidFill>
                <a:schemeClr val="bg1"/>
              </a:solidFill>
            </a:endParaRPr>
          </a:p>
          <a:p>
            <a:r>
              <a:rPr lang="en-US" sz="800" dirty="0">
                <a:solidFill>
                  <a:schemeClr val="bg1"/>
                </a:solidFill>
              </a:rPr>
              <a:t>64 @ 128B</a:t>
            </a:r>
          </a:p>
        </p:txBody>
      </p:sp>
      <p:sp>
        <p:nvSpPr>
          <p:cNvPr id="252979" name="Rectangle 51"/>
          <p:cNvSpPr>
            <a:spLocks noChangeArrowheads="1"/>
          </p:cNvSpPr>
          <p:nvPr/>
        </p:nvSpPr>
        <p:spPr bwMode="auto">
          <a:xfrm>
            <a:off x="6705600" y="2667000"/>
            <a:ext cx="838200" cy="609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400" dirty="0" err="1">
                <a:solidFill>
                  <a:schemeClr val="bg1"/>
                </a:solidFill>
              </a:rPr>
              <a:t>Tbuf</a:t>
            </a:r>
            <a:endParaRPr lang="en-US" sz="1400" dirty="0">
              <a:solidFill>
                <a:schemeClr val="bg1"/>
              </a:solidFill>
            </a:endParaRPr>
          </a:p>
          <a:p>
            <a:r>
              <a:rPr lang="en-US" sz="800" dirty="0">
                <a:solidFill>
                  <a:schemeClr val="bg1"/>
                </a:solidFill>
              </a:rPr>
              <a:t>64 @ 128B</a:t>
            </a:r>
          </a:p>
        </p:txBody>
      </p:sp>
      <p:sp>
        <p:nvSpPr>
          <p:cNvPr id="252980" name="Rectangle 52"/>
          <p:cNvSpPr>
            <a:spLocks noChangeArrowheads="1"/>
          </p:cNvSpPr>
          <p:nvPr/>
        </p:nvSpPr>
        <p:spPr bwMode="auto">
          <a:xfrm>
            <a:off x="6781800" y="3581400"/>
            <a:ext cx="685800" cy="533400"/>
          </a:xfrm>
          <a:prstGeom prst="rect">
            <a:avLst/>
          </a:prstGeom>
          <a:gradFill rotWithShape="0">
            <a:gsLst>
              <a:gs pos="0">
                <a:srgbClr val="868F90"/>
              </a:gs>
              <a:gs pos="100000">
                <a:srgbClr val="868F90">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r>
              <a:rPr lang="en-US" sz="1200" dirty="0">
                <a:solidFill>
                  <a:schemeClr val="bg1"/>
                </a:solidFill>
              </a:rPr>
              <a:t>Hash</a:t>
            </a:r>
          </a:p>
          <a:p>
            <a:r>
              <a:rPr lang="en-US" sz="800" dirty="0">
                <a:solidFill>
                  <a:schemeClr val="bg1"/>
                </a:solidFill>
              </a:rPr>
              <a:t>64/48/128</a:t>
            </a:r>
          </a:p>
        </p:txBody>
      </p:sp>
      <p:sp>
        <p:nvSpPr>
          <p:cNvPr id="252981" name="Rectangle 53"/>
          <p:cNvSpPr>
            <a:spLocks noChangeArrowheads="1"/>
          </p:cNvSpPr>
          <p:nvPr/>
        </p:nvSpPr>
        <p:spPr bwMode="auto">
          <a:xfrm>
            <a:off x="6781800" y="4267200"/>
            <a:ext cx="685800" cy="4572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dirty="0">
                <a:solidFill>
                  <a:schemeClr val="bg1"/>
                </a:solidFill>
              </a:rPr>
              <a:t>Scratch</a:t>
            </a:r>
          </a:p>
          <a:p>
            <a:r>
              <a:rPr lang="en-US" sz="1200" dirty="0">
                <a:solidFill>
                  <a:schemeClr val="bg1"/>
                </a:solidFill>
              </a:rPr>
              <a:t>16KB</a:t>
            </a:r>
          </a:p>
        </p:txBody>
      </p:sp>
      <p:sp>
        <p:nvSpPr>
          <p:cNvPr id="252982" name="Line 54"/>
          <p:cNvSpPr>
            <a:spLocks noChangeShapeType="1"/>
          </p:cNvSpPr>
          <p:nvPr/>
        </p:nvSpPr>
        <p:spPr bwMode="auto">
          <a:xfrm>
            <a:off x="6553200" y="1295400"/>
            <a:ext cx="0" cy="3810000"/>
          </a:xfrm>
          <a:prstGeom prst="line">
            <a:avLst/>
          </a:prstGeom>
          <a:noFill/>
          <a:ln w="12700">
            <a:solidFill>
              <a:schemeClr val="tx1"/>
            </a:solidFill>
            <a:round/>
            <a:headEnd type="none" w="sm" len="sm"/>
            <a:tailEnd type="none" w="sm" len="sm"/>
          </a:ln>
          <a:effectLst/>
        </p:spPr>
        <p:txBody>
          <a:bodyPr/>
          <a:lstStyle/>
          <a:p>
            <a:endParaRPr lang="en-US"/>
          </a:p>
        </p:txBody>
      </p:sp>
      <p:sp>
        <p:nvSpPr>
          <p:cNvPr id="252983" name="Line 55"/>
          <p:cNvSpPr>
            <a:spLocks noChangeShapeType="1"/>
          </p:cNvSpPr>
          <p:nvPr/>
        </p:nvSpPr>
        <p:spPr bwMode="auto">
          <a:xfrm>
            <a:off x="6477000" y="1295400"/>
            <a:ext cx="0" cy="3657600"/>
          </a:xfrm>
          <a:prstGeom prst="line">
            <a:avLst/>
          </a:prstGeom>
          <a:noFill/>
          <a:ln w="12700">
            <a:solidFill>
              <a:schemeClr val="tx1"/>
            </a:solidFill>
            <a:round/>
            <a:headEnd type="none" w="sm" len="sm"/>
            <a:tailEnd type="none" w="sm" len="sm"/>
          </a:ln>
          <a:effectLst/>
        </p:spPr>
        <p:txBody>
          <a:bodyPr/>
          <a:lstStyle/>
          <a:p>
            <a:endParaRPr lang="en-US"/>
          </a:p>
        </p:txBody>
      </p:sp>
      <p:sp>
        <p:nvSpPr>
          <p:cNvPr id="252984" name="Line 56"/>
          <p:cNvSpPr>
            <a:spLocks noChangeShapeType="1"/>
          </p:cNvSpPr>
          <p:nvPr/>
        </p:nvSpPr>
        <p:spPr bwMode="auto">
          <a:xfrm flipH="1">
            <a:off x="6553200" y="1524000"/>
            <a:ext cx="1524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85" name="Line 57"/>
          <p:cNvSpPr>
            <a:spLocks noChangeShapeType="1"/>
          </p:cNvSpPr>
          <p:nvPr/>
        </p:nvSpPr>
        <p:spPr bwMode="auto">
          <a:xfrm>
            <a:off x="6477000" y="2971800"/>
            <a:ext cx="2286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86" name="Line 58"/>
          <p:cNvSpPr>
            <a:spLocks noChangeShapeType="1"/>
          </p:cNvSpPr>
          <p:nvPr/>
        </p:nvSpPr>
        <p:spPr bwMode="auto">
          <a:xfrm>
            <a:off x="6477000" y="3886200"/>
            <a:ext cx="3048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87" name="Line 59"/>
          <p:cNvSpPr>
            <a:spLocks noChangeShapeType="1"/>
          </p:cNvSpPr>
          <p:nvPr/>
        </p:nvSpPr>
        <p:spPr bwMode="auto">
          <a:xfrm flipH="1">
            <a:off x="6553200" y="4038600"/>
            <a:ext cx="2286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88" name="Line 60"/>
          <p:cNvSpPr>
            <a:spLocks noChangeShapeType="1"/>
          </p:cNvSpPr>
          <p:nvPr/>
        </p:nvSpPr>
        <p:spPr bwMode="auto">
          <a:xfrm>
            <a:off x="6477000" y="4419600"/>
            <a:ext cx="3048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89" name="Line 61"/>
          <p:cNvSpPr>
            <a:spLocks noChangeShapeType="1"/>
          </p:cNvSpPr>
          <p:nvPr/>
        </p:nvSpPr>
        <p:spPr bwMode="auto">
          <a:xfrm flipH="1">
            <a:off x="6553200" y="4572000"/>
            <a:ext cx="2286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90" name="Rectangle 62"/>
          <p:cNvSpPr>
            <a:spLocks noChangeArrowheads="1"/>
          </p:cNvSpPr>
          <p:nvPr/>
        </p:nvSpPr>
        <p:spPr bwMode="auto">
          <a:xfrm>
            <a:off x="1676400" y="4800600"/>
            <a:ext cx="685800" cy="609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100" dirty="0">
                <a:solidFill>
                  <a:schemeClr val="bg1"/>
                </a:solidFill>
              </a:rPr>
              <a:t>QDR</a:t>
            </a:r>
          </a:p>
          <a:p>
            <a:r>
              <a:rPr lang="en-US" sz="1100" dirty="0">
                <a:solidFill>
                  <a:schemeClr val="bg1"/>
                </a:solidFill>
              </a:rPr>
              <a:t>SRAM</a:t>
            </a:r>
          </a:p>
          <a:p>
            <a:r>
              <a:rPr lang="en-US" sz="1100" dirty="0">
                <a:solidFill>
                  <a:schemeClr val="bg1"/>
                </a:solidFill>
              </a:rPr>
              <a:t>1</a:t>
            </a:r>
          </a:p>
        </p:txBody>
      </p:sp>
      <p:sp>
        <p:nvSpPr>
          <p:cNvPr id="252991" name="Rectangle 63"/>
          <p:cNvSpPr>
            <a:spLocks noChangeArrowheads="1"/>
          </p:cNvSpPr>
          <p:nvPr/>
        </p:nvSpPr>
        <p:spPr bwMode="auto">
          <a:xfrm>
            <a:off x="2438400" y="4800600"/>
            <a:ext cx="685800" cy="609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100" dirty="0">
                <a:solidFill>
                  <a:schemeClr val="bg1"/>
                </a:solidFill>
              </a:rPr>
              <a:t>QDR</a:t>
            </a:r>
          </a:p>
          <a:p>
            <a:r>
              <a:rPr lang="en-US" sz="1100" dirty="0">
                <a:solidFill>
                  <a:schemeClr val="bg1"/>
                </a:solidFill>
              </a:rPr>
              <a:t>SRAM</a:t>
            </a:r>
          </a:p>
          <a:p>
            <a:r>
              <a:rPr lang="en-US" sz="1100" dirty="0">
                <a:solidFill>
                  <a:schemeClr val="bg1"/>
                </a:solidFill>
              </a:rPr>
              <a:t>2</a:t>
            </a:r>
          </a:p>
        </p:txBody>
      </p:sp>
      <p:sp>
        <p:nvSpPr>
          <p:cNvPr id="252992" name="Rectangle 64"/>
          <p:cNvSpPr>
            <a:spLocks noChangeArrowheads="1"/>
          </p:cNvSpPr>
          <p:nvPr/>
        </p:nvSpPr>
        <p:spPr bwMode="auto">
          <a:xfrm>
            <a:off x="2057400" y="1066800"/>
            <a:ext cx="685800" cy="4572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dirty="0">
                <a:solidFill>
                  <a:schemeClr val="bg1"/>
                </a:solidFill>
              </a:rPr>
              <a:t>DDRAM</a:t>
            </a:r>
          </a:p>
        </p:txBody>
      </p:sp>
      <p:sp>
        <p:nvSpPr>
          <p:cNvPr id="252993" name="Line 65"/>
          <p:cNvSpPr>
            <a:spLocks noChangeShapeType="1"/>
          </p:cNvSpPr>
          <p:nvPr/>
        </p:nvSpPr>
        <p:spPr bwMode="auto">
          <a:xfrm flipV="1">
            <a:off x="3962400" y="2133600"/>
            <a:ext cx="0" cy="2362200"/>
          </a:xfrm>
          <a:prstGeom prst="line">
            <a:avLst/>
          </a:prstGeom>
          <a:noFill/>
          <a:ln w="12700">
            <a:solidFill>
              <a:schemeClr val="tx1"/>
            </a:solidFill>
            <a:round/>
            <a:headEnd type="oval" w="sm" len="sm"/>
            <a:tailEnd type="oval" w="sm" len="sm"/>
          </a:ln>
          <a:effectLst/>
        </p:spPr>
        <p:txBody>
          <a:bodyPr/>
          <a:lstStyle/>
          <a:p>
            <a:endParaRPr lang="en-US"/>
          </a:p>
        </p:txBody>
      </p:sp>
      <p:sp>
        <p:nvSpPr>
          <p:cNvPr id="252994" name="Line 66"/>
          <p:cNvSpPr>
            <a:spLocks noChangeShapeType="1"/>
          </p:cNvSpPr>
          <p:nvPr/>
        </p:nvSpPr>
        <p:spPr bwMode="auto">
          <a:xfrm flipV="1">
            <a:off x="3886200" y="1981200"/>
            <a:ext cx="0" cy="2667000"/>
          </a:xfrm>
          <a:prstGeom prst="line">
            <a:avLst/>
          </a:prstGeom>
          <a:noFill/>
          <a:ln w="12700">
            <a:solidFill>
              <a:schemeClr val="tx1"/>
            </a:solidFill>
            <a:round/>
            <a:headEnd type="oval" w="sm" len="sm"/>
            <a:tailEnd type="oval" w="sm" len="sm"/>
          </a:ln>
          <a:effectLst/>
        </p:spPr>
        <p:txBody>
          <a:bodyPr/>
          <a:lstStyle/>
          <a:p>
            <a:endParaRPr lang="en-US"/>
          </a:p>
        </p:txBody>
      </p:sp>
      <p:sp>
        <p:nvSpPr>
          <p:cNvPr id="252995" name="Line 67"/>
          <p:cNvSpPr>
            <a:spLocks noChangeShapeType="1"/>
          </p:cNvSpPr>
          <p:nvPr/>
        </p:nvSpPr>
        <p:spPr bwMode="auto">
          <a:xfrm flipV="1">
            <a:off x="3810000" y="1828800"/>
            <a:ext cx="0" cy="2362200"/>
          </a:xfrm>
          <a:prstGeom prst="line">
            <a:avLst/>
          </a:prstGeom>
          <a:noFill/>
          <a:ln w="12700">
            <a:solidFill>
              <a:schemeClr val="tx1"/>
            </a:solidFill>
            <a:round/>
            <a:headEnd type="oval" w="sm" len="sm"/>
            <a:tailEnd type="oval" w="sm" len="sm"/>
          </a:ln>
          <a:effectLst/>
        </p:spPr>
        <p:txBody>
          <a:bodyPr/>
          <a:lstStyle/>
          <a:p>
            <a:endParaRPr lang="en-US"/>
          </a:p>
        </p:txBody>
      </p:sp>
      <p:sp>
        <p:nvSpPr>
          <p:cNvPr id="252996" name="Line 68"/>
          <p:cNvSpPr>
            <a:spLocks noChangeShapeType="1"/>
          </p:cNvSpPr>
          <p:nvPr/>
        </p:nvSpPr>
        <p:spPr bwMode="auto">
          <a:xfrm flipV="1">
            <a:off x="3733800" y="1676400"/>
            <a:ext cx="0" cy="2667000"/>
          </a:xfrm>
          <a:prstGeom prst="line">
            <a:avLst/>
          </a:prstGeom>
          <a:noFill/>
          <a:ln w="12700">
            <a:solidFill>
              <a:schemeClr val="tx1"/>
            </a:solidFill>
            <a:round/>
            <a:headEnd type="oval" w="sm" len="sm"/>
            <a:tailEnd type="oval" w="sm" len="sm"/>
          </a:ln>
          <a:effectLst/>
        </p:spPr>
        <p:txBody>
          <a:bodyPr/>
          <a:lstStyle/>
          <a:p>
            <a:endParaRPr lang="en-US"/>
          </a:p>
        </p:txBody>
      </p:sp>
      <p:sp>
        <p:nvSpPr>
          <p:cNvPr id="252997" name="Line 69"/>
          <p:cNvSpPr>
            <a:spLocks noChangeShapeType="1"/>
          </p:cNvSpPr>
          <p:nvPr/>
        </p:nvSpPr>
        <p:spPr bwMode="auto">
          <a:xfrm flipV="1">
            <a:off x="1905000" y="4648200"/>
            <a:ext cx="0" cy="152400"/>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98" name="Line 70"/>
          <p:cNvSpPr>
            <a:spLocks noChangeShapeType="1"/>
          </p:cNvSpPr>
          <p:nvPr/>
        </p:nvSpPr>
        <p:spPr bwMode="auto">
          <a:xfrm>
            <a:off x="2133600" y="4495800"/>
            <a:ext cx="0" cy="304800"/>
          </a:xfrm>
          <a:prstGeom prst="line">
            <a:avLst/>
          </a:prstGeom>
          <a:noFill/>
          <a:ln w="12700">
            <a:solidFill>
              <a:schemeClr val="tx1"/>
            </a:solidFill>
            <a:round/>
            <a:headEnd type="none" w="sm" len="sm"/>
            <a:tailEnd type="triangle" w="sm" len="sm"/>
          </a:ln>
          <a:effectLst/>
        </p:spPr>
        <p:txBody>
          <a:bodyPr/>
          <a:lstStyle/>
          <a:p>
            <a:endParaRPr lang="en-US"/>
          </a:p>
        </p:txBody>
      </p:sp>
      <p:sp>
        <p:nvSpPr>
          <p:cNvPr id="252999" name="Line 71"/>
          <p:cNvSpPr>
            <a:spLocks noChangeShapeType="1"/>
          </p:cNvSpPr>
          <p:nvPr/>
        </p:nvSpPr>
        <p:spPr bwMode="auto">
          <a:xfrm flipV="1">
            <a:off x="2667000" y="4648200"/>
            <a:ext cx="0" cy="152400"/>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00" name="Line 72"/>
          <p:cNvSpPr>
            <a:spLocks noChangeShapeType="1"/>
          </p:cNvSpPr>
          <p:nvPr/>
        </p:nvSpPr>
        <p:spPr bwMode="auto">
          <a:xfrm>
            <a:off x="2819400" y="4495800"/>
            <a:ext cx="0" cy="304800"/>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01" name="Line 73"/>
          <p:cNvSpPr>
            <a:spLocks noChangeShapeType="1"/>
          </p:cNvSpPr>
          <p:nvPr/>
        </p:nvSpPr>
        <p:spPr bwMode="auto">
          <a:xfrm>
            <a:off x="2286000" y="1524000"/>
            <a:ext cx="0" cy="152400"/>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02" name="Line 74"/>
          <p:cNvSpPr>
            <a:spLocks noChangeShapeType="1"/>
          </p:cNvSpPr>
          <p:nvPr/>
        </p:nvSpPr>
        <p:spPr bwMode="auto">
          <a:xfrm flipV="1">
            <a:off x="2514600" y="1524000"/>
            <a:ext cx="0" cy="304800"/>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03" name="Rectangle 75"/>
          <p:cNvSpPr>
            <a:spLocks noChangeArrowheads="1"/>
          </p:cNvSpPr>
          <p:nvPr/>
        </p:nvSpPr>
        <p:spPr bwMode="auto">
          <a:xfrm>
            <a:off x="3124200" y="2590800"/>
            <a:ext cx="381000" cy="12192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solidFill>
                  <a:schemeClr val="bg2"/>
                </a:solidFill>
              </a:rPr>
              <a:t>G</a:t>
            </a:r>
          </a:p>
          <a:p>
            <a:r>
              <a:rPr lang="en-US" sz="1200">
                <a:solidFill>
                  <a:schemeClr val="bg2"/>
                </a:solidFill>
              </a:rPr>
              <a:t>A</a:t>
            </a:r>
          </a:p>
          <a:p>
            <a:r>
              <a:rPr lang="en-US" sz="1200">
                <a:solidFill>
                  <a:schemeClr val="bg2"/>
                </a:solidFill>
              </a:rPr>
              <a:t>S</a:t>
            </a:r>
          </a:p>
          <a:p>
            <a:r>
              <a:rPr lang="en-US" sz="1200">
                <a:solidFill>
                  <a:schemeClr val="bg2"/>
                </a:solidFill>
              </a:rPr>
              <a:t>K</a:t>
            </a:r>
          </a:p>
          <a:p>
            <a:r>
              <a:rPr lang="en-US" sz="1200">
                <a:solidFill>
                  <a:schemeClr val="bg2"/>
                </a:solidFill>
              </a:rPr>
              <a:t>E</a:t>
            </a:r>
          </a:p>
          <a:p>
            <a:r>
              <a:rPr lang="en-US" sz="1200">
                <a:solidFill>
                  <a:schemeClr val="bg2"/>
                </a:solidFill>
              </a:rPr>
              <a:t>T</a:t>
            </a:r>
          </a:p>
        </p:txBody>
      </p:sp>
      <p:sp>
        <p:nvSpPr>
          <p:cNvPr id="253004" name="Rectangle 76"/>
          <p:cNvSpPr>
            <a:spLocks noChangeArrowheads="1"/>
          </p:cNvSpPr>
          <p:nvPr/>
        </p:nvSpPr>
        <p:spPr bwMode="auto">
          <a:xfrm>
            <a:off x="990600" y="2514600"/>
            <a:ext cx="914400" cy="14478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253005" name="Rectangle 77"/>
          <p:cNvSpPr>
            <a:spLocks noChangeArrowheads="1"/>
          </p:cNvSpPr>
          <p:nvPr/>
        </p:nvSpPr>
        <p:spPr bwMode="auto">
          <a:xfrm>
            <a:off x="1143000" y="2667000"/>
            <a:ext cx="609600" cy="10668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endParaRPr lang="en-US" sz="1400" dirty="0">
              <a:solidFill>
                <a:schemeClr val="bg2"/>
              </a:solidFill>
            </a:endParaRPr>
          </a:p>
          <a:p>
            <a:r>
              <a:rPr lang="en-US" sz="1400" dirty="0">
                <a:solidFill>
                  <a:schemeClr val="bg1"/>
                </a:solidFill>
              </a:rPr>
              <a:t>PCI</a:t>
            </a:r>
          </a:p>
          <a:p>
            <a:endParaRPr lang="en-US" sz="1100" dirty="0">
              <a:solidFill>
                <a:schemeClr val="bg1"/>
              </a:solidFill>
            </a:endParaRPr>
          </a:p>
          <a:p>
            <a:r>
              <a:rPr lang="en-US" sz="1100" dirty="0">
                <a:solidFill>
                  <a:schemeClr val="bg1"/>
                </a:solidFill>
              </a:rPr>
              <a:t>(64b)</a:t>
            </a:r>
          </a:p>
          <a:p>
            <a:r>
              <a:rPr lang="en-US" sz="1100" dirty="0">
                <a:solidFill>
                  <a:schemeClr val="bg1"/>
                </a:solidFill>
              </a:rPr>
              <a:t>66 MHz</a:t>
            </a:r>
          </a:p>
          <a:p>
            <a:endParaRPr lang="en-US" sz="1400" dirty="0">
              <a:solidFill>
                <a:schemeClr val="bg2"/>
              </a:solidFill>
            </a:endParaRPr>
          </a:p>
        </p:txBody>
      </p:sp>
      <p:sp>
        <p:nvSpPr>
          <p:cNvPr id="253006" name="Line 78"/>
          <p:cNvSpPr>
            <a:spLocks noChangeShapeType="1"/>
          </p:cNvSpPr>
          <p:nvPr/>
        </p:nvSpPr>
        <p:spPr bwMode="auto">
          <a:xfrm flipH="1">
            <a:off x="1371600" y="2133600"/>
            <a:ext cx="2590800" cy="0"/>
          </a:xfrm>
          <a:prstGeom prst="line">
            <a:avLst/>
          </a:prstGeom>
          <a:noFill/>
          <a:ln w="12700">
            <a:solidFill>
              <a:schemeClr val="tx1"/>
            </a:solidFill>
            <a:round/>
            <a:headEnd type="none" w="sm" len="sm"/>
            <a:tailEnd type="none" w="sm" len="sm"/>
          </a:ln>
          <a:effectLst/>
        </p:spPr>
        <p:txBody>
          <a:bodyPr/>
          <a:lstStyle/>
          <a:p>
            <a:endParaRPr lang="en-US"/>
          </a:p>
        </p:txBody>
      </p:sp>
      <p:sp>
        <p:nvSpPr>
          <p:cNvPr id="253007" name="Line 79"/>
          <p:cNvSpPr>
            <a:spLocks noChangeShapeType="1"/>
          </p:cNvSpPr>
          <p:nvPr/>
        </p:nvSpPr>
        <p:spPr bwMode="auto">
          <a:xfrm flipH="1">
            <a:off x="1371600" y="1981200"/>
            <a:ext cx="2514600" cy="0"/>
          </a:xfrm>
          <a:prstGeom prst="line">
            <a:avLst/>
          </a:prstGeom>
          <a:noFill/>
          <a:ln w="12700">
            <a:solidFill>
              <a:schemeClr val="tx1"/>
            </a:solidFill>
            <a:round/>
            <a:headEnd type="none" w="sm" len="sm"/>
            <a:tailEnd type="none" w="sm" len="sm"/>
          </a:ln>
          <a:effectLst/>
        </p:spPr>
        <p:txBody>
          <a:bodyPr/>
          <a:lstStyle/>
          <a:p>
            <a:endParaRPr lang="en-US"/>
          </a:p>
        </p:txBody>
      </p:sp>
      <p:sp>
        <p:nvSpPr>
          <p:cNvPr id="253008" name="Line 80"/>
          <p:cNvSpPr>
            <a:spLocks noChangeShapeType="1"/>
          </p:cNvSpPr>
          <p:nvPr/>
        </p:nvSpPr>
        <p:spPr bwMode="auto">
          <a:xfrm flipH="1">
            <a:off x="1295400" y="4343400"/>
            <a:ext cx="2438400" cy="0"/>
          </a:xfrm>
          <a:prstGeom prst="line">
            <a:avLst/>
          </a:prstGeom>
          <a:noFill/>
          <a:ln w="12700">
            <a:solidFill>
              <a:schemeClr val="tx1"/>
            </a:solidFill>
            <a:round/>
            <a:headEnd type="none" w="sm" len="sm"/>
            <a:tailEnd type="none" w="sm" len="sm"/>
          </a:ln>
          <a:effectLst/>
        </p:spPr>
        <p:txBody>
          <a:bodyPr/>
          <a:lstStyle/>
          <a:p>
            <a:endParaRPr lang="en-US"/>
          </a:p>
        </p:txBody>
      </p:sp>
      <p:sp>
        <p:nvSpPr>
          <p:cNvPr id="253009" name="Line 81"/>
          <p:cNvSpPr>
            <a:spLocks noChangeShapeType="1"/>
          </p:cNvSpPr>
          <p:nvPr/>
        </p:nvSpPr>
        <p:spPr bwMode="auto">
          <a:xfrm flipH="1">
            <a:off x="1295400" y="4191000"/>
            <a:ext cx="2514600" cy="0"/>
          </a:xfrm>
          <a:prstGeom prst="line">
            <a:avLst/>
          </a:prstGeom>
          <a:noFill/>
          <a:ln w="12700">
            <a:solidFill>
              <a:schemeClr val="tx1"/>
            </a:solidFill>
            <a:round/>
            <a:headEnd type="none" w="sm" len="sm"/>
            <a:tailEnd type="none" w="sm" len="sm"/>
          </a:ln>
          <a:effectLst/>
        </p:spPr>
        <p:txBody>
          <a:bodyPr/>
          <a:lstStyle/>
          <a:p>
            <a:endParaRPr lang="en-US"/>
          </a:p>
        </p:txBody>
      </p:sp>
      <p:sp>
        <p:nvSpPr>
          <p:cNvPr id="253010" name="Line 82"/>
          <p:cNvSpPr>
            <a:spLocks noChangeShapeType="1"/>
          </p:cNvSpPr>
          <p:nvPr/>
        </p:nvSpPr>
        <p:spPr bwMode="auto">
          <a:xfrm flipV="1">
            <a:off x="1600200" y="2133600"/>
            <a:ext cx="0" cy="533400"/>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11" name="Line 83"/>
          <p:cNvSpPr>
            <a:spLocks noChangeShapeType="1"/>
          </p:cNvSpPr>
          <p:nvPr/>
        </p:nvSpPr>
        <p:spPr bwMode="auto">
          <a:xfrm>
            <a:off x="1447800" y="1981200"/>
            <a:ext cx="0" cy="685800"/>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12" name="Line 84"/>
          <p:cNvSpPr>
            <a:spLocks noChangeShapeType="1"/>
          </p:cNvSpPr>
          <p:nvPr/>
        </p:nvSpPr>
        <p:spPr bwMode="auto">
          <a:xfrm>
            <a:off x="1600200" y="3733800"/>
            <a:ext cx="0" cy="609600"/>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13" name="Line 85"/>
          <p:cNvSpPr>
            <a:spLocks noChangeShapeType="1"/>
          </p:cNvSpPr>
          <p:nvPr/>
        </p:nvSpPr>
        <p:spPr bwMode="auto">
          <a:xfrm flipV="1">
            <a:off x="1447800" y="3733800"/>
            <a:ext cx="0" cy="457200"/>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14" name="Line 86"/>
          <p:cNvSpPr>
            <a:spLocks noChangeShapeType="1"/>
          </p:cNvSpPr>
          <p:nvPr/>
        </p:nvSpPr>
        <p:spPr bwMode="auto">
          <a:xfrm>
            <a:off x="3352800" y="3810000"/>
            <a:ext cx="0" cy="533400"/>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15" name="Line 87"/>
          <p:cNvSpPr>
            <a:spLocks noChangeShapeType="1"/>
          </p:cNvSpPr>
          <p:nvPr/>
        </p:nvSpPr>
        <p:spPr bwMode="auto">
          <a:xfrm flipV="1">
            <a:off x="3200400" y="3810000"/>
            <a:ext cx="0" cy="381000"/>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16" name="Line 88"/>
          <p:cNvSpPr>
            <a:spLocks noChangeShapeType="1"/>
          </p:cNvSpPr>
          <p:nvPr/>
        </p:nvSpPr>
        <p:spPr bwMode="auto">
          <a:xfrm flipV="1">
            <a:off x="3429000" y="2133600"/>
            <a:ext cx="0" cy="457200"/>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17" name="Line 89"/>
          <p:cNvSpPr>
            <a:spLocks noChangeShapeType="1"/>
          </p:cNvSpPr>
          <p:nvPr/>
        </p:nvSpPr>
        <p:spPr bwMode="auto">
          <a:xfrm>
            <a:off x="3276600" y="1981200"/>
            <a:ext cx="0" cy="609600"/>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18" name="AutoShape 90"/>
          <p:cNvSpPr>
            <a:spLocks noChangeArrowheads="1"/>
          </p:cNvSpPr>
          <p:nvPr/>
        </p:nvSpPr>
        <p:spPr bwMode="auto">
          <a:xfrm>
            <a:off x="7848600" y="1363663"/>
            <a:ext cx="533400" cy="304800"/>
          </a:xfrm>
          <a:prstGeom prst="leftArrow">
            <a:avLst>
              <a:gd name="adj1" fmla="val 50000"/>
              <a:gd name="adj2" fmla="val 43750"/>
            </a:avLst>
          </a:prstGeom>
          <a:solidFill>
            <a:schemeClr val="accent2"/>
          </a:solidFill>
          <a:ln w="12700">
            <a:solidFill>
              <a:schemeClr val="tx1"/>
            </a:solidFill>
            <a:miter lim="800000"/>
            <a:headEnd type="none" w="sm" len="sm"/>
            <a:tailEnd type="none" w="sm" len="sm"/>
          </a:ln>
          <a:effectLst/>
        </p:spPr>
        <p:txBody>
          <a:bodyPr wrap="none" anchor="ctr"/>
          <a:lstStyle/>
          <a:p>
            <a:r>
              <a:rPr lang="en-US" sz="1200" b="0" dirty="0">
                <a:solidFill>
                  <a:schemeClr val="bg1"/>
                </a:solidFill>
                <a:effectLst>
                  <a:outerShdw blurRad="38100" dist="38100" dir="2700000" algn="tl">
                    <a:srgbClr val="FFFFFF"/>
                  </a:outerShdw>
                </a:effectLst>
                <a:latin typeface="Arial Narrow" pitchFamily="34" charset="0"/>
              </a:rPr>
              <a:t>32b</a:t>
            </a:r>
          </a:p>
        </p:txBody>
      </p:sp>
      <p:sp>
        <p:nvSpPr>
          <p:cNvPr id="253019" name="AutoShape 91"/>
          <p:cNvSpPr>
            <a:spLocks noChangeArrowheads="1"/>
          </p:cNvSpPr>
          <p:nvPr/>
        </p:nvSpPr>
        <p:spPr bwMode="auto">
          <a:xfrm>
            <a:off x="7848600" y="2800350"/>
            <a:ext cx="533400" cy="342900"/>
          </a:xfrm>
          <a:prstGeom prst="rightArrow">
            <a:avLst>
              <a:gd name="adj1" fmla="val 50000"/>
              <a:gd name="adj2" fmla="val 38889"/>
            </a:avLst>
          </a:prstGeom>
          <a:solidFill>
            <a:schemeClr val="accent2"/>
          </a:solidFill>
          <a:ln w="12700">
            <a:solidFill>
              <a:schemeClr val="tx1"/>
            </a:solidFill>
            <a:miter lim="800000"/>
            <a:headEnd type="none" w="sm" len="sm"/>
            <a:tailEnd type="none" w="sm" len="sm"/>
          </a:ln>
          <a:effectLst/>
        </p:spPr>
        <p:txBody>
          <a:bodyPr wrap="none" anchor="ctr"/>
          <a:lstStyle/>
          <a:p>
            <a:r>
              <a:rPr lang="en-US" sz="1200" b="0" dirty="0">
                <a:solidFill>
                  <a:schemeClr val="bg1"/>
                </a:solidFill>
                <a:effectLst>
                  <a:outerShdw blurRad="38100" dist="38100" dir="2700000" algn="tl">
                    <a:srgbClr val="FFFFFF"/>
                  </a:outerShdw>
                </a:effectLst>
                <a:latin typeface="Arial Narrow" pitchFamily="34" charset="0"/>
              </a:rPr>
              <a:t>32b</a:t>
            </a:r>
          </a:p>
        </p:txBody>
      </p:sp>
      <p:sp>
        <p:nvSpPr>
          <p:cNvPr id="253020" name="AutoShape 92"/>
          <p:cNvSpPr>
            <a:spLocks noChangeArrowheads="1"/>
          </p:cNvSpPr>
          <p:nvPr/>
        </p:nvSpPr>
        <p:spPr bwMode="auto">
          <a:xfrm>
            <a:off x="2514600" y="5715000"/>
            <a:ext cx="228600" cy="533400"/>
          </a:xfrm>
          <a:prstGeom prst="downArrow">
            <a:avLst>
              <a:gd name="adj1" fmla="val 50000"/>
              <a:gd name="adj2" fmla="val 58333"/>
            </a:avLst>
          </a:prstGeom>
          <a:solidFill>
            <a:schemeClr val="accent2"/>
          </a:solidFill>
          <a:ln w="12700">
            <a:solidFill>
              <a:schemeClr val="tx1"/>
            </a:solidFill>
            <a:miter lim="800000"/>
            <a:headEnd type="none" w="sm" len="sm"/>
            <a:tailEnd type="none" w="sm" len="sm"/>
          </a:ln>
          <a:effectLst/>
        </p:spPr>
        <p:txBody>
          <a:bodyPr wrap="none" anchor="ctr"/>
          <a:lstStyle/>
          <a:p>
            <a:r>
              <a:rPr lang="en-US" sz="1000">
                <a:solidFill>
                  <a:schemeClr val="bg2"/>
                </a:solidFill>
                <a:effectLst>
                  <a:outerShdw blurRad="38100" dist="38100" dir="2700000" algn="tl">
                    <a:srgbClr val="FFFFFF"/>
                  </a:outerShdw>
                </a:effectLst>
                <a:latin typeface="Arial Narrow" pitchFamily="34" charset="0"/>
              </a:rPr>
              <a:t>18</a:t>
            </a:r>
          </a:p>
        </p:txBody>
      </p:sp>
      <p:sp>
        <p:nvSpPr>
          <p:cNvPr id="253021" name="AutoShape 93"/>
          <p:cNvSpPr>
            <a:spLocks noChangeArrowheads="1"/>
          </p:cNvSpPr>
          <p:nvPr/>
        </p:nvSpPr>
        <p:spPr bwMode="auto">
          <a:xfrm>
            <a:off x="2819400" y="5715000"/>
            <a:ext cx="228600" cy="533400"/>
          </a:xfrm>
          <a:prstGeom prst="upArrow">
            <a:avLst>
              <a:gd name="adj1" fmla="val 50000"/>
              <a:gd name="adj2" fmla="val 58333"/>
            </a:avLst>
          </a:prstGeom>
          <a:solidFill>
            <a:schemeClr val="accent2"/>
          </a:solidFill>
          <a:ln w="12700">
            <a:solidFill>
              <a:schemeClr val="tx1"/>
            </a:solidFill>
            <a:miter lim="800000"/>
            <a:headEnd type="none" w="sm" len="sm"/>
            <a:tailEnd type="none" w="sm" len="sm"/>
          </a:ln>
          <a:effectLst/>
        </p:spPr>
        <p:txBody>
          <a:bodyPr wrap="none" anchor="ctr"/>
          <a:lstStyle/>
          <a:p>
            <a:r>
              <a:rPr lang="en-US" sz="1000">
                <a:solidFill>
                  <a:schemeClr val="bg2"/>
                </a:solidFill>
                <a:effectLst>
                  <a:outerShdw blurRad="38100" dist="38100" dir="2700000" algn="tl">
                    <a:srgbClr val="FFFFFF"/>
                  </a:outerShdw>
                </a:effectLst>
                <a:latin typeface="Arial Narrow" pitchFamily="34" charset="0"/>
              </a:rPr>
              <a:t>18</a:t>
            </a:r>
          </a:p>
        </p:txBody>
      </p:sp>
      <p:sp>
        <p:nvSpPr>
          <p:cNvPr id="253022" name="AutoShape 94"/>
          <p:cNvSpPr>
            <a:spLocks noChangeArrowheads="1"/>
          </p:cNvSpPr>
          <p:nvPr/>
        </p:nvSpPr>
        <p:spPr bwMode="auto">
          <a:xfrm>
            <a:off x="1752600" y="5715000"/>
            <a:ext cx="228600" cy="533400"/>
          </a:xfrm>
          <a:prstGeom prst="downArrow">
            <a:avLst>
              <a:gd name="adj1" fmla="val 50000"/>
              <a:gd name="adj2" fmla="val 58333"/>
            </a:avLst>
          </a:prstGeom>
          <a:solidFill>
            <a:schemeClr val="accent2"/>
          </a:solidFill>
          <a:ln w="12700">
            <a:solidFill>
              <a:schemeClr val="tx1"/>
            </a:solidFill>
            <a:miter lim="800000"/>
            <a:headEnd type="none" w="sm" len="sm"/>
            <a:tailEnd type="none" w="sm" len="sm"/>
          </a:ln>
          <a:effectLst/>
        </p:spPr>
        <p:txBody>
          <a:bodyPr wrap="none" anchor="ctr"/>
          <a:lstStyle/>
          <a:p>
            <a:r>
              <a:rPr lang="en-US" sz="1000">
                <a:solidFill>
                  <a:schemeClr val="bg2"/>
                </a:solidFill>
                <a:effectLst>
                  <a:outerShdw blurRad="38100" dist="38100" dir="2700000" algn="tl">
                    <a:srgbClr val="FFFFFF"/>
                  </a:outerShdw>
                </a:effectLst>
                <a:latin typeface="Arial Narrow" pitchFamily="34" charset="0"/>
              </a:rPr>
              <a:t>18</a:t>
            </a:r>
          </a:p>
        </p:txBody>
      </p:sp>
      <p:sp>
        <p:nvSpPr>
          <p:cNvPr id="253023" name="AutoShape 95"/>
          <p:cNvSpPr>
            <a:spLocks noChangeArrowheads="1"/>
          </p:cNvSpPr>
          <p:nvPr/>
        </p:nvSpPr>
        <p:spPr bwMode="auto">
          <a:xfrm>
            <a:off x="2057400" y="5715000"/>
            <a:ext cx="228600" cy="533400"/>
          </a:xfrm>
          <a:prstGeom prst="upArrow">
            <a:avLst>
              <a:gd name="adj1" fmla="val 50000"/>
              <a:gd name="adj2" fmla="val 58333"/>
            </a:avLst>
          </a:prstGeom>
          <a:solidFill>
            <a:schemeClr val="accent2"/>
          </a:solidFill>
          <a:ln w="12700">
            <a:solidFill>
              <a:schemeClr val="tx1"/>
            </a:solidFill>
            <a:miter lim="800000"/>
            <a:headEnd type="none" w="sm" len="sm"/>
            <a:tailEnd type="none" w="sm" len="sm"/>
          </a:ln>
          <a:effectLst/>
        </p:spPr>
        <p:txBody>
          <a:bodyPr wrap="none" anchor="ctr"/>
          <a:lstStyle/>
          <a:p>
            <a:r>
              <a:rPr lang="en-US" sz="1000">
                <a:solidFill>
                  <a:schemeClr val="bg2"/>
                </a:solidFill>
                <a:effectLst>
                  <a:outerShdw blurRad="38100" dist="38100" dir="2700000" algn="tl">
                    <a:srgbClr val="FFFFFF"/>
                  </a:outerShdw>
                </a:effectLst>
                <a:latin typeface="Arial Narrow" pitchFamily="34" charset="0"/>
              </a:rPr>
              <a:t>18</a:t>
            </a:r>
          </a:p>
        </p:txBody>
      </p:sp>
      <p:sp>
        <p:nvSpPr>
          <p:cNvPr id="253024" name="AutoShape 96"/>
          <p:cNvSpPr>
            <a:spLocks noChangeArrowheads="1"/>
          </p:cNvSpPr>
          <p:nvPr/>
        </p:nvSpPr>
        <p:spPr bwMode="auto">
          <a:xfrm>
            <a:off x="2286000" y="76200"/>
            <a:ext cx="381000" cy="990600"/>
          </a:xfrm>
          <a:prstGeom prst="upDownArrow">
            <a:avLst>
              <a:gd name="adj1" fmla="val 50000"/>
              <a:gd name="adj2" fmla="val 52000"/>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solidFill>
                  <a:schemeClr val="bg2"/>
                </a:solidFill>
                <a:effectLst>
                  <a:outerShdw blurRad="38100" dist="38100" dir="2700000" algn="tl">
                    <a:srgbClr val="FFFFFF"/>
                  </a:outerShdw>
                </a:effectLst>
                <a:latin typeface="Arial Narrow" pitchFamily="34" charset="0"/>
              </a:rPr>
              <a:t>72</a:t>
            </a:r>
          </a:p>
        </p:txBody>
      </p:sp>
      <p:sp>
        <p:nvSpPr>
          <p:cNvPr id="253025" name="AutoShape 97"/>
          <p:cNvSpPr>
            <a:spLocks noChangeArrowheads="1"/>
          </p:cNvSpPr>
          <p:nvPr/>
        </p:nvSpPr>
        <p:spPr bwMode="auto">
          <a:xfrm>
            <a:off x="609600" y="3048000"/>
            <a:ext cx="533400" cy="381000"/>
          </a:xfrm>
          <a:prstGeom prst="leftRightArrow">
            <a:avLst>
              <a:gd name="adj1" fmla="val 50000"/>
              <a:gd name="adj2" fmla="val 28000"/>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solidFill>
                  <a:schemeClr val="bg2"/>
                </a:solidFill>
                <a:effectLst>
                  <a:outerShdw blurRad="38100" dist="38100" dir="2700000" algn="tl">
                    <a:srgbClr val="FFFFFF"/>
                  </a:outerShdw>
                </a:effectLst>
                <a:latin typeface="Arial Narrow" pitchFamily="34" charset="0"/>
              </a:rPr>
              <a:t>64b</a:t>
            </a:r>
          </a:p>
        </p:txBody>
      </p:sp>
      <p:sp>
        <p:nvSpPr>
          <p:cNvPr id="253026" name="Rectangle 98"/>
          <p:cNvSpPr>
            <a:spLocks noChangeArrowheads="1"/>
          </p:cNvSpPr>
          <p:nvPr/>
        </p:nvSpPr>
        <p:spPr bwMode="auto">
          <a:xfrm>
            <a:off x="7620000" y="1219200"/>
            <a:ext cx="228600" cy="20574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solidFill>
                  <a:schemeClr val="bg2"/>
                </a:solidFill>
              </a:rPr>
              <a:t>S</a:t>
            </a:r>
          </a:p>
          <a:p>
            <a:r>
              <a:rPr lang="en-US" sz="1200">
                <a:solidFill>
                  <a:schemeClr val="bg2"/>
                </a:solidFill>
              </a:rPr>
              <a:t>P</a:t>
            </a:r>
          </a:p>
          <a:p>
            <a:r>
              <a:rPr lang="en-US" sz="1200">
                <a:solidFill>
                  <a:schemeClr val="bg2"/>
                </a:solidFill>
              </a:rPr>
              <a:t>I</a:t>
            </a:r>
          </a:p>
          <a:p>
            <a:r>
              <a:rPr lang="en-US" sz="1200">
                <a:solidFill>
                  <a:schemeClr val="bg2"/>
                </a:solidFill>
              </a:rPr>
              <a:t>3</a:t>
            </a:r>
          </a:p>
          <a:p>
            <a:r>
              <a:rPr lang="en-US" sz="1200">
                <a:solidFill>
                  <a:schemeClr val="bg2"/>
                </a:solidFill>
              </a:rPr>
              <a:t>or</a:t>
            </a:r>
          </a:p>
          <a:p>
            <a:r>
              <a:rPr lang="en-US" sz="1200">
                <a:solidFill>
                  <a:schemeClr val="bg2"/>
                </a:solidFill>
              </a:rPr>
              <a:t>C</a:t>
            </a:r>
          </a:p>
          <a:p>
            <a:r>
              <a:rPr lang="en-US" sz="1200">
                <a:solidFill>
                  <a:schemeClr val="bg2"/>
                </a:solidFill>
              </a:rPr>
              <a:t>S</a:t>
            </a:r>
          </a:p>
          <a:p>
            <a:r>
              <a:rPr lang="en-US" sz="1200">
                <a:solidFill>
                  <a:schemeClr val="bg2"/>
                </a:solidFill>
              </a:rPr>
              <a:t>I</a:t>
            </a:r>
          </a:p>
          <a:p>
            <a:r>
              <a:rPr lang="en-US" sz="1200">
                <a:solidFill>
                  <a:schemeClr val="bg2"/>
                </a:solidFill>
              </a:rPr>
              <a:t>X</a:t>
            </a:r>
          </a:p>
        </p:txBody>
      </p:sp>
      <p:sp>
        <p:nvSpPr>
          <p:cNvPr id="253027" name="Line 99"/>
          <p:cNvSpPr>
            <a:spLocks noChangeShapeType="1"/>
          </p:cNvSpPr>
          <p:nvPr/>
        </p:nvSpPr>
        <p:spPr bwMode="auto">
          <a:xfrm flipH="1">
            <a:off x="7543800" y="1524000"/>
            <a:ext cx="76200" cy="0"/>
          </a:xfrm>
          <a:prstGeom prst="line">
            <a:avLst/>
          </a:prstGeom>
          <a:noFill/>
          <a:ln w="12700">
            <a:solidFill>
              <a:schemeClr val="tx1"/>
            </a:solidFill>
            <a:round/>
            <a:headEnd type="none" w="sm" len="sm"/>
            <a:tailEnd type="none" w="sm" len="sm"/>
          </a:ln>
          <a:effectLst/>
        </p:spPr>
        <p:txBody>
          <a:bodyPr/>
          <a:lstStyle/>
          <a:p>
            <a:endParaRPr lang="en-US"/>
          </a:p>
        </p:txBody>
      </p:sp>
      <p:sp>
        <p:nvSpPr>
          <p:cNvPr id="253028" name="Line 100"/>
          <p:cNvSpPr>
            <a:spLocks noChangeShapeType="1"/>
          </p:cNvSpPr>
          <p:nvPr/>
        </p:nvSpPr>
        <p:spPr bwMode="auto">
          <a:xfrm flipH="1">
            <a:off x="7543800" y="2971800"/>
            <a:ext cx="76200" cy="0"/>
          </a:xfrm>
          <a:prstGeom prst="line">
            <a:avLst/>
          </a:prstGeom>
          <a:noFill/>
          <a:ln w="12700">
            <a:solidFill>
              <a:schemeClr val="tx1"/>
            </a:solidFill>
            <a:round/>
            <a:headEnd type="none" w="sm" len="sm"/>
            <a:tailEnd type="none" w="sm" len="sm"/>
          </a:ln>
          <a:effectLst/>
        </p:spPr>
        <p:txBody>
          <a:bodyPr/>
          <a:lstStyle/>
          <a:p>
            <a:endParaRPr lang="en-US"/>
          </a:p>
        </p:txBody>
      </p:sp>
      <p:sp>
        <p:nvSpPr>
          <p:cNvPr id="253031" name="Rectangle 103"/>
          <p:cNvSpPr>
            <a:spLocks noChangeArrowheads="1"/>
          </p:cNvSpPr>
          <p:nvPr/>
        </p:nvSpPr>
        <p:spPr bwMode="auto">
          <a:xfrm>
            <a:off x="1676400" y="5486400"/>
            <a:ext cx="685800" cy="228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dirty="0">
                <a:solidFill>
                  <a:schemeClr val="bg1"/>
                </a:solidFill>
              </a:rPr>
              <a:t>E/D Q</a:t>
            </a:r>
          </a:p>
        </p:txBody>
      </p:sp>
      <p:sp>
        <p:nvSpPr>
          <p:cNvPr id="253032" name="Rectangle 104"/>
          <p:cNvSpPr>
            <a:spLocks noChangeArrowheads="1"/>
          </p:cNvSpPr>
          <p:nvPr/>
        </p:nvSpPr>
        <p:spPr bwMode="auto">
          <a:xfrm>
            <a:off x="2438400" y="5486400"/>
            <a:ext cx="685800" cy="228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dirty="0">
                <a:solidFill>
                  <a:schemeClr val="bg1"/>
                </a:solidFill>
              </a:rPr>
              <a:t>E/D Q</a:t>
            </a:r>
          </a:p>
        </p:txBody>
      </p:sp>
      <p:sp>
        <p:nvSpPr>
          <p:cNvPr id="253033" name="Rectangle 105"/>
          <p:cNvSpPr>
            <a:spLocks noChangeArrowheads="1"/>
          </p:cNvSpPr>
          <p:nvPr/>
        </p:nvSpPr>
        <p:spPr bwMode="auto">
          <a:xfrm>
            <a:off x="5103813" y="9906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200" dirty="0">
                <a:solidFill>
                  <a:schemeClr val="bg1"/>
                </a:solidFill>
              </a:rPr>
              <a:t>MEv2</a:t>
            </a:r>
          </a:p>
          <a:p>
            <a:r>
              <a:rPr lang="en-US" sz="1200" dirty="0">
                <a:solidFill>
                  <a:schemeClr val="bg1"/>
                </a:solidFill>
              </a:rPr>
              <a:t>2</a:t>
            </a:r>
          </a:p>
        </p:txBody>
      </p:sp>
      <p:sp>
        <p:nvSpPr>
          <p:cNvPr id="253034" name="Rectangle 106"/>
          <p:cNvSpPr>
            <a:spLocks noChangeArrowheads="1"/>
          </p:cNvSpPr>
          <p:nvPr/>
        </p:nvSpPr>
        <p:spPr bwMode="auto">
          <a:xfrm>
            <a:off x="5103813" y="22860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200" dirty="0">
                <a:solidFill>
                  <a:schemeClr val="bg1"/>
                </a:solidFill>
              </a:rPr>
              <a:t>MEv2</a:t>
            </a:r>
          </a:p>
          <a:p>
            <a:r>
              <a:rPr lang="en-US" sz="1200" dirty="0">
                <a:solidFill>
                  <a:schemeClr val="bg1"/>
                </a:solidFill>
              </a:rPr>
              <a:t>3</a:t>
            </a:r>
          </a:p>
        </p:txBody>
      </p:sp>
      <p:grpSp>
        <p:nvGrpSpPr>
          <p:cNvPr id="4" name="Group 107"/>
          <p:cNvGrpSpPr>
            <a:grpSpLocks/>
          </p:cNvGrpSpPr>
          <p:nvPr/>
        </p:nvGrpSpPr>
        <p:grpSpPr bwMode="auto">
          <a:xfrm>
            <a:off x="5103813" y="1524000"/>
            <a:ext cx="457200" cy="762000"/>
            <a:chOff x="4320" y="1344"/>
            <a:chExt cx="288" cy="480"/>
          </a:xfrm>
        </p:grpSpPr>
        <p:sp>
          <p:nvSpPr>
            <p:cNvPr id="253036" name="Line 108"/>
            <p:cNvSpPr>
              <a:spLocks noChangeShapeType="1"/>
            </p:cNvSpPr>
            <p:nvPr/>
          </p:nvSpPr>
          <p:spPr bwMode="auto">
            <a:xfrm>
              <a:off x="4320" y="1344"/>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37" name="Line 109"/>
            <p:cNvSpPr>
              <a:spLocks noChangeShapeType="1"/>
            </p:cNvSpPr>
            <p:nvPr/>
          </p:nvSpPr>
          <p:spPr bwMode="auto">
            <a:xfrm flipV="1">
              <a:off x="4368" y="1344"/>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38" name="Line 110"/>
            <p:cNvSpPr>
              <a:spLocks noChangeShapeType="1"/>
            </p:cNvSpPr>
            <p:nvPr/>
          </p:nvSpPr>
          <p:spPr bwMode="auto">
            <a:xfrm>
              <a:off x="4560" y="1344"/>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39" name="Line 111"/>
            <p:cNvSpPr>
              <a:spLocks noChangeShapeType="1"/>
            </p:cNvSpPr>
            <p:nvPr/>
          </p:nvSpPr>
          <p:spPr bwMode="auto">
            <a:xfrm flipV="1">
              <a:off x="4608" y="1344"/>
              <a:ext cx="0" cy="384"/>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40" name="Line 112"/>
            <p:cNvSpPr>
              <a:spLocks noChangeShapeType="1"/>
            </p:cNvSpPr>
            <p:nvPr/>
          </p:nvSpPr>
          <p:spPr bwMode="auto">
            <a:xfrm>
              <a:off x="4560" y="1728"/>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41" name="Line 113"/>
            <p:cNvSpPr>
              <a:spLocks noChangeShapeType="1"/>
            </p:cNvSpPr>
            <p:nvPr/>
          </p:nvSpPr>
          <p:spPr bwMode="auto">
            <a:xfrm flipV="1">
              <a:off x="4512" y="1632"/>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42" name="Line 114"/>
            <p:cNvSpPr>
              <a:spLocks noChangeShapeType="1"/>
            </p:cNvSpPr>
            <p:nvPr/>
          </p:nvSpPr>
          <p:spPr bwMode="auto">
            <a:xfrm>
              <a:off x="4320" y="1536"/>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43" name="Line 115"/>
            <p:cNvSpPr>
              <a:spLocks noChangeShapeType="1"/>
            </p:cNvSpPr>
            <p:nvPr/>
          </p:nvSpPr>
          <p:spPr bwMode="auto">
            <a:xfrm flipV="1">
              <a:off x="4416" y="1440"/>
              <a:ext cx="0" cy="384"/>
            </a:xfrm>
            <a:prstGeom prst="line">
              <a:avLst/>
            </a:prstGeom>
            <a:noFill/>
            <a:ln w="12700">
              <a:solidFill>
                <a:schemeClr val="tx1"/>
              </a:solidFill>
              <a:round/>
              <a:headEnd type="none" w="sm" len="sm"/>
              <a:tailEnd type="triangle" w="sm" len="sm"/>
            </a:ln>
            <a:effectLst/>
          </p:spPr>
          <p:txBody>
            <a:bodyPr/>
            <a:lstStyle/>
            <a:p>
              <a:endParaRPr lang="en-US"/>
            </a:p>
          </p:txBody>
        </p:sp>
      </p:grpSp>
      <p:sp>
        <p:nvSpPr>
          <p:cNvPr id="253044" name="Rectangle 116"/>
          <p:cNvSpPr>
            <a:spLocks noChangeArrowheads="1"/>
          </p:cNvSpPr>
          <p:nvPr/>
        </p:nvSpPr>
        <p:spPr bwMode="auto">
          <a:xfrm>
            <a:off x="4341813" y="9906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200" dirty="0">
                <a:solidFill>
                  <a:schemeClr val="bg1"/>
                </a:solidFill>
              </a:rPr>
              <a:t>MEv2</a:t>
            </a:r>
          </a:p>
          <a:p>
            <a:r>
              <a:rPr lang="en-US" sz="1200" dirty="0">
                <a:solidFill>
                  <a:schemeClr val="bg1"/>
                </a:solidFill>
              </a:rPr>
              <a:t>1</a:t>
            </a:r>
          </a:p>
        </p:txBody>
      </p:sp>
      <p:sp>
        <p:nvSpPr>
          <p:cNvPr id="253045" name="Rectangle 117"/>
          <p:cNvSpPr>
            <a:spLocks noChangeArrowheads="1"/>
          </p:cNvSpPr>
          <p:nvPr/>
        </p:nvSpPr>
        <p:spPr bwMode="auto">
          <a:xfrm>
            <a:off x="4341813" y="22860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200" dirty="0">
                <a:solidFill>
                  <a:schemeClr val="bg1"/>
                </a:solidFill>
              </a:rPr>
              <a:t>MEv2</a:t>
            </a:r>
          </a:p>
          <a:p>
            <a:r>
              <a:rPr lang="en-US" sz="1200" dirty="0">
                <a:solidFill>
                  <a:schemeClr val="bg1"/>
                </a:solidFill>
              </a:rPr>
              <a:t>4</a:t>
            </a:r>
          </a:p>
        </p:txBody>
      </p:sp>
      <p:sp>
        <p:nvSpPr>
          <p:cNvPr id="253046" name="Line 118"/>
          <p:cNvSpPr>
            <a:spLocks noChangeShapeType="1"/>
          </p:cNvSpPr>
          <p:nvPr/>
        </p:nvSpPr>
        <p:spPr bwMode="auto">
          <a:xfrm>
            <a:off x="4875213" y="1219200"/>
            <a:ext cx="228600" cy="0"/>
          </a:xfrm>
          <a:prstGeom prst="line">
            <a:avLst/>
          </a:prstGeom>
          <a:noFill/>
          <a:ln w="19050">
            <a:solidFill>
              <a:schemeClr val="bg2"/>
            </a:solidFill>
            <a:round/>
            <a:headEnd type="none" w="sm" len="sm"/>
            <a:tailEnd type="triangle" w="sm" len="sm"/>
          </a:ln>
          <a:effectLst/>
        </p:spPr>
        <p:txBody>
          <a:bodyPr/>
          <a:lstStyle/>
          <a:p>
            <a:endParaRPr lang="en-US"/>
          </a:p>
        </p:txBody>
      </p:sp>
      <p:sp>
        <p:nvSpPr>
          <p:cNvPr id="253047" name="Line 119"/>
          <p:cNvSpPr>
            <a:spLocks noChangeShapeType="1"/>
          </p:cNvSpPr>
          <p:nvPr/>
        </p:nvSpPr>
        <p:spPr bwMode="auto">
          <a:xfrm>
            <a:off x="4875213" y="2514600"/>
            <a:ext cx="228600" cy="0"/>
          </a:xfrm>
          <a:prstGeom prst="line">
            <a:avLst/>
          </a:prstGeom>
          <a:noFill/>
          <a:ln w="19050">
            <a:solidFill>
              <a:schemeClr val="bg2"/>
            </a:solidFill>
            <a:round/>
            <a:headEnd type="triangle" w="sm" len="sm"/>
            <a:tailEnd type="none" w="sm" len="sm"/>
          </a:ln>
          <a:effectLst/>
        </p:spPr>
        <p:txBody>
          <a:bodyPr/>
          <a:lstStyle/>
          <a:p>
            <a:endParaRPr lang="en-US"/>
          </a:p>
        </p:txBody>
      </p:sp>
      <p:grpSp>
        <p:nvGrpSpPr>
          <p:cNvPr id="5" name="Group 120"/>
          <p:cNvGrpSpPr>
            <a:grpSpLocks/>
          </p:cNvGrpSpPr>
          <p:nvPr/>
        </p:nvGrpSpPr>
        <p:grpSpPr bwMode="auto">
          <a:xfrm>
            <a:off x="4341813" y="1524000"/>
            <a:ext cx="457200" cy="762000"/>
            <a:chOff x="4320" y="1344"/>
            <a:chExt cx="288" cy="480"/>
          </a:xfrm>
        </p:grpSpPr>
        <p:sp>
          <p:nvSpPr>
            <p:cNvPr id="253049" name="Line 121"/>
            <p:cNvSpPr>
              <a:spLocks noChangeShapeType="1"/>
            </p:cNvSpPr>
            <p:nvPr/>
          </p:nvSpPr>
          <p:spPr bwMode="auto">
            <a:xfrm>
              <a:off x="4320" y="1344"/>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50" name="Line 122"/>
            <p:cNvSpPr>
              <a:spLocks noChangeShapeType="1"/>
            </p:cNvSpPr>
            <p:nvPr/>
          </p:nvSpPr>
          <p:spPr bwMode="auto">
            <a:xfrm flipV="1">
              <a:off x="4368" y="1344"/>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51" name="Line 123"/>
            <p:cNvSpPr>
              <a:spLocks noChangeShapeType="1"/>
            </p:cNvSpPr>
            <p:nvPr/>
          </p:nvSpPr>
          <p:spPr bwMode="auto">
            <a:xfrm>
              <a:off x="4560" y="1344"/>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52" name="Line 124"/>
            <p:cNvSpPr>
              <a:spLocks noChangeShapeType="1"/>
            </p:cNvSpPr>
            <p:nvPr/>
          </p:nvSpPr>
          <p:spPr bwMode="auto">
            <a:xfrm flipV="1">
              <a:off x="4608" y="1344"/>
              <a:ext cx="0" cy="384"/>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53" name="Line 125"/>
            <p:cNvSpPr>
              <a:spLocks noChangeShapeType="1"/>
            </p:cNvSpPr>
            <p:nvPr/>
          </p:nvSpPr>
          <p:spPr bwMode="auto">
            <a:xfrm>
              <a:off x="4560" y="1728"/>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54" name="Line 126"/>
            <p:cNvSpPr>
              <a:spLocks noChangeShapeType="1"/>
            </p:cNvSpPr>
            <p:nvPr/>
          </p:nvSpPr>
          <p:spPr bwMode="auto">
            <a:xfrm flipV="1">
              <a:off x="4512" y="1632"/>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55" name="Line 127"/>
            <p:cNvSpPr>
              <a:spLocks noChangeShapeType="1"/>
            </p:cNvSpPr>
            <p:nvPr/>
          </p:nvSpPr>
          <p:spPr bwMode="auto">
            <a:xfrm>
              <a:off x="4320" y="1536"/>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56" name="Line 128"/>
            <p:cNvSpPr>
              <a:spLocks noChangeShapeType="1"/>
            </p:cNvSpPr>
            <p:nvPr/>
          </p:nvSpPr>
          <p:spPr bwMode="auto">
            <a:xfrm flipV="1">
              <a:off x="4416" y="1440"/>
              <a:ext cx="0" cy="384"/>
            </a:xfrm>
            <a:prstGeom prst="line">
              <a:avLst/>
            </a:prstGeom>
            <a:noFill/>
            <a:ln w="12700">
              <a:solidFill>
                <a:schemeClr val="tx1"/>
              </a:solidFill>
              <a:round/>
              <a:headEnd type="none" w="sm" len="sm"/>
              <a:tailEnd type="triangle" w="sm" len="sm"/>
            </a:ln>
            <a:effectLst/>
          </p:spPr>
          <p:txBody>
            <a:bodyPr/>
            <a:lstStyle/>
            <a:p>
              <a:endParaRPr lang="en-US"/>
            </a:p>
          </p:txBody>
        </p:sp>
      </p:grpSp>
      <p:sp>
        <p:nvSpPr>
          <p:cNvPr id="253057" name="Rectangle 129"/>
          <p:cNvSpPr>
            <a:spLocks noChangeArrowheads="1"/>
          </p:cNvSpPr>
          <p:nvPr/>
        </p:nvSpPr>
        <p:spPr bwMode="auto">
          <a:xfrm>
            <a:off x="6781800" y="4800600"/>
            <a:ext cx="1143000" cy="609600"/>
          </a:xfrm>
          <a:prstGeom prst="rect">
            <a:avLst/>
          </a:prstGeom>
          <a:gradFill rotWithShape="0">
            <a:gsLst>
              <a:gs pos="0">
                <a:srgbClr val="868F90"/>
              </a:gs>
              <a:gs pos="100000">
                <a:srgbClr val="868F90">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pPr algn="l">
              <a:lnSpc>
                <a:spcPct val="84000"/>
              </a:lnSpc>
              <a:spcBef>
                <a:spcPct val="30000"/>
              </a:spcBef>
              <a:tabLst>
                <a:tab pos="569913" algn="l"/>
              </a:tabLst>
            </a:pPr>
            <a:r>
              <a:rPr lang="en-US" sz="1000" dirty="0">
                <a:solidFill>
                  <a:schemeClr val="bg1"/>
                </a:solidFill>
              </a:rPr>
              <a:t>CSRs </a:t>
            </a:r>
          </a:p>
          <a:p>
            <a:pPr algn="l">
              <a:lnSpc>
                <a:spcPct val="84000"/>
              </a:lnSpc>
              <a:spcBef>
                <a:spcPct val="30000"/>
              </a:spcBef>
              <a:tabLst>
                <a:tab pos="569913" algn="l"/>
              </a:tabLst>
            </a:pPr>
            <a:r>
              <a:rPr lang="en-US" sz="800" dirty="0">
                <a:solidFill>
                  <a:schemeClr val="bg1"/>
                </a:solidFill>
              </a:rPr>
              <a:t>-</a:t>
            </a:r>
            <a:r>
              <a:rPr lang="en-US" sz="800" dirty="0" err="1">
                <a:solidFill>
                  <a:schemeClr val="bg1"/>
                </a:solidFill>
              </a:rPr>
              <a:t>Fast_wr</a:t>
            </a:r>
            <a:r>
              <a:rPr lang="en-US" sz="800" dirty="0">
                <a:solidFill>
                  <a:schemeClr val="bg1"/>
                </a:solidFill>
              </a:rPr>
              <a:t>	-UART</a:t>
            </a:r>
          </a:p>
          <a:p>
            <a:pPr algn="l">
              <a:lnSpc>
                <a:spcPct val="84000"/>
              </a:lnSpc>
              <a:spcBef>
                <a:spcPct val="30000"/>
              </a:spcBef>
              <a:tabLst>
                <a:tab pos="569913" algn="l"/>
              </a:tabLst>
            </a:pPr>
            <a:r>
              <a:rPr lang="en-US" sz="800" dirty="0">
                <a:solidFill>
                  <a:schemeClr val="bg1"/>
                </a:solidFill>
              </a:rPr>
              <a:t>-Timers	-GPIO</a:t>
            </a:r>
          </a:p>
          <a:p>
            <a:pPr algn="l">
              <a:lnSpc>
                <a:spcPct val="84000"/>
              </a:lnSpc>
              <a:spcBef>
                <a:spcPct val="30000"/>
              </a:spcBef>
              <a:tabLst>
                <a:tab pos="569913" algn="l"/>
              </a:tabLst>
            </a:pPr>
            <a:r>
              <a:rPr lang="en-US" sz="800" dirty="0">
                <a:solidFill>
                  <a:schemeClr val="bg1"/>
                </a:solidFill>
              </a:rPr>
              <a:t>-</a:t>
            </a:r>
            <a:r>
              <a:rPr lang="en-US" sz="800" dirty="0" err="1">
                <a:solidFill>
                  <a:schemeClr val="bg1"/>
                </a:solidFill>
              </a:rPr>
              <a:t>BootROM</a:t>
            </a:r>
            <a:r>
              <a:rPr lang="en-US" sz="800" dirty="0">
                <a:solidFill>
                  <a:schemeClr val="bg1"/>
                </a:solidFill>
              </a:rPr>
              <a:t>/Slow Port</a:t>
            </a:r>
          </a:p>
        </p:txBody>
      </p:sp>
      <p:sp>
        <p:nvSpPr>
          <p:cNvPr id="253058" name="Line 130"/>
          <p:cNvSpPr>
            <a:spLocks noChangeShapeType="1"/>
          </p:cNvSpPr>
          <p:nvPr/>
        </p:nvSpPr>
        <p:spPr bwMode="auto">
          <a:xfrm>
            <a:off x="6477000" y="4953000"/>
            <a:ext cx="3048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253059" name="Line 131"/>
          <p:cNvSpPr>
            <a:spLocks noChangeShapeType="1"/>
          </p:cNvSpPr>
          <p:nvPr/>
        </p:nvSpPr>
        <p:spPr bwMode="auto">
          <a:xfrm flipH="1">
            <a:off x="6553200" y="5105400"/>
            <a:ext cx="228600" cy="0"/>
          </a:xfrm>
          <a:prstGeom prst="line">
            <a:avLst/>
          </a:prstGeom>
          <a:noFill/>
          <a:ln w="12700">
            <a:solidFill>
              <a:schemeClr val="tx1"/>
            </a:solidFill>
            <a:round/>
            <a:headEnd type="none" w="sm" len="sm"/>
            <a:tailEnd type="triangle" w="sm" len="sm"/>
          </a:ln>
          <a:effectLst/>
        </p:spPr>
        <p:txBody>
          <a:bodyPr/>
          <a:lstStyle/>
          <a:p>
            <a:endParaRPr lang="en-US"/>
          </a:p>
        </p:txBody>
      </p:sp>
      <p:cxnSp>
        <p:nvCxnSpPr>
          <p:cNvPr id="253060" name="AutoShape 132"/>
          <p:cNvCxnSpPr>
            <a:cxnSpLocks noChangeShapeType="1"/>
            <a:stCxn id="253033" idx="3"/>
            <a:endCxn id="253034" idx="3"/>
          </p:cNvCxnSpPr>
          <p:nvPr/>
        </p:nvCxnSpPr>
        <p:spPr bwMode="auto">
          <a:xfrm>
            <a:off x="5637213" y="1257300"/>
            <a:ext cx="1587" cy="1295400"/>
          </a:xfrm>
          <a:prstGeom prst="bentConnector3">
            <a:avLst>
              <a:gd name="adj1" fmla="val 14400000"/>
            </a:avLst>
          </a:prstGeom>
          <a:noFill/>
          <a:ln w="12700">
            <a:solidFill>
              <a:schemeClr val="bg2"/>
            </a:solidFill>
            <a:miter lim="800000"/>
            <a:headEnd type="none" w="sm" len="sm"/>
            <a:tailEnd type="triangle" w="sm" len="sm"/>
          </a:ln>
          <a:effectLst/>
        </p:spPr>
      </p:cxnSp>
      <p:sp>
        <p:nvSpPr>
          <p:cNvPr id="253061" name="Rectangle 133"/>
          <p:cNvSpPr>
            <a:spLocks noChangeArrowheads="1"/>
          </p:cNvSpPr>
          <p:nvPr/>
        </p:nvSpPr>
        <p:spPr bwMode="auto">
          <a:xfrm>
            <a:off x="6342063" y="319088"/>
            <a:ext cx="1549400" cy="519112"/>
          </a:xfrm>
          <a:prstGeom prst="rect">
            <a:avLst/>
          </a:prstGeom>
          <a:noFill/>
          <a:ln w="12700">
            <a:noFill/>
            <a:miter lim="800000"/>
            <a:headEnd type="none" w="sm" len="sm"/>
            <a:tailEnd type="none" w="sm" len="sm"/>
          </a:ln>
          <a:effectLst/>
        </p:spPr>
        <p:txBody>
          <a:bodyPr wrap="none">
            <a:spAutoFit/>
          </a:bodyPr>
          <a:lstStyle/>
          <a:p>
            <a:pPr eaLnBrk="0" hangingPunct="0"/>
            <a:r>
              <a:rPr lang="en-US" sz="2800" dirty="0">
                <a:solidFill>
                  <a:schemeClr val="tx1"/>
                </a:solidFill>
                <a:effectLst>
                  <a:outerShdw blurRad="38100" dist="38100" dir="2700000" algn="tl">
                    <a:srgbClr val="000000"/>
                  </a:outerShdw>
                </a:effectLst>
              </a:rPr>
              <a:t>IXP2400</a:t>
            </a:r>
          </a:p>
        </p:txBody>
      </p:sp>
      <p:cxnSp>
        <p:nvCxnSpPr>
          <p:cNvPr id="253064" name="AutoShape 136"/>
          <p:cNvCxnSpPr>
            <a:cxnSpLocks noChangeShapeType="1"/>
            <a:stCxn id="253045" idx="1"/>
            <a:endCxn id="252947" idx="1"/>
          </p:cNvCxnSpPr>
          <p:nvPr/>
        </p:nvCxnSpPr>
        <p:spPr bwMode="auto">
          <a:xfrm rot="10800000" flipH="1" flipV="1">
            <a:off x="4341813" y="2552700"/>
            <a:ext cx="1587" cy="1219200"/>
          </a:xfrm>
          <a:prstGeom prst="bentConnector3">
            <a:avLst>
              <a:gd name="adj1" fmla="val -9800000"/>
            </a:avLst>
          </a:prstGeom>
          <a:noFill/>
          <a:ln w="12700">
            <a:solidFill>
              <a:schemeClr val="bg2"/>
            </a:solidFill>
            <a:miter lim="800000"/>
            <a:headEnd type="none" w="sm" len="sm"/>
            <a:tailEnd type="triangle" w="sm" len="sm"/>
          </a:ln>
          <a:effectLst/>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5" name="Rectangle 3"/>
          <p:cNvSpPr>
            <a:spLocks noChangeArrowheads="1"/>
          </p:cNvSpPr>
          <p:nvPr/>
        </p:nvSpPr>
        <p:spPr bwMode="auto">
          <a:xfrm>
            <a:off x="457200" y="4191000"/>
            <a:ext cx="3124200" cy="17526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300036" name="Rectangle 4"/>
          <p:cNvSpPr>
            <a:spLocks noChangeArrowheads="1"/>
          </p:cNvSpPr>
          <p:nvPr/>
        </p:nvSpPr>
        <p:spPr bwMode="auto">
          <a:xfrm>
            <a:off x="7086600" y="3886200"/>
            <a:ext cx="1600200" cy="20574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300037" name="Rectangle 5"/>
          <p:cNvSpPr>
            <a:spLocks noChangeArrowheads="1"/>
          </p:cNvSpPr>
          <p:nvPr/>
        </p:nvSpPr>
        <p:spPr bwMode="auto">
          <a:xfrm>
            <a:off x="3962400" y="914400"/>
            <a:ext cx="2971800" cy="22098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300038" name="Line 6"/>
          <p:cNvSpPr>
            <a:spLocks noChangeShapeType="1"/>
          </p:cNvSpPr>
          <p:nvPr/>
        </p:nvSpPr>
        <p:spPr bwMode="auto">
          <a:xfrm>
            <a:off x="2362200" y="5410200"/>
            <a:ext cx="0" cy="228600"/>
          </a:xfrm>
          <a:prstGeom prst="line">
            <a:avLst/>
          </a:prstGeom>
          <a:noFill/>
          <a:ln w="12700">
            <a:solidFill>
              <a:schemeClr val="tx1"/>
            </a:solidFill>
            <a:round/>
            <a:headEnd type="none" w="sm" len="sm"/>
            <a:tailEnd type="none" w="sm" len="sm"/>
          </a:ln>
          <a:effectLst/>
        </p:spPr>
        <p:txBody>
          <a:bodyPr/>
          <a:lstStyle/>
          <a:p>
            <a:endParaRPr lang="en-US"/>
          </a:p>
        </p:txBody>
      </p:sp>
      <p:sp>
        <p:nvSpPr>
          <p:cNvPr id="300039" name="Line 7"/>
          <p:cNvSpPr>
            <a:spLocks noChangeShapeType="1"/>
          </p:cNvSpPr>
          <p:nvPr/>
        </p:nvSpPr>
        <p:spPr bwMode="auto">
          <a:xfrm>
            <a:off x="1600200" y="5410200"/>
            <a:ext cx="0" cy="228600"/>
          </a:xfrm>
          <a:prstGeom prst="line">
            <a:avLst/>
          </a:prstGeom>
          <a:noFill/>
          <a:ln w="12700">
            <a:solidFill>
              <a:schemeClr val="tx1"/>
            </a:solidFill>
            <a:round/>
            <a:headEnd type="none" w="sm" len="sm"/>
            <a:tailEnd type="none" w="sm" len="sm"/>
          </a:ln>
          <a:effectLst/>
        </p:spPr>
        <p:txBody>
          <a:bodyPr/>
          <a:lstStyle/>
          <a:p>
            <a:endParaRPr lang="en-US"/>
          </a:p>
        </p:txBody>
      </p:sp>
      <p:sp>
        <p:nvSpPr>
          <p:cNvPr id="300040" name="Line 8"/>
          <p:cNvSpPr>
            <a:spLocks noChangeShapeType="1"/>
          </p:cNvSpPr>
          <p:nvPr/>
        </p:nvSpPr>
        <p:spPr bwMode="auto">
          <a:xfrm>
            <a:off x="838200" y="5410200"/>
            <a:ext cx="0" cy="228600"/>
          </a:xfrm>
          <a:prstGeom prst="line">
            <a:avLst/>
          </a:prstGeom>
          <a:noFill/>
          <a:ln w="12700">
            <a:solidFill>
              <a:schemeClr val="tx1"/>
            </a:solidFill>
            <a:round/>
            <a:headEnd type="none" w="sm" len="sm"/>
            <a:tailEnd type="none" w="sm" len="sm"/>
          </a:ln>
          <a:effectLst/>
        </p:spPr>
        <p:txBody>
          <a:bodyPr/>
          <a:lstStyle/>
          <a:p>
            <a:endParaRPr lang="en-US"/>
          </a:p>
        </p:txBody>
      </p:sp>
      <p:sp>
        <p:nvSpPr>
          <p:cNvPr id="300041" name="Rectangle 9"/>
          <p:cNvSpPr>
            <a:spLocks noChangeArrowheads="1"/>
          </p:cNvSpPr>
          <p:nvPr/>
        </p:nvSpPr>
        <p:spPr bwMode="auto">
          <a:xfrm>
            <a:off x="1371600" y="2590800"/>
            <a:ext cx="1600200" cy="14478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300042" name="Rectangle 10"/>
          <p:cNvSpPr>
            <a:spLocks noChangeArrowheads="1"/>
          </p:cNvSpPr>
          <p:nvPr/>
        </p:nvSpPr>
        <p:spPr bwMode="auto">
          <a:xfrm>
            <a:off x="457200" y="609600"/>
            <a:ext cx="2514600" cy="13716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300043" name="Rectangle 11"/>
          <p:cNvSpPr>
            <a:spLocks noChangeArrowheads="1"/>
          </p:cNvSpPr>
          <p:nvPr/>
        </p:nvSpPr>
        <p:spPr bwMode="auto">
          <a:xfrm>
            <a:off x="7086600" y="1371600"/>
            <a:ext cx="1600200" cy="24384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300044" name="Rectangle 12"/>
          <p:cNvSpPr>
            <a:spLocks noChangeArrowheads="1"/>
          </p:cNvSpPr>
          <p:nvPr/>
        </p:nvSpPr>
        <p:spPr bwMode="auto">
          <a:xfrm>
            <a:off x="1524000" y="2667000"/>
            <a:ext cx="914400" cy="12192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100" dirty="0">
                <a:solidFill>
                  <a:schemeClr val="bg1"/>
                </a:solidFill>
              </a:rPr>
              <a:t>Intel®</a:t>
            </a:r>
          </a:p>
          <a:p>
            <a:r>
              <a:rPr lang="en-US" sz="1100" dirty="0" err="1">
                <a:solidFill>
                  <a:schemeClr val="bg1"/>
                </a:solidFill>
              </a:rPr>
              <a:t>XScale</a:t>
            </a:r>
            <a:r>
              <a:rPr lang="en-US" sz="1100" dirty="0">
                <a:solidFill>
                  <a:schemeClr val="bg1"/>
                </a:solidFill>
              </a:rPr>
              <a:t>™</a:t>
            </a:r>
          </a:p>
          <a:p>
            <a:r>
              <a:rPr lang="en-US" sz="1100" dirty="0">
                <a:solidFill>
                  <a:schemeClr val="bg1"/>
                </a:solidFill>
              </a:rPr>
              <a:t> Core</a:t>
            </a:r>
          </a:p>
          <a:p>
            <a:r>
              <a:rPr lang="en-US" sz="1100" dirty="0">
                <a:solidFill>
                  <a:schemeClr val="bg1"/>
                </a:solidFill>
              </a:rPr>
              <a:t>32K IC</a:t>
            </a:r>
          </a:p>
          <a:p>
            <a:r>
              <a:rPr lang="en-US" sz="1200" dirty="0"/>
              <a:t>32K DC</a:t>
            </a:r>
            <a:endParaRPr lang="en-US" sz="1400" dirty="0"/>
          </a:p>
        </p:txBody>
      </p:sp>
      <p:sp>
        <p:nvSpPr>
          <p:cNvPr id="300045" name="Line 13"/>
          <p:cNvSpPr>
            <a:spLocks noChangeShapeType="1"/>
          </p:cNvSpPr>
          <p:nvPr/>
        </p:nvSpPr>
        <p:spPr bwMode="auto">
          <a:xfrm flipH="1">
            <a:off x="762000" y="1752600"/>
            <a:ext cx="5562600" cy="0"/>
          </a:xfrm>
          <a:prstGeom prst="line">
            <a:avLst/>
          </a:prstGeom>
          <a:noFill/>
          <a:ln w="12700">
            <a:solidFill>
              <a:schemeClr val="tx1"/>
            </a:solidFill>
            <a:round/>
            <a:headEnd type="none" w="sm" len="sm"/>
            <a:tailEnd type="none" w="sm" len="sm"/>
          </a:ln>
          <a:effectLst/>
        </p:spPr>
        <p:txBody>
          <a:bodyPr/>
          <a:lstStyle/>
          <a:p>
            <a:endParaRPr lang="en-US"/>
          </a:p>
        </p:txBody>
      </p:sp>
      <p:sp>
        <p:nvSpPr>
          <p:cNvPr id="300046" name="Line 14"/>
          <p:cNvSpPr>
            <a:spLocks noChangeShapeType="1"/>
          </p:cNvSpPr>
          <p:nvPr/>
        </p:nvSpPr>
        <p:spPr bwMode="auto">
          <a:xfrm flipH="1">
            <a:off x="762000" y="1905000"/>
            <a:ext cx="5867400" cy="0"/>
          </a:xfrm>
          <a:prstGeom prst="line">
            <a:avLst/>
          </a:prstGeom>
          <a:noFill/>
          <a:ln w="12700">
            <a:solidFill>
              <a:schemeClr val="tx1"/>
            </a:solidFill>
            <a:round/>
            <a:headEnd type="none" w="sm" len="sm"/>
            <a:tailEnd type="none" w="sm" len="sm"/>
          </a:ln>
          <a:effectLst/>
        </p:spPr>
        <p:txBody>
          <a:bodyPr/>
          <a:lstStyle/>
          <a:p>
            <a:endParaRPr lang="en-US"/>
          </a:p>
        </p:txBody>
      </p:sp>
      <p:sp>
        <p:nvSpPr>
          <p:cNvPr id="300047" name="Line 15"/>
          <p:cNvSpPr>
            <a:spLocks noChangeShapeType="1"/>
          </p:cNvSpPr>
          <p:nvPr/>
        </p:nvSpPr>
        <p:spPr bwMode="auto">
          <a:xfrm flipH="1">
            <a:off x="3276600" y="2057400"/>
            <a:ext cx="3886200" cy="0"/>
          </a:xfrm>
          <a:prstGeom prst="line">
            <a:avLst/>
          </a:prstGeom>
          <a:noFill/>
          <a:ln w="12700">
            <a:solidFill>
              <a:schemeClr val="tx1"/>
            </a:solidFill>
            <a:round/>
            <a:headEnd type="none" w="sm" len="sm"/>
            <a:tailEnd type="none" w="sm" len="sm"/>
          </a:ln>
          <a:effectLst/>
        </p:spPr>
        <p:txBody>
          <a:bodyPr/>
          <a:lstStyle/>
          <a:p>
            <a:endParaRPr lang="en-US"/>
          </a:p>
        </p:txBody>
      </p:sp>
      <p:sp>
        <p:nvSpPr>
          <p:cNvPr id="300048" name="Line 16"/>
          <p:cNvSpPr>
            <a:spLocks noChangeShapeType="1"/>
          </p:cNvSpPr>
          <p:nvPr/>
        </p:nvSpPr>
        <p:spPr bwMode="auto">
          <a:xfrm flipH="1" flipV="1">
            <a:off x="3352800" y="2209800"/>
            <a:ext cx="3886200" cy="0"/>
          </a:xfrm>
          <a:prstGeom prst="line">
            <a:avLst/>
          </a:prstGeom>
          <a:noFill/>
          <a:ln w="12700">
            <a:solidFill>
              <a:schemeClr val="tx1"/>
            </a:solidFill>
            <a:round/>
            <a:headEnd type="none" w="sm" len="sm"/>
            <a:tailEnd type="none" w="sm" len="sm"/>
          </a:ln>
          <a:effectLst/>
        </p:spPr>
        <p:txBody>
          <a:bodyPr/>
          <a:lstStyle/>
          <a:p>
            <a:endParaRPr lang="en-US"/>
          </a:p>
        </p:txBody>
      </p:sp>
      <p:sp>
        <p:nvSpPr>
          <p:cNvPr id="300049" name="Rectangle 17"/>
          <p:cNvSpPr>
            <a:spLocks noChangeArrowheads="1"/>
          </p:cNvSpPr>
          <p:nvPr/>
        </p:nvSpPr>
        <p:spPr bwMode="auto">
          <a:xfrm>
            <a:off x="3962400" y="3429000"/>
            <a:ext cx="2971800" cy="22098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300050" name="Rectangle 18"/>
          <p:cNvSpPr>
            <a:spLocks noChangeArrowheads="1"/>
          </p:cNvSpPr>
          <p:nvPr/>
        </p:nvSpPr>
        <p:spPr bwMode="auto">
          <a:xfrm>
            <a:off x="4800600" y="35814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10</a:t>
            </a:r>
          </a:p>
        </p:txBody>
      </p:sp>
      <p:sp>
        <p:nvSpPr>
          <p:cNvPr id="300051" name="Rectangle 19"/>
          <p:cNvSpPr>
            <a:spLocks noChangeArrowheads="1"/>
          </p:cNvSpPr>
          <p:nvPr/>
        </p:nvSpPr>
        <p:spPr bwMode="auto">
          <a:xfrm>
            <a:off x="5486400" y="35814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11</a:t>
            </a:r>
          </a:p>
        </p:txBody>
      </p:sp>
      <p:sp>
        <p:nvSpPr>
          <p:cNvPr id="300052" name="Rectangle 20"/>
          <p:cNvSpPr>
            <a:spLocks noChangeArrowheads="1"/>
          </p:cNvSpPr>
          <p:nvPr/>
        </p:nvSpPr>
        <p:spPr bwMode="auto">
          <a:xfrm>
            <a:off x="6172200" y="35814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12</a:t>
            </a:r>
          </a:p>
        </p:txBody>
      </p:sp>
      <p:sp>
        <p:nvSpPr>
          <p:cNvPr id="300053" name="Rectangle 21"/>
          <p:cNvSpPr>
            <a:spLocks noChangeArrowheads="1"/>
          </p:cNvSpPr>
          <p:nvPr/>
        </p:nvSpPr>
        <p:spPr bwMode="auto">
          <a:xfrm>
            <a:off x="4800600" y="48768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15</a:t>
            </a:r>
          </a:p>
        </p:txBody>
      </p:sp>
      <p:sp>
        <p:nvSpPr>
          <p:cNvPr id="300054" name="Rectangle 22"/>
          <p:cNvSpPr>
            <a:spLocks noChangeArrowheads="1"/>
          </p:cNvSpPr>
          <p:nvPr/>
        </p:nvSpPr>
        <p:spPr bwMode="auto">
          <a:xfrm>
            <a:off x="5486400" y="48768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14</a:t>
            </a:r>
          </a:p>
        </p:txBody>
      </p:sp>
      <p:sp>
        <p:nvSpPr>
          <p:cNvPr id="300055" name="Rectangle 23"/>
          <p:cNvSpPr>
            <a:spLocks noChangeArrowheads="1"/>
          </p:cNvSpPr>
          <p:nvPr/>
        </p:nvSpPr>
        <p:spPr bwMode="auto">
          <a:xfrm>
            <a:off x="6172200" y="48768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13</a:t>
            </a:r>
          </a:p>
        </p:txBody>
      </p:sp>
      <p:sp>
        <p:nvSpPr>
          <p:cNvPr id="300056" name="Line 24"/>
          <p:cNvSpPr>
            <a:spLocks noChangeShapeType="1"/>
          </p:cNvSpPr>
          <p:nvPr/>
        </p:nvSpPr>
        <p:spPr bwMode="auto">
          <a:xfrm flipH="1">
            <a:off x="3200400" y="4267200"/>
            <a:ext cx="3962400" cy="0"/>
          </a:xfrm>
          <a:prstGeom prst="line">
            <a:avLst/>
          </a:prstGeom>
          <a:noFill/>
          <a:ln w="12700">
            <a:solidFill>
              <a:schemeClr val="tx1"/>
            </a:solidFill>
            <a:round/>
            <a:headEnd type="none" w="sm" len="sm"/>
            <a:tailEnd type="none" w="sm" len="sm"/>
          </a:ln>
          <a:effectLst/>
        </p:spPr>
        <p:txBody>
          <a:bodyPr/>
          <a:lstStyle/>
          <a:p>
            <a:endParaRPr lang="en-US"/>
          </a:p>
        </p:txBody>
      </p:sp>
      <p:sp>
        <p:nvSpPr>
          <p:cNvPr id="300057" name="Line 25"/>
          <p:cNvSpPr>
            <a:spLocks noChangeShapeType="1"/>
          </p:cNvSpPr>
          <p:nvPr/>
        </p:nvSpPr>
        <p:spPr bwMode="auto">
          <a:xfrm flipH="1">
            <a:off x="3124200" y="4419600"/>
            <a:ext cx="4114800" cy="0"/>
          </a:xfrm>
          <a:prstGeom prst="line">
            <a:avLst/>
          </a:prstGeom>
          <a:noFill/>
          <a:ln w="12700">
            <a:solidFill>
              <a:schemeClr val="tx1"/>
            </a:solidFill>
            <a:round/>
            <a:headEnd type="none" w="sm" len="sm"/>
            <a:tailEnd type="none" w="sm" len="sm"/>
          </a:ln>
          <a:effectLst/>
        </p:spPr>
        <p:txBody>
          <a:bodyPr/>
          <a:lstStyle/>
          <a:p>
            <a:endParaRPr lang="en-US"/>
          </a:p>
        </p:txBody>
      </p:sp>
      <p:sp>
        <p:nvSpPr>
          <p:cNvPr id="300058" name="Line 26"/>
          <p:cNvSpPr>
            <a:spLocks noChangeShapeType="1"/>
          </p:cNvSpPr>
          <p:nvPr/>
        </p:nvSpPr>
        <p:spPr bwMode="auto">
          <a:xfrm flipH="1">
            <a:off x="685800" y="4572000"/>
            <a:ext cx="6477000" cy="0"/>
          </a:xfrm>
          <a:prstGeom prst="line">
            <a:avLst/>
          </a:prstGeom>
          <a:noFill/>
          <a:ln w="12700">
            <a:solidFill>
              <a:schemeClr val="tx1"/>
            </a:solidFill>
            <a:round/>
            <a:headEnd type="none" w="sm" len="sm"/>
            <a:tailEnd type="none" w="sm" len="sm"/>
          </a:ln>
          <a:effectLst/>
        </p:spPr>
        <p:txBody>
          <a:bodyPr/>
          <a:lstStyle/>
          <a:p>
            <a:endParaRPr lang="en-US"/>
          </a:p>
        </p:txBody>
      </p:sp>
      <p:sp>
        <p:nvSpPr>
          <p:cNvPr id="300059" name="Line 27"/>
          <p:cNvSpPr>
            <a:spLocks noChangeShapeType="1"/>
          </p:cNvSpPr>
          <p:nvPr/>
        </p:nvSpPr>
        <p:spPr bwMode="auto">
          <a:xfrm flipH="1" flipV="1">
            <a:off x="685800" y="4724400"/>
            <a:ext cx="6553200" cy="0"/>
          </a:xfrm>
          <a:prstGeom prst="line">
            <a:avLst/>
          </a:prstGeom>
          <a:noFill/>
          <a:ln w="12700">
            <a:solidFill>
              <a:schemeClr val="tx1"/>
            </a:solidFill>
            <a:round/>
            <a:headEnd type="none" w="sm" len="sm"/>
            <a:tailEnd type="none" w="sm" len="sm"/>
          </a:ln>
          <a:effectLst/>
        </p:spPr>
        <p:txBody>
          <a:bodyPr/>
          <a:lstStyle/>
          <a:p>
            <a:endParaRPr lang="en-US"/>
          </a:p>
        </p:txBody>
      </p:sp>
      <p:sp>
        <p:nvSpPr>
          <p:cNvPr id="300060" name="Line 28"/>
          <p:cNvSpPr>
            <a:spLocks noChangeShapeType="1"/>
          </p:cNvSpPr>
          <p:nvPr/>
        </p:nvSpPr>
        <p:spPr bwMode="auto">
          <a:xfrm>
            <a:off x="5334000" y="3810000"/>
            <a:ext cx="152400" cy="0"/>
          </a:xfrm>
          <a:prstGeom prst="line">
            <a:avLst/>
          </a:prstGeom>
          <a:noFill/>
          <a:ln w="19050">
            <a:solidFill>
              <a:schemeClr val="bg2"/>
            </a:solidFill>
            <a:round/>
            <a:headEnd type="none" w="sm" len="sm"/>
            <a:tailEnd type="triangle" w="sm" len="sm"/>
          </a:ln>
          <a:effectLst/>
        </p:spPr>
        <p:txBody>
          <a:bodyPr/>
          <a:lstStyle/>
          <a:p>
            <a:endParaRPr lang="en-US"/>
          </a:p>
        </p:txBody>
      </p:sp>
      <p:sp>
        <p:nvSpPr>
          <p:cNvPr id="300061" name="Line 29"/>
          <p:cNvSpPr>
            <a:spLocks noChangeShapeType="1"/>
          </p:cNvSpPr>
          <p:nvPr/>
        </p:nvSpPr>
        <p:spPr bwMode="auto">
          <a:xfrm>
            <a:off x="5334000" y="5105400"/>
            <a:ext cx="152400" cy="0"/>
          </a:xfrm>
          <a:prstGeom prst="line">
            <a:avLst/>
          </a:prstGeom>
          <a:noFill/>
          <a:ln w="19050">
            <a:solidFill>
              <a:schemeClr val="bg2"/>
            </a:solidFill>
            <a:round/>
            <a:headEnd type="triangle" w="sm" len="sm"/>
            <a:tailEnd type="none" w="sm" len="sm"/>
          </a:ln>
          <a:effectLst/>
        </p:spPr>
        <p:txBody>
          <a:bodyPr/>
          <a:lstStyle/>
          <a:p>
            <a:endParaRPr lang="en-US"/>
          </a:p>
        </p:txBody>
      </p:sp>
      <p:sp>
        <p:nvSpPr>
          <p:cNvPr id="300062" name="Line 30"/>
          <p:cNvSpPr>
            <a:spLocks noChangeShapeType="1"/>
          </p:cNvSpPr>
          <p:nvPr/>
        </p:nvSpPr>
        <p:spPr bwMode="auto">
          <a:xfrm>
            <a:off x="6019800" y="3810000"/>
            <a:ext cx="152400" cy="0"/>
          </a:xfrm>
          <a:prstGeom prst="line">
            <a:avLst/>
          </a:prstGeom>
          <a:noFill/>
          <a:ln w="19050">
            <a:solidFill>
              <a:schemeClr val="bg2"/>
            </a:solidFill>
            <a:round/>
            <a:headEnd type="none" w="sm" len="sm"/>
            <a:tailEnd type="triangle" w="sm" len="sm"/>
          </a:ln>
          <a:effectLst/>
        </p:spPr>
        <p:txBody>
          <a:bodyPr/>
          <a:lstStyle/>
          <a:p>
            <a:endParaRPr lang="en-US"/>
          </a:p>
        </p:txBody>
      </p:sp>
      <p:sp>
        <p:nvSpPr>
          <p:cNvPr id="300063" name="Line 31"/>
          <p:cNvSpPr>
            <a:spLocks noChangeShapeType="1"/>
          </p:cNvSpPr>
          <p:nvPr/>
        </p:nvSpPr>
        <p:spPr bwMode="auto">
          <a:xfrm>
            <a:off x="6019800" y="5105400"/>
            <a:ext cx="152400" cy="0"/>
          </a:xfrm>
          <a:prstGeom prst="line">
            <a:avLst/>
          </a:prstGeom>
          <a:noFill/>
          <a:ln w="19050">
            <a:solidFill>
              <a:schemeClr val="bg2"/>
            </a:solidFill>
            <a:round/>
            <a:headEnd type="triangle" w="sm" len="sm"/>
            <a:tailEnd type="none" w="sm" len="sm"/>
          </a:ln>
          <a:effectLst/>
        </p:spPr>
        <p:txBody>
          <a:bodyPr/>
          <a:lstStyle/>
          <a:p>
            <a:endParaRPr lang="en-US"/>
          </a:p>
        </p:txBody>
      </p:sp>
      <p:sp>
        <p:nvSpPr>
          <p:cNvPr id="300064" name="Line 32"/>
          <p:cNvSpPr>
            <a:spLocks noChangeShapeType="1"/>
          </p:cNvSpPr>
          <p:nvPr/>
        </p:nvSpPr>
        <p:spPr bwMode="auto">
          <a:xfrm>
            <a:off x="6705600" y="3810000"/>
            <a:ext cx="76200" cy="0"/>
          </a:xfrm>
          <a:prstGeom prst="line">
            <a:avLst/>
          </a:prstGeom>
          <a:noFill/>
          <a:ln w="19050">
            <a:solidFill>
              <a:schemeClr val="bg2"/>
            </a:solidFill>
            <a:round/>
            <a:headEnd type="none" w="sm" len="sm"/>
            <a:tailEnd type="none" w="sm" len="sm"/>
          </a:ln>
          <a:effectLst/>
        </p:spPr>
        <p:txBody>
          <a:bodyPr/>
          <a:lstStyle/>
          <a:p>
            <a:endParaRPr lang="en-US"/>
          </a:p>
        </p:txBody>
      </p:sp>
      <p:sp>
        <p:nvSpPr>
          <p:cNvPr id="300065" name="Line 33"/>
          <p:cNvSpPr>
            <a:spLocks noChangeShapeType="1"/>
          </p:cNvSpPr>
          <p:nvPr/>
        </p:nvSpPr>
        <p:spPr bwMode="auto">
          <a:xfrm>
            <a:off x="6781800" y="3810000"/>
            <a:ext cx="0" cy="1295400"/>
          </a:xfrm>
          <a:prstGeom prst="line">
            <a:avLst/>
          </a:prstGeom>
          <a:noFill/>
          <a:ln w="19050">
            <a:solidFill>
              <a:schemeClr val="bg2"/>
            </a:solidFill>
            <a:round/>
            <a:headEnd type="none" w="sm" len="sm"/>
            <a:tailEnd type="none" w="sm" len="sm"/>
          </a:ln>
          <a:effectLst/>
        </p:spPr>
        <p:txBody>
          <a:bodyPr/>
          <a:lstStyle/>
          <a:p>
            <a:endParaRPr lang="en-US"/>
          </a:p>
        </p:txBody>
      </p:sp>
      <p:sp>
        <p:nvSpPr>
          <p:cNvPr id="300066" name="Line 34"/>
          <p:cNvSpPr>
            <a:spLocks noChangeShapeType="1"/>
          </p:cNvSpPr>
          <p:nvPr/>
        </p:nvSpPr>
        <p:spPr bwMode="auto">
          <a:xfrm flipH="1">
            <a:off x="6705600" y="5105400"/>
            <a:ext cx="76200" cy="0"/>
          </a:xfrm>
          <a:prstGeom prst="line">
            <a:avLst/>
          </a:prstGeom>
          <a:noFill/>
          <a:ln w="19050">
            <a:solidFill>
              <a:schemeClr val="bg2"/>
            </a:solidFill>
            <a:round/>
            <a:headEnd type="none" w="sm" len="sm"/>
            <a:tailEnd type="triangle" w="sm" len="sm"/>
          </a:ln>
          <a:effectLst/>
        </p:spPr>
        <p:txBody>
          <a:bodyPr/>
          <a:lstStyle/>
          <a:p>
            <a:endParaRPr lang="en-US"/>
          </a:p>
        </p:txBody>
      </p:sp>
      <p:grpSp>
        <p:nvGrpSpPr>
          <p:cNvPr id="2" name="Group 35"/>
          <p:cNvGrpSpPr>
            <a:grpSpLocks/>
          </p:cNvGrpSpPr>
          <p:nvPr/>
        </p:nvGrpSpPr>
        <p:grpSpPr bwMode="auto">
          <a:xfrm>
            <a:off x="5486400" y="4114800"/>
            <a:ext cx="457200" cy="762000"/>
            <a:chOff x="4320" y="1344"/>
            <a:chExt cx="288" cy="480"/>
          </a:xfrm>
        </p:grpSpPr>
        <p:sp>
          <p:nvSpPr>
            <p:cNvPr id="300068" name="Line 36"/>
            <p:cNvSpPr>
              <a:spLocks noChangeShapeType="1"/>
            </p:cNvSpPr>
            <p:nvPr/>
          </p:nvSpPr>
          <p:spPr bwMode="auto">
            <a:xfrm>
              <a:off x="4320" y="1344"/>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69" name="Line 37"/>
            <p:cNvSpPr>
              <a:spLocks noChangeShapeType="1"/>
            </p:cNvSpPr>
            <p:nvPr/>
          </p:nvSpPr>
          <p:spPr bwMode="auto">
            <a:xfrm flipV="1">
              <a:off x="4368" y="1344"/>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70" name="Line 38"/>
            <p:cNvSpPr>
              <a:spLocks noChangeShapeType="1"/>
            </p:cNvSpPr>
            <p:nvPr/>
          </p:nvSpPr>
          <p:spPr bwMode="auto">
            <a:xfrm>
              <a:off x="4560" y="1344"/>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71" name="Line 39"/>
            <p:cNvSpPr>
              <a:spLocks noChangeShapeType="1"/>
            </p:cNvSpPr>
            <p:nvPr/>
          </p:nvSpPr>
          <p:spPr bwMode="auto">
            <a:xfrm flipV="1">
              <a:off x="4608" y="1344"/>
              <a:ext cx="0" cy="384"/>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72" name="Line 40"/>
            <p:cNvSpPr>
              <a:spLocks noChangeShapeType="1"/>
            </p:cNvSpPr>
            <p:nvPr/>
          </p:nvSpPr>
          <p:spPr bwMode="auto">
            <a:xfrm>
              <a:off x="4560" y="1728"/>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73" name="Line 41"/>
            <p:cNvSpPr>
              <a:spLocks noChangeShapeType="1"/>
            </p:cNvSpPr>
            <p:nvPr/>
          </p:nvSpPr>
          <p:spPr bwMode="auto">
            <a:xfrm flipV="1">
              <a:off x="4512" y="1632"/>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74" name="Line 42"/>
            <p:cNvSpPr>
              <a:spLocks noChangeShapeType="1"/>
            </p:cNvSpPr>
            <p:nvPr/>
          </p:nvSpPr>
          <p:spPr bwMode="auto">
            <a:xfrm>
              <a:off x="4320" y="1536"/>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75" name="Line 43"/>
            <p:cNvSpPr>
              <a:spLocks noChangeShapeType="1"/>
            </p:cNvSpPr>
            <p:nvPr/>
          </p:nvSpPr>
          <p:spPr bwMode="auto">
            <a:xfrm flipV="1">
              <a:off x="4416" y="1440"/>
              <a:ext cx="0" cy="384"/>
            </a:xfrm>
            <a:prstGeom prst="line">
              <a:avLst/>
            </a:prstGeom>
            <a:noFill/>
            <a:ln w="12700">
              <a:solidFill>
                <a:schemeClr val="tx1"/>
              </a:solidFill>
              <a:round/>
              <a:headEnd type="none" w="sm" len="sm"/>
              <a:tailEnd type="triangle" w="sm" len="sm"/>
            </a:ln>
            <a:effectLst/>
          </p:spPr>
          <p:txBody>
            <a:bodyPr/>
            <a:lstStyle/>
            <a:p>
              <a:endParaRPr lang="en-US"/>
            </a:p>
          </p:txBody>
        </p:sp>
      </p:grpSp>
      <p:grpSp>
        <p:nvGrpSpPr>
          <p:cNvPr id="3" name="Group 44"/>
          <p:cNvGrpSpPr>
            <a:grpSpLocks/>
          </p:cNvGrpSpPr>
          <p:nvPr/>
        </p:nvGrpSpPr>
        <p:grpSpPr bwMode="auto">
          <a:xfrm>
            <a:off x="6172200" y="4114800"/>
            <a:ext cx="457200" cy="762000"/>
            <a:chOff x="4320" y="1344"/>
            <a:chExt cx="288" cy="480"/>
          </a:xfrm>
        </p:grpSpPr>
        <p:sp>
          <p:nvSpPr>
            <p:cNvPr id="300077" name="Line 45"/>
            <p:cNvSpPr>
              <a:spLocks noChangeShapeType="1"/>
            </p:cNvSpPr>
            <p:nvPr/>
          </p:nvSpPr>
          <p:spPr bwMode="auto">
            <a:xfrm>
              <a:off x="4320" y="1344"/>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78" name="Line 46"/>
            <p:cNvSpPr>
              <a:spLocks noChangeShapeType="1"/>
            </p:cNvSpPr>
            <p:nvPr/>
          </p:nvSpPr>
          <p:spPr bwMode="auto">
            <a:xfrm flipV="1">
              <a:off x="4368" y="1344"/>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79" name="Line 47"/>
            <p:cNvSpPr>
              <a:spLocks noChangeShapeType="1"/>
            </p:cNvSpPr>
            <p:nvPr/>
          </p:nvSpPr>
          <p:spPr bwMode="auto">
            <a:xfrm>
              <a:off x="4560" y="1344"/>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80" name="Line 48"/>
            <p:cNvSpPr>
              <a:spLocks noChangeShapeType="1"/>
            </p:cNvSpPr>
            <p:nvPr/>
          </p:nvSpPr>
          <p:spPr bwMode="auto">
            <a:xfrm flipV="1">
              <a:off x="4608" y="1344"/>
              <a:ext cx="0" cy="384"/>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81" name="Line 49"/>
            <p:cNvSpPr>
              <a:spLocks noChangeShapeType="1"/>
            </p:cNvSpPr>
            <p:nvPr/>
          </p:nvSpPr>
          <p:spPr bwMode="auto">
            <a:xfrm>
              <a:off x="4560" y="1728"/>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82" name="Line 50"/>
            <p:cNvSpPr>
              <a:spLocks noChangeShapeType="1"/>
            </p:cNvSpPr>
            <p:nvPr/>
          </p:nvSpPr>
          <p:spPr bwMode="auto">
            <a:xfrm flipV="1">
              <a:off x="4512" y="1632"/>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83" name="Line 51"/>
            <p:cNvSpPr>
              <a:spLocks noChangeShapeType="1"/>
            </p:cNvSpPr>
            <p:nvPr/>
          </p:nvSpPr>
          <p:spPr bwMode="auto">
            <a:xfrm>
              <a:off x="4320" y="1536"/>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84" name="Line 52"/>
            <p:cNvSpPr>
              <a:spLocks noChangeShapeType="1"/>
            </p:cNvSpPr>
            <p:nvPr/>
          </p:nvSpPr>
          <p:spPr bwMode="auto">
            <a:xfrm flipV="1">
              <a:off x="4416" y="1440"/>
              <a:ext cx="0" cy="384"/>
            </a:xfrm>
            <a:prstGeom prst="line">
              <a:avLst/>
            </a:prstGeom>
            <a:noFill/>
            <a:ln w="12700">
              <a:solidFill>
                <a:schemeClr val="tx1"/>
              </a:solidFill>
              <a:round/>
              <a:headEnd type="none" w="sm" len="sm"/>
              <a:tailEnd type="triangle" w="sm" len="sm"/>
            </a:ln>
            <a:effectLst/>
          </p:spPr>
          <p:txBody>
            <a:bodyPr/>
            <a:lstStyle/>
            <a:p>
              <a:endParaRPr lang="en-US"/>
            </a:p>
          </p:txBody>
        </p:sp>
      </p:grpSp>
      <p:grpSp>
        <p:nvGrpSpPr>
          <p:cNvPr id="4" name="Group 53"/>
          <p:cNvGrpSpPr>
            <a:grpSpLocks/>
          </p:cNvGrpSpPr>
          <p:nvPr/>
        </p:nvGrpSpPr>
        <p:grpSpPr bwMode="auto">
          <a:xfrm>
            <a:off x="4800600" y="4114800"/>
            <a:ext cx="457200" cy="762000"/>
            <a:chOff x="4320" y="1344"/>
            <a:chExt cx="288" cy="480"/>
          </a:xfrm>
        </p:grpSpPr>
        <p:sp>
          <p:nvSpPr>
            <p:cNvPr id="300086" name="Line 54"/>
            <p:cNvSpPr>
              <a:spLocks noChangeShapeType="1"/>
            </p:cNvSpPr>
            <p:nvPr/>
          </p:nvSpPr>
          <p:spPr bwMode="auto">
            <a:xfrm>
              <a:off x="4320" y="1344"/>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87" name="Line 55"/>
            <p:cNvSpPr>
              <a:spLocks noChangeShapeType="1"/>
            </p:cNvSpPr>
            <p:nvPr/>
          </p:nvSpPr>
          <p:spPr bwMode="auto">
            <a:xfrm flipV="1">
              <a:off x="4368" y="1344"/>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88" name="Line 56"/>
            <p:cNvSpPr>
              <a:spLocks noChangeShapeType="1"/>
            </p:cNvSpPr>
            <p:nvPr/>
          </p:nvSpPr>
          <p:spPr bwMode="auto">
            <a:xfrm>
              <a:off x="4560" y="1344"/>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89" name="Line 57"/>
            <p:cNvSpPr>
              <a:spLocks noChangeShapeType="1"/>
            </p:cNvSpPr>
            <p:nvPr/>
          </p:nvSpPr>
          <p:spPr bwMode="auto">
            <a:xfrm flipV="1">
              <a:off x="4608" y="1344"/>
              <a:ext cx="0" cy="384"/>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90" name="Line 58"/>
            <p:cNvSpPr>
              <a:spLocks noChangeShapeType="1"/>
            </p:cNvSpPr>
            <p:nvPr/>
          </p:nvSpPr>
          <p:spPr bwMode="auto">
            <a:xfrm>
              <a:off x="4560" y="1728"/>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91" name="Line 59"/>
            <p:cNvSpPr>
              <a:spLocks noChangeShapeType="1"/>
            </p:cNvSpPr>
            <p:nvPr/>
          </p:nvSpPr>
          <p:spPr bwMode="auto">
            <a:xfrm flipV="1">
              <a:off x="4512" y="1632"/>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92" name="Line 60"/>
            <p:cNvSpPr>
              <a:spLocks noChangeShapeType="1"/>
            </p:cNvSpPr>
            <p:nvPr/>
          </p:nvSpPr>
          <p:spPr bwMode="auto">
            <a:xfrm>
              <a:off x="4320" y="1536"/>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093" name="Line 61"/>
            <p:cNvSpPr>
              <a:spLocks noChangeShapeType="1"/>
            </p:cNvSpPr>
            <p:nvPr/>
          </p:nvSpPr>
          <p:spPr bwMode="auto">
            <a:xfrm flipV="1">
              <a:off x="4416" y="1440"/>
              <a:ext cx="0" cy="384"/>
            </a:xfrm>
            <a:prstGeom prst="line">
              <a:avLst/>
            </a:prstGeom>
            <a:noFill/>
            <a:ln w="12700">
              <a:solidFill>
                <a:schemeClr val="tx1"/>
              </a:solidFill>
              <a:round/>
              <a:headEnd type="none" w="sm" len="sm"/>
              <a:tailEnd type="triangle" w="sm" len="sm"/>
            </a:ln>
            <a:effectLst/>
          </p:spPr>
          <p:txBody>
            <a:bodyPr/>
            <a:lstStyle/>
            <a:p>
              <a:endParaRPr lang="en-US"/>
            </a:p>
          </p:txBody>
        </p:sp>
      </p:grpSp>
      <p:sp>
        <p:nvSpPr>
          <p:cNvPr id="300094" name="Rectangle 62"/>
          <p:cNvSpPr>
            <a:spLocks noChangeArrowheads="1"/>
          </p:cNvSpPr>
          <p:nvPr/>
        </p:nvSpPr>
        <p:spPr bwMode="auto">
          <a:xfrm>
            <a:off x="7391400" y="1676400"/>
            <a:ext cx="838200" cy="609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400"/>
              <a:t>Rbuf</a:t>
            </a:r>
          </a:p>
          <a:p>
            <a:r>
              <a:rPr lang="en-US" sz="800"/>
              <a:t>64 @ 128B</a:t>
            </a:r>
          </a:p>
        </p:txBody>
      </p:sp>
      <p:sp>
        <p:nvSpPr>
          <p:cNvPr id="300095" name="Rectangle 63"/>
          <p:cNvSpPr>
            <a:spLocks noChangeArrowheads="1"/>
          </p:cNvSpPr>
          <p:nvPr/>
        </p:nvSpPr>
        <p:spPr bwMode="auto">
          <a:xfrm>
            <a:off x="7391400" y="3124200"/>
            <a:ext cx="838200" cy="609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400"/>
              <a:t>Tbuf</a:t>
            </a:r>
          </a:p>
          <a:p>
            <a:r>
              <a:rPr lang="en-US" sz="800"/>
              <a:t>64 @ 128B</a:t>
            </a:r>
          </a:p>
        </p:txBody>
      </p:sp>
      <p:sp>
        <p:nvSpPr>
          <p:cNvPr id="300096" name="Rectangle 64"/>
          <p:cNvSpPr>
            <a:spLocks noChangeArrowheads="1"/>
          </p:cNvSpPr>
          <p:nvPr/>
        </p:nvSpPr>
        <p:spPr bwMode="auto">
          <a:xfrm>
            <a:off x="7467600" y="4038600"/>
            <a:ext cx="685800" cy="533400"/>
          </a:xfrm>
          <a:prstGeom prst="rect">
            <a:avLst/>
          </a:prstGeom>
          <a:gradFill rotWithShape="0">
            <a:gsLst>
              <a:gs pos="0">
                <a:srgbClr val="868F90"/>
              </a:gs>
              <a:gs pos="100000">
                <a:srgbClr val="868F90">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r>
              <a:rPr lang="en-US" sz="1200"/>
              <a:t>Hash</a:t>
            </a:r>
          </a:p>
          <a:p>
            <a:r>
              <a:rPr lang="en-US" sz="800"/>
              <a:t>48/64/128</a:t>
            </a:r>
          </a:p>
        </p:txBody>
      </p:sp>
      <p:sp>
        <p:nvSpPr>
          <p:cNvPr id="300097" name="Rectangle 65"/>
          <p:cNvSpPr>
            <a:spLocks noChangeArrowheads="1"/>
          </p:cNvSpPr>
          <p:nvPr/>
        </p:nvSpPr>
        <p:spPr bwMode="auto">
          <a:xfrm>
            <a:off x="7467600" y="4724400"/>
            <a:ext cx="685800" cy="4572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t>Scratch</a:t>
            </a:r>
          </a:p>
          <a:p>
            <a:r>
              <a:rPr lang="en-US" sz="1200"/>
              <a:t>16KB</a:t>
            </a:r>
          </a:p>
        </p:txBody>
      </p:sp>
      <p:sp>
        <p:nvSpPr>
          <p:cNvPr id="300098" name="Line 66"/>
          <p:cNvSpPr>
            <a:spLocks noChangeShapeType="1"/>
          </p:cNvSpPr>
          <p:nvPr/>
        </p:nvSpPr>
        <p:spPr bwMode="auto">
          <a:xfrm>
            <a:off x="7239000" y="1752600"/>
            <a:ext cx="0" cy="3810000"/>
          </a:xfrm>
          <a:prstGeom prst="line">
            <a:avLst/>
          </a:prstGeom>
          <a:noFill/>
          <a:ln w="12700">
            <a:solidFill>
              <a:schemeClr val="tx1"/>
            </a:solidFill>
            <a:round/>
            <a:headEnd type="none" w="sm" len="sm"/>
            <a:tailEnd type="none" w="sm" len="sm"/>
          </a:ln>
          <a:effectLst/>
        </p:spPr>
        <p:txBody>
          <a:bodyPr/>
          <a:lstStyle/>
          <a:p>
            <a:endParaRPr lang="en-US"/>
          </a:p>
        </p:txBody>
      </p:sp>
      <p:sp>
        <p:nvSpPr>
          <p:cNvPr id="300099" name="Line 67"/>
          <p:cNvSpPr>
            <a:spLocks noChangeShapeType="1"/>
          </p:cNvSpPr>
          <p:nvPr/>
        </p:nvSpPr>
        <p:spPr bwMode="auto">
          <a:xfrm>
            <a:off x="7162800" y="1752600"/>
            <a:ext cx="0" cy="3657600"/>
          </a:xfrm>
          <a:prstGeom prst="line">
            <a:avLst/>
          </a:prstGeom>
          <a:noFill/>
          <a:ln w="12700">
            <a:solidFill>
              <a:schemeClr val="tx1"/>
            </a:solidFill>
            <a:round/>
            <a:headEnd type="none" w="sm" len="sm"/>
            <a:tailEnd type="none" w="sm" len="sm"/>
          </a:ln>
          <a:effectLst/>
        </p:spPr>
        <p:txBody>
          <a:bodyPr/>
          <a:lstStyle/>
          <a:p>
            <a:endParaRPr lang="en-US"/>
          </a:p>
        </p:txBody>
      </p:sp>
      <p:sp>
        <p:nvSpPr>
          <p:cNvPr id="300100" name="Line 68"/>
          <p:cNvSpPr>
            <a:spLocks noChangeShapeType="1"/>
          </p:cNvSpPr>
          <p:nvPr/>
        </p:nvSpPr>
        <p:spPr bwMode="auto">
          <a:xfrm flipH="1">
            <a:off x="7239000" y="1981200"/>
            <a:ext cx="1524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01" name="Line 69"/>
          <p:cNvSpPr>
            <a:spLocks noChangeShapeType="1"/>
          </p:cNvSpPr>
          <p:nvPr/>
        </p:nvSpPr>
        <p:spPr bwMode="auto">
          <a:xfrm>
            <a:off x="7162800" y="3429000"/>
            <a:ext cx="2286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02" name="Line 70"/>
          <p:cNvSpPr>
            <a:spLocks noChangeShapeType="1"/>
          </p:cNvSpPr>
          <p:nvPr/>
        </p:nvSpPr>
        <p:spPr bwMode="auto">
          <a:xfrm>
            <a:off x="7162800" y="4343400"/>
            <a:ext cx="3048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03" name="Line 71"/>
          <p:cNvSpPr>
            <a:spLocks noChangeShapeType="1"/>
          </p:cNvSpPr>
          <p:nvPr/>
        </p:nvSpPr>
        <p:spPr bwMode="auto">
          <a:xfrm flipH="1">
            <a:off x="7239000" y="4495800"/>
            <a:ext cx="2286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04" name="Line 72"/>
          <p:cNvSpPr>
            <a:spLocks noChangeShapeType="1"/>
          </p:cNvSpPr>
          <p:nvPr/>
        </p:nvSpPr>
        <p:spPr bwMode="auto">
          <a:xfrm>
            <a:off x="7162800" y="4876800"/>
            <a:ext cx="3048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05" name="Line 73"/>
          <p:cNvSpPr>
            <a:spLocks noChangeShapeType="1"/>
          </p:cNvSpPr>
          <p:nvPr/>
        </p:nvSpPr>
        <p:spPr bwMode="auto">
          <a:xfrm flipH="1">
            <a:off x="7239000" y="5029200"/>
            <a:ext cx="2286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06" name="Rectangle 74"/>
          <p:cNvSpPr>
            <a:spLocks noChangeArrowheads="1"/>
          </p:cNvSpPr>
          <p:nvPr/>
        </p:nvSpPr>
        <p:spPr bwMode="auto">
          <a:xfrm>
            <a:off x="1295400" y="4876800"/>
            <a:ext cx="685800" cy="609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t>QDR</a:t>
            </a:r>
          </a:p>
          <a:p>
            <a:r>
              <a:rPr lang="en-US" sz="1200"/>
              <a:t>SRAM</a:t>
            </a:r>
          </a:p>
          <a:p>
            <a:r>
              <a:rPr lang="en-US" sz="1200"/>
              <a:t>2</a:t>
            </a:r>
          </a:p>
        </p:txBody>
      </p:sp>
      <p:sp>
        <p:nvSpPr>
          <p:cNvPr id="300107" name="Rectangle 75"/>
          <p:cNvSpPr>
            <a:spLocks noChangeArrowheads="1"/>
          </p:cNvSpPr>
          <p:nvPr/>
        </p:nvSpPr>
        <p:spPr bwMode="auto">
          <a:xfrm>
            <a:off x="533400" y="4876800"/>
            <a:ext cx="685800" cy="609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t>QDR</a:t>
            </a:r>
          </a:p>
          <a:p>
            <a:r>
              <a:rPr lang="en-US" sz="1200"/>
              <a:t>SRAM</a:t>
            </a:r>
          </a:p>
          <a:p>
            <a:r>
              <a:rPr lang="en-US" sz="1200"/>
              <a:t>1</a:t>
            </a:r>
          </a:p>
        </p:txBody>
      </p:sp>
      <p:sp>
        <p:nvSpPr>
          <p:cNvPr id="300108" name="Rectangle 76"/>
          <p:cNvSpPr>
            <a:spLocks noChangeArrowheads="1"/>
          </p:cNvSpPr>
          <p:nvPr/>
        </p:nvSpPr>
        <p:spPr bwMode="auto">
          <a:xfrm>
            <a:off x="609600" y="990600"/>
            <a:ext cx="685800" cy="609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endParaRPr lang="en-US" sz="1200"/>
          </a:p>
          <a:p>
            <a:r>
              <a:rPr lang="en-US" sz="1200"/>
              <a:t>RDRAM</a:t>
            </a:r>
          </a:p>
          <a:p>
            <a:r>
              <a:rPr lang="en-US" sz="1200"/>
              <a:t>1</a:t>
            </a:r>
          </a:p>
        </p:txBody>
      </p:sp>
      <p:sp>
        <p:nvSpPr>
          <p:cNvPr id="300109" name="Rectangle 77"/>
          <p:cNvSpPr>
            <a:spLocks noChangeArrowheads="1"/>
          </p:cNvSpPr>
          <p:nvPr/>
        </p:nvSpPr>
        <p:spPr bwMode="auto">
          <a:xfrm>
            <a:off x="2133600" y="990600"/>
            <a:ext cx="685800" cy="609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endParaRPr lang="en-US" sz="1200"/>
          </a:p>
          <a:p>
            <a:r>
              <a:rPr lang="en-US" sz="1200"/>
              <a:t>RDRAM</a:t>
            </a:r>
          </a:p>
          <a:p>
            <a:r>
              <a:rPr lang="en-US" sz="1200"/>
              <a:t>3</a:t>
            </a:r>
          </a:p>
        </p:txBody>
      </p:sp>
      <p:sp>
        <p:nvSpPr>
          <p:cNvPr id="300110" name="Rectangle 78"/>
          <p:cNvSpPr>
            <a:spLocks noChangeArrowheads="1"/>
          </p:cNvSpPr>
          <p:nvPr/>
        </p:nvSpPr>
        <p:spPr bwMode="auto">
          <a:xfrm>
            <a:off x="1371600" y="990600"/>
            <a:ext cx="685800" cy="609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endParaRPr lang="en-US" sz="1200"/>
          </a:p>
          <a:p>
            <a:r>
              <a:rPr lang="en-US" sz="1200"/>
              <a:t>RDRAM</a:t>
            </a:r>
          </a:p>
          <a:p>
            <a:r>
              <a:rPr lang="en-US" sz="1200"/>
              <a:t>2</a:t>
            </a:r>
          </a:p>
        </p:txBody>
      </p:sp>
      <p:sp>
        <p:nvSpPr>
          <p:cNvPr id="300111" name="Line 79"/>
          <p:cNvSpPr>
            <a:spLocks noChangeShapeType="1"/>
          </p:cNvSpPr>
          <p:nvPr/>
        </p:nvSpPr>
        <p:spPr bwMode="auto">
          <a:xfrm flipV="1">
            <a:off x="3886200" y="2209800"/>
            <a:ext cx="0" cy="2362200"/>
          </a:xfrm>
          <a:prstGeom prst="line">
            <a:avLst/>
          </a:prstGeom>
          <a:noFill/>
          <a:ln w="12700">
            <a:solidFill>
              <a:schemeClr val="tx1"/>
            </a:solidFill>
            <a:round/>
            <a:headEnd type="oval" w="sm" len="sm"/>
            <a:tailEnd type="oval" w="sm" len="sm"/>
          </a:ln>
          <a:effectLst/>
        </p:spPr>
        <p:txBody>
          <a:bodyPr/>
          <a:lstStyle/>
          <a:p>
            <a:endParaRPr lang="en-US"/>
          </a:p>
        </p:txBody>
      </p:sp>
      <p:sp>
        <p:nvSpPr>
          <p:cNvPr id="300112" name="Line 80"/>
          <p:cNvSpPr>
            <a:spLocks noChangeShapeType="1"/>
          </p:cNvSpPr>
          <p:nvPr/>
        </p:nvSpPr>
        <p:spPr bwMode="auto">
          <a:xfrm flipV="1">
            <a:off x="3810000" y="2057400"/>
            <a:ext cx="0" cy="2667000"/>
          </a:xfrm>
          <a:prstGeom prst="line">
            <a:avLst/>
          </a:prstGeom>
          <a:noFill/>
          <a:ln w="12700">
            <a:solidFill>
              <a:schemeClr val="tx1"/>
            </a:solidFill>
            <a:round/>
            <a:headEnd type="oval" w="sm" len="sm"/>
            <a:tailEnd type="oval" w="sm" len="sm"/>
          </a:ln>
          <a:effectLst/>
        </p:spPr>
        <p:txBody>
          <a:bodyPr/>
          <a:lstStyle/>
          <a:p>
            <a:endParaRPr lang="en-US"/>
          </a:p>
        </p:txBody>
      </p:sp>
      <p:sp>
        <p:nvSpPr>
          <p:cNvPr id="300113" name="Line 81"/>
          <p:cNvSpPr>
            <a:spLocks noChangeShapeType="1"/>
          </p:cNvSpPr>
          <p:nvPr/>
        </p:nvSpPr>
        <p:spPr bwMode="auto">
          <a:xfrm flipV="1">
            <a:off x="3733800" y="1905000"/>
            <a:ext cx="0" cy="2362200"/>
          </a:xfrm>
          <a:prstGeom prst="line">
            <a:avLst/>
          </a:prstGeom>
          <a:noFill/>
          <a:ln w="12700">
            <a:solidFill>
              <a:schemeClr val="tx1"/>
            </a:solidFill>
            <a:round/>
            <a:headEnd type="oval" w="sm" len="sm"/>
            <a:tailEnd type="oval" w="sm" len="sm"/>
          </a:ln>
          <a:effectLst/>
        </p:spPr>
        <p:txBody>
          <a:bodyPr/>
          <a:lstStyle/>
          <a:p>
            <a:endParaRPr lang="en-US"/>
          </a:p>
        </p:txBody>
      </p:sp>
      <p:sp>
        <p:nvSpPr>
          <p:cNvPr id="300114" name="Line 82"/>
          <p:cNvSpPr>
            <a:spLocks noChangeShapeType="1"/>
          </p:cNvSpPr>
          <p:nvPr/>
        </p:nvSpPr>
        <p:spPr bwMode="auto">
          <a:xfrm flipV="1">
            <a:off x="3657600" y="1752600"/>
            <a:ext cx="0" cy="2667000"/>
          </a:xfrm>
          <a:prstGeom prst="line">
            <a:avLst/>
          </a:prstGeom>
          <a:noFill/>
          <a:ln w="12700">
            <a:solidFill>
              <a:schemeClr val="tx1"/>
            </a:solidFill>
            <a:round/>
            <a:headEnd type="oval" w="sm" len="sm"/>
            <a:tailEnd type="oval" w="sm" len="sm"/>
          </a:ln>
          <a:effectLst/>
        </p:spPr>
        <p:txBody>
          <a:bodyPr/>
          <a:lstStyle/>
          <a:p>
            <a:endParaRPr lang="en-US"/>
          </a:p>
        </p:txBody>
      </p:sp>
      <p:sp>
        <p:nvSpPr>
          <p:cNvPr id="300115" name="Line 83"/>
          <p:cNvSpPr>
            <a:spLocks noChangeShapeType="1"/>
          </p:cNvSpPr>
          <p:nvPr/>
        </p:nvSpPr>
        <p:spPr bwMode="auto">
          <a:xfrm flipV="1">
            <a:off x="762000" y="4724400"/>
            <a:ext cx="0" cy="1524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16" name="Line 84"/>
          <p:cNvSpPr>
            <a:spLocks noChangeShapeType="1"/>
          </p:cNvSpPr>
          <p:nvPr/>
        </p:nvSpPr>
        <p:spPr bwMode="auto">
          <a:xfrm>
            <a:off x="914400" y="4572000"/>
            <a:ext cx="0" cy="3048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17" name="Line 85"/>
          <p:cNvSpPr>
            <a:spLocks noChangeShapeType="1"/>
          </p:cNvSpPr>
          <p:nvPr/>
        </p:nvSpPr>
        <p:spPr bwMode="auto">
          <a:xfrm flipV="1">
            <a:off x="1524000" y="4724400"/>
            <a:ext cx="0" cy="1524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18" name="Line 86"/>
          <p:cNvSpPr>
            <a:spLocks noChangeShapeType="1"/>
          </p:cNvSpPr>
          <p:nvPr/>
        </p:nvSpPr>
        <p:spPr bwMode="auto">
          <a:xfrm>
            <a:off x="1676400" y="4572000"/>
            <a:ext cx="0" cy="3048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19" name="Line 87"/>
          <p:cNvSpPr>
            <a:spLocks noChangeShapeType="1"/>
          </p:cNvSpPr>
          <p:nvPr/>
        </p:nvSpPr>
        <p:spPr bwMode="auto">
          <a:xfrm>
            <a:off x="838200" y="1600200"/>
            <a:ext cx="0" cy="1524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20" name="Line 88"/>
          <p:cNvSpPr>
            <a:spLocks noChangeShapeType="1"/>
          </p:cNvSpPr>
          <p:nvPr/>
        </p:nvSpPr>
        <p:spPr bwMode="auto">
          <a:xfrm flipV="1">
            <a:off x="1066800" y="1600200"/>
            <a:ext cx="0" cy="3048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21" name="Line 89"/>
          <p:cNvSpPr>
            <a:spLocks noChangeShapeType="1"/>
          </p:cNvSpPr>
          <p:nvPr/>
        </p:nvSpPr>
        <p:spPr bwMode="auto">
          <a:xfrm>
            <a:off x="1600200" y="1600200"/>
            <a:ext cx="0" cy="1524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22" name="Line 90"/>
          <p:cNvSpPr>
            <a:spLocks noChangeShapeType="1"/>
          </p:cNvSpPr>
          <p:nvPr/>
        </p:nvSpPr>
        <p:spPr bwMode="auto">
          <a:xfrm flipV="1">
            <a:off x="1828800" y="1600200"/>
            <a:ext cx="0" cy="3048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23" name="Line 91"/>
          <p:cNvSpPr>
            <a:spLocks noChangeShapeType="1"/>
          </p:cNvSpPr>
          <p:nvPr/>
        </p:nvSpPr>
        <p:spPr bwMode="auto">
          <a:xfrm>
            <a:off x="2362200" y="1600200"/>
            <a:ext cx="0" cy="1524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24" name="Line 92"/>
          <p:cNvSpPr>
            <a:spLocks noChangeShapeType="1"/>
          </p:cNvSpPr>
          <p:nvPr/>
        </p:nvSpPr>
        <p:spPr bwMode="auto">
          <a:xfrm flipV="1">
            <a:off x="2590800" y="1600200"/>
            <a:ext cx="0" cy="3048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25" name="Rectangle 93"/>
          <p:cNvSpPr>
            <a:spLocks noChangeArrowheads="1"/>
          </p:cNvSpPr>
          <p:nvPr/>
        </p:nvSpPr>
        <p:spPr bwMode="auto">
          <a:xfrm>
            <a:off x="2514600" y="2667000"/>
            <a:ext cx="381000" cy="12192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t>G</a:t>
            </a:r>
          </a:p>
          <a:p>
            <a:r>
              <a:rPr lang="en-US" sz="1200"/>
              <a:t>A</a:t>
            </a:r>
          </a:p>
          <a:p>
            <a:r>
              <a:rPr lang="en-US" sz="1200"/>
              <a:t>S</a:t>
            </a:r>
          </a:p>
          <a:p>
            <a:r>
              <a:rPr lang="en-US" sz="1200"/>
              <a:t>K</a:t>
            </a:r>
          </a:p>
          <a:p>
            <a:r>
              <a:rPr lang="en-US" sz="1200"/>
              <a:t>E</a:t>
            </a:r>
          </a:p>
          <a:p>
            <a:r>
              <a:rPr lang="en-US" sz="1200"/>
              <a:t>T</a:t>
            </a:r>
          </a:p>
        </p:txBody>
      </p:sp>
      <p:sp>
        <p:nvSpPr>
          <p:cNvPr id="300126" name="Rectangle 94"/>
          <p:cNvSpPr>
            <a:spLocks noChangeArrowheads="1"/>
          </p:cNvSpPr>
          <p:nvPr/>
        </p:nvSpPr>
        <p:spPr bwMode="auto">
          <a:xfrm>
            <a:off x="381000" y="2590800"/>
            <a:ext cx="914400" cy="1447800"/>
          </a:xfrm>
          <a:prstGeom prst="rect">
            <a:avLst/>
          </a:prstGeom>
          <a:solidFill>
            <a:schemeClr val="hlink"/>
          </a:solidFill>
          <a:ln w="12700">
            <a:solidFill>
              <a:schemeClr val="tx1"/>
            </a:solidFill>
            <a:miter lim="800000"/>
            <a:headEnd type="none" w="sm" len="sm"/>
            <a:tailEnd type="none" w="sm" len="sm"/>
          </a:ln>
          <a:effectLst/>
        </p:spPr>
        <p:txBody>
          <a:bodyPr wrap="none" anchor="ctr"/>
          <a:lstStyle/>
          <a:p>
            <a:endParaRPr lang="en-US"/>
          </a:p>
        </p:txBody>
      </p:sp>
      <p:sp>
        <p:nvSpPr>
          <p:cNvPr id="300127" name="Rectangle 95"/>
          <p:cNvSpPr>
            <a:spLocks noChangeArrowheads="1"/>
          </p:cNvSpPr>
          <p:nvPr/>
        </p:nvSpPr>
        <p:spPr bwMode="auto">
          <a:xfrm>
            <a:off x="533400" y="2743200"/>
            <a:ext cx="609600" cy="10668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endParaRPr lang="en-US" sz="1400"/>
          </a:p>
          <a:p>
            <a:r>
              <a:rPr lang="en-US" sz="1400"/>
              <a:t>PCI</a:t>
            </a:r>
          </a:p>
          <a:p>
            <a:endParaRPr lang="en-US" sz="1100"/>
          </a:p>
          <a:p>
            <a:r>
              <a:rPr lang="en-US" sz="1100"/>
              <a:t>(64b)</a:t>
            </a:r>
          </a:p>
          <a:p>
            <a:r>
              <a:rPr lang="en-US" sz="1100"/>
              <a:t>66 MHz</a:t>
            </a:r>
          </a:p>
          <a:p>
            <a:endParaRPr lang="en-US" sz="1400"/>
          </a:p>
        </p:txBody>
      </p:sp>
      <p:sp>
        <p:nvSpPr>
          <p:cNvPr id="300128" name="Line 96"/>
          <p:cNvSpPr>
            <a:spLocks noChangeShapeType="1"/>
          </p:cNvSpPr>
          <p:nvPr/>
        </p:nvSpPr>
        <p:spPr bwMode="auto">
          <a:xfrm flipH="1">
            <a:off x="762000" y="2209800"/>
            <a:ext cx="2590800" cy="0"/>
          </a:xfrm>
          <a:prstGeom prst="line">
            <a:avLst/>
          </a:prstGeom>
          <a:noFill/>
          <a:ln w="12700">
            <a:solidFill>
              <a:schemeClr val="tx1"/>
            </a:solidFill>
            <a:round/>
            <a:headEnd type="none" w="sm" len="sm"/>
            <a:tailEnd type="none" w="sm" len="sm"/>
          </a:ln>
          <a:effectLst/>
        </p:spPr>
        <p:txBody>
          <a:bodyPr/>
          <a:lstStyle/>
          <a:p>
            <a:endParaRPr lang="en-US"/>
          </a:p>
        </p:txBody>
      </p:sp>
      <p:sp>
        <p:nvSpPr>
          <p:cNvPr id="300129" name="Line 97"/>
          <p:cNvSpPr>
            <a:spLocks noChangeShapeType="1"/>
          </p:cNvSpPr>
          <p:nvPr/>
        </p:nvSpPr>
        <p:spPr bwMode="auto">
          <a:xfrm flipH="1">
            <a:off x="762000" y="2057400"/>
            <a:ext cx="2514600" cy="0"/>
          </a:xfrm>
          <a:prstGeom prst="line">
            <a:avLst/>
          </a:prstGeom>
          <a:noFill/>
          <a:ln w="12700">
            <a:solidFill>
              <a:schemeClr val="tx1"/>
            </a:solidFill>
            <a:round/>
            <a:headEnd type="none" w="sm" len="sm"/>
            <a:tailEnd type="none" w="sm" len="sm"/>
          </a:ln>
          <a:effectLst/>
        </p:spPr>
        <p:txBody>
          <a:bodyPr/>
          <a:lstStyle/>
          <a:p>
            <a:endParaRPr lang="en-US"/>
          </a:p>
        </p:txBody>
      </p:sp>
      <p:sp>
        <p:nvSpPr>
          <p:cNvPr id="300130" name="Line 98"/>
          <p:cNvSpPr>
            <a:spLocks noChangeShapeType="1"/>
          </p:cNvSpPr>
          <p:nvPr/>
        </p:nvSpPr>
        <p:spPr bwMode="auto">
          <a:xfrm flipH="1">
            <a:off x="685800" y="4419600"/>
            <a:ext cx="2438400" cy="0"/>
          </a:xfrm>
          <a:prstGeom prst="line">
            <a:avLst/>
          </a:prstGeom>
          <a:noFill/>
          <a:ln w="12700">
            <a:solidFill>
              <a:schemeClr val="tx1"/>
            </a:solidFill>
            <a:round/>
            <a:headEnd type="none" w="sm" len="sm"/>
            <a:tailEnd type="none" w="sm" len="sm"/>
          </a:ln>
          <a:effectLst/>
        </p:spPr>
        <p:txBody>
          <a:bodyPr/>
          <a:lstStyle/>
          <a:p>
            <a:endParaRPr lang="en-US"/>
          </a:p>
        </p:txBody>
      </p:sp>
      <p:sp>
        <p:nvSpPr>
          <p:cNvPr id="300131" name="Line 99"/>
          <p:cNvSpPr>
            <a:spLocks noChangeShapeType="1"/>
          </p:cNvSpPr>
          <p:nvPr/>
        </p:nvSpPr>
        <p:spPr bwMode="auto">
          <a:xfrm flipH="1">
            <a:off x="685800" y="4267200"/>
            <a:ext cx="2514600" cy="0"/>
          </a:xfrm>
          <a:prstGeom prst="line">
            <a:avLst/>
          </a:prstGeom>
          <a:noFill/>
          <a:ln w="12700">
            <a:solidFill>
              <a:schemeClr val="tx1"/>
            </a:solidFill>
            <a:round/>
            <a:headEnd type="none" w="sm" len="sm"/>
            <a:tailEnd type="none" w="sm" len="sm"/>
          </a:ln>
          <a:effectLst/>
        </p:spPr>
        <p:txBody>
          <a:bodyPr/>
          <a:lstStyle/>
          <a:p>
            <a:endParaRPr lang="en-US"/>
          </a:p>
        </p:txBody>
      </p:sp>
      <p:sp>
        <p:nvSpPr>
          <p:cNvPr id="300132" name="Line 100"/>
          <p:cNvSpPr>
            <a:spLocks noChangeShapeType="1"/>
          </p:cNvSpPr>
          <p:nvPr/>
        </p:nvSpPr>
        <p:spPr bwMode="auto">
          <a:xfrm flipV="1">
            <a:off x="990600" y="2209800"/>
            <a:ext cx="0" cy="5334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33" name="Line 101"/>
          <p:cNvSpPr>
            <a:spLocks noChangeShapeType="1"/>
          </p:cNvSpPr>
          <p:nvPr/>
        </p:nvSpPr>
        <p:spPr bwMode="auto">
          <a:xfrm>
            <a:off x="838200" y="2057400"/>
            <a:ext cx="0" cy="6858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34" name="Line 102"/>
          <p:cNvSpPr>
            <a:spLocks noChangeShapeType="1"/>
          </p:cNvSpPr>
          <p:nvPr/>
        </p:nvSpPr>
        <p:spPr bwMode="auto">
          <a:xfrm>
            <a:off x="990600" y="3810000"/>
            <a:ext cx="0" cy="6096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35" name="Line 103"/>
          <p:cNvSpPr>
            <a:spLocks noChangeShapeType="1"/>
          </p:cNvSpPr>
          <p:nvPr/>
        </p:nvSpPr>
        <p:spPr bwMode="auto">
          <a:xfrm flipV="1">
            <a:off x="838200" y="3810000"/>
            <a:ext cx="0" cy="4572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36" name="Text Box 104"/>
          <p:cNvSpPr txBox="1">
            <a:spLocks noChangeArrowheads="1"/>
          </p:cNvSpPr>
          <p:nvPr/>
        </p:nvSpPr>
        <p:spPr bwMode="auto">
          <a:xfrm>
            <a:off x="7010400" y="457200"/>
            <a:ext cx="1828800" cy="609600"/>
          </a:xfrm>
          <a:prstGeom prst="rect">
            <a:avLst/>
          </a:prstGeom>
          <a:noFill/>
          <a:ln w="12700">
            <a:noFill/>
            <a:miter lim="800000"/>
            <a:headEnd type="none" w="sm" len="sm"/>
            <a:tailEnd type="none" w="sm" len="sm"/>
          </a:ln>
          <a:effectLst/>
        </p:spPr>
        <p:txBody>
          <a:bodyPr>
            <a:spAutoFit/>
          </a:bodyPr>
          <a:lstStyle/>
          <a:p>
            <a:pPr>
              <a:spcBef>
                <a:spcPct val="50000"/>
              </a:spcBef>
            </a:pPr>
            <a:r>
              <a:rPr lang="en-US" sz="3400">
                <a:solidFill>
                  <a:schemeClr val="tx2"/>
                </a:solidFill>
                <a:effectLst>
                  <a:outerShdw blurRad="38100" dist="38100" dir="2700000" algn="tl">
                    <a:srgbClr val="000000"/>
                  </a:outerShdw>
                </a:effectLst>
                <a:latin typeface="Arial Narrow" pitchFamily="34" charset="0"/>
              </a:rPr>
              <a:t>IXP2800</a:t>
            </a:r>
            <a:endParaRPr lang="en-US" sz="3400">
              <a:solidFill>
                <a:schemeClr val="accent2"/>
              </a:solidFill>
              <a:effectLst>
                <a:outerShdw blurRad="38100" dist="38100" dir="2700000" algn="tl">
                  <a:srgbClr val="000000"/>
                </a:outerShdw>
              </a:effectLst>
              <a:latin typeface="Arial Narrow" pitchFamily="34" charset="0"/>
            </a:endParaRPr>
          </a:p>
        </p:txBody>
      </p:sp>
      <p:sp>
        <p:nvSpPr>
          <p:cNvPr id="300137" name="Line 105"/>
          <p:cNvSpPr>
            <a:spLocks noChangeShapeType="1"/>
          </p:cNvSpPr>
          <p:nvPr/>
        </p:nvSpPr>
        <p:spPr bwMode="auto">
          <a:xfrm>
            <a:off x="2743200" y="3886200"/>
            <a:ext cx="0" cy="5334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38" name="Line 106"/>
          <p:cNvSpPr>
            <a:spLocks noChangeShapeType="1"/>
          </p:cNvSpPr>
          <p:nvPr/>
        </p:nvSpPr>
        <p:spPr bwMode="auto">
          <a:xfrm flipV="1">
            <a:off x="2590800" y="3886200"/>
            <a:ext cx="0" cy="3810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39" name="Line 107"/>
          <p:cNvSpPr>
            <a:spLocks noChangeShapeType="1"/>
          </p:cNvSpPr>
          <p:nvPr/>
        </p:nvSpPr>
        <p:spPr bwMode="auto">
          <a:xfrm flipV="1">
            <a:off x="2819400" y="2209800"/>
            <a:ext cx="0" cy="4572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40" name="Line 108"/>
          <p:cNvSpPr>
            <a:spLocks noChangeShapeType="1"/>
          </p:cNvSpPr>
          <p:nvPr/>
        </p:nvSpPr>
        <p:spPr bwMode="auto">
          <a:xfrm>
            <a:off x="2667000" y="2057400"/>
            <a:ext cx="0" cy="6096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41" name="AutoShape 109"/>
          <p:cNvSpPr>
            <a:spLocks noChangeArrowheads="1"/>
          </p:cNvSpPr>
          <p:nvPr/>
        </p:nvSpPr>
        <p:spPr bwMode="auto">
          <a:xfrm>
            <a:off x="8534400" y="1820863"/>
            <a:ext cx="533400" cy="304800"/>
          </a:xfrm>
          <a:prstGeom prst="leftArrow">
            <a:avLst>
              <a:gd name="adj1" fmla="val 50000"/>
              <a:gd name="adj2" fmla="val 43750"/>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effectLst>
                  <a:outerShdw blurRad="38100" dist="38100" dir="2700000" algn="tl">
                    <a:srgbClr val="000000"/>
                  </a:outerShdw>
                </a:effectLst>
                <a:latin typeface="Arial Narrow" pitchFamily="34" charset="0"/>
              </a:rPr>
              <a:t>16b</a:t>
            </a:r>
          </a:p>
        </p:txBody>
      </p:sp>
      <p:sp>
        <p:nvSpPr>
          <p:cNvPr id="300142" name="AutoShape 110"/>
          <p:cNvSpPr>
            <a:spLocks noChangeArrowheads="1"/>
          </p:cNvSpPr>
          <p:nvPr/>
        </p:nvSpPr>
        <p:spPr bwMode="auto">
          <a:xfrm>
            <a:off x="8534400" y="3257550"/>
            <a:ext cx="533400" cy="342900"/>
          </a:xfrm>
          <a:prstGeom prst="rightArrow">
            <a:avLst>
              <a:gd name="adj1" fmla="val 50000"/>
              <a:gd name="adj2" fmla="val 38889"/>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effectLst>
                  <a:outerShdw blurRad="38100" dist="38100" dir="2700000" algn="tl">
                    <a:srgbClr val="000000"/>
                  </a:outerShdw>
                </a:effectLst>
                <a:latin typeface="Arial Narrow" pitchFamily="34" charset="0"/>
              </a:rPr>
              <a:t>16b</a:t>
            </a:r>
          </a:p>
        </p:txBody>
      </p:sp>
      <p:sp>
        <p:nvSpPr>
          <p:cNvPr id="300143" name="AutoShape 111"/>
          <p:cNvSpPr>
            <a:spLocks noChangeArrowheads="1"/>
          </p:cNvSpPr>
          <p:nvPr/>
        </p:nvSpPr>
        <p:spPr bwMode="auto">
          <a:xfrm>
            <a:off x="1371600" y="5791200"/>
            <a:ext cx="228600" cy="533400"/>
          </a:xfrm>
          <a:prstGeom prst="downArrow">
            <a:avLst>
              <a:gd name="adj1" fmla="val 50000"/>
              <a:gd name="adj2" fmla="val 58333"/>
            </a:avLst>
          </a:prstGeom>
          <a:solidFill>
            <a:schemeClr val="accent2"/>
          </a:solidFill>
          <a:ln w="12700">
            <a:solidFill>
              <a:schemeClr val="tx1"/>
            </a:solidFill>
            <a:miter lim="800000"/>
            <a:headEnd type="none" w="sm" len="sm"/>
            <a:tailEnd type="none" w="sm" len="sm"/>
          </a:ln>
          <a:effectLst/>
        </p:spPr>
        <p:txBody>
          <a:bodyPr wrap="none" anchor="ctr"/>
          <a:lstStyle/>
          <a:p>
            <a:r>
              <a:rPr lang="en-US" sz="1000">
                <a:effectLst>
                  <a:outerShdw blurRad="38100" dist="38100" dir="2700000" algn="tl">
                    <a:srgbClr val="000000"/>
                  </a:outerShdw>
                </a:effectLst>
                <a:latin typeface="Arial Narrow" pitchFamily="34" charset="0"/>
              </a:rPr>
              <a:t>18</a:t>
            </a:r>
          </a:p>
        </p:txBody>
      </p:sp>
      <p:sp>
        <p:nvSpPr>
          <p:cNvPr id="300144" name="AutoShape 112"/>
          <p:cNvSpPr>
            <a:spLocks noChangeArrowheads="1"/>
          </p:cNvSpPr>
          <p:nvPr/>
        </p:nvSpPr>
        <p:spPr bwMode="auto">
          <a:xfrm>
            <a:off x="1676400" y="5791200"/>
            <a:ext cx="228600" cy="533400"/>
          </a:xfrm>
          <a:prstGeom prst="upArrow">
            <a:avLst>
              <a:gd name="adj1" fmla="val 50000"/>
              <a:gd name="adj2" fmla="val 58333"/>
            </a:avLst>
          </a:prstGeom>
          <a:solidFill>
            <a:schemeClr val="accent2"/>
          </a:solidFill>
          <a:ln w="12700">
            <a:solidFill>
              <a:schemeClr val="tx1"/>
            </a:solidFill>
            <a:miter lim="800000"/>
            <a:headEnd type="none" w="sm" len="sm"/>
            <a:tailEnd type="none" w="sm" len="sm"/>
          </a:ln>
          <a:effectLst/>
        </p:spPr>
        <p:txBody>
          <a:bodyPr wrap="none" anchor="ctr"/>
          <a:lstStyle/>
          <a:p>
            <a:r>
              <a:rPr lang="en-US" sz="1000">
                <a:effectLst>
                  <a:outerShdw blurRad="38100" dist="38100" dir="2700000" algn="tl">
                    <a:srgbClr val="000000"/>
                  </a:outerShdw>
                </a:effectLst>
                <a:latin typeface="Arial Narrow" pitchFamily="34" charset="0"/>
              </a:rPr>
              <a:t>18</a:t>
            </a:r>
          </a:p>
        </p:txBody>
      </p:sp>
      <p:sp>
        <p:nvSpPr>
          <p:cNvPr id="300145" name="AutoShape 113"/>
          <p:cNvSpPr>
            <a:spLocks noChangeArrowheads="1"/>
          </p:cNvSpPr>
          <p:nvPr/>
        </p:nvSpPr>
        <p:spPr bwMode="auto">
          <a:xfrm>
            <a:off x="609600" y="5791200"/>
            <a:ext cx="228600" cy="533400"/>
          </a:xfrm>
          <a:prstGeom prst="downArrow">
            <a:avLst>
              <a:gd name="adj1" fmla="val 50000"/>
              <a:gd name="adj2" fmla="val 58333"/>
            </a:avLst>
          </a:prstGeom>
          <a:solidFill>
            <a:schemeClr val="accent2"/>
          </a:solidFill>
          <a:ln w="12700">
            <a:solidFill>
              <a:schemeClr val="tx1"/>
            </a:solidFill>
            <a:miter lim="800000"/>
            <a:headEnd type="none" w="sm" len="sm"/>
            <a:tailEnd type="none" w="sm" len="sm"/>
          </a:ln>
          <a:effectLst/>
        </p:spPr>
        <p:txBody>
          <a:bodyPr wrap="none" anchor="ctr"/>
          <a:lstStyle/>
          <a:p>
            <a:r>
              <a:rPr lang="en-US" sz="1000">
                <a:effectLst>
                  <a:outerShdw blurRad="38100" dist="38100" dir="2700000" algn="tl">
                    <a:srgbClr val="000000"/>
                  </a:outerShdw>
                </a:effectLst>
                <a:latin typeface="Arial Narrow" pitchFamily="34" charset="0"/>
              </a:rPr>
              <a:t>18</a:t>
            </a:r>
          </a:p>
        </p:txBody>
      </p:sp>
      <p:sp>
        <p:nvSpPr>
          <p:cNvPr id="300146" name="AutoShape 114"/>
          <p:cNvSpPr>
            <a:spLocks noChangeArrowheads="1"/>
          </p:cNvSpPr>
          <p:nvPr/>
        </p:nvSpPr>
        <p:spPr bwMode="auto">
          <a:xfrm>
            <a:off x="914400" y="5791200"/>
            <a:ext cx="228600" cy="533400"/>
          </a:xfrm>
          <a:prstGeom prst="upArrow">
            <a:avLst>
              <a:gd name="adj1" fmla="val 50000"/>
              <a:gd name="adj2" fmla="val 58333"/>
            </a:avLst>
          </a:prstGeom>
          <a:solidFill>
            <a:schemeClr val="accent2"/>
          </a:solidFill>
          <a:ln w="12700">
            <a:solidFill>
              <a:schemeClr val="tx1"/>
            </a:solidFill>
            <a:miter lim="800000"/>
            <a:headEnd type="none" w="sm" len="sm"/>
            <a:tailEnd type="none" w="sm" len="sm"/>
          </a:ln>
          <a:effectLst/>
        </p:spPr>
        <p:txBody>
          <a:bodyPr wrap="none" anchor="ctr"/>
          <a:lstStyle/>
          <a:p>
            <a:r>
              <a:rPr lang="en-US" sz="1000">
                <a:effectLst>
                  <a:outerShdw blurRad="38100" dist="38100" dir="2700000" algn="tl">
                    <a:srgbClr val="000000"/>
                  </a:outerShdw>
                </a:effectLst>
                <a:latin typeface="Arial Narrow" pitchFamily="34" charset="0"/>
              </a:rPr>
              <a:t>18</a:t>
            </a:r>
          </a:p>
        </p:txBody>
      </p:sp>
      <p:sp>
        <p:nvSpPr>
          <p:cNvPr id="300147" name="AutoShape 115"/>
          <p:cNvSpPr>
            <a:spLocks noChangeArrowheads="1"/>
          </p:cNvSpPr>
          <p:nvPr/>
        </p:nvSpPr>
        <p:spPr bwMode="auto">
          <a:xfrm>
            <a:off x="762000" y="76200"/>
            <a:ext cx="381000" cy="609600"/>
          </a:xfrm>
          <a:prstGeom prst="upDownArrow">
            <a:avLst>
              <a:gd name="adj1" fmla="val 50000"/>
              <a:gd name="adj2" fmla="val 32000"/>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effectLst>
                  <a:outerShdw blurRad="38100" dist="38100" dir="2700000" algn="tl">
                    <a:srgbClr val="000000"/>
                  </a:outerShdw>
                </a:effectLst>
                <a:latin typeface="Arial Narrow" pitchFamily="34" charset="0"/>
              </a:rPr>
              <a:t>18</a:t>
            </a:r>
          </a:p>
        </p:txBody>
      </p:sp>
      <p:sp>
        <p:nvSpPr>
          <p:cNvPr id="300148" name="AutoShape 116"/>
          <p:cNvSpPr>
            <a:spLocks noChangeArrowheads="1"/>
          </p:cNvSpPr>
          <p:nvPr/>
        </p:nvSpPr>
        <p:spPr bwMode="auto">
          <a:xfrm>
            <a:off x="1524000" y="76200"/>
            <a:ext cx="381000" cy="609600"/>
          </a:xfrm>
          <a:prstGeom prst="upDownArrow">
            <a:avLst>
              <a:gd name="adj1" fmla="val 50000"/>
              <a:gd name="adj2" fmla="val 32000"/>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effectLst>
                  <a:outerShdw blurRad="38100" dist="38100" dir="2700000" algn="tl">
                    <a:srgbClr val="000000"/>
                  </a:outerShdw>
                </a:effectLst>
                <a:latin typeface="Arial Narrow" pitchFamily="34" charset="0"/>
              </a:rPr>
              <a:t>18</a:t>
            </a:r>
          </a:p>
        </p:txBody>
      </p:sp>
      <p:sp>
        <p:nvSpPr>
          <p:cNvPr id="300149" name="AutoShape 117"/>
          <p:cNvSpPr>
            <a:spLocks noChangeArrowheads="1"/>
          </p:cNvSpPr>
          <p:nvPr/>
        </p:nvSpPr>
        <p:spPr bwMode="auto">
          <a:xfrm>
            <a:off x="2286000" y="76200"/>
            <a:ext cx="381000" cy="609600"/>
          </a:xfrm>
          <a:prstGeom prst="upDownArrow">
            <a:avLst>
              <a:gd name="adj1" fmla="val 50000"/>
              <a:gd name="adj2" fmla="val 32000"/>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effectLst>
                  <a:outerShdw blurRad="38100" dist="38100" dir="2700000" algn="tl">
                    <a:srgbClr val="000000"/>
                  </a:outerShdw>
                </a:effectLst>
                <a:latin typeface="Arial Narrow" pitchFamily="34" charset="0"/>
              </a:rPr>
              <a:t>18</a:t>
            </a:r>
          </a:p>
        </p:txBody>
      </p:sp>
      <p:sp>
        <p:nvSpPr>
          <p:cNvPr id="300150" name="AutoShape 118"/>
          <p:cNvSpPr>
            <a:spLocks noChangeArrowheads="1"/>
          </p:cNvSpPr>
          <p:nvPr/>
        </p:nvSpPr>
        <p:spPr bwMode="auto">
          <a:xfrm>
            <a:off x="0" y="3124200"/>
            <a:ext cx="533400" cy="381000"/>
          </a:xfrm>
          <a:prstGeom prst="leftRightArrow">
            <a:avLst>
              <a:gd name="adj1" fmla="val 50000"/>
              <a:gd name="adj2" fmla="val 28000"/>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effectLst>
                  <a:outerShdw blurRad="38100" dist="38100" dir="2700000" algn="tl">
                    <a:srgbClr val="000000"/>
                  </a:outerShdw>
                </a:effectLst>
                <a:latin typeface="Arial Narrow" pitchFamily="34" charset="0"/>
              </a:rPr>
              <a:t>64b</a:t>
            </a:r>
          </a:p>
        </p:txBody>
      </p:sp>
      <p:sp>
        <p:nvSpPr>
          <p:cNvPr id="300151" name="Rectangle 119"/>
          <p:cNvSpPr>
            <a:spLocks noChangeArrowheads="1"/>
          </p:cNvSpPr>
          <p:nvPr/>
        </p:nvSpPr>
        <p:spPr bwMode="auto">
          <a:xfrm>
            <a:off x="8305800" y="1676400"/>
            <a:ext cx="228600" cy="20574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t>S</a:t>
            </a:r>
          </a:p>
          <a:p>
            <a:r>
              <a:rPr lang="en-US" sz="1200"/>
              <a:t>P</a:t>
            </a:r>
          </a:p>
          <a:p>
            <a:r>
              <a:rPr lang="en-US" sz="1200"/>
              <a:t>I</a:t>
            </a:r>
          </a:p>
          <a:p>
            <a:r>
              <a:rPr lang="en-US" sz="1200"/>
              <a:t>4</a:t>
            </a:r>
          </a:p>
          <a:p>
            <a:r>
              <a:rPr lang="en-US" sz="1200"/>
              <a:t>or</a:t>
            </a:r>
          </a:p>
          <a:p>
            <a:r>
              <a:rPr lang="en-US" sz="1200"/>
              <a:t>C</a:t>
            </a:r>
          </a:p>
          <a:p>
            <a:r>
              <a:rPr lang="en-US" sz="1200"/>
              <a:t>S</a:t>
            </a:r>
          </a:p>
          <a:p>
            <a:r>
              <a:rPr lang="en-US" sz="1200"/>
              <a:t>I</a:t>
            </a:r>
          </a:p>
          <a:p>
            <a:r>
              <a:rPr lang="en-US" sz="1200"/>
              <a:t>X</a:t>
            </a:r>
          </a:p>
        </p:txBody>
      </p:sp>
      <p:sp>
        <p:nvSpPr>
          <p:cNvPr id="300152" name="Line 120"/>
          <p:cNvSpPr>
            <a:spLocks noChangeShapeType="1"/>
          </p:cNvSpPr>
          <p:nvPr/>
        </p:nvSpPr>
        <p:spPr bwMode="auto">
          <a:xfrm flipH="1">
            <a:off x="8229600" y="1981200"/>
            <a:ext cx="76200" cy="0"/>
          </a:xfrm>
          <a:prstGeom prst="line">
            <a:avLst/>
          </a:prstGeom>
          <a:noFill/>
          <a:ln w="12700">
            <a:solidFill>
              <a:schemeClr val="tx1"/>
            </a:solidFill>
            <a:round/>
            <a:headEnd type="none" w="sm" len="sm"/>
            <a:tailEnd type="none" w="sm" len="sm"/>
          </a:ln>
          <a:effectLst/>
        </p:spPr>
        <p:txBody>
          <a:bodyPr/>
          <a:lstStyle/>
          <a:p>
            <a:endParaRPr lang="en-US"/>
          </a:p>
        </p:txBody>
      </p:sp>
      <p:sp>
        <p:nvSpPr>
          <p:cNvPr id="300153" name="Line 121"/>
          <p:cNvSpPr>
            <a:spLocks noChangeShapeType="1"/>
          </p:cNvSpPr>
          <p:nvPr/>
        </p:nvSpPr>
        <p:spPr bwMode="auto">
          <a:xfrm flipH="1">
            <a:off x="8229600" y="3429000"/>
            <a:ext cx="76200" cy="0"/>
          </a:xfrm>
          <a:prstGeom prst="line">
            <a:avLst/>
          </a:prstGeom>
          <a:noFill/>
          <a:ln w="12700">
            <a:solidFill>
              <a:schemeClr val="tx1"/>
            </a:solidFill>
            <a:round/>
            <a:headEnd type="none" w="sm" len="sm"/>
            <a:tailEnd type="none" w="sm" len="sm"/>
          </a:ln>
          <a:effectLst/>
        </p:spPr>
        <p:txBody>
          <a:bodyPr/>
          <a:lstStyle/>
          <a:p>
            <a:endParaRPr lang="en-US"/>
          </a:p>
        </p:txBody>
      </p:sp>
      <p:sp>
        <p:nvSpPr>
          <p:cNvPr id="300154" name="Line 122"/>
          <p:cNvSpPr>
            <a:spLocks noChangeShapeType="1"/>
          </p:cNvSpPr>
          <p:nvPr/>
        </p:nvSpPr>
        <p:spPr bwMode="auto">
          <a:xfrm>
            <a:off x="2514600" y="838200"/>
            <a:ext cx="0" cy="152400"/>
          </a:xfrm>
          <a:prstGeom prst="line">
            <a:avLst/>
          </a:prstGeom>
          <a:noFill/>
          <a:ln w="12700">
            <a:solidFill>
              <a:schemeClr val="tx1"/>
            </a:solidFill>
            <a:round/>
            <a:headEnd type="none" w="sm" len="sm"/>
            <a:tailEnd type="none" w="sm" len="sm"/>
          </a:ln>
          <a:effectLst/>
        </p:spPr>
        <p:txBody>
          <a:bodyPr/>
          <a:lstStyle/>
          <a:p>
            <a:endParaRPr lang="en-US"/>
          </a:p>
        </p:txBody>
      </p:sp>
      <p:sp>
        <p:nvSpPr>
          <p:cNvPr id="300155" name="Line 123"/>
          <p:cNvSpPr>
            <a:spLocks noChangeShapeType="1"/>
          </p:cNvSpPr>
          <p:nvPr/>
        </p:nvSpPr>
        <p:spPr bwMode="auto">
          <a:xfrm>
            <a:off x="990600" y="838200"/>
            <a:ext cx="0" cy="152400"/>
          </a:xfrm>
          <a:prstGeom prst="line">
            <a:avLst/>
          </a:prstGeom>
          <a:noFill/>
          <a:ln w="12700">
            <a:solidFill>
              <a:schemeClr val="tx1"/>
            </a:solidFill>
            <a:round/>
            <a:headEnd type="none" w="sm" len="sm"/>
            <a:tailEnd type="none" w="sm" len="sm"/>
          </a:ln>
          <a:effectLst/>
        </p:spPr>
        <p:txBody>
          <a:bodyPr/>
          <a:lstStyle/>
          <a:p>
            <a:endParaRPr lang="en-US"/>
          </a:p>
        </p:txBody>
      </p:sp>
      <p:sp>
        <p:nvSpPr>
          <p:cNvPr id="300156" name="Line 124"/>
          <p:cNvSpPr>
            <a:spLocks noChangeShapeType="1"/>
          </p:cNvSpPr>
          <p:nvPr/>
        </p:nvSpPr>
        <p:spPr bwMode="auto">
          <a:xfrm>
            <a:off x="1752600" y="838200"/>
            <a:ext cx="0" cy="152400"/>
          </a:xfrm>
          <a:prstGeom prst="line">
            <a:avLst/>
          </a:prstGeom>
          <a:noFill/>
          <a:ln w="12700">
            <a:solidFill>
              <a:schemeClr val="tx1"/>
            </a:solidFill>
            <a:round/>
            <a:headEnd type="none" w="sm" len="sm"/>
            <a:tailEnd type="none" w="sm" len="sm"/>
          </a:ln>
          <a:effectLst/>
        </p:spPr>
        <p:txBody>
          <a:bodyPr/>
          <a:lstStyle/>
          <a:p>
            <a:endParaRPr lang="en-US"/>
          </a:p>
        </p:txBody>
      </p:sp>
      <p:sp>
        <p:nvSpPr>
          <p:cNvPr id="300157" name="Rectangle 125"/>
          <p:cNvSpPr>
            <a:spLocks noChangeArrowheads="1"/>
          </p:cNvSpPr>
          <p:nvPr/>
        </p:nvSpPr>
        <p:spPr bwMode="auto">
          <a:xfrm>
            <a:off x="609600" y="685800"/>
            <a:ext cx="2209800" cy="228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t>Stripe</a:t>
            </a:r>
          </a:p>
        </p:txBody>
      </p:sp>
      <p:sp>
        <p:nvSpPr>
          <p:cNvPr id="300158" name="Rectangle 126"/>
          <p:cNvSpPr>
            <a:spLocks noChangeArrowheads="1"/>
          </p:cNvSpPr>
          <p:nvPr/>
        </p:nvSpPr>
        <p:spPr bwMode="auto">
          <a:xfrm>
            <a:off x="533400" y="5562600"/>
            <a:ext cx="685800" cy="228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t>E/D Q</a:t>
            </a:r>
          </a:p>
        </p:txBody>
      </p:sp>
      <p:sp>
        <p:nvSpPr>
          <p:cNvPr id="300159" name="Rectangle 127"/>
          <p:cNvSpPr>
            <a:spLocks noChangeArrowheads="1"/>
          </p:cNvSpPr>
          <p:nvPr/>
        </p:nvSpPr>
        <p:spPr bwMode="auto">
          <a:xfrm>
            <a:off x="1295400" y="5562600"/>
            <a:ext cx="685800" cy="228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t>E/D Q</a:t>
            </a:r>
          </a:p>
        </p:txBody>
      </p:sp>
      <p:sp>
        <p:nvSpPr>
          <p:cNvPr id="300160" name="Rectangle 128"/>
          <p:cNvSpPr>
            <a:spLocks noChangeArrowheads="1"/>
          </p:cNvSpPr>
          <p:nvPr/>
        </p:nvSpPr>
        <p:spPr bwMode="auto">
          <a:xfrm>
            <a:off x="2057400" y="4876800"/>
            <a:ext cx="685800" cy="609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t>QDR</a:t>
            </a:r>
          </a:p>
          <a:p>
            <a:r>
              <a:rPr lang="en-US" sz="1200"/>
              <a:t>SRAM</a:t>
            </a:r>
          </a:p>
          <a:p>
            <a:r>
              <a:rPr lang="en-US" sz="1200"/>
              <a:t>3</a:t>
            </a:r>
          </a:p>
        </p:txBody>
      </p:sp>
      <p:sp>
        <p:nvSpPr>
          <p:cNvPr id="300161" name="Rectangle 129"/>
          <p:cNvSpPr>
            <a:spLocks noChangeArrowheads="1"/>
          </p:cNvSpPr>
          <p:nvPr/>
        </p:nvSpPr>
        <p:spPr bwMode="auto">
          <a:xfrm>
            <a:off x="2057400" y="5562600"/>
            <a:ext cx="685800" cy="228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t>E/D Q</a:t>
            </a:r>
          </a:p>
        </p:txBody>
      </p:sp>
      <p:sp>
        <p:nvSpPr>
          <p:cNvPr id="300162" name="Line 130"/>
          <p:cNvSpPr>
            <a:spLocks noChangeShapeType="1"/>
          </p:cNvSpPr>
          <p:nvPr/>
        </p:nvSpPr>
        <p:spPr bwMode="auto">
          <a:xfrm flipV="1">
            <a:off x="2286000" y="4724400"/>
            <a:ext cx="0" cy="1524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63" name="Line 131"/>
          <p:cNvSpPr>
            <a:spLocks noChangeShapeType="1"/>
          </p:cNvSpPr>
          <p:nvPr/>
        </p:nvSpPr>
        <p:spPr bwMode="auto">
          <a:xfrm>
            <a:off x="2438400" y="4572000"/>
            <a:ext cx="0" cy="3048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64" name="AutoShape 132"/>
          <p:cNvSpPr>
            <a:spLocks noChangeArrowheads="1"/>
          </p:cNvSpPr>
          <p:nvPr/>
        </p:nvSpPr>
        <p:spPr bwMode="auto">
          <a:xfrm>
            <a:off x="2133600" y="5791200"/>
            <a:ext cx="228600" cy="533400"/>
          </a:xfrm>
          <a:prstGeom prst="downArrow">
            <a:avLst>
              <a:gd name="adj1" fmla="val 50000"/>
              <a:gd name="adj2" fmla="val 58333"/>
            </a:avLst>
          </a:prstGeom>
          <a:solidFill>
            <a:schemeClr val="accent2"/>
          </a:solidFill>
          <a:ln w="12700">
            <a:solidFill>
              <a:schemeClr val="tx1"/>
            </a:solidFill>
            <a:miter lim="800000"/>
            <a:headEnd type="none" w="sm" len="sm"/>
            <a:tailEnd type="none" w="sm" len="sm"/>
          </a:ln>
          <a:effectLst/>
        </p:spPr>
        <p:txBody>
          <a:bodyPr wrap="none" anchor="ctr"/>
          <a:lstStyle/>
          <a:p>
            <a:r>
              <a:rPr lang="en-US" sz="1000">
                <a:effectLst>
                  <a:outerShdw blurRad="38100" dist="38100" dir="2700000" algn="tl">
                    <a:srgbClr val="000000"/>
                  </a:outerShdw>
                </a:effectLst>
                <a:latin typeface="Arial Narrow" pitchFamily="34" charset="0"/>
              </a:rPr>
              <a:t>18</a:t>
            </a:r>
          </a:p>
        </p:txBody>
      </p:sp>
      <p:sp>
        <p:nvSpPr>
          <p:cNvPr id="300165" name="AutoShape 133"/>
          <p:cNvSpPr>
            <a:spLocks noChangeArrowheads="1"/>
          </p:cNvSpPr>
          <p:nvPr/>
        </p:nvSpPr>
        <p:spPr bwMode="auto">
          <a:xfrm>
            <a:off x="2438400" y="5791200"/>
            <a:ext cx="228600" cy="533400"/>
          </a:xfrm>
          <a:prstGeom prst="upArrow">
            <a:avLst>
              <a:gd name="adj1" fmla="val 50000"/>
              <a:gd name="adj2" fmla="val 58333"/>
            </a:avLst>
          </a:prstGeom>
          <a:solidFill>
            <a:schemeClr val="accent2"/>
          </a:solidFill>
          <a:ln w="12700">
            <a:solidFill>
              <a:schemeClr val="tx1"/>
            </a:solidFill>
            <a:miter lim="800000"/>
            <a:headEnd type="none" w="sm" len="sm"/>
            <a:tailEnd type="none" w="sm" len="sm"/>
          </a:ln>
          <a:effectLst/>
        </p:spPr>
        <p:txBody>
          <a:bodyPr wrap="none" anchor="ctr"/>
          <a:lstStyle/>
          <a:p>
            <a:r>
              <a:rPr lang="en-US" sz="1000">
                <a:effectLst>
                  <a:outerShdw blurRad="38100" dist="38100" dir="2700000" algn="tl">
                    <a:srgbClr val="000000"/>
                  </a:outerShdw>
                </a:effectLst>
                <a:latin typeface="Arial Narrow" pitchFamily="34" charset="0"/>
              </a:rPr>
              <a:t>18</a:t>
            </a:r>
          </a:p>
        </p:txBody>
      </p:sp>
      <p:sp>
        <p:nvSpPr>
          <p:cNvPr id="300166" name="Rectangle 134"/>
          <p:cNvSpPr>
            <a:spLocks noChangeArrowheads="1"/>
          </p:cNvSpPr>
          <p:nvPr/>
        </p:nvSpPr>
        <p:spPr bwMode="auto">
          <a:xfrm>
            <a:off x="4114800" y="35814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9</a:t>
            </a:r>
          </a:p>
        </p:txBody>
      </p:sp>
      <p:sp>
        <p:nvSpPr>
          <p:cNvPr id="300167" name="Rectangle 135"/>
          <p:cNvSpPr>
            <a:spLocks noChangeArrowheads="1"/>
          </p:cNvSpPr>
          <p:nvPr/>
        </p:nvSpPr>
        <p:spPr bwMode="auto">
          <a:xfrm>
            <a:off x="4114800" y="48768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16</a:t>
            </a:r>
          </a:p>
        </p:txBody>
      </p:sp>
      <p:sp>
        <p:nvSpPr>
          <p:cNvPr id="300168" name="Line 136"/>
          <p:cNvSpPr>
            <a:spLocks noChangeShapeType="1"/>
          </p:cNvSpPr>
          <p:nvPr/>
        </p:nvSpPr>
        <p:spPr bwMode="auto">
          <a:xfrm>
            <a:off x="4648200" y="3810000"/>
            <a:ext cx="152400" cy="0"/>
          </a:xfrm>
          <a:prstGeom prst="line">
            <a:avLst/>
          </a:prstGeom>
          <a:noFill/>
          <a:ln w="19050">
            <a:solidFill>
              <a:schemeClr val="bg2"/>
            </a:solidFill>
            <a:round/>
            <a:headEnd type="none" w="sm" len="sm"/>
            <a:tailEnd type="triangle" w="sm" len="sm"/>
          </a:ln>
          <a:effectLst/>
        </p:spPr>
        <p:txBody>
          <a:bodyPr/>
          <a:lstStyle/>
          <a:p>
            <a:endParaRPr lang="en-US"/>
          </a:p>
        </p:txBody>
      </p:sp>
      <p:sp>
        <p:nvSpPr>
          <p:cNvPr id="300169" name="Line 137"/>
          <p:cNvSpPr>
            <a:spLocks noChangeShapeType="1"/>
          </p:cNvSpPr>
          <p:nvPr/>
        </p:nvSpPr>
        <p:spPr bwMode="auto">
          <a:xfrm>
            <a:off x="4648200" y="5105400"/>
            <a:ext cx="152400" cy="0"/>
          </a:xfrm>
          <a:prstGeom prst="line">
            <a:avLst/>
          </a:prstGeom>
          <a:noFill/>
          <a:ln w="19050">
            <a:solidFill>
              <a:schemeClr val="bg2"/>
            </a:solidFill>
            <a:round/>
            <a:headEnd type="triangle" w="sm" len="sm"/>
            <a:tailEnd type="none" w="sm" len="sm"/>
          </a:ln>
          <a:effectLst/>
        </p:spPr>
        <p:txBody>
          <a:bodyPr/>
          <a:lstStyle/>
          <a:p>
            <a:endParaRPr lang="en-US"/>
          </a:p>
        </p:txBody>
      </p:sp>
      <p:grpSp>
        <p:nvGrpSpPr>
          <p:cNvPr id="5" name="Group 138"/>
          <p:cNvGrpSpPr>
            <a:grpSpLocks/>
          </p:cNvGrpSpPr>
          <p:nvPr/>
        </p:nvGrpSpPr>
        <p:grpSpPr bwMode="auto">
          <a:xfrm>
            <a:off x="4114800" y="4114800"/>
            <a:ext cx="457200" cy="762000"/>
            <a:chOff x="4320" y="1344"/>
            <a:chExt cx="288" cy="480"/>
          </a:xfrm>
        </p:grpSpPr>
        <p:sp>
          <p:nvSpPr>
            <p:cNvPr id="300171" name="Line 139"/>
            <p:cNvSpPr>
              <a:spLocks noChangeShapeType="1"/>
            </p:cNvSpPr>
            <p:nvPr/>
          </p:nvSpPr>
          <p:spPr bwMode="auto">
            <a:xfrm>
              <a:off x="4320" y="1344"/>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72" name="Line 140"/>
            <p:cNvSpPr>
              <a:spLocks noChangeShapeType="1"/>
            </p:cNvSpPr>
            <p:nvPr/>
          </p:nvSpPr>
          <p:spPr bwMode="auto">
            <a:xfrm flipV="1">
              <a:off x="4368" y="1344"/>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73" name="Line 141"/>
            <p:cNvSpPr>
              <a:spLocks noChangeShapeType="1"/>
            </p:cNvSpPr>
            <p:nvPr/>
          </p:nvSpPr>
          <p:spPr bwMode="auto">
            <a:xfrm>
              <a:off x="4560" y="1344"/>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74" name="Line 142"/>
            <p:cNvSpPr>
              <a:spLocks noChangeShapeType="1"/>
            </p:cNvSpPr>
            <p:nvPr/>
          </p:nvSpPr>
          <p:spPr bwMode="auto">
            <a:xfrm flipV="1">
              <a:off x="4608" y="1344"/>
              <a:ext cx="0" cy="384"/>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75" name="Line 143"/>
            <p:cNvSpPr>
              <a:spLocks noChangeShapeType="1"/>
            </p:cNvSpPr>
            <p:nvPr/>
          </p:nvSpPr>
          <p:spPr bwMode="auto">
            <a:xfrm>
              <a:off x="4560" y="1728"/>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76" name="Line 144"/>
            <p:cNvSpPr>
              <a:spLocks noChangeShapeType="1"/>
            </p:cNvSpPr>
            <p:nvPr/>
          </p:nvSpPr>
          <p:spPr bwMode="auto">
            <a:xfrm flipV="1">
              <a:off x="4512" y="1632"/>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77" name="Line 145"/>
            <p:cNvSpPr>
              <a:spLocks noChangeShapeType="1"/>
            </p:cNvSpPr>
            <p:nvPr/>
          </p:nvSpPr>
          <p:spPr bwMode="auto">
            <a:xfrm>
              <a:off x="4320" y="1536"/>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78" name="Line 146"/>
            <p:cNvSpPr>
              <a:spLocks noChangeShapeType="1"/>
            </p:cNvSpPr>
            <p:nvPr/>
          </p:nvSpPr>
          <p:spPr bwMode="auto">
            <a:xfrm flipV="1">
              <a:off x="4416" y="1440"/>
              <a:ext cx="0" cy="384"/>
            </a:xfrm>
            <a:prstGeom prst="line">
              <a:avLst/>
            </a:prstGeom>
            <a:noFill/>
            <a:ln w="12700">
              <a:solidFill>
                <a:schemeClr val="tx1"/>
              </a:solidFill>
              <a:round/>
              <a:headEnd type="none" w="sm" len="sm"/>
              <a:tailEnd type="triangle" w="sm" len="sm"/>
            </a:ln>
            <a:effectLst/>
          </p:spPr>
          <p:txBody>
            <a:bodyPr/>
            <a:lstStyle/>
            <a:p>
              <a:endParaRPr lang="en-US"/>
            </a:p>
          </p:txBody>
        </p:sp>
      </p:grpSp>
      <p:sp>
        <p:nvSpPr>
          <p:cNvPr id="300179" name="Rectangle 147"/>
          <p:cNvSpPr>
            <a:spLocks noChangeArrowheads="1"/>
          </p:cNvSpPr>
          <p:nvPr/>
        </p:nvSpPr>
        <p:spPr bwMode="auto">
          <a:xfrm>
            <a:off x="4800600" y="10668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2</a:t>
            </a:r>
          </a:p>
        </p:txBody>
      </p:sp>
      <p:sp>
        <p:nvSpPr>
          <p:cNvPr id="300180" name="Rectangle 148"/>
          <p:cNvSpPr>
            <a:spLocks noChangeArrowheads="1"/>
          </p:cNvSpPr>
          <p:nvPr/>
        </p:nvSpPr>
        <p:spPr bwMode="auto">
          <a:xfrm>
            <a:off x="5486400" y="10668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3</a:t>
            </a:r>
          </a:p>
        </p:txBody>
      </p:sp>
      <p:sp>
        <p:nvSpPr>
          <p:cNvPr id="300181" name="Rectangle 149"/>
          <p:cNvSpPr>
            <a:spLocks noChangeArrowheads="1"/>
          </p:cNvSpPr>
          <p:nvPr/>
        </p:nvSpPr>
        <p:spPr bwMode="auto">
          <a:xfrm>
            <a:off x="6172200" y="10668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4</a:t>
            </a:r>
          </a:p>
        </p:txBody>
      </p:sp>
      <p:sp>
        <p:nvSpPr>
          <p:cNvPr id="300182" name="Rectangle 150"/>
          <p:cNvSpPr>
            <a:spLocks noChangeArrowheads="1"/>
          </p:cNvSpPr>
          <p:nvPr/>
        </p:nvSpPr>
        <p:spPr bwMode="auto">
          <a:xfrm>
            <a:off x="4800600" y="23622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7</a:t>
            </a:r>
          </a:p>
        </p:txBody>
      </p:sp>
      <p:sp>
        <p:nvSpPr>
          <p:cNvPr id="300183" name="Rectangle 151"/>
          <p:cNvSpPr>
            <a:spLocks noChangeArrowheads="1"/>
          </p:cNvSpPr>
          <p:nvPr/>
        </p:nvSpPr>
        <p:spPr bwMode="auto">
          <a:xfrm>
            <a:off x="5486400" y="23622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6</a:t>
            </a:r>
          </a:p>
        </p:txBody>
      </p:sp>
      <p:sp>
        <p:nvSpPr>
          <p:cNvPr id="300184" name="Rectangle 152"/>
          <p:cNvSpPr>
            <a:spLocks noChangeArrowheads="1"/>
          </p:cNvSpPr>
          <p:nvPr/>
        </p:nvSpPr>
        <p:spPr bwMode="auto">
          <a:xfrm>
            <a:off x="6172200" y="23622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5</a:t>
            </a:r>
          </a:p>
        </p:txBody>
      </p:sp>
      <p:sp>
        <p:nvSpPr>
          <p:cNvPr id="300185" name="Line 153"/>
          <p:cNvSpPr>
            <a:spLocks noChangeShapeType="1"/>
          </p:cNvSpPr>
          <p:nvPr/>
        </p:nvSpPr>
        <p:spPr bwMode="auto">
          <a:xfrm>
            <a:off x="5334000" y="1295400"/>
            <a:ext cx="152400" cy="0"/>
          </a:xfrm>
          <a:prstGeom prst="line">
            <a:avLst/>
          </a:prstGeom>
          <a:noFill/>
          <a:ln w="19050">
            <a:solidFill>
              <a:schemeClr val="bg2"/>
            </a:solidFill>
            <a:round/>
            <a:headEnd type="none" w="sm" len="sm"/>
            <a:tailEnd type="triangle" w="sm" len="sm"/>
          </a:ln>
          <a:effectLst/>
        </p:spPr>
        <p:txBody>
          <a:bodyPr/>
          <a:lstStyle/>
          <a:p>
            <a:endParaRPr lang="en-US"/>
          </a:p>
        </p:txBody>
      </p:sp>
      <p:sp>
        <p:nvSpPr>
          <p:cNvPr id="300186" name="Line 154"/>
          <p:cNvSpPr>
            <a:spLocks noChangeShapeType="1"/>
          </p:cNvSpPr>
          <p:nvPr/>
        </p:nvSpPr>
        <p:spPr bwMode="auto">
          <a:xfrm>
            <a:off x="5334000" y="2590800"/>
            <a:ext cx="152400" cy="0"/>
          </a:xfrm>
          <a:prstGeom prst="line">
            <a:avLst/>
          </a:prstGeom>
          <a:noFill/>
          <a:ln w="19050">
            <a:solidFill>
              <a:schemeClr val="bg2"/>
            </a:solidFill>
            <a:round/>
            <a:headEnd type="triangle" w="sm" len="sm"/>
            <a:tailEnd type="none" w="sm" len="sm"/>
          </a:ln>
          <a:effectLst/>
        </p:spPr>
        <p:txBody>
          <a:bodyPr/>
          <a:lstStyle/>
          <a:p>
            <a:endParaRPr lang="en-US"/>
          </a:p>
        </p:txBody>
      </p:sp>
      <p:sp>
        <p:nvSpPr>
          <p:cNvPr id="300187" name="Line 155"/>
          <p:cNvSpPr>
            <a:spLocks noChangeShapeType="1"/>
          </p:cNvSpPr>
          <p:nvPr/>
        </p:nvSpPr>
        <p:spPr bwMode="auto">
          <a:xfrm>
            <a:off x="6019800" y="1295400"/>
            <a:ext cx="152400" cy="0"/>
          </a:xfrm>
          <a:prstGeom prst="line">
            <a:avLst/>
          </a:prstGeom>
          <a:noFill/>
          <a:ln w="19050">
            <a:solidFill>
              <a:schemeClr val="bg2"/>
            </a:solidFill>
            <a:round/>
            <a:headEnd type="none" w="sm" len="sm"/>
            <a:tailEnd type="triangle" w="sm" len="sm"/>
          </a:ln>
          <a:effectLst/>
        </p:spPr>
        <p:txBody>
          <a:bodyPr/>
          <a:lstStyle/>
          <a:p>
            <a:endParaRPr lang="en-US"/>
          </a:p>
        </p:txBody>
      </p:sp>
      <p:sp>
        <p:nvSpPr>
          <p:cNvPr id="300188" name="Line 156"/>
          <p:cNvSpPr>
            <a:spLocks noChangeShapeType="1"/>
          </p:cNvSpPr>
          <p:nvPr/>
        </p:nvSpPr>
        <p:spPr bwMode="auto">
          <a:xfrm>
            <a:off x="6019800" y="2590800"/>
            <a:ext cx="152400" cy="0"/>
          </a:xfrm>
          <a:prstGeom prst="line">
            <a:avLst/>
          </a:prstGeom>
          <a:noFill/>
          <a:ln w="19050">
            <a:solidFill>
              <a:schemeClr val="bg2"/>
            </a:solidFill>
            <a:round/>
            <a:headEnd type="triangle" w="sm" len="sm"/>
            <a:tailEnd type="none" w="sm" len="sm"/>
          </a:ln>
          <a:effectLst/>
        </p:spPr>
        <p:txBody>
          <a:bodyPr/>
          <a:lstStyle/>
          <a:p>
            <a:endParaRPr lang="en-US"/>
          </a:p>
        </p:txBody>
      </p:sp>
      <p:sp>
        <p:nvSpPr>
          <p:cNvPr id="300189" name="Line 157"/>
          <p:cNvSpPr>
            <a:spLocks noChangeShapeType="1"/>
          </p:cNvSpPr>
          <p:nvPr/>
        </p:nvSpPr>
        <p:spPr bwMode="auto">
          <a:xfrm>
            <a:off x="6705600" y="1295400"/>
            <a:ext cx="76200" cy="0"/>
          </a:xfrm>
          <a:prstGeom prst="line">
            <a:avLst/>
          </a:prstGeom>
          <a:noFill/>
          <a:ln w="19050">
            <a:solidFill>
              <a:schemeClr val="bg2"/>
            </a:solidFill>
            <a:round/>
            <a:headEnd type="none" w="sm" len="sm"/>
            <a:tailEnd type="none" w="sm" len="sm"/>
          </a:ln>
          <a:effectLst/>
        </p:spPr>
        <p:txBody>
          <a:bodyPr/>
          <a:lstStyle/>
          <a:p>
            <a:endParaRPr lang="en-US"/>
          </a:p>
        </p:txBody>
      </p:sp>
      <p:sp>
        <p:nvSpPr>
          <p:cNvPr id="300190" name="Line 158"/>
          <p:cNvSpPr>
            <a:spLocks noChangeShapeType="1"/>
          </p:cNvSpPr>
          <p:nvPr/>
        </p:nvSpPr>
        <p:spPr bwMode="auto">
          <a:xfrm>
            <a:off x="6781800" y="1295400"/>
            <a:ext cx="0" cy="1295400"/>
          </a:xfrm>
          <a:prstGeom prst="line">
            <a:avLst/>
          </a:prstGeom>
          <a:noFill/>
          <a:ln w="19050">
            <a:solidFill>
              <a:schemeClr val="bg2"/>
            </a:solidFill>
            <a:round/>
            <a:headEnd type="none" w="sm" len="sm"/>
            <a:tailEnd type="none" w="sm" len="sm"/>
          </a:ln>
          <a:effectLst/>
        </p:spPr>
        <p:txBody>
          <a:bodyPr/>
          <a:lstStyle/>
          <a:p>
            <a:endParaRPr lang="en-US"/>
          </a:p>
        </p:txBody>
      </p:sp>
      <p:sp>
        <p:nvSpPr>
          <p:cNvPr id="300191" name="Line 159"/>
          <p:cNvSpPr>
            <a:spLocks noChangeShapeType="1"/>
          </p:cNvSpPr>
          <p:nvPr/>
        </p:nvSpPr>
        <p:spPr bwMode="auto">
          <a:xfrm flipH="1">
            <a:off x="6705600" y="2590800"/>
            <a:ext cx="76200" cy="0"/>
          </a:xfrm>
          <a:prstGeom prst="line">
            <a:avLst/>
          </a:prstGeom>
          <a:noFill/>
          <a:ln w="19050">
            <a:solidFill>
              <a:schemeClr val="bg2"/>
            </a:solidFill>
            <a:round/>
            <a:headEnd type="none" w="sm" len="sm"/>
            <a:tailEnd type="triangle" w="sm" len="sm"/>
          </a:ln>
          <a:effectLst/>
        </p:spPr>
        <p:txBody>
          <a:bodyPr/>
          <a:lstStyle/>
          <a:p>
            <a:endParaRPr lang="en-US"/>
          </a:p>
        </p:txBody>
      </p:sp>
      <p:grpSp>
        <p:nvGrpSpPr>
          <p:cNvPr id="6" name="Group 160"/>
          <p:cNvGrpSpPr>
            <a:grpSpLocks/>
          </p:cNvGrpSpPr>
          <p:nvPr/>
        </p:nvGrpSpPr>
        <p:grpSpPr bwMode="auto">
          <a:xfrm>
            <a:off x="5486400" y="1600200"/>
            <a:ext cx="457200" cy="762000"/>
            <a:chOff x="4320" y="1344"/>
            <a:chExt cx="288" cy="480"/>
          </a:xfrm>
        </p:grpSpPr>
        <p:sp>
          <p:nvSpPr>
            <p:cNvPr id="300193" name="Line 161"/>
            <p:cNvSpPr>
              <a:spLocks noChangeShapeType="1"/>
            </p:cNvSpPr>
            <p:nvPr/>
          </p:nvSpPr>
          <p:spPr bwMode="auto">
            <a:xfrm>
              <a:off x="4320" y="1344"/>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94" name="Line 162"/>
            <p:cNvSpPr>
              <a:spLocks noChangeShapeType="1"/>
            </p:cNvSpPr>
            <p:nvPr/>
          </p:nvSpPr>
          <p:spPr bwMode="auto">
            <a:xfrm flipV="1">
              <a:off x="4368" y="1344"/>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95" name="Line 163"/>
            <p:cNvSpPr>
              <a:spLocks noChangeShapeType="1"/>
            </p:cNvSpPr>
            <p:nvPr/>
          </p:nvSpPr>
          <p:spPr bwMode="auto">
            <a:xfrm>
              <a:off x="4560" y="1344"/>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96" name="Line 164"/>
            <p:cNvSpPr>
              <a:spLocks noChangeShapeType="1"/>
            </p:cNvSpPr>
            <p:nvPr/>
          </p:nvSpPr>
          <p:spPr bwMode="auto">
            <a:xfrm flipV="1">
              <a:off x="4608" y="1344"/>
              <a:ext cx="0" cy="384"/>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97" name="Line 165"/>
            <p:cNvSpPr>
              <a:spLocks noChangeShapeType="1"/>
            </p:cNvSpPr>
            <p:nvPr/>
          </p:nvSpPr>
          <p:spPr bwMode="auto">
            <a:xfrm>
              <a:off x="4560" y="1728"/>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98" name="Line 166"/>
            <p:cNvSpPr>
              <a:spLocks noChangeShapeType="1"/>
            </p:cNvSpPr>
            <p:nvPr/>
          </p:nvSpPr>
          <p:spPr bwMode="auto">
            <a:xfrm flipV="1">
              <a:off x="4512" y="1632"/>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199" name="Line 167"/>
            <p:cNvSpPr>
              <a:spLocks noChangeShapeType="1"/>
            </p:cNvSpPr>
            <p:nvPr/>
          </p:nvSpPr>
          <p:spPr bwMode="auto">
            <a:xfrm>
              <a:off x="4320" y="1536"/>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00" name="Line 168"/>
            <p:cNvSpPr>
              <a:spLocks noChangeShapeType="1"/>
            </p:cNvSpPr>
            <p:nvPr/>
          </p:nvSpPr>
          <p:spPr bwMode="auto">
            <a:xfrm flipV="1">
              <a:off x="4416" y="1440"/>
              <a:ext cx="0" cy="384"/>
            </a:xfrm>
            <a:prstGeom prst="line">
              <a:avLst/>
            </a:prstGeom>
            <a:noFill/>
            <a:ln w="12700">
              <a:solidFill>
                <a:schemeClr val="tx1"/>
              </a:solidFill>
              <a:round/>
              <a:headEnd type="none" w="sm" len="sm"/>
              <a:tailEnd type="triangle" w="sm" len="sm"/>
            </a:ln>
            <a:effectLst/>
          </p:spPr>
          <p:txBody>
            <a:bodyPr/>
            <a:lstStyle/>
            <a:p>
              <a:endParaRPr lang="en-US"/>
            </a:p>
          </p:txBody>
        </p:sp>
      </p:grpSp>
      <p:grpSp>
        <p:nvGrpSpPr>
          <p:cNvPr id="7" name="Group 169"/>
          <p:cNvGrpSpPr>
            <a:grpSpLocks/>
          </p:cNvGrpSpPr>
          <p:nvPr/>
        </p:nvGrpSpPr>
        <p:grpSpPr bwMode="auto">
          <a:xfrm>
            <a:off x="6172200" y="1600200"/>
            <a:ext cx="457200" cy="762000"/>
            <a:chOff x="4320" y="1344"/>
            <a:chExt cx="288" cy="480"/>
          </a:xfrm>
        </p:grpSpPr>
        <p:sp>
          <p:nvSpPr>
            <p:cNvPr id="300202" name="Line 170"/>
            <p:cNvSpPr>
              <a:spLocks noChangeShapeType="1"/>
            </p:cNvSpPr>
            <p:nvPr/>
          </p:nvSpPr>
          <p:spPr bwMode="auto">
            <a:xfrm>
              <a:off x="4320" y="1344"/>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03" name="Line 171"/>
            <p:cNvSpPr>
              <a:spLocks noChangeShapeType="1"/>
            </p:cNvSpPr>
            <p:nvPr/>
          </p:nvSpPr>
          <p:spPr bwMode="auto">
            <a:xfrm flipV="1">
              <a:off x="4368" y="1344"/>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04" name="Line 172"/>
            <p:cNvSpPr>
              <a:spLocks noChangeShapeType="1"/>
            </p:cNvSpPr>
            <p:nvPr/>
          </p:nvSpPr>
          <p:spPr bwMode="auto">
            <a:xfrm>
              <a:off x="4560" y="1344"/>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05" name="Line 173"/>
            <p:cNvSpPr>
              <a:spLocks noChangeShapeType="1"/>
            </p:cNvSpPr>
            <p:nvPr/>
          </p:nvSpPr>
          <p:spPr bwMode="auto">
            <a:xfrm flipV="1">
              <a:off x="4608" y="1344"/>
              <a:ext cx="0" cy="384"/>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06" name="Line 174"/>
            <p:cNvSpPr>
              <a:spLocks noChangeShapeType="1"/>
            </p:cNvSpPr>
            <p:nvPr/>
          </p:nvSpPr>
          <p:spPr bwMode="auto">
            <a:xfrm>
              <a:off x="4560" y="1728"/>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07" name="Line 175"/>
            <p:cNvSpPr>
              <a:spLocks noChangeShapeType="1"/>
            </p:cNvSpPr>
            <p:nvPr/>
          </p:nvSpPr>
          <p:spPr bwMode="auto">
            <a:xfrm flipV="1">
              <a:off x="4512" y="1632"/>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08" name="Line 176"/>
            <p:cNvSpPr>
              <a:spLocks noChangeShapeType="1"/>
            </p:cNvSpPr>
            <p:nvPr/>
          </p:nvSpPr>
          <p:spPr bwMode="auto">
            <a:xfrm>
              <a:off x="4320" y="1536"/>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09" name="Line 177"/>
            <p:cNvSpPr>
              <a:spLocks noChangeShapeType="1"/>
            </p:cNvSpPr>
            <p:nvPr/>
          </p:nvSpPr>
          <p:spPr bwMode="auto">
            <a:xfrm flipV="1">
              <a:off x="4416" y="1440"/>
              <a:ext cx="0" cy="384"/>
            </a:xfrm>
            <a:prstGeom prst="line">
              <a:avLst/>
            </a:prstGeom>
            <a:noFill/>
            <a:ln w="12700">
              <a:solidFill>
                <a:schemeClr val="tx1"/>
              </a:solidFill>
              <a:round/>
              <a:headEnd type="none" w="sm" len="sm"/>
              <a:tailEnd type="triangle" w="sm" len="sm"/>
            </a:ln>
            <a:effectLst/>
          </p:spPr>
          <p:txBody>
            <a:bodyPr/>
            <a:lstStyle/>
            <a:p>
              <a:endParaRPr lang="en-US"/>
            </a:p>
          </p:txBody>
        </p:sp>
      </p:grpSp>
      <p:grpSp>
        <p:nvGrpSpPr>
          <p:cNvPr id="8" name="Group 178"/>
          <p:cNvGrpSpPr>
            <a:grpSpLocks/>
          </p:cNvGrpSpPr>
          <p:nvPr/>
        </p:nvGrpSpPr>
        <p:grpSpPr bwMode="auto">
          <a:xfrm>
            <a:off x="4800600" y="1600200"/>
            <a:ext cx="457200" cy="762000"/>
            <a:chOff x="4320" y="1344"/>
            <a:chExt cx="288" cy="480"/>
          </a:xfrm>
        </p:grpSpPr>
        <p:sp>
          <p:nvSpPr>
            <p:cNvPr id="300211" name="Line 179"/>
            <p:cNvSpPr>
              <a:spLocks noChangeShapeType="1"/>
            </p:cNvSpPr>
            <p:nvPr/>
          </p:nvSpPr>
          <p:spPr bwMode="auto">
            <a:xfrm>
              <a:off x="4320" y="1344"/>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12" name="Line 180"/>
            <p:cNvSpPr>
              <a:spLocks noChangeShapeType="1"/>
            </p:cNvSpPr>
            <p:nvPr/>
          </p:nvSpPr>
          <p:spPr bwMode="auto">
            <a:xfrm flipV="1">
              <a:off x="4368" y="1344"/>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13" name="Line 181"/>
            <p:cNvSpPr>
              <a:spLocks noChangeShapeType="1"/>
            </p:cNvSpPr>
            <p:nvPr/>
          </p:nvSpPr>
          <p:spPr bwMode="auto">
            <a:xfrm>
              <a:off x="4560" y="1344"/>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14" name="Line 182"/>
            <p:cNvSpPr>
              <a:spLocks noChangeShapeType="1"/>
            </p:cNvSpPr>
            <p:nvPr/>
          </p:nvSpPr>
          <p:spPr bwMode="auto">
            <a:xfrm flipV="1">
              <a:off x="4608" y="1344"/>
              <a:ext cx="0" cy="384"/>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15" name="Line 183"/>
            <p:cNvSpPr>
              <a:spLocks noChangeShapeType="1"/>
            </p:cNvSpPr>
            <p:nvPr/>
          </p:nvSpPr>
          <p:spPr bwMode="auto">
            <a:xfrm>
              <a:off x="4560" y="1728"/>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16" name="Line 184"/>
            <p:cNvSpPr>
              <a:spLocks noChangeShapeType="1"/>
            </p:cNvSpPr>
            <p:nvPr/>
          </p:nvSpPr>
          <p:spPr bwMode="auto">
            <a:xfrm flipV="1">
              <a:off x="4512" y="1632"/>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17" name="Line 185"/>
            <p:cNvSpPr>
              <a:spLocks noChangeShapeType="1"/>
            </p:cNvSpPr>
            <p:nvPr/>
          </p:nvSpPr>
          <p:spPr bwMode="auto">
            <a:xfrm>
              <a:off x="4320" y="1536"/>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18" name="Line 186"/>
            <p:cNvSpPr>
              <a:spLocks noChangeShapeType="1"/>
            </p:cNvSpPr>
            <p:nvPr/>
          </p:nvSpPr>
          <p:spPr bwMode="auto">
            <a:xfrm flipV="1">
              <a:off x="4416" y="1440"/>
              <a:ext cx="0" cy="384"/>
            </a:xfrm>
            <a:prstGeom prst="line">
              <a:avLst/>
            </a:prstGeom>
            <a:noFill/>
            <a:ln w="12700">
              <a:solidFill>
                <a:schemeClr val="tx1"/>
              </a:solidFill>
              <a:round/>
              <a:headEnd type="none" w="sm" len="sm"/>
              <a:tailEnd type="triangle" w="sm" len="sm"/>
            </a:ln>
            <a:effectLst/>
          </p:spPr>
          <p:txBody>
            <a:bodyPr/>
            <a:lstStyle/>
            <a:p>
              <a:endParaRPr lang="en-US"/>
            </a:p>
          </p:txBody>
        </p:sp>
      </p:grpSp>
      <p:sp>
        <p:nvSpPr>
          <p:cNvPr id="300219" name="Rectangle 187"/>
          <p:cNvSpPr>
            <a:spLocks noChangeArrowheads="1"/>
          </p:cNvSpPr>
          <p:nvPr/>
        </p:nvSpPr>
        <p:spPr bwMode="auto">
          <a:xfrm>
            <a:off x="4114800" y="10668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1</a:t>
            </a:r>
          </a:p>
        </p:txBody>
      </p:sp>
      <p:sp>
        <p:nvSpPr>
          <p:cNvPr id="300220" name="Rectangle 188"/>
          <p:cNvSpPr>
            <a:spLocks noChangeArrowheads="1"/>
          </p:cNvSpPr>
          <p:nvPr/>
        </p:nvSpPr>
        <p:spPr bwMode="auto">
          <a:xfrm>
            <a:off x="4114800" y="2362200"/>
            <a:ext cx="533400" cy="533400"/>
          </a:xfrm>
          <a:prstGeom prst="rect">
            <a:avLst/>
          </a:prstGeom>
          <a:gradFill rotWithShape="0">
            <a:gsLst>
              <a:gs pos="0">
                <a:schemeClr val="tx2"/>
              </a:gs>
              <a:gs pos="100000">
                <a:schemeClr val="tx2">
                  <a:gamma/>
                  <a:shade val="46275"/>
                  <a:invGamma/>
                </a:schemeClr>
              </a:gs>
            </a:gsLst>
            <a:lin ang="5400000" scaled="1"/>
          </a:gradFill>
          <a:ln w="12700">
            <a:solidFill>
              <a:schemeClr val="tx2"/>
            </a:solidFill>
            <a:miter lim="800000"/>
            <a:headEnd type="none" w="sm" len="sm"/>
            <a:tailEnd type="none" w="sm" len="sm"/>
          </a:ln>
          <a:effectLst/>
        </p:spPr>
        <p:txBody>
          <a:bodyPr wrap="none" anchor="ctr"/>
          <a:lstStyle/>
          <a:p>
            <a:r>
              <a:rPr lang="en-US" sz="1400"/>
              <a:t>MEv2</a:t>
            </a:r>
          </a:p>
          <a:p>
            <a:r>
              <a:rPr lang="en-US" sz="1400"/>
              <a:t>8</a:t>
            </a:r>
          </a:p>
        </p:txBody>
      </p:sp>
      <p:sp>
        <p:nvSpPr>
          <p:cNvPr id="300221" name="Line 189"/>
          <p:cNvSpPr>
            <a:spLocks noChangeShapeType="1"/>
          </p:cNvSpPr>
          <p:nvPr/>
        </p:nvSpPr>
        <p:spPr bwMode="auto">
          <a:xfrm>
            <a:off x="4648200" y="1295400"/>
            <a:ext cx="152400" cy="0"/>
          </a:xfrm>
          <a:prstGeom prst="line">
            <a:avLst/>
          </a:prstGeom>
          <a:noFill/>
          <a:ln w="19050">
            <a:solidFill>
              <a:schemeClr val="bg2"/>
            </a:solidFill>
            <a:round/>
            <a:headEnd type="none" w="sm" len="sm"/>
            <a:tailEnd type="triangle" w="sm" len="sm"/>
          </a:ln>
          <a:effectLst/>
        </p:spPr>
        <p:txBody>
          <a:bodyPr/>
          <a:lstStyle/>
          <a:p>
            <a:endParaRPr lang="en-US"/>
          </a:p>
        </p:txBody>
      </p:sp>
      <p:sp>
        <p:nvSpPr>
          <p:cNvPr id="300222" name="Line 190"/>
          <p:cNvSpPr>
            <a:spLocks noChangeShapeType="1"/>
          </p:cNvSpPr>
          <p:nvPr/>
        </p:nvSpPr>
        <p:spPr bwMode="auto">
          <a:xfrm>
            <a:off x="4648200" y="2590800"/>
            <a:ext cx="152400" cy="0"/>
          </a:xfrm>
          <a:prstGeom prst="line">
            <a:avLst/>
          </a:prstGeom>
          <a:noFill/>
          <a:ln w="19050">
            <a:solidFill>
              <a:schemeClr val="bg2"/>
            </a:solidFill>
            <a:round/>
            <a:headEnd type="triangle" w="sm" len="sm"/>
            <a:tailEnd type="none" w="sm" len="sm"/>
          </a:ln>
          <a:effectLst/>
        </p:spPr>
        <p:txBody>
          <a:bodyPr/>
          <a:lstStyle/>
          <a:p>
            <a:endParaRPr lang="en-US"/>
          </a:p>
        </p:txBody>
      </p:sp>
      <p:grpSp>
        <p:nvGrpSpPr>
          <p:cNvPr id="9" name="Group 191"/>
          <p:cNvGrpSpPr>
            <a:grpSpLocks/>
          </p:cNvGrpSpPr>
          <p:nvPr/>
        </p:nvGrpSpPr>
        <p:grpSpPr bwMode="auto">
          <a:xfrm>
            <a:off x="4114800" y="1600200"/>
            <a:ext cx="457200" cy="762000"/>
            <a:chOff x="4320" y="1344"/>
            <a:chExt cx="288" cy="480"/>
          </a:xfrm>
        </p:grpSpPr>
        <p:sp>
          <p:nvSpPr>
            <p:cNvPr id="300224" name="Line 192"/>
            <p:cNvSpPr>
              <a:spLocks noChangeShapeType="1"/>
            </p:cNvSpPr>
            <p:nvPr/>
          </p:nvSpPr>
          <p:spPr bwMode="auto">
            <a:xfrm>
              <a:off x="4320" y="1344"/>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25" name="Line 193"/>
            <p:cNvSpPr>
              <a:spLocks noChangeShapeType="1"/>
            </p:cNvSpPr>
            <p:nvPr/>
          </p:nvSpPr>
          <p:spPr bwMode="auto">
            <a:xfrm flipV="1">
              <a:off x="4368" y="1344"/>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26" name="Line 194"/>
            <p:cNvSpPr>
              <a:spLocks noChangeShapeType="1"/>
            </p:cNvSpPr>
            <p:nvPr/>
          </p:nvSpPr>
          <p:spPr bwMode="auto">
            <a:xfrm>
              <a:off x="4560" y="1344"/>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27" name="Line 195"/>
            <p:cNvSpPr>
              <a:spLocks noChangeShapeType="1"/>
            </p:cNvSpPr>
            <p:nvPr/>
          </p:nvSpPr>
          <p:spPr bwMode="auto">
            <a:xfrm flipV="1">
              <a:off x="4608" y="1344"/>
              <a:ext cx="0" cy="384"/>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28" name="Line 196"/>
            <p:cNvSpPr>
              <a:spLocks noChangeShapeType="1"/>
            </p:cNvSpPr>
            <p:nvPr/>
          </p:nvSpPr>
          <p:spPr bwMode="auto">
            <a:xfrm>
              <a:off x="4560" y="1728"/>
              <a:ext cx="0" cy="96"/>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29" name="Line 197"/>
            <p:cNvSpPr>
              <a:spLocks noChangeShapeType="1"/>
            </p:cNvSpPr>
            <p:nvPr/>
          </p:nvSpPr>
          <p:spPr bwMode="auto">
            <a:xfrm flipV="1">
              <a:off x="4512" y="1632"/>
              <a:ext cx="0" cy="192"/>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30" name="Line 198"/>
            <p:cNvSpPr>
              <a:spLocks noChangeShapeType="1"/>
            </p:cNvSpPr>
            <p:nvPr/>
          </p:nvSpPr>
          <p:spPr bwMode="auto">
            <a:xfrm>
              <a:off x="4320" y="1536"/>
              <a:ext cx="0" cy="288"/>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31" name="Line 199"/>
            <p:cNvSpPr>
              <a:spLocks noChangeShapeType="1"/>
            </p:cNvSpPr>
            <p:nvPr/>
          </p:nvSpPr>
          <p:spPr bwMode="auto">
            <a:xfrm flipV="1">
              <a:off x="4416" y="1440"/>
              <a:ext cx="0" cy="384"/>
            </a:xfrm>
            <a:prstGeom prst="line">
              <a:avLst/>
            </a:prstGeom>
            <a:noFill/>
            <a:ln w="12700">
              <a:solidFill>
                <a:schemeClr val="tx1"/>
              </a:solidFill>
              <a:round/>
              <a:headEnd type="none" w="sm" len="sm"/>
              <a:tailEnd type="triangle" w="sm" len="sm"/>
            </a:ln>
            <a:effectLst/>
          </p:spPr>
          <p:txBody>
            <a:bodyPr/>
            <a:lstStyle/>
            <a:p>
              <a:endParaRPr lang="en-US"/>
            </a:p>
          </p:txBody>
        </p:sp>
      </p:grpSp>
      <p:sp>
        <p:nvSpPr>
          <p:cNvPr id="300232" name="Rectangle 200"/>
          <p:cNvSpPr>
            <a:spLocks noChangeArrowheads="1"/>
          </p:cNvSpPr>
          <p:nvPr/>
        </p:nvSpPr>
        <p:spPr bwMode="auto">
          <a:xfrm>
            <a:off x="7467600" y="5257800"/>
            <a:ext cx="1143000" cy="609600"/>
          </a:xfrm>
          <a:prstGeom prst="rect">
            <a:avLst/>
          </a:prstGeom>
          <a:gradFill rotWithShape="0">
            <a:gsLst>
              <a:gs pos="0">
                <a:srgbClr val="868F90"/>
              </a:gs>
              <a:gs pos="100000">
                <a:srgbClr val="868F90">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pPr algn="l">
              <a:lnSpc>
                <a:spcPct val="84000"/>
              </a:lnSpc>
              <a:spcBef>
                <a:spcPct val="30000"/>
              </a:spcBef>
              <a:tabLst>
                <a:tab pos="569913" algn="l"/>
              </a:tabLst>
            </a:pPr>
            <a:r>
              <a:rPr lang="en-US" sz="1000"/>
              <a:t>CSRs </a:t>
            </a:r>
          </a:p>
          <a:p>
            <a:pPr algn="l">
              <a:lnSpc>
                <a:spcPct val="84000"/>
              </a:lnSpc>
              <a:spcBef>
                <a:spcPct val="30000"/>
              </a:spcBef>
              <a:tabLst>
                <a:tab pos="569913" algn="l"/>
              </a:tabLst>
            </a:pPr>
            <a:r>
              <a:rPr lang="en-US" sz="800"/>
              <a:t>-Fast_wr	-UART</a:t>
            </a:r>
          </a:p>
          <a:p>
            <a:pPr algn="l">
              <a:lnSpc>
                <a:spcPct val="84000"/>
              </a:lnSpc>
              <a:spcBef>
                <a:spcPct val="30000"/>
              </a:spcBef>
              <a:tabLst>
                <a:tab pos="569913" algn="l"/>
              </a:tabLst>
            </a:pPr>
            <a:r>
              <a:rPr lang="en-US" sz="800"/>
              <a:t>-Timers	-GPIO</a:t>
            </a:r>
          </a:p>
          <a:p>
            <a:pPr algn="l">
              <a:lnSpc>
                <a:spcPct val="84000"/>
              </a:lnSpc>
              <a:spcBef>
                <a:spcPct val="30000"/>
              </a:spcBef>
              <a:tabLst>
                <a:tab pos="569913" algn="l"/>
              </a:tabLst>
            </a:pPr>
            <a:r>
              <a:rPr lang="en-US" sz="800"/>
              <a:t>-BootROM/SlowPort</a:t>
            </a:r>
          </a:p>
        </p:txBody>
      </p:sp>
      <p:sp>
        <p:nvSpPr>
          <p:cNvPr id="300233" name="Line 201"/>
          <p:cNvSpPr>
            <a:spLocks noChangeShapeType="1"/>
          </p:cNvSpPr>
          <p:nvPr/>
        </p:nvSpPr>
        <p:spPr bwMode="auto">
          <a:xfrm>
            <a:off x="7162800" y="5410200"/>
            <a:ext cx="3048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34" name="Line 202"/>
          <p:cNvSpPr>
            <a:spLocks noChangeShapeType="1"/>
          </p:cNvSpPr>
          <p:nvPr/>
        </p:nvSpPr>
        <p:spPr bwMode="auto">
          <a:xfrm flipH="1">
            <a:off x="7239000" y="5562600"/>
            <a:ext cx="228600" cy="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35" name="Line 203"/>
          <p:cNvSpPr>
            <a:spLocks noChangeShapeType="1"/>
          </p:cNvSpPr>
          <p:nvPr/>
        </p:nvSpPr>
        <p:spPr bwMode="auto">
          <a:xfrm>
            <a:off x="3124200" y="5410200"/>
            <a:ext cx="0" cy="228600"/>
          </a:xfrm>
          <a:prstGeom prst="line">
            <a:avLst/>
          </a:prstGeom>
          <a:noFill/>
          <a:ln w="12700">
            <a:solidFill>
              <a:schemeClr val="tx1"/>
            </a:solidFill>
            <a:round/>
            <a:headEnd type="none" w="sm" len="sm"/>
            <a:tailEnd type="none" w="sm" len="sm"/>
          </a:ln>
          <a:effectLst/>
        </p:spPr>
        <p:txBody>
          <a:bodyPr/>
          <a:lstStyle/>
          <a:p>
            <a:endParaRPr lang="en-US"/>
          </a:p>
        </p:txBody>
      </p:sp>
      <p:sp>
        <p:nvSpPr>
          <p:cNvPr id="300236" name="Rectangle 204"/>
          <p:cNvSpPr>
            <a:spLocks noChangeArrowheads="1"/>
          </p:cNvSpPr>
          <p:nvPr/>
        </p:nvSpPr>
        <p:spPr bwMode="auto">
          <a:xfrm>
            <a:off x="2819400" y="4876800"/>
            <a:ext cx="685800" cy="609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t>QDR</a:t>
            </a:r>
          </a:p>
          <a:p>
            <a:r>
              <a:rPr lang="en-US" sz="1200"/>
              <a:t>SRAM</a:t>
            </a:r>
          </a:p>
          <a:p>
            <a:r>
              <a:rPr lang="en-US" sz="1200"/>
              <a:t>4</a:t>
            </a:r>
          </a:p>
        </p:txBody>
      </p:sp>
      <p:sp>
        <p:nvSpPr>
          <p:cNvPr id="300237" name="Rectangle 205"/>
          <p:cNvSpPr>
            <a:spLocks noChangeArrowheads="1"/>
          </p:cNvSpPr>
          <p:nvPr/>
        </p:nvSpPr>
        <p:spPr bwMode="auto">
          <a:xfrm>
            <a:off x="2819400" y="5562600"/>
            <a:ext cx="685800" cy="228600"/>
          </a:xfrm>
          <a:prstGeom prst="rect">
            <a:avLst/>
          </a:prstGeom>
          <a:solidFill>
            <a:schemeClr val="accent2"/>
          </a:solidFill>
          <a:ln w="12700">
            <a:solidFill>
              <a:schemeClr val="tx1"/>
            </a:solidFill>
            <a:miter lim="800000"/>
            <a:headEnd type="none" w="sm" len="sm"/>
            <a:tailEnd type="none" w="sm" len="sm"/>
          </a:ln>
          <a:effectLst/>
        </p:spPr>
        <p:txBody>
          <a:bodyPr wrap="none" anchor="ctr"/>
          <a:lstStyle/>
          <a:p>
            <a:r>
              <a:rPr lang="en-US" sz="1200"/>
              <a:t>E/D Q</a:t>
            </a:r>
          </a:p>
        </p:txBody>
      </p:sp>
      <p:sp>
        <p:nvSpPr>
          <p:cNvPr id="300238" name="Line 206"/>
          <p:cNvSpPr>
            <a:spLocks noChangeShapeType="1"/>
          </p:cNvSpPr>
          <p:nvPr/>
        </p:nvSpPr>
        <p:spPr bwMode="auto">
          <a:xfrm flipV="1">
            <a:off x="3048000" y="4724400"/>
            <a:ext cx="0" cy="1524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39" name="Line 207"/>
          <p:cNvSpPr>
            <a:spLocks noChangeShapeType="1"/>
          </p:cNvSpPr>
          <p:nvPr/>
        </p:nvSpPr>
        <p:spPr bwMode="auto">
          <a:xfrm>
            <a:off x="3200400" y="4572000"/>
            <a:ext cx="0" cy="304800"/>
          </a:xfrm>
          <a:prstGeom prst="line">
            <a:avLst/>
          </a:prstGeom>
          <a:noFill/>
          <a:ln w="12700">
            <a:solidFill>
              <a:schemeClr val="tx1"/>
            </a:solidFill>
            <a:round/>
            <a:headEnd type="none" w="sm" len="sm"/>
            <a:tailEnd type="triangle" w="sm" len="sm"/>
          </a:ln>
          <a:effectLst/>
        </p:spPr>
        <p:txBody>
          <a:bodyPr/>
          <a:lstStyle/>
          <a:p>
            <a:endParaRPr lang="en-US"/>
          </a:p>
        </p:txBody>
      </p:sp>
      <p:sp>
        <p:nvSpPr>
          <p:cNvPr id="300240" name="AutoShape 208"/>
          <p:cNvSpPr>
            <a:spLocks noChangeArrowheads="1"/>
          </p:cNvSpPr>
          <p:nvPr/>
        </p:nvSpPr>
        <p:spPr bwMode="auto">
          <a:xfrm>
            <a:off x="2895600" y="5791200"/>
            <a:ext cx="228600" cy="533400"/>
          </a:xfrm>
          <a:prstGeom prst="downArrow">
            <a:avLst>
              <a:gd name="adj1" fmla="val 50000"/>
              <a:gd name="adj2" fmla="val 58333"/>
            </a:avLst>
          </a:prstGeom>
          <a:solidFill>
            <a:schemeClr val="accent2"/>
          </a:solidFill>
          <a:ln w="12700">
            <a:solidFill>
              <a:schemeClr val="tx1"/>
            </a:solidFill>
            <a:miter lim="800000"/>
            <a:headEnd type="none" w="sm" len="sm"/>
            <a:tailEnd type="none" w="sm" len="sm"/>
          </a:ln>
          <a:effectLst/>
        </p:spPr>
        <p:txBody>
          <a:bodyPr wrap="none" anchor="ctr"/>
          <a:lstStyle/>
          <a:p>
            <a:r>
              <a:rPr lang="en-US" sz="1000">
                <a:effectLst>
                  <a:outerShdw blurRad="38100" dist="38100" dir="2700000" algn="tl">
                    <a:srgbClr val="000000"/>
                  </a:outerShdw>
                </a:effectLst>
                <a:latin typeface="Arial Narrow" pitchFamily="34" charset="0"/>
              </a:rPr>
              <a:t>18</a:t>
            </a:r>
          </a:p>
        </p:txBody>
      </p:sp>
      <p:sp>
        <p:nvSpPr>
          <p:cNvPr id="300241" name="AutoShape 209"/>
          <p:cNvSpPr>
            <a:spLocks noChangeArrowheads="1"/>
          </p:cNvSpPr>
          <p:nvPr/>
        </p:nvSpPr>
        <p:spPr bwMode="auto">
          <a:xfrm>
            <a:off x="3200400" y="5791200"/>
            <a:ext cx="228600" cy="533400"/>
          </a:xfrm>
          <a:prstGeom prst="upArrow">
            <a:avLst>
              <a:gd name="adj1" fmla="val 50000"/>
              <a:gd name="adj2" fmla="val 58333"/>
            </a:avLst>
          </a:prstGeom>
          <a:solidFill>
            <a:schemeClr val="accent2"/>
          </a:solidFill>
          <a:ln w="12700">
            <a:solidFill>
              <a:schemeClr val="tx1"/>
            </a:solidFill>
            <a:miter lim="800000"/>
            <a:headEnd type="none" w="sm" len="sm"/>
            <a:tailEnd type="none" w="sm" len="sm"/>
          </a:ln>
          <a:effectLst/>
        </p:spPr>
        <p:txBody>
          <a:bodyPr wrap="none" anchor="ctr"/>
          <a:lstStyle/>
          <a:p>
            <a:r>
              <a:rPr lang="en-US" sz="1000">
                <a:effectLst>
                  <a:outerShdw blurRad="38100" dist="38100" dir="2700000" algn="tl">
                    <a:srgbClr val="000000"/>
                  </a:outerShdw>
                </a:effectLst>
                <a:latin typeface="Arial Narrow" pitchFamily="34" charset="0"/>
              </a:rPr>
              <a:t>18</a:t>
            </a:r>
          </a:p>
        </p:txBody>
      </p:sp>
      <p:sp>
        <p:nvSpPr>
          <p:cNvPr id="300242" name="Line 210"/>
          <p:cNvSpPr>
            <a:spLocks noChangeShapeType="1"/>
          </p:cNvSpPr>
          <p:nvPr/>
        </p:nvSpPr>
        <p:spPr bwMode="auto">
          <a:xfrm>
            <a:off x="4038600" y="2590800"/>
            <a:ext cx="0" cy="1219200"/>
          </a:xfrm>
          <a:prstGeom prst="line">
            <a:avLst/>
          </a:prstGeom>
          <a:noFill/>
          <a:ln w="19050">
            <a:solidFill>
              <a:schemeClr val="bg2"/>
            </a:solidFill>
            <a:round/>
            <a:headEnd type="none" w="sm" len="sm"/>
            <a:tailEnd type="none" w="sm" len="sm"/>
          </a:ln>
          <a:effectLst/>
        </p:spPr>
        <p:txBody>
          <a:bodyPr/>
          <a:lstStyle/>
          <a:p>
            <a:endParaRPr lang="en-US"/>
          </a:p>
        </p:txBody>
      </p:sp>
      <p:sp>
        <p:nvSpPr>
          <p:cNvPr id="300243" name="Line 211"/>
          <p:cNvSpPr>
            <a:spLocks noChangeShapeType="1"/>
          </p:cNvSpPr>
          <p:nvPr/>
        </p:nvSpPr>
        <p:spPr bwMode="auto">
          <a:xfrm>
            <a:off x="4038600" y="2590800"/>
            <a:ext cx="76200" cy="0"/>
          </a:xfrm>
          <a:prstGeom prst="line">
            <a:avLst/>
          </a:prstGeom>
          <a:noFill/>
          <a:ln w="19050">
            <a:solidFill>
              <a:schemeClr val="bg2"/>
            </a:solidFill>
            <a:round/>
            <a:headEnd type="none" w="sm" len="sm"/>
            <a:tailEnd type="none" w="sm" len="sm"/>
          </a:ln>
          <a:effectLst/>
        </p:spPr>
        <p:txBody>
          <a:bodyPr/>
          <a:lstStyle/>
          <a:p>
            <a:endParaRPr lang="en-US"/>
          </a:p>
        </p:txBody>
      </p:sp>
      <p:sp>
        <p:nvSpPr>
          <p:cNvPr id="300244" name="Line 212"/>
          <p:cNvSpPr>
            <a:spLocks noChangeShapeType="1"/>
          </p:cNvSpPr>
          <p:nvPr/>
        </p:nvSpPr>
        <p:spPr bwMode="auto">
          <a:xfrm flipH="1">
            <a:off x="4038600" y="3810000"/>
            <a:ext cx="76200" cy="0"/>
          </a:xfrm>
          <a:prstGeom prst="line">
            <a:avLst/>
          </a:prstGeom>
          <a:noFill/>
          <a:ln w="19050">
            <a:solidFill>
              <a:schemeClr val="bg2"/>
            </a:solidFill>
            <a:round/>
            <a:headEnd type="triangle" w="sm" len="sm"/>
            <a:tailEnd type="none" w="sm" len="sm"/>
          </a:ln>
          <a:effectLst/>
        </p:spPr>
        <p:txBody>
          <a:bodyPr/>
          <a:lstStyle/>
          <a:p>
            <a:endParaRPr lang="en-US"/>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ChangeArrowheads="1"/>
          </p:cNvSpPr>
          <p:nvPr/>
        </p:nvSpPr>
        <p:spPr bwMode="auto">
          <a:xfrm>
            <a:off x="0" y="609600"/>
            <a:ext cx="8686800" cy="6248400"/>
          </a:xfrm>
          <a:prstGeom prst="rect">
            <a:avLst/>
          </a:prstGeom>
          <a:solidFill>
            <a:schemeClr val="bg1"/>
          </a:solidFill>
          <a:ln w="12700">
            <a:solidFill>
              <a:schemeClr val="bg2"/>
            </a:solidFill>
            <a:miter lim="800000"/>
            <a:headEnd type="none" w="sm" len="sm"/>
            <a:tailEnd type="none" w="sm" len="sm"/>
          </a:ln>
          <a:effectLst/>
        </p:spPr>
        <p:txBody>
          <a:bodyPr wrap="none" anchor="ctr"/>
          <a:lstStyle/>
          <a:p>
            <a:endParaRPr lang="en-US" sz="2000"/>
          </a:p>
        </p:txBody>
      </p:sp>
      <p:sp>
        <p:nvSpPr>
          <p:cNvPr id="301059" name="Rectangle 3"/>
          <p:cNvSpPr>
            <a:spLocks noChangeArrowheads="1"/>
          </p:cNvSpPr>
          <p:nvPr/>
        </p:nvSpPr>
        <p:spPr bwMode="auto">
          <a:xfrm>
            <a:off x="5334000" y="3886200"/>
            <a:ext cx="1524000" cy="914400"/>
          </a:xfrm>
          <a:prstGeom prst="rect">
            <a:avLst/>
          </a:prstGeom>
          <a:solidFill>
            <a:srgbClr val="99CCFF"/>
          </a:solidFill>
          <a:ln w="12700">
            <a:solidFill>
              <a:schemeClr val="bg2"/>
            </a:solidFill>
            <a:miter lim="800000"/>
            <a:headEnd/>
            <a:tailEnd/>
          </a:ln>
          <a:effectLst/>
        </p:spPr>
        <p:txBody>
          <a:bodyPr wrap="none" lIns="92075" tIns="46038" rIns="92075" bIns="46038" anchor="ctr"/>
          <a:lstStyle/>
          <a:p>
            <a:pPr>
              <a:lnSpc>
                <a:spcPct val="87000"/>
              </a:lnSpc>
            </a:pPr>
            <a:endParaRPr lang="en-US" sz="1200" b="0">
              <a:solidFill>
                <a:schemeClr val="bg2"/>
              </a:solidFill>
            </a:endParaRPr>
          </a:p>
        </p:txBody>
      </p:sp>
      <p:sp>
        <p:nvSpPr>
          <p:cNvPr id="301060" name="Rectangle 4"/>
          <p:cNvSpPr>
            <a:spLocks noChangeArrowheads="1"/>
          </p:cNvSpPr>
          <p:nvPr/>
        </p:nvSpPr>
        <p:spPr bwMode="auto">
          <a:xfrm>
            <a:off x="304800" y="-152400"/>
            <a:ext cx="7889875" cy="1143000"/>
          </a:xfrm>
          <a:prstGeom prst="rect">
            <a:avLst/>
          </a:prstGeom>
          <a:noFill/>
          <a:ln w="9525">
            <a:noFill/>
            <a:miter lim="800000"/>
            <a:headEnd/>
            <a:tailEnd/>
          </a:ln>
          <a:effectLst/>
        </p:spPr>
        <p:txBody>
          <a:bodyPr lIns="90488" tIns="44450" rIns="90488" bIns="44450" anchor="ctr"/>
          <a:lstStyle/>
          <a:p>
            <a:pPr algn="l" eaLnBrk="0" hangingPunct="0"/>
            <a:endParaRPr lang="en-US" sz="3200">
              <a:solidFill>
                <a:srgbClr val="FFCC00"/>
              </a:solidFill>
              <a:effectLst>
                <a:outerShdw blurRad="38100" dist="38100" dir="2700000" algn="tl">
                  <a:srgbClr val="000000"/>
                </a:outerShdw>
              </a:effectLst>
            </a:endParaRPr>
          </a:p>
        </p:txBody>
      </p:sp>
      <p:sp>
        <p:nvSpPr>
          <p:cNvPr id="301061" name="Rectangle 5"/>
          <p:cNvSpPr>
            <a:spLocks noChangeArrowheads="1"/>
          </p:cNvSpPr>
          <p:nvPr/>
        </p:nvSpPr>
        <p:spPr bwMode="auto">
          <a:xfrm>
            <a:off x="2362200" y="3886200"/>
            <a:ext cx="2971800" cy="914400"/>
          </a:xfrm>
          <a:prstGeom prst="rect">
            <a:avLst/>
          </a:prstGeom>
          <a:solidFill>
            <a:srgbClr val="99CCFF"/>
          </a:solidFill>
          <a:ln w="12700">
            <a:solidFill>
              <a:schemeClr val="bg2"/>
            </a:solidFill>
            <a:miter lim="800000"/>
            <a:headEnd/>
            <a:tailEnd/>
          </a:ln>
          <a:effectLst/>
        </p:spPr>
        <p:txBody>
          <a:bodyPr wrap="none" lIns="92075" tIns="46038" rIns="92075" bIns="46038" anchor="ctr"/>
          <a:lstStyle/>
          <a:p>
            <a:pPr algn="r">
              <a:lnSpc>
                <a:spcPct val="87000"/>
              </a:lnSpc>
            </a:pPr>
            <a:endParaRPr lang="en-US" sz="1200" b="0">
              <a:solidFill>
                <a:schemeClr val="bg2"/>
              </a:solidFill>
              <a:cs typeface="Arial" pitchFamily="34" charset="0"/>
            </a:endParaRPr>
          </a:p>
        </p:txBody>
      </p:sp>
      <p:sp>
        <p:nvSpPr>
          <p:cNvPr id="301062" name="Rectangle 6"/>
          <p:cNvSpPr>
            <a:spLocks noChangeArrowheads="1"/>
          </p:cNvSpPr>
          <p:nvPr/>
        </p:nvSpPr>
        <p:spPr bwMode="auto">
          <a:xfrm>
            <a:off x="3429000" y="1203325"/>
            <a:ext cx="838200" cy="914400"/>
          </a:xfrm>
          <a:prstGeom prst="rect">
            <a:avLst/>
          </a:prstGeom>
          <a:gradFill rotWithShape="0">
            <a:gsLst>
              <a:gs pos="0">
                <a:schemeClr val="tx2"/>
              </a:gs>
              <a:gs pos="100000">
                <a:schemeClr val="tx2">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nSpc>
                <a:spcPct val="87000"/>
              </a:lnSpc>
            </a:pPr>
            <a:r>
              <a:rPr lang="en-US" sz="1600" b="0"/>
              <a:t>128</a:t>
            </a:r>
          </a:p>
          <a:p>
            <a:pPr>
              <a:lnSpc>
                <a:spcPct val="87000"/>
              </a:lnSpc>
            </a:pPr>
            <a:r>
              <a:rPr lang="en-US" sz="1600" b="0"/>
              <a:t>GPR</a:t>
            </a:r>
          </a:p>
        </p:txBody>
      </p:sp>
      <p:sp>
        <p:nvSpPr>
          <p:cNvPr id="301063" name="Rectangle 7"/>
          <p:cNvSpPr>
            <a:spLocks noChangeArrowheads="1"/>
          </p:cNvSpPr>
          <p:nvPr/>
        </p:nvSpPr>
        <p:spPr bwMode="auto">
          <a:xfrm>
            <a:off x="7543800" y="746125"/>
            <a:ext cx="1143000" cy="3276600"/>
          </a:xfrm>
          <a:prstGeom prst="rect">
            <a:avLst/>
          </a:prstGeom>
          <a:gradFill rotWithShape="0">
            <a:gsLst>
              <a:gs pos="0">
                <a:schemeClr val="tx2"/>
              </a:gs>
              <a:gs pos="100000">
                <a:schemeClr val="tx2">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nSpc>
                <a:spcPct val="87000"/>
              </a:lnSpc>
            </a:pPr>
            <a:r>
              <a:rPr lang="en-US" sz="1700" b="0"/>
              <a:t>Control </a:t>
            </a:r>
          </a:p>
          <a:p>
            <a:pPr>
              <a:lnSpc>
                <a:spcPct val="87000"/>
              </a:lnSpc>
            </a:pPr>
            <a:r>
              <a:rPr lang="en-US" sz="1700" b="0"/>
              <a:t>Store</a:t>
            </a:r>
          </a:p>
          <a:p>
            <a:pPr>
              <a:lnSpc>
                <a:spcPct val="87000"/>
              </a:lnSpc>
            </a:pPr>
            <a:endParaRPr lang="en-US" sz="1700" b="0"/>
          </a:p>
          <a:p>
            <a:pPr>
              <a:lnSpc>
                <a:spcPct val="87000"/>
              </a:lnSpc>
            </a:pPr>
            <a:r>
              <a:rPr lang="en-US" sz="1700" b="0"/>
              <a:t>4K/8K </a:t>
            </a:r>
          </a:p>
          <a:p>
            <a:pPr>
              <a:lnSpc>
                <a:spcPct val="87000"/>
              </a:lnSpc>
            </a:pPr>
            <a:r>
              <a:rPr lang="en-US" sz="1700" b="0"/>
              <a:t>Instructions</a:t>
            </a:r>
          </a:p>
        </p:txBody>
      </p:sp>
      <p:sp>
        <p:nvSpPr>
          <p:cNvPr id="301064" name="Rectangle 8"/>
          <p:cNvSpPr>
            <a:spLocks noChangeArrowheads="1"/>
          </p:cNvSpPr>
          <p:nvPr/>
        </p:nvSpPr>
        <p:spPr bwMode="auto">
          <a:xfrm>
            <a:off x="2438400" y="1203325"/>
            <a:ext cx="838200" cy="914400"/>
          </a:xfrm>
          <a:prstGeom prst="rect">
            <a:avLst/>
          </a:prstGeom>
          <a:gradFill rotWithShape="0">
            <a:gsLst>
              <a:gs pos="0">
                <a:schemeClr val="tx2"/>
              </a:gs>
              <a:gs pos="100000">
                <a:schemeClr val="tx2">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nSpc>
                <a:spcPct val="87000"/>
              </a:lnSpc>
            </a:pPr>
            <a:r>
              <a:rPr lang="en-US" sz="1600" b="0"/>
              <a:t>128 </a:t>
            </a:r>
          </a:p>
          <a:p>
            <a:pPr>
              <a:lnSpc>
                <a:spcPct val="87000"/>
              </a:lnSpc>
            </a:pPr>
            <a:r>
              <a:rPr lang="en-US" sz="1600" b="0"/>
              <a:t>GPR</a:t>
            </a:r>
          </a:p>
        </p:txBody>
      </p:sp>
      <p:sp>
        <p:nvSpPr>
          <p:cNvPr id="301065" name="AutoShape 9"/>
          <p:cNvSpPr>
            <a:spLocks noChangeArrowheads="1"/>
          </p:cNvSpPr>
          <p:nvPr/>
        </p:nvSpPr>
        <p:spPr bwMode="auto">
          <a:xfrm>
            <a:off x="3124200" y="3519488"/>
            <a:ext cx="1219200" cy="1524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99CCFF"/>
          </a:solidFill>
          <a:ln w="12700">
            <a:solidFill>
              <a:schemeClr val="bg2"/>
            </a:solidFill>
            <a:miter lim="800000"/>
            <a:headEnd/>
            <a:tailEnd/>
          </a:ln>
          <a:effectLst/>
        </p:spPr>
        <p:txBody>
          <a:bodyPr wrap="none" lIns="92075" tIns="46038" rIns="92075" bIns="46038" anchor="ctr"/>
          <a:lstStyle/>
          <a:p>
            <a:pPr>
              <a:lnSpc>
                <a:spcPct val="87000"/>
              </a:lnSpc>
            </a:pPr>
            <a:endParaRPr lang="en-US" sz="2100" b="0"/>
          </a:p>
        </p:txBody>
      </p:sp>
      <p:sp>
        <p:nvSpPr>
          <p:cNvPr id="301066" name="AutoShape 10"/>
          <p:cNvSpPr>
            <a:spLocks noChangeArrowheads="1"/>
          </p:cNvSpPr>
          <p:nvPr/>
        </p:nvSpPr>
        <p:spPr bwMode="auto">
          <a:xfrm>
            <a:off x="4495800" y="3519488"/>
            <a:ext cx="1219200" cy="1524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99CCFF"/>
          </a:solidFill>
          <a:ln w="12700">
            <a:solidFill>
              <a:schemeClr val="bg2"/>
            </a:solidFill>
            <a:miter lim="800000"/>
            <a:headEnd/>
            <a:tailEnd/>
          </a:ln>
          <a:effectLst/>
        </p:spPr>
        <p:txBody>
          <a:bodyPr wrap="none" lIns="92075" tIns="46038" rIns="92075" bIns="46038" anchor="ctr"/>
          <a:lstStyle/>
          <a:p>
            <a:pPr>
              <a:lnSpc>
                <a:spcPct val="87000"/>
              </a:lnSpc>
            </a:pPr>
            <a:endParaRPr lang="en-US" sz="2100" b="0"/>
          </a:p>
        </p:txBody>
      </p:sp>
      <p:sp>
        <p:nvSpPr>
          <p:cNvPr id="301067" name="Rectangle 11"/>
          <p:cNvSpPr>
            <a:spLocks noChangeArrowheads="1"/>
          </p:cNvSpPr>
          <p:nvPr/>
        </p:nvSpPr>
        <p:spPr bwMode="auto">
          <a:xfrm>
            <a:off x="1066800" y="974725"/>
            <a:ext cx="1066800" cy="1524000"/>
          </a:xfrm>
          <a:prstGeom prst="rect">
            <a:avLst/>
          </a:prstGeom>
          <a:gradFill rotWithShape="0">
            <a:gsLst>
              <a:gs pos="0">
                <a:schemeClr val="tx2"/>
              </a:gs>
              <a:gs pos="100000">
                <a:schemeClr val="tx2">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nSpc>
                <a:spcPct val="87000"/>
              </a:lnSpc>
            </a:pPr>
            <a:r>
              <a:rPr lang="en-US" sz="1700" b="0"/>
              <a:t>Local </a:t>
            </a:r>
          </a:p>
          <a:p>
            <a:pPr>
              <a:lnSpc>
                <a:spcPct val="87000"/>
              </a:lnSpc>
            </a:pPr>
            <a:r>
              <a:rPr lang="en-US" sz="1700" b="0"/>
              <a:t>Memory</a:t>
            </a:r>
          </a:p>
          <a:p>
            <a:pPr>
              <a:lnSpc>
                <a:spcPct val="87000"/>
              </a:lnSpc>
            </a:pPr>
            <a:r>
              <a:rPr lang="en-US" sz="1100" b="0"/>
              <a:t>640 words</a:t>
            </a:r>
          </a:p>
        </p:txBody>
      </p:sp>
      <p:sp>
        <p:nvSpPr>
          <p:cNvPr id="301068" name="Rectangle 12"/>
          <p:cNvSpPr>
            <a:spLocks noChangeArrowheads="1"/>
          </p:cNvSpPr>
          <p:nvPr/>
        </p:nvSpPr>
        <p:spPr bwMode="auto">
          <a:xfrm>
            <a:off x="4419600" y="1203325"/>
            <a:ext cx="838200" cy="914400"/>
          </a:xfrm>
          <a:prstGeom prst="rect">
            <a:avLst/>
          </a:prstGeom>
          <a:gradFill rotWithShape="0">
            <a:gsLst>
              <a:gs pos="0">
                <a:schemeClr val="tx2"/>
              </a:gs>
              <a:gs pos="100000">
                <a:schemeClr val="tx2">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nSpc>
                <a:spcPct val="87000"/>
              </a:lnSpc>
            </a:pPr>
            <a:r>
              <a:rPr lang="en-US" sz="1600" b="0"/>
              <a:t>128 Next </a:t>
            </a:r>
          </a:p>
          <a:p>
            <a:pPr>
              <a:lnSpc>
                <a:spcPct val="87000"/>
              </a:lnSpc>
            </a:pPr>
            <a:r>
              <a:rPr lang="en-US" sz="1600" b="0"/>
              <a:t>Neighbor</a:t>
            </a:r>
          </a:p>
        </p:txBody>
      </p:sp>
      <p:sp>
        <p:nvSpPr>
          <p:cNvPr id="301069" name="Rectangle 13"/>
          <p:cNvSpPr>
            <a:spLocks noChangeArrowheads="1"/>
          </p:cNvSpPr>
          <p:nvPr/>
        </p:nvSpPr>
        <p:spPr bwMode="auto">
          <a:xfrm>
            <a:off x="2362200" y="1203325"/>
            <a:ext cx="76200" cy="914400"/>
          </a:xfrm>
          <a:prstGeom prst="rect">
            <a:avLst/>
          </a:prstGeom>
          <a:solidFill>
            <a:schemeClr val="tx2"/>
          </a:solidFill>
          <a:ln w="12700">
            <a:solidFill>
              <a:schemeClr val="tx1"/>
            </a:solidFill>
            <a:miter lim="800000"/>
            <a:headEnd/>
            <a:tailEnd/>
          </a:ln>
          <a:effectLst/>
        </p:spPr>
        <p:txBody>
          <a:bodyPr wrap="none" lIns="92075" tIns="46038" rIns="92075" bIns="46038" anchor="ctr"/>
          <a:lstStyle/>
          <a:p>
            <a:pPr>
              <a:lnSpc>
                <a:spcPct val="87000"/>
              </a:lnSpc>
            </a:pPr>
            <a:endParaRPr lang="en-US" sz="1600" b="0"/>
          </a:p>
        </p:txBody>
      </p:sp>
      <p:sp>
        <p:nvSpPr>
          <p:cNvPr id="301070" name="Rectangle 14"/>
          <p:cNvSpPr>
            <a:spLocks noChangeArrowheads="1"/>
          </p:cNvSpPr>
          <p:nvPr/>
        </p:nvSpPr>
        <p:spPr bwMode="auto">
          <a:xfrm>
            <a:off x="3352800" y="1203325"/>
            <a:ext cx="76200" cy="914400"/>
          </a:xfrm>
          <a:prstGeom prst="rect">
            <a:avLst/>
          </a:prstGeom>
          <a:solidFill>
            <a:schemeClr val="tx2"/>
          </a:solidFill>
          <a:ln w="12700">
            <a:solidFill>
              <a:schemeClr val="tx1"/>
            </a:solidFill>
            <a:miter lim="800000"/>
            <a:headEnd/>
            <a:tailEnd/>
          </a:ln>
          <a:effectLst/>
        </p:spPr>
        <p:txBody>
          <a:bodyPr wrap="none" lIns="92075" tIns="46038" rIns="92075" bIns="46038" anchor="ctr"/>
          <a:lstStyle/>
          <a:p>
            <a:pPr>
              <a:lnSpc>
                <a:spcPct val="87000"/>
              </a:lnSpc>
            </a:pPr>
            <a:endParaRPr lang="en-US" sz="1600" b="0"/>
          </a:p>
        </p:txBody>
      </p:sp>
      <p:sp>
        <p:nvSpPr>
          <p:cNvPr id="301071" name="Rectangle 15"/>
          <p:cNvSpPr>
            <a:spLocks noChangeArrowheads="1"/>
          </p:cNvSpPr>
          <p:nvPr/>
        </p:nvSpPr>
        <p:spPr bwMode="auto">
          <a:xfrm>
            <a:off x="4343400" y="1203325"/>
            <a:ext cx="76200" cy="914400"/>
          </a:xfrm>
          <a:prstGeom prst="rect">
            <a:avLst/>
          </a:prstGeom>
          <a:solidFill>
            <a:schemeClr val="tx2"/>
          </a:solidFill>
          <a:ln w="12700">
            <a:solidFill>
              <a:schemeClr val="tx1"/>
            </a:solidFill>
            <a:miter lim="800000"/>
            <a:headEnd/>
            <a:tailEnd/>
          </a:ln>
          <a:effectLst/>
        </p:spPr>
        <p:txBody>
          <a:bodyPr wrap="none" lIns="92075" tIns="46038" rIns="92075" bIns="46038" anchor="ctr"/>
          <a:lstStyle/>
          <a:p>
            <a:pPr>
              <a:lnSpc>
                <a:spcPct val="87000"/>
              </a:lnSpc>
            </a:pPr>
            <a:endParaRPr lang="en-US" sz="1600" b="0"/>
          </a:p>
        </p:txBody>
      </p:sp>
      <p:sp>
        <p:nvSpPr>
          <p:cNvPr id="301072" name="Rectangle 16"/>
          <p:cNvSpPr>
            <a:spLocks noChangeArrowheads="1"/>
          </p:cNvSpPr>
          <p:nvPr/>
        </p:nvSpPr>
        <p:spPr bwMode="auto">
          <a:xfrm>
            <a:off x="4648200" y="5318125"/>
            <a:ext cx="838200" cy="914400"/>
          </a:xfrm>
          <a:prstGeom prst="rect">
            <a:avLst/>
          </a:prstGeom>
          <a:gradFill rotWithShape="0">
            <a:gsLst>
              <a:gs pos="0">
                <a:schemeClr val="tx2"/>
              </a:gs>
              <a:gs pos="100000">
                <a:schemeClr val="tx2">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nSpc>
                <a:spcPct val="87000"/>
              </a:lnSpc>
            </a:pPr>
            <a:r>
              <a:rPr lang="en-US" sz="1600" b="0"/>
              <a:t>128 S </a:t>
            </a:r>
          </a:p>
          <a:p>
            <a:pPr>
              <a:lnSpc>
                <a:spcPct val="87000"/>
              </a:lnSpc>
            </a:pPr>
            <a:r>
              <a:rPr lang="en-US" sz="1600" b="0"/>
              <a:t>Xfer Out</a:t>
            </a:r>
          </a:p>
        </p:txBody>
      </p:sp>
      <p:sp>
        <p:nvSpPr>
          <p:cNvPr id="301073" name="Rectangle 17"/>
          <p:cNvSpPr>
            <a:spLocks noChangeArrowheads="1"/>
          </p:cNvSpPr>
          <p:nvPr/>
        </p:nvSpPr>
        <p:spPr bwMode="auto">
          <a:xfrm>
            <a:off x="3657600" y="5318125"/>
            <a:ext cx="838200" cy="914400"/>
          </a:xfrm>
          <a:prstGeom prst="rect">
            <a:avLst/>
          </a:prstGeom>
          <a:gradFill rotWithShape="0">
            <a:gsLst>
              <a:gs pos="0">
                <a:schemeClr val="tx2"/>
              </a:gs>
              <a:gs pos="100000">
                <a:schemeClr val="tx2">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nSpc>
                <a:spcPct val="87000"/>
              </a:lnSpc>
            </a:pPr>
            <a:r>
              <a:rPr lang="en-US" sz="1600" b="0"/>
              <a:t>128 D </a:t>
            </a:r>
          </a:p>
          <a:p>
            <a:pPr>
              <a:lnSpc>
                <a:spcPct val="87000"/>
              </a:lnSpc>
            </a:pPr>
            <a:r>
              <a:rPr lang="en-US" sz="1600" b="0"/>
              <a:t>Xfer Out</a:t>
            </a:r>
          </a:p>
        </p:txBody>
      </p:sp>
      <p:sp>
        <p:nvSpPr>
          <p:cNvPr id="301074" name="Rectangle 18"/>
          <p:cNvSpPr>
            <a:spLocks noChangeArrowheads="1"/>
          </p:cNvSpPr>
          <p:nvPr/>
        </p:nvSpPr>
        <p:spPr bwMode="auto">
          <a:xfrm>
            <a:off x="3581400" y="5318125"/>
            <a:ext cx="76200" cy="914400"/>
          </a:xfrm>
          <a:prstGeom prst="rect">
            <a:avLst/>
          </a:prstGeom>
          <a:solidFill>
            <a:schemeClr val="tx2"/>
          </a:solidFill>
          <a:ln w="12700">
            <a:solidFill>
              <a:schemeClr val="tx1"/>
            </a:solidFill>
            <a:miter lim="800000"/>
            <a:headEnd/>
            <a:tailEnd/>
          </a:ln>
          <a:effectLst/>
        </p:spPr>
        <p:txBody>
          <a:bodyPr wrap="none" lIns="92075" tIns="46038" rIns="92075" bIns="46038" anchor="ctr"/>
          <a:lstStyle/>
          <a:p>
            <a:pPr>
              <a:lnSpc>
                <a:spcPct val="87000"/>
              </a:lnSpc>
            </a:pPr>
            <a:endParaRPr lang="en-US" sz="1600" b="0"/>
          </a:p>
        </p:txBody>
      </p:sp>
      <p:sp>
        <p:nvSpPr>
          <p:cNvPr id="301075" name="Rectangle 19"/>
          <p:cNvSpPr>
            <a:spLocks noChangeArrowheads="1"/>
          </p:cNvSpPr>
          <p:nvPr/>
        </p:nvSpPr>
        <p:spPr bwMode="auto">
          <a:xfrm>
            <a:off x="4572000" y="5318125"/>
            <a:ext cx="76200" cy="914400"/>
          </a:xfrm>
          <a:prstGeom prst="rect">
            <a:avLst/>
          </a:prstGeom>
          <a:solidFill>
            <a:schemeClr val="tx2"/>
          </a:solidFill>
          <a:ln w="12700">
            <a:solidFill>
              <a:schemeClr val="tx1"/>
            </a:solidFill>
            <a:miter lim="800000"/>
            <a:headEnd/>
            <a:tailEnd/>
          </a:ln>
          <a:effectLst/>
        </p:spPr>
        <p:txBody>
          <a:bodyPr wrap="none" lIns="92075" tIns="46038" rIns="92075" bIns="46038" anchor="ctr"/>
          <a:lstStyle/>
          <a:p>
            <a:pPr>
              <a:lnSpc>
                <a:spcPct val="87000"/>
              </a:lnSpc>
            </a:pPr>
            <a:endParaRPr lang="en-US" sz="1600" b="0"/>
          </a:p>
        </p:txBody>
      </p:sp>
      <p:sp>
        <p:nvSpPr>
          <p:cNvPr id="301076" name="Rectangle 20"/>
          <p:cNvSpPr>
            <a:spLocks noChangeArrowheads="1"/>
          </p:cNvSpPr>
          <p:nvPr/>
        </p:nvSpPr>
        <p:spPr bwMode="auto">
          <a:xfrm>
            <a:off x="609600" y="4662488"/>
            <a:ext cx="1066800" cy="442912"/>
          </a:xfrm>
          <a:prstGeom prst="rect">
            <a:avLst/>
          </a:prstGeom>
          <a:solidFill>
            <a:srgbClr val="99CCFF"/>
          </a:solidFill>
          <a:ln w="12700">
            <a:solidFill>
              <a:schemeClr val="bg2"/>
            </a:solidFill>
            <a:miter lim="800000"/>
            <a:headEnd/>
            <a:tailEnd/>
          </a:ln>
          <a:effectLst/>
        </p:spPr>
        <p:txBody>
          <a:bodyPr wrap="none" lIns="92075" tIns="46038" rIns="92075" bIns="46038" anchor="ctr"/>
          <a:lstStyle/>
          <a:p>
            <a:pPr>
              <a:lnSpc>
                <a:spcPct val="87000"/>
              </a:lnSpc>
            </a:pPr>
            <a:r>
              <a:rPr lang="en-US" sz="1400" b="0">
                <a:solidFill>
                  <a:schemeClr val="bg2"/>
                </a:solidFill>
              </a:rPr>
              <a:t>Other</a:t>
            </a:r>
            <a:br>
              <a:rPr lang="en-US" sz="1400" b="0">
                <a:solidFill>
                  <a:schemeClr val="bg2"/>
                </a:solidFill>
              </a:rPr>
            </a:br>
            <a:r>
              <a:rPr lang="en-US" sz="1400" b="0">
                <a:solidFill>
                  <a:schemeClr val="bg2"/>
                </a:solidFill>
              </a:rPr>
              <a:t>Local CSRs</a:t>
            </a:r>
          </a:p>
        </p:txBody>
      </p:sp>
      <p:sp>
        <p:nvSpPr>
          <p:cNvPr id="301077" name="Rectangle 21"/>
          <p:cNvSpPr>
            <a:spLocks noChangeArrowheads="1"/>
          </p:cNvSpPr>
          <p:nvPr/>
        </p:nvSpPr>
        <p:spPr bwMode="auto">
          <a:xfrm>
            <a:off x="609600" y="3794125"/>
            <a:ext cx="1066800" cy="381000"/>
          </a:xfrm>
          <a:prstGeom prst="rect">
            <a:avLst/>
          </a:prstGeom>
          <a:solidFill>
            <a:srgbClr val="99CCFF"/>
          </a:solidFill>
          <a:ln w="12700">
            <a:solidFill>
              <a:schemeClr val="bg2"/>
            </a:solidFill>
            <a:miter lim="800000"/>
            <a:headEnd/>
            <a:tailEnd/>
          </a:ln>
          <a:effectLst/>
        </p:spPr>
        <p:txBody>
          <a:bodyPr wrap="none" lIns="92075" tIns="46038" rIns="92075" bIns="46038" anchor="ctr"/>
          <a:lstStyle/>
          <a:p>
            <a:pPr>
              <a:lnSpc>
                <a:spcPct val="87000"/>
              </a:lnSpc>
            </a:pPr>
            <a:r>
              <a:rPr lang="en-US" sz="1400" b="0">
                <a:solidFill>
                  <a:schemeClr val="bg2"/>
                </a:solidFill>
                <a:cs typeface="Arial" pitchFamily="34" charset="0"/>
              </a:rPr>
              <a:t>CRC Unit</a:t>
            </a:r>
          </a:p>
        </p:txBody>
      </p:sp>
      <p:sp>
        <p:nvSpPr>
          <p:cNvPr id="301078" name="Line 22"/>
          <p:cNvSpPr>
            <a:spLocks noChangeShapeType="1"/>
          </p:cNvSpPr>
          <p:nvPr/>
        </p:nvSpPr>
        <p:spPr bwMode="auto">
          <a:xfrm>
            <a:off x="3810000" y="3671888"/>
            <a:ext cx="0" cy="198437"/>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079" name="Line 23"/>
          <p:cNvSpPr>
            <a:spLocks noChangeShapeType="1"/>
          </p:cNvSpPr>
          <p:nvPr/>
        </p:nvSpPr>
        <p:spPr bwMode="auto">
          <a:xfrm>
            <a:off x="5181600" y="3671888"/>
            <a:ext cx="0" cy="198437"/>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080" name="Rectangle 24"/>
          <p:cNvSpPr>
            <a:spLocks noChangeArrowheads="1"/>
          </p:cNvSpPr>
          <p:nvPr/>
        </p:nvSpPr>
        <p:spPr bwMode="auto">
          <a:xfrm>
            <a:off x="6477000" y="1203325"/>
            <a:ext cx="838200" cy="914400"/>
          </a:xfrm>
          <a:prstGeom prst="rect">
            <a:avLst/>
          </a:prstGeom>
          <a:gradFill rotWithShape="0">
            <a:gsLst>
              <a:gs pos="0">
                <a:schemeClr val="tx2"/>
              </a:gs>
              <a:gs pos="100000">
                <a:schemeClr val="tx2">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nSpc>
                <a:spcPct val="87000"/>
              </a:lnSpc>
            </a:pPr>
            <a:r>
              <a:rPr lang="en-US" sz="1600" b="0"/>
              <a:t>128 S </a:t>
            </a:r>
          </a:p>
          <a:p>
            <a:pPr>
              <a:lnSpc>
                <a:spcPct val="87000"/>
              </a:lnSpc>
            </a:pPr>
            <a:r>
              <a:rPr lang="en-US" sz="1600" b="0"/>
              <a:t>Xfer In</a:t>
            </a:r>
          </a:p>
        </p:txBody>
      </p:sp>
      <p:sp>
        <p:nvSpPr>
          <p:cNvPr id="301081" name="Rectangle 25"/>
          <p:cNvSpPr>
            <a:spLocks noChangeArrowheads="1"/>
          </p:cNvSpPr>
          <p:nvPr/>
        </p:nvSpPr>
        <p:spPr bwMode="auto">
          <a:xfrm>
            <a:off x="5486400" y="1203325"/>
            <a:ext cx="838200" cy="914400"/>
          </a:xfrm>
          <a:prstGeom prst="rect">
            <a:avLst/>
          </a:prstGeom>
          <a:gradFill rotWithShape="0">
            <a:gsLst>
              <a:gs pos="0">
                <a:schemeClr val="tx2"/>
              </a:gs>
              <a:gs pos="100000">
                <a:schemeClr val="tx2">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nSpc>
                <a:spcPct val="87000"/>
              </a:lnSpc>
            </a:pPr>
            <a:r>
              <a:rPr lang="en-US" sz="1600" b="0"/>
              <a:t>128 D </a:t>
            </a:r>
          </a:p>
          <a:p>
            <a:pPr>
              <a:lnSpc>
                <a:spcPct val="87000"/>
              </a:lnSpc>
            </a:pPr>
            <a:r>
              <a:rPr lang="en-US" sz="1600" b="0"/>
              <a:t>Xfer In</a:t>
            </a:r>
          </a:p>
        </p:txBody>
      </p:sp>
      <p:sp>
        <p:nvSpPr>
          <p:cNvPr id="301082" name="Rectangle 26"/>
          <p:cNvSpPr>
            <a:spLocks noChangeArrowheads="1"/>
          </p:cNvSpPr>
          <p:nvPr/>
        </p:nvSpPr>
        <p:spPr bwMode="auto">
          <a:xfrm>
            <a:off x="5410200" y="1203325"/>
            <a:ext cx="76200" cy="914400"/>
          </a:xfrm>
          <a:prstGeom prst="rect">
            <a:avLst/>
          </a:prstGeom>
          <a:solidFill>
            <a:schemeClr val="tx2"/>
          </a:solidFill>
          <a:ln w="12700">
            <a:solidFill>
              <a:schemeClr val="tx1"/>
            </a:solidFill>
            <a:miter lim="800000"/>
            <a:headEnd/>
            <a:tailEnd/>
          </a:ln>
          <a:effectLst/>
        </p:spPr>
        <p:txBody>
          <a:bodyPr wrap="none" lIns="92075" tIns="46038" rIns="92075" bIns="46038" anchor="ctr"/>
          <a:lstStyle/>
          <a:p>
            <a:pPr>
              <a:lnSpc>
                <a:spcPct val="87000"/>
              </a:lnSpc>
            </a:pPr>
            <a:endParaRPr lang="en-US" sz="1600" b="0"/>
          </a:p>
        </p:txBody>
      </p:sp>
      <p:sp>
        <p:nvSpPr>
          <p:cNvPr id="301083" name="Rectangle 27"/>
          <p:cNvSpPr>
            <a:spLocks noChangeArrowheads="1"/>
          </p:cNvSpPr>
          <p:nvPr/>
        </p:nvSpPr>
        <p:spPr bwMode="auto">
          <a:xfrm>
            <a:off x="6400800" y="1203325"/>
            <a:ext cx="76200" cy="914400"/>
          </a:xfrm>
          <a:prstGeom prst="rect">
            <a:avLst/>
          </a:prstGeom>
          <a:solidFill>
            <a:schemeClr val="tx2"/>
          </a:solidFill>
          <a:ln w="12700">
            <a:solidFill>
              <a:schemeClr val="tx1"/>
            </a:solidFill>
            <a:miter lim="800000"/>
            <a:headEnd/>
            <a:tailEnd/>
          </a:ln>
          <a:effectLst/>
        </p:spPr>
        <p:txBody>
          <a:bodyPr wrap="none" lIns="92075" tIns="46038" rIns="92075" bIns="46038" anchor="ctr"/>
          <a:lstStyle/>
          <a:p>
            <a:pPr>
              <a:lnSpc>
                <a:spcPct val="87000"/>
              </a:lnSpc>
            </a:pPr>
            <a:endParaRPr lang="en-US" sz="1600" b="0"/>
          </a:p>
        </p:txBody>
      </p:sp>
      <p:sp>
        <p:nvSpPr>
          <p:cNvPr id="301084" name="Line 28"/>
          <p:cNvSpPr>
            <a:spLocks noChangeShapeType="1"/>
          </p:cNvSpPr>
          <p:nvPr/>
        </p:nvSpPr>
        <p:spPr bwMode="auto">
          <a:xfrm>
            <a:off x="4953000" y="5173663"/>
            <a:ext cx="3886200" cy="7937"/>
          </a:xfrm>
          <a:prstGeom prst="line">
            <a:avLst/>
          </a:prstGeom>
          <a:noFill/>
          <a:ln w="15875">
            <a:solidFill>
              <a:schemeClr val="bg2"/>
            </a:solidFill>
            <a:round/>
            <a:headEnd type="none" w="sm" len="sm"/>
            <a:tailEnd type="none" w="sm" len="sm"/>
          </a:ln>
          <a:effectLst/>
        </p:spPr>
        <p:txBody>
          <a:bodyPr wrap="none" anchor="ctr"/>
          <a:lstStyle/>
          <a:p>
            <a:endParaRPr lang="en-US"/>
          </a:p>
        </p:txBody>
      </p:sp>
      <p:sp>
        <p:nvSpPr>
          <p:cNvPr id="301085" name="Line 29"/>
          <p:cNvSpPr>
            <a:spLocks noChangeShapeType="1"/>
          </p:cNvSpPr>
          <p:nvPr/>
        </p:nvSpPr>
        <p:spPr bwMode="auto">
          <a:xfrm>
            <a:off x="4953000" y="5181600"/>
            <a:ext cx="0" cy="136525"/>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086" name="Line 30"/>
          <p:cNvSpPr>
            <a:spLocks noChangeShapeType="1"/>
          </p:cNvSpPr>
          <p:nvPr/>
        </p:nvSpPr>
        <p:spPr bwMode="auto">
          <a:xfrm>
            <a:off x="4038600" y="5181600"/>
            <a:ext cx="0" cy="136525"/>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087" name="Line 31"/>
          <p:cNvSpPr>
            <a:spLocks noChangeShapeType="1"/>
          </p:cNvSpPr>
          <p:nvPr/>
        </p:nvSpPr>
        <p:spPr bwMode="auto">
          <a:xfrm>
            <a:off x="5029200" y="6232525"/>
            <a:ext cx="0" cy="168275"/>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088" name="Line 32"/>
          <p:cNvSpPr>
            <a:spLocks noChangeShapeType="1"/>
          </p:cNvSpPr>
          <p:nvPr/>
        </p:nvSpPr>
        <p:spPr bwMode="auto">
          <a:xfrm>
            <a:off x="4114800" y="6232525"/>
            <a:ext cx="0" cy="168275"/>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089" name="Line 33"/>
          <p:cNvSpPr>
            <a:spLocks noChangeShapeType="1"/>
          </p:cNvSpPr>
          <p:nvPr/>
        </p:nvSpPr>
        <p:spPr bwMode="auto">
          <a:xfrm>
            <a:off x="4114800" y="3367088"/>
            <a:ext cx="0" cy="1524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090" name="Line 34"/>
          <p:cNvSpPr>
            <a:spLocks noChangeShapeType="1"/>
          </p:cNvSpPr>
          <p:nvPr/>
        </p:nvSpPr>
        <p:spPr bwMode="auto">
          <a:xfrm>
            <a:off x="3962400" y="3214688"/>
            <a:ext cx="0" cy="3048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091" name="Line 35"/>
          <p:cNvSpPr>
            <a:spLocks noChangeShapeType="1"/>
          </p:cNvSpPr>
          <p:nvPr/>
        </p:nvSpPr>
        <p:spPr bwMode="auto">
          <a:xfrm>
            <a:off x="3810000" y="3062288"/>
            <a:ext cx="0" cy="4572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092" name="Line 36"/>
          <p:cNvSpPr>
            <a:spLocks noChangeShapeType="1"/>
          </p:cNvSpPr>
          <p:nvPr/>
        </p:nvSpPr>
        <p:spPr bwMode="auto">
          <a:xfrm>
            <a:off x="3657600" y="2909888"/>
            <a:ext cx="0" cy="6096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093" name="Line 37"/>
          <p:cNvSpPr>
            <a:spLocks noChangeShapeType="1"/>
          </p:cNvSpPr>
          <p:nvPr/>
        </p:nvSpPr>
        <p:spPr bwMode="auto">
          <a:xfrm>
            <a:off x="3505200" y="2757488"/>
            <a:ext cx="0" cy="762000"/>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094" name="Line 38"/>
          <p:cNvSpPr>
            <a:spLocks noChangeShapeType="1"/>
          </p:cNvSpPr>
          <p:nvPr/>
        </p:nvSpPr>
        <p:spPr bwMode="auto">
          <a:xfrm>
            <a:off x="3352800" y="2681288"/>
            <a:ext cx="0" cy="838200"/>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095" name="Line 39"/>
          <p:cNvSpPr>
            <a:spLocks noChangeShapeType="1"/>
          </p:cNvSpPr>
          <p:nvPr/>
        </p:nvSpPr>
        <p:spPr bwMode="auto">
          <a:xfrm>
            <a:off x="5486400" y="3367088"/>
            <a:ext cx="0" cy="152400"/>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096" name="Line 40"/>
          <p:cNvSpPr>
            <a:spLocks noChangeShapeType="1"/>
          </p:cNvSpPr>
          <p:nvPr/>
        </p:nvSpPr>
        <p:spPr bwMode="auto">
          <a:xfrm>
            <a:off x="5334000" y="3214688"/>
            <a:ext cx="0" cy="304800"/>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097" name="Line 41"/>
          <p:cNvSpPr>
            <a:spLocks noChangeShapeType="1"/>
          </p:cNvSpPr>
          <p:nvPr/>
        </p:nvSpPr>
        <p:spPr bwMode="auto">
          <a:xfrm>
            <a:off x="5181600" y="3062288"/>
            <a:ext cx="0" cy="4572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098" name="Line 42"/>
          <p:cNvSpPr>
            <a:spLocks noChangeShapeType="1"/>
          </p:cNvSpPr>
          <p:nvPr/>
        </p:nvSpPr>
        <p:spPr bwMode="auto">
          <a:xfrm>
            <a:off x="5029200" y="2909888"/>
            <a:ext cx="0" cy="6096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099" name="Line 43"/>
          <p:cNvSpPr>
            <a:spLocks noChangeShapeType="1"/>
          </p:cNvSpPr>
          <p:nvPr/>
        </p:nvSpPr>
        <p:spPr bwMode="auto">
          <a:xfrm>
            <a:off x="4876800" y="2757488"/>
            <a:ext cx="0" cy="7620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00" name="Line 44"/>
          <p:cNvSpPr>
            <a:spLocks noChangeShapeType="1"/>
          </p:cNvSpPr>
          <p:nvPr/>
        </p:nvSpPr>
        <p:spPr bwMode="auto">
          <a:xfrm>
            <a:off x="4724400" y="2667000"/>
            <a:ext cx="0" cy="8382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01" name="Line 45"/>
          <p:cNvSpPr>
            <a:spLocks noChangeShapeType="1"/>
          </p:cNvSpPr>
          <p:nvPr/>
        </p:nvSpPr>
        <p:spPr bwMode="auto">
          <a:xfrm>
            <a:off x="4114800" y="3367088"/>
            <a:ext cx="2819400" cy="0"/>
          </a:xfrm>
          <a:prstGeom prst="line">
            <a:avLst/>
          </a:prstGeom>
          <a:noFill/>
          <a:ln w="12700">
            <a:solidFill>
              <a:schemeClr val="tx1"/>
            </a:solidFill>
            <a:round/>
            <a:headEnd type="diamond" w="med" len="med"/>
            <a:tailEnd type="diamond" w="med" len="med"/>
          </a:ln>
          <a:effectLst/>
        </p:spPr>
        <p:txBody>
          <a:bodyPr wrap="none" anchor="ctr"/>
          <a:lstStyle/>
          <a:p>
            <a:endParaRPr lang="en-US"/>
          </a:p>
        </p:txBody>
      </p:sp>
      <p:sp>
        <p:nvSpPr>
          <p:cNvPr id="301102" name="Line 46"/>
          <p:cNvSpPr>
            <a:spLocks noChangeShapeType="1"/>
          </p:cNvSpPr>
          <p:nvPr/>
        </p:nvSpPr>
        <p:spPr bwMode="auto">
          <a:xfrm flipV="1">
            <a:off x="6934200" y="2117725"/>
            <a:ext cx="0" cy="1249363"/>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03" name="Line 47"/>
          <p:cNvSpPr>
            <a:spLocks noChangeShapeType="1"/>
          </p:cNvSpPr>
          <p:nvPr/>
        </p:nvSpPr>
        <p:spPr bwMode="auto">
          <a:xfrm flipV="1">
            <a:off x="3962400" y="3214688"/>
            <a:ext cx="1371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04" name="Line 48"/>
          <p:cNvSpPr>
            <a:spLocks noChangeShapeType="1"/>
          </p:cNvSpPr>
          <p:nvPr/>
        </p:nvSpPr>
        <p:spPr bwMode="auto">
          <a:xfrm flipV="1">
            <a:off x="5943600" y="2117725"/>
            <a:ext cx="0" cy="320675"/>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05" name="Line 49"/>
          <p:cNvSpPr>
            <a:spLocks noChangeShapeType="1"/>
          </p:cNvSpPr>
          <p:nvPr/>
        </p:nvSpPr>
        <p:spPr bwMode="auto">
          <a:xfrm flipH="1">
            <a:off x="3810000" y="3062288"/>
            <a:ext cx="1371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06" name="Line 50"/>
          <p:cNvSpPr>
            <a:spLocks noChangeShapeType="1"/>
          </p:cNvSpPr>
          <p:nvPr/>
        </p:nvSpPr>
        <p:spPr bwMode="auto">
          <a:xfrm flipV="1">
            <a:off x="4572000" y="2117725"/>
            <a:ext cx="0" cy="944563"/>
          </a:xfrm>
          <a:prstGeom prst="line">
            <a:avLst/>
          </a:prstGeom>
          <a:noFill/>
          <a:ln w="12700">
            <a:solidFill>
              <a:schemeClr val="tx1"/>
            </a:solidFill>
            <a:round/>
            <a:headEnd type="oval" w="sm" len="sm"/>
            <a:tailEnd type="none" w="sm" len="sm"/>
          </a:ln>
          <a:effectLst/>
        </p:spPr>
        <p:txBody>
          <a:bodyPr wrap="none" anchor="ctr"/>
          <a:lstStyle/>
          <a:p>
            <a:endParaRPr lang="en-US"/>
          </a:p>
        </p:txBody>
      </p:sp>
      <p:sp>
        <p:nvSpPr>
          <p:cNvPr id="301107" name="Line 51"/>
          <p:cNvSpPr>
            <a:spLocks noChangeShapeType="1"/>
          </p:cNvSpPr>
          <p:nvPr/>
        </p:nvSpPr>
        <p:spPr bwMode="auto">
          <a:xfrm>
            <a:off x="3657600" y="2909888"/>
            <a:ext cx="1371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08" name="Line 52"/>
          <p:cNvSpPr>
            <a:spLocks noChangeShapeType="1"/>
          </p:cNvSpPr>
          <p:nvPr/>
        </p:nvSpPr>
        <p:spPr bwMode="auto">
          <a:xfrm>
            <a:off x="2819400" y="2757488"/>
            <a:ext cx="2057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09" name="Line 53"/>
          <p:cNvSpPr>
            <a:spLocks noChangeShapeType="1"/>
          </p:cNvSpPr>
          <p:nvPr/>
        </p:nvSpPr>
        <p:spPr bwMode="auto">
          <a:xfrm flipH="1">
            <a:off x="1981200" y="2667000"/>
            <a:ext cx="27432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10" name="Line 54"/>
          <p:cNvSpPr>
            <a:spLocks noChangeShapeType="1"/>
          </p:cNvSpPr>
          <p:nvPr/>
        </p:nvSpPr>
        <p:spPr bwMode="auto">
          <a:xfrm flipV="1">
            <a:off x="2819400" y="2117725"/>
            <a:ext cx="0" cy="639763"/>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11" name="Line 55"/>
          <p:cNvSpPr>
            <a:spLocks noChangeShapeType="1"/>
          </p:cNvSpPr>
          <p:nvPr/>
        </p:nvSpPr>
        <p:spPr bwMode="auto">
          <a:xfrm flipV="1">
            <a:off x="3886200" y="2117725"/>
            <a:ext cx="0" cy="792163"/>
          </a:xfrm>
          <a:prstGeom prst="line">
            <a:avLst/>
          </a:prstGeom>
          <a:noFill/>
          <a:ln w="12700">
            <a:solidFill>
              <a:schemeClr val="tx1"/>
            </a:solidFill>
            <a:round/>
            <a:headEnd type="oval" w="sm" len="sm"/>
            <a:tailEnd type="none" w="sm" len="sm"/>
          </a:ln>
          <a:effectLst/>
        </p:spPr>
        <p:txBody>
          <a:bodyPr wrap="none" anchor="ctr"/>
          <a:lstStyle/>
          <a:p>
            <a:endParaRPr lang="en-US"/>
          </a:p>
        </p:txBody>
      </p:sp>
      <p:sp>
        <p:nvSpPr>
          <p:cNvPr id="301112" name="Line 56"/>
          <p:cNvSpPr>
            <a:spLocks noChangeShapeType="1"/>
          </p:cNvSpPr>
          <p:nvPr/>
        </p:nvSpPr>
        <p:spPr bwMode="auto">
          <a:xfrm flipV="1">
            <a:off x="1981200" y="2514600"/>
            <a:ext cx="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13" name="Rectangle 57"/>
          <p:cNvSpPr>
            <a:spLocks noChangeArrowheads="1"/>
          </p:cNvSpPr>
          <p:nvPr/>
        </p:nvSpPr>
        <p:spPr bwMode="auto">
          <a:xfrm>
            <a:off x="990600" y="974725"/>
            <a:ext cx="76200" cy="1524000"/>
          </a:xfrm>
          <a:prstGeom prst="rect">
            <a:avLst/>
          </a:prstGeom>
          <a:solidFill>
            <a:schemeClr val="tx2"/>
          </a:solidFill>
          <a:ln w="12700">
            <a:solidFill>
              <a:schemeClr val="tx1"/>
            </a:solidFill>
            <a:miter lim="800000"/>
            <a:headEnd/>
            <a:tailEnd/>
          </a:ln>
          <a:effectLst/>
        </p:spPr>
        <p:txBody>
          <a:bodyPr wrap="none" lIns="92075" tIns="46038" rIns="92075" bIns="46038" anchor="ctr"/>
          <a:lstStyle/>
          <a:p>
            <a:pPr>
              <a:lnSpc>
                <a:spcPct val="87000"/>
              </a:lnSpc>
            </a:pPr>
            <a:endParaRPr lang="en-US" sz="1600" b="0"/>
          </a:p>
        </p:txBody>
      </p:sp>
      <p:sp>
        <p:nvSpPr>
          <p:cNvPr id="301114" name="Rectangle 58"/>
          <p:cNvSpPr>
            <a:spLocks noChangeArrowheads="1"/>
          </p:cNvSpPr>
          <p:nvPr/>
        </p:nvSpPr>
        <p:spPr bwMode="auto">
          <a:xfrm>
            <a:off x="381000" y="2757488"/>
            <a:ext cx="914400" cy="198437"/>
          </a:xfrm>
          <a:prstGeom prst="rect">
            <a:avLst/>
          </a:prstGeom>
          <a:solidFill>
            <a:schemeClr val="hlink"/>
          </a:solidFill>
          <a:ln w="12700">
            <a:solidFill>
              <a:schemeClr val="tx1"/>
            </a:solidFill>
            <a:miter lim="800000"/>
            <a:headEnd/>
            <a:tailEnd/>
          </a:ln>
          <a:effectLst/>
        </p:spPr>
        <p:txBody>
          <a:bodyPr wrap="none" lIns="92075" tIns="46038" rIns="92075" bIns="46038" anchor="ctr"/>
          <a:lstStyle/>
          <a:p>
            <a:pPr>
              <a:lnSpc>
                <a:spcPct val="87000"/>
              </a:lnSpc>
            </a:pPr>
            <a:r>
              <a:rPr lang="en-US" sz="1400" b="0">
                <a:cs typeface="Arial" pitchFamily="34" charset="0"/>
              </a:rPr>
              <a:t>LM Addr 1</a:t>
            </a:r>
          </a:p>
        </p:txBody>
      </p:sp>
      <p:sp>
        <p:nvSpPr>
          <p:cNvPr id="301115" name="Rectangle 59"/>
          <p:cNvSpPr>
            <a:spLocks noChangeArrowheads="1"/>
          </p:cNvSpPr>
          <p:nvPr/>
        </p:nvSpPr>
        <p:spPr bwMode="auto">
          <a:xfrm>
            <a:off x="381000" y="2955925"/>
            <a:ext cx="914400" cy="182563"/>
          </a:xfrm>
          <a:prstGeom prst="rect">
            <a:avLst/>
          </a:prstGeom>
          <a:solidFill>
            <a:schemeClr val="hlink"/>
          </a:solidFill>
          <a:ln w="12700">
            <a:solidFill>
              <a:schemeClr val="tx1"/>
            </a:solidFill>
            <a:miter lim="800000"/>
            <a:headEnd/>
            <a:tailEnd/>
          </a:ln>
          <a:effectLst/>
        </p:spPr>
        <p:txBody>
          <a:bodyPr wrap="none" lIns="92075" tIns="46038" rIns="92075" bIns="46038" anchor="ctr"/>
          <a:lstStyle/>
          <a:p>
            <a:pPr>
              <a:lnSpc>
                <a:spcPct val="87000"/>
              </a:lnSpc>
            </a:pPr>
            <a:r>
              <a:rPr lang="en-US" sz="1400" b="0">
                <a:cs typeface="Arial" pitchFamily="34" charset="0"/>
              </a:rPr>
              <a:t>LM Addr 0</a:t>
            </a:r>
          </a:p>
        </p:txBody>
      </p:sp>
      <p:sp>
        <p:nvSpPr>
          <p:cNvPr id="301116" name="Line 60"/>
          <p:cNvSpPr>
            <a:spLocks noChangeShapeType="1"/>
          </p:cNvSpPr>
          <p:nvPr/>
        </p:nvSpPr>
        <p:spPr bwMode="auto">
          <a:xfrm flipV="1">
            <a:off x="381000" y="3138488"/>
            <a:ext cx="0" cy="2576512"/>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17" name="Line 61"/>
          <p:cNvSpPr>
            <a:spLocks noChangeShapeType="1"/>
          </p:cNvSpPr>
          <p:nvPr/>
        </p:nvSpPr>
        <p:spPr bwMode="auto">
          <a:xfrm>
            <a:off x="381000" y="4022725"/>
            <a:ext cx="228600" cy="0"/>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118" name="Line 62"/>
          <p:cNvSpPr>
            <a:spLocks noChangeShapeType="1"/>
          </p:cNvSpPr>
          <p:nvPr/>
        </p:nvSpPr>
        <p:spPr bwMode="auto">
          <a:xfrm>
            <a:off x="914400" y="4191000"/>
            <a:ext cx="0" cy="1524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19" name="Line 63"/>
          <p:cNvSpPr>
            <a:spLocks noChangeShapeType="1"/>
          </p:cNvSpPr>
          <p:nvPr/>
        </p:nvSpPr>
        <p:spPr bwMode="auto">
          <a:xfrm flipV="1">
            <a:off x="1219200" y="4191000"/>
            <a:ext cx="0" cy="1524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20" name="Line 64"/>
          <p:cNvSpPr>
            <a:spLocks noChangeShapeType="1"/>
          </p:cNvSpPr>
          <p:nvPr/>
        </p:nvSpPr>
        <p:spPr bwMode="auto">
          <a:xfrm>
            <a:off x="381000" y="4510088"/>
            <a:ext cx="228600" cy="0"/>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121" name="Line 65"/>
          <p:cNvSpPr>
            <a:spLocks noChangeShapeType="1"/>
          </p:cNvSpPr>
          <p:nvPr/>
        </p:nvSpPr>
        <p:spPr bwMode="auto">
          <a:xfrm flipV="1">
            <a:off x="1219200" y="2528888"/>
            <a:ext cx="0" cy="258762"/>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22" name="Line 66"/>
          <p:cNvSpPr>
            <a:spLocks noChangeShapeType="1"/>
          </p:cNvSpPr>
          <p:nvPr/>
        </p:nvSpPr>
        <p:spPr bwMode="auto">
          <a:xfrm>
            <a:off x="4495800" y="4784725"/>
            <a:ext cx="0" cy="3810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23" name="Line 67"/>
          <p:cNvSpPr>
            <a:spLocks noChangeShapeType="1"/>
          </p:cNvSpPr>
          <p:nvPr/>
        </p:nvSpPr>
        <p:spPr bwMode="auto">
          <a:xfrm>
            <a:off x="381000" y="3290888"/>
            <a:ext cx="2209800" cy="0"/>
          </a:xfrm>
          <a:prstGeom prst="line">
            <a:avLst/>
          </a:prstGeom>
          <a:noFill/>
          <a:ln w="12700">
            <a:solidFill>
              <a:schemeClr val="tx1"/>
            </a:solidFill>
            <a:round/>
            <a:headEnd type="oval" w="sm" len="sm"/>
            <a:tailEnd type="none" w="sm" len="sm"/>
          </a:ln>
          <a:effectLst/>
        </p:spPr>
        <p:txBody>
          <a:bodyPr wrap="none" anchor="ctr"/>
          <a:lstStyle/>
          <a:p>
            <a:endParaRPr lang="en-US"/>
          </a:p>
        </p:txBody>
      </p:sp>
      <p:sp>
        <p:nvSpPr>
          <p:cNvPr id="301124" name="Line 68"/>
          <p:cNvSpPr>
            <a:spLocks noChangeShapeType="1"/>
          </p:cNvSpPr>
          <p:nvPr/>
        </p:nvSpPr>
        <p:spPr bwMode="auto">
          <a:xfrm flipV="1">
            <a:off x="2590800" y="2117725"/>
            <a:ext cx="0" cy="1173163"/>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25" name="Line 69"/>
          <p:cNvSpPr>
            <a:spLocks noChangeShapeType="1"/>
          </p:cNvSpPr>
          <p:nvPr/>
        </p:nvSpPr>
        <p:spPr bwMode="auto">
          <a:xfrm>
            <a:off x="2590800" y="2422525"/>
            <a:ext cx="990600" cy="0"/>
          </a:xfrm>
          <a:prstGeom prst="line">
            <a:avLst/>
          </a:prstGeom>
          <a:noFill/>
          <a:ln w="12700">
            <a:solidFill>
              <a:schemeClr val="tx1"/>
            </a:solidFill>
            <a:round/>
            <a:headEnd type="oval" w="sm" len="sm"/>
            <a:tailEnd type="none" w="sm" len="sm"/>
          </a:ln>
          <a:effectLst/>
        </p:spPr>
        <p:txBody>
          <a:bodyPr wrap="none" anchor="ctr"/>
          <a:lstStyle/>
          <a:p>
            <a:endParaRPr lang="en-US"/>
          </a:p>
        </p:txBody>
      </p:sp>
      <p:sp>
        <p:nvSpPr>
          <p:cNvPr id="301126" name="Line 70"/>
          <p:cNvSpPr>
            <a:spLocks noChangeShapeType="1"/>
          </p:cNvSpPr>
          <p:nvPr/>
        </p:nvSpPr>
        <p:spPr bwMode="auto">
          <a:xfrm flipV="1">
            <a:off x="3581400" y="2117725"/>
            <a:ext cx="0" cy="3048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27" name="Line 71"/>
          <p:cNvSpPr>
            <a:spLocks noChangeShapeType="1"/>
          </p:cNvSpPr>
          <p:nvPr/>
        </p:nvSpPr>
        <p:spPr bwMode="auto">
          <a:xfrm>
            <a:off x="6777038" y="533400"/>
            <a:ext cx="0" cy="3048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28" name="Line 72"/>
          <p:cNvSpPr>
            <a:spLocks noChangeShapeType="1"/>
          </p:cNvSpPr>
          <p:nvPr/>
        </p:nvSpPr>
        <p:spPr bwMode="auto">
          <a:xfrm>
            <a:off x="5867400" y="533400"/>
            <a:ext cx="0" cy="3048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29" name="Line 73"/>
          <p:cNvSpPr>
            <a:spLocks noChangeShapeType="1"/>
          </p:cNvSpPr>
          <p:nvPr/>
        </p:nvSpPr>
        <p:spPr bwMode="auto">
          <a:xfrm>
            <a:off x="4724400" y="914400"/>
            <a:ext cx="0" cy="288925"/>
          </a:xfrm>
          <a:prstGeom prst="line">
            <a:avLst/>
          </a:prstGeom>
          <a:noFill/>
          <a:ln w="15875">
            <a:solidFill>
              <a:schemeClr val="bg2"/>
            </a:solidFill>
            <a:round/>
            <a:headEnd type="none" w="sm" len="sm"/>
            <a:tailEnd type="triangle" w="sm" len="sm"/>
          </a:ln>
          <a:effectLst/>
        </p:spPr>
        <p:txBody>
          <a:bodyPr wrap="none" anchor="ctr"/>
          <a:lstStyle/>
          <a:p>
            <a:endParaRPr lang="en-US"/>
          </a:p>
        </p:txBody>
      </p:sp>
      <p:sp>
        <p:nvSpPr>
          <p:cNvPr id="301130" name="Line 74"/>
          <p:cNvSpPr>
            <a:spLocks noChangeShapeType="1"/>
          </p:cNvSpPr>
          <p:nvPr/>
        </p:nvSpPr>
        <p:spPr bwMode="auto">
          <a:xfrm flipV="1">
            <a:off x="152400" y="914400"/>
            <a:ext cx="4572000" cy="0"/>
          </a:xfrm>
          <a:prstGeom prst="line">
            <a:avLst/>
          </a:prstGeom>
          <a:noFill/>
          <a:ln w="15875">
            <a:solidFill>
              <a:schemeClr val="bg2"/>
            </a:solidFill>
            <a:round/>
            <a:headEnd type="none" w="sm" len="sm"/>
            <a:tailEnd type="none" w="sm" len="sm"/>
          </a:ln>
          <a:effectLst/>
        </p:spPr>
        <p:txBody>
          <a:bodyPr wrap="none" anchor="ctr"/>
          <a:lstStyle/>
          <a:p>
            <a:endParaRPr lang="en-US"/>
          </a:p>
        </p:txBody>
      </p:sp>
      <p:sp>
        <p:nvSpPr>
          <p:cNvPr id="301131" name="Text Box 75"/>
          <p:cNvSpPr txBox="1">
            <a:spLocks noChangeArrowheads="1"/>
          </p:cNvSpPr>
          <p:nvPr/>
        </p:nvSpPr>
        <p:spPr bwMode="auto">
          <a:xfrm>
            <a:off x="5181600" y="381000"/>
            <a:ext cx="776288" cy="517525"/>
          </a:xfrm>
          <a:prstGeom prst="rect">
            <a:avLst/>
          </a:prstGeom>
          <a:noFill/>
          <a:ln w="12700">
            <a:noFill/>
            <a:miter lim="800000"/>
            <a:headEnd type="none" w="sm" len="sm"/>
            <a:tailEnd type="none" w="sm" len="sm"/>
          </a:ln>
          <a:effectLst/>
        </p:spPr>
        <p:txBody>
          <a:bodyPr wrap="none" anchor="ctr">
            <a:spAutoFit/>
          </a:bodyPr>
          <a:lstStyle/>
          <a:p>
            <a:pPr>
              <a:spcBef>
                <a:spcPct val="50000"/>
              </a:spcBef>
            </a:pPr>
            <a:r>
              <a:rPr lang="en-US" sz="1400" b="0"/>
              <a:t>D-Push</a:t>
            </a:r>
            <a:br>
              <a:rPr lang="en-US" sz="1400" b="0"/>
            </a:br>
            <a:r>
              <a:rPr lang="en-US" sz="1400" b="0"/>
              <a:t> Bus</a:t>
            </a:r>
          </a:p>
        </p:txBody>
      </p:sp>
      <p:sp>
        <p:nvSpPr>
          <p:cNvPr id="301132" name="Text Box 76"/>
          <p:cNvSpPr txBox="1">
            <a:spLocks noChangeArrowheads="1"/>
          </p:cNvSpPr>
          <p:nvPr/>
        </p:nvSpPr>
        <p:spPr bwMode="auto">
          <a:xfrm>
            <a:off x="6091238" y="381000"/>
            <a:ext cx="766762" cy="517525"/>
          </a:xfrm>
          <a:prstGeom prst="rect">
            <a:avLst/>
          </a:prstGeom>
          <a:noFill/>
          <a:ln w="12700">
            <a:noFill/>
            <a:miter lim="800000"/>
            <a:headEnd type="none" w="sm" len="sm"/>
            <a:tailEnd type="none" w="sm" len="sm"/>
          </a:ln>
          <a:effectLst/>
        </p:spPr>
        <p:txBody>
          <a:bodyPr wrap="none" anchor="ctr">
            <a:spAutoFit/>
          </a:bodyPr>
          <a:lstStyle/>
          <a:p>
            <a:pPr>
              <a:spcBef>
                <a:spcPct val="50000"/>
              </a:spcBef>
            </a:pPr>
            <a:r>
              <a:rPr lang="en-US" sz="1400" b="0"/>
              <a:t>S-Push</a:t>
            </a:r>
            <a:br>
              <a:rPr lang="en-US" sz="1400" b="0"/>
            </a:br>
            <a:r>
              <a:rPr lang="en-US" sz="1400" b="0"/>
              <a:t> Bus</a:t>
            </a:r>
          </a:p>
        </p:txBody>
      </p:sp>
      <p:sp>
        <p:nvSpPr>
          <p:cNvPr id="301133" name="Text Box 77"/>
          <p:cNvSpPr txBox="1">
            <a:spLocks noChangeArrowheads="1"/>
          </p:cNvSpPr>
          <p:nvPr/>
        </p:nvSpPr>
        <p:spPr bwMode="auto">
          <a:xfrm>
            <a:off x="2895600" y="6553200"/>
            <a:ext cx="1023938" cy="304800"/>
          </a:xfrm>
          <a:prstGeom prst="rect">
            <a:avLst/>
          </a:prstGeom>
          <a:noFill/>
          <a:ln w="12700">
            <a:noFill/>
            <a:miter lim="800000"/>
            <a:headEnd type="none" w="sm" len="sm"/>
            <a:tailEnd type="none" w="sm" len="sm"/>
          </a:ln>
          <a:effectLst/>
        </p:spPr>
        <p:txBody>
          <a:bodyPr wrap="none" anchor="ctr">
            <a:spAutoFit/>
          </a:bodyPr>
          <a:lstStyle/>
          <a:p>
            <a:pPr>
              <a:spcBef>
                <a:spcPct val="50000"/>
              </a:spcBef>
            </a:pPr>
            <a:r>
              <a:rPr lang="en-US" sz="1400" b="0"/>
              <a:t>D-Pull Bus</a:t>
            </a:r>
          </a:p>
        </p:txBody>
      </p:sp>
      <p:sp>
        <p:nvSpPr>
          <p:cNvPr id="301134" name="Text Box 78"/>
          <p:cNvSpPr txBox="1">
            <a:spLocks noChangeArrowheads="1"/>
          </p:cNvSpPr>
          <p:nvPr/>
        </p:nvSpPr>
        <p:spPr bwMode="auto">
          <a:xfrm>
            <a:off x="5257800" y="6553200"/>
            <a:ext cx="1014413" cy="304800"/>
          </a:xfrm>
          <a:prstGeom prst="rect">
            <a:avLst/>
          </a:prstGeom>
          <a:noFill/>
          <a:ln w="12700">
            <a:noFill/>
            <a:miter lim="800000"/>
            <a:headEnd type="none" w="sm" len="sm"/>
            <a:tailEnd type="none" w="sm" len="sm"/>
          </a:ln>
          <a:effectLst/>
        </p:spPr>
        <p:txBody>
          <a:bodyPr wrap="none" anchor="ctr">
            <a:spAutoFit/>
          </a:bodyPr>
          <a:lstStyle/>
          <a:p>
            <a:pPr>
              <a:spcBef>
                <a:spcPct val="50000"/>
              </a:spcBef>
            </a:pPr>
            <a:r>
              <a:rPr lang="en-US" sz="1400" b="0"/>
              <a:t>S-Pull Bus</a:t>
            </a:r>
          </a:p>
        </p:txBody>
      </p:sp>
      <p:sp>
        <p:nvSpPr>
          <p:cNvPr id="301135" name="Text Box 79"/>
          <p:cNvSpPr txBox="1">
            <a:spLocks noChangeArrowheads="1"/>
          </p:cNvSpPr>
          <p:nvPr/>
        </p:nvSpPr>
        <p:spPr bwMode="auto">
          <a:xfrm>
            <a:off x="7315200" y="4876800"/>
            <a:ext cx="1573213" cy="304800"/>
          </a:xfrm>
          <a:prstGeom prst="rect">
            <a:avLst/>
          </a:prstGeom>
          <a:noFill/>
          <a:ln w="12700">
            <a:noFill/>
            <a:miter lim="800000"/>
            <a:headEnd type="none" w="sm" len="sm"/>
            <a:tailEnd type="none" w="sm" len="sm"/>
          </a:ln>
          <a:effectLst/>
        </p:spPr>
        <p:txBody>
          <a:bodyPr wrap="none" anchor="ctr">
            <a:spAutoFit/>
          </a:bodyPr>
          <a:lstStyle/>
          <a:p>
            <a:pPr>
              <a:spcBef>
                <a:spcPct val="50000"/>
              </a:spcBef>
            </a:pPr>
            <a:r>
              <a:rPr lang="en-US" sz="1400" b="0"/>
              <a:t>To Next Neighbor</a:t>
            </a:r>
          </a:p>
        </p:txBody>
      </p:sp>
      <p:sp>
        <p:nvSpPr>
          <p:cNvPr id="301136" name="Text Box 80"/>
          <p:cNvSpPr txBox="1">
            <a:spLocks noChangeArrowheads="1"/>
          </p:cNvSpPr>
          <p:nvPr/>
        </p:nvSpPr>
        <p:spPr bwMode="auto">
          <a:xfrm>
            <a:off x="801688" y="609600"/>
            <a:ext cx="1779587" cy="304800"/>
          </a:xfrm>
          <a:prstGeom prst="rect">
            <a:avLst/>
          </a:prstGeom>
          <a:noFill/>
          <a:ln w="12700">
            <a:noFill/>
            <a:miter lim="800000"/>
            <a:headEnd type="none" w="sm" len="sm"/>
            <a:tailEnd type="none" w="sm" len="sm"/>
          </a:ln>
          <a:effectLst/>
        </p:spPr>
        <p:txBody>
          <a:bodyPr wrap="none" anchor="ctr">
            <a:spAutoFit/>
          </a:bodyPr>
          <a:lstStyle/>
          <a:p>
            <a:pPr>
              <a:spcBef>
                <a:spcPct val="50000"/>
              </a:spcBef>
            </a:pPr>
            <a:r>
              <a:rPr lang="en-US" sz="1400" b="0"/>
              <a:t>From Next Neighbor</a:t>
            </a:r>
          </a:p>
        </p:txBody>
      </p:sp>
      <p:sp>
        <p:nvSpPr>
          <p:cNvPr id="301137" name="Line 81"/>
          <p:cNvSpPr>
            <a:spLocks noChangeShapeType="1"/>
          </p:cNvSpPr>
          <p:nvPr/>
        </p:nvSpPr>
        <p:spPr bwMode="auto">
          <a:xfrm flipV="1">
            <a:off x="2438400" y="2117725"/>
            <a:ext cx="0" cy="168275"/>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38" name="Line 82"/>
          <p:cNvSpPr>
            <a:spLocks noChangeShapeType="1"/>
          </p:cNvSpPr>
          <p:nvPr/>
        </p:nvSpPr>
        <p:spPr bwMode="auto">
          <a:xfrm flipV="1">
            <a:off x="3429000" y="2117725"/>
            <a:ext cx="0" cy="168275"/>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139" name="Line 83"/>
          <p:cNvSpPr>
            <a:spLocks noChangeShapeType="1"/>
          </p:cNvSpPr>
          <p:nvPr/>
        </p:nvSpPr>
        <p:spPr bwMode="auto">
          <a:xfrm flipV="1">
            <a:off x="4419600" y="2117725"/>
            <a:ext cx="0" cy="168275"/>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140" name="Line 84"/>
          <p:cNvSpPr>
            <a:spLocks noChangeShapeType="1"/>
          </p:cNvSpPr>
          <p:nvPr/>
        </p:nvSpPr>
        <p:spPr bwMode="auto">
          <a:xfrm flipV="1">
            <a:off x="5486400" y="2117725"/>
            <a:ext cx="0" cy="168275"/>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141" name="Line 85"/>
          <p:cNvSpPr>
            <a:spLocks noChangeShapeType="1"/>
          </p:cNvSpPr>
          <p:nvPr/>
        </p:nvSpPr>
        <p:spPr bwMode="auto">
          <a:xfrm flipV="1">
            <a:off x="6477000" y="2117725"/>
            <a:ext cx="0" cy="168275"/>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142" name="Line 86"/>
          <p:cNvSpPr>
            <a:spLocks noChangeShapeType="1"/>
          </p:cNvSpPr>
          <p:nvPr/>
        </p:nvSpPr>
        <p:spPr bwMode="auto">
          <a:xfrm>
            <a:off x="2438400" y="2286000"/>
            <a:ext cx="5105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43" name="Line 87"/>
          <p:cNvSpPr>
            <a:spLocks noChangeShapeType="1"/>
          </p:cNvSpPr>
          <p:nvPr/>
        </p:nvSpPr>
        <p:spPr bwMode="auto">
          <a:xfrm>
            <a:off x="3657600" y="5013325"/>
            <a:ext cx="0" cy="3048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44" name="Line 88"/>
          <p:cNvSpPr>
            <a:spLocks noChangeShapeType="1"/>
          </p:cNvSpPr>
          <p:nvPr/>
        </p:nvSpPr>
        <p:spPr bwMode="auto">
          <a:xfrm>
            <a:off x="4648200" y="5013325"/>
            <a:ext cx="0" cy="3048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45" name="Line 89"/>
          <p:cNvSpPr>
            <a:spLocks noChangeShapeType="1"/>
          </p:cNvSpPr>
          <p:nvPr/>
        </p:nvSpPr>
        <p:spPr bwMode="auto">
          <a:xfrm>
            <a:off x="3657600" y="5013325"/>
            <a:ext cx="3733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46" name="Line 90"/>
          <p:cNvSpPr>
            <a:spLocks noChangeShapeType="1"/>
          </p:cNvSpPr>
          <p:nvPr/>
        </p:nvSpPr>
        <p:spPr bwMode="auto">
          <a:xfrm flipV="1">
            <a:off x="7391400" y="3886200"/>
            <a:ext cx="0" cy="1127125"/>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47" name="Line 91"/>
          <p:cNvSpPr>
            <a:spLocks noChangeShapeType="1"/>
          </p:cNvSpPr>
          <p:nvPr/>
        </p:nvSpPr>
        <p:spPr bwMode="auto">
          <a:xfrm flipV="1">
            <a:off x="7391400" y="3886200"/>
            <a:ext cx="15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48" name="Text Box 92"/>
          <p:cNvSpPr txBox="1">
            <a:spLocks noChangeArrowheads="1"/>
          </p:cNvSpPr>
          <p:nvPr/>
        </p:nvSpPr>
        <p:spPr bwMode="auto">
          <a:xfrm>
            <a:off x="3763963" y="3657600"/>
            <a:ext cx="960437" cy="274638"/>
          </a:xfrm>
          <a:prstGeom prst="rect">
            <a:avLst/>
          </a:prstGeom>
          <a:noFill/>
          <a:ln w="12700">
            <a:noFill/>
            <a:miter lim="800000"/>
            <a:headEnd type="none" w="sm" len="sm"/>
            <a:tailEnd type="none" w="sm" len="sm"/>
          </a:ln>
          <a:effectLst/>
        </p:spPr>
        <p:txBody>
          <a:bodyPr wrap="none" anchor="ctr">
            <a:spAutoFit/>
          </a:bodyPr>
          <a:lstStyle/>
          <a:p>
            <a:pPr>
              <a:spcBef>
                <a:spcPct val="50000"/>
              </a:spcBef>
            </a:pPr>
            <a:r>
              <a:rPr lang="en-US" sz="1200" b="0"/>
              <a:t>A_Operand</a:t>
            </a:r>
          </a:p>
        </p:txBody>
      </p:sp>
      <p:sp>
        <p:nvSpPr>
          <p:cNvPr id="301149" name="Text Box 93"/>
          <p:cNvSpPr txBox="1">
            <a:spLocks noChangeArrowheads="1"/>
          </p:cNvSpPr>
          <p:nvPr/>
        </p:nvSpPr>
        <p:spPr bwMode="auto">
          <a:xfrm>
            <a:off x="5181600" y="3640138"/>
            <a:ext cx="1057275" cy="274637"/>
          </a:xfrm>
          <a:prstGeom prst="rect">
            <a:avLst/>
          </a:prstGeom>
          <a:noFill/>
          <a:ln w="12700">
            <a:noFill/>
            <a:miter lim="800000"/>
            <a:headEnd type="none" w="sm" len="sm"/>
            <a:tailEnd type="none" w="sm" len="sm"/>
          </a:ln>
          <a:effectLst/>
        </p:spPr>
        <p:txBody>
          <a:bodyPr anchor="ctr">
            <a:spAutoFit/>
          </a:bodyPr>
          <a:lstStyle/>
          <a:p>
            <a:pPr>
              <a:spcBef>
                <a:spcPct val="50000"/>
              </a:spcBef>
            </a:pPr>
            <a:r>
              <a:rPr lang="en-US" sz="1200" b="0"/>
              <a:t>B_Operand</a:t>
            </a:r>
          </a:p>
        </p:txBody>
      </p:sp>
      <p:sp>
        <p:nvSpPr>
          <p:cNvPr id="301150" name="Text Box 94"/>
          <p:cNvSpPr txBox="1">
            <a:spLocks noChangeArrowheads="1"/>
          </p:cNvSpPr>
          <p:nvPr/>
        </p:nvSpPr>
        <p:spPr bwMode="auto">
          <a:xfrm>
            <a:off x="4419600" y="4784725"/>
            <a:ext cx="828675" cy="274638"/>
          </a:xfrm>
          <a:prstGeom prst="rect">
            <a:avLst/>
          </a:prstGeom>
          <a:noFill/>
          <a:ln w="12700">
            <a:noFill/>
            <a:miter lim="800000"/>
            <a:headEnd type="none" w="sm" len="sm"/>
            <a:tailEnd type="none" w="sm" len="sm"/>
          </a:ln>
          <a:effectLst/>
        </p:spPr>
        <p:txBody>
          <a:bodyPr anchor="ctr">
            <a:spAutoFit/>
          </a:bodyPr>
          <a:lstStyle/>
          <a:p>
            <a:pPr>
              <a:spcBef>
                <a:spcPct val="50000"/>
              </a:spcBef>
            </a:pPr>
            <a:r>
              <a:rPr lang="en-US" sz="1200" b="0"/>
              <a:t>ALU_Out</a:t>
            </a:r>
          </a:p>
        </p:txBody>
      </p:sp>
      <p:sp>
        <p:nvSpPr>
          <p:cNvPr id="301151" name="Line 95"/>
          <p:cNvSpPr>
            <a:spLocks noChangeShapeType="1"/>
          </p:cNvSpPr>
          <p:nvPr/>
        </p:nvSpPr>
        <p:spPr bwMode="auto">
          <a:xfrm>
            <a:off x="381000" y="4800600"/>
            <a:ext cx="228600" cy="0"/>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152" name="Rectangle 96"/>
          <p:cNvSpPr>
            <a:spLocks noChangeArrowheads="1"/>
          </p:cNvSpPr>
          <p:nvPr/>
        </p:nvSpPr>
        <p:spPr bwMode="auto">
          <a:xfrm>
            <a:off x="609600" y="3367088"/>
            <a:ext cx="1066800" cy="304800"/>
          </a:xfrm>
          <a:prstGeom prst="rect">
            <a:avLst/>
          </a:prstGeom>
          <a:solidFill>
            <a:schemeClr val="hlink"/>
          </a:solidFill>
          <a:ln w="12700">
            <a:solidFill>
              <a:schemeClr val="tx1"/>
            </a:solidFill>
            <a:miter lim="800000"/>
            <a:headEnd/>
            <a:tailEnd/>
          </a:ln>
          <a:effectLst/>
        </p:spPr>
        <p:txBody>
          <a:bodyPr wrap="none" lIns="92075" tIns="46038" rIns="92075" bIns="46038" anchor="ctr"/>
          <a:lstStyle/>
          <a:p>
            <a:pPr>
              <a:lnSpc>
                <a:spcPct val="87000"/>
              </a:lnSpc>
            </a:pPr>
            <a:r>
              <a:rPr lang="en-US" sz="1400" b="0">
                <a:cs typeface="Arial" pitchFamily="34" charset="0"/>
              </a:rPr>
              <a:t>P-Random #</a:t>
            </a:r>
          </a:p>
        </p:txBody>
      </p:sp>
      <p:sp>
        <p:nvSpPr>
          <p:cNvPr id="301153" name="Line 97"/>
          <p:cNvSpPr>
            <a:spLocks noChangeShapeType="1"/>
          </p:cNvSpPr>
          <p:nvPr/>
        </p:nvSpPr>
        <p:spPr bwMode="auto">
          <a:xfrm flipV="1">
            <a:off x="381000" y="3581400"/>
            <a:ext cx="228600" cy="0"/>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154" name="Text Box 98"/>
          <p:cNvSpPr txBox="1">
            <a:spLocks noChangeArrowheads="1"/>
          </p:cNvSpPr>
          <p:nvPr/>
        </p:nvSpPr>
        <p:spPr bwMode="auto">
          <a:xfrm>
            <a:off x="3683000" y="4100513"/>
            <a:ext cx="1639888" cy="517525"/>
          </a:xfrm>
          <a:prstGeom prst="rect">
            <a:avLst/>
          </a:prstGeom>
          <a:noFill/>
          <a:ln w="12700">
            <a:noFill/>
            <a:miter lim="800000"/>
            <a:headEnd type="none" w="sm" len="sm"/>
            <a:tailEnd type="none" w="sm" len="sm"/>
          </a:ln>
          <a:effectLst/>
        </p:spPr>
        <p:txBody>
          <a:bodyPr wrap="none">
            <a:spAutoFit/>
          </a:bodyPr>
          <a:lstStyle/>
          <a:p>
            <a:pPr>
              <a:lnSpc>
                <a:spcPct val="87000"/>
              </a:lnSpc>
            </a:pPr>
            <a:r>
              <a:rPr lang="en-US" sz="1600" b="0">
                <a:solidFill>
                  <a:schemeClr val="bg2"/>
                </a:solidFill>
                <a:cs typeface="Arial" pitchFamily="34" charset="0"/>
              </a:rPr>
              <a:t>32-bit Execution</a:t>
            </a:r>
            <a:br>
              <a:rPr lang="en-US" sz="1600" b="0">
                <a:solidFill>
                  <a:schemeClr val="bg2"/>
                </a:solidFill>
                <a:cs typeface="Arial" pitchFamily="34" charset="0"/>
              </a:rPr>
            </a:br>
            <a:r>
              <a:rPr lang="en-US" sz="1600" b="0">
                <a:solidFill>
                  <a:schemeClr val="bg2"/>
                </a:solidFill>
                <a:cs typeface="Arial" pitchFamily="34" charset="0"/>
              </a:rPr>
              <a:t>Data Path</a:t>
            </a:r>
          </a:p>
        </p:txBody>
      </p:sp>
      <p:sp>
        <p:nvSpPr>
          <p:cNvPr id="301155" name="Rectangle 99"/>
          <p:cNvSpPr>
            <a:spLocks noChangeArrowheads="1"/>
          </p:cNvSpPr>
          <p:nvPr/>
        </p:nvSpPr>
        <p:spPr bwMode="auto">
          <a:xfrm>
            <a:off x="2362200" y="3886200"/>
            <a:ext cx="1295400" cy="304800"/>
          </a:xfrm>
          <a:prstGeom prst="rect">
            <a:avLst/>
          </a:prstGeom>
          <a:solidFill>
            <a:srgbClr val="99CCFF"/>
          </a:solidFill>
          <a:ln w="12700">
            <a:solidFill>
              <a:schemeClr val="bg2"/>
            </a:solidFill>
            <a:miter lim="800000"/>
            <a:headEnd/>
            <a:tailEnd/>
          </a:ln>
          <a:effectLst/>
        </p:spPr>
        <p:txBody>
          <a:bodyPr wrap="none" lIns="92075" tIns="46038" rIns="92075" bIns="46038" anchor="ctr"/>
          <a:lstStyle/>
          <a:p>
            <a:pPr>
              <a:lnSpc>
                <a:spcPct val="87000"/>
              </a:lnSpc>
            </a:pPr>
            <a:r>
              <a:rPr lang="en-US" sz="1200" b="0">
                <a:solidFill>
                  <a:schemeClr val="bg2"/>
                </a:solidFill>
              </a:rPr>
              <a:t>Multiply </a:t>
            </a:r>
          </a:p>
        </p:txBody>
      </p:sp>
      <p:sp>
        <p:nvSpPr>
          <p:cNvPr id="301156" name="Rectangle 100"/>
          <p:cNvSpPr>
            <a:spLocks noChangeArrowheads="1"/>
          </p:cNvSpPr>
          <p:nvPr/>
        </p:nvSpPr>
        <p:spPr bwMode="auto">
          <a:xfrm>
            <a:off x="2362200" y="4191000"/>
            <a:ext cx="1295400" cy="366713"/>
          </a:xfrm>
          <a:prstGeom prst="rect">
            <a:avLst/>
          </a:prstGeom>
          <a:solidFill>
            <a:srgbClr val="99CCFF"/>
          </a:solidFill>
          <a:ln w="12700">
            <a:solidFill>
              <a:schemeClr val="bg2"/>
            </a:solidFill>
            <a:miter lim="800000"/>
            <a:headEnd/>
            <a:tailEnd/>
          </a:ln>
          <a:effectLst/>
        </p:spPr>
        <p:txBody>
          <a:bodyPr wrap="none" lIns="92075" tIns="46038" rIns="92075" bIns="46038" anchor="ctr"/>
          <a:lstStyle/>
          <a:p>
            <a:pPr>
              <a:lnSpc>
                <a:spcPct val="87000"/>
              </a:lnSpc>
            </a:pPr>
            <a:r>
              <a:rPr lang="en-US" sz="1200" b="0">
                <a:solidFill>
                  <a:schemeClr val="bg2"/>
                </a:solidFill>
              </a:rPr>
              <a:t>Find first bit</a:t>
            </a:r>
          </a:p>
        </p:txBody>
      </p:sp>
      <p:sp>
        <p:nvSpPr>
          <p:cNvPr id="301157" name="Rectangle 101"/>
          <p:cNvSpPr>
            <a:spLocks noChangeArrowheads="1"/>
          </p:cNvSpPr>
          <p:nvPr/>
        </p:nvSpPr>
        <p:spPr bwMode="auto">
          <a:xfrm>
            <a:off x="2362200" y="4495800"/>
            <a:ext cx="1295400" cy="304800"/>
          </a:xfrm>
          <a:prstGeom prst="rect">
            <a:avLst/>
          </a:prstGeom>
          <a:solidFill>
            <a:srgbClr val="99CCFF"/>
          </a:solidFill>
          <a:ln w="12700">
            <a:solidFill>
              <a:schemeClr val="bg2"/>
            </a:solidFill>
            <a:miter lim="800000"/>
            <a:headEnd/>
            <a:tailEnd/>
          </a:ln>
          <a:effectLst/>
        </p:spPr>
        <p:txBody>
          <a:bodyPr wrap="none" lIns="92075" tIns="46038" rIns="92075" bIns="46038" anchor="ctr"/>
          <a:lstStyle/>
          <a:p>
            <a:pPr>
              <a:lnSpc>
                <a:spcPct val="87000"/>
              </a:lnSpc>
            </a:pPr>
            <a:r>
              <a:rPr lang="en-US" sz="1200" b="0">
                <a:solidFill>
                  <a:schemeClr val="bg2"/>
                </a:solidFill>
              </a:rPr>
              <a:t>Add, shift, logical </a:t>
            </a:r>
          </a:p>
        </p:txBody>
      </p:sp>
      <p:sp>
        <p:nvSpPr>
          <p:cNvPr id="301158" name="Text Box 102"/>
          <p:cNvSpPr txBox="1">
            <a:spLocks noChangeArrowheads="1"/>
          </p:cNvSpPr>
          <p:nvPr/>
        </p:nvSpPr>
        <p:spPr bwMode="auto">
          <a:xfrm>
            <a:off x="1228725" y="2765425"/>
            <a:ext cx="828675" cy="396875"/>
          </a:xfrm>
          <a:prstGeom prst="rect">
            <a:avLst/>
          </a:prstGeom>
          <a:noFill/>
          <a:ln w="12700">
            <a:noFill/>
            <a:miter lim="800000"/>
            <a:headEnd type="none" w="sm" len="sm"/>
            <a:tailEnd type="none" w="sm" len="sm"/>
          </a:ln>
          <a:effectLst/>
        </p:spPr>
        <p:txBody>
          <a:bodyPr anchor="ctr">
            <a:spAutoFit/>
          </a:bodyPr>
          <a:lstStyle/>
          <a:p>
            <a:pPr>
              <a:spcBef>
                <a:spcPct val="50000"/>
              </a:spcBef>
            </a:pPr>
            <a:r>
              <a:rPr lang="en-US" sz="1000" b="0"/>
              <a:t>2 per </a:t>
            </a:r>
            <a:br>
              <a:rPr lang="en-US" sz="1000" b="0"/>
            </a:br>
            <a:r>
              <a:rPr lang="en-US" sz="1000" b="0"/>
              <a:t>CTX</a:t>
            </a:r>
          </a:p>
        </p:txBody>
      </p:sp>
      <p:sp>
        <p:nvSpPr>
          <p:cNvPr id="301159" name="Line 103"/>
          <p:cNvSpPr>
            <a:spLocks noChangeShapeType="1"/>
          </p:cNvSpPr>
          <p:nvPr/>
        </p:nvSpPr>
        <p:spPr bwMode="auto">
          <a:xfrm>
            <a:off x="1371600" y="2833688"/>
            <a:ext cx="76200" cy="762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60" name="Line 104"/>
          <p:cNvSpPr>
            <a:spLocks noChangeShapeType="1"/>
          </p:cNvSpPr>
          <p:nvPr/>
        </p:nvSpPr>
        <p:spPr bwMode="auto">
          <a:xfrm flipV="1">
            <a:off x="1371600" y="2986088"/>
            <a:ext cx="76200" cy="762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61" name="Line 105"/>
          <p:cNvSpPr>
            <a:spLocks noChangeShapeType="1"/>
          </p:cNvSpPr>
          <p:nvPr/>
        </p:nvSpPr>
        <p:spPr bwMode="auto">
          <a:xfrm flipV="1">
            <a:off x="1828800" y="2498725"/>
            <a:ext cx="0" cy="792163"/>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162" name="Rectangle 106"/>
          <p:cNvSpPr>
            <a:spLocks noChangeArrowheads="1"/>
          </p:cNvSpPr>
          <p:nvPr/>
        </p:nvSpPr>
        <p:spPr bwMode="auto">
          <a:xfrm>
            <a:off x="609600" y="4343400"/>
            <a:ext cx="1066800" cy="228600"/>
          </a:xfrm>
          <a:prstGeom prst="rect">
            <a:avLst/>
          </a:prstGeom>
          <a:solidFill>
            <a:srgbClr val="99CCFF"/>
          </a:solidFill>
          <a:ln w="12700">
            <a:solidFill>
              <a:schemeClr val="bg2"/>
            </a:solidFill>
            <a:miter lim="800000"/>
            <a:headEnd/>
            <a:tailEnd/>
          </a:ln>
          <a:effectLst/>
        </p:spPr>
        <p:txBody>
          <a:bodyPr wrap="none" lIns="92075" tIns="46038" rIns="92075" bIns="46038" anchor="ctr"/>
          <a:lstStyle/>
          <a:p>
            <a:pPr>
              <a:lnSpc>
                <a:spcPct val="87000"/>
              </a:lnSpc>
            </a:pPr>
            <a:r>
              <a:rPr lang="en-US" sz="1400" b="0">
                <a:solidFill>
                  <a:schemeClr val="bg2"/>
                </a:solidFill>
                <a:cs typeface="Arial" pitchFamily="34" charset="0"/>
              </a:rPr>
              <a:t>CRC remain</a:t>
            </a:r>
            <a:endParaRPr lang="en-US" sz="1400" b="0">
              <a:solidFill>
                <a:schemeClr val="bg2"/>
              </a:solidFill>
            </a:endParaRPr>
          </a:p>
        </p:txBody>
      </p:sp>
      <p:sp>
        <p:nvSpPr>
          <p:cNvPr id="301163" name="Rectangle 107"/>
          <p:cNvSpPr>
            <a:spLocks noChangeArrowheads="1"/>
          </p:cNvSpPr>
          <p:nvPr/>
        </p:nvSpPr>
        <p:spPr bwMode="auto">
          <a:xfrm>
            <a:off x="5867400" y="3886200"/>
            <a:ext cx="228600" cy="685800"/>
          </a:xfrm>
          <a:prstGeom prst="rect">
            <a:avLst/>
          </a:prstGeom>
          <a:solidFill>
            <a:srgbClr val="99CCFF"/>
          </a:solidFill>
          <a:ln w="12700">
            <a:solidFill>
              <a:schemeClr val="bg2"/>
            </a:solidFill>
            <a:miter lim="800000"/>
            <a:headEnd/>
            <a:tailEnd/>
          </a:ln>
          <a:effectLst/>
        </p:spPr>
        <p:txBody>
          <a:bodyPr wrap="none" lIns="92075" tIns="46038" rIns="92075" bIns="46038" anchor="ctr"/>
          <a:lstStyle/>
          <a:p>
            <a:pPr>
              <a:lnSpc>
                <a:spcPct val="87000"/>
              </a:lnSpc>
            </a:pPr>
            <a:r>
              <a:rPr lang="en-US" sz="700" b="0">
                <a:solidFill>
                  <a:schemeClr val="bg2"/>
                </a:solidFill>
                <a:cs typeface="Arial" pitchFamily="34" charset="0"/>
              </a:rPr>
              <a:t>Lock</a:t>
            </a:r>
          </a:p>
          <a:p>
            <a:pPr>
              <a:lnSpc>
                <a:spcPct val="87000"/>
              </a:lnSpc>
            </a:pPr>
            <a:r>
              <a:rPr lang="en-US" sz="700" b="0">
                <a:solidFill>
                  <a:schemeClr val="bg2"/>
                </a:solidFill>
                <a:cs typeface="Arial" pitchFamily="34" charset="0"/>
              </a:rPr>
              <a:t>0-15</a:t>
            </a:r>
          </a:p>
        </p:txBody>
      </p:sp>
      <p:sp>
        <p:nvSpPr>
          <p:cNvPr id="301164" name="Rectangle 108"/>
          <p:cNvSpPr>
            <a:spLocks noChangeArrowheads="1"/>
          </p:cNvSpPr>
          <p:nvPr/>
        </p:nvSpPr>
        <p:spPr bwMode="auto">
          <a:xfrm>
            <a:off x="6248400" y="3886200"/>
            <a:ext cx="381000" cy="685800"/>
          </a:xfrm>
          <a:prstGeom prst="rect">
            <a:avLst/>
          </a:prstGeom>
          <a:solidFill>
            <a:schemeClr val="hlink"/>
          </a:solidFill>
          <a:ln w="12700">
            <a:solidFill>
              <a:schemeClr val="bg2"/>
            </a:solidFill>
            <a:miter lim="800000"/>
            <a:headEnd/>
            <a:tailEnd/>
          </a:ln>
          <a:effectLst/>
        </p:spPr>
        <p:txBody>
          <a:bodyPr wrap="none" lIns="92075" tIns="46038" rIns="92075" bIns="46038" anchor="ctr"/>
          <a:lstStyle/>
          <a:p>
            <a:pPr>
              <a:lnSpc>
                <a:spcPct val="87000"/>
              </a:lnSpc>
            </a:pPr>
            <a:r>
              <a:rPr lang="en-US" sz="1000" b="0">
                <a:cs typeface="Arial" pitchFamily="34" charset="0"/>
              </a:rPr>
              <a:t>Status</a:t>
            </a:r>
          </a:p>
          <a:p>
            <a:pPr>
              <a:lnSpc>
                <a:spcPct val="87000"/>
              </a:lnSpc>
            </a:pPr>
            <a:r>
              <a:rPr lang="en-US" sz="1000" b="0">
                <a:cs typeface="Arial" pitchFamily="34" charset="0"/>
              </a:rPr>
              <a:t>and</a:t>
            </a:r>
          </a:p>
          <a:p>
            <a:pPr>
              <a:lnSpc>
                <a:spcPct val="87000"/>
              </a:lnSpc>
            </a:pPr>
            <a:r>
              <a:rPr lang="en-US" sz="1000" b="0">
                <a:cs typeface="Arial" pitchFamily="34" charset="0"/>
              </a:rPr>
              <a:t>LRU</a:t>
            </a:r>
          </a:p>
          <a:p>
            <a:pPr>
              <a:lnSpc>
                <a:spcPct val="87000"/>
              </a:lnSpc>
            </a:pPr>
            <a:r>
              <a:rPr lang="en-US" sz="1000" b="0">
                <a:cs typeface="Arial" pitchFamily="34" charset="0"/>
              </a:rPr>
              <a:t>Logic</a:t>
            </a:r>
          </a:p>
          <a:p>
            <a:pPr>
              <a:lnSpc>
                <a:spcPct val="87000"/>
              </a:lnSpc>
            </a:pPr>
            <a:r>
              <a:rPr lang="en-US" sz="1000" b="0">
                <a:cs typeface="Arial" pitchFamily="34" charset="0"/>
              </a:rPr>
              <a:t>(6-bit)</a:t>
            </a:r>
            <a:r>
              <a:rPr lang="en-US" sz="1000" b="0"/>
              <a:t> </a:t>
            </a:r>
          </a:p>
        </p:txBody>
      </p:sp>
      <p:sp>
        <p:nvSpPr>
          <p:cNvPr id="301165" name="Rectangle 109"/>
          <p:cNvSpPr>
            <a:spLocks noChangeArrowheads="1"/>
          </p:cNvSpPr>
          <p:nvPr/>
        </p:nvSpPr>
        <p:spPr bwMode="auto">
          <a:xfrm>
            <a:off x="5334000" y="3886200"/>
            <a:ext cx="533400" cy="685800"/>
          </a:xfrm>
          <a:prstGeom prst="rect">
            <a:avLst/>
          </a:prstGeom>
          <a:solidFill>
            <a:schemeClr val="hlink"/>
          </a:solidFill>
          <a:ln w="12700">
            <a:solidFill>
              <a:schemeClr val="bg2"/>
            </a:solidFill>
            <a:miter lim="800000"/>
            <a:headEnd/>
            <a:tailEnd/>
          </a:ln>
          <a:effectLst/>
        </p:spPr>
        <p:txBody>
          <a:bodyPr wrap="none" lIns="92075" tIns="46038" rIns="92075" bIns="46038" anchor="ctr"/>
          <a:lstStyle/>
          <a:p>
            <a:pPr>
              <a:lnSpc>
                <a:spcPct val="87000"/>
              </a:lnSpc>
            </a:pPr>
            <a:r>
              <a:rPr lang="en-US" sz="1000" b="0"/>
              <a:t>TAGs </a:t>
            </a:r>
            <a:br>
              <a:rPr lang="en-US" sz="1000" b="0"/>
            </a:br>
            <a:r>
              <a:rPr lang="en-US" sz="1000" b="0"/>
              <a:t>0-15</a:t>
            </a:r>
          </a:p>
        </p:txBody>
      </p:sp>
      <p:sp>
        <p:nvSpPr>
          <p:cNvPr id="301166" name="Rectangle 110"/>
          <p:cNvSpPr>
            <a:spLocks noChangeArrowheads="1"/>
          </p:cNvSpPr>
          <p:nvPr/>
        </p:nvSpPr>
        <p:spPr bwMode="auto">
          <a:xfrm>
            <a:off x="5562600" y="4648200"/>
            <a:ext cx="457200" cy="152400"/>
          </a:xfrm>
          <a:prstGeom prst="rect">
            <a:avLst/>
          </a:prstGeom>
          <a:solidFill>
            <a:schemeClr val="hlink"/>
          </a:solidFill>
          <a:ln w="12700">
            <a:solidFill>
              <a:schemeClr val="tx1"/>
            </a:solidFill>
            <a:miter lim="800000"/>
            <a:headEnd/>
            <a:tailEnd/>
          </a:ln>
          <a:effectLst/>
        </p:spPr>
        <p:txBody>
          <a:bodyPr wrap="none" lIns="92075" tIns="46038" rIns="92075" bIns="46038" anchor="ctr"/>
          <a:lstStyle/>
          <a:p>
            <a:pPr>
              <a:lnSpc>
                <a:spcPct val="87000"/>
              </a:lnSpc>
            </a:pPr>
            <a:r>
              <a:rPr lang="en-US" sz="1000" b="0"/>
              <a:t>Status</a:t>
            </a:r>
          </a:p>
        </p:txBody>
      </p:sp>
      <p:sp>
        <p:nvSpPr>
          <p:cNvPr id="301167" name="Rectangle 111"/>
          <p:cNvSpPr>
            <a:spLocks noChangeArrowheads="1"/>
          </p:cNvSpPr>
          <p:nvPr/>
        </p:nvSpPr>
        <p:spPr bwMode="auto">
          <a:xfrm>
            <a:off x="6019800" y="4648200"/>
            <a:ext cx="304800" cy="152400"/>
          </a:xfrm>
          <a:prstGeom prst="rect">
            <a:avLst/>
          </a:prstGeom>
          <a:solidFill>
            <a:srgbClr val="99CCFF"/>
          </a:solidFill>
          <a:ln w="12700">
            <a:solidFill>
              <a:schemeClr val="tx1"/>
            </a:solidFill>
            <a:miter lim="800000"/>
            <a:headEnd/>
            <a:tailEnd/>
          </a:ln>
          <a:effectLst/>
        </p:spPr>
        <p:txBody>
          <a:bodyPr wrap="none" lIns="92075" tIns="46038" rIns="92075" bIns="46038" anchor="ctr"/>
          <a:lstStyle/>
          <a:p>
            <a:pPr>
              <a:lnSpc>
                <a:spcPct val="87000"/>
              </a:lnSpc>
            </a:pPr>
            <a:r>
              <a:rPr lang="en-US" sz="700" b="0">
                <a:solidFill>
                  <a:schemeClr val="bg2"/>
                </a:solidFill>
                <a:cs typeface="Arial" pitchFamily="34" charset="0"/>
              </a:rPr>
              <a:t>Entry#</a:t>
            </a:r>
          </a:p>
        </p:txBody>
      </p:sp>
      <p:sp>
        <p:nvSpPr>
          <p:cNvPr id="301168" name="Line 112"/>
          <p:cNvSpPr>
            <a:spLocks noChangeShapeType="1"/>
          </p:cNvSpPr>
          <p:nvPr/>
        </p:nvSpPr>
        <p:spPr bwMode="auto">
          <a:xfrm>
            <a:off x="6096000" y="3962400"/>
            <a:ext cx="152400" cy="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69" name="Line 113"/>
          <p:cNvSpPr>
            <a:spLocks noChangeShapeType="1"/>
          </p:cNvSpPr>
          <p:nvPr/>
        </p:nvSpPr>
        <p:spPr bwMode="auto">
          <a:xfrm>
            <a:off x="6096000" y="4495800"/>
            <a:ext cx="152400" cy="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70" name="Line 114"/>
          <p:cNvSpPr>
            <a:spLocks noChangeShapeType="1"/>
          </p:cNvSpPr>
          <p:nvPr/>
        </p:nvSpPr>
        <p:spPr bwMode="auto">
          <a:xfrm flipH="1">
            <a:off x="6324600" y="4724400"/>
            <a:ext cx="228600" cy="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71" name="Line 115"/>
          <p:cNvSpPr>
            <a:spLocks noChangeShapeType="1"/>
          </p:cNvSpPr>
          <p:nvPr/>
        </p:nvSpPr>
        <p:spPr bwMode="auto">
          <a:xfrm flipV="1">
            <a:off x="6553200" y="4572000"/>
            <a:ext cx="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72" name="Line 116"/>
          <p:cNvSpPr>
            <a:spLocks noChangeShapeType="1"/>
          </p:cNvSpPr>
          <p:nvPr/>
        </p:nvSpPr>
        <p:spPr bwMode="auto">
          <a:xfrm flipH="1">
            <a:off x="5334000" y="4724400"/>
            <a:ext cx="228600" cy="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73" name="Rectangle 117"/>
          <p:cNvSpPr>
            <a:spLocks noChangeArrowheads="1"/>
          </p:cNvSpPr>
          <p:nvPr/>
        </p:nvSpPr>
        <p:spPr bwMode="auto">
          <a:xfrm rot="-5400000">
            <a:off x="6362700" y="4305300"/>
            <a:ext cx="762000" cy="76200"/>
          </a:xfrm>
          <a:prstGeom prst="rect">
            <a:avLst/>
          </a:prstGeom>
          <a:solidFill>
            <a:srgbClr val="99CCFF"/>
          </a:solidFill>
          <a:ln w="12700">
            <a:noFill/>
            <a:miter lim="800000"/>
            <a:headEnd/>
            <a:tailEnd/>
          </a:ln>
          <a:effectLst/>
        </p:spPr>
        <p:txBody>
          <a:bodyPr wrap="none" lIns="92075" tIns="46038" rIns="92075" bIns="46038" anchor="ctr"/>
          <a:lstStyle/>
          <a:p>
            <a:pPr>
              <a:lnSpc>
                <a:spcPct val="87000"/>
              </a:lnSpc>
            </a:pPr>
            <a:r>
              <a:rPr lang="en-US" sz="1200" b="0">
                <a:solidFill>
                  <a:schemeClr val="bg2"/>
                </a:solidFill>
              </a:rPr>
              <a:t>CAM</a:t>
            </a:r>
          </a:p>
        </p:txBody>
      </p:sp>
      <p:sp>
        <p:nvSpPr>
          <p:cNvPr id="301174" name="Line 118"/>
          <p:cNvSpPr>
            <a:spLocks noChangeShapeType="1"/>
          </p:cNvSpPr>
          <p:nvPr/>
        </p:nvSpPr>
        <p:spPr bwMode="auto">
          <a:xfrm flipV="1">
            <a:off x="8839200" y="990600"/>
            <a:ext cx="0" cy="4191000"/>
          </a:xfrm>
          <a:prstGeom prst="line">
            <a:avLst/>
          </a:prstGeom>
          <a:noFill/>
          <a:ln w="15875">
            <a:solidFill>
              <a:schemeClr val="bg2"/>
            </a:solidFill>
            <a:round/>
            <a:headEnd type="none" w="sm" len="sm"/>
            <a:tailEnd type="none" w="sm" len="sm"/>
          </a:ln>
          <a:effectLst/>
        </p:spPr>
        <p:txBody>
          <a:bodyPr wrap="none" anchor="ctr"/>
          <a:lstStyle/>
          <a:p>
            <a:endParaRPr lang="en-US"/>
          </a:p>
        </p:txBody>
      </p:sp>
      <p:sp>
        <p:nvSpPr>
          <p:cNvPr id="301175" name="Line 119"/>
          <p:cNvSpPr>
            <a:spLocks noChangeShapeType="1"/>
          </p:cNvSpPr>
          <p:nvPr/>
        </p:nvSpPr>
        <p:spPr bwMode="auto">
          <a:xfrm>
            <a:off x="8839200" y="990600"/>
            <a:ext cx="228600" cy="0"/>
          </a:xfrm>
          <a:prstGeom prst="line">
            <a:avLst/>
          </a:prstGeom>
          <a:noFill/>
          <a:ln w="15875">
            <a:solidFill>
              <a:schemeClr val="bg2"/>
            </a:solidFill>
            <a:round/>
            <a:headEnd type="none" w="sm" len="sm"/>
            <a:tailEnd type="triangle" w="sm" len="sm"/>
          </a:ln>
          <a:effectLst/>
        </p:spPr>
        <p:txBody>
          <a:bodyPr wrap="none" anchor="ctr"/>
          <a:lstStyle/>
          <a:p>
            <a:endParaRPr lang="en-US"/>
          </a:p>
        </p:txBody>
      </p:sp>
      <p:sp>
        <p:nvSpPr>
          <p:cNvPr id="301176" name="Rectangle 120"/>
          <p:cNvSpPr>
            <a:spLocks noChangeArrowheads="1"/>
          </p:cNvSpPr>
          <p:nvPr/>
        </p:nvSpPr>
        <p:spPr bwMode="auto">
          <a:xfrm>
            <a:off x="609600" y="5272088"/>
            <a:ext cx="1066800" cy="214312"/>
          </a:xfrm>
          <a:prstGeom prst="rect">
            <a:avLst/>
          </a:prstGeom>
          <a:solidFill>
            <a:srgbClr val="99CCFF"/>
          </a:solidFill>
          <a:ln w="12700">
            <a:solidFill>
              <a:schemeClr val="bg2"/>
            </a:solidFill>
            <a:miter lim="800000"/>
            <a:headEnd/>
            <a:tailEnd/>
          </a:ln>
          <a:effectLst/>
        </p:spPr>
        <p:txBody>
          <a:bodyPr wrap="none" lIns="92075" tIns="46038" rIns="92075" bIns="46038" anchor="ctr"/>
          <a:lstStyle/>
          <a:p>
            <a:pPr>
              <a:lnSpc>
                <a:spcPct val="87000"/>
              </a:lnSpc>
            </a:pPr>
            <a:r>
              <a:rPr lang="en-US" sz="1400" b="0">
                <a:solidFill>
                  <a:schemeClr val="bg2"/>
                </a:solidFill>
              </a:rPr>
              <a:t>Timers</a:t>
            </a:r>
          </a:p>
        </p:txBody>
      </p:sp>
      <p:sp>
        <p:nvSpPr>
          <p:cNvPr id="301177" name="Rectangle 121"/>
          <p:cNvSpPr>
            <a:spLocks noChangeArrowheads="1"/>
          </p:cNvSpPr>
          <p:nvPr/>
        </p:nvSpPr>
        <p:spPr bwMode="auto">
          <a:xfrm>
            <a:off x="609600" y="5653088"/>
            <a:ext cx="1066800" cy="214312"/>
          </a:xfrm>
          <a:prstGeom prst="rect">
            <a:avLst/>
          </a:prstGeom>
          <a:solidFill>
            <a:srgbClr val="99CCFF"/>
          </a:solidFill>
          <a:ln w="12700">
            <a:solidFill>
              <a:schemeClr val="bg2"/>
            </a:solidFill>
            <a:miter lim="800000"/>
            <a:headEnd/>
            <a:tailEnd/>
          </a:ln>
          <a:effectLst/>
        </p:spPr>
        <p:txBody>
          <a:bodyPr wrap="none" lIns="92075" tIns="46038" rIns="92075" bIns="46038" anchor="ctr"/>
          <a:lstStyle/>
          <a:p>
            <a:pPr>
              <a:lnSpc>
                <a:spcPct val="87000"/>
              </a:lnSpc>
            </a:pPr>
            <a:r>
              <a:rPr lang="en-US" sz="1400" b="0">
                <a:solidFill>
                  <a:schemeClr val="bg2"/>
                </a:solidFill>
              </a:rPr>
              <a:t>Timestamp</a:t>
            </a:r>
          </a:p>
        </p:txBody>
      </p:sp>
      <p:sp>
        <p:nvSpPr>
          <p:cNvPr id="301178" name="Line 122"/>
          <p:cNvSpPr>
            <a:spLocks noChangeShapeType="1"/>
          </p:cNvSpPr>
          <p:nvPr/>
        </p:nvSpPr>
        <p:spPr bwMode="auto">
          <a:xfrm>
            <a:off x="381000" y="5410200"/>
            <a:ext cx="228600" cy="0"/>
          </a:xfrm>
          <a:prstGeom prst="line">
            <a:avLst/>
          </a:prstGeom>
          <a:noFill/>
          <a:ln w="12700">
            <a:solidFill>
              <a:schemeClr val="tx1"/>
            </a:solidFill>
            <a:round/>
            <a:headEnd type="oval" w="sm" len="sm"/>
            <a:tailEnd type="triangle" w="sm" len="sm"/>
          </a:ln>
          <a:effectLst/>
        </p:spPr>
        <p:txBody>
          <a:bodyPr wrap="none" anchor="ctr"/>
          <a:lstStyle/>
          <a:p>
            <a:endParaRPr lang="en-US"/>
          </a:p>
        </p:txBody>
      </p:sp>
      <p:sp>
        <p:nvSpPr>
          <p:cNvPr id="301179" name="Line 123"/>
          <p:cNvSpPr>
            <a:spLocks noChangeShapeType="1"/>
          </p:cNvSpPr>
          <p:nvPr/>
        </p:nvSpPr>
        <p:spPr bwMode="auto">
          <a:xfrm>
            <a:off x="381000" y="5715000"/>
            <a:ext cx="228600" cy="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80" name="Line 124"/>
          <p:cNvSpPr>
            <a:spLocks noChangeShapeType="1"/>
          </p:cNvSpPr>
          <p:nvPr/>
        </p:nvSpPr>
        <p:spPr bwMode="auto">
          <a:xfrm>
            <a:off x="381000" y="5181600"/>
            <a:ext cx="4572000" cy="0"/>
          </a:xfrm>
          <a:prstGeom prst="line">
            <a:avLst/>
          </a:prstGeom>
          <a:noFill/>
          <a:ln w="12700">
            <a:solidFill>
              <a:schemeClr val="tx1"/>
            </a:solidFill>
            <a:round/>
            <a:headEnd type="oval" w="sm" len="sm"/>
            <a:tailEnd type="none" w="sm" len="sm"/>
          </a:ln>
          <a:effectLst/>
        </p:spPr>
        <p:txBody>
          <a:bodyPr wrap="none" anchor="ctr"/>
          <a:lstStyle/>
          <a:p>
            <a:endParaRPr lang="en-US"/>
          </a:p>
        </p:txBody>
      </p:sp>
      <p:sp>
        <p:nvSpPr>
          <p:cNvPr id="301181" name="Rectangle 125"/>
          <p:cNvSpPr>
            <a:spLocks noChangeArrowheads="1"/>
          </p:cNvSpPr>
          <p:nvPr/>
        </p:nvSpPr>
        <p:spPr bwMode="auto">
          <a:xfrm>
            <a:off x="2971800" y="3124200"/>
            <a:ext cx="304800" cy="152400"/>
          </a:xfrm>
          <a:prstGeom prst="rect">
            <a:avLst/>
          </a:prstGeom>
          <a:solidFill>
            <a:srgbClr val="99CCFF"/>
          </a:solidFill>
          <a:ln w="12700">
            <a:solidFill>
              <a:schemeClr val="tx1"/>
            </a:solidFill>
            <a:miter lim="800000"/>
            <a:headEnd/>
            <a:tailEnd/>
          </a:ln>
          <a:effectLst/>
        </p:spPr>
        <p:txBody>
          <a:bodyPr wrap="none" lIns="92075" tIns="46038" rIns="92075" bIns="46038" anchor="ctr"/>
          <a:lstStyle/>
          <a:p>
            <a:pPr>
              <a:lnSpc>
                <a:spcPct val="87000"/>
              </a:lnSpc>
            </a:pPr>
            <a:r>
              <a:rPr lang="en-US" sz="700" b="0">
                <a:solidFill>
                  <a:schemeClr val="bg2"/>
                </a:solidFill>
                <a:cs typeface="Arial" pitchFamily="34" charset="0"/>
              </a:rPr>
              <a:t>Prev B</a:t>
            </a:r>
          </a:p>
        </p:txBody>
      </p:sp>
      <p:sp>
        <p:nvSpPr>
          <p:cNvPr id="301182" name="Line 126"/>
          <p:cNvSpPr>
            <a:spLocks noChangeShapeType="1"/>
          </p:cNvSpPr>
          <p:nvPr/>
        </p:nvSpPr>
        <p:spPr bwMode="auto">
          <a:xfrm>
            <a:off x="3200400" y="3276600"/>
            <a:ext cx="0" cy="2286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83" name="Line 127"/>
          <p:cNvSpPr>
            <a:spLocks noChangeShapeType="1"/>
          </p:cNvSpPr>
          <p:nvPr/>
        </p:nvSpPr>
        <p:spPr bwMode="auto">
          <a:xfrm>
            <a:off x="3200400" y="2971800"/>
            <a:ext cx="0" cy="1524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84" name="Text Box 128"/>
          <p:cNvSpPr txBox="1">
            <a:spLocks noChangeArrowheads="1"/>
          </p:cNvSpPr>
          <p:nvPr/>
        </p:nvSpPr>
        <p:spPr bwMode="auto">
          <a:xfrm>
            <a:off x="2752725" y="2819400"/>
            <a:ext cx="828675" cy="214313"/>
          </a:xfrm>
          <a:prstGeom prst="rect">
            <a:avLst/>
          </a:prstGeom>
          <a:noFill/>
          <a:ln w="12700">
            <a:noFill/>
            <a:miter lim="800000"/>
            <a:headEnd type="none" w="sm" len="sm"/>
            <a:tailEnd type="none" w="sm" len="sm"/>
          </a:ln>
          <a:effectLst/>
        </p:spPr>
        <p:txBody>
          <a:bodyPr anchor="ctr">
            <a:spAutoFit/>
          </a:bodyPr>
          <a:lstStyle/>
          <a:p>
            <a:pPr>
              <a:spcBef>
                <a:spcPct val="50000"/>
              </a:spcBef>
            </a:pPr>
            <a:r>
              <a:rPr lang="en-US" sz="800" b="0"/>
              <a:t>B_op</a:t>
            </a:r>
          </a:p>
        </p:txBody>
      </p:sp>
      <p:sp>
        <p:nvSpPr>
          <p:cNvPr id="301185" name="Rectangle 129"/>
          <p:cNvSpPr>
            <a:spLocks noChangeArrowheads="1"/>
          </p:cNvSpPr>
          <p:nvPr/>
        </p:nvSpPr>
        <p:spPr bwMode="auto">
          <a:xfrm>
            <a:off x="5486400" y="3124200"/>
            <a:ext cx="304800" cy="152400"/>
          </a:xfrm>
          <a:prstGeom prst="rect">
            <a:avLst/>
          </a:prstGeom>
          <a:solidFill>
            <a:srgbClr val="99CCFF"/>
          </a:solidFill>
          <a:ln w="12700">
            <a:solidFill>
              <a:schemeClr val="tx1"/>
            </a:solidFill>
            <a:miter lim="800000"/>
            <a:headEnd/>
            <a:tailEnd/>
          </a:ln>
          <a:effectLst/>
        </p:spPr>
        <p:txBody>
          <a:bodyPr wrap="none" lIns="92075" tIns="46038" rIns="92075" bIns="46038" anchor="ctr"/>
          <a:lstStyle/>
          <a:p>
            <a:pPr>
              <a:lnSpc>
                <a:spcPct val="87000"/>
              </a:lnSpc>
            </a:pPr>
            <a:r>
              <a:rPr lang="en-US" sz="700" b="0">
                <a:solidFill>
                  <a:schemeClr val="bg2"/>
                </a:solidFill>
                <a:cs typeface="Arial" pitchFamily="34" charset="0"/>
              </a:rPr>
              <a:t>Prev A</a:t>
            </a:r>
          </a:p>
        </p:txBody>
      </p:sp>
      <p:sp>
        <p:nvSpPr>
          <p:cNvPr id="301186" name="Line 130"/>
          <p:cNvSpPr>
            <a:spLocks noChangeShapeType="1"/>
          </p:cNvSpPr>
          <p:nvPr/>
        </p:nvSpPr>
        <p:spPr bwMode="auto">
          <a:xfrm>
            <a:off x="5629275" y="3276600"/>
            <a:ext cx="0" cy="2286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87" name="Line 131"/>
          <p:cNvSpPr>
            <a:spLocks noChangeShapeType="1"/>
          </p:cNvSpPr>
          <p:nvPr/>
        </p:nvSpPr>
        <p:spPr bwMode="auto">
          <a:xfrm>
            <a:off x="5638800" y="2971800"/>
            <a:ext cx="0" cy="1524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88" name="Text Box 132"/>
          <p:cNvSpPr txBox="1">
            <a:spLocks noChangeArrowheads="1"/>
          </p:cNvSpPr>
          <p:nvPr/>
        </p:nvSpPr>
        <p:spPr bwMode="auto">
          <a:xfrm>
            <a:off x="5410200" y="2819400"/>
            <a:ext cx="457200" cy="214313"/>
          </a:xfrm>
          <a:prstGeom prst="rect">
            <a:avLst/>
          </a:prstGeom>
          <a:noFill/>
          <a:ln w="12700">
            <a:noFill/>
            <a:miter lim="800000"/>
            <a:headEnd type="none" w="sm" len="sm"/>
            <a:tailEnd type="none" w="sm" len="sm"/>
          </a:ln>
          <a:effectLst/>
        </p:spPr>
        <p:txBody>
          <a:bodyPr anchor="ctr">
            <a:spAutoFit/>
          </a:bodyPr>
          <a:lstStyle/>
          <a:p>
            <a:pPr>
              <a:spcBef>
                <a:spcPct val="50000"/>
              </a:spcBef>
            </a:pPr>
            <a:r>
              <a:rPr lang="en-US" sz="800" b="0"/>
              <a:t>A_op</a:t>
            </a:r>
          </a:p>
        </p:txBody>
      </p:sp>
      <p:sp>
        <p:nvSpPr>
          <p:cNvPr id="301189" name="Line 133"/>
          <p:cNvSpPr>
            <a:spLocks noChangeShapeType="1"/>
          </p:cNvSpPr>
          <p:nvPr/>
        </p:nvSpPr>
        <p:spPr bwMode="auto">
          <a:xfrm flipV="1">
            <a:off x="5334000" y="2438400"/>
            <a:ext cx="0" cy="7620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90" name="Line 134"/>
          <p:cNvSpPr>
            <a:spLocks noChangeShapeType="1"/>
          </p:cNvSpPr>
          <p:nvPr/>
        </p:nvSpPr>
        <p:spPr bwMode="auto">
          <a:xfrm>
            <a:off x="5334000" y="2438400"/>
            <a:ext cx="609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91" name="AutoShape 135"/>
          <p:cNvSpPr>
            <a:spLocks noChangeArrowheads="1"/>
          </p:cNvSpPr>
          <p:nvPr/>
        </p:nvSpPr>
        <p:spPr bwMode="auto">
          <a:xfrm>
            <a:off x="5562600" y="838200"/>
            <a:ext cx="1524000" cy="1524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99CCFF"/>
          </a:solidFill>
          <a:ln w="12700">
            <a:solidFill>
              <a:schemeClr val="bg2"/>
            </a:solidFill>
            <a:miter lim="800000"/>
            <a:headEnd/>
            <a:tailEnd/>
          </a:ln>
          <a:effectLst/>
        </p:spPr>
        <p:txBody>
          <a:bodyPr wrap="none" lIns="92075" tIns="46038" rIns="92075" bIns="46038" anchor="ctr"/>
          <a:lstStyle/>
          <a:p>
            <a:pPr>
              <a:lnSpc>
                <a:spcPct val="87000"/>
              </a:lnSpc>
            </a:pPr>
            <a:endParaRPr lang="en-US" sz="2100" b="0"/>
          </a:p>
        </p:txBody>
      </p:sp>
      <p:sp>
        <p:nvSpPr>
          <p:cNvPr id="301192" name="Line 136"/>
          <p:cNvSpPr>
            <a:spLocks noChangeShapeType="1"/>
          </p:cNvSpPr>
          <p:nvPr/>
        </p:nvSpPr>
        <p:spPr bwMode="auto">
          <a:xfrm>
            <a:off x="5867400" y="1066800"/>
            <a:ext cx="0" cy="1524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93" name="Line 137"/>
          <p:cNvSpPr>
            <a:spLocks noChangeShapeType="1"/>
          </p:cNvSpPr>
          <p:nvPr/>
        </p:nvSpPr>
        <p:spPr bwMode="auto">
          <a:xfrm>
            <a:off x="6781800" y="1066800"/>
            <a:ext cx="0" cy="1524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194" name="Line 138"/>
          <p:cNvSpPr>
            <a:spLocks noChangeShapeType="1"/>
          </p:cNvSpPr>
          <p:nvPr/>
        </p:nvSpPr>
        <p:spPr bwMode="auto">
          <a:xfrm flipH="1">
            <a:off x="5867400" y="1066800"/>
            <a:ext cx="914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95" name="Line 139"/>
          <p:cNvSpPr>
            <a:spLocks noChangeShapeType="1"/>
          </p:cNvSpPr>
          <p:nvPr/>
        </p:nvSpPr>
        <p:spPr bwMode="auto">
          <a:xfrm flipV="1">
            <a:off x="6324600" y="990600"/>
            <a:ext cx="0" cy="762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96" name="Rectangle 140"/>
          <p:cNvSpPr>
            <a:spLocks noGrp="1" noChangeArrowheads="1"/>
          </p:cNvSpPr>
          <p:nvPr>
            <p:ph type="title"/>
          </p:nvPr>
        </p:nvSpPr>
        <p:spPr>
          <a:xfrm>
            <a:off x="990600" y="-304800"/>
            <a:ext cx="7542213" cy="1141413"/>
          </a:xfrm>
        </p:spPr>
        <p:txBody>
          <a:bodyPr/>
          <a:lstStyle/>
          <a:p>
            <a:r>
              <a:rPr lang="en-US"/>
              <a:t>MicroEngine v2</a:t>
            </a:r>
          </a:p>
        </p:txBody>
      </p:sp>
      <p:sp>
        <p:nvSpPr>
          <p:cNvPr id="301197" name="AutoShape 141"/>
          <p:cNvSpPr>
            <a:spLocks noChangeArrowheads="1"/>
          </p:cNvSpPr>
          <p:nvPr/>
        </p:nvSpPr>
        <p:spPr bwMode="auto">
          <a:xfrm>
            <a:off x="3810000" y="6400800"/>
            <a:ext cx="1524000" cy="1524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99CCFF"/>
          </a:solidFill>
          <a:ln w="12700">
            <a:solidFill>
              <a:schemeClr val="bg2"/>
            </a:solidFill>
            <a:miter lim="800000"/>
            <a:headEnd/>
            <a:tailEnd/>
          </a:ln>
          <a:effectLst/>
        </p:spPr>
        <p:txBody>
          <a:bodyPr wrap="none" lIns="92075" tIns="46038" rIns="92075" bIns="46038" anchor="ctr"/>
          <a:lstStyle/>
          <a:p>
            <a:pPr>
              <a:lnSpc>
                <a:spcPct val="87000"/>
              </a:lnSpc>
            </a:pPr>
            <a:endParaRPr lang="en-US" sz="2100" b="0"/>
          </a:p>
        </p:txBody>
      </p:sp>
      <p:sp>
        <p:nvSpPr>
          <p:cNvPr id="301198" name="Line 142"/>
          <p:cNvSpPr>
            <a:spLocks noChangeShapeType="1"/>
          </p:cNvSpPr>
          <p:nvPr/>
        </p:nvSpPr>
        <p:spPr bwMode="auto">
          <a:xfrm flipH="1">
            <a:off x="4114800" y="6629400"/>
            <a:ext cx="914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1199" name="Line 143"/>
          <p:cNvSpPr>
            <a:spLocks noChangeShapeType="1"/>
          </p:cNvSpPr>
          <p:nvPr/>
        </p:nvSpPr>
        <p:spPr bwMode="auto">
          <a:xfrm>
            <a:off x="4114800" y="6629400"/>
            <a:ext cx="0" cy="2286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200" name="Line 144"/>
          <p:cNvSpPr>
            <a:spLocks noChangeShapeType="1"/>
          </p:cNvSpPr>
          <p:nvPr/>
        </p:nvSpPr>
        <p:spPr bwMode="auto">
          <a:xfrm>
            <a:off x="5029200" y="6629400"/>
            <a:ext cx="0" cy="228600"/>
          </a:xfrm>
          <a:prstGeom prst="line">
            <a:avLst/>
          </a:prstGeom>
          <a:noFill/>
          <a:ln w="12700">
            <a:solidFill>
              <a:schemeClr val="tx1"/>
            </a:solidFill>
            <a:round/>
            <a:headEnd type="none" w="sm" len="sm"/>
            <a:tailEnd type="triangle" w="sm" len="sm"/>
          </a:ln>
          <a:effectLst/>
        </p:spPr>
        <p:txBody>
          <a:bodyPr wrap="none" anchor="ctr"/>
          <a:lstStyle/>
          <a:p>
            <a:endParaRPr lang="en-US"/>
          </a:p>
        </p:txBody>
      </p:sp>
      <p:sp>
        <p:nvSpPr>
          <p:cNvPr id="301201" name="Line 145"/>
          <p:cNvSpPr>
            <a:spLocks noChangeShapeType="1"/>
          </p:cNvSpPr>
          <p:nvPr/>
        </p:nvSpPr>
        <p:spPr bwMode="auto">
          <a:xfrm>
            <a:off x="4572000" y="6553200"/>
            <a:ext cx="0" cy="7620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t>Network Processor &amp; Its Applications</a:t>
            </a:r>
          </a:p>
        </p:txBody>
      </p:sp>
      <p:sp>
        <p:nvSpPr>
          <p:cNvPr id="7" name="Slide Number Placeholder 5"/>
          <p:cNvSpPr>
            <a:spLocks noGrp="1"/>
          </p:cNvSpPr>
          <p:nvPr>
            <p:ph type="sldNum" sz="quarter" idx="12"/>
          </p:nvPr>
        </p:nvSpPr>
        <p:spPr/>
        <p:txBody>
          <a:bodyPr/>
          <a:lstStyle/>
          <a:p>
            <a:fld id="{64AFF62C-E069-41D3-B63E-729D764536E9}" type="slidenum">
              <a:rPr lang="en-US"/>
              <a:pPr/>
              <a:t>23</a:t>
            </a:fld>
            <a:endParaRPr lang="en-US"/>
          </a:p>
        </p:txBody>
      </p:sp>
      <p:sp>
        <p:nvSpPr>
          <p:cNvPr id="449538" name="Rectangle 2"/>
          <p:cNvSpPr>
            <a:spLocks noGrp="1" noChangeArrowheads="1"/>
          </p:cNvSpPr>
          <p:nvPr>
            <p:ph type="title"/>
          </p:nvPr>
        </p:nvSpPr>
        <p:spPr>
          <a:xfrm>
            <a:off x="1143000" y="304800"/>
            <a:ext cx="7543800" cy="407988"/>
          </a:xfrm>
        </p:spPr>
        <p:txBody>
          <a:bodyPr/>
          <a:lstStyle/>
          <a:p>
            <a:r>
              <a:rPr lang="en-US" sz="3200"/>
              <a:t>Example Toaster System: Cisco 10000</a:t>
            </a:r>
          </a:p>
        </p:txBody>
      </p:sp>
      <p:sp>
        <p:nvSpPr>
          <p:cNvPr id="449539" name="Rectangle 3"/>
          <p:cNvSpPr>
            <a:spLocks noGrp="1" noChangeArrowheads="1"/>
          </p:cNvSpPr>
          <p:nvPr>
            <p:ph type="body" idx="1"/>
          </p:nvPr>
        </p:nvSpPr>
        <p:spPr>
          <a:xfrm>
            <a:off x="609600" y="4495800"/>
            <a:ext cx="8077200" cy="1905000"/>
          </a:xfrm>
          <a:noFill/>
          <a:ln/>
        </p:spPr>
        <p:txBody>
          <a:bodyPr/>
          <a:lstStyle/>
          <a:p>
            <a:pPr>
              <a:lnSpc>
                <a:spcPct val="90000"/>
              </a:lnSpc>
            </a:pPr>
            <a:r>
              <a:rPr lang="en-US" sz="1700"/>
              <a:t>Almost all data plane operations execute on the programmable XMC</a:t>
            </a:r>
          </a:p>
          <a:p>
            <a:pPr>
              <a:lnSpc>
                <a:spcPct val="90000"/>
              </a:lnSpc>
            </a:pPr>
            <a:r>
              <a:rPr lang="en-US" sz="1700"/>
              <a:t>Pipeline stages are assigned tasks – e.g. classification, routing, firewall, MPLS</a:t>
            </a:r>
          </a:p>
          <a:p>
            <a:pPr lvl="1">
              <a:lnSpc>
                <a:spcPct val="90000"/>
              </a:lnSpc>
            </a:pPr>
            <a:r>
              <a:rPr lang="en-US" sz="1500"/>
              <a:t>Classic SW load balancing problem</a:t>
            </a:r>
          </a:p>
          <a:p>
            <a:pPr>
              <a:lnSpc>
                <a:spcPct val="90000"/>
              </a:lnSpc>
            </a:pPr>
            <a:r>
              <a:rPr lang="en-US" sz="1700"/>
              <a:t>External SDRAM shared by common pipe stages</a:t>
            </a:r>
          </a:p>
        </p:txBody>
      </p:sp>
      <p:pic>
        <p:nvPicPr>
          <p:cNvPr id="449540" name="Picture 4"/>
          <p:cNvPicPr>
            <a:picLocks noChangeAspect="1" noChangeArrowheads="1"/>
          </p:cNvPicPr>
          <p:nvPr/>
        </p:nvPicPr>
        <p:blipFill>
          <a:blip r:embed="rId3" cstate="print"/>
          <a:srcRect/>
          <a:stretch>
            <a:fillRect/>
          </a:stretch>
        </p:blipFill>
        <p:spPr bwMode="auto">
          <a:xfrm>
            <a:off x="304800" y="1035050"/>
            <a:ext cx="8002588" cy="315595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dirty="0"/>
              <a:t>Network Processor &amp; Its Applications</a:t>
            </a:r>
          </a:p>
        </p:txBody>
      </p:sp>
      <p:sp>
        <p:nvSpPr>
          <p:cNvPr id="7" name="Slide Number Placeholder 5"/>
          <p:cNvSpPr>
            <a:spLocks noGrp="1"/>
          </p:cNvSpPr>
          <p:nvPr>
            <p:ph type="sldNum" sz="quarter" idx="12"/>
          </p:nvPr>
        </p:nvSpPr>
        <p:spPr/>
        <p:txBody>
          <a:bodyPr/>
          <a:lstStyle/>
          <a:p>
            <a:fld id="{E53419DD-0801-46C0-916A-E254CF277FBE}" type="slidenum">
              <a:rPr lang="en-US"/>
              <a:pPr/>
              <a:t>24</a:t>
            </a:fld>
            <a:endParaRPr lang="en-US" dirty="0"/>
          </a:p>
        </p:txBody>
      </p:sp>
      <p:sp>
        <p:nvSpPr>
          <p:cNvPr id="451586" name="Rectangle 2"/>
          <p:cNvSpPr>
            <a:spLocks noGrp="1" noChangeArrowheads="1"/>
          </p:cNvSpPr>
          <p:nvPr>
            <p:ph type="title"/>
          </p:nvPr>
        </p:nvSpPr>
        <p:spPr>
          <a:xfrm>
            <a:off x="1676400" y="381000"/>
            <a:ext cx="6684963" cy="474663"/>
          </a:xfrm>
        </p:spPr>
        <p:txBody>
          <a:bodyPr/>
          <a:lstStyle/>
          <a:p>
            <a:r>
              <a:rPr lang="en-US"/>
              <a:t>IBM PowerNP</a:t>
            </a:r>
          </a:p>
        </p:txBody>
      </p:sp>
      <p:sp>
        <p:nvSpPr>
          <p:cNvPr id="451587" name="Rectangle 3"/>
          <p:cNvSpPr>
            <a:spLocks noGrp="1" noChangeArrowheads="1"/>
          </p:cNvSpPr>
          <p:nvPr>
            <p:ph type="body" idx="1"/>
          </p:nvPr>
        </p:nvSpPr>
        <p:spPr>
          <a:xfrm>
            <a:off x="609600" y="1143000"/>
            <a:ext cx="3657600" cy="4495800"/>
          </a:xfrm>
        </p:spPr>
        <p:txBody>
          <a:bodyPr/>
          <a:lstStyle/>
          <a:p>
            <a:pPr>
              <a:lnSpc>
                <a:spcPct val="80000"/>
              </a:lnSpc>
            </a:pPr>
            <a:r>
              <a:rPr lang="en-US" sz="2000" dirty="0"/>
              <a:t>16 </a:t>
            </a:r>
            <a:r>
              <a:rPr lang="en-US" sz="2000" dirty="0" err="1"/>
              <a:t>pico-procesors</a:t>
            </a:r>
            <a:r>
              <a:rPr lang="en-US" sz="2000" dirty="0"/>
              <a:t> and 1 </a:t>
            </a:r>
            <a:r>
              <a:rPr lang="en-US" sz="2000" dirty="0" err="1"/>
              <a:t>powerPC</a:t>
            </a:r>
            <a:endParaRPr lang="en-US" sz="2000" dirty="0"/>
          </a:p>
          <a:p>
            <a:pPr>
              <a:lnSpc>
                <a:spcPct val="80000"/>
              </a:lnSpc>
            </a:pPr>
            <a:r>
              <a:rPr lang="en-US" sz="2000" dirty="0"/>
              <a:t>Each </a:t>
            </a:r>
            <a:r>
              <a:rPr lang="en-US" sz="2000" dirty="0" err="1"/>
              <a:t>pico</a:t>
            </a:r>
            <a:r>
              <a:rPr lang="en-US" sz="2000" dirty="0"/>
              <a:t>-processor</a:t>
            </a:r>
          </a:p>
          <a:p>
            <a:pPr lvl="1">
              <a:lnSpc>
                <a:spcPct val="80000"/>
              </a:lnSpc>
            </a:pPr>
            <a:r>
              <a:rPr lang="en-US" sz="1800" dirty="0"/>
              <a:t>Support 2 hardware threads</a:t>
            </a:r>
          </a:p>
          <a:p>
            <a:pPr lvl="1">
              <a:lnSpc>
                <a:spcPct val="80000"/>
              </a:lnSpc>
            </a:pPr>
            <a:r>
              <a:rPr lang="en-US" sz="1800" dirty="0"/>
              <a:t>3 stage pipeline : fetch/decode/execute</a:t>
            </a:r>
          </a:p>
          <a:p>
            <a:pPr>
              <a:lnSpc>
                <a:spcPct val="80000"/>
              </a:lnSpc>
            </a:pPr>
            <a:r>
              <a:rPr lang="en-US" sz="2000" dirty="0"/>
              <a:t>Dyadic Processing Unit</a:t>
            </a:r>
          </a:p>
          <a:p>
            <a:pPr lvl="1">
              <a:lnSpc>
                <a:spcPct val="80000"/>
              </a:lnSpc>
            </a:pPr>
            <a:r>
              <a:rPr lang="en-US" sz="1800" dirty="0"/>
              <a:t>Two </a:t>
            </a:r>
            <a:r>
              <a:rPr lang="en-US" sz="1800" dirty="0" err="1"/>
              <a:t>pico</a:t>
            </a:r>
            <a:r>
              <a:rPr lang="en-US" sz="1800" dirty="0"/>
              <a:t>-processors</a:t>
            </a:r>
          </a:p>
          <a:p>
            <a:pPr lvl="1">
              <a:lnSpc>
                <a:spcPct val="80000"/>
              </a:lnSpc>
            </a:pPr>
            <a:r>
              <a:rPr lang="en-US" sz="1800" dirty="0"/>
              <a:t>2KB Shared memory</a:t>
            </a:r>
          </a:p>
          <a:p>
            <a:pPr lvl="1">
              <a:lnSpc>
                <a:spcPct val="80000"/>
              </a:lnSpc>
            </a:pPr>
            <a:r>
              <a:rPr lang="en-US" sz="1800" dirty="0"/>
              <a:t>Tree search engine</a:t>
            </a:r>
          </a:p>
          <a:p>
            <a:pPr>
              <a:lnSpc>
                <a:spcPct val="80000"/>
              </a:lnSpc>
            </a:pPr>
            <a:r>
              <a:rPr lang="en-US" sz="2000" dirty="0"/>
              <a:t>Focus is layers 2-4</a:t>
            </a:r>
          </a:p>
          <a:p>
            <a:pPr>
              <a:lnSpc>
                <a:spcPct val="80000"/>
              </a:lnSpc>
            </a:pPr>
            <a:r>
              <a:rPr lang="en-US" sz="2000" dirty="0"/>
              <a:t>PowerPC 405 for control plane operations</a:t>
            </a:r>
          </a:p>
          <a:p>
            <a:pPr lvl="1">
              <a:lnSpc>
                <a:spcPct val="80000"/>
              </a:lnSpc>
            </a:pPr>
            <a:r>
              <a:rPr lang="en-US" sz="1800" dirty="0"/>
              <a:t>16K I and D caches</a:t>
            </a:r>
          </a:p>
          <a:p>
            <a:pPr>
              <a:lnSpc>
                <a:spcPct val="80000"/>
              </a:lnSpc>
            </a:pPr>
            <a:r>
              <a:rPr lang="en-US" sz="2000" dirty="0"/>
              <a:t>Target is OC-48</a:t>
            </a:r>
          </a:p>
          <a:p>
            <a:pPr>
              <a:lnSpc>
                <a:spcPct val="80000"/>
              </a:lnSpc>
            </a:pPr>
            <a:endParaRPr lang="en-US" sz="2000" dirty="0"/>
          </a:p>
          <a:p>
            <a:pPr>
              <a:lnSpc>
                <a:spcPct val="55000"/>
              </a:lnSpc>
              <a:buNone/>
            </a:pPr>
            <a:endParaRPr lang="en-US" sz="3600" dirty="0"/>
          </a:p>
        </p:txBody>
      </p:sp>
      <p:pic>
        <p:nvPicPr>
          <p:cNvPr id="451588" name="Picture 4"/>
          <p:cNvPicPr>
            <a:picLocks noChangeAspect="1" noChangeArrowheads="1"/>
          </p:cNvPicPr>
          <p:nvPr/>
        </p:nvPicPr>
        <p:blipFill>
          <a:blip r:embed="rId3" cstate="print"/>
          <a:srcRect/>
          <a:stretch>
            <a:fillRect/>
          </a:stretch>
        </p:blipFill>
        <p:spPr bwMode="auto">
          <a:xfrm>
            <a:off x="4114800" y="1143000"/>
            <a:ext cx="4876800" cy="525780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Network Processor &amp; Its Applications</a:t>
            </a:r>
          </a:p>
        </p:txBody>
      </p:sp>
      <p:sp>
        <p:nvSpPr>
          <p:cNvPr id="6" name="Slide Number Placeholder 5"/>
          <p:cNvSpPr>
            <a:spLocks noGrp="1"/>
          </p:cNvSpPr>
          <p:nvPr>
            <p:ph type="sldNum" sz="quarter" idx="12"/>
          </p:nvPr>
        </p:nvSpPr>
        <p:spPr/>
        <p:txBody>
          <a:bodyPr/>
          <a:lstStyle/>
          <a:p>
            <a:fld id="{6C55B9A0-B857-4589-BC15-19831DBA3135}" type="slidenum">
              <a:rPr lang="en-US"/>
              <a:pPr/>
              <a:t>25</a:t>
            </a:fld>
            <a:endParaRPr lang="en-US"/>
          </a:p>
        </p:txBody>
      </p:sp>
      <p:sp>
        <p:nvSpPr>
          <p:cNvPr id="453634" name="Rectangle 2"/>
          <p:cNvSpPr>
            <a:spLocks noGrp="1" noChangeArrowheads="1"/>
          </p:cNvSpPr>
          <p:nvPr>
            <p:ph type="title"/>
          </p:nvPr>
        </p:nvSpPr>
        <p:spPr>
          <a:xfrm>
            <a:off x="1295400" y="228600"/>
            <a:ext cx="6837363" cy="474663"/>
          </a:xfrm>
        </p:spPr>
        <p:txBody>
          <a:bodyPr/>
          <a:lstStyle/>
          <a:p>
            <a:r>
              <a:rPr lang="en-US"/>
              <a:t>C-Port C-5 Chip Architecture</a:t>
            </a:r>
          </a:p>
        </p:txBody>
      </p:sp>
      <p:pic>
        <p:nvPicPr>
          <p:cNvPr id="453635" name="Picture 3"/>
          <p:cNvPicPr>
            <a:picLocks noChangeAspect="1" noChangeArrowheads="1"/>
          </p:cNvPicPr>
          <p:nvPr/>
        </p:nvPicPr>
        <p:blipFill>
          <a:blip r:embed="rId3" cstate="print"/>
          <a:srcRect/>
          <a:stretch>
            <a:fillRect/>
          </a:stretch>
        </p:blipFill>
        <p:spPr bwMode="auto">
          <a:xfrm>
            <a:off x="838200" y="1219200"/>
            <a:ext cx="7620000" cy="4552950"/>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a:xfrm>
            <a:off x="685800" y="0"/>
            <a:ext cx="7772400" cy="914400"/>
          </a:xfrm>
        </p:spPr>
        <p:txBody>
          <a:bodyPr/>
          <a:lstStyle/>
          <a:p>
            <a:pPr algn="ctr"/>
            <a:r>
              <a:rPr lang="en-US" b="1" dirty="0" smtClean="0">
                <a:solidFill>
                  <a:srgbClr val="114FFB"/>
                </a:solidFill>
              </a:rPr>
              <a:t>Design of a Web Switch                  (IEEE Micro 2006)</a:t>
            </a:r>
            <a:endParaRPr lang="en-US" b="1" dirty="0">
              <a:solidFill>
                <a:srgbClr val="114FFB"/>
              </a:solidFill>
            </a:endParaRPr>
          </a:p>
        </p:txBody>
      </p:sp>
      <p:grpSp>
        <p:nvGrpSpPr>
          <p:cNvPr id="2" name="Group 3"/>
          <p:cNvGrpSpPr>
            <a:grpSpLocks/>
          </p:cNvGrpSpPr>
          <p:nvPr/>
        </p:nvGrpSpPr>
        <p:grpSpPr bwMode="auto">
          <a:xfrm>
            <a:off x="228600" y="1066800"/>
            <a:ext cx="4267200" cy="1846263"/>
            <a:chOff x="480" y="1048"/>
            <a:chExt cx="4704" cy="1616"/>
          </a:xfrm>
        </p:grpSpPr>
        <p:pic>
          <p:nvPicPr>
            <p:cNvPr id="484356" name="Picture 4" descr="BS00580_"/>
            <p:cNvPicPr>
              <a:picLocks noChangeAspect="1" noChangeArrowheads="1"/>
            </p:cNvPicPr>
            <p:nvPr/>
          </p:nvPicPr>
          <p:blipFill>
            <a:blip r:embed="rId3" cstate="print"/>
            <a:srcRect/>
            <a:stretch>
              <a:fillRect/>
            </a:stretch>
          </p:blipFill>
          <p:spPr bwMode="auto">
            <a:xfrm>
              <a:off x="3939" y="1166"/>
              <a:ext cx="642" cy="317"/>
            </a:xfrm>
            <a:prstGeom prst="rect">
              <a:avLst/>
            </a:prstGeom>
            <a:noFill/>
          </p:spPr>
        </p:pic>
        <p:sp>
          <p:nvSpPr>
            <p:cNvPr id="484357" name="Rectangle 5"/>
            <p:cNvSpPr>
              <a:spLocks noChangeArrowheads="1"/>
            </p:cNvSpPr>
            <p:nvPr/>
          </p:nvSpPr>
          <p:spPr bwMode="auto">
            <a:xfrm>
              <a:off x="2638" y="1664"/>
              <a:ext cx="556" cy="255"/>
            </a:xfrm>
            <a:prstGeom prst="rect">
              <a:avLst/>
            </a:prstGeom>
            <a:solidFill>
              <a:srgbClr val="FFFFFF"/>
            </a:solidFill>
            <a:ln w="9525">
              <a:miter lim="800000"/>
              <a:headEnd/>
              <a:tailEnd/>
            </a:ln>
            <a:effectLst/>
            <a:scene3d>
              <a:camera prst="legacyObliqueTopRight"/>
              <a:lightRig rig="legacyFlat3" dir="b"/>
            </a:scene3d>
            <a:sp3d extrusionH="277800" prstMaterial="legacyMatte">
              <a:bevelT w="13500" h="13500" prst="angle"/>
              <a:bevelB w="13500" h="13500" prst="angle"/>
              <a:extrusionClr>
                <a:srgbClr val="808080"/>
              </a:extrusionClr>
            </a:sp3d>
          </p:spPr>
          <p:txBody>
            <a:bodyPr>
              <a:flatTx/>
            </a:bodyPr>
            <a:lstStyle/>
            <a:p>
              <a:endParaRPr lang="en-US"/>
            </a:p>
          </p:txBody>
        </p:sp>
        <p:sp>
          <p:nvSpPr>
            <p:cNvPr id="484358" name="Rectangle 6" descr="dols_pe_2450w"/>
            <p:cNvSpPr>
              <a:spLocks noChangeArrowheads="1"/>
            </p:cNvSpPr>
            <p:nvPr/>
          </p:nvSpPr>
          <p:spPr bwMode="auto">
            <a:xfrm>
              <a:off x="2638" y="1783"/>
              <a:ext cx="556" cy="118"/>
            </a:xfrm>
            <a:prstGeom prst="rect">
              <a:avLst/>
            </a:prstGeom>
            <a:blipFill dpi="0" rotWithShape="0">
              <a:blip r:embed="rId4" cstate="print"/>
              <a:srcRect/>
              <a:stretch>
                <a:fillRect/>
              </a:stretch>
            </a:blipFill>
            <a:ln w="25400">
              <a:solidFill>
                <a:srgbClr val="808080"/>
              </a:solidFill>
              <a:miter lim="800000"/>
              <a:headEnd/>
              <a:tailEnd/>
            </a:ln>
            <a:effectLst/>
          </p:spPr>
          <p:txBody>
            <a:bodyPr/>
            <a:lstStyle/>
            <a:p>
              <a:endParaRPr lang="en-US"/>
            </a:p>
          </p:txBody>
        </p:sp>
        <p:sp>
          <p:nvSpPr>
            <p:cNvPr id="484359" name="Rectangle 7" descr="dols_pe_2450w"/>
            <p:cNvSpPr>
              <a:spLocks noChangeArrowheads="1"/>
            </p:cNvSpPr>
            <p:nvPr/>
          </p:nvSpPr>
          <p:spPr bwMode="auto">
            <a:xfrm>
              <a:off x="2638" y="1664"/>
              <a:ext cx="556" cy="119"/>
            </a:xfrm>
            <a:prstGeom prst="rect">
              <a:avLst/>
            </a:prstGeom>
            <a:blipFill dpi="0" rotWithShape="0">
              <a:blip r:embed="rId4" cstate="print"/>
              <a:srcRect/>
              <a:stretch>
                <a:fillRect/>
              </a:stretch>
            </a:blipFill>
            <a:ln w="25400">
              <a:solidFill>
                <a:srgbClr val="808080"/>
              </a:solidFill>
              <a:miter lim="800000"/>
              <a:headEnd/>
              <a:tailEnd/>
            </a:ln>
            <a:effectLst/>
          </p:spPr>
          <p:txBody>
            <a:bodyPr/>
            <a:lstStyle/>
            <a:p>
              <a:endParaRPr lang="en-US"/>
            </a:p>
          </p:txBody>
        </p:sp>
        <p:sp>
          <p:nvSpPr>
            <p:cNvPr id="484360" name="Text Box 8"/>
            <p:cNvSpPr txBox="1">
              <a:spLocks noChangeArrowheads="1"/>
            </p:cNvSpPr>
            <p:nvPr/>
          </p:nvSpPr>
          <p:spPr bwMode="auto">
            <a:xfrm>
              <a:off x="2573" y="2253"/>
              <a:ext cx="679" cy="214"/>
            </a:xfrm>
            <a:prstGeom prst="rect">
              <a:avLst/>
            </a:prstGeom>
            <a:noFill/>
            <a:ln w="9525">
              <a:noFill/>
              <a:miter lim="800000"/>
              <a:headEnd/>
              <a:tailEnd/>
            </a:ln>
            <a:effectLst/>
          </p:spPr>
          <p:txBody>
            <a:bodyPr wrap="none">
              <a:spAutoFit/>
            </a:bodyPr>
            <a:lstStyle/>
            <a:p>
              <a:pPr algn="ctr"/>
              <a:r>
                <a:rPr lang="en-US" sz="1000" b="1">
                  <a:latin typeface="Tahoma" pitchFamily="34" charset="0"/>
                </a:rPr>
                <a:t>Switch</a:t>
              </a:r>
            </a:p>
          </p:txBody>
        </p:sp>
        <p:sp>
          <p:nvSpPr>
            <p:cNvPr id="484361" name="Text Box 9"/>
            <p:cNvSpPr txBox="1">
              <a:spLocks noChangeArrowheads="1"/>
            </p:cNvSpPr>
            <p:nvPr/>
          </p:nvSpPr>
          <p:spPr bwMode="auto">
            <a:xfrm>
              <a:off x="4192" y="1502"/>
              <a:ext cx="203" cy="200"/>
            </a:xfrm>
            <a:prstGeom prst="rect">
              <a:avLst/>
            </a:prstGeom>
            <a:noFill/>
            <a:ln w="9525">
              <a:noFill/>
              <a:miter lim="800000"/>
              <a:headEnd/>
              <a:tailEnd/>
            </a:ln>
            <a:effectLst/>
          </p:spPr>
          <p:txBody>
            <a:bodyPr wrap="none">
              <a:spAutoFit/>
            </a:bodyPr>
            <a:lstStyle/>
            <a:p>
              <a:pPr algn="ctr"/>
              <a:endParaRPr lang="en-US" sz="900">
                <a:latin typeface="Tahoma" pitchFamily="34" charset="0"/>
              </a:endParaRPr>
            </a:p>
          </p:txBody>
        </p:sp>
        <p:sp>
          <p:nvSpPr>
            <p:cNvPr id="484362" name="Text Box 10"/>
            <p:cNvSpPr txBox="1">
              <a:spLocks noChangeArrowheads="1"/>
            </p:cNvSpPr>
            <p:nvPr/>
          </p:nvSpPr>
          <p:spPr bwMode="auto">
            <a:xfrm>
              <a:off x="4211" y="1983"/>
              <a:ext cx="203" cy="200"/>
            </a:xfrm>
            <a:prstGeom prst="rect">
              <a:avLst/>
            </a:prstGeom>
            <a:noFill/>
            <a:ln w="9525">
              <a:noFill/>
              <a:miter lim="800000"/>
              <a:headEnd/>
              <a:tailEnd/>
            </a:ln>
            <a:effectLst/>
          </p:spPr>
          <p:txBody>
            <a:bodyPr wrap="none">
              <a:spAutoFit/>
            </a:bodyPr>
            <a:lstStyle/>
            <a:p>
              <a:pPr algn="ctr"/>
              <a:endParaRPr lang="en-US" sz="900">
                <a:latin typeface="Tahoma" pitchFamily="34" charset="0"/>
              </a:endParaRPr>
            </a:p>
          </p:txBody>
        </p:sp>
        <p:pic>
          <p:nvPicPr>
            <p:cNvPr id="484363" name="Picture 11" descr="BS00580_"/>
            <p:cNvPicPr>
              <a:picLocks noChangeAspect="1" noChangeArrowheads="1"/>
            </p:cNvPicPr>
            <p:nvPr/>
          </p:nvPicPr>
          <p:blipFill>
            <a:blip r:embed="rId3" cstate="print"/>
            <a:srcRect/>
            <a:stretch>
              <a:fillRect/>
            </a:stretch>
          </p:blipFill>
          <p:spPr bwMode="auto">
            <a:xfrm>
              <a:off x="3932" y="1642"/>
              <a:ext cx="641" cy="316"/>
            </a:xfrm>
            <a:prstGeom prst="rect">
              <a:avLst/>
            </a:prstGeom>
            <a:noFill/>
          </p:spPr>
        </p:pic>
        <p:pic>
          <p:nvPicPr>
            <p:cNvPr id="484364" name="Picture 12" descr="BS00580_"/>
            <p:cNvPicPr>
              <a:picLocks noChangeAspect="1" noChangeArrowheads="1"/>
            </p:cNvPicPr>
            <p:nvPr/>
          </p:nvPicPr>
          <p:blipFill>
            <a:blip r:embed="rId3" cstate="print"/>
            <a:srcRect/>
            <a:stretch>
              <a:fillRect/>
            </a:stretch>
          </p:blipFill>
          <p:spPr bwMode="auto">
            <a:xfrm>
              <a:off x="3932" y="2117"/>
              <a:ext cx="641" cy="316"/>
            </a:xfrm>
            <a:prstGeom prst="rect">
              <a:avLst/>
            </a:prstGeom>
            <a:noFill/>
          </p:spPr>
        </p:pic>
        <p:sp>
          <p:nvSpPr>
            <p:cNvPr id="484365" name="Text Box 13"/>
            <p:cNvSpPr txBox="1">
              <a:spLocks noChangeArrowheads="1"/>
            </p:cNvSpPr>
            <p:nvPr/>
          </p:nvSpPr>
          <p:spPr bwMode="auto">
            <a:xfrm>
              <a:off x="4211" y="2464"/>
              <a:ext cx="203" cy="200"/>
            </a:xfrm>
            <a:prstGeom prst="rect">
              <a:avLst/>
            </a:prstGeom>
            <a:noFill/>
            <a:ln w="9525">
              <a:noFill/>
              <a:miter lim="800000"/>
              <a:headEnd/>
              <a:tailEnd/>
            </a:ln>
            <a:effectLst/>
          </p:spPr>
          <p:txBody>
            <a:bodyPr wrap="none">
              <a:spAutoFit/>
            </a:bodyPr>
            <a:lstStyle/>
            <a:p>
              <a:pPr algn="ctr"/>
              <a:endParaRPr lang="en-US" sz="900">
                <a:latin typeface="Tahoma" pitchFamily="34" charset="0"/>
              </a:endParaRPr>
            </a:p>
          </p:txBody>
        </p:sp>
        <p:sp>
          <p:nvSpPr>
            <p:cNvPr id="484366" name="Line 14"/>
            <p:cNvSpPr>
              <a:spLocks noChangeShapeType="1"/>
            </p:cNvSpPr>
            <p:nvPr/>
          </p:nvSpPr>
          <p:spPr bwMode="auto">
            <a:xfrm flipV="1">
              <a:off x="3236" y="1404"/>
              <a:ext cx="649" cy="356"/>
            </a:xfrm>
            <a:prstGeom prst="line">
              <a:avLst/>
            </a:prstGeom>
            <a:noFill/>
            <a:ln w="12700">
              <a:solidFill>
                <a:schemeClr val="tx1"/>
              </a:solidFill>
              <a:round/>
              <a:headEnd type="none" w="lg" len="med"/>
              <a:tailEnd type="triangle" w="lg" len="med"/>
            </a:ln>
            <a:effectLst/>
          </p:spPr>
          <p:txBody>
            <a:bodyPr wrap="none" anchor="ctr"/>
            <a:lstStyle/>
            <a:p>
              <a:endParaRPr lang="en-US"/>
            </a:p>
          </p:txBody>
        </p:sp>
        <p:sp>
          <p:nvSpPr>
            <p:cNvPr id="484367" name="Line 15"/>
            <p:cNvSpPr>
              <a:spLocks noChangeShapeType="1"/>
            </p:cNvSpPr>
            <p:nvPr/>
          </p:nvSpPr>
          <p:spPr bwMode="auto">
            <a:xfrm flipV="1">
              <a:off x="3236" y="1800"/>
              <a:ext cx="649" cy="0"/>
            </a:xfrm>
            <a:prstGeom prst="line">
              <a:avLst/>
            </a:prstGeom>
            <a:noFill/>
            <a:ln w="12700">
              <a:solidFill>
                <a:schemeClr val="tx1"/>
              </a:solidFill>
              <a:round/>
              <a:headEnd type="none" w="lg" len="med"/>
              <a:tailEnd type="triangle" w="lg" len="med"/>
            </a:ln>
            <a:effectLst/>
          </p:spPr>
          <p:txBody>
            <a:bodyPr wrap="none" anchor="ctr"/>
            <a:lstStyle/>
            <a:p>
              <a:endParaRPr lang="en-US"/>
            </a:p>
          </p:txBody>
        </p:sp>
        <p:sp>
          <p:nvSpPr>
            <p:cNvPr id="484368" name="Line 16"/>
            <p:cNvSpPr>
              <a:spLocks noChangeShapeType="1"/>
            </p:cNvSpPr>
            <p:nvPr/>
          </p:nvSpPr>
          <p:spPr bwMode="auto">
            <a:xfrm>
              <a:off x="3236" y="1840"/>
              <a:ext cx="649" cy="396"/>
            </a:xfrm>
            <a:prstGeom prst="line">
              <a:avLst/>
            </a:prstGeom>
            <a:noFill/>
            <a:ln w="12700">
              <a:solidFill>
                <a:schemeClr val="tx1"/>
              </a:solidFill>
              <a:round/>
              <a:headEnd type="none" w="lg" len="med"/>
              <a:tailEnd type="triangle" w="lg" len="med"/>
            </a:ln>
            <a:effectLst/>
          </p:spPr>
          <p:txBody>
            <a:bodyPr wrap="none" anchor="ctr"/>
            <a:lstStyle/>
            <a:p>
              <a:endParaRPr lang="en-US"/>
            </a:p>
          </p:txBody>
        </p:sp>
        <p:sp>
          <p:nvSpPr>
            <p:cNvPr id="484369" name="Rectangle 17"/>
            <p:cNvSpPr>
              <a:spLocks noChangeArrowheads="1"/>
            </p:cNvSpPr>
            <p:nvPr/>
          </p:nvSpPr>
          <p:spPr bwMode="auto">
            <a:xfrm>
              <a:off x="2447" y="1048"/>
              <a:ext cx="2737" cy="1544"/>
            </a:xfrm>
            <a:prstGeom prst="rect">
              <a:avLst/>
            </a:prstGeom>
            <a:noFill/>
            <a:ln w="9525">
              <a:solidFill>
                <a:schemeClr val="tx1"/>
              </a:solidFill>
              <a:prstDash val="sysDot"/>
              <a:miter lim="800000"/>
              <a:headEnd/>
              <a:tailEnd/>
            </a:ln>
            <a:effectLst/>
          </p:spPr>
          <p:txBody>
            <a:bodyPr wrap="none" anchor="ctr"/>
            <a:lstStyle/>
            <a:p>
              <a:endParaRPr lang="en-US"/>
            </a:p>
          </p:txBody>
        </p:sp>
        <p:sp>
          <p:nvSpPr>
            <p:cNvPr id="484370" name="Text Box 18"/>
            <p:cNvSpPr txBox="1">
              <a:spLocks noChangeArrowheads="1"/>
            </p:cNvSpPr>
            <p:nvPr/>
          </p:nvSpPr>
          <p:spPr bwMode="auto">
            <a:xfrm>
              <a:off x="2773" y="1072"/>
              <a:ext cx="203" cy="200"/>
            </a:xfrm>
            <a:prstGeom prst="rect">
              <a:avLst/>
            </a:prstGeom>
            <a:noFill/>
            <a:ln w="9525">
              <a:noFill/>
              <a:miter lim="800000"/>
              <a:headEnd/>
              <a:tailEnd/>
            </a:ln>
            <a:effectLst/>
          </p:spPr>
          <p:txBody>
            <a:bodyPr wrap="none">
              <a:spAutoFit/>
            </a:bodyPr>
            <a:lstStyle/>
            <a:p>
              <a:pPr algn="ctr"/>
              <a:endParaRPr lang="en-US" sz="900">
                <a:latin typeface="Tahoma" pitchFamily="34" charset="0"/>
              </a:endParaRPr>
            </a:p>
          </p:txBody>
        </p:sp>
        <p:sp>
          <p:nvSpPr>
            <p:cNvPr id="484371" name="AutoShape 19" descr="cloud2_0"/>
            <p:cNvSpPr>
              <a:spLocks noChangeArrowheads="1"/>
            </p:cNvSpPr>
            <p:nvPr/>
          </p:nvSpPr>
          <p:spPr bwMode="auto">
            <a:xfrm>
              <a:off x="1008" y="1104"/>
              <a:ext cx="1160" cy="316"/>
            </a:xfrm>
            <a:prstGeom prst="cloudCallout">
              <a:avLst>
                <a:gd name="adj1" fmla="val 86032"/>
                <a:gd name="adj2" fmla="val 166139"/>
              </a:avLst>
            </a:prstGeom>
            <a:blipFill dpi="0" rotWithShape="0">
              <a:blip r:embed="rId5" cstate="print"/>
              <a:srcRect/>
              <a:stretch>
                <a:fillRect/>
              </a:stretch>
            </a:blipFill>
            <a:ln w="9525">
              <a:solidFill>
                <a:schemeClr val="tx1"/>
              </a:solidFill>
              <a:round/>
              <a:headEnd/>
              <a:tailEnd/>
            </a:ln>
            <a:effectLst/>
          </p:spPr>
          <p:txBody>
            <a:bodyPr anchor="ctr"/>
            <a:lstStyle/>
            <a:p>
              <a:pPr algn="ctr"/>
              <a:r>
                <a:rPr lang="en-US" sz="900">
                  <a:latin typeface="Tahoma" pitchFamily="34" charset="0"/>
                </a:rPr>
                <a:t>Internet</a:t>
              </a:r>
            </a:p>
          </p:txBody>
        </p:sp>
        <p:sp>
          <p:nvSpPr>
            <p:cNvPr id="484372" name="Rectangle 20"/>
            <p:cNvSpPr>
              <a:spLocks noChangeArrowheads="1"/>
            </p:cNvSpPr>
            <p:nvPr/>
          </p:nvSpPr>
          <p:spPr bwMode="auto">
            <a:xfrm>
              <a:off x="672" y="2112"/>
              <a:ext cx="1488" cy="288"/>
            </a:xfrm>
            <a:prstGeom prst="rect">
              <a:avLst/>
            </a:prstGeom>
            <a:solidFill>
              <a:srgbClr val="FF9900"/>
            </a:solidFill>
            <a:ln w="9525">
              <a:solidFill>
                <a:schemeClr val="tx1"/>
              </a:solidFill>
              <a:miter lim="800000"/>
              <a:headEnd type="none" w="sm" len="sm"/>
              <a:tailEnd type="none" w="sm" len="sm"/>
            </a:ln>
            <a:effectLst/>
          </p:spPr>
          <p:txBody>
            <a:bodyPr wrap="none" anchor="ctr"/>
            <a:lstStyle/>
            <a:p>
              <a:r>
                <a:rPr lang="en-US" sz="900">
                  <a:latin typeface="Tahoma" pitchFamily="34" charset="0"/>
                </a:rPr>
                <a:t>GET /cgi-bin/form HTTP/1.1 </a:t>
              </a:r>
            </a:p>
            <a:p>
              <a:r>
                <a:rPr lang="en-US" sz="900">
                  <a:latin typeface="Tahoma" pitchFamily="34" charset="0"/>
                </a:rPr>
                <a:t>Host: www.site.com…</a:t>
              </a:r>
            </a:p>
          </p:txBody>
        </p:sp>
        <p:sp>
          <p:nvSpPr>
            <p:cNvPr id="484373" name="Line 21"/>
            <p:cNvSpPr>
              <a:spLocks noChangeShapeType="1"/>
            </p:cNvSpPr>
            <p:nvPr/>
          </p:nvSpPr>
          <p:spPr bwMode="auto">
            <a:xfrm flipH="1">
              <a:off x="672" y="1916"/>
              <a:ext cx="672" cy="196"/>
            </a:xfrm>
            <a:prstGeom prst="line">
              <a:avLst/>
            </a:prstGeom>
            <a:noFill/>
            <a:ln w="9525">
              <a:solidFill>
                <a:schemeClr val="tx1"/>
              </a:solidFill>
              <a:round/>
              <a:headEnd/>
              <a:tailEnd type="triangle" w="lg" len="med"/>
            </a:ln>
            <a:effectLst/>
          </p:spPr>
          <p:txBody>
            <a:bodyPr wrap="none" anchor="ctr"/>
            <a:lstStyle/>
            <a:p>
              <a:endParaRPr lang="en-US"/>
            </a:p>
          </p:txBody>
        </p:sp>
        <p:sp>
          <p:nvSpPr>
            <p:cNvPr id="484374" name="Line 22"/>
            <p:cNvSpPr>
              <a:spLocks noChangeShapeType="1"/>
            </p:cNvSpPr>
            <p:nvPr/>
          </p:nvSpPr>
          <p:spPr bwMode="auto">
            <a:xfrm>
              <a:off x="2112" y="1916"/>
              <a:ext cx="48" cy="196"/>
            </a:xfrm>
            <a:prstGeom prst="line">
              <a:avLst/>
            </a:prstGeom>
            <a:noFill/>
            <a:ln w="9525">
              <a:solidFill>
                <a:schemeClr val="tx1"/>
              </a:solidFill>
              <a:round/>
              <a:headEnd/>
              <a:tailEnd type="triangle" w="lg" len="med"/>
            </a:ln>
            <a:effectLst/>
          </p:spPr>
          <p:txBody>
            <a:bodyPr wrap="none" anchor="ctr"/>
            <a:lstStyle/>
            <a:p>
              <a:endParaRPr lang="en-US"/>
            </a:p>
          </p:txBody>
        </p:sp>
        <p:sp>
          <p:nvSpPr>
            <p:cNvPr id="484375" name="Rectangle 23"/>
            <p:cNvSpPr>
              <a:spLocks noChangeArrowheads="1"/>
            </p:cNvSpPr>
            <p:nvPr/>
          </p:nvSpPr>
          <p:spPr bwMode="auto">
            <a:xfrm>
              <a:off x="1344" y="1584"/>
              <a:ext cx="759" cy="336"/>
            </a:xfrm>
            <a:prstGeom prst="rect">
              <a:avLst/>
            </a:prstGeom>
            <a:solidFill>
              <a:srgbClr val="FF9900"/>
            </a:solidFill>
            <a:ln w="9525">
              <a:solidFill>
                <a:schemeClr val="tx1"/>
              </a:solidFill>
              <a:miter lim="800000"/>
              <a:headEnd/>
              <a:tailEnd/>
            </a:ln>
            <a:effectLst/>
          </p:spPr>
          <p:txBody>
            <a:bodyPr wrap="none" anchor="ctr"/>
            <a:lstStyle/>
            <a:p>
              <a:pPr algn="ctr"/>
              <a:r>
                <a:rPr lang="en-US" sz="900">
                  <a:latin typeface="Tahoma" pitchFamily="34" charset="0"/>
                </a:rPr>
                <a:t> APP. DATA</a:t>
              </a:r>
            </a:p>
          </p:txBody>
        </p:sp>
        <p:sp>
          <p:nvSpPr>
            <p:cNvPr id="484376" name="Rectangle 24"/>
            <p:cNvSpPr>
              <a:spLocks noChangeArrowheads="1"/>
            </p:cNvSpPr>
            <p:nvPr/>
          </p:nvSpPr>
          <p:spPr bwMode="auto">
            <a:xfrm>
              <a:off x="912" y="1584"/>
              <a:ext cx="432" cy="336"/>
            </a:xfrm>
            <a:prstGeom prst="rect">
              <a:avLst/>
            </a:prstGeom>
            <a:solidFill>
              <a:schemeClr val="accent1"/>
            </a:solidFill>
            <a:ln w="9525">
              <a:solidFill>
                <a:schemeClr val="tx1"/>
              </a:solidFill>
              <a:miter lim="800000"/>
              <a:headEnd/>
              <a:tailEnd/>
            </a:ln>
            <a:effectLst/>
          </p:spPr>
          <p:txBody>
            <a:bodyPr wrap="none" anchor="ctr"/>
            <a:lstStyle/>
            <a:p>
              <a:pPr algn="ctr"/>
              <a:r>
                <a:rPr lang="en-US" sz="900">
                  <a:latin typeface="Tahoma" pitchFamily="34" charset="0"/>
                </a:rPr>
                <a:t>TCP</a:t>
              </a:r>
            </a:p>
          </p:txBody>
        </p:sp>
        <p:sp>
          <p:nvSpPr>
            <p:cNvPr id="484377" name="Rectangle 25"/>
            <p:cNvSpPr>
              <a:spLocks noChangeArrowheads="1"/>
            </p:cNvSpPr>
            <p:nvPr/>
          </p:nvSpPr>
          <p:spPr bwMode="auto">
            <a:xfrm>
              <a:off x="480" y="1584"/>
              <a:ext cx="432" cy="336"/>
            </a:xfrm>
            <a:prstGeom prst="rect">
              <a:avLst/>
            </a:prstGeom>
            <a:solidFill>
              <a:srgbClr val="CCFFFF"/>
            </a:solidFill>
            <a:ln w="9525">
              <a:solidFill>
                <a:schemeClr val="tx1"/>
              </a:solidFill>
              <a:miter lim="800000"/>
              <a:headEnd/>
              <a:tailEnd/>
            </a:ln>
            <a:effectLst/>
          </p:spPr>
          <p:txBody>
            <a:bodyPr wrap="none" anchor="ctr"/>
            <a:lstStyle/>
            <a:p>
              <a:pPr algn="ctr"/>
              <a:r>
                <a:rPr lang="en-US" sz="900">
                  <a:latin typeface="Tahoma" pitchFamily="34" charset="0"/>
                </a:rPr>
                <a:t>IP</a:t>
              </a:r>
            </a:p>
          </p:txBody>
        </p:sp>
      </p:grpSp>
      <p:sp>
        <p:nvSpPr>
          <p:cNvPr id="484378" name="Rectangle 26"/>
          <p:cNvSpPr>
            <a:spLocks noChangeArrowheads="1"/>
          </p:cNvSpPr>
          <p:nvPr/>
        </p:nvSpPr>
        <p:spPr bwMode="auto">
          <a:xfrm>
            <a:off x="533400" y="2667000"/>
            <a:ext cx="8382000" cy="3124200"/>
          </a:xfrm>
          <a:prstGeom prst="rect">
            <a:avLst/>
          </a:prstGeom>
          <a:noFill/>
          <a:ln w="9525">
            <a:noFill/>
            <a:miter lim="800000"/>
            <a:headEnd/>
            <a:tailEnd/>
          </a:ln>
          <a:effectLst/>
        </p:spPr>
        <p:txBody>
          <a:bodyPr/>
          <a:lstStyle/>
          <a:p>
            <a:pPr marL="342900" indent="-342900">
              <a:spcBef>
                <a:spcPct val="20000"/>
              </a:spcBef>
              <a:buFontTx/>
              <a:buChar char="•"/>
            </a:pPr>
            <a:endParaRPr lang="en-US" sz="2800"/>
          </a:p>
        </p:txBody>
      </p:sp>
      <p:pic>
        <p:nvPicPr>
          <p:cNvPr id="484380" name="Picture 28" descr="proxy"/>
          <p:cNvPicPr>
            <a:picLocks noChangeAspect="1" noChangeArrowheads="1"/>
          </p:cNvPicPr>
          <p:nvPr/>
        </p:nvPicPr>
        <p:blipFill>
          <a:blip r:embed="rId6" cstate="print"/>
          <a:srcRect/>
          <a:stretch>
            <a:fillRect/>
          </a:stretch>
        </p:blipFill>
        <p:spPr bwMode="auto">
          <a:xfrm>
            <a:off x="838200" y="3200400"/>
            <a:ext cx="2505075" cy="1847850"/>
          </a:xfrm>
          <a:prstGeom prst="rect">
            <a:avLst/>
          </a:prstGeom>
          <a:noFill/>
        </p:spPr>
      </p:pic>
      <p:grpSp>
        <p:nvGrpSpPr>
          <p:cNvPr id="3" name="Group 29"/>
          <p:cNvGrpSpPr>
            <a:grpSpLocks/>
          </p:cNvGrpSpPr>
          <p:nvPr/>
        </p:nvGrpSpPr>
        <p:grpSpPr bwMode="auto">
          <a:xfrm>
            <a:off x="914400" y="1447800"/>
            <a:ext cx="2286000" cy="1828800"/>
            <a:chOff x="576" y="912"/>
            <a:chExt cx="1440" cy="1152"/>
          </a:xfrm>
        </p:grpSpPr>
        <p:sp>
          <p:nvSpPr>
            <p:cNvPr id="484382" name="Oval 30"/>
            <p:cNvSpPr>
              <a:spLocks noChangeArrowheads="1"/>
            </p:cNvSpPr>
            <p:nvPr/>
          </p:nvSpPr>
          <p:spPr bwMode="auto">
            <a:xfrm>
              <a:off x="1296" y="912"/>
              <a:ext cx="528" cy="528"/>
            </a:xfrm>
            <a:prstGeom prst="ellipse">
              <a:avLst/>
            </a:prstGeom>
            <a:noFill/>
            <a:ln w="38100">
              <a:solidFill>
                <a:srgbClr val="FF0066"/>
              </a:solidFill>
              <a:round/>
              <a:headEnd/>
              <a:tailEnd/>
            </a:ln>
            <a:effectLst/>
          </p:spPr>
          <p:txBody>
            <a:bodyPr wrap="none" anchor="ctr"/>
            <a:lstStyle/>
            <a:p>
              <a:endParaRPr lang="en-US"/>
            </a:p>
          </p:txBody>
        </p:sp>
        <p:sp>
          <p:nvSpPr>
            <p:cNvPr id="484383" name="Line 31"/>
            <p:cNvSpPr>
              <a:spLocks noChangeShapeType="1"/>
            </p:cNvSpPr>
            <p:nvPr/>
          </p:nvSpPr>
          <p:spPr bwMode="auto">
            <a:xfrm flipH="1">
              <a:off x="576" y="1440"/>
              <a:ext cx="912" cy="624"/>
            </a:xfrm>
            <a:prstGeom prst="line">
              <a:avLst/>
            </a:prstGeom>
            <a:noFill/>
            <a:ln w="38100">
              <a:solidFill>
                <a:srgbClr val="FF0066"/>
              </a:solidFill>
              <a:round/>
              <a:headEnd/>
              <a:tailEnd/>
            </a:ln>
            <a:effectLst/>
          </p:spPr>
          <p:txBody>
            <a:bodyPr/>
            <a:lstStyle/>
            <a:p>
              <a:endParaRPr lang="en-US"/>
            </a:p>
          </p:txBody>
        </p:sp>
        <p:sp>
          <p:nvSpPr>
            <p:cNvPr id="484384" name="Line 32"/>
            <p:cNvSpPr>
              <a:spLocks noChangeShapeType="1"/>
            </p:cNvSpPr>
            <p:nvPr/>
          </p:nvSpPr>
          <p:spPr bwMode="auto">
            <a:xfrm>
              <a:off x="1632" y="1440"/>
              <a:ext cx="384" cy="624"/>
            </a:xfrm>
            <a:prstGeom prst="line">
              <a:avLst/>
            </a:prstGeom>
            <a:noFill/>
            <a:ln w="38100">
              <a:solidFill>
                <a:srgbClr val="FF0066"/>
              </a:solidFill>
              <a:round/>
              <a:headEnd/>
              <a:tailEnd/>
            </a:ln>
            <a:effectLst/>
          </p:spPr>
          <p:txBody>
            <a:bodyPr/>
            <a:lstStyle/>
            <a:p>
              <a:endParaRPr lang="en-US"/>
            </a:p>
          </p:txBody>
        </p:sp>
      </p:grpSp>
      <p:sp>
        <p:nvSpPr>
          <p:cNvPr id="484385" name="Rectangle 33"/>
          <p:cNvSpPr>
            <a:spLocks noChangeArrowheads="1"/>
          </p:cNvSpPr>
          <p:nvPr/>
        </p:nvSpPr>
        <p:spPr bwMode="auto">
          <a:xfrm>
            <a:off x="5029200" y="1143000"/>
            <a:ext cx="3886200" cy="5029200"/>
          </a:xfrm>
          <a:prstGeom prst="rect">
            <a:avLst/>
          </a:prstGeom>
          <a:noFill/>
          <a:ln w="9525">
            <a:noFill/>
            <a:miter lim="800000"/>
            <a:headEnd/>
            <a:tailEnd/>
          </a:ln>
          <a:effectLst/>
        </p:spPr>
        <p:txBody>
          <a:bodyPr/>
          <a:lstStyle/>
          <a:p>
            <a:pPr marL="342900" indent="-342900">
              <a:spcBef>
                <a:spcPct val="20000"/>
              </a:spcBef>
            </a:pPr>
            <a:r>
              <a:rPr lang="en-US" sz="2000" b="1" dirty="0">
                <a:solidFill>
                  <a:srgbClr val="000000"/>
                </a:solidFill>
              </a:rPr>
              <a:t>Problems with Application level Processing</a:t>
            </a:r>
          </a:p>
          <a:p>
            <a:pPr marL="342900" indent="-342900">
              <a:spcBef>
                <a:spcPct val="20000"/>
              </a:spcBef>
              <a:buFontTx/>
              <a:buChar char="•"/>
            </a:pPr>
            <a:r>
              <a:rPr lang="en-US" sz="1900" dirty="0">
                <a:solidFill>
                  <a:srgbClr val="000000"/>
                </a:solidFill>
              </a:rPr>
              <a:t>Vertical Processing in network – A change in paradigm!</a:t>
            </a:r>
          </a:p>
          <a:p>
            <a:pPr marL="342900" indent="-342900">
              <a:spcBef>
                <a:spcPct val="20000"/>
              </a:spcBef>
              <a:buFontTx/>
              <a:buChar char="•"/>
            </a:pPr>
            <a:r>
              <a:rPr lang="en-US" sz="1900" dirty="0">
                <a:solidFill>
                  <a:srgbClr val="000000"/>
                </a:solidFill>
              </a:rPr>
              <a:t>Overhead to copy data between two connections </a:t>
            </a:r>
          </a:p>
          <a:p>
            <a:pPr marL="742950" lvl="1" indent="-285750">
              <a:spcBef>
                <a:spcPct val="20000"/>
              </a:spcBef>
              <a:buFontTx/>
              <a:buChar char="–"/>
            </a:pPr>
            <a:r>
              <a:rPr lang="en-US" sz="1800" dirty="0">
                <a:solidFill>
                  <a:srgbClr val="000000"/>
                </a:solidFill>
              </a:rPr>
              <a:t>Data goes up through O/S interrupt and protocol stack</a:t>
            </a:r>
          </a:p>
          <a:p>
            <a:pPr marL="742950" lvl="1" indent="-285750">
              <a:spcBef>
                <a:spcPct val="20000"/>
              </a:spcBef>
              <a:buFontTx/>
              <a:buChar char="–"/>
            </a:pPr>
            <a:r>
              <a:rPr lang="en-US" sz="1800" dirty="0">
                <a:solidFill>
                  <a:srgbClr val="000000"/>
                </a:solidFill>
              </a:rPr>
              <a:t>Data is copied from kernel space to user space and vice versa</a:t>
            </a:r>
          </a:p>
          <a:p>
            <a:pPr marL="342900" indent="-342900">
              <a:lnSpc>
                <a:spcPct val="90000"/>
              </a:lnSpc>
              <a:spcBef>
                <a:spcPct val="20000"/>
              </a:spcBef>
              <a:buFontTx/>
              <a:buChar char="•"/>
            </a:pPr>
            <a:r>
              <a:rPr lang="en-US" sz="1900" b="1" dirty="0">
                <a:solidFill>
                  <a:srgbClr val="000000"/>
                </a:solidFill>
              </a:rPr>
              <a:t>Oh, the PCI Bottleneck!</a:t>
            </a:r>
          </a:p>
          <a:p>
            <a:pPr marL="342900" indent="-342900">
              <a:lnSpc>
                <a:spcPct val="90000"/>
              </a:lnSpc>
              <a:spcBef>
                <a:spcPct val="20000"/>
              </a:spcBef>
              <a:buFontTx/>
              <a:buChar char="•"/>
            </a:pPr>
            <a:r>
              <a:rPr lang="en-US" sz="1900" b="1" dirty="0">
                <a:solidFill>
                  <a:srgbClr val="000000"/>
                </a:solidFill>
              </a:rPr>
              <a:t>It takes a 1 GHz CPU to handle a 1 </a:t>
            </a:r>
            <a:r>
              <a:rPr lang="en-US" sz="1900" b="1" dirty="0" err="1">
                <a:solidFill>
                  <a:srgbClr val="000000"/>
                </a:solidFill>
              </a:rPr>
              <a:t>Gb</a:t>
            </a:r>
            <a:r>
              <a:rPr lang="en-US" sz="1900" b="1" dirty="0">
                <a:solidFill>
                  <a:srgbClr val="000000"/>
                </a:solidFill>
              </a:rPr>
              <a:t> network. Now at 10Gb, but don’t have a 10 GHz CPU!</a:t>
            </a:r>
          </a:p>
        </p:txBody>
      </p:sp>
      <p:sp>
        <p:nvSpPr>
          <p:cNvPr id="484386" name="Text Box 34"/>
          <p:cNvSpPr txBox="1">
            <a:spLocks noChangeArrowheads="1"/>
          </p:cNvSpPr>
          <p:nvPr/>
        </p:nvSpPr>
        <p:spPr bwMode="auto">
          <a:xfrm>
            <a:off x="762000" y="5181600"/>
            <a:ext cx="3028950" cy="339725"/>
          </a:xfrm>
          <a:prstGeom prst="rect">
            <a:avLst/>
          </a:prstGeom>
          <a:noFill/>
          <a:ln w="9525">
            <a:noFill/>
            <a:miter lim="800000"/>
            <a:headEnd/>
            <a:tailEnd/>
          </a:ln>
          <a:effectLst/>
        </p:spPr>
        <p:txBody>
          <a:bodyPr wrap="none">
            <a:spAutoFit/>
          </a:bodyPr>
          <a:lstStyle/>
          <a:p>
            <a:pPr>
              <a:lnSpc>
                <a:spcPct val="90000"/>
              </a:lnSpc>
              <a:spcBef>
                <a:spcPct val="20000"/>
              </a:spcBef>
              <a:buClr>
                <a:schemeClr val="accent1"/>
              </a:buClr>
              <a:buSzPct val="65000"/>
              <a:buFont typeface="Wingdings" pitchFamily="2" charset="2"/>
              <a:buNone/>
            </a:pPr>
            <a:r>
              <a:rPr lang="en-US" sz="1800">
                <a:latin typeface="Arial" pitchFamily="34" charset="0"/>
              </a:rPr>
              <a:t>Application level Processing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438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43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43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85" grpId="0"/>
      <p:bldP spid="48438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title"/>
          </p:nvPr>
        </p:nvSpPr>
        <p:spPr>
          <a:xfrm>
            <a:off x="685800" y="228600"/>
            <a:ext cx="7772400" cy="762000"/>
          </a:xfrm>
        </p:spPr>
        <p:txBody>
          <a:bodyPr/>
          <a:lstStyle/>
          <a:p>
            <a:r>
              <a:rPr lang="en-US" sz="3600" b="1" dirty="0" smtClean="0">
                <a:solidFill>
                  <a:schemeClr val="accent2"/>
                </a:solidFill>
              </a:rPr>
              <a:t>Partition </a:t>
            </a:r>
            <a:r>
              <a:rPr lang="en-US" sz="3600" b="1" dirty="0">
                <a:solidFill>
                  <a:schemeClr val="accent2"/>
                </a:solidFill>
              </a:rPr>
              <a:t>the Workload</a:t>
            </a:r>
          </a:p>
        </p:txBody>
      </p:sp>
      <p:pic>
        <p:nvPicPr>
          <p:cNvPr id="453635" name="Picture 3" descr="workload_2400"/>
          <p:cNvPicPr>
            <a:picLocks noChangeAspect="1" noChangeArrowheads="1"/>
          </p:cNvPicPr>
          <p:nvPr/>
        </p:nvPicPr>
        <p:blipFill>
          <a:blip r:embed="rId2" cstate="print"/>
          <a:srcRect/>
          <a:stretch>
            <a:fillRect/>
          </a:stretch>
        </p:blipFill>
        <p:spPr bwMode="auto">
          <a:xfrm>
            <a:off x="1143000" y="1676400"/>
            <a:ext cx="7315200" cy="43180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a:xfrm>
            <a:off x="685800" y="0"/>
            <a:ext cx="7772400" cy="1143000"/>
          </a:xfrm>
        </p:spPr>
        <p:txBody>
          <a:bodyPr/>
          <a:lstStyle/>
          <a:p>
            <a:r>
              <a:rPr lang="en-US" b="1">
                <a:solidFill>
                  <a:schemeClr val="accent2"/>
                </a:solidFill>
              </a:rPr>
              <a:t>Latency</a:t>
            </a:r>
          </a:p>
        </p:txBody>
      </p:sp>
      <p:graphicFrame>
        <p:nvGraphicFramePr>
          <p:cNvPr id="454659" name="Object 3"/>
          <p:cNvGraphicFramePr>
            <a:graphicFrameLocks noChangeAspect="1"/>
          </p:cNvGraphicFramePr>
          <p:nvPr>
            <p:ph idx="1"/>
          </p:nvPr>
        </p:nvGraphicFramePr>
        <p:xfrm>
          <a:off x="1447800" y="1676400"/>
          <a:ext cx="6261100" cy="3714750"/>
        </p:xfrm>
        <a:graphic>
          <a:graphicData uri="http://schemas.openxmlformats.org/presentationml/2006/ole">
            <p:oleObj spid="_x0000_s1124354" name="Chart" r:id="rId3" imgW="3600602" imgH="2219249" progId="Excel.Sheet.8">
              <p:embed/>
            </p:oleObj>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Rectangle 2"/>
          <p:cNvSpPr>
            <a:spLocks noGrp="1" noChangeArrowheads="1"/>
          </p:cNvSpPr>
          <p:nvPr>
            <p:ph type="title"/>
          </p:nvPr>
        </p:nvSpPr>
        <p:spPr>
          <a:xfrm>
            <a:off x="685800" y="152400"/>
            <a:ext cx="7772400" cy="1143000"/>
          </a:xfrm>
        </p:spPr>
        <p:txBody>
          <a:bodyPr/>
          <a:lstStyle/>
          <a:p>
            <a:r>
              <a:rPr lang="en-US" b="1">
                <a:solidFill>
                  <a:schemeClr val="accent2"/>
                </a:solidFill>
              </a:rPr>
              <a:t>Throughput</a:t>
            </a:r>
          </a:p>
        </p:txBody>
      </p:sp>
      <p:graphicFrame>
        <p:nvGraphicFramePr>
          <p:cNvPr id="455683" name="Object 3"/>
          <p:cNvGraphicFramePr>
            <a:graphicFrameLocks noChangeAspect="1"/>
          </p:cNvGraphicFramePr>
          <p:nvPr>
            <p:ph idx="1"/>
          </p:nvPr>
        </p:nvGraphicFramePr>
        <p:xfrm>
          <a:off x="1600200" y="1752600"/>
          <a:ext cx="5757863" cy="3425825"/>
        </p:xfrm>
        <a:graphic>
          <a:graphicData uri="http://schemas.openxmlformats.org/presentationml/2006/ole">
            <p:oleObj spid="_x0000_s1125378" name="Chart" r:id="rId3" imgW="3619500" imgH="2238451" progId="Excel.Sheet.8">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Nehalem Architecture – 2-Way SMT</a:t>
            </a:r>
            <a:endParaRPr lang="en-US" dirty="0"/>
          </a:p>
        </p:txBody>
      </p:sp>
      <p:pic>
        <p:nvPicPr>
          <p:cNvPr id="1110018" name="Picture 2"/>
          <p:cNvPicPr>
            <a:picLocks noGrp="1" noChangeAspect="1" noChangeArrowheads="1"/>
          </p:cNvPicPr>
          <p:nvPr>
            <p:ph idx="1"/>
          </p:nvPr>
        </p:nvPicPr>
        <p:blipFill>
          <a:blip r:embed="rId2" cstate="print"/>
          <a:srcRect/>
          <a:stretch>
            <a:fillRect/>
          </a:stretch>
        </p:blipFill>
        <p:spPr bwMode="auto">
          <a:xfrm>
            <a:off x="1295400" y="1447800"/>
            <a:ext cx="5915025" cy="38195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smtClean="0"/>
              <a:t>Naïve Thread Scheduling</a:t>
            </a:r>
            <a:endParaRPr lang="en-US" dirty="0"/>
          </a:p>
        </p:txBody>
      </p:sp>
      <p:sp>
        <p:nvSpPr>
          <p:cNvPr id="40963" name="Rectangle 3"/>
          <p:cNvSpPr>
            <a:spLocks noGrp="1" noChangeArrowheads="1"/>
          </p:cNvSpPr>
          <p:nvPr>
            <p:ph type="body" idx="1"/>
          </p:nvPr>
        </p:nvSpPr>
        <p:spPr>
          <a:xfrm>
            <a:off x="655638" y="1524000"/>
            <a:ext cx="7940675" cy="4724400"/>
          </a:xfrm>
        </p:spPr>
        <p:txBody>
          <a:bodyPr/>
          <a:lstStyle/>
          <a:p>
            <a:r>
              <a:rPr lang="en-US" dirty="0"/>
              <a:t>Major reasons </a:t>
            </a:r>
            <a:r>
              <a:rPr lang="en-US" altLang="zh-CN" dirty="0">
                <a:ea typeface="宋体" charset="-122"/>
              </a:rPr>
              <a:t>for</a:t>
            </a:r>
            <a:r>
              <a:rPr lang="en-US" dirty="0"/>
              <a:t> poor scalability</a:t>
            </a:r>
          </a:p>
          <a:p>
            <a:pPr lvl="1"/>
            <a:r>
              <a:rPr lang="en-US" dirty="0"/>
              <a:t> Round-Robin workload distribution among threads.</a:t>
            </a:r>
          </a:p>
          <a:p>
            <a:pPr lvl="2"/>
            <a:r>
              <a:rPr lang="en-US" dirty="0"/>
              <a:t> Waste of cache locality</a:t>
            </a:r>
          </a:p>
          <a:p>
            <a:pPr lvl="1"/>
            <a:r>
              <a:rPr lang="en-US" dirty="0"/>
              <a:t> O(1) scheduler in the OS</a:t>
            </a:r>
          </a:p>
          <a:p>
            <a:pPr lvl="2"/>
            <a:r>
              <a:rPr lang="en-US" dirty="0"/>
              <a:t> Overhead in load balance </a:t>
            </a:r>
          </a:p>
          <a:p>
            <a:pPr lvl="2"/>
            <a:r>
              <a:rPr lang="en-US" dirty="0"/>
              <a:t> Waste of cache locality</a:t>
            </a:r>
          </a:p>
          <a:p>
            <a:r>
              <a:rPr lang="en-US" dirty="0"/>
              <a:t>Potential Solutions</a:t>
            </a:r>
          </a:p>
          <a:p>
            <a:pPr lvl="1"/>
            <a:r>
              <a:rPr lang="en-US" dirty="0"/>
              <a:t> Improving cache locality</a:t>
            </a:r>
          </a:p>
          <a:p>
            <a:pPr lvl="1"/>
            <a:r>
              <a:rPr lang="en-US" dirty="0"/>
              <a:t> Smarter load balance</a:t>
            </a:r>
          </a:p>
        </p:txBody>
      </p:sp>
      <p:graphicFrame>
        <p:nvGraphicFramePr>
          <p:cNvPr id="1118210" name="Object 4"/>
          <p:cNvGraphicFramePr>
            <a:graphicFrameLocks noChangeAspect="1"/>
          </p:cNvGraphicFramePr>
          <p:nvPr/>
        </p:nvGraphicFramePr>
        <p:xfrm>
          <a:off x="4953000" y="2590800"/>
          <a:ext cx="3810000" cy="2591027"/>
        </p:xfrm>
        <a:graphic>
          <a:graphicData uri="http://schemas.openxmlformats.org/presentationml/2006/ole">
            <p:oleObj spid="_x0000_s1118210" name="Chart" r:id="rId3" imgW="4286250" imgH="2914650" progId="Excel.Sheet.8">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Optimized Multithreading</a:t>
            </a:r>
          </a:p>
        </p:txBody>
      </p:sp>
      <p:pic>
        <p:nvPicPr>
          <p:cNvPr id="15366" name="Picture 6"/>
          <p:cNvPicPr>
            <a:picLocks noGrp="1" noChangeAspect="1" noChangeArrowheads="1"/>
          </p:cNvPicPr>
          <p:nvPr>
            <p:ph idx="1"/>
          </p:nvPr>
        </p:nvPicPr>
        <p:blipFill>
          <a:blip r:embed="rId2" cstate="print"/>
          <a:srcRect/>
          <a:stretch>
            <a:fillRect/>
          </a:stretch>
        </p:blipFill>
        <p:spPr>
          <a:xfrm>
            <a:off x="2438400" y="3276600"/>
            <a:ext cx="4419600" cy="2914650"/>
          </a:xfrm>
        </p:spPr>
      </p:pic>
      <p:sp>
        <p:nvSpPr>
          <p:cNvPr id="15367" name="Rectangle 7"/>
          <p:cNvSpPr>
            <a:spLocks noChangeArrowheads="1"/>
          </p:cNvSpPr>
          <p:nvPr/>
        </p:nvSpPr>
        <p:spPr bwMode="auto">
          <a:xfrm>
            <a:off x="685800" y="1066800"/>
            <a:ext cx="8031162" cy="1828800"/>
          </a:xfrm>
          <a:prstGeom prst="rect">
            <a:avLst/>
          </a:prstGeom>
          <a:noFill/>
          <a:ln w="9525" algn="ctr">
            <a:noFill/>
            <a:miter lim="800000"/>
            <a:headEnd/>
            <a:tailEnd/>
          </a:ln>
          <a:effectLst/>
        </p:spPr>
        <p:txBody>
          <a:bodyPr lIns="82124" tIns="41061" rIns="82124" bIns="41061"/>
          <a:lstStyle/>
          <a:p>
            <a:pPr marL="342900" indent="-342900">
              <a:spcBef>
                <a:spcPct val="20000"/>
              </a:spcBef>
              <a:buClr>
                <a:schemeClr val="tx2"/>
              </a:buClr>
              <a:buSzPct val="70000"/>
              <a:buFont typeface="Wingdings" pitchFamily="2" charset="2"/>
              <a:buBlip>
                <a:blip r:embed="rId3"/>
              </a:buBlip>
            </a:pPr>
            <a:r>
              <a:rPr lang="en-US" sz="2000" dirty="0">
                <a:solidFill>
                  <a:schemeClr val="tx1"/>
                </a:solidFill>
              </a:rPr>
              <a:t>A connection affinity based </a:t>
            </a:r>
            <a:r>
              <a:rPr lang="en-US" sz="2000" dirty="0" smtClean="0">
                <a:solidFill>
                  <a:schemeClr val="tx1"/>
                </a:solidFill>
              </a:rPr>
              <a:t>multithreading</a:t>
            </a:r>
          </a:p>
          <a:p>
            <a:pPr marL="342900" lvl="2" indent="-342900">
              <a:spcBef>
                <a:spcPct val="20000"/>
              </a:spcBef>
              <a:buClr>
                <a:schemeClr val="tx2"/>
              </a:buClr>
              <a:buSzPct val="70000"/>
              <a:buBlip>
                <a:blip r:embed="rId3"/>
              </a:buBlip>
            </a:pPr>
            <a:r>
              <a:rPr lang="en-US" sz="2000" dirty="0" smtClean="0">
                <a:solidFill>
                  <a:schemeClr val="tx1"/>
                </a:solidFill>
              </a:rPr>
              <a:t>Load Balance the packets</a:t>
            </a:r>
          </a:p>
          <a:p>
            <a:pPr marL="692150" lvl="1" indent="-347663">
              <a:spcBef>
                <a:spcPct val="20000"/>
              </a:spcBef>
              <a:buClr>
                <a:schemeClr val="accent2"/>
              </a:buClr>
              <a:buSzPct val="70000"/>
              <a:buFont typeface="Wingdings" pitchFamily="2" charset="2"/>
              <a:buBlip>
                <a:blip r:embed="rId4"/>
              </a:buBlip>
            </a:pPr>
            <a:r>
              <a:rPr lang="en-US" sz="2000" dirty="0" smtClean="0">
                <a:solidFill>
                  <a:schemeClr val="tx1"/>
                </a:solidFill>
              </a:rPr>
              <a:t> </a:t>
            </a:r>
            <a:r>
              <a:rPr lang="en-US" sz="2000" dirty="0">
                <a:solidFill>
                  <a:schemeClr val="tx1"/>
                </a:solidFill>
              </a:rPr>
              <a:t>System architecture</a:t>
            </a:r>
          </a:p>
          <a:p>
            <a:pPr marL="987425" lvl="2" indent="-293688">
              <a:spcBef>
                <a:spcPct val="20000"/>
              </a:spcBef>
              <a:buClr>
                <a:schemeClr val="accent1"/>
              </a:buClr>
              <a:buSzPct val="70000"/>
              <a:buFont typeface="Wingdings" pitchFamily="2" charset="2"/>
              <a:buBlip>
                <a:blip r:embed="rId5"/>
              </a:buBlip>
            </a:pPr>
            <a:r>
              <a:rPr lang="en-US" sz="2000" dirty="0">
                <a:solidFill>
                  <a:schemeClr val="tx1"/>
                </a:solidFill>
              </a:rPr>
              <a:t> packets in the same connection go to the same thread</a:t>
            </a:r>
          </a:p>
          <a:p>
            <a:pPr marL="987425" lvl="2" indent="-293688">
              <a:spcBef>
                <a:spcPct val="20000"/>
              </a:spcBef>
              <a:buClr>
                <a:schemeClr val="accent1"/>
              </a:buClr>
              <a:buSzPct val="70000"/>
              <a:buFont typeface="Wingdings" pitchFamily="2" charset="2"/>
              <a:buBlip>
                <a:blip r:embed="rId5"/>
              </a:buBlip>
            </a:pPr>
            <a:r>
              <a:rPr lang="en-US" sz="2000" dirty="0">
                <a:solidFill>
                  <a:schemeClr val="tx1"/>
                </a:solidFill>
              </a:rPr>
              <a:t> each thread is </a:t>
            </a:r>
            <a:r>
              <a:rPr lang="en-US" sz="2000" dirty="0" err="1">
                <a:solidFill>
                  <a:schemeClr val="tx1"/>
                </a:solidFill>
              </a:rPr>
              <a:t>affinitized</a:t>
            </a:r>
            <a:r>
              <a:rPr lang="en-US" sz="2000" dirty="0">
                <a:solidFill>
                  <a:schemeClr val="tx1"/>
                </a:solidFill>
              </a:rPr>
              <a:t> to a designated </a:t>
            </a:r>
            <a:r>
              <a:rPr lang="en-US" sz="2000" dirty="0" smtClean="0">
                <a:solidFill>
                  <a:schemeClr val="tx1"/>
                </a:solidFill>
              </a:rPr>
              <a:t>core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a:r>
              <a:rPr lang="en-US" sz="2800" dirty="0" smtClean="0"/>
              <a:t>Experimental Results for L7 Filter, A DPI Program (ANCS 2008)</a:t>
            </a:r>
            <a:endParaRPr lang="en-US" sz="2800" dirty="0"/>
          </a:p>
        </p:txBody>
      </p:sp>
      <p:sp>
        <p:nvSpPr>
          <p:cNvPr id="21510" name="Rectangle 6"/>
          <p:cNvSpPr>
            <a:spLocks noChangeArrowheads="1"/>
          </p:cNvSpPr>
          <p:nvPr/>
        </p:nvSpPr>
        <p:spPr bwMode="auto">
          <a:xfrm>
            <a:off x="0" y="2322513"/>
            <a:ext cx="9144000" cy="0"/>
          </a:xfrm>
          <a:prstGeom prst="rect">
            <a:avLst/>
          </a:prstGeom>
          <a:noFill/>
          <a:ln w="9525">
            <a:noFill/>
            <a:miter lim="800000"/>
            <a:headEnd/>
            <a:tailEnd/>
          </a:ln>
          <a:effectLst/>
        </p:spPr>
        <p:txBody>
          <a:bodyPr wrap="none" anchor="ctr">
            <a:spAutoFit/>
          </a:bodyPr>
          <a:lstStyle/>
          <a:p>
            <a:endParaRPr lang="en-US"/>
          </a:p>
        </p:txBody>
      </p:sp>
      <p:sp>
        <p:nvSpPr>
          <p:cNvPr id="21511" name="Rectangle 7"/>
          <p:cNvSpPr>
            <a:spLocks noChangeArrowheads="1"/>
          </p:cNvSpPr>
          <p:nvPr/>
        </p:nvSpPr>
        <p:spPr bwMode="auto">
          <a:xfrm>
            <a:off x="3200400" y="4343400"/>
            <a:ext cx="3140075" cy="274638"/>
          </a:xfrm>
          <a:prstGeom prst="rect">
            <a:avLst/>
          </a:prstGeom>
          <a:noFill/>
          <a:ln w="9525">
            <a:noFill/>
            <a:miter lim="800000"/>
            <a:headEnd/>
            <a:tailEnd/>
          </a:ln>
          <a:effectLst/>
        </p:spPr>
        <p:txBody>
          <a:bodyPr wrap="none" anchor="ctr">
            <a:spAutoFit/>
          </a:bodyPr>
          <a:lstStyle/>
          <a:p>
            <a:pPr algn="ctr"/>
            <a:r>
              <a:rPr lang="en-US" sz="1200" b="1">
                <a:latin typeface="Times New Roman" pitchFamily="18" charset="0"/>
                <a:ea typeface="宋体" charset="-122"/>
                <a:cs typeface="Times New Roman" pitchFamily="18" charset="0"/>
              </a:rPr>
              <a:t>Throughput and Utilization in Native Kernel.</a:t>
            </a:r>
            <a:endParaRPr lang="en-US" sz="1200">
              <a:ea typeface="宋体" charset="-122"/>
              <a:cs typeface="Times New Roman" pitchFamily="18" charset="0"/>
            </a:endParaRPr>
          </a:p>
        </p:txBody>
      </p:sp>
      <p:sp>
        <p:nvSpPr>
          <p:cNvPr id="21514" name="Rectangle 10"/>
          <p:cNvSpPr>
            <a:spLocks noChangeArrowheads="1"/>
          </p:cNvSpPr>
          <p:nvPr/>
        </p:nvSpPr>
        <p:spPr bwMode="auto">
          <a:xfrm>
            <a:off x="0" y="2317750"/>
            <a:ext cx="9144000" cy="0"/>
          </a:xfrm>
          <a:prstGeom prst="rect">
            <a:avLst/>
          </a:prstGeom>
          <a:noFill/>
          <a:ln w="9525">
            <a:noFill/>
            <a:miter lim="800000"/>
            <a:headEnd/>
            <a:tailEnd/>
          </a:ln>
          <a:effectLst/>
        </p:spPr>
        <p:txBody>
          <a:bodyPr wrap="none" anchor="ctr">
            <a:spAutoFit/>
          </a:bodyPr>
          <a:lstStyle/>
          <a:p>
            <a:endParaRPr lang="en-US"/>
          </a:p>
        </p:txBody>
      </p:sp>
      <p:pic>
        <p:nvPicPr>
          <p:cNvPr id="21517" name="Picture 13"/>
          <p:cNvPicPr>
            <a:picLocks noChangeAspect="1" noChangeArrowheads="1"/>
          </p:cNvPicPr>
          <p:nvPr/>
        </p:nvPicPr>
        <p:blipFill>
          <a:blip r:embed="rId2" cstate="print"/>
          <a:srcRect/>
          <a:stretch>
            <a:fillRect/>
          </a:stretch>
        </p:blipFill>
        <p:spPr bwMode="auto">
          <a:xfrm>
            <a:off x="2667000" y="1600200"/>
            <a:ext cx="4191000" cy="2776538"/>
          </a:xfrm>
          <a:prstGeom prst="rect">
            <a:avLst/>
          </a:prstGeom>
          <a:noFill/>
          <a:ln w="9525">
            <a:noFill/>
            <a:miter lim="800000"/>
            <a:headEnd/>
            <a:tailEnd/>
          </a:ln>
        </p:spPr>
      </p:pic>
      <p:sp>
        <p:nvSpPr>
          <p:cNvPr id="21518" name="Rectangle 14"/>
          <p:cNvSpPr>
            <a:spLocks noChangeArrowheads="1"/>
          </p:cNvSpPr>
          <p:nvPr/>
        </p:nvSpPr>
        <p:spPr bwMode="auto">
          <a:xfrm>
            <a:off x="685800" y="4648200"/>
            <a:ext cx="8107363" cy="1371600"/>
          </a:xfrm>
          <a:prstGeom prst="rect">
            <a:avLst/>
          </a:prstGeom>
          <a:noFill/>
          <a:ln w="9525" algn="ctr">
            <a:noFill/>
            <a:miter lim="800000"/>
            <a:headEnd/>
            <a:tailEnd/>
          </a:ln>
          <a:effectLst/>
        </p:spPr>
        <p:txBody>
          <a:bodyPr lIns="82124" tIns="41061" rIns="82124" bIns="41061"/>
          <a:lstStyle/>
          <a:p>
            <a:pPr marL="342900" indent="-342900">
              <a:spcBef>
                <a:spcPct val="20000"/>
              </a:spcBef>
              <a:buClr>
                <a:schemeClr val="tx2"/>
              </a:buClr>
              <a:buSzPct val="70000"/>
              <a:buFont typeface="Wingdings" pitchFamily="2" charset="2"/>
              <a:buBlip>
                <a:blip r:embed="rId3"/>
              </a:buBlip>
            </a:pPr>
            <a:r>
              <a:rPr lang="en-US" sz="3000" dirty="0">
                <a:solidFill>
                  <a:schemeClr val="tx1"/>
                </a:solidFill>
              </a:rPr>
              <a:t>Summary</a:t>
            </a:r>
          </a:p>
          <a:p>
            <a:pPr marL="692150" lvl="1" indent="-347663">
              <a:spcBef>
                <a:spcPct val="20000"/>
              </a:spcBef>
              <a:buClr>
                <a:schemeClr val="accent2"/>
              </a:buClr>
              <a:buSzPct val="70000"/>
              <a:buFont typeface="Wingdings" pitchFamily="2" charset="2"/>
              <a:buBlip>
                <a:blip r:embed="rId4"/>
              </a:buBlip>
            </a:pPr>
            <a:r>
              <a:rPr lang="en-US" sz="2000" dirty="0">
                <a:solidFill>
                  <a:schemeClr val="tx1"/>
                </a:solidFill>
              </a:rPr>
              <a:t>Throughput is improved by </a:t>
            </a:r>
            <a:r>
              <a:rPr lang="en-US" sz="2000" b="1" dirty="0">
                <a:solidFill>
                  <a:schemeClr val="tx1"/>
                </a:solidFill>
              </a:rPr>
              <a:t>51%</a:t>
            </a:r>
            <a:r>
              <a:rPr lang="en-US" altLang="zh-CN" sz="2000" dirty="0">
                <a:solidFill>
                  <a:schemeClr val="tx1"/>
                </a:solidFill>
                <a:ea typeface="宋体" charset="-122"/>
              </a:rPr>
              <a:t>.</a:t>
            </a:r>
            <a:endParaRPr lang="zh-CN" altLang="en-US" sz="2000" dirty="0">
              <a:solidFill>
                <a:schemeClr val="tx1"/>
              </a:solidFill>
              <a:ea typeface="宋体" charset="-122"/>
            </a:endParaRPr>
          </a:p>
          <a:p>
            <a:pPr marL="692150" lvl="1" indent="-347663">
              <a:spcBef>
                <a:spcPct val="20000"/>
              </a:spcBef>
              <a:buClr>
                <a:schemeClr val="accent2"/>
              </a:buClr>
              <a:buSzPct val="70000"/>
              <a:buFont typeface="Wingdings" pitchFamily="2" charset="2"/>
              <a:buBlip>
                <a:blip r:embed="rId4"/>
              </a:buBlip>
            </a:pPr>
            <a:r>
              <a:rPr lang="en-US" sz="2000" dirty="0">
                <a:solidFill>
                  <a:schemeClr val="tx1"/>
                </a:solidFill>
              </a:rPr>
              <a:t>Performance scales close to linear as more cores are used.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dirty="0" smtClean="0"/>
              <a:t>SUN Niagara 2</a:t>
            </a:r>
            <a:endParaRPr lang="en-US" dirty="0"/>
          </a:p>
        </p:txBody>
      </p:sp>
      <p:sp>
        <p:nvSpPr>
          <p:cNvPr id="35843" name="Rectangle 3"/>
          <p:cNvSpPr>
            <a:spLocks noGrp="1" noChangeArrowheads="1"/>
          </p:cNvSpPr>
          <p:nvPr>
            <p:ph type="body" sz="half" idx="1"/>
          </p:nvPr>
        </p:nvSpPr>
        <p:spPr>
          <a:xfrm>
            <a:off x="457200" y="1219200"/>
            <a:ext cx="6858000" cy="1371600"/>
          </a:xfrm>
        </p:spPr>
        <p:txBody>
          <a:bodyPr/>
          <a:lstStyle/>
          <a:p>
            <a:r>
              <a:rPr lang="en-US" sz="2600" dirty="0" smtClean="0"/>
              <a:t>Characteristics of Sun </a:t>
            </a:r>
            <a:r>
              <a:rPr lang="en-US" sz="2600" dirty="0"/>
              <a:t>T5120 Niagara 2</a:t>
            </a:r>
          </a:p>
          <a:p>
            <a:pPr lvl="1"/>
            <a:r>
              <a:rPr lang="en-US" sz="2200" dirty="0" smtClean="0"/>
              <a:t>2 pipelines per core</a:t>
            </a:r>
            <a:endParaRPr lang="en-US" sz="2200" dirty="0"/>
          </a:p>
          <a:p>
            <a:pPr lvl="1"/>
            <a:r>
              <a:rPr lang="en-US" sz="2200" dirty="0" smtClean="0"/>
              <a:t>4 hardware threads per pipeline</a:t>
            </a:r>
            <a:endParaRPr lang="en-US" sz="2200" dirty="0"/>
          </a:p>
        </p:txBody>
      </p:sp>
      <p:sp>
        <p:nvSpPr>
          <p:cNvPr id="35846" name="Rectangle 6"/>
          <p:cNvSpPr>
            <a:spLocks noChangeArrowheads="1"/>
          </p:cNvSpPr>
          <p:nvPr/>
        </p:nvSpPr>
        <p:spPr bwMode="auto">
          <a:xfrm>
            <a:off x="0" y="2447925"/>
            <a:ext cx="9144000" cy="0"/>
          </a:xfrm>
          <a:prstGeom prst="rect">
            <a:avLst/>
          </a:prstGeom>
          <a:noFill/>
          <a:ln w="9525">
            <a:noFill/>
            <a:miter lim="800000"/>
            <a:headEnd/>
            <a:tailEnd/>
          </a:ln>
          <a:effectLst/>
        </p:spPr>
        <p:txBody>
          <a:bodyPr wrap="none" anchor="ctr">
            <a:spAutoFit/>
          </a:bodyPr>
          <a:lstStyle/>
          <a:p>
            <a:endParaRPr lang="en-US"/>
          </a:p>
        </p:txBody>
      </p:sp>
      <p:sp>
        <p:nvSpPr>
          <p:cNvPr id="35850" name="Rectangle 10"/>
          <p:cNvSpPr>
            <a:spLocks noChangeArrowheads="1"/>
          </p:cNvSpPr>
          <p:nvPr/>
        </p:nvSpPr>
        <p:spPr bwMode="auto">
          <a:xfrm>
            <a:off x="0" y="3195638"/>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5851" name="Object 11"/>
          <p:cNvGraphicFramePr>
            <a:graphicFrameLocks noChangeAspect="1"/>
          </p:cNvGraphicFramePr>
          <p:nvPr>
            <p:ph sz="half" idx="2"/>
          </p:nvPr>
        </p:nvGraphicFramePr>
        <p:xfrm>
          <a:off x="2667000" y="3276600"/>
          <a:ext cx="4038600" cy="2600325"/>
        </p:xfrm>
        <a:graphic>
          <a:graphicData uri="http://schemas.openxmlformats.org/presentationml/2006/ole">
            <p:oleObj spid="_x0000_s1084418" name="Visio" r:id="rId4" imgW="5645740" imgH="3634537" progId="">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28600"/>
            <a:ext cx="8229600" cy="762000"/>
          </a:xfrm>
        </p:spPr>
        <p:txBody>
          <a:bodyPr/>
          <a:lstStyle/>
          <a:p>
            <a:r>
              <a:rPr lang="en-US" dirty="0"/>
              <a:t>Hierarchical </a:t>
            </a:r>
            <a:r>
              <a:rPr lang="en-US" dirty="0" smtClean="0"/>
              <a:t>HRW (ANCS 2009)</a:t>
            </a:r>
            <a:endParaRPr lang="en-US" dirty="0"/>
          </a:p>
        </p:txBody>
      </p:sp>
      <p:sp>
        <p:nvSpPr>
          <p:cNvPr id="44035" name="Rectangle 3"/>
          <p:cNvSpPr>
            <a:spLocks noGrp="1" noChangeArrowheads="1"/>
          </p:cNvSpPr>
          <p:nvPr>
            <p:ph type="body" sz="half" idx="1"/>
          </p:nvPr>
        </p:nvSpPr>
        <p:spPr>
          <a:xfrm>
            <a:off x="457200" y="1219200"/>
            <a:ext cx="4572000" cy="5257800"/>
          </a:xfrm>
        </p:spPr>
        <p:txBody>
          <a:bodyPr/>
          <a:lstStyle/>
          <a:p>
            <a:r>
              <a:rPr lang="en-US" dirty="0" smtClean="0"/>
              <a:t>Tested for L7 Filter on Sun </a:t>
            </a:r>
            <a:r>
              <a:rPr lang="en-US" dirty="0" err="1" smtClean="0"/>
              <a:t>Niagra</a:t>
            </a:r>
            <a:r>
              <a:rPr lang="en-US" dirty="0" smtClean="0"/>
              <a:t> 2 Architecture</a:t>
            </a:r>
          </a:p>
          <a:p>
            <a:r>
              <a:rPr lang="en-US" dirty="0" smtClean="0"/>
              <a:t>Proposed Idea</a:t>
            </a:r>
          </a:p>
          <a:p>
            <a:pPr lvl="1"/>
            <a:r>
              <a:rPr lang="en-US" dirty="0" smtClean="0"/>
              <a:t>Apply HRW at each level </a:t>
            </a:r>
            <a:endParaRPr lang="en-US" dirty="0"/>
          </a:p>
          <a:p>
            <a:pPr lvl="1"/>
            <a:r>
              <a:rPr lang="en-US" dirty="0" smtClean="0"/>
              <a:t>Pick a core first, then pick a pipeline of the selected core, then pick a thread of the selected pipeline</a:t>
            </a:r>
            <a:endParaRPr lang="en-US" dirty="0"/>
          </a:p>
          <a:p>
            <a:r>
              <a:rPr lang="en-US" dirty="0" smtClean="0"/>
              <a:t>What is HRW?</a:t>
            </a:r>
            <a:endParaRPr lang="en-US" dirty="0"/>
          </a:p>
          <a:p>
            <a:pPr lvl="1"/>
            <a:r>
              <a:rPr lang="en-US" sz="1200" dirty="0" smtClean="0"/>
              <a:t>Highest Random Weight, IEEE Trans on Networking,  1998</a:t>
            </a:r>
          </a:p>
          <a:p>
            <a:pPr lvl="1"/>
            <a:r>
              <a:rPr lang="en-US" sz="1200" dirty="0" smtClean="0"/>
              <a:t>Based on a Hash function that maps a connection to a core at the same time load balancing among homogeneous cores</a:t>
            </a:r>
          </a:p>
          <a:p>
            <a:pPr lvl="1"/>
            <a:r>
              <a:rPr lang="en-US" sz="1200" dirty="0" smtClean="0"/>
              <a:t>Extend to packet level load balancing, heterogeneous cores, cache/thread locality, </a:t>
            </a:r>
            <a:endParaRPr lang="en-US" sz="1200" dirty="0"/>
          </a:p>
        </p:txBody>
      </p:sp>
      <p:sp>
        <p:nvSpPr>
          <p:cNvPr id="44037" name="Rectangle 5"/>
          <p:cNvSpPr>
            <a:spLocks noChangeArrowheads="1"/>
          </p:cNvSpPr>
          <p:nvPr/>
        </p:nvSpPr>
        <p:spPr bwMode="auto">
          <a:xfrm>
            <a:off x="0" y="2486025"/>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44036" name="Object 4"/>
          <p:cNvGraphicFramePr>
            <a:graphicFrameLocks noChangeAspect="1"/>
          </p:cNvGraphicFramePr>
          <p:nvPr/>
        </p:nvGraphicFramePr>
        <p:xfrm>
          <a:off x="5181600" y="2286000"/>
          <a:ext cx="3638550" cy="2265363"/>
        </p:xfrm>
        <a:graphic>
          <a:graphicData uri="http://schemas.openxmlformats.org/presentationml/2006/ole">
            <p:oleObj spid="_x0000_s1119234" name="Visio" r:id="rId3" imgW="4040854" imgH="2511312" progId="">
              <p:embed/>
            </p:oleObj>
          </a:graphicData>
        </a:graphic>
      </p:graphicFrame>
      <p:sp>
        <p:nvSpPr>
          <p:cNvPr id="44039" name="Rectangle 7"/>
          <p:cNvSpPr>
            <a:spLocks noChangeArrowheads="1"/>
          </p:cNvSpPr>
          <p:nvPr/>
        </p:nvSpPr>
        <p:spPr bwMode="auto">
          <a:xfrm>
            <a:off x="0" y="3362325"/>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dirty="0" smtClean="0"/>
              <a:t>Results (ANCS 2009)</a:t>
            </a:r>
            <a:endParaRPr lang="en-US" dirty="0"/>
          </a:p>
        </p:txBody>
      </p:sp>
      <p:sp>
        <p:nvSpPr>
          <p:cNvPr id="49155" name="Rectangle 3"/>
          <p:cNvSpPr>
            <a:spLocks noGrp="1" noChangeArrowheads="1"/>
          </p:cNvSpPr>
          <p:nvPr>
            <p:ph type="body" idx="1"/>
          </p:nvPr>
        </p:nvSpPr>
        <p:spPr/>
        <p:txBody>
          <a:bodyPr/>
          <a:lstStyle/>
          <a:p>
            <a:r>
              <a:rPr lang="en-US" dirty="0"/>
              <a:t>Throughput and Core Utilization</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r>
              <a:rPr lang="en-US" dirty="0"/>
              <a:t>59.2% improvement in system throughput</a:t>
            </a:r>
          </a:p>
        </p:txBody>
      </p:sp>
      <p:pic>
        <p:nvPicPr>
          <p:cNvPr id="49156" name="Picture 4"/>
          <p:cNvPicPr>
            <a:picLocks noChangeAspect="1" noChangeArrowheads="1"/>
          </p:cNvPicPr>
          <p:nvPr/>
        </p:nvPicPr>
        <p:blipFill>
          <a:blip r:embed="rId3" cstate="print"/>
          <a:srcRect/>
          <a:stretch>
            <a:fillRect/>
          </a:stretch>
        </p:blipFill>
        <p:spPr bwMode="auto">
          <a:xfrm>
            <a:off x="2590800" y="2209800"/>
            <a:ext cx="4067175" cy="2595563"/>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S252-templat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S252-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600" b="1" i="0" u="none" strike="noStrike" cap="none" normalizeH="0" baseline="0" smtClean="0">
            <a:ln>
              <a:noFill/>
            </a:ln>
            <a:solidFill>
              <a:schemeClr val="hlink"/>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600" b="1" i="0" u="none" strike="noStrike" cap="none" normalizeH="0" baseline="0" smtClean="0">
            <a:ln>
              <a:noFill/>
            </a:ln>
            <a:solidFill>
              <a:schemeClr val="hlink"/>
            </a:solidFill>
            <a:effectLst/>
            <a:latin typeface="Arial" charset="0"/>
          </a:defRPr>
        </a:defPPr>
      </a:lstStyle>
    </a:lnDef>
  </a:objectDefaults>
  <a:extraClrSchemeLst>
    <a:extraClrScheme>
      <a:clrScheme name="CS252-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S252-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CS252-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S252-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S252-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S252-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CS252-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CS252-template</Template>
  <TotalTime>4360</TotalTime>
  <Pages>12</Pages>
  <Words>1517</Words>
  <Application>Microsoft Office PowerPoint</Application>
  <PresentationFormat>Letter Paper (8.5x11 in)</PresentationFormat>
  <Paragraphs>461</Paragraphs>
  <Slides>29</Slides>
  <Notes>11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2" baseType="lpstr">
      <vt:lpstr>CS252-template</vt:lpstr>
      <vt:lpstr>Visio</vt:lpstr>
      <vt:lpstr>Chart</vt:lpstr>
      <vt:lpstr>   Lec 11 – Multicore Architectures and Network Processors </vt:lpstr>
      <vt:lpstr>Intel Clovertown Machine – 2 Quad-core Xeon Processor</vt:lpstr>
      <vt:lpstr>Nehalem Architecture – 2-Way SMT</vt:lpstr>
      <vt:lpstr>Naïve Thread Scheduling</vt:lpstr>
      <vt:lpstr>Optimized Multithreading</vt:lpstr>
      <vt:lpstr>Experimental Results for L7 Filter, A DPI Program (ANCS 2008)</vt:lpstr>
      <vt:lpstr>SUN Niagara 2</vt:lpstr>
      <vt:lpstr>Hierarchical HRW (ANCS 2009)</vt:lpstr>
      <vt:lpstr>Results (ANCS 2009)</vt:lpstr>
      <vt:lpstr>Slide 10</vt:lpstr>
      <vt:lpstr>Slide 11</vt:lpstr>
      <vt:lpstr>Slide 12</vt:lpstr>
      <vt:lpstr>Network Processors </vt:lpstr>
      <vt:lpstr>Slide 14</vt:lpstr>
      <vt:lpstr>What the Internet Needs?</vt:lpstr>
      <vt:lpstr>Typical NP Architecture</vt:lpstr>
      <vt:lpstr>IXP1200 Block Diagram</vt:lpstr>
      <vt:lpstr>IXP1200 Microengine</vt:lpstr>
      <vt:lpstr>IXP 2400 Block Diagram</vt:lpstr>
      <vt:lpstr>Slide 20</vt:lpstr>
      <vt:lpstr>Slide 21</vt:lpstr>
      <vt:lpstr>MicroEngine v2</vt:lpstr>
      <vt:lpstr>Example Toaster System: Cisco 10000</vt:lpstr>
      <vt:lpstr>IBM PowerNP</vt:lpstr>
      <vt:lpstr>C-Port C-5 Chip Architecture</vt:lpstr>
      <vt:lpstr>Design of a Web Switch                  (IEEE Micro 2006)</vt:lpstr>
      <vt:lpstr>Partition the Workload</vt:lpstr>
      <vt:lpstr>Latency</vt:lpstr>
      <vt:lpstr>Throughput</vt:lpstr>
    </vt:vector>
  </TitlesOfParts>
  <Company>UC Berkeley-EECS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EECS 252 Graduate Computer Architecture   Lec XX - TOPIC  </dc:title>
  <dc:creator> </dc:creator>
  <cp:keywords/>
  <dc:description/>
  <cp:lastModifiedBy>UCR</cp:lastModifiedBy>
  <cp:revision>124</cp:revision>
  <cp:lastPrinted>1998-07-14T21:04:32Z</cp:lastPrinted>
  <dcterms:created xsi:type="dcterms:W3CDTF">2005-02-08T03:17:21Z</dcterms:created>
  <dcterms:modified xsi:type="dcterms:W3CDTF">2010-02-18T21:25:42Z</dcterms:modified>
</cp:coreProperties>
</file>