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11" r:id="rId2"/>
    <p:sldId id="615" r:id="rId3"/>
    <p:sldId id="634" r:id="rId4"/>
    <p:sldId id="640" r:id="rId5"/>
    <p:sldId id="681" r:id="rId6"/>
    <p:sldId id="682" r:id="rId7"/>
    <p:sldId id="686" r:id="rId8"/>
    <p:sldId id="687" r:id="rId9"/>
    <p:sldId id="631" r:id="rId10"/>
    <p:sldId id="632" r:id="rId11"/>
    <p:sldId id="641" r:id="rId12"/>
    <p:sldId id="642" r:id="rId13"/>
    <p:sldId id="643" r:id="rId14"/>
    <p:sldId id="645" r:id="rId15"/>
    <p:sldId id="646" r:id="rId16"/>
    <p:sldId id="647" r:id="rId17"/>
    <p:sldId id="648" r:id="rId18"/>
    <p:sldId id="649" r:id="rId19"/>
    <p:sldId id="650" r:id="rId20"/>
    <p:sldId id="651" r:id="rId21"/>
    <p:sldId id="652" r:id="rId22"/>
    <p:sldId id="666" r:id="rId23"/>
    <p:sldId id="674" r:id="rId24"/>
    <p:sldId id="675" r:id="rId25"/>
    <p:sldId id="676" r:id="rId26"/>
    <p:sldId id="677" r:id="rId27"/>
    <p:sldId id="680" r:id="rId28"/>
    <p:sldId id="678" r:id="rId29"/>
    <p:sldId id="653" r:id="rId30"/>
    <p:sldId id="654" r:id="rId31"/>
    <p:sldId id="655" r:id="rId32"/>
    <p:sldId id="656" r:id="rId33"/>
    <p:sldId id="662" r:id="rId34"/>
    <p:sldId id="663" r:id="rId35"/>
    <p:sldId id="664" r:id="rId36"/>
    <p:sldId id="665" r:id="rId37"/>
    <p:sldId id="668" r:id="rId38"/>
    <p:sldId id="671" r:id="rId39"/>
    <p:sldId id="672" r:id="rId40"/>
    <p:sldId id="673" r:id="rId41"/>
    <p:sldId id="670" r:id="rId4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710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2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fld id="{11550953-36EB-4400-A936-53D801FDC8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03513" y="9147175"/>
            <a:ext cx="19097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 b="0">
                <a:solidFill>
                  <a:schemeClr val="tx1"/>
                </a:solidFill>
              </a:rPr>
              <a:t>NOW Handout Page </a:t>
            </a:r>
            <a:fld id="{8099F61C-AC2D-4C1D-BC42-3FD3286D89B6}" type="slidenum">
              <a:rPr lang="en-US" sz="1300" b="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4015565-80E0-4021-9FED-BD91142F9D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 b="0">
                <a:solidFill>
                  <a:schemeClr val="tx1"/>
                </a:solidFill>
              </a:rPr>
              <a:t>Page </a:t>
            </a:r>
            <a:fld id="{AC2F0A1D-1736-4FFF-88E9-963200CBE96A}" type="slidenum">
              <a:rPr lang="en-US" sz="1300" b="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 b="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7B04C-41F6-490A-8ED1-E2BDF353C279}" type="slidenum">
              <a:rPr lang="en-US"/>
              <a:pPr/>
              <a:t>1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FA07BE-238B-4738-87AF-D93821C344A1}" type="slidenum">
              <a:rPr lang="en-US" altLang="zh-CN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Each Core CPU fetchs 128 bits of instructions, decodes 4+1 x86 instructions, issues 7 uops, reorders and renames 4 uops, dispatches 6 uops to execution units and retires up to 4 uops each cycle</a:t>
            </a:r>
            <a:endParaRPr lang="zh-C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55CBE9-A00C-4E98-B095-37B176C71998}" type="slidenum">
              <a:rPr lang="en-US" altLang="zh-CN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61ECE-1FEE-44B1-B5F5-EB35CAE0FB2E}" type="slidenum">
              <a:rPr lang="en-US"/>
              <a:pPr/>
              <a:t>37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(b) The bars show the average utilization (%) at each level in the core; the lines represent the range of peak high and peak low values (%).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F2584-8109-49C5-AA43-98184C3EAEFF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187F6-0EC9-43E9-ABC3-9DC8CF1AEADB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4488B-4F7D-4143-BEFD-BFE61C70C8C1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5A5EE-AA50-4CEB-81FE-C91CF9DE6C4B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435FD-040D-4F66-8FF4-E2E4DFE769B9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B7F7-0552-452F-9307-028A93D21375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30200"/>
            <a:ext cx="76962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</p:spPr>
        <p:txBody>
          <a:bodyPr/>
          <a:lstStyle>
            <a:lvl1pPr>
              <a:defRPr/>
            </a:lvl1pPr>
          </a:lstStyle>
          <a:p>
            <a:fld id="{32C226D6-1FB7-402B-81C1-CB1E5035F1E0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</p:spPr>
        <p:txBody>
          <a:bodyPr/>
          <a:lstStyle>
            <a:lvl1pPr>
              <a:defRPr/>
            </a:lvl1pPr>
          </a:lstStyle>
          <a:p>
            <a:fld id="{1121AF41-BA22-4575-B522-0383EF3EDC0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</p:spPr>
        <p:txBody>
          <a:bodyPr/>
          <a:lstStyle>
            <a:lvl1pPr>
              <a:defRPr/>
            </a:lvl1pPr>
          </a:lstStyle>
          <a:p>
            <a:fld id="{AAFA9FA2-04B8-4FE3-A113-AC7DB53CAA26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</p:spPr>
        <p:txBody>
          <a:bodyPr/>
          <a:lstStyle>
            <a:lvl1pPr>
              <a:defRPr/>
            </a:lvl1pPr>
          </a:lstStyle>
          <a:p>
            <a:fld id="{0FC2B162-31AB-424F-BE06-CACF35DB1054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73975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371600"/>
            <a:ext cx="762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4F1210-BFA0-4283-A827-85C1189A5301}" type="datetime1">
              <a:rPr lang="en-US"/>
              <a:pPr/>
              <a:t>2/16/2010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CS252 s06 T1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02B391-8006-4C81-B8E9-396A5FCDC849}" type="slidenum">
              <a:rPr lang="en-US"/>
              <a:pPr/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C2281-96A5-4C28-B09D-DDD4885EB9E7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1C3E9-6F85-4819-A9DB-1504C2576BB5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7A89D-4A37-4B9B-98DA-B3CE008E2BDE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8180A-8651-4BE8-806D-6271D489F84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646EC6-111C-43C4-9397-49EF0A1B3462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5FD59-8F8C-4CD3-B720-6BD05C3B3012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2D43B7-887B-4DA2-98F3-A4DA2247BEA4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F27EB-D097-41D2-B064-83D9CE62721E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881CC-6E71-4C31-B779-9BDAD94943DB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5BD42-7CA5-428E-8681-E82AED57E35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FA7CDD-DD49-4BE4-97FD-702DD0E3BF45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0C11A-C5CA-4DB1-A6B8-D752119BE46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4D985-B64B-43A8-8AE9-5F41DB766F7A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56419-FB51-4357-848F-2DB491B5CF7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63084-88F8-4935-90D5-EA1E8BCBF02E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3225D-A05E-4F82-B880-FE9A7E1DA3E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26200"/>
            <a:ext cx="1905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fld id="{513908CD-DF2F-4566-90BD-FCF023E55989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620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114FFB"/>
                </a:solidFill>
                <a:latin typeface="Helvetica" pitchFamily="34" charset="0"/>
              </a:defRPr>
            </a:lvl1pPr>
          </a:lstStyle>
          <a:p>
            <a:r>
              <a:rPr lang="en-US"/>
              <a:t>CS252 S06 Lec9 Limits and SMT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35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fld id="{0CB62A94-21E5-45DF-8B9E-E52CA961326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93738" y="1041400"/>
            <a:ext cx="7778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6" cstate="print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98650"/>
            <a:ext cx="775335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Lec</a:t>
            </a:r>
            <a:r>
              <a:rPr lang="en-US" dirty="0"/>
              <a:t> </a:t>
            </a:r>
            <a:r>
              <a:rPr lang="en-US" dirty="0" smtClean="0"/>
              <a:t>10 </a:t>
            </a:r>
            <a:r>
              <a:rPr lang="en-US" dirty="0"/>
              <a:t>– </a:t>
            </a:r>
            <a:r>
              <a:rPr lang="en-US" dirty="0" smtClean="0"/>
              <a:t>Example Architectures - Simultaneous </a:t>
            </a:r>
            <a:r>
              <a:rPr lang="en-US" dirty="0"/>
              <a:t>Multithreading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1113"/>
            <a:ext cx="7510462" cy="731837"/>
          </a:xfrm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Power 5 data flow ...</a:t>
            </a:r>
          </a:p>
        </p:txBody>
      </p:sp>
      <p:pic>
        <p:nvPicPr>
          <p:cNvPr id="1032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1185863"/>
            <a:ext cx="9036050" cy="347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32198" name="Text Box 6"/>
          <p:cNvSpPr txBox="1">
            <a:spLocks noChangeArrowheads="1"/>
          </p:cNvSpPr>
          <p:nvPr/>
        </p:nvSpPr>
        <p:spPr bwMode="auto">
          <a:xfrm>
            <a:off x="669925" y="4860925"/>
            <a:ext cx="7712075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Why only 2 threads? With 4, one of the shared resources (physical registers, cache, memory bandwidth) would be prone to bottleneck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5F0E-4554-47FA-BF77-9F513F2E3350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25CE-966F-45AE-BB44-2DBEDBCD76CA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 Power 5 to support SMT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Increased associativity of L1 instruction cache and the instruction address translation buffers </a:t>
            </a:r>
          </a:p>
          <a:p>
            <a:pPr>
              <a:lnSpc>
                <a:spcPct val="80000"/>
              </a:lnSpc>
            </a:pPr>
            <a:r>
              <a:rPr lang="en-US"/>
              <a:t>Added per thread load and store queues </a:t>
            </a:r>
          </a:p>
          <a:p>
            <a:pPr>
              <a:lnSpc>
                <a:spcPct val="80000"/>
              </a:lnSpc>
            </a:pPr>
            <a:r>
              <a:rPr lang="en-US"/>
              <a:t>Increased size of the L2 (1.92 vs. 1.44 MB) and L3 caches</a:t>
            </a:r>
          </a:p>
          <a:p>
            <a:pPr>
              <a:lnSpc>
                <a:spcPct val="80000"/>
              </a:lnSpc>
            </a:pPr>
            <a:r>
              <a:rPr lang="en-US"/>
              <a:t>Added separate instruction prefetch and buffering per thread</a:t>
            </a:r>
          </a:p>
          <a:p>
            <a:pPr>
              <a:lnSpc>
                <a:spcPct val="80000"/>
              </a:lnSpc>
            </a:pPr>
            <a:r>
              <a:rPr lang="en-US"/>
              <a:t>Increased the number of virtual registers from 152 to 240</a:t>
            </a:r>
          </a:p>
          <a:p>
            <a:pPr>
              <a:lnSpc>
                <a:spcPct val="80000"/>
              </a:lnSpc>
            </a:pPr>
            <a:r>
              <a:rPr lang="en-US"/>
              <a:t>Increased the size of several issue queues</a:t>
            </a:r>
          </a:p>
          <a:p>
            <a:pPr>
              <a:lnSpc>
                <a:spcPct val="80000"/>
              </a:lnSpc>
            </a:pPr>
            <a:r>
              <a:rPr lang="en-US"/>
              <a:t>The Power5 core is about 24% larger than the Power4 core because of the addition of SMT support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F7ED-2A36-479B-94A3-8FA7A1A91EC1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4863-8C1B-4A11-B263-C1B8044F7A31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Performance of SMT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531100" cy="4978400"/>
          </a:xfrm>
        </p:spPr>
        <p:txBody>
          <a:bodyPr/>
          <a:lstStyle/>
          <a:p>
            <a:r>
              <a:rPr lang="en-US" sz="1800" dirty="0"/>
              <a:t>Pentium 4 Extreme SMT yields 1.01 speedup for </a:t>
            </a:r>
            <a:r>
              <a:rPr lang="en-US" sz="1800" dirty="0" err="1"/>
              <a:t>SPECint_rate</a:t>
            </a:r>
            <a:r>
              <a:rPr lang="en-US" sz="1800" dirty="0"/>
              <a:t> benchmark and 1.07 for </a:t>
            </a:r>
            <a:r>
              <a:rPr lang="en-US" sz="1800" dirty="0" err="1"/>
              <a:t>SPECfp_rate</a:t>
            </a:r>
            <a:endParaRPr lang="en-US" sz="1800" dirty="0"/>
          </a:p>
          <a:p>
            <a:pPr lvl="1"/>
            <a:r>
              <a:rPr lang="en-US" dirty="0"/>
              <a:t>Pentium 4 is dual threaded SMT</a:t>
            </a:r>
          </a:p>
          <a:p>
            <a:pPr lvl="1"/>
            <a:r>
              <a:rPr lang="en-US" dirty="0" err="1"/>
              <a:t>SPECRate</a:t>
            </a:r>
            <a:r>
              <a:rPr lang="en-US" dirty="0"/>
              <a:t> requires that each SPEC benchmark be run against a vendor-selected number of copies of the same benchmark</a:t>
            </a:r>
          </a:p>
          <a:p>
            <a:r>
              <a:rPr lang="en-US" sz="1800" dirty="0"/>
              <a:t>Running on Pentium 4 each of 26 SPEC benchmarks paired with every other (26</a:t>
            </a:r>
            <a:r>
              <a:rPr lang="en-US" sz="1800" baseline="30000" dirty="0"/>
              <a:t>2</a:t>
            </a:r>
            <a:r>
              <a:rPr lang="en-US" sz="1800" dirty="0"/>
              <a:t> runs) speed-ups from 0.90 to 1.58; average was 1.20</a:t>
            </a:r>
          </a:p>
          <a:p>
            <a:r>
              <a:rPr lang="en-US" sz="1800" dirty="0"/>
              <a:t>Power 5, 8 processor server 1.23 faster for </a:t>
            </a:r>
            <a:r>
              <a:rPr lang="en-US" sz="1800" dirty="0" err="1"/>
              <a:t>SPECint_rate</a:t>
            </a:r>
            <a:r>
              <a:rPr lang="en-US" sz="1800" dirty="0"/>
              <a:t> with SMT, 1.16 faster for </a:t>
            </a:r>
            <a:r>
              <a:rPr lang="en-US" sz="1800" dirty="0" err="1"/>
              <a:t>SPECfp_rate</a:t>
            </a:r>
            <a:endParaRPr lang="en-US" sz="1800" dirty="0"/>
          </a:p>
          <a:p>
            <a:r>
              <a:rPr lang="en-US" sz="1800" dirty="0"/>
              <a:t>Power 5 running 2 copies of each app speedup between 0.89 and 1.41</a:t>
            </a:r>
          </a:p>
          <a:p>
            <a:pPr lvl="1"/>
            <a:r>
              <a:rPr lang="en-US" dirty="0"/>
              <a:t>Most gained some</a:t>
            </a:r>
          </a:p>
          <a:p>
            <a:pPr lvl="1"/>
            <a:r>
              <a:rPr lang="en-US" dirty="0" err="1"/>
              <a:t>Fl.Pt</a:t>
            </a:r>
            <a:r>
              <a:rPr lang="en-US" dirty="0"/>
              <a:t>. apps had most cache conflicts and least gains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D55D-7FA1-482C-A0D2-AE389F3C8F39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981F-BA4E-4049-A559-8BCF12693CFE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1044636" name="Group 156"/>
          <p:cNvGraphicFramePr>
            <a:graphicFrameLocks noGrp="1"/>
          </p:cNvGraphicFramePr>
          <p:nvPr>
            <p:ph/>
          </p:nvPr>
        </p:nvGraphicFramePr>
        <p:xfrm>
          <a:off x="228600" y="1066800"/>
          <a:ext cx="8686800" cy="4956048"/>
        </p:xfrm>
        <a:graphic>
          <a:graphicData uri="http://schemas.openxmlformats.org/drawingml/2006/table">
            <a:tbl>
              <a:tblPr/>
              <a:tblGrid>
                <a:gridCol w="1381125"/>
                <a:gridCol w="2620963"/>
                <a:gridCol w="1193800"/>
                <a:gridCol w="893762"/>
                <a:gridCol w="811213"/>
                <a:gridCol w="947737"/>
                <a:gridCol w="838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 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Fetch / Issue / Execute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 (GHz)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Transis-tors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Die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 Pentium 4 Extreme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Speculative dynamically scheduled; deeply pipelined; SMT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3/3/4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int. 1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 M    122 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AMD Athlon 64 FX-57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Speculative dynamically scheduled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int. 3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 M 115 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IBM Power5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 CPU only)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Speculative dynamically scheduled; SMT;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CPU cores/chip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8/4/8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int. 2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M 300 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(est.)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80W (est.)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Intel Itanium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Statically scheduled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VLIW-style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6/5/11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int. 2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592 M 423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611" name="Rectangle 131"/>
          <p:cNvSpPr>
            <a:spLocks noChangeArrowheads="1"/>
          </p:cNvSpPr>
          <p:nvPr/>
        </p:nvSpPr>
        <p:spPr bwMode="auto">
          <a:xfrm>
            <a:off x="457200" y="3048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>
                <a:solidFill>
                  <a:srgbClr val="0332B7"/>
                </a:solidFill>
              </a:rPr>
              <a:t>Head to Head ILP competition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A315-B993-4CF7-88AB-B7647C3AB7BE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07C7-ED90-4C12-9F5F-3F1EC92C6A4C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9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on SPECint2000</a:t>
            </a:r>
          </a:p>
        </p:txBody>
      </p:sp>
      <p:graphicFrame>
        <p:nvGraphicFramePr>
          <p:cNvPr id="1049607" name="Object 7"/>
          <p:cNvGraphicFramePr>
            <a:graphicFrameLocks noChangeAspect="1"/>
          </p:cNvGraphicFramePr>
          <p:nvPr>
            <p:ph idx="1"/>
          </p:nvPr>
        </p:nvGraphicFramePr>
        <p:xfrm>
          <a:off x="0" y="990600"/>
          <a:ext cx="10515600" cy="5257800"/>
        </p:xfrm>
        <a:graphic>
          <a:graphicData uri="http://schemas.openxmlformats.org/presentationml/2006/ole">
            <p:oleObj spid="_x0000_s1049607" name="Chart" r:id="rId3" imgW="6534150" imgH="32670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D6FE-5258-4956-8FDC-277FB173BB15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43CB-2950-4488-8D26-07DC432C9003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on SPECfp2000</a:t>
            </a:r>
          </a:p>
        </p:txBody>
      </p:sp>
      <p:graphicFrame>
        <p:nvGraphicFramePr>
          <p:cNvPr id="105165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457200" y="609600"/>
          <a:ext cx="7543800" cy="5417820"/>
        </p:xfrm>
        <a:graphic>
          <a:graphicData uri="http://schemas.openxmlformats.org/presentationml/2006/ole">
            <p:oleObj spid="_x0000_s1051657" name="Chart" r:id="rId3" imgW="8886825" imgH="63817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64C6-64C2-47BE-ADDF-6EB78240238D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63AC-B220-415D-8599-FD56D3CD0DE6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Normalized Performance: Efficiency</a:t>
            </a:r>
          </a:p>
        </p:txBody>
      </p:sp>
      <p:graphicFrame>
        <p:nvGraphicFramePr>
          <p:cNvPr id="105267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81000" y="685800"/>
          <a:ext cx="7467600" cy="5792788"/>
        </p:xfrm>
        <a:graphic>
          <a:graphicData uri="http://schemas.openxmlformats.org/presentationml/2006/ole">
            <p:oleObj spid="_x0000_s1052676" name="Chart" r:id="rId3" imgW="8229600" imgH="6381750" progId="Excel.Sheet.8">
              <p:embed/>
            </p:oleObj>
          </a:graphicData>
        </a:graphic>
      </p:graphicFrame>
      <p:graphicFrame>
        <p:nvGraphicFramePr>
          <p:cNvPr id="1053020" name="Group 348"/>
          <p:cNvGraphicFramePr>
            <a:graphicFrameLocks noGrp="1"/>
          </p:cNvGraphicFramePr>
          <p:nvPr>
            <p:ph sz="half" idx="2"/>
          </p:nvPr>
        </p:nvGraphicFramePr>
        <p:xfrm>
          <a:off x="6477000" y="1219200"/>
          <a:ext cx="2438400" cy="4541520"/>
        </p:xfrm>
        <a:graphic>
          <a:graphicData uri="http://schemas.openxmlformats.org/drawingml/2006/table">
            <a:tbl>
              <a:tblPr/>
              <a:tblGrid>
                <a:gridCol w="1066800"/>
                <a:gridCol w="293688"/>
                <a:gridCol w="358775"/>
                <a:gridCol w="360362"/>
                <a:gridCol w="3587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tanium2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um4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Int/Trans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FP/Trans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Int/area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FP/area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Int/Watt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FP/Watt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4DF6-4F8E-40F2-9E89-5BF42BFF994D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9C92-60BB-4E8D-98C5-C092656B8CAD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Silver Bullet for ILP 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obvious over all leader in performance</a:t>
            </a:r>
          </a:p>
          <a:p>
            <a:r>
              <a:rPr lang="en-US"/>
              <a:t>The AMD Athlon leads on SPECInt performance followed by the Pentium 4, Itanium 2, and Power5</a:t>
            </a:r>
          </a:p>
          <a:p>
            <a:r>
              <a:rPr lang="en-US"/>
              <a:t>Itanium 2 and Power5, which perform similarly on SPECFP, clearly dominate the Athlon and Pentium 4 on SPECFP</a:t>
            </a:r>
          </a:p>
          <a:p>
            <a:r>
              <a:rPr lang="en-US"/>
              <a:t>Itanium 2 is the most </a:t>
            </a:r>
            <a:r>
              <a:rPr lang="en-US">
                <a:solidFill>
                  <a:srgbClr val="114FFB"/>
                </a:solidFill>
              </a:rPr>
              <a:t>inefficient</a:t>
            </a:r>
            <a:r>
              <a:rPr lang="en-US"/>
              <a:t> processor both for Fl. Pt. and integer code for all but one efficiency measure (SPECFP/Watt)</a:t>
            </a:r>
          </a:p>
          <a:p>
            <a:r>
              <a:rPr lang="en-US"/>
              <a:t>Athlon and Pentium 4 both make good use of transistors and area in terms of efficiency, </a:t>
            </a:r>
          </a:p>
          <a:p>
            <a:r>
              <a:rPr lang="en-US"/>
              <a:t>IBM Power5 is the most effective user of energy on SPECFP and essentially tied on SPECINT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D9A5-B109-4228-B1E2-2C090DC5B16B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4681-A9BB-4D30-887B-24D31DFA2E38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Limits to ILP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Doubling issue rates above today’s 3-6 instructions per clock, say to 6 to 12 instructions, probably requires a processor to </a:t>
            </a:r>
          </a:p>
          <a:p>
            <a:pPr lvl="1"/>
            <a:r>
              <a:rPr lang="en-US"/>
              <a:t>issue 3 or 4 data memory accesses per cycle, </a:t>
            </a:r>
          </a:p>
          <a:p>
            <a:pPr lvl="1"/>
            <a:r>
              <a:rPr lang="en-US"/>
              <a:t>resolve 2 or 3 branches per cycle, </a:t>
            </a:r>
          </a:p>
          <a:p>
            <a:pPr lvl="1"/>
            <a:r>
              <a:rPr lang="en-US"/>
              <a:t>rename and access more than 20 registers per cycle, and </a:t>
            </a:r>
          </a:p>
          <a:p>
            <a:pPr lvl="1"/>
            <a:r>
              <a:rPr lang="en-US"/>
              <a:t>fetch 12 to 24 instructions per cycle. </a:t>
            </a:r>
          </a:p>
          <a:p>
            <a:r>
              <a:rPr lang="en-US"/>
              <a:t>The complexities of implementing these capabilities is likely to mean sacrifices in the maximum clock rate </a:t>
            </a:r>
          </a:p>
          <a:p>
            <a:pPr lvl="1"/>
            <a:r>
              <a:rPr lang="en-US"/>
              <a:t>E.g,  widest issue processor is the Itanium 2, but it also has the slowest clock rate, despite the fact that it consumes the most power!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E6A2-0C86-4776-90BA-AE2F6723D701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D4FC-296F-45A2-A363-9705536512B9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Limits to ILP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88300" cy="4927600"/>
          </a:xfrm>
        </p:spPr>
        <p:txBody>
          <a:bodyPr/>
          <a:lstStyle/>
          <a:p>
            <a:pPr marL="457200" indent="-457200"/>
            <a:r>
              <a:rPr lang="en-US" sz="2000"/>
              <a:t>Most techniques for increasing performance increase power consumption </a:t>
            </a:r>
          </a:p>
          <a:p>
            <a:pPr marL="457200" indent="-457200"/>
            <a:r>
              <a:rPr lang="en-US" sz="2000"/>
              <a:t>The key question is whether a technique is </a:t>
            </a:r>
            <a:r>
              <a:rPr lang="en-US" sz="2000" i="1">
                <a:solidFill>
                  <a:srgbClr val="114FFB"/>
                </a:solidFill>
              </a:rPr>
              <a:t>energy efficient</a:t>
            </a:r>
            <a:r>
              <a:rPr lang="en-US" sz="2000"/>
              <a:t>: does it increase power consumption faster than it increases performance? </a:t>
            </a:r>
          </a:p>
          <a:p>
            <a:pPr marL="457200" indent="-457200"/>
            <a:r>
              <a:rPr lang="en-US" sz="2000"/>
              <a:t>Multiple issue processors techniques all are energy inefficient:</a:t>
            </a:r>
          </a:p>
          <a:p>
            <a:pPr marL="800100" lvl="1" indent="-342900">
              <a:buFontTx/>
              <a:buAutoNum type="arabicPeriod"/>
            </a:pPr>
            <a:r>
              <a:rPr lang="en-US"/>
              <a:t>Issuing multiple instructions incurs some overhead in logic that grows faster than the issue rate grows</a:t>
            </a:r>
          </a:p>
          <a:p>
            <a:pPr marL="800100" lvl="1" indent="-342900">
              <a:buFontTx/>
              <a:buAutoNum type="arabicPeriod"/>
            </a:pPr>
            <a:r>
              <a:rPr lang="en-US"/>
              <a:t>Growing gap between peak issue rates and sustained performance</a:t>
            </a:r>
          </a:p>
          <a:p>
            <a:pPr marL="457200" indent="-457200"/>
            <a:r>
              <a:rPr lang="en-US" sz="2000"/>
              <a:t>Number of transistors switching = f(peak issue rate), and performance = f( sustained rate), </a:t>
            </a:r>
            <a:br>
              <a:rPr lang="en-US" sz="2000"/>
            </a:br>
            <a:r>
              <a:rPr lang="en-US" sz="2000"/>
              <a:t>growing gap between peak and sustained performance </a:t>
            </a:r>
            <a:br>
              <a:rPr lang="en-US" sz="2000"/>
            </a:b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</a:t>
            </a:r>
            <a:r>
              <a:rPr lang="en-US" sz="2000"/>
              <a:t> increasing energy per unit of performance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961E-548D-4E91-9E27-A76E8793DE00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85AA-97DB-482C-A23E-BA19DECDCE48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/>
              <a:t>Simultaneous Multithreading (SMT)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391400" cy="4800600"/>
          </a:xfrm>
        </p:spPr>
        <p:txBody>
          <a:bodyPr/>
          <a:lstStyle/>
          <a:p>
            <a:r>
              <a:rPr lang="en-US" altLang="en-US" sz="1800" dirty="0"/>
              <a:t>Simultaneous multithreading (SMT): insight that dynamically scheduled processor already has many HW mechanisms to support multithreading</a:t>
            </a:r>
          </a:p>
          <a:p>
            <a:pPr lvl="1"/>
            <a:r>
              <a:rPr lang="en-US" altLang="en-US" dirty="0"/>
              <a:t>Large set of virtual registers that can be used to hold the register sets of independent threads </a:t>
            </a:r>
          </a:p>
          <a:p>
            <a:pPr lvl="1"/>
            <a:r>
              <a:rPr lang="en-US" altLang="en-US" dirty="0"/>
              <a:t>Register renaming provides unique register identifiers, so instructions from multiple threads can be mixed in </a:t>
            </a:r>
            <a:r>
              <a:rPr lang="en-US" altLang="en-US" dirty="0" err="1"/>
              <a:t>datapath</a:t>
            </a:r>
            <a:r>
              <a:rPr lang="en-US" altLang="en-US" dirty="0"/>
              <a:t> without confusing sources and destinations across threads</a:t>
            </a:r>
          </a:p>
          <a:p>
            <a:pPr lvl="1"/>
            <a:r>
              <a:rPr lang="en-US" altLang="en-US" dirty="0"/>
              <a:t>Out-of-order completion allows the threads to execute out of order, and get better utilization of the HW </a:t>
            </a:r>
          </a:p>
          <a:p>
            <a:r>
              <a:rPr lang="en-US" altLang="en-US" sz="1800" dirty="0"/>
              <a:t>Just adding a per thread renaming table and keeping separate PCs</a:t>
            </a:r>
          </a:p>
          <a:p>
            <a:pPr lvl="1"/>
            <a:r>
              <a:rPr lang="en-US" altLang="en-US" dirty="0"/>
              <a:t>Independent commitment can be supported by logically keeping a separate reorder buffer for each thread</a:t>
            </a:r>
          </a:p>
          <a:p>
            <a:pPr lvl="1"/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1014789" name="Text Box 5"/>
          <p:cNvSpPr txBox="1">
            <a:spLocks noChangeArrowheads="1"/>
          </p:cNvSpPr>
          <p:nvPr/>
        </p:nvSpPr>
        <p:spPr bwMode="auto">
          <a:xfrm>
            <a:off x="6423025" y="6019800"/>
            <a:ext cx="2720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000" b="0">
                <a:solidFill>
                  <a:schemeClr val="tx1"/>
                </a:solidFill>
                <a:latin typeface="Times New Roman" pitchFamily="18" charset="0"/>
              </a:rPr>
              <a:t>Source: Micrprocessor Report, December 6, 1999</a:t>
            </a:r>
            <a:br>
              <a:rPr lang="en-US" altLang="en-US" sz="10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en-US" sz="1000" b="0">
                <a:solidFill>
                  <a:schemeClr val="tx1"/>
                </a:solidFill>
                <a:latin typeface="Times New Roman" pitchFamily="18" charset="0"/>
              </a:rPr>
              <a:t> “Compaq Chooses SMT for Alpha”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95B-5C47-4E78-8F7E-FE1FCA20E6A4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DDC5-618F-4DBE-9897-950175A7965E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Commentary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683500" cy="5359400"/>
          </a:xfrm>
        </p:spPr>
        <p:txBody>
          <a:bodyPr/>
          <a:lstStyle/>
          <a:p>
            <a:r>
              <a:rPr lang="en-US" sz="2000"/>
              <a:t>Itanium architecture does </a:t>
            </a:r>
            <a:r>
              <a:rPr lang="en-US" sz="2000">
                <a:solidFill>
                  <a:srgbClr val="114FFB"/>
                </a:solidFill>
              </a:rPr>
              <a:t>not</a:t>
            </a:r>
            <a:r>
              <a:rPr lang="en-US" sz="2000"/>
              <a:t> represent a significant breakthrough in scaling ILP or in avoiding the problems of complexity and power consumption</a:t>
            </a:r>
          </a:p>
          <a:p>
            <a:r>
              <a:rPr lang="en-US" sz="2000"/>
              <a:t>Instead of pursuing more ILP, architects are increasingly focusing on TLP implemented with single-chip multiprocessors </a:t>
            </a:r>
          </a:p>
          <a:p>
            <a:r>
              <a:rPr lang="en-US" sz="2000"/>
              <a:t> In 2000, IBM announced the 1st commercial single-chip, general-purpose multiprocessor, the Power4, which contains 2 Power3 processors and an integrated L2 cache </a:t>
            </a:r>
          </a:p>
          <a:p>
            <a:pPr lvl="1"/>
            <a:r>
              <a:rPr lang="en-US" sz="1600"/>
              <a:t>Since then, Sun Microsystems, AMD, and Intel have switch to a focus on single-chip multiprocessors rather than more aggressive uniprocessors.</a:t>
            </a:r>
          </a:p>
          <a:p>
            <a:r>
              <a:rPr lang="en-US" sz="2000"/>
              <a:t>Right balance of ILP and TLP is unclear today</a:t>
            </a:r>
          </a:p>
          <a:p>
            <a:pPr lvl="1"/>
            <a:r>
              <a:rPr lang="en-US" sz="1600"/>
              <a:t>Perhaps right choice for server market, which can exploit more TLP, may differ from desktop, where single-thread performance may continue to be a primary requirement</a:t>
            </a:r>
          </a:p>
          <a:p>
            <a:endParaRPr lang="en-US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249F-A2E0-453B-87AC-40FADCAF9981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4FD4-830F-4685-B0E8-537B02C17506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in conclusion …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Limits to ILP (power efficiency, compilers, dependencies …) seem to limit to 3 to 6 issue for practical options</a:t>
            </a:r>
          </a:p>
          <a:p>
            <a:pPr>
              <a:lnSpc>
                <a:spcPct val="80000"/>
              </a:lnSpc>
            </a:pPr>
            <a:r>
              <a:rPr lang="en-US"/>
              <a:t>Explicitly parallel (Data level parallelism or Thread level parallelism) is next step to performance</a:t>
            </a:r>
          </a:p>
          <a:p>
            <a:pPr>
              <a:lnSpc>
                <a:spcPct val="80000"/>
              </a:lnSpc>
            </a:pPr>
            <a:r>
              <a:rPr lang="en-US"/>
              <a:t>Coarse grain vs. Fine grained multihreading</a:t>
            </a:r>
          </a:p>
          <a:p>
            <a:pPr lvl="1">
              <a:lnSpc>
                <a:spcPct val="80000"/>
              </a:lnSpc>
            </a:pPr>
            <a:r>
              <a:rPr lang="en-US"/>
              <a:t>Only on big stall vs. every clock cycle</a:t>
            </a:r>
          </a:p>
          <a:p>
            <a:pPr>
              <a:lnSpc>
                <a:spcPct val="80000"/>
              </a:lnSpc>
            </a:pPr>
            <a:r>
              <a:rPr lang="en-US"/>
              <a:t>Simultaneous Multithreading if fine grained multithreading based on OOO superscalar microarchitecture</a:t>
            </a:r>
          </a:p>
          <a:p>
            <a:pPr lvl="1">
              <a:lnSpc>
                <a:spcPct val="80000"/>
              </a:lnSpc>
            </a:pPr>
            <a:r>
              <a:rPr lang="en-US"/>
              <a:t>Instead of replicating registers, reuse rename registers</a:t>
            </a:r>
          </a:p>
          <a:p>
            <a:pPr>
              <a:lnSpc>
                <a:spcPct val="80000"/>
              </a:lnSpc>
            </a:pPr>
            <a:r>
              <a:rPr lang="en-US"/>
              <a:t>Itanium/EPIC/VLIW is not a breakthrough in ILP</a:t>
            </a:r>
          </a:p>
          <a:p>
            <a:pPr>
              <a:lnSpc>
                <a:spcPct val="80000"/>
              </a:lnSpc>
            </a:pPr>
            <a:r>
              <a:rPr lang="en-US"/>
              <a:t>Balance of ILP and TLP decided in marketplace</a:t>
            </a:r>
          </a:p>
          <a:p>
            <a:pPr>
              <a:lnSpc>
                <a:spcPct val="80000"/>
              </a:lnSpc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Multithreaded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SUN </a:t>
            </a:r>
            <a:r>
              <a:rPr lang="en-US" dirty="0" err="1" smtClean="0"/>
              <a:t>Niagra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Intel </a:t>
            </a:r>
            <a:r>
              <a:rPr lang="en-US" dirty="0" err="1" smtClean="0"/>
              <a:t>Neahlem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Network Processors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281-96A5-4C28-B09D-DDD4885EB9E7}" type="datetime1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CS252 S06 Lec9 Limits and SMT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C3E9-6F85-4819-A9DB-1504C2576BB5}" type="slidenum">
              <a:rPr lang="en-US" smtClean="0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Intel Core 2 Duo Introduction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8686800" cy="4525962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Motivation</a:t>
            </a:r>
          </a:p>
          <a:p>
            <a:pPr lvl="1" eaLnBrk="1" hangingPunct="1"/>
            <a:r>
              <a:rPr lang="en-US" altLang="zh-CN" dirty="0" smtClean="0"/>
              <a:t>A Multi-Core on our desks</a:t>
            </a:r>
          </a:p>
          <a:p>
            <a:pPr lvl="1" eaLnBrk="1" hangingPunct="1"/>
            <a:r>
              <a:rPr lang="en-US" altLang="zh-CN" dirty="0" smtClean="0"/>
              <a:t>A new </a:t>
            </a:r>
            <a:r>
              <a:rPr lang="en-US" altLang="zh-CN" dirty="0" err="1" smtClean="0"/>
              <a:t>microarchitecture</a:t>
            </a:r>
            <a:r>
              <a:rPr lang="en-US" altLang="zh-CN" dirty="0" smtClean="0"/>
              <a:t> to replace </a:t>
            </a:r>
            <a:r>
              <a:rPr lang="en-US" altLang="zh-CN" dirty="0" err="1" smtClean="0"/>
              <a:t>Netburst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Intel Core 2 Duo</a:t>
            </a:r>
          </a:p>
          <a:p>
            <a:pPr lvl="1" eaLnBrk="1" hangingPunct="1"/>
            <a:r>
              <a:rPr lang="en-US" altLang="zh-CN" dirty="0" smtClean="0"/>
              <a:t>A dual-core CPU</a:t>
            </a:r>
          </a:p>
          <a:p>
            <a:pPr lvl="1" eaLnBrk="1" hangingPunct="1"/>
            <a:r>
              <a:rPr lang="en-US" altLang="zh-CN" dirty="0" smtClean="0"/>
              <a:t>ISA with SIMD Extension</a:t>
            </a:r>
          </a:p>
          <a:p>
            <a:pPr lvl="1" eaLnBrk="1" hangingPunct="1"/>
            <a:r>
              <a:rPr lang="en-US" altLang="zh-CN" dirty="0" smtClean="0"/>
              <a:t>Intel Core </a:t>
            </a:r>
            <a:r>
              <a:rPr lang="en-US" altLang="zh-CN" dirty="0" err="1" smtClean="0"/>
              <a:t>microarchitecture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Memory Hierarchy System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381500"/>
            <a:ext cx="2514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44320"/>
              </a:clrFrom>
              <a:clrTo>
                <a:srgbClr val="6443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Core 2 Duo </a:t>
            </a:r>
            <a:r>
              <a:rPr lang="en-US" altLang="zh-CN" dirty="0" err="1" smtClean="0">
                <a:ea typeface="宋体" charset="-122"/>
              </a:rPr>
              <a:t>Microarchitecture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5181600" cy="4618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/>
              <a:t>The Cores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Single-die(107 mm²),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Two identical core(L1 cache 64K x 2),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Shared L2 cache 6M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No Hyper-threading</a:t>
            </a:r>
            <a:r>
              <a:rPr lang="en-US" altLang="zh-CN" dirty="0" smtClean="0"/>
              <a:t>, no L3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Keep front-side 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Larger L2 cache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1050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Microarchitecture</a:t>
            </a:r>
            <a:endParaRPr lang="zh-CN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2971800" cy="3657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CN" sz="2800" dirty="0" smtClean="0"/>
              <a:t>• 14-stage Pipeline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2800" dirty="0" smtClean="0"/>
              <a:t>• 4 wide decode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2800" dirty="0" smtClean="0"/>
              <a:t>• 4 wide Retire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2800" dirty="0" smtClean="0"/>
              <a:t>• Macro-fusion</a:t>
            </a:r>
            <a:endParaRPr lang="en-US" altLang="zh-CN" sz="28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2800" dirty="0" smtClean="0"/>
              <a:t>• Enhanced ALUs</a:t>
            </a:r>
            <a:endParaRPr lang="en-US" altLang="zh-CN" sz="28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2400" dirty="0" smtClean="0"/>
              <a:t>• Deeper Buffers</a:t>
            </a:r>
          </a:p>
          <a:p>
            <a:pPr eaLnBrk="1" hangingPunct="1"/>
            <a:endParaRPr lang="zh-CN" altLang="en-US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48148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/>
            <a:r>
              <a:rPr lang="en-US" sz="3600" dirty="0" smtClean="0"/>
              <a:t>Intel </a:t>
            </a:r>
            <a:r>
              <a:rPr lang="en-US" sz="3600" dirty="0" err="1" smtClean="0"/>
              <a:t>Clovertown</a:t>
            </a:r>
            <a:r>
              <a:rPr lang="en-US" sz="3600" dirty="0" smtClean="0"/>
              <a:t> Machine – 2 Quad-core Xeon Processor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648200" cy="4038600"/>
          </a:xfrm>
        </p:spPr>
        <p:txBody>
          <a:bodyPr/>
          <a:lstStyle/>
          <a:p>
            <a:r>
              <a:rPr lang="en-US" dirty="0"/>
              <a:t>Multi-Core Architecture</a:t>
            </a:r>
          </a:p>
          <a:p>
            <a:pPr lvl="1"/>
            <a:r>
              <a:rPr lang="en-US" dirty="0"/>
              <a:t>Increased resource density</a:t>
            </a:r>
          </a:p>
          <a:p>
            <a:pPr lvl="1"/>
            <a:r>
              <a:rPr lang="en-US" dirty="0"/>
              <a:t>Major Challenges</a:t>
            </a:r>
          </a:p>
          <a:p>
            <a:pPr lvl="2"/>
            <a:r>
              <a:rPr lang="en-US" dirty="0"/>
              <a:t>Parallelism in legacy program</a:t>
            </a:r>
            <a:r>
              <a:rPr lang="en-US" altLang="zh-CN" dirty="0">
                <a:ea typeface="宋体" charset="-122"/>
              </a:rPr>
              <a:t> s</a:t>
            </a:r>
            <a:r>
              <a:rPr lang="en-US" dirty="0"/>
              <a:t>calability</a:t>
            </a:r>
          </a:p>
          <a:p>
            <a:pPr lvl="1"/>
            <a:r>
              <a:rPr lang="en-US" dirty="0"/>
              <a:t>Current solutions</a:t>
            </a:r>
          </a:p>
          <a:p>
            <a:pPr lvl="2"/>
            <a:r>
              <a:rPr lang="en-US" dirty="0"/>
              <a:t>Software</a:t>
            </a:r>
          </a:p>
          <a:p>
            <a:pPr lvl="3"/>
            <a:r>
              <a:rPr lang="en-US" dirty="0"/>
              <a:t>Naïve multithreading</a:t>
            </a:r>
          </a:p>
          <a:p>
            <a:pPr lvl="2"/>
            <a:r>
              <a:rPr lang="en-US" dirty="0"/>
              <a:t>Hardware</a:t>
            </a:r>
          </a:p>
          <a:p>
            <a:pPr lvl="3"/>
            <a:r>
              <a:rPr lang="en-US" dirty="0"/>
              <a:t>Receive Side Scaling (RSS) in NIC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029200" y="1752600"/>
          <a:ext cx="3665564" cy="2857500"/>
        </p:xfrm>
        <a:graphic>
          <a:graphicData uri="http://schemas.openxmlformats.org/presentationml/2006/ole">
            <p:oleObj spid="_x0000_s1097730" name="Visio" r:id="rId3" imgW="3886810" imgH="2692567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52578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Hyperthreading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Nehalem Architecture – 2-Way SMT</a:t>
            </a:r>
            <a:endParaRPr lang="en-US" dirty="0"/>
          </a:p>
        </p:txBody>
      </p:sp>
      <p:pic>
        <p:nvPicPr>
          <p:cNvPr id="1110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59150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Nehalem </a:t>
            </a:r>
            <a:r>
              <a:rPr lang="en-US" sz="2800" dirty="0" smtClean="0"/>
              <a:t>– Enhanced Core 2 </a:t>
            </a:r>
            <a:r>
              <a:rPr lang="en-US" sz="2800" dirty="0" err="1" smtClean="0"/>
              <a:t>Datapath</a:t>
            </a:r>
            <a:endParaRPr lang="en-US" sz="28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4772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 (“</a:t>
            </a:r>
            <a:r>
              <a:rPr lang="en-US" dirty="0" smtClean="0"/>
              <a:t>Niagara”)</a:t>
            </a:r>
            <a:endParaRPr lang="en-US" dirty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248400" cy="5334000"/>
          </a:xfrm>
        </p:spPr>
        <p:txBody>
          <a:bodyPr/>
          <a:lstStyle/>
          <a:p>
            <a:r>
              <a:rPr lang="en-US" dirty="0"/>
              <a:t>Target: Commercial server applications</a:t>
            </a:r>
          </a:p>
          <a:p>
            <a:pPr lvl="1"/>
            <a:r>
              <a:rPr lang="en-US" b="0" dirty="0"/>
              <a:t>High thread level parallelism (TLP)</a:t>
            </a:r>
          </a:p>
          <a:p>
            <a:pPr lvl="2"/>
            <a:r>
              <a:rPr lang="en-US" dirty="0"/>
              <a:t>Large numbers of parallel client requests</a:t>
            </a:r>
          </a:p>
          <a:p>
            <a:pPr lvl="1"/>
            <a:r>
              <a:rPr lang="en-US" b="0" dirty="0"/>
              <a:t>Low instruction level parallelism (ILP)</a:t>
            </a:r>
          </a:p>
          <a:p>
            <a:pPr lvl="2"/>
            <a:r>
              <a:rPr lang="en-US" dirty="0"/>
              <a:t>High cache miss rates</a:t>
            </a:r>
          </a:p>
          <a:p>
            <a:pPr lvl="2"/>
            <a:r>
              <a:rPr lang="en-US" dirty="0"/>
              <a:t>Many unpredictable branches</a:t>
            </a:r>
          </a:p>
          <a:p>
            <a:pPr lvl="2"/>
            <a:r>
              <a:rPr lang="en-US" dirty="0"/>
              <a:t>Frequent load-load dependencies</a:t>
            </a:r>
          </a:p>
          <a:p>
            <a:r>
              <a:rPr lang="en-US" dirty="0"/>
              <a:t>Power, cooling, and space are major concerns for data centers</a:t>
            </a:r>
          </a:p>
          <a:p>
            <a:r>
              <a:rPr lang="en-US" dirty="0"/>
              <a:t>Metric: Performance/Watt/Sq. Ft.</a:t>
            </a:r>
            <a:endParaRPr lang="en-US" sz="2800" dirty="0"/>
          </a:p>
          <a:p>
            <a:r>
              <a:rPr lang="en-US" dirty="0"/>
              <a:t>Approach: </a:t>
            </a:r>
            <a:r>
              <a:rPr lang="en-US" dirty="0" err="1"/>
              <a:t>Multicore</a:t>
            </a:r>
            <a:r>
              <a:rPr lang="en-US" dirty="0"/>
              <a:t>, Fine-grain multithreading, Simple pipeline, Small L1 caches, Shared L2</a:t>
            </a:r>
          </a:p>
          <a:p>
            <a:endParaRPr lang="en-US" dirty="0"/>
          </a:p>
        </p:txBody>
      </p:sp>
      <p:pic>
        <p:nvPicPr>
          <p:cNvPr id="614404" name="Picture 4" descr="Niag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86385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698-3437-4E4E-A8DF-43A75A42DC50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2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15C-80D7-410E-A312-21D31643B26F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330200"/>
            <a:ext cx="6516688" cy="736600"/>
          </a:xfrm>
        </p:spPr>
        <p:txBody>
          <a:bodyPr/>
          <a:lstStyle/>
          <a:p>
            <a:r>
              <a:rPr lang="en-US" altLang="en-US"/>
              <a:t>Multithreaded Categories</a:t>
            </a:r>
          </a:p>
        </p:txBody>
      </p:sp>
      <p:grpSp>
        <p:nvGrpSpPr>
          <p:cNvPr id="1034243" name="Group 3"/>
          <p:cNvGrpSpPr>
            <a:grpSpLocks/>
          </p:cNvGrpSpPr>
          <p:nvPr/>
        </p:nvGrpSpPr>
        <p:grpSpPr bwMode="auto">
          <a:xfrm>
            <a:off x="990600" y="1447800"/>
            <a:ext cx="1143000" cy="3581400"/>
            <a:chOff x="528" y="912"/>
            <a:chExt cx="720" cy="2256"/>
          </a:xfrm>
        </p:grpSpPr>
        <p:sp>
          <p:nvSpPr>
            <p:cNvPr id="1034244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5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6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7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8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9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0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1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2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3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4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5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6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7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8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9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0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1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2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3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4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5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6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7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8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9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0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1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2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3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4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5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6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7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8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79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0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1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2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3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4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5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6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7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8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89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0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1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292" name="Group 52"/>
          <p:cNvGrpSpPr>
            <a:grpSpLocks/>
          </p:cNvGrpSpPr>
          <p:nvPr/>
        </p:nvGrpSpPr>
        <p:grpSpPr bwMode="auto">
          <a:xfrm>
            <a:off x="2514600" y="1447800"/>
            <a:ext cx="1143000" cy="3581400"/>
            <a:chOff x="1584" y="912"/>
            <a:chExt cx="720" cy="2256"/>
          </a:xfrm>
        </p:grpSpPr>
        <p:sp>
          <p:nvSpPr>
            <p:cNvPr id="1034293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4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5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6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7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8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9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0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1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2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3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4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5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6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7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8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9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0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1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2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3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4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5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6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7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8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9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0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1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2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3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4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5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6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7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8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9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0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1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2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3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4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5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6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7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8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9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0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341" name="Group 101"/>
          <p:cNvGrpSpPr>
            <a:grpSpLocks/>
          </p:cNvGrpSpPr>
          <p:nvPr/>
        </p:nvGrpSpPr>
        <p:grpSpPr bwMode="auto">
          <a:xfrm>
            <a:off x="4038600" y="1447800"/>
            <a:ext cx="1143000" cy="3581400"/>
            <a:chOff x="2640" y="912"/>
            <a:chExt cx="720" cy="2256"/>
          </a:xfrm>
        </p:grpSpPr>
        <p:sp>
          <p:nvSpPr>
            <p:cNvPr id="1034342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3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4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5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6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7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8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9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0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1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2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3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4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5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6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7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8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9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0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1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2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3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4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5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6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7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8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9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0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1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2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3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4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5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6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7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8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9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0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1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2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3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4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5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6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7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8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9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390" name="Group 150"/>
          <p:cNvGrpSpPr>
            <a:grpSpLocks/>
          </p:cNvGrpSpPr>
          <p:nvPr/>
        </p:nvGrpSpPr>
        <p:grpSpPr bwMode="auto">
          <a:xfrm>
            <a:off x="5638800" y="1295400"/>
            <a:ext cx="1143000" cy="3962400"/>
            <a:chOff x="3696" y="816"/>
            <a:chExt cx="720" cy="2496"/>
          </a:xfrm>
        </p:grpSpPr>
        <p:sp>
          <p:nvSpPr>
            <p:cNvPr id="1034391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2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3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4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5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6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7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8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9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0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1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2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3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4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5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6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7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8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9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0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1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2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3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4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5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6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7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8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9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0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1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2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3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4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5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6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7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8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9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0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1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2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3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4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5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6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7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8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9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440" name="Rectangle 200" descr="Wide downward diagonal"/>
          <p:cNvSpPr>
            <a:spLocks noChangeArrowheads="1"/>
          </p:cNvSpPr>
          <p:nvPr/>
        </p:nvSpPr>
        <p:spPr bwMode="auto">
          <a:xfrm>
            <a:off x="7239000" y="26670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1" name="Rectangle 201" descr="Small checker board"/>
          <p:cNvSpPr>
            <a:spLocks noChangeArrowheads="1"/>
          </p:cNvSpPr>
          <p:nvPr/>
        </p:nvSpPr>
        <p:spPr bwMode="auto">
          <a:xfrm>
            <a:off x="7543800" y="26670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2" name="Rectangle 202" descr="Small checker board"/>
          <p:cNvSpPr>
            <a:spLocks noChangeArrowheads="1"/>
          </p:cNvSpPr>
          <p:nvPr/>
        </p:nvSpPr>
        <p:spPr bwMode="auto">
          <a:xfrm>
            <a:off x="7848600" y="26670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3" name="Rectangle 203" descr="Small grid"/>
          <p:cNvSpPr>
            <a:spLocks noChangeArrowheads="1"/>
          </p:cNvSpPr>
          <p:nvPr/>
        </p:nvSpPr>
        <p:spPr bwMode="auto">
          <a:xfrm>
            <a:off x="8153400" y="26670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4" name="Rectangle 204"/>
          <p:cNvSpPr>
            <a:spLocks noChangeArrowheads="1"/>
          </p:cNvSpPr>
          <p:nvPr/>
        </p:nvSpPr>
        <p:spPr bwMode="auto">
          <a:xfrm>
            <a:off x="72390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5" name="Rectangle 205"/>
          <p:cNvSpPr>
            <a:spLocks noChangeArrowheads="1"/>
          </p:cNvSpPr>
          <p:nvPr/>
        </p:nvSpPr>
        <p:spPr bwMode="auto">
          <a:xfrm>
            <a:off x="75438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6" name="Rectangle 206"/>
          <p:cNvSpPr>
            <a:spLocks noChangeArrowheads="1"/>
          </p:cNvSpPr>
          <p:nvPr/>
        </p:nvSpPr>
        <p:spPr bwMode="auto">
          <a:xfrm>
            <a:off x="78486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7" name="Rectangle 207"/>
          <p:cNvSpPr>
            <a:spLocks noChangeArrowheads="1"/>
          </p:cNvSpPr>
          <p:nvPr/>
        </p:nvSpPr>
        <p:spPr bwMode="auto">
          <a:xfrm>
            <a:off x="81534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8" name="Rectangle 208"/>
          <p:cNvSpPr>
            <a:spLocks noChangeArrowheads="1"/>
          </p:cNvSpPr>
          <p:nvPr/>
        </p:nvSpPr>
        <p:spPr bwMode="auto">
          <a:xfrm>
            <a:off x="7239000" y="32766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49" name="Rectangle 209"/>
          <p:cNvSpPr>
            <a:spLocks noChangeArrowheads="1"/>
          </p:cNvSpPr>
          <p:nvPr/>
        </p:nvSpPr>
        <p:spPr bwMode="auto">
          <a:xfrm>
            <a:off x="7543800" y="32766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0" name="Rectangle 210" descr="Small checker board"/>
          <p:cNvSpPr>
            <a:spLocks noChangeArrowheads="1"/>
          </p:cNvSpPr>
          <p:nvPr/>
        </p:nvSpPr>
        <p:spPr bwMode="auto">
          <a:xfrm>
            <a:off x="7848600" y="3276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1" name="Rectangle 211"/>
          <p:cNvSpPr>
            <a:spLocks noChangeArrowheads="1"/>
          </p:cNvSpPr>
          <p:nvPr/>
        </p:nvSpPr>
        <p:spPr bwMode="auto">
          <a:xfrm>
            <a:off x="8153400" y="3276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2" name="Rectangle 212"/>
          <p:cNvSpPr>
            <a:spLocks noChangeArrowheads="1"/>
          </p:cNvSpPr>
          <p:nvPr/>
        </p:nvSpPr>
        <p:spPr bwMode="auto">
          <a:xfrm>
            <a:off x="7239000" y="3581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3" name="Rectangle 213" descr="Wide downward diagonal"/>
          <p:cNvSpPr>
            <a:spLocks noChangeArrowheads="1"/>
          </p:cNvSpPr>
          <p:nvPr/>
        </p:nvSpPr>
        <p:spPr bwMode="auto">
          <a:xfrm>
            <a:off x="7543800" y="35814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4" name="Rectangle 214"/>
          <p:cNvSpPr>
            <a:spLocks noChangeArrowheads="1"/>
          </p:cNvSpPr>
          <p:nvPr/>
        </p:nvSpPr>
        <p:spPr bwMode="auto">
          <a:xfrm>
            <a:off x="7848600" y="3581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5" name="Rectangle 215" descr="Small checker board"/>
          <p:cNvSpPr>
            <a:spLocks noChangeArrowheads="1"/>
          </p:cNvSpPr>
          <p:nvPr/>
        </p:nvSpPr>
        <p:spPr bwMode="auto">
          <a:xfrm>
            <a:off x="8153400" y="35814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6" name="Rectangle 216"/>
          <p:cNvSpPr>
            <a:spLocks noChangeArrowheads="1"/>
          </p:cNvSpPr>
          <p:nvPr/>
        </p:nvSpPr>
        <p:spPr bwMode="auto">
          <a:xfrm>
            <a:off x="7239000" y="3886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7" name="Rectangle 217"/>
          <p:cNvSpPr>
            <a:spLocks noChangeArrowheads="1"/>
          </p:cNvSpPr>
          <p:nvPr/>
        </p:nvSpPr>
        <p:spPr bwMode="auto">
          <a:xfrm>
            <a:off x="7543800" y="3886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8" name="Rectangle 218" descr="Wide downward diagonal"/>
          <p:cNvSpPr>
            <a:spLocks noChangeArrowheads="1"/>
          </p:cNvSpPr>
          <p:nvPr/>
        </p:nvSpPr>
        <p:spPr bwMode="auto">
          <a:xfrm>
            <a:off x="7848600" y="38862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59" name="Rectangle 219"/>
          <p:cNvSpPr>
            <a:spLocks noChangeArrowheads="1"/>
          </p:cNvSpPr>
          <p:nvPr/>
        </p:nvSpPr>
        <p:spPr bwMode="auto">
          <a:xfrm>
            <a:off x="8153400" y="3886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0" name="Rectangle 220"/>
          <p:cNvSpPr>
            <a:spLocks noChangeArrowheads="1"/>
          </p:cNvSpPr>
          <p:nvPr/>
        </p:nvSpPr>
        <p:spPr bwMode="auto">
          <a:xfrm>
            <a:off x="7239000" y="41910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1" name="Rectangle 221" descr="Wide downward diagonal"/>
          <p:cNvSpPr>
            <a:spLocks noChangeArrowheads="1"/>
          </p:cNvSpPr>
          <p:nvPr/>
        </p:nvSpPr>
        <p:spPr bwMode="auto">
          <a:xfrm>
            <a:off x="7543800" y="41910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2" name="Rectangle 222" descr="Wide downward diagonal"/>
          <p:cNvSpPr>
            <a:spLocks noChangeArrowheads="1"/>
          </p:cNvSpPr>
          <p:nvPr/>
        </p:nvSpPr>
        <p:spPr bwMode="auto">
          <a:xfrm>
            <a:off x="7848600" y="41910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3" name="Rectangle 223"/>
          <p:cNvSpPr>
            <a:spLocks noChangeArrowheads="1"/>
          </p:cNvSpPr>
          <p:nvPr/>
        </p:nvSpPr>
        <p:spPr bwMode="auto">
          <a:xfrm>
            <a:off x="8153400" y="41910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4" name="Rectangle 224"/>
          <p:cNvSpPr>
            <a:spLocks noChangeArrowheads="1"/>
          </p:cNvSpPr>
          <p:nvPr/>
        </p:nvSpPr>
        <p:spPr bwMode="auto">
          <a:xfrm>
            <a:off x="7239000" y="4495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5" name="Rectangle 225" descr="Small grid"/>
          <p:cNvSpPr>
            <a:spLocks noChangeArrowheads="1"/>
          </p:cNvSpPr>
          <p:nvPr/>
        </p:nvSpPr>
        <p:spPr bwMode="auto">
          <a:xfrm>
            <a:off x="7543800" y="44958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6" name="Rectangle 226" descr="Small grid"/>
          <p:cNvSpPr>
            <a:spLocks noChangeArrowheads="1"/>
          </p:cNvSpPr>
          <p:nvPr/>
        </p:nvSpPr>
        <p:spPr bwMode="auto">
          <a:xfrm>
            <a:off x="7848600" y="44958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7" name="Rectangle 227"/>
          <p:cNvSpPr>
            <a:spLocks noChangeArrowheads="1"/>
          </p:cNvSpPr>
          <p:nvPr/>
        </p:nvSpPr>
        <p:spPr bwMode="auto">
          <a:xfrm>
            <a:off x="8153400" y="4495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8" name="Rectangle 228" descr="Wide downward diagonal"/>
          <p:cNvSpPr>
            <a:spLocks noChangeArrowheads="1"/>
          </p:cNvSpPr>
          <p:nvPr/>
        </p:nvSpPr>
        <p:spPr bwMode="auto">
          <a:xfrm>
            <a:off x="7239000" y="48006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69" name="Rectangle 229" descr="Small checker board"/>
          <p:cNvSpPr>
            <a:spLocks noChangeArrowheads="1"/>
          </p:cNvSpPr>
          <p:nvPr/>
        </p:nvSpPr>
        <p:spPr bwMode="auto">
          <a:xfrm>
            <a:off x="7543800" y="4800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0" name="Rectangle 230" descr="Small grid"/>
          <p:cNvSpPr>
            <a:spLocks noChangeArrowheads="1"/>
          </p:cNvSpPr>
          <p:nvPr/>
        </p:nvSpPr>
        <p:spPr bwMode="auto">
          <a:xfrm>
            <a:off x="7848600" y="48006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1" name="Rectangle 231"/>
          <p:cNvSpPr>
            <a:spLocks noChangeArrowheads="1"/>
          </p:cNvSpPr>
          <p:nvPr/>
        </p:nvSpPr>
        <p:spPr bwMode="auto">
          <a:xfrm>
            <a:off x="8153400" y="4800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2" name="Rectangle 232"/>
          <p:cNvSpPr>
            <a:spLocks noChangeArrowheads="1"/>
          </p:cNvSpPr>
          <p:nvPr/>
        </p:nvSpPr>
        <p:spPr bwMode="auto">
          <a:xfrm>
            <a:off x="7239000" y="144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3" name="Rectangle 233"/>
          <p:cNvSpPr>
            <a:spLocks noChangeArrowheads="1"/>
          </p:cNvSpPr>
          <p:nvPr/>
        </p:nvSpPr>
        <p:spPr bwMode="auto">
          <a:xfrm>
            <a:off x="7543800" y="144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4" name="Rectangle 234" descr="Wide downward diagonal"/>
          <p:cNvSpPr>
            <a:spLocks noChangeArrowheads="1"/>
          </p:cNvSpPr>
          <p:nvPr/>
        </p:nvSpPr>
        <p:spPr bwMode="auto">
          <a:xfrm>
            <a:off x="7848600" y="14478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5" name="Rectangle 235"/>
          <p:cNvSpPr>
            <a:spLocks noChangeArrowheads="1"/>
          </p:cNvSpPr>
          <p:nvPr/>
        </p:nvSpPr>
        <p:spPr bwMode="auto">
          <a:xfrm>
            <a:off x="8153400" y="1447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6" name="Rectangle 236"/>
          <p:cNvSpPr>
            <a:spLocks noChangeArrowheads="1"/>
          </p:cNvSpPr>
          <p:nvPr/>
        </p:nvSpPr>
        <p:spPr bwMode="auto">
          <a:xfrm>
            <a:off x="7239000" y="1752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7" name="Rectangle 237"/>
          <p:cNvSpPr>
            <a:spLocks noChangeArrowheads="1"/>
          </p:cNvSpPr>
          <p:nvPr/>
        </p:nvSpPr>
        <p:spPr bwMode="auto">
          <a:xfrm>
            <a:off x="7543800" y="17526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8" name="Rectangle 238" descr="Small checker board"/>
          <p:cNvSpPr>
            <a:spLocks noChangeArrowheads="1"/>
          </p:cNvSpPr>
          <p:nvPr/>
        </p:nvSpPr>
        <p:spPr bwMode="auto">
          <a:xfrm>
            <a:off x="7848600" y="1752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79" name="Rectangle 239" descr="Small checker board"/>
          <p:cNvSpPr>
            <a:spLocks noChangeArrowheads="1"/>
          </p:cNvSpPr>
          <p:nvPr/>
        </p:nvSpPr>
        <p:spPr bwMode="auto">
          <a:xfrm>
            <a:off x="8153400" y="1752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0" name="Rectangle 240" descr="Wide downward diagonal"/>
          <p:cNvSpPr>
            <a:spLocks noChangeArrowheads="1"/>
          </p:cNvSpPr>
          <p:nvPr/>
        </p:nvSpPr>
        <p:spPr bwMode="auto">
          <a:xfrm>
            <a:off x="7239000" y="20574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1" name="Rectangle 241"/>
          <p:cNvSpPr>
            <a:spLocks noChangeArrowheads="1"/>
          </p:cNvSpPr>
          <p:nvPr/>
        </p:nvSpPr>
        <p:spPr bwMode="auto">
          <a:xfrm>
            <a:off x="7543800" y="2057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2" name="Rectangle 242"/>
          <p:cNvSpPr>
            <a:spLocks noChangeArrowheads="1"/>
          </p:cNvSpPr>
          <p:nvPr/>
        </p:nvSpPr>
        <p:spPr bwMode="auto">
          <a:xfrm>
            <a:off x="7848600" y="2057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3" name="Rectangle 243" descr="Small grid"/>
          <p:cNvSpPr>
            <a:spLocks noChangeArrowheads="1"/>
          </p:cNvSpPr>
          <p:nvPr/>
        </p:nvSpPr>
        <p:spPr bwMode="auto">
          <a:xfrm>
            <a:off x="8153400" y="20574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4" name="Rectangle 244"/>
          <p:cNvSpPr>
            <a:spLocks noChangeArrowheads="1"/>
          </p:cNvSpPr>
          <p:nvPr/>
        </p:nvSpPr>
        <p:spPr bwMode="auto">
          <a:xfrm>
            <a:off x="7239000" y="2362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5" name="Rectangle 245"/>
          <p:cNvSpPr>
            <a:spLocks noChangeArrowheads="1"/>
          </p:cNvSpPr>
          <p:nvPr/>
        </p:nvSpPr>
        <p:spPr bwMode="auto">
          <a:xfrm>
            <a:off x="7543800" y="2362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6" name="Rectangle 246" descr="Wide downward diagonal"/>
          <p:cNvSpPr>
            <a:spLocks noChangeArrowheads="1"/>
          </p:cNvSpPr>
          <p:nvPr/>
        </p:nvSpPr>
        <p:spPr bwMode="auto">
          <a:xfrm>
            <a:off x="7848600" y="23622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7" name="Rectangle 247"/>
          <p:cNvSpPr>
            <a:spLocks noChangeArrowheads="1"/>
          </p:cNvSpPr>
          <p:nvPr/>
        </p:nvSpPr>
        <p:spPr bwMode="auto">
          <a:xfrm>
            <a:off x="8153400" y="2362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88" name="Text Box 248"/>
          <p:cNvSpPr txBox="1">
            <a:spLocks noChangeArrowheads="1"/>
          </p:cNvSpPr>
          <p:nvPr/>
        </p:nvSpPr>
        <p:spPr bwMode="auto">
          <a:xfrm rot="10800000">
            <a:off x="227013" y="1141413"/>
            <a:ext cx="67151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 Narrow" pitchFamily="34" charset="0"/>
              </a:rPr>
              <a:t>Time (processor cycle)</a:t>
            </a:r>
          </a:p>
        </p:txBody>
      </p:sp>
      <p:sp>
        <p:nvSpPr>
          <p:cNvPr id="1034489" name="Line 249"/>
          <p:cNvSpPr>
            <a:spLocks noChangeShapeType="1"/>
          </p:cNvSpPr>
          <p:nvPr/>
        </p:nvSpPr>
        <p:spPr bwMode="auto">
          <a:xfrm>
            <a:off x="533400" y="4648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490" name="Text Box 250"/>
          <p:cNvSpPr txBox="1">
            <a:spLocks noChangeArrowheads="1"/>
          </p:cNvSpPr>
          <p:nvPr/>
        </p:nvSpPr>
        <p:spPr bwMode="auto">
          <a:xfrm>
            <a:off x="838200" y="1076325"/>
            <a:ext cx="1249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Superscalar</a:t>
            </a:r>
          </a:p>
        </p:txBody>
      </p:sp>
      <p:sp>
        <p:nvSpPr>
          <p:cNvPr id="1034491" name="Text Box 251"/>
          <p:cNvSpPr txBox="1">
            <a:spLocks noChangeArrowheads="1"/>
          </p:cNvSpPr>
          <p:nvPr/>
        </p:nvSpPr>
        <p:spPr bwMode="auto">
          <a:xfrm>
            <a:off x="2438400" y="1076325"/>
            <a:ext cx="13668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Fine-Grained</a:t>
            </a:r>
          </a:p>
        </p:txBody>
      </p:sp>
      <p:sp>
        <p:nvSpPr>
          <p:cNvPr id="1034492" name="Text Box 252"/>
          <p:cNvSpPr txBox="1">
            <a:spLocks noChangeArrowheads="1"/>
          </p:cNvSpPr>
          <p:nvPr/>
        </p:nvSpPr>
        <p:spPr bwMode="auto">
          <a:xfrm>
            <a:off x="3733800" y="1076325"/>
            <a:ext cx="160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Coarse-Grained</a:t>
            </a:r>
          </a:p>
        </p:txBody>
      </p:sp>
      <p:sp>
        <p:nvSpPr>
          <p:cNvPr id="1034493" name="Text Box 253"/>
          <p:cNvSpPr txBox="1">
            <a:spLocks noChangeArrowheads="1"/>
          </p:cNvSpPr>
          <p:nvPr/>
        </p:nvSpPr>
        <p:spPr bwMode="auto">
          <a:xfrm>
            <a:off x="5376863" y="1055688"/>
            <a:ext cx="1612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Multiprocessing</a:t>
            </a:r>
          </a:p>
        </p:txBody>
      </p:sp>
      <p:sp>
        <p:nvSpPr>
          <p:cNvPr id="1034494" name="Text Box 254"/>
          <p:cNvSpPr txBox="1">
            <a:spLocks noChangeArrowheads="1"/>
          </p:cNvSpPr>
          <p:nvPr/>
        </p:nvSpPr>
        <p:spPr bwMode="auto">
          <a:xfrm>
            <a:off x="7086600" y="847725"/>
            <a:ext cx="15303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Simultaneous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Multithreading</a:t>
            </a:r>
          </a:p>
        </p:txBody>
      </p:sp>
      <p:sp>
        <p:nvSpPr>
          <p:cNvPr id="1034495" name="Rectangle 255"/>
          <p:cNvSpPr>
            <a:spLocks noChangeArrowheads="1"/>
          </p:cNvSpPr>
          <p:nvPr/>
        </p:nvSpPr>
        <p:spPr bwMode="auto">
          <a:xfrm>
            <a:off x="2209800" y="5486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32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4496" name="Rectangle 256" descr="Wide downward diagonal"/>
          <p:cNvSpPr>
            <a:spLocks noChangeArrowheads="1"/>
          </p:cNvSpPr>
          <p:nvPr/>
        </p:nvSpPr>
        <p:spPr bwMode="auto">
          <a:xfrm>
            <a:off x="2209800" y="58674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97" name="Rectangle 257"/>
          <p:cNvSpPr>
            <a:spLocks noChangeArrowheads="1"/>
          </p:cNvSpPr>
          <p:nvPr/>
        </p:nvSpPr>
        <p:spPr bwMode="auto">
          <a:xfrm>
            <a:off x="4419600" y="5486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98" name="Rectangle 258" descr="Small checker board"/>
          <p:cNvSpPr>
            <a:spLocks noChangeArrowheads="1"/>
          </p:cNvSpPr>
          <p:nvPr/>
        </p:nvSpPr>
        <p:spPr bwMode="auto">
          <a:xfrm>
            <a:off x="4419600" y="58674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99" name="Rectangle 259" descr="Small grid"/>
          <p:cNvSpPr>
            <a:spLocks noChangeArrowheads="1"/>
          </p:cNvSpPr>
          <p:nvPr/>
        </p:nvSpPr>
        <p:spPr bwMode="auto">
          <a:xfrm>
            <a:off x="6477000" y="54864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00" name="Rectangle 260"/>
          <p:cNvSpPr>
            <a:spLocks noChangeArrowheads="1"/>
          </p:cNvSpPr>
          <p:nvPr/>
        </p:nvSpPr>
        <p:spPr bwMode="auto">
          <a:xfrm>
            <a:off x="6477000" y="5867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01" name="Text Box 261"/>
          <p:cNvSpPr txBox="1">
            <a:spLocks noChangeArrowheads="1"/>
          </p:cNvSpPr>
          <p:nvPr/>
        </p:nvSpPr>
        <p:spPr bwMode="auto">
          <a:xfrm>
            <a:off x="2498725" y="539432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1</a:t>
            </a:r>
          </a:p>
        </p:txBody>
      </p:sp>
      <p:sp>
        <p:nvSpPr>
          <p:cNvPr id="1034502" name="Text Box 262"/>
          <p:cNvSpPr txBox="1">
            <a:spLocks noChangeArrowheads="1"/>
          </p:cNvSpPr>
          <p:nvPr/>
        </p:nvSpPr>
        <p:spPr bwMode="auto">
          <a:xfrm>
            <a:off x="2505075" y="579120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2</a:t>
            </a:r>
          </a:p>
        </p:txBody>
      </p:sp>
      <p:sp>
        <p:nvSpPr>
          <p:cNvPr id="1034503" name="Text Box 263"/>
          <p:cNvSpPr txBox="1">
            <a:spLocks noChangeArrowheads="1"/>
          </p:cNvSpPr>
          <p:nvPr/>
        </p:nvSpPr>
        <p:spPr bwMode="auto">
          <a:xfrm>
            <a:off x="4800600" y="541020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3</a:t>
            </a:r>
          </a:p>
        </p:txBody>
      </p:sp>
      <p:sp>
        <p:nvSpPr>
          <p:cNvPr id="1034504" name="Text Box 264"/>
          <p:cNvSpPr txBox="1">
            <a:spLocks noChangeArrowheads="1"/>
          </p:cNvSpPr>
          <p:nvPr/>
        </p:nvSpPr>
        <p:spPr bwMode="auto">
          <a:xfrm>
            <a:off x="4800600" y="579120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4</a:t>
            </a:r>
          </a:p>
        </p:txBody>
      </p:sp>
      <p:sp>
        <p:nvSpPr>
          <p:cNvPr id="1034505" name="Text Box 265"/>
          <p:cNvSpPr txBox="1">
            <a:spLocks noChangeArrowheads="1"/>
          </p:cNvSpPr>
          <p:nvPr/>
        </p:nvSpPr>
        <p:spPr bwMode="auto">
          <a:xfrm>
            <a:off x="6781800" y="541020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5</a:t>
            </a:r>
          </a:p>
        </p:txBody>
      </p:sp>
      <p:sp>
        <p:nvSpPr>
          <p:cNvPr id="1034506" name="Text Box 266"/>
          <p:cNvSpPr txBox="1">
            <a:spLocks noChangeArrowheads="1"/>
          </p:cNvSpPr>
          <p:nvPr/>
        </p:nvSpPr>
        <p:spPr bwMode="auto">
          <a:xfrm>
            <a:off x="6781800" y="5791200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Idle slot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T1 Architecture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Also ships with 6 or 4 processors</a:t>
            </a:r>
          </a:p>
        </p:txBody>
      </p:sp>
      <p:pic>
        <p:nvPicPr>
          <p:cNvPr id="616452" name="Picture 4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543800" cy="485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T1 pipeline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590800"/>
          </a:xfrm>
        </p:spPr>
        <p:txBody>
          <a:bodyPr/>
          <a:lstStyle/>
          <a:p>
            <a:r>
              <a:rPr lang="en-US" sz="2000"/>
              <a:t>Single issue, in-order, 6-deep pipeline: F, S, D, E, M, W </a:t>
            </a:r>
          </a:p>
          <a:p>
            <a:r>
              <a:rPr lang="en-US" sz="2000"/>
              <a:t>3 clock delays for loads &amp; branches.</a:t>
            </a:r>
          </a:p>
          <a:p>
            <a:r>
              <a:rPr lang="en-US" sz="2000"/>
              <a:t>Shared units: </a:t>
            </a:r>
          </a:p>
          <a:p>
            <a:pPr lvl="1"/>
            <a:r>
              <a:rPr lang="en-US"/>
              <a:t>L1 $, L2 $ </a:t>
            </a:r>
          </a:p>
          <a:p>
            <a:pPr lvl="1"/>
            <a:r>
              <a:rPr lang="en-US"/>
              <a:t>TLB </a:t>
            </a:r>
          </a:p>
          <a:p>
            <a:pPr lvl="1"/>
            <a:r>
              <a:rPr lang="en-US"/>
              <a:t>X units </a:t>
            </a:r>
          </a:p>
          <a:p>
            <a:pPr lvl="1"/>
            <a:r>
              <a:rPr lang="en-US"/>
              <a:t>pipe registers</a:t>
            </a:r>
          </a:p>
          <a:p>
            <a:endParaRPr lang="en-US" sz="2000"/>
          </a:p>
        </p:txBody>
      </p:sp>
      <p:pic>
        <p:nvPicPr>
          <p:cNvPr id="617476" name="Picture 4" descr="Pi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43200"/>
            <a:ext cx="5638800" cy="3624263"/>
          </a:xfrm>
          <a:prstGeom prst="rect">
            <a:avLst/>
          </a:prstGeom>
          <a:noFill/>
        </p:spPr>
      </p:pic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381000" y="4038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0" dirty="0">
                <a:latin typeface="Times New Roman" pitchFamily="18" charset="0"/>
              </a:rPr>
              <a:t>Hazards: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0" dirty="0">
                <a:latin typeface="Times New Roman" pitchFamily="18" charset="0"/>
              </a:rPr>
              <a:t>Data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0" dirty="0">
                <a:latin typeface="Times New Roman" pitchFamily="18" charset="0"/>
              </a:rPr>
              <a:t>Structural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b="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T1 Fine-Grained Multithreading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core supports four threads and has its own level one caches (16KB for instructions and 8 KB for data)</a:t>
            </a:r>
          </a:p>
          <a:p>
            <a:r>
              <a:rPr lang="en-US"/>
              <a:t>Switching to a new thread on each clock cycle </a:t>
            </a:r>
          </a:p>
          <a:p>
            <a:r>
              <a:rPr lang="en-US"/>
              <a:t>Idle threads are bypassed in the scheduling </a:t>
            </a:r>
          </a:p>
          <a:p>
            <a:pPr lvl="1"/>
            <a:r>
              <a:rPr lang="en-US"/>
              <a:t>Waiting due to a pipeline delay or cache miss</a:t>
            </a:r>
          </a:p>
          <a:p>
            <a:pPr lvl="1"/>
            <a:r>
              <a:rPr lang="en-US"/>
              <a:t>Processor is idle only when all 4 threads are idle or stalled </a:t>
            </a:r>
          </a:p>
          <a:p>
            <a:r>
              <a:rPr lang="en-US"/>
              <a:t>Both loads and branches incur a 3 cycle delay that can only be hidden by other threads </a:t>
            </a:r>
          </a:p>
          <a:p>
            <a:r>
              <a:rPr lang="en-US"/>
              <a:t>A single set of floating point functional units is shared by all 8 cores</a:t>
            </a:r>
          </a:p>
          <a:p>
            <a:pPr lvl="1"/>
            <a:r>
              <a:rPr lang="en-US"/>
              <a:t> floating point performance was not a focus for T1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DB88-499D-4AA3-A2E8-402FE6AD417F}" type="datetime1">
              <a:rPr lang="en-US"/>
              <a:pPr/>
              <a:t>2/16/2010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F2FC-94DB-4B5F-988A-EF352D4676CA}" type="slidenum">
              <a:rPr lang="en-US"/>
              <a:pPr/>
              <a:t>33</a:t>
            </a:fld>
            <a:endParaRPr lang="en-US" b="0"/>
          </a:p>
        </p:txBody>
      </p:sp>
      <p:sp>
        <p:nvSpPr>
          <p:cNvPr id="629892" name="Rectangle 1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Microprocessor Comparison</a:t>
            </a:r>
          </a:p>
        </p:txBody>
      </p:sp>
      <p:graphicFrame>
        <p:nvGraphicFramePr>
          <p:cNvPr id="629927" name="Group 167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7620000" cy="5135880"/>
        </p:xfrm>
        <a:graphic>
          <a:graphicData uri="http://schemas.openxmlformats.org/drawingml/2006/table">
            <a:tbl>
              <a:tblPr/>
              <a:tblGrid>
                <a:gridCol w="2743200"/>
                <a:gridCol w="1168400"/>
                <a:gridCol w="985838"/>
                <a:gridCol w="1244600"/>
                <a:gridCol w="1477962"/>
              </a:tblGrid>
              <a:tr h="258763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Processor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SUN T1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Opteron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Pentium 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IBM Power 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Cores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332B7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Instruction issues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clock / core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Peak instr. issues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chip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332B7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332B7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Multithreading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Fine-grained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SMT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SMT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 I/D in KB per core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16/8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  <a:cs typeface="Arial" charset="0"/>
                        </a:rPr>
                        <a:t>64/64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332B7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12K uops/16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64/32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L2 per core/shared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  <a:cs typeface="Arial" charset="0"/>
                        </a:rPr>
                        <a:t>3 MB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shared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1MB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core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1MB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 core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 MB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shared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Clock rate (GHz)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332B7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Transistor count (M)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332B7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233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Die size (mm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  <a:cs typeface="Arial" charset="0"/>
                        </a:rPr>
                        <a:t>389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332B7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 (W)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332B7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45D1-DEC2-4798-B778-BFA2939D3CF7}" type="datetime1">
              <a:rPr lang="en-US"/>
              <a:pPr/>
              <a:t>2/16/2010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8FF-4A26-45F4-BD26-4BAC00BAC933}" type="slidenum">
              <a:rPr lang="en-US"/>
              <a:pPr/>
              <a:t>34</a:t>
            </a:fld>
            <a:endParaRPr lang="en-US" b="0"/>
          </a:p>
        </p:txBody>
      </p:sp>
      <p:sp>
        <p:nvSpPr>
          <p:cNvPr id="6348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Relative to Pentium D</a:t>
            </a:r>
          </a:p>
        </p:txBody>
      </p:sp>
      <p:graphicFrame>
        <p:nvGraphicFramePr>
          <p:cNvPr id="634893" name="Object 13"/>
          <p:cNvGraphicFramePr>
            <a:graphicFrameLocks noChangeAspect="1"/>
          </p:cNvGraphicFramePr>
          <p:nvPr>
            <p:ph idx="1"/>
          </p:nvPr>
        </p:nvGraphicFramePr>
        <p:xfrm>
          <a:off x="1066800" y="1371600"/>
          <a:ext cx="6446838" cy="5092700"/>
        </p:xfrm>
        <a:graphic>
          <a:graphicData uri="http://schemas.openxmlformats.org/presentationml/2006/ole">
            <p:oleObj spid="_x0000_s1082370" name="Chart" r:id="rId3" imgW="11791950" imgH="93154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AFB-36A4-42FF-B55A-F3281C588FFF}" type="datetime1">
              <a:rPr lang="en-US"/>
              <a:pPr/>
              <a:t>2/16/2010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08E1-1CC6-4864-9334-11477BA3713C}" type="slidenum">
              <a:rPr lang="en-US"/>
              <a:pPr/>
              <a:t>35</a:t>
            </a:fld>
            <a:endParaRPr lang="en-US" b="0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Performance/mm</a:t>
            </a:r>
            <a:r>
              <a:rPr lang="en-US" baseline="30000"/>
              <a:t>2</a:t>
            </a:r>
            <a:r>
              <a:rPr lang="en-US"/>
              <a:t>, Performance/Watt</a:t>
            </a:r>
          </a:p>
        </p:txBody>
      </p:sp>
      <p:graphicFrame>
        <p:nvGraphicFramePr>
          <p:cNvPr id="636936" name="Object 8"/>
          <p:cNvGraphicFramePr>
            <a:graphicFrameLocks noChangeAspect="1"/>
          </p:cNvGraphicFramePr>
          <p:nvPr>
            <p:ph idx="1"/>
          </p:nvPr>
        </p:nvGraphicFramePr>
        <p:xfrm>
          <a:off x="685800" y="990600"/>
          <a:ext cx="6904038" cy="5454650"/>
        </p:xfrm>
        <a:graphic>
          <a:graphicData uri="http://schemas.openxmlformats.org/presentationml/2006/ole">
            <p:oleObj spid="_x0000_s1083394" name="Chart" r:id="rId3" imgW="11791950" imgH="93154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Niagara 2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620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Improve performance by increasing threads supported per chip from 32 to 64 </a:t>
            </a:r>
          </a:p>
          <a:p>
            <a:pPr lvl="1">
              <a:lnSpc>
                <a:spcPct val="80000"/>
              </a:lnSpc>
            </a:pPr>
            <a:r>
              <a:rPr lang="en-US"/>
              <a:t>8 cores * 8 threads per core</a:t>
            </a:r>
          </a:p>
          <a:p>
            <a:pPr>
              <a:lnSpc>
                <a:spcPct val="80000"/>
              </a:lnSpc>
            </a:pPr>
            <a:r>
              <a:rPr lang="en-US"/>
              <a:t>Floating-point unit for each core, not for each chip</a:t>
            </a:r>
          </a:p>
          <a:p>
            <a:pPr>
              <a:lnSpc>
                <a:spcPct val="80000"/>
              </a:lnSpc>
            </a:pPr>
            <a:r>
              <a:rPr lang="en-US"/>
              <a:t>Hardware support for encryption standards EAS, 3DES, and elliptical-curve cryptography </a:t>
            </a:r>
          </a:p>
          <a:p>
            <a:pPr>
              <a:lnSpc>
                <a:spcPct val="80000"/>
              </a:lnSpc>
            </a:pPr>
            <a:r>
              <a:rPr lang="en-US"/>
              <a:t>Niagara 2 will add a number of 8x PCI Express interfaces directly into the chip in addition to integrated 10Gigabit Ethernet XAU interfaces and Gigabit Ethernet ports. </a:t>
            </a:r>
          </a:p>
          <a:p>
            <a:pPr>
              <a:lnSpc>
                <a:spcPct val="80000"/>
              </a:lnSpc>
            </a:pPr>
            <a:r>
              <a:rPr lang="en-US"/>
              <a:t>Integrated memory controllers will shift support from DDR2 to FB-DIMMs and double the maximum amount of system memory.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Niagara 2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6858000" cy="1371600"/>
          </a:xfrm>
        </p:spPr>
        <p:txBody>
          <a:bodyPr/>
          <a:lstStyle/>
          <a:p>
            <a:r>
              <a:rPr lang="en-US" sz="2600" dirty="0" smtClean="0"/>
              <a:t>Characteristics of Sun </a:t>
            </a:r>
            <a:r>
              <a:rPr lang="en-US" sz="2600" dirty="0"/>
              <a:t>T5120 Niagara 2</a:t>
            </a:r>
          </a:p>
          <a:p>
            <a:pPr lvl="1"/>
            <a:r>
              <a:rPr lang="en-US" sz="2200" dirty="0" smtClean="0"/>
              <a:t>2 pipelines per core</a:t>
            </a:r>
            <a:endParaRPr lang="en-US" sz="2200" dirty="0"/>
          </a:p>
          <a:p>
            <a:pPr lvl="1"/>
            <a:r>
              <a:rPr lang="en-US" sz="2200" dirty="0" smtClean="0"/>
              <a:t>4 hardware threads per pipeline</a:t>
            </a:r>
            <a:endParaRPr lang="en-US" sz="2200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2667000" y="3276600"/>
          <a:ext cx="4038600" cy="2600325"/>
        </p:xfrm>
        <a:graphic>
          <a:graphicData uri="http://schemas.openxmlformats.org/presentationml/2006/ole">
            <p:oleObj spid="_x0000_s1084418" name="Visio" r:id="rId4" imgW="5645740" imgH="363453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CDD-DD49-4BE4-97FD-702DD0E3BF45}" type="datetime1">
              <a:rPr lang="en-US" smtClean="0"/>
              <a:pPr/>
              <a:t>2/16/2010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C11A-C5CA-4DB1-A6B8-D752119BE463}" type="slidenum">
              <a:rPr lang="en-US" smtClean="0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098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738188"/>
            <a:ext cx="75438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CDD-DD49-4BE4-97FD-702DD0E3BF45}" type="datetime1">
              <a:rPr lang="en-US" smtClean="0"/>
              <a:pPr/>
              <a:t>2/16/2010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C11A-C5CA-4DB1-A6B8-D752119BE463}" type="slidenum">
              <a:rPr lang="en-US" smtClean="0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099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566738"/>
            <a:ext cx="77343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51-E026-4E67-86EC-6FA84B500D73}" type="datetime1">
              <a:rPr lang="en-US"/>
              <a:pPr/>
              <a:t>2/16/2010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9CF2-B076-43F4-AE9E-3B666B7B70D7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Challenges in SMT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88300" cy="492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Since SMT makes sense only with fine-grained implementation, impact of fine-grained scheduling on single thread performance?</a:t>
            </a:r>
          </a:p>
          <a:p>
            <a:pPr lvl="1">
              <a:lnSpc>
                <a:spcPct val="80000"/>
              </a:lnSpc>
            </a:pPr>
            <a:r>
              <a:rPr lang="en-US"/>
              <a:t>A preferred thread approach sacrifices neither throughput nor single-thread performance? </a:t>
            </a:r>
          </a:p>
          <a:p>
            <a:pPr lvl="1">
              <a:lnSpc>
                <a:spcPct val="80000"/>
              </a:lnSpc>
            </a:pPr>
            <a:r>
              <a:rPr lang="en-US"/>
              <a:t>Unfortunately, with a preferred thread, the processor is likely to sacrifice some throughput, when preferred thread stalls</a:t>
            </a:r>
          </a:p>
          <a:p>
            <a:pPr>
              <a:lnSpc>
                <a:spcPct val="80000"/>
              </a:lnSpc>
            </a:pPr>
            <a:r>
              <a:rPr lang="en-US"/>
              <a:t>Larger register file needed to hold multiple contexts</a:t>
            </a:r>
          </a:p>
          <a:p>
            <a:pPr>
              <a:lnSpc>
                <a:spcPct val="80000"/>
              </a:lnSpc>
            </a:pPr>
            <a:r>
              <a:rPr lang="en-US"/>
              <a:t>Not affecting clock cycle time, especially in </a:t>
            </a:r>
          </a:p>
          <a:p>
            <a:pPr lvl="1">
              <a:lnSpc>
                <a:spcPct val="80000"/>
              </a:lnSpc>
            </a:pPr>
            <a:r>
              <a:rPr lang="en-US"/>
              <a:t>Instruction issue - more candidate instructions need to be considered</a:t>
            </a:r>
          </a:p>
          <a:p>
            <a:pPr lvl="1">
              <a:lnSpc>
                <a:spcPct val="80000"/>
              </a:lnSpc>
            </a:pPr>
            <a:r>
              <a:rPr lang="en-US"/>
              <a:t>Instruction completion - choosing which instructions to commit may be challenging</a:t>
            </a:r>
          </a:p>
          <a:p>
            <a:pPr>
              <a:lnSpc>
                <a:spcPct val="80000"/>
              </a:lnSpc>
            </a:pPr>
            <a:r>
              <a:rPr lang="en-US"/>
              <a:t>Ensuring that cache and TLB conflicts generated by SMT do not degrade performance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CDD-DD49-4BE4-97FD-702DD0E3BF45}" type="datetime1">
              <a:rPr lang="en-US" smtClean="0"/>
              <a:pPr/>
              <a:t>2/16/2010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C11A-C5CA-4DB1-A6B8-D752119BE463}" type="slidenum">
              <a:rPr lang="en-US" smtClean="0"/>
              <a:pPr/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00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704850"/>
            <a:ext cx="72485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33400"/>
            <a:ext cx="80867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r>
              <a:rPr lang="en-US" b="1" i="1">
                <a:solidFill>
                  <a:srgbClr val="FD0128"/>
                </a:solidFill>
                <a:latin typeface="Arial,BoldItalic" charset="0"/>
              </a:rPr>
              <a:t>Simultaneous Multithreaded Processor</a:t>
            </a:r>
            <a:endParaRPr lang="en-US">
              <a:solidFill>
                <a:srgbClr val="000000"/>
              </a:solidFill>
              <a:latin typeface="Arial,BoldItalic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248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3600" b="1" i="1">
                <a:solidFill>
                  <a:srgbClr val="FD0128"/>
                </a:solidFill>
                <a:latin typeface="Arial,BoldItalic" charset="0"/>
              </a:rPr>
              <a:t>Intel Pentium-4 Xeon Processor</a:t>
            </a:r>
            <a:endParaRPr lang="en-US" sz="3600">
              <a:solidFill>
                <a:srgbClr val="000000"/>
              </a:solidFill>
              <a:latin typeface="Arial,BoldItalic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,Bold" charset="0"/>
              </a:rPr>
              <a:t>Hyperthreading</a:t>
            </a:r>
            <a:r>
              <a:rPr lang="en-US" sz="2400" b="1" dirty="0">
                <a:solidFill>
                  <a:srgbClr val="000000"/>
                </a:solidFill>
                <a:latin typeface="Arial,Bold" charset="0"/>
              </a:rPr>
              <a:t> == SMT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Arial,Bold" charset="0"/>
              </a:rPr>
              <a:t>Dual physical processors, each 2-way SMT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Arial,Bold" charset="0"/>
              </a:rPr>
              <a:t>Logical processors share nearly all resources of the physical processor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6191FE"/>
                </a:solidFill>
                <a:latin typeface="Arial,Bold" charset="0"/>
              </a:rPr>
              <a:t>Caches, execution units, branch predictors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Arial,Bold" charset="0"/>
              </a:rPr>
              <a:t>Die area overhead of </a:t>
            </a:r>
            <a:r>
              <a:rPr lang="en-US" sz="2400" b="1" dirty="0" err="1">
                <a:solidFill>
                  <a:srgbClr val="000000"/>
                </a:solidFill>
                <a:latin typeface="Arial,Bold" charset="0"/>
              </a:rPr>
              <a:t>hyperthreading</a:t>
            </a:r>
            <a:r>
              <a:rPr lang="en-US" sz="2400" b="1" dirty="0">
                <a:solidFill>
                  <a:srgbClr val="000000"/>
                </a:solidFill>
                <a:latin typeface="Arial,Bold" charset="0"/>
              </a:rPr>
              <a:t> ~5 %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Arial,Bold" charset="0"/>
              </a:rPr>
              <a:t>When one logical processor is stalled, the other can make progress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6191FE"/>
                </a:solidFill>
                <a:latin typeface="Arial,Bold" charset="0"/>
              </a:rPr>
              <a:t>No logical processor can use all entries in queues when two threads are active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Arial,Bold" charset="0"/>
              </a:rPr>
              <a:t>A processor running only one active software thread to run at the same speed with or without </a:t>
            </a:r>
            <a:r>
              <a:rPr lang="en-US" sz="2400" b="1" dirty="0" err="1">
                <a:solidFill>
                  <a:srgbClr val="000000"/>
                </a:solidFill>
                <a:latin typeface="Arial,Bold" charset="0"/>
              </a:rPr>
              <a:t>hyperthreading</a:t>
            </a:r>
            <a:endParaRPr lang="en-US" sz="2400" dirty="0">
              <a:solidFill>
                <a:srgbClr val="000000"/>
              </a:solidFill>
              <a:latin typeface="Arial,Bold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914400"/>
            <a:ext cx="7772400" cy="4110038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Performance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9247" y="1495313"/>
            <a:ext cx="5282005" cy="4324574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031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31172" name="Text Box 4"/>
          <p:cNvSpPr txBox="1">
            <a:spLocks noChangeArrowheads="1"/>
          </p:cNvSpPr>
          <p:nvPr/>
        </p:nvSpPr>
        <p:spPr bwMode="auto">
          <a:xfrm>
            <a:off x="1443038" y="23813"/>
            <a:ext cx="14605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>
                <a:solidFill>
                  <a:srgbClr val="0000FF"/>
                </a:solidFill>
                <a:latin typeface="Marker Felt" pitchFamily="34" charset="0"/>
              </a:rPr>
              <a:t>Power 4</a:t>
            </a:r>
          </a:p>
        </p:txBody>
      </p:sp>
      <p:sp>
        <p:nvSpPr>
          <p:cNvPr id="1031173" name="Text Box 5"/>
          <p:cNvSpPr txBox="1">
            <a:spLocks noChangeArrowheads="1"/>
          </p:cNvSpPr>
          <p:nvPr/>
        </p:nvSpPr>
        <p:spPr bwMode="auto">
          <a:xfrm>
            <a:off x="1889125" y="3281363"/>
            <a:ext cx="14605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>
                <a:solidFill>
                  <a:srgbClr val="0000FF"/>
                </a:solidFill>
                <a:latin typeface="Marker Felt" pitchFamily="34" charset="0"/>
              </a:rPr>
              <a:t>Power 5</a:t>
            </a:r>
          </a:p>
        </p:txBody>
      </p:sp>
      <p:sp>
        <p:nvSpPr>
          <p:cNvPr id="1031175" name="Freeform 7"/>
          <p:cNvSpPr>
            <a:spLocks/>
          </p:cNvSpPr>
          <p:nvPr/>
        </p:nvSpPr>
        <p:spPr bwMode="auto">
          <a:xfrm>
            <a:off x="547688" y="4349750"/>
            <a:ext cx="727075" cy="725488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176" name="Freeform 8"/>
          <p:cNvSpPr>
            <a:spLocks/>
          </p:cNvSpPr>
          <p:nvPr/>
        </p:nvSpPr>
        <p:spPr bwMode="auto">
          <a:xfrm>
            <a:off x="1450975" y="4897438"/>
            <a:ext cx="727075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178" name="Line 10"/>
          <p:cNvSpPr>
            <a:spLocks noChangeShapeType="1"/>
          </p:cNvSpPr>
          <p:nvPr/>
        </p:nvSpPr>
        <p:spPr bwMode="auto">
          <a:xfrm rot="10800000" flipH="1">
            <a:off x="501650" y="5086350"/>
            <a:ext cx="28575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1179" name="Line 11"/>
          <p:cNvSpPr>
            <a:spLocks noChangeShapeType="1"/>
          </p:cNvSpPr>
          <p:nvPr/>
        </p:nvSpPr>
        <p:spPr bwMode="auto">
          <a:xfrm rot="10800000" flipH="1">
            <a:off x="479425" y="5372100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1181" name="Freeform 13"/>
          <p:cNvSpPr>
            <a:spLocks/>
          </p:cNvSpPr>
          <p:nvPr/>
        </p:nvSpPr>
        <p:spPr bwMode="auto">
          <a:xfrm>
            <a:off x="8058150" y="4510088"/>
            <a:ext cx="725488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183" name="Line 15"/>
          <p:cNvSpPr>
            <a:spLocks noChangeShapeType="1"/>
          </p:cNvSpPr>
          <p:nvPr/>
        </p:nvSpPr>
        <p:spPr bwMode="auto">
          <a:xfrm>
            <a:off x="8401050" y="4000500"/>
            <a:ext cx="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1184" name="Text Box 16"/>
          <p:cNvSpPr txBox="1">
            <a:spLocks noChangeArrowheads="1"/>
          </p:cNvSpPr>
          <p:nvPr/>
        </p:nvSpPr>
        <p:spPr bwMode="auto">
          <a:xfrm>
            <a:off x="381000" y="5638800"/>
            <a:ext cx="2954338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2 fetch (PC),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2 initial decodes</a:t>
            </a:r>
          </a:p>
        </p:txBody>
      </p:sp>
      <p:sp>
        <p:nvSpPr>
          <p:cNvPr id="1031185" name="Text Box 17"/>
          <p:cNvSpPr txBox="1">
            <a:spLocks noChangeArrowheads="1"/>
          </p:cNvSpPr>
          <p:nvPr/>
        </p:nvSpPr>
        <p:spPr bwMode="auto">
          <a:xfrm>
            <a:off x="7162800" y="297180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2 commits (architected register sets)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4191</TotalTime>
  <Pages>12</Pages>
  <Words>1941</Words>
  <Application>Microsoft Office PowerPoint</Application>
  <PresentationFormat>Letter Paper (8.5x11 in)</PresentationFormat>
  <Paragraphs>382</Paragraphs>
  <Slides>41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CS252-template</vt:lpstr>
      <vt:lpstr>Chart</vt:lpstr>
      <vt:lpstr>Visio</vt:lpstr>
      <vt:lpstr>   Lec 10 – Example Architectures - Simultaneous Multithreading </vt:lpstr>
      <vt:lpstr>Simultaneous Multithreading (SMT)</vt:lpstr>
      <vt:lpstr>Multithreaded Categories</vt:lpstr>
      <vt:lpstr>Design Challenges in SMT</vt:lpstr>
      <vt:lpstr>Simultaneous Multithreaded Processor</vt:lpstr>
      <vt:lpstr>Intel Pentium-4 Xeon Processor</vt:lpstr>
      <vt:lpstr>Slide 7</vt:lpstr>
      <vt:lpstr>Intel Xeon Performance</vt:lpstr>
      <vt:lpstr>Slide 9</vt:lpstr>
      <vt:lpstr>Power 5 data flow ...</vt:lpstr>
      <vt:lpstr>Changes in  Power 5 to support SMT</vt:lpstr>
      <vt:lpstr>Initial Performance of SMT</vt:lpstr>
      <vt:lpstr>Slide 13</vt:lpstr>
      <vt:lpstr>Performance on SPECint2000</vt:lpstr>
      <vt:lpstr>Performance on SPECfp2000</vt:lpstr>
      <vt:lpstr>Normalized Performance: Efficiency</vt:lpstr>
      <vt:lpstr>No Silver Bullet for ILP </vt:lpstr>
      <vt:lpstr>Limits to ILP</vt:lpstr>
      <vt:lpstr>Limits to ILP</vt:lpstr>
      <vt:lpstr>Commentary</vt:lpstr>
      <vt:lpstr>And in conclusion …</vt:lpstr>
      <vt:lpstr>Multicore Multithreaded Architecture</vt:lpstr>
      <vt:lpstr>Intel Core 2 Duo Introduction</vt:lpstr>
      <vt:lpstr>Core 2 Duo Microarchitecture</vt:lpstr>
      <vt:lpstr>Microarchitecture</vt:lpstr>
      <vt:lpstr>Intel Clovertown Machine – 2 Quad-core Xeon Processor</vt:lpstr>
      <vt:lpstr>Nehalem Architecture – 2-Way SMT</vt:lpstr>
      <vt:lpstr>Nehalem – Enhanced Core 2 Datapath</vt:lpstr>
      <vt:lpstr>T1 (“Niagara”)</vt:lpstr>
      <vt:lpstr>T1 Architecture</vt:lpstr>
      <vt:lpstr>T1 pipeline</vt:lpstr>
      <vt:lpstr>T1 Fine-Grained Multithreading</vt:lpstr>
      <vt:lpstr>Microprocessor Comparison</vt:lpstr>
      <vt:lpstr>Performance Relative to Pentium D</vt:lpstr>
      <vt:lpstr>Performance/mm2, Performance/Watt</vt:lpstr>
      <vt:lpstr>Niagara 2</vt:lpstr>
      <vt:lpstr>SUN Niagara 2</vt:lpstr>
      <vt:lpstr>Slide 38</vt:lpstr>
      <vt:lpstr>Slide 39</vt:lpstr>
      <vt:lpstr>Slide 40</vt:lpstr>
      <vt:lpstr>Slide 41</vt:lpstr>
    </vt:vector>
  </TitlesOfParts>
  <Company>UC Berkeley-EECS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XX - TOPIC  </dc:title>
  <dc:creator> </dc:creator>
  <cp:keywords/>
  <dc:description/>
  <cp:lastModifiedBy>UCR</cp:lastModifiedBy>
  <cp:revision>104</cp:revision>
  <cp:lastPrinted>1998-07-14T21:04:32Z</cp:lastPrinted>
  <dcterms:created xsi:type="dcterms:W3CDTF">2005-02-08T03:17:21Z</dcterms:created>
  <dcterms:modified xsi:type="dcterms:W3CDTF">2010-02-16T17:56:06Z</dcterms:modified>
</cp:coreProperties>
</file>