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6" r:id="rId3"/>
    <p:sldId id="287" r:id="rId4"/>
    <p:sldId id="288" r:id="rId5"/>
    <p:sldId id="289" r:id="rId6"/>
    <p:sldId id="259" r:id="rId7"/>
    <p:sldId id="276" r:id="rId8"/>
    <p:sldId id="261" r:id="rId9"/>
    <p:sldId id="262" r:id="rId10"/>
    <p:sldId id="279" r:id="rId11"/>
    <p:sldId id="293" r:id="rId12"/>
    <p:sldId id="294" r:id="rId13"/>
    <p:sldId id="280" r:id="rId14"/>
    <p:sldId id="281" r:id="rId15"/>
    <p:sldId id="282" r:id="rId16"/>
    <p:sldId id="283" r:id="rId17"/>
    <p:sldId id="284" r:id="rId18"/>
    <p:sldId id="263" r:id="rId19"/>
    <p:sldId id="265" r:id="rId20"/>
    <p:sldId id="266" r:id="rId21"/>
    <p:sldId id="267" r:id="rId22"/>
    <p:sldId id="268" r:id="rId23"/>
    <p:sldId id="270" r:id="rId24"/>
    <p:sldId id="272" r:id="rId25"/>
    <p:sldId id="271" r:id="rId26"/>
    <p:sldId id="273" r:id="rId27"/>
    <p:sldId id="290" r:id="rId28"/>
    <p:sldId id="285" r:id="rId29"/>
    <p:sldId id="264" r:id="rId30"/>
    <p:sldId id="291" r:id="rId31"/>
    <p:sldId id="274" r:id="rId32"/>
    <p:sldId id="292" r:id="rId3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84" autoAdjust="0"/>
    <p:restoredTop sz="76190" autoAdjust="0"/>
  </p:normalViewPr>
  <p:slideViewPr>
    <p:cSldViewPr>
      <p:cViewPr>
        <p:scale>
          <a:sx n="100" d="100"/>
          <a:sy n="100" d="100"/>
        </p:scale>
        <p:origin x="-1944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0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18E0038-6DD6-4F98-AD61-1115780A259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D6658-03F4-4FB5-B34A-69796AFDA3D6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AF7284-6499-41E8-A04D-F0CD6FF6406C}" type="slidenum">
              <a:rPr lang="en-US"/>
              <a:pPr/>
              <a:t>10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749EEC-6B96-4DF1-AC27-D5B7170C575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5766" y="721402"/>
            <a:ext cx="4848640" cy="3598811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527" y="4561226"/>
            <a:ext cx="5854148" cy="4320213"/>
          </a:xfrm>
          <a:noFill/>
          <a:ln/>
        </p:spPr>
        <p:txBody>
          <a:bodyPr lIns="93637" tIns="46819" rIns="93637" bIns="4681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67C33-DEC8-4617-9F99-56BDC6813855}" type="slidenum">
              <a:rPr lang="en-US"/>
              <a:pPr/>
              <a:t>13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FE30A7-B2A7-4EC4-B446-FC0B574D705A}" type="slidenum">
              <a:rPr lang="en-US"/>
              <a:pPr/>
              <a:t>14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3CA71-CD90-4CDE-B848-CEE1E5E9CF5C}" type="slidenum">
              <a:rPr lang="en-US"/>
              <a:pPr/>
              <a:t>15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2F9896-4DFC-4113-9B7D-FF675FDD3AA0}" type="slidenum">
              <a:rPr lang="en-US"/>
              <a:pPr/>
              <a:t>16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8AE3AB-73DF-4390-AA89-DA89A1E72D42}" type="slidenum">
              <a:rPr lang="en-US"/>
              <a:pPr/>
              <a:t>17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FC3B2-D165-44D2-81EB-E5A989A3C8BB}" type="slidenum">
              <a:rPr lang="en-US"/>
              <a:pPr/>
              <a:t>18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Response time, elapsed time, wall-clock time.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8C2EA6-D182-43CA-B9FC-0F8378E54DBC}" type="slidenum">
              <a:rPr lang="en-US"/>
              <a:pPr/>
              <a:t>19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D2C631-37E5-4AE7-BF81-1D6C11C485A6}" type="slidenum">
              <a:rPr lang="en-US"/>
              <a:pPr/>
              <a:t>2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06BFAD-3FBC-4AA5-938C-048EAE38319C}" type="slidenum">
              <a:rPr lang="en-US"/>
              <a:pPr/>
              <a:t>20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8FE82E-5A3E-4424-90B2-C36FD9721CA1}" type="slidenum">
              <a:rPr lang="en-US"/>
              <a:pPr/>
              <a:t>21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FC1D2C-1747-4906-AFF8-7521072DC892}" type="slidenum">
              <a:rPr lang="en-US"/>
              <a:pPr/>
              <a:t>22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B5AF8-0767-4C6F-8412-B883A06A36C1}" type="slidenum">
              <a:rPr lang="en-US"/>
              <a:pPr/>
              <a:t>23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CA860D-949A-4311-B040-6EB21E4BCAE7}" type="slidenum">
              <a:rPr lang="en-US"/>
              <a:pPr/>
              <a:t>24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633FBE-8591-4554-9FB3-F6A62DBABBE0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19C1B6-1456-40D0-85A0-E7B42F862178}" type="slidenum">
              <a:rPr lang="en-US"/>
              <a:pPr/>
              <a:t>26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D57F0-6471-42B3-9047-177EC22B6E12}" type="slidenum">
              <a:rPr lang="en-US"/>
              <a:pPr/>
              <a:t>27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5113D-F5C5-4BB2-9831-FC45AD952A59}" type="slidenum">
              <a:rPr lang="en-US"/>
              <a:pPr/>
              <a:t>28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2EBF3-1E7B-4BB9-AFD0-777EF3D9D207}" type="slidenum">
              <a:rPr lang="en-US"/>
              <a:pPr/>
              <a:t>29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Livermore loops – commonly used FORTRAN subroutine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BB3E1-FF59-4693-B9C6-BA679507FB7A}" type="slidenum">
              <a:rPr lang="en-US"/>
              <a:pPr/>
              <a:t>3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0EC8B-0EEE-4CE2-B45B-9090E2AB83DD}" type="slidenum">
              <a:rPr lang="en-US"/>
              <a:pPr/>
              <a:t>31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55AAF-6DEA-4FE2-9832-58D687EF326F}" type="slidenum">
              <a:rPr lang="en-US"/>
              <a:pPr/>
              <a:t>4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B71F04-1CB3-4737-AFBA-16C574696BE1}" type="slidenum">
              <a:rPr lang="en-US"/>
              <a:pPr/>
              <a:t>5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2337C-D8C7-4A3F-B9E2-263DCDB05438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74763" y="614363"/>
            <a:ext cx="4783137" cy="35877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B1553-AB7C-4AD6-8812-CAF36316E73E}" type="slidenum">
              <a:rPr lang="en-US"/>
              <a:pPr/>
              <a:t>7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DDAA4B-11DF-4D82-AB68-7BB67E4AC38F}" type="slidenum">
              <a:rPr lang="en-US"/>
              <a:pPr/>
              <a:t>8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Feature size – the minimum size of a transistor or a wire in either x or y dimension.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E10166-7CE5-44B5-AA0C-22055E82E5D9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NEC VR 5432 and 4122 have very different pipeline and cache organization. 4122 implement floating-point instructions in software!</a:t>
            </a:r>
          </a:p>
          <a:p>
            <a:r>
              <a:rPr lang="en-US"/>
              <a:t>Celeron is more effective for low-end computers.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99966-5289-467A-9443-BFDE0682A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F81F8-5D06-4DEB-A155-BE9D33185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03EF7-B772-4E0C-A932-12D38D29D1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732FF-ECC8-4B82-B647-5FC617434B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17E0A-5AB2-44F7-9FE8-B869B5BBBD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1DFC6-DCB2-4E53-8F10-20518D6D72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C735E-3D81-4138-AA27-83A1DBC4A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FEC34-28FA-49F1-8839-76C3746B7B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10E6F-11AB-42F6-8B11-8466A63FE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D7AC5-814F-4D70-A0AF-312A8BC11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68162-D112-4529-A7DE-07D9AA2B9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9/23/2004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Lec 1-2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5680FE5-0BFA-427F-A87B-D1EFA6B7C2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 cmpd="dbl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1.doc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Office_Word_97_-_2003_Document2.doc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mplescalar.com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835FC-636F-4227-A7FB-9613836BA0BE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/>
              <a:t>CS 203A</a:t>
            </a:r>
            <a:br>
              <a:rPr lang="en-US" sz="2800"/>
            </a:br>
            <a:r>
              <a:rPr lang="en-US" sz="2800"/>
              <a:t>Advanced Computer Architecture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1143000"/>
          </a:xfrm>
        </p:spPr>
        <p:txBody>
          <a:bodyPr/>
          <a:lstStyle/>
          <a:p>
            <a:r>
              <a:rPr lang="en-US" sz="2400" dirty="0"/>
              <a:t>Instructor: L. N. </a:t>
            </a:r>
            <a:r>
              <a:rPr lang="en-US" sz="2400" dirty="0" err="1"/>
              <a:t>Bhuyan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2052" name="Rectangle 4"/>
          <p:cNvSpPr>
            <a:spLocks noGrp="1" noChangeArrowheads="1"/>
          </p:cNvSpPr>
          <p:nvPr/>
        </p:nvSpPr>
        <p:spPr bwMode="auto">
          <a:xfrm>
            <a:off x="609600" y="2590800"/>
            <a:ext cx="7848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r>
              <a:rPr lang="en-US" sz="3200" dirty="0">
                <a:solidFill>
                  <a:srgbClr val="990000"/>
                </a:solidFill>
                <a:latin typeface="Comic Sans MS" pitchFamily="66" charset="0"/>
              </a:rPr>
              <a:t>Lecture </a:t>
            </a:r>
            <a:r>
              <a:rPr lang="en-US" sz="3200" dirty="0" smtClean="0">
                <a:solidFill>
                  <a:srgbClr val="990000"/>
                </a:solidFill>
                <a:latin typeface="Comic Sans MS" pitchFamily="66" charset="0"/>
              </a:rPr>
              <a:t>1</a:t>
            </a:r>
            <a:endParaRPr lang="en-US" sz="3200" dirty="0">
              <a:solidFill>
                <a:srgbClr val="990000"/>
              </a:solidFill>
              <a:latin typeface="Comic Sans MS" pitchFamily="66" charset="0"/>
            </a:endParaRPr>
          </a:p>
          <a:p>
            <a:pPr algn="ctr" eaLnBrk="0" hangingPunct="0"/>
            <a:endParaRPr lang="en-US" sz="3200" dirty="0">
              <a:solidFill>
                <a:srgbClr val="99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A144-E5F1-457E-8A35-A650E88DD9CA}" type="slidenum">
              <a:rPr lang="en-US"/>
              <a:pPr/>
              <a:t>10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and Requirements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534400" cy="4572000"/>
          </a:xfrm>
        </p:spPr>
        <p:txBody>
          <a:bodyPr/>
          <a:lstStyle/>
          <a:p>
            <a:r>
              <a:rPr lang="en-US" sz="2400" dirty="0"/>
              <a:t>Scientific/numerical: weather prediction, molecular modeling</a:t>
            </a:r>
          </a:p>
          <a:p>
            <a:pPr lvl="1"/>
            <a:r>
              <a:rPr lang="en-US" sz="2000" dirty="0"/>
              <a:t>Need: large memory, floating-point arithmetic</a:t>
            </a:r>
          </a:p>
          <a:p>
            <a:r>
              <a:rPr lang="en-US" sz="2400" dirty="0"/>
              <a:t>Commercial: inventory, payroll, web serving, e-commerce</a:t>
            </a:r>
          </a:p>
          <a:p>
            <a:pPr lvl="1"/>
            <a:r>
              <a:rPr lang="en-US" sz="2000" dirty="0"/>
              <a:t>Need: integer arithmetic, high I/O</a:t>
            </a:r>
          </a:p>
          <a:p>
            <a:r>
              <a:rPr lang="en-US" sz="2400" dirty="0"/>
              <a:t>Embedded: automobile engines, microwave, PDAs</a:t>
            </a:r>
          </a:p>
          <a:p>
            <a:pPr lvl="1"/>
            <a:r>
              <a:rPr lang="en-US" sz="2000" dirty="0"/>
              <a:t>Need: low power, low cost, interrupt driven</a:t>
            </a:r>
          </a:p>
          <a:p>
            <a:r>
              <a:rPr lang="en-US" sz="2400" dirty="0" smtClean="0"/>
              <a:t>Network </a:t>
            </a:r>
            <a:r>
              <a:rPr lang="en-US" sz="2400" dirty="0"/>
              <a:t>computing: </a:t>
            </a:r>
            <a:r>
              <a:rPr lang="en-US" sz="2400" dirty="0" smtClean="0"/>
              <a:t>Web, Security, multimedia</a:t>
            </a:r>
            <a:r>
              <a:rPr lang="en-US" sz="2400" dirty="0"/>
              <a:t>, games, entertainment</a:t>
            </a:r>
          </a:p>
          <a:p>
            <a:pPr lvl="1"/>
            <a:r>
              <a:rPr lang="en-US" sz="2000" dirty="0"/>
              <a:t>Need: high data bandwidth, </a:t>
            </a:r>
            <a:r>
              <a:rPr lang="en-US" sz="2000" dirty="0" smtClean="0"/>
              <a:t>application processing, graphics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686800" cy="1076325"/>
          </a:xfrm>
        </p:spPr>
        <p:txBody>
          <a:bodyPr/>
          <a:lstStyle/>
          <a:p>
            <a:r>
              <a:rPr lang="en-US" sz="3200" dirty="0" smtClean="0"/>
              <a:t>Network bandwidth outpaces Moore’s law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976813" y="3352800"/>
            <a:ext cx="838200" cy="2667000"/>
            <a:chOff x="3264" y="1920"/>
            <a:chExt cx="528" cy="1680"/>
          </a:xfrm>
        </p:grpSpPr>
        <p:sp>
          <p:nvSpPr>
            <p:cNvPr id="8242" name="Rectangle 4"/>
            <p:cNvSpPr>
              <a:spLocks noChangeArrowheads="1"/>
            </p:cNvSpPr>
            <p:nvPr/>
          </p:nvSpPr>
          <p:spPr bwMode="auto">
            <a:xfrm>
              <a:off x="3264" y="2112"/>
              <a:ext cx="528" cy="1488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545454"/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7" name="Text Box 5"/>
            <p:cNvSpPr txBox="1">
              <a:spLocks noChangeArrowheads="1"/>
            </p:cNvSpPr>
            <p:nvPr/>
          </p:nvSpPr>
          <p:spPr bwMode="auto">
            <a:xfrm>
              <a:off x="3408" y="1920"/>
              <a:ext cx="264" cy="218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969696">
                    <a:gamma/>
                    <a:shade val="56078"/>
                    <a:invGamma/>
                  </a:srgbClr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</a:p>
          </p:txBody>
        </p:sp>
      </p:grp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776413" y="5943600"/>
            <a:ext cx="1219200" cy="76200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100000">
                <a:srgbClr val="545454"/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2995613" y="5105400"/>
            <a:ext cx="1143000" cy="914400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100000">
                <a:srgbClr val="545454"/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4138613" y="4419600"/>
            <a:ext cx="838200" cy="1600200"/>
          </a:xfrm>
          <a:prstGeom prst="rect">
            <a:avLst/>
          </a:prstGeom>
          <a:gradFill rotWithShape="1">
            <a:gsLst>
              <a:gs pos="0">
                <a:srgbClr val="969696"/>
              </a:gs>
              <a:gs pos="100000">
                <a:srgbClr val="545454"/>
              </a:gs>
            </a:gsLst>
            <a:lin ang="0" scaled="1"/>
          </a:gra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500813" y="2362200"/>
            <a:ext cx="990600" cy="3657600"/>
            <a:chOff x="4224" y="1296"/>
            <a:chExt cx="624" cy="2304"/>
          </a:xfrm>
        </p:grpSpPr>
        <p:sp>
          <p:nvSpPr>
            <p:cNvPr id="8240" name="Rectangle 10"/>
            <p:cNvSpPr>
              <a:spLocks noChangeArrowheads="1"/>
            </p:cNvSpPr>
            <p:nvPr/>
          </p:nvSpPr>
          <p:spPr bwMode="auto">
            <a:xfrm>
              <a:off x="4224" y="1488"/>
              <a:ext cx="624" cy="2112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545454"/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3" name="Text Box 11"/>
            <p:cNvSpPr txBox="1">
              <a:spLocks noChangeArrowheads="1"/>
            </p:cNvSpPr>
            <p:nvPr/>
          </p:nvSpPr>
          <p:spPr bwMode="auto">
            <a:xfrm>
              <a:off x="4368" y="1296"/>
              <a:ext cx="335" cy="218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969696">
                    <a:gamma/>
                    <a:shade val="56078"/>
                    <a:invGamma/>
                  </a:srgbClr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100</a:t>
              </a: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815013" y="2711450"/>
            <a:ext cx="685800" cy="3308350"/>
            <a:chOff x="3792" y="1516"/>
            <a:chExt cx="432" cy="2084"/>
          </a:xfrm>
        </p:grpSpPr>
        <p:sp>
          <p:nvSpPr>
            <p:cNvPr id="8238" name="Rectangle 13"/>
            <p:cNvSpPr>
              <a:spLocks noChangeArrowheads="1"/>
            </p:cNvSpPr>
            <p:nvPr/>
          </p:nvSpPr>
          <p:spPr bwMode="auto">
            <a:xfrm>
              <a:off x="3792" y="1728"/>
              <a:ext cx="432" cy="1872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545454"/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6" name="Text Box 14"/>
            <p:cNvSpPr txBox="1">
              <a:spLocks noChangeArrowheads="1"/>
            </p:cNvSpPr>
            <p:nvPr/>
          </p:nvSpPr>
          <p:spPr bwMode="auto">
            <a:xfrm>
              <a:off x="3888" y="1516"/>
              <a:ext cx="264" cy="218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100000">
                  <a:srgbClr val="969696">
                    <a:gamma/>
                    <a:shade val="56078"/>
                    <a:invGamma/>
                  </a:srgbClr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40</a:t>
              </a:r>
            </a:p>
          </p:txBody>
        </p:sp>
      </p:grpSp>
      <p:sp>
        <p:nvSpPr>
          <p:cNvPr id="8201" name="Line 15"/>
          <p:cNvSpPr>
            <a:spLocks noChangeShapeType="1"/>
          </p:cNvSpPr>
          <p:nvPr/>
        </p:nvSpPr>
        <p:spPr bwMode="auto">
          <a:xfrm>
            <a:off x="1277938" y="6019800"/>
            <a:ext cx="7162800" cy="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 rot="16200000" flipH="1">
            <a:off x="-582612" y="3479800"/>
            <a:ext cx="2019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GHz and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Gbps</a:t>
            </a:r>
            <a:endParaRPr 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7913688" y="6080125"/>
            <a:ext cx="817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Time</a:t>
            </a:r>
          </a:p>
        </p:txBody>
      </p:sp>
      <p:sp>
        <p:nvSpPr>
          <p:cNvPr id="100370" name="Text Box 18"/>
          <p:cNvSpPr txBox="1">
            <a:spLocks noChangeArrowheads="1"/>
          </p:cNvSpPr>
          <p:nvPr/>
        </p:nvSpPr>
        <p:spPr bwMode="auto">
          <a:xfrm>
            <a:off x="1525588" y="6056313"/>
            <a:ext cx="7048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1990</a:t>
            </a:r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2678113" y="6096000"/>
            <a:ext cx="70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1995</a:t>
            </a: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3744913" y="6096000"/>
            <a:ext cx="70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2000</a:t>
            </a:r>
          </a:p>
        </p:txBody>
      </p:sp>
      <p:sp>
        <p:nvSpPr>
          <p:cNvPr id="100373" name="Text Box 21"/>
          <p:cNvSpPr txBox="1">
            <a:spLocks noChangeArrowheads="1"/>
          </p:cNvSpPr>
          <p:nvPr/>
        </p:nvSpPr>
        <p:spPr bwMode="auto">
          <a:xfrm>
            <a:off x="4589463" y="6096000"/>
            <a:ext cx="70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2003</a:t>
            </a:r>
          </a:p>
        </p:txBody>
      </p:sp>
      <p:sp>
        <p:nvSpPr>
          <p:cNvPr id="100374" name="Text Box 22"/>
          <p:cNvSpPr txBox="1">
            <a:spLocks noChangeArrowheads="1"/>
          </p:cNvSpPr>
          <p:nvPr/>
        </p:nvSpPr>
        <p:spPr bwMode="auto">
          <a:xfrm>
            <a:off x="5427663" y="6096000"/>
            <a:ext cx="70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2005</a:t>
            </a:r>
          </a:p>
        </p:txBody>
      </p:sp>
      <p:sp>
        <p:nvSpPr>
          <p:cNvPr id="100375" name="Text Box 23"/>
          <p:cNvSpPr txBox="1">
            <a:spLocks noChangeArrowheads="1"/>
          </p:cNvSpPr>
          <p:nvPr/>
        </p:nvSpPr>
        <p:spPr bwMode="auto">
          <a:xfrm>
            <a:off x="7123113" y="6096000"/>
            <a:ext cx="70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2010</a:t>
            </a:r>
          </a:p>
        </p:txBody>
      </p:sp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731838" y="5729288"/>
            <a:ext cx="5207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.01</a:t>
            </a:r>
          </a:p>
        </p:txBody>
      </p:sp>
      <p:sp>
        <p:nvSpPr>
          <p:cNvPr id="100377" name="Text Box 25"/>
          <p:cNvSpPr txBox="1">
            <a:spLocks noChangeArrowheads="1"/>
          </p:cNvSpPr>
          <p:nvPr/>
        </p:nvSpPr>
        <p:spPr bwMode="auto">
          <a:xfrm>
            <a:off x="731838" y="4953000"/>
            <a:ext cx="5207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0.1</a:t>
            </a:r>
          </a:p>
        </p:txBody>
      </p:sp>
      <p:sp>
        <p:nvSpPr>
          <p:cNvPr id="100378" name="Text Box 26"/>
          <p:cNvSpPr txBox="1">
            <a:spLocks noChangeArrowheads="1"/>
          </p:cNvSpPr>
          <p:nvPr/>
        </p:nvSpPr>
        <p:spPr bwMode="auto">
          <a:xfrm>
            <a:off x="646113" y="4191000"/>
            <a:ext cx="6286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00379" name="Text Box 27"/>
          <p:cNvSpPr txBox="1">
            <a:spLocks noChangeArrowheads="1"/>
          </p:cNvSpPr>
          <p:nvPr/>
        </p:nvSpPr>
        <p:spPr bwMode="auto">
          <a:xfrm>
            <a:off x="723900" y="3352800"/>
            <a:ext cx="444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</a:p>
        </p:txBody>
      </p:sp>
      <p:sp>
        <p:nvSpPr>
          <p:cNvPr id="100380" name="Text Box 28"/>
          <p:cNvSpPr txBox="1">
            <a:spLocks noChangeArrowheads="1"/>
          </p:cNvSpPr>
          <p:nvPr/>
        </p:nvSpPr>
        <p:spPr bwMode="auto">
          <a:xfrm>
            <a:off x="628650" y="2452688"/>
            <a:ext cx="57467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</a:t>
            </a:r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550863" y="1600200"/>
            <a:ext cx="704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1000</a:t>
            </a:r>
          </a:p>
        </p:txBody>
      </p:sp>
      <p:sp>
        <p:nvSpPr>
          <p:cNvPr id="8216" name="Rectangle 30"/>
          <p:cNvSpPr>
            <a:spLocks noChangeArrowheads="1"/>
          </p:cNvSpPr>
          <p:nvPr/>
        </p:nvSpPr>
        <p:spPr bwMode="auto">
          <a:xfrm rot="-2878737">
            <a:off x="1776413" y="5635625"/>
            <a:ext cx="155575" cy="1555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31"/>
          <p:cNvSpPr>
            <a:spLocks noChangeShapeType="1"/>
          </p:cNvSpPr>
          <p:nvPr/>
        </p:nvSpPr>
        <p:spPr bwMode="auto">
          <a:xfrm flipV="1">
            <a:off x="1285875" y="1371600"/>
            <a:ext cx="33338" cy="4686300"/>
          </a:xfrm>
          <a:prstGeom prst="line">
            <a:avLst/>
          </a:prstGeom>
          <a:noFill/>
          <a:ln w="889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384" name="Text Box 32"/>
          <p:cNvSpPr txBox="1">
            <a:spLocks noChangeArrowheads="1"/>
          </p:cNvSpPr>
          <p:nvPr/>
        </p:nvSpPr>
        <p:spPr bwMode="auto">
          <a:xfrm>
            <a:off x="6065838" y="6096000"/>
            <a:ext cx="990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2006</a:t>
            </a:r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/7</a:t>
            </a:r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1852613" y="2667000"/>
            <a:ext cx="5715000" cy="3048000"/>
            <a:chOff x="1296" y="1488"/>
            <a:chExt cx="3600" cy="1920"/>
          </a:xfrm>
        </p:grpSpPr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 flipV="1">
              <a:off x="3792" y="1536"/>
              <a:ext cx="1056" cy="576"/>
            </a:xfrm>
            <a:prstGeom prst="line">
              <a:avLst/>
            </a:prstGeom>
            <a:noFill/>
            <a:ln w="63500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1296" y="1488"/>
              <a:ext cx="3600" cy="1920"/>
              <a:chOff x="1296" y="1488"/>
              <a:chExt cx="3600" cy="1920"/>
            </a:xfrm>
          </p:grpSpPr>
          <p:sp>
            <p:nvSpPr>
              <p:cNvPr id="8228" name="Rectangle 36"/>
              <p:cNvSpPr>
                <a:spLocks noChangeArrowheads="1"/>
              </p:cNvSpPr>
              <p:nvPr/>
            </p:nvSpPr>
            <p:spPr bwMode="auto">
              <a:xfrm rot="-2878737">
                <a:off x="3744" y="2064"/>
                <a:ext cx="98" cy="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Rectangle 37"/>
              <p:cNvSpPr>
                <a:spLocks noChangeArrowheads="1"/>
              </p:cNvSpPr>
              <p:nvPr/>
            </p:nvSpPr>
            <p:spPr bwMode="auto">
              <a:xfrm rot="-2878737">
                <a:off x="1968" y="2974"/>
                <a:ext cx="98" cy="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Rectangle 38"/>
              <p:cNvSpPr>
                <a:spLocks noChangeArrowheads="1"/>
              </p:cNvSpPr>
              <p:nvPr/>
            </p:nvSpPr>
            <p:spPr bwMode="auto">
              <a:xfrm rot="-2878737">
                <a:off x="2688" y="2590"/>
                <a:ext cx="98" cy="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Rectangle 39"/>
              <p:cNvSpPr>
                <a:spLocks noChangeArrowheads="1"/>
              </p:cNvSpPr>
              <p:nvPr/>
            </p:nvSpPr>
            <p:spPr bwMode="auto">
              <a:xfrm rot="-2878737">
                <a:off x="3216" y="2304"/>
                <a:ext cx="98" cy="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Rectangle 40"/>
              <p:cNvSpPr>
                <a:spLocks noChangeArrowheads="1"/>
              </p:cNvSpPr>
              <p:nvPr/>
            </p:nvSpPr>
            <p:spPr bwMode="auto">
              <a:xfrm rot="-2878737">
                <a:off x="4798" y="1488"/>
                <a:ext cx="98" cy="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Line 41"/>
              <p:cNvSpPr>
                <a:spLocks noChangeShapeType="1"/>
              </p:cNvSpPr>
              <p:nvPr/>
            </p:nvSpPr>
            <p:spPr bwMode="auto">
              <a:xfrm flipV="1">
                <a:off x="1296" y="3024"/>
                <a:ext cx="720" cy="384"/>
              </a:xfrm>
              <a:prstGeom prst="line">
                <a:avLst/>
              </a:prstGeom>
              <a:noFill/>
              <a:ln w="635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42"/>
              <p:cNvSpPr>
                <a:spLocks noChangeShapeType="1"/>
              </p:cNvSpPr>
              <p:nvPr/>
            </p:nvSpPr>
            <p:spPr bwMode="auto">
              <a:xfrm flipV="1">
                <a:off x="2016" y="2640"/>
                <a:ext cx="720" cy="384"/>
              </a:xfrm>
              <a:prstGeom prst="line">
                <a:avLst/>
              </a:prstGeom>
              <a:noFill/>
              <a:ln w="635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43"/>
              <p:cNvSpPr>
                <a:spLocks noChangeShapeType="1"/>
              </p:cNvSpPr>
              <p:nvPr/>
            </p:nvSpPr>
            <p:spPr bwMode="auto">
              <a:xfrm flipV="1">
                <a:off x="2784" y="2378"/>
                <a:ext cx="432" cy="236"/>
              </a:xfrm>
              <a:prstGeom prst="line">
                <a:avLst/>
              </a:prstGeom>
              <a:noFill/>
              <a:ln w="635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Line 44"/>
              <p:cNvSpPr>
                <a:spLocks noChangeShapeType="1"/>
              </p:cNvSpPr>
              <p:nvPr/>
            </p:nvSpPr>
            <p:spPr bwMode="auto">
              <a:xfrm flipV="1">
                <a:off x="3264" y="2112"/>
                <a:ext cx="528" cy="240"/>
              </a:xfrm>
              <a:prstGeom prst="line">
                <a:avLst/>
              </a:prstGeom>
              <a:noFill/>
              <a:ln w="63500">
                <a:solidFill>
                  <a:srgbClr val="FFFF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7" name="Rectangle 45"/>
              <p:cNvSpPr>
                <a:spLocks noChangeArrowheads="1"/>
              </p:cNvSpPr>
              <p:nvPr/>
            </p:nvSpPr>
            <p:spPr bwMode="auto">
              <a:xfrm rot="-2878737">
                <a:off x="4176" y="1824"/>
                <a:ext cx="98" cy="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20" name="Text Box 46"/>
          <p:cNvSpPr txBox="1">
            <a:spLocks noChangeArrowheads="1"/>
          </p:cNvSpPr>
          <p:nvPr/>
        </p:nvSpPr>
        <p:spPr bwMode="auto">
          <a:xfrm>
            <a:off x="6230938" y="6473825"/>
            <a:ext cx="248761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1" i="1"/>
          </a:p>
        </p:txBody>
      </p:sp>
      <p:sp>
        <p:nvSpPr>
          <p:cNvPr id="8221" name="AutoShape 47"/>
          <p:cNvSpPr>
            <a:spLocks/>
          </p:cNvSpPr>
          <p:nvPr/>
        </p:nvSpPr>
        <p:spPr bwMode="auto">
          <a:xfrm>
            <a:off x="2590800" y="2743200"/>
            <a:ext cx="1449387" cy="915987"/>
          </a:xfrm>
          <a:prstGeom prst="borderCallout2">
            <a:avLst>
              <a:gd name="adj1" fmla="val 8921"/>
              <a:gd name="adj2" fmla="val 102944"/>
              <a:gd name="adj3" fmla="val 8921"/>
              <a:gd name="adj4" fmla="val 140991"/>
              <a:gd name="adj5" fmla="val 85255"/>
              <a:gd name="adj6" fmla="val 179190"/>
            </a:avLst>
          </a:prstGeom>
          <a:noFill/>
          <a:ln w="38100">
            <a:solidFill>
              <a:srgbClr val="0000FF"/>
            </a:solidFill>
            <a:miter lim="800000"/>
            <a:headEnd type="none" w="sm" len="sm"/>
            <a:tailEnd type="arrow" w="med" len="med"/>
          </a:ln>
        </p:spPr>
        <p:txBody>
          <a:bodyPr anchor="ctr"/>
          <a:lstStyle/>
          <a:p>
            <a:pPr eaLnBrk="0" hangingPunct="0"/>
            <a:r>
              <a:rPr lang="en-US" sz="1600" b="1" dirty="0">
                <a:solidFill>
                  <a:schemeClr val="tx1"/>
                </a:solidFill>
              </a:rPr>
              <a:t>Network </a:t>
            </a:r>
            <a:r>
              <a:rPr lang="en-US" sz="1600" b="1" dirty="0" smtClean="0">
                <a:solidFill>
                  <a:schemeClr val="tx1"/>
                </a:solidFill>
              </a:rPr>
              <a:t>bandwidth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8222" name="Text Box 48"/>
          <p:cNvSpPr txBox="1">
            <a:spLocks noChangeArrowheads="1"/>
          </p:cNvSpPr>
          <p:nvPr/>
        </p:nvSpPr>
        <p:spPr bwMode="auto">
          <a:xfrm>
            <a:off x="1312863" y="4957763"/>
            <a:ext cx="126841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</a:rPr>
              <a:t>Moore’s Law</a:t>
            </a:r>
          </a:p>
        </p:txBody>
      </p:sp>
      <p:sp>
        <p:nvSpPr>
          <p:cNvPr id="8223" name="Text Box 49"/>
          <p:cNvSpPr txBox="1">
            <a:spLocks noChangeArrowheads="1"/>
          </p:cNvSpPr>
          <p:nvPr/>
        </p:nvSpPr>
        <p:spPr bwMode="auto">
          <a:xfrm>
            <a:off x="1963738" y="1371600"/>
            <a:ext cx="5543550" cy="338554"/>
          </a:xfrm>
          <a:prstGeom prst="rect">
            <a:avLst/>
          </a:prstGeom>
          <a:solidFill>
            <a:srgbClr val="FFFFFF"/>
          </a:solidFill>
          <a:ln w="381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>
                <a:solidFill>
                  <a:srgbClr val="FF0000"/>
                </a:solidFill>
              </a:rPr>
              <a:t>TCP requirements Rule of </a:t>
            </a:r>
            <a:r>
              <a:rPr lang="en-US" sz="1600" b="1" dirty="0" smtClean="0">
                <a:solidFill>
                  <a:srgbClr val="FF0000"/>
                </a:solidFill>
              </a:rPr>
              <a:t>thumb: 1GHz </a:t>
            </a:r>
            <a:r>
              <a:rPr lang="en-US" sz="1600" b="1" dirty="0">
                <a:solidFill>
                  <a:srgbClr val="FF0000"/>
                </a:solidFill>
              </a:rPr>
              <a:t>for 1Gbps </a:t>
            </a:r>
          </a:p>
        </p:txBody>
      </p:sp>
      <p:sp>
        <p:nvSpPr>
          <p:cNvPr id="8224" name="TextBox 50"/>
          <p:cNvSpPr txBox="1">
            <a:spLocks noChangeArrowheads="1"/>
          </p:cNvSpPr>
          <p:nvPr/>
        </p:nvSpPr>
        <p:spPr bwMode="auto">
          <a:xfrm>
            <a:off x="7712075" y="3502025"/>
            <a:ext cx="116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Moore’s Law</a:t>
            </a:r>
          </a:p>
        </p:txBody>
      </p:sp>
      <p:cxnSp>
        <p:nvCxnSpPr>
          <p:cNvPr id="8225" name="Straight Arrow Connector 54"/>
          <p:cNvCxnSpPr>
            <a:cxnSpLocks noChangeShapeType="1"/>
          </p:cNvCxnSpPr>
          <p:nvPr/>
        </p:nvCxnSpPr>
        <p:spPr bwMode="auto">
          <a:xfrm rot="10800000">
            <a:off x="6799263" y="3209925"/>
            <a:ext cx="949325" cy="365125"/>
          </a:xfrm>
          <a:prstGeom prst="straightConnector1">
            <a:avLst/>
          </a:prstGeom>
          <a:noFill/>
          <a:ln w="25400" algn="ctr">
            <a:solidFill>
              <a:srgbClr val="0F6CB6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e image “file:///C:/Papers/NetProcessor/Intel(R)%20IXA%20-%20White%20Paper_files/ixa_fig1.gif” cannot be displayed, because it contains errors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88" y="361950"/>
            <a:ext cx="7543800" cy="561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E772-B822-49AE-8CBE-0D57D6AB3776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of Computers	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High performance (supercomputers)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Supercomputers – Cray </a:t>
            </a:r>
            <a:r>
              <a:rPr lang="en-US" dirty="0" smtClean="0"/>
              <a:t>T-90, SGI </a:t>
            </a:r>
            <a:r>
              <a:rPr lang="en-US" dirty="0" err="1" smtClean="0"/>
              <a:t>Altix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Massively parallel computers – Cray T3E</a:t>
            </a:r>
          </a:p>
          <a:p>
            <a:pPr>
              <a:lnSpc>
                <a:spcPct val="90000"/>
              </a:lnSpc>
            </a:pPr>
            <a:r>
              <a:rPr lang="en-US" dirty="0"/>
              <a:t>Balanced cost/performance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Workstations – </a:t>
            </a:r>
            <a:r>
              <a:rPr lang="en-US" dirty="0" err="1"/>
              <a:t>SPARCstations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Servers – SGI Origin, </a:t>
            </a:r>
            <a:r>
              <a:rPr lang="en-US" dirty="0" err="1"/>
              <a:t>UltraSPARC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High-end PCs – Pentium quads</a:t>
            </a:r>
          </a:p>
          <a:p>
            <a:pPr>
              <a:lnSpc>
                <a:spcPct val="90000"/>
              </a:lnSpc>
            </a:pPr>
            <a:r>
              <a:rPr lang="en-US" dirty="0"/>
              <a:t>Low cost/power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Low-end PCs, laptops, PDAs – mobile Pentiums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5B29B-416C-4DC2-BC4D-E33B2176D9E0}" type="slidenum">
              <a:rPr lang="en-US"/>
              <a:pPr/>
              <a:t>14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Study Computer Architecture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3733800"/>
          </a:xfrm>
        </p:spPr>
        <p:txBody>
          <a:bodyPr/>
          <a:lstStyle/>
          <a:p>
            <a:r>
              <a:rPr lang="en-US"/>
              <a:t>Aren’t they fast enough already?</a:t>
            </a:r>
          </a:p>
          <a:p>
            <a:pPr lvl="1"/>
            <a:r>
              <a:rPr lang="en-US"/>
              <a:t>Are they?</a:t>
            </a:r>
          </a:p>
          <a:p>
            <a:pPr lvl="1"/>
            <a:r>
              <a:rPr lang="en-US"/>
              <a:t>Fast enough to do everything we will EVER want?</a:t>
            </a:r>
          </a:p>
          <a:p>
            <a:pPr lvl="2"/>
            <a:r>
              <a:rPr lang="en-US"/>
              <a:t>AI, protein sequencing, graphics</a:t>
            </a:r>
          </a:p>
          <a:p>
            <a:pPr lvl="1"/>
            <a:r>
              <a:rPr lang="en-US"/>
              <a:t>Is speed the only goal?</a:t>
            </a:r>
          </a:p>
          <a:p>
            <a:pPr lvl="2"/>
            <a:r>
              <a:rPr lang="en-US"/>
              <a:t>Power: heat dissipation + battery life</a:t>
            </a:r>
          </a:p>
          <a:p>
            <a:pPr lvl="2"/>
            <a:r>
              <a:rPr lang="en-US"/>
              <a:t>Cost</a:t>
            </a:r>
          </a:p>
          <a:p>
            <a:pPr lvl="2"/>
            <a:r>
              <a:rPr lang="en-US"/>
              <a:t>Reliability</a:t>
            </a:r>
          </a:p>
          <a:p>
            <a:pPr lvl="2"/>
            <a:r>
              <a:rPr lang="en-US"/>
              <a:t>Etc.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295400" y="5486400"/>
            <a:ext cx="689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Answer #1: requirements are always changing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0C28-5D9C-47E4-B2DA-08D3A6FB3B16}" type="slidenum">
              <a:rPr lang="en-US"/>
              <a:pPr/>
              <a:t>15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Study Computer Architecture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Annual technology improvements (approx.)</a:t>
            </a:r>
          </a:p>
          <a:p>
            <a:pPr lvl="1"/>
            <a:r>
              <a:rPr lang="en-US"/>
              <a:t>Logic: density + 25%, speed +20%</a:t>
            </a:r>
          </a:p>
          <a:p>
            <a:pPr lvl="1"/>
            <a:r>
              <a:rPr lang="en-US"/>
              <a:t>DRAM (memory): density +60%, speed: +4%</a:t>
            </a:r>
          </a:p>
          <a:p>
            <a:pPr lvl="1"/>
            <a:r>
              <a:rPr lang="en-US"/>
              <a:t>Disk: density +25%, disk speed: +4%</a:t>
            </a:r>
          </a:p>
          <a:p>
            <a:r>
              <a:rPr lang="en-US"/>
              <a:t>Designs change even if requirements are fixed. But the requirements are not fixed.</a:t>
            </a:r>
          </a:p>
          <a:p>
            <a:pPr lvl="1"/>
            <a:endParaRPr lang="en-US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23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charset="0"/>
              </a:rPr>
              <a:t>Answer #2: technology playing field is always changing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570F-186E-4E59-8339-FA84E52768D9}" type="slidenum">
              <a:rPr lang="en-US"/>
              <a:pPr/>
              <a:t>16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Changing Designs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Having, or not having caches</a:t>
            </a:r>
          </a:p>
          <a:p>
            <a:pPr lvl="1"/>
            <a:r>
              <a:rPr lang="en-US" dirty="0"/>
              <a:t>1970: 10K transistors on a single chip, DRAM faster than logic </a:t>
            </a:r>
            <a:r>
              <a:rPr lang="en-US" dirty="0">
                <a:sym typeface="Symbol" pitchFamily="18" charset="2"/>
              </a:rPr>
              <a:t> having a cache is bad</a:t>
            </a:r>
          </a:p>
          <a:p>
            <a:pPr lvl="1"/>
            <a:r>
              <a:rPr lang="en-US" dirty="0">
                <a:sym typeface="Symbol" pitchFamily="18" charset="2"/>
              </a:rPr>
              <a:t>1990: 1M transistors, logic is faster than DRAM  having a cache is good</a:t>
            </a:r>
          </a:p>
          <a:p>
            <a:pPr lvl="1"/>
            <a:r>
              <a:rPr lang="en-US" dirty="0">
                <a:sym typeface="Symbol" pitchFamily="18" charset="2"/>
              </a:rPr>
              <a:t>2000: 600M transistors -&gt; multiple level caches and multiple </a:t>
            </a:r>
            <a:r>
              <a:rPr lang="en-US" dirty="0" smtClean="0">
                <a:sym typeface="Symbol" pitchFamily="18" charset="2"/>
              </a:rPr>
              <a:t>CPUs -&gt; </a:t>
            </a:r>
            <a:r>
              <a:rPr lang="en-US" dirty="0" err="1" smtClean="0">
                <a:solidFill>
                  <a:srgbClr val="FF0000"/>
                </a:solidFill>
                <a:sym typeface="Symbol" pitchFamily="18" charset="2"/>
              </a:rPr>
              <a:t>Multicore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 CPUs</a:t>
            </a:r>
            <a:endParaRPr lang="en-US" dirty="0">
              <a:solidFill>
                <a:srgbClr val="FF0000"/>
              </a:solidFill>
              <a:sym typeface="Symbol" pitchFamily="18" charset="2"/>
            </a:endParaRPr>
          </a:p>
          <a:p>
            <a:pPr lvl="1"/>
            <a:r>
              <a:rPr lang="en-US" dirty="0">
                <a:sym typeface="Symbol" pitchFamily="18" charset="2"/>
              </a:rPr>
              <a:t>Will </a:t>
            </a:r>
            <a:r>
              <a:rPr lang="en-US" dirty="0" smtClean="0">
                <a:sym typeface="Symbol" pitchFamily="18" charset="2"/>
              </a:rPr>
              <a:t>software ever catch up? 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EECD-B83B-4952-81BC-0DBD55FBD76E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Growth in Perspective</a:t>
            </a:r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Same absolute increase in computing power</a:t>
            </a:r>
          </a:p>
          <a:p>
            <a:pPr lvl="1"/>
            <a:r>
              <a:rPr lang="en-US"/>
              <a:t>Big Bang – 2001</a:t>
            </a:r>
          </a:p>
          <a:p>
            <a:pPr lvl="1"/>
            <a:r>
              <a:rPr lang="en-US"/>
              <a:t>2001 – 2003</a:t>
            </a:r>
          </a:p>
          <a:p>
            <a:r>
              <a:rPr lang="en-US"/>
              <a:t>1971 – 2001: performance improved 35,000X!!!</a:t>
            </a:r>
          </a:p>
          <a:p>
            <a:pPr lvl="1"/>
            <a:r>
              <a:rPr lang="en-US"/>
              <a:t>What if cars or planes improved at this rate?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C1D9F-1D2F-4DB1-A212-C46524718975}" type="slidenum">
              <a:rPr lang="en-US"/>
              <a:pPr/>
              <a:t>18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762000"/>
          </a:xfrm>
        </p:spPr>
        <p:txBody>
          <a:bodyPr/>
          <a:lstStyle/>
          <a:p>
            <a:r>
              <a:rPr lang="en-US"/>
              <a:t>Measuring Performance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419600"/>
          </a:xfrm>
        </p:spPr>
        <p:txBody>
          <a:bodyPr/>
          <a:lstStyle/>
          <a:p>
            <a:r>
              <a:rPr lang="en-US" sz="2400"/>
              <a:t>Latency (response time, execution time)</a:t>
            </a:r>
          </a:p>
          <a:p>
            <a:pPr lvl="1"/>
            <a:r>
              <a:rPr lang="en-US" sz="2000"/>
              <a:t>Minimize time to wait for a computation</a:t>
            </a:r>
          </a:p>
          <a:p>
            <a:r>
              <a:rPr lang="en-US" sz="2400"/>
              <a:t>Energy/Power consumption</a:t>
            </a:r>
          </a:p>
          <a:p>
            <a:r>
              <a:rPr lang="en-US" sz="2400"/>
              <a:t>Throughput</a:t>
            </a:r>
            <a:r>
              <a:rPr lang="en-US" sz="2000"/>
              <a:t> </a:t>
            </a:r>
            <a:r>
              <a:rPr lang="en-US" sz="2400"/>
              <a:t>(</a:t>
            </a:r>
            <a:r>
              <a:rPr lang="en-US" sz="2000"/>
              <a:t>tasks completed per unit time, bandwidth</a:t>
            </a:r>
            <a:r>
              <a:rPr lang="en-US" sz="2400"/>
              <a:t>)</a:t>
            </a:r>
          </a:p>
          <a:p>
            <a:pPr lvl="1"/>
            <a:r>
              <a:rPr lang="en-US" sz="2000"/>
              <a:t>Maximize work done in a given interval</a:t>
            </a:r>
          </a:p>
          <a:p>
            <a:pPr lvl="1"/>
            <a:r>
              <a:rPr lang="en-US" sz="2000"/>
              <a:t>= 1/latency when there is no overlap among tasks</a:t>
            </a:r>
          </a:p>
          <a:p>
            <a:pPr lvl="1"/>
            <a:r>
              <a:rPr lang="en-US" sz="2000"/>
              <a:t>&gt; 1/latency when there is</a:t>
            </a:r>
          </a:p>
          <a:p>
            <a:pPr lvl="2"/>
            <a:r>
              <a:rPr lang="en-US" sz="1800"/>
              <a:t>In real processors there is always overlap (pipelining)</a:t>
            </a:r>
          </a:p>
          <a:p>
            <a:r>
              <a:rPr lang="en-US" sz="2400"/>
              <a:t>Both are important </a:t>
            </a:r>
            <a:r>
              <a:rPr lang="en-US" sz="1800"/>
              <a:t>(Architecture – Latency is important, Embedded system – Power consumption is important, and Network – Throughput is important)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3462-E133-4FA3-8593-05569C3A2DE1}" type="slidenum">
              <a:rPr lang="en-US"/>
              <a:pPr/>
              <a:t>19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58838"/>
          </a:xfrm>
        </p:spPr>
        <p:txBody>
          <a:bodyPr/>
          <a:lstStyle/>
          <a:p>
            <a:r>
              <a:rPr lang="en-US"/>
              <a:t>Performance Terminology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76313" y="1798638"/>
            <a:ext cx="51514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“X is </a:t>
            </a:r>
            <a:r>
              <a:rPr lang="en-US" i="1">
                <a:latin typeface="Comic Sans MS" pitchFamily="66" charset="0"/>
              </a:rPr>
              <a:t>n</a:t>
            </a:r>
            <a:r>
              <a:rPr lang="en-US">
                <a:latin typeface="Comic Sans MS" pitchFamily="66" charset="0"/>
              </a:rPr>
              <a:t> times faster than Y’’ means:</a:t>
            </a:r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2424113" y="2332038"/>
            <a:ext cx="3232150" cy="1066800"/>
            <a:chOff x="1526" y="1469"/>
            <a:chExt cx="2036" cy="672"/>
          </a:xfrm>
        </p:grpSpPr>
        <p:sp>
          <p:nvSpPr>
            <p:cNvPr id="21509" name="Text Box 5"/>
            <p:cNvSpPr txBox="1">
              <a:spLocks noChangeArrowheads="1"/>
            </p:cNvSpPr>
            <p:nvPr/>
          </p:nvSpPr>
          <p:spPr bwMode="auto">
            <a:xfrm>
              <a:off x="1526" y="1469"/>
              <a:ext cx="1547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Execution time</a:t>
              </a:r>
              <a:r>
                <a:rPr lang="en-US" baseline="-25000">
                  <a:latin typeface="Comic Sans MS" pitchFamily="66" charset="0"/>
                </a:rPr>
                <a:t>Y</a:t>
              </a:r>
            </a:p>
            <a:p>
              <a:endParaRPr lang="en-US" baseline="-25000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Execution time</a:t>
              </a:r>
              <a:r>
                <a:rPr lang="en-US" baseline="-25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1584" y="1817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Text Box 7"/>
            <p:cNvSpPr txBox="1">
              <a:spLocks noChangeArrowheads="1"/>
            </p:cNvSpPr>
            <p:nvPr/>
          </p:nvSpPr>
          <p:spPr bwMode="auto">
            <a:xfrm>
              <a:off x="3120" y="1683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= </a:t>
              </a:r>
              <a:r>
                <a:rPr lang="en-US" i="1">
                  <a:latin typeface="Comic Sans MS" pitchFamily="66" charset="0"/>
                </a:rPr>
                <a:t>n</a:t>
              </a:r>
            </a:p>
          </p:txBody>
        </p:sp>
      </p:grp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952500" y="3810000"/>
            <a:ext cx="46101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“X is </a:t>
            </a:r>
            <a:r>
              <a:rPr lang="en-US" i="1">
                <a:latin typeface="Comic Sans MS" pitchFamily="66" charset="0"/>
              </a:rPr>
              <a:t>m%</a:t>
            </a:r>
            <a:r>
              <a:rPr lang="en-US">
                <a:latin typeface="Comic Sans MS" pitchFamily="66" charset="0"/>
              </a:rPr>
              <a:t> faster than Y’’ means:</a:t>
            </a:r>
          </a:p>
        </p:txBody>
      </p:sp>
      <p:grpSp>
        <p:nvGrpSpPr>
          <p:cNvPr id="21520" name="Group 16"/>
          <p:cNvGrpSpPr>
            <a:grpSpLocks/>
          </p:cNvGrpSpPr>
          <p:nvPr/>
        </p:nvGrpSpPr>
        <p:grpSpPr bwMode="auto">
          <a:xfrm>
            <a:off x="1219200" y="4479925"/>
            <a:ext cx="6705600" cy="1311275"/>
            <a:chOff x="1056" y="2784"/>
            <a:chExt cx="4224" cy="826"/>
          </a:xfrm>
        </p:grpSpPr>
        <p:sp>
          <p:nvSpPr>
            <p:cNvPr id="21515" name="Text Box 11"/>
            <p:cNvSpPr txBox="1">
              <a:spLocks noChangeArrowheads="1"/>
            </p:cNvSpPr>
            <p:nvPr/>
          </p:nvSpPr>
          <p:spPr bwMode="auto">
            <a:xfrm>
              <a:off x="1056" y="2784"/>
              <a:ext cx="316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Execution time</a:t>
              </a:r>
              <a:r>
                <a:rPr lang="en-US" baseline="-25000">
                  <a:latin typeface="Comic Sans MS" pitchFamily="66" charset="0"/>
                </a:rPr>
                <a:t>Y</a:t>
              </a:r>
              <a:r>
                <a:rPr lang="en-US">
                  <a:latin typeface="Comic Sans MS" pitchFamily="66" charset="0"/>
                </a:rPr>
                <a:t> - Execution time</a:t>
              </a:r>
              <a:r>
                <a:rPr lang="en-US" baseline="-25000">
                  <a:latin typeface="Comic Sans MS" pitchFamily="66" charset="0"/>
                </a:rPr>
                <a:t>X</a:t>
              </a:r>
            </a:p>
            <a:p>
              <a:endParaRPr lang="en-US" baseline="-25000">
                <a:latin typeface="Comic Sans MS" pitchFamily="66" charset="0"/>
              </a:endParaRPr>
            </a:p>
            <a:p>
              <a:endParaRPr lang="en-US" baseline="-25000">
                <a:latin typeface="Comic Sans MS" pitchFamily="66" charset="0"/>
              </a:endParaRPr>
            </a:p>
            <a:p>
              <a:r>
                <a:rPr lang="en-US">
                  <a:latin typeface="Comic Sans MS" pitchFamily="66" charset="0"/>
                </a:rPr>
                <a:t>               Execution time</a:t>
              </a:r>
              <a:r>
                <a:rPr lang="en-US" baseline="-25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>
              <a:off x="1200" y="3168"/>
              <a:ext cx="27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4840" y="3024"/>
              <a:ext cx="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= </a:t>
              </a:r>
              <a:r>
                <a:rPr lang="en-US" i="1">
                  <a:latin typeface="Comic Sans MS" pitchFamily="66" charset="0"/>
                </a:rPr>
                <a:t>m</a:t>
              </a:r>
            </a:p>
          </p:txBody>
        </p:sp>
        <p:sp>
          <p:nvSpPr>
            <p:cNvPr id="21519" name="Text Box 15"/>
            <p:cNvSpPr txBox="1">
              <a:spLocks noChangeArrowheads="1"/>
            </p:cNvSpPr>
            <p:nvPr/>
          </p:nvSpPr>
          <p:spPr bwMode="auto">
            <a:xfrm>
              <a:off x="4118" y="3024"/>
              <a:ext cx="7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X 100%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533FB-2971-45C6-8FFA-B55FB3B6E6E9}" type="slidenum">
              <a:rPr lang="en-US"/>
              <a:pPr/>
              <a:t>2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010400" cy="762000"/>
          </a:xfrm>
        </p:spPr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Instructor Information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171825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 err="1"/>
              <a:t>Laxmi</a:t>
            </a:r>
            <a:r>
              <a:rPr lang="en-US" sz="2000" dirty="0"/>
              <a:t> </a:t>
            </a:r>
            <a:r>
              <a:rPr lang="en-US" sz="2000" dirty="0" err="1"/>
              <a:t>Narayan</a:t>
            </a:r>
            <a:r>
              <a:rPr lang="en-US" sz="2000" dirty="0"/>
              <a:t> </a:t>
            </a:r>
            <a:r>
              <a:rPr lang="en-US" sz="2000" dirty="0" err="1"/>
              <a:t>Bhuyan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Office: </a:t>
            </a:r>
            <a:r>
              <a:rPr lang="en-US" sz="2000" dirty="0" err="1"/>
              <a:t>Engg.II</a:t>
            </a:r>
            <a:r>
              <a:rPr lang="en-US" sz="2000" dirty="0"/>
              <a:t> Room </a:t>
            </a:r>
            <a:r>
              <a:rPr lang="en-US" sz="2000" dirty="0" smtClean="0"/>
              <a:t>351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E-mail: bhuyan@cs.ucr.edu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000" dirty="0"/>
              <a:t>Tel: (</a:t>
            </a:r>
            <a:r>
              <a:rPr lang="en-US" sz="2000" dirty="0" smtClean="0"/>
              <a:t>951) 787-2244</a:t>
            </a: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Office Times: W, </a:t>
            </a:r>
            <a:r>
              <a:rPr lang="en-US" sz="2000" dirty="0" smtClean="0"/>
              <a:t>3-4.30 pm</a:t>
            </a:r>
            <a:endParaRPr lang="en-U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EB674-A154-4319-969B-207F82597B7E}" type="slidenum">
              <a:rPr lang="en-US"/>
              <a:pPr/>
              <a:t>20</a:t>
            </a:fld>
            <a:endParaRPr 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103563" y="3260725"/>
            <a:ext cx="3787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Comic Sans MS" pitchFamily="66" charset="0"/>
              </a:rPr>
              <a:t>Execution time w/o E (Before)</a:t>
            </a:r>
          </a:p>
          <a:p>
            <a:pPr algn="ctr"/>
            <a:endParaRPr lang="en-US" sz="2000">
              <a:latin typeface="Comic Sans MS" pitchFamily="66" charset="0"/>
            </a:endParaRPr>
          </a:p>
          <a:p>
            <a:pPr algn="ctr"/>
            <a:r>
              <a:rPr lang="en-US" sz="2000">
                <a:latin typeface="Comic Sans MS" pitchFamily="66" charset="0"/>
              </a:rPr>
              <a:t>Execution time w E (After)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92163"/>
          </a:xfrm>
        </p:spPr>
        <p:txBody>
          <a:bodyPr/>
          <a:lstStyle/>
          <a:p>
            <a:r>
              <a:rPr lang="en-US"/>
              <a:t>Compute Speedup – Amdahl’s Law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00113" y="1493838"/>
            <a:ext cx="5149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Speedup is due to enhancement(E):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895600" y="22098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3962400" y="2209800"/>
            <a:ext cx="1066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029200" y="22098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2895600" y="27432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3962400" y="2743200"/>
            <a:ext cx="5334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495800" y="2743200"/>
            <a:ext cx="1371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052513" y="3598863"/>
            <a:ext cx="182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Speedup (E) =</a:t>
            </a: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200400" y="3810000"/>
            <a:ext cx="3581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1600200" y="2174875"/>
            <a:ext cx="1201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Time</a:t>
            </a:r>
            <a:r>
              <a:rPr lang="en-US" sz="1800" baseline="-25000">
                <a:latin typeface="Comic Sans MS" pitchFamily="66" charset="0"/>
              </a:rPr>
              <a:t>Before</a:t>
            </a: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520700" y="4541838"/>
            <a:ext cx="82423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Suppose that enhancement E accelerates a fraction F </a:t>
            </a:r>
          </a:p>
          <a:p>
            <a:r>
              <a:rPr lang="en-US">
                <a:latin typeface="Comic Sans MS" pitchFamily="66" charset="0"/>
              </a:rPr>
              <a:t>of the task by a factor S, and the remainder of the task </a:t>
            </a:r>
          </a:p>
          <a:p>
            <a:r>
              <a:rPr lang="en-US">
                <a:latin typeface="Comic Sans MS" pitchFamily="66" charset="0"/>
              </a:rPr>
              <a:t>is unaffected, what is the </a:t>
            </a:r>
            <a:r>
              <a:rPr lang="en-US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Execution time</a:t>
            </a:r>
            <a:r>
              <a:rPr lang="en-US" i="1" baseline="-2500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after</a:t>
            </a:r>
            <a:r>
              <a:rPr lang="en-US">
                <a:latin typeface="Comic Sans MS" pitchFamily="66" charset="0"/>
              </a:rPr>
              <a:t> and </a:t>
            </a:r>
            <a:r>
              <a:rPr lang="en-US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Speedup(E) </a:t>
            </a:r>
            <a:r>
              <a:rPr lang="en-US">
                <a:latin typeface="Comic Sans MS" pitchFamily="66" charset="0"/>
              </a:rPr>
              <a:t>?</a:t>
            </a:r>
            <a:endParaRPr lang="en-US" baseline="-25000">
              <a:latin typeface="Comic Sans MS" pitchFamily="66" charset="0"/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1676400" y="27432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Time</a:t>
            </a:r>
            <a:r>
              <a:rPr lang="en-US" sz="1800" baseline="-25000">
                <a:latin typeface="Comic Sans MS" pitchFamily="66" charset="0"/>
              </a:rPr>
              <a:t>After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18D2F-F8FE-418B-9AAE-994014012FC7}" type="slidenum">
              <a:rPr lang="en-US"/>
              <a:pPr/>
              <a:t>21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Amdahl’s Law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5800" y="2057400"/>
            <a:ext cx="282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Execution time</a:t>
            </a:r>
            <a:r>
              <a:rPr lang="en-US" i="1" baseline="-2500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after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38200" y="4191000"/>
            <a:ext cx="180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Speedup(E)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490913" y="2027238"/>
            <a:ext cx="35956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= ExTime</a:t>
            </a:r>
            <a:r>
              <a:rPr lang="en-US" baseline="-25000">
                <a:latin typeface="Comic Sans MS" pitchFamily="66" charset="0"/>
              </a:rPr>
              <a:t>before</a:t>
            </a:r>
            <a:r>
              <a:rPr lang="en-US">
                <a:latin typeface="Comic Sans MS" pitchFamily="66" charset="0"/>
              </a:rPr>
              <a:t> x </a:t>
            </a:r>
            <a:r>
              <a:rPr lang="en-US" sz="3200">
                <a:latin typeface="Comic Sans MS" pitchFamily="66" charset="0"/>
              </a:rPr>
              <a:t>[</a:t>
            </a:r>
            <a:r>
              <a:rPr lang="en-US">
                <a:latin typeface="Comic Sans MS" pitchFamily="66" charset="0"/>
              </a:rPr>
              <a:t>(1-F) +</a:t>
            </a:r>
            <a:endParaRPr lang="en-US" baseline="-25000">
              <a:latin typeface="Comic Sans MS" pitchFamily="66" charset="0"/>
            </a:endParaRPr>
          </a:p>
        </p:txBody>
      </p:sp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7072313" y="1920875"/>
            <a:ext cx="700087" cy="822325"/>
            <a:chOff x="4455" y="1210"/>
            <a:chExt cx="441" cy="518"/>
          </a:xfrm>
        </p:grpSpPr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4455" y="1210"/>
              <a:ext cx="24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F</a:t>
              </a:r>
            </a:p>
            <a:p>
              <a:r>
                <a:rPr lang="en-US">
                  <a:latin typeface="Comic Sans MS" pitchFamily="66" charset="0"/>
                </a:rPr>
                <a:t>S</a:t>
              </a:r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4464" y="1474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4684" y="1264"/>
              <a:ext cx="2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omic Sans MS" pitchFamily="66" charset="0"/>
                </a:rPr>
                <a:t>]</a:t>
              </a:r>
            </a:p>
          </p:txBody>
        </p:sp>
      </p:grp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2652713" y="4160838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=</a:t>
            </a:r>
          </a:p>
        </p:txBody>
      </p:sp>
      <p:grpSp>
        <p:nvGrpSpPr>
          <p:cNvPr id="23565" name="Group 13"/>
          <p:cNvGrpSpPr>
            <a:grpSpLocks/>
          </p:cNvGrpSpPr>
          <p:nvPr/>
        </p:nvGrpSpPr>
        <p:grpSpPr bwMode="auto">
          <a:xfrm>
            <a:off x="3048000" y="3767138"/>
            <a:ext cx="1903413" cy="1187450"/>
            <a:chOff x="2016" y="2352"/>
            <a:chExt cx="1198" cy="748"/>
          </a:xfrm>
        </p:grpSpPr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2016" y="2352"/>
              <a:ext cx="1198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Comic Sans MS" pitchFamily="66" charset="0"/>
                </a:rPr>
                <a:t>ExTime</a:t>
              </a:r>
              <a:r>
                <a:rPr lang="en-US" baseline="-25000">
                  <a:latin typeface="Comic Sans MS" pitchFamily="66" charset="0"/>
                </a:rPr>
                <a:t>before</a:t>
              </a:r>
              <a:endParaRPr lang="en-US">
                <a:latin typeface="Comic Sans MS" pitchFamily="66" charset="0"/>
              </a:endParaRPr>
            </a:p>
            <a:p>
              <a:pPr algn="ctr"/>
              <a:endParaRPr lang="en-US">
                <a:latin typeface="Comic Sans MS" pitchFamily="66" charset="0"/>
              </a:endParaRPr>
            </a:p>
            <a:p>
              <a:pPr algn="ctr"/>
              <a:r>
                <a:rPr lang="en-US">
                  <a:latin typeface="Comic Sans MS" pitchFamily="66" charset="0"/>
                </a:rPr>
                <a:t>ExTime</a:t>
              </a:r>
              <a:r>
                <a:rPr lang="en-US" baseline="-25000">
                  <a:latin typeface="Comic Sans MS" pitchFamily="66" charset="0"/>
                </a:rPr>
                <a:t>after</a:t>
              </a:r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2098" y="2736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995863" y="4137025"/>
            <a:ext cx="338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=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5486400" y="43434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6462713" y="3733800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latin typeface="Comic Sans MS" pitchFamily="66" charset="0"/>
              </a:rPr>
              <a:t>1</a:t>
            </a:r>
          </a:p>
        </p:txBody>
      </p:sp>
      <p:grpSp>
        <p:nvGrpSpPr>
          <p:cNvPr id="23575" name="Group 23"/>
          <p:cNvGrpSpPr>
            <a:grpSpLocks/>
          </p:cNvGrpSpPr>
          <p:nvPr/>
        </p:nvGrpSpPr>
        <p:grpSpPr bwMode="auto">
          <a:xfrm>
            <a:off x="5675313" y="4419600"/>
            <a:ext cx="1944687" cy="822325"/>
            <a:chOff x="3536" y="2969"/>
            <a:chExt cx="1225" cy="518"/>
          </a:xfrm>
        </p:grpSpPr>
        <p:sp>
          <p:nvSpPr>
            <p:cNvPr id="23571" name="Text Box 19"/>
            <p:cNvSpPr txBox="1">
              <a:spLocks noChangeArrowheads="1"/>
            </p:cNvSpPr>
            <p:nvPr/>
          </p:nvSpPr>
          <p:spPr bwMode="auto">
            <a:xfrm>
              <a:off x="4320" y="2969"/>
              <a:ext cx="249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omic Sans MS" pitchFamily="66" charset="0"/>
                </a:rPr>
                <a:t>F</a:t>
              </a:r>
            </a:p>
            <a:p>
              <a:r>
                <a:rPr lang="en-US">
                  <a:latin typeface="Comic Sans MS" pitchFamily="66" charset="0"/>
                </a:rPr>
                <a:t>S</a:t>
              </a:r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>
              <a:off x="4329" y="3226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573" name="Text Box 21"/>
            <p:cNvSpPr txBox="1">
              <a:spLocks noChangeArrowheads="1"/>
            </p:cNvSpPr>
            <p:nvPr/>
          </p:nvSpPr>
          <p:spPr bwMode="auto">
            <a:xfrm>
              <a:off x="4549" y="3023"/>
              <a:ext cx="21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omic Sans MS" pitchFamily="66" charset="0"/>
                </a:rPr>
                <a:t>]</a:t>
              </a:r>
            </a:p>
          </p:txBody>
        </p:sp>
        <p:sp>
          <p:nvSpPr>
            <p:cNvPr id="23574" name="Rectangle 22"/>
            <p:cNvSpPr>
              <a:spLocks noChangeArrowheads="1"/>
            </p:cNvSpPr>
            <p:nvPr/>
          </p:nvSpPr>
          <p:spPr bwMode="auto">
            <a:xfrm>
              <a:off x="3536" y="3024"/>
              <a:ext cx="7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>
                  <a:latin typeface="Comic Sans MS" pitchFamily="66" charset="0"/>
                </a:rPr>
                <a:t>[</a:t>
              </a:r>
              <a:r>
                <a:rPr lang="en-US">
                  <a:latin typeface="Comic Sans MS" pitchFamily="66" charset="0"/>
                </a:rPr>
                <a:t>(1-F) +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79EBF-69BF-4FFC-AF9C-7D511497F6AD}" type="slidenum">
              <a:rPr lang="en-US"/>
              <a:pPr/>
              <a:t>22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Amdahl’s Law – An Example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838200" y="1676400"/>
            <a:ext cx="7848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Q: Floating point instructions improved to run 2X; </a:t>
            </a:r>
          </a:p>
          <a:p>
            <a:r>
              <a:rPr lang="en-US">
                <a:latin typeface="Comic Sans MS" pitchFamily="66" charset="0"/>
              </a:rPr>
              <a:t>but only 10% of execution time are FP ops. What is the execution time and speedup after improvement?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14400" y="3001963"/>
            <a:ext cx="804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Ans: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52500" y="3549650"/>
            <a:ext cx="1714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F = 0.1, S = 2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957263" y="4022725"/>
            <a:ext cx="777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ExTime</a:t>
            </a:r>
            <a:r>
              <a:rPr lang="en-US" sz="2000" baseline="-25000">
                <a:latin typeface="Comic Sans MS" pitchFamily="66" charset="0"/>
              </a:rPr>
              <a:t>after</a:t>
            </a:r>
            <a:r>
              <a:rPr lang="en-US" sz="2000">
                <a:latin typeface="Comic Sans MS" pitchFamily="66" charset="0"/>
              </a:rPr>
              <a:t> = ExTime</a:t>
            </a:r>
            <a:r>
              <a:rPr lang="en-US" sz="2000" baseline="-25000">
                <a:latin typeface="Comic Sans MS" pitchFamily="66" charset="0"/>
              </a:rPr>
              <a:t>before</a:t>
            </a:r>
            <a:r>
              <a:rPr lang="en-US" sz="2000">
                <a:latin typeface="Comic Sans MS" pitchFamily="66" charset="0"/>
              </a:rPr>
              <a:t> x [ (1-0.1) + 0.1/2 ] = 0.95 ExTime</a:t>
            </a:r>
            <a:r>
              <a:rPr lang="en-US" sz="2000" baseline="-25000">
                <a:latin typeface="Comic Sans MS" pitchFamily="66" charset="0"/>
              </a:rPr>
              <a:t>before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979488" y="4937125"/>
            <a:ext cx="1400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Speedup =</a:t>
            </a:r>
          </a:p>
        </p:txBody>
      </p:sp>
      <p:grpSp>
        <p:nvGrpSpPr>
          <p:cNvPr id="24587" name="Group 11"/>
          <p:cNvGrpSpPr>
            <a:grpSpLocks/>
          </p:cNvGrpSpPr>
          <p:nvPr/>
        </p:nvGrpSpPr>
        <p:grpSpPr bwMode="auto">
          <a:xfrm>
            <a:off x="2438400" y="4616450"/>
            <a:ext cx="1905000" cy="1082675"/>
            <a:chOff x="1824" y="3158"/>
            <a:chExt cx="1200" cy="682"/>
          </a:xfrm>
        </p:grpSpPr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1920" y="3158"/>
              <a:ext cx="101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Comic Sans MS" pitchFamily="66" charset="0"/>
                </a:rPr>
                <a:t>ExTime</a:t>
              </a:r>
              <a:r>
                <a:rPr lang="en-US" sz="2000" baseline="-25000">
                  <a:latin typeface="Comic Sans MS" pitchFamily="66" charset="0"/>
                </a:rPr>
                <a:t>before</a:t>
              </a: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1961" y="3590"/>
              <a:ext cx="9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Comic Sans MS" pitchFamily="66" charset="0"/>
                </a:rPr>
                <a:t>ExTime</a:t>
              </a:r>
              <a:r>
                <a:rPr lang="en-US" sz="2000" baseline="-25000">
                  <a:latin typeface="Comic Sans MS" pitchFamily="66" charset="0"/>
                </a:rPr>
                <a:t>after</a:t>
              </a:r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>
              <a:off x="1824" y="3504"/>
              <a:ext cx="12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4481513" y="4954588"/>
            <a:ext cx="312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=</a:t>
            </a:r>
          </a:p>
        </p:txBody>
      </p: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4953000" y="4725988"/>
            <a:ext cx="774700" cy="1006475"/>
            <a:chOff x="3264" y="3227"/>
            <a:chExt cx="488" cy="634"/>
          </a:xfrm>
        </p:grpSpPr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3302" y="3227"/>
              <a:ext cx="45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>
                  <a:latin typeface="Comic Sans MS" pitchFamily="66" charset="0"/>
                </a:rPr>
                <a:t>1</a:t>
              </a:r>
            </a:p>
            <a:p>
              <a:pPr algn="ctr"/>
              <a:endParaRPr lang="en-US" sz="2000">
                <a:latin typeface="Comic Sans MS" pitchFamily="66" charset="0"/>
              </a:endParaRPr>
            </a:p>
            <a:p>
              <a:pPr algn="ctr"/>
              <a:r>
                <a:rPr lang="en-US" sz="2000">
                  <a:latin typeface="Comic Sans MS" pitchFamily="66" charset="0"/>
                </a:rPr>
                <a:t>0.95</a:t>
              </a:r>
            </a:p>
          </p:txBody>
        </p:sp>
        <p:sp>
          <p:nvSpPr>
            <p:cNvPr id="24590" name="Line 14"/>
            <p:cNvSpPr>
              <a:spLocks noChangeShapeType="1"/>
            </p:cNvSpPr>
            <p:nvPr/>
          </p:nvSpPr>
          <p:spPr bwMode="auto">
            <a:xfrm>
              <a:off x="3264" y="3504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867400" y="4975225"/>
            <a:ext cx="103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= 1.053</a:t>
            </a: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2541588" y="5791200"/>
            <a:ext cx="4011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990000"/>
                </a:solidFill>
                <a:latin typeface="Comic Sans MS" pitchFamily="66" charset="0"/>
              </a:rPr>
              <a:t>Read examples in the book!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5267A-FF82-4458-B354-82ECC37F518F}" type="slidenum">
              <a:rPr lang="en-US"/>
              <a:pPr/>
              <a:t>23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CPU Performance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 sz="2000" b="1" u="sng">
                <a:solidFill>
                  <a:srgbClr val="990000"/>
                </a:solidFill>
              </a:rPr>
              <a:t>The Fundamental Law</a:t>
            </a:r>
            <a:endParaRPr lang="en-US" sz="1800" b="1">
              <a:solidFill>
                <a:srgbClr val="990000"/>
              </a:solidFill>
            </a:endParaRPr>
          </a:p>
          <a:p>
            <a:endParaRPr lang="en-US" sz="1800"/>
          </a:p>
          <a:p>
            <a:endParaRPr lang="en-US" sz="1800"/>
          </a:p>
          <a:p>
            <a:endParaRPr lang="en-US" sz="1800"/>
          </a:p>
          <a:p>
            <a:endParaRPr lang="en-US" sz="2000"/>
          </a:p>
          <a:p>
            <a:r>
              <a:rPr lang="en-US" sz="2000"/>
              <a:t>Three components of CPU performance:</a:t>
            </a:r>
          </a:p>
          <a:p>
            <a:pPr lvl="1"/>
            <a:r>
              <a:rPr lang="en-US" sz="1800"/>
              <a:t>Instruction count</a:t>
            </a:r>
          </a:p>
          <a:p>
            <a:pPr lvl="1"/>
            <a:r>
              <a:rPr lang="en-US" sz="1800"/>
              <a:t>CPI </a:t>
            </a:r>
          </a:p>
          <a:p>
            <a:pPr lvl="1"/>
            <a:r>
              <a:rPr lang="en-US" sz="1800"/>
              <a:t>Clock cycle time</a:t>
            </a:r>
          </a:p>
        </p:txBody>
      </p:sp>
      <p:graphicFrame>
        <p:nvGraphicFramePr>
          <p:cNvPr id="82944" name="Object 0"/>
          <p:cNvGraphicFramePr>
            <a:graphicFrameLocks noChangeAspect="1"/>
          </p:cNvGraphicFramePr>
          <p:nvPr/>
        </p:nvGraphicFramePr>
        <p:xfrm>
          <a:off x="571500" y="1905000"/>
          <a:ext cx="8015288" cy="849313"/>
        </p:xfrm>
        <a:graphic>
          <a:graphicData uri="http://schemas.openxmlformats.org/presentationml/2006/ole">
            <p:oleObj spid="_x0000_s82944" name="Equation" r:id="rId4" imgW="3949560" imgH="419040" progId="Equation.3">
              <p:embed/>
            </p:oleObj>
          </a:graphicData>
        </a:graphic>
      </p:graphicFrame>
      <p:graphicFrame>
        <p:nvGraphicFramePr>
          <p:cNvPr id="82945" name="Object 1"/>
          <p:cNvGraphicFramePr>
            <a:graphicFrameLocks noChangeAspect="1"/>
          </p:cNvGraphicFramePr>
          <p:nvPr/>
        </p:nvGraphicFramePr>
        <p:xfrm>
          <a:off x="3357563" y="3597275"/>
          <a:ext cx="5540375" cy="2879725"/>
        </p:xfrm>
        <a:graphic>
          <a:graphicData uri="http://schemas.openxmlformats.org/presentationml/2006/ole">
            <p:oleObj spid="_x0000_s82945" name="Document" r:id="rId5" imgW="5140440" imgH="26719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537EF-741B-4876-9B99-00FBF01CD818}" type="slidenum">
              <a:rPr lang="en-US"/>
              <a:pPr/>
              <a:t>24</a:t>
            </a:fld>
            <a:endParaRPr lang="en-US"/>
          </a:p>
        </p:txBody>
      </p:sp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CPI - Cycles per Instruction 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391400" cy="533400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US" sz="1800"/>
              <a:t>Let Fi be the frequency of type I instructions in a program. Then, Average CPI:</a:t>
            </a:r>
          </a:p>
        </p:txBody>
      </p:sp>
      <p:graphicFrame>
        <p:nvGraphicFramePr>
          <p:cNvPr id="28676" name="Object 1028"/>
          <p:cNvGraphicFramePr>
            <a:graphicFrameLocks noChangeAspect="1"/>
          </p:cNvGraphicFramePr>
          <p:nvPr/>
        </p:nvGraphicFramePr>
        <p:xfrm>
          <a:off x="1657350" y="1752600"/>
          <a:ext cx="5651500" cy="1541463"/>
        </p:xfrm>
        <a:graphic>
          <a:graphicData uri="http://schemas.openxmlformats.org/presentationml/2006/ole">
            <p:oleObj spid="_x0000_s28676" name="Equation" r:id="rId4" imgW="3073320" imgH="838080" progId="Equation.3">
              <p:embed/>
            </p:oleObj>
          </a:graphicData>
        </a:graphic>
      </p:graphicFrame>
      <p:graphicFrame>
        <p:nvGraphicFramePr>
          <p:cNvPr id="28680" name="Object 1032"/>
          <p:cNvGraphicFramePr>
            <a:graphicFrameLocks noChangeAspect="1"/>
          </p:cNvGraphicFramePr>
          <p:nvPr/>
        </p:nvGraphicFramePr>
        <p:xfrm>
          <a:off x="2209800" y="3397250"/>
          <a:ext cx="4540250" cy="793750"/>
        </p:xfrm>
        <a:graphic>
          <a:graphicData uri="http://schemas.openxmlformats.org/presentationml/2006/ole">
            <p:oleObj spid="_x0000_s28680" name="Equation" r:id="rId5" imgW="2463480" imgH="431640" progId="Equation.3">
              <p:embed/>
            </p:oleObj>
          </a:graphicData>
        </a:graphic>
      </p:graphicFrame>
      <p:graphicFrame>
        <p:nvGraphicFramePr>
          <p:cNvPr id="28681" name="Object 1033"/>
          <p:cNvGraphicFramePr>
            <a:graphicFrameLocks/>
          </p:cNvGraphicFramePr>
          <p:nvPr/>
        </p:nvGraphicFramePr>
        <p:xfrm>
          <a:off x="2252663" y="4495800"/>
          <a:ext cx="6635750" cy="1716088"/>
        </p:xfrm>
        <a:graphic>
          <a:graphicData uri="http://schemas.openxmlformats.org/presentationml/2006/ole">
            <p:oleObj spid="_x0000_s28681" name="Document" r:id="rId6" imgW="7144560" imgH="1848600" progId="Word.Document.8">
              <p:embed/>
            </p:oleObj>
          </a:graphicData>
        </a:graphic>
      </p:graphicFrame>
      <p:sp>
        <p:nvSpPr>
          <p:cNvPr id="28683" name="Rectangle 1035"/>
          <p:cNvSpPr>
            <a:spLocks noChangeArrowheads="1"/>
          </p:cNvSpPr>
          <p:nvPr/>
        </p:nvSpPr>
        <p:spPr bwMode="auto">
          <a:xfrm>
            <a:off x="381000" y="4191000"/>
            <a:ext cx="327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Example:</a:t>
            </a:r>
          </a:p>
        </p:txBody>
      </p:sp>
      <p:sp>
        <p:nvSpPr>
          <p:cNvPr id="28684" name="Rectangle 1036"/>
          <p:cNvSpPr>
            <a:spLocks noChangeArrowheads="1"/>
          </p:cNvSpPr>
          <p:nvPr/>
        </p:nvSpPr>
        <p:spPr bwMode="auto">
          <a:xfrm>
            <a:off x="863600" y="5767388"/>
            <a:ext cx="797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average CPI = 0.43 + 0.42 + 0.24 + 0.48 =  1.57 cycles/instruction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8FF76-0687-4C6D-B9B1-F24A06AA14C5}" type="slidenum">
              <a:rPr lang="en-US"/>
              <a:pPr/>
              <a:t>25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(RISC Vs. CISC)</a:t>
            </a:r>
            <a:endParaRPr lang="en-US" dirty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>
                <a:latin typeface="Comic Sans MS" pitchFamily="66" charset="0"/>
              </a:rPr>
              <a:t>Instruction</a:t>
            </a:r>
            <a:r>
              <a:rPr lang="en-US" sz="2800">
                <a:latin typeface="Comic Sans MS" pitchFamily="66" charset="0"/>
              </a:rPr>
              <a:t> </a:t>
            </a:r>
            <a:r>
              <a:rPr lang="en-US">
                <a:latin typeface="Comic Sans MS" pitchFamily="66" charset="0"/>
              </a:rPr>
              <a:t>mix of a RISC architecture.</a:t>
            </a:r>
          </a:p>
          <a:p>
            <a:pPr marL="342900" indent="-342900">
              <a:buFontTx/>
              <a:buChar char="•"/>
            </a:pPr>
            <a:endParaRPr lang="en-US">
              <a:latin typeface="Comic Sans MS" pitchFamily="66" charset="0"/>
            </a:endParaRPr>
          </a:p>
          <a:p>
            <a:pPr marL="342900" indent="-342900">
              <a:buFontTx/>
              <a:buChar char="•"/>
            </a:pPr>
            <a:endParaRPr lang="en-US">
              <a:latin typeface="Comic Sans MS" pitchFamily="66" charset="0"/>
            </a:endParaRPr>
          </a:p>
          <a:p>
            <a:pPr marL="342900" indent="-342900">
              <a:buFontTx/>
              <a:buChar char="•"/>
            </a:pPr>
            <a:endParaRPr lang="en-US">
              <a:latin typeface="Comic Sans MS" pitchFamily="66" charset="0"/>
            </a:endParaRP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Add a register-memory ALU instruction format?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One op. in register, one op. in memory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>
                <a:latin typeface="Comic Sans MS" pitchFamily="66" charset="0"/>
              </a:rPr>
              <a:t>The new instruction will take 2 cc but will also increase the Branches to 3 cc.</a:t>
            </a:r>
          </a:p>
          <a:p>
            <a:pPr marL="342900" indent="-342900">
              <a:spcBef>
                <a:spcPct val="50000"/>
              </a:spcBef>
            </a:pPr>
            <a:r>
              <a:rPr lang="en-US">
                <a:latin typeface="Comic Sans MS" pitchFamily="66" charset="0"/>
              </a:rPr>
              <a:t>Q: What fraction of loads must be eliminated for this to pay off?</a:t>
            </a:r>
          </a:p>
        </p:txBody>
      </p:sp>
      <p:graphicFrame>
        <p:nvGraphicFramePr>
          <p:cNvPr id="83968" name="Object 1024"/>
          <p:cNvGraphicFramePr>
            <a:graphicFrameLocks/>
          </p:cNvGraphicFramePr>
          <p:nvPr/>
        </p:nvGraphicFramePr>
        <p:xfrm>
          <a:off x="1925638" y="2068513"/>
          <a:ext cx="4395787" cy="1141412"/>
        </p:xfrm>
        <a:graphic>
          <a:graphicData uri="http://schemas.openxmlformats.org/presentationml/2006/ole">
            <p:oleObj spid="_x0000_s83968" name="Document" r:id="rId4" imgW="5416200" imgH="140652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7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3C03-33D5-4A26-9D83-8506CCAE61E7}" type="slidenum">
              <a:rPr lang="en-US"/>
              <a:pPr/>
              <a:t>26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314575" y="4191000"/>
            <a:ext cx="5199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Exec Time = Instr. Cnt. x CPI x Cycle time</a:t>
            </a:r>
          </a:p>
        </p:txBody>
      </p:sp>
      <p:graphicFrame>
        <p:nvGraphicFramePr>
          <p:cNvPr id="29922" name="Group 226"/>
          <p:cNvGraphicFramePr>
            <a:graphicFrameLocks noGrp="1"/>
          </p:cNvGraphicFramePr>
          <p:nvPr/>
        </p:nvGraphicFramePr>
        <p:xfrm>
          <a:off x="609600" y="1263650"/>
          <a:ext cx="7848600" cy="2780665"/>
        </p:xfrm>
        <a:graphic>
          <a:graphicData uri="http://schemas.openxmlformats.org/drawingml/2006/table">
            <a:tbl>
              <a:tblPr/>
              <a:tblGrid>
                <a:gridCol w="1584325"/>
                <a:gridCol w="701675"/>
                <a:gridCol w="685800"/>
                <a:gridCol w="1219200"/>
                <a:gridCol w="914400"/>
                <a:gridCol w="914400"/>
                <a:gridCol w="1828800"/>
              </a:tblGrid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Instr.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xF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xI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ALU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.5-X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Load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.4-2X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Store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Branch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.6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Reg/Mem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2X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CPI=1.5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1-X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(1.7-X)/(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itchFamily="66" charset="0"/>
                        </a:rPr>
                        <a:t>1-X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23" name="Text Box 227"/>
          <p:cNvSpPr txBox="1">
            <a:spLocks noChangeArrowheads="1"/>
          </p:cNvSpPr>
          <p:nvPr/>
        </p:nvSpPr>
        <p:spPr bwMode="auto">
          <a:xfrm>
            <a:off x="685800" y="4613275"/>
            <a:ext cx="814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Instr. Cnt</a:t>
            </a:r>
            <a:r>
              <a:rPr lang="en-US" sz="1800" baseline="-25000">
                <a:latin typeface="Comic Sans MS" pitchFamily="66" charset="0"/>
              </a:rPr>
              <a:t>old</a:t>
            </a:r>
            <a:r>
              <a:rPr lang="en-US" sz="1800">
                <a:latin typeface="Comic Sans MS" pitchFamily="66" charset="0"/>
              </a:rPr>
              <a:t> x CPI</a:t>
            </a:r>
            <a:r>
              <a:rPr lang="en-US" sz="1800" baseline="-25000">
                <a:latin typeface="Comic Sans MS" pitchFamily="66" charset="0"/>
              </a:rPr>
              <a:t>old</a:t>
            </a:r>
            <a:r>
              <a:rPr lang="en-US" sz="1800">
                <a:latin typeface="Comic Sans MS" pitchFamily="66" charset="0"/>
              </a:rPr>
              <a:t> x Cycle time</a:t>
            </a:r>
            <a:r>
              <a:rPr lang="en-US" sz="1800" baseline="-25000">
                <a:latin typeface="Comic Sans MS" pitchFamily="66" charset="0"/>
              </a:rPr>
              <a:t>old</a:t>
            </a:r>
            <a:r>
              <a:rPr lang="en-US" sz="1800">
                <a:latin typeface="Comic Sans MS" pitchFamily="66" charset="0"/>
              </a:rPr>
              <a:t> &gt;= Instr. Cnt</a:t>
            </a:r>
            <a:r>
              <a:rPr lang="en-US" sz="1800" baseline="-25000">
                <a:latin typeface="Comic Sans MS" pitchFamily="66" charset="0"/>
              </a:rPr>
              <a:t>new</a:t>
            </a:r>
            <a:r>
              <a:rPr lang="en-US" sz="1800">
                <a:latin typeface="Comic Sans MS" pitchFamily="66" charset="0"/>
              </a:rPr>
              <a:t> x CPI</a:t>
            </a:r>
            <a:r>
              <a:rPr lang="en-US" sz="1800" baseline="-25000">
                <a:latin typeface="Comic Sans MS" pitchFamily="66" charset="0"/>
              </a:rPr>
              <a:t>new</a:t>
            </a:r>
            <a:r>
              <a:rPr lang="en-US" sz="1800">
                <a:latin typeface="Comic Sans MS" pitchFamily="66" charset="0"/>
              </a:rPr>
              <a:t> x Cycle time</a:t>
            </a:r>
            <a:r>
              <a:rPr lang="en-US" sz="1800" baseline="-25000">
                <a:latin typeface="Comic Sans MS" pitchFamily="66" charset="0"/>
              </a:rPr>
              <a:t>new</a:t>
            </a:r>
          </a:p>
        </p:txBody>
      </p:sp>
      <p:sp>
        <p:nvSpPr>
          <p:cNvPr id="29924" name="Text Box 228"/>
          <p:cNvSpPr txBox="1">
            <a:spLocks noChangeArrowheads="1"/>
          </p:cNvSpPr>
          <p:nvPr/>
        </p:nvSpPr>
        <p:spPr bwMode="auto">
          <a:xfrm>
            <a:off x="3563938" y="5037138"/>
            <a:ext cx="3576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1.0 x 1.5 &gt;= (1-X) x (1.7-X)/(1-X)</a:t>
            </a:r>
            <a:endParaRPr lang="en-US" sz="1800" baseline="-25000">
              <a:latin typeface="Comic Sans MS" pitchFamily="66" charset="0"/>
            </a:endParaRPr>
          </a:p>
        </p:txBody>
      </p:sp>
      <p:sp>
        <p:nvSpPr>
          <p:cNvPr id="29925" name="Text Box 229"/>
          <p:cNvSpPr txBox="1">
            <a:spLocks noChangeArrowheads="1"/>
          </p:cNvSpPr>
          <p:nvPr/>
        </p:nvSpPr>
        <p:spPr bwMode="auto">
          <a:xfrm>
            <a:off x="4327525" y="5527675"/>
            <a:ext cx="1025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X &gt;= 0.2</a:t>
            </a:r>
          </a:p>
        </p:txBody>
      </p:sp>
      <p:sp>
        <p:nvSpPr>
          <p:cNvPr id="29926" name="Rectangle 230"/>
          <p:cNvSpPr>
            <a:spLocks noChangeArrowheads="1"/>
          </p:cNvSpPr>
          <p:nvPr/>
        </p:nvSpPr>
        <p:spPr bwMode="auto">
          <a:xfrm>
            <a:off x="1009650" y="5795963"/>
            <a:ext cx="721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ALL</a:t>
            </a:r>
            <a:r>
              <a:rPr lang="en-US">
                <a:latin typeface="Comic Sans MS" pitchFamily="66" charset="0"/>
              </a:rPr>
              <a:t> loads must be eliminated for this to be a win!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3532E-7A6F-44EB-BB07-800D95FD1405}" type="slidenum">
              <a:rPr lang="en-US"/>
              <a:pPr/>
              <a:t>27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38200"/>
          </a:xfrm>
        </p:spPr>
        <p:txBody>
          <a:bodyPr/>
          <a:lstStyle/>
          <a:p>
            <a:r>
              <a:rPr lang="en-US"/>
              <a:t>Improve Memory System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400"/>
              <a:t>All instructions require an instruction fetch, only a fraction require a data fetch/store.</a:t>
            </a:r>
          </a:p>
          <a:p>
            <a:pPr lvl="1"/>
            <a:r>
              <a:rPr lang="en-US" sz="2000"/>
              <a:t>Optimize instruction access over data access</a:t>
            </a:r>
          </a:p>
          <a:p>
            <a:r>
              <a:rPr lang="en-US" sz="2400"/>
              <a:t>Programs exhibit locality</a:t>
            </a:r>
          </a:p>
          <a:p>
            <a:pPr lvl="1"/>
            <a:r>
              <a:rPr lang="en-US" sz="2000"/>
              <a:t>Spatial Locality</a:t>
            </a:r>
          </a:p>
          <a:p>
            <a:pPr lvl="1"/>
            <a:r>
              <a:rPr lang="en-US" sz="2000"/>
              <a:t>Temporal Locality</a:t>
            </a:r>
          </a:p>
          <a:p>
            <a:r>
              <a:rPr lang="en-US" sz="2400"/>
              <a:t>Access to small memories is faster</a:t>
            </a:r>
          </a:p>
          <a:p>
            <a:pPr lvl="1"/>
            <a:r>
              <a:rPr lang="en-US" sz="2000"/>
              <a:t>Provide a storage hierarchy such that the most frequent accesses are to the smallest (closest) memories.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819400" y="5257800"/>
            <a:ext cx="5334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Comic Sans MS" pitchFamily="66" charset="0"/>
              </a:rPr>
              <a:t>Cache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4267200" y="5181600"/>
            <a:ext cx="838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Comic Sans MS" pitchFamily="66" charset="0"/>
              </a:rPr>
              <a:t>Memory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6172200" y="5105400"/>
            <a:ext cx="1676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Comic Sans MS" pitchFamily="66" charset="0"/>
              </a:rPr>
              <a:t>Disk/Tape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1600200" y="53340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Comic Sans MS" pitchFamily="66" charset="0"/>
              </a:rPr>
              <a:t>Registers</a:t>
            </a: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1981200" y="5486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>
            <a:off x="3352800" y="54864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5105400" y="5486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4DA4-2241-471D-9695-6F917B6164F9}" type="slidenum">
              <a:rPr lang="en-US"/>
              <a:pPr/>
              <a:t>28</a:t>
            </a:fld>
            <a:endParaRPr lang="en-US"/>
          </a:p>
        </p:txBody>
      </p:sp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Benchmarks</a:t>
            </a:r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“program” as unit of work</a:t>
            </a:r>
          </a:p>
          <a:p>
            <a:pPr lvl="1"/>
            <a:r>
              <a:rPr lang="en-US"/>
              <a:t>There are millions of programs</a:t>
            </a:r>
          </a:p>
          <a:p>
            <a:pPr lvl="1"/>
            <a:r>
              <a:rPr lang="en-US"/>
              <a:t>Not all are the same, most are very different</a:t>
            </a:r>
          </a:p>
          <a:p>
            <a:pPr lvl="1"/>
            <a:r>
              <a:rPr lang="en-US"/>
              <a:t>Which ones to use?</a:t>
            </a:r>
          </a:p>
          <a:p>
            <a:r>
              <a:rPr lang="en-US"/>
              <a:t>Benchmarks</a:t>
            </a:r>
          </a:p>
          <a:p>
            <a:pPr lvl="1"/>
            <a:r>
              <a:rPr lang="en-US"/>
              <a:t>Standard programs for measuring or comparing performance</a:t>
            </a:r>
          </a:p>
          <a:p>
            <a:pPr lvl="1" algn="ctr">
              <a:buFontTx/>
              <a:buNone/>
            </a:pPr>
            <a:r>
              <a:rPr lang="en-US">
                <a:solidFill>
                  <a:srgbClr val="0000FF"/>
                </a:solidFill>
              </a:rPr>
              <a:t>Representative of programs people care about repeatable!!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27752-0FD1-49FB-A6D3-B852BF1E5959}" type="slidenum">
              <a:rPr lang="en-US"/>
              <a:pPr/>
              <a:t>29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990600"/>
          </a:xfrm>
        </p:spPr>
        <p:txBody>
          <a:bodyPr/>
          <a:lstStyle/>
          <a:p>
            <a:r>
              <a:rPr lang="en-US"/>
              <a:t>Choosing Programs to Evaluate Perf.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Toy benchmarks</a:t>
            </a:r>
            <a:endParaRPr lang="en-US" sz="2000"/>
          </a:p>
          <a:p>
            <a:pPr lvl="1">
              <a:lnSpc>
                <a:spcPct val="80000"/>
              </a:lnSpc>
            </a:pPr>
            <a:r>
              <a:rPr lang="en-US" sz="1800"/>
              <a:t>e.g., quicksort, puzzle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No one really runs. Scary fact: used to prove the value of RISC in early 80’s</a:t>
            </a:r>
          </a:p>
          <a:p>
            <a:pPr>
              <a:lnSpc>
                <a:spcPct val="80000"/>
              </a:lnSpc>
            </a:pPr>
            <a:r>
              <a:rPr lang="en-US" sz="2400"/>
              <a:t>Synthetic benchmarks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Attempt to match average frequencies of operations and operands in real workloads.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e.g., Whetstone, Dhrystone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Often slightly more complex than kernels; But do not represent real programs</a:t>
            </a:r>
          </a:p>
          <a:p>
            <a:pPr>
              <a:lnSpc>
                <a:spcPct val="80000"/>
              </a:lnSpc>
            </a:pPr>
            <a:r>
              <a:rPr lang="en-US" sz="2400"/>
              <a:t>Kernels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Most frequently executed pieces of real programs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e.g., livermore loops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Good for focusing on individual features not big picture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Tend to over-emphasize target feature</a:t>
            </a:r>
          </a:p>
          <a:p>
            <a:pPr>
              <a:lnSpc>
                <a:spcPct val="80000"/>
              </a:lnSpc>
            </a:pPr>
            <a:r>
              <a:rPr lang="en-US" sz="2400"/>
              <a:t>Real programs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e.g., gcc, spice, SPEC89, 92, 95, SPEC2000 (standard performance evaluation corporation), TPCC, TPCD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89721-5C3A-42AE-9540-F5659CD7643D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5562600" cy="474663"/>
          </a:xfrm>
        </p:spPr>
        <p:txBody>
          <a:bodyPr/>
          <a:lstStyle/>
          <a:p>
            <a:r>
              <a:rPr lang="en-US"/>
              <a:t>Course Syllabus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848600" cy="4705350"/>
          </a:xfrm>
        </p:spPr>
        <p:txBody>
          <a:bodyPr/>
          <a:lstStyle/>
          <a:p>
            <a:pPr marL="203200" indent="-203200">
              <a:lnSpc>
                <a:spcPct val="90000"/>
              </a:lnSpc>
            </a:pPr>
            <a:r>
              <a:rPr lang="en-US" sz="2400" b="1" dirty="0" smtClean="0"/>
              <a:t>Introduction, Performance, Instruction Set, Pipelining – Appendix A</a:t>
            </a:r>
          </a:p>
          <a:p>
            <a:pPr marL="203200" indent="-203200">
              <a:lnSpc>
                <a:spcPct val="90000"/>
              </a:lnSpc>
            </a:pPr>
            <a:r>
              <a:rPr lang="en-US" sz="2400" b="1" dirty="0" smtClean="0"/>
              <a:t>Instruction </a:t>
            </a:r>
            <a:r>
              <a:rPr lang="en-US" sz="2400" b="1" dirty="0"/>
              <a:t>level parallelism, Dynamic scheduling, Branch Prediction and Speculation – Ch </a:t>
            </a:r>
            <a:r>
              <a:rPr lang="en-US" sz="2400" b="1" dirty="0" smtClean="0"/>
              <a:t>2 </a:t>
            </a:r>
            <a:r>
              <a:rPr lang="en-US" sz="2400" b="1" dirty="0"/>
              <a:t>Text</a:t>
            </a:r>
          </a:p>
          <a:p>
            <a:pPr marL="203200" indent="-203200">
              <a:lnSpc>
                <a:spcPct val="90000"/>
              </a:lnSpc>
            </a:pPr>
            <a:r>
              <a:rPr lang="en-US" sz="2400" b="1" dirty="0" smtClean="0"/>
              <a:t>Limits on ILP and Software </a:t>
            </a:r>
            <a:r>
              <a:rPr lang="en-US" sz="2400" b="1" dirty="0"/>
              <a:t>Approaches – Ch </a:t>
            </a:r>
            <a:r>
              <a:rPr lang="en-US" sz="2400" b="1" dirty="0" smtClean="0"/>
              <a:t>3</a:t>
            </a:r>
          </a:p>
          <a:p>
            <a:pPr marL="203200" indent="-203200">
              <a:lnSpc>
                <a:spcPct val="90000"/>
              </a:lnSpc>
            </a:pPr>
            <a:r>
              <a:rPr lang="en-US" sz="2400" b="1" dirty="0" smtClean="0"/>
              <a:t>Multiprocessors, Thread-Level Parallelism–Ch 4</a:t>
            </a:r>
            <a:endParaRPr lang="en-US" sz="2400" b="1" dirty="0"/>
          </a:p>
          <a:p>
            <a:pPr marL="203200" indent="-203200">
              <a:lnSpc>
                <a:spcPct val="90000"/>
              </a:lnSpc>
            </a:pPr>
            <a:r>
              <a:rPr lang="en-US" sz="2400" b="1" dirty="0"/>
              <a:t>Memory Hierarchy – Ch </a:t>
            </a:r>
            <a:r>
              <a:rPr lang="en-US" sz="2400" b="1" dirty="0" smtClean="0"/>
              <a:t>5</a:t>
            </a:r>
          </a:p>
          <a:p>
            <a:pPr marL="203200" indent="-203200">
              <a:lnSpc>
                <a:spcPct val="90000"/>
              </a:lnSpc>
            </a:pPr>
            <a:r>
              <a:rPr lang="en-US" sz="2400" b="1" dirty="0" smtClean="0"/>
              <a:t>I/O Architectures – Papers</a:t>
            </a:r>
            <a:endParaRPr lang="en-US" sz="2400" b="1" dirty="0"/>
          </a:p>
          <a:p>
            <a:pPr marL="203200" indent="-203200">
              <a:lnSpc>
                <a:spcPct val="90000"/>
              </a:lnSpc>
              <a:buFontTx/>
              <a:buNone/>
            </a:pP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Text</a:t>
            </a:r>
            <a:r>
              <a:rPr lang="en-US" sz="2400" dirty="0">
                <a:ea typeface="Arial Unicode MS" pitchFamily="34" charset="-128"/>
                <a:cs typeface="Arial Unicode MS" pitchFamily="34" charset="-128"/>
              </a:rPr>
              <a:t>: Hennessy and Patterson, Computer Architecture: A Quantitative Approach, Morgan Kaufman </a:t>
            </a:r>
            <a:r>
              <a:rPr lang="en-US" sz="2400" dirty="0" smtClean="0">
                <a:ea typeface="Arial Unicode MS" pitchFamily="34" charset="-128"/>
                <a:cs typeface="Arial Unicode MS" pitchFamily="34" charset="-128"/>
              </a:rPr>
              <a:t>Publisher – Fourth </a:t>
            </a:r>
            <a:r>
              <a:rPr lang="en-US" sz="2400" dirty="0" err="1" smtClean="0">
                <a:ea typeface="Arial Unicode MS" pitchFamily="34" charset="-128"/>
                <a:cs typeface="Arial Unicode MS" pitchFamily="34" charset="-128"/>
              </a:rPr>
              <a:t>Editon</a:t>
            </a:r>
            <a:endParaRPr lang="en-US" sz="2400" b="1" dirty="0">
              <a:ea typeface="Arial Unicode MS" pitchFamily="34" charset="-128"/>
              <a:cs typeface="Arial Unicode MS" pitchFamily="34" charset="-128"/>
            </a:endParaRPr>
          </a:p>
          <a:p>
            <a:pPr marL="203200" indent="-203200">
              <a:lnSpc>
                <a:spcPct val="90000"/>
              </a:lnSpc>
              <a:buFontTx/>
              <a:buNone/>
            </a:pPr>
            <a:r>
              <a:rPr lang="en-US" dirty="0"/>
              <a:t>Prerequisite:</a:t>
            </a:r>
            <a:r>
              <a:rPr lang="en-US" sz="2400" dirty="0"/>
              <a:t> CS </a:t>
            </a:r>
            <a:r>
              <a:rPr lang="en-US" sz="2400" dirty="0" smtClean="0"/>
              <a:t>161</a:t>
            </a:r>
            <a:endParaRPr lang="en-US" sz="2000" dirty="0">
              <a:cs typeface="Times New Roman" charset="0"/>
            </a:endParaRPr>
          </a:p>
          <a:p>
            <a:pPr marL="203200" indent="-203200">
              <a:lnSpc>
                <a:spcPct val="90000"/>
              </a:lnSpc>
              <a:buFontTx/>
              <a:buNone/>
            </a:pPr>
            <a:r>
              <a:rPr lang="en-US" sz="2000" b="1" dirty="0">
                <a:cs typeface="Times New Roman" charset="0"/>
              </a:rPr>
              <a:t>     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C01C3-A8CB-4989-A23F-78CAABC8A174}" type="slidenum">
              <a:rPr lang="en-US"/>
              <a:pPr/>
              <a:t>30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/>
              <a:t>Networking Benchmarks: </a:t>
            </a:r>
            <a:r>
              <a:rPr lang="en-US" sz="2000"/>
              <a:t>Netbench, Commbench, </a:t>
            </a:r>
          </a:p>
          <a:p>
            <a:pPr>
              <a:buFontTx/>
              <a:buNone/>
            </a:pPr>
            <a:r>
              <a:rPr lang="en-US" sz="2000"/>
              <a:t>Applications: IP Forwarding, TCP/IP, SSL, Apache, SpecWeb</a:t>
            </a:r>
          </a:p>
          <a:p>
            <a:pPr>
              <a:buFontTx/>
              <a:buNone/>
            </a:pPr>
            <a:r>
              <a:rPr lang="en-US" sz="2000"/>
              <a:t>Commbench: www.ecs.umass.edu/ece/wolf/nsl/software/cb/index.html</a:t>
            </a:r>
          </a:p>
          <a:p>
            <a:pPr>
              <a:buFontTx/>
              <a:buNone/>
            </a:pPr>
            <a:r>
              <a:rPr lang="en-US"/>
              <a:t>Execution Driven Simulators: </a:t>
            </a:r>
          </a:p>
          <a:p>
            <a:pPr>
              <a:buFontTx/>
              <a:buNone/>
            </a:pPr>
            <a:r>
              <a:rPr lang="en-US"/>
              <a:t>Simplescalar – </a:t>
            </a:r>
          </a:p>
          <a:p>
            <a:pPr>
              <a:buFontTx/>
              <a:buNone/>
            </a:pPr>
            <a:r>
              <a:rPr lang="en-US">
                <a:hlinkClick r:id="rId2"/>
              </a:rPr>
              <a:t>http://www.simplescalar.com/</a:t>
            </a:r>
            <a:endParaRPr lang="en-US"/>
          </a:p>
          <a:p>
            <a:pPr>
              <a:buFontTx/>
              <a:buNone/>
            </a:pPr>
            <a:r>
              <a:rPr lang="en-US"/>
              <a:t>NepSim - http://www.cs.ucr.edu/~yluo/nepsim/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0F599-1DBC-4EDF-980C-E0BD63108C49}" type="slidenum">
              <a:rPr lang="en-US"/>
              <a:pPr/>
              <a:t>31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and MFLOPS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2400" b="1"/>
              <a:t>MIPS:</a:t>
            </a:r>
            <a:r>
              <a:rPr lang="en-US" sz="2000"/>
              <a:t> millions of instructions per second:</a:t>
            </a:r>
          </a:p>
          <a:p>
            <a:pPr lvl="1"/>
            <a:r>
              <a:rPr lang="en-US" sz="2000"/>
              <a:t>MIPS = Inst. count/ (CPU time * 10**6)  = Clock rate/(CPI*10</a:t>
            </a:r>
            <a:r>
              <a:rPr lang="en-US" sz="2000" baseline="30000"/>
              <a:t>6</a:t>
            </a:r>
            <a:r>
              <a:rPr lang="en-US" sz="2000"/>
              <a:t>)</a:t>
            </a:r>
          </a:p>
          <a:p>
            <a:pPr lvl="1"/>
            <a:r>
              <a:rPr lang="en-US" sz="2000"/>
              <a:t>easy to understand and to market</a:t>
            </a:r>
          </a:p>
          <a:p>
            <a:pPr lvl="1"/>
            <a:r>
              <a:rPr lang="en-US" sz="2000"/>
              <a:t>inst. set dependent, cannot be used across machines.</a:t>
            </a:r>
          </a:p>
          <a:p>
            <a:pPr lvl="1"/>
            <a:r>
              <a:rPr lang="en-US" sz="2000"/>
              <a:t>program dependent</a:t>
            </a:r>
          </a:p>
          <a:p>
            <a:pPr lvl="1"/>
            <a:r>
              <a:rPr lang="en-US" sz="2000" u="sng">
                <a:solidFill>
                  <a:srgbClr val="990000"/>
                </a:solidFill>
              </a:rPr>
              <a:t>can vary inversely to performance! (why? read the book)</a:t>
            </a:r>
          </a:p>
          <a:p>
            <a:r>
              <a:rPr lang="en-US" sz="2400" b="1"/>
              <a:t>MFLOPS:</a:t>
            </a:r>
            <a:r>
              <a:rPr lang="en-US" b="1"/>
              <a:t> </a:t>
            </a:r>
            <a:r>
              <a:rPr lang="en-US" sz="2000"/>
              <a:t>million of FP ops per second.</a:t>
            </a:r>
          </a:p>
          <a:p>
            <a:pPr lvl="1"/>
            <a:r>
              <a:rPr lang="en-US" sz="2000"/>
              <a:t>less compiler dependent than MIPS.</a:t>
            </a:r>
          </a:p>
          <a:p>
            <a:pPr lvl="1"/>
            <a:r>
              <a:rPr lang="en-US" sz="2000"/>
              <a:t>not all FP ops are implemented in h/w on all machines.</a:t>
            </a:r>
          </a:p>
          <a:p>
            <a:pPr lvl="1"/>
            <a:r>
              <a:rPr lang="en-US" sz="2000"/>
              <a:t>not all FP ops have same latencies.</a:t>
            </a:r>
          </a:p>
          <a:p>
            <a:pPr lvl="1"/>
            <a:r>
              <a:rPr lang="en-US" sz="2000"/>
              <a:t>normalized MFLOPS: uses an equivalence table to even out the various latencies of FP ops.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B3200-1F5A-4270-B746-59386F09C94E}" type="slidenum">
              <a:rPr lang="en-US"/>
              <a:pPr/>
              <a:t>32</a:t>
            </a:fld>
            <a:endParaRPr lang="en-US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Performance Contd.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SPEC CINT 2000, SPEC CFP2000, and TPC-C figures are plotted in Fig. 1.19, 1.20 and 1.22 for various machines.</a:t>
            </a:r>
          </a:p>
          <a:p>
            <a:pPr>
              <a:lnSpc>
                <a:spcPct val="90000"/>
              </a:lnSpc>
            </a:pPr>
            <a:r>
              <a:rPr lang="en-US"/>
              <a:t>EEMBC Performance of 5 different embedded processors (Table 1.24) are plotted in Fig. 1.25. Also </a:t>
            </a:r>
            <a:r>
              <a:rPr lang="en-US">
                <a:solidFill>
                  <a:srgbClr val="0000FF"/>
                </a:solidFill>
              </a:rPr>
              <a:t>performance/watt</a:t>
            </a:r>
            <a:r>
              <a:rPr lang="en-US"/>
              <a:t> plotted in Fig. 1.27. </a:t>
            </a:r>
          </a:p>
          <a:p>
            <a:pPr>
              <a:lnSpc>
                <a:spcPct val="90000"/>
              </a:lnSpc>
            </a:pPr>
            <a:r>
              <a:rPr lang="en-US"/>
              <a:t>Fig.1.30 lists the programs and changes in SPEC89, SPEC92, SPEC95 and SPEC2000 benchmarks.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C860-02E5-4CAB-85F6-B8E595F2D85D}" type="slidenum">
              <a:rPr lang="en-US"/>
              <a:pPr/>
              <a:t>4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5486400" cy="762000"/>
          </a:xfrm>
        </p:spPr>
        <p:txBody>
          <a:bodyPr/>
          <a:lstStyle/>
          <a:p>
            <a:r>
              <a:rPr lang="en-US"/>
              <a:t>Course Details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3487738"/>
          </a:xfrm>
        </p:spPr>
        <p:txBody>
          <a:bodyPr/>
          <a:lstStyle/>
          <a:p>
            <a:endParaRPr lang="en-US" sz="2000" dirty="0"/>
          </a:p>
          <a:p>
            <a:pPr>
              <a:buFontTx/>
              <a:buNone/>
            </a:pPr>
            <a:r>
              <a:rPr lang="en-US" sz="2400" dirty="0"/>
              <a:t>Grading: Based on Curve</a:t>
            </a:r>
          </a:p>
          <a:p>
            <a:pPr>
              <a:buFontTx/>
              <a:buNone/>
            </a:pPr>
            <a:r>
              <a:rPr lang="en-US" sz="2400" dirty="0"/>
              <a:t>Test1: </a:t>
            </a:r>
            <a:r>
              <a:rPr lang="en-US" sz="2400" dirty="0" smtClean="0"/>
              <a:t>35 </a:t>
            </a:r>
            <a:r>
              <a:rPr lang="en-US" sz="2400" dirty="0"/>
              <a:t>points</a:t>
            </a:r>
          </a:p>
          <a:p>
            <a:pPr>
              <a:buFontTx/>
              <a:buNone/>
            </a:pPr>
            <a:r>
              <a:rPr lang="en-US" sz="2400" dirty="0"/>
              <a:t>Test 2: </a:t>
            </a:r>
            <a:r>
              <a:rPr lang="en-US" sz="2400" dirty="0" smtClean="0"/>
              <a:t>35 </a:t>
            </a:r>
            <a:r>
              <a:rPr lang="en-US" sz="2400" dirty="0"/>
              <a:t>points</a:t>
            </a:r>
          </a:p>
          <a:p>
            <a:pPr>
              <a:buFontTx/>
              <a:buNone/>
            </a:pPr>
            <a:r>
              <a:rPr lang="en-US" sz="2400" dirty="0"/>
              <a:t>Project: 30 points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45CCA-429C-4B5F-8F9A-EB6C763C5706}" type="slidenum">
              <a:rPr lang="en-US"/>
              <a:pPr/>
              <a:t>5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58838"/>
          </a:xfrm>
        </p:spPr>
        <p:txBody>
          <a:bodyPr/>
          <a:lstStyle/>
          <a:p>
            <a:r>
              <a:rPr lang="en-US"/>
              <a:t>What is *Computer Architecture*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/>
              <a:t>Computer Architecture =</a:t>
            </a:r>
          </a:p>
          <a:p>
            <a:pPr lvl="1">
              <a:buFontTx/>
              <a:buNone/>
            </a:pPr>
            <a:r>
              <a:rPr lang="en-US"/>
              <a:t>Instruction Set Architecture  +</a:t>
            </a:r>
          </a:p>
          <a:p>
            <a:pPr lvl="1">
              <a:buFontTx/>
              <a:buNone/>
            </a:pPr>
            <a:r>
              <a:rPr lang="en-US"/>
              <a:t>Organization +</a:t>
            </a:r>
          </a:p>
          <a:p>
            <a:pPr lvl="1">
              <a:buFontTx/>
              <a:buNone/>
            </a:pPr>
            <a:r>
              <a:rPr lang="en-US"/>
              <a:t>Hardware + 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5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26A67-7C61-42E6-9C0B-E14E06BC6C56}" type="slidenum">
              <a:rPr lang="en-US"/>
              <a:pPr/>
              <a:t>6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1409700" y="160338"/>
            <a:ext cx="11893550" cy="450850"/>
          </a:xfrm>
          <a:noFill/>
          <a:ln/>
        </p:spPr>
        <p:txBody>
          <a:bodyPr wrap="none" lIns="63500" tIns="25400" rIns="63500" bIns="25400" anchor="t">
            <a:spAutoFit/>
          </a:bodyPr>
          <a:lstStyle/>
          <a:p>
            <a:r>
              <a:rPr lang="en-US"/>
              <a:t>The Instruction Set: a Critical Interface</a:t>
            </a:r>
          </a:p>
        </p:txBody>
      </p:sp>
      <p:grpSp>
        <p:nvGrpSpPr>
          <p:cNvPr id="8243" name="Group 51"/>
          <p:cNvGrpSpPr>
            <a:grpSpLocks/>
          </p:cNvGrpSpPr>
          <p:nvPr/>
        </p:nvGrpSpPr>
        <p:grpSpPr bwMode="auto">
          <a:xfrm>
            <a:off x="850900" y="2495550"/>
            <a:ext cx="7143750" cy="3600450"/>
            <a:chOff x="536" y="916"/>
            <a:chExt cx="4500" cy="2268"/>
          </a:xfrm>
        </p:grpSpPr>
        <p:sp>
          <p:nvSpPr>
            <p:cNvPr id="8195" name="Rectangle 3" descr="Horizontal brick"/>
            <p:cNvSpPr>
              <a:spLocks noChangeArrowheads="1"/>
            </p:cNvSpPr>
            <p:nvPr/>
          </p:nvSpPr>
          <p:spPr bwMode="auto">
            <a:xfrm>
              <a:off x="820" y="1780"/>
              <a:ext cx="4216" cy="280"/>
            </a:xfrm>
            <a:prstGeom prst="rect">
              <a:avLst/>
            </a:prstGeom>
            <a:pattFill prst="horzBrick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auto">
            <a:xfrm>
              <a:off x="2356" y="916"/>
              <a:ext cx="232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 flipH="1">
              <a:off x="2444" y="1108"/>
              <a:ext cx="56" cy="3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Line 6"/>
            <p:cNvSpPr>
              <a:spLocks noChangeShapeType="1"/>
            </p:cNvSpPr>
            <p:nvPr/>
          </p:nvSpPr>
          <p:spPr bwMode="auto">
            <a:xfrm>
              <a:off x="2452" y="1488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" name="Line 7"/>
            <p:cNvSpPr>
              <a:spLocks noChangeShapeType="1"/>
            </p:cNvSpPr>
            <p:nvPr/>
          </p:nvSpPr>
          <p:spPr bwMode="auto">
            <a:xfrm>
              <a:off x="2592" y="1492"/>
              <a:ext cx="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2596" y="1680"/>
              <a:ext cx="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 flipH="1">
              <a:off x="2348" y="1492"/>
              <a:ext cx="104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 flipH="1">
              <a:off x="2204" y="1732"/>
              <a:ext cx="152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2500" y="1252"/>
              <a:ext cx="136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 flipV="1">
              <a:off x="2644" y="1244"/>
              <a:ext cx="8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>
              <a:off x="2452" y="1200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 flipV="1">
              <a:off x="2596" y="1100"/>
              <a:ext cx="88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Oval 15"/>
            <p:cNvSpPr>
              <a:spLocks noChangeArrowheads="1"/>
            </p:cNvSpPr>
            <p:nvPr/>
          </p:nvSpPr>
          <p:spPr bwMode="auto">
            <a:xfrm>
              <a:off x="3220" y="964"/>
              <a:ext cx="232" cy="18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3364" y="1156"/>
              <a:ext cx="4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H="1">
              <a:off x="3212" y="1540"/>
              <a:ext cx="200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>
              <a:off x="3220" y="1684"/>
              <a:ext cx="88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>
              <a:off x="3412" y="1540"/>
              <a:ext cx="184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20"/>
            <p:cNvSpPr>
              <a:spLocks noChangeShapeType="1"/>
            </p:cNvSpPr>
            <p:nvPr/>
          </p:nvSpPr>
          <p:spPr bwMode="auto">
            <a:xfrm flipV="1">
              <a:off x="3604" y="1580"/>
              <a:ext cx="136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>
              <a:off x="3748" y="1588"/>
              <a:ext cx="40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 flipH="1">
              <a:off x="3260" y="1300"/>
              <a:ext cx="104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 flipH="1" flipV="1">
              <a:off x="3116" y="1388"/>
              <a:ext cx="152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 flipH="1">
              <a:off x="3164" y="1248"/>
              <a:ext cx="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 flipH="1" flipV="1">
              <a:off x="3020" y="1148"/>
              <a:ext cx="152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 flipV="1">
              <a:off x="3268" y="1052"/>
              <a:ext cx="40" cy="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 flipH="1" flipV="1">
              <a:off x="2444" y="1004"/>
              <a:ext cx="10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auto">
            <a:xfrm>
              <a:off x="2656" y="2128"/>
              <a:ext cx="400" cy="304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 flipV="1">
              <a:off x="2800" y="2288"/>
              <a:ext cx="16" cy="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>
              <a:off x="2848" y="2304"/>
              <a:ext cx="1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2896" y="2320"/>
              <a:ext cx="16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>
              <a:off x="2896" y="2208"/>
              <a:ext cx="6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 flipH="1">
              <a:off x="2720" y="2208"/>
              <a:ext cx="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 flipV="1">
              <a:off x="2448" y="3104"/>
              <a:ext cx="0" cy="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2880" y="2464"/>
              <a:ext cx="0" cy="35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>
              <a:off x="2896" y="2832"/>
              <a:ext cx="20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9" name="Line 37"/>
            <p:cNvSpPr>
              <a:spLocks noChangeShapeType="1"/>
            </p:cNvSpPr>
            <p:nvPr/>
          </p:nvSpPr>
          <p:spPr bwMode="auto">
            <a:xfrm>
              <a:off x="3136" y="2848"/>
              <a:ext cx="64" cy="2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V="1">
              <a:off x="3232" y="3056"/>
              <a:ext cx="16" cy="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1" name="Line 39"/>
            <p:cNvSpPr>
              <a:spLocks noChangeShapeType="1"/>
            </p:cNvSpPr>
            <p:nvPr/>
          </p:nvSpPr>
          <p:spPr bwMode="auto">
            <a:xfrm flipH="1">
              <a:off x="2624" y="2848"/>
              <a:ext cx="272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2" name="Line 40"/>
            <p:cNvSpPr>
              <a:spLocks noChangeShapeType="1"/>
            </p:cNvSpPr>
            <p:nvPr/>
          </p:nvSpPr>
          <p:spPr bwMode="auto">
            <a:xfrm flipH="1">
              <a:off x="2528" y="2896"/>
              <a:ext cx="128" cy="25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Line 41"/>
            <p:cNvSpPr>
              <a:spLocks noChangeShapeType="1"/>
            </p:cNvSpPr>
            <p:nvPr/>
          </p:nvSpPr>
          <p:spPr bwMode="auto">
            <a:xfrm flipH="1">
              <a:off x="2432" y="3168"/>
              <a:ext cx="128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2896" y="2464"/>
              <a:ext cx="304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 flipV="1">
              <a:off x="3232" y="2048"/>
              <a:ext cx="208" cy="4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3472" y="2064"/>
              <a:ext cx="11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 flipH="1">
              <a:off x="2576" y="2512"/>
              <a:ext cx="320" cy="1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 flipH="1" flipV="1">
              <a:off x="2240" y="2048"/>
              <a:ext cx="368" cy="51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 flipH="1">
              <a:off x="2096" y="2064"/>
              <a:ext cx="17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 useBgFill="1">
          <p:nvSpPr>
            <p:cNvPr id="8240" name="Rectangle 48"/>
            <p:cNvSpPr>
              <a:spLocks noChangeArrowheads="1"/>
            </p:cNvSpPr>
            <p:nvPr/>
          </p:nvSpPr>
          <p:spPr bwMode="auto">
            <a:xfrm>
              <a:off x="2312" y="1832"/>
              <a:ext cx="1070" cy="191"/>
            </a:xfrm>
            <a:prstGeom prst="rect">
              <a:avLst/>
            </a:prstGeom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92000"/>
                </a:lnSpc>
              </a:pPr>
              <a:r>
                <a:rPr lang="en-US" sz="1800">
                  <a:latin typeface="Comic Sans MS" pitchFamily="66" charset="0"/>
                </a:rPr>
                <a:t>instruction set</a:t>
              </a:r>
            </a:p>
          </p:txBody>
        </p:sp>
        <p:sp>
          <p:nvSpPr>
            <p:cNvPr id="8241" name="Rectangle 49"/>
            <p:cNvSpPr>
              <a:spLocks noChangeArrowheads="1"/>
            </p:cNvSpPr>
            <p:nvPr/>
          </p:nvSpPr>
          <p:spPr bwMode="auto">
            <a:xfrm>
              <a:off x="536" y="1264"/>
              <a:ext cx="888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>
                  <a:latin typeface="Comic Sans MS" pitchFamily="66" charset="0"/>
                </a:rPr>
                <a:t>software</a:t>
              </a:r>
            </a:p>
          </p:txBody>
        </p:sp>
        <p:sp>
          <p:nvSpPr>
            <p:cNvPr id="8242" name="Rectangle 50"/>
            <p:cNvSpPr>
              <a:spLocks noChangeArrowheads="1"/>
            </p:cNvSpPr>
            <p:nvPr/>
          </p:nvSpPr>
          <p:spPr bwMode="auto">
            <a:xfrm>
              <a:off x="536" y="2464"/>
              <a:ext cx="920" cy="2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63500" tIns="25400" rIns="63500" bIns="25400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>
                  <a:latin typeface="Comic Sans MS" pitchFamily="66" charset="0"/>
                </a:rPr>
                <a:t>hardware</a:t>
              </a:r>
            </a:p>
          </p:txBody>
        </p:sp>
      </p:grpSp>
      <p:sp>
        <p:nvSpPr>
          <p:cNvPr id="8244" name="Text Box 52"/>
          <p:cNvSpPr txBox="1">
            <a:spLocks noChangeArrowheads="1"/>
          </p:cNvSpPr>
          <p:nvPr/>
        </p:nvSpPr>
        <p:spPr bwMode="auto">
          <a:xfrm>
            <a:off x="1262063" y="1590675"/>
            <a:ext cx="6673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Comic Sans MS" pitchFamily="66" charset="0"/>
              </a:rPr>
              <a:t>The actual programmer visible instruction set</a:t>
            </a: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E299-B19E-47FC-9A19-605ADD1EB7B0}" type="slidenum">
              <a:rPr lang="en-US"/>
              <a:pPr/>
              <a:t>7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Instruction-Set Processor Design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724400"/>
          </a:xfrm>
        </p:spPr>
        <p:txBody>
          <a:bodyPr/>
          <a:lstStyle/>
          <a:p>
            <a:r>
              <a:rPr lang="en-US"/>
              <a:t>Architecture	(ISA)	</a:t>
            </a:r>
            <a:r>
              <a:rPr lang="en-US" sz="1800"/>
              <a:t>programmer/compiler view</a:t>
            </a:r>
          </a:p>
          <a:p>
            <a:pPr lvl="1"/>
            <a:r>
              <a:rPr lang="en-US" sz="2000"/>
              <a:t>“functional appearance to its immediate user/system programmer”</a:t>
            </a:r>
          </a:p>
          <a:p>
            <a:pPr lvl="1"/>
            <a:r>
              <a:rPr lang="en-US" sz="2000" b="1"/>
              <a:t>Opcodes, addressing modes, architected registers, IEEE floating point</a:t>
            </a:r>
          </a:p>
          <a:p>
            <a:r>
              <a:rPr lang="en-US" sz="2400"/>
              <a:t>Implementation (µarchitecture) </a:t>
            </a:r>
            <a:r>
              <a:rPr lang="en-US" sz="1800"/>
              <a:t>processor designer/view</a:t>
            </a:r>
          </a:p>
          <a:p>
            <a:pPr lvl="1"/>
            <a:r>
              <a:rPr lang="en-US" sz="2000"/>
              <a:t>“logical structure or organization that performs the architecture”</a:t>
            </a:r>
          </a:p>
          <a:p>
            <a:pPr lvl="1"/>
            <a:r>
              <a:rPr lang="en-US" sz="2000" b="1"/>
              <a:t>Pipelining, functional units, caches, physical registers</a:t>
            </a:r>
          </a:p>
          <a:p>
            <a:r>
              <a:rPr lang="en-US" sz="2400"/>
              <a:t>Realization	(chip)		</a:t>
            </a:r>
            <a:r>
              <a:rPr lang="en-US" sz="2000"/>
              <a:t>chip/system designer view</a:t>
            </a:r>
          </a:p>
          <a:p>
            <a:pPr lvl="1"/>
            <a:r>
              <a:rPr lang="en-US" sz="2000"/>
              <a:t>“physical structure that embodies the implementation”</a:t>
            </a:r>
          </a:p>
          <a:p>
            <a:pPr lvl="1"/>
            <a:r>
              <a:rPr lang="en-US" sz="2000" b="1"/>
              <a:t>Gates, cells, transistors, wires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4A53-BBDE-46EB-97D9-47EC07E109BE}" type="slidenum">
              <a:rPr lang="en-US"/>
              <a:pPr/>
              <a:t>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sz="2400" dirty="0" smtClean="0"/>
              <a:t>Trends in Technology (Section 1.4 and Figure 1.9):</a:t>
            </a:r>
            <a:endParaRPr lang="en-US" sz="2400" dirty="0"/>
          </a:p>
          <a:p>
            <a:pPr lvl="1"/>
            <a:r>
              <a:rPr lang="en-US" sz="2000" dirty="0"/>
              <a:t>Feature size (10 microns in 1971 to 0.18 microns in </a:t>
            </a:r>
            <a:r>
              <a:rPr lang="en-US" sz="2000" dirty="0" smtClean="0"/>
              <a:t>2001, to 0.045 in 2010!!!)</a:t>
            </a:r>
            <a:endParaRPr lang="en-US" sz="2000" dirty="0"/>
          </a:p>
          <a:p>
            <a:pPr lvl="2"/>
            <a:r>
              <a:rPr lang="en-US" sz="1800" dirty="0"/>
              <a:t>Minimum size of a transistor or a wire in either the x or y dimension</a:t>
            </a:r>
          </a:p>
          <a:p>
            <a:pPr lvl="1"/>
            <a:r>
              <a:rPr lang="en-US" sz="2000" dirty="0"/>
              <a:t>Logic designs</a:t>
            </a:r>
          </a:p>
          <a:p>
            <a:pPr lvl="1"/>
            <a:r>
              <a:rPr lang="en-US" sz="2000" dirty="0"/>
              <a:t>Packaging technology</a:t>
            </a:r>
          </a:p>
          <a:p>
            <a:pPr lvl="1"/>
            <a:r>
              <a:rPr lang="en-US" sz="2000" dirty="0"/>
              <a:t>Clock rate</a:t>
            </a:r>
          </a:p>
          <a:p>
            <a:pPr lvl="1"/>
            <a:r>
              <a:rPr lang="en-US" sz="2000" dirty="0"/>
              <a:t>Supply voltage</a:t>
            </a:r>
          </a:p>
          <a:p>
            <a:pPr lvl="1">
              <a:buFontTx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Moore’s Law </a:t>
            </a:r>
            <a:r>
              <a:rPr lang="en-US" sz="2000" dirty="0" smtClean="0"/>
              <a:t>– Number of transistors doubles every 1.5 years (due to smaller feature size and larger die size)</a:t>
            </a: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9/23/2004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Lec</a:t>
            </a:r>
            <a:r>
              <a:rPr lang="en-US" dirty="0"/>
              <a:t> 1-2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E7E02-B95C-4B82-ABDA-EAD5406F11EE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Relationship Between the Three Aspects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Processors having identical ISA may be very different in organization.</a:t>
            </a:r>
          </a:p>
          <a:p>
            <a:r>
              <a:rPr lang="en-US" dirty="0" smtClean="0"/>
              <a:t>Processors </a:t>
            </a:r>
            <a:r>
              <a:rPr lang="en-US" dirty="0"/>
              <a:t>with identical ISA and nearly identical organization are still not nearly identical.</a:t>
            </a:r>
          </a:p>
          <a:p>
            <a:pPr lvl="1"/>
            <a:r>
              <a:rPr lang="en-US" sz="2000" dirty="0"/>
              <a:t>e.g. Pentium II and Celeron are nearly identical but differ at clock rates and memory systems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99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990000"/>
                </a:solidFill>
              </a:rPr>
              <a:t>Architecture covers all three aspects.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</TotalTime>
  <Words>1871</Words>
  <Application>Microsoft Office PowerPoint</Application>
  <PresentationFormat>On-screen Show (4:3)</PresentationFormat>
  <Paragraphs>451</Paragraphs>
  <Slides>32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Default Design</vt:lpstr>
      <vt:lpstr>Equation</vt:lpstr>
      <vt:lpstr>Document</vt:lpstr>
      <vt:lpstr>CS 203A Advanced Computer Architecture</vt:lpstr>
      <vt:lpstr> Instructor Information</vt:lpstr>
      <vt:lpstr>Course Syllabus</vt:lpstr>
      <vt:lpstr>Course Details</vt:lpstr>
      <vt:lpstr>What is *Computer Architecture*</vt:lpstr>
      <vt:lpstr>The Instruction Set: a Critical Interface</vt:lpstr>
      <vt:lpstr>Instruction-Set Processor Design</vt:lpstr>
      <vt:lpstr>Hardware</vt:lpstr>
      <vt:lpstr>Relationship Between the Three Aspects</vt:lpstr>
      <vt:lpstr>Applications and Requirements</vt:lpstr>
      <vt:lpstr>Network bandwidth outpaces Moore’s law</vt:lpstr>
      <vt:lpstr>Slide 12</vt:lpstr>
      <vt:lpstr>Classes of Computers </vt:lpstr>
      <vt:lpstr>Why Study Computer Architecture</vt:lpstr>
      <vt:lpstr>Why Study Computer Architecture</vt:lpstr>
      <vt:lpstr>Example of Changing Designs</vt:lpstr>
      <vt:lpstr>Performance Growth in Perspective</vt:lpstr>
      <vt:lpstr>Measuring Performance</vt:lpstr>
      <vt:lpstr>Performance Terminology</vt:lpstr>
      <vt:lpstr>Compute Speedup – Amdahl’s Law</vt:lpstr>
      <vt:lpstr>Amdahl’s Law</vt:lpstr>
      <vt:lpstr>Amdahl’s Law – An Example</vt:lpstr>
      <vt:lpstr>CPU Performance</vt:lpstr>
      <vt:lpstr>CPI - Cycles per Instruction </vt:lpstr>
      <vt:lpstr>Example (RISC Vs. CISC)</vt:lpstr>
      <vt:lpstr>Solution</vt:lpstr>
      <vt:lpstr>Improve Memory System</vt:lpstr>
      <vt:lpstr>Benchmarks</vt:lpstr>
      <vt:lpstr>Choosing Programs to Evaluate Perf.</vt:lpstr>
      <vt:lpstr>Slide 30</vt:lpstr>
      <vt:lpstr>MIPS and MFLOPS</vt:lpstr>
      <vt:lpstr>Performance Contd.</vt:lpstr>
    </vt:vector>
  </TitlesOfParts>
  <Company>University of California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203A Advanced Computer Architecture</dc:title>
  <dc:creator>default</dc:creator>
  <cp:lastModifiedBy>UCR</cp:lastModifiedBy>
  <cp:revision>191</cp:revision>
  <dcterms:created xsi:type="dcterms:W3CDTF">2002-09-25T03:34:25Z</dcterms:created>
  <dcterms:modified xsi:type="dcterms:W3CDTF">2010-01-05T22:35:02Z</dcterms:modified>
</cp:coreProperties>
</file>