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handoutMasterIdLst>
    <p:handoutMasterId r:id="rId81"/>
  </p:handoutMasterIdLst>
  <p:sldIdLst>
    <p:sldId id="266" r:id="rId2"/>
    <p:sldId id="268" r:id="rId3"/>
    <p:sldId id="431" r:id="rId4"/>
    <p:sldId id="433" r:id="rId5"/>
    <p:sldId id="434" r:id="rId6"/>
    <p:sldId id="435" r:id="rId7"/>
    <p:sldId id="306" r:id="rId8"/>
    <p:sldId id="409" r:id="rId9"/>
    <p:sldId id="410" r:id="rId10"/>
    <p:sldId id="271" r:id="rId11"/>
    <p:sldId id="325" r:id="rId12"/>
    <p:sldId id="411" r:id="rId13"/>
    <p:sldId id="436" r:id="rId14"/>
    <p:sldId id="275" r:id="rId15"/>
    <p:sldId id="279" r:id="rId16"/>
    <p:sldId id="277" r:id="rId17"/>
    <p:sldId id="354" r:id="rId18"/>
    <p:sldId id="412" r:id="rId19"/>
    <p:sldId id="437" r:id="rId20"/>
    <p:sldId id="394" r:id="rId21"/>
    <p:sldId id="396" r:id="rId22"/>
    <p:sldId id="438" r:id="rId23"/>
    <p:sldId id="290" r:id="rId24"/>
    <p:sldId id="440" r:id="rId25"/>
    <p:sldId id="442" r:id="rId26"/>
    <p:sldId id="413" r:id="rId27"/>
    <p:sldId id="414" r:id="rId28"/>
    <p:sldId id="358" r:id="rId29"/>
    <p:sldId id="359" r:id="rId30"/>
    <p:sldId id="360" r:id="rId31"/>
    <p:sldId id="361" r:id="rId32"/>
    <p:sldId id="415" r:id="rId33"/>
    <p:sldId id="363" r:id="rId34"/>
    <p:sldId id="364" r:id="rId35"/>
    <p:sldId id="416" r:id="rId36"/>
    <p:sldId id="370" r:id="rId37"/>
    <p:sldId id="427" r:id="rId38"/>
    <p:sldId id="372" r:id="rId39"/>
    <p:sldId id="373" r:id="rId40"/>
    <p:sldId id="428" r:id="rId41"/>
    <p:sldId id="375" r:id="rId42"/>
    <p:sldId id="429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30" r:id="rId54"/>
    <p:sldId id="334" r:id="rId55"/>
    <p:sldId id="339" r:id="rId56"/>
    <p:sldId id="335" r:id="rId57"/>
    <p:sldId id="340" r:id="rId58"/>
    <p:sldId id="341" r:id="rId59"/>
    <p:sldId id="343" r:id="rId60"/>
    <p:sldId id="342" r:id="rId61"/>
    <p:sldId id="344" r:id="rId62"/>
    <p:sldId id="345" r:id="rId63"/>
    <p:sldId id="353" r:id="rId64"/>
    <p:sldId id="346" r:id="rId65"/>
    <p:sldId id="347" r:id="rId66"/>
    <p:sldId id="336" r:id="rId67"/>
    <p:sldId id="349" r:id="rId68"/>
    <p:sldId id="350" r:id="rId69"/>
    <p:sldId id="352" r:id="rId70"/>
    <p:sldId id="386" r:id="rId71"/>
    <p:sldId id="387" r:id="rId72"/>
    <p:sldId id="388" r:id="rId73"/>
    <p:sldId id="389" r:id="rId74"/>
    <p:sldId id="390" r:id="rId75"/>
    <p:sldId id="391" r:id="rId76"/>
    <p:sldId id="392" r:id="rId77"/>
    <p:sldId id="443" r:id="rId78"/>
    <p:sldId id="351" r:id="rId79"/>
  </p:sldIdLst>
  <p:sldSz cx="9144000" cy="6858000" type="screen4x3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66"/>
    <a:srgbClr val="FFCD2D"/>
    <a:srgbClr val="C00000"/>
    <a:srgbClr val="FF0000"/>
    <a:srgbClr val="FFD347"/>
    <a:srgbClr val="E8D0D0"/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63" autoAdjust="0"/>
    <p:restoredTop sz="94306" autoAdjust="0"/>
  </p:normalViewPr>
  <p:slideViewPr>
    <p:cSldViewPr>
      <p:cViewPr>
        <p:scale>
          <a:sx n="90" d="100"/>
          <a:sy n="90" d="100"/>
        </p:scale>
        <p:origin x="-4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9DDF0-A235-4CB0-A20B-EC435CD550A0}" type="doc">
      <dgm:prSet loTypeId="urn:microsoft.com/office/officeart/2005/8/layout/architecture+Icon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BACD6F-839C-407D-973B-BA1E7A4C8127}">
      <dgm:prSet phldrT="[Text]" custT="1"/>
      <dgm:spPr>
        <a:solidFill>
          <a:srgbClr val="800000"/>
        </a:solidFill>
      </dgm:spPr>
      <dgm:t>
        <a:bodyPr/>
        <a:lstStyle/>
        <a:p>
          <a:r>
            <a:rPr lang="en-US" sz="2800" b="0" dirty="0" smtClean="0"/>
            <a:t>Twitter APIs</a:t>
          </a:r>
          <a:endParaRPr lang="en-US" sz="2800" b="0" dirty="0"/>
        </a:p>
      </dgm:t>
    </dgm:pt>
    <dgm:pt modelId="{DA55BF3E-B000-4A9B-AE87-96719BD311DB}" type="parTrans" cxnId="{1E951BEF-7636-4958-B192-74E64C584C99}">
      <dgm:prSet/>
      <dgm:spPr/>
      <dgm:t>
        <a:bodyPr/>
        <a:lstStyle/>
        <a:p>
          <a:endParaRPr lang="en-US"/>
        </a:p>
      </dgm:t>
    </dgm:pt>
    <dgm:pt modelId="{0372B72D-F59C-46E7-9EA5-3592DD8003D9}" type="sibTrans" cxnId="{1E951BEF-7636-4958-B192-74E64C584C99}">
      <dgm:prSet/>
      <dgm:spPr/>
      <dgm:t>
        <a:bodyPr/>
        <a:lstStyle/>
        <a:p>
          <a:endParaRPr lang="en-US"/>
        </a:p>
      </dgm:t>
    </dgm:pt>
    <dgm:pt modelId="{FE19C026-D50A-458E-AFA6-F90D44720E76}" type="pres">
      <dgm:prSet presAssocID="{59B9DDF0-A235-4CB0-A20B-EC435CD550A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7324E27-A2DF-4E97-B9ED-BA3004B0A58D}" type="pres">
      <dgm:prSet presAssocID="{C1BACD6F-839C-407D-973B-BA1E7A4C8127}" presName="vertOne" presStyleCnt="0"/>
      <dgm:spPr/>
    </dgm:pt>
    <dgm:pt modelId="{1B3F080C-172C-47E4-A875-79DD502A430A}" type="pres">
      <dgm:prSet presAssocID="{C1BACD6F-839C-407D-973B-BA1E7A4C812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0A82AA-BE79-4CEE-8BC2-60DFCD45FE64}" type="pres">
      <dgm:prSet presAssocID="{C1BACD6F-839C-407D-973B-BA1E7A4C8127}" presName="horzOne" presStyleCnt="0"/>
      <dgm:spPr/>
    </dgm:pt>
  </dgm:ptLst>
  <dgm:cxnLst>
    <dgm:cxn modelId="{1E951BEF-7636-4958-B192-74E64C584C99}" srcId="{59B9DDF0-A235-4CB0-A20B-EC435CD550A0}" destId="{C1BACD6F-839C-407D-973B-BA1E7A4C8127}" srcOrd="0" destOrd="0" parTransId="{DA55BF3E-B000-4A9B-AE87-96719BD311DB}" sibTransId="{0372B72D-F59C-46E7-9EA5-3592DD8003D9}"/>
    <dgm:cxn modelId="{B104ED45-BEB9-49AF-BBB7-6C56903934BD}" type="presOf" srcId="{C1BACD6F-839C-407D-973B-BA1E7A4C8127}" destId="{1B3F080C-172C-47E4-A875-79DD502A430A}" srcOrd="0" destOrd="0" presId="urn:microsoft.com/office/officeart/2005/8/layout/architecture+Icon"/>
    <dgm:cxn modelId="{0EE1C4E3-E38A-472D-BEF1-807A1BBE06EB}" type="presOf" srcId="{59B9DDF0-A235-4CB0-A20B-EC435CD550A0}" destId="{FE19C026-D50A-458E-AFA6-F90D44720E76}" srcOrd="0" destOrd="0" presId="urn:microsoft.com/office/officeart/2005/8/layout/architecture+Icon"/>
    <dgm:cxn modelId="{5D2A470B-9E6D-457C-ABB2-D5635B96F0BA}" type="presParOf" srcId="{FE19C026-D50A-458E-AFA6-F90D44720E76}" destId="{17324E27-A2DF-4E97-B9ED-BA3004B0A58D}" srcOrd="0" destOrd="0" presId="urn:microsoft.com/office/officeart/2005/8/layout/architecture+Icon"/>
    <dgm:cxn modelId="{2C205524-96A9-4283-9788-C12B449C163B}" type="presParOf" srcId="{17324E27-A2DF-4E97-B9ED-BA3004B0A58D}" destId="{1B3F080C-172C-47E4-A875-79DD502A430A}" srcOrd="0" destOrd="0" presId="urn:microsoft.com/office/officeart/2005/8/layout/architecture+Icon"/>
    <dgm:cxn modelId="{27C45AB4-F11D-46DF-86E4-D08C122F941D}" type="presParOf" srcId="{17324E27-A2DF-4E97-B9ED-BA3004B0A58D}" destId="{430A82AA-BE79-4CEE-8BC2-60DFCD45FE64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F271D0-AF74-4ADF-A2AC-646D1904FC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F3CF6F-201D-4551-A2CF-763E95BD4DF4}">
      <dgm:prSet phldrT="[Text]" custT="1"/>
      <dgm:spPr>
        <a:solidFill>
          <a:srgbClr val="800000"/>
        </a:solidFill>
        <a:ln>
          <a:noFill/>
        </a:ln>
      </dgm:spPr>
      <dgm:t>
        <a:bodyPr/>
        <a:lstStyle/>
        <a:p>
          <a:r>
            <a:rPr lang="en-US" sz="2000" b="0" dirty="0" smtClean="0"/>
            <a:t>Functions</a:t>
          </a:r>
          <a:endParaRPr lang="en-US" sz="2000" b="0" dirty="0"/>
        </a:p>
      </dgm:t>
    </dgm:pt>
    <dgm:pt modelId="{2E378E41-8B8B-43E1-9BE5-99DDCE2EAFE9}" type="parTrans" cxnId="{F518B9D9-6F5B-474D-BB74-38A7C2853B99}">
      <dgm:prSet/>
      <dgm:spPr/>
      <dgm:t>
        <a:bodyPr/>
        <a:lstStyle/>
        <a:p>
          <a:endParaRPr lang="en-US"/>
        </a:p>
      </dgm:t>
    </dgm:pt>
    <dgm:pt modelId="{08744299-EB1F-4B2D-9303-182673243EEB}" type="sibTrans" cxnId="{F518B9D9-6F5B-474D-BB74-38A7C2853B99}">
      <dgm:prSet/>
      <dgm:spPr/>
      <dgm:t>
        <a:bodyPr/>
        <a:lstStyle/>
        <a:p>
          <a:endParaRPr lang="en-US"/>
        </a:p>
      </dgm:t>
    </dgm:pt>
    <dgm:pt modelId="{82FF601E-3885-45CB-B8C1-9F4627B8230B}">
      <dgm:prSet phldrT="[Text]" custT="1"/>
      <dgm:spPr>
        <a:noFill/>
        <a:ln>
          <a:solidFill>
            <a:srgbClr val="800000">
              <a:alpha val="90000"/>
            </a:srgbClr>
          </a:solidFill>
        </a:ln>
      </dgm:spPr>
      <dgm:t>
        <a:bodyPr/>
        <a:lstStyle/>
        <a:p>
          <a:r>
            <a:rPr lang="en-US" sz="2000" dirty="0" smtClean="0"/>
            <a:t>Sentiment, Geotagging</a:t>
          </a:r>
          <a:endParaRPr lang="en-US" sz="2000" dirty="0"/>
        </a:p>
      </dgm:t>
    </dgm:pt>
    <dgm:pt modelId="{14A6A373-DCAB-4D75-A6A6-7C6B4ECB5A0D}" type="parTrans" cxnId="{4151BCDE-0060-4493-9FE1-EACD1856321B}">
      <dgm:prSet/>
      <dgm:spPr/>
      <dgm:t>
        <a:bodyPr/>
        <a:lstStyle/>
        <a:p>
          <a:endParaRPr lang="en-US"/>
        </a:p>
      </dgm:t>
    </dgm:pt>
    <dgm:pt modelId="{9B38386F-EEBE-4FE2-B8E0-63D014881A11}" type="sibTrans" cxnId="{4151BCDE-0060-4493-9FE1-EACD1856321B}">
      <dgm:prSet/>
      <dgm:spPr/>
      <dgm:t>
        <a:bodyPr/>
        <a:lstStyle/>
        <a:p>
          <a:endParaRPr lang="en-US"/>
        </a:p>
      </dgm:t>
    </dgm:pt>
    <dgm:pt modelId="{40ED1032-9DBD-4B9D-B829-9A780599DEB6}">
      <dgm:prSet phldrT="[Text]" custT="1"/>
      <dgm:spPr>
        <a:solidFill>
          <a:srgbClr val="800000"/>
        </a:solidFill>
        <a:ln>
          <a:noFill/>
        </a:ln>
      </dgm:spPr>
      <dgm:t>
        <a:bodyPr/>
        <a:lstStyle/>
        <a:p>
          <a:r>
            <a:rPr lang="en-US" sz="2000" b="0" dirty="0" smtClean="0"/>
            <a:t>Filters</a:t>
          </a:r>
          <a:endParaRPr lang="en-US" sz="2000" b="0" dirty="0"/>
        </a:p>
      </dgm:t>
    </dgm:pt>
    <dgm:pt modelId="{7D10C5EB-59FA-48A3-874F-30F292C63349}" type="parTrans" cxnId="{2D3F8B0A-2917-4070-85A7-6BF6EACA4488}">
      <dgm:prSet/>
      <dgm:spPr/>
      <dgm:t>
        <a:bodyPr/>
        <a:lstStyle/>
        <a:p>
          <a:endParaRPr lang="en-US"/>
        </a:p>
      </dgm:t>
    </dgm:pt>
    <dgm:pt modelId="{7A36C557-1FE9-443D-882B-CDFD2A9FCC56}" type="sibTrans" cxnId="{2D3F8B0A-2917-4070-85A7-6BF6EACA4488}">
      <dgm:prSet/>
      <dgm:spPr/>
      <dgm:t>
        <a:bodyPr/>
        <a:lstStyle/>
        <a:p>
          <a:endParaRPr lang="en-US"/>
        </a:p>
      </dgm:t>
    </dgm:pt>
    <dgm:pt modelId="{9C6270DA-25B1-4196-92CB-EED893C67A5F}">
      <dgm:prSet phldrT="[Text]"/>
      <dgm:spPr>
        <a:noFill/>
        <a:ln>
          <a:solidFill>
            <a:srgbClr val="800000">
              <a:alpha val="90000"/>
            </a:srgbClr>
          </a:solidFill>
        </a:ln>
      </dgm:spPr>
      <dgm:t>
        <a:bodyPr/>
        <a:lstStyle/>
        <a:p>
          <a:r>
            <a:rPr lang="en-US" dirty="0" smtClean="0"/>
            <a:t>Keyword, Spatial, Temporal Window</a:t>
          </a:r>
          <a:endParaRPr lang="en-US" dirty="0"/>
        </a:p>
      </dgm:t>
    </dgm:pt>
    <dgm:pt modelId="{1DA18DF2-7707-4E82-9247-8FB37AA70798}" type="parTrans" cxnId="{F691CCD3-84F9-47EB-85BE-2DBA3802F1D5}">
      <dgm:prSet/>
      <dgm:spPr/>
      <dgm:t>
        <a:bodyPr/>
        <a:lstStyle/>
        <a:p>
          <a:endParaRPr lang="en-US"/>
        </a:p>
      </dgm:t>
    </dgm:pt>
    <dgm:pt modelId="{1C245A45-7926-4DBA-B77F-F5370983C37E}" type="sibTrans" cxnId="{F691CCD3-84F9-47EB-85BE-2DBA3802F1D5}">
      <dgm:prSet/>
      <dgm:spPr/>
      <dgm:t>
        <a:bodyPr/>
        <a:lstStyle/>
        <a:p>
          <a:endParaRPr lang="en-US"/>
        </a:p>
      </dgm:t>
    </dgm:pt>
    <dgm:pt modelId="{2F920A79-1BDA-4F8C-9C23-393E5F636FA8}" type="pres">
      <dgm:prSet presAssocID="{ABF271D0-AF74-4ADF-A2AC-646D1904FC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EE92BE-3FF0-4608-AF20-A24242A9C14D}" type="pres">
      <dgm:prSet presAssocID="{01F3CF6F-201D-4551-A2CF-763E95BD4DF4}" presName="linNode" presStyleCnt="0"/>
      <dgm:spPr/>
    </dgm:pt>
    <dgm:pt modelId="{9A312F9E-176D-45B1-BBC4-B7EEABB165AA}" type="pres">
      <dgm:prSet presAssocID="{01F3CF6F-201D-4551-A2CF-763E95BD4DF4}" presName="parentText" presStyleLbl="node1" presStyleIdx="0" presStyleCnt="2" custFlipHor="1" custScaleX="5861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52AAF-5881-44EA-A204-372183189C1E}" type="pres">
      <dgm:prSet presAssocID="{01F3CF6F-201D-4551-A2CF-763E95BD4DF4}" presName="descendantText" presStyleLbl="alignAccFollowNode1" presStyleIdx="0" presStyleCnt="2" custScaleX="91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247CAE-19A9-4DED-BE1E-9EA76FBE346A}" type="pres">
      <dgm:prSet presAssocID="{08744299-EB1F-4B2D-9303-182673243EEB}" presName="sp" presStyleCnt="0"/>
      <dgm:spPr/>
    </dgm:pt>
    <dgm:pt modelId="{448FE6BB-B844-42ED-8A75-EBA886AFB788}" type="pres">
      <dgm:prSet presAssocID="{40ED1032-9DBD-4B9D-B829-9A780599DEB6}" presName="linNode" presStyleCnt="0"/>
      <dgm:spPr/>
    </dgm:pt>
    <dgm:pt modelId="{0AAEC08C-D136-4F2E-B53C-A2DB75D88FDB}" type="pres">
      <dgm:prSet presAssocID="{40ED1032-9DBD-4B9D-B829-9A780599DEB6}" presName="parentText" presStyleLbl="node1" presStyleIdx="1" presStyleCnt="2" custScaleX="4464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079B3-8E69-4D68-B6E2-CD82F6740FE4}" type="pres">
      <dgm:prSet presAssocID="{40ED1032-9DBD-4B9D-B829-9A780599DEB6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18B9D9-6F5B-474D-BB74-38A7C2853B99}" srcId="{ABF271D0-AF74-4ADF-A2AC-646D1904FCDC}" destId="{01F3CF6F-201D-4551-A2CF-763E95BD4DF4}" srcOrd="0" destOrd="0" parTransId="{2E378E41-8B8B-43E1-9BE5-99DDCE2EAFE9}" sibTransId="{08744299-EB1F-4B2D-9303-182673243EEB}"/>
    <dgm:cxn modelId="{D3B0E4BF-E936-44D8-A44E-E8F7293927E4}" type="presOf" srcId="{82FF601E-3885-45CB-B8C1-9F4627B8230B}" destId="{73852AAF-5881-44EA-A204-372183189C1E}" srcOrd="0" destOrd="0" presId="urn:microsoft.com/office/officeart/2005/8/layout/vList5"/>
    <dgm:cxn modelId="{E837A6E1-5EBB-4555-B979-599D8935C003}" type="presOf" srcId="{01F3CF6F-201D-4551-A2CF-763E95BD4DF4}" destId="{9A312F9E-176D-45B1-BBC4-B7EEABB165AA}" srcOrd="0" destOrd="0" presId="urn:microsoft.com/office/officeart/2005/8/layout/vList5"/>
    <dgm:cxn modelId="{3B1E3337-5AF8-4848-AC08-E05B3F04B561}" type="presOf" srcId="{ABF271D0-AF74-4ADF-A2AC-646D1904FCDC}" destId="{2F920A79-1BDA-4F8C-9C23-393E5F636FA8}" srcOrd="0" destOrd="0" presId="urn:microsoft.com/office/officeart/2005/8/layout/vList5"/>
    <dgm:cxn modelId="{55E363F5-8A95-4A71-9367-5E98E6F031CE}" type="presOf" srcId="{9C6270DA-25B1-4196-92CB-EED893C67A5F}" destId="{664079B3-8E69-4D68-B6E2-CD82F6740FE4}" srcOrd="0" destOrd="0" presId="urn:microsoft.com/office/officeart/2005/8/layout/vList5"/>
    <dgm:cxn modelId="{2D3F8B0A-2917-4070-85A7-6BF6EACA4488}" srcId="{ABF271D0-AF74-4ADF-A2AC-646D1904FCDC}" destId="{40ED1032-9DBD-4B9D-B829-9A780599DEB6}" srcOrd="1" destOrd="0" parTransId="{7D10C5EB-59FA-48A3-874F-30F292C63349}" sibTransId="{7A36C557-1FE9-443D-882B-CDFD2A9FCC56}"/>
    <dgm:cxn modelId="{F691CCD3-84F9-47EB-85BE-2DBA3802F1D5}" srcId="{40ED1032-9DBD-4B9D-B829-9A780599DEB6}" destId="{9C6270DA-25B1-4196-92CB-EED893C67A5F}" srcOrd="0" destOrd="0" parTransId="{1DA18DF2-7707-4E82-9247-8FB37AA70798}" sibTransId="{1C245A45-7926-4DBA-B77F-F5370983C37E}"/>
    <dgm:cxn modelId="{F30F4D86-03CA-4FB1-B25B-ACE7149E0751}" type="presOf" srcId="{40ED1032-9DBD-4B9D-B829-9A780599DEB6}" destId="{0AAEC08C-D136-4F2E-B53C-A2DB75D88FDB}" srcOrd="0" destOrd="0" presId="urn:microsoft.com/office/officeart/2005/8/layout/vList5"/>
    <dgm:cxn modelId="{4151BCDE-0060-4493-9FE1-EACD1856321B}" srcId="{01F3CF6F-201D-4551-A2CF-763E95BD4DF4}" destId="{82FF601E-3885-45CB-B8C1-9F4627B8230B}" srcOrd="0" destOrd="0" parTransId="{14A6A373-DCAB-4D75-A6A6-7C6B4ECB5A0D}" sibTransId="{9B38386F-EEBE-4FE2-B8E0-63D014881A11}"/>
    <dgm:cxn modelId="{7BC9B962-7F16-4715-9593-05C43CBE5D6B}" type="presParOf" srcId="{2F920A79-1BDA-4F8C-9C23-393E5F636FA8}" destId="{5AEE92BE-3FF0-4608-AF20-A24242A9C14D}" srcOrd="0" destOrd="0" presId="urn:microsoft.com/office/officeart/2005/8/layout/vList5"/>
    <dgm:cxn modelId="{B0C0C028-5981-4A85-AAE6-F37AC53F8AAC}" type="presParOf" srcId="{5AEE92BE-3FF0-4608-AF20-A24242A9C14D}" destId="{9A312F9E-176D-45B1-BBC4-B7EEABB165AA}" srcOrd="0" destOrd="0" presId="urn:microsoft.com/office/officeart/2005/8/layout/vList5"/>
    <dgm:cxn modelId="{4FC50351-5CC2-4851-A545-A23B1B734AA8}" type="presParOf" srcId="{5AEE92BE-3FF0-4608-AF20-A24242A9C14D}" destId="{73852AAF-5881-44EA-A204-372183189C1E}" srcOrd="1" destOrd="0" presId="urn:microsoft.com/office/officeart/2005/8/layout/vList5"/>
    <dgm:cxn modelId="{56CB1E26-0251-4619-933C-E62877197250}" type="presParOf" srcId="{2F920A79-1BDA-4F8C-9C23-393E5F636FA8}" destId="{75247CAE-19A9-4DED-BE1E-9EA76FBE346A}" srcOrd="1" destOrd="0" presId="urn:microsoft.com/office/officeart/2005/8/layout/vList5"/>
    <dgm:cxn modelId="{D8BE160B-F44E-4AE9-A379-EBCF29CE0CB9}" type="presParOf" srcId="{2F920A79-1BDA-4F8C-9C23-393E5F636FA8}" destId="{448FE6BB-B844-42ED-8A75-EBA886AFB788}" srcOrd="2" destOrd="0" presId="urn:microsoft.com/office/officeart/2005/8/layout/vList5"/>
    <dgm:cxn modelId="{8879582A-05D7-4434-B9EC-9B07241A4968}" type="presParOf" srcId="{448FE6BB-B844-42ED-8A75-EBA886AFB788}" destId="{0AAEC08C-D136-4F2E-B53C-A2DB75D88FDB}" srcOrd="0" destOrd="0" presId="urn:microsoft.com/office/officeart/2005/8/layout/vList5"/>
    <dgm:cxn modelId="{2C0501D9-6306-4160-B776-1FFCE67DFC65}" type="presParOf" srcId="{448FE6BB-B844-42ED-8A75-EBA886AFB788}" destId="{664079B3-8E69-4D68-B6E2-CD82F6740FE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B9DDF0-A235-4CB0-A20B-EC435CD550A0}" type="doc">
      <dgm:prSet loTypeId="urn:microsoft.com/office/officeart/2005/8/layout/architecture+Icon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BACD6F-839C-407D-973B-BA1E7A4C8127}">
      <dgm:prSet phldrT="[Text]" custT="1"/>
      <dgm:spPr>
        <a:solidFill>
          <a:srgbClr val="800000"/>
        </a:solidFill>
      </dgm:spPr>
      <dgm:t>
        <a:bodyPr/>
        <a:lstStyle/>
        <a:p>
          <a:r>
            <a:rPr lang="en-US" sz="2800" b="0" dirty="0" smtClean="0"/>
            <a:t>Microblogs Data </a:t>
          </a:r>
          <a:br>
            <a:rPr lang="en-US" sz="2800" b="0" dirty="0" smtClean="0"/>
          </a:br>
          <a:r>
            <a:rPr lang="en-US" sz="2800" b="0" dirty="0" smtClean="0"/>
            <a:t>Management Systems</a:t>
          </a:r>
          <a:endParaRPr lang="en-US" sz="2800" b="0" dirty="0"/>
        </a:p>
      </dgm:t>
    </dgm:pt>
    <dgm:pt modelId="{DA55BF3E-B000-4A9B-AE87-96719BD311DB}" type="parTrans" cxnId="{1E951BEF-7636-4958-B192-74E64C584C99}">
      <dgm:prSet/>
      <dgm:spPr/>
      <dgm:t>
        <a:bodyPr/>
        <a:lstStyle/>
        <a:p>
          <a:endParaRPr lang="en-US"/>
        </a:p>
      </dgm:t>
    </dgm:pt>
    <dgm:pt modelId="{0372B72D-F59C-46E7-9EA5-3592DD8003D9}" type="sibTrans" cxnId="{1E951BEF-7636-4958-B192-74E64C584C99}">
      <dgm:prSet/>
      <dgm:spPr/>
      <dgm:t>
        <a:bodyPr/>
        <a:lstStyle/>
        <a:p>
          <a:endParaRPr lang="en-US"/>
        </a:p>
      </dgm:t>
    </dgm:pt>
    <dgm:pt modelId="{FE19C026-D50A-458E-AFA6-F90D44720E76}" type="pres">
      <dgm:prSet presAssocID="{59B9DDF0-A235-4CB0-A20B-EC435CD550A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7324E27-A2DF-4E97-B9ED-BA3004B0A58D}" type="pres">
      <dgm:prSet presAssocID="{C1BACD6F-839C-407D-973B-BA1E7A4C8127}" presName="vertOne" presStyleCnt="0"/>
      <dgm:spPr/>
    </dgm:pt>
    <dgm:pt modelId="{1B3F080C-172C-47E4-A875-79DD502A430A}" type="pres">
      <dgm:prSet presAssocID="{C1BACD6F-839C-407D-973B-BA1E7A4C812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0A82AA-BE79-4CEE-8BC2-60DFCD45FE64}" type="pres">
      <dgm:prSet presAssocID="{C1BACD6F-839C-407D-973B-BA1E7A4C8127}" presName="horzOne" presStyleCnt="0"/>
      <dgm:spPr/>
    </dgm:pt>
  </dgm:ptLst>
  <dgm:cxnLst>
    <dgm:cxn modelId="{4C2DE717-052C-40F9-9B5C-F4CE2AAFC988}" type="presOf" srcId="{C1BACD6F-839C-407D-973B-BA1E7A4C8127}" destId="{1B3F080C-172C-47E4-A875-79DD502A430A}" srcOrd="0" destOrd="0" presId="urn:microsoft.com/office/officeart/2005/8/layout/architecture+Icon"/>
    <dgm:cxn modelId="{22C5E0AF-E64B-4D79-B73D-57B179DE38D9}" type="presOf" srcId="{59B9DDF0-A235-4CB0-A20B-EC435CD550A0}" destId="{FE19C026-D50A-458E-AFA6-F90D44720E76}" srcOrd="0" destOrd="0" presId="urn:microsoft.com/office/officeart/2005/8/layout/architecture+Icon"/>
    <dgm:cxn modelId="{1E951BEF-7636-4958-B192-74E64C584C99}" srcId="{59B9DDF0-A235-4CB0-A20B-EC435CD550A0}" destId="{C1BACD6F-839C-407D-973B-BA1E7A4C8127}" srcOrd="0" destOrd="0" parTransId="{DA55BF3E-B000-4A9B-AE87-96719BD311DB}" sibTransId="{0372B72D-F59C-46E7-9EA5-3592DD8003D9}"/>
    <dgm:cxn modelId="{2B3A765C-CDD7-412D-8E3B-A29AD1B2E179}" type="presParOf" srcId="{FE19C026-D50A-458E-AFA6-F90D44720E76}" destId="{17324E27-A2DF-4E97-B9ED-BA3004B0A58D}" srcOrd="0" destOrd="0" presId="urn:microsoft.com/office/officeart/2005/8/layout/architecture+Icon"/>
    <dgm:cxn modelId="{45DB63E7-608C-4E60-9FC9-9C0AA5D56E8E}" type="presParOf" srcId="{17324E27-A2DF-4E97-B9ED-BA3004B0A58D}" destId="{1B3F080C-172C-47E4-A875-79DD502A430A}" srcOrd="0" destOrd="0" presId="urn:microsoft.com/office/officeart/2005/8/layout/architecture+Icon"/>
    <dgm:cxn modelId="{7CDDD698-3CF2-4139-97B7-31066C85E0E8}" type="presParOf" srcId="{17324E27-A2DF-4E97-B9ED-BA3004B0A58D}" destId="{430A82AA-BE79-4CEE-8BC2-60DFCD45FE64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F271D0-AF74-4ADF-A2AC-646D1904FCD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F3CF6F-201D-4551-A2CF-763E95BD4DF4}">
      <dgm:prSet phldrT="[Text]" custT="1"/>
      <dgm:spPr>
        <a:solidFill>
          <a:srgbClr val="800000"/>
        </a:solidFill>
        <a:ln>
          <a:noFill/>
        </a:ln>
      </dgm:spPr>
      <dgm:t>
        <a:bodyPr/>
        <a:lstStyle/>
        <a:p>
          <a:r>
            <a:rPr lang="en-US" sz="2000" b="0" dirty="0" smtClean="0"/>
            <a:t>Ranking</a:t>
          </a:r>
          <a:endParaRPr lang="en-US" sz="2000" b="0" dirty="0"/>
        </a:p>
      </dgm:t>
    </dgm:pt>
    <dgm:pt modelId="{2E378E41-8B8B-43E1-9BE5-99DDCE2EAFE9}" type="parTrans" cxnId="{F518B9D9-6F5B-474D-BB74-38A7C2853B99}">
      <dgm:prSet/>
      <dgm:spPr/>
      <dgm:t>
        <a:bodyPr/>
        <a:lstStyle/>
        <a:p>
          <a:endParaRPr lang="en-US"/>
        </a:p>
      </dgm:t>
    </dgm:pt>
    <dgm:pt modelId="{08744299-EB1F-4B2D-9303-182673243EEB}" type="sibTrans" cxnId="{F518B9D9-6F5B-474D-BB74-38A7C2853B99}">
      <dgm:prSet/>
      <dgm:spPr/>
      <dgm:t>
        <a:bodyPr/>
        <a:lstStyle/>
        <a:p>
          <a:endParaRPr lang="en-US"/>
        </a:p>
      </dgm:t>
    </dgm:pt>
    <dgm:pt modelId="{82FF601E-3885-45CB-B8C1-9F4627B8230B}">
      <dgm:prSet phldrT="[Text]" custT="1"/>
      <dgm:spPr>
        <a:noFill/>
        <a:ln>
          <a:solidFill>
            <a:srgbClr val="800000">
              <a:alpha val="90000"/>
            </a:srgbClr>
          </a:solidFill>
        </a:ln>
      </dgm:spPr>
      <dgm:t>
        <a:bodyPr/>
        <a:lstStyle/>
        <a:p>
          <a:r>
            <a:rPr lang="en-US" sz="2000" b="1" u="sng" dirty="0" smtClean="0"/>
            <a:t>Top-k</a:t>
          </a:r>
          <a:r>
            <a:rPr lang="en-US" sz="2000" dirty="0" smtClean="0"/>
            <a:t>, arbitrary functions</a:t>
          </a:r>
          <a:endParaRPr lang="en-US" sz="2000" dirty="0"/>
        </a:p>
      </dgm:t>
    </dgm:pt>
    <dgm:pt modelId="{14A6A373-DCAB-4D75-A6A6-7C6B4ECB5A0D}" type="parTrans" cxnId="{4151BCDE-0060-4493-9FE1-EACD1856321B}">
      <dgm:prSet/>
      <dgm:spPr/>
      <dgm:t>
        <a:bodyPr/>
        <a:lstStyle/>
        <a:p>
          <a:endParaRPr lang="en-US"/>
        </a:p>
      </dgm:t>
    </dgm:pt>
    <dgm:pt modelId="{9B38386F-EEBE-4FE2-B8E0-63D014881A11}" type="sibTrans" cxnId="{4151BCDE-0060-4493-9FE1-EACD1856321B}">
      <dgm:prSet/>
      <dgm:spPr/>
      <dgm:t>
        <a:bodyPr/>
        <a:lstStyle/>
        <a:p>
          <a:endParaRPr lang="en-US"/>
        </a:p>
      </dgm:t>
    </dgm:pt>
    <dgm:pt modelId="{40ED1032-9DBD-4B9D-B829-9A780599DEB6}">
      <dgm:prSet phldrT="[Text]" custT="1"/>
      <dgm:spPr>
        <a:solidFill>
          <a:srgbClr val="800000"/>
        </a:solidFill>
        <a:ln>
          <a:noFill/>
        </a:ln>
      </dgm:spPr>
      <dgm:t>
        <a:bodyPr/>
        <a:lstStyle/>
        <a:p>
          <a:r>
            <a:rPr lang="en-US" sz="2000" b="0" dirty="0" smtClean="0"/>
            <a:t>Filters</a:t>
          </a:r>
          <a:endParaRPr lang="en-US" sz="2000" b="0" dirty="0"/>
        </a:p>
      </dgm:t>
    </dgm:pt>
    <dgm:pt modelId="{7D10C5EB-59FA-48A3-874F-30F292C63349}" type="parTrans" cxnId="{2D3F8B0A-2917-4070-85A7-6BF6EACA4488}">
      <dgm:prSet/>
      <dgm:spPr/>
      <dgm:t>
        <a:bodyPr/>
        <a:lstStyle/>
        <a:p>
          <a:endParaRPr lang="en-US"/>
        </a:p>
      </dgm:t>
    </dgm:pt>
    <dgm:pt modelId="{7A36C557-1FE9-443D-882B-CDFD2A9FCC56}" type="sibTrans" cxnId="{2D3F8B0A-2917-4070-85A7-6BF6EACA4488}">
      <dgm:prSet/>
      <dgm:spPr/>
      <dgm:t>
        <a:bodyPr/>
        <a:lstStyle/>
        <a:p>
          <a:endParaRPr lang="en-US"/>
        </a:p>
      </dgm:t>
    </dgm:pt>
    <dgm:pt modelId="{9C6270DA-25B1-4196-92CB-EED893C67A5F}">
      <dgm:prSet phldrT="[Text]"/>
      <dgm:spPr>
        <a:noFill/>
        <a:ln>
          <a:solidFill>
            <a:srgbClr val="800000">
              <a:alpha val="90000"/>
            </a:srgbClr>
          </a:solidFill>
        </a:ln>
      </dgm:spPr>
      <dgm:t>
        <a:bodyPr/>
        <a:lstStyle/>
        <a:p>
          <a:r>
            <a:rPr lang="en-US" b="1" u="sng" dirty="0" smtClean="0"/>
            <a:t>Temporal</a:t>
          </a:r>
          <a:r>
            <a:rPr lang="en-US" dirty="0" smtClean="0"/>
            <a:t>, Keyword, Spatial</a:t>
          </a:r>
          <a:endParaRPr lang="en-US" dirty="0"/>
        </a:p>
      </dgm:t>
    </dgm:pt>
    <dgm:pt modelId="{1DA18DF2-7707-4E82-9247-8FB37AA70798}" type="parTrans" cxnId="{F691CCD3-84F9-47EB-85BE-2DBA3802F1D5}">
      <dgm:prSet/>
      <dgm:spPr/>
      <dgm:t>
        <a:bodyPr/>
        <a:lstStyle/>
        <a:p>
          <a:endParaRPr lang="en-US"/>
        </a:p>
      </dgm:t>
    </dgm:pt>
    <dgm:pt modelId="{1C245A45-7926-4DBA-B77F-F5370983C37E}" type="sibTrans" cxnId="{F691CCD3-84F9-47EB-85BE-2DBA3802F1D5}">
      <dgm:prSet/>
      <dgm:spPr/>
      <dgm:t>
        <a:bodyPr/>
        <a:lstStyle/>
        <a:p>
          <a:endParaRPr lang="en-US"/>
        </a:p>
      </dgm:t>
    </dgm:pt>
    <dgm:pt modelId="{31DADDF8-F5A6-458C-B0A1-058DF98785E7}">
      <dgm:prSet phldrT="[Text]" custT="1"/>
      <dgm:spPr>
        <a:solidFill>
          <a:srgbClr val="800000"/>
        </a:solidFill>
        <a:ln>
          <a:noFill/>
        </a:ln>
      </dgm:spPr>
      <dgm:t>
        <a:bodyPr/>
        <a:lstStyle/>
        <a:p>
          <a:r>
            <a:rPr lang="en-US" sz="2000" b="0" dirty="0" smtClean="0"/>
            <a:t>Other</a:t>
          </a:r>
          <a:endParaRPr lang="en-US" sz="2000" b="0" dirty="0"/>
        </a:p>
      </dgm:t>
    </dgm:pt>
    <dgm:pt modelId="{582B8522-27A2-4C3D-B7AC-4F41044C1480}" type="parTrans" cxnId="{12E21AE7-081D-475A-8477-48B3102A3B6E}">
      <dgm:prSet/>
      <dgm:spPr/>
      <dgm:t>
        <a:bodyPr/>
        <a:lstStyle/>
        <a:p>
          <a:endParaRPr lang="en-US"/>
        </a:p>
      </dgm:t>
    </dgm:pt>
    <dgm:pt modelId="{B7EB8492-B96A-4AFA-8BBA-1BCF19FAE970}" type="sibTrans" cxnId="{12E21AE7-081D-475A-8477-48B3102A3B6E}">
      <dgm:prSet/>
      <dgm:spPr/>
      <dgm:t>
        <a:bodyPr/>
        <a:lstStyle/>
        <a:p>
          <a:endParaRPr lang="en-US"/>
        </a:p>
      </dgm:t>
    </dgm:pt>
    <dgm:pt modelId="{59F33358-75A1-4424-BCBA-1E3B0F52693C}">
      <dgm:prSet phldrT="[Text]"/>
      <dgm:spPr>
        <a:noFill/>
        <a:ln>
          <a:solidFill>
            <a:srgbClr val="800000">
              <a:alpha val="90000"/>
            </a:srgbClr>
          </a:solidFill>
        </a:ln>
      </dgm:spPr>
      <dgm:t>
        <a:bodyPr/>
        <a:lstStyle/>
        <a:p>
          <a:r>
            <a:rPr lang="en-US" dirty="0" smtClean="0"/>
            <a:t>Continuous, COUNT </a:t>
          </a:r>
          <a:r>
            <a:rPr lang="en-US" dirty="0" err="1" smtClean="0"/>
            <a:t>aggr</a:t>
          </a:r>
          <a:endParaRPr lang="en-US" dirty="0"/>
        </a:p>
      </dgm:t>
    </dgm:pt>
    <dgm:pt modelId="{F78A69C7-BA4C-4BEF-945B-670EAEE2AEF6}" type="parTrans" cxnId="{BE0FA7F7-EAD3-4F98-9E37-A1429BE4B4A5}">
      <dgm:prSet/>
      <dgm:spPr/>
      <dgm:t>
        <a:bodyPr/>
        <a:lstStyle/>
        <a:p>
          <a:endParaRPr lang="en-US"/>
        </a:p>
      </dgm:t>
    </dgm:pt>
    <dgm:pt modelId="{4373E167-A0A9-4CB1-AD44-20BDFD71F892}" type="sibTrans" cxnId="{BE0FA7F7-EAD3-4F98-9E37-A1429BE4B4A5}">
      <dgm:prSet/>
      <dgm:spPr/>
      <dgm:t>
        <a:bodyPr/>
        <a:lstStyle/>
        <a:p>
          <a:endParaRPr lang="en-US"/>
        </a:p>
      </dgm:t>
    </dgm:pt>
    <dgm:pt modelId="{2F920A79-1BDA-4F8C-9C23-393E5F636FA8}" type="pres">
      <dgm:prSet presAssocID="{ABF271D0-AF74-4ADF-A2AC-646D1904FC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EE92BE-3FF0-4608-AF20-A24242A9C14D}" type="pres">
      <dgm:prSet presAssocID="{01F3CF6F-201D-4551-A2CF-763E95BD4DF4}" presName="linNode" presStyleCnt="0"/>
      <dgm:spPr/>
    </dgm:pt>
    <dgm:pt modelId="{9A312F9E-176D-45B1-BBC4-B7EEABB165AA}" type="pres">
      <dgm:prSet presAssocID="{01F3CF6F-201D-4551-A2CF-763E95BD4DF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52AAF-5881-44EA-A204-372183189C1E}" type="pres">
      <dgm:prSet presAssocID="{01F3CF6F-201D-4551-A2CF-763E95BD4DF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247CAE-19A9-4DED-BE1E-9EA76FBE346A}" type="pres">
      <dgm:prSet presAssocID="{08744299-EB1F-4B2D-9303-182673243EEB}" presName="sp" presStyleCnt="0"/>
      <dgm:spPr/>
    </dgm:pt>
    <dgm:pt modelId="{448FE6BB-B844-42ED-8A75-EBA886AFB788}" type="pres">
      <dgm:prSet presAssocID="{40ED1032-9DBD-4B9D-B829-9A780599DEB6}" presName="linNode" presStyleCnt="0"/>
      <dgm:spPr/>
    </dgm:pt>
    <dgm:pt modelId="{0AAEC08C-D136-4F2E-B53C-A2DB75D88FDB}" type="pres">
      <dgm:prSet presAssocID="{40ED1032-9DBD-4B9D-B829-9A780599DEB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079B3-8E69-4D68-B6E2-CD82F6740FE4}" type="pres">
      <dgm:prSet presAssocID="{40ED1032-9DBD-4B9D-B829-9A780599DEB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0BCB6-5DFE-4046-9B60-255BC36944FD}" type="pres">
      <dgm:prSet presAssocID="{7A36C557-1FE9-443D-882B-CDFD2A9FCC56}" presName="sp" presStyleCnt="0"/>
      <dgm:spPr/>
    </dgm:pt>
    <dgm:pt modelId="{02D0C1E2-7D20-474B-BEF0-6A26D751A261}" type="pres">
      <dgm:prSet presAssocID="{31DADDF8-F5A6-458C-B0A1-058DF98785E7}" presName="linNode" presStyleCnt="0"/>
      <dgm:spPr/>
    </dgm:pt>
    <dgm:pt modelId="{1B8D5FA5-C590-4CD4-B340-A7F6C214D75C}" type="pres">
      <dgm:prSet presAssocID="{31DADDF8-F5A6-458C-B0A1-058DF98785E7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CA561E-7EE1-4234-94B0-9ADDBB8FF246}" type="pres">
      <dgm:prSet presAssocID="{31DADDF8-F5A6-458C-B0A1-058DF98785E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0FA7F7-EAD3-4F98-9E37-A1429BE4B4A5}" srcId="{31DADDF8-F5A6-458C-B0A1-058DF98785E7}" destId="{59F33358-75A1-4424-BCBA-1E3B0F52693C}" srcOrd="0" destOrd="0" parTransId="{F78A69C7-BA4C-4BEF-945B-670EAEE2AEF6}" sibTransId="{4373E167-A0A9-4CB1-AD44-20BDFD71F892}"/>
    <dgm:cxn modelId="{F518B9D9-6F5B-474D-BB74-38A7C2853B99}" srcId="{ABF271D0-AF74-4ADF-A2AC-646D1904FCDC}" destId="{01F3CF6F-201D-4551-A2CF-763E95BD4DF4}" srcOrd="0" destOrd="0" parTransId="{2E378E41-8B8B-43E1-9BE5-99DDCE2EAFE9}" sibTransId="{08744299-EB1F-4B2D-9303-182673243EEB}"/>
    <dgm:cxn modelId="{F691CCD3-84F9-47EB-85BE-2DBA3802F1D5}" srcId="{40ED1032-9DBD-4B9D-B829-9A780599DEB6}" destId="{9C6270DA-25B1-4196-92CB-EED893C67A5F}" srcOrd="0" destOrd="0" parTransId="{1DA18DF2-7707-4E82-9247-8FB37AA70798}" sibTransId="{1C245A45-7926-4DBA-B77F-F5370983C37E}"/>
    <dgm:cxn modelId="{6AE93CAC-5D06-4900-8F49-F1A998B4FFC7}" type="presOf" srcId="{40ED1032-9DBD-4B9D-B829-9A780599DEB6}" destId="{0AAEC08C-D136-4F2E-B53C-A2DB75D88FDB}" srcOrd="0" destOrd="0" presId="urn:microsoft.com/office/officeart/2005/8/layout/vList5"/>
    <dgm:cxn modelId="{AE9CEEDD-5C38-4F9A-B044-0B97E7613ECA}" type="presOf" srcId="{ABF271D0-AF74-4ADF-A2AC-646D1904FCDC}" destId="{2F920A79-1BDA-4F8C-9C23-393E5F636FA8}" srcOrd="0" destOrd="0" presId="urn:microsoft.com/office/officeart/2005/8/layout/vList5"/>
    <dgm:cxn modelId="{2D3F8B0A-2917-4070-85A7-6BF6EACA4488}" srcId="{ABF271D0-AF74-4ADF-A2AC-646D1904FCDC}" destId="{40ED1032-9DBD-4B9D-B829-9A780599DEB6}" srcOrd="1" destOrd="0" parTransId="{7D10C5EB-59FA-48A3-874F-30F292C63349}" sibTransId="{7A36C557-1FE9-443D-882B-CDFD2A9FCC56}"/>
    <dgm:cxn modelId="{65BD9671-499A-4C7B-AE26-980BF1BD0672}" type="presOf" srcId="{31DADDF8-F5A6-458C-B0A1-058DF98785E7}" destId="{1B8D5FA5-C590-4CD4-B340-A7F6C214D75C}" srcOrd="0" destOrd="0" presId="urn:microsoft.com/office/officeart/2005/8/layout/vList5"/>
    <dgm:cxn modelId="{491A0B60-D1D4-4B62-8A77-8B6FFF80F722}" type="presOf" srcId="{01F3CF6F-201D-4551-A2CF-763E95BD4DF4}" destId="{9A312F9E-176D-45B1-BBC4-B7EEABB165AA}" srcOrd="0" destOrd="0" presId="urn:microsoft.com/office/officeart/2005/8/layout/vList5"/>
    <dgm:cxn modelId="{C8B22783-D3F8-4F11-9FB8-96E21475AED0}" type="presOf" srcId="{59F33358-75A1-4424-BCBA-1E3B0F52693C}" destId="{D8CA561E-7EE1-4234-94B0-9ADDBB8FF246}" srcOrd="0" destOrd="0" presId="urn:microsoft.com/office/officeart/2005/8/layout/vList5"/>
    <dgm:cxn modelId="{DDA97B1F-43D1-4CE4-94A7-57A7FC9A4A97}" type="presOf" srcId="{82FF601E-3885-45CB-B8C1-9F4627B8230B}" destId="{73852AAF-5881-44EA-A204-372183189C1E}" srcOrd="0" destOrd="0" presId="urn:microsoft.com/office/officeart/2005/8/layout/vList5"/>
    <dgm:cxn modelId="{74D530C9-8AAB-442A-8B4F-A58CEB8B9C7B}" type="presOf" srcId="{9C6270DA-25B1-4196-92CB-EED893C67A5F}" destId="{664079B3-8E69-4D68-B6E2-CD82F6740FE4}" srcOrd="0" destOrd="0" presId="urn:microsoft.com/office/officeart/2005/8/layout/vList5"/>
    <dgm:cxn modelId="{12E21AE7-081D-475A-8477-48B3102A3B6E}" srcId="{ABF271D0-AF74-4ADF-A2AC-646D1904FCDC}" destId="{31DADDF8-F5A6-458C-B0A1-058DF98785E7}" srcOrd="2" destOrd="0" parTransId="{582B8522-27A2-4C3D-B7AC-4F41044C1480}" sibTransId="{B7EB8492-B96A-4AFA-8BBA-1BCF19FAE970}"/>
    <dgm:cxn modelId="{4151BCDE-0060-4493-9FE1-EACD1856321B}" srcId="{01F3CF6F-201D-4551-A2CF-763E95BD4DF4}" destId="{82FF601E-3885-45CB-B8C1-9F4627B8230B}" srcOrd="0" destOrd="0" parTransId="{14A6A373-DCAB-4D75-A6A6-7C6B4ECB5A0D}" sibTransId="{9B38386F-EEBE-4FE2-B8E0-63D014881A11}"/>
    <dgm:cxn modelId="{DD616BCF-1819-4D75-BB1C-2ACB0CEE87F2}" type="presParOf" srcId="{2F920A79-1BDA-4F8C-9C23-393E5F636FA8}" destId="{5AEE92BE-3FF0-4608-AF20-A24242A9C14D}" srcOrd="0" destOrd="0" presId="urn:microsoft.com/office/officeart/2005/8/layout/vList5"/>
    <dgm:cxn modelId="{7A0BF33A-515E-4783-913A-BFA8A687A099}" type="presParOf" srcId="{5AEE92BE-3FF0-4608-AF20-A24242A9C14D}" destId="{9A312F9E-176D-45B1-BBC4-B7EEABB165AA}" srcOrd="0" destOrd="0" presId="urn:microsoft.com/office/officeart/2005/8/layout/vList5"/>
    <dgm:cxn modelId="{BAA938F9-890B-4B52-AA39-93A1EFE24CED}" type="presParOf" srcId="{5AEE92BE-3FF0-4608-AF20-A24242A9C14D}" destId="{73852AAF-5881-44EA-A204-372183189C1E}" srcOrd="1" destOrd="0" presId="urn:microsoft.com/office/officeart/2005/8/layout/vList5"/>
    <dgm:cxn modelId="{D5F3C5A5-F5A4-4B81-A05C-EB4C826B7C5F}" type="presParOf" srcId="{2F920A79-1BDA-4F8C-9C23-393E5F636FA8}" destId="{75247CAE-19A9-4DED-BE1E-9EA76FBE346A}" srcOrd="1" destOrd="0" presId="urn:microsoft.com/office/officeart/2005/8/layout/vList5"/>
    <dgm:cxn modelId="{9964D366-95E4-4F7B-8F02-BCC0732EBFDA}" type="presParOf" srcId="{2F920A79-1BDA-4F8C-9C23-393E5F636FA8}" destId="{448FE6BB-B844-42ED-8A75-EBA886AFB788}" srcOrd="2" destOrd="0" presId="urn:microsoft.com/office/officeart/2005/8/layout/vList5"/>
    <dgm:cxn modelId="{7D9B0354-2DB1-4359-BE2B-A13149953A89}" type="presParOf" srcId="{448FE6BB-B844-42ED-8A75-EBA886AFB788}" destId="{0AAEC08C-D136-4F2E-B53C-A2DB75D88FDB}" srcOrd="0" destOrd="0" presId="urn:microsoft.com/office/officeart/2005/8/layout/vList5"/>
    <dgm:cxn modelId="{23CCC083-5835-4511-86B5-AE7469D89791}" type="presParOf" srcId="{448FE6BB-B844-42ED-8A75-EBA886AFB788}" destId="{664079B3-8E69-4D68-B6E2-CD82F6740FE4}" srcOrd="1" destOrd="0" presId="urn:microsoft.com/office/officeart/2005/8/layout/vList5"/>
    <dgm:cxn modelId="{E2172367-4462-4B63-8665-985F49249342}" type="presParOf" srcId="{2F920A79-1BDA-4F8C-9C23-393E5F636FA8}" destId="{5D70BCB6-5DFE-4046-9B60-255BC36944FD}" srcOrd="3" destOrd="0" presId="urn:microsoft.com/office/officeart/2005/8/layout/vList5"/>
    <dgm:cxn modelId="{5EA6317B-2A2C-424B-842E-A6A0DAC8BF29}" type="presParOf" srcId="{2F920A79-1BDA-4F8C-9C23-393E5F636FA8}" destId="{02D0C1E2-7D20-474B-BEF0-6A26D751A261}" srcOrd="4" destOrd="0" presId="urn:microsoft.com/office/officeart/2005/8/layout/vList5"/>
    <dgm:cxn modelId="{3027033C-E2DA-496C-9E86-35C58AE0BC4E}" type="presParOf" srcId="{02D0C1E2-7D20-474B-BEF0-6A26D751A261}" destId="{1B8D5FA5-C590-4CD4-B340-A7F6C214D75C}" srcOrd="0" destOrd="0" presId="urn:microsoft.com/office/officeart/2005/8/layout/vList5"/>
    <dgm:cxn modelId="{F683020B-7A3F-4834-82B6-3AB7CEE4A0BB}" type="presParOf" srcId="{02D0C1E2-7D20-474B-BEF0-6A26D751A261}" destId="{D8CA561E-7EE1-4234-94B0-9ADDBB8FF24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F080C-172C-47E4-A875-79DD502A430A}">
      <dsp:nvSpPr>
        <dsp:cNvPr id="0" name=""/>
        <dsp:cNvSpPr/>
      </dsp:nvSpPr>
      <dsp:spPr>
        <a:xfrm>
          <a:off x="2927" y="0"/>
          <a:ext cx="5990584" cy="404751"/>
        </a:xfrm>
        <a:prstGeom prst="roundRect">
          <a:avLst>
            <a:gd name="adj" fmla="val 10000"/>
          </a:avLst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/>
            <a:t>Twitter APIs</a:t>
          </a:r>
          <a:endParaRPr lang="en-US" sz="2800" b="0" kern="1200" dirty="0"/>
        </a:p>
      </dsp:txBody>
      <dsp:txXfrm>
        <a:off x="14782" y="11855"/>
        <a:ext cx="5966874" cy="3810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52AAF-5881-44EA-A204-372183189C1E}">
      <dsp:nvSpPr>
        <dsp:cNvPr id="0" name=""/>
        <dsp:cNvSpPr/>
      </dsp:nvSpPr>
      <dsp:spPr>
        <a:xfrm rot="5400000">
          <a:off x="3271609" y="-1445282"/>
          <a:ext cx="379349" cy="3364775"/>
        </a:xfrm>
        <a:prstGeom prst="round2SameRect">
          <a:avLst/>
        </a:prstGeom>
        <a:noFill/>
        <a:ln w="25400" cap="flat" cmpd="sng" algn="ctr">
          <a:solidFill>
            <a:srgbClr val="8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Sentiment, Geotagging</a:t>
          </a:r>
          <a:endParaRPr lang="en-US" sz="2000" kern="1200" dirty="0"/>
        </a:p>
      </dsp:txBody>
      <dsp:txXfrm rot="-5400000">
        <a:off x="1778896" y="65949"/>
        <a:ext cx="3346257" cy="342313"/>
      </dsp:txXfrm>
    </dsp:sp>
    <dsp:sp modelId="{9A312F9E-176D-45B1-BBC4-B7EEABB165AA}">
      <dsp:nvSpPr>
        <dsp:cNvPr id="0" name=""/>
        <dsp:cNvSpPr/>
      </dsp:nvSpPr>
      <dsp:spPr>
        <a:xfrm flipH="1">
          <a:off x="570530" y="11"/>
          <a:ext cx="1208366" cy="474187"/>
        </a:xfrm>
        <a:prstGeom prst="roundRect">
          <a:avLst/>
        </a:prstGeom>
        <a:solidFill>
          <a:srgbClr val="8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Functions</a:t>
          </a:r>
          <a:endParaRPr lang="en-US" sz="2000" b="0" kern="1200" dirty="0"/>
        </a:p>
      </dsp:txBody>
      <dsp:txXfrm>
        <a:off x="593678" y="23159"/>
        <a:ext cx="1162070" cy="427891"/>
      </dsp:txXfrm>
    </dsp:sp>
    <dsp:sp modelId="{664079B3-8E69-4D68-B6E2-CD82F6740FE4}">
      <dsp:nvSpPr>
        <dsp:cNvPr id="0" name=""/>
        <dsp:cNvSpPr/>
      </dsp:nvSpPr>
      <dsp:spPr>
        <a:xfrm rot="5400000">
          <a:off x="3133531" y="-1097344"/>
          <a:ext cx="379349" cy="3664693"/>
        </a:xfrm>
        <a:prstGeom prst="round2SameRect">
          <a:avLst/>
        </a:prstGeom>
        <a:noFill/>
        <a:ln w="25400" cap="flat" cmpd="sng" algn="ctr">
          <a:solidFill>
            <a:srgbClr val="8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Keyword, Spatial, Temporal Window</a:t>
          </a:r>
          <a:endParaRPr lang="en-US" sz="1700" kern="1200" dirty="0"/>
        </a:p>
      </dsp:txBody>
      <dsp:txXfrm rot="-5400000">
        <a:off x="1490859" y="563846"/>
        <a:ext cx="3646175" cy="342313"/>
      </dsp:txXfrm>
    </dsp:sp>
    <dsp:sp modelId="{0AAEC08C-D136-4F2E-B53C-A2DB75D88FDB}">
      <dsp:nvSpPr>
        <dsp:cNvPr id="0" name=""/>
        <dsp:cNvSpPr/>
      </dsp:nvSpPr>
      <dsp:spPr>
        <a:xfrm>
          <a:off x="570530" y="497908"/>
          <a:ext cx="920328" cy="474187"/>
        </a:xfrm>
        <a:prstGeom prst="roundRect">
          <a:avLst/>
        </a:prstGeom>
        <a:solidFill>
          <a:srgbClr val="8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Filters</a:t>
          </a:r>
          <a:endParaRPr lang="en-US" sz="2000" b="0" kern="1200" dirty="0"/>
        </a:p>
      </dsp:txBody>
      <dsp:txXfrm>
        <a:off x="593678" y="521056"/>
        <a:ext cx="874032" cy="4278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F080C-172C-47E4-A875-79DD502A430A}">
      <dsp:nvSpPr>
        <dsp:cNvPr id="0" name=""/>
        <dsp:cNvSpPr/>
      </dsp:nvSpPr>
      <dsp:spPr>
        <a:xfrm>
          <a:off x="2927" y="0"/>
          <a:ext cx="5990584" cy="868453"/>
        </a:xfrm>
        <a:prstGeom prst="roundRect">
          <a:avLst>
            <a:gd name="adj" fmla="val 10000"/>
          </a:avLst>
        </a:prstGeom>
        <a:solidFill>
          <a:srgbClr val="8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/>
            <a:t>Microblogs Data </a:t>
          </a:r>
          <a:br>
            <a:rPr lang="en-US" sz="2800" b="0" kern="1200" dirty="0" smtClean="0"/>
          </a:br>
          <a:r>
            <a:rPr lang="en-US" sz="2800" b="0" kern="1200" dirty="0" smtClean="0"/>
            <a:t>Management Systems</a:t>
          </a:r>
          <a:endParaRPr lang="en-US" sz="2800" b="0" kern="1200" dirty="0"/>
        </a:p>
      </dsp:txBody>
      <dsp:txXfrm>
        <a:off x="28363" y="25436"/>
        <a:ext cx="5939712" cy="8175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52AAF-5881-44EA-A204-372183189C1E}">
      <dsp:nvSpPr>
        <dsp:cNvPr id="0" name=""/>
        <dsp:cNvSpPr/>
      </dsp:nvSpPr>
      <dsp:spPr>
        <a:xfrm rot="5400000">
          <a:off x="3179050" y="-1351865"/>
          <a:ext cx="368126" cy="3165283"/>
        </a:xfrm>
        <a:prstGeom prst="round2SameRect">
          <a:avLst/>
        </a:prstGeom>
        <a:noFill/>
        <a:ln w="25400" cap="flat" cmpd="sng" algn="ctr">
          <a:solidFill>
            <a:srgbClr val="8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u="sng" kern="1200" dirty="0" smtClean="0"/>
            <a:t>Top-k</a:t>
          </a:r>
          <a:r>
            <a:rPr lang="en-US" sz="2000" kern="1200" dirty="0" smtClean="0"/>
            <a:t>, arbitrary functions</a:t>
          </a:r>
          <a:endParaRPr lang="en-US" sz="2000" kern="1200" dirty="0"/>
        </a:p>
      </dsp:txBody>
      <dsp:txXfrm rot="-5400000">
        <a:off x="1780472" y="64683"/>
        <a:ext cx="3147313" cy="332186"/>
      </dsp:txXfrm>
    </dsp:sp>
    <dsp:sp modelId="{9A312F9E-176D-45B1-BBC4-B7EEABB165AA}">
      <dsp:nvSpPr>
        <dsp:cNvPr id="0" name=""/>
        <dsp:cNvSpPr/>
      </dsp:nvSpPr>
      <dsp:spPr>
        <a:xfrm>
          <a:off x="0" y="697"/>
          <a:ext cx="1780471" cy="460157"/>
        </a:xfrm>
        <a:prstGeom prst="roundRect">
          <a:avLst/>
        </a:prstGeom>
        <a:solidFill>
          <a:srgbClr val="8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Ranking</a:t>
          </a:r>
          <a:endParaRPr lang="en-US" sz="2000" b="0" kern="1200" dirty="0"/>
        </a:p>
      </dsp:txBody>
      <dsp:txXfrm>
        <a:off x="22463" y="23160"/>
        <a:ext cx="1735545" cy="415231"/>
      </dsp:txXfrm>
    </dsp:sp>
    <dsp:sp modelId="{664079B3-8E69-4D68-B6E2-CD82F6740FE4}">
      <dsp:nvSpPr>
        <dsp:cNvPr id="0" name=""/>
        <dsp:cNvSpPr/>
      </dsp:nvSpPr>
      <dsp:spPr>
        <a:xfrm rot="5400000">
          <a:off x="3179050" y="-868700"/>
          <a:ext cx="368126" cy="3165283"/>
        </a:xfrm>
        <a:prstGeom prst="round2SameRect">
          <a:avLst/>
        </a:prstGeom>
        <a:noFill/>
        <a:ln w="25400" cap="flat" cmpd="sng" algn="ctr">
          <a:solidFill>
            <a:srgbClr val="8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u="sng" kern="1200" dirty="0" smtClean="0"/>
            <a:t>Temporal</a:t>
          </a:r>
          <a:r>
            <a:rPr lang="en-US" sz="1900" kern="1200" dirty="0" smtClean="0"/>
            <a:t>, Keyword, Spatial</a:t>
          </a:r>
          <a:endParaRPr lang="en-US" sz="1900" kern="1200" dirty="0"/>
        </a:p>
      </dsp:txBody>
      <dsp:txXfrm rot="-5400000">
        <a:off x="1780472" y="547848"/>
        <a:ext cx="3147313" cy="332186"/>
      </dsp:txXfrm>
    </dsp:sp>
    <dsp:sp modelId="{0AAEC08C-D136-4F2E-B53C-A2DB75D88FDB}">
      <dsp:nvSpPr>
        <dsp:cNvPr id="0" name=""/>
        <dsp:cNvSpPr/>
      </dsp:nvSpPr>
      <dsp:spPr>
        <a:xfrm>
          <a:off x="0" y="483862"/>
          <a:ext cx="1780471" cy="460157"/>
        </a:xfrm>
        <a:prstGeom prst="roundRect">
          <a:avLst/>
        </a:prstGeom>
        <a:solidFill>
          <a:srgbClr val="8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Filters</a:t>
          </a:r>
          <a:endParaRPr lang="en-US" sz="2000" b="0" kern="1200" dirty="0"/>
        </a:p>
      </dsp:txBody>
      <dsp:txXfrm>
        <a:off x="22463" y="506325"/>
        <a:ext cx="1735545" cy="415231"/>
      </dsp:txXfrm>
    </dsp:sp>
    <dsp:sp modelId="{D8CA561E-7EE1-4234-94B0-9ADDBB8FF246}">
      <dsp:nvSpPr>
        <dsp:cNvPr id="0" name=""/>
        <dsp:cNvSpPr/>
      </dsp:nvSpPr>
      <dsp:spPr>
        <a:xfrm rot="5400000">
          <a:off x="3179050" y="-385534"/>
          <a:ext cx="368126" cy="3165283"/>
        </a:xfrm>
        <a:prstGeom prst="round2SameRect">
          <a:avLst/>
        </a:prstGeom>
        <a:noFill/>
        <a:ln w="25400" cap="flat" cmpd="sng" algn="ctr">
          <a:solidFill>
            <a:srgbClr val="8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Continuous, COUNT </a:t>
          </a:r>
          <a:r>
            <a:rPr lang="en-US" sz="1900" kern="1200" dirty="0" err="1" smtClean="0"/>
            <a:t>aggr</a:t>
          </a:r>
          <a:endParaRPr lang="en-US" sz="1900" kern="1200" dirty="0"/>
        </a:p>
      </dsp:txBody>
      <dsp:txXfrm rot="-5400000">
        <a:off x="1780472" y="1031014"/>
        <a:ext cx="3147313" cy="332186"/>
      </dsp:txXfrm>
    </dsp:sp>
    <dsp:sp modelId="{1B8D5FA5-C590-4CD4-B340-A7F6C214D75C}">
      <dsp:nvSpPr>
        <dsp:cNvPr id="0" name=""/>
        <dsp:cNvSpPr/>
      </dsp:nvSpPr>
      <dsp:spPr>
        <a:xfrm>
          <a:off x="0" y="967028"/>
          <a:ext cx="1780471" cy="460157"/>
        </a:xfrm>
        <a:prstGeom prst="roundRect">
          <a:avLst/>
        </a:prstGeom>
        <a:solidFill>
          <a:srgbClr val="8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Other</a:t>
          </a:r>
          <a:endParaRPr lang="en-US" sz="2000" b="0" kern="1200" dirty="0"/>
        </a:p>
      </dsp:txBody>
      <dsp:txXfrm>
        <a:off x="22463" y="989491"/>
        <a:ext cx="1735545" cy="415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137" cy="462937"/>
          </a:xfrm>
          <a:prstGeom prst="rect">
            <a:avLst/>
          </a:prstGeom>
        </p:spPr>
        <p:txBody>
          <a:bodyPr vert="horz" lIns="87865" tIns="43932" rIns="87865" bIns="439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348" y="0"/>
            <a:ext cx="3027137" cy="462937"/>
          </a:xfrm>
          <a:prstGeom prst="rect">
            <a:avLst/>
          </a:prstGeom>
        </p:spPr>
        <p:txBody>
          <a:bodyPr vert="horz" lIns="87865" tIns="43932" rIns="87865" bIns="43932" rtlCol="0"/>
          <a:lstStyle>
            <a:lvl1pPr algn="r">
              <a:defRPr sz="1200"/>
            </a:lvl1pPr>
          </a:lstStyle>
          <a:p>
            <a:fld id="{14C820AD-1BB3-4226-96A6-58BF97E05314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6531"/>
            <a:ext cx="3027137" cy="462937"/>
          </a:xfrm>
          <a:prstGeom prst="rect">
            <a:avLst/>
          </a:prstGeom>
        </p:spPr>
        <p:txBody>
          <a:bodyPr vert="horz" lIns="87865" tIns="43932" rIns="87865" bIns="439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348" y="8806531"/>
            <a:ext cx="3027137" cy="462937"/>
          </a:xfrm>
          <a:prstGeom prst="rect">
            <a:avLst/>
          </a:prstGeom>
        </p:spPr>
        <p:txBody>
          <a:bodyPr vert="horz" lIns="87865" tIns="43932" rIns="87865" bIns="43932" rtlCol="0" anchor="b"/>
          <a:lstStyle>
            <a:lvl1pPr algn="r">
              <a:defRPr sz="1200"/>
            </a:lvl1pPr>
          </a:lstStyle>
          <a:p>
            <a:fld id="{C8FE4B66-1B18-4BCE-A605-9B1D2E0A0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3550"/>
          </a:xfrm>
          <a:prstGeom prst="rect">
            <a:avLst/>
          </a:prstGeom>
        </p:spPr>
        <p:txBody>
          <a:bodyPr vert="horz" lIns="92882" tIns="46441" rIns="92882" bIns="464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3550"/>
          </a:xfrm>
          <a:prstGeom prst="rect">
            <a:avLst/>
          </a:prstGeom>
        </p:spPr>
        <p:txBody>
          <a:bodyPr vert="horz" lIns="92882" tIns="46441" rIns="92882" bIns="46441" rtlCol="0"/>
          <a:lstStyle>
            <a:lvl1pPr algn="r">
              <a:defRPr sz="1200"/>
            </a:lvl1pPr>
          </a:lstStyle>
          <a:p>
            <a:fld id="{4DF67FB7-12BC-4A7E-878B-61111978B516}" type="datetimeFigureOut">
              <a:rPr lang="en-US" smtClean="0"/>
              <a:t>5/24/2016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2" tIns="46441" rIns="92882" bIns="464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92882" tIns="46441" rIns="92882" bIns="4644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3550"/>
          </a:xfrm>
          <a:prstGeom prst="rect">
            <a:avLst/>
          </a:prstGeom>
        </p:spPr>
        <p:txBody>
          <a:bodyPr vert="horz" lIns="92882" tIns="46441" rIns="92882" bIns="464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</p:spPr>
        <p:txBody>
          <a:bodyPr vert="horz" lIns="92882" tIns="46441" rIns="92882" bIns="46441" rtlCol="0" anchor="b"/>
          <a:lstStyle>
            <a:lvl1pPr algn="r">
              <a:defRPr sz="1200"/>
            </a:lvl1pPr>
          </a:lstStyle>
          <a:p>
            <a:fld id="{1C814135-2BF9-4D41-BCD8-3D073286C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57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echcrunch.com/2012/12/18/god-bless-us-every-one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  <a:r>
              <a:rPr lang="en-US" baseline="0" dirty="0" smtClean="0"/>
              <a:t> animation</a:t>
            </a:r>
            <a:endParaRPr lang="en-US" dirty="0" smtClean="0"/>
          </a:p>
          <a:p>
            <a:r>
              <a:rPr lang="en-US" dirty="0" smtClean="0"/>
              <a:t>[3] </a:t>
            </a:r>
            <a:r>
              <a:rPr lang="en-US" dirty="0" smtClean="0">
                <a:hlinkClick r:id="rId3"/>
              </a:rPr>
              <a:t>http://techcrunch.com/2012/12/18/god-bless-us-every-one/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A4EA-E924-4200-B4AE-1D140CD453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1 day of data, if two time slices, each spans 12 hours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14135-2BF9-4D41-BCD8-3D073286CD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97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14135-2BF9-4D41-BCD8-3D073286CD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99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Wikipedia articles are concepts</a:t>
            </a:r>
          </a:p>
          <a:p>
            <a:pPr lvl="1"/>
            <a:r>
              <a:rPr lang="en-US" dirty="0" smtClean="0"/>
              <a:t>Get n-grams from tweets</a:t>
            </a:r>
          </a:p>
          <a:p>
            <a:pPr lvl="1"/>
            <a:r>
              <a:rPr lang="en-US" dirty="0" smtClean="0"/>
              <a:t>Link n-gram to concepts (use machine learn instead lexical matching or search-based approaches)</a:t>
            </a:r>
          </a:p>
          <a:p>
            <a:pPr lvl="2"/>
            <a:r>
              <a:rPr lang="en-US" dirty="0" smtClean="0"/>
              <a:t>Extract features (n-gram) (this is challenging due to nature of tweet, short, noisy, </a:t>
            </a:r>
            <a:r>
              <a:rPr lang="en-US" dirty="0" err="1" smtClean="0"/>
              <a:t>abbr</a:t>
            </a:r>
            <a:r>
              <a:rPr lang="en-US" dirty="0" smtClean="0"/>
              <a:t>,…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and EF(concept)</a:t>
            </a:r>
            <a:r>
              <a:rPr lang="ar-EG" dirty="0" smtClean="0"/>
              <a:t> </a:t>
            </a:r>
            <a:r>
              <a:rPr lang="en-US" dirty="0" smtClean="0"/>
              <a:t>and EF(pair of n-gram and concept)</a:t>
            </a:r>
          </a:p>
          <a:p>
            <a:pPr lvl="2"/>
            <a:r>
              <a:rPr lang="en-US" dirty="0" smtClean="0"/>
              <a:t>And EF(whole tweet)</a:t>
            </a:r>
          </a:p>
          <a:p>
            <a:pPr lvl="1"/>
            <a:r>
              <a:rPr lang="en-US" dirty="0" smtClean="0"/>
              <a:t>Use different machine learning methods and compare them</a:t>
            </a:r>
          </a:p>
          <a:p>
            <a:pPr lvl="1"/>
            <a:r>
              <a:rPr lang="en-US" dirty="0" smtClean="0"/>
              <a:t>Performance: recall 84 vs 66, precision 57 vs 42 %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14135-2BF9-4D41-BCD8-3D073286CD1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Evaluation based on distance from exact </a:t>
            </a:r>
            <a:r>
              <a:rPr lang="en-US" dirty="0" err="1" smtClean="0"/>
              <a:t>lat</a:t>
            </a:r>
            <a:r>
              <a:rPr lang="en-US" dirty="0" smtClean="0"/>
              <a:t>/</a:t>
            </a:r>
            <a:r>
              <a:rPr lang="en-US" dirty="0" err="1" smtClean="0"/>
              <a:t>lng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ICDE14</a:t>
            </a:r>
          </a:p>
          <a:p>
            <a:pPr lvl="1"/>
            <a:r>
              <a:rPr lang="en-US" dirty="0" smtClean="0"/>
              <a:t>For each u’s microblogs</a:t>
            </a:r>
          </a:p>
          <a:p>
            <a:pPr lvl="2"/>
            <a:r>
              <a:rPr lang="en-US" dirty="0" smtClean="0"/>
              <a:t>Get exact locations (using sub-strings and hierarchical POI tree)</a:t>
            </a:r>
          </a:p>
          <a:p>
            <a:pPr lvl="2"/>
            <a:r>
              <a:rPr lang="en-US" dirty="0" smtClean="0"/>
              <a:t>Get fuzzy locations (edit distance)</a:t>
            </a:r>
          </a:p>
          <a:p>
            <a:pPr lvl="1"/>
            <a:r>
              <a:rPr lang="en-US" dirty="0" smtClean="0"/>
              <a:t>Aggregate locations of all u’s microblogs</a:t>
            </a:r>
          </a:p>
          <a:p>
            <a:pPr lvl="1"/>
            <a:r>
              <a:rPr lang="en-US" dirty="0" smtClean="0"/>
              <a:t>Get top-k locations for u’s</a:t>
            </a:r>
          </a:p>
          <a:p>
            <a:pPr lvl="2"/>
            <a:r>
              <a:rPr lang="en-US" dirty="0" smtClean="0"/>
              <a:t>For each location L, get L coverage</a:t>
            </a:r>
          </a:p>
          <a:p>
            <a:pPr lvl="1"/>
            <a:r>
              <a:rPr lang="en-US" dirty="0" smtClean="0"/>
              <a:t>For each microblog, refine top-k locations</a:t>
            </a:r>
          </a:p>
          <a:p>
            <a:pPr lvl="2"/>
            <a:r>
              <a:rPr lang="en-US" dirty="0" smtClean="0"/>
              <a:t>To assign microblog-specific k locations</a:t>
            </a:r>
          </a:p>
          <a:p>
            <a:pPr lvl="2"/>
            <a:r>
              <a:rPr lang="en-US" dirty="0" smtClean="0"/>
              <a:t>Perform comparison (based on </a:t>
            </a:r>
            <a:r>
              <a:rPr lang="en-US" dirty="0" err="1" smtClean="0"/>
              <a:t>LCAncestors</a:t>
            </a:r>
            <a:r>
              <a:rPr lang="en-US" dirty="0" smtClean="0"/>
              <a:t>) between m-locations and u-locations</a:t>
            </a:r>
          </a:p>
          <a:p>
            <a:pPr lvl="1"/>
            <a:r>
              <a:rPr lang="en-US" dirty="0" smtClean="0"/>
              <a:t>Performance: 12K/sec to 7K/sec based on matching type with high precision, recall, and F-measure (90+%) with very low threshold (100 meters)</a:t>
            </a:r>
          </a:p>
          <a:p>
            <a:r>
              <a:rPr lang="en-US" dirty="0" smtClean="0"/>
              <a:t>WWW12:</a:t>
            </a:r>
          </a:p>
          <a:p>
            <a:pPr lvl="1"/>
            <a:r>
              <a:rPr lang="en-US" dirty="0" smtClean="0"/>
              <a:t>Classification based location assignment</a:t>
            </a:r>
          </a:p>
          <a:p>
            <a:pPr lvl="1"/>
            <a:r>
              <a:rPr lang="en-US" dirty="0" smtClean="0"/>
              <a:t>Through associations between location and relevant keywords</a:t>
            </a:r>
          </a:p>
          <a:p>
            <a:pPr lvl="1"/>
            <a:r>
              <a:rPr lang="en-US" dirty="0" smtClean="0"/>
              <a:t>Similarity measure is cosine similarity</a:t>
            </a:r>
          </a:p>
          <a:p>
            <a:pPr lvl="1"/>
            <a:r>
              <a:rPr lang="en-US" dirty="0" smtClean="0"/>
              <a:t>Precision: 30-60% (30km threshold)</a:t>
            </a:r>
          </a:p>
          <a:p>
            <a:pPr lvl="1"/>
            <a:r>
              <a:rPr lang="en-US" dirty="0" smtClean="0"/>
              <a:t>With 100 meters threshold, precision 10-20%</a:t>
            </a:r>
          </a:p>
          <a:p>
            <a:r>
              <a:rPr lang="en-US" dirty="0" smtClean="0"/>
              <a:t>ICWSM12:</a:t>
            </a:r>
          </a:p>
          <a:p>
            <a:pPr lvl="1"/>
            <a:r>
              <a:rPr lang="en-US" dirty="0" smtClean="0"/>
              <a:t>Classification using SVM, NB, MNB</a:t>
            </a:r>
          </a:p>
          <a:p>
            <a:pPr lvl="1"/>
            <a:r>
              <a:rPr lang="en-US" dirty="0" smtClean="0"/>
              <a:t>Features: words, </a:t>
            </a:r>
            <a:r>
              <a:rPr lang="en-US" dirty="0" err="1" smtClean="0"/>
              <a:t>hashtages</a:t>
            </a:r>
            <a:r>
              <a:rPr lang="en-US" dirty="0" smtClean="0"/>
              <a:t>, places (NER)</a:t>
            </a:r>
          </a:p>
          <a:p>
            <a:pPr lvl="1"/>
            <a:r>
              <a:rPr lang="en-US" dirty="0" smtClean="0"/>
              <a:t>Classifier ensemble based on </a:t>
            </a:r>
            <a:r>
              <a:rPr lang="en-US" dirty="0" err="1" smtClean="0"/>
              <a:t>timezone</a:t>
            </a:r>
            <a:r>
              <a:rPr lang="en-US" dirty="0" smtClean="0"/>
              <a:t> and </a:t>
            </a:r>
            <a:r>
              <a:rPr lang="en-US" dirty="0" err="1" smtClean="0"/>
              <a:t>loc</a:t>
            </a:r>
            <a:r>
              <a:rPr lang="en-US" dirty="0" smtClean="0"/>
              <a:t> classifications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threshold,Accuracy</a:t>
            </a:r>
            <a:r>
              <a:rPr lang="en-US" dirty="0" smtClean="0"/>
              <a:t>): (20%,100m) (80%,800mile)</a:t>
            </a:r>
          </a:p>
          <a:p>
            <a:r>
              <a:rPr lang="en-US" dirty="0" smtClean="0"/>
              <a:t>W3C13:</a:t>
            </a:r>
          </a:p>
          <a:p>
            <a:r>
              <a:rPr lang="en-US" dirty="0" smtClean="0"/>
              <a:t>	NER using existing tools as is (evaluate different packages)</a:t>
            </a:r>
          </a:p>
          <a:p>
            <a:r>
              <a:rPr lang="en-US" dirty="0" smtClean="0"/>
              <a:t>W3C14:</a:t>
            </a:r>
            <a:br>
              <a:rPr lang="en-US" dirty="0" smtClean="0"/>
            </a:br>
            <a:r>
              <a:rPr lang="en-US" dirty="0" smtClean="0"/>
              <a:t>	label</a:t>
            </a:r>
            <a:r>
              <a:rPr lang="en-US" baseline="0" dirty="0" smtClean="0"/>
              <a:t> tweet words with locations</a:t>
            </a:r>
          </a:p>
          <a:p>
            <a:r>
              <a:rPr lang="en-US" baseline="0" dirty="0" smtClean="0"/>
              <a:t>	classify based on </a:t>
            </a:r>
            <a:r>
              <a:rPr lang="en-US" baseline="0" dirty="0" err="1" smtClean="0"/>
              <a:t>prob</a:t>
            </a:r>
            <a:r>
              <a:rPr lang="en-US" baseline="0" dirty="0" smtClean="0"/>
              <a:t> models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(</a:t>
            </a:r>
            <a:r>
              <a:rPr lang="en-US" dirty="0" err="1" smtClean="0"/>
              <a:t>threshold,Accuracy</a:t>
            </a:r>
            <a:r>
              <a:rPr lang="en-US" dirty="0" smtClean="0"/>
              <a:t>): (&lt;10%,100m) (80%,30km) (90+%,100km)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KyeLoc</a:t>
            </a:r>
            <a:r>
              <a:rPr lang="en-US" dirty="0" smtClean="0"/>
              <a:t>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Not</a:t>
            </a:r>
            <a:r>
              <a:rPr lang="en-US" baseline="0" dirty="0" smtClean="0"/>
              <a:t> related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given tweets and locations, identifies which is home and which is work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14135-2BF9-4D41-BCD8-3D073286CD1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64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Evaluation based on distance from exact </a:t>
            </a:r>
            <a:r>
              <a:rPr lang="en-US" dirty="0" err="1" smtClean="0"/>
              <a:t>lat</a:t>
            </a:r>
            <a:r>
              <a:rPr lang="en-US" dirty="0" smtClean="0"/>
              <a:t>/</a:t>
            </a:r>
            <a:r>
              <a:rPr lang="en-US" dirty="0" err="1" smtClean="0"/>
              <a:t>lng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Performance: 95+% precision with 100M threshold, cope up with 7-12K/sec</a:t>
            </a:r>
          </a:p>
          <a:p>
            <a:endParaRPr lang="en-US" dirty="0" smtClean="0"/>
          </a:p>
          <a:p>
            <a:r>
              <a:rPr lang="en-US" dirty="0" smtClean="0"/>
              <a:t>ICDE14</a:t>
            </a:r>
          </a:p>
          <a:p>
            <a:pPr lvl="1"/>
            <a:r>
              <a:rPr lang="en-US" dirty="0" smtClean="0"/>
              <a:t>For each u’s microblogs</a:t>
            </a:r>
          </a:p>
          <a:p>
            <a:pPr lvl="2"/>
            <a:r>
              <a:rPr lang="en-US" dirty="0" smtClean="0"/>
              <a:t>Get exact locations (using sub-strings and hierarchical POI tree)</a:t>
            </a:r>
          </a:p>
          <a:p>
            <a:pPr lvl="2"/>
            <a:r>
              <a:rPr lang="en-US" dirty="0" smtClean="0"/>
              <a:t>Get fuzzy locations (edit distance)</a:t>
            </a:r>
          </a:p>
          <a:p>
            <a:pPr lvl="1"/>
            <a:r>
              <a:rPr lang="en-US" dirty="0" smtClean="0"/>
              <a:t>Aggregate locations of all u’s microblogs</a:t>
            </a:r>
          </a:p>
          <a:p>
            <a:pPr lvl="1"/>
            <a:r>
              <a:rPr lang="en-US" dirty="0" smtClean="0"/>
              <a:t>Get top-k locations for u’s</a:t>
            </a:r>
          </a:p>
          <a:p>
            <a:pPr lvl="2"/>
            <a:r>
              <a:rPr lang="en-US" dirty="0" smtClean="0"/>
              <a:t>For each location L, get L coverage</a:t>
            </a:r>
          </a:p>
          <a:p>
            <a:pPr lvl="1"/>
            <a:r>
              <a:rPr lang="en-US" dirty="0" smtClean="0"/>
              <a:t>For each microblog, refine top-k locations</a:t>
            </a:r>
          </a:p>
          <a:p>
            <a:pPr lvl="2"/>
            <a:r>
              <a:rPr lang="en-US" dirty="0" smtClean="0"/>
              <a:t>To assign microblog-specific k locations</a:t>
            </a:r>
          </a:p>
          <a:p>
            <a:pPr lvl="2"/>
            <a:r>
              <a:rPr lang="en-US" dirty="0" smtClean="0"/>
              <a:t>Perform comparison (based on </a:t>
            </a:r>
            <a:r>
              <a:rPr lang="en-US" dirty="0" err="1" smtClean="0"/>
              <a:t>LCAncestors</a:t>
            </a:r>
            <a:r>
              <a:rPr lang="en-US" dirty="0" smtClean="0"/>
              <a:t>) between m-locations and u-locations</a:t>
            </a:r>
          </a:p>
          <a:p>
            <a:pPr lvl="1"/>
            <a:r>
              <a:rPr lang="en-US" dirty="0" smtClean="0"/>
              <a:t>Performance: 12K/sec to 7K/sec based on matching type with high precision, recall, and F-measure (90+%) with very low threshold (100 meters)</a:t>
            </a:r>
          </a:p>
          <a:p>
            <a:r>
              <a:rPr lang="en-US" dirty="0" smtClean="0"/>
              <a:t>WWW12:</a:t>
            </a:r>
          </a:p>
          <a:p>
            <a:pPr lvl="1"/>
            <a:r>
              <a:rPr lang="en-US" dirty="0" smtClean="0"/>
              <a:t>Classification based location assignment</a:t>
            </a:r>
          </a:p>
          <a:p>
            <a:pPr lvl="1"/>
            <a:r>
              <a:rPr lang="en-US" dirty="0" smtClean="0"/>
              <a:t>Through associations between location and relevant keywords</a:t>
            </a:r>
          </a:p>
          <a:p>
            <a:pPr lvl="1"/>
            <a:r>
              <a:rPr lang="en-US" dirty="0" smtClean="0"/>
              <a:t>Similarity measure is cosine similarity</a:t>
            </a:r>
          </a:p>
          <a:p>
            <a:pPr lvl="1"/>
            <a:r>
              <a:rPr lang="en-US" dirty="0" smtClean="0"/>
              <a:t>Precision: 30-60% (30km threshold)</a:t>
            </a:r>
          </a:p>
          <a:p>
            <a:pPr lvl="1"/>
            <a:r>
              <a:rPr lang="en-US" dirty="0" smtClean="0"/>
              <a:t>With 100 meters threshold, precision 10-20%</a:t>
            </a:r>
          </a:p>
          <a:p>
            <a:r>
              <a:rPr lang="en-US" dirty="0" smtClean="0"/>
              <a:t>ICWSM12:</a:t>
            </a:r>
          </a:p>
          <a:p>
            <a:pPr lvl="1"/>
            <a:r>
              <a:rPr lang="en-US" dirty="0" smtClean="0"/>
              <a:t>Classification using SVM, NB, MNB</a:t>
            </a:r>
          </a:p>
          <a:p>
            <a:pPr lvl="1"/>
            <a:r>
              <a:rPr lang="en-US" dirty="0" smtClean="0"/>
              <a:t>Features: words, </a:t>
            </a:r>
            <a:r>
              <a:rPr lang="en-US" dirty="0" err="1" smtClean="0"/>
              <a:t>hashtages</a:t>
            </a:r>
            <a:r>
              <a:rPr lang="en-US" dirty="0" smtClean="0"/>
              <a:t>, places (NER)</a:t>
            </a:r>
          </a:p>
          <a:p>
            <a:pPr lvl="1"/>
            <a:r>
              <a:rPr lang="en-US" dirty="0" smtClean="0"/>
              <a:t>Classifier ensemble based on </a:t>
            </a:r>
            <a:r>
              <a:rPr lang="en-US" dirty="0" err="1" smtClean="0"/>
              <a:t>timezone</a:t>
            </a:r>
            <a:r>
              <a:rPr lang="en-US" dirty="0" smtClean="0"/>
              <a:t> and </a:t>
            </a:r>
            <a:r>
              <a:rPr lang="en-US" dirty="0" err="1" smtClean="0"/>
              <a:t>loc</a:t>
            </a:r>
            <a:r>
              <a:rPr lang="en-US" dirty="0" smtClean="0"/>
              <a:t> classifications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threshold,Accuracy</a:t>
            </a:r>
            <a:r>
              <a:rPr lang="en-US" dirty="0" smtClean="0"/>
              <a:t>): (20%,100m) (80%,800mile)</a:t>
            </a:r>
          </a:p>
          <a:p>
            <a:r>
              <a:rPr lang="en-US" dirty="0" smtClean="0"/>
              <a:t>W3C13:</a:t>
            </a:r>
          </a:p>
          <a:p>
            <a:r>
              <a:rPr lang="en-US" dirty="0" smtClean="0"/>
              <a:t>	NER using existing tools as is (evaluate different packages)</a:t>
            </a:r>
          </a:p>
          <a:p>
            <a:r>
              <a:rPr lang="en-US" dirty="0" smtClean="0"/>
              <a:t>W3C14:</a:t>
            </a:r>
            <a:br>
              <a:rPr lang="en-US" dirty="0" smtClean="0"/>
            </a:br>
            <a:r>
              <a:rPr lang="en-US" dirty="0" smtClean="0"/>
              <a:t>	label</a:t>
            </a:r>
            <a:r>
              <a:rPr lang="en-US" baseline="0" dirty="0" smtClean="0"/>
              <a:t> tweet words with locations</a:t>
            </a:r>
          </a:p>
          <a:p>
            <a:r>
              <a:rPr lang="en-US" baseline="0" dirty="0" smtClean="0"/>
              <a:t>	classify based on </a:t>
            </a:r>
            <a:r>
              <a:rPr lang="en-US" baseline="0" dirty="0" err="1" smtClean="0"/>
              <a:t>prob</a:t>
            </a:r>
            <a:r>
              <a:rPr lang="en-US" baseline="0" dirty="0" smtClean="0"/>
              <a:t> models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(</a:t>
            </a:r>
            <a:r>
              <a:rPr lang="en-US" dirty="0" err="1" smtClean="0"/>
              <a:t>threshold,Accuracy</a:t>
            </a:r>
            <a:r>
              <a:rPr lang="en-US" dirty="0" smtClean="0"/>
              <a:t>): (&lt;10%,100m) (80%,30km) (90+%,100km)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KyeLoc</a:t>
            </a:r>
            <a:r>
              <a:rPr lang="en-US" dirty="0" smtClean="0"/>
              <a:t>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Not</a:t>
            </a:r>
            <a:r>
              <a:rPr lang="en-US" baseline="0" dirty="0" smtClean="0"/>
              <a:t> related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	given tweets and locations, identifies which is home and which is work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14135-2BF9-4D41-BCD8-3D073286CD1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64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14135-2BF9-4D41-BCD8-3D073286CD1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43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14135-2BF9-4D41-BCD8-3D073286CD1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4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 sources of overhead in processing transactions:</a:t>
            </a:r>
          </a:p>
          <a:p>
            <a:pPr lvl="1"/>
            <a:r>
              <a:rPr lang="en-US" dirty="0" smtClean="0"/>
              <a:t>Multi-threading</a:t>
            </a:r>
          </a:p>
          <a:p>
            <a:pPr lvl="1"/>
            <a:r>
              <a:rPr lang="en-US" dirty="0" smtClean="0"/>
              <a:t>Buffer management</a:t>
            </a:r>
          </a:p>
          <a:p>
            <a:pPr lvl="1"/>
            <a:r>
              <a:rPr lang="en-US" dirty="0" smtClean="0"/>
              <a:t>Locking (concurrency control)</a:t>
            </a:r>
          </a:p>
          <a:p>
            <a:pPr lvl="1"/>
            <a:r>
              <a:rPr lang="en-US" dirty="0" smtClean="0"/>
              <a:t>Logging</a:t>
            </a:r>
          </a:p>
          <a:p>
            <a:r>
              <a:rPr lang="en-US" dirty="0" smtClean="0"/>
              <a:t>Mitigation:</a:t>
            </a:r>
          </a:p>
          <a:p>
            <a:pPr lvl="1"/>
            <a:r>
              <a:rPr lang="en-US" dirty="0" smtClean="0"/>
              <a:t>Threads: Shared memory divided into chunks, each assigned to single CPU core, then no parallelism or threads</a:t>
            </a:r>
          </a:p>
          <a:p>
            <a:pPr lvl="1"/>
            <a:r>
              <a:rPr lang="en-US" dirty="0" smtClean="0"/>
              <a:t>Buffer: All data stored in main-memory, no disk and so no buffer</a:t>
            </a:r>
          </a:p>
          <a:p>
            <a:pPr lvl="1"/>
            <a:r>
              <a:rPr lang="en-US" dirty="0" smtClean="0"/>
              <a:t>Locking: use deterministic order, so no concurrency</a:t>
            </a:r>
          </a:p>
          <a:p>
            <a:pPr lvl="2"/>
            <a:r>
              <a:rPr lang="en-US" dirty="0" smtClean="0"/>
              <a:t>Single-node transactions serialized at the node</a:t>
            </a:r>
          </a:p>
          <a:p>
            <a:pPr lvl="2"/>
            <a:r>
              <a:rPr lang="en-US" dirty="0" smtClean="0"/>
              <a:t>Otherwise, a global controller makes serialization</a:t>
            </a:r>
          </a:p>
          <a:p>
            <a:pPr lvl="1"/>
            <a:r>
              <a:rPr lang="en-US" dirty="0" smtClean="0"/>
              <a:t>HA &amp; Recovery: </a:t>
            </a:r>
            <a:r>
              <a:rPr lang="en-US" dirty="0" err="1" smtClean="0"/>
              <a:t>xact</a:t>
            </a:r>
            <a:r>
              <a:rPr lang="en-US" dirty="0" smtClean="0"/>
              <a:t> runs on all replicas </a:t>
            </a:r>
            <a:r>
              <a:rPr lang="en-US" dirty="0" err="1" smtClean="0"/>
              <a:t>simultanuously</a:t>
            </a:r>
            <a:endParaRPr lang="en-US" dirty="0" smtClean="0"/>
          </a:p>
          <a:p>
            <a:pPr lvl="2"/>
            <a:r>
              <a:rPr lang="en-US" dirty="0" smtClean="0"/>
              <a:t>Local failures:</a:t>
            </a:r>
          </a:p>
          <a:p>
            <a:pPr lvl="3"/>
            <a:r>
              <a:rPr lang="en-US" dirty="0" smtClean="0"/>
              <a:t>Alive messages and recovery in background through state exchange</a:t>
            </a:r>
          </a:p>
          <a:p>
            <a:pPr lvl="2"/>
            <a:r>
              <a:rPr lang="en-US" dirty="0" smtClean="0"/>
              <a:t>Global failures: </a:t>
            </a:r>
          </a:p>
          <a:p>
            <a:pPr lvl="3"/>
            <a:r>
              <a:rPr lang="en-US" dirty="0" smtClean="0"/>
              <a:t>Checkpoints write current data state to disk, indexes no </a:t>
            </a:r>
            <a:r>
              <a:rPr lang="en-US" dirty="0" err="1" smtClean="0"/>
              <a:t>checkpointed</a:t>
            </a:r>
            <a:r>
              <a:rPr lang="en-US" dirty="0" smtClean="0"/>
              <a:t>, but re-built (5% performance degradation)</a:t>
            </a:r>
          </a:p>
          <a:p>
            <a:pPr lvl="3"/>
            <a:r>
              <a:rPr lang="en-US" dirty="0" smtClean="0"/>
              <a:t>Transaction log maintained with </a:t>
            </a:r>
            <a:r>
              <a:rPr lang="en-US" dirty="0" err="1" smtClean="0"/>
              <a:t>xact</a:t>
            </a:r>
            <a:r>
              <a:rPr lang="en-US" dirty="0" smtClean="0"/>
              <a:t> parameters.</a:t>
            </a:r>
          </a:p>
          <a:p>
            <a:pPr lvl="3"/>
            <a:r>
              <a:rPr lang="en-US" dirty="0" smtClean="0"/>
              <a:t>On failure, data image loaded, </a:t>
            </a:r>
            <a:r>
              <a:rPr lang="en-US" dirty="0" err="1" smtClean="0"/>
              <a:t>xact</a:t>
            </a:r>
            <a:r>
              <a:rPr lang="en-US" dirty="0" smtClean="0"/>
              <a:t> log loaded, and </a:t>
            </a:r>
            <a:r>
              <a:rPr lang="en-US" dirty="0" err="1" smtClean="0"/>
              <a:t>unpersisted</a:t>
            </a:r>
            <a:r>
              <a:rPr lang="en-US" dirty="0" smtClean="0"/>
              <a:t> </a:t>
            </a:r>
            <a:r>
              <a:rPr lang="en-US" dirty="0" err="1" smtClean="0"/>
              <a:t>xacts</a:t>
            </a:r>
            <a:r>
              <a:rPr lang="en-US" dirty="0" smtClean="0"/>
              <a:t> are re-done</a:t>
            </a:r>
          </a:p>
          <a:p>
            <a:pPr lvl="3"/>
            <a:r>
              <a:rPr lang="en-US" dirty="0" smtClean="0"/>
              <a:t>Alternatively: Logging results of each </a:t>
            </a:r>
            <a:r>
              <a:rPr lang="en-US" dirty="0" err="1" smtClean="0"/>
              <a:t>xact</a:t>
            </a:r>
            <a:r>
              <a:rPr lang="en-US" dirty="0" smtClean="0"/>
              <a:t> gives 67% degradation (three times less throughput than data logging)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14135-2BF9-4D41-BCD8-3D073286CD1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26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white">
          <a:xfrm>
            <a:off x="609600" y="1600200"/>
            <a:ext cx="7924800" cy="1571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8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white">
          <a:xfrm>
            <a:off x="381000" y="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lang="en-US" altLang="ko-KR" sz="4800" b="1" i="1" kern="1200" dirty="0" smtClean="0">
                <a:solidFill>
                  <a:srgbClr val="FFCC00"/>
                </a:solidFill>
                <a:latin typeface="Arial Black" pitchFamily="34" charset="0"/>
                <a:ea typeface="굴림" pitchFamily="34" charset="-127"/>
                <a:cs typeface="HyhwpEQ"/>
              </a:rPr>
              <a:t>University of Minnesota</a:t>
            </a:r>
            <a:endParaRPr lang="en-US" altLang="ko-KR" sz="4800" b="1" i="1" kern="1200" dirty="0">
              <a:solidFill>
                <a:srgbClr val="FFCC00"/>
              </a:solidFill>
              <a:latin typeface="Arial Black" pitchFamily="34" charset="0"/>
              <a:ea typeface="굴림" pitchFamily="34" charset="-127"/>
              <a:cs typeface="HyhwpEQ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6540500"/>
            <a:ext cx="9144000" cy="31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6540500"/>
            <a:ext cx="2362200" cy="3048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800225"/>
            <a:ext cx="7848600" cy="1143000"/>
          </a:xfrm>
        </p:spPr>
        <p:txBody>
          <a:bodyPr/>
          <a:lstStyle>
            <a:lvl1pPr algn="ctr">
              <a:defRPr sz="3600">
                <a:solidFill>
                  <a:srgbClr val="800000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altLang="ko-KR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40200"/>
            <a:ext cx="7315200" cy="1371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 b="0">
                <a:solidFill>
                  <a:srgbClr val="B90337"/>
                </a:solidFill>
              </a:defRPr>
            </a:lvl1pPr>
          </a:lstStyle>
          <a:p>
            <a:r>
              <a:rPr lang="en-US" altLang="ko-KR" smtClean="0"/>
              <a:t>Click to edit Master subtitle style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 txBox="1">
            <a:spLocks noChangeArrowheads="1"/>
          </p:cNvSpPr>
          <p:nvPr/>
        </p:nvSpPr>
        <p:spPr>
          <a:xfrm>
            <a:off x="0" y="6540500"/>
            <a:ext cx="2362200" cy="3175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>
              <a:defRPr smtClean="0"/>
            </a:lvl1pPr>
          </a:lstStyle>
          <a:p>
            <a:pPr algn="ctr">
              <a:defRPr/>
            </a:pPr>
            <a:endParaRPr lang="en-US" sz="1400" b="1" dirty="0">
              <a:solidFill>
                <a:srgbClr val="C00000"/>
              </a:solidFill>
              <a:latin typeface="Arial" charset="0"/>
              <a:ea typeface="HyhwpEQ" pitchFamily="18" charset="-127"/>
              <a:cs typeface="+mn-cs"/>
            </a:endParaRPr>
          </a:p>
        </p:txBody>
      </p:sp>
      <p:pic>
        <p:nvPicPr>
          <p:cNvPr id="5" name="Picture 15" descr="MHwdmk-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" y="6597650"/>
            <a:ext cx="2286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00000"/>
              </a:buClr>
              <a:buSzPct val="130000"/>
              <a:buFont typeface="Arial" pitchFamily="34" charset="0"/>
              <a:buChar char="■"/>
              <a:defRPr b="0" baseline="0">
                <a:latin typeface="Arial" pitchFamily="34" charset="0"/>
              </a:defRPr>
            </a:lvl1pPr>
            <a:lvl2pPr marL="914400" indent="-457200">
              <a:buClr>
                <a:srgbClr val="800000"/>
              </a:buClr>
              <a:buFont typeface="Wingdings" pitchFamily="2" charset="2"/>
              <a:buChar char="q"/>
              <a:defRPr baseline="0">
                <a:latin typeface="Arial" pitchFamily="34" charset="0"/>
              </a:defRPr>
            </a:lvl2pPr>
            <a:lvl3pPr>
              <a:buClr>
                <a:srgbClr val="800000"/>
              </a:buClr>
              <a:buFont typeface="Wingdings" pitchFamily="2" charset="2"/>
              <a:buChar char="Ø"/>
              <a:defRPr baseline="0">
                <a:latin typeface="Arial" pitchFamily="34" charset="0"/>
              </a:defRPr>
            </a:lvl3pPr>
            <a:lvl4pPr>
              <a:buClr>
                <a:srgbClr val="800000"/>
              </a:buClr>
              <a:buSzPct val="150000"/>
              <a:buFont typeface="Courier New" pitchFamily="49" charset="0"/>
              <a:buChar char="o"/>
              <a:defRPr baseline="0">
                <a:latin typeface="Arial" pitchFamily="34" charset="0"/>
              </a:defRPr>
            </a:lvl4pPr>
            <a:lvl5pPr>
              <a:buClr>
                <a:srgbClr val="800000"/>
              </a:buClr>
              <a:buSzPct val="150000"/>
              <a:buFont typeface="Arial" pitchFamily="34" charset="0"/>
              <a:buChar char="•"/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0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540500"/>
            <a:ext cx="9144000" cy="31750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8077200" y="0"/>
            <a:ext cx="838200" cy="81915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7734300" y="152400"/>
            <a:ext cx="990600" cy="9144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85850"/>
            <a:ext cx="81534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 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715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dirty="0" smtClean="0"/>
          </a:p>
        </p:txBody>
      </p:sp>
      <p:sp>
        <p:nvSpPr>
          <p:cNvPr id="33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1800" y="6540500"/>
            <a:ext cx="1905000" cy="304800"/>
          </a:xfrm>
          <a:prstGeom prst="rect">
            <a:avLst/>
          </a:prstGeom>
        </p:spPr>
        <p:txBody>
          <a:bodyPr/>
          <a:lstStyle>
            <a:lvl1pPr algn="r">
              <a:defRPr sz="1400" baseline="0">
                <a:solidFill>
                  <a:srgbClr val="FFC000"/>
                </a:solidFill>
                <a:latin typeface="Arial" charset="0"/>
                <a:ea typeface="HyhwpEQ" pitchFamily="18" charset="-127"/>
                <a:cs typeface="+mn-cs"/>
              </a:defRPr>
            </a:lvl1pPr>
          </a:lstStyle>
          <a:p>
            <a:fld id="{CFDA877B-0090-47A8-854F-D8ADCAA89B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057650" y="6540500"/>
            <a:ext cx="1028700" cy="304800"/>
          </a:xfrm>
          <a:prstGeom prst="rect">
            <a:avLst/>
          </a:prstGeom>
        </p:spPr>
        <p:txBody>
          <a:bodyPr/>
          <a:lstStyle>
            <a:lvl1pPr>
              <a:defRPr sz="1400" b="1" i="0" baseline="0">
                <a:solidFill>
                  <a:srgbClr val="FFC000"/>
                </a:solidFill>
                <a:latin typeface="Arial" charset="0"/>
                <a:ea typeface="HyhwpEQ" pitchFamily="18" charset="-127"/>
                <a:cs typeface="+mn-cs"/>
              </a:defRPr>
            </a:lvl1pPr>
          </a:lstStyle>
          <a:p>
            <a:fld id="{DBE16A18-5CDE-442C-92C2-798915470CF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35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40500"/>
            <a:ext cx="2362200" cy="3175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ctr">
              <a:defRPr sz="1400" b="1" i="0" baseline="0">
                <a:solidFill>
                  <a:srgbClr val="C00000"/>
                </a:solidFill>
                <a:latin typeface="Arial" charset="0"/>
                <a:ea typeface="HyhwpEQ" pitchFamily="18" charset="-127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540500"/>
            <a:ext cx="9144000" cy="31750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077200" y="0"/>
            <a:ext cx="838200" cy="81915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734300" y="152400"/>
            <a:ext cx="990600" cy="9144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8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6540500"/>
            <a:ext cx="9144000" cy="31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8077200" y="0"/>
            <a:ext cx="838200" cy="8191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7734300" y="152400"/>
            <a:ext cx="990600" cy="9144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9" name="Picture 14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7962" y="271462"/>
            <a:ext cx="858838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 txBox="1">
            <a:spLocks noChangeArrowheads="1"/>
          </p:cNvSpPr>
          <p:nvPr/>
        </p:nvSpPr>
        <p:spPr>
          <a:xfrm>
            <a:off x="0" y="6540500"/>
            <a:ext cx="2362200" cy="3175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>
              <a:defRPr smtClean="0"/>
            </a:lvl1pPr>
          </a:lstStyle>
          <a:p>
            <a:pPr algn="ctr">
              <a:defRPr/>
            </a:pPr>
            <a:endParaRPr lang="en-US" sz="1400" b="1" dirty="0">
              <a:solidFill>
                <a:srgbClr val="C00000"/>
              </a:solidFill>
              <a:latin typeface="Arial" charset="0"/>
              <a:ea typeface="HyhwpEQ" pitchFamily="18" charset="-127"/>
              <a:cs typeface="+mn-cs"/>
            </a:endParaRPr>
          </a:p>
        </p:txBody>
      </p:sp>
      <p:pic>
        <p:nvPicPr>
          <p:cNvPr id="22" name="Picture 15" descr="MHwdmk-RG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75" y="6597650"/>
            <a:ext cx="2286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8"/>
          <p:cNvSpPr txBox="1">
            <a:spLocks noChangeArrowheads="1"/>
          </p:cNvSpPr>
          <p:nvPr/>
        </p:nvSpPr>
        <p:spPr>
          <a:xfrm>
            <a:off x="70866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A3769-41D6-4367-AD8E-6C96DF50AD27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pitchFamily="34" charset="0"/>
                <a:ea typeface="HyhwpEQ"/>
                <a:cs typeface="HyhwpEQ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pitchFamily="34" charset="0"/>
              <a:ea typeface="HyhwpEQ"/>
              <a:cs typeface="HyhwpEQ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HY견고딕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AutoNum type="arabicPeriod"/>
        <a:defRPr sz="2400" b="1">
          <a:solidFill>
            <a:schemeClr val="tx1"/>
          </a:solidFill>
          <a:latin typeface="+mn-lt"/>
          <a:ea typeface="+mn-ea"/>
          <a:cs typeface="HyhwpEQ"/>
        </a:defRPr>
      </a:lvl1pPr>
      <a:lvl2pPr marL="8382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AutoNum type="circleNumDbPlain"/>
        <a:defRPr sz="2000">
          <a:solidFill>
            <a:schemeClr val="tx1"/>
          </a:solidFill>
          <a:latin typeface="+mn-lt"/>
          <a:ea typeface="+mn-ea"/>
          <a:cs typeface="HyhwpEQ"/>
        </a:defRPr>
      </a:lvl2pPr>
      <a:lvl3pPr marL="12954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0.png"/><Relationship Id="rId7" Type="http://schemas.openxmlformats.org/officeDocument/2006/relationships/image" Target="../media/image13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1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636912"/>
            <a:ext cx="9144000" cy="1143000"/>
          </a:xfrm>
        </p:spPr>
        <p:txBody>
          <a:bodyPr/>
          <a:lstStyle/>
          <a:p>
            <a:r>
              <a:rPr lang="en-US" dirty="0">
                <a:effectLst/>
              </a:rPr>
              <a:t>Microblogs Data Management </a:t>
            </a:r>
            <a:r>
              <a:rPr lang="en-US" dirty="0" smtClean="0">
                <a:effectLst/>
              </a:rPr>
              <a:t>and Analysis</a:t>
            </a:r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971600" y="4361656"/>
            <a:ext cx="7315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None/>
              <a:defRPr sz="2200" b="0">
                <a:solidFill>
                  <a:srgbClr val="B90337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1800"/>
              </a:spcAft>
            </a:pPr>
            <a:r>
              <a:rPr lang="en-US" kern="0" dirty="0"/>
              <a:t>Amr </a:t>
            </a:r>
            <a:r>
              <a:rPr lang="en-US" kern="0" dirty="0" smtClean="0"/>
              <a:t>Magdy		Mohamed </a:t>
            </a:r>
            <a:r>
              <a:rPr lang="en-US" kern="0" dirty="0"/>
              <a:t>F. </a:t>
            </a:r>
            <a:r>
              <a:rPr lang="en-US" kern="0" dirty="0" err="1" smtClean="0"/>
              <a:t>Mokbel</a:t>
            </a:r>
            <a:endParaRPr lang="en-US" kern="0" dirty="0" smtClean="0"/>
          </a:p>
          <a:p>
            <a:r>
              <a:rPr lang="en-US" kern="0" dirty="0" smtClean="0"/>
              <a:t>Department of Computer Science and Engineering</a:t>
            </a:r>
          </a:p>
          <a:p>
            <a:r>
              <a:rPr lang="en-US" kern="0" dirty="0" smtClean="0"/>
              <a:t>University of Minnesota – Twin Cities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959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-7030" y="6254428"/>
            <a:ext cx="9144000" cy="287162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39" name="Picture 4" descr="C:\Users\amr\AppData\Local\Microsoft\Windows\Temporary Internet Files\Content.IE5\O0TXYDCH\MC90043262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48" y="2924944"/>
            <a:ext cx="1022406" cy="102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01384" cy="5391150"/>
          </a:xfrm>
        </p:spPr>
        <p:txBody>
          <a:bodyPr/>
          <a:lstStyle/>
          <a:p>
            <a:r>
              <a:rPr lang="en-US" dirty="0" smtClean="0"/>
              <a:t>SQL-like languages, tailored for microblogs specs</a:t>
            </a:r>
          </a:p>
          <a:p>
            <a:r>
              <a:rPr lang="en-US" dirty="0" err="1" smtClean="0"/>
              <a:t>TweeQL</a:t>
            </a:r>
            <a:r>
              <a:rPr lang="en-US" dirty="0" smtClean="0"/>
              <a:t>: Select-Project-Join-Aggregate queries</a:t>
            </a:r>
            <a:endParaRPr lang="en-US" sz="1000" dirty="0" smtClean="0"/>
          </a:p>
          <a:p>
            <a:pPr lvl="1"/>
            <a:r>
              <a:rPr lang="en-US" dirty="0" smtClean="0"/>
              <a:t>SELECT </a:t>
            </a:r>
            <a:r>
              <a:rPr lang="en-US" dirty="0"/>
              <a:t>sentiment (text), latitude (</a:t>
            </a:r>
            <a:r>
              <a:rPr lang="en-US" dirty="0" err="1"/>
              <a:t>loc</a:t>
            </a:r>
            <a:r>
              <a:rPr lang="en-US" dirty="0"/>
              <a:t>), longitude (</a:t>
            </a:r>
            <a:r>
              <a:rPr lang="en-US" dirty="0" err="1"/>
              <a:t>loc</a:t>
            </a:r>
            <a:r>
              <a:rPr lang="en-US" dirty="0"/>
              <a:t>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twitter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 </a:t>
            </a:r>
            <a:r>
              <a:rPr lang="en-US" dirty="0"/>
              <a:t>text contains ‘</a:t>
            </a:r>
            <a:r>
              <a:rPr lang="en-US" dirty="0" err="1"/>
              <a:t>obama</a:t>
            </a:r>
            <a:r>
              <a:rPr lang="en-US" dirty="0"/>
              <a:t>’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WINDOW </a:t>
            </a:r>
            <a:r>
              <a:rPr lang="en-US" dirty="0"/>
              <a:t>3 hours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Languages: </a:t>
            </a:r>
            <a:r>
              <a:rPr lang="en-US" dirty="0" err="1" smtClean="0"/>
              <a:t>TweeQL</a:t>
            </a:r>
            <a:endParaRPr lang="en-US" dirty="0"/>
          </a:p>
        </p:txBody>
      </p:sp>
      <p:sp>
        <p:nvSpPr>
          <p:cNvPr id="4" name="Citation"/>
          <p:cNvSpPr/>
          <p:nvPr/>
        </p:nvSpPr>
        <p:spPr>
          <a:xfrm>
            <a:off x="-77652" y="6208846"/>
            <a:ext cx="9732068" cy="36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40" dirty="0" smtClean="0">
                <a:latin typeface="Arial" panose="020B0604020202020204" pitchFamily="34" charset="0"/>
                <a:cs typeface="Arial" panose="020B0604020202020204" pitchFamily="34" charset="0"/>
              </a:rPr>
              <a:t>[51] A. Marcus </a:t>
            </a:r>
            <a:r>
              <a:rPr lang="en-US" sz="174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740" dirty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1740" i="1" dirty="0">
                <a:latin typeface="Arial" panose="020B0604020202020204" pitchFamily="34" charset="0"/>
                <a:cs typeface="Arial" panose="020B0604020202020204" pitchFamily="34" charset="0"/>
              </a:rPr>
              <a:t>Tweets as Data: Demonstration of </a:t>
            </a:r>
            <a:r>
              <a:rPr lang="en-US" sz="1740" i="1" dirty="0" err="1">
                <a:latin typeface="Arial" panose="020B0604020202020204" pitchFamily="34" charset="0"/>
                <a:cs typeface="Arial" panose="020B0604020202020204" pitchFamily="34" charset="0"/>
              </a:rPr>
              <a:t>TweeQL</a:t>
            </a:r>
            <a:r>
              <a:rPr lang="en-US" sz="1740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740" i="1" dirty="0" err="1">
                <a:latin typeface="Arial" panose="020B0604020202020204" pitchFamily="34" charset="0"/>
                <a:cs typeface="Arial" panose="020B0604020202020204" pitchFamily="34" charset="0"/>
              </a:rPr>
              <a:t>TwitInfo</a:t>
            </a:r>
            <a:r>
              <a:rPr lang="en-US" sz="1740" dirty="0">
                <a:latin typeface="Arial" panose="020B0604020202020204" pitchFamily="34" charset="0"/>
                <a:cs typeface="Arial" panose="020B0604020202020204" pitchFamily="34" charset="0"/>
              </a:rPr>
              <a:t>" In </a:t>
            </a:r>
            <a:r>
              <a:rPr lang="en-US" sz="174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SIGMOD’11</a:t>
            </a:r>
            <a:endParaRPr lang="en-US" sz="174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947719663"/>
              </p:ext>
            </p:extLst>
          </p:nvPr>
        </p:nvGraphicFramePr>
        <p:xfrm>
          <a:off x="1311864" y="5575592"/>
          <a:ext cx="5996440" cy="40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ounded Rectangle 20"/>
          <p:cNvSpPr/>
          <p:nvPr/>
        </p:nvSpPr>
        <p:spPr bwMode="auto">
          <a:xfrm>
            <a:off x="1335528" y="4509543"/>
            <a:ext cx="5972776" cy="1067419"/>
          </a:xfrm>
          <a:prstGeom prst="round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graphicFrame>
        <p:nvGraphicFramePr>
          <p:cNvPr id="2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828405"/>
              </p:ext>
            </p:extLst>
          </p:nvPr>
        </p:nvGraphicFramePr>
        <p:xfrm>
          <a:off x="827584" y="4547361"/>
          <a:ext cx="5726084" cy="97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888622" y="4737044"/>
            <a:ext cx="149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800000"/>
                </a:solidFill>
              </a:rPr>
              <a:t>TweeQL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47400" y="3916286"/>
            <a:ext cx="112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SQL-like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Queries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07936" y="3921795"/>
            <a:ext cx="1035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Query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6552792" y="3818723"/>
            <a:ext cx="0" cy="7064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6010955" y="3818723"/>
            <a:ext cx="0" cy="6928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473248" y="3015602"/>
            <a:ext cx="67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0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21" grpId="0" animBg="1"/>
      <p:bldGraphic spid="22" grpId="0">
        <p:bldAsOne/>
      </p:bldGraphic>
      <p:bldP spid="23" grpId="0"/>
      <p:bldP spid="24" grpId="0"/>
      <p:bldP spid="2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5298" y="6254428"/>
            <a:ext cx="9144000" cy="287162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39" name="Picture 4" descr="C:\Users\amr\AppData\Local\Microsoft\Windows\Temporary Internet Files\Content.IE5\O0TXYDCH\MC900432626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48" y="1988840"/>
            <a:ext cx="1022406" cy="102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01384" cy="53911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MQL: Select-Project-Join-Count queries</a:t>
            </a:r>
            <a:endParaRPr lang="en-US" sz="1000" dirty="0" smtClean="0"/>
          </a:p>
          <a:p>
            <a:pPr marL="457200" lvl="1" indent="0">
              <a:buNone/>
            </a:pPr>
            <a:r>
              <a:rPr lang="en-US" dirty="0" smtClean="0"/>
              <a:t>SELECT * FROM </a:t>
            </a:r>
            <a:r>
              <a:rPr lang="en-US" dirty="0"/>
              <a:t>twitter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 </a:t>
            </a:r>
            <a:r>
              <a:rPr lang="en-US" dirty="0"/>
              <a:t>text contains ‘</a:t>
            </a:r>
            <a:r>
              <a:rPr lang="en-US" dirty="0" err="1"/>
              <a:t>obama</a:t>
            </a:r>
            <a:r>
              <a:rPr lang="en-US" dirty="0"/>
              <a:t>’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ORDER BY</a:t>
            </a:r>
            <a:r>
              <a:rPr lang="en-US" dirty="0" smtClean="0"/>
              <a:t> Max(timestamp)</a:t>
            </a:r>
            <a:br>
              <a:rPr lang="en-US" dirty="0" smtClean="0"/>
            </a:br>
            <a:r>
              <a:rPr lang="en-US" b="1" dirty="0" smtClean="0"/>
              <a:t>LIMT</a:t>
            </a:r>
            <a:r>
              <a:rPr lang="en-US" dirty="0" smtClean="0"/>
              <a:t> 20 </a:t>
            </a:r>
            <a:r>
              <a:rPr lang="en-US" b="1" dirty="0" smtClean="0"/>
              <a:t>ON</a:t>
            </a:r>
            <a:r>
              <a:rPr lang="en-US" dirty="0" smtClean="0"/>
              <a:t> </a:t>
            </a:r>
            <a:r>
              <a:rPr lang="en-US" b="1" dirty="0" smtClean="0"/>
              <a:t>LAST</a:t>
            </a:r>
            <a:r>
              <a:rPr lang="en-US" dirty="0" smtClean="0"/>
              <a:t> 30 </a:t>
            </a:r>
            <a:r>
              <a:rPr lang="en-US" b="1" dirty="0" smtClean="0"/>
              <a:t>DAYS</a:t>
            </a:r>
            <a:endParaRPr lang="en-US" b="1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Languages: MQL</a:t>
            </a:r>
            <a:endParaRPr lang="en-US" dirty="0"/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3804510674"/>
              </p:ext>
            </p:extLst>
          </p:nvPr>
        </p:nvGraphicFramePr>
        <p:xfrm>
          <a:off x="1311864" y="5287558"/>
          <a:ext cx="5996440" cy="868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ounded Rectangle 20"/>
          <p:cNvSpPr/>
          <p:nvPr/>
        </p:nvSpPr>
        <p:spPr bwMode="auto">
          <a:xfrm>
            <a:off x="1335528" y="3573016"/>
            <a:ext cx="5972776" cy="1715914"/>
          </a:xfrm>
          <a:prstGeom prst="round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graphicFrame>
        <p:nvGraphicFramePr>
          <p:cNvPr id="2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929234"/>
              </p:ext>
            </p:extLst>
          </p:nvPr>
        </p:nvGraphicFramePr>
        <p:xfrm>
          <a:off x="1424951" y="3717032"/>
          <a:ext cx="4945755" cy="1427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370706" y="4201923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MQL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47400" y="2980182"/>
            <a:ext cx="112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SQL-like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Queries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07936" y="2985691"/>
            <a:ext cx="1035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Query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Answer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6552792" y="2882619"/>
            <a:ext cx="0" cy="7064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6010955" y="2882619"/>
            <a:ext cx="0" cy="6928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473248" y="2079498"/>
            <a:ext cx="677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itation"/>
          <p:cNvSpPr/>
          <p:nvPr/>
        </p:nvSpPr>
        <p:spPr>
          <a:xfrm>
            <a:off x="-65540" y="6214068"/>
            <a:ext cx="951604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[52] A. Magdy and M. </a:t>
            </a:r>
            <a:r>
              <a:rPr lang="en-US" sz="17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Mokbel</a:t>
            </a:r>
            <a: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750" i="1" dirty="0" smtClean="0">
                <a:latin typeface="Arial" panose="020B0604020202020204" pitchFamily="34" charset="0"/>
                <a:cs typeface="Arial" panose="020B0604020202020204" pitchFamily="34" charset="0"/>
              </a:rPr>
              <a:t>Towards a Microblogs Data Management System</a:t>
            </a:r>
            <a:r>
              <a:rPr lang="en-US" sz="1750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50" b="1" dirty="0" smtClean="0">
                <a:latin typeface="Arial" panose="020B0604020202020204" pitchFamily="34" charset="0"/>
                <a:cs typeface="Arial" panose="020B0604020202020204" pitchFamily="34" charset="0"/>
              </a:rPr>
              <a:t>MDM’15</a:t>
            </a:r>
            <a:endParaRPr lang="en-US" sz="1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 bwMode="auto">
          <a:xfrm>
            <a:off x="1" y="1042103"/>
            <a:ext cx="9122152" cy="1223816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083717" y="1063369"/>
            <a:ext cx="8006536" cy="403021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1094351" y="1876582"/>
            <a:ext cx="8006536" cy="400289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18706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85850"/>
            <a:ext cx="9145016" cy="5391150"/>
          </a:xfrm>
        </p:spPr>
        <p:txBody>
          <a:bodyPr/>
          <a:lstStyle/>
          <a:p>
            <a:r>
              <a:rPr lang="en-US" dirty="0"/>
              <a:t>Query Signature: </a:t>
            </a:r>
            <a:endParaRPr lang="en-US" dirty="0" smtClean="0"/>
          </a:p>
          <a:p>
            <a:pPr marL="457200" lvl="1" indent="0" algn="ctr">
              <a:buNone/>
            </a:pPr>
            <a:r>
              <a:rPr lang="en-US" sz="2400" b="1" i="1" dirty="0" smtClean="0"/>
              <a:t>Find </a:t>
            </a:r>
            <a:r>
              <a:rPr lang="en-US" sz="2400" b="1" i="1" dirty="0">
                <a:solidFill>
                  <a:srgbClr val="FF0000"/>
                </a:solidFill>
              </a:rPr>
              <a:t>top-k </a:t>
            </a:r>
            <a:r>
              <a:rPr lang="en-US" sz="2400" b="1" i="1" dirty="0"/>
              <a:t>microblogs </a:t>
            </a:r>
            <a:r>
              <a:rPr lang="en-US" sz="2400" b="1" i="1" dirty="0">
                <a:solidFill>
                  <a:srgbClr val="FF0000"/>
                </a:solidFill>
              </a:rPr>
              <a:t>ranked</a:t>
            </a:r>
            <a:r>
              <a:rPr lang="en-US" sz="2400" b="1" i="1" dirty="0"/>
              <a:t> based on F</a:t>
            </a:r>
            <a:endParaRPr lang="en-US" b="1" i="1" dirty="0"/>
          </a:p>
          <a:p>
            <a:pPr lvl="1"/>
            <a:endParaRPr lang="en-US" sz="800" dirty="0" smtClean="0"/>
          </a:p>
          <a:p>
            <a:r>
              <a:rPr lang="en-US" dirty="0" smtClean="0"/>
              <a:t>Ranking Functions: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Temporal</a:t>
            </a:r>
          </a:p>
          <a:p>
            <a:pPr lvl="1"/>
            <a:r>
              <a:rPr lang="en-US" dirty="0" err="1" smtClean="0"/>
              <a:t>Spatio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temporal</a:t>
            </a:r>
          </a:p>
          <a:p>
            <a:pPr lvl="1"/>
            <a:r>
              <a:rPr lang="en-US" dirty="0" smtClean="0"/>
              <a:t>Significance-</a:t>
            </a:r>
            <a:r>
              <a:rPr lang="en-US" dirty="0" smtClean="0">
                <a:solidFill>
                  <a:srgbClr val="FF0000"/>
                </a:solidFill>
              </a:rPr>
              <a:t>temporal</a:t>
            </a:r>
          </a:p>
          <a:p>
            <a:pPr lvl="1"/>
            <a:r>
              <a:rPr lang="en-US" dirty="0" smtClean="0"/>
              <a:t>Socio-</a:t>
            </a:r>
            <a:r>
              <a:rPr lang="en-US" dirty="0" smtClean="0">
                <a:solidFill>
                  <a:srgbClr val="FF0000"/>
                </a:solidFill>
              </a:rPr>
              <a:t>temporal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Indexing design goals</a:t>
            </a:r>
          </a:p>
          <a:p>
            <a:pPr lvl="1"/>
            <a:r>
              <a:rPr lang="en-US" dirty="0" smtClean="0"/>
              <a:t>In-memory indexing optimized for high digestion rate</a:t>
            </a:r>
          </a:p>
          <a:p>
            <a:pPr lvl="1"/>
            <a:r>
              <a:rPr lang="en-US" dirty="0" smtClean="0"/>
              <a:t>Secondary storage indexing for fast retrieval of historical data</a:t>
            </a:r>
          </a:p>
          <a:p>
            <a:pPr lvl="1"/>
            <a:r>
              <a:rPr lang="en-US" dirty="0" smtClean="0"/>
              <a:t>Indexes should be optimized for top-k queries with temporally-aware ranking function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</a:t>
            </a:r>
            <a:r>
              <a:rPr lang="en-US" dirty="0"/>
              <a:t>Real-time Microblogs</a:t>
            </a:r>
          </a:p>
        </p:txBody>
      </p:sp>
    </p:spTree>
    <p:extLst>
      <p:ext uri="{BB962C8B-B14F-4D97-AF65-F5344CB8AC3E}">
        <p14:creationId xmlns:p14="http://schemas.microsoft.com/office/powerpoint/2010/main" val="90957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5298" y="6254428"/>
            <a:ext cx="9144000" cy="287162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Ranking: </a:t>
            </a:r>
            <a:r>
              <a:rPr lang="en-US" dirty="0" err="1" smtClean="0"/>
              <a:t>Earlybird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39552" y="1938706"/>
            <a:ext cx="1512168" cy="698206"/>
          </a:xfrm>
          <a:prstGeom prst="cloud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Twitter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 bwMode="auto">
          <a:xfrm>
            <a:off x="2050460" y="2287809"/>
            <a:ext cx="166646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ounded Rectangle 7"/>
          <p:cNvSpPr/>
          <p:nvPr/>
        </p:nvSpPr>
        <p:spPr bwMode="auto">
          <a:xfrm>
            <a:off x="3707904" y="1938706"/>
            <a:ext cx="1584176" cy="698206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Partitioner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pic>
        <p:nvPicPr>
          <p:cNvPr id="1027" name="Picture 3" descr="C:\Users\amr\AppData\Local\Microsoft\Windows\Temporary Internet Files\Content.IE5\R820HPWR\MC90043484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20" y="4722261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>
            <a:stCxn id="8" idx="2"/>
            <a:endCxn id="12" idx="0"/>
          </p:cNvCxnSpPr>
          <p:nvPr/>
        </p:nvCxnSpPr>
        <p:spPr bwMode="auto">
          <a:xfrm>
            <a:off x="4499992" y="2636912"/>
            <a:ext cx="396044" cy="216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8" idx="2"/>
            <a:endCxn id="13" idx="0"/>
          </p:cNvCxnSpPr>
          <p:nvPr/>
        </p:nvCxnSpPr>
        <p:spPr bwMode="auto">
          <a:xfrm flipH="1">
            <a:off x="4196635" y="2636912"/>
            <a:ext cx="303357" cy="11990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8" idx="2"/>
            <a:endCxn id="1027" idx="0"/>
          </p:cNvCxnSpPr>
          <p:nvPr/>
        </p:nvCxnSpPr>
        <p:spPr bwMode="auto">
          <a:xfrm flipH="1">
            <a:off x="3222388" y="2636912"/>
            <a:ext cx="1277604" cy="20853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865244" y="265142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artitioning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53127" y="5795972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Earlybird</a:t>
            </a:r>
            <a:r>
              <a:rPr lang="en-US" dirty="0" smtClean="0"/>
              <a:t> Servers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40434" y="1898151"/>
            <a:ext cx="83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Tweets</a:t>
            </a:r>
            <a:endParaRPr lang="en-US" dirty="0"/>
          </a:p>
        </p:txBody>
      </p:sp>
      <p:sp>
        <p:nvSpPr>
          <p:cNvPr id="36" name="Rounded Rectangle 35"/>
          <p:cNvSpPr/>
          <p:nvPr/>
        </p:nvSpPr>
        <p:spPr bwMode="auto">
          <a:xfrm>
            <a:off x="435626" y="3356992"/>
            <a:ext cx="1400070" cy="666808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Blender</a:t>
            </a:r>
          </a:p>
        </p:txBody>
      </p:sp>
      <p:pic>
        <p:nvPicPr>
          <p:cNvPr id="1028" name="Picture 4" descr="C:\Users\amr\AppData\Local\Microsoft\Windows\Temporary Internet Files\Content.IE5\O0TXYDCH\MC90043262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8" y="4998882"/>
            <a:ext cx="1022406" cy="102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/>
          <p:cNvCxnSpPr/>
          <p:nvPr/>
        </p:nvCxnSpPr>
        <p:spPr bwMode="auto">
          <a:xfrm flipV="1">
            <a:off x="804455" y="4023801"/>
            <a:ext cx="0" cy="9750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1403648" y="4023800"/>
            <a:ext cx="0" cy="10637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1794161" y="3414486"/>
            <a:ext cx="2000265" cy="7071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 flipV="1">
            <a:off x="1794161" y="4023800"/>
            <a:ext cx="974288" cy="10637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2300395" y="33244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566443" y="450912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pic>
        <p:nvPicPr>
          <p:cNvPr id="12" name="Picture 3" descr="C:\Users\amr\AppData\Local\Microsoft\Windows\Temporary Internet Files\Content.IE5\R820HPWR\MC90043484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97152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mr\AppData\Local\Microsoft\Windows\Temporary Internet Files\Content.IE5\R820HPWR\MC90043484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67" y="3835981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itation"/>
          <p:cNvSpPr/>
          <p:nvPr/>
        </p:nvSpPr>
        <p:spPr>
          <a:xfrm>
            <a:off x="-47500" y="6214068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[54] M. Busch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Real-time Search at Twitter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ICDE’12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794161" y="3835981"/>
            <a:ext cx="1969411" cy="6765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 flipV="1">
            <a:off x="1835697" y="3414488"/>
            <a:ext cx="1226445" cy="13826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5837" y="45091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cxnSp>
        <p:nvCxnSpPr>
          <p:cNvPr id="1024" name="Straight Connector 1023"/>
          <p:cNvCxnSpPr/>
          <p:nvPr/>
        </p:nvCxnSpPr>
        <p:spPr bwMode="auto">
          <a:xfrm flipV="1">
            <a:off x="5205558" y="2223105"/>
            <a:ext cx="533646" cy="265534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5205558" y="4506237"/>
            <a:ext cx="590578" cy="121250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042" name="Group 1041"/>
          <p:cNvGrpSpPr/>
          <p:nvPr/>
        </p:nvGrpSpPr>
        <p:grpSpPr>
          <a:xfrm>
            <a:off x="5685661" y="1788582"/>
            <a:ext cx="3563822" cy="3992875"/>
            <a:chOff x="5685661" y="1788582"/>
            <a:chExt cx="3563822" cy="3992875"/>
          </a:xfrm>
        </p:grpSpPr>
        <p:sp>
          <p:nvSpPr>
            <p:cNvPr id="58" name="Rectangle 57"/>
            <p:cNvSpPr/>
            <p:nvPr/>
          </p:nvSpPr>
          <p:spPr bwMode="auto">
            <a:xfrm>
              <a:off x="5796136" y="2276872"/>
              <a:ext cx="3279632" cy="2229365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5896610" y="2363394"/>
              <a:ext cx="576064" cy="2057400"/>
              <a:chOff x="5896610" y="2579418"/>
              <a:chExt cx="576064" cy="2057400"/>
            </a:xfrm>
          </p:grpSpPr>
          <p:sp>
            <p:nvSpPr>
              <p:cNvPr id="62" name="Rectangle 61"/>
              <p:cNvSpPr/>
              <p:nvPr/>
            </p:nvSpPr>
            <p:spPr bwMode="auto">
              <a:xfrm>
                <a:off x="5896610" y="2579418"/>
                <a:ext cx="576064" cy="2057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>
                <a:off x="5896610" y="2748480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5996923" y="2667449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5896610" y="2917543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5996923" y="2836511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5896610" y="3086605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5996923" y="3005573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Straight Connector 68"/>
              <p:cNvCxnSpPr/>
              <p:nvPr/>
            </p:nvCxnSpPr>
            <p:spPr bwMode="auto">
              <a:xfrm>
                <a:off x="5896610" y="3255667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5996923" y="3174636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>
                <a:off x="5896610" y="3424729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>
                <a:off x="5996923" y="3343698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Straight Connector 72"/>
              <p:cNvCxnSpPr/>
              <p:nvPr/>
            </p:nvCxnSpPr>
            <p:spPr bwMode="auto">
              <a:xfrm>
                <a:off x="5896610" y="3593792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Straight Connector 73"/>
              <p:cNvCxnSpPr/>
              <p:nvPr/>
            </p:nvCxnSpPr>
            <p:spPr bwMode="auto">
              <a:xfrm>
                <a:off x="5996923" y="3512760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 bwMode="auto">
              <a:xfrm>
                <a:off x="5896610" y="3762854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>
                <a:off x="5996923" y="3681823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5896610" y="3931916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5996923" y="3850885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5896610" y="4100978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 bwMode="auto">
              <a:xfrm>
                <a:off x="5996923" y="4019947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Straight Connector 80"/>
              <p:cNvCxnSpPr/>
              <p:nvPr/>
            </p:nvCxnSpPr>
            <p:spPr bwMode="auto">
              <a:xfrm>
                <a:off x="5896610" y="4270041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>
                <a:off x="5996923" y="4189009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 bwMode="auto">
              <a:xfrm>
                <a:off x="5896610" y="4439103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>
                <a:off x="5996923" y="4358072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6" name="Straight Connector 85"/>
              <p:cNvCxnSpPr/>
              <p:nvPr/>
            </p:nvCxnSpPr>
            <p:spPr bwMode="auto">
              <a:xfrm>
                <a:off x="5996923" y="4527134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4" name="Group 93"/>
            <p:cNvGrpSpPr/>
            <p:nvPr/>
          </p:nvGrpSpPr>
          <p:grpSpPr>
            <a:xfrm>
              <a:off x="6631204" y="2362832"/>
              <a:ext cx="576064" cy="2057400"/>
              <a:chOff x="5896610" y="2579418"/>
              <a:chExt cx="576064" cy="2057400"/>
            </a:xfrm>
          </p:grpSpPr>
          <p:sp>
            <p:nvSpPr>
              <p:cNvPr id="95" name="Rectangle 94"/>
              <p:cNvSpPr/>
              <p:nvPr/>
            </p:nvSpPr>
            <p:spPr bwMode="auto">
              <a:xfrm>
                <a:off x="5896610" y="2579418"/>
                <a:ext cx="576064" cy="2057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 bwMode="auto">
              <a:xfrm>
                <a:off x="5896610" y="2748480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 bwMode="auto">
              <a:xfrm>
                <a:off x="5996923" y="2667449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 bwMode="auto">
              <a:xfrm>
                <a:off x="5896610" y="2917543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9" name="Straight Connector 98"/>
              <p:cNvCxnSpPr/>
              <p:nvPr/>
            </p:nvCxnSpPr>
            <p:spPr bwMode="auto">
              <a:xfrm>
                <a:off x="5996923" y="2836511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0" name="Straight Connector 99"/>
              <p:cNvCxnSpPr/>
              <p:nvPr/>
            </p:nvCxnSpPr>
            <p:spPr bwMode="auto">
              <a:xfrm>
                <a:off x="5896610" y="3086605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1" name="Straight Connector 100"/>
              <p:cNvCxnSpPr/>
              <p:nvPr/>
            </p:nvCxnSpPr>
            <p:spPr bwMode="auto">
              <a:xfrm>
                <a:off x="5996923" y="3005573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Straight Connector 101"/>
              <p:cNvCxnSpPr/>
              <p:nvPr/>
            </p:nvCxnSpPr>
            <p:spPr bwMode="auto">
              <a:xfrm>
                <a:off x="5896610" y="3255667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5996923" y="3174636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5896610" y="3424729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5996923" y="3343698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5896610" y="3593792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5996923" y="3512760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5896610" y="3762854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5996923" y="3681823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5896610" y="3931916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5996923" y="3850885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5896610" y="4100978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5996923" y="4019947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5896610" y="4270041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5996923" y="4189009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5896610" y="4439103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>
                <a:off x="5996923" y="4358072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5996923" y="4527134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2" name="Group 91"/>
            <p:cNvGrpSpPr/>
            <p:nvPr/>
          </p:nvGrpSpPr>
          <p:grpSpPr>
            <a:xfrm>
              <a:off x="8359396" y="2363394"/>
              <a:ext cx="576064" cy="2057400"/>
              <a:chOff x="8359396" y="2579418"/>
              <a:chExt cx="576064" cy="2057400"/>
            </a:xfrm>
          </p:grpSpPr>
          <p:sp>
            <p:nvSpPr>
              <p:cNvPr id="120" name="Rectangle 119"/>
              <p:cNvSpPr/>
              <p:nvPr/>
            </p:nvSpPr>
            <p:spPr bwMode="auto">
              <a:xfrm>
                <a:off x="8359396" y="2579418"/>
                <a:ext cx="576064" cy="2057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121" name="Straight Connector 120"/>
              <p:cNvCxnSpPr/>
              <p:nvPr/>
            </p:nvCxnSpPr>
            <p:spPr bwMode="auto">
              <a:xfrm>
                <a:off x="8359396" y="2748480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8459709" y="2667449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8359396" y="2917543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8459709" y="2836511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 bwMode="auto">
              <a:xfrm>
                <a:off x="8359396" y="3086605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8459709" y="3005573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8359396" y="3255667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>
                <a:off x="8459709" y="3174636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8359396" y="3424729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8459709" y="3343698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8359396" y="3593792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8459709" y="3512760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8359396" y="3762854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8459709" y="3681823"/>
                <a:ext cx="37032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8359396" y="3931916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8359396" y="4100978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8359396" y="4270041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8359396" y="4439103"/>
                <a:ext cx="576064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45" name="TextBox 144"/>
            <p:cNvSpPr txBox="1"/>
            <p:nvPr/>
          </p:nvSpPr>
          <p:spPr>
            <a:xfrm>
              <a:off x="7236296" y="2492896"/>
              <a:ext cx="110799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>
                  <a:solidFill>
                    <a:schemeClr val="accent2">
                      <a:lumMod val="75000"/>
                    </a:schemeClr>
                  </a:solidFill>
                </a:rPr>
                <a:t>…</a:t>
              </a:r>
              <a:endParaRPr lang="en-US" sz="7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31" name="TextBox 1030"/>
            <p:cNvSpPr txBox="1"/>
            <p:nvPr/>
          </p:nvSpPr>
          <p:spPr>
            <a:xfrm>
              <a:off x="5752844" y="4581128"/>
              <a:ext cx="328808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800000"/>
                </a:buClr>
                <a:buFont typeface="Wingdings" panose="05000000000000000000" pitchFamily="2" charset="2"/>
                <a:buChar char="q"/>
              </a:pPr>
              <a:r>
                <a:rPr lang="en-US" dirty="0" smtClean="0"/>
                <a:t>One writable segment </a:t>
              </a:r>
              <a:br>
                <a:rPr lang="en-US" dirty="0" smtClean="0"/>
              </a:br>
              <a:r>
                <a:rPr lang="en-US" dirty="0" smtClean="0"/>
                <a:t>(append-only writes)</a:t>
              </a:r>
            </a:p>
            <a:p>
              <a:pPr marL="285750" indent="-285750">
                <a:buClr>
                  <a:srgbClr val="800000"/>
                </a:buClr>
                <a:buFont typeface="Wingdings" panose="05000000000000000000" pitchFamily="2" charset="2"/>
                <a:buChar char="q"/>
              </a:pPr>
              <a:r>
                <a:rPr lang="en-US" dirty="0" smtClean="0"/>
                <a:t>Others are read-only segments</a:t>
              </a:r>
            </a:p>
            <a:p>
              <a:pPr marL="285750" indent="-285750">
                <a:buClr>
                  <a:srgbClr val="800000"/>
                </a:buClr>
                <a:buFont typeface="Wingdings" panose="05000000000000000000" pitchFamily="2" charset="2"/>
                <a:buChar char="q"/>
              </a:pPr>
              <a:r>
                <a:rPr lang="en-US" dirty="0" smtClean="0"/>
                <a:t>Single-writer, multi-readers</a:t>
              </a:r>
              <a:endParaRPr lang="en-US" dirty="0"/>
            </a:p>
          </p:txBody>
        </p:sp>
        <p:cxnSp>
          <p:nvCxnSpPr>
            <p:cNvPr id="154" name="Straight Arrow Connector 153"/>
            <p:cNvCxnSpPr>
              <a:endCxn id="95" idx="0"/>
            </p:cNvCxnSpPr>
            <p:nvPr/>
          </p:nvCxnSpPr>
          <p:spPr bwMode="auto">
            <a:xfrm>
              <a:off x="6323708" y="2140873"/>
              <a:ext cx="595528" cy="22195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5" name="Straight Arrow Connector 154"/>
            <p:cNvCxnSpPr/>
            <p:nvPr/>
          </p:nvCxnSpPr>
          <p:spPr bwMode="auto">
            <a:xfrm>
              <a:off x="6056796" y="2082817"/>
              <a:ext cx="0" cy="33807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6" name="TextBox 155"/>
            <p:cNvSpPr txBox="1"/>
            <p:nvPr/>
          </p:nvSpPr>
          <p:spPr>
            <a:xfrm>
              <a:off x="5685661" y="1804754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Read-only</a:t>
              </a:r>
              <a:endParaRPr lang="en-US" dirty="0"/>
            </a:p>
          </p:txBody>
        </p:sp>
        <p:cxnSp>
          <p:nvCxnSpPr>
            <p:cNvPr id="157" name="Straight Arrow Connector 156"/>
            <p:cNvCxnSpPr>
              <a:endCxn id="120" idx="0"/>
            </p:cNvCxnSpPr>
            <p:nvPr/>
          </p:nvCxnSpPr>
          <p:spPr bwMode="auto">
            <a:xfrm>
              <a:off x="8244408" y="2082817"/>
              <a:ext cx="403020" cy="28057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8" name="TextBox 157"/>
            <p:cNvSpPr txBox="1"/>
            <p:nvPr/>
          </p:nvSpPr>
          <p:spPr>
            <a:xfrm>
              <a:off x="7740352" y="1788582"/>
              <a:ext cx="1509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Write-friendly</a:t>
              </a:r>
              <a:endParaRPr lang="en-US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63814" y="3732670"/>
              <a:ext cx="1435008" cy="782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Earlybird</a:t>
              </a:r>
              <a:endParaRPr lang="en-US" dirty="0"/>
            </a:p>
            <a:p>
              <a:pPr algn="ctr">
                <a:lnSpc>
                  <a:spcPts val="1600"/>
                </a:lnSpc>
              </a:pPr>
              <a:r>
                <a:rPr lang="en-US" dirty="0" smtClean="0"/>
                <a:t>Server</a:t>
              </a:r>
              <a:br>
                <a:rPr lang="en-US" dirty="0" smtClean="0"/>
              </a:br>
              <a:r>
                <a:rPr lang="en-US" dirty="0" smtClean="0"/>
                <a:t> (In-memory)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1265" y="1124744"/>
                <a:ext cx="90306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pt-BR" sz="240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𝑓𝑟𝑒𝑠h</m:t>
                      </m:r>
                      <m:d>
                        <m:dPr>
                          <m:ctrlPr>
                            <a:rPr lang="en-US" sz="2400" b="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𝑡𝑖𝑚𝑒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𝑡𝑖𝑚𝑒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, </m:t>
                      </m:r>
                      <m:r>
                        <a:rPr lang="en-US" sz="2400" b="0" i="1" smtClean="0">
                          <a:latin typeface="Cambria Math"/>
                        </a:rPr>
                        <m:t>   </m:t>
                      </m:r>
                      <m:r>
                        <a:rPr lang="en-US" sz="2400" i="1">
                          <a:latin typeface="Cambria Math"/>
                        </a:rPr>
                        <m:t>𝑀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𝑐𝑜𝑛𝑡𝑎𝑖𝑛𝑠</m:t>
                      </m:r>
                      <m:r>
                        <a:rPr lang="en-US" sz="2400" i="1">
                          <a:latin typeface="Cambria Math"/>
                        </a:rPr>
                        <m:t> </m:t>
                      </m:r>
                      <m:r>
                        <a:rPr lang="en-US" sz="2400" i="1">
                          <a:latin typeface="Cambria Math"/>
                        </a:rPr>
                        <m:t>𝑄</m:t>
                      </m:r>
                      <m:r>
                        <a:rPr lang="en-US" sz="2400" i="1">
                          <a:latin typeface="Cambria Math"/>
                        </a:rPr>
                        <m:t>.</m:t>
                      </m:r>
                      <m:r>
                        <a:rPr lang="en-US" sz="2400" i="1">
                          <a:latin typeface="Cambria Math"/>
                        </a:rPr>
                        <m:t>𝑘𝑒𝑦𝑤𝑜𝑟𝑑𝑠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" y="1124744"/>
                <a:ext cx="9030614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87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30" grpId="0"/>
      <p:bldP spid="31" grpId="0"/>
      <p:bldP spid="36" grpId="0" animBg="1"/>
      <p:bldP spid="51" grpId="0"/>
      <p:bldP spid="52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94"/>
          <p:cNvSpPr/>
          <p:nvPr/>
        </p:nvSpPr>
        <p:spPr bwMode="auto">
          <a:xfrm>
            <a:off x="5298" y="5972361"/>
            <a:ext cx="9144000" cy="569229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Ranking: Mercury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9512" y="1199522"/>
                <a:ext cx="8712968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Segoe UI" pitchFamily="34" charset="0"/>
                          <a:cs typeface="Arial" pitchFamily="34" charset="0"/>
                          <a:sym typeface="Arial" charset="0"/>
                        </a:rPr>
                        <m:t>𝐹</m:t>
                      </m:r>
                      <m:d>
                        <m:d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𝐿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,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</m:e>
                      </m:d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Segoe UI" pitchFamily="34" charset="0"/>
                          <a:cs typeface="Arial" pitchFamily="34" charset="0"/>
                          <a:sym typeface="Arial" charset="0"/>
                        </a:rPr>
                        <m:t>= 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𝛼</m:t>
                      </m:r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𝐷𝑖𝑠𝑡𝑎𝑛𝑐𝑒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(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𝐿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,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.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𝑙𝑜𝑐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) </m:t>
                          </m:r>
                        </m:num>
                        <m:den>
                          <m:func>
                            <m:funcPr>
                              <m:ctrlP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ax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R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adius</m:t>
                              </m:r>
                            </m:fName>
                            <m:e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𝑅</m:t>
                              </m:r>
                            </m:e>
                          </m:func>
                        </m:den>
                      </m:f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+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1−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𝛼</m:t>
                          </m:r>
                        </m:e>
                      </m:d>
                      <m:f>
                        <m:f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𝑁𝑂𝑊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−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.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𝑡𝑖𝑚𝑒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i="0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M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axTime</m:t>
                          </m:r>
                          <m:r>
                            <a:rPr lang="en-US" sz="2400" b="0" i="0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199522"/>
                <a:ext cx="8712968" cy="79585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itation"/>
          <p:cNvSpPr/>
          <p:nvPr/>
        </p:nvSpPr>
        <p:spPr>
          <a:xfrm>
            <a:off x="-36512" y="5935328"/>
            <a:ext cx="9484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[58] A. Magdy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Mercury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Memory-Constrained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-temporal Real-time Search on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ICDE’14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4"/>
          <p:cNvSpPr>
            <a:spLocks/>
          </p:cNvSpPr>
          <p:nvPr/>
        </p:nvSpPr>
        <p:spPr bwMode="auto">
          <a:xfrm>
            <a:off x="6669420" y="5082166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8" name="Freeform 55"/>
          <p:cNvSpPr>
            <a:spLocks/>
          </p:cNvSpPr>
          <p:nvPr/>
        </p:nvSpPr>
        <p:spPr bwMode="auto">
          <a:xfrm>
            <a:off x="6669420" y="5082166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70"/>
          <p:cNvSpPr>
            <a:spLocks/>
          </p:cNvSpPr>
          <p:nvPr/>
        </p:nvSpPr>
        <p:spPr bwMode="auto">
          <a:xfrm>
            <a:off x="6477858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0" name="Freeform 71"/>
          <p:cNvSpPr>
            <a:spLocks/>
          </p:cNvSpPr>
          <p:nvPr/>
        </p:nvSpPr>
        <p:spPr bwMode="auto">
          <a:xfrm>
            <a:off x="6477858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72"/>
          <p:cNvSpPr>
            <a:spLocks/>
          </p:cNvSpPr>
          <p:nvPr/>
        </p:nvSpPr>
        <p:spPr bwMode="auto">
          <a:xfrm>
            <a:off x="6764590" y="5221992"/>
            <a:ext cx="479512" cy="141109"/>
          </a:xfrm>
          <a:custGeom>
            <a:avLst/>
            <a:gdLst>
              <a:gd name="T0" fmla="*/ 0 w 231"/>
              <a:gd name="T1" fmla="*/ 2147483647 h 110"/>
              <a:gd name="T2" fmla="*/ 2147483647 w 231"/>
              <a:gd name="T3" fmla="*/ 0 h 110"/>
              <a:gd name="T4" fmla="*/ 2147483647 w 231"/>
              <a:gd name="T5" fmla="*/ 0 h 110"/>
              <a:gd name="T6" fmla="*/ 2147483647 w 231"/>
              <a:gd name="T7" fmla="*/ 2147483647 h 110"/>
              <a:gd name="T8" fmla="*/ 0 w 231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10"/>
              <a:gd name="T17" fmla="*/ 231 w 231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10">
                <a:moveTo>
                  <a:pt x="0" y="110"/>
                </a:moveTo>
                <a:lnTo>
                  <a:pt x="92" y="0"/>
                </a:lnTo>
                <a:lnTo>
                  <a:pt x="231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2" name="Freeform 73"/>
          <p:cNvSpPr>
            <a:spLocks/>
          </p:cNvSpPr>
          <p:nvPr/>
        </p:nvSpPr>
        <p:spPr bwMode="auto">
          <a:xfrm>
            <a:off x="6764590" y="5221992"/>
            <a:ext cx="479512" cy="141109"/>
          </a:xfrm>
          <a:custGeom>
            <a:avLst/>
            <a:gdLst>
              <a:gd name="T0" fmla="*/ 0 w 231"/>
              <a:gd name="T1" fmla="*/ 2147483647 h 110"/>
              <a:gd name="T2" fmla="*/ 2147483647 w 231"/>
              <a:gd name="T3" fmla="*/ 0 h 110"/>
              <a:gd name="T4" fmla="*/ 2147483647 w 231"/>
              <a:gd name="T5" fmla="*/ 0 h 110"/>
              <a:gd name="T6" fmla="*/ 2147483647 w 231"/>
              <a:gd name="T7" fmla="*/ 2147483647 h 110"/>
              <a:gd name="T8" fmla="*/ 0 w 231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10"/>
              <a:gd name="T17" fmla="*/ 231 w 231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10">
                <a:moveTo>
                  <a:pt x="0" y="110"/>
                </a:moveTo>
                <a:lnTo>
                  <a:pt x="92" y="0"/>
                </a:lnTo>
                <a:lnTo>
                  <a:pt x="231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6"/>
          <p:cNvSpPr>
            <a:spLocks/>
          </p:cNvSpPr>
          <p:nvPr/>
        </p:nvSpPr>
        <p:spPr bwMode="auto">
          <a:xfrm>
            <a:off x="6956150" y="5082166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3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4" name="Freeform 57"/>
          <p:cNvSpPr>
            <a:spLocks/>
          </p:cNvSpPr>
          <p:nvPr/>
        </p:nvSpPr>
        <p:spPr bwMode="auto">
          <a:xfrm>
            <a:off x="6956150" y="5082166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3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04"/>
          <p:cNvSpPr>
            <a:spLocks/>
          </p:cNvSpPr>
          <p:nvPr/>
        </p:nvSpPr>
        <p:spPr bwMode="auto">
          <a:xfrm>
            <a:off x="6382688" y="5502927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6" name="Freeform 88"/>
          <p:cNvSpPr>
            <a:spLocks/>
          </p:cNvSpPr>
          <p:nvPr/>
        </p:nvSpPr>
        <p:spPr bwMode="auto">
          <a:xfrm>
            <a:off x="6573028" y="5363102"/>
            <a:ext cx="47829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7" name="Freeform 86"/>
          <p:cNvSpPr>
            <a:spLocks/>
          </p:cNvSpPr>
          <p:nvPr/>
        </p:nvSpPr>
        <p:spPr bwMode="auto">
          <a:xfrm>
            <a:off x="6287518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8" name="Freeform 87"/>
          <p:cNvSpPr>
            <a:spLocks/>
          </p:cNvSpPr>
          <p:nvPr/>
        </p:nvSpPr>
        <p:spPr bwMode="auto">
          <a:xfrm>
            <a:off x="6287518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84"/>
          <p:cNvSpPr>
            <a:spLocks/>
          </p:cNvSpPr>
          <p:nvPr/>
        </p:nvSpPr>
        <p:spPr bwMode="auto">
          <a:xfrm>
            <a:off x="6000787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0" name="Freeform 85"/>
          <p:cNvSpPr>
            <a:spLocks/>
          </p:cNvSpPr>
          <p:nvPr/>
        </p:nvSpPr>
        <p:spPr bwMode="auto">
          <a:xfrm>
            <a:off x="6000787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83"/>
          <p:cNvSpPr>
            <a:spLocks/>
          </p:cNvSpPr>
          <p:nvPr/>
        </p:nvSpPr>
        <p:spPr bwMode="auto">
          <a:xfrm>
            <a:off x="5714055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6"/>
          <p:cNvSpPr>
            <a:spLocks noChangeArrowheads="1"/>
          </p:cNvSpPr>
          <p:nvPr/>
        </p:nvSpPr>
        <p:spPr bwMode="auto">
          <a:xfrm>
            <a:off x="6669420" y="5482402"/>
            <a:ext cx="450228" cy="155219"/>
          </a:xfrm>
          <a:prstGeom prst="parallelogram">
            <a:avLst>
              <a:gd name="adj" fmla="val 118047"/>
            </a:avLst>
          </a:prstGeom>
          <a:solidFill>
            <a:schemeClr val="bg2">
              <a:lumMod val="2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Freeform 106"/>
          <p:cNvSpPr>
            <a:spLocks/>
          </p:cNvSpPr>
          <p:nvPr/>
        </p:nvSpPr>
        <p:spPr bwMode="auto">
          <a:xfrm>
            <a:off x="6669420" y="5502927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4" name="Freeform 107"/>
          <p:cNvSpPr>
            <a:spLocks/>
          </p:cNvSpPr>
          <p:nvPr/>
        </p:nvSpPr>
        <p:spPr bwMode="auto">
          <a:xfrm>
            <a:off x="6669420" y="5502927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105"/>
          <p:cNvSpPr>
            <a:spLocks/>
          </p:cNvSpPr>
          <p:nvPr/>
        </p:nvSpPr>
        <p:spPr bwMode="auto">
          <a:xfrm>
            <a:off x="6382688" y="5502927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89"/>
          <p:cNvSpPr>
            <a:spLocks/>
          </p:cNvSpPr>
          <p:nvPr/>
        </p:nvSpPr>
        <p:spPr bwMode="auto">
          <a:xfrm>
            <a:off x="6573028" y="5363102"/>
            <a:ext cx="47829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74"/>
          <p:cNvSpPr>
            <a:spLocks/>
          </p:cNvSpPr>
          <p:nvPr/>
        </p:nvSpPr>
        <p:spPr bwMode="auto">
          <a:xfrm>
            <a:off x="7051321" y="5221992"/>
            <a:ext cx="479512" cy="141109"/>
          </a:xfrm>
          <a:custGeom>
            <a:avLst/>
            <a:gdLst>
              <a:gd name="T0" fmla="*/ 0 w 231"/>
              <a:gd name="T1" fmla="*/ 2147483647 h 110"/>
              <a:gd name="T2" fmla="*/ 2147483647 w 231"/>
              <a:gd name="T3" fmla="*/ 0 h 110"/>
              <a:gd name="T4" fmla="*/ 2147483647 w 231"/>
              <a:gd name="T5" fmla="*/ 0 h 110"/>
              <a:gd name="T6" fmla="*/ 2147483647 w 231"/>
              <a:gd name="T7" fmla="*/ 2147483647 h 110"/>
              <a:gd name="T8" fmla="*/ 0 w 231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10"/>
              <a:gd name="T17" fmla="*/ 231 w 231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10">
                <a:moveTo>
                  <a:pt x="0" y="110"/>
                </a:moveTo>
                <a:lnTo>
                  <a:pt x="93" y="0"/>
                </a:lnTo>
                <a:lnTo>
                  <a:pt x="231" y="0"/>
                </a:lnTo>
                <a:lnTo>
                  <a:pt x="139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28" name="Freeform 75"/>
          <p:cNvSpPr>
            <a:spLocks/>
          </p:cNvSpPr>
          <p:nvPr/>
        </p:nvSpPr>
        <p:spPr bwMode="auto">
          <a:xfrm>
            <a:off x="7051321" y="5221992"/>
            <a:ext cx="479512" cy="141109"/>
          </a:xfrm>
          <a:custGeom>
            <a:avLst/>
            <a:gdLst>
              <a:gd name="T0" fmla="*/ 0 w 231"/>
              <a:gd name="T1" fmla="*/ 2147483647 h 110"/>
              <a:gd name="T2" fmla="*/ 2147483647 w 231"/>
              <a:gd name="T3" fmla="*/ 0 h 110"/>
              <a:gd name="T4" fmla="*/ 2147483647 w 231"/>
              <a:gd name="T5" fmla="*/ 0 h 110"/>
              <a:gd name="T6" fmla="*/ 2147483647 w 231"/>
              <a:gd name="T7" fmla="*/ 2147483647 h 110"/>
              <a:gd name="T8" fmla="*/ 0 w 231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10"/>
              <a:gd name="T17" fmla="*/ 231 w 231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10">
                <a:moveTo>
                  <a:pt x="0" y="110"/>
                </a:moveTo>
                <a:lnTo>
                  <a:pt x="93" y="0"/>
                </a:lnTo>
                <a:lnTo>
                  <a:pt x="231" y="0"/>
                </a:lnTo>
                <a:lnTo>
                  <a:pt x="139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58"/>
          <p:cNvSpPr>
            <a:spLocks/>
          </p:cNvSpPr>
          <p:nvPr/>
        </p:nvSpPr>
        <p:spPr bwMode="auto">
          <a:xfrm>
            <a:off x="7244101" y="5082166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0" name="Freeform 59"/>
          <p:cNvSpPr>
            <a:spLocks/>
          </p:cNvSpPr>
          <p:nvPr/>
        </p:nvSpPr>
        <p:spPr bwMode="auto">
          <a:xfrm>
            <a:off x="7244101" y="5082167"/>
            <a:ext cx="478292" cy="139826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42"/>
          <p:cNvSpPr>
            <a:spLocks/>
          </p:cNvSpPr>
          <p:nvPr/>
        </p:nvSpPr>
        <p:spPr bwMode="auto">
          <a:xfrm>
            <a:off x="7435663" y="4942341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2" name="Freeform 43"/>
          <p:cNvSpPr>
            <a:spLocks/>
          </p:cNvSpPr>
          <p:nvPr/>
        </p:nvSpPr>
        <p:spPr bwMode="auto">
          <a:xfrm>
            <a:off x="7435663" y="4942341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26"/>
          <p:cNvSpPr>
            <a:spLocks/>
          </p:cNvSpPr>
          <p:nvPr/>
        </p:nvSpPr>
        <p:spPr bwMode="auto">
          <a:xfrm>
            <a:off x="7626003" y="480251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4" name="Freeform 27"/>
          <p:cNvSpPr>
            <a:spLocks/>
          </p:cNvSpPr>
          <p:nvPr/>
        </p:nvSpPr>
        <p:spPr bwMode="auto">
          <a:xfrm>
            <a:off x="7626003" y="480251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28"/>
          <p:cNvSpPr>
            <a:spLocks/>
          </p:cNvSpPr>
          <p:nvPr/>
        </p:nvSpPr>
        <p:spPr bwMode="auto">
          <a:xfrm>
            <a:off x="7912734" y="480251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6" name="Freeform 29"/>
          <p:cNvSpPr>
            <a:spLocks/>
          </p:cNvSpPr>
          <p:nvPr/>
        </p:nvSpPr>
        <p:spPr bwMode="auto">
          <a:xfrm>
            <a:off x="7912734" y="480251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Freeform 62"/>
          <p:cNvSpPr>
            <a:spLocks/>
          </p:cNvSpPr>
          <p:nvPr/>
        </p:nvSpPr>
        <p:spPr bwMode="auto">
          <a:xfrm>
            <a:off x="7817563" y="5082166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8" name="Freeform 63"/>
          <p:cNvSpPr>
            <a:spLocks/>
          </p:cNvSpPr>
          <p:nvPr/>
        </p:nvSpPr>
        <p:spPr bwMode="auto">
          <a:xfrm>
            <a:off x="7817563" y="5082166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Freeform 78"/>
          <p:cNvSpPr>
            <a:spLocks/>
          </p:cNvSpPr>
          <p:nvPr/>
        </p:nvSpPr>
        <p:spPr bwMode="auto">
          <a:xfrm>
            <a:off x="7626003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40" name="Freeform 79"/>
          <p:cNvSpPr>
            <a:spLocks/>
          </p:cNvSpPr>
          <p:nvPr/>
        </p:nvSpPr>
        <p:spPr bwMode="auto">
          <a:xfrm>
            <a:off x="7626003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64"/>
          <p:cNvSpPr>
            <a:spLocks/>
          </p:cNvSpPr>
          <p:nvPr/>
        </p:nvSpPr>
        <p:spPr bwMode="auto">
          <a:xfrm>
            <a:off x="8104295" y="5082166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42" name="Freeform 65"/>
          <p:cNvSpPr>
            <a:spLocks/>
          </p:cNvSpPr>
          <p:nvPr/>
        </p:nvSpPr>
        <p:spPr bwMode="auto">
          <a:xfrm>
            <a:off x="8104295" y="5082166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80"/>
          <p:cNvSpPr>
            <a:spLocks/>
          </p:cNvSpPr>
          <p:nvPr/>
        </p:nvSpPr>
        <p:spPr bwMode="auto">
          <a:xfrm>
            <a:off x="7912734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44" name="Freeform 118"/>
          <p:cNvSpPr>
            <a:spLocks/>
          </p:cNvSpPr>
          <p:nvPr/>
        </p:nvSpPr>
        <p:spPr bwMode="auto">
          <a:xfrm>
            <a:off x="5904396" y="5642753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45" name="Freeform 81"/>
          <p:cNvSpPr>
            <a:spLocks/>
          </p:cNvSpPr>
          <p:nvPr/>
        </p:nvSpPr>
        <p:spPr bwMode="auto">
          <a:xfrm>
            <a:off x="7912734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Freeform 102"/>
          <p:cNvSpPr>
            <a:spLocks/>
          </p:cNvSpPr>
          <p:nvPr/>
        </p:nvSpPr>
        <p:spPr bwMode="auto">
          <a:xfrm>
            <a:off x="6095958" y="5502927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47" name="Freeform 103"/>
          <p:cNvSpPr>
            <a:spLocks/>
          </p:cNvSpPr>
          <p:nvPr/>
        </p:nvSpPr>
        <p:spPr bwMode="auto">
          <a:xfrm>
            <a:off x="6095958" y="5502927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100"/>
          <p:cNvSpPr>
            <a:spLocks/>
          </p:cNvSpPr>
          <p:nvPr/>
        </p:nvSpPr>
        <p:spPr bwMode="auto">
          <a:xfrm>
            <a:off x="5809225" y="550292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49" name="Freeform 98"/>
          <p:cNvSpPr>
            <a:spLocks/>
          </p:cNvSpPr>
          <p:nvPr/>
        </p:nvSpPr>
        <p:spPr bwMode="auto">
          <a:xfrm>
            <a:off x="5522495" y="550292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50" name="Freeform 101"/>
          <p:cNvSpPr>
            <a:spLocks/>
          </p:cNvSpPr>
          <p:nvPr/>
        </p:nvSpPr>
        <p:spPr bwMode="auto">
          <a:xfrm>
            <a:off x="5809225" y="550292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eform 99"/>
          <p:cNvSpPr>
            <a:spLocks/>
          </p:cNvSpPr>
          <p:nvPr/>
        </p:nvSpPr>
        <p:spPr bwMode="auto">
          <a:xfrm>
            <a:off x="5522495" y="550292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Freeform 136"/>
          <p:cNvSpPr>
            <a:spLocks/>
          </p:cNvSpPr>
          <p:nvPr/>
        </p:nvSpPr>
        <p:spPr bwMode="auto">
          <a:xfrm>
            <a:off x="6000787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53" name="Freeform 137"/>
          <p:cNvSpPr>
            <a:spLocks/>
          </p:cNvSpPr>
          <p:nvPr/>
        </p:nvSpPr>
        <p:spPr bwMode="auto">
          <a:xfrm>
            <a:off x="6000787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120"/>
          <p:cNvSpPr>
            <a:spLocks/>
          </p:cNvSpPr>
          <p:nvPr/>
        </p:nvSpPr>
        <p:spPr bwMode="auto">
          <a:xfrm>
            <a:off x="6191127" y="5642753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55" name="Freeform 121"/>
          <p:cNvSpPr>
            <a:spLocks/>
          </p:cNvSpPr>
          <p:nvPr/>
        </p:nvSpPr>
        <p:spPr bwMode="auto">
          <a:xfrm>
            <a:off x="6191127" y="5642753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Freeform 119"/>
          <p:cNvSpPr>
            <a:spLocks/>
          </p:cNvSpPr>
          <p:nvPr/>
        </p:nvSpPr>
        <p:spPr bwMode="auto">
          <a:xfrm>
            <a:off x="5904396" y="5642753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Freeform 134"/>
          <p:cNvSpPr>
            <a:spLocks/>
          </p:cNvSpPr>
          <p:nvPr/>
        </p:nvSpPr>
        <p:spPr bwMode="auto">
          <a:xfrm>
            <a:off x="5714055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58" name="Freeform 135"/>
          <p:cNvSpPr>
            <a:spLocks/>
          </p:cNvSpPr>
          <p:nvPr/>
        </p:nvSpPr>
        <p:spPr bwMode="auto">
          <a:xfrm>
            <a:off x="5714055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AutoShape 7"/>
          <p:cNvSpPr>
            <a:spLocks noChangeArrowheads="1"/>
          </p:cNvSpPr>
          <p:nvPr/>
        </p:nvSpPr>
        <p:spPr bwMode="auto">
          <a:xfrm>
            <a:off x="6818276" y="4023851"/>
            <a:ext cx="451450" cy="155219"/>
          </a:xfrm>
          <a:prstGeom prst="parallelogram">
            <a:avLst>
              <a:gd name="adj" fmla="val 118367"/>
            </a:avLst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16"/>
          <p:cNvSpPr>
            <a:spLocks noEditPoints="1"/>
          </p:cNvSpPr>
          <p:nvPr/>
        </p:nvSpPr>
        <p:spPr bwMode="auto">
          <a:xfrm>
            <a:off x="6670639" y="2460109"/>
            <a:ext cx="289172" cy="2309053"/>
          </a:xfrm>
          <a:custGeom>
            <a:avLst/>
            <a:gdLst>
              <a:gd name="T0" fmla="*/ 2147483647 w 683"/>
              <a:gd name="T1" fmla="*/ 2147483647 h 3718"/>
              <a:gd name="T2" fmla="*/ 2147483647 w 683"/>
              <a:gd name="T3" fmla="*/ 2147483647 h 3718"/>
              <a:gd name="T4" fmla="*/ 2147483647 w 683"/>
              <a:gd name="T5" fmla="*/ 2147483647 h 3718"/>
              <a:gd name="T6" fmla="*/ 2147483647 w 683"/>
              <a:gd name="T7" fmla="*/ 2147483647 h 3718"/>
              <a:gd name="T8" fmla="*/ 2147483647 w 683"/>
              <a:gd name="T9" fmla="*/ 2147483647 h 3718"/>
              <a:gd name="T10" fmla="*/ 2147483647 w 683"/>
              <a:gd name="T11" fmla="*/ 2147483647 h 3718"/>
              <a:gd name="T12" fmla="*/ 2147483647 w 683"/>
              <a:gd name="T13" fmla="*/ 2147483647 h 3718"/>
              <a:gd name="T14" fmla="*/ 2147483647 w 683"/>
              <a:gd name="T15" fmla="*/ 2147483647 h 3718"/>
              <a:gd name="T16" fmla="*/ 2147483647 w 683"/>
              <a:gd name="T17" fmla="*/ 2147483647 h 3718"/>
              <a:gd name="T18" fmla="*/ 2147483647 w 683"/>
              <a:gd name="T19" fmla="*/ 2147483647 h 3718"/>
              <a:gd name="T20" fmla="*/ 2147483647 w 683"/>
              <a:gd name="T21" fmla="*/ 2147483647 h 3718"/>
              <a:gd name="T22" fmla="*/ 2147483647 w 683"/>
              <a:gd name="T23" fmla="*/ 2147483647 h 3718"/>
              <a:gd name="T24" fmla="*/ 2147483647 w 683"/>
              <a:gd name="T25" fmla="*/ 2147483647 h 3718"/>
              <a:gd name="T26" fmla="*/ 2147483647 w 683"/>
              <a:gd name="T27" fmla="*/ 2147483647 h 3718"/>
              <a:gd name="T28" fmla="*/ 2147483647 w 683"/>
              <a:gd name="T29" fmla="*/ 2147483647 h 3718"/>
              <a:gd name="T30" fmla="*/ 2147483647 w 683"/>
              <a:gd name="T31" fmla="*/ 2147483647 h 3718"/>
              <a:gd name="T32" fmla="*/ 2147483647 w 683"/>
              <a:gd name="T33" fmla="*/ 2147483647 h 3718"/>
              <a:gd name="T34" fmla="*/ 2147483647 w 683"/>
              <a:gd name="T35" fmla="*/ 2147483647 h 3718"/>
              <a:gd name="T36" fmla="*/ 2147483647 w 683"/>
              <a:gd name="T37" fmla="*/ 2147483647 h 3718"/>
              <a:gd name="T38" fmla="*/ 2147483647 w 683"/>
              <a:gd name="T39" fmla="*/ 2147483647 h 3718"/>
              <a:gd name="T40" fmla="*/ 2147483647 w 683"/>
              <a:gd name="T41" fmla="*/ 2147483647 h 3718"/>
              <a:gd name="T42" fmla="*/ 2147483647 w 683"/>
              <a:gd name="T43" fmla="*/ 2147483647 h 3718"/>
              <a:gd name="T44" fmla="*/ 2147483647 w 683"/>
              <a:gd name="T45" fmla="*/ 2147483647 h 3718"/>
              <a:gd name="T46" fmla="*/ 2147483647 w 683"/>
              <a:gd name="T47" fmla="*/ 2147483647 h 3718"/>
              <a:gd name="T48" fmla="*/ 2147483647 w 683"/>
              <a:gd name="T49" fmla="*/ 2147483647 h 3718"/>
              <a:gd name="T50" fmla="*/ 2147483647 w 683"/>
              <a:gd name="T51" fmla="*/ 2147483647 h 3718"/>
              <a:gd name="T52" fmla="*/ 2147483647 w 683"/>
              <a:gd name="T53" fmla="*/ 2147483647 h 3718"/>
              <a:gd name="T54" fmla="*/ 2147483647 w 683"/>
              <a:gd name="T55" fmla="*/ 2147483647 h 3718"/>
              <a:gd name="T56" fmla="*/ 2147483647 w 683"/>
              <a:gd name="T57" fmla="*/ 2147483647 h 3718"/>
              <a:gd name="T58" fmla="*/ 2147483647 w 683"/>
              <a:gd name="T59" fmla="*/ 2147483647 h 3718"/>
              <a:gd name="T60" fmla="*/ 2147483647 w 683"/>
              <a:gd name="T61" fmla="*/ 2147483647 h 3718"/>
              <a:gd name="T62" fmla="*/ 2147483647 w 683"/>
              <a:gd name="T63" fmla="*/ 2147483647 h 3718"/>
              <a:gd name="T64" fmla="*/ 2147483647 w 683"/>
              <a:gd name="T65" fmla="*/ 2147483647 h 3718"/>
              <a:gd name="T66" fmla="*/ 2147483647 w 683"/>
              <a:gd name="T67" fmla="*/ 2147483647 h 3718"/>
              <a:gd name="T68" fmla="*/ 2147483647 w 683"/>
              <a:gd name="T69" fmla="*/ 2147483647 h 3718"/>
              <a:gd name="T70" fmla="*/ 2147483647 w 683"/>
              <a:gd name="T71" fmla="*/ 2147483647 h 3718"/>
              <a:gd name="T72" fmla="*/ 2147483647 w 683"/>
              <a:gd name="T73" fmla="*/ 2147483647 h 3718"/>
              <a:gd name="T74" fmla="*/ 2147483647 w 683"/>
              <a:gd name="T75" fmla="*/ 2147483647 h 3718"/>
              <a:gd name="T76" fmla="*/ 2147483647 w 683"/>
              <a:gd name="T77" fmla="*/ 2147483647 h 3718"/>
              <a:gd name="T78" fmla="*/ 2147483647 w 683"/>
              <a:gd name="T79" fmla="*/ 2147483647 h 3718"/>
              <a:gd name="T80" fmla="*/ 2147483647 w 683"/>
              <a:gd name="T81" fmla="*/ 2147483647 h 3718"/>
              <a:gd name="T82" fmla="*/ 2147483647 w 683"/>
              <a:gd name="T83" fmla="*/ 2147483647 h 3718"/>
              <a:gd name="T84" fmla="*/ 2147483647 w 683"/>
              <a:gd name="T85" fmla="*/ 2147483647 h 3718"/>
              <a:gd name="T86" fmla="*/ 2147483647 w 683"/>
              <a:gd name="T87" fmla="*/ 2147483647 h 3718"/>
              <a:gd name="T88" fmla="*/ 2147483647 w 683"/>
              <a:gd name="T89" fmla="*/ 2147483647 h 3718"/>
              <a:gd name="T90" fmla="*/ 2147483647 w 683"/>
              <a:gd name="T91" fmla="*/ 2147483647 h 371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83"/>
              <a:gd name="T139" fmla="*/ 0 h 3718"/>
              <a:gd name="T140" fmla="*/ 683 w 683"/>
              <a:gd name="T141" fmla="*/ 3718 h 371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83" h="3718">
                <a:moveTo>
                  <a:pt x="682" y="10"/>
                </a:moveTo>
                <a:lnTo>
                  <a:pt x="662" y="120"/>
                </a:lnTo>
                <a:cubicBezTo>
                  <a:pt x="662" y="125"/>
                  <a:pt x="657" y="128"/>
                  <a:pt x="653" y="127"/>
                </a:cubicBezTo>
                <a:cubicBezTo>
                  <a:pt x="649" y="126"/>
                  <a:pt x="646" y="122"/>
                  <a:pt x="647" y="117"/>
                </a:cubicBezTo>
                <a:lnTo>
                  <a:pt x="666" y="7"/>
                </a:lnTo>
                <a:cubicBezTo>
                  <a:pt x="667" y="3"/>
                  <a:pt x="671" y="0"/>
                  <a:pt x="676" y="1"/>
                </a:cubicBezTo>
                <a:cubicBezTo>
                  <a:pt x="680" y="2"/>
                  <a:pt x="683" y="6"/>
                  <a:pt x="682" y="10"/>
                </a:cubicBezTo>
                <a:close/>
                <a:moveTo>
                  <a:pt x="648" y="199"/>
                </a:moveTo>
                <a:lnTo>
                  <a:pt x="628" y="309"/>
                </a:lnTo>
                <a:cubicBezTo>
                  <a:pt x="628" y="314"/>
                  <a:pt x="623" y="316"/>
                  <a:pt x="619" y="316"/>
                </a:cubicBezTo>
                <a:cubicBezTo>
                  <a:pt x="615" y="315"/>
                  <a:pt x="612" y="311"/>
                  <a:pt x="613" y="306"/>
                </a:cubicBezTo>
                <a:lnTo>
                  <a:pt x="632" y="196"/>
                </a:lnTo>
                <a:cubicBezTo>
                  <a:pt x="633" y="192"/>
                  <a:pt x="637" y="189"/>
                  <a:pt x="642" y="190"/>
                </a:cubicBezTo>
                <a:cubicBezTo>
                  <a:pt x="646" y="191"/>
                  <a:pt x="649" y="195"/>
                  <a:pt x="648" y="199"/>
                </a:cubicBezTo>
                <a:close/>
                <a:moveTo>
                  <a:pt x="614" y="388"/>
                </a:moveTo>
                <a:lnTo>
                  <a:pt x="594" y="498"/>
                </a:lnTo>
                <a:cubicBezTo>
                  <a:pt x="594" y="503"/>
                  <a:pt x="589" y="505"/>
                  <a:pt x="585" y="505"/>
                </a:cubicBezTo>
                <a:cubicBezTo>
                  <a:pt x="581" y="504"/>
                  <a:pt x="578" y="500"/>
                  <a:pt x="579" y="495"/>
                </a:cubicBezTo>
                <a:lnTo>
                  <a:pt x="598" y="385"/>
                </a:lnTo>
                <a:cubicBezTo>
                  <a:pt x="599" y="381"/>
                  <a:pt x="603" y="378"/>
                  <a:pt x="608" y="379"/>
                </a:cubicBezTo>
                <a:cubicBezTo>
                  <a:pt x="612" y="379"/>
                  <a:pt x="615" y="384"/>
                  <a:pt x="614" y="388"/>
                </a:cubicBezTo>
                <a:close/>
                <a:moveTo>
                  <a:pt x="580" y="577"/>
                </a:moveTo>
                <a:lnTo>
                  <a:pt x="560" y="687"/>
                </a:lnTo>
                <a:cubicBezTo>
                  <a:pt x="560" y="692"/>
                  <a:pt x="555" y="694"/>
                  <a:pt x="551" y="694"/>
                </a:cubicBezTo>
                <a:cubicBezTo>
                  <a:pt x="547" y="693"/>
                  <a:pt x="544" y="689"/>
                  <a:pt x="545" y="684"/>
                </a:cubicBezTo>
                <a:lnTo>
                  <a:pt x="564" y="574"/>
                </a:lnTo>
                <a:cubicBezTo>
                  <a:pt x="565" y="570"/>
                  <a:pt x="569" y="567"/>
                  <a:pt x="574" y="568"/>
                </a:cubicBezTo>
                <a:cubicBezTo>
                  <a:pt x="578" y="568"/>
                  <a:pt x="581" y="573"/>
                  <a:pt x="580" y="577"/>
                </a:cubicBezTo>
                <a:close/>
                <a:moveTo>
                  <a:pt x="546" y="766"/>
                </a:moveTo>
                <a:lnTo>
                  <a:pt x="526" y="876"/>
                </a:lnTo>
                <a:cubicBezTo>
                  <a:pt x="526" y="880"/>
                  <a:pt x="521" y="883"/>
                  <a:pt x="517" y="883"/>
                </a:cubicBezTo>
                <a:cubicBezTo>
                  <a:pt x="513" y="882"/>
                  <a:pt x="510" y="878"/>
                  <a:pt x="511" y="873"/>
                </a:cubicBezTo>
                <a:lnTo>
                  <a:pt x="530" y="763"/>
                </a:lnTo>
                <a:cubicBezTo>
                  <a:pt x="531" y="759"/>
                  <a:pt x="535" y="756"/>
                  <a:pt x="540" y="757"/>
                </a:cubicBezTo>
                <a:cubicBezTo>
                  <a:pt x="544" y="757"/>
                  <a:pt x="547" y="762"/>
                  <a:pt x="546" y="766"/>
                </a:cubicBezTo>
                <a:close/>
                <a:moveTo>
                  <a:pt x="512" y="955"/>
                </a:moveTo>
                <a:lnTo>
                  <a:pt x="492" y="1065"/>
                </a:lnTo>
                <a:cubicBezTo>
                  <a:pt x="492" y="1069"/>
                  <a:pt x="487" y="1072"/>
                  <a:pt x="483" y="1072"/>
                </a:cubicBezTo>
                <a:cubicBezTo>
                  <a:pt x="479" y="1071"/>
                  <a:pt x="476" y="1067"/>
                  <a:pt x="477" y="1062"/>
                </a:cubicBezTo>
                <a:lnTo>
                  <a:pt x="496" y="952"/>
                </a:lnTo>
                <a:cubicBezTo>
                  <a:pt x="497" y="948"/>
                  <a:pt x="501" y="945"/>
                  <a:pt x="506" y="946"/>
                </a:cubicBezTo>
                <a:cubicBezTo>
                  <a:pt x="510" y="946"/>
                  <a:pt x="513" y="951"/>
                  <a:pt x="512" y="955"/>
                </a:cubicBezTo>
                <a:close/>
                <a:moveTo>
                  <a:pt x="478" y="1144"/>
                </a:moveTo>
                <a:lnTo>
                  <a:pt x="458" y="1254"/>
                </a:lnTo>
                <a:cubicBezTo>
                  <a:pt x="458" y="1258"/>
                  <a:pt x="453" y="1261"/>
                  <a:pt x="449" y="1261"/>
                </a:cubicBezTo>
                <a:cubicBezTo>
                  <a:pt x="445" y="1260"/>
                  <a:pt x="442" y="1256"/>
                  <a:pt x="443" y="1251"/>
                </a:cubicBezTo>
                <a:lnTo>
                  <a:pt x="462" y="1141"/>
                </a:lnTo>
                <a:cubicBezTo>
                  <a:pt x="463" y="1137"/>
                  <a:pt x="467" y="1134"/>
                  <a:pt x="472" y="1135"/>
                </a:cubicBezTo>
                <a:cubicBezTo>
                  <a:pt x="476" y="1135"/>
                  <a:pt x="479" y="1140"/>
                  <a:pt x="478" y="1144"/>
                </a:cubicBezTo>
                <a:close/>
                <a:moveTo>
                  <a:pt x="444" y="1333"/>
                </a:moveTo>
                <a:lnTo>
                  <a:pt x="424" y="1443"/>
                </a:lnTo>
                <a:cubicBezTo>
                  <a:pt x="424" y="1447"/>
                  <a:pt x="419" y="1450"/>
                  <a:pt x="415" y="1450"/>
                </a:cubicBezTo>
                <a:cubicBezTo>
                  <a:pt x="411" y="1449"/>
                  <a:pt x="408" y="1445"/>
                  <a:pt x="409" y="1440"/>
                </a:cubicBezTo>
                <a:lnTo>
                  <a:pt x="428" y="1330"/>
                </a:lnTo>
                <a:cubicBezTo>
                  <a:pt x="429" y="1326"/>
                  <a:pt x="433" y="1323"/>
                  <a:pt x="438" y="1324"/>
                </a:cubicBezTo>
                <a:cubicBezTo>
                  <a:pt x="442" y="1324"/>
                  <a:pt x="445" y="1328"/>
                  <a:pt x="444" y="1333"/>
                </a:cubicBezTo>
                <a:close/>
                <a:moveTo>
                  <a:pt x="410" y="1522"/>
                </a:moveTo>
                <a:lnTo>
                  <a:pt x="390" y="1632"/>
                </a:lnTo>
                <a:cubicBezTo>
                  <a:pt x="390" y="1636"/>
                  <a:pt x="385" y="1639"/>
                  <a:pt x="381" y="1638"/>
                </a:cubicBezTo>
                <a:cubicBezTo>
                  <a:pt x="377" y="1638"/>
                  <a:pt x="374" y="1634"/>
                  <a:pt x="375" y="1629"/>
                </a:cubicBezTo>
                <a:lnTo>
                  <a:pt x="394" y="1519"/>
                </a:lnTo>
                <a:cubicBezTo>
                  <a:pt x="395" y="1515"/>
                  <a:pt x="399" y="1512"/>
                  <a:pt x="404" y="1512"/>
                </a:cubicBezTo>
                <a:cubicBezTo>
                  <a:pt x="408" y="1513"/>
                  <a:pt x="411" y="1517"/>
                  <a:pt x="410" y="1522"/>
                </a:cubicBezTo>
                <a:close/>
                <a:moveTo>
                  <a:pt x="376" y="1711"/>
                </a:moveTo>
                <a:lnTo>
                  <a:pt x="356" y="1821"/>
                </a:lnTo>
                <a:cubicBezTo>
                  <a:pt x="356" y="1825"/>
                  <a:pt x="351" y="1828"/>
                  <a:pt x="347" y="1827"/>
                </a:cubicBezTo>
                <a:cubicBezTo>
                  <a:pt x="343" y="1827"/>
                  <a:pt x="340" y="1822"/>
                  <a:pt x="341" y="1818"/>
                </a:cubicBezTo>
                <a:lnTo>
                  <a:pt x="360" y="1708"/>
                </a:lnTo>
                <a:cubicBezTo>
                  <a:pt x="361" y="1704"/>
                  <a:pt x="365" y="1701"/>
                  <a:pt x="370" y="1701"/>
                </a:cubicBezTo>
                <a:cubicBezTo>
                  <a:pt x="374" y="1702"/>
                  <a:pt x="377" y="1706"/>
                  <a:pt x="376" y="1711"/>
                </a:cubicBezTo>
                <a:close/>
                <a:moveTo>
                  <a:pt x="342" y="1900"/>
                </a:moveTo>
                <a:lnTo>
                  <a:pt x="322" y="2010"/>
                </a:lnTo>
                <a:cubicBezTo>
                  <a:pt x="322" y="2014"/>
                  <a:pt x="317" y="2017"/>
                  <a:pt x="313" y="2016"/>
                </a:cubicBezTo>
                <a:cubicBezTo>
                  <a:pt x="309" y="2016"/>
                  <a:pt x="306" y="2011"/>
                  <a:pt x="307" y="2007"/>
                </a:cubicBezTo>
                <a:lnTo>
                  <a:pt x="326" y="1897"/>
                </a:lnTo>
                <a:cubicBezTo>
                  <a:pt x="327" y="1893"/>
                  <a:pt x="331" y="1890"/>
                  <a:pt x="336" y="1890"/>
                </a:cubicBezTo>
                <a:cubicBezTo>
                  <a:pt x="340" y="1891"/>
                  <a:pt x="343" y="1895"/>
                  <a:pt x="342" y="1900"/>
                </a:cubicBezTo>
                <a:close/>
                <a:moveTo>
                  <a:pt x="308" y="2089"/>
                </a:moveTo>
                <a:lnTo>
                  <a:pt x="288" y="2199"/>
                </a:lnTo>
                <a:cubicBezTo>
                  <a:pt x="288" y="2203"/>
                  <a:pt x="283" y="2206"/>
                  <a:pt x="279" y="2205"/>
                </a:cubicBezTo>
                <a:cubicBezTo>
                  <a:pt x="275" y="2205"/>
                  <a:pt x="272" y="2200"/>
                  <a:pt x="273" y="2196"/>
                </a:cubicBezTo>
                <a:lnTo>
                  <a:pt x="292" y="2086"/>
                </a:lnTo>
                <a:cubicBezTo>
                  <a:pt x="293" y="2081"/>
                  <a:pt x="297" y="2079"/>
                  <a:pt x="302" y="2079"/>
                </a:cubicBezTo>
                <a:cubicBezTo>
                  <a:pt x="306" y="2080"/>
                  <a:pt x="309" y="2084"/>
                  <a:pt x="308" y="2089"/>
                </a:cubicBezTo>
                <a:close/>
                <a:moveTo>
                  <a:pt x="274" y="2278"/>
                </a:moveTo>
                <a:lnTo>
                  <a:pt x="254" y="2388"/>
                </a:lnTo>
                <a:cubicBezTo>
                  <a:pt x="254" y="2392"/>
                  <a:pt x="249" y="2395"/>
                  <a:pt x="245" y="2394"/>
                </a:cubicBezTo>
                <a:cubicBezTo>
                  <a:pt x="241" y="2394"/>
                  <a:pt x="238" y="2389"/>
                  <a:pt x="239" y="2385"/>
                </a:cubicBezTo>
                <a:lnTo>
                  <a:pt x="258" y="2275"/>
                </a:lnTo>
                <a:cubicBezTo>
                  <a:pt x="259" y="2270"/>
                  <a:pt x="263" y="2268"/>
                  <a:pt x="268" y="2268"/>
                </a:cubicBezTo>
                <a:cubicBezTo>
                  <a:pt x="272" y="2269"/>
                  <a:pt x="275" y="2273"/>
                  <a:pt x="274" y="2278"/>
                </a:cubicBezTo>
                <a:close/>
                <a:moveTo>
                  <a:pt x="240" y="2467"/>
                </a:moveTo>
                <a:lnTo>
                  <a:pt x="220" y="2577"/>
                </a:lnTo>
                <a:cubicBezTo>
                  <a:pt x="220" y="2581"/>
                  <a:pt x="215" y="2584"/>
                  <a:pt x="211" y="2583"/>
                </a:cubicBezTo>
                <a:cubicBezTo>
                  <a:pt x="207" y="2583"/>
                  <a:pt x="204" y="2578"/>
                  <a:pt x="205" y="2574"/>
                </a:cubicBezTo>
                <a:lnTo>
                  <a:pt x="224" y="2464"/>
                </a:lnTo>
                <a:cubicBezTo>
                  <a:pt x="225" y="2459"/>
                  <a:pt x="229" y="2457"/>
                  <a:pt x="234" y="2457"/>
                </a:cubicBezTo>
                <a:cubicBezTo>
                  <a:pt x="238" y="2458"/>
                  <a:pt x="241" y="2462"/>
                  <a:pt x="240" y="2467"/>
                </a:cubicBezTo>
                <a:close/>
                <a:moveTo>
                  <a:pt x="206" y="2656"/>
                </a:moveTo>
                <a:lnTo>
                  <a:pt x="186" y="2766"/>
                </a:lnTo>
                <a:cubicBezTo>
                  <a:pt x="186" y="2770"/>
                  <a:pt x="181" y="2773"/>
                  <a:pt x="177" y="2772"/>
                </a:cubicBezTo>
                <a:cubicBezTo>
                  <a:pt x="173" y="2771"/>
                  <a:pt x="170" y="2767"/>
                  <a:pt x="171" y="2763"/>
                </a:cubicBezTo>
                <a:lnTo>
                  <a:pt x="190" y="2653"/>
                </a:lnTo>
                <a:cubicBezTo>
                  <a:pt x="191" y="2648"/>
                  <a:pt x="195" y="2645"/>
                  <a:pt x="200" y="2646"/>
                </a:cubicBezTo>
                <a:cubicBezTo>
                  <a:pt x="204" y="2647"/>
                  <a:pt x="207" y="2651"/>
                  <a:pt x="206" y="2656"/>
                </a:cubicBezTo>
                <a:close/>
                <a:moveTo>
                  <a:pt x="172" y="2845"/>
                </a:moveTo>
                <a:lnTo>
                  <a:pt x="152" y="2955"/>
                </a:lnTo>
                <a:cubicBezTo>
                  <a:pt x="152" y="2959"/>
                  <a:pt x="147" y="2962"/>
                  <a:pt x="143" y="2961"/>
                </a:cubicBezTo>
                <a:cubicBezTo>
                  <a:pt x="139" y="2960"/>
                  <a:pt x="136" y="2956"/>
                  <a:pt x="137" y="2952"/>
                </a:cubicBezTo>
                <a:lnTo>
                  <a:pt x="156" y="2842"/>
                </a:lnTo>
                <a:cubicBezTo>
                  <a:pt x="157" y="2837"/>
                  <a:pt x="161" y="2834"/>
                  <a:pt x="166" y="2835"/>
                </a:cubicBezTo>
                <a:cubicBezTo>
                  <a:pt x="170" y="2836"/>
                  <a:pt x="173" y="2840"/>
                  <a:pt x="172" y="2845"/>
                </a:cubicBezTo>
                <a:close/>
                <a:moveTo>
                  <a:pt x="138" y="3033"/>
                </a:moveTo>
                <a:lnTo>
                  <a:pt x="118" y="3144"/>
                </a:lnTo>
                <a:cubicBezTo>
                  <a:pt x="118" y="3148"/>
                  <a:pt x="113" y="3151"/>
                  <a:pt x="109" y="3150"/>
                </a:cubicBezTo>
                <a:cubicBezTo>
                  <a:pt x="105" y="3149"/>
                  <a:pt x="102" y="3145"/>
                  <a:pt x="103" y="3141"/>
                </a:cubicBezTo>
                <a:lnTo>
                  <a:pt x="122" y="3031"/>
                </a:lnTo>
                <a:cubicBezTo>
                  <a:pt x="123" y="3026"/>
                  <a:pt x="127" y="3023"/>
                  <a:pt x="132" y="3024"/>
                </a:cubicBezTo>
                <a:cubicBezTo>
                  <a:pt x="136" y="3025"/>
                  <a:pt x="139" y="3029"/>
                  <a:pt x="138" y="3033"/>
                </a:cubicBezTo>
                <a:close/>
                <a:moveTo>
                  <a:pt x="104" y="3222"/>
                </a:moveTo>
                <a:lnTo>
                  <a:pt x="84" y="3333"/>
                </a:lnTo>
                <a:cubicBezTo>
                  <a:pt x="84" y="3337"/>
                  <a:pt x="79" y="3340"/>
                  <a:pt x="75" y="3339"/>
                </a:cubicBezTo>
                <a:cubicBezTo>
                  <a:pt x="71" y="3338"/>
                  <a:pt x="68" y="3334"/>
                  <a:pt x="69" y="3330"/>
                </a:cubicBezTo>
                <a:lnTo>
                  <a:pt x="88" y="3220"/>
                </a:lnTo>
                <a:cubicBezTo>
                  <a:pt x="89" y="3215"/>
                  <a:pt x="93" y="3212"/>
                  <a:pt x="98" y="3213"/>
                </a:cubicBezTo>
                <a:cubicBezTo>
                  <a:pt x="102" y="3214"/>
                  <a:pt x="105" y="3218"/>
                  <a:pt x="104" y="3222"/>
                </a:cubicBezTo>
                <a:close/>
                <a:moveTo>
                  <a:pt x="70" y="3411"/>
                </a:moveTo>
                <a:lnTo>
                  <a:pt x="50" y="3522"/>
                </a:lnTo>
                <a:cubicBezTo>
                  <a:pt x="50" y="3526"/>
                  <a:pt x="45" y="3529"/>
                  <a:pt x="41" y="3528"/>
                </a:cubicBezTo>
                <a:cubicBezTo>
                  <a:pt x="37" y="3527"/>
                  <a:pt x="34" y="3523"/>
                  <a:pt x="35" y="3519"/>
                </a:cubicBezTo>
                <a:lnTo>
                  <a:pt x="54" y="3409"/>
                </a:lnTo>
                <a:cubicBezTo>
                  <a:pt x="55" y="3404"/>
                  <a:pt x="59" y="3401"/>
                  <a:pt x="64" y="3402"/>
                </a:cubicBezTo>
                <a:cubicBezTo>
                  <a:pt x="68" y="3403"/>
                  <a:pt x="71" y="3407"/>
                  <a:pt x="70" y="3411"/>
                </a:cubicBezTo>
                <a:close/>
                <a:moveTo>
                  <a:pt x="36" y="3600"/>
                </a:moveTo>
                <a:lnTo>
                  <a:pt x="16" y="3711"/>
                </a:lnTo>
                <a:cubicBezTo>
                  <a:pt x="16" y="3715"/>
                  <a:pt x="11" y="3718"/>
                  <a:pt x="7" y="3717"/>
                </a:cubicBezTo>
                <a:cubicBezTo>
                  <a:pt x="3" y="3716"/>
                  <a:pt x="0" y="3712"/>
                  <a:pt x="1" y="3708"/>
                </a:cubicBezTo>
                <a:lnTo>
                  <a:pt x="20" y="3598"/>
                </a:lnTo>
                <a:cubicBezTo>
                  <a:pt x="21" y="3593"/>
                  <a:pt x="25" y="3590"/>
                  <a:pt x="30" y="3591"/>
                </a:cubicBezTo>
                <a:cubicBezTo>
                  <a:pt x="34" y="3592"/>
                  <a:pt x="37" y="3596"/>
                  <a:pt x="36" y="3600"/>
                </a:cubicBez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Freeform 30"/>
          <p:cNvSpPr>
            <a:spLocks/>
          </p:cNvSpPr>
          <p:nvPr/>
        </p:nvSpPr>
        <p:spPr bwMode="auto">
          <a:xfrm>
            <a:off x="8199466" y="480251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Freeform 31"/>
          <p:cNvSpPr>
            <a:spLocks/>
          </p:cNvSpPr>
          <p:nvPr/>
        </p:nvSpPr>
        <p:spPr bwMode="auto">
          <a:xfrm>
            <a:off x="8199466" y="480251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Freeform 32"/>
          <p:cNvSpPr>
            <a:spLocks/>
          </p:cNvSpPr>
          <p:nvPr/>
        </p:nvSpPr>
        <p:spPr bwMode="auto">
          <a:xfrm>
            <a:off x="8486196" y="480251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Freeform 33"/>
          <p:cNvSpPr>
            <a:spLocks/>
          </p:cNvSpPr>
          <p:nvPr/>
        </p:nvSpPr>
        <p:spPr bwMode="auto">
          <a:xfrm>
            <a:off x="8486196" y="480251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Freeform 44"/>
          <p:cNvSpPr>
            <a:spLocks/>
          </p:cNvSpPr>
          <p:nvPr/>
        </p:nvSpPr>
        <p:spPr bwMode="auto">
          <a:xfrm>
            <a:off x="7722393" y="4942341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Freeform 45"/>
          <p:cNvSpPr>
            <a:spLocks/>
          </p:cNvSpPr>
          <p:nvPr/>
        </p:nvSpPr>
        <p:spPr bwMode="auto">
          <a:xfrm>
            <a:off x="7722393" y="4942341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Freeform 46"/>
          <p:cNvSpPr>
            <a:spLocks/>
          </p:cNvSpPr>
          <p:nvPr/>
        </p:nvSpPr>
        <p:spPr bwMode="auto">
          <a:xfrm>
            <a:off x="8009125" y="4942341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Freeform 47"/>
          <p:cNvSpPr>
            <a:spLocks/>
          </p:cNvSpPr>
          <p:nvPr/>
        </p:nvSpPr>
        <p:spPr bwMode="auto">
          <a:xfrm>
            <a:off x="8009125" y="4942341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Freeform 48"/>
          <p:cNvSpPr>
            <a:spLocks/>
          </p:cNvSpPr>
          <p:nvPr/>
        </p:nvSpPr>
        <p:spPr bwMode="auto">
          <a:xfrm>
            <a:off x="8295856" y="4942341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Freeform 49"/>
          <p:cNvSpPr>
            <a:spLocks/>
          </p:cNvSpPr>
          <p:nvPr/>
        </p:nvSpPr>
        <p:spPr bwMode="auto">
          <a:xfrm>
            <a:off x="8295856" y="4942341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Freeform 50"/>
          <p:cNvSpPr>
            <a:spLocks/>
          </p:cNvSpPr>
          <p:nvPr/>
        </p:nvSpPr>
        <p:spPr bwMode="auto">
          <a:xfrm>
            <a:off x="6095958" y="5082166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Freeform 51"/>
          <p:cNvSpPr>
            <a:spLocks/>
          </p:cNvSpPr>
          <p:nvPr/>
        </p:nvSpPr>
        <p:spPr bwMode="auto">
          <a:xfrm>
            <a:off x="6095958" y="5082166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Freeform 52"/>
          <p:cNvSpPr>
            <a:spLocks/>
          </p:cNvSpPr>
          <p:nvPr/>
        </p:nvSpPr>
        <p:spPr bwMode="auto">
          <a:xfrm>
            <a:off x="6382688" y="5082166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Freeform 53"/>
          <p:cNvSpPr>
            <a:spLocks/>
          </p:cNvSpPr>
          <p:nvPr/>
        </p:nvSpPr>
        <p:spPr bwMode="auto">
          <a:xfrm>
            <a:off x="6382688" y="5082166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" name="Freeform 60"/>
          <p:cNvSpPr>
            <a:spLocks/>
          </p:cNvSpPr>
          <p:nvPr/>
        </p:nvSpPr>
        <p:spPr bwMode="auto">
          <a:xfrm>
            <a:off x="7530833" y="5082166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Freeform 61"/>
          <p:cNvSpPr>
            <a:spLocks/>
          </p:cNvSpPr>
          <p:nvPr/>
        </p:nvSpPr>
        <p:spPr bwMode="auto">
          <a:xfrm>
            <a:off x="7530833" y="5082166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Freeform 66"/>
          <p:cNvSpPr>
            <a:spLocks/>
          </p:cNvSpPr>
          <p:nvPr/>
        </p:nvSpPr>
        <p:spPr bwMode="auto">
          <a:xfrm>
            <a:off x="5904396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Freeform 67"/>
          <p:cNvSpPr>
            <a:spLocks/>
          </p:cNvSpPr>
          <p:nvPr/>
        </p:nvSpPr>
        <p:spPr bwMode="auto">
          <a:xfrm>
            <a:off x="5904396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" name="Freeform 68"/>
          <p:cNvSpPr>
            <a:spLocks/>
          </p:cNvSpPr>
          <p:nvPr/>
        </p:nvSpPr>
        <p:spPr bwMode="auto">
          <a:xfrm>
            <a:off x="6191127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Freeform 69"/>
          <p:cNvSpPr>
            <a:spLocks/>
          </p:cNvSpPr>
          <p:nvPr/>
        </p:nvSpPr>
        <p:spPr bwMode="auto">
          <a:xfrm>
            <a:off x="6191127" y="5221992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" name="Freeform 76"/>
          <p:cNvSpPr>
            <a:spLocks/>
          </p:cNvSpPr>
          <p:nvPr/>
        </p:nvSpPr>
        <p:spPr bwMode="auto">
          <a:xfrm>
            <a:off x="7340492" y="5221992"/>
            <a:ext cx="47707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Freeform 77"/>
          <p:cNvSpPr>
            <a:spLocks/>
          </p:cNvSpPr>
          <p:nvPr/>
        </p:nvSpPr>
        <p:spPr bwMode="auto">
          <a:xfrm>
            <a:off x="7340492" y="5221992"/>
            <a:ext cx="47707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" name="Freeform 82"/>
          <p:cNvSpPr>
            <a:spLocks/>
          </p:cNvSpPr>
          <p:nvPr/>
        </p:nvSpPr>
        <p:spPr bwMode="auto">
          <a:xfrm>
            <a:off x="5714055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84" name="Freeform 90"/>
          <p:cNvSpPr>
            <a:spLocks/>
          </p:cNvSpPr>
          <p:nvPr/>
        </p:nvSpPr>
        <p:spPr bwMode="auto">
          <a:xfrm>
            <a:off x="6859760" y="5363102"/>
            <a:ext cx="480732" cy="139825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Freeform 91"/>
          <p:cNvSpPr>
            <a:spLocks/>
          </p:cNvSpPr>
          <p:nvPr/>
        </p:nvSpPr>
        <p:spPr bwMode="auto">
          <a:xfrm>
            <a:off x="6859760" y="5363102"/>
            <a:ext cx="480732" cy="139825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" name="Freeform 92"/>
          <p:cNvSpPr>
            <a:spLocks/>
          </p:cNvSpPr>
          <p:nvPr/>
        </p:nvSpPr>
        <p:spPr bwMode="auto">
          <a:xfrm>
            <a:off x="7148931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Freeform 93"/>
          <p:cNvSpPr>
            <a:spLocks/>
          </p:cNvSpPr>
          <p:nvPr/>
        </p:nvSpPr>
        <p:spPr bwMode="auto">
          <a:xfrm>
            <a:off x="7148931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Freeform 94"/>
          <p:cNvSpPr>
            <a:spLocks/>
          </p:cNvSpPr>
          <p:nvPr/>
        </p:nvSpPr>
        <p:spPr bwMode="auto">
          <a:xfrm>
            <a:off x="7435663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Freeform 95"/>
          <p:cNvSpPr>
            <a:spLocks/>
          </p:cNvSpPr>
          <p:nvPr/>
        </p:nvSpPr>
        <p:spPr bwMode="auto">
          <a:xfrm>
            <a:off x="7435663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Freeform 96"/>
          <p:cNvSpPr>
            <a:spLocks/>
          </p:cNvSpPr>
          <p:nvPr/>
        </p:nvSpPr>
        <p:spPr bwMode="auto">
          <a:xfrm>
            <a:off x="7722393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Freeform 97"/>
          <p:cNvSpPr>
            <a:spLocks/>
          </p:cNvSpPr>
          <p:nvPr/>
        </p:nvSpPr>
        <p:spPr bwMode="auto">
          <a:xfrm>
            <a:off x="7722393" y="536310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" name="Freeform 108"/>
          <p:cNvSpPr>
            <a:spLocks/>
          </p:cNvSpPr>
          <p:nvPr/>
        </p:nvSpPr>
        <p:spPr bwMode="auto">
          <a:xfrm>
            <a:off x="6956150" y="5502927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3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" name="Freeform 109"/>
          <p:cNvSpPr>
            <a:spLocks/>
          </p:cNvSpPr>
          <p:nvPr/>
        </p:nvSpPr>
        <p:spPr bwMode="auto">
          <a:xfrm>
            <a:off x="6956150" y="5502927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3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" name="Freeform 110"/>
          <p:cNvSpPr>
            <a:spLocks/>
          </p:cNvSpPr>
          <p:nvPr/>
        </p:nvSpPr>
        <p:spPr bwMode="auto">
          <a:xfrm>
            <a:off x="7244101" y="550292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" name="Freeform 111"/>
          <p:cNvSpPr>
            <a:spLocks/>
          </p:cNvSpPr>
          <p:nvPr/>
        </p:nvSpPr>
        <p:spPr bwMode="auto">
          <a:xfrm>
            <a:off x="7244101" y="550292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Freeform 112"/>
          <p:cNvSpPr>
            <a:spLocks/>
          </p:cNvSpPr>
          <p:nvPr/>
        </p:nvSpPr>
        <p:spPr bwMode="auto">
          <a:xfrm>
            <a:off x="7530833" y="550292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Freeform 113"/>
          <p:cNvSpPr>
            <a:spLocks/>
          </p:cNvSpPr>
          <p:nvPr/>
        </p:nvSpPr>
        <p:spPr bwMode="auto">
          <a:xfrm>
            <a:off x="7530833" y="550292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Freeform 114"/>
          <p:cNvSpPr>
            <a:spLocks/>
          </p:cNvSpPr>
          <p:nvPr/>
        </p:nvSpPr>
        <p:spPr bwMode="auto">
          <a:xfrm>
            <a:off x="5332154" y="5642753"/>
            <a:ext cx="47707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" name="Freeform 115"/>
          <p:cNvSpPr>
            <a:spLocks/>
          </p:cNvSpPr>
          <p:nvPr/>
        </p:nvSpPr>
        <p:spPr bwMode="auto">
          <a:xfrm>
            <a:off x="5332154" y="5642753"/>
            <a:ext cx="47707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Freeform 116"/>
          <p:cNvSpPr>
            <a:spLocks/>
          </p:cNvSpPr>
          <p:nvPr/>
        </p:nvSpPr>
        <p:spPr bwMode="auto">
          <a:xfrm>
            <a:off x="5618885" y="5642753"/>
            <a:ext cx="47707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Freeform 117"/>
          <p:cNvSpPr>
            <a:spLocks/>
          </p:cNvSpPr>
          <p:nvPr/>
        </p:nvSpPr>
        <p:spPr bwMode="auto">
          <a:xfrm>
            <a:off x="5618885" y="5642753"/>
            <a:ext cx="47707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Freeform 122"/>
          <p:cNvSpPr>
            <a:spLocks/>
          </p:cNvSpPr>
          <p:nvPr/>
        </p:nvSpPr>
        <p:spPr bwMode="auto">
          <a:xfrm>
            <a:off x="6477858" y="5642753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Freeform 123"/>
          <p:cNvSpPr>
            <a:spLocks/>
          </p:cNvSpPr>
          <p:nvPr/>
        </p:nvSpPr>
        <p:spPr bwMode="auto">
          <a:xfrm>
            <a:off x="6477858" y="5642753"/>
            <a:ext cx="47829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" name="Freeform 124"/>
          <p:cNvSpPr>
            <a:spLocks/>
          </p:cNvSpPr>
          <p:nvPr/>
        </p:nvSpPr>
        <p:spPr bwMode="auto">
          <a:xfrm>
            <a:off x="6764590" y="5642753"/>
            <a:ext cx="479512" cy="141109"/>
          </a:xfrm>
          <a:custGeom>
            <a:avLst/>
            <a:gdLst>
              <a:gd name="T0" fmla="*/ 0 w 231"/>
              <a:gd name="T1" fmla="*/ 2147483647 h 110"/>
              <a:gd name="T2" fmla="*/ 2147483647 w 231"/>
              <a:gd name="T3" fmla="*/ 0 h 110"/>
              <a:gd name="T4" fmla="*/ 2147483647 w 231"/>
              <a:gd name="T5" fmla="*/ 0 h 110"/>
              <a:gd name="T6" fmla="*/ 2147483647 w 231"/>
              <a:gd name="T7" fmla="*/ 2147483647 h 110"/>
              <a:gd name="T8" fmla="*/ 0 w 231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10"/>
              <a:gd name="T17" fmla="*/ 231 w 231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10">
                <a:moveTo>
                  <a:pt x="0" y="110"/>
                </a:moveTo>
                <a:lnTo>
                  <a:pt x="92" y="0"/>
                </a:lnTo>
                <a:lnTo>
                  <a:pt x="231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Freeform 125"/>
          <p:cNvSpPr>
            <a:spLocks/>
          </p:cNvSpPr>
          <p:nvPr/>
        </p:nvSpPr>
        <p:spPr bwMode="auto">
          <a:xfrm>
            <a:off x="6764590" y="5642753"/>
            <a:ext cx="479512" cy="141109"/>
          </a:xfrm>
          <a:custGeom>
            <a:avLst/>
            <a:gdLst>
              <a:gd name="T0" fmla="*/ 0 w 231"/>
              <a:gd name="T1" fmla="*/ 2147483647 h 110"/>
              <a:gd name="T2" fmla="*/ 2147483647 w 231"/>
              <a:gd name="T3" fmla="*/ 0 h 110"/>
              <a:gd name="T4" fmla="*/ 2147483647 w 231"/>
              <a:gd name="T5" fmla="*/ 0 h 110"/>
              <a:gd name="T6" fmla="*/ 2147483647 w 231"/>
              <a:gd name="T7" fmla="*/ 2147483647 h 110"/>
              <a:gd name="T8" fmla="*/ 0 w 231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10"/>
              <a:gd name="T17" fmla="*/ 231 w 231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10">
                <a:moveTo>
                  <a:pt x="0" y="110"/>
                </a:moveTo>
                <a:lnTo>
                  <a:pt x="92" y="0"/>
                </a:lnTo>
                <a:lnTo>
                  <a:pt x="231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" name="Freeform 126"/>
          <p:cNvSpPr>
            <a:spLocks/>
          </p:cNvSpPr>
          <p:nvPr/>
        </p:nvSpPr>
        <p:spPr bwMode="auto">
          <a:xfrm>
            <a:off x="7051321" y="5642753"/>
            <a:ext cx="479512" cy="141109"/>
          </a:xfrm>
          <a:custGeom>
            <a:avLst/>
            <a:gdLst>
              <a:gd name="T0" fmla="*/ 0 w 231"/>
              <a:gd name="T1" fmla="*/ 2147483647 h 110"/>
              <a:gd name="T2" fmla="*/ 2147483647 w 231"/>
              <a:gd name="T3" fmla="*/ 0 h 110"/>
              <a:gd name="T4" fmla="*/ 2147483647 w 231"/>
              <a:gd name="T5" fmla="*/ 0 h 110"/>
              <a:gd name="T6" fmla="*/ 2147483647 w 231"/>
              <a:gd name="T7" fmla="*/ 2147483647 h 110"/>
              <a:gd name="T8" fmla="*/ 0 w 231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10"/>
              <a:gd name="T17" fmla="*/ 231 w 231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10">
                <a:moveTo>
                  <a:pt x="0" y="110"/>
                </a:moveTo>
                <a:lnTo>
                  <a:pt x="93" y="0"/>
                </a:lnTo>
                <a:lnTo>
                  <a:pt x="231" y="0"/>
                </a:lnTo>
                <a:lnTo>
                  <a:pt x="139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Freeform 127"/>
          <p:cNvSpPr>
            <a:spLocks/>
          </p:cNvSpPr>
          <p:nvPr/>
        </p:nvSpPr>
        <p:spPr bwMode="auto">
          <a:xfrm>
            <a:off x="7051321" y="5642753"/>
            <a:ext cx="479512" cy="141109"/>
          </a:xfrm>
          <a:custGeom>
            <a:avLst/>
            <a:gdLst>
              <a:gd name="T0" fmla="*/ 0 w 231"/>
              <a:gd name="T1" fmla="*/ 2147483647 h 110"/>
              <a:gd name="T2" fmla="*/ 2147483647 w 231"/>
              <a:gd name="T3" fmla="*/ 0 h 110"/>
              <a:gd name="T4" fmla="*/ 2147483647 w 231"/>
              <a:gd name="T5" fmla="*/ 0 h 110"/>
              <a:gd name="T6" fmla="*/ 2147483647 w 231"/>
              <a:gd name="T7" fmla="*/ 2147483647 h 110"/>
              <a:gd name="T8" fmla="*/ 0 w 231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10"/>
              <a:gd name="T17" fmla="*/ 231 w 231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10">
                <a:moveTo>
                  <a:pt x="0" y="110"/>
                </a:moveTo>
                <a:lnTo>
                  <a:pt x="93" y="0"/>
                </a:lnTo>
                <a:lnTo>
                  <a:pt x="231" y="0"/>
                </a:lnTo>
                <a:lnTo>
                  <a:pt x="139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" name="Freeform 128"/>
          <p:cNvSpPr>
            <a:spLocks/>
          </p:cNvSpPr>
          <p:nvPr/>
        </p:nvSpPr>
        <p:spPr bwMode="auto">
          <a:xfrm>
            <a:off x="7340492" y="5642753"/>
            <a:ext cx="47707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Freeform 129"/>
          <p:cNvSpPr>
            <a:spLocks/>
          </p:cNvSpPr>
          <p:nvPr/>
        </p:nvSpPr>
        <p:spPr bwMode="auto">
          <a:xfrm>
            <a:off x="7340492" y="5642753"/>
            <a:ext cx="477072" cy="141109"/>
          </a:xfrm>
          <a:custGeom>
            <a:avLst/>
            <a:gdLst>
              <a:gd name="T0" fmla="*/ 0 w 230"/>
              <a:gd name="T1" fmla="*/ 2147483647 h 110"/>
              <a:gd name="T2" fmla="*/ 2147483647 w 230"/>
              <a:gd name="T3" fmla="*/ 0 h 110"/>
              <a:gd name="T4" fmla="*/ 2147483647 w 230"/>
              <a:gd name="T5" fmla="*/ 0 h 110"/>
              <a:gd name="T6" fmla="*/ 2147483647 w 230"/>
              <a:gd name="T7" fmla="*/ 2147483647 h 110"/>
              <a:gd name="T8" fmla="*/ 0 w 230"/>
              <a:gd name="T9" fmla="*/ 2147483647 h 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10"/>
              <a:gd name="T17" fmla="*/ 230 w 230"/>
              <a:gd name="T18" fmla="*/ 110 h 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10">
                <a:moveTo>
                  <a:pt x="0" y="110"/>
                </a:moveTo>
                <a:lnTo>
                  <a:pt x="92" y="0"/>
                </a:lnTo>
                <a:lnTo>
                  <a:pt x="230" y="0"/>
                </a:lnTo>
                <a:lnTo>
                  <a:pt x="138" y="110"/>
                </a:lnTo>
                <a:lnTo>
                  <a:pt x="0" y="110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" name="Freeform 130"/>
          <p:cNvSpPr>
            <a:spLocks/>
          </p:cNvSpPr>
          <p:nvPr/>
        </p:nvSpPr>
        <p:spPr bwMode="auto">
          <a:xfrm>
            <a:off x="5140593" y="5783862"/>
            <a:ext cx="47829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Freeform 131"/>
          <p:cNvSpPr>
            <a:spLocks/>
          </p:cNvSpPr>
          <p:nvPr/>
        </p:nvSpPr>
        <p:spPr bwMode="auto">
          <a:xfrm>
            <a:off x="5140593" y="5783862"/>
            <a:ext cx="47829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" name="Freeform 132"/>
          <p:cNvSpPr>
            <a:spLocks/>
          </p:cNvSpPr>
          <p:nvPr/>
        </p:nvSpPr>
        <p:spPr bwMode="auto">
          <a:xfrm>
            <a:off x="5427324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Freeform 133"/>
          <p:cNvSpPr>
            <a:spLocks/>
          </p:cNvSpPr>
          <p:nvPr/>
        </p:nvSpPr>
        <p:spPr bwMode="auto">
          <a:xfrm>
            <a:off x="5427324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" name="Freeform 138"/>
          <p:cNvSpPr>
            <a:spLocks/>
          </p:cNvSpPr>
          <p:nvPr/>
        </p:nvSpPr>
        <p:spPr bwMode="auto">
          <a:xfrm>
            <a:off x="6287518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Freeform 139"/>
          <p:cNvSpPr>
            <a:spLocks/>
          </p:cNvSpPr>
          <p:nvPr/>
        </p:nvSpPr>
        <p:spPr bwMode="auto">
          <a:xfrm>
            <a:off x="6287518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" name="Freeform 140"/>
          <p:cNvSpPr>
            <a:spLocks/>
          </p:cNvSpPr>
          <p:nvPr/>
        </p:nvSpPr>
        <p:spPr bwMode="auto">
          <a:xfrm>
            <a:off x="6573028" y="5783862"/>
            <a:ext cx="47829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Freeform 141"/>
          <p:cNvSpPr>
            <a:spLocks/>
          </p:cNvSpPr>
          <p:nvPr/>
        </p:nvSpPr>
        <p:spPr bwMode="auto">
          <a:xfrm>
            <a:off x="6573028" y="5783862"/>
            <a:ext cx="47829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" name="Freeform 142"/>
          <p:cNvSpPr>
            <a:spLocks/>
          </p:cNvSpPr>
          <p:nvPr/>
        </p:nvSpPr>
        <p:spPr bwMode="auto">
          <a:xfrm>
            <a:off x="6859760" y="5783862"/>
            <a:ext cx="480732" cy="139825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Freeform 143"/>
          <p:cNvSpPr>
            <a:spLocks/>
          </p:cNvSpPr>
          <p:nvPr/>
        </p:nvSpPr>
        <p:spPr bwMode="auto">
          <a:xfrm>
            <a:off x="6859760" y="5783862"/>
            <a:ext cx="480732" cy="139825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" name="Freeform 144"/>
          <p:cNvSpPr>
            <a:spLocks/>
          </p:cNvSpPr>
          <p:nvPr/>
        </p:nvSpPr>
        <p:spPr bwMode="auto">
          <a:xfrm>
            <a:off x="7148931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Freeform 145"/>
          <p:cNvSpPr>
            <a:spLocks/>
          </p:cNvSpPr>
          <p:nvPr/>
        </p:nvSpPr>
        <p:spPr bwMode="auto">
          <a:xfrm>
            <a:off x="7148931" y="5783862"/>
            <a:ext cx="47707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" name="Freeform 154"/>
          <p:cNvSpPr>
            <a:spLocks/>
          </p:cNvSpPr>
          <p:nvPr/>
        </p:nvSpPr>
        <p:spPr bwMode="auto">
          <a:xfrm>
            <a:off x="6430273" y="3891722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Freeform 166"/>
          <p:cNvSpPr>
            <a:spLocks/>
          </p:cNvSpPr>
          <p:nvPr/>
        </p:nvSpPr>
        <p:spPr bwMode="auto">
          <a:xfrm>
            <a:off x="6812174" y="4031548"/>
            <a:ext cx="47829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Freeform 167"/>
          <p:cNvSpPr>
            <a:spLocks/>
          </p:cNvSpPr>
          <p:nvPr/>
        </p:nvSpPr>
        <p:spPr bwMode="auto">
          <a:xfrm>
            <a:off x="6812174" y="4031548"/>
            <a:ext cx="478292" cy="139825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5" name="Freeform 168"/>
          <p:cNvSpPr>
            <a:spLocks/>
          </p:cNvSpPr>
          <p:nvPr/>
        </p:nvSpPr>
        <p:spPr bwMode="auto">
          <a:xfrm>
            <a:off x="7098906" y="4031548"/>
            <a:ext cx="479512" cy="139825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Freeform 169"/>
          <p:cNvSpPr>
            <a:spLocks/>
          </p:cNvSpPr>
          <p:nvPr/>
        </p:nvSpPr>
        <p:spPr bwMode="auto">
          <a:xfrm>
            <a:off x="7098906" y="4031548"/>
            <a:ext cx="479512" cy="139825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7" name="Freeform 174"/>
          <p:cNvSpPr>
            <a:spLocks/>
          </p:cNvSpPr>
          <p:nvPr/>
        </p:nvSpPr>
        <p:spPr bwMode="auto">
          <a:xfrm>
            <a:off x="6621833" y="4171373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Freeform 175"/>
          <p:cNvSpPr>
            <a:spLocks/>
          </p:cNvSpPr>
          <p:nvPr/>
        </p:nvSpPr>
        <p:spPr bwMode="auto">
          <a:xfrm>
            <a:off x="6621833" y="4171373"/>
            <a:ext cx="47707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9" name="Freeform 176"/>
          <p:cNvSpPr>
            <a:spLocks/>
          </p:cNvSpPr>
          <p:nvPr/>
        </p:nvSpPr>
        <p:spPr bwMode="auto">
          <a:xfrm>
            <a:off x="6908565" y="4171373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" name="Freeform 177"/>
          <p:cNvSpPr>
            <a:spLocks/>
          </p:cNvSpPr>
          <p:nvPr/>
        </p:nvSpPr>
        <p:spPr bwMode="auto">
          <a:xfrm>
            <a:off x="6908565" y="4171373"/>
            <a:ext cx="479512" cy="139827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9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/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" name="Freeform 179"/>
          <p:cNvSpPr>
            <a:spLocks/>
          </p:cNvSpPr>
          <p:nvPr/>
        </p:nvSpPr>
        <p:spPr bwMode="auto">
          <a:xfrm>
            <a:off x="6717003" y="3120755"/>
            <a:ext cx="479512" cy="139825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2" y="0"/>
                </a:lnTo>
                <a:lnTo>
                  <a:pt x="231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noFill/>
          <a:ln w="158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Freeform 181"/>
          <p:cNvSpPr>
            <a:spLocks/>
          </p:cNvSpPr>
          <p:nvPr/>
        </p:nvSpPr>
        <p:spPr bwMode="auto">
          <a:xfrm>
            <a:off x="7003736" y="3120755"/>
            <a:ext cx="479512" cy="139825"/>
          </a:xfrm>
          <a:custGeom>
            <a:avLst/>
            <a:gdLst>
              <a:gd name="T0" fmla="*/ 0 w 231"/>
              <a:gd name="T1" fmla="*/ 2147483647 h 109"/>
              <a:gd name="T2" fmla="*/ 2147483647 w 231"/>
              <a:gd name="T3" fmla="*/ 0 h 109"/>
              <a:gd name="T4" fmla="*/ 2147483647 w 231"/>
              <a:gd name="T5" fmla="*/ 0 h 109"/>
              <a:gd name="T6" fmla="*/ 2147483647 w 231"/>
              <a:gd name="T7" fmla="*/ 2147483647 h 109"/>
              <a:gd name="T8" fmla="*/ 0 w 231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1"/>
              <a:gd name="T16" fmla="*/ 0 h 109"/>
              <a:gd name="T17" fmla="*/ 231 w 231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1" h="109">
                <a:moveTo>
                  <a:pt x="0" y="109"/>
                </a:moveTo>
                <a:lnTo>
                  <a:pt x="93" y="0"/>
                </a:lnTo>
                <a:lnTo>
                  <a:pt x="231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noFill/>
          <a:ln w="158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" name="Freeform 183"/>
          <p:cNvSpPr>
            <a:spLocks/>
          </p:cNvSpPr>
          <p:nvPr/>
        </p:nvSpPr>
        <p:spPr bwMode="auto">
          <a:xfrm>
            <a:off x="6525819" y="3261160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noFill/>
          <a:ln w="158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Freeform 184"/>
          <p:cNvSpPr>
            <a:spLocks/>
          </p:cNvSpPr>
          <p:nvPr/>
        </p:nvSpPr>
        <p:spPr bwMode="auto">
          <a:xfrm>
            <a:off x="6727179" y="2774973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" name="Freeform 185"/>
          <p:cNvSpPr>
            <a:spLocks/>
          </p:cNvSpPr>
          <p:nvPr/>
        </p:nvSpPr>
        <p:spPr bwMode="auto">
          <a:xfrm>
            <a:off x="6812174" y="3260581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noFill/>
          <a:ln w="158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" name="Freeform 188"/>
          <p:cNvSpPr>
            <a:spLocks noEditPoints="1"/>
          </p:cNvSpPr>
          <p:nvPr/>
        </p:nvSpPr>
        <p:spPr bwMode="auto">
          <a:xfrm>
            <a:off x="5144913" y="2460109"/>
            <a:ext cx="1790101" cy="3458604"/>
          </a:xfrm>
          <a:custGeom>
            <a:avLst/>
            <a:gdLst>
              <a:gd name="T0" fmla="*/ 2147483647 w 4303"/>
              <a:gd name="T1" fmla="*/ 2147483647 h 5583"/>
              <a:gd name="T2" fmla="*/ 2147483647 w 4303"/>
              <a:gd name="T3" fmla="*/ 2147483647 h 5583"/>
              <a:gd name="T4" fmla="*/ 2147483647 w 4303"/>
              <a:gd name="T5" fmla="*/ 2147483647 h 5583"/>
              <a:gd name="T6" fmla="*/ 2147483647 w 4303"/>
              <a:gd name="T7" fmla="*/ 2147483647 h 5583"/>
              <a:gd name="T8" fmla="*/ 2147483647 w 4303"/>
              <a:gd name="T9" fmla="*/ 2147483647 h 5583"/>
              <a:gd name="T10" fmla="*/ 2147483647 w 4303"/>
              <a:gd name="T11" fmla="*/ 2147483647 h 5583"/>
              <a:gd name="T12" fmla="*/ 2147483647 w 4303"/>
              <a:gd name="T13" fmla="*/ 2147483647 h 5583"/>
              <a:gd name="T14" fmla="*/ 2147483647 w 4303"/>
              <a:gd name="T15" fmla="*/ 2147483647 h 5583"/>
              <a:gd name="T16" fmla="*/ 2147483647 w 4303"/>
              <a:gd name="T17" fmla="*/ 2147483647 h 5583"/>
              <a:gd name="T18" fmla="*/ 2147483647 w 4303"/>
              <a:gd name="T19" fmla="*/ 2147483647 h 5583"/>
              <a:gd name="T20" fmla="*/ 2147483647 w 4303"/>
              <a:gd name="T21" fmla="*/ 2147483647 h 5583"/>
              <a:gd name="T22" fmla="*/ 2147483647 w 4303"/>
              <a:gd name="T23" fmla="*/ 2147483647 h 5583"/>
              <a:gd name="T24" fmla="*/ 2147483647 w 4303"/>
              <a:gd name="T25" fmla="*/ 2147483647 h 5583"/>
              <a:gd name="T26" fmla="*/ 2147483647 w 4303"/>
              <a:gd name="T27" fmla="*/ 2147483647 h 5583"/>
              <a:gd name="T28" fmla="*/ 2147483647 w 4303"/>
              <a:gd name="T29" fmla="*/ 2147483647 h 5583"/>
              <a:gd name="T30" fmla="*/ 2147483647 w 4303"/>
              <a:gd name="T31" fmla="*/ 2147483647 h 5583"/>
              <a:gd name="T32" fmla="*/ 2147483647 w 4303"/>
              <a:gd name="T33" fmla="*/ 2147483647 h 5583"/>
              <a:gd name="T34" fmla="*/ 2147483647 w 4303"/>
              <a:gd name="T35" fmla="*/ 2147483647 h 5583"/>
              <a:gd name="T36" fmla="*/ 2147483647 w 4303"/>
              <a:gd name="T37" fmla="*/ 2147483647 h 5583"/>
              <a:gd name="T38" fmla="*/ 2147483647 w 4303"/>
              <a:gd name="T39" fmla="*/ 2147483647 h 5583"/>
              <a:gd name="T40" fmla="*/ 2147483647 w 4303"/>
              <a:gd name="T41" fmla="*/ 2147483647 h 5583"/>
              <a:gd name="T42" fmla="*/ 2147483647 w 4303"/>
              <a:gd name="T43" fmla="*/ 2147483647 h 5583"/>
              <a:gd name="T44" fmla="*/ 2147483647 w 4303"/>
              <a:gd name="T45" fmla="*/ 2147483647 h 5583"/>
              <a:gd name="T46" fmla="*/ 2147483647 w 4303"/>
              <a:gd name="T47" fmla="*/ 2147483647 h 5583"/>
              <a:gd name="T48" fmla="*/ 2147483647 w 4303"/>
              <a:gd name="T49" fmla="*/ 2147483647 h 5583"/>
              <a:gd name="T50" fmla="*/ 2147483647 w 4303"/>
              <a:gd name="T51" fmla="*/ 2147483647 h 5583"/>
              <a:gd name="T52" fmla="*/ 2147483647 w 4303"/>
              <a:gd name="T53" fmla="*/ 2147483647 h 5583"/>
              <a:gd name="T54" fmla="*/ 2147483647 w 4303"/>
              <a:gd name="T55" fmla="*/ 2147483647 h 5583"/>
              <a:gd name="T56" fmla="*/ 2147483647 w 4303"/>
              <a:gd name="T57" fmla="*/ 2147483647 h 5583"/>
              <a:gd name="T58" fmla="*/ 2147483647 w 4303"/>
              <a:gd name="T59" fmla="*/ 2147483647 h 5583"/>
              <a:gd name="T60" fmla="*/ 2147483647 w 4303"/>
              <a:gd name="T61" fmla="*/ 2147483647 h 5583"/>
              <a:gd name="T62" fmla="*/ 2147483647 w 4303"/>
              <a:gd name="T63" fmla="*/ 2147483647 h 5583"/>
              <a:gd name="T64" fmla="*/ 2147483647 w 4303"/>
              <a:gd name="T65" fmla="*/ 2147483647 h 5583"/>
              <a:gd name="T66" fmla="*/ 2147483647 w 4303"/>
              <a:gd name="T67" fmla="*/ 2147483647 h 5583"/>
              <a:gd name="T68" fmla="*/ 2147483647 w 4303"/>
              <a:gd name="T69" fmla="*/ 2147483647 h 5583"/>
              <a:gd name="T70" fmla="*/ 2147483647 w 4303"/>
              <a:gd name="T71" fmla="*/ 2147483647 h 5583"/>
              <a:gd name="T72" fmla="*/ 2147483647 w 4303"/>
              <a:gd name="T73" fmla="*/ 2147483647 h 5583"/>
              <a:gd name="T74" fmla="*/ 2147483647 w 4303"/>
              <a:gd name="T75" fmla="*/ 2147483647 h 5583"/>
              <a:gd name="T76" fmla="*/ 2147483647 w 4303"/>
              <a:gd name="T77" fmla="*/ 2147483647 h 5583"/>
              <a:gd name="T78" fmla="*/ 2147483647 w 4303"/>
              <a:gd name="T79" fmla="*/ 2147483647 h 5583"/>
              <a:gd name="T80" fmla="*/ 2147483647 w 4303"/>
              <a:gd name="T81" fmla="*/ 2147483647 h 5583"/>
              <a:gd name="T82" fmla="*/ 2147483647 w 4303"/>
              <a:gd name="T83" fmla="*/ 2147483647 h 5583"/>
              <a:gd name="T84" fmla="*/ 2147483647 w 4303"/>
              <a:gd name="T85" fmla="*/ 2147483647 h 5583"/>
              <a:gd name="T86" fmla="*/ 2147483647 w 4303"/>
              <a:gd name="T87" fmla="*/ 2147483647 h 5583"/>
              <a:gd name="T88" fmla="*/ 2147483647 w 4303"/>
              <a:gd name="T89" fmla="*/ 2147483647 h 5583"/>
              <a:gd name="T90" fmla="*/ 2147483647 w 4303"/>
              <a:gd name="T91" fmla="*/ 2147483647 h 5583"/>
              <a:gd name="T92" fmla="*/ 2147483647 w 4303"/>
              <a:gd name="T93" fmla="*/ 2147483647 h 5583"/>
              <a:gd name="T94" fmla="*/ 2147483647 w 4303"/>
              <a:gd name="T95" fmla="*/ 2147483647 h 5583"/>
              <a:gd name="T96" fmla="*/ 2147483647 w 4303"/>
              <a:gd name="T97" fmla="*/ 2147483647 h 5583"/>
              <a:gd name="T98" fmla="*/ 2147483647 w 4303"/>
              <a:gd name="T99" fmla="*/ 2147483647 h 5583"/>
              <a:gd name="T100" fmla="*/ 2147483647 w 4303"/>
              <a:gd name="T101" fmla="*/ 2147483647 h 558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303"/>
              <a:gd name="T154" fmla="*/ 0 h 5583"/>
              <a:gd name="T155" fmla="*/ 4303 w 4303"/>
              <a:gd name="T156" fmla="*/ 5583 h 558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303" h="5583">
                <a:moveTo>
                  <a:pt x="4301" y="14"/>
                </a:moveTo>
                <a:lnTo>
                  <a:pt x="4232" y="102"/>
                </a:lnTo>
                <a:cubicBezTo>
                  <a:pt x="4230" y="106"/>
                  <a:pt x="4225" y="106"/>
                  <a:pt x="4221" y="104"/>
                </a:cubicBezTo>
                <a:cubicBezTo>
                  <a:pt x="4218" y="101"/>
                  <a:pt x="4217" y="96"/>
                  <a:pt x="4220" y="92"/>
                </a:cubicBezTo>
                <a:lnTo>
                  <a:pt x="4288" y="4"/>
                </a:lnTo>
                <a:cubicBezTo>
                  <a:pt x="4291" y="0"/>
                  <a:pt x="4296" y="0"/>
                  <a:pt x="4299" y="2"/>
                </a:cubicBezTo>
                <a:cubicBezTo>
                  <a:pt x="4303" y="5"/>
                  <a:pt x="4303" y="10"/>
                  <a:pt x="4301" y="14"/>
                </a:cubicBezTo>
                <a:close/>
                <a:moveTo>
                  <a:pt x="4184" y="166"/>
                </a:moveTo>
                <a:lnTo>
                  <a:pt x="4115" y="254"/>
                </a:lnTo>
                <a:cubicBezTo>
                  <a:pt x="4112" y="258"/>
                  <a:pt x="4107" y="259"/>
                  <a:pt x="4104" y="256"/>
                </a:cubicBezTo>
                <a:cubicBezTo>
                  <a:pt x="4100" y="253"/>
                  <a:pt x="4100" y="248"/>
                  <a:pt x="4102" y="245"/>
                </a:cubicBezTo>
                <a:lnTo>
                  <a:pt x="4171" y="156"/>
                </a:lnTo>
                <a:cubicBezTo>
                  <a:pt x="4174" y="152"/>
                  <a:pt x="4179" y="152"/>
                  <a:pt x="4182" y="154"/>
                </a:cubicBezTo>
                <a:cubicBezTo>
                  <a:pt x="4186" y="157"/>
                  <a:pt x="4186" y="162"/>
                  <a:pt x="4184" y="166"/>
                </a:cubicBezTo>
                <a:close/>
                <a:moveTo>
                  <a:pt x="4066" y="318"/>
                </a:moveTo>
                <a:lnTo>
                  <a:pt x="3998" y="406"/>
                </a:lnTo>
                <a:cubicBezTo>
                  <a:pt x="3995" y="410"/>
                  <a:pt x="3990" y="411"/>
                  <a:pt x="3987" y="408"/>
                </a:cubicBezTo>
                <a:cubicBezTo>
                  <a:pt x="3983" y="405"/>
                  <a:pt x="3983" y="400"/>
                  <a:pt x="3985" y="397"/>
                </a:cubicBezTo>
                <a:lnTo>
                  <a:pt x="4054" y="308"/>
                </a:lnTo>
                <a:cubicBezTo>
                  <a:pt x="4056" y="304"/>
                  <a:pt x="4061" y="304"/>
                  <a:pt x="4065" y="307"/>
                </a:cubicBezTo>
                <a:cubicBezTo>
                  <a:pt x="4068" y="309"/>
                  <a:pt x="4069" y="314"/>
                  <a:pt x="4066" y="318"/>
                </a:cubicBezTo>
                <a:close/>
                <a:moveTo>
                  <a:pt x="3949" y="470"/>
                </a:moveTo>
                <a:lnTo>
                  <a:pt x="3881" y="559"/>
                </a:lnTo>
                <a:cubicBezTo>
                  <a:pt x="3878" y="562"/>
                  <a:pt x="3873" y="563"/>
                  <a:pt x="3870" y="560"/>
                </a:cubicBezTo>
                <a:cubicBezTo>
                  <a:pt x="3866" y="557"/>
                  <a:pt x="3865" y="552"/>
                  <a:pt x="3868" y="549"/>
                </a:cubicBezTo>
                <a:lnTo>
                  <a:pt x="3937" y="460"/>
                </a:lnTo>
                <a:cubicBezTo>
                  <a:pt x="3939" y="457"/>
                  <a:pt x="3944" y="456"/>
                  <a:pt x="3948" y="459"/>
                </a:cubicBezTo>
                <a:cubicBezTo>
                  <a:pt x="3951" y="461"/>
                  <a:pt x="3952" y="466"/>
                  <a:pt x="3949" y="470"/>
                </a:cubicBezTo>
                <a:close/>
                <a:moveTo>
                  <a:pt x="3832" y="622"/>
                </a:moveTo>
                <a:lnTo>
                  <a:pt x="3764" y="711"/>
                </a:lnTo>
                <a:cubicBezTo>
                  <a:pt x="3761" y="714"/>
                  <a:pt x="3756" y="715"/>
                  <a:pt x="3753" y="712"/>
                </a:cubicBezTo>
                <a:cubicBezTo>
                  <a:pt x="3749" y="709"/>
                  <a:pt x="3748" y="704"/>
                  <a:pt x="3751" y="701"/>
                </a:cubicBezTo>
                <a:lnTo>
                  <a:pt x="3819" y="612"/>
                </a:lnTo>
                <a:cubicBezTo>
                  <a:pt x="3822" y="609"/>
                  <a:pt x="3827" y="608"/>
                  <a:pt x="3831" y="611"/>
                </a:cubicBezTo>
                <a:cubicBezTo>
                  <a:pt x="3834" y="613"/>
                  <a:pt x="3835" y="618"/>
                  <a:pt x="3832" y="622"/>
                </a:cubicBezTo>
                <a:close/>
                <a:moveTo>
                  <a:pt x="3715" y="774"/>
                </a:moveTo>
                <a:lnTo>
                  <a:pt x="3647" y="863"/>
                </a:lnTo>
                <a:cubicBezTo>
                  <a:pt x="3644" y="866"/>
                  <a:pt x="3639" y="867"/>
                  <a:pt x="3635" y="864"/>
                </a:cubicBezTo>
                <a:cubicBezTo>
                  <a:pt x="3632" y="862"/>
                  <a:pt x="3631" y="857"/>
                  <a:pt x="3634" y="853"/>
                </a:cubicBezTo>
                <a:lnTo>
                  <a:pt x="3702" y="764"/>
                </a:lnTo>
                <a:cubicBezTo>
                  <a:pt x="3705" y="761"/>
                  <a:pt x="3710" y="760"/>
                  <a:pt x="3713" y="763"/>
                </a:cubicBezTo>
                <a:cubicBezTo>
                  <a:pt x="3717" y="766"/>
                  <a:pt x="3718" y="771"/>
                  <a:pt x="3715" y="774"/>
                </a:cubicBezTo>
                <a:close/>
                <a:moveTo>
                  <a:pt x="3598" y="926"/>
                </a:moveTo>
                <a:lnTo>
                  <a:pt x="3529" y="1015"/>
                </a:lnTo>
                <a:cubicBezTo>
                  <a:pt x="3527" y="1018"/>
                  <a:pt x="3522" y="1019"/>
                  <a:pt x="3518" y="1016"/>
                </a:cubicBezTo>
                <a:cubicBezTo>
                  <a:pt x="3515" y="1014"/>
                  <a:pt x="3514" y="1009"/>
                  <a:pt x="3517" y="1005"/>
                </a:cubicBezTo>
                <a:lnTo>
                  <a:pt x="3585" y="916"/>
                </a:lnTo>
                <a:cubicBezTo>
                  <a:pt x="3588" y="913"/>
                  <a:pt x="3593" y="912"/>
                  <a:pt x="3596" y="915"/>
                </a:cubicBezTo>
                <a:cubicBezTo>
                  <a:pt x="3600" y="918"/>
                  <a:pt x="3600" y="923"/>
                  <a:pt x="3598" y="926"/>
                </a:cubicBezTo>
                <a:close/>
                <a:moveTo>
                  <a:pt x="3481" y="1078"/>
                </a:moveTo>
                <a:lnTo>
                  <a:pt x="3412" y="1167"/>
                </a:lnTo>
                <a:cubicBezTo>
                  <a:pt x="3410" y="1171"/>
                  <a:pt x="3405" y="1171"/>
                  <a:pt x="3401" y="1169"/>
                </a:cubicBezTo>
                <a:cubicBezTo>
                  <a:pt x="3398" y="1166"/>
                  <a:pt x="3397" y="1161"/>
                  <a:pt x="3400" y="1157"/>
                </a:cubicBezTo>
                <a:lnTo>
                  <a:pt x="3468" y="1069"/>
                </a:lnTo>
                <a:cubicBezTo>
                  <a:pt x="3471" y="1065"/>
                  <a:pt x="3476" y="1064"/>
                  <a:pt x="3479" y="1067"/>
                </a:cubicBezTo>
                <a:cubicBezTo>
                  <a:pt x="3483" y="1070"/>
                  <a:pt x="3483" y="1075"/>
                  <a:pt x="3481" y="1078"/>
                </a:cubicBezTo>
                <a:close/>
                <a:moveTo>
                  <a:pt x="3363" y="1230"/>
                </a:moveTo>
                <a:lnTo>
                  <a:pt x="3295" y="1319"/>
                </a:lnTo>
                <a:cubicBezTo>
                  <a:pt x="3292" y="1323"/>
                  <a:pt x="3287" y="1323"/>
                  <a:pt x="3284" y="1321"/>
                </a:cubicBezTo>
                <a:cubicBezTo>
                  <a:pt x="3280" y="1318"/>
                  <a:pt x="3280" y="1313"/>
                  <a:pt x="3282" y="1309"/>
                </a:cubicBezTo>
                <a:lnTo>
                  <a:pt x="3351" y="1221"/>
                </a:lnTo>
                <a:cubicBezTo>
                  <a:pt x="3353" y="1217"/>
                  <a:pt x="3359" y="1217"/>
                  <a:pt x="3362" y="1219"/>
                </a:cubicBezTo>
                <a:cubicBezTo>
                  <a:pt x="3366" y="1222"/>
                  <a:pt x="3366" y="1227"/>
                  <a:pt x="3363" y="1230"/>
                </a:cubicBezTo>
                <a:close/>
                <a:moveTo>
                  <a:pt x="3246" y="1383"/>
                </a:moveTo>
                <a:lnTo>
                  <a:pt x="3178" y="1471"/>
                </a:lnTo>
                <a:cubicBezTo>
                  <a:pt x="3175" y="1475"/>
                  <a:pt x="3170" y="1475"/>
                  <a:pt x="3167" y="1473"/>
                </a:cubicBezTo>
                <a:cubicBezTo>
                  <a:pt x="3163" y="1470"/>
                  <a:pt x="3163" y="1465"/>
                  <a:pt x="3165" y="1462"/>
                </a:cubicBezTo>
                <a:lnTo>
                  <a:pt x="3234" y="1373"/>
                </a:lnTo>
                <a:cubicBezTo>
                  <a:pt x="3236" y="1369"/>
                  <a:pt x="3241" y="1369"/>
                  <a:pt x="3245" y="1371"/>
                </a:cubicBezTo>
                <a:cubicBezTo>
                  <a:pt x="3248" y="1374"/>
                  <a:pt x="3249" y="1379"/>
                  <a:pt x="3246" y="1383"/>
                </a:cubicBezTo>
                <a:close/>
                <a:moveTo>
                  <a:pt x="3129" y="1535"/>
                </a:moveTo>
                <a:lnTo>
                  <a:pt x="3061" y="1623"/>
                </a:lnTo>
                <a:cubicBezTo>
                  <a:pt x="3058" y="1627"/>
                  <a:pt x="3053" y="1628"/>
                  <a:pt x="3050" y="1625"/>
                </a:cubicBezTo>
                <a:cubicBezTo>
                  <a:pt x="3046" y="1622"/>
                  <a:pt x="3045" y="1617"/>
                  <a:pt x="3048" y="1614"/>
                </a:cubicBezTo>
                <a:lnTo>
                  <a:pt x="3116" y="1525"/>
                </a:lnTo>
                <a:cubicBezTo>
                  <a:pt x="3119" y="1521"/>
                  <a:pt x="3124" y="1521"/>
                  <a:pt x="3128" y="1523"/>
                </a:cubicBezTo>
                <a:cubicBezTo>
                  <a:pt x="3131" y="1526"/>
                  <a:pt x="3132" y="1531"/>
                  <a:pt x="3129" y="1535"/>
                </a:cubicBezTo>
                <a:close/>
                <a:moveTo>
                  <a:pt x="3012" y="1687"/>
                </a:moveTo>
                <a:lnTo>
                  <a:pt x="2944" y="1776"/>
                </a:lnTo>
                <a:cubicBezTo>
                  <a:pt x="2941" y="1779"/>
                  <a:pt x="2936" y="1780"/>
                  <a:pt x="2932" y="1777"/>
                </a:cubicBezTo>
                <a:cubicBezTo>
                  <a:pt x="2929" y="1774"/>
                  <a:pt x="2928" y="1769"/>
                  <a:pt x="2931" y="1766"/>
                </a:cubicBezTo>
                <a:lnTo>
                  <a:pt x="2999" y="1677"/>
                </a:lnTo>
                <a:cubicBezTo>
                  <a:pt x="3002" y="1674"/>
                  <a:pt x="3007" y="1673"/>
                  <a:pt x="3011" y="1676"/>
                </a:cubicBezTo>
                <a:cubicBezTo>
                  <a:pt x="3014" y="1678"/>
                  <a:pt x="3015" y="1683"/>
                  <a:pt x="3012" y="1687"/>
                </a:cubicBezTo>
                <a:close/>
                <a:moveTo>
                  <a:pt x="2895" y="1839"/>
                </a:moveTo>
                <a:lnTo>
                  <a:pt x="2827" y="1928"/>
                </a:lnTo>
                <a:cubicBezTo>
                  <a:pt x="2824" y="1931"/>
                  <a:pt x="2819" y="1932"/>
                  <a:pt x="2815" y="1929"/>
                </a:cubicBezTo>
                <a:cubicBezTo>
                  <a:pt x="2812" y="1926"/>
                  <a:pt x="2811" y="1921"/>
                  <a:pt x="2814" y="1918"/>
                </a:cubicBezTo>
                <a:lnTo>
                  <a:pt x="2882" y="1829"/>
                </a:lnTo>
                <a:cubicBezTo>
                  <a:pt x="2885" y="1826"/>
                  <a:pt x="2890" y="1825"/>
                  <a:pt x="2893" y="1828"/>
                </a:cubicBezTo>
                <a:cubicBezTo>
                  <a:pt x="2897" y="1830"/>
                  <a:pt x="2898" y="1835"/>
                  <a:pt x="2895" y="1839"/>
                </a:cubicBezTo>
                <a:close/>
                <a:moveTo>
                  <a:pt x="2778" y="1991"/>
                </a:moveTo>
                <a:lnTo>
                  <a:pt x="2709" y="2080"/>
                </a:lnTo>
                <a:cubicBezTo>
                  <a:pt x="2707" y="2083"/>
                  <a:pt x="2702" y="2084"/>
                  <a:pt x="2698" y="2081"/>
                </a:cubicBezTo>
                <a:cubicBezTo>
                  <a:pt x="2695" y="2079"/>
                  <a:pt x="2694" y="2074"/>
                  <a:pt x="2697" y="2070"/>
                </a:cubicBezTo>
                <a:lnTo>
                  <a:pt x="2765" y="1981"/>
                </a:lnTo>
                <a:cubicBezTo>
                  <a:pt x="2768" y="1978"/>
                  <a:pt x="2773" y="1977"/>
                  <a:pt x="2776" y="1980"/>
                </a:cubicBezTo>
                <a:cubicBezTo>
                  <a:pt x="2780" y="1983"/>
                  <a:pt x="2780" y="1988"/>
                  <a:pt x="2778" y="1991"/>
                </a:cubicBezTo>
                <a:close/>
                <a:moveTo>
                  <a:pt x="2661" y="2143"/>
                </a:moveTo>
                <a:lnTo>
                  <a:pt x="2592" y="2232"/>
                </a:lnTo>
                <a:cubicBezTo>
                  <a:pt x="2590" y="2235"/>
                  <a:pt x="2585" y="2236"/>
                  <a:pt x="2581" y="2233"/>
                </a:cubicBezTo>
                <a:cubicBezTo>
                  <a:pt x="2578" y="2231"/>
                  <a:pt x="2577" y="2226"/>
                  <a:pt x="2580" y="2222"/>
                </a:cubicBezTo>
                <a:lnTo>
                  <a:pt x="2648" y="2133"/>
                </a:lnTo>
                <a:cubicBezTo>
                  <a:pt x="2651" y="2130"/>
                  <a:pt x="2656" y="2129"/>
                  <a:pt x="2659" y="2132"/>
                </a:cubicBezTo>
                <a:cubicBezTo>
                  <a:pt x="2663" y="2135"/>
                  <a:pt x="2663" y="2140"/>
                  <a:pt x="2661" y="2143"/>
                </a:cubicBezTo>
                <a:close/>
                <a:moveTo>
                  <a:pt x="2543" y="2295"/>
                </a:moveTo>
                <a:lnTo>
                  <a:pt x="2475" y="2384"/>
                </a:lnTo>
                <a:cubicBezTo>
                  <a:pt x="2472" y="2388"/>
                  <a:pt x="2467" y="2388"/>
                  <a:pt x="2464" y="2385"/>
                </a:cubicBezTo>
                <a:cubicBezTo>
                  <a:pt x="2460" y="2383"/>
                  <a:pt x="2460" y="2378"/>
                  <a:pt x="2462" y="2374"/>
                </a:cubicBezTo>
                <a:lnTo>
                  <a:pt x="2531" y="2286"/>
                </a:lnTo>
                <a:cubicBezTo>
                  <a:pt x="2533" y="2282"/>
                  <a:pt x="2538" y="2281"/>
                  <a:pt x="2542" y="2284"/>
                </a:cubicBezTo>
                <a:cubicBezTo>
                  <a:pt x="2545" y="2287"/>
                  <a:pt x="2546" y="2292"/>
                  <a:pt x="2543" y="2295"/>
                </a:cubicBezTo>
                <a:close/>
                <a:moveTo>
                  <a:pt x="2426" y="2447"/>
                </a:moveTo>
                <a:lnTo>
                  <a:pt x="2358" y="2536"/>
                </a:lnTo>
                <a:cubicBezTo>
                  <a:pt x="2355" y="2540"/>
                  <a:pt x="2350" y="2540"/>
                  <a:pt x="2347" y="2538"/>
                </a:cubicBezTo>
                <a:cubicBezTo>
                  <a:pt x="2343" y="2535"/>
                  <a:pt x="2343" y="2530"/>
                  <a:pt x="2345" y="2526"/>
                </a:cubicBezTo>
                <a:lnTo>
                  <a:pt x="2414" y="2438"/>
                </a:lnTo>
                <a:cubicBezTo>
                  <a:pt x="2416" y="2434"/>
                  <a:pt x="2421" y="2434"/>
                  <a:pt x="2425" y="2436"/>
                </a:cubicBezTo>
                <a:cubicBezTo>
                  <a:pt x="2428" y="2439"/>
                  <a:pt x="2429" y="2444"/>
                  <a:pt x="2426" y="2447"/>
                </a:cubicBezTo>
                <a:close/>
                <a:moveTo>
                  <a:pt x="2309" y="2600"/>
                </a:moveTo>
                <a:lnTo>
                  <a:pt x="2241" y="2688"/>
                </a:lnTo>
                <a:cubicBezTo>
                  <a:pt x="2238" y="2692"/>
                  <a:pt x="2233" y="2692"/>
                  <a:pt x="2230" y="2690"/>
                </a:cubicBezTo>
                <a:cubicBezTo>
                  <a:pt x="2226" y="2687"/>
                  <a:pt x="2225" y="2682"/>
                  <a:pt x="2228" y="2679"/>
                </a:cubicBezTo>
                <a:lnTo>
                  <a:pt x="2296" y="2590"/>
                </a:lnTo>
                <a:cubicBezTo>
                  <a:pt x="2299" y="2586"/>
                  <a:pt x="2304" y="2586"/>
                  <a:pt x="2308" y="2588"/>
                </a:cubicBezTo>
                <a:cubicBezTo>
                  <a:pt x="2311" y="2591"/>
                  <a:pt x="2312" y="2596"/>
                  <a:pt x="2309" y="2600"/>
                </a:cubicBezTo>
                <a:close/>
                <a:moveTo>
                  <a:pt x="2192" y="2752"/>
                </a:moveTo>
                <a:lnTo>
                  <a:pt x="2124" y="2840"/>
                </a:lnTo>
                <a:cubicBezTo>
                  <a:pt x="2121" y="2844"/>
                  <a:pt x="2116" y="2845"/>
                  <a:pt x="2112" y="2842"/>
                </a:cubicBezTo>
                <a:cubicBezTo>
                  <a:pt x="2109" y="2839"/>
                  <a:pt x="2108" y="2834"/>
                  <a:pt x="2111" y="2831"/>
                </a:cubicBezTo>
                <a:lnTo>
                  <a:pt x="2179" y="2742"/>
                </a:lnTo>
                <a:cubicBezTo>
                  <a:pt x="2182" y="2738"/>
                  <a:pt x="2187" y="2738"/>
                  <a:pt x="2191" y="2740"/>
                </a:cubicBezTo>
                <a:cubicBezTo>
                  <a:pt x="2194" y="2743"/>
                  <a:pt x="2195" y="2748"/>
                  <a:pt x="2192" y="2752"/>
                </a:cubicBezTo>
                <a:close/>
                <a:moveTo>
                  <a:pt x="2075" y="2904"/>
                </a:moveTo>
                <a:lnTo>
                  <a:pt x="2006" y="2993"/>
                </a:lnTo>
                <a:cubicBezTo>
                  <a:pt x="2004" y="2996"/>
                  <a:pt x="1999" y="2997"/>
                  <a:pt x="1995" y="2994"/>
                </a:cubicBezTo>
                <a:cubicBezTo>
                  <a:pt x="1992" y="2991"/>
                  <a:pt x="1991" y="2986"/>
                  <a:pt x="1994" y="2983"/>
                </a:cubicBezTo>
                <a:lnTo>
                  <a:pt x="2062" y="2894"/>
                </a:lnTo>
                <a:cubicBezTo>
                  <a:pt x="2065" y="2891"/>
                  <a:pt x="2070" y="2890"/>
                  <a:pt x="2073" y="2893"/>
                </a:cubicBezTo>
                <a:cubicBezTo>
                  <a:pt x="2077" y="2895"/>
                  <a:pt x="2078" y="2900"/>
                  <a:pt x="2075" y="2904"/>
                </a:cubicBezTo>
                <a:close/>
                <a:moveTo>
                  <a:pt x="1958" y="3056"/>
                </a:moveTo>
                <a:lnTo>
                  <a:pt x="1889" y="3145"/>
                </a:lnTo>
                <a:cubicBezTo>
                  <a:pt x="1887" y="3148"/>
                  <a:pt x="1882" y="3149"/>
                  <a:pt x="1878" y="3146"/>
                </a:cubicBezTo>
                <a:cubicBezTo>
                  <a:pt x="1875" y="3143"/>
                  <a:pt x="1874" y="3138"/>
                  <a:pt x="1877" y="3135"/>
                </a:cubicBezTo>
                <a:lnTo>
                  <a:pt x="1945" y="3046"/>
                </a:lnTo>
                <a:cubicBezTo>
                  <a:pt x="1948" y="3043"/>
                  <a:pt x="1953" y="3042"/>
                  <a:pt x="1956" y="3045"/>
                </a:cubicBezTo>
                <a:cubicBezTo>
                  <a:pt x="1960" y="3047"/>
                  <a:pt x="1960" y="3052"/>
                  <a:pt x="1958" y="3056"/>
                </a:cubicBezTo>
                <a:close/>
                <a:moveTo>
                  <a:pt x="1841" y="3208"/>
                </a:moveTo>
                <a:lnTo>
                  <a:pt x="1772" y="3297"/>
                </a:lnTo>
                <a:cubicBezTo>
                  <a:pt x="1769" y="3300"/>
                  <a:pt x="1764" y="3301"/>
                  <a:pt x="1761" y="3298"/>
                </a:cubicBezTo>
                <a:cubicBezTo>
                  <a:pt x="1757" y="3296"/>
                  <a:pt x="1757" y="3290"/>
                  <a:pt x="1760" y="3287"/>
                </a:cubicBezTo>
                <a:lnTo>
                  <a:pt x="1828" y="3198"/>
                </a:lnTo>
                <a:cubicBezTo>
                  <a:pt x="1831" y="3195"/>
                  <a:pt x="1836" y="3194"/>
                  <a:pt x="1839" y="3197"/>
                </a:cubicBezTo>
                <a:cubicBezTo>
                  <a:pt x="1843" y="3199"/>
                  <a:pt x="1843" y="3205"/>
                  <a:pt x="1841" y="3208"/>
                </a:cubicBezTo>
                <a:close/>
                <a:moveTo>
                  <a:pt x="1723" y="3360"/>
                </a:moveTo>
                <a:lnTo>
                  <a:pt x="1655" y="3449"/>
                </a:lnTo>
                <a:cubicBezTo>
                  <a:pt x="1652" y="3452"/>
                  <a:pt x="1647" y="3453"/>
                  <a:pt x="1644" y="3450"/>
                </a:cubicBezTo>
                <a:cubicBezTo>
                  <a:pt x="1640" y="3448"/>
                  <a:pt x="1640" y="3443"/>
                  <a:pt x="1642" y="3439"/>
                </a:cubicBezTo>
                <a:lnTo>
                  <a:pt x="1711" y="3350"/>
                </a:lnTo>
                <a:cubicBezTo>
                  <a:pt x="1713" y="3347"/>
                  <a:pt x="1718" y="3346"/>
                  <a:pt x="1722" y="3349"/>
                </a:cubicBezTo>
                <a:cubicBezTo>
                  <a:pt x="1725" y="3352"/>
                  <a:pt x="1726" y="3357"/>
                  <a:pt x="1723" y="3360"/>
                </a:cubicBezTo>
                <a:close/>
                <a:moveTo>
                  <a:pt x="1606" y="3512"/>
                </a:moveTo>
                <a:lnTo>
                  <a:pt x="1538" y="3601"/>
                </a:lnTo>
                <a:cubicBezTo>
                  <a:pt x="1535" y="3604"/>
                  <a:pt x="1530" y="3605"/>
                  <a:pt x="1527" y="3602"/>
                </a:cubicBezTo>
                <a:cubicBezTo>
                  <a:pt x="1523" y="3600"/>
                  <a:pt x="1523" y="3595"/>
                  <a:pt x="1525" y="3591"/>
                </a:cubicBezTo>
                <a:lnTo>
                  <a:pt x="1594" y="3502"/>
                </a:lnTo>
                <a:cubicBezTo>
                  <a:pt x="1596" y="3499"/>
                  <a:pt x="1601" y="3498"/>
                  <a:pt x="1605" y="3501"/>
                </a:cubicBezTo>
                <a:cubicBezTo>
                  <a:pt x="1608" y="3504"/>
                  <a:pt x="1609" y="3509"/>
                  <a:pt x="1606" y="3512"/>
                </a:cubicBezTo>
                <a:close/>
                <a:moveTo>
                  <a:pt x="1489" y="3664"/>
                </a:moveTo>
                <a:lnTo>
                  <a:pt x="1421" y="3753"/>
                </a:lnTo>
                <a:cubicBezTo>
                  <a:pt x="1418" y="3757"/>
                  <a:pt x="1413" y="3757"/>
                  <a:pt x="1410" y="3755"/>
                </a:cubicBezTo>
                <a:cubicBezTo>
                  <a:pt x="1406" y="3752"/>
                  <a:pt x="1405" y="3747"/>
                  <a:pt x="1408" y="3743"/>
                </a:cubicBezTo>
                <a:lnTo>
                  <a:pt x="1476" y="3655"/>
                </a:lnTo>
                <a:cubicBezTo>
                  <a:pt x="1479" y="3651"/>
                  <a:pt x="1484" y="3650"/>
                  <a:pt x="1488" y="3653"/>
                </a:cubicBezTo>
                <a:cubicBezTo>
                  <a:pt x="1491" y="3656"/>
                  <a:pt x="1492" y="3661"/>
                  <a:pt x="1489" y="3664"/>
                </a:cubicBezTo>
                <a:close/>
                <a:moveTo>
                  <a:pt x="1372" y="3816"/>
                </a:moveTo>
                <a:lnTo>
                  <a:pt x="1304" y="3905"/>
                </a:lnTo>
                <a:cubicBezTo>
                  <a:pt x="1301" y="3909"/>
                  <a:pt x="1296" y="3909"/>
                  <a:pt x="1292" y="3907"/>
                </a:cubicBezTo>
                <a:cubicBezTo>
                  <a:pt x="1289" y="3904"/>
                  <a:pt x="1288" y="3899"/>
                  <a:pt x="1291" y="3895"/>
                </a:cubicBezTo>
                <a:lnTo>
                  <a:pt x="1359" y="3807"/>
                </a:lnTo>
                <a:cubicBezTo>
                  <a:pt x="1362" y="3803"/>
                  <a:pt x="1367" y="3803"/>
                  <a:pt x="1370" y="3805"/>
                </a:cubicBezTo>
                <a:cubicBezTo>
                  <a:pt x="1374" y="3808"/>
                  <a:pt x="1375" y="3813"/>
                  <a:pt x="1372" y="3816"/>
                </a:cubicBezTo>
                <a:close/>
                <a:moveTo>
                  <a:pt x="1255" y="3969"/>
                </a:moveTo>
                <a:lnTo>
                  <a:pt x="1186" y="4057"/>
                </a:lnTo>
                <a:cubicBezTo>
                  <a:pt x="1184" y="4061"/>
                  <a:pt x="1179" y="4062"/>
                  <a:pt x="1175" y="4059"/>
                </a:cubicBezTo>
                <a:cubicBezTo>
                  <a:pt x="1172" y="4056"/>
                  <a:pt x="1171" y="4051"/>
                  <a:pt x="1174" y="4048"/>
                </a:cubicBezTo>
                <a:lnTo>
                  <a:pt x="1242" y="3959"/>
                </a:lnTo>
                <a:cubicBezTo>
                  <a:pt x="1245" y="3955"/>
                  <a:pt x="1250" y="3955"/>
                  <a:pt x="1253" y="3957"/>
                </a:cubicBezTo>
                <a:cubicBezTo>
                  <a:pt x="1257" y="3960"/>
                  <a:pt x="1257" y="3965"/>
                  <a:pt x="1255" y="3969"/>
                </a:cubicBezTo>
                <a:close/>
                <a:moveTo>
                  <a:pt x="1138" y="4121"/>
                </a:moveTo>
                <a:lnTo>
                  <a:pt x="1069" y="4209"/>
                </a:lnTo>
                <a:cubicBezTo>
                  <a:pt x="1067" y="4213"/>
                  <a:pt x="1062" y="4214"/>
                  <a:pt x="1058" y="4211"/>
                </a:cubicBezTo>
                <a:cubicBezTo>
                  <a:pt x="1055" y="4208"/>
                  <a:pt x="1054" y="4203"/>
                  <a:pt x="1057" y="4200"/>
                </a:cubicBezTo>
                <a:lnTo>
                  <a:pt x="1125" y="4111"/>
                </a:lnTo>
                <a:cubicBezTo>
                  <a:pt x="1128" y="4107"/>
                  <a:pt x="1133" y="4107"/>
                  <a:pt x="1136" y="4110"/>
                </a:cubicBezTo>
                <a:cubicBezTo>
                  <a:pt x="1140" y="4112"/>
                  <a:pt x="1140" y="4117"/>
                  <a:pt x="1138" y="4121"/>
                </a:cubicBezTo>
                <a:close/>
                <a:moveTo>
                  <a:pt x="1020" y="4273"/>
                </a:moveTo>
                <a:lnTo>
                  <a:pt x="952" y="4362"/>
                </a:lnTo>
                <a:cubicBezTo>
                  <a:pt x="949" y="4365"/>
                  <a:pt x="944" y="4366"/>
                  <a:pt x="941" y="4363"/>
                </a:cubicBezTo>
                <a:cubicBezTo>
                  <a:pt x="937" y="4360"/>
                  <a:pt x="937" y="4355"/>
                  <a:pt x="939" y="4352"/>
                </a:cubicBezTo>
                <a:lnTo>
                  <a:pt x="1008" y="4263"/>
                </a:lnTo>
                <a:cubicBezTo>
                  <a:pt x="1011" y="4260"/>
                  <a:pt x="1016" y="4259"/>
                  <a:pt x="1019" y="4262"/>
                </a:cubicBezTo>
                <a:cubicBezTo>
                  <a:pt x="1023" y="4264"/>
                  <a:pt x="1023" y="4269"/>
                  <a:pt x="1020" y="4273"/>
                </a:cubicBezTo>
                <a:close/>
                <a:moveTo>
                  <a:pt x="903" y="4425"/>
                </a:moveTo>
                <a:lnTo>
                  <a:pt x="835" y="4514"/>
                </a:lnTo>
                <a:cubicBezTo>
                  <a:pt x="832" y="4517"/>
                  <a:pt x="827" y="4518"/>
                  <a:pt x="824" y="4515"/>
                </a:cubicBezTo>
                <a:cubicBezTo>
                  <a:pt x="820" y="4512"/>
                  <a:pt x="820" y="4507"/>
                  <a:pt x="822" y="4504"/>
                </a:cubicBezTo>
                <a:lnTo>
                  <a:pt x="891" y="4415"/>
                </a:lnTo>
                <a:cubicBezTo>
                  <a:pt x="893" y="4412"/>
                  <a:pt x="898" y="4411"/>
                  <a:pt x="902" y="4414"/>
                </a:cubicBezTo>
                <a:cubicBezTo>
                  <a:pt x="905" y="4416"/>
                  <a:pt x="906" y="4421"/>
                  <a:pt x="903" y="4425"/>
                </a:cubicBezTo>
                <a:close/>
                <a:moveTo>
                  <a:pt x="786" y="4577"/>
                </a:moveTo>
                <a:lnTo>
                  <a:pt x="718" y="4666"/>
                </a:lnTo>
                <a:cubicBezTo>
                  <a:pt x="715" y="4669"/>
                  <a:pt x="710" y="4670"/>
                  <a:pt x="707" y="4667"/>
                </a:cubicBezTo>
                <a:cubicBezTo>
                  <a:pt x="703" y="4665"/>
                  <a:pt x="702" y="4660"/>
                  <a:pt x="705" y="4656"/>
                </a:cubicBezTo>
                <a:lnTo>
                  <a:pt x="774" y="4567"/>
                </a:lnTo>
                <a:cubicBezTo>
                  <a:pt x="776" y="4564"/>
                  <a:pt x="781" y="4563"/>
                  <a:pt x="785" y="4566"/>
                </a:cubicBezTo>
                <a:cubicBezTo>
                  <a:pt x="788" y="4569"/>
                  <a:pt x="789" y="4574"/>
                  <a:pt x="786" y="4577"/>
                </a:cubicBezTo>
                <a:close/>
                <a:moveTo>
                  <a:pt x="669" y="4729"/>
                </a:moveTo>
                <a:lnTo>
                  <a:pt x="601" y="4818"/>
                </a:lnTo>
                <a:cubicBezTo>
                  <a:pt x="598" y="4821"/>
                  <a:pt x="593" y="4822"/>
                  <a:pt x="589" y="4819"/>
                </a:cubicBezTo>
                <a:cubicBezTo>
                  <a:pt x="586" y="4817"/>
                  <a:pt x="585" y="4812"/>
                  <a:pt x="588" y="4808"/>
                </a:cubicBezTo>
                <a:lnTo>
                  <a:pt x="656" y="4719"/>
                </a:lnTo>
                <a:cubicBezTo>
                  <a:pt x="659" y="4716"/>
                  <a:pt x="664" y="4715"/>
                  <a:pt x="668" y="4718"/>
                </a:cubicBezTo>
                <a:cubicBezTo>
                  <a:pt x="671" y="4721"/>
                  <a:pt x="672" y="4726"/>
                  <a:pt x="669" y="4729"/>
                </a:cubicBezTo>
                <a:close/>
                <a:moveTo>
                  <a:pt x="552" y="4881"/>
                </a:moveTo>
                <a:lnTo>
                  <a:pt x="484" y="4970"/>
                </a:lnTo>
                <a:cubicBezTo>
                  <a:pt x="481" y="4974"/>
                  <a:pt x="476" y="4974"/>
                  <a:pt x="472" y="4972"/>
                </a:cubicBezTo>
                <a:cubicBezTo>
                  <a:pt x="469" y="4969"/>
                  <a:pt x="468" y="4964"/>
                  <a:pt x="471" y="4960"/>
                </a:cubicBezTo>
                <a:lnTo>
                  <a:pt x="539" y="4872"/>
                </a:lnTo>
                <a:cubicBezTo>
                  <a:pt x="542" y="4868"/>
                  <a:pt x="547" y="4867"/>
                  <a:pt x="550" y="4870"/>
                </a:cubicBezTo>
                <a:cubicBezTo>
                  <a:pt x="554" y="4873"/>
                  <a:pt x="555" y="4878"/>
                  <a:pt x="552" y="4881"/>
                </a:cubicBezTo>
                <a:close/>
                <a:moveTo>
                  <a:pt x="435" y="5033"/>
                </a:moveTo>
                <a:lnTo>
                  <a:pt x="366" y="5122"/>
                </a:lnTo>
                <a:cubicBezTo>
                  <a:pt x="364" y="5126"/>
                  <a:pt x="359" y="5126"/>
                  <a:pt x="355" y="5124"/>
                </a:cubicBezTo>
                <a:cubicBezTo>
                  <a:pt x="352" y="5121"/>
                  <a:pt x="351" y="5116"/>
                  <a:pt x="354" y="5112"/>
                </a:cubicBezTo>
                <a:lnTo>
                  <a:pt x="422" y="5024"/>
                </a:lnTo>
                <a:cubicBezTo>
                  <a:pt x="425" y="5020"/>
                  <a:pt x="430" y="5020"/>
                  <a:pt x="433" y="5022"/>
                </a:cubicBezTo>
                <a:cubicBezTo>
                  <a:pt x="437" y="5025"/>
                  <a:pt x="437" y="5030"/>
                  <a:pt x="435" y="5033"/>
                </a:cubicBezTo>
                <a:close/>
                <a:moveTo>
                  <a:pt x="318" y="5186"/>
                </a:moveTo>
                <a:lnTo>
                  <a:pt x="249" y="5274"/>
                </a:lnTo>
                <a:cubicBezTo>
                  <a:pt x="247" y="5278"/>
                  <a:pt x="242" y="5278"/>
                  <a:pt x="238" y="5276"/>
                </a:cubicBezTo>
                <a:cubicBezTo>
                  <a:pt x="235" y="5273"/>
                  <a:pt x="234" y="5268"/>
                  <a:pt x="237" y="5265"/>
                </a:cubicBezTo>
                <a:lnTo>
                  <a:pt x="305" y="5176"/>
                </a:lnTo>
                <a:cubicBezTo>
                  <a:pt x="308" y="5172"/>
                  <a:pt x="313" y="5172"/>
                  <a:pt x="316" y="5174"/>
                </a:cubicBezTo>
                <a:cubicBezTo>
                  <a:pt x="320" y="5177"/>
                  <a:pt x="320" y="5182"/>
                  <a:pt x="318" y="5186"/>
                </a:cubicBezTo>
                <a:close/>
                <a:moveTo>
                  <a:pt x="200" y="5338"/>
                </a:moveTo>
                <a:lnTo>
                  <a:pt x="132" y="5426"/>
                </a:lnTo>
                <a:cubicBezTo>
                  <a:pt x="129" y="5430"/>
                  <a:pt x="124" y="5431"/>
                  <a:pt x="121" y="5428"/>
                </a:cubicBezTo>
                <a:cubicBezTo>
                  <a:pt x="117" y="5425"/>
                  <a:pt x="117" y="5420"/>
                  <a:pt x="119" y="5417"/>
                </a:cubicBezTo>
                <a:lnTo>
                  <a:pt x="188" y="5328"/>
                </a:lnTo>
                <a:cubicBezTo>
                  <a:pt x="190" y="5324"/>
                  <a:pt x="195" y="5324"/>
                  <a:pt x="199" y="5326"/>
                </a:cubicBezTo>
                <a:cubicBezTo>
                  <a:pt x="202" y="5329"/>
                  <a:pt x="203" y="5334"/>
                  <a:pt x="200" y="5338"/>
                </a:cubicBezTo>
                <a:close/>
                <a:moveTo>
                  <a:pt x="83" y="5490"/>
                </a:moveTo>
                <a:lnTo>
                  <a:pt x="15" y="5579"/>
                </a:lnTo>
                <a:cubicBezTo>
                  <a:pt x="12" y="5582"/>
                  <a:pt x="7" y="5583"/>
                  <a:pt x="4" y="5580"/>
                </a:cubicBezTo>
                <a:cubicBezTo>
                  <a:pt x="0" y="5577"/>
                  <a:pt x="0" y="5572"/>
                  <a:pt x="2" y="5569"/>
                </a:cubicBezTo>
                <a:lnTo>
                  <a:pt x="71" y="5480"/>
                </a:lnTo>
                <a:cubicBezTo>
                  <a:pt x="73" y="5477"/>
                  <a:pt x="78" y="5476"/>
                  <a:pt x="82" y="5479"/>
                </a:cubicBezTo>
                <a:cubicBezTo>
                  <a:pt x="85" y="5481"/>
                  <a:pt x="86" y="5486"/>
                  <a:pt x="83" y="5490"/>
                </a:cubicBez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" name="Freeform 190"/>
          <p:cNvSpPr>
            <a:spLocks noEditPoints="1"/>
          </p:cNvSpPr>
          <p:nvPr/>
        </p:nvSpPr>
        <p:spPr bwMode="auto">
          <a:xfrm>
            <a:off x="6976531" y="2469785"/>
            <a:ext cx="1952043" cy="2336998"/>
          </a:xfrm>
          <a:custGeom>
            <a:avLst/>
            <a:gdLst>
              <a:gd name="T0" fmla="*/ 2147483647 w 4759"/>
              <a:gd name="T1" fmla="*/ 2147483647 h 3781"/>
              <a:gd name="T2" fmla="*/ 2147483647 w 4759"/>
              <a:gd name="T3" fmla="*/ 2147483647 h 3781"/>
              <a:gd name="T4" fmla="*/ 2147483647 w 4759"/>
              <a:gd name="T5" fmla="*/ 2147483647 h 3781"/>
              <a:gd name="T6" fmla="*/ 2147483647 w 4759"/>
              <a:gd name="T7" fmla="*/ 2147483647 h 3781"/>
              <a:gd name="T8" fmla="*/ 2147483647 w 4759"/>
              <a:gd name="T9" fmla="*/ 2147483647 h 3781"/>
              <a:gd name="T10" fmla="*/ 2147483647 w 4759"/>
              <a:gd name="T11" fmla="*/ 2147483647 h 3781"/>
              <a:gd name="T12" fmla="*/ 2147483647 w 4759"/>
              <a:gd name="T13" fmla="*/ 2147483647 h 3781"/>
              <a:gd name="T14" fmla="*/ 2147483647 w 4759"/>
              <a:gd name="T15" fmla="*/ 2147483647 h 3781"/>
              <a:gd name="T16" fmla="*/ 2147483647 w 4759"/>
              <a:gd name="T17" fmla="*/ 2147483647 h 3781"/>
              <a:gd name="T18" fmla="*/ 2147483647 w 4759"/>
              <a:gd name="T19" fmla="*/ 2147483647 h 3781"/>
              <a:gd name="T20" fmla="*/ 2147483647 w 4759"/>
              <a:gd name="T21" fmla="*/ 2147483647 h 3781"/>
              <a:gd name="T22" fmla="*/ 2147483647 w 4759"/>
              <a:gd name="T23" fmla="*/ 2147483647 h 3781"/>
              <a:gd name="T24" fmla="*/ 2147483647 w 4759"/>
              <a:gd name="T25" fmla="*/ 2147483647 h 3781"/>
              <a:gd name="T26" fmla="*/ 2147483647 w 4759"/>
              <a:gd name="T27" fmla="*/ 2147483647 h 3781"/>
              <a:gd name="T28" fmla="*/ 2147483647 w 4759"/>
              <a:gd name="T29" fmla="*/ 2147483647 h 3781"/>
              <a:gd name="T30" fmla="*/ 2147483647 w 4759"/>
              <a:gd name="T31" fmla="*/ 2147483647 h 3781"/>
              <a:gd name="T32" fmla="*/ 2147483647 w 4759"/>
              <a:gd name="T33" fmla="*/ 2147483647 h 3781"/>
              <a:gd name="T34" fmla="*/ 2147483647 w 4759"/>
              <a:gd name="T35" fmla="*/ 2147483647 h 3781"/>
              <a:gd name="T36" fmla="*/ 2147483647 w 4759"/>
              <a:gd name="T37" fmla="*/ 2147483647 h 3781"/>
              <a:gd name="T38" fmla="*/ 2147483647 w 4759"/>
              <a:gd name="T39" fmla="*/ 2147483647 h 3781"/>
              <a:gd name="T40" fmla="*/ 2147483647 w 4759"/>
              <a:gd name="T41" fmla="*/ 2147483647 h 3781"/>
              <a:gd name="T42" fmla="*/ 2147483647 w 4759"/>
              <a:gd name="T43" fmla="*/ 2147483647 h 3781"/>
              <a:gd name="T44" fmla="*/ 2147483647 w 4759"/>
              <a:gd name="T45" fmla="*/ 2147483647 h 3781"/>
              <a:gd name="T46" fmla="*/ 2147483647 w 4759"/>
              <a:gd name="T47" fmla="*/ 2147483647 h 3781"/>
              <a:gd name="T48" fmla="*/ 2147483647 w 4759"/>
              <a:gd name="T49" fmla="*/ 2147483647 h 3781"/>
              <a:gd name="T50" fmla="*/ 2147483647 w 4759"/>
              <a:gd name="T51" fmla="*/ 2147483647 h 3781"/>
              <a:gd name="T52" fmla="*/ 2147483647 w 4759"/>
              <a:gd name="T53" fmla="*/ 2147483647 h 3781"/>
              <a:gd name="T54" fmla="*/ 2147483647 w 4759"/>
              <a:gd name="T55" fmla="*/ 2147483647 h 3781"/>
              <a:gd name="T56" fmla="*/ 2147483647 w 4759"/>
              <a:gd name="T57" fmla="*/ 2147483647 h 3781"/>
              <a:gd name="T58" fmla="*/ 2147483647 w 4759"/>
              <a:gd name="T59" fmla="*/ 2147483647 h 3781"/>
              <a:gd name="T60" fmla="*/ 2147483647 w 4759"/>
              <a:gd name="T61" fmla="*/ 2147483647 h 3781"/>
              <a:gd name="T62" fmla="*/ 2147483647 w 4759"/>
              <a:gd name="T63" fmla="*/ 2147483647 h 3781"/>
              <a:gd name="T64" fmla="*/ 2147483647 w 4759"/>
              <a:gd name="T65" fmla="*/ 2147483647 h 3781"/>
              <a:gd name="T66" fmla="*/ 2147483647 w 4759"/>
              <a:gd name="T67" fmla="*/ 2147483647 h 3781"/>
              <a:gd name="T68" fmla="*/ 2147483647 w 4759"/>
              <a:gd name="T69" fmla="*/ 2147483647 h 3781"/>
              <a:gd name="T70" fmla="*/ 2147483647 w 4759"/>
              <a:gd name="T71" fmla="*/ 2147483647 h 3781"/>
              <a:gd name="T72" fmla="*/ 2147483647 w 4759"/>
              <a:gd name="T73" fmla="*/ 2147483647 h 3781"/>
              <a:gd name="T74" fmla="*/ 2147483647 w 4759"/>
              <a:gd name="T75" fmla="*/ 2147483647 h 3781"/>
              <a:gd name="T76" fmla="*/ 2147483647 w 4759"/>
              <a:gd name="T77" fmla="*/ 2147483647 h 3781"/>
              <a:gd name="T78" fmla="*/ 2147483647 w 4759"/>
              <a:gd name="T79" fmla="*/ 2147483647 h 3781"/>
              <a:gd name="T80" fmla="*/ 2147483647 w 4759"/>
              <a:gd name="T81" fmla="*/ 2147483647 h 3781"/>
              <a:gd name="T82" fmla="*/ 2147483647 w 4759"/>
              <a:gd name="T83" fmla="*/ 2147483647 h 3781"/>
              <a:gd name="T84" fmla="*/ 2147483647 w 4759"/>
              <a:gd name="T85" fmla="*/ 2147483647 h 3781"/>
              <a:gd name="T86" fmla="*/ 2147483647 w 4759"/>
              <a:gd name="T87" fmla="*/ 2147483647 h 3781"/>
              <a:gd name="T88" fmla="*/ 2147483647 w 4759"/>
              <a:gd name="T89" fmla="*/ 2147483647 h 3781"/>
              <a:gd name="T90" fmla="*/ 2147483647 w 4759"/>
              <a:gd name="T91" fmla="*/ 2147483647 h 3781"/>
              <a:gd name="T92" fmla="*/ 2147483647 w 4759"/>
              <a:gd name="T93" fmla="*/ 2147483647 h 3781"/>
              <a:gd name="T94" fmla="*/ 2147483647 w 4759"/>
              <a:gd name="T95" fmla="*/ 2147483647 h 3781"/>
              <a:gd name="T96" fmla="*/ 2147483647 w 4759"/>
              <a:gd name="T97" fmla="*/ 2147483647 h 3781"/>
              <a:gd name="T98" fmla="*/ 2147483647 w 4759"/>
              <a:gd name="T99" fmla="*/ 2147483647 h 3781"/>
              <a:gd name="T100" fmla="*/ 2147483647 w 4759"/>
              <a:gd name="T101" fmla="*/ 2147483647 h 3781"/>
              <a:gd name="T102" fmla="*/ 2147483647 w 4759"/>
              <a:gd name="T103" fmla="*/ 2147483647 h 3781"/>
              <a:gd name="T104" fmla="*/ 2147483647 w 4759"/>
              <a:gd name="T105" fmla="*/ 2147483647 h 3781"/>
              <a:gd name="T106" fmla="*/ 2147483647 w 4759"/>
              <a:gd name="T107" fmla="*/ 2147483647 h 3781"/>
              <a:gd name="T108" fmla="*/ 2147483647 w 4759"/>
              <a:gd name="T109" fmla="*/ 2147483647 h 3781"/>
              <a:gd name="T110" fmla="*/ 2147483647 w 4759"/>
              <a:gd name="T111" fmla="*/ 2147483647 h 378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59"/>
              <a:gd name="T169" fmla="*/ 0 h 3781"/>
              <a:gd name="T170" fmla="*/ 4759 w 4759"/>
              <a:gd name="T171" fmla="*/ 3781 h 378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59" h="3781">
                <a:moveTo>
                  <a:pt x="4745" y="3778"/>
                </a:moveTo>
                <a:lnTo>
                  <a:pt x="4657" y="3709"/>
                </a:lnTo>
                <a:cubicBezTo>
                  <a:pt x="4654" y="3706"/>
                  <a:pt x="4653" y="3701"/>
                  <a:pt x="4656" y="3697"/>
                </a:cubicBezTo>
                <a:cubicBezTo>
                  <a:pt x="4658" y="3694"/>
                  <a:pt x="4663" y="3693"/>
                  <a:pt x="4667" y="3696"/>
                </a:cubicBezTo>
                <a:lnTo>
                  <a:pt x="4755" y="3766"/>
                </a:lnTo>
                <a:cubicBezTo>
                  <a:pt x="4758" y="3768"/>
                  <a:pt x="4759" y="3773"/>
                  <a:pt x="4756" y="3777"/>
                </a:cubicBezTo>
                <a:cubicBezTo>
                  <a:pt x="4753" y="3780"/>
                  <a:pt x="4748" y="3781"/>
                  <a:pt x="4745" y="3778"/>
                </a:cubicBezTo>
                <a:close/>
                <a:moveTo>
                  <a:pt x="4594" y="3659"/>
                </a:moveTo>
                <a:lnTo>
                  <a:pt x="4507" y="3589"/>
                </a:lnTo>
                <a:cubicBezTo>
                  <a:pt x="4503" y="3586"/>
                  <a:pt x="4503" y="3581"/>
                  <a:pt x="4505" y="3578"/>
                </a:cubicBezTo>
                <a:cubicBezTo>
                  <a:pt x="4508" y="3575"/>
                  <a:pt x="4513" y="3574"/>
                  <a:pt x="4517" y="3577"/>
                </a:cubicBezTo>
                <a:lnTo>
                  <a:pt x="4604" y="3646"/>
                </a:lnTo>
                <a:cubicBezTo>
                  <a:pt x="4608" y="3649"/>
                  <a:pt x="4608" y="3654"/>
                  <a:pt x="4606" y="3658"/>
                </a:cubicBezTo>
                <a:cubicBezTo>
                  <a:pt x="4603" y="3661"/>
                  <a:pt x="4598" y="3662"/>
                  <a:pt x="4594" y="3659"/>
                </a:cubicBezTo>
                <a:close/>
                <a:moveTo>
                  <a:pt x="4444" y="3539"/>
                </a:moveTo>
                <a:lnTo>
                  <a:pt x="4356" y="3470"/>
                </a:lnTo>
                <a:cubicBezTo>
                  <a:pt x="4353" y="3467"/>
                  <a:pt x="4352" y="3462"/>
                  <a:pt x="4355" y="3459"/>
                </a:cubicBezTo>
                <a:cubicBezTo>
                  <a:pt x="4358" y="3455"/>
                  <a:pt x="4363" y="3455"/>
                  <a:pt x="4366" y="3457"/>
                </a:cubicBezTo>
                <a:lnTo>
                  <a:pt x="4454" y="3527"/>
                </a:lnTo>
                <a:cubicBezTo>
                  <a:pt x="4457" y="3530"/>
                  <a:pt x="4458" y="3535"/>
                  <a:pt x="4455" y="3538"/>
                </a:cubicBezTo>
                <a:cubicBezTo>
                  <a:pt x="4452" y="3542"/>
                  <a:pt x="4447" y="3542"/>
                  <a:pt x="4444" y="3539"/>
                </a:cubicBezTo>
                <a:close/>
                <a:moveTo>
                  <a:pt x="4294" y="3420"/>
                </a:moveTo>
                <a:lnTo>
                  <a:pt x="4206" y="3350"/>
                </a:lnTo>
                <a:cubicBezTo>
                  <a:pt x="4202" y="3348"/>
                  <a:pt x="4202" y="3343"/>
                  <a:pt x="4205" y="3339"/>
                </a:cubicBezTo>
                <a:cubicBezTo>
                  <a:pt x="4207" y="3336"/>
                  <a:pt x="4212" y="3335"/>
                  <a:pt x="4216" y="3338"/>
                </a:cubicBezTo>
                <a:lnTo>
                  <a:pt x="4304" y="3408"/>
                </a:lnTo>
                <a:cubicBezTo>
                  <a:pt x="4307" y="3410"/>
                  <a:pt x="4308" y="3415"/>
                  <a:pt x="4305" y="3419"/>
                </a:cubicBezTo>
                <a:cubicBezTo>
                  <a:pt x="4302" y="3422"/>
                  <a:pt x="4297" y="3423"/>
                  <a:pt x="4294" y="3420"/>
                </a:cubicBezTo>
                <a:close/>
                <a:moveTo>
                  <a:pt x="4143" y="3301"/>
                </a:moveTo>
                <a:lnTo>
                  <a:pt x="4055" y="3231"/>
                </a:lnTo>
                <a:cubicBezTo>
                  <a:pt x="4052" y="3228"/>
                  <a:pt x="4051" y="3223"/>
                  <a:pt x="4054" y="3220"/>
                </a:cubicBezTo>
                <a:cubicBezTo>
                  <a:pt x="4057" y="3216"/>
                  <a:pt x="4062" y="3216"/>
                  <a:pt x="4065" y="3219"/>
                </a:cubicBezTo>
                <a:lnTo>
                  <a:pt x="4153" y="3288"/>
                </a:lnTo>
                <a:cubicBezTo>
                  <a:pt x="4157" y="3291"/>
                  <a:pt x="4157" y="3296"/>
                  <a:pt x="4154" y="3299"/>
                </a:cubicBezTo>
                <a:cubicBezTo>
                  <a:pt x="4152" y="3303"/>
                  <a:pt x="4147" y="3303"/>
                  <a:pt x="4143" y="3301"/>
                </a:cubicBezTo>
                <a:close/>
                <a:moveTo>
                  <a:pt x="3993" y="3181"/>
                </a:moveTo>
                <a:lnTo>
                  <a:pt x="3905" y="3112"/>
                </a:lnTo>
                <a:cubicBezTo>
                  <a:pt x="3902" y="3109"/>
                  <a:pt x="3901" y="3104"/>
                  <a:pt x="3904" y="3100"/>
                </a:cubicBezTo>
                <a:cubicBezTo>
                  <a:pt x="3907" y="3097"/>
                  <a:pt x="3912" y="3096"/>
                  <a:pt x="3915" y="3099"/>
                </a:cubicBezTo>
                <a:lnTo>
                  <a:pt x="4003" y="3169"/>
                </a:lnTo>
                <a:cubicBezTo>
                  <a:pt x="4006" y="3172"/>
                  <a:pt x="4007" y="3177"/>
                  <a:pt x="4004" y="3180"/>
                </a:cubicBezTo>
                <a:cubicBezTo>
                  <a:pt x="4001" y="3184"/>
                  <a:pt x="3996" y="3184"/>
                  <a:pt x="3993" y="3181"/>
                </a:cubicBezTo>
                <a:close/>
                <a:moveTo>
                  <a:pt x="3842" y="3062"/>
                </a:moveTo>
                <a:lnTo>
                  <a:pt x="3755" y="2992"/>
                </a:lnTo>
                <a:cubicBezTo>
                  <a:pt x="3751" y="2990"/>
                  <a:pt x="3751" y="2985"/>
                  <a:pt x="3753" y="2981"/>
                </a:cubicBezTo>
                <a:cubicBezTo>
                  <a:pt x="3756" y="2978"/>
                  <a:pt x="3761" y="2977"/>
                  <a:pt x="3765" y="2980"/>
                </a:cubicBezTo>
                <a:lnTo>
                  <a:pt x="3852" y="3049"/>
                </a:lnTo>
                <a:cubicBezTo>
                  <a:pt x="3856" y="3052"/>
                  <a:pt x="3856" y="3057"/>
                  <a:pt x="3854" y="3061"/>
                </a:cubicBezTo>
                <a:cubicBezTo>
                  <a:pt x="3851" y="3064"/>
                  <a:pt x="3846" y="3065"/>
                  <a:pt x="3842" y="3062"/>
                </a:cubicBezTo>
                <a:close/>
                <a:moveTo>
                  <a:pt x="3692" y="2943"/>
                </a:moveTo>
                <a:lnTo>
                  <a:pt x="3604" y="2873"/>
                </a:lnTo>
                <a:cubicBezTo>
                  <a:pt x="3601" y="2870"/>
                  <a:pt x="3600" y="2865"/>
                  <a:pt x="3603" y="2862"/>
                </a:cubicBezTo>
                <a:cubicBezTo>
                  <a:pt x="3606" y="2858"/>
                  <a:pt x="3611" y="2858"/>
                  <a:pt x="3614" y="2860"/>
                </a:cubicBezTo>
                <a:lnTo>
                  <a:pt x="3702" y="2930"/>
                </a:lnTo>
                <a:cubicBezTo>
                  <a:pt x="3706" y="2933"/>
                  <a:pt x="3706" y="2938"/>
                  <a:pt x="3703" y="2941"/>
                </a:cubicBezTo>
                <a:cubicBezTo>
                  <a:pt x="3701" y="2945"/>
                  <a:pt x="3696" y="2945"/>
                  <a:pt x="3692" y="2943"/>
                </a:cubicBezTo>
                <a:close/>
                <a:moveTo>
                  <a:pt x="3542" y="2823"/>
                </a:moveTo>
                <a:lnTo>
                  <a:pt x="3454" y="2754"/>
                </a:lnTo>
                <a:cubicBezTo>
                  <a:pt x="3451" y="2751"/>
                  <a:pt x="3450" y="2746"/>
                  <a:pt x="3453" y="2742"/>
                </a:cubicBezTo>
                <a:cubicBezTo>
                  <a:pt x="3455" y="2739"/>
                  <a:pt x="3460" y="2738"/>
                  <a:pt x="3464" y="2741"/>
                </a:cubicBezTo>
                <a:lnTo>
                  <a:pt x="3552" y="2811"/>
                </a:lnTo>
                <a:cubicBezTo>
                  <a:pt x="3555" y="2813"/>
                  <a:pt x="3556" y="2818"/>
                  <a:pt x="3553" y="2822"/>
                </a:cubicBezTo>
                <a:cubicBezTo>
                  <a:pt x="3550" y="2825"/>
                  <a:pt x="3545" y="2826"/>
                  <a:pt x="3542" y="2823"/>
                </a:cubicBezTo>
                <a:close/>
                <a:moveTo>
                  <a:pt x="3391" y="2704"/>
                </a:moveTo>
                <a:lnTo>
                  <a:pt x="3304" y="2634"/>
                </a:lnTo>
                <a:cubicBezTo>
                  <a:pt x="3300" y="2631"/>
                  <a:pt x="3300" y="2626"/>
                  <a:pt x="3302" y="2623"/>
                </a:cubicBezTo>
                <a:cubicBezTo>
                  <a:pt x="3305" y="2619"/>
                  <a:pt x="3310" y="2619"/>
                  <a:pt x="3314" y="2622"/>
                </a:cubicBezTo>
                <a:lnTo>
                  <a:pt x="3401" y="2691"/>
                </a:lnTo>
                <a:cubicBezTo>
                  <a:pt x="3405" y="2694"/>
                  <a:pt x="3405" y="2699"/>
                  <a:pt x="3403" y="2703"/>
                </a:cubicBezTo>
                <a:cubicBezTo>
                  <a:pt x="3400" y="2706"/>
                  <a:pt x="3395" y="2707"/>
                  <a:pt x="3391" y="2704"/>
                </a:cubicBezTo>
                <a:close/>
                <a:moveTo>
                  <a:pt x="3241" y="2584"/>
                </a:moveTo>
                <a:lnTo>
                  <a:pt x="3153" y="2515"/>
                </a:lnTo>
                <a:cubicBezTo>
                  <a:pt x="3150" y="2512"/>
                  <a:pt x="3149" y="2507"/>
                  <a:pt x="3152" y="2504"/>
                </a:cubicBezTo>
                <a:cubicBezTo>
                  <a:pt x="3155" y="2500"/>
                  <a:pt x="3160" y="2500"/>
                  <a:pt x="3163" y="2502"/>
                </a:cubicBezTo>
                <a:lnTo>
                  <a:pt x="3251" y="2572"/>
                </a:lnTo>
                <a:cubicBezTo>
                  <a:pt x="3254" y="2575"/>
                  <a:pt x="3255" y="2580"/>
                  <a:pt x="3252" y="2583"/>
                </a:cubicBezTo>
                <a:cubicBezTo>
                  <a:pt x="3249" y="2587"/>
                  <a:pt x="3244" y="2587"/>
                  <a:pt x="3241" y="2584"/>
                </a:cubicBezTo>
                <a:close/>
                <a:moveTo>
                  <a:pt x="3091" y="2465"/>
                </a:moveTo>
                <a:lnTo>
                  <a:pt x="3003" y="2395"/>
                </a:lnTo>
                <a:cubicBezTo>
                  <a:pt x="2999" y="2393"/>
                  <a:pt x="2999" y="2388"/>
                  <a:pt x="3002" y="2384"/>
                </a:cubicBezTo>
                <a:cubicBezTo>
                  <a:pt x="3004" y="2381"/>
                  <a:pt x="3009" y="2380"/>
                  <a:pt x="3013" y="2383"/>
                </a:cubicBezTo>
                <a:lnTo>
                  <a:pt x="3101" y="2453"/>
                </a:lnTo>
                <a:cubicBezTo>
                  <a:pt x="3104" y="2455"/>
                  <a:pt x="3105" y="2460"/>
                  <a:pt x="3102" y="2464"/>
                </a:cubicBezTo>
                <a:cubicBezTo>
                  <a:pt x="3099" y="2467"/>
                  <a:pt x="3094" y="2468"/>
                  <a:pt x="3091" y="2465"/>
                </a:cubicBezTo>
                <a:close/>
                <a:moveTo>
                  <a:pt x="2940" y="2346"/>
                </a:moveTo>
                <a:lnTo>
                  <a:pt x="2852" y="2276"/>
                </a:lnTo>
                <a:cubicBezTo>
                  <a:pt x="2849" y="2273"/>
                  <a:pt x="2848" y="2268"/>
                  <a:pt x="2851" y="2265"/>
                </a:cubicBezTo>
                <a:cubicBezTo>
                  <a:pt x="2854" y="2261"/>
                  <a:pt x="2859" y="2261"/>
                  <a:pt x="2862" y="2264"/>
                </a:cubicBezTo>
                <a:lnTo>
                  <a:pt x="2950" y="2333"/>
                </a:lnTo>
                <a:cubicBezTo>
                  <a:pt x="2954" y="2336"/>
                  <a:pt x="2954" y="2341"/>
                  <a:pt x="2951" y="2344"/>
                </a:cubicBezTo>
                <a:cubicBezTo>
                  <a:pt x="2949" y="2348"/>
                  <a:pt x="2944" y="2348"/>
                  <a:pt x="2940" y="2346"/>
                </a:cubicBezTo>
                <a:close/>
                <a:moveTo>
                  <a:pt x="2790" y="2226"/>
                </a:moveTo>
                <a:lnTo>
                  <a:pt x="2702" y="2157"/>
                </a:lnTo>
                <a:cubicBezTo>
                  <a:pt x="2699" y="2154"/>
                  <a:pt x="2698" y="2149"/>
                  <a:pt x="2701" y="2145"/>
                </a:cubicBezTo>
                <a:cubicBezTo>
                  <a:pt x="2704" y="2142"/>
                  <a:pt x="2709" y="2141"/>
                  <a:pt x="2712" y="2144"/>
                </a:cubicBezTo>
                <a:lnTo>
                  <a:pt x="2800" y="2214"/>
                </a:lnTo>
                <a:cubicBezTo>
                  <a:pt x="2803" y="2217"/>
                  <a:pt x="2804" y="2222"/>
                  <a:pt x="2801" y="2225"/>
                </a:cubicBezTo>
                <a:cubicBezTo>
                  <a:pt x="2798" y="2228"/>
                  <a:pt x="2793" y="2229"/>
                  <a:pt x="2790" y="2226"/>
                </a:cubicBezTo>
                <a:close/>
                <a:moveTo>
                  <a:pt x="2639" y="2107"/>
                </a:moveTo>
                <a:lnTo>
                  <a:pt x="2552" y="2037"/>
                </a:lnTo>
                <a:cubicBezTo>
                  <a:pt x="2548" y="2035"/>
                  <a:pt x="2548" y="2029"/>
                  <a:pt x="2550" y="2026"/>
                </a:cubicBezTo>
                <a:cubicBezTo>
                  <a:pt x="2553" y="2023"/>
                  <a:pt x="2558" y="2022"/>
                  <a:pt x="2562" y="2025"/>
                </a:cubicBezTo>
                <a:lnTo>
                  <a:pt x="2649" y="2094"/>
                </a:lnTo>
                <a:cubicBezTo>
                  <a:pt x="2653" y="2097"/>
                  <a:pt x="2653" y="2102"/>
                  <a:pt x="2651" y="2106"/>
                </a:cubicBezTo>
                <a:cubicBezTo>
                  <a:pt x="2648" y="2109"/>
                  <a:pt x="2643" y="2110"/>
                  <a:pt x="2639" y="2107"/>
                </a:cubicBezTo>
                <a:close/>
                <a:moveTo>
                  <a:pt x="2489" y="1988"/>
                </a:moveTo>
                <a:lnTo>
                  <a:pt x="2401" y="1918"/>
                </a:lnTo>
                <a:cubicBezTo>
                  <a:pt x="2398" y="1915"/>
                  <a:pt x="2397" y="1910"/>
                  <a:pt x="2400" y="1907"/>
                </a:cubicBezTo>
                <a:cubicBezTo>
                  <a:pt x="2403" y="1903"/>
                  <a:pt x="2408" y="1903"/>
                  <a:pt x="2411" y="1905"/>
                </a:cubicBezTo>
                <a:lnTo>
                  <a:pt x="2499" y="1975"/>
                </a:lnTo>
                <a:cubicBezTo>
                  <a:pt x="2503" y="1978"/>
                  <a:pt x="2503" y="1983"/>
                  <a:pt x="2500" y="1986"/>
                </a:cubicBezTo>
                <a:cubicBezTo>
                  <a:pt x="2498" y="1990"/>
                  <a:pt x="2493" y="1990"/>
                  <a:pt x="2489" y="1988"/>
                </a:cubicBezTo>
                <a:close/>
                <a:moveTo>
                  <a:pt x="2339" y="1868"/>
                </a:moveTo>
                <a:lnTo>
                  <a:pt x="2251" y="1799"/>
                </a:lnTo>
                <a:cubicBezTo>
                  <a:pt x="2248" y="1796"/>
                  <a:pt x="2247" y="1791"/>
                  <a:pt x="2250" y="1787"/>
                </a:cubicBezTo>
                <a:cubicBezTo>
                  <a:pt x="2252" y="1784"/>
                  <a:pt x="2257" y="1783"/>
                  <a:pt x="2261" y="1786"/>
                </a:cubicBezTo>
                <a:lnTo>
                  <a:pt x="2349" y="1856"/>
                </a:lnTo>
                <a:cubicBezTo>
                  <a:pt x="2352" y="1858"/>
                  <a:pt x="2353" y="1863"/>
                  <a:pt x="2350" y="1867"/>
                </a:cubicBezTo>
                <a:cubicBezTo>
                  <a:pt x="2347" y="1870"/>
                  <a:pt x="2342" y="1871"/>
                  <a:pt x="2339" y="1868"/>
                </a:cubicBezTo>
                <a:close/>
                <a:moveTo>
                  <a:pt x="2188" y="1749"/>
                </a:moveTo>
                <a:lnTo>
                  <a:pt x="2101" y="1679"/>
                </a:lnTo>
                <a:cubicBezTo>
                  <a:pt x="2097" y="1676"/>
                  <a:pt x="2097" y="1671"/>
                  <a:pt x="2099" y="1668"/>
                </a:cubicBezTo>
                <a:cubicBezTo>
                  <a:pt x="2102" y="1664"/>
                  <a:pt x="2107" y="1664"/>
                  <a:pt x="2111" y="1667"/>
                </a:cubicBezTo>
                <a:lnTo>
                  <a:pt x="2198" y="1736"/>
                </a:lnTo>
                <a:cubicBezTo>
                  <a:pt x="2202" y="1739"/>
                  <a:pt x="2202" y="1744"/>
                  <a:pt x="2200" y="1747"/>
                </a:cubicBezTo>
                <a:cubicBezTo>
                  <a:pt x="2197" y="1751"/>
                  <a:pt x="2192" y="1752"/>
                  <a:pt x="2188" y="1749"/>
                </a:cubicBezTo>
                <a:close/>
                <a:moveTo>
                  <a:pt x="2038" y="1629"/>
                </a:moveTo>
                <a:lnTo>
                  <a:pt x="1950" y="1560"/>
                </a:lnTo>
                <a:cubicBezTo>
                  <a:pt x="1947" y="1557"/>
                  <a:pt x="1946" y="1552"/>
                  <a:pt x="1949" y="1549"/>
                </a:cubicBezTo>
                <a:cubicBezTo>
                  <a:pt x="1952" y="1545"/>
                  <a:pt x="1957" y="1544"/>
                  <a:pt x="1960" y="1547"/>
                </a:cubicBezTo>
                <a:lnTo>
                  <a:pt x="2048" y="1617"/>
                </a:lnTo>
                <a:cubicBezTo>
                  <a:pt x="2051" y="1620"/>
                  <a:pt x="2052" y="1625"/>
                  <a:pt x="2049" y="1628"/>
                </a:cubicBezTo>
                <a:cubicBezTo>
                  <a:pt x="2046" y="1632"/>
                  <a:pt x="2041" y="1632"/>
                  <a:pt x="2038" y="1629"/>
                </a:cubicBezTo>
                <a:close/>
                <a:moveTo>
                  <a:pt x="1888" y="1510"/>
                </a:moveTo>
                <a:lnTo>
                  <a:pt x="1800" y="1440"/>
                </a:lnTo>
                <a:cubicBezTo>
                  <a:pt x="1796" y="1438"/>
                  <a:pt x="1796" y="1433"/>
                  <a:pt x="1799" y="1429"/>
                </a:cubicBezTo>
                <a:cubicBezTo>
                  <a:pt x="1801" y="1426"/>
                  <a:pt x="1806" y="1425"/>
                  <a:pt x="1810" y="1428"/>
                </a:cubicBezTo>
                <a:lnTo>
                  <a:pt x="1898" y="1497"/>
                </a:lnTo>
                <a:cubicBezTo>
                  <a:pt x="1901" y="1500"/>
                  <a:pt x="1902" y="1505"/>
                  <a:pt x="1899" y="1509"/>
                </a:cubicBezTo>
                <a:cubicBezTo>
                  <a:pt x="1896" y="1512"/>
                  <a:pt x="1891" y="1513"/>
                  <a:pt x="1888" y="1510"/>
                </a:cubicBezTo>
                <a:close/>
                <a:moveTo>
                  <a:pt x="1737" y="1391"/>
                </a:moveTo>
                <a:lnTo>
                  <a:pt x="1650" y="1321"/>
                </a:lnTo>
                <a:cubicBezTo>
                  <a:pt x="1646" y="1318"/>
                  <a:pt x="1645" y="1313"/>
                  <a:pt x="1648" y="1310"/>
                </a:cubicBezTo>
                <a:cubicBezTo>
                  <a:pt x="1651" y="1306"/>
                  <a:pt x="1656" y="1306"/>
                  <a:pt x="1659" y="1308"/>
                </a:cubicBezTo>
                <a:lnTo>
                  <a:pt x="1747" y="1378"/>
                </a:lnTo>
                <a:cubicBezTo>
                  <a:pt x="1751" y="1381"/>
                  <a:pt x="1751" y="1386"/>
                  <a:pt x="1748" y="1389"/>
                </a:cubicBezTo>
                <a:cubicBezTo>
                  <a:pt x="1746" y="1393"/>
                  <a:pt x="1741" y="1393"/>
                  <a:pt x="1737" y="1391"/>
                </a:cubicBezTo>
                <a:close/>
                <a:moveTo>
                  <a:pt x="1587" y="1271"/>
                </a:moveTo>
                <a:lnTo>
                  <a:pt x="1499" y="1202"/>
                </a:lnTo>
                <a:cubicBezTo>
                  <a:pt x="1496" y="1199"/>
                  <a:pt x="1495" y="1194"/>
                  <a:pt x="1498" y="1190"/>
                </a:cubicBezTo>
                <a:cubicBezTo>
                  <a:pt x="1501" y="1187"/>
                  <a:pt x="1506" y="1186"/>
                  <a:pt x="1509" y="1189"/>
                </a:cubicBezTo>
                <a:lnTo>
                  <a:pt x="1597" y="1259"/>
                </a:lnTo>
                <a:cubicBezTo>
                  <a:pt x="1600" y="1261"/>
                  <a:pt x="1601" y="1266"/>
                  <a:pt x="1598" y="1270"/>
                </a:cubicBezTo>
                <a:cubicBezTo>
                  <a:pt x="1595" y="1273"/>
                  <a:pt x="1590" y="1274"/>
                  <a:pt x="1587" y="1271"/>
                </a:cubicBezTo>
                <a:close/>
                <a:moveTo>
                  <a:pt x="1436" y="1152"/>
                </a:moveTo>
                <a:lnTo>
                  <a:pt x="1349" y="1082"/>
                </a:lnTo>
                <a:cubicBezTo>
                  <a:pt x="1345" y="1079"/>
                  <a:pt x="1345" y="1074"/>
                  <a:pt x="1347" y="1071"/>
                </a:cubicBezTo>
                <a:cubicBezTo>
                  <a:pt x="1350" y="1068"/>
                  <a:pt x="1355" y="1067"/>
                  <a:pt x="1359" y="1070"/>
                </a:cubicBezTo>
                <a:lnTo>
                  <a:pt x="1446" y="1139"/>
                </a:lnTo>
                <a:cubicBezTo>
                  <a:pt x="1450" y="1142"/>
                  <a:pt x="1450" y="1147"/>
                  <a:pt x="1448" y="1151"/>
                </a:cubicBezTo>
                <a:cubicBezTo>
                  <a:pt x="1445" y="1154"/>
                  <a:pt x="1440" y="1155"/>
                  <a:pt x="1436" y="1152"/>
                </a:cubicBezTo>
                <a:close/>
                <a:moveTo>
                  <a:pt x="1286" y="1032"/>
                </a:moveTo>
                <a:lnTo>
                  <a:pt x="1198" y="963"/>
                </a:lnTo>
                <a:cubicBezTo>
                  <a:pt x="1195" y="960"/>
                  <a:pt x="1194" y="955"/>
                  <a:pt x="1197" y="952"/>
                </a:cubicBezTo>
                <a:cubicBezTo>
                  <a:pt x="1200" y="948"/>
                  <a:pt x="1205" y="948"/>
                  <a:pt x="1208" y="950"/>
                </a:cubicBezTo>
                <a:lnTo>
                  <a:pt x="1296" y="1020"/>
                </a:lnTo>
                <a:cubicBezTo>
                  <a:pt x="1300" y="1023"/>
                  <a:pt x="1300" y="1028"/>
                  <a:pt x="1297" y="1031"/>
                </a:cubicBezTo>
                <a:cubicBezTo>
                  <a:pt x="1295" y="1035"/>
                  <a:pt x="1290" y="1035"/>
                  <a:pt x="1286" y="1032"/>
                </a:cubicBezTo>
                <a:close/>
                <a:moveTo>
                  <a:pt x="1136" y="913"/>
                </a:moveTo>
                <a:lnTo>
                  <a:pt x="1048" y="843"/>
                </a:lnTo>
                <a:cubicBezTo>
                  <a:pt x="1045" y="841"/>
                  <a:pt x="1044" y="836"/>
                  <a:pt x="1047" y="832"/>
                </a:cubicBezTo>
                <a:cubicBezTo>
                  <a:pt x="1049" y="829"/>
                  <a:pt x="1054" y="828"/>
                  <a:pt x="1058" y="831"/>
                </a:cubicBezTo>
                <a:lnTo>
                  <a:pt x="1146" y="901"/>
                </a:lnTo>
                <a:cubicBezTo>
                  <a:pt x="1149" y="903"/>
                  <a:pt x="1150" y="908"/>
                  <a:pt x="1147" y="912"/>
                </a:cubicBezTo>
                <a:cubicBezTo>
                  <a:pt x="1144" y="915"/>
                  <a:pt x="1139" y="916"/>
                  <a:pt x="1136" y="913"/>
                </a:cubicBezTo>
                <a:close/>
                <a:moveTo>
                  <a:pt x="985" y="794"/>
                </a:moveTo>
                <a:lnTo>
                  <a:pt x="898" y="724"/>
                </a:lnTo>
                <a:cubicBezTo>
                  <a:pt x="894" y="721"/>
                  <a:pt x="894" y="716"/>
                  <a:pt x="896" y="713"/>
                </a:cubicBezTo>
                <a:cubicBezTo>
                  <a:pt x="899" y="709"/>
                  <a:pt x="904" y="709"/>
                  <a:pt x="908" y="712"/>
                </a:cubicBezTo>
                <a:lnTo>
                  <a:pt x="995" y="781"/>
                </a:lnTo>
                <a:cubicBezTo>
                  <a:pt x="999" y="784"/>
                  <a:pt x="999" y="789"/>
                  <a:pt x="997" y="792"/>
                </a:cubicBezTo>
                <a:cubicBezTo>
                  <a:pt x="994" y="796"/>
                  <a:pt x="989" y="796"/>
                  <a:pt x="985" y="794"/>
                </a:cubicBezTo>
                <a:close/>
                <a:moveTo>
                  <a:pt x="835" y="674"/>
                </a:moveTo>
                <a:lnTo>
                  <a:pt x="747" y="605"/>
                </a:lnTo>
                <a:cubicBezTo>
                  <a:pt x="744" y="602"/>
                  <a:pt x="743" y="597"/>
                  <a:pt x="746" y="593"/>
                </a:cubicBezTo>
                <a:cubicBezTo>
                  <a:pt x="749" y="590"/>
                  <a:pt x="754" y="589"/>
                  <a:pt x="757" y="592"/>
                </a:cubicBezTo>
                <a:lnTo>
                  <a:pt x="845" y="662"/>
                </a:lnTo>
                <a:cubicBezTo>
                  <a:pt x="848" y="665"/>
                  <a:pt x="849" y="670"/>
                  <a:pt x="846" y="673"/>
                </a:cubicBezTo>
                <a:cubicBezTo>
                  <a:pt x="843" y="677"/>
                  <a:pt x="838" y="677"/>
                  <a:pt x="835" y="674"/>
                </a:cubicBezTo>
                <a:close/>
                <a:moveTo>
                  <a:pt x="685" y="555"/>
                </a:moveTo>
                <a:lnTo>
                  <a:pt x="597" y="485"/>
                </a:lnTo>
                <a:cubicBezTo>
                  <a:pt x="593" y="483"/>
                  <a:pt x="593" y="478"/>
                  <a:pt x="596" y="474"/>
                </a:cubicBezTo>
                <a:cubicBezTo>
                  <a:pt x="598" y="471"/>
                  <a:pt x="603" y="470"/>
                  <a:pt x="607" y="473"/>
                </a:cubicBezTo>
                <a:lnTo>
                  <a:pt x="695" y="542"/>
                </a:lnTo>
                <a:cubicBezTo>
                  <a:pt x="698" y="545"/>
                  <a:pt x="699" y="550"/>
                  <a:pt x="696" y="554"/>
                </a:cubicBezTo>
                <a:cubicBezTo>
                  <a:pt x="693" y="557"/>
                  <a:pt x="688" y="558"/>
                  <a:pt x="685" y="555"/>
                </a:cubicBezTo>
                <a:close/>
                <a:moveTo>
                  <a:pt x="534" y="436"/>
                </a:moveTo>
                <a:lnTo>
                  <a:pt x="447" y="366"/>
                </a:lnTo>
                <a:cubicBezTo>
                  <a:pt x="443" y="363"/>
                  <a:pt x="442" y="358"/>
                  <a:pt x="445" y="355"/>
                </a:cubicBezTo>
                <a:cubicBezTo>
                  <a:pt x="448" y="351"/>
                  <a:pt x="453" y="351"/>
                  <a:pt x="456" y="353"/>
                </a:cubicBezTo>
                <a:lnTo>
                  <a:pt x="544" y="423"/>
                </a:lnTo>
                <a:cubicBezTo>
                  <a:pt x="548" y="426"/>
                  <a:pt x="548" y="431"/>
                  <a:pt x="545" y="434"/>
                </a:cubicBezTo>
                <a:cubicBezTo>
                  <a:pt x="543" y="438"/>
                  <a:pt x="538" y="438"/>
                  <a:pt x="534" y="436"/>
                </a:cubicBezTo>
                <a:close/>
                <a:moveTo>
                  <a:pt x="384" y="316"/>
                </a:moveTo>
                <a:lnTo>
                  <a:pt x="296" y="247"/>
                </a:lnTo>
                <a:cubicBezTo>
                  <a:pt x="293" y="244"/>
                  <a:pt x="292" y="239"/>
                  <a:pt x="295" y="235"/>
                </a:cubicBezTo>
                <a:cubicBezTo>
                  <a:pt x="298" y="232"/>
                  <a:pt x="303" y="231"/>
                  <a:pt x="306" y="234"/>
                </a:cubicBezTo>
                <a:lnTo>
                  <a:pt x="394" y="304"/>
                </a:lnTo>
                <a:cubicBezTo>
                  <a:pt x="397" y="306"/>
                  <a:pt x="398" y="311"/>
                  <a:pt x="395" y="315"/>
                </a:cubicBezTo>
                <a:cubicBezTo>
                  <a:pt x="392" y="318"/>
                  <a:pt x="387" y="319"/>
                  <a:pt x="384" y="316"/>
                </a:cubicBezTo>
                <a:close/>
                <a:moveTo>
                  <a:pt x="233" y="197"/>
                </a:moveTo>
                <a:lnTo>
                  <a:pt x="146" y="127"/>
                </a:lnTo>
                <a:cubicBezTo>
                  <a:pt x="142" y="124"/>
                  <a:pt x="142" y="119"/>
                  <a:pt x="144" y="116"/>
                </a:cubicBezTo>
                <a:cubicBezTo>
                  <a:pt x="147" y="112"/>
                  <a:pt x="152" y="112"/>
                  <a:pt x="156" y="115"/>
                </a:cubicBezTo>
                <a:lnTo>
                  <a:pt x="243" y="184"/>
                </a:lnTo>
                <a:cubicBezTo>
                  <a:pt x="247" y="187"/>
                  <a:pt x="247" y="192"/>
                  <a:pt x="245" y="196"/>
                </a:cubicBezTo>
                <a:cubicBezTo>
                  <a:pt x="242" y="199"/>
                  <a:pt x="237" y="200"/>
                  <a:pt x="233" y="197"/>
                </a:cubicBezTo>
                <a:close/>
                <a:moveTo>
                  <a:pt x="83" y="77"/>
                </a:moveTo>
                <a:lnTo>
                  <a:pt x="4" y="15"/>
                </a:lnTo>
                <a:cubicBezTo>
                  <a:pt x="1" y="12"/>
                  <a:pt x="0" y="7"/>
                  <a:pt x="3" y="4"/>
                </a:cubicBezTo>
                <a:cubicBezTo>
                  <a:pt x="6" y="0"/>
                  <a:pt x="11" y="0"/>
                  <a:pt x="14" y="2"/>
                </a:cubicBezTo>
                <a:lnTo>
                  <a:pt x="93" y="65"/>
                </a:lnTo>
                <a:cubicBezTo>
                  <a:pt x="97" y="68"/>
                  <a:pt x="97" y="73"/>
                  <a:pt x="94" y="76"/>
                </a:cubicBezTo>
                <a:cubicBezTo>
                  <a:pt x="92" y="80"/>
                  <a:pt x="87" y="80"/>
                  <a:pt x="83" y="77"/>
                </a:cubicBez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" name="Line 197"/>
          <p:cNvSpPr>
            <a:spLocks noChangeShapeType="1"/>
          </p:cNvSpPr>
          <p:nvPr/>
        </p:nvSpPr>
        <p:spPr bwMode="auto">
          <a:xfrm flipV="1">
            <a:off x="7435663" y="4802514"/>
            <a:ext cx="1528825" cy="1121173"/>
          </a:xfrm>
          <a:prstGeom prst="line">
            <a:avLst/>
          </a:prstGeom>
          <a:solidFill>
            <a:schemeClr val="bg1"/>
          </a:solidFill>
          <a:ln w="7938" cap="rnd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39" name="Line 198"/>
          <p:cNvSpPr>
            <a:spLocks noChangeShapeType="1"/>
          </p:cNvSpPr>
          <p:nvPr/>
        </p:nvSpPr>
        <p:spPr bwMode="auto">
          <a:xfrm flipV="1">
            <a:off x="5140593" y="4802514"/>
            <a:ext cx="1528827" cy="1121173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40" name="Line 199"/>
          <p:cNvSpPr>
            <a:spLocks noChangeShapeType="1"/>
          </p:cNvSpPr>
          <p:nvPr/>
        </p:nvSpPr>
        <p:spPr bwMode="auto">
          <a:xfrm>
            <a:off x="6669420" y="4802514"/>
            <a:ext cx="2295068" cy="1283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41" name="Line 200"/>
          <p:cNvSpPr>
            <a:spLocks noChangeShapeType="1"/>
          </p:cNvSpPr>
          <p:nvPr/>
        </p:nvSpPr>
        <p:spPr bwMode="auto">
          <a:xfrm>
            <a:off x="5140593" y="5923687"/>
            <a:ext cx="2295070" cy="1283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" name="Line 201"/>
          <p:cNvSpPr>
            <a:spLocks noChangeShapeType="1"/>
          </p:cNvSpPr>
          <p:nvPr/>
        </p:nvSpPr>
        <p:spPr bwMode="auto">
          <a:xfrm flipV="1">
            <a:off x="7196516" y="3750613"/>
            <a:ext cx="763803" cy="560587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" name="Line 202"/>
          <p:cNvSpPr>
            <a:spLocks noChangeShapeType="1"/>
          </p:cNvSpPr>
          <p:nvPr/>
        </p:nvSpPr>
        <p:spPr bwMode="auto">
          <a:xfrm flipV="1">
            <a:off x="6048371" y="3750613"/>
            <a:ext cx="763803" cy="560587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" name="Line 203"/>
          <p:cNvSpPr>
            <a:spLocks noChangeShapeType="1"/>
          </p:cNvSpPr>
          <p:nvPr/>
        </p:nvSpPr>
        <p:spPr bwMode="auto">
          <a:xfrm>
            <a:off x="6812174" y="3750613"/>
            <a:ext cx="1148145" cy="1283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" name="Line 204"/>
          <p:cNvSpPr>
            <a:spLocks noChangeShapeType="1"/>
          </p:cNvSpPr>
          <p:nvPr/>
        </p:nvSpPr>
        <p:spPr bwMode="auto">
          <a:xfrm>
            <a:off x="6048371" y="4311200"/>
            <a:ext cx="1148145" cy="1283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" name="Line 205"/>
          <p:cNvSpPr>
            <a:spLocks noChangeShapeType="1"/>
          </p:cNvSpPr>
          <p:nvPr/>
        </p:nvSpPr>
        <p:spPr bwMode="auto">
          <a:xfrm flipV="1">
            <a:off x="7098906" y="3120755"/>
            <a:ext cx="384341" cy="279652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" name="Line 206"/>
          <p:cNvSpPr>
            <a:spLocks noChangeShapeType="1"/>
          </p:cNvSpPr>
          <p:nvPr/>
        </p:nvSpPr>
        <p:spPr bwMode="auto">
          <a:xfrm flipV="1">
            <a:off x="6525443" y="3120755"/>
            <a:ext cx="383121" cy="279652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" name="Line 207"/>
          <p:cNvSpPr>
            <a:spLocks noChangeShapeType="1"/>
          </p:cNvSpPr>
          <p:nvPr/>
        </p:nvSpPr>
        <p:spPr bwMode="auto">
          <a:xfrm>
            <a:off x="6908565" y="3120755"/>
            <a:ext cx="574682" cy="1283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" name="Line 208"/>
          <p:cNvSpPr>
            <a:spLocks noChangeShapeType="1"/>
          </p:cNvSpPr>
          <p:nvPr/>
        </p:nvSpPr>
        <p:spPr bwMode="auto">
          <a:xfrm>
            <a:off x="6525443" y="3400407"/>
            <a:ext cx="573462" cy="1283"/>
          </a:xfrm>
          <a:prstGeom prst="line">
            <a:avLst/>
          </a:prstGeom>
          <a:noFill/>
          <a:ln w="7938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6873758" y="2471891"/>
            <a:ext cx="179613" cy="45719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99"/>
          <p:cNvSpPr>
            <a:spLocks/>
          </p:cNvSpPr>
          <p:nvPr/>
        </p:nvSpPr>
        <p:spPr bwMode="auto">
          <a:xfrm>
            <a:off x="6039963" y="4175260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" name="Freeform 99"/>
          <p:cNvSpPr>
            <a:spLocks/>
          </p:cNvSpPr>
          <p:nvPr/>
        </p:nvSpPr>
        <p:spPr bwMode="auto">
          <a:xfrm>
            <a:off x="6430272" y="3891722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" name="Freeform 184"/>
          <p:cNvSpPr>
            <a:spLocks/>
          </p:cNvSpPr>
          <p:nvPr/>
        </p:nvSpPr>
        <p:spPr bwMode="auto">
          <a:xfrm>
            <a:off x="6526054" y="3261863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" name="Freeform 184"/>
          <p:cNvSpPr>
            <a:spLocks/>
          </p:cNvSpPr>
          <p:nvPr/>
        </p:nvSpPr>
        <p:spPr bwMode="auto">
          <a:xfrm>
            <a:off x="6717614" y="3120753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" name="Freeform 184"/>
          <p:cNvSpPr>
            <a:spLocks/>
          </p:cNvSpPr>
          <p:nvPr/>
        </p:nvSpPr>
        <p:spPr bwMode="auto">
          <a:xfrm>
            <a:off x="7003736" y="3121333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" name="Freeform 99"/>
          <p:cNvSpPr>
            <a:spLocks/>
          </p:cNvSpPr>
          <p:nvPr/>
        </p:nvSpPr>
        <p:spPr bwMode="auto">
          <a:xfrm>
            <a:off x="7474260" y="3750613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" name="Freeform 99"/>
          <p:cNvSpPr>
            <a:spLocks/>
          </p:cNvSpPr>
          <p:nvPr/>
        </p:nvSpPr>
        <p:spPr bwMode="auto">
          <a:xfrm>
            <a:off x="6812175" y="3267544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Freeform 184"/>
          <p:cNvSpPr>
            <a:spLocks/>
          </p:cNvSpPr>
          <p:nvPr/>
        </p:nvSpPr>
        <p:spPr bwMode="auto">
          <a:xfrm>
            <a:off x="7178214" y="3751896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" name="Freeform 184"/>
          <p:cNvSpPr>
            <a:spLocks/>
          </p:cNvSpPr>
          <p:nvPr/>
        </p:nvSpPr>
        <p:spPr bwMode="auto">
          <a:xfrm>
            <a:off x="7281728" y="3895611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" name="Freeform 184"/>
          <p:cNvSpPr>
            <a:spLocks/>
          </p:cNvSpPr>
          <p:nvPr/>
        </p:nvSpPr>
        <p:spPr bwMode="auto">
          <a:xfrm>
            <a:off x="6714564" y="389628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" name="Freeform 184"/>
          <p:cNvSpPr>
            <a:spLocks/>
          </p:cNvSpPr>
          <p:nvPr/>
        </p:nvSpPr>
        <p:spPr bwMode="auto">
          <a:xfrm>
            <a:off x="6524674" y="4035433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" name="Freeform 184"/>
          <p:cNvSpPr>
            <a:spLocks/>
          </p:cNvSpPr>
          <p:nvPr/>
        </p:nvSpPr>
        <p:spPr bwMode="auto">
          <a:xfrm>
            <a:off x="6238711" y="4035438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" name="Freeform 184"/>
          <p:cNvSpPr>
            <a:spLocks/>
          </p:cNvSpPr>
          <p:nvPr/>
        </p:nvSpPr>
        <p:spPr bwMode="auto">
          <a:xfrm>
            <a:off x="6330709" y="4172656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" name="Freeform 184"/>
          <p:cNvSpPr>
            <a:spLocks/>
          </p:cNvSpPr>
          <p:nvPr/>
        </p:nvSpPr>
        <p:spPr bwMode="auto">
          <a:xfrm>
            <a:off x="7004956" y="3891079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" name="Freeform 184"/>
          <p:cNvSpPr>
            <a:spLocks/>
          </p:cNvSpPr>
          <p:nvPr/>
        </p:nvSpPr>
        <p:spPr bwMode="auto">
          <a:xfrm>
            <a:off x="6614451" y="3750317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" name="Freeform 184"/>
          <p:cNvSpPr>
            <a:spLocks/>
          </p:cNvSpPr>
          <p:nvPr/>
        </p:nvSpPr>
        <p:spPr bwMode="auto">
          <a:xfrm>
            <a:off x="6890927" y="3754126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" name="Freeform 99"/>
          <p:cNvSpPr>
            <a:spLocks/>
          </p:cNvSpPr>
          <p:nvPr/>
        </p:nvSpPr>
        <p:spPr bwMode="auto">
          <a:xfrm>
            <a:off x="6470537" y="4803155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" name="Freeform 99"/>
          <p:cNvSpPr>
            <a:spLocks/>
          </p:cNvSpPr>
          <p:nvPr/>
        </p:nvSpPr>
        <p:spPr bwMode="auto">
          <a:xfrm>
            <a:off x="6763820" y="4802513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" name="Freeform 99"/>
          <p:cNvSpPr>
            <a:spLocks/>
          </p:cNvSpPr>
          <p:nvPr/>
        </p:nvSpPr>
        <p:spPr bwMode="auto">
          <a:xfrm>
            <a:off x="7052541" y="4806783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0" name="Freeform 99"/>
          <p:cNvSpPr>
            <a:spLocks/>
          </p:cNvSpPr>
          <p:nvPr/>
        </p:nvSpPr>
        <p:spPr bwMode="auto">
          <a:xfrm>
            <a:off x="7338662" y="4806782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1" name="Freeform 99"/>
          <p:cNvSpPr>
            <a:spLocks/>
          </p:cNvSpPr>
          <p:nvPr/>
        </p:nvSpPr>
        <p:spPr bwMode="auto">
          <a:xfrm>
            <a:off x="6285528" y="4942982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" name="Freeform 99"/>
          <p:cNvSpPr>
            <a:spLocks/>
          </p:cNvSpPr>
          <p:nvPr/>
        </p:nvSpPr>
        <p:spPr bwMode="auto">
          <a:xfrm>
            <a:off x="6574249" y="4942339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Freeform 99"/>
          <p:cNvSpPr>
            <a:spLocks/>
          </p:cNvSpPr>
          <p:nvPr/>
        </p:nvSpPr>
        <p:spPr bwMode="auto">
          <a:xfrm>
            <a:off x="6865027" y="4942338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" name="Freeform 99"/>
          <p:cNvSpPr>
            <a:spLocks/>
          </p:cNvSpPr>
          <p:nvPr/>
        </p:nvSpPr>
        <p:spPr bwMode="auto">
          <a:xfrm>
            <a:off x="7144845" y="4946610"/>
            <a:ext cx="478292" cy="139827"/>
          </a:xfrm>
          <a:custGeom>
            <a:avLst/>
            <a:gdLst>
              <a:gd name="T0" fmla="*/ 0 w 230"/>
              <a:gd name="T1" fmla="*/ 2147483647 h 109"/>
              <a:gd name="T2" fmla="*/ 2147483647 w 230"/>
              <a:gd name="T3" fmla="*/ 0 h 109"/>
              <a:gd name="T4" fmla="*/ 2147483647 w 230"/>
              <a:gd name="T5" fmla="*/ 0 h 109"/>
              <a:gd name="T6" fmla="*/ 2147483647 w 230"/>
              <a:gd name="T7" fmla="*/ 2147483647 h 109"/>
              <a:gd name="T8" fmla="*/ 0 w 230"/>
              <a:gd name="T9" fmla="*/ 2147483647 h 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0"/>
              <a:gd name="T16" fmla="*/ 0 h 109"/>
              <a:gd name="T17" fmla="*/ 230 w 230"/>
              <a:gd name="T18" fmla="*/ 109 h 1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0" h="109">
                <a:moveTo>
                  <a:pt x="0" y="109"/>
                </a:moveTo>
                <a:lnTo>
                  <a:pt x="92" y="0"/>
                </a:lnTo>
                <a:lnTo>
                  <a:pt x="230" y="0"/>
                </a:lnTo>
                <a:lnTo>
                  <a:pt x="138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588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" name="Oval 174"/>
          <p:cNvSpPr/>
          <p:nvPr/>
        </p:nvSpPr>
        <p:spPr>
          <a:xfrm>
            <a:off x="6260954" y="2204864"/>
            <a:ext cx="1413854" cy="6171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89"/>
          <p:cNvSpPr>
            <a:spLocks noEditPoints="1"/>
          </p:cNvSpPr>
          <p:nvPr/>
        </p:nvSpPr>
        <p:spPr bwMode="auto">
          <a:xfrm>
            <a:off x="6953710" y="2460109"/>
            <a:ext cx="449008" cy="3468710"/>
          </a:xfrm>
          <a:custGeom>
            <a:avLst/>
            <a:gdLst>
              <a:gd name="T0" fmla="*/ 2147483647 w 1061"/>
              <a:gd name="T1" fmla="*/ 2147483647 h 5587"/>
              <a:gd name="T2" fmla="*/ 2147483647 w 1061"/>
              <a:gd name="T3" fmla="*/ 2147483647 h 5587"/>
              <a:gd name="T4" fmla="*/ 2147483647 w 1061"/>
              <a:gd name="T5" fmla="*/ 2147483647 h 5587"/>
              <a:gd name="T6" fmla="*/ 2147483647 w 1061"/>
              <a:gd name="T7" fmla="*/ 2147483647 h 5587"/>
              <a:gd name="T8" fmla="*/ 2147483647 w 1061"/>
              <a:gd name="T9" fmla="*/ 2147483647 h 5587"/>
              <a:gd name="T10" fmla="*/ 2147483647 w 1061"/>
              <a:gd name="T11" fmla="*/ 2147483647 h 5587"/>
              <a:gd name="T12" fmla="*/ 2147483647 w 1061"/>
              <a:gd name="T13" fmla="*/ 2147483647 h 5587"/>
              <a:gd name="T14" fmla="*/ 2147483647 w 1061"/>
              <a:gd name="T15" fmla="*/ 2147483647 h 5587"/>
              <a:gd name="T16" fmla="*/ 2147483647 w 1061"/>
              <a:gd name="T17" fmla="*/ 2147483647 h 5587"/>
              <a:gd name="T18" fmla="*/ 2147483647 w 1061"/>
              <a:gd name="T19" fmla="*/ 2147483647 h 5587"/>
              <a:gd name="T20" fmla="*/ 2147483647 w 1061"/>
              <a:gd name="T21" fmla="*/ 2147483647 h 5587"/>
              <a:gd name="T22" fmla="*/ 2147483647 w 1061"/>
              <a:gd name="T23" fmla="*/ 2147483647 h 5587"/>
              <a:gd name="T24" fmla="*/ 2147483647 w 1061"/>
              <a:gd name="T25" fmla="*/ 2147483647 h 5587"/>
              <a:gd name="T26" fmla="*/ 2147483647 w 1061"/>
              <a:gd name="T27" fmla="*/ 2147483647 h 5587"/>
              <a:gd name="T28" fmla="*/ 2147483647 w 1061"/>
              <a:gd name="T29" fmla="*/ 2147483647 h 5587"/>
              <a:gd name="T30" fmla="*/ 2147483647 w 1061"/>
              <a:gd name="T31" fmla="*/ 2147483647 h 5587"/>
              <a:gd name="T32" fmla="*/ 2147483647 w 1061"/>
              <a:gd name="T33" fmla="*/ 2147483647 h 5587"/>
              <a:gd name="T34" fmla="*/ 2147483647 w 1061"/>
              <a:gd name="T35" fmla="*/ 2147483647 h 5587"/>
              <a:gd name="T36" fmla="*/ 2147483647 w 1061"/>
              <a:gd name="T37" fmla="*/ 2147483647 h 5587"/>
              <a:gd name="T38" fmla="*/ 2147483647 w 1061"/>
              <a:gd name="T39" fmla="*/ 2147483647 h 5587"/>
              <a:gd name="T40" fmla="*/ 2147483647 w 1061"/>
              <a:gd name="T41" fmla="*/ 2147483647 h 5587"/>
              <a:gd name="T42" fmla="*/ 2147483647 w 1061"/>
              <a:gd name="T43" fmla="*/ 2147483647 h 5587"/>
              <a:gd name="T44" fmla="*/ 2147483647 w 1061"/>
              <a:gd name="T45" fmla="*/ 2147483647 h 5587"/>
              <a:gd name="T46" fmla="*/ 2147483647 w 1061"/>
              <a:gd name="T47" fmla="*/ 2147483647 h 5587"/>
              <a:gd name="T48" fmla="*/ 2147483647 w 1061"/>
              <a:gd name="T49" fmla="*/ 2147483647 h 5587"/>
              <a:gd name="T50" fmla="*/ 2147483647 w 1061"/>
              <a:gd name="T51" fmla="*/ 2147483647 h 5587"/>
              <a:gd name="T52" fmla="*/ 2147483647 w 1061"/>
              <a:gd name="T53" fmla="*/ 2147483647 h 5587"/>
              <a:gd name="T54" fmla="*/ 2147483647 w 1061"/>
              <a:gd name="T55" fmla="*/ 2147483647 h 5587"/>
              <a:gd name="T56" fmla="*/ 2147483647 w 1061"/>
              <a:gd name="T57" fmla="*/ 2147483647 h 5587"/>
              <a:gd name="T58" fmla="*/ 2147483647 w 1061"/>
              <a:gd name="T59" fmla="*/ 2147483647 h 5587"/>
              <a:gd name="T60" fmla="*/ 2147483647 w 1061"/>
              <a:gd name="T61" fmla="*/ 2147483647 h 5587"/>
              <a:gd name="T62" fmla="*/ 2147483647 w 1061"/>
              <a:gd name="T63" fmla="*/ 2147483647 h 5587"/>
              <a:gd name="T64" fmla="*/ 2147483647 w 1061"/>
              <a:gd name="T65" fmla="*/ 2147483647 h 5587"/>
              <a:gd name="T66" fmla="*/ 2147483647 w 1061"/>
              <a:gd name="T67" fmla="*/ 2147483647 h 5587"/>
              <a:gd name="T68" fmla="*/ 2147483647 w 1061"/>
              <a:gd name="T69" fmla="*/ 2147483647 h 5587"/>
              <a:gd name="T70" fmla="*/ 2147483647 w 1061"/>
              <a:gd name="T71" fmla="*/ 2147483647 h 5587"/>
              <a:gd name="T72" fmla="*/ 2147483647 w 1061"/>
              <a:gd name="T73" fmla="*/ 2147483647 h 5587"/>
              <a:gd name="T74" fmla="*/ 2147483647 w 1061"/>
              <a:gd name="T75" fmla="*/ 2147483647 h 5587"/>
              <a:gd name="T76" fmla="*/ 2147483647 w 1061"/>
              <a:gd name="T77" fmla="*/ 2147483647 h 5587"/>
              <a:gd name="T78" fmla="*/ 2147483647 w 1061"/>
              <a:gd name="T79" fmla="*/ 2147483647 h 5587"/>
              <a:gd name="T80" fmla="*/ 2147483647 w 1061"/>
              <a:gd name="T81" fmla="*/ 2147483647 h 5587"/>
              <a:gd name="T82" fmla="*/ 2147483647 w 1061"/>
              <a:gd name="T83" fmla="*/ 2147483647 h 5587"/>
              <a:gd name="T84" fmla="*/ 2147483647 w 1061"/>
              <a:gd name="T85" fmla="*/ 2147483647 h 5587"/>
              <a:gd name="T86" fmla="*/ 2147483647 w 1061"/>
              <a:gd name="T87" fmla="*/ 2147483647 h 5587"/>
              <a:gd name="T88" fmla="*/ 2147483647 w 1061"/>
              <a:gd name="T89" fmla="*/ 2147483647 h 5587"/>
              <a:gd name="T90" fmla="*/ 2147483647 w 1061"/>
              <a:gd name="T91" fmla="*/ 2147483647 h 5587"/>
              <a:gd name="T92" fmla="*/ 2147483647 w 1061"/>
              <a:gd name="T93" fmla="*/ 2147483647 h 5587"/>
              <a:gd name="T94" fmla="*/ 2147483647 w 1061"/>
              <a:gd name="T95" fmla="*/ 2147483647 h 5587"/>
              <a:gd name="T96" fmla="*/ 2147483647 w 1061"/>
              <a:gd name="T97" fmla="*/ 2147483647 h 5587"/>
              <a:gd name="T98" fmla="*/ 2147483647 w 1061"/>
              <a:gd name="T99" fmla="*/ 2147483647 h 5587"/>
              <a:gd name="T100" fmla="*/ 2147483647 w 1061"/>
              <a:gd name="T101" fmla="*/ 2147483647 h 5587"/>
              <a:gd name="T102" fmla="*/ 2147483647 w 1061"/>
              <a:gd name="T103" fmla="*/ 2147483647 h 558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61"/>
              <a:gd name="T157" fmla="*/ 0 h 5587"/>
              <a:gd name="T158" fmla="*/ 1061 w 1061"/>
              <a:gd name="T159" fmla="*/ 5587 h 558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61" h="5587">
                <a:moveTo>
                  <a:pt x="16" y="7"/>
                </a:moveTo>
                <a:lnTo>
                  <a:pt x="37" y="117"/>
                </a:lnTo>
                <a:cubicBezTo>
                  <a:pt x="38" y="122"/>
                  <a:pt x="35" y="126"/>
                  <a:pt x="30" y="127"/>
                </a:cubicBezTo>
                <a:cubicBezTo>
                  <a:pt x="26" y="127"/>
                  <a:pt x="22" y="125"/>
                  <a:pt x="21" y="120"/>
                </a:cubicBezTo>
                <a:lnTo>
                  <a:pt x="0" y="10"/>
                </a:lnTo>
                <a:cubicBezTo>
                  <a:pt x="0" y="6"/>
                  <a:pt x="3" y="2"/>
                  <a:pt x="7" y="1"/>
                </a:cubicBezTo>
                <a:cubicBezTo>
                  <a:pt x="11" y="0"/>
                  <a:pt x="15" y="3"/>
                  <a:pt x="16" y="7"/>
                </a:cubicBezTo>
                <a:close/>
                <a:moveTo>
                  <a:pt x="52" y="196"/>
                </a:moveTo>
                <a:lnTo>
                  <a:pt x="72" y="306"/>
                </a:lnTo>
                <a:cubicBezTo>
                  <a:pt x="73" y="310"/>
                  <a:pt x="70" y="314"/>
                  <a:pt x="66" y="315"/>
                </a:cubicBezTo>
                <a:cubicBezTo>
                  <a:pt x="61" y="316"/>
                  <a:pt x="57" y="313"/>
                  <a:pt x="56" y="309"/>
                </a:cubicBezTo>
                <a:lnTo>
                  <a:pt x="36" y="199"/>
                </a:lnTo>
                <a:cubicBezTo>
                  <a:pt x="35" y="194"/>
                  <a:pt x="38" y="190"/>
                  <a:pt x="42" y="189"/>
                </a:cubicBezTo>
                <a:cubicBezTo>
                  <a:pt x="47" y="189"/>
                  <a:pt x="51" y="192"/>
                  <a:pt x="52" y="196"/>
                </a:cubicBezTo>
                <a:close/>
                <a:moveTo>
                  <a:pt x="87" y="385"/>
                </a:moveTo>
                <a:lnTo>
                  <a:pt x="108" y="495"/>
                </a:lnTo>
                <a:cubicBezTo>
                  <a:pt x="108" y="499"/>
                  <a:pt x="106" y="503"/>
                  <a:pt x="101" y="504"/>
                </a:cubicBezTo>
                <a:cubicBezTo>
                  <a:pt x="97" y="505"/>
                  <a:pt x="93" y="502"/>
                  <a:pt x="92" y="498"/>
                </a:cubicBezTo>
                <a:lnTo>
                  <a:pt x="71" y="388"/>
                </a:lnTo>
                <a:cubicBezTo>
                  <a:pt x="70" y="383"/>
                  <a:pt x="73" y="379"/>
                  <a:pt x="78" y="378"/>
                </a:cubicBezTo>
                <a:cubicBezTo>
                  <a:pt x="82" y="377"/>
                  <a:pt x="86" y="380"/>
                  <a:pt x="87" y="385"/>
                </a:cubicBezTo>
                <a:close/>
                <a:moveTo>
                  <a:pt x="122" y="573"/>
                </a:moveTo>
                <a:lnTo>
                  <a:pt x="143" y="683"/>
                </a:lnTo>
                <a:cubicBezTo>
                  <a:pt x="144" y="688"/>
                  <a:pt x="141" y="692"/>
                  <a:pt x="137" y="693"/>
                </a:cubicBezTo>
                <a:cubicBezTo>
                  <a:pt x="132" y="694"/>
                  <a:pt x="128" y="691"/>
                  <a:pt x="127" y="686"/>
                </a:cubicBezTo>
                <a:lnTo>
                  <a:pt x="107" y="576"/>
                </a:lnTo>
                <a:cubicBezTo>
                  <a:pt x="106" y="572"/>
                  <a:pt x="109" y="568"/>
                  <a:pt x="113" y="567"/>
                </a:cubicBezTo>
                <a:cubicBezTo>
                  <a:pt x="117" y="566"/>
                  <a:pt x="121" y="569"/>
                  <a:pt x="122" y="573"/>
                </a:cubicBezTo>
                <a:close/>
                <a:moveTo>
                  <a:pt x="158" y="762"/>
                </a:moveTo>
                <a:lnTo>
                  <a:pt x="178" y="872"/>
                </a:lnTo>
                <a:cubicBezTo>
                  <a:pt x="179" y="876"/>
                  <a:pt x="176" y="881"/>
                  <a:pt x="172" y="881"/>
                </a:cubicBezTo>
                <a:cubicBezTo>
                  <a:pt x="168" y="882"/>
                  <a:pt x="163" y="879"/>
                  <a:pt x="163" y="875"/>
                </a:cubicBezTo>
                <a:lnTo>
                  <a:pt x="142" y="765"/>
                </a:lnTo>
                <a:cubicBezTo>
                  <a:pt x="141" y="761"/>
                  <a:pt x="144" y="756"/>
                  <a:pt x="148" y="756"/>
                </a:cubicBezTo>
                <a:cubicBezTo>
                  <a:pt x="153" y="755"/>
                  <a:pt x="157" y="758"/>
                  <a:pt x="158" y="762"/>
                </a:cubicBezTo>
                <a:close/>
                <a:moveTo>
                  <a:pt x="193" y="951"/>
                </a:moveTo>
                <a:lnTo>
                  <a:pt x="214" y="1061"/>
                </a:lnTo>
                <a:cubicBezTo>
                  <a:pt x="215" y="1065"/>
                  <a:pt x="212" y="1069"/>
                  <a:pt x="207" y="1070"/>
                </a:cubicBezTo>
                <a:cubicBezTo>
                  <a:pt x="203" y="1071"/>
                  <a:pt x="199" y="1068"/>
                  <a:pt x="198" y="1064"/>
                </a:cubicBezTo>
                <a:lnTo>
                  <a:pt x="177" y="954"/>
                </a:lnTo>
                <a:cubicBezTo>
                  <a:pt x="177" y="949"/>
                  <a:pt x="179" y="945"/>
                  <a:pt x="184" y="944"/>
                </a:cubicBezTo>
                <a:cubicBezTo>
                  <a:pt x="188" y="944"/>
                  <a:pt x="192" y="946"/>
                  <a:pt x="193" y="951"/>
                </a:cubicBezTo>
                <a:close/>
                <a:moveTo>
                  <a:pt x="228" y="1139"/>
                </a:moveTo>
                <a:lnTo>
                  <a:pt x="249" y="1250"/>
                </a:lnTo>
                <a:cubicBezTo>
                  <a:pt x="250" y="1254"/>
                  <a:pt x="247" y="1258"/>
                  <a:pt x="243" y="1259"/>
                </a:cubicBezTo>
                <a:cubicBezTo>
                  <a:pt x="238" y="1260"/>
                  <a:pt x="234" y="1257"/>
                  <a:pt x="233" y="1252"/>
                </a:cubicBezTo>
                <a:lnTo>
                  <a:pt x="213" y="1142"/>
                </a:lnTo>
                <a:cubicBezTo>
                  <a:pt x="212" y="1138"/>
                  <a:pt x="215" y="1134"/>
                  <a:pt x="219" y="1133"/>
                </a:cubicBezTo>
                <a:cubicBezTo>
                  <a:pt x="223" y="1132"/>
                  <a:pt x="228" y="1135"/>
                  <a:pt x="228" y="1139"/>
                </a:cubicBezTo>
                <a:close/>
                <a:moveTo>
                  <a:pt x="264" y="1328"/>
                </a:moveTo>
                <a:lnTo>
                  <a:pt x="284" y="1438"/>
                </a:lnTo>
                <a:cubicBezTo>
                  <a:pt x="285" y="1443"/>
                  <a:pt x="282" y="1447"/>
                  <a:pt x="278" y="1448"/>
                </a:cubicBezTo>
                <a:cubicBezTo>
                  <a:pt x="274" y="1448"/>
                  <a:pt x="270" y="1446"/>
                  <a:pt x="269" y="1441"/>
                </a:cubicBezTo>
                <a:lnTo>
                  <a:pt x="248" y="1331"/>
                </a:lnTo>
                <a:cubicBezTo>
                  <a:pt x="247" y="1327"/>
                  <a:pt x="250" y="1323"/>
                  <a:pt x="254" y="1322"/>
                </a:cubicBezTo>
                <a:cubicBezTo>
                  <a:pt x="259" y="1321"/>
                  <a:pt x="263" y="1324"/>
                  <a:pt x="264" y="1328"/>
                </a:cubicBezTo>
                <a:close/>
                <a:moveTo>
                  <a:pt x="299" y="1517"/>
                </a:moveTo>
                <a:lnTo>
                  <a:pt x="320" y="1627"/>
                </a:lnTo>
                <a:cubicBezTo>
                  <a:pt x="321" y="1631"/>
                  <a:pt x="318" y="1635"/>
                  <a:pt x="313" y="1636"/>
                </a:cubicBezTo>
                <a:cubicBezTo>
                  <a:pt x="309" y="1637"/>
                  <a:pt x="305" y="1634"/>
                  <a:pt x="304" y="1630"/>
                </a:cubicBezTo>
                <a:lnTo>
                  <a:pt x="283" y="1520"/>
                </a:lnTo>
                <a:cubicBezTo>
                  <a:pt x="283" y="1515"/>
                  <a:pt x="286" y="1511"/>
                  <a:pt x="290" y="1510"/>
                </a:cubicBezTo>
                <a:cubicBezTo>
                  <a:pt x="294" y="1510"/>
                  <a:pt x="298" y="1513"/>
                  <a:pt x="299" y="1517"/>
                </a:cubicBezTo>
                <a:close/>
                <a:moveTo>
                  <a:pt x="335" y="1706"/>
                </a:moveTo>
                <a:lnTo>
                  <a:pt x="355" y="1816"/>
                </a:lnTo>
                <a:cubicBezTo>
                  <a:pt x="356" y="1820"/>
                  <a:pt x="353" y="1824"/>
                  <a:pt x="349" y="1825"/>
                </a:cubicBezTo>
                <a:cubicBezTo>
                  <a:pt x="344" y="1826"/>
                  <a:pt x="340" y="1823"/>
                  <a:pt x="339" y="1819"/>
                </a:cubicBezTo>
                <a:lnTo>
                  <a:pt x="319" y="1709"/>
                </a:lnTo>
                <a:cubicBezTo>
                  <a:pt x="318" y="1704"/>
                  <a:pt x="321" y="1700"/>
                  <a:pt x="325" y="1699"/>
                </a:cubicBezTo>
                <a:cubicBezTo>
                  <a:pt x="330" y="1698"/>
                  <a:pt x="334" y="1701"/>
                  <a:pt x="335" y="1706"/>
                </a:cubicBezTo>
                <a:close/>
                <a:moveTo>
                  <a:pt x="370" y="1894"/>
                </a:moveTo>
                <a:lnTo>
                  <a:pt x="391" y="2004"/>
                </a:lnTo>
                <a:cubicBezTo>
                  <a:pt x="391" y="2009"/>
                  <a:pt x="389" y="2013"/>
                  <a:pt x="384" y="2014"/>
                </a:cubicBezTo>
                <a:cubicBezTo>
                  <a:pt x="380" y="2015"/>
                  <a:pt x="376" y="2012"/>
                  <a:pt x="375" y="2007"/>
                </a:cubicBezTo>
                <a:lnTo>
                  <a:pt x="354" y="1897"/>
                </a:lnTo>
                <a:cubicBezTo>
                  <a:pt x="353" y="1893"/>
                  <a:pt x="356" y="1889"/>
                  <a:pt x="361" y="1888"/>
                </a:cubicBezTo>
                <a:cubicBezTo>
                  <a:pt x="365" y="1887"/>
                  <a:pt x="369" y="1890"/>
                  <a:pt x="370" y="1894"/>
                </a:cubicBezTo>
                <a:close/>
                <a:moveTo>
                  <a:pt x="405" y="2083"/>
                </a:moveTo>
                <a:lnTo>
                  <a:pt x="426" y="2193"/>
                </a:lnTo>
                <a:cubicBezTo>
                  <a:pt x="427" y="2197"/>
                  <a:pt x="424" y="2202"/>
                  <a:pt x="420" y="2202"/>
                </a:cubicBezTo>
                <a:cubicBezTo>
                  <a:pt x="415" y="2203"/>
                  <a:pt x="411" y="2200"/>
                  <a:pt x="410" y="2196"/>
                </a:cubicBezTo>
                <a:lnTo>
                  <a:pt x="390" y="2086"/>
                </a:lnTo>
                <a:cubicBezTo>
                  <a:pt x="389" y="2082"/>
                  <a:pt x="392" y="2077"/>
                  <a:pt x="396" y="2077"/>
                </a:cubicBezTo>
                <a:cubicBezTo>
                  <a:pt x="400" y="2076"/>
                  <a:pt x="405" y="2079"/>
                  <a:pt x="405" y="2083"/>
                </a:cubicBezTo>
                <a:close/>
                <a:moveTo>
                  <a:pt x="441" y="2272"/>
                </a:moveTo>
                <a:lnTo>
                  <a:pt x="461" y="2382"/>
                </a:lnTo>
                <a:cubicBezTo>
                  <a:pt x="462" y="2386"/>
                  <a:pt x="459" y="2390"/>
                  <a:pt x="455" y="2391"/>
                </a:cubicBezTo>
                <a:cubicBezTo>
                  <a:pt x="451" y="2392"/>
                  <a:pt x="446" y="2389"/>
                  <a:pt x="446" y="2385"/>
                </a:cubicBezTo>
                <a:lnTo>
                  <a:pt x="425" y="2275"/>
                </a:lnTo>
                <a:cubicBezTo>
                  <a:pt x="424" y="2270"/>
                  <a:pt x="427" y="2266"/>
                  <a:pt x="431" y="2265"/>
                </a:cubicBezTo>
                <a:cubicBezTo>
                  <a:pt x="436" y="2265"/>
                  <a:pt x="440" y="2267"/>
                  <a:pt x="441" y="2272"/>
                </a:cubicBezTo>
                <a:close/>
                <a:moveTo>
                  <a:pt x="476" y="2460"/>
                </a:moveTo>
                <a:lnTo>
                  <a:pt x="497" y="2571"/>
                </a:lnTo>
                <a:cubicBezTo>
                  <a:pt x="498" y="2575"/>
                  <a:pt x="495" y="2579"/>
                  <a:pt x="490" y="2580"/>
                </a:cubicBezTo>
                <a:cubicBezTo>
                  <a:pt x="486" y="2581"/>
                  <a:pt x="482" y="2578"/>
                  <a:pt x="481" y="2573"/>
                </a:cubicBezTo>
                <a:lnTo>
                  <a:pt x="460" y="2463"/>
                </a:lnTo>
                <a:cubicBezTo>
                  <a:pt x="460" y="2459"/>
                  <a:pt x="462" y="2455"/>
                  <a:pt x="467" y="2454"/>
                </a:cubicBezTo>
                <a:cubicBezTo>
                  <a:pt x="471" y="2453"/>
                  <a:pt x="475" y="2456"/>
                  <a:pt x="476" y="2460"/>
                </a:cubicBezTo>
                <a:close/>
                <a:moveTo>
                  <a:pt x="511" y="2649"/>
                </a:moveTo>
                <a:lnTo>
                  <a:pt x="532" y="2759"/>
                </a:lnTo>
                <a:cubicBezTo>
                  <a:pt x="533" y="2764"/>
                  <a:pt x="530" y="2768"/>
                  <a:pt x="526" y="2769"/>
                </a:cubicBezTo>
                <a:cubicBezTo>
                  <a:pt x="521" y="2769"/>
                  <a:pt x="517" y="2767"/>
                  <a:pt x="516" y="2762"/>
                </a:cubicBezTo>
                <a:lnTo>
                  <a:pt x="496" y="2652"/>
                </a:lnTo>
                <a:cubicBezTo>
                  <a:pt x="495" y="2648"/>
                  <a:pt x="498" y="2644"/>
                  <a:pt x="502" y="2643"/>
                </a:cubicBezTo>
                <a:cubicBezTo>
                  <a:pt x="506" y="2642"/>
                  <a:pt x="511" y="2645"/>
                  <a:pt x="511" y="2649"/>
                </a:cubicBezTo>
                <a:close/>
                <a:moveTo>
                  <a:pt x="547" y="2838"/>
                </a:moveTo>
                <a:lnTo>
                  <a:pt x="567" y="2948"/>
                </a:lnTo>
                <a:cubicBezTo>
                  <a:pt x="568" y="2952"/>
                  <a:pt x="565" y="2956"/>
                  <a:pt x="561" y="2957"/>
                </a:cubicBezTo>
                <a:cubicBezTo>
                  <a:pt x="557" y="2958"/>
                  <a:pt x="553" y="2955"/>
                  <a:pt x="552" y="2951"/>
                </a:cubicBezTo>
                <a:lnTo>
                  <a:pt x="531" y="2841"/>
                </a:lnTo>
                <a:cubicBezTo>
                  <a:pt x="530" y="2836"/>
                  <a:pt x="533" y="2832"/>
                  <a:pt x="537" y="2831"/>
                </a:cubicBezTo>
                <a:cubicBezTo>
                  <a:pt x="542" y="2831"/>
                  <a:pt x="546" y="2834"/>
                  <a:pt x="547" y="2838"/>
                </a:cubicBezTo>
                <a:close/>
                <a:moveTo>
                  <a:pt x="582" y="3027"/>
                </a:moveTo>
                <a:lnTo>
                  <a:pt x="603" y="3137"/>
                </a:lnTo>
                <a:cubicBezTo>
                  <a:pt x="604" y="3141"/>
                  <a:pt x="601" y="3145"/>
                  <a:pt x="596" y="3146"/>
                </a:cubicBezTo>
                <a:cubicBezTo>
                  <a:pt x="592" y="3147"/>
                  <a:pt x="588" y="3144"/>
                  <a:pt x="587" y="3140"/>
                </a:cubicBezTo>
                <a:lnTo>
                  <a:pt x="566" y="3030"/>
                </a:lnTo>
                <a:cubicBezTo>
                  <a:pt x="566" y="3025"/>
                  <a:pt x="569" y="3021"/>
                  <a:pt x="573" y="3020"/>
                </a:cubicBezTo>
                <a:cubicBezTo>
                  <a:pt x="577" y="3019"/>
                  <a:pt x="581" y="3022"/>
                  <a:pt x="582" y="3027"/>
                </a:cubicBezTo>
                <a:close/>
                <a:moveTo>
                  <a:pt x="618" y="3215"/>
                </a:moveTo>
                <a:lnTo>
                  <a:pt x="638" y="3325"/>
                </a:lnTo>
                <a:cubicBezTo>
                  <a:pt x="639" y="3330"/>
                  <a:pt x="636" y="3334"/>
                  <a:pt x="632" y="3335"/>
                </a:cubicBezTo>
                <a:cubicBezTo>
                  <a:pt x="627" y="3336"/>
                  <a:pt x="623" y="3333"/>
                  <a:pt x="622" y="3328"/>
                </a:cubicBezTo>
                <a:lnTo>
                  <a:pt x="602" y="3218"/>
                </a:lnTo>
                <a:cubicBezTo>
                  <a:pt x="601" y="3214"/>
                  <a:pt x="604" y="3210"/>
                  <a:pt x="608" y="3209"/>
                </a:cubicBezTo>
                <a:cubicBezTo>
                  <a:pt x="613" y="3208"/>
                  <a:pt x="617" y="3211"/>
                  <a:pt x="618" y="3215"/>
                </a:cubicBezTo>
                <a:close/>
                <a:moveTo>
                  <a:pt x="653" y="3404"/>
                </a:moveTo>
                <a:lnTo>
                  <a:pt x="674" y="3514"/>
                </a:lnTo>
                <a:cubicBezTo>
                  <a:pt x="674" y="3518"/>
                  <a:pt x="672" y="3523"/>
                  <a:pt x="667" y="3523"/>
                </a:cubicBezTo>
                <a:cubicBezTo>
                  <a:pt x="663" y="3524"/>
                  <a:pt x="659" y="3521"/>
                  <a:pt x="658" y="3517"/>
                </a:cubicBezTo>
                <a:lnTo>
                  <a:pt x="637" y="3407"/>
                </a:lnTo>
                <a:cubicBezTo>
                  <a:pt x="636" y="3403"/>
                  <a:pt x="639" y="3398"/>
                  <a:pt x="644" y="3398"/>
                </a:cubicBezTo>
                <a:cubicBezTo>
                  <a:pt x="648" y="3397"/>
                  <a:pt x="652" y="3400"/>
                  <a:pt x="653" y="3404"/>
                </a:cubicBezTo>
                <a:close/>
                <a:moveTo>
                  <a:pt x="688" y="3593"/>
                </a:moveTo>
                <a:lnTo>
                  <a:pt x="709" y="3703"/>
                </a:lnTo>
                <a:cubicBezTo>
                  <a:pt x="710" y="3707"/>
                  <a:pt x="707" y="3711"/>
                  <a:pt x="703" y="3712"/>
                </a:cubicBezTo>
                <a:cubicBezTo>
                  <a:pt x="698" y="3713"/>
                  <a:pt x="694" y="3710"/>
                  <a:pt x="693" y="3706"/>
                </a:cubicBezTo>
                <a:lnTo>
                  <a:pt x="673" y="3596"/>
                </a:lnTo>
                <a:cubicBezTo>
                  <a:pt x="672" y="3591"/>
                  <a:pt x="675" y="3587"/>
                  <a:pt x="679" y="3586"/>
                </a:cubicBezTo>
                <a:cubicBezTo>
                  <a:pt x="683" y="3586"/>
                  <a:pt x="688" y="3588"/>
                  <a:pt x="688" y="3593"/>
                </a:cubicBezTo>
                <a:close/>
                <a:moveTo>
                  <a:pt x="724" y="3781"/>
                </a:moveTo>
                <a:lnTo>
                  <a:pt x="744" y="3892"/>
                </a:lnTo>
                <a:cubicBezTo>
                  <a:pt x="745" y="3896"/>
                  <a:pt x="742" y="3900"/>
                  <a:pt x="738" y="3901"/>
                </a:cubicBezTo>
                <a:cubicBezTo>
                  <a:pt x="734" y="3902"/>
                  <a:pt x="729" y="3899"/>
                  <a:pt x="729" y="3894"/>
                </a:cubicBezTo>
                <a:lnTo>
                  <a:pt x="708" y="3784"/>
                </a:lnTo>
                <a:cubicBezTo>
                  <a:pt x="707" y="3780"/>
                  <a:pt x="710" y="3776"/>
                  <a:pt x="714" y="3775"/>
                </a:cubicBezTo>
                <a:cubicBezTo>
                  <a:pt x="719" y="3774"/>
                  <a:pt x="723" y="3777"/>
                  <a:pt x="724" y="3781"/>
                </a:cubicBezTo>
                <a:close/>
                <a:moveTo>
                  <a:pt x="759" y="3970"/>
                </a:moveTo>
                <a:lnTo>
                  <a:pt x="780" y="4080"/>
                </a:lnTo>
                <a:cubicBezTo>
                  <a:pt x="781" y="4085"/>
                  <a:pt x="778" y="4089"/>
                  <a:pt x="773" y="4090"/>
                </a:cubicBezTo>
                <a:cubicBezTo>
                  <a:pt x="769" y="4090"/>
                  <a:pt x="765" y="4088"/>
                  <a:pt x="764" y="4083"/>
                </a:cubicBezTo>
                <a:lnTo>
                  <a:pt x="743" y="3973"/>
                </a:lnTo>
                <a:cubicBezTo>
                  <a:pt x="743" y="3969"/>
                  <a:pt x="745" y="3965"/>
                  <a:pt x="750" y="3964"/>
                </a:cubicBezTo>
                <a:cubicBezTo>
                  <a:pt x="754" y="3963"/>
                  <a:pt x="758" y="3966"/>
                  <a:pt x="759" y="3970"/>
                </a:cubicBezTo>
                <a:close/>
                <a:moveTo>
                  <a:pt x="794" y="4159"/>
                </a:moveTo>
                <a:lnTo>
                  <a:pt x="815" y="4269"/>
                </a:lnTo>
                <a:cubicBezTo>
                  <a:pt x="816" y="4273"/>
                  <a:pt x="813" y="4277"/>
                  <a:pt x="809" y="4278"/>
                </a:cubicBezTo>
                <a:cubicBezTo>
                  <a:pt x="804" y="4279"/>
                  <a:pt x="800" y="4276"/>
                  <a:pt x="799" y="4272"/>
                </a:cubicBezTo>
                <a:lnTo>
                  <a:pt x="779" y="4162"/>
                </a:lnTo>
                <a:cubicBezTo>
                  <a:pt x="778" y="4157"/>
                  <a:pt x="781" y="4153"/>
                  <a:pt x="785" y="4152"/>
                </a:cubicBezTo>
                <a:cubicBezTo>
                  <a:pt x="789" y="4152"/>
                  <a:pt x="794" y="4155"/>
                  <a:pt x="794" y="4159"/>
                </a:cubicBezTo>
                <a:close/>
                <a:moveTo>
                  <a:pt x="830" y="4348"/>
                </a:moveTo>
                <a:lnTo>
                  <a:pt x="850" y="4458"/>
                </a:lnTo>
                <a:cubicBezTo>
                  <a:pt x="851" y="4462"/>
                  <a:pt x="848" y="4466"/>
                  <a:pt x="844" y="4467"/>
                </a:cubicBezTo>
                <a:cubicBezTo>
                  <a:pt x="840" y="4468"/>
                  <a:pt x="836" y="4465"/>
                  <a:pt x="835" y="4461"/>
                </a:cubicBezTo>
                <a:lnTo>
                  <a:pt x="814" y="4351"/>
                </a:lnTo>
                <a:cubicBezTo>
                  <a:pt x="813" y="4346"/>
                  <a:pt x="816" y="4342"/>
                  <a:pt x="821" y="4341"/>
                </a:cubicBezTo>
                <a:cubicBezTo>
                  <a:pt x="825" y="4340"/>
                  <a:pt x="829" y="4343"/>
                  <a:pt x="830" y="4348"/>
                </a:cubicBezTo>
                <a:close/>
                <a:moveTo>
                  <a:pt x="865" y="4536"/>
                </a:moveTo>
                <a:lnTo>
                  <a:pt x="886" y="4646"/>
                </a:lnTo>
                <a:cubicBezTo>
                  <a:pt x="887" y="4651"/>
                  <a:pt x="884" y="4655"/>
                  <a:pt x="879" y="4656"/>
                </a:cubicBezTo>
                <a:cubicBezTo>
                  <a:pt x="875" y="4657"/>
                  <a:pt x="871" y="4654"/>
                  <a:pt x="870" y="4649"/>
                </a:cubicBezTo>
                <a:lnTo>
                  <a:pt x="849" y="4539"/>
                </a:lnTo>
                <a:cubicBezTo>
                  <a:pt x="849" y="4535"/>
                  <a:pt x="852" y="4531"/>
                  <a:pt x="856" y="4530"/>
                </a:cubicBezTo>
                <a:cubicBezTo>
                  <a:pt x="860" y="4529"/>
                  <a:pt x="864" y="4532"/>
                  <a:pt x="865" y="4536"/>
                </a:cubicBezTo>
                <a:close/>
                <a:moveTo>
                  <a:pt x="901" y="4725"/>
                </a:moveTo>
                <a:lnTo>
                  <a:pt x="921" y="4835"/>
                </a:lnTo>
                <a:cubicBezTo>
                  <a:pt x="922" y="4839"/>
                  <a:pt x="919" y="4844"/>
                  <a:pt x="915" y="4844"/>
                </a:cubicBezTo>
                <a:cubicBezTo>
                  <a:pt x="910" y="4845"/>
                  <a:pt x="906" y="4842"/>
                  <a:pt x="906" y="4838"/>
                </a:cubicBezTo>
                <a:lnTo>
                  <a:pt x="885" y="4728"/>
                </a:lnTo>
                <a:cubicBezTo>
                  <a:pt x="884" y="4724"/>
                  <a:pt x="887" y="4719"/>
                  <a:pt x="891" y="4719"/>
                </a:cubicBezTo>
                <a:cubicBezTo>
                  <a:pt x="896" y="4718"/>
                  <a:pt x="900" y="4721"/>
                  <a:pt x="901" y="4725"/>
                </a:cubicBezTo>
                <a:close/>
                <a:moveTo>
                  <a:pt x="936" y="4914"/>
                </a:moveTo>
                <a:lnTo>
                  <a:pt x="957" y="5024"/>
                </a:lnTo>
                <a:cubicBezTo>
                  <a:pt x="957" y="5028"/>
                  <a:pt x="955" y="5032"/>
                  <a:pt x="950" y="5033"/>
                </a:cubicBezTo>
                <a:cubicBezTo>
                  <a:pt x="946" y="5034"/>
                  <a:pt x="942" y="5031"/>
                  <a:pt x="941" y="5027"/>
                </a:cubicBezTo>
                <a:lnTo>
                  <a:pt x="920" y="4917"/>
                </a:lnTo>
                <a:cubicBezTo>
                  <a:pt x="919" y="4912"/>
                  <a:pt x="922" y="4908"/>
                  <a:pt x="927" y="4907"/>
                </a:cubicBezTo>
                <a:cubicBezTo>
                  <a:pt x="931" y="4906"/>
                  <a:pt x="935" y="4909"/>
                  <a:pt x="936" y="4914"/>
                </a:cubicBezTo>
                <a:close/>
                <a:moveTo>
                  <a:pt x="971" y="5102"/>
                </a:moveTo>
                <a:lnTo>
                  <a:pt x="992" y="5212"/>
                </a:lnTo>
                <a:cubicBezTo>
                  <a:pt x="993" y="5217"/>
                  <a:pt x="990" y="5221"/>
                  <a:pt x="986" y="5222"/>
                </a:cubicBezTo>
                <a:cubicBezTo>
                  <a:pt x="981" y="5223"/>
                  <a:pt x="977" y="5220"/>
                  <a:pt x="976" y="5215"/>
                </a:cubicBezTo>
                <a:lnTo>
                  <a:pt x="956" y="5105"/>
                </a:lnTo>
                <a:cubicBezTo>
                  <a:pt x="955" y="5101"/>
                  <a:pt x="958" y="5097"/>
                  <a:pt x="962" y="5096"/>
                </a:cubicBezTo>
                <a:cubicBezTo>
                  <a:pt x="966" y="5095"/>
                  <a:pt x="971" y="5098"/>
                  <a:pt x="971" y="5102"/>
                </a:cubicBezTo>
                <a:close/>
                <a:moveTo>
                  <a:pt x="1007" y="5291"/>
                </a:moveTo>
                <a:lnTo>
                  <a:pt x="1027" y="5401"/>
                </a:lnTo>
                <a:cubicBezTo>
                  <a:pt x="1028" y="5406"/>
                  <a:pt x="1025" y="5410"/>
                  <a:pt x="1021" y="5411"/>
                </a:cubicBezTo>
                <a:cubicBezTo>
                  <a:pt x="1017" y="5411"/>
                  <a:pt x="1012" y="5408"/>
                  <a:pt x="1012" y="5404"/>
                </a:cubicBezTo>
                <a:lnTo>
                  <a:pt x="991" y="5294"/>
                </a:lnTo>
                <a:cubicBezTo>
                  <a:pt x="990" y="5290"/>
                  <a:pt x="993" y="5286"/>
                  <a:pt x="997" y="5285"/>
                </a:cubicBezTo>
                <a:cubicBezTo>
                  <a:pt x="1002" y="5284"/>
                  <a:pt x="1006" y="5287"/>
                  <a:pt x="1007" y="5291"/>
                </a:cubicBezTo>
                <a:close/>
                <a:moveTo>
                  <a:pt x="1042" y="5480"/>
                </a:moveTo>
                <a:lnTo>
                  <a:pt x="1060" y="5576"/>
                </a:lnTo>
                <a:cubicBezTo>
                  <a:pt x="1061" y="5581"/>
                  <a:pt x="1058" y="5585"/>
                  <a:pt x="1054" y="5586"/>
                </a:cubicBezTo>
                <a:cubicBezTo>
                  <a:pt x="1049" y="5587"/>
                  <a:pt x="1045" y="5584"/>
                  <a:pt x="1044" y="5579"/>
                </a:cubicBezTo>
                <a:lnTo>
                  <a:pt x="1026" y="5483"/>
                </a:lnTo>
                <a:cubicBezTo>
                  <a:pt x="1026" y="5478"/>
                  <a:pt x="1028" y="5474"/>
                  <a:pt x="1033" y="5473"/>
                </a:cubicBezTo>
                <a:cubicBezTo>
                  <a:pt x="1037" y="5473"/>
                  <a:pt x="1041" y="5475"/>
                  <a:pt x="1042" y="5480"/>
                </a:cubicBezTo>
                <a:close/>
              </a:path>
            </a:pathLst>
          </a:custGeom>
          <a:solidFill>
            <a:srgbClr val="000000"/>
          </a:solidFill>
          <a:ln w="4763">
            <a:solidFill>
              <a:srgbClr val="000000"/>
            </a:solidFill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" name="Rectangle 176"/>
          <p:cNvSpPr/>
          <p:nvPr/>
        </p:nvSpPr>
        <p:spPr bwMode="auto">
          <a:xfrm>
            <a:off x="6084168" y="2492896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78" name="Rectangle 177"/>
          <p:cNvSpPr/>
          <p:nvPr/>
        </p:nvSpPr>
        <p:spPr bwMode="auto">
          <a:xfrm>
            <a:off x="5364088" y="2492896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6084168" y="3140968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5364088" y="3140968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1" name="Rectangle 180"/>
          <p:cNvSpPr/>
          <p:nvPr/>
        </p:nvSpPr>
        <p:spPr bwMode="auto">
          <a:xfrm>
            <a:off x="6084168" y="3789040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2" name="Rectangle 181"/>
          <p:cNvSpPr/>
          <p:nvPr/>
        </p:nvSpPr>
        <p:spPr bwMode="auto">
          <a:xfrm>
            <a:off x="5364088" y="3789040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3" name="Rectangle 182"/>
          <p:cNvSpPr/>
          <p:nvPr/>
        </p:nvSpPr>
        <p:spPr bwMode="auto">
          <a:xfrm>
            <a:off x="6084168" y="4437112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4" name="Rectangle 183"/>
          <p:cNvSpPr/>
          <p:nvPr/>
        </p:nvSpPr>
        <p:spPr bwMode="auto">
          <a:xfrm>
            <a:off x="5364088" y="4437112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5" name="Rectangle 184"/>
          <p:cNvSpPr/>
          <p:nvPr/>
        </p:nvSpPr>
        <p:spPr bwMode="auto">
          <a:xfrm>
            <a:off x="6084168" y="5085184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5364088" y="5085184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7" name="Rectangle 186"/>
          <p:cNvSpPr/>
          <p:nvPr/>
        </p:nvSpPr>
        <p:spPr bwMode="auto">
          <a:xfrm>
            <a:off x="6804248" y="3140968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6804248" y="3789040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9" name="Rectangle 188"/>
          <p:cNvSpPr/>
          <p:nvPr/>
        </p:nvSpPr>
        <p:spPr bwMode="auto">
          <a:xfrm>
            <a:off x="4644008" y="2492896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0" name="Rectangle 189"/>
          <p:cNvSpPr/>
          <p:nvPr/>
        </p:nvSpPr>
        <p:spPr bwMode="auto">
          <a:xfrm>
            <a:off x="4644008" y="4437112"/>
            <a:ext cx="720080" cy="64807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3923928" y="3140968"/>
            <a:ext cx="1440160" cy="128748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6767196" y="4445774"/>
            <a:ext cx="1416135" cy="1287362"/>
          </a:xfrm>
          <a:prstGeom prst="rect">
            <a:avLst/>
          </a:prstGeom>
          <a:solidFill>
            <a:schemeClr val="bg2">
              <a:lumMod val="2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3" name="Oval 192"/>
          <p:cNvSpPr/>
          <p:nvPr/>
        </p:nvSpPr>
        <p:spPr bwMode="auto">
          <a:xfrm>
            <a:off x="4697614" y="2763554"/>
            <a:ext cx="2477307" cy="2527021"/>
          </a:xfrm>
          <a:prstGeom prst="ellipse">
            <a:avLst/>
          </a:prstGeom>
          <a:noFill/>
          <a:ln w="508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7" name="Content Placeholder 2"/>
          <p:cNvSpPr txBox="1">
            <a:spLocks/>
          </p:cNvSpPr>
          <p:nvPr/>
        </p:nvSpPr>
        <p:spPr bwMode="auto">
          <a:xfrm>
            <a:off x="173463" y="2461832"/>
            <a:ext cx="7566889" cy="311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10000"/>
                </a:schemeClr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800000"/>
              </a:buClr>
            </a:pPr>
            <a:r>
              <a:rPr lang="en-US" sz="2600" b="0" dirty="0" smtClean="0">
                <a:latin typeface="Arial" pitchFamily="34" charset="0"/>
                <a:cs typeface="Arial" pitchFamily="34" charset="0"/>
              </a:rPr>
              <a:t>Main-memory space-</a:t>
            </a:r>
            <a:br>
              <a:rPr lang="en-US" sz="2600" b="0" dirty="0" smtClean="0">
                <a:latin typeface="Arial" pitchFamily="34" charset="0"/>
                <a:cs typeface="Arial" pitchFamily="34" charset="0"/>
              </a:rPr>
            </a:br>
            <a:r>
              <a:rPr lang="en-US" sz="2600" b="0" dirty="0" smtClean="0">
                <a:latin typeface="Arial" pitchFamily="34" charset="0"/>
                <a:cs typeface="Arial" pitchFamily="34" charset="0"/>
              </a:rPr>
              <a:t>partitioning index</a:t>
            </a:r>
          </a:p>
          <a:p>
            <a:pPr lvl="1">
              <a:buClr>
                <a:srgbClr val="80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Incomplete pyramid index</a:t>
            </a:r>
          </a:p>
          <a:p>
            <a:pPr marL="0" indent="0">
              <a:buNone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800000"/>
              </a:buClr>
            </a:pPr>
            <a:r>
              <a:rPr lang="en-US" sz="2600" b="0" dirty="0" smtClean="0">
                <a:latin typeface="Arial" pitchFamily="34" charset="0"/>
                <a:cs typeface="Arial" pitchFamily="34" charset="0"/>
              </a:rPr>
              <a:t>Efficient update and </a:t>
            </a:r>
            <a:br>
              <a:rPr lang="en-US" sz="2600" b="0" dirty="0" smtClean="0">
                <a:latin typeface="Arial" pitchFamily="34" charset="0"/>
                <a:cs typeface="Arial" pitchFamily="34" charset="0"/>
              </a:rPr>
            </a:br>
            <a:r>
              <a:rPr lang="en-US" sz="2600" b="0" dirty="0" smtClean="0">
                <a:latin typeface="Arial" pitchFamily="34" charset="0"/>
                <a:cs typeface="Arial" pitchFamily="34" charset="0"/>
              </a:rPr>
              <a:t>structuring:</a:t>
            </a:r>
          </a:p>
          <a:p>
            <a:pPr lvl="1">
              <a:buClr>
                <a:srgbClr val="80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Bulk insertion and lazy deletion</a:t>
            </a:r>
          </a:p>
          <a:p>
            <a:pPr lvl="1">
              <a:buClr>
                <a:srgbClr val="80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Speculative cell split and lazy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merging</a:t>
            </a:r>
          </a:p>
          <a:p>
            <a:endParaRPr lang="en-US" sz="1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8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-0.00365 0.4118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05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00209 0.410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6" dur="500" fill="hold"/>
                                        <p:tgtEl>
                                          <p:spTgt spid="19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4" dur="500" fill="hold"/>
                                        <p:tgtEl>
                                          <p:spTgt spid="193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2" dur="500" fill="hold"/>
                                        <p:tgtEl>
                                          <p:spTgt spid="19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0" dur="500" fill="hold"/>
                                        <p:tgtEl>
                                          <p:spTgt spid="19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7" grpId="1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2" grpId="1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0" grpId="1" animBg="1"/>
      <p:bldP spid="150" grpId="2" animBg="1"/>
      <p:bldP spid="151" grpId="0" animBg="1"/>
      <p:bldP spid="152" grpId="0" animBg="1"/>
      <p:bldP spid="152" grpId="1" animBg="1"/>
      <p:bldP spid="153" grpId="0" animBg="1"/>
      <p:bldP spid="154" grpId="0" animBg="1"/>
      <p:bldP spid="155" grpId="0" animBg="1"/>
      <p:bldP spid="156" grpId="0" animBg="1"/>
      <p:bldP spid="157" grpId="0" animBg="1"/>
      <p:bldP spid="157" grpId="1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5" grpId="2" animBg="1"/>
      <p:bldP spid="176" grpId="0" animBg="1"/>
      <p:bldP spid="177" grpId="0" animBg="1"/>
      <p:bldP spid="178" grpId="0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3" grpId="1" animBg="1"/>
      <p:bldP spid="193" grpId="2" animBg="1"/>
      <p:bldP spid="193" grpId="3" animBg="1"/>
      <p:bldP spid="193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 bwMode="auto">
          <a:xfrm>
            <a:off x="5298" y="6254428"/>
            <a:ext cx="9144000" cy="287162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Significance-temporal Ranking: Log Structured Inverted Index</a:t>
            </a:r>
            <a:endParaRPr lang="en-US" dirty="0"/>
          </a:p>
        </p:txBody>
      </p:sp>
      <p:sp>
        <p:nvSpPr>
          <p:cNvPr id="5" name="Citation"/>
          <p:cNvSpPr/>
          <p:nvPr/>
        </p:nvSpPr>
        <p:spPr>
          <a:xfrm>
            <a:off x="-80054" y="6228582"/>
            <a:ext cx="966006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[56] L. Wu </a:t>
            </a:r>
            <a:r>
              <a:rPr lang="en-U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7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en-U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7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LSII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Structure 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Exact Real-time Search 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ICDE’13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65" y="1066688"/>
                <a:ext cx="89632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pt-BR" sz="240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𝑠𝑖𝑔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𝑀</m:t>
                          </m:r>
                        </m:e>
                      </m:d>
                      <m:r>
                        <a:rPr lang="pt-BR" sz="240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𝑠𝑖</m:t>
                      </m:r>
                      <m:r>
                        <a:rPr lang="en-US" sz="2400" b="0" i="1" smtClean="0"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𝑓𝑟𝑒𝑠h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latin typeface="Cambria Math"/>
                        </a:rPr>
                        <m:t>𝑀</m:t>
                      </m:r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latin typeface="Cambria Math"/>
                        </a:rPr>
                        <m:t>𝑡𝑖𝑚𝑒</m:t>
                      </m:r>
                      <m:r>
                        <a:rPr lang="en-US" sz="2400" b="0" i="1" smtClean="0">
                          <a:latin typeface="Cambria Math"/>
                        </a:rPr>
                        <m:t>, </m:t>
                      </m:r>
                      <m:r>
                        <a:rPr lang="en-US" sz="2400" b="0" i="1" smtClean="0">
                          <a:latin typeface="Cambria Math"/>
                        </a:rPr>
                        <m:t>𝑄</m:t>
                      </m:r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latin typeface="Cambria Math"/>
                        </a:rPr>
                        <m:t>𝑡𝑖𝑚𝑒</m:t>
                      </m:r>
                      <m:r>
                        <a:rPr lang="en-US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" y="1066688"/>
                <a:ext cx="8963223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/>
          <p:cNvSpPr txBox="1"/>
          <p:nvPr/>
        </p:nvSpPr>
        <p:spPr>
          <a:xfrm>
            <a:off x="4805220" y="3404025"/>
            <a:ext cx="922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endParaRPr lang="en-US" sz="2800" b="1" dirty="0" smtClean="0"/>
          </a:p>
          <a:p>
            <a:pPr>
              <a:lnSpc>
                <a:spcPct val="50000"/>
              </a:lnSpc>
            </a:pPr>
            <a:r>
              <a:rPr lang="en-US" sz="2800" b="1" dirty="0" smtClean="0"/>
              <a:t>…..</a:t>
            </a:r>
          </a:p>
          <a:p>
            <a:pPr>
              <a:lnSpc>
                <a:spcPct val="50000"/>
              </a:lnSpc>
            </a:pPr>
            <a:endParaRPr lang="en-US" sz="2800" b="1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899592" y="2183959"/>
            <a:ext cx="578523" cy="1716579"/>
            <a:chOff x="899592" y="1700808"/>
            <a:chExt cx="578523" cy="1716579"/>
          </a:xfrm>
        </p:grpSpPr>
        <p:sp>
          <p:nvSpPr>
            <p:cNvPr id="125" name="Rectangle 124"/>
            <p:cNvSpPr/>
            <p:nvPr/>
          </p:nvSpPr>
          <p:spPr bwMode="auto">
            <a:xfrm>
              <a:off x="899592" y="1700808"/>
              <a:ext cx="569387" cy="11428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 bwMode="auto">
            <a:xfrm>
              <a:off x="899592" y="1921188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908728" y="2137212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908728" y="236688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908728" y="2586676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>
              <a:off x="908728" y="284364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1" name="TextBox 130"/>
            <p:cNvSpPr txBox="1"/>
            <p:nvPr/>
          </p:nvSpPr>
          <p:spPr>
            <a:xfrm>
              <a:off x="971600" y="2924944"/>
              <a:ext cx="4251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800000"/>
                  </a:solidFill>
                </a:rPr>
                <a:t>I</a:t>
              </a:r>
              <a:r>
                <a:rPr lang="en-US" sz="2600" b="1" baseline="-25000" dirty="0" smtClean="0">
                  <a:solidFill>
                    <a:srgbClr val="800000"/>
                  </a:solidFill>
                </a:rPr>
                <a:t>0</a:t>
              </a:r>
              <a:endParaRPr lang="en-US" sz="2600" b="1" baseline="-25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2700931" y="2183959"/>
            <a:ext cx="578523" cy="3024336"/>
            <a:chOff x="1977253" y="1700808"/>
            <a:chExt cx="578523" cy="3024336"/>
          </a:xfrm>
        </p:grpSpPr>
        <p:sp>
          <p:nvSpPr>
            <p:cNvPr id="133" name="Rectangle 132"/>
            <p:cNvSpPr/>
            <p:nvPr/>
          </p:nvSpPr>
          <p:spPr bwMode="auto">
            <a:xfrm>
              <a:off x="1977253" y="1700808"/>
              <a:ext cx="569387" cy="23042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 bwMode="auto">
            <a:xfrm>
              <a:off x="1977253" y="1921188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1986389" y="2137212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1986389" y="236688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1986389" y="2586676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1986389" y="284364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9" name="TextBox 138"/>
            <p:cNvSpPr txBox="1"/>
            <p:nvPr/>
          </p:nvSpPr>
          <p:spPr>
            <a:xfrm>
              <a:off x="2133865" y="2843644"/>
              <a:ext cx="274434" cy="768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800" b="1" dirty="0" smtClean="0"/>
                <a:t>.</a:t>
              </a:r>
            </a:p>
            <a:p>
              <a:pPr>
                <a:lnSpc>
                  <a:spcPct val="50000"/>
                </a:lnSpc>
              </a:pPr>
              <a:r>
                <a:rPr lang="en-US" sz="2800" b="1" dirty="0" smtClean="0"/>
                <a:t>.</a:t>
              </a:r>
            </a:p>
            <a:p>
              <a:pPr>
                <a:lnSpc>
                  <a:spcPct val="50000"/>
                </a:lnSpc>
              </a:pPr>
              <a:r>
                <a:rPr lang="en-US" sz="2800" b="1" dirty="0"/>
                <a:t>.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058652" y="4232701"/>
              <a:ext cx="4251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800000"/>
                  </a:solidFill>
                </a:rPr>
                <a:t>I</a:t>
              </a:r>
              <a:r>
                <a:rPr lang="en-US" sz="2600" b="1" baseline="-25000" dirty="0" smtClean="0">
                  <a:solidFill>
                    <a:srgbClr val="800000"/>
                  </a:solidFill>
                </a:rPr>
                <a:t>1</a:t>
              </a:r>
              <a:endParaRPr lang="en-US" sz="2600" b="1" baseline="-25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3853059" y="2183959"/>
            <a:ext cx="578523" cy="3388140"/>
            <a:chOff x="3129381" y="1700808"/>
            <a:chExt cx="578523" cy="4176464"/>
          </a:xfrm>
        </p:grpSpPr>
        <p:sp>
          <p:nvSpPr>
            <p:cNvPr id="142" name="Rectangle 141"/>
            <p:cNvSpPr/>
            <p:nvPr/>
          </p:nvSpPr>
          <p:spPr bwMode="auto">
            <a:xfrm>
              <a:off x="3129381" y="1700808"/>
              <a:ext cx="569387" cy="3600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143" name="Straight Connector 142"/>
            <p:cNvCxnSpPr/>
            <p:nvPr/>
          </p:nvCxnSpPr>
          <p:spPr bwMode="auto">
            <a:xfrm>
              <a:off x="3129381" y="1921188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 bwMode="auto">
            <a:xfrm>
              <a:off x="3138517" y="2137212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3138517" y="236688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3138517" y="2586676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3138517" y="284364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8" name="TextBox 147"/>
            <p:cNvSpPr txBox="1"/>
            <p:nvPr/>
          </p:nvSpPr>
          <p:spPr>
            <a:xfrm>
              <a:off x="3285993" y="2843644"/>
              <a:ext cx="274434" cy="768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800" b="1" dirty="0" smtClean="0"/>
                <a:t>.</a:t>
              </a:r>
            </a:p>
            <a:p>
              <a:pPr>
                <a:lnSpc>
                  <a:spcPct val="50000"/>
                </a:lnSpc>
              </a:pPr>
              <a:r>
                <a:rPr lang="en-US" sz="2800" b="1" dirty="0" smtClean="0"/>
                <a:t>.</a:t>
              </a:r>
            </a:p>
            <a:p>
              <a:pPr>
                <a:lnSpc>
                  <a:spcPct val="50000"/>
                </a:lnSpc>
              </a:pPr>
              <a:r>
                <a:rPr lang="en-US" sz="2800" b="1" dirty="0"/>
                <a:t>.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210780" y="5384829"/>
              <a:ext cx="4251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smtClean="0">
                  <a:solidFill>
                    <a:srgbClr val="800000"/>
                  </a:solidFill>
                </a:rPr>
                <a:t>I</a:t>
              </a:r>
              <a:r>
                <a:rPr lang="en-US" sz="2600" b="1" baseline="-25000" dirty="0" smtClean="0">
                  <a:solidFill>
                    <a:srgbClr val="800000"/>
                  </a:solidFill>
                </a:rPr>
                <a:t>2</a:t>
              </a:r>
              <a:endParaRPr lang="en-US" sz="2600" b="1" baseline="-2500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7383910" y="2183959"/>
            <a:ext cx="1220538" cy="4053353"/>
            <a:chOff x="6660232" y="1700808"/>
            <a:chExt cx="1220538" cy="4752528"/>
          </a:xfrm>
        </p:grpSpPr>
        <p:sp>
          <p:nvSpPr>
            <p:cNvPr id="151" name="Rectangle 150"/>
            <p:cNvSpPr/>
            <p:nvPr/>
          </p:nvSpPr>
          <p:spPr bwMode="auto">
            <a:xfrm>
              <a:off x="6660232" y="1700808"/>
              <a:ext cx="569387" cy="47525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 bwMode="auto">
            <a:xfrm>
              <a:off x="6660232" y="1921188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6669368" y="2137212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6669368" y="236688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>
              <a:off x="6669368" y="2586676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 bwMode="auto">
            <a:xfrm>
              <a:off x="6669368" y="284364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7" name="TextBox 156"/>
            <p:cNvSpPr txBox="1"/>
            <p:nvPr/>
          </p:nvSpPr>
          <p:spPr>
            <a:xfrm>
              <a:off x="6816844" y="2843644"/>
              <a:ext cx="274434" cy="768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800" b="1" dirty="0" smtClean="0"/>
                <a:t>.</a:t>
              </a:r>
            </a:p>
            <a:p>
              <a:pPr>
                <a:lnSpc>
                  <a:spcPct val="50000"/>
                </a:lnSpc>
              </a:pPr>
              <a:r>
                <a:rPr lang="en-US" sz="2800" b="1" dirty="0" smtClean="0"/>
                <a:t>.</a:t>
              </a:r>
            </a:p>
            <a:p>
              <a:pPr>
                <a:lnSpc>
                  <a:spcPct val="50000"/>
                </a:lnSpc>
              </a:pPr>
              <a:r>
                <a:rPr lang="en-US" sz="2800" b="1" dirty="0"/>
                <a:t>.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7380312" y="5949280"/>
              <a:ext cx="5004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 smtClean="0">
                  <a:solidFill>
                    <a:srgbClr val="800000"/>
                  </a:solidFill>
                </a:rPr>
                <a:t>I</a:t>
              </a:r>
              <a:r>
                <a:rPr lang="en-US" sz="2600" b="1" baseline="-25000" dirty="0" err="1" smtClean="0">
                  <a:solidFill>
                    <a:srgbClr val="800000"/>
                  </a:solidFill>
                </a:rPr>
                <a:t>m</a:t>
              </a:r>
              <a:endParaRPr lang="en-US" sz="2600" b="1" baseline="-25000" dirty="0">
                <a:solidFill>
                  <a:srgbClr val="800000"/>
                </a:solidFill>
              </a:endParaRPr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4727794" y="5128736"/>
            <a:ext cx="244009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800000"/>
                </a:solidFill>
              </a:rPr>
              <a:t>Size of I</a:t>
            </a:r>
            <a:r>
              <a:rPr lang="en-US" sz="2600" b="1" baseline="-25000" dirty="0" smtClean="0">
                <a:solidFill>
                  <a:srgbClr val="800000"/>
                </a:solidFill>
              </a:rPr>
              <a:t>i+1 </a:t>
            </a:r>
            <a:endParaRPr lang="ar-EG" sz="2600" b="1" baseline="-25000" dirty="0" smtClean="0">
              <a:solidFill>
                <a:srgbClr val="800000"/>
              </a:solidFill>
            </a:endParaRPr>
          </a:p>
          <a:p>
            <a:r>
              <a:rPr lang="ar-EG" sz="2600" b="1" baseline="-25000" dirty="0">
                <a:solidFill>
                  <a:srgbClr val="800000"/>
                </a:solidFill>
              </a:rPr>
              <a:t> </a:t>
            </a:r>
            <a:r>
              <a:rPr lang="ar-EG" sz="2600" b="1" baseline="-25000" dirty="0" smtClean="0">
                <a:solidFill>
                  <a:srgbClr val="800000"/>
                </a:solidFill>
              </a:rPr>
              <a:t>      </a:t>
            </a:r>
            <a:r>
              <a:rPr lang="en-US" sz="2600" b="1" dirty="0" smtClean="0">
                <a:solidFill>
                  <a:srgbClr val="800000"/>
                </a:solidFill>
              </a:rPr>
              <a:t>= 2*Size </a:t>
            </a:r>
            <a:r>
              <a:rPr lang="en-US" sz="2600" b="1" dirty="0">
                <a:solidFill>
                  <a:srgbClr val="800000"/>
                </a:solidFill>
              </a:rPr>
              <a:t>of </a:t>
            </a:r>
            <a:r>
              <a:rPr lang="en-US" sz="2600" b="1" dirty="0" smtClean="0">
                <a:solidFill>
                  <a:srgbClr val="800000"/>
                </a:solidFill>
              </a:rPr>
              <a:t>I</a:t>
            </a:r>
            <a:r>
              <a:rPr lang="en-US" sz="2600" b="1" baseline="-25000" dirty="0" smtClean="0">
                <a:solidFill>
                  <a:srgbClr val="800000"/>
                </a:solidFill>
              </a:rPr>
              <a:t>i</a:t>
            </a:r>
            <a:endParaRPr lang="en-US" sz="2600" b="1" baseline="-25000" dirty="0">
              <a:solidFill>
                <a:srgbClr val="800000"/>
              </a:solidFill>
            </a:endParaRPr>
          </a:p>
        </p:txBody>
      </p:sp>
      <p:sp>
        <p:nvSpPr>
          <p:cNvPr id="160" name="Left Brace 159"/>
          <p:cNvSpPr/>
          <p:nvPr/>
        </p:nvSpPr>
        <p:spPr bwMode="auto">
          <a:xfrm rot="5400000">
            <a:off x="980162" y="1527324"/>
            <a:ext cx="432048" cy="1025236"/>
          </a:xfrm>
          <a:prstGeom prst="leftBrace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1" name="Left Brace 160"/>
          <p:cNvSpPr/>
          <p:nvPr/>
        </p:nvSpPr>
        <p:spPr bwMode="auto">
          <a:xfrm rot="5400000">
            <a:off x="5143100" y="-704923"/>
            <a:ext cx="432048" cy="5489732"/>
          </a:xfrm>
          <a:prstGeom prst="leftBrace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-36512" y="1463879"/>
            <a:ext cx="3443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</a:t>
            </a:r>
            <a:r>
              <a:rPr lang="en-US" sz="2000" b="1" baseline="-25000" dirty="0" smtClean="0"/>
              <a:t>0</a:t>
            </a:r>
            <a:r>
              <a:rPr lang="en-US" sz="2000" b="1" dirty="0" smtClean="0"/>
              <a:t>: Single Keyword List Index</a:t>
            </a:r>
            <a:endParaRPr lang="en-US" sz="2000" b="1" dirty="0"/>
          </a:p>
        </p:txBody>
      </p:sp>
      <p:sp>
        <p:nvSpPr>
          <p:cNvPr id="163" name="TextBox 162"/>
          <p:cNvSpPr txBox="1"/>
          <p:nvPr/>
        </p:nvSpPr>
        <p:spPr>
          <a:xfrm>
            <a:off x="3855518" y="1463879"/>
            <a:ext cx="3070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</a:t>
            </a:r>
            <a:r>
              <a:rPr lang="en-US" sz="2000" b="1" baseline="-25000" dirty="0" smtClean="0"/>
              <a:t>1</a:t>
            </a:r>
            <a:r>
              <a:rPr lang="en-US" sz="2000" b="1" dirty="0"/>
              <a:t> </a:t>
            </a:r>
            <a:r>
              <a:rPr lang="en-US" sz="2000" b="1" dirty="0" smtClean="0"/>
              <a:t>- </a:t>
            </a:r>
            <a:r>
              <a:rPr lang="en-US" sz="2000" b="1" dirty="0" err="1" smtClean="0"/>
              <a:t>I</a:t>
            </a:r>
            <a:r>
              <a:rPr lang="en-US" sz="2000" b="1" baseline="-25000" dirty="0" err="1" smtClean="0"/>
              <a:t>m</a:t>
            </a:r>
            <a:r>
              <a:rPr lang="en-US" sz="2000" b="1" baseline="-25000" dirty="0" smtClean="0"/>
              <a:t> </a:t>
            </a:r>
            <a:r>
              <a:rPr lang="en-US" sz="2000" b="1" dirty="0" smtClean="0"/>
              <a:t>: Triple List Indexes</a:t>
            </a:r>
            <a:endParaRPr lang="en-US" sz="2000" b="1" dirty="0"/>
          </a:p>
        </p:txBody>
      </p:sp>
      <p:sp>
        <p:nvSpPr>
          <p:cNvPr id="165" name="Right Arrow 164"/>
          <p:cNvSpPr/>
          <p:nvPr/>
        </p:nvSpPr>
        <p:spPr bwMode="auto">
          <a:xfrm>
            <a:off x="-5448" y="2760023"/>
            <a:ext cx="891392" cy="309804"/>
          </a:xfrm>
          <a:prstGeom prst="rightArrow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-135816" y="2399983"/>
            <a:ext cx="103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</a:p>
        </p:txBody>
      </p:sp>
      <p:cxnSp>
        <p:nvCxnSpPr>
          <p:cNvPr id="168" name="Curved Connector 167"/>
          <p:cNvCxnSpPr>
            <a:stCxn id="131" idx="2"/>
            <a:endCxn id="140" idx="1"/>
          </p:cNvCxnSpPr>
          <p:nvPr/>
        </p:nvCxnSpPr>
        <p:spPr bwMode="auto">
          <a:xfrm rot="16200000" flipH="1">
            <a:off x="1452476" y="3632220"/>
            <a:ext cx="1061536" cy="1598172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9" name="Curved Connector 168"/>
          <p:cNvCxnSpPr>
            <a:endCxn id="149" idx="1"/>
          </p:cNvCxnSpPr>
          <p:nvPr/>
        </p:nvCxnSpPr>
        <p:spPr bwMode="auto">
          <a:xfrm rot="16200000" flipH="1">
            <a:off x="3177880" y="4615775"/>
            <a:ext cx="797616" cy="715540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0" name="TextBox 169"/>
          <p:cNvSpPr txBox="1"/>
          <p:nvPr/>
        </p:nvSpPr>
        <p:spPr>
          <a:xfrm>
            <a:off x="1201524" y="4648465"/>
            <a:ext cx="75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sp>
        <p:nvSpPr>
          <p:cNvPr id="171" name="TextBox 170"/>
          <p:cNvSpPr txBox="1"/>
          <p:nvPr/>
        </p:nvSpPr>
        <p:spPr>
          <a:xfrm>
            <a:off x="3040444" y="5193781"/>
            <a:ext cx="757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merge</a:t>
            </a:r>
            <a:endParaRPr lang="en-US" dirty="0"/>
          </a:p>
        </p:txBody>
      </p:sp>
      <p:sp>
        <p:nvSpPr>
          <p:cNvPr id="176" name="TextBox 175"/>
          <p:cNvSpPr txBox="1"/>
          <p:nvPr/>
        </p:nvSpPr>
        <p:spPr>
          <a:xfrm>
            <a:off x="1540194" y="2555612"/>
            <a:ext cx="107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freshness</a:t>
            </a:r>
            <a:endParaRPr lang="en-US" dirty="0"/>
          </a:p>
        </p:txBody>
      </p:sp>
      <p:grpSp>
        <p:nvGrpSpPr>
          <p:cNvPr id="177" name="Group 176"/>
          <p:cNvGrpSpPr/>
          <p:nvPr/>
        </p:nvGrpSpPr>
        <p:grpSpPr>
          <a:xfrm>
            <a:off x="1451538" y="2406278"/>
            <a:ext cx="900608" cy="207316"/>
            <a:chOff x="9144000" y="2348880"/>
            <a:chExt cx="900608" cy="387336"/>
          </a:xfrm>
        </p:grpSpPr>
        <p:sp>
          <p:nvSpPr>
            <p:cNvPr id="178" name="Rectangle 177"/>
            <p:cNvSpPr/>
            <p:nvPr/>
          </p:nvSpPr>
          <p:spPr bwMode="auto">
            <a:xfrm>
              <a:off x="9468544" y="2358172"/>
              <a:ext cx="576064" cy="360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179" name="Straight Connector 178"/>
            <p:cNvCxnSpPr/>
            <p:nvPr/>
          </p:nvCxnSpPr>
          <p:spPr bwMode="auto">
            <a:xfrm>
              <a:off x="9612560" y="2358172"/>
              <a:ext cx="0" cy="3600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/>
            <p:cNvCxnSpPr/>
            <p:nvPr/>
          </p:nvCxnSpPr>
          <p:spPr bwMode="auto">
            <a:xfrm>
              <a:off x="9764960" y="2376176"/>
              <a:ext cx="0" cy="3600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/>
            <p:cNvCxnSpPr/>
            <p:nvPr/>
          </p:nvCxnSpPr>
          <p:spPr bwMode="auto">
            <a:xfrm>
              <a:off x="9914240" y="2348880"/>
              <a:ext cx="0" cy="3600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" name="Straight Arrow Connector 181"/>
            <p:cNvCxnSpPr>
              <a:endCxn id="178" idx="1"/>
            </p:cNvCxnSpPr>
            <p:nvPr/>
          </p:nvCxnSpPr>
          <p:spPr bwMode="auto">
            <a:xfrm>
              <a:off x="9144000" y="2538192"/>
              <a:ext cx="32454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>
            <a:off x="4413470" y="2320414"/>
            <a:ext cx="1004514" cy="705003"/>
            <a:chOff x="4575598" y="2406936"/>
            <a:chExt cx="1004514" cy="705003"/>
          </a:xfrm>
        </p:grpSpPr>
        <p:grpSp>
          <p:nvGrpSpPr>
            <p:cNvPr id="183" name="Group 182"/>
            <p:cNvGrpSpPr/>
            <p:nvPr/>
          </p:nvGrpSpPr>
          <p:grpSpPr>
            <a:xfrm>
              <a:off x="4575598" y="2406936"/>
              <a:ext cx="1004514" cy="317375"/>
              <a:chOff x="9040094" y="2348880"/>
              <a:chExt cx="1004514" cy="592963"/>
            </a:xfrm>
          </p:grpSpPr>
          <p:sp>
            <p:nvSpPr>
              <p:cNvPr id="184" name="Rectangle 183"/>
              <p:cNvSpPr/>
              <p:nvPr/>
            </p:nvSpPr>
            <p:spPr bwMode="auto">
              <a:xfrm>
                <a:off x="9468544" y="2358172"/>
                <a:ext cx="576064" cy="3600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185" name="Straight Connector 184"/>
              <p:cNvCxnSpPr/>
              <p:nvPr/>
            </p:nvCxnSpPr>
            <p:spPr bwMode="auto">
              <a:xfrm>
                <a:off x="9612560" y="2358172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9764960" y="2376176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9914240" y="2348880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Arrow Connector 187"/>
              <p:cNvCxnSpPr>
                <a:endCxn id="184" idx="1"/>
              </p:cNvCxnSpPr>
              <p:nvPr/>
            </p:nvCxnSpPr>
            <p:spPr bwMode="auto">
              <a:xfrm flipV="1">
                <a:off x="9040094" y="2538191"/>
                <a:ext cx="428450" cy="40365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89" name="Group 188"/>
            <p:cNvGrpSpPr/>
            <p:nvPr/>
          </p:nvGrpSpPr>
          <p:grpSpPr>
            <a:xfrm>
              <a:off x="4575598" y="2645620"/>
              <a:ext cx="1004514" cy="207316"/>
              <a:chOff x="9040094" y="2348880"/>
              <a:chExt cx="1004514" cy="387336"/>
            </a:xfrm>
          </p:grpSpPr>
          <p:sp>
            <p:nvSpPr>
              <p:cNvPr id="190" name="Rectangle 189"/>
              <p:cNvSpPr/>
              <p:nvPr/>
            </p:nvSpPr>
            <p:spPr bwMode="auto">
              <a:xfrm>
                <a:off x="9468544" y="2358172"/>
                <a:ext cx="576064" cy="3600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191" name="Straight Connector 190"/>
              <p:cNvCxnSpPr/>
              <p:nvPr/>
            </p:nvCxnSpPr>
            <p:spPr bwMode="auto">
              <a:xfrm>
                <a:off x="9612560" y="2358172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9764960" y="2376176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9914240" y="2348880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Straight Arrow Connector 193"/>
              <p:cNvCxnSpPr>
                <a:endCxn id="190" idx="1"/>
              </p:cNvCxnSpPr>
              <p:nvPr/>
            </p:nvCxnSpPr>
            <p:spPr bwMode="auto">
              <a:xfrm>
                <a:off x="9040094" y="2528900"/>
                <a:ext cx="428450" cy="929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95" name="Group 194"/>
            <p:cNvGrpSpPr/>
            <p:nvPr/>
          </p:nvGrpSpPr>
          <p:grpSpPr>
            <a:xfrm>
              <a:off x="4575598" y="2741973"/>
              <a:ext cx="1004514" cy="369966"/>
              <a:chOff x="9040094" y="2044995"/>
              <a:chExt cx="1004514" cy="691221"/>
            </a:xfrm>
          </p:grpSpPr>
          <p:sp>
            <p:nvSpPr>
              <p:cNvPr id="196" name="Rectangle 195"/>
              <p:cNvSpPr/>
              <p:nvPr/>
            </p:nvSpPr>
            <p:spPr bwMode="auto">
              <a:xfrm>
                <a:off x="9468544" y="2358172"/>
                <a:ext cx="576064" cy="3600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197" name="Straight Connector 196"/>
              <p:cNvCxnSpPr/>
              <p:nvPr/>
            </p:nvCxnSpPr>
            <p:spPr bwMode="auto">
              <a:xfrm>
                <a:off x="9612560" y="2358172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 bwMode="auto">
              <a:xfrm>
                <a:off x="9764960" y="2376176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9914240" y="2348880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Arrow Connector 199"/>
              <p:cNvCxnSpPr>
                <a:endCxn id="196" idx="1"/>
              </p:cNvCxnSpPr>
              <p:nvPr/>
            </p:nvCxnSpPr>
            <p:spPr bwMode="auto">
              <a:xfrm>
                <a:off x="9040094" y="2044995"/>
                <a:ext cx="428450" cy="49319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201" name="TextBox 200"/>
          <p:cNvSpPr txBox="1"/>
          <p:nvPr/>
        </p:nvSpPr>
        <p:spPr>
          <a:xfrm>
            <a:off x="5378602" y="2253066"/>
            <a:ext cx="107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freshness</a:t>
            </a:r>
            <a:endParaRPr lang="en-US" dirty="0"/>
          </a:p>
        </p:txBody>
      </p:sp>
      <p:sp>
        <p:nvSpPr>
          <p:cNvPr id="202" name="TextBox 201"/>
          <p:cNvSpPr txBox="1"/>
          <p:nvPr/>
        </p:nvSpPr>
        <p:spPr>
          <a:xfrm>
            <a:off x="5378602" y="249811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203" name="TextBox 202"/>
          <p:cNvSpPr txBox="1"/>
          <p:nvPr/>
        </p:nvSpPr>
        <p:spPr>
          <a:xfrm>
            <a:off x="5378602" y="2757122"/>
            <a:ext cx="156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term weight</a:t>
            </a:r>
            <a:endParaRPr lang="en-US" dirty="0"/>
          </a:p>
        </p:txBody>
      </p:sp>
      <p:grpSp>
        <p:nvGrpSpPr>
          <p:cNvPr id="204" name="Group 203"/>
          <p:cNvGrpSpPr/>
          <p:nvPr/>
        </p:nvGrpSpPr>
        <p:grpSpPr>
          <a:xfrm>
            <a:off x="7970890" y="2320976"/>
            <a:ext cx="1004514" cy="705003"/>
            <a:chOff x="4575598" y="2406936"/>
            <a:chExt cx="1004514" cy="705003"/>
          </a:xfrm>
        </p:grpSpPr>
        <p:grpSp>
          <p:nvGrpSpPr>
            <p:cNvPr id="205" name="Group 204"/>
            <p:cNvGrpSpPr/>
            <p:nvPr/>
          </p:nvGrpSpPr>
          <p:grpSpPr>
            <a:xfrm>
              <a:off x="4575598" y="2406936"/>
              <a:ext cx="1004514" cy="317375"/>
              <a:chOff x="9040094" y="2348880"/>
              <a:chExt cx="1004514" cy="592963"/>
            </a:xfrm>
          </p:grpSpPr>
          <p:sp>
            <p:nvSpPr>
              <p:cNvPr id="218" name="Rectangle 217"/>
              <p:cNvSpPr/>
              <p:nvPr/>
            </p:nvSpPr>
            <p:spPr bwMode="auto">
              <a:xfrm>
                <a:off x="9468544" y="2358172"/>
                <a:ext cx="576064" cy="3600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219" name="Straight Connector 218"/>
              <p:cNvCxnSpPr/>
              <p:nvPr/>
            </p:nvCxnSpPr>
            <p:spPr bwMode="auto">
              <a:xfrm>
                <a:off x="9612560" y="2358172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0" name="Straight Connector 219"/>
              <p:cNvCxnSpPr/>
              <p:nvPr/>
            </p:nvCxnSpPr>
            <p:spPr bwMode="auto">
              <a:xfrm>
                <a:off x="9764960" y="2376176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1" name="Straight Connector 220"/>
              <p:cNvCxnSpPr/>
              <p:nvPr/>
            </p:nvCxnSpPr>
            <p:spPr bwMode="auto">
              <a:xfrm>
                <a:off x="9914240" y="2348880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Arrow Connector 221"/>
              <p:cNvCxnSpPr>
                <a:endCxn id="218" idx="1"/>
              </p:cNvCxnSpPr>
              <p:nvPr/>
            </p:nvCxnSpPr>
            <p:spPr bwMode="auto">
              <a:xfrm flipV="1">
                <a:off x="9040094" y="2538191"/>
                <a:ext cx="428450" cy="40365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06" name="Group 205"/>
            <p:cNvGrpSpPr/>
            <p:nvPr/>
          </p:nvGrpSpPr>
          <p:grpSpPr>
            <a:xfrm>
              <a:off x="4575598" y="2645620"/>
              <a:ext cx="1004514" cy="207316"/>
              <a:chOff x="9040094" y="2348880"/>
              <a:chExt cx="1004514" cy="387336"/>
            </a:xfrm>
          </p:grpSpPr>
          <p:sp>
            <p:nvSpPr>
              <p:cNvPr id="213" name="Rectangle 212"/>
              <p:cNvSpPr/>
              <p:nvPr/>
            </p:nvSpPr>
            <p:spPr bwMode="auto">
              <a:xfrm>
                <a:off x="9468544" y="2358172"/>
                <a:ext cx="576064" cy="3600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214" name="Straight Connector 213"/>
              <p:cNvCxnSpPr/>
              <p:nvPr/>
            </p:nvCxnSpPr>
            <p:spPr bwMode="auto">
              <a:xfrm>
                <a:off x="9612560" y="2358172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>
                <a:off x="9764960" y="2376176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>
                <a:off x="9914240" y="2348880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Arrow Connector 216"/>
              <p:cNvCxnSpPr>
                <a:endCxn id="213" idx="1"/>
              </p:cNvCxnSpPr>
              <p:nvPr/>
            </p:nvCxnSpPr>
            <p:spPr bwMode="auto">
              <a:xfrm>
                <a:off x="9040094" y="2528900"/>
                <a:ext cx="428450" cy="929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07" name="Group 206"/>
            <p:cNvGrpSpPr/>
            <p:nvPr/>
          </p:nvGrpSpPr>
          <p:grpSpPr>
            <a:xfrm>
              <a:off x="4575598" y="2741973"/>
              <a:ext cx="1004514" cy="369966"/>
              <a:chOff x="9040094" y="2044995"/>
              <a:chExt cx="1004514" cy="691221"/>
            </a:xfrm>
          </p:grpSpPr>
          <p:sp>
            <p:nvSpPr>
              <p:cNvPr id="208" name="Rectangle 207"/>
              <p:cNvSpPr/>
              <p:nvPr/>
            </p:nvSpPr>
            <p:spPr bwMode="auto">
              <a:xfrm>
                <a:off x="9468544" y="2358172"/>
                <a:ext cx="576064" cy="3600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209" name="Straight Connector 208"/>
              <p:cNvCxnSpPr/>
              <p:nvPr/>
            </p:nvCxnSpPr>
            <p:spPr bwMode="auto">
              <a:xfrm>
                <a:off x="9612560" y="2358172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>
                <a:off x="9764960" y="2376176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9914240" y="2348880"/>
                <a:ext cx="0" cy="360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Arrow Connector 211"/>
              <p:cNvCxnSpPr>
                <a:endCxn id="208" idx="1"/>
              </p:cNvCxnSpPr>
              <p:nvPr/>
            </p:nvCxnSpPr>
            <p:spPr bwMode="auto">
              <a:xfrm>
                <a:off x="9040094" y="2044995"/>
                <a:ext cx="428450" cy="49319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02" name="TextBox 101"/>
          <p:cNvSpPr txBox="1"/>
          <p:nvPr/>
        </p:nvSpPr>
        <p:spPr>
          <a:xfrm>
            <a:off x="4788024" y="4221088"/>
            <a:ext cx="23309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800000"/>
                </a:solidFill>
              </a:rPr>
              <a:t>Temporal Lists</a:t>
            </a:r>
            <a:endParaRPr lang="en-US" sz="2600" b="1" baseline="-25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59" grpId="0"/>
      <p:bldP spid="160" grpId="0" animBg="1"/>
      <p:bldP spid="161" grpId="0" animBg="1"/>
      <p:bldP spid="162" grpId="0"/>
      <p:bldP spid="163" grpId="0"/>
      <p:bldP spid="165" grpId="0" animBg="1"/>
      <p:bldP spid="166" grpId="0"/>
      <p:bldP spid="170" grpId="0"/>
      <p:bldP spid="171" grpId="0"/>
      <p:bldP spid="176" grpId="0"/>
      <p:bldP spid="201" grpId="0"/>
      <p:bldP spid="202" grpId="0"/>
      <p:bldP spid="203" grpId="0"/>
      <p:bldP spid="1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auto">
          <a:xfrm>
            <a:off x="5298" y="6254428"/>
            <a:ext cx="9144000" cy="287162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566992" cy="762000"/>
          </a:xfrm>
        </p:spPr>
        <p:txBody>
          <a:bodyPr/>
          <a:lstStyle/>
          <a:p>
            <a:r>
              <a:rPr lang="en-US" dirty="0" smtClean="0"/>
              <a:t>Social-temporal Ranking: 3D Index</a:t>
            </a:r>
            <a:endParaRPr lang="en-US" dirty="0"/>
          </a:p>
        </p:txBody>
      </p:sp>
      <p:sp>
        <p:nvSpPr>
          <p:cNvPr id="4" name="Citation"/>
          <p:cNvSpPr/>
          <p:nvPr/>
        </p:nvSpPr>
        <p:spPr>
          <a:xfrm>
            <a:off x="12030" y="6243096"/>
            <a:ext cx="9088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[60] Y. Li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Time Personalized Search on Social Networks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ICDE’15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7374" y="1052736"/>
                <a:ext cx="751301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pt-BR" sz="240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𝑠𝑜𝑐𝑖𝑎𝑙𝐷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𝑢𝑠𝑒𝑟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𝑢𝑠𝑒𝑟</m:t>
                          </m:r>
                        </m:e>
                      </m:d>
                      <m:r>
                        <a:rPr lang="pt-BR" sz="240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𝑠𝑖</m:t>
                      </m:r>
                      <m:r>
                        <a:rPr lang="en-US" sz="2400" b="0" i="1" smtClean="0">
                          <a:latin typeface="Cambria Math"/>
                        </a:rPr>
                        <m:t>𝑚</m:t>
                      </m:r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24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𝑓𝑟𝑒𝑠h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latin typeface="Cambria Math"/>
                        </a:rPr>
                        <m:t>𝑀</m:t>
                      </m:r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latin typeface="Cambria Math"/>
                        </a:rPr>
                        <m:t>𝑡𝑖𝑚𝑒</m:t>
                      </m:r>
                      <m:r>
                        <a:rPr lang="en-US" sz="2400" b="0" i="1" smtClean="0">
                          <a:latin typeface="Cambria Math"/>
                        </a:rPr>
                        <m:t>, </m:t>
                      </m:r>
                      <m:r>
                        <a:rPr lang="en-US" sz="2400" b="0" i="1" smtClean="0">
                          <a:latin typeface="Cambria Math"/>
                        </a:rPr>
                        <m:t>𝑄</m:t>
                      </m:r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  <m:r>
                        <a:rPr lang="en-US" sz="2400" b="0" i="1" smtClean="0">
                          <a:latin typeface="Cambria Math"/>
                        </a:rPr>
                        <m:t>𝑡𝑖𝑚𝑒</m:t>
                      </m:r>
                      <m:r>
                        <a:rPr lang="en-US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74" y="1052736"/>
                <a:ext cx="7513018" cy="830997"/>
              </a:xfrm>
              <a:prstGeom prst="rect">
                <a:avLst/>
              </a:prstGeom>
              <a:blipFill rotWithShape="1">
                <a:blip r:embed="rId3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95280"/>
            <a:ext cx="3168352" cy="354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urved Connector 13"/>
          <p:cNvCxnSpPr/>
          <p:nvPr/>
        </p:nvCxnSpPr>
        <p:spPr bwMode="auto">
          <a:xfrm>
            <a:off x="1115616" y="2466747"/>
            <a:ext cx="1080120" cy="421015"/>
          </a:xfrm>
          <a:prstGeom prst="curvedConnector3">
            <a:avLst>
              <a:gd name="adj1" fmla="val 100541"/>
            </a:avLst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-36511" y="2852936"/>
            <a:ext cx="5976664" cy="2816517"/>
            <a:chOff x="-36511" y="2852936"/>
            <a:chExt cx="5976664" cy="2816517"/>
          </a:xfrm>
        </p:grpSpPr>
        <p:sp>
          <p:nvSpPr>
            <p:cNvPr id="28" name="TextBox 27"/>
            <p:cNvSpPr txBox="1"/>
            <p:nvPr/>
          </p:nvSpPr>
          <p:spPr>
            <a:xfrm>
              <a:off x="7030" y="2852936"/>
              <a:ext cx="592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 Slice </a:t>
              </a:r>
              <a:r>
                <a:rPr lang="en-US" dirty="0" err="1" smtClean="0"/>
                <a:t>i</a:t>
              </a:r>
              <a:r>
                <a:rPr lang="en-US" dirty="0" smtClean="0"/>
                <a:t>,  </a:t>
              </a:r>
              <a:r>
                <a:rPr lang="en-US" dirty="0" err="1" smtClean="0"/>
                <a:t>i</a:t>
              </a:r>
              <a:r>
                <a:rPr lang="en-US" dirty="0" smtClean="0"/>
                <a:t>=0,1,2,..</a:t>
              </a:r>
              <a:endParaRPr lang="en-US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-36511" y="3212976"/>
              <a:ext cx="5976664" cy="2456477"/>
              <a:chOff x="827583" y="3645024"/>
              <a:chExt cx="7474633" cy="2787201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827583" y="3645024"/>
                <a:ext cx="7462089" cy="2787201"/>
                <a:chOff x="501915" y="3123552"/>
                <a:chExt cx="2485909" cy="3024337"/>
              </a:xfrm>
            </p:grpSpPr>
            <p:sp>
              <p:nvSpPr>
                <p:cNvPr id="48" name="Rectangle 47"/>
                <p:cNvSpPr/>
                <p:nvPr/>
              </p:nvSpPr>
              <p:spPr bwMode="auto">
                <a:xfrm>
                  <a:off x="525904" y="3123552"/>
                  <a:ext cx="2461920" cy="3024336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A5002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굴림" pitchFamily="34" charset="-127"/>
                  </a:endParaRPr>
                </a:p>
              </p:txBody>
            </p:sp>
            <p:cxnSp>
              <p:nvCxnSpPr>
                <p:cNvPr id="49" name="Straight Connector 48"/>
                <p:cNvCxnSpPr/>
                <p:nvPr/>
              </p:nvCxnSpPr>
              <p:spPr bwMode="auto">
                <a:xfrm>
                  <a:off x="525904" y="3803854"/>
                  <a:ext cx="2461920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A5002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789779" y="3131676"/>
                  <a:ext cx="0" cy="301264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A5002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796520" y="3131676"/>
                  <a:ext cx="1975280" cy="454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Textual Relevance</a:t>
                  </a:r>
                  <a:endParaRPr lang="en-US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 rot="16200000">
                  <a:off x="-580098" y="4911998"/>
                  <a:ext cx="2317904" cy="1538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Social Relevance</a:t>
                  </a:r>
                  <a:endParaRPr lang="en-US" dirty="0"/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1194578" y="4527358"/>
                <a:ext cx="551713" cy="16762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P1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P2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P3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767414" y="3933056"/>
                <a:ext cx="6522258" cy="419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0-0.4	                  0.4-0.7		      0.7-1.0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>
                <a:off x="1214368" y="4954816"/>
                <a:ext cx="708352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1218688" y="5774200"/>
                <a:ext cx="708352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3059832" y="4117722"/>
                <a:ext cx="0" cy="230373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6228184" y="4121784"/>
                <a:ext cx="0" cy="230373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5" name="TextBox 44"/>
              <p:cNvSpPr txBox="1"/>
              <p:nvPr/>
            </p:nvSpPr>
            <p:spPr>
              <a:xfrm>
                <a:off x="2191968" y="5198136"/>
                <a:ext cx="471522" cy="41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r1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025310" y="5219908"/>
                <a:ext cx="1097012" cy="41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r4,r6,r8</a:t>
                </a:r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977638" y="5939988"/>
                <a:ext cx="471522" cy="419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r4</a:t>
                </a:r>
                <a:endParaRPr lang="en-US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37093" y="1917799"/>
            <a:ext cx="578523" cy="1583209"/>
            <a:chOff x="899592" y="1700808"/>
            <a:chExt cx="578523" cy="1583209"/>
          </a:xfrm>
        </p:grpSpPr>
        <p:sp>
          <p:nvSpPr>
            <p:cNvPr id="34" name="Rectangle 33"/>
            <p:cNvSpPr/>
            <p:nvPr/>
          </p:nvSpPr>
          <p:spPr bwMode="auto">
            <a:xfrm>
              <a:off x="899592" y="1700808"/>
              <a:ext cx="569387" cy="11428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899592" y="1921188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908728" y="2137212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908728" y="236688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908728" y="2586676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908728" y="2843644"/>
              <a:ext cx="56938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971600" y="2924944"/>
              <a:ext cx="184731" cy="359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600" b="1" baseline="-25000" dirty="0">
                <a:solidFill>
                  <a:srgbClr val="80000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88298" y="1916832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Keyword </a:t>
            </a:r>
            <a:r>
              <a:rPr lang="en-US" b="1" dirty="0" smtClean="0"/>
              <a:t>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9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 bwMode="auto">
          <a:xfrm>
            <a:off x="1" y="1042103"/>
            <a:ext cx="9122152" cy="1223816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083717" y="1063369"/>
            <a:ext cx="8006536" cy="81036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16144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Main-Memory Management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6752"/>
            <a:ext cx="8153400" cy="539115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Goal: </a:t>
            </a:r>
            <a:r>
              <a:rPr lang="en-US" dirty="0" smtClean="0"/>
              <a:t>Answer most queries from in-memory contents</a:t>
            </a:r>
          </a:p>
          <a:p>
            <a:endParaRPr lang="en-US" sz="1400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Problem:</a:t>
            </a:r>
            <a:r>
              <a:rPr lang="en-US" dirty="0" smtClean="0"/>
              <a:t> Main memory is limited</a:t>
            </a:r>
          </a:p>
          <a:p>
            <a:endParaRPr lang="en-US" sz="1400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Solution:</a:t>
            </a:r>
            <a:r>
              <a:rPr lang="en-US" dirty="0" smtClean="0"/>
              <a:t> Once memory is full, flush </a:t>
            </a:r>
            <a:r>
              <a:rPr lang="en-US" dirty="0" smtClean="0">
                <a:solidFill>
                  <a:srgbClr val="FF0000"/>
                </a:solidFill>
              </a:rPr>
              <a:t>some</a:t>
            </a:r>
            <a:r>
              <a:rPr lang="en-US" dirty="0" smtClean="0"/>
              <a:t> in-memory contents to secondary storage </a:t>
            </a:r>
          </a:p>
          <a:p>
            <a:endParaRPr lang="en-US" sz="500" dirty="0" smtClean="0"/>
          </a:p>
          <a:p>
            <a:r>
              <a:rPr lang="en-US" dirty="0" smtClean="0"/>
              <a:t>How to select the in-memory contents to be flushed:</a:t>
            </a:r>
          </a:p>
          <a:p>
            <a:pPr lvl="1"/>
            <a:r>
              <a:rPr lang="en-US" dirty="0" smtClean="0"/>
              <a:t>Classical DBMS buffering problem..?? Not really…!!</a:t>
            </a:r>
          </a:p>
          <a:p>
            <a:pPr lvl="1"/>
            <a:r>
              <a:rPr lang="en-US" dirty="0" smtClean="0"/>
              <a:t>Load shedding in data streams..?? Not really …!!</a:t>
            </a:r>
          </a:p>
          <a:p>
            <a:pPr lvl="1"/>
            <a:r>
              <a:rPr lang="en-US" dirty="0" smtClean="0"/>
              <a:t>Simple solution: </a:t>
            </a:r>
            <a:r>
              <a:rPr lang="en-US" dirty="0" smtClean="0">
                <a:solidFill>
                  <a:srgbClr val="FF0000"/>
                </a:solidFill>
              </a:rPr>
              <a:t>Flush temporal</a:t>
            </a:r>
          </a:p>
          <a:p>
            <a:pPr lvl="1"/>
            <a:r>
              <a:rPr lang="en-US" dirty="0" smtClean="0"/>
              <a:t>Smarter solutions: </a:t>
            </a:r>
          </a:p>
          <a:p>
            <a:pPr lvl="2"/>
            <a:r>
              <a:rPr lang="en-US" dirty="0" smtClean="0"/>
              <a:t>Consider the fact that all queries are </a:t>
            </a:r>
            <a:r>
              <a:rPr lang="en-US" dirty="0" smtClean="0">
                <a:solidFill>
                  <a:srgbClr val="FF0000"/>
                </a:solidFill>
              </a:rPr>
              <a:t>top-K </a:t>
            </a:r>
            <a:r>
              <a:rPr lang="en-US" dirty="0" smtClean="0"/>
              <a:t>ones</a:t>
            </a:r>
          </a:p>
          <a:p>
            <a:pPr lvl="2"/>
            <a:r>
              <a:rPr lang="en-US" dirty="0"/>
              <a:t>Tie the </a:t>
            </a:r>
            <a:r>
              <a:rPr lang="en-US" dirty="0">
                <a:solidFill>
                  <a:srgbClr val="FF0000"/>
                </a:solidFill>
              </a:rPr>
              <a:t>flushing</a:t>
            </a:r>
            <a:r>
              <a:rPr lang="en-US" dirty="0"/>
              <a:t> policy with the </a:t>
            </a:r>
            <a:r>
              <a:rPr lang="en-US" dirty="0">
                <a:solidFill>
                  <a:srgbClr val="FF0000"/>
                </a:solidFill>
              </a:rPr>
              <a:t>ranking</a:t>
            </a:r>
            <a:r>
              <a:rPr lang="en-US" dirty="0"/>
              <a:t> functions</a:t>
            </a:r>
          </a:p>
          <a:p>
            <a:pPr lvl="2"/>
            <a:endParaRPr lang="en-US" dirty="0" smtClean="0"/>
          </a:p>
        </p:txBody>
      </p:sp>
      <p:sp>
        <p:nvSpPr>
          <p:cNvPr id="7" name="Curved Down Arrow 6"/>
          <p:cNvSpPr/>
          <p:nvPr/>
        </p:nvSpPr>
        <p:spPr bwMode="auto">
          <a:xfrm flipH="1" flipV="1">
            <a:off x="3059832" y="6093296"/>
            <a:ext cx="2664296" cy="360040"/>
          </a:xfrm>
          <a:prstGeom prst="curvedDownArrow">
            <a:avLst>
              <a:gd name="adj1" fmla="val 25000"/>
              <a:gd name="adj2" fmla="val 121710"/>
              <a:gd name="adj3" fmla="val 25000"/>
            </a:avLst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308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39" y="1052736"/>
            <a:ext cx="8785861" cy="5351462"/>
          </a:xfrm>
        </p:spPr>
        <p:txBody>
          <a:bodyPr/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Microblogs are short user-generated messages on Web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e.g., reviews (Yelp, Amazon), tweets,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comments (news, social media), check in’s…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etc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endParaRPr lang="en-US" sz="1200" b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Microblogs are very popular</a:t>
            </a:r>
          </a:p>
          <a:p>
            <a:pPr lvl="1"/>
            <a:r>
              <a:rPr lang="en-US" dirty="0">
                <a:cs typeface="Arial" pitchFamily="34" charset="0"/>
              </a:rPr>
              <a:t>Twitter: </a:t>
            </a:r>
            <a:r>
              <a:rPr lang="en-US" dirty="0" smtClean="0">
                <a:cs typeface="Arial" pitchFamily="34" charset="0"/>
              </a:rPr>
              <a:t>300+M active users</a:t>
            </a:r>
            <a:r>
              <a:rPr lang="en-US" dirty="0">
                <a:cs typeface="Arial" pitchFamily="34" charset="0"/>
              </a:rPr>
              <a:t>, </a:t>
            </a:r>
            <a:r>
              <a:rPr lang="en-US" dirty="0" smtClean="0">
                <a:cs typeface="Arial" pitchFamily="34" charset="0"/>
              </a:rPr>
              <a:t>500+M tweets/day </a:t>
            </a:r>
            <a:r>
              <a:rPr lang="en-US" baseline="30000" dirty="0" smtClean="0">
                <a:cs typeface="Arial" pitchFamily="34" charset="0"/>
              </a:rPr>
              <a:t>[1]</a:t>
            </a:r>
            <a:endParaRPr lang="en-US" baseline="30000" dirty="0">
              <a:cs typeface="Arial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dirty="0">
                <a:cs typeface="Arial" pitchFamily="34" charset="0"/>
              </a:rPr>
              <a:t>Facebook: </a:t>
            </a:r>
            <a:r>
              <a:rPr lang="en-US" dirty="0" smtClean="0">
                <a:cs typeface="Arial" pitchFamily="34" charset="0"/>
              </a:rPr>
              <a:t>1.3B </a:t>
            </a:r>
            <a:r>
              <a:rPr lang="en-US" dirty="0">
                <a:cs typeface="Arial" pitchFamily="34" charset="0"/>
              </a:rPr>
              <a:t>users, 3.2+B likes and </a:t>
            </a:r>
            <a:r>
              <a:rPr lang="en-US" dirty="0" smtClean="0">
                <a:cs typeface="Arial" pitchFamily="34" charset="0"/>
              </a:rPr>
              <a:t>comments/day </a:t>
            </a:r>
            <a:r>
              <a:rPr lang="en-US" baseline="30000" dirty="0" smtClean="0">
                <a:cs typeface="Arial" pitchFamily="34" charset="0"/>
              </a:rPr>
              <a:t>[2]</a:t>
            </a:r>
            <a:endParaRPr lang="en-US" sz="1400" b="0" dirty="0">
              <a:latin typeface="Arial" pitchFamily="34" charset="0"/>
              <a:cs typeface="Arial" pitchFamily="34" charset="0"/>
            </a:endParaRPr>
          </a:p>
          <a:p>
            <a:endParaRPr lang="en-US" sz="1800" b="0" dirty="0" smtClean="0">
              <a:cs typeface="Arial" pitchFamily="34" charset="0"/>
            </a:endParaRPr>
          </a:p>
          <a:p>
            <a:r>
              <a:rPr lang="en-US" b="0" dirty="0" smtClean="0">
                <a:cs typeface="Arial" pitchFamily="34" charset="0"/>
              </a:rPr>
              <a:t>Are Microblogs Useful:</a:t>
            </a:r>
            <a:endParaRPr lang="en-US" sz="2000" b="0" dirty="0" smtClean="0">
              <a:cs typeface="Arial" pitchFamily="34" charset="0"/>
            </a:endParaRPr>
          </a:p>
          <a:p>
            <a:pPr lvl="1"/>
            <a:r>
              <a:rPr lang="en-US" b="0" dirty="0" smtClean="0">
                <a:cs typeface="Arial" pitchFamily="34" charset="0"/>
              </a:rPr>
              <a:t>Real-time news</a:t>
            </a:r>
          </a:p>
          <a:p>
            <a:pPr lvl="1"/>
            <a:r>
              <a:rPr lang="en-US" dirty="0" smtClean="0">
                <a:cs typeface="Arial" pitchFamily="34" charset="0"/>
              </a:rPr>
              <a:t>Understanding people interests</a:t>
            </a:r>
          </a:p>
          <a:p>
            <a:pPr lvl="1"/>
            <a:r>
              <a:rPr lang="en-US" b="0" dirty="0" smtClean="0">
                <a:cs typeface="Arial" pitchFamily="34" charset="0"/>
              </a:rPr>
              <a:t>Market study</a:t>
            </a:r>
          </a:p>
          <a:p>
            <a:pPr lvl="1"/>
            <a:r>
              <a:rPr lang="en-US" dirty="0" smtClean="0">
                <a:cs typeface="Arial" pitchFamily="34" charset="0"/>
              </a:rPr>
              <a:t>Event detection</a:t>
            </a:r>
          </a:p>
          <a:p>
            <a:pPr lvl="1"/>
            <a:r>
              <a:rPr lang="en-US" dirty="0" smtClean="0">
                <a:cs typeface="Arial" pitchFamily="34" charset="0"/>
              </a:rPr>
              <a:t>Getting first hand reviews from other users (hotels, movies, items)</a:t>
            </a:r>
          </a:p>
          <a:p>
            <a:pPr lvl="1"/>
            <a:endParaRPr lang="en-US" b="0" dirty="0" smtClean="0">
              <a:cs typeface="Arial" pitchFamily="34" charset="0"/>
            </a:endParaRPr>
          </a:p>
        </p:txBody>
      </p:sp>
      <p:pic>
        <p:nvPicPr>
          <p:cNvPr id="2052" name="Picture 4" descr="http://www.msjc.edu/StudentServices/StudentGovernmentAssociation/District%20Committees%2020112012/twit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69" y="1419637"/>
            <a:ext cx="646236" cy="6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62892" y="6288817"/>
            <a:ext cx="9504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/>
              <a:t>[1] expandedramblings.com/</a:t>
            </a:r>
            <a:r>
              <a:rPr lang="en-US" sz="1350" dirty="0" err="1" smtClean="0"/>
              <a:t>index.php</a:t>
            </a:r>
            <a:r>
              <a:rPr lang="en-US" sz="1350" dirty="0" smtClean="0"/>
              <a:t>/march-2013-by-the-numbers-a-few-amazing-twitter-stats/   [2] newsroom.fb.com/Key-Facts</a:t>
            </a:r>
            <a:endParaRPr lang="en-US" sz="1350" dirty="0"/>
          </a:p>
        </p:txBody>
      </p:sp>
      <p:pic>
        <p:nvPicPr>
          <p:cNvPr id="1028" name="Picture 4" descr="Fox News - Fair &amp; Balanc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241431"/>
            <a:ext cx="678706" cy="73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screenwerk.com/wpn/media/Screen-Shot-2013-02-19-at-7.06.02-A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7396" r="7291" b="7065"/>
          <a:stretch/>
        </p:blipFill>
        <p:spPr bwMode="auto">
          <a:xfrm>
            <a:off x="7864444" y="3078670"/>
            <a:ext cx="767086" cy="78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media.corporate-ir.net/media_files/IROL/97/97664/images/amazon_logo_RG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28" y="2187936"/>
            <a:ext cx="1502687" cy="5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rearelogo.it/wp-content/uploads/foursquare-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685" y="3991557"/>
            <a:ext cx="1408104" cy="93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fr/1/1d/TripAdvisor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68" y="2355975"/>
            <a:ext cx="2234672" cy="38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1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7150"/>
            <a:ext cx="7436297" cy="762000"/>
          </a:xfrm>
        </p:spPr>
        <p:txBody>
          <a:bodyPr/>
          <a:lstStyle/>
          <a:p>
            <a:r>
              <a:rPr lang="en-US" dirty="0" smtClean="0"/>
              <a:t>Memory Flushing for Top-K Queries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052736"/>
            <a:ext cx="4606739" cy="3129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003586"/>
            <a:ext cx="4538277" cy="314549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4221088"/>
            <a:ext cx="507605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10000"/>
                </a:schemeClr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4163" indent="-284163">
              <a:buClr>
                <a:srgbClr val="800000"/>
              </a:buCl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Typical Skewed Keyword Frequency</a:t>
            </a:r>
          </a:p>
          <a:p>
            <a:pPr marL="568325" lvl="1" indent="-284163">
              <a:buClr>
                <a:srgbClr val="800000"/>
              </a:buClr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Searching for Kw4 to Kw9 result in a miss </a:t>
            </a:r>
          </a:p>
          <a:p>
            <a:pPr marL="568325" lvl="1" indent="-284163">
              <a:buClr>
                <a:srgbClr val="800000"/>
              </a:buClr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Searching for Kw1 to Kw 3 is a hit.</a:t>
            </a:r>
          </a:p>
          <a:p>
            <a:pPr marL="860425" lvl="2" indent="-292100">
              <a:buClr>
                <a:srgbClr val="800000"/>
              </a:buClr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Yet, there are too many entries that will not make it into top-k queries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788024" y="4221088"/>
            <a:ext cx="42484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10000"/>
                </a:schemeClr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4163" indent="-284163">
              <a:buClr>
                <a:srgbClr val="800000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Optimal In-memory distribution</a:t>
            </a:r>
          </a:p>
          <a:p>
            <a:pPr marL="568325" lvl="1" indent="-284163">
              <a:buClr>
                <a:srgbClr val="800000"/>
              </a:buClr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Searching for Kw1 to Kw9 is a hit</a:t>
            </a:r>
          </a:p>
          <a:p>
            <a:pPr marL="568325" lvl="1" indent="-284163">
              <a:buClr>
                <a:srgbClr val="800000"/>
              </a:buClr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Every in-memory keyword is fully utilized. No useless entries</a:t>
            </a:r>
          </a:p>
        </p:txBody>
      </p:sp>
    </p:spTree>
    <p:extLst>
      <p:ext uri="{BB962C8B-B14F-4D97-AF65-F5344CB8AC3E}">
        <p14:creationId xmlns:p14="http://schemas.microsoft.com/office/powerpoint/2010/main" val="23652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500181"/>
              </p:ext>
            </p:extLst>
          </p:nvPr>
        </p:nvGraphicFramePr>
        <p:xfrm>
          <a:off x="395536" y="3508216"/>
          <a:ext cx="3456384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8"/>
                <a:gridCol w="1152128"/>
                <a:gridCol w="11521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Arrival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Query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Keyword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10:28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11:01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Obama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11:03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10:58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NBA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9:12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8:01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Chicago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7:31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8:13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smile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8:52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5:34</a:t>
                      </a:r>
                      <a:r>
                        <a:rPr lang="en-US" baseline="0" dirty="0" smtClean="0"/>
                        <a:t>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picture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0" name="Rectangle 139"/>
          <p:cNvSpPr/>
          <p:nvPr/>
        </p:nvSpPr>
        <p:spPr bwMode="auto">
          <a:xfrm>
            <a:off x="4355976" y="4259404"/>
            <a:ext cx="2376264" cy="264626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141" name="Straight Connector 140"/>
          <p:cNvCxnSpPr/>
          <p:nvPr/>
        </p:nvCxnSpPr>
        <p:spPr bwMode="auto">
          <a:xfrm>
            <a:off x="4572000" y="4262297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4788024" y="4264260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5004048" y="4264034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5220072" y="4264710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5436096" y="4266447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5652120" y="4268410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5868144" y="4268184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084168" y="4268860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300192" y="4267798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6516216" y="4269761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6732240" y="4269535"/>
            <a:ext cx="0" cy="26803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Arrow Connector 104"/>
          <p:cNvCxnSpPr/>
          <p:nvPr/>
        </p:nvCxnSpPr>
        <p:spPr bwMode="auto">
          <a:xfrm>
            <a:off x="3851920" y="4029999"/>
            <a:ext cx="504056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" name="Group 4"/>
          <p:cNvGrpSpPr/>
          <p:nvPr/>
        </p:nvGrpSpPr>
        <p:grpSpPr>
          <a:xfrm>
            <a:off x="4355976" y="3830249"/>
            <a:ext cx="2169408" cy="301774"/>
            <a:chOff x="4355976" y="1598001"/>
            <a:chExt cx="2169408" cy="301774"/>
          </a:xfrm>
        </p:grpSpPr>
        <p:sp>
          <p:nvSpPr>
            <p:cNvPr id="107" name="Rectangle 106"/>
            <p:cNvSpPr/>
            <p:nvPr/>
          </p:nvSpPr>
          <p:spPr bwMode="auto">
            <a:xfrm>
              <a:off x="4355976" y="1599288"/>
              <a:ext cx="2169408" cy="29893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4572000" y="1598001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4788024" y="1600152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5004048" y="1599904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5220072" y="1600644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5436096" y="1602547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5652120" y="1604698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5868144" y="1604450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>
              <a:off x="6084168" y="1605190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6300192" y="1604026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6516216" y="1606177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35" name="Straight Arrow Connector 134"/>
          <p:cNvCxnSpPr/>
          <p:nvPr/>
        </p:nvCxnSpPr>
        <p:spPr bwMode="auto">
          <a:xfrm>
            <a:off x="3851920" y="4390039"/>
            <a:ext cx="504056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6" name="Straight Arrow Connector 135"/>
          <p:cNvCxnSpPr/>
          <p:nvPr/>
        </p:nvCxnSpPr>
        <p:spPr bwMode="auto">
          <a:xfrm>
            <a:off x="3851920" y="4822087"/>
            <a:ext cx="504056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7" name="Straight Arrow Connector 136"/>
          <p:cNvCxnSpPr/>
          <p:nvPr/>
        </p:nvCxnSpPr>
        <p:spPr bwMode="auto">
          <a:xfrm>
            <a:off x="3851920" y="5182127"/>
            <a:ext cx="504056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8" name="Straight Arrow Connector 137"/>
          <p:cNvCxnSpPr/>
          <p:nvPr/>
        </p:nvCxnSpPr>
        <p:spPr bwMode="auto">
          <a:xfrm>
            <a:off x="3851920" y="5542167"/>
            <a:ext cx="504056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1" name="Rectangle 180"/>
          <p:cNvSpPr/>
          <p:nvPr/>
        </p:nvSpPr>
        <p:spPr bwMode="auto">
          <a:xfrm>
            <a:off x="4355976" y="4679514"/>
            <a:ext cx="2142138" cy="251628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182" name="Straight Connector 181"/>
          <p:cNvCxnSpPr/>
          <p:nvPr/>
        </p:nvCxnSpPr>
        <p:spPr bwMode="auto">
          <a:xfrm>
            <a:off x="4572000" y="4678071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4788024" y="4680481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/>
          <p:cNvCxnSpPr/>
          <p:nvPr/>
        </p:nvCxnSpPr>
        <p:spPr bwMode="auto">
          <a:xfrm>
            <a:off x="5004048" y="4680203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5" name="Straight Connector 184"/>
          <p:cNvCxnSpPr/>
          <p:nvPr/>
        </p:nvCxnSpPr>
        <p:spPr bwMode="auto">
          <a:xfrm>
            <a:off x="5220072" y="4681032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6" name="Straight Connector 185"/>
          <p:cNvCxnSpPr/>
          <p:nvPr/>
        </p:nvCxnSpPr>
        <p:spPr bwMode="auto">
          <a:xfrm>
            <a:off x="5436096" y="4683164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7" name="Straight Connector 186"/>
          <p:cNvCxnSpPr/>
          <p:nvPr/>
        </p:nvCxnSpPr>
        <p:spPr bwMode="auto">
          <a:xfrm>
            <a:off x="5652120" y="4685574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4" name="Rectangle 213"/>
          <p:cNvSpPr/>
          <p:nvPr/>
        </p:nvSpPr>
        <p:spPr bwMode="auto">
          <a:xfrm>
            <a:off x="4355976" y="5413059"/>
            <a:ext cx="859511" cy="265621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215" name="Straight Connector 214"/>
          <p:cNvCxnSpPr/>
          <p:nvPr/>
        </p:nvCxnSpPr>
        <p:spPr bwMode="auto">
          <a:xfrm>
            <a:off x="4572000" y="5411617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6" name="Straight Connector 215"/>
          <p:cNvCxnSpPr/>
          <p:nvPr/>
        </p:nvCxnSpPr>
        <p:spPr bwMode="auto">
          <a:xfrm>
            <a:off x="4788024" y="5414027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Straight Connector 216"/>
          <p:cNvCxnSpPr/>
          <p:nvPr/>
        </p:nvCxnSpPr>
        <p:spPr bwMode="auto">
          <a:xfrm>
            <a:off x="5004048" y="5413749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kFlushing</a:t>
            </a:r>
            <a:r>
              <a:rPr lang="en-US" dirty="0" smtClean="0"/>
              <a:t> Policy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4355976" y="3286431"/>
            <a:ext cx="1728192" cy="2446825"/>
            <a:chOff x="4355976" y="3286431"/>
            <a:chExt cx="1728192" cy="2446825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>
              <a:off x="6075234" y="3388056"/>
              <a:ext cx="8934" cy="2345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" name="Straight Arrow Connector 225"/>
            <p:cNvCxnSpPr/>
            <p:nvPr/>
          </p:nvCxnSpPr>
          <p:spPr bwMode="auto">
            <a:xfrm>
              <a:off x="5427045" y="3574463"/>
              <a:ext cx="585115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7" name="Straight Arrow Connector 226"/>
            <p:cNvCxnSpPr/>
            <p:nvPr/>
          </p:nvCxnSpPr>
          <p:spPr bwMode="auto">
            <a:xfrm flipH="1">
              <a:off x="4355976" y="3574463"/>
              <a:ext cx="57606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8" name="TextBox 227"/>
            <p:cNvSpPr txBox="1"/>
            <p:nvPr/>
          </p:nvSpPr>
          <p:spPr>
            <a:xfrm>
              <a:off x="5043166" y="3286431"/>
              <a:ext cx="3209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k</a:t>
              </a:r>
              <a:endParaRPr lang="en-US" sz="2400" i="1" dirty="0"/>
            </a:p>
          </p:txBody>
        </p:sp>
      </p:grpSp>
      <p:sp>
        <p:nvSpPr>
          <p:cNvPr id="15" name="Multiply 14"/>
          <p:cNvSpPr/>
          <p:nvPr/>
        </p:nvSpPr>
        <p:spPr bwMode="auto">
          <a:xfrm>
            <a:off x="6084168" y="4078118"/>
            <a:ext cx="637970" cy="1007066"/>
          </a:xfrm>
          <a:prstGeom prst="mathMultiply">
            <a:avLst>
              <a:gd name="adj1" fmla="val 15171"/>
            </a:avLst>
          </a:prstGeom>
          <a:solidFill>
            <a:srgbClr val="FF0000">
              <a:alpha val="69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7" name="Content Placeholder 2"/>
          <p:cNvSpPr>
            <a:spLocks noGrp="1"/>
          </p:cNvSpPr>
          <p:nvPr>
            <p:ph idx="1"/>
          </p:nvPr>
        </p:nvSpPr>
        <p:spPr>
          <a:xfrm>
            <a:off x="235063" y="1196752"/>
            <a:ext cx="8908937" cy="5544616"/>
          </a:xfrm>
        </p:spPr>
        <p:txBody>
          <a:bodyPr/>
          <a:lstStyle/>
          <a:p>
            <a:r>
              <a:rPr lang="en-US" b="0" dirty="0" err="1" smtClean="0"/>
              <a:t>kFlushing</a:t>
            </a:r>
            <a:r>
              <a:rPr lang="en-US" b="0" dirty="0" smtClean="0"/>
              <a:t> policy: increases memory hit ratio for top-k queries</a:t>
            </a:r>
          </a:p>
          <a:p>
            <a:r>
              <a:rPr lang="en-US" b="0" dirty="0" smtClean="0"/>
              <a:t>Three phases to flush </a:t>
            </a:r>
            <a:r>
              <a:rPr lang="en-US" b="0" dirty="0" smtClean="0">
                <a:solidFill>
                  <a:srgbClr val="FF0000"/>
                </a:solidFill>
              </a:rPr>
              <a:t>X%</a:t>
            </a:r>
            <a:r>
              <a:rPr lang="en-US" b="0" dirty="0" smtClean="0"/>
              <a:t> of the memory:</a:t>
            </a:r>
          </a:p>
          <a:p>
            <a:pPr lvl="1"/>
            <a:r>
              <a:rPr lang="en-US" b="0" dirty="0" smtClean="0"/>
              <a:t>Phase 1: remove microblogs beyond k</a:t>
            </a:r>
            <a:endParaRPr lang="en-US" dirty="0"/>
          </a:p>
          <a:p>
            <a:pPr lvl="1"/>
            <a:r>
              <a:rPr lang="en-US" b="0" dirty="0" smtClean="0"/>
              <a:t>Phase 2: remove low-frequent keywords</a:t>
            </a:r>
          </a:p>
          <a:p>
            <a:pPr lvl="1"/>
            <a:r>
              <a:rPr lang="en-US" dirty="0" smtClean="0"/>
              <a:t>Phase 3: remove least queried keywords</a:t>
            </a:r>
            <a:endParaRPr lang="en-US" b="0" dirty="0" smtClean="0"/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5868144" y="4671695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6084168" y="4674105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>
            <a:off x="235063" y="4797152"/>
            <a:ext cx="5849105" cy="1686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179512" y="5589240"/>
            <a:ext cx="5849105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6300192" y="4674105"/>
            <a:ext cx="0" cy="267063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7" name="Group 66"/>
          <p:cNvGrpSpPr/>
          <p:nvPr/>
        </p:nvGrpSpPr>
        <p:grpSpPr>
          <a:xfrm>
            <a:off x="4355976" y="5013176"/>
            <a:ext cx="2169408" cy="301774"/>
            <a:chOff x="4355976" y="1598001"/>
            <a:chExt cx="2169408" cy="301774"/>
          </a:xfrm>
        </p:grpSpPr>
        <p:sp>
          <p:nvSpPr>
            <p:cNvPr id="68" name="Rectangle 67"/>
            <p:cNvSpPr/>
            <p:nvPr/>
          </p:nvSpPr>
          <p:spPr bwMode="auto">
            <a:xfrm>
              <a:off x="4355976" y="1599288"/>
              <a:ext cx="2169408" cy="29893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 bwMode="auto">
            <a:xfrm>
              <a:off x="4572000" y="1598001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4788024" y="1600152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5004048" y="1599904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5220072" y="1600644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5436096" y="1602547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5652120" y="1604698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5868144" y="1604450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6084168" y="1605190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6300192" y="1604026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6516216" y="1606177"/>
              <a:ext cx="0" cy="293598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0" name="Rectangle 99"/>
          <p:cNvSpPr/>
          <p:nvPr/>
        </p:nvSpPr>
        <p:spPr bwMode="auto">
          <a:xfrm>
            <a:off x="5298" y="5972361"/>
            <a:ext cx="9144000" cy="569229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1" name="Citation"/>
          <p:cNvSpPr/>
          <p:nvPr/>
        </p:nvSpPr>
        <p:spPr>
          <a:xfrm>
            <a:off x="-36512" y="5935328"/>
            <a:ext cx="9484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A. Magdy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Main-memory Flushing in Microblogs Data Management Systems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ICDE’16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62936" cy="762000"/>
          </a:xfrm>
        </p:spPr>
        <p:txBody>
          <a:bodyPr/>
          <a:lstStyle/>
          <a:p>
            <a:r>
              <a:rPr lang="en-US" dirty="0" smtClean="0"/>
              <a:t>Memory Flushing for </a:t>
            </a:r>
            <a:r>
              <a:rPr lang="en-US" dirty="0" err="1" smtClean="0"/>
              <a:t>Spatio</a:t>
            </a:r>
            <a:r>
              <a:rPr lang="en-US" dirty="0" smtClean="0"/>
              <a:t>-temporal Ranking</a:t>
            </a:r>
            <a:endParaRPr lang="en-US" dirty="0"/>
          </a:p>
        </p:txBody>
      </p:sp>
      <p:sp>
        <p:nvSpPr>
          <p:cNvPr id="77" name="Content Placeholder 2"/>
          <p:cNvSpPr>
            <a:spLocks noGrp="1"/>
          </p:cNvSpPr>
          <p:nvPr>
            <p:ph idx="1"/>
          </p:nvPr>
        </p:nvSpPr>
        <p:spPr>
          <a:xfrm>
            <a:off x="363877" y="1196752"/>
            <a:ext cx="4856195" cy="5544616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Observation:</a:t>
            </a:r>
          </a:p>
          <a:p>
            <a:pPr lvl="1"/>
            <a:r>
              <a:rPr lang="en-US" dirty="0" smtClean="0"/>
              <a:t>Top-K queries in Chicago area may happen in the last hour</a:t>
            </a:r>
          </a:p>
          <a:p>
            <a:pPr lvl="1"/>
            <a:r>
              <a:rPr lang="en-US" b="0" dirty="0" smtClean="0"/>
              <a:t>Top-K queries in Northfield, MN may happen over the last day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Idea: </a:t>
            </a:r>
            <a:r>
              <a:rPr lang="en-US" b="0" dirty="0" smtClean="0"/>
              <a:t>Temporal Flushing should be done per cell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800000"/>
                </a:solidFill>
              </a:rPr>
              <a:t>Question: </a:t>
            </a:r>
            <a:r>
              <a:rPr lang="en-US" dirty="0">
                <a:cs typeface="Arial" pitchFamily="34" charset="0"/>
              </a:rPr>
              <a:t>what time range should </a:t>
            </a:r>
            <a:r>
              <a:rPr lang="en-US" dirty="0">
                <a:solidFill>
                  <a:srgbClr val="C00000"/>
                </a:solidFill>
                <a:cs typeface="Arial" pitchFamily="34" charset="0"/>
              </a:rPr>
              <a:t>each cell </a:t>
            </a:r>
            <a:r>
              <a:rPr lang="en-US" dirty="0">
                <a:cs typeface="Arial" pitchFamily="34" charset="0"/>
              </a:rPr>
              <a:t>cover?</a:t>
            </a:r>
          </a:p>
          <a:p>
            <a:pPr lvl="1"/>
            <a:r>
              <a:rPr lang="en-US" sz="2100" dirty="0">
                <a:cs typeface="Arial" pitchFamily="34" charset="0"/>
              </a:rPr>
              <a:t>By default, last </a:t>
            </a:r>
            <a:r>
              <a:rPr lang="en-US" sz="2100" dirty="0" smtClean="0">
                <a:cs typeface="Arial" pitchFamily="34" charset="0"/>
              </a:rPr>
              <a:t>T time units</a:t>
            </a:r>
            <a:endParaRPr lang="en-US" sz="2100" dirty="0">
              <a:cs typeface="Arial" pitchFamily="34" charset="0"/>
            </a:endParaRPr>
          </a:p>
          <a:p>
            <a:endParaRPr lang="en-US" b="0" dirty="0" smtClean="0"/>
          </a:p>
          <a:p>
            <a:pPr marL="457200" lvl="1" indent="0">
              <a:buNone/>
            </a:pPr>
            <a:endParaRPr lang="en-US" b="0" dirty="0" smtClean="0"/>
          </a:p>
          <a:p>
            <a:endParaRPr lang="en-US" b="0" dirty="0" smtClean="0"/>
          </a:p>
        </p:txBody>
      </p:sp>
      <p:sp>
        <p:nvSpPr>
          <p:cNvPr id="100" name="Rectangle 99"/>
          <p:cNvSpPr/>
          <p:nvPr/>
        </p:nvSpPr>
        <p:spPr bwMode="auto">
          <a:xfrm>
            <a:off x="5298" y="5972361"/>
            <a:ext cx="9144000" cy="569229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1" name="Citation"/>
          <p:cNvSpPr/>
          <p:nvPr/>
        </p:nvSpPr>
        <p:spPr>
          <a:xfrm>
            <a:off x="-36512" y="5935328"/>
            <a:ext cx="9484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Magdy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et. al. Venus: Scalable Real-time Spatial Queries on Microblogs with Adaptive Load Shedding. In TKDE, 2015.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60032" y="1124744"/>
            <a:ext cx="4248472" cy="4680520"/>
            <a:chOff x="4788024" y="1544466"/>
            <a:chExt cx="3823895" cy="3468710"/>
          </a:xfrm>
        </p:grpSpPr>
        <p:sp>
          <p:nvSpPr>
            <p:cNvPr id="72" name="Freeform 54"/>
            <p:cNvSpPr>
              <a:spLocks/>
            </p:cNvSpPr>
            <p:nvPr/>
          </p:nvSpPr>
          <p:spPr bwMode="auto">
            <a:xfrm>
              <a:off x="6316851" y="4166523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6316851" y="4166523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6125289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6125289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2"/>
            <p:cNvSpPr>
              <a:spLocks/>
            </p:cNvSpPr>
            <p:nvPr/>
          </p:nvSpPr>
          <p:spPr bwMode="auto">
            <a:xfrm>
              <a:off x="6412021" y="4306349"/>
              <a:ext cx="479512" cy="14110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6412021" y="4306349"/>
              <a:ext cx="479512" cy="14110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56"/>
            <p:cNvSpPr>
              <a:spLocks/>
            </p:cNvSpPr>
            <p:nvPr/>
          </p:nvSpPr>
          <p:spPr bwMode="auto">
            <a:xfrm>
              <a:off x="6603581" y="4166523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57"/>
            <p:cNvSpPr>
              <a:spLocks/>
            </p:cNvSpPr>
            <p:nvPr/>
          </p:nvSpPr>
          <p:spPr bwMode="auto">
            <a:xfrm>
              <a:off x="6603581" y="4166523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04"/>
            <p:cNvSpPr>
              <a:spLocks/>
            </p:cNvSpPr>
            <p:nvPr/>
          </p:nvSpPr>
          <p:spPr bwMode="auto">
            <a:xfrm>
              <a:off x="6030119" y="4587284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88"/>
            <p:cNvSpPr>
              <a:spLocks/>
            </p:cNvSpPr>
            <p:nvPr/>
          </p:nvSpPr>
          <p:spPr bwMode="auto">
            <a:xfrm>
              <a:off x="6220459" y="4447459"/>
              <a:ext cx="47829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86"/>
            <p:cNvSpPr>
              <a:spLocks/>
            </p:cNvSpPr>
            <p:nvPr/>
          </p:nvSpPr>
          <p:spPr bwMode="auto">
            <a:xfrm>
              <a:off x="5934949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87"/>
            <p:cNvSpPr>
              <a:spLocks/>
            </p:cNvSpPr>
            <p:nvPr/>
          </p:nvSpPr>
          <p:spPr bwMode="auto">
            <a:xfrm>
              <a:off x="5934949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84"/>
            <p:cNvSpPr>
              <a:spLocks/>
            </p:cNvSpPr>
            <p:nvPr/>
          </p:nvSpPr>
          <p:spPr bwMode="auto">
            <a:xfrm>
              <a:off x="5648218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85"/>
            <p:cNvSpPr>
              <a:spLocks/>
            </p:cNvSpPr>
            <p:nvPr/>
          </p:nvSpPr>
          <p:spPr bwMode="auto">
            <a:xfrm>
              <a:off x="5648218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83"/>
            <p:cNvSpPr>
              <a:spLocks/>
            </p:cNvSpPr>
            <p:nvPr/>
          </p:nvSpPr>
          <p:spPr bwMode="auto">
            <a:xfrm>
              <a:off x="5361486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AutoShape 6"/>
            <p:cNvSpPr>
              <a:spLocks noChangeArrowheads="1"/>
            </p:cNvSpPr>
            <p:nvPr/>
          </p:nvSpPr>
          <p:spPr bwMode="auto">
            <a:xfrm>
              <a:off x="6316851" y="4566759"/>
              <a:ext cx="450228" cy="155219"/>
            </a:xfrm>
            <a:prstGeom prst="parallelogram">
              <a:avLst>
                <a:gd name="adj" fmla="val 118047"/>
              </a:avLst>
            </a:prstGeom>
            <a:solidFill>
              <a:schemeClr val="bg2">
                <a:lumMod val="2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106"/>
            <p:cNvSpPr>
              <a:spLocks/>
            </p:cNvSpPr>
            <p:nvPr/>
          </p:nvSpPr>
          <p:spPr bwMode="auto">
            <a:xfrm>
              <a:off x="6316851" y="4587284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07"/>
            <p:cNvSpPr>
              <a:spLocks/>
            </p:cNvSpPr>
            <p:nvPr/>
          </p:nvSpPr>
          <p:spPr bwMode="auto">
            <a:xfrm>
              <a:off x="6316851" y="4587284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05"/>
            <p:cNvSpPr>
              <a:spLocks/>
            </p:cNvSpPr>
            <p:nvPr/>
          </p:nvSpPr>
          <p:spPr bwMode="auto">
            <a:xfrm>
              <a:off x="6030119" y="4587284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6220459" y="4447459"/>
              <a:ext cx="47829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74"/>
            <p:cNvSpPr>
              <a:spLocks/>
            </p:cNvSpPr>
            <p:nvPr/>
          </p:nvSpPr>
          <p:spPr bwMode="auto">
            <a:xfrm>
              <a:off x="6698752" y="4306349"/>
              <a:ext cx="479512" cy="14110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75"/>
            <p:cNvSpPr>
              <a:spLocks/>
            </p:cNvSpPr>
            <p:nvPr/>
          </p:nvSpPr>
          <p:spPr bwMode="auto">
            <a:xfrm>
              <a:off x="6698752" y="4306349"/>
              <a:ext cx="479512" cy="14110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58"/>
            <p:cNvSpPr>
              <a:spLocks/>
            </p:cNvSpPr>
            <p:nvPr/>
          </p:nvSpPr>
          <p:spPr bwMode="auto">
            <a:xfrm>
              <a:off x="6891532" y="4166523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59"/>
            <p:cNvSpPr>
              <a:spLocks/>
            </p:cNvSpPr>
            <p:nvPr/>
          </p:nvSpPr>
          <p:spPr bwMode="auto">
            <a:xfrm>
              <a:off x="6891532" y="4166524"/>
              <a:ext cx="478292" cy="139826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42"/>
            <p:cNvSpPr>
              <a:spLocks/>
            </p:cNvSpPr>
            <p:nvPr/>
          </p:nvSpPr>
          <p:spPr bwMode="auto">
            <a:xfrm>
              <a:off x="7083094" y="4026698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43"/>
            <p:cNvSpPr>
              <a:spLocks/>
            </p:cNvSpPr>
            <p:nvPr/>
          </p:nvSpPr>
          <p:spPr bwMode="auto">
            <a:xfrm>
              <a:off x="7083094" y="4026698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26"/>
            <p:cNvSpPr>
              <a:spLocks/>
            </p:cNvSpPr>
            <p:nvPr/>
          </p:nvSpPr>
          <p:spPr bwMode="auto">
            <a:xfrm>
              <a:off x="7273434" y="388687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27"/>
            <p:cNvSpPr>
              <a:spLocks/>
            </p:cNvSpPr>
            <p:nvPr/>
          </p:nvSpPr>
          <p:spPr bwMode="auto">
            <a:xfrm>
              <a:off x="7273434" y="388687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28"/>
            <p:cNvSpPr>
              <a:spLocks/>
            </p:cNvSpPr>
            <p:nvPr/>
          </p:nvSpPr>
          <p:spPr bwMode="auto">
            <a:xfrm>
              <a:off x="7560165" y="388687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29"/>
            <p:cNvSpPr>
              <a:spLocks/>
            </p:cNvSpPr>
            <p:nvPr/>
          </p:nvSpPr>
          <p:spPr bwMode="auto">
            <a:xfrm>
              <a:off x="7560165" y="388687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62"/>
            <p:cNvSpPr>
              <a:spLocks/>
            </p:cNvSpPr>
            <p:nvPr/>
          </p:nvSpPr>
          <p:spPr bwMode="auto">
            <a:xfrm>
              <a:off x="7464994" y="4166523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63"/>
            <p:cNvSpPr>
              <a:spLocks/>
            </p:cNvSpPr>
            <p:nvPr/>
          </p:nvSpPr>
          <p:spPr bwMode="auto">
            <a:xfrm>
              <a:off x="7464994" y="4166523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78"/>
            <p:cNvSpPr>
              <a:spLocks/>
            </p:cNvSpPr>
            <p:nvPr/>
          </p:nvSpPr>
          <p:spPr bwMode="auto">
            <a:xfrm>
              <a:off x="7273434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79"/>
            <p:cNvSpPr>
              <a:spLocks/>
            </p:cNvSpPr>
            <p:nvPr/>
          </p:nvSpPr>
          <p:spPr bwMode="auto">
            <a:xfrm>
              <a:off x="7273434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64"/>
            <p:cNvSpPr>
              <a:spLocks/>
            </p:cNvSpPr>
            <p:nvPr/>
          </p:nvSpPr>
          <p:spPr bwMode="auto">
            <a:xfrm>
              <a:off x="7751726" y="4166523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65"/>
            <p:cNvSpPr>
              <a:spLocks/>
            </p:cNvSpPr>
            <p:nvPr/>
          </p:nvSpPr>
          <p:spPr bwMode="auto">
            <a:xfrm>
              <a:off x="7751726" y="4166523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80"/>
            <p:cNvSpPr>
              <a:spLocks/>
            </p:cNvSpPr>
            <p:nvPr/>
          </p:nvSpPr>
          <p:spPr bwMode="auto">
            <a:xfrm>
              <a:off x="7560165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18"/>
            <p:cNvSpPr>
              <a:spLocks/>
            </p:cNvSpPr>
            <p:nvPr/>
          </p:nvSpPr>
          <p:spPr bwMode="auto">
            <a:xfrm>
              <a:off x="5551827" y="4727110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81"/>
            <p:cNvSpPr>
              <a:spLocks/>
            </p:cNvSpPr>
            <p:nvPr/>
          </p:nvSpPr>
          <p:spPr bwMode="auto">
            <a:xfrm>
              <a:off x="7560165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02"/>
            <p:cNvSpPr>
              <a:spLocks/>
            </p:cNvSpPr>
            <p:nvPr/>
          </p:nvSpPr>
          <p:spPr bwMode="auto">
            <a:xfrm>
              <a:off x="5743389" y="4587284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03"/>
            <p:cNvSpPr>
              <a:spLocks/>
            </p:cNvSpPr>
            <p:nvPr/>
          </p:nvSpPr>
          <p:spPr bwMode="auto">
            <a:xfrm>
              <a:off x="5743389" y="4587284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00"/>
            <p:cNvSpPr>
              <a:spLocks/>
            </p:cNvSpPr>
            <p:nvPr/>
          </p:nvSpPr>
          <p:spPr bwMode="auto">
            <a:xfrm>
              <a:off x="5456656" y="458728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98"/>
            <p:cNvSpPr>
              <a:spLocks/>
            </p:cNvSpPr>
            <p:nvPr/>
          </p:nvSpPr>
          <p:spPr bwMode="auto">
            <a:xfrm>
              <a:off x="5169926" y="458728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01"/>
            <p:cNvSpPr>
              <a:spLocks/>
            </p:cNvSpPr>
            <p:nvPr/>
          </p:nvSpPr>
          <p:spPr bwMode="auto">
            <a:xfrm>
              <a:off x="5456656" y="458728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99"/>
            <p:cNvSpPr>
              <a:spLocks/>
            </p:cNvSpPr>
            <p:nvPr/>
          </p:nvSpPr>
          <p:spPr bwMode="auto">
            <a:xfrm>
              <a:off x="5169926" y="458728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36"/>
            <p:cNvSpPr>
              <a:spLocks/>
            </p:cNvSpPr>
            <p:nvPr/>
          </p:nvSpPr>
          <p:spPr bwMode="auto">
            <a:xfrm>
              <a:off x="5648218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37"/>
            <p:cNvSpPr>
              <a:spLocks/>
            </p:cNvSpPr>
            <p:nvPr/>
          </p:nvSpPr>
          <p:spPr bwMode="auto">
            <a:xfrm>
              <a:off x="5648218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20"/>
            <p:cNvSpPr>
              <a:spLocks/>
            </p:cNvSpPr>
            <p:nvPr/>
          </p:nvSpPr>
          <p:spPr bwMode="auto">
            <a:xfrm>
              <a:off x="5838558" y="4727110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21"/>
            <p:cNvSpPr>
              <a:spLocks/>
            </p:cNvSpPr>
            <p:nvPr/>
          </p:nvSpPr>
          <p:spPr bwMode="auto">
            <a:xfrm>
              <a:off x="5838558" y="4727110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19"/>
            <p:cNvSpPr>
              <a:spLocks/>
            </p:cNvSpPr>
            <p:nvPr/>
          </p:nvSpPr>
          <p:spPr bwMode="auto">
            <a:xfrm>
              <a:off x="5551827" y="4727110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34"/>
            <p:cNvSpPr>
              <a:spLocks/>
            </p:cNvSpPr>
            <p:nvPr/>
          </p:nvSpPr>
          <p:spPr bwMode="auto">
            <a:xfrm>
              <a:off x="5361486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35"/>
            <p:cNvSpPr>
              <a:spLocks/>
            </p:cNvSpPr>
            <p:nvPr/>
          </p:nvSpPr>
          <p:spPr bwMode="auto">
            <a:xfrm>
              <a:off x="5361486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AutoShape 7"/>
            <p:cNvSpPr>
              <a:spLocks noChangeArrowheads="1"/>
            </p:cNvSpPr>
            <p:nvPr/>
          </p:nvSpPr>
          <p:spPr bwMode="auto">
            <a:xfrm>
              <a:off x="6465707" y="3108208"/>
              <a:ext cx="451450" cy="155219"/>
            </a:xfrm>
            <a:prstGeom prst="parallelogram">
              <a:avLst>
                <a:gd name="adj" fmla="val 118367"/>
              </a:avLst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6"/>
            <p:cNvSpPr>
              <a:spLocks noEditPoints="1"/>
            </p:cNvSpPr>
            <p:nvPr/>
          </p:nvSpPr>
          <p:spPr bwMode="auto">
            <a:xfrm>
              <a:off x="6318070" y="1544466"/>
              <a:ext cx="289172" cy="2309053"/>
            </a:xfrm>
            <a:custGeom>
              <a:avLst/>
              <a:gdLst>
                <a:gd name="T0" fmla="*/ 2147483647 w 683"/>
                <a:gd name="T1" fmla="*/ 2147483647 h 3718"/>
                <a:gd name="T2" fmla="*/ 2147483647 w 683"/>
                <a:gd name="T3" fmla="*/ 2147483647 h 3718"/>
                <a:gd name="T4" fmla="*/ 2147483647 w 683"/>
                <a:gd name="T5" fmla="*/ 2147483647 h 3718"/>
                <a:gd name="T6" fmla="*/ 2147483647 w 683"/>
                <a:gd name="T7" fmla="*/ 2147483647 h 3718"/>
                <a:gd name="T8" fmla="*/ 2147483647 w 683"/>
                <a:gd name="T9" fmla="*/ 2147483647 h 3718"/>
                <a:gd name="T10" fmla="*/ 2147483647 w 683"/>
                <a:gd name="T11" fmla="*/ 2147483647 h 3718"/>
                <a:gd name="T12" fmla="*/ 2147483647 w 683"/>
                <a:gd name="T13" fmla="*/ 2147483647 h 3718"/>
                <a:gd name="T14" fmla="*/ 2147483647 w 683"/>
                <a:gd name="T15" fmla="*/ 2147483647 h 3718"/>
                <a:gd name="T16" fmla="*/ 2147483647 w 683"/>
                <a:gd name="T17" fmla="*/ 2147483647 h 3718"/>
                <a:gd name="T18" fmla="*/ 2147483647 w 683"/>
                <a:gd name="T19" fmla="*/ 2147483647 h 3718"/>
                <a:gd name="T20" fmla="*/ 2147483647 w 683"/>
                <a:gd name="T21" fmla="*/ 2147483647 h 3718"/>
                <a:gd name="T22" fmla="*/ 2147483647 w 683"/>
                <a:gd name="T23" fmla="*/ 2147483647 h 3718"/>
                <a:gd name="T24" fmla="*/ 2147483647 w 683"/>
                <a:gd name="T25" fmla="*/ 2147483647 h 3718"/>
                <a:gd name="T26" fmla="*/ 2147483647 w 683"/>
                <a:gd name="T27" fmla="*/ 2147483647 h 3718"/>
                <a:gd name="T28" fmla="*/ 2147483647 w 683"/>
                <a:gd name="T29" fmla="*/ 2147483647 h 3718"/>
                <a:gd name="T30" fmla="*/ 2147483647 w 683"/>
                <a:gd name="T31" fmla="*/ 2147483647 h 3718"/>
                <a:gd name="T32" fmla="*/ 2147483647 w 683"/>
                <a:gd name="T33" fmla="*/ 2147483647 h 3718"/>
                <a:gd name="T34" fmla="*/ 2147483647 w 683"/>
                <a:gd name="T35" fmla="*/ 2147483647 h 3718"/>
                <a:gd name="T36" fmla="*/ 2147483647 w 683"/>
                <a:gd name="T37" fmla="*/ 2147483647 h 3718"/>
                <a:gd name="T38" fmla="*/ 2147483647 w 683"/>
                <a:gd name="T39" fmla="*/ 2147483647 h 3718"/>
                <a:gd name="T40" fmla="*/ 2147483647 w 683"/>
                <a:gd name="T41" fmla="*/ 2147483647 h 3718"/>
                <a:gd name="T42" fmla="*/ 2147483647 w 683"/>
                <a:gd name="T43" fmla="*/ 2147483647 h 3718"/>
                <a:gd name="T44" fmla="*/ 2147483647 w 683"/>
                <a:gd name="T45" fmla="*/ 2147483647 h 3718"/>
                <a:gd name="T46" fmla="*/ 2147483647 w 683"/>
                <a:gd name="T47" fmla="*/ 2147483647 h 3718"/>
                <a:gd name="T48" fmla="*/ 2147483647 w 683"/>
                <a:gd name="T49" fmla="*/ 2147483647 h 3718"/>
                <a:gd name="T50" fmla="*/ 2147483647 w 683"/>
                <a:gd name="T51" fmla="*/ 2147483647 h 3718"/>
                <a:gd name="T52" fmla="*/ 2147483647 w 683"/>
                <a:gd name="T53" fmla="*/ 2147483647 h 3718"/>
                <a:gd name="T54" fmla="*/ 2147483647 w 683"/>
                <a:gd name="T55" fmla="*/ 2147483647 h 3718"/>
                <a:gd name="T56" fmla="*/ 2147483647 w 683"/>
                <a:gd name="T57" fmla="*/ 2147483647 h 3718"/>
                <a:gd name="T58" fmla="*/ 2147483647 w 683"/>
                <a:gd name="T59" fmla="*/ 2147483647 h 3718"/>
                <a:gd name="T60" fmla="*/ 2147483647 w 683"/>
                <a:gd name="T61" fmla="*/ 2147483647 h 3718"/>
                <a:gd name="T62" fmla="*/ 2147483647 w 683"/>
                <a:gd name="T63" fmla="*/ 2147483647 h 3718"/>
                <a:gd name="T64" fmla="*/ 2147483647 w 683"/>
                <a:gd name="T65" fmla="*/ 2147483647 h 3718"/>
                <a:gd name="T66" fmla="*/ 2147483647 w 683"/>
                <a:gd name="T67" fmla="*/ 2147483647 h 3718"/>
                <a:gd name="T68" fmla="*/ 2147483647 w 683"/>
                <a:gd name="T69" fmla="*/ 2147483647 h 3718"/>
                <a:gd name="T70" fmla="*/ 2147483647 w 683"/>
                <a:gd name="T71" fmla="*/ 2147483647 h 3718"/>
                <a:gd name="T72" fmla="*/ 2147483647 w 683"/>
                <a:gd name="T73" fmla="*/ 2147483647 h 3718"/>
                <a:gd name="T74" fmla="*/ 2147483647 w 683"/>
                <a:gd name="T75" fmla="*/ 2147483647 h 3718"/>
                <a:gd name="T76" fmla="*/ 2147483647 w 683"/>
                <a:gd name="T77" fmla="*/ 2147483647 h 3718"/>
                <a:gd name="T78" fmla="*/ 2147483647 w 683"/>
                <a:gd name="T79" fmla="*/ 2147483647 h 3718"/>
                <a:gd name="T80" fmla="*/ 2147483647 w 683"/>
                <a:gd name="T81" fmla="*/ 2147483647 h 3718"/>
                <a:gd name="T82" fmla="*/ 2147483647 w 683"/>
                <a:gd name="T83" fmla="*/ 2147483647 h 3718"/>
                <a:gd name="T84" fmla="*/ 2147483647 w 683"/>
                <a:gd name="T85" fmla="*/ 2147483647 h 3718"/>
                <a:gd name="T86" fmla="*/ 2147483647 w 683"/>
                <a:gd name="T87" fmla="*/ 2147483647 h 3718"/>
                <a:gd name="T88" fmla="*/ 2147483647 w 683"/>
                <a:gd name="T89" fmla="*/ 2147483647 h 3718"/>
                <a:gd name="T90" fmla="*/ 2147483647 w 683"/>
                <a:gd name="T91" fmla="*/ 2147483647 h 37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83"/>
                <a:gd name="T139" fmla="*/ 0 h 3718"/>
                <a:gd name="T140" fmla="*/ 683 w 683"/>
                <a:gd name="T141" fmla="*/ 3718 h 371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83" h="3718">
                  <a:moveTo>
                    <a:pt x="682" y="10"/>
                  </a:moveTo>
                  <a:lnTo>
                    <a:pt x="662" y="120"/>
                  </a:lnTo>
                  <a:cubicBezTo>
                    <a:pt x="662" y="125"/>
                    <a:pt x="657" y="128"/>
                    <a:pt x="653" y="127"/>
                  </a:cubicBezTo>
                  <a:cubicBezTo>
                    <a:pt x="649" y="126"/>
                    <a:pt x="646" y="122"/>
                    <a:pt x="647" y="117"/>
                  </a:cubicBezTo>
                  <a:lnTo>
                    <a:pt x="666" y="7"/>
                  </a:lnTo>
                  <a:cubicBezTo>
                    <a:pt x="667" y="3"/>
                    <a:pt x="671" y="0"/>
                    <a:pt x="676" y="1"/>
                  </a:cubicBezTo>
                  <a:cubicBezTo>
                    <a:pt x="680" y="2"/>
                    <a:pt x="683" y="6"/>
                    <a:pt x="682" y="10"/>
                  </a:cubicBezTo>
                  <a:close/>
                  <a:moveTo>
                    <a:pt x="648" y="199"/>
                  </a:moveTo>
                  <a:lnTo>
                    <a:pt x="628" y="309"/>
                  </a:lnTo>
                  <a:cubicBezTo>
                    <a:pt x="628" y="314"/>
                    <a:pt x="623" y="316"/>
                    <a:pt x="619" y="316"/>
                  </a:cubicBezTo>
                  <a:cubicBezTo>
                    <a:pt x="615" y="315"/>
                    <a:pt x="612" y="311"/>
                    <a:pt x="613" y="306"/>
                  </a:cubicBezTo>
                  <a:lnTo>
                    <a:pt x="632" y="196"/>
                  </a:lnTo>
                  <a:cubicBezTo>
                    <a:pt x="633" y="192"/>
                    <a:pt x="637" y="189"/>
                    <a:pt x="642" y="190"/>
                  </a:cubicBezTo>
                  <a:cubicBezTo>
                    <a:pt x="646" y="191"/>
                    <a:pt x="649" y="195"/>
                    <a:pt x="648" y="199"/>
                  </a:cubicBezTo>
                  <a:close/>
                  <a:moveTo>
                    <a:pt x="614" y="388"/>
                  </a:moveTo>
                  <a:lnTo>
                    <a:pt x="594" y="498"/>
                  </a:lnTo>
                  <a:cubicBezTo>
                    <a:pt x="594" y="503"/>
                    <a:pt x="589" y="505"/>
                    <a:pt x="585" y="505"/>
                  </a:cubicBezTo>
                  <a:cubicBezTo>
                    <a:pt x="581" y="504"/>
                    <a:pt x="578" y="500"/>
                    <a:pt x="579" y="495"/>
                  </a:cubicBezTo>
                  <a:lnTo>
                    <a:pt x="598" y="385"/>
                  </a:lnTo>
                  <a:cubicBezTo>
                    <a:pt x="599" y="381"/>
                    <a:pt x="603" y="378"/>
                    <a:pt x="608" y="379"/>
                  </a:cubicBezTo>
                  <a:cubicBezTo>
                    <a:pt x="612" y="379"/>
                    <a:pt x="615" y="384"/>
                    <a:pt x="614" y="388"/>
                  </a:cubicBezTo>
                  <a:close/>
                  <a:moveTo>
                    <a:pt x="580" y="577"/>
                  </a:moveTo>
                  <a:lnTo>
                    <a:pt x="560" y="687"/>
                  </a:lnTo>
                  <a:cubicBezTo>
                    <a:pt x="560" y="692"/>
                    <a:pt x="555" y="694"/>
                    <a:pt x="551" y="694"/>
                  </a:cubicBezTo>
                  <a:cubicBezTo>
                    <a:pt x="547" y="693"/>
                    <a:pt x="544" y="689"/>
                    <a:pt x="545" y="684"/>
                  </a:cubicBezTo>
                  <a:lnTo>
                    <a:pt x="564" y="574"/>
                  </a:lnTo>
                  <a:cubicBezTo>
                    <a:pt x="565" y="570"/>
                    <a:pt x="569" y="567"/>
                    <a:pt x="574" y="568"/>
                  </a:cubicBezTo>
                  <a:cubicBezTo>
                    <a:pt x="578" y="568"/>
                    <a:pt x="581" y="573"/>
                    <a:pt x="580" y="577"/>
                  </a:cubicBezTo>
                  <a:close/>
                  <a:moveTo>
                    <a:pt x="546" y="766"/>
                  </a:moveTo>
                  <a:lnTo>
                    <a:pt x="526" y="876"/>
                  </a:lnTo>
                  <a:cubicBezTo>
                    <a:pt x="526" y="880"/>
                    <a:pt x="521" y="883"/>
                    <a:pt x="517" y="883"/>
                  </a:cubicBezTo>
                  <a:cubicBezTo>
                    <a:pt x="513" y="882"/>
                    <a:pt x="510" y="878"/>
                    <a:pt x="511" y="873"/>
                  </a:cubicBezTo>
                  <a:lnTo>
                    <a:pt x="530" y="763"/>
                  </a:lnTo>
                  <a:cubicBezTo>
                    <a:pt x="531" y="759"/>
                    <a:pt x="535" y="756"/>
                    <a:pt x="540" y="757"/>
                  </a:cubicBezTo>
                  <a:cubicBezTo>
                    <a:pt x="544" y="757"/>
                    <a:pt x="547" y="762"/>
                    <a:pt x="546" y="766"/>
                  </a:cubicBezTo>
                  <a:close/>
                  <a:moveTo>
                    <a:pt x="512" y="955"/>
                  </a:moveTo>
                  <a:lnTo>
                    <a:pt x="492" y="1065"/>
                  </a:lnTo>
                  <a:cubicBezTo>
                    <a:pt x="492" y="1069"/>
                    <a:pt x="487" y="1072"/>
                    <a:pt x="483" y="1072"/>
                  </a:cubicBezTo>
                  <a:cubicBezTo>
                    <a:pt x="479" y="1071"/>
                    <a:pt x="476" y="1067"/>
                    <a:pt x="477" y="1062"/>
                  </a:cubicBezTo>
                  <a:lnTo>
                    <a:pt x="496" y="952"/>
                  </a:lnTo>
                  <a:cubicBezTo>
                    <a:pt x="497" y="948"/>
                    <a:pt x="501" y="945"/>
                    <a:pt x="506" y="946"/>
                  </a:cubicBezTo>
                  <a:cubicBezTo>
                    <a:pt x="510" y="946"/>
                    <a:pt x="513" y="951"/>
                    <a:pt x="512" y="955"/>
                  </a:cubicBezTo>
                  <a:close/>
                  <a:moveTo>
                    <a:pt x="478" y="1144"/>
                  </a:moveTo>
                  <a:lnTo>
                    <a:pt x="458" y="1254"/>
                  </a:lnTo>
                  <a:cubicBezTo>
                    <a:pt x="458" y="1258"/>
                    <a:pt x="453" y="1261"/>
                    <a:pt x="449" y="1261"/>
                  </a:cubicBezTo>
                  <a:cubicBezTo>
                    <a:pt x="445" y="1260"/>
                    <a:pt x="442" y="1256"/>
                    <a:pt x="443" y="1251"/>
                  </a:cubicBezTo>
                  <a:lnTo>
                    <a:pt x="462" y="1141"/>
                  </a:lnTo>
                  <a:cubicBezTo>
                    <a:pt x="463" y="1137"/>
                    <a:pt x="467" y="1134"/>
                    <a:pt x="472" y="1135"/>
                  </a:cubicBezTo>
                  <a:cubicBezTo>
                    <a:pt x="476" y="1135"/>
                    <a:pt x="479" y="1140"/>
                    <a:pt x="478" y="1144"/>
                  </a:cubicBezTo>
                  <a:close/>
                  <a:moveTo>
                    <a:pt x="444" y="1333"/>
                  </a:moveTo>
                  <a:lnTo>
                    <a:pt x="424" y="1443"/>
                  </a:lnTo>
                  <a:cubicBezTo>
                    <a:pt x="424" y="1447"/>
                    <a:pt x="419" y="1450"/>
                    <a:pt x="415" y="1450"/>
                  </a:cubicBezTo>
                  <a:cubicBezTo>
                    <a:pt x="411" y="1449"/>
                    <a:pt x="408" y="1445"/>
                    <a:pt x="409" y="1440"/>
                  </a:cubicBezTo>
                  <a:lnTo>
                    <a:pt x="428" y="1330"/>
                  </a:lnTo>
                  <a:cubicBezTo>
                    <a:pt x="429" y="1326"/>
                    <a:pt x="433" y="1323"/>
                    <a:pt x="438" y="1324"/>
                  </a:cubicBezTo>
                  <a:cubicBezTo>
                    <a:pt x="442" y="1324"/>
                    <a:pt x="445" y="1328"/>
                    <a:pt x="444" y="1333"/>
                  </a:cubicBezTo>
                  <a:close/>
                  <a:moveTo>
                    <a:pt x="410" y="1522"/>
                  </a:moveTo>
                  <a:lnTo>
                    <a:pt x="390" y="1632"/>
                  </a:lnTo>
                  <a:cubicBezTo>
                    <a:pt x="390" y="1636"/>
                    <a:pt x="385" y="1639"/>
                    <a:pt x="381" y="1638"/>
                  </a:cubicBezTo>
                  <a:cubicBezTo>
                    <a:pt x="377" y="1638"/>
                    <a:pt x="374" y="1634"/>
                    <a:pt x="375" y="1629"/>
                  </a:cubicBezTo>
                  <a:lnTo>
                    <a:pt x="394" y="1519"/>
                  </a:lnTo>
                  <a:cubicBezTo>
                    <a:pt x="395" y="1515"/>
                    <a:pt x="399" y="1512"/>
                    <a:pt x="404" y="1512"/>
                  </a:cubicBezTo>
                  <a:cubicBezTo>
                    <a:pt x="408" y="1513"/>
                    <a:pt x="411" y="1517"/>
                    <a:pt x="410" y="1522"/>
                  </a:cubicBezTo>
                  <a:close/>
                  <a:moveTo>
                    <a:pt x="376" y="1711"/>
                  </a:moveTo>
                  <a:lnTo>
                    <a:pt x="356" y="1821"/>
                  </a:lnTo>
                  <a:cubicBezTo>
                    <a:pt x="356" y="1825"/>
                    <a:pt x="351" y="1828"/>
                    <a:pt x="347" y="1827"/>
                  </a:cubicBezTo>
                  <a:cubicBezTo>
                    <a:pt x="343" y="1827"/>
                    <a:pt x="340" y="1822"/>
                    <a:pt x="341" y="1818"/>
                  </a:cubicBezTo>
                  <a:lnTo>
                    <a:pt x="360" y="1708"/>
                  </a:lnTo>
                  <a:cubicBezTo>
                    <a:pt x="361" y="1704"/>
                    <a:pt x="365" y="1701"/>
                    <a:pt x="370" y="1701"/>
                  </a:cubicBezTo>
                  <a:cubicBezTo>
                    <a:pt x="374" y="1702"/>
                    <a:pt x="377" y="1706"/>
                    <a:pt x="376" y="1711"/>
                  </a:cubicBezTo>
                  <a:close/>
                  <a:moveTo>
                    <a:pt x="342" y="1900"/>
                  </a:moveTo>
                  <a:lnTo>
                    <a:pt x="322" y="2010"/>
                  </a:lnTo>
                  <a:cubicBezTo>
                    <a:pt x="322" y="2014"/>
                    <a:pt x="317" y="2017"/>
                    <a:pt x="313" y="2016"/>
                  </a:cubicBezTo>
                  <a:cubicBezTo>
                    <a:pt x="309" y="2016"/>
                    <a:pt x="306" y="2011"/>
                    <a:pt x="307" y="2007"/>
                  </a:cubicBezTo>
                  <a:lnTo>
                    <a:pt x="326" y="1897"/>
                  </a:lnTo>
                  <a:cubicBezTo>
                    <a:pt x="327" y="1893"/>
                    <a:pt x="331" y="1890"/>
                    <a:pt x="336" y="1890"/>
                  </a:cubicBezTo>
                  <a:cubicBezTo>
                    <a:pt x="340" y="1891"/>
                    <a:pt x="343" y="1895"/>
                    <a:pt x="342" y="1900"/>
                  </a:cubicBezTo>
                  <a:close/>
                  <a:moveTo>
                    <a:pt x="308" y="2089"/>
                  </a:moveTo>
                  <a:lnTo>
                    <a:pt x="288" y="2199"/>
                  </a:lnTo>
                  <a:cubicBezTo>
                    <a:pt x="288" y="2203"/>
                    <a:pt x="283" y="2206"/>
                    <a:pt x="279" y="2205"/>
                  </a:cubicBezTo>
                  <a:cubicBezTo>
                    <a:pt x="275" y="2205"/>
                    <a:pt x="272" y="2200"/>
                    <a:pt x="273" y="2196"/>
                  </a:cubicBezTo>
                  <a:lnTo>
                    <a:pt x="292" y="2086"/>
                  </a:lnTo>
                  <a:cubicBezTo>
                    <a:pt x="293" y="2081"/>
                    <a:pt x="297" y="2079"/>
                    <a:pt x="302" y="2079"/>
                  </a:cubicBezTo>
                  <a:cubicBezTo>
                    <a:pt x="306" y="2080"/>
                    <a:pt x="309" y="2084"/>
                    <a:pt x="308" y="2089"/>
                  </a:cubicBezTo>
                  <a:close/>
                  <a:moveTo>
                    <a:pt x="274" y="2278"/>
                  </a:moveTo>
                  <a:lnTo>
                    <a:pt x="254" y="2388"/>
                  </a:lnTo>
                  <a:cubicBezTo>
                    <a:pt x="254" y="2392"/>
                    <a:pt x="249" y="2395"/>
                    <a:pt x="245" y="2394"/>
                  </a:cubicBezTo>
                  <a:cubicBezTo>
                    <a:pt x="241" y="2394"/>
                    <a:pt x="238" y="2389"/>
                    <a:pt x="239" y="2385"/>
                  </a:cubicBezTo>
                  <a:lnTo>
                    <a:pt x="258" y="2275"/>
                  </a:lnTo>
                  <a:cubicBezTo>
                    <a:pt x="259" y="2270"/>
                    <a:pt x="263" y="2268"/>
                    <a:pt x="268" y="2268"/>
                  </a:cubicBezTo>
                  <a:cubicBezTo>
                    <a:pt x="272" y="2269"/>
                    <a:pt x="275" y="2273"/>
                    <a:pt x="274" y="2278"/>
                  </a:cubicBezTo>
                  <a:close/>
                  <a:moveTo>
                    <a:pt x="240" y="2467"/>
                  </a:moveTo>
                  <a:lnTo>
                    <a:pt x="220" y="2577"/>
                  </a:lnTo>
                  <a:cubicBezTo>
                    <a:pt x="220" y="2581"/>
                    <a:pt x="215" y="2584"/>
                    <a:pt x="211" y="2583"/>
                  </a:cubicBezTo>
                  <a:cubicBezTo>
                    <a:pt x="207" y="2583"/>
                    <a:pt x="204" y="2578"/>
                    <a:pt x="205" y="2574"/>
                  </a:cubicBezTo>
                  <a:lnTo>
                    <a:pt x="224" y="2464"/>
                  </a:lnTo>
                  <a:cubicBezTo>
                    <a:pt x="225" y="2459"/>
                    <a:pt x="229" y="2457"/>
                    <a:pt x="234" y="2457"/>
                  </a:cubicBezTo>
                  <a:cubicBezTo>
                    <a:pt x="238" y="2458"/>
                    <a:pt x="241" y="2462"/>
                    <a:pt x="240" y="2467"/>
                  </a:cubicBezTo>
                  <a:close/>
                  <a:moveTo>
                    <a:pt x="206" y="2656"/>
                  </a:moveTo>
                  <a:lnTo>
                    <a:pt x="186" y="2766"/>
                  </a:lnTo>
                  <a:cubicBezTo>
                    <a:pt x="186" y="2770"/>
                    <a:pt x="181" y="2773"/>
                    <a:pt x="177" y="2772"/>
                  </a:cubicBezTo>
                  <a:cubicBezTo>
                    <a:pt x="173" y="2771"/>
                    <a:pt x="170" y="2767"/>
                    <a:pt x="171" y="2763"/>
                  </a:cubicBezTo>
                  <a:lnTo>
                    <a:pt x="190" y="2653"/>
                  </a:lnTo>
                  <a:cubicBezTo>
                    <a:pt x="191" y="2648"/>
                    <a:pt x="195" y="2645"/>
                    <a:pt x="200" y="2646"/>
                  </a:cubicBezTo>
                  <a:cubicBezTo>
                    <a:pt x="204" y="2647"/>
                    <a:pt x="207" y="2651"/>
                    <a:pt x="206" y="2656"/>
                  </a:cubicBezTo>
                  <a:close/>
                  <a:moveTo>
                    <a:pt x="172" y="2845"/>
                  </a:moveTo>
                  <a:lnTo>
                    <a:pt x="152" y="2955"/>
                  </a:lnTo>
                  <a:cubicBezTo>
                    <a:pt x="152" y="2959"/>
                    <a:pt x="147" y="2962"/>
                    <a:pt x="143" y="2961"/>
                  </a:cubicBezTo>
                  <a:cubicBezTo>
                    <a:pt x="139" y="2960"/>
                    <a:pt x="136" y="2956"/>
                    <a:pt x="137" y="2952"/>
                  </a:cubicBezTo>
                  <a:lnTo>
                    <a:pt x="156" y="2842"/>
                  </a:lnTo>
                  <a:cubicBezTo>
                    <a:pt x="157" y="2837"/>
                    <a:pt x="161" y="2834"/>
                    <a:pt x="166" y="2835"/>
                  </a:cubicBezTo>
                  <a:cubicBezTo>
                    <a:pt x="170" y="2836"/>
                    <a:pt x="173" y="2840"/>
                    <a:pt x="172" y="2845"/>
                  </a:cubicBezTo>
                  <a:close/>
                  <a:moveTo>
                    <a:pt x="138" y="3033"/>
                  </a:moveTo>
                  <a:lnTo>
                    <a:pt x="118" y="3144"/>
                  </a:lnTo>
                  <a:cubicBezTo>
                    <a:pt x="118" y="3148"/>
                    <a:pt x="113" y="3151"/>
                    <a:pt x="109" y="3150"/>
                  </a:cubicBezTo>
                  <a:cubicBezTo>
                    <a:pt x="105" y="3149"/>
                    <a:pt x="102" y="3145"/>
                    <a:pt x="103" y="3141"/>
                  </a:cubicBezTo>
                  <a:lnTo>
                    <a:pt x="122" y="3031"/>
                  </a:lnTo>
                  <a:cubicBezTo>
                    <a:pt x="123" y="3026"/>
                    <a:pt x="127" y="3023"/>
                    <a:pt x="132" y="3024"/>
                  </a:cubicBezTo>
                  <a:cubicBezTo>
                    <a:pt x="136" y="3025"/>
                    <a:pt x="139" y="3029"/>
                    <a:pt x="138" y="3033"/>
                  </a:cubicBezTo>
                  <a:close/>
                  <a:moveTo>
                    <a:pt x="104" y="3222"/>
                  </a:moveTo>
                  <a:lnTo>
                    <a:pt x="84" y="3333"/>
                  </a:lnTo>
                  <a:cubicBezTo>
                    <a:pt x="84" y="3337"/>
                    <a:pt x="79" y="3340"/>
                    <a:pt x="75" y="3339"/>
                  </a:cubicBezTo>
                  <a:cubicBezTo>
                    <a:pt x="71" y="3338"/>
                    <a:pt x="68" y="3334"/>
                    <a:pt x="69" y="3330"/>
                  </a:cubicBezTo>
                  <a:lnTo>
                    <a:pt x="88" y="3220"/>
                  </a:lnTo>
                  <a:cubicBezTo>
                    <a:pt x="89" y="3215"/>
                    <a:pt x="93" y="3212"/>
                    <a:pt x="98" y="3213"/>
                  </a:cubicBezTo>
                  <a:cubicBezTo>
                    <a:pt x="102" y="3214"/>
                    <a:pt x="105" y="3218"/>
                    <a:pt x="104" y="3222"/>
                  </a:cubicBezTo>
                  <a:close/>
                  <a:moveTo>
                    <a:pt x="70" y="3411"/>
                  </a:moveTo>
                  <a:lnTo>
                    <a:pt x="50" y="3522"/>
                  </a:lnTo>
                  <a:cubicBezTo>
                    <a:pt x="50" y="3526"/>
                    <a:pt x="45" y="3529"/>
                    <a:pt x="41" y="3528"/>
                  </a:cubicBezTo>
                  <a:cubicBezTo>
                    <a:pt x="37" y="3527"/>
                    <a:pt x="34" y="3523"/>
                    <a:pt x="35" y="3519"/>
                  </a:cubicBezTo>
                  <a:lnTo>
                    <a:pt x="54" y="3409"/>
                  </a:lnTo>
                  <a:cubicBezTo>
                    <a:pt x="55" y="3404"/>
                    <a:pt x="59" y="3401"/>
                    <a:pt x="64" y="3402"/>
                  </a:cubicBezTo>
                  <a:cubicBezTo>
                    <a:pt x="68" y="3403"/>
                    <a:pt x="71" y="3407"/>
                    <a:pt x="70" y="3411"/>
                  </a:cubicBezTo>
                  <a:close/>
                  <a:moveTo>
                    <a:pt x="36" y="3600"/>
                  </a:moveTo>
                  <a:lnTo>
                    <a:pt x="16" y="3711"/>
                  </a:lnTo>
                  <a:cubicBezTo>
                    <a:pt x="16" y="3715"/>
                    <a:pt x="11" y="3718"/>
                    <a:pt x="7" y="3717"/>
                  </a:cubicBezTo>
                  <a:cubicBezTo>
                    <a:pt x="3" y="3716"/>
                    <a:pt x="0" y="3712"/>
                    <a:pt x="1" y="3708"/>
                  </a:cubicBezTo>
                  <a:lnTo>
                    <a:pt x="20" y="3598"/>
                  </a:lnTo>
                  <a:cubicBezTo>
                    <a:pt x="21" y="3593"/>
                    <a:pt x="25" y="3590"/>
                    <a:pt x="30" y="3591"/>
                  </a:cubicBezTo>
                  <a:cubicBezTo>
                    <a:pt x="34" y="3592"/>
                    <a:pt x="37" y="3596"/>
                    <a:pt x="36" y="3600"/>
                  </a:cubicBezTo>
                  <a:close/>
                </a:path>
              </a:pathLst>
            </a:custGeom>
            <a:solidFill>
              <a:srgbClr val="000000"/>
            </a:solidFill>
            <a:ln w="476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30"/>
            <p:cNvSpPr>
              <a:spLocks/>
            </p:cNvSpPr>
            <p:nvPr/>
          </p:nvSpPr>
          <p:spPr bwMode="auto">
            <a:xfrm>
              <a:off x="7846897" y="388687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31"/>
            <p:cNvSpPr>
              <a:spLocks/>
            </p:cNvSpPr>
            <p:nvPr/>
          </p:nvSpPr>
          <p:spPr bwMode="auto">
            <a:xfrm>
              <a:off x="7846897" y="388687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32"/>
            <p:cNvSpPr>
              <a:spLocks/>
            </p:cNvSpPr>
            <p:nvPr/>
          </p:nvSpPr>
          <p:spPr bwMode="auto">
            <a:xfrm>
              <a:off x="8133627" y="388687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33"/>
            <p:cNvSpPr>
              <a:spLocks/>
            </p:cNvSpPr>
            <p:nvPr/>
          </p:nvSpPr>
          <p:spPr bwMode="auto">
            <a:xfrm>
              <a:off x="8133627" y="388687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44"/>
            <p:cNvSpPr>
              <a:spLocks/>
            </p:cNvSpPr>
            <p:nvPr/>
          </p:nvSpPr>
          <p:spPr bwMode="auto">
            <a:xfrm>
              <a:off x="7369824" y="4026698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45"/>
            <p:cNvSpPr>
              <a:spLocks/>
            </p:cNvSpPr>
            <p:nvPr/>
          </p:nvSpPr>
          <p:spPr bwMode="auto">
            <a:xfrm>
              <a:off x="7369824" y="4026698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46"/>
            <p:cNvSpPr>
              <a:spLocks/>
            </p:cNvSpPr>
            <p:nvPr/>
          </p:nvSpPr>
          <p:spPr bwMode="auto">
            <a:xfrm>
              <a:off x="7656556" y="4026698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47"/>
            <p:cNvSpPr>
              <a:spLocks/>
            </p:cNvSpPr>
            <p:nvPr/>
          </p:nvSpPr>
          <p:spPr bwMode="auto">
            <a:xfrm>
              <a:off x="7656556" y="4026698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48"/>
            <p:cNvSpPr>
              <a:spLocks/>
            </p:cNvSpPr>
            <p:nvPr/>
          </p:nvSpPr>
          <p:spPr bwMode="auto">
            <a:xfrm>
              <a:off x="7943287" y="4026698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49"/>
            <p:cNvSpPr>
              <a:spLocks/>
            </p:cNvSpPr>
            <p:nvPr/>
          </p:nvSpPr>
          <p:spPr bwMode="auto">
            <a:xfrm>
              <a:off x="7943287" y="4026698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50"/>
            <p:cNvSpPr>
              <a:spLocks/>
            </p:cNvSpPr>
            <p:nvPr/>
          </p:nvSpPr>
          <p:spPr bwMode="auto">
            <a:xfrm>
              <a:off x="5743389" y="4166523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51"/>
            <p:cNvSpPr>
              <a:spLocks/>
            </p:cNvSpPr>
            <p:nvPr/>
          </p:nvSpPr>
          <p:spPr bwMode="auto">
            <a:xfrm>
              <a:off x="5743389" y="4166523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52"/>
            <p:cNvSpPr>
              <a:spLocks/>
            </p:cNvSpPr>
            <p:nvPr/>
          </p:nvSpPr>
          <p:spPr bwMode="auto">
            <a:xfrm>
              <a:off x="6030119" y="4166523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53"/>
            <p:cNvSpPr>
              <a:spLocks/>
            </p:cNvSpPr>
            <p:nvPr/>
          </p:nvSpPr>
          <p:spPr bwMode="auto">
            <a:xfrm>
              <a:off x="6030119" y="4166523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60"/>
            <p:cNvSpPr>
              <a:spLocks/>
            </p:cNvSpPr>
            <p:nvPr/>
          </p:nvSpPr>
          <p:spPr bwMode="auto">
            <a:xfrm>
              <a:off x="7178264" y="4166523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61"/>
            <p:cNvSpPr>
              <a:spLocks/>
            </p:cNvSpPr>
            <p:nvPr/>
          </p:nvSpPr>
          <p:spPr bwMode="auto">
            <a:xfrm>
              <a:off x="7178264" y="4166523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66"/>
            <p:cNvSpPr>
              <a:spLocks/>
            </p:cNvSpPr>
            <p:nvPr/>
          </p:nvSpPr>
          <p:spPr bwMode="auto">
            <a:xfrm>
              <a:off x="5551827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67"/>
            <p:cNvSpPr>
              <a:spLocks/>
            </p:cNvSpPr>
            <p:nvPr/>
          </p:nvSpPr>
          <p:spPr bwMode="auto">
            <a:xfrm>
              <a:off x="5551827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68"/>
            <p:cNvSpPr>
              <a:spLocks/>
            </p:cNvSpPr>
            <p:nvPr/>
          </p:nvSpPr>
          <p:spPr bwMode="auto">
            <a:xfrm>
              <a:off x="5838558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69"/>
            <p:cNvSpPr>
              <a:spLocks/>
            </p:cNvSpPr>
            <p:nvPr/>
          </p:nvSpPr>
          <p:spPr bwMode="auto">
            <a:xfrm>
              <a:off x="5838558" y="4306349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76"/>
            <p:cNvSpPr>
              <a:spLocks/>
            </p:cNvSpPr>
            <p:nvPr/>
          </p:nvSpPr>
          <p:spPr bwMode="auto">
            <a:xfrm>
              <a:off x="6987923" y="4306349"/>
              <a:ext cx="47707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77"/>
            <p:cNvSpPr>
              <a:spLocks/>
            </p:cNvSpPr>
            <p:nvPr/>
          </p:nvSpPr>
          <p:spPr bwMode="auto">
            <a:xfrm>
              <a:off x="6987923" y="4306349"/>
              <a:ext cx="47707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5361486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90"/>
            <p:cNvSpPr>
              <a:spLocks/>
            </p:cNvSpPr>
            <p:nvPr/>
          </p:nvSpPr>
          <p:spPr bwMode="auto">
            <a:xfrm>
              <a:off x="6507191" y="4447459"/>
              <a:ext cx="480732" cy="139825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91"/>
            <p:cNvSpPr>
              <a:spLocks/>
            </p:cNvSpPr>
            <p:nvPr/>
          </p:nvSpPr>
          <p:spPr bwMode="auto">
            <a:xfrm>
              <a:off x="6507191" y="4447459"/>
              <a:ext cx="480732" cy="139825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92"/>
            <p:cNvSpPr>
              <a:spLocks/>
            </p:cNvSpPr>
            <p:nvPr/>
          </p:nvSpPr>
          <p:spPr bwMode="auto">
            <a:xfrm>
              <a:off x="6796362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93"/>
            <p:cNvSpPr>
              <a:spLocks/>
            </p:cNvSpPr>
            <p:nvPr/>
          </p:nvSpPr>
          <p:spPr bwMode="auto">
            <a:xfrm>
              <a:off x="6796362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7083094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7083094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7369824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7369824" y="444745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108"/>
            <p:cNvSpPr>
              <a:spLocks/>
            </p:cNvSpPr>
            <p:nvPr/>
          </p:nvSpPr>
          <p:spPr bwMode="auto">
            <a:xfrm>
              <a:off x="6603581" y="4587284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109"/>
            <p:cNvSpPr>
              <a:spLocks/>
            </p:cNvSpPr>
            <p:nvPr/>
          </p:nvSpPr>
          <p:spPr bwMode="auto">
            <a:xfrm>
              <a:off x="6603581" y="4587284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110"/>
            <p:cNvSpPr>
              <a:spLocks/>
            </p:cNvSpPr>
            <p:nvPr/>
          </p:nvSpPr>
          <p:spPr bwMode="auto">
            <a:xfrm>
              <a:off x="6891532" y="458728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111"/>
            <p:cNvSpPr>
              <a:spLocks/>
            </p:cNvSpPr>
            <p:nvPr/>
          </p:nvSpPr>
          <p:spPr bwMode="auto">
            <a:xfrm>
              <a:off x="6891532" y="458728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112"/>
            <p:cNvSpPr>
              <a:spLocks/>
            </p:cNvSpPr>
            <p:nvPr/>
          </p:nvSpPr>
          <p:spPr bwMode="auto">
            <a:xfrm>
              <a:off x="7178264" y="458728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113"/>
            <p:cNvSpPr>
              <a:spLocks/>
            </p:cNvSpPr>
            <p:nvPr/>
          </p:nvSpPr>
          <p:spPr bwMode="auto">
            <a:xfrm>
              <a:off x="7178264" y="458728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114"/>
            <p:cNvSpPr>
              <a:spLocks/>
            </p:cNvSpPr>
            <p:nvPr/>
          </p:nvSpPr>
          <p:spPr bwMode="auto">
            <a:xfrm>
              <a:off x="4979585" y="4727110"/>
              <a:ext cx="47707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115"/>
            <p:cNvSpPr>
              <a:spLocks/>
            </p:cNvSpPr>
            <p:nvPr/>
          </p:nvSpPr>
          <p:spPr bwMode="auto">
            <a:xfrm>
              <a:off x="4979585" y="4727110"/>
              <a:ext cx="47707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116"/>
            <p:cNvSpPr>
              <a:spLocks/>
            </p:cNvSpPr>
            <p:nvPr/>
          </p:nvSpPr>
          <p:spPr bwMode="auto">
            <a:xfrm>
              <a:off x="5266316" y="4727110"/>
              <a:ext cx="47707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117"/>
            <p:cNvSpPr>
              <a:spLocks/>
            </p:cNvSpPr>
            <p:nvPr/>
          </p:nvSpPr>
          <p:spPr bwMode="auto">
            <a:xfrm>
              <a:off x="5266316" y="4727110"/>
              <a:ext cx="47707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122"/>
            <p:cNvSpPr>
              <a:spLocks/>
            </p:cNvSpPr>
            <p:nvPr/>
          </p:nvSpPr>
          <p:spPr bwMode="auto">
            <a:xfrm>
              <a:off x="6125289" y="4727110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123"/>
            <p:cNvSpPr>
              <a:spLocks/>
            </p:cNvSpPr>
            <p:nvPr/>
          </p:nvSpPr>
          <p:spPr bwMode="auto">
            <a:xfrm>
              <a:off x="6125289" y="4727110"/>
              <a:ext cx="47829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124"/>
            <p:cNvSpPr>
              <a:spLocks/>
            </p:cNvSpPr>
            <p:nvPr/>
          </p:nvSpPr>
          <p:spPr bwMode="auto">
            <a:xfrm>
              <a:off x="6412021" y="4727110"/>
              <a:ext cx="479512" cy="14110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125"/>
            <p:cNvSpPr>
              <a:spLocks/>
            </p:cNvSpPr>
            <p:nvPr/>
          </p:nvSpPr>
          <p:spPr bwMode="auto">
            <a:xfrm>
              <a:off x="6412021" y="4727110"/>
              <a:ext cx="479512" cy="14110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126"/>
            <p:cNvSpPr>
              <a:spLocks/>
            </p:cNvSpPr>
            <p:nvPr/>
          </p:nvSpPr>
          <p:spPr bwMode="auto">
            <a:xfrm>
              <a:off x="6698752" y="4727110"/>
              <a:ext cx="479512" cy="14110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127"/>
            <p:cNvSpPr>
              <a:spLocks/>
            </p:cNvSpPr>
            <p:nvPr/>
          </p:nvSpPr>
          <p:spPr bwMode="auto">
            <a:xfrm>
              <a:off x="6698752" y="4727110"/>
              <a:ext cx="479512" cy="14110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128"/>
            <p:cNvSpPr>
              <a:spLocks/>
            </p:cNvSpPr>
            <p:nvPr/>
          </p:nvSpPr>
          <p:spPr bwMode="auto">
            <a:xfrm>
              <a:off x="6987923" y="4727110"/>
              <a:ext cx="47707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129"/>
            <p:cNvSpPr>
              <a:spLocks/>
            </p:cNvSpPr>
            <p:nvPr/>
          </p:nvSpPr>
          <p:spPr bwMode="auto">
            <a:xfrm>
              <a:off x="6987923" y="4727110"/>
              <a:ext cx="477072" cy="14110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130"/>
            <p:cNvSpPr>
              <a:spLocks/>
            </p:cNvSpPr>
            <p:nvPr/>
          </p:nvSpPr>
          <p:spPr bwMode="auto">
            <a:xfrm>
              <a:off x="4788024" y="4868219"/>
              <a:ext cx="47829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131"/>
            <p:cNvSpPr>
              <a:spLocks/>
            </p:cNvSpPr>
            <p:nvPr/>
          </p:nvSpPr>
          <p:spPr bwMode="auto">
            <a:xfrm>
              <a:off x="4788024" y="4868219"/>
              <a:ext cx="47829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132"/>
            <p:cNvSpPr>
              <a:spLocks/>
            </p:cNvSpPr>
            <p:nvPr/>
          </p:nvSpPr>
          <p:spPr bwMode="auto">
            <a:xfrm>
              <a:off x="5074755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133"/>
            <p:cNvSpPr>
              <a:spLocks/>
            </p:cNvSpPr>
            <p:nvPr/>
          </p:nvSpPr>
          <p:spPr bwMode="auto">
            <a:xfrm>
              <a:off x="5074755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138"/>
            <p:cNvSpPr>
              <a:spLocks/>
            </p:cNvSpPr>
            <p:nvPr/>
          </p:nvSpPr>
          <p:spPr bwMode="auto">
            <a:xfrm>
              <a:off x="5934949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139"/>
            <p:cNvSpPr>
              <a:spLocks/>
            </p:cNvSpPr>
            <p:nvPr/>
          </p:nvSpPr>
          <p:spPr bwMode="auto">
            <a:xfrm>
              <a:off x="5934949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140"/>
            <p:cNvSpPr>
              <a:spLocks/>
            </p:cNvSpPr>
            <p:nvPr/>
          </p:nvSpPr>
          <p:spPr bwMode="auto">
            <a:xfrm>
              <a:off x="6220459" y="4868219"/>
              <a:ext cx="47829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141"/>
            <p:cNvSpPr>
              <a:spLocks/>
            </p:cNvSpPr>
            <p:nvPr/>
          </p:nvSpPr>
          <p:spPr bwMode="auto">
            <a:xfrm>
              <a:off x="6220459" y="4868219"/>
              <a:ext cx="47829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142"/>
            <p:cNvSpPr>
              <a:spLocks/>
            </p:cNvSpPr>
            <p:nvPr/>
          </p:nvSpPr>
          <p:spPr bwMode="auto">
            <a:xfrm>
              <a:off x="6507191" y="4868219"/>
              <a:ext cx="480732" cy="139825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143"/>
            <p:cNvSpPr>
              <a:spLocks/>
            </p:cNvSpPr>
            <p:nvPr/>
          </p:nvSpPr>
          <p:spPr bwMode="auto">
            <a:xfrm>
              <a:off x="6507191" y="4868219"/>
              <a:ext cx="480732" cy="139825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144"/>
            <p:cNvSpPr>
              <a:spLocks/>
            </p:cNvSpPr>
            <p:nvPr/>
          </p:nvSpPr>
          <p:spPr bwMode="auto">
            <a:xfrm>
              <a:off x="6796362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145"/>
            <p:cNvSpPr>
              <a:spLocks/>
            </p:cNvSpPr>
            <p:nvPr/>
          </p:nvSpPr>
          <p:spPr bwMode="auto">
            <a:xfrm>
              <a:off x="6796362" y="4868219"/>
              <a:ext cx="47707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154"/>
            <p:cNvSpPr>
              <a:spLocks/>
            </p:cNvSpPr>
            <p:nvPr/>
          </p:nvSpPr>
          <p:spPr bwMode="auto">
            <a:xfrm>
              <a:off x="6077704" y="2976079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166"/>
            <p:cNvSpPr>
              <a:spLocks/>
            </p:cNvSpPr>
            <p:nvPr/>
          </p:nvSpPr>
          <p:spPr bwMode="auto">
            <a:xfrm>
              <a:off x="6459605" y="3115905"/>
              <a:ext cx="47829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167"/>
            <p:cNvSpPr>
              <a:spLocks/>
            </p:cNvSpPr>
            <p:nvPr/>
          </p:nvSpPr>
          <p:spPr bwMode="auto">
            <a:xfrm>
              <a:off x="6459605" y="3115905"/>
              <a:ext cx="478292" cy="139825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168"/>
            <p:cNvSpPr>
              <a:spLocks/>
            </p:cNvSpPr>
            <p:nvPr/>
          </p:nvSpPr>
          <p:spPr bwMode="auto">
            <a:xfrm>
              <a:off x="6746337" y="3115905"/>
              <a:ext cx="479512" cy="139825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169"/>
            <p:cNvSpPr>
              <a:spLocks/>
            </p:cNvSpPr>
            <p:nvPr/>
          </p:nvSpPr>
          <p:spPr bwMode="auto">
            <a:xfrm>
              <a:off x="6746337" y="3115905"/>
              <a:ext cx="479512" cy="139825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174"/>
            <p:cNvSpPr>
              <a:spLocks/>
            </p:cNvSpPr>
            <p:nvPr/>
          </p:nvSpPr>
          <p:spPr bwMode="auto">
            <a:xfrm>
              <a:off x="6269264" y="3255730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175"/>
            <p:cNvSpPr>
              <a:spLocks/>
            </p:cNvSpPr>
            <p:nvPr/>
          </p:nvSpPr>
          <p:spPr bwMode="auto">
            <a:xfrm>
              <a:off x="6269264" y="3255730"/>
              <a:ext cx="47707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176"/>
            <p:cNvSpPr>
              <a:spLocks/>
            </p:cNvSpPr>
            <p:nvPr/>
          </p:nvSpPr>
          <p:spPr bwMode="auto">
            <a:xfrm>
              <a:off x="6555996" y="3255730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177"/>
            <p:cNvSpPr>
              <a:spLocks/>
            </p:cNvSpPr>
            <p:nvPr/>
          </p:nvSpPr>
          <p:spPr bwMode="auto">
            <a:xfrm>
              <a:off x="6555996" y="3255730"/>
              <a:ext cx="479512" cy="139827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179"/>
            <p:cNvSpPr>
              <a:spLocks/>
            </p:cNvSpPr>
            <p:nvPr/>
          </p:nvSpPr>
          <p:spPr bwMode="auto">
            <a:xfrm>
              <a:off x="6364434" y="2205112"/>
              <a:ext cx="479512" cy="139825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181"/>
            <p:cNvSpPr>
              <a:spLocks/>
            </p:cNvSpPr>
            <p:nvPr/>
          </p:nvSpPr>
          <p:spPr bwMode="auto">
            <a:xfrm>
              <a:off x="6651167" y="2205112"/>
              <a:ext cx="479512" cy="139825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183"/>
            <p:cNvSpPr>
              <a:spLocks/>
            </p:cNvSpPr>
            <p:nvPr/>
          </p:nvSpPr>
          <p:spPr bwMode="auto">
            <a:xfrm>
              <a:off x="6173250" y="2345517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184"/>
            <p:cNvSpPr>
              <a:spLocks/>
            </p:cNvSpPr>
            <p:nvPr/>
          </p:nvSpPr>
          <p:spPr bwMode="auto">
            <a:xfrm>
              <a:off x="6374610" y="1859330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185"/>
            <p:cNvSpPr>
              <a:spLocks/>
            </p:cNvSpPr>
            <p:nvPr/>
          </p:nvSpPr>
          <p:spPr bwMode="auto">
            <a:xfrm>
              <a:off x="6459605" y="2344938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188"/>
            <p:cNvSpPr>
              <a:spLocks noEditPoints="1"/>
            </p:cNvSpPr>
            <p:nvPr/>
          </p:nvSpPr>
          <p:spPr bwMode="auto">
            <a:xfrm>
              <a:off x="4792344" y="1544466"/>
              <a:ext cx="1790101" cy="3458604"/>
            </a:xfrm>
            <a:custGeom>
              <a:avLst/>
              <a:gdLst>
                <a:gd name="T0" fmla="*/ 2147483647 w 4303"/>
                <a:gd name="T1" fmla="*/ 2147483647 h 5583"/>
                <a:gd name="T2" fmla="*/ 2147483647 w 4303"/>
                <a:gd name="T3" fmla="*/ 2147483647 h 5583"/>
                <a:gd name="T4" fmla="*/ 2147483647 w 4303"/>
                <a:gd name="T5" fmla="*/ 2147483647 h 5583"/>
                <a:gd name="T6" fmla="*/ 2147483647 w 4303"/>
                <a:gd name="T7" fmla="*/ 2147483647 h 5583"/>
                <a:gd name="T8" fmla="*/ 2147483647 w 4303"/>
                <a:gd name="T9" fmla="*/ 2147483647 h 5583"/>
                <a:gd name="T10" fmla="*/ 2147483647 w 4303"/>
                <a:gd name="T11" fmla="*/ 2147483647 h 5583"/>
                <a:gd name="T12" fmla="*/ 2147483647 w 4303"/>
                <a:gd name="T13" fmla="*/ 2147483647 h 5583"/>
                <a:gd name="T14" fmla="*/ 2147483647 w 4303"/>
                <a:gd name="T15" fmla="*/ 2147483647 h 5583"/>
                <a:gd name="T16" fmla="*/ 2147483647 w 4303"/>
                <a:gd name="T17" fmla="*/ 2147483647 h 5583"/>
                <a:gd name="T18" fmla="*/ 2147483647 w 4303"/>
                <a:gd name="T19" fmla="*/ 2147483647 h 5583"/>
                <a:gd name="T20" fmla="*/ 2147483647 w 4303"/>
                <a:gd name="T21" fmla="*/ 2147483647 h 5583"/>
                <a:gd name="T22" fmla="*/ 2147483647 w 4303"/>
                <a:gd name="T23" fmla="*/ 2147483647 h 5583"/>
                <a:gd name="T24" fmla="*/ 2147483647 w 4303"/>
                <a:gd name="T25" fmla="*/ 2147483647 h 5583"/>
                <a:gd name="T26" fmla="*/ 2147483647 w 4303"/>
                <a:gd name="T27" fmla="*/ 2147483647 h 5583"/>
                <a:gd name="T28" fmla="*/ 2147483647 w 4303"/>
                <a:gd name="T29" fmla="*/ 2147483647 h 5583"/>
                <a:gd name="T30" fmla="*/ 2147483647 w 4303"/>
                <a:gd name="T31" fmla="*/ 2147483647 h 5583"/>
                <a:gd name="T32" fmla="*/ 2147483647 w 4303"/>
                <a:gd name="T33" fmla="*/ 2147483647 h 5583"/>
                <a:gd name="T34" fmla="*/ 2147483647 w 4303"/>
                <a:gd name="T35" fmla="*/ 2147483647 h 5583"/>
                <a:gd name="T36" fmla="*/ 2147483647 w 4303"/>
                <a:gd name="T37" fmla="*/ 2147483647 h 5583"/>
                <a:gd name="T38" fmla="*/ 2147483647 w 4303"/>
                <a:gd name="T39" fmla="*/ 2147483647 h 5583"/>
                <a:gd name="T40" fmla="*/ 2147483647 w 4303"/>
                <a:gd name="T41" fmla="*/ 2147483647 h 5583"/>
                <a:gd name="T42" fmla="*/ 2147483647 w 4303"/>
                <a:gd name="T43" fmla="*/ 2147483647 h 5583"/>
                <a:gd name="T44" fmla="*/ 2147483647 w 4303"/>
                <a:gd name="T45" fmla="*/ 2147483647 h 5583"/>
                <a:gd name="T46" fmla="*/ 2147483647 w 4303"/>
                <a:gd name="T47" fmla="*/ 2147483647 h 5583"/>
                <a:gd name="T48" fmla="*/ 2147483647 w 4303"/>
                <a:gd name="T49" fmla="*/ 2147483647 h 5583"/>
                <a:gd name="T50" fmla="*/ 2147483647 w 4303"/>
                <a:gd name="T51" fmla="*/ 2147483647 h 5583"/>
                <a:gd name="T52" fmla="*/ 2147483647 w 4303"/>
                <a:gd name="T53" fmla="*/ 2147483647 h 5583"/>
                <a:gd name="T54" fmla="*/ 2147483647 w 4303"/>
                <a:gd name="T55" fmla="*/ 2147483647 h 5583"/>
                <a:gd name="T56" fmla="*/ 2147483647 w 4303"/>
                <a:gd name="T57" fmla="*/ 2147483647 h 5583"/>
                <a:gd name="T58" fmla="*/ 2147483647 w 4303"/>
                <a:gd name="T59" fmla="*/ 2147483647 h 5583"/>
                <a:gd name="T60" fmla="*/ 2147483647 w 4303"/>
                <a:gd name="T61" fmla="*/ 2147483647 h 5583"/>
                <a:gd name="T62" fmla="*/ 2147483647 w 4303"/>
                <a:gd name="T63" fmla="*/ 2147483647 h 5583"/>
                <a:gd name="T64" fmla="*/ 2147483647 w 4303"/>
                <a:gd name="T65" fmla="*/ 2147483647 h 5583"/>
                <a:gd name="T66" fmla="*/ 2147483647 w 4303"/>
                <a:gd name="T67" fmla="*/ 2147483647 h 5583"/>
                <a:gd name="T68" fmla="*/ 2147483647 w 4303"/>
                <a:gd name="T69" fmla="*/ 2147483647 h 5583"/>
                <a:gd name="T70" fmla="*/ 2147483647 w 4303"/>
                <a:gd name="T71" fmla="*/ 2147483647 h 5583"/>
                <a:gd name="T72" fmla="*/ 2147483647 w 4303"/>
                <a:gd name="T73" fmla="*/ 2147483647 h 5583"/>
                <a:gd name="T74" fmla="*/ 2147483647 w 4303"/>
                <a:gd name="T75" fmla="*/ 2147483647 h 5583"/>
                <a:gd name="T76" fmla="*/ 2147483647 w 4303"/>
                <a:gd name="T77" fmla="*/ 2147483647 h 5583"/>
                <a:gd name="T78" fmla="*/ 2147483647 w 4303"/>
                <a:gd name="T79" fmla="*/ 2147483647 h 5583"/>
                <a:gd name="T80" fmla="*/ 2147483647 w 4303"/>
                <a:gd name="T81" fmla="*/ 2147483647 h 5583"/>
                <a:gd name="T82" fmla="*/ 2147483647 w 4303"/>
                <a:gd name="T83" fmla="*/ 2147483647 h 5583"/>
                <a:gd name="T84" fmla="*/ 2147483647 w 4303"/>
                <a:gd name="T85" fmla="*/ 2147483647 h 5583"/>
                <a:gd name="T86" fmla="*/ 2147483647 w 4303"/>
                <a:gd name="T87" fmla="*/ 2147483647 h 5583"/>
                <a:gd name="T88" fmla="*/ 2147483647 w 4303"/>
                <a:gd name="T89" fmla="*/ 2147483647 h 5583"/>
                <a:gd name="T90" fmla="*/ 2147483647 w 4303"/>
                <a:gd name="T91" fmla="*/ 2147483647 h 5583"/>
                <a:gd name="T92" fmla="*/ 2147483647 w 4303"/>
                <a:gd name="T93" fmla="*/ 2147483647 h 5583"/>
                <a:gd name="T94" fmla="*/ 2147483647 w 4303"/>
                <a:gd name="T95" fmla="*/ 2147483647 h 5583"/>
                <a:gd name="T96" fmla="*/ 2147483647 w 4303"/>
                <a:gd name="T97" fmla="*/ 2147483647 h 5583"/>
                <a:gd name="T98" fmla="*/ 2147483647 w 4303"/>
                <a:gd name="T99" fmla="*/ 2147483647 h 5583"/>
                <a:gd name="T100" fmla="*/ 2147483647 w 4303"/>
                <a:gd name="T101" fmla="*/ 2147483647 h 558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03"/>
                <a:gd name="T154" fmla="*/ 0 h 5583"/>
                <a:gd name="T155" fmla="*/ 4303 w 4303"/>
                <a:gd name="T156" fmla="*/ 5583 h 558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03" h="5583">
                  <a:moveTo>
                    <a:pt x="4301" y="14"/>
                  </a:moveTo>
                  <a:lnTo>
                    <a:pt x="4232" y="102"/>
                  </a:lnTo>
                  <a:cubicBezTo>
                    <a:pt x="4230" y="106"/>
                    <a:pt x="4225" y="106"/>
                    <a:pt x="4221" y="104"/>
                  </a:cubicBezTo>
                  <a:cubicBezTo>
                    <a:pt x="4218" y="101"/>
                    <a:pt x="4217" y="96"/>
                    <a:pt x="4220" y="92"/>
                  </a:cubicBezTo>
                  <a:lnTo>
                    <a:pt x="4288" y="4"/>
                  </a:lnTo>
                  <a:cubicBezTo>
                    <a:pt x="4291" y="0"/>
                    <a:pt x="4296" y="0"/>
                    <a:pt x="4299" y="2"/>
                  </a:cubicBezTo>
                  <a:cubicBezTo>
                    <a:pt x="4303" y="5"/>
                    <a:pt x="4303" y="10"/>
                    <a:pt x="4301" y="14"/>
                  </a:cubicBezTo>
                  <a:close/>
                  <a:moveTo>
                    <a:pt x="4184" y="166"/>
                  </a:moveTo>
                  <a:lnTo>
                    <a:pt x="4115" y="254"/>
                  </a:lnTo>
                  <a:cubicBezTo>
                    <a:pt x="4112" y="258"/>
                    <a:pt x="4107" y="259"/>
                    <a:pt x="4104" y="256"/>
                  </a:cubicBezTo>
                  <a:cubicBezTo>
                    <a:pt x="4100" y="253"/>
                    <a:pt x="4100" y="248"/>
                    <a:pt x="4102" y="245"/>
                  </a:cubicBezTo>
                  <a:lnTo>
                    <a:pt x="4171" y="156"/>
                  </a:lnTo>
                  <a:cubicBezTo>
                    <a:pt x="4174" y="152"/>
                    <a:pt x="4179" y="152"/>
                    <a:pt x="4182" y="154"/>
                  </a:cubicBezTo>
                  <a:cubicBezTo>
                    <a:pt x="4186" y="157"/>
                    <a:pt x="4186" y="162"/>
                    <a:pt x="4184" y="166"/>
                  </a:cubicBezTo>
                  <a:close/>
                  <a:moveTo>
                    <a:pt x="4066" y="318"/>
                  </a:moveTo>
                  <a:lnTo>
                    <a:pt x="3998" y="406"/>
                  </a:lnTo>
                  <a:cubicBezTo>
                    <a:pt x="3995" y="410"/>
                    <a:pt x="3990" y="411"/>
                    <a:pt x="3987" y="408"/>
                  </a:cubicBezTo>
                  <a:cubicBezTo>
                    <a:pt x="3983" y="405"/>
                    <a:pt x="3983" y="400"/>
                    <a:pt x="3985" y="397"/>
                  </a:cubicBezTo>
                  <a:lnTo>
                    <a:pt x="4054" y="308"/>
                  </a:lnTo>
                  <a:cubicBezTo>
                    <a:pt x="4056" y="304"/>
                    <a:pt x="4061" y="304"/>
                    <a:pt x="4065" y="307"/>
                  </a:cubicBezTo>
                  <a:cubicBezTo>
                    <a:pt x="4068" y="309"/>
                    <a:pt x="4069" y="314"/>
                    <a:pt x="4066" y="318"/>
                  </a:cubicBezTo>
                  <a:close/>
                  <a:moveTo>
                    <a:pt x="3949" y="470"/>
                  </a:moveTo>
                  <a:lnTo>
                    <a:pt x="3881" y="559"/>
                  </a:lnTo>
                  <a:cubicBezTo>
                    <a:pt x="3878" y="562"/>
                    <a:pt x="3873" y="563"/>
                    <a:pt x="3870" y="560"/>
                  </a:cubicBezTo>
                  <a:cubicBezTo>
                    <a:pt x="3866" y="557"/>
                    <a:pt x="3865" y="552"/>
                    <a:pt x="3868" y="549"/>
                  </a:cubicBezTo>
                  <a:lnTo>
                    <a:pt x="3937" y="460"/>
                  </a:lnTo>
                  <a:cubicBezTo>
                    <a:pt x="3939" y="457"/>
                    <a:pt x="3944" y="456"/>
                    <a:pt x="3948" y="459"/>
                  </a:cubicBezTo>
                  <a:cubicBezTo>
                    <a:pt x="3951" y="461"/>
                    <a:pt x="3952" y="466"/>
                    <a:pt x="3949" y="470"/>
                  </a:cubicBezTo>
                  <a:close/>
                  <a:moveTo>
                    <a:pt x="3832" y="622"/>
                  </a:moveTo>
                  <a:lnTo>
                    <a:pt x="3764" y="711"/>
                  </a:lnTo>
                  <a:cubicBezTo>
                    <a:pt x="3761" y="714"/>
                    <a:pt x="3756" y="715"/>
                    <a:pt x="3753" y="712"/>
                  </a:cubicBezTo>
                  <a:cubicBezTo>
                    <a:pt x="3749" y="709"/>
                    <a:pt x="3748" y="704"/>
                    <a:pt x="3751" y="701"/>
                  </a:cubicBezTo>
                  <a:lnTo>
                    <a:pt x="3819" y="612"/>
                  </a:lnTo>
                  <a:cubicBezTo>
                    <a:pt x="3822" y="609"/>
                    <a:pt x="3827" y="608"/>
                    <a:pt x="3831" y="611"/>
                  </a:cubicBezTo>
                  <a:cubicBezTo>
                    <a:pt x="3834" y="613"/>
                    <a:pt x="3835" y="618"/>
                    <a:pt x="3832" y="622"/>
                  </a:cubicBezTo>
                  <a:close/>
                  <a:moveTo>
                    <a:pt x="3715" y="774"/>
                  </a:moveTo>
                  <a:lnTo>
                    <a:pt x="3647" y="863"/>
                  </a:lnTo>
                  <a:cubicBezTo>
                    <a:pt x="3644" y="866"/>
                    <a:pt x="3639" y="867"/>
                    <a:pt x="3635" y="864"/>
                  </a:cubicBezTo>
                  <a:cubicBezTo>
                    <a:pt x="3632" y="862"/>
                    <a:pt x="3631" y="857"/>
                    <a:pt x="3634" y="853"/>
                  </a:cubicBezTo>
                  <a:lnTo>
                    <a:pt x="3702" y="764"/>
                  </a:lnTo>
                  <a:cubicBezTo>
                    <a:pt x="3705" y="761"/>
                    <a:pt x="3710" y="760"/>
                    <a:pt x="3713" y="763"/>
                  </a:cubicBezTo>
                  <a:cubicBezTo>
                    <a:pt x="3717" y="766"/>
                    <a:pt x="3718" y="771"/>
                    <a:pt x="3715" y="774"/>
                  </a:cubicBezTo>
                  <a:close/>
                  <a:moveTo>
                    <a:pt x="3598" y="926"/>
                  </a:moveTo>
                  <a:lnTo>
                    <a:pt x="3529" y="1015"/>
                  </a:lnTo>
                  <a:cubicBezTo>
                    <a:pt x="3527" y="1018"/>
                    <a:pt x="3522" y="1019"/>
                    <a:pt x="3518" y="1016"/>
                  </a:cubicBezTo>
                  <a:cubicBezTo>
                    <a:pt x="3515" y="1014"/>
                    <a:pt x="3514" y="1009"/>
                    <a:pt x="3517" y="1005"/>
                  </a:cubicBezTo>
                  <a:lnTo>
                    <a:pt x="3585" y="916"/>
                  </a:lnTo>
                  <a:cubicBezTo>
                    <a:pt x="3588" y="913"/>
                    <a:pt x="3593" y="912"/>
                    <a:pt x="3596" y="915"/>
                  </a:cubicBezTo>
                  <a:cubicBezTo>
                    <a:pt x="3600" y="918"/>
                    <a:pt x="3600" y="923"/>
                    <a:pt x="3598" y="926"/>
                  </a:cubicBezTo>
                  <a:close/>
                  <a:moveTo>
                    <a:pt x="3481" y="1078"/>
                  </a:moveTo>
                  <a:lnTo>
                    <a:pt x="3412" y="1167"/>
                  </a:lnTo>
                  <a:cubicBezTo>
                    <a:pt x="3410" y="1171"/>
                    <a:pt x="3405" y="1171"/>
                    <a:pt x="3401" y="1169"/>
                  </a:cubicBezTo>
                  <a:cubicBezTo>
                    <a:pt x="3398" y="1166"/>
                    <a:pt x="3397" y="1161"/>
                    <a:pt x="3400" y="1157"/>
                  </a:cubicBezTo>
                  <a:lnTo>
                    <a:pt x="3468" y="1069"/>
                  </a:lnTo>
                  <a:cubicBezTo>
                    <a:pt x="3471" y="1065"/>
                    <a:pt x="3476" y="1064"/>
                    <a:pt x="3479" y="1067"/>
                  </a:cubicBezTo>
                  <a:cubicBezTo>
                    <a:pt x="3483" y="1070"/>
                    <a:pt x="3483" y="1075"/>
                    <a:pt x="3481" y="1078"/>
                  </a:cubicBezTo>
                  <a:close/>
                  <a:moveTo>
                    <a:pt x="3363" y="1230"/>
                  </a:moveTo>
                  <a:lnTo>
                    <a:pt x="3295" y="1319"/>
                  </a:lnTo>
                  <a:cubicBezTo>
                    <a:pt x="3292" y="1323"/>
                    <a:pt x="3287" y="1323"/>
                    <a:pt x="3284" y="1321"/>
                  </a:cubicBezTo>
                  <a:cubicBezTo>
                    <a:pt x="3280" y="1318"/>
                    <a:pt x="3280" y="1313"/>
                    <a:pt x="3282" y="1309"/>
                  </a:cubicBezTo>
                  <a:lnTo>
                    <a:pt x="3351" y="1221"/>
                  </a:lnTo>
                  <a:cubicBezTo>
                    <a:pt x="3353" y="1217"/>
                    <a:pt x="3359" y="1217"/>
                    <a:pt x="3362" y="1219"/>
                  </a:cubicBezTo>
                  <a:cubicBezTo>
                    <a:pt x="3366" y="1222"/>
                    <a:pt x="3366" y="1227"/>
                    <a:pt x="3363" y="1230"/>
                  </a:cubicBezTo>
                  <a:close/>
                  <a:moveTo>
                    <a:pt x="3246" y="1383"/>
                  </a:moveTo>
                  <a:lnTo>
                    <a:pt x="3178" y="1471"/>
                  </a:lnTo>
                  <a:cubicBezTo>
                    <a:pt x="3175" y="1475"/>
                    <a:pt x="3170" y="1475"/>
                    <a:pt x="3167" y="1473"/>
                  </a:cubicBezTo>
                  <a:cubicBezTo>
                    <a:pt x="3163" y="1470"/>
                    <a:pt x="3163" y="1465"/>
                    <a:pt x="3165" y="1462"/>
                  </a:cubicBezTo>
                  <a:lnTo>
                    <a:pt x="3234" y="1373"/>
                  </a:lnTo>
                  <a:cubicBezTo>
                    <a:pt x="3236" y="1369"/>
                    <a:pt x="3241" y="1369"/>
                    <a:pt x="3245" y="1371"/>
                  </a:cubicBezTo>
                  <a:cubicBezTo>
                    <a:pt x="3248" y="1374"/>
                    <a:pt x="3249" y="1379"/>
                    <a:pt x="3246" y="1383"/>
                  </a:cubicBezTo>
                  <a:close/>
                  <a:moveTo>
                    <a:pt x="3129" y="1535"/>
                  </a:moveTo>
                  <a:lnTo>
                    <a:pt x="3061" y="1623"/>
                  </a:lnTo>
                  <a:cubicBezTo>
                    <a:pt x="3058" y="1627"/>
                    <a:pt x="3053" y="1628"/>
                    <a:pt x="3050" y="1625"/>
                  </a:cubicBezTo>
                  <a:cubicBezTo>
                    <a:pt x="3046" y="1622"/>
                    <a:pt x="3045" y="1617"/>
                    <a:pt x="3048" y="1614"/>
                  </a:cubicBezTo>
                  <a:lnTo>
                    <a:pt x="3116" y="1525"/>
                  </a:lnTo>
                  <a:cubicBezTo>
                    <a:pt x="3119" y="1521"/>
                    <a:pt x="3124" y="1521"/>
                    <a:pt x="3128" y="1523"/>
                  </a:cubicBezTo>
                  <a:cubicBezTo>
                    <a:pt x="3131" y="1526"/>
                    <a:pt x="3132" y="1531"/>
                    <a:pt x="3129" y="1535"/>
                  </a:cubicBezTo>
                  <a:close/>
                  <a:moveTo>
                    <a:pt x="3012" y="1687"/>
                  </a:moveTo>
                  <a:lnTo>
                    <a:pt x="2944" y="1776"/>
                  </a:lnTo>
                  <a:cubicBezTo>
                    <a:pt x="2941" y="1779"/>
                    <a:pt x="2936" y="1780"/>
                    <a:pt x="2932" y="1777"/>
                  </a:cubicBezTo>
                  <a:cubicBezTo>
                    <a:pt x="2929" y="1774"/>
                    <a:pt x="2928" y="1769"/>
                    <a:pt x="2931" y="1766"/>
                  </a:cubicBezTo>
                  <a:lnTo>
                    <a:pt x="2999" y="1677"/>
                  </a:lnTo>
                  <a:cubicBezTo>
                    <a:pt x="3002" y="1674"/>
                    <a:pt x="3007" y="1673"/>
                    <a:pt x="3011" y="1676"/>
                  </a:cubicBezTo>
                  <a:cubicBezTo>
                    <a:pt x="3014" y="1678"/>
                    <a:pt x="3015" y="1683"/>
                    <a:pt x="3012" y="1687"/>
                  </a:cubicBezTo>
                  <a:close/>
                  <a:moveTo>
                    <a:pt x="2895" y="1839"/>
                  </a:moveTo>
                  <a:lnTo>
                    <a:pt x="2827" y="1928"/>
                  </a:lnTo>
                  <a:cubicBezTo>
                    <a:pt x="2824" y="1931"/>
                    <a:pt x="2819" y="1932"/>
                    <a:pt x="2815" y="1929"/>
                  </a:cubicBezTo>
                  <a:cubicBezTo>
                    <a:pt x="2812" y="1926"/>
                    <a:pt x="2811" y="1921"/>
                    <a:pt x="2814" y="1918"/>
                  </a:cubicBezTo>
                  <a:lnTo>
                    <a:pt x="2882" y="1829"/>
                  </a:lnTo>
                  <a:cubicBezTo>
                    <a:pt x="2885" y="1826"/>
                    <a:pt x="2890" y="1825"/>
                    <a:pt x="2893" y="1828"/>
                  </a:cubicBezTo>
                  <a:cubicBezTo>
                    <a:pt x="2897" y="1830"/>
                    <a:pt x="2898" y="1835"/>
                    <a:pt x="2895" y="1839"/>
                  </a:cubicBezTo>
                  <a:close/>
                  <a:moveTo>
                    <a:pt x="2778" y="1991"/>
                  </a:moveTo>
                  <a:lnTo>
                    <a:pt x="2709" y="2080"/>
                  </a:lnTo>
                  <a:cubicBezTo>
                    <a:pt x="2707" y="2083"/>
                    <a:pt x="2702" y="2084"/>
                    <a:pt x="2698" y="2081"/>
                  </a:cubicBezTo>
                  <a:cubicBezTo>
                    <a:pt x="2695" y="2079"/>
                    <a:pt x="2694" y="2074"/>
                    <a:pt x="2697" y="2070"/>
                  </a:cubicBezTo>
                  <a:lnTo>
                    <a:pt x="2765" y="1981"/>
                  </a:lnTo>
                  <a:cubicBezTo>
                    <a:pt x="2768" y="1978"/>
                    <a:pt x="2773" y="1977"/>
                    <a:pt x="2776" y="1980"/>
                  </a:cubicBezTo>
                  <a:cubicBezTo>
                    <a:pt x="2780" y="1983"/>
                    <a:pt x="2780" y="1988"/>
                    <a:pt x="2778" y="1991"/>
                  </a:cubicBezTo>
                  <a:close/>
                  <a:moveTo>
                    <a:pt x="2661" y="2143"/>
                  </a:moveTo>
                  <a:lnTo>
                    <a:pt x="2592" y="2232"/>
                  </a:lnTo>
                  <a:cubicBezTo>
                    <a:pt x="2590" y="2235"/>
                    <a:pt x="2585" y="2236"/>
                    <a:pt x="2581" y="2233"/>
                  </a:cubicBezTo>
                  <a:cubicBezTo>
                    <a:pt x="2578" y="2231"/>
                    <a:pt x="2577" y="2226"/>
                    <a:pt x="2580" y="2222"/>
                  </a:cubicBezTo>
                  <a:lnTo>
                    <a:pt x="2648" y="2133"/>
                  </a:lnTo>
                  <a:cubicBezTo>
                    <a:pt x="2651" y="2130"/>
                    <a:pt x="2656" y="2129"/>
                    <a:pt x="2659" y="2132"/>
                  </a:cubicBezTo>
                  <a:cubicBezTo>
                    <a:pt x="2663" y="2135"/>
                    <a:pt x="2663" y="2140"/>
                    <a:pt x="2661" y="2143"/>
                  </a:cubicBezTo>
                  <a:close/>
                  <a:moveTo>
                    <a:pt x="2543" y="2295"/>
                  </a:moveTo>
                  <a:lnTo>
                    <a:pt x="2475" y="2384"/>
                  </a:lnTo>
                  <a:cubicBezTo>
                    <a:pt x="2472" y="2388"/>
                    <a:pt x="2467" y="2388"/>
                    <a:pt x="2464" y="2385"/>
                  </a:cubicBezTo>
                  <a:cubicBezTo>
                    <a:pt x="2460" y="2383"/>
                    <a:pt x="2460" y="2378"/>
                    <a:pt x="2462" y="2374"/>
                  </a:cubicBezTo>
                  <a:lnTo>
                    <a:pt x="2531" y="2286"/>
                  </a:lnTo>
                  <a:cubicBezTo>
                    <a:pt x="2533" y="2282"/>
                    <a:pt x="2538" y="2281"/>
                    <a:pt x="2542" y="2284"/>
                  </a:cubicBezTo>
                  <a:cubicBezTo>
                    <a:pt x="2545" y="2287"/>
                    <a:pt x="2546" y="2292"/>
                    <a:pt x="2543" y="2295"/>
                  </a:cubicBezTo>
                  <a:close/>
                  <a:moveTo>
                    <a:pt x="2426" y="2447"/>
                  </a:moveTo>
                  <a:lnTo>
                    <a:pt x="2358" y="2536"/>
                  </a:lnTo>
                  <a:cubicBezTo>
                    <a:pt x="2355" y="2540"/>
                    <a:pt x="2350" y="2540"/>
                    <a:pt x="2347" y="2538"/>
                  </a:cubicBezTo>
                  <a:cubicBezTo>
                    <a:pt x="2343" y="2535"/>
                    <a:pt x="2343" y="2530"/>
                    <a:pt x="2345" y="2526"/>
                  </a:cubicBezTo>
                  <a:lnTo>
                    <a:pt x="2414" y="2438"/>
                  </a:lnTo>
                  <a:cubicBezTo>
                    <a:pt x="2416" y="2434"/>
                    <a:pt x="2421" y="2434"/>
                    <a:pt x="2425" y="2436"/>
                  </a:cubicBezTo>
                  <a:cubicBezTo>
                    <a:pt x="2428" y="2439"/>
                    <a:pt x="2429" y="2444"/>
                    <a:pt x="2426" y="2447"/>
                  </a:cubicBezTo>
                  <a:close/>
                  <a:moveTo>
                    <a:pt x="2309" y="2600"/>
                  </a:moveTo>
                  <a:lnTo>
                    <a:pt x="2241" y="2688"/>
                  </a:lnTo>
                  <a:cubicBezTo>
                    <a:pt x="2238" y="2692"/>
                    <a:pt x="2233" y="2692"/>
                    <a:pt x="2230" y="2690"/>
                  </a:cubicBezTo>
                  <a:cubicBezTo>
                    <a:pt x="2226" y="2687"/>
                    <a:pt x="2225" y="2682"/>
                    <a:pt x="2228" y="2679"/>
                  </a:cubicBezTo>
                  <a:lnTo>
                    <a:pt x="2296" y="2590"/>
                  </a:lnTo>
                  <a:cubicBezTo>
                    <a:pt x="2299" y="2586"/>
                    <a:pt x="2304" y="2586"/>
                    <a:pt x="2308" y="2588"/>
                  </a:cubicBezTo>
                  <a:cubicBezTo>
                    <a:pt x="2311" y="2591"/>
                    <a:pt x="2312" y="2596"/>
                    <a:pt x="2309" y="2600"/>
                  </a:cubicBezTo>
                  <a:close/>
                  <a:moveTo>
                    <a:pt x="2192" y="2752"/>
                  </a:moveTo>
                  <a:lnTo>
                    <a:pt x="2124" y="2840"/>
                  </a:lnTo>
                  <a:cubicBezTo>
                    <a:pt x="2121" y="2844"/>
                    <a:pt x="2116" y="2845"/>
                    <a:pt x="2112" y="2842"/>
                  </a:cubicBezTo>
                  <a:cubicBezTo>
                    <a:pt x="2109" y="2839"/>
                    <a:pt x="2108" y="2834"/>
                    <a:pt x="2111" y="2831"/>
                  </a:cubicBezTo>
                  <a:lnTo>
                    <a:pt x="2179" y="2742"/>
                  </a:lnTo>
                  <a:cubicBezTo>
                    <a:pt x="2182" y="2738"/>
                    <a:pt x="2187" y="2738"/>
                    <a:pt x="2191" y="2740"/>
                  </a:cubicBezTo>
                  <a:cubicBezTo>
                    <a:pt x="2194" y="2743"/>
                    <a:pt x="2195" y="2748"/>
                    <a:pt x="2192" y="2752"/>
                  </a:cubicBezTo>
                  <a:close/>
                  <a:moveTo>
                    <a:pt x="2075" y="2904"/>
                  </a:moveTo>
                  <a:lnTo>
                    <a:pt x="2006" y="2993"/>
                  </a:lnTo>
                  <a:cubicBezTo>
                    <a:pt x="2004" y="2996"/>
                    <a:pt x="1999" y="2997"/>
                    <a:pt x="1995" y="2994"/>
                  </a:cubicBezTo>
                  <a:cubicBezTo>
                    <a:pt x="1992" y="2991"/>
                    <a:pt x="1991" y="2986"/>
                    <a:pt x="1994" y="2983"/>
                  </a:cubicBezTo>
                  <a:lnTo>
                    <a:pt x="2062" y="2894"/>
                  </a:lnTo>
                  <a:cubicBezTo>
                    <a:pt x="2065" y="2891"/>
                    <a:pt x="2070" y="2890"/>
                    <a:pt x="2073" y="2893"/>
                  </a:cubicBezTo>
                  <a:cubicBezTo>
                    <a:pt x="2077" y="2895"/>
                    <a:pt x="2078" y="2900"/>
                    <a:pt x="2075" y="2904"/>
                  </a:cubicBezTo>
                  <a:close/>
                  <a:moveTo>
                    <a:pt x="1958" y="3056"/>
                  </a:moveTo>
                  <a:lnTo>
                    <a:pt x="1889" y="3145"/>
                  </a:lnTo>
                  <a:cubicBezTo>
                    <a:pt x="1887" y="3148"/>
                    <a:pt x="1882" y="3149"/>
                    <a:pt x="1878" y="3146"/>
                  </a:cubicBezTo>
                  <a:cubicBezTo>
                    <a:pt x="1875" y="3143"/>
                    <a:pt x="1874" y="3138"/>
                    <a:pt x="1877" y="3135"/>
                  </a:cubicBezTo>
                  <a:lnTo>
                    <a:pt x="1945" y="3046"/>
                  </a:lnTo>
                  <a:cubicBezTo>
                    <a:pt x="1948" y="3043"/>
                    <a:pt x="1953" y="3042"/>
                    <a:pt x="1956" y="3045"/>
                  </a:cubicBezTo>
                  <a:cubicBezTo>
                    <a:pt x="1960" y="3047"/>
                    <a:pt x="1960" y="3052"/>
                    <a:pt x="1958" y="3056"/>
                  </a:cubicBezTo>
                  <a:close/>
                  <a:moveTo>
                    <a:pt x="1841" y="3208"/>
                  </a:moveTo>
                  <a:lnTo>
                    <a:pt x="1772" y="3297"/>
                  </a:lnTo>
                  <a:cubicBezTo>
                    <a:pt x="1769" y="3300"/>
                    <a:pt x="1764" y="3301"/>
                    <a:pt x="1761" y="3298"/>
                  </a:cubicBezTo>
                  <a:cubicBezTo>
                    <a:pt x="1757" y="3296"/>
                    <a:pt x="1757" y="3290"/>
                    <a:pt x="1760" y="3287"/>
                  </a:cubicBezTo>
                  <a:lnTo>
                    <a:pt x="1828" y="3198"/>
                  </a:lnTo>
                  <a:cubicBezTo>
                    <a:pt x="1831" y="3195"/>
                    <a:pt x="1836" y="3194"/>
                    <a:pt x="1839" y="3197"/>
                  </a:cubicBezTo>
                  <a:cubicBezTo>
                    <a:pt x="1843" y="3199"/>
                    <a:pt x="1843" y="3205"/>
                    <a:pt x="1841" y="3208"/>
                  </a:cubicBezTo>
                  <a:close/>
                  <a:moveTo>
                    <a:pt x="1723" y="3360"/>
                  </a:moveTo>
                  <a:lnTo>
                    <a:pt x="1655" y="3449"/>
                  </a:lnTo>
                  <a:cubicBezTo>
                    <a:pt x="1652" y="3452"/>
                    <a:pt x="1647" y="3453"/>
                    <a:pt x="1644" y="3450"/>
                  </a:cubicBezTo>
                  <a:cubicBezTo>
                    <a:pt x="1640" y="3448"/>
                    <a:pt x="1640" y="3443"/>
                    <a:pt x="1642" y="3439"/>
                  </a:cubicBezTo>
                  <a:lnTo>
                    <a:pt x="1711" y="3350"/>
                  </a:lnTo>
                  <a:cubicBezTo>
                    <a:pt x="1713" y="3347"/>
                    <a:pt x="1718" y="3346"/>
                    <a:pt x="1722" y="3349"/>
                  </a:cubicBezTo>
                  <a:cubicBezTo>
                    <a:pt x="1725" y="3352"/>
                    <a:pt x="1726" y="3357"/>
                    <a:pt x="1723" y="3360"/>
                  </a:cubicBezTo>
                  <a:close/>
                  <a:moveTo>
                    <a:pt x="1606" y="3512"/>
                  </a:moveTo>
                  <a:lnTo>
                    <a:pt x="1538" y="3601"/>
                  </a:lnTo>
                  <a:cubicBezTo>
                    <a:pt x="1535" y="3604"/>
                    <a:pt x="1530" y="3605"/>
                    <a:pt x="1527" y="3602"/>
                  </a:cubicBezTo>
                  <a:cubicBezTo>
                    <a:pt x="1523" y="3600"/>
                    <a:pt x="1523" y="3595"/>
                    <a:pt x="1525" y="3591"/>
                  </a:cubicBezTo>
                  <a:lnTo>
                    <a:pt x="1594" y="3502"/>
                  </a:lnTo>
                  <a:cubicBezTo>
                    <a:pt x="1596" y="3499"/>
                    <a:pt x="1601" y="3498"/>
                    <a:pt x="1605" y="3501"/>
                  </a:cubicBezTo>
                  <a:cubicBezTo>
                    <a:pt x="1608" y="3504"/>
                    <a:pt x="1609" y="3509"/>
                    <a:pt x="1606" y="3512"/>
                  </a:cubicBezTo>
                  <a:close/>
                  <a:moveTo>
                    <a:pt x="1489" y="3664"/>
                  </a:moveTo>
                  <a:lnTo>
                    <a:pt x="1421" y="3753"/>
                  </a:lnTo>
                  <a:cubicBezTo>
                    <a:pt x="1418" y="3757"/>
                    <a:pt x="1413" y="3757"/>
                    <a:pt x="1410" y="3755"/>
                  </a:cubicBezTo>
                  <a:cubicBezTo>
                    <a:pt x="1406" y="3752"/>
                    <a:pt x="1405" y="3747"/>
                    <a:pt x="1408" y="3743"/>
                  </a:cubicBezTo>
                  <a:lnTo>
                    <a:pt x="1476" y="3655"/>
                  </a:lnTo>
                  <a:cubicBezTo>
                    <a:pt x="1479" y="3651"/>
                    <a:pt x="1484" y="3650"/>
                    <a:pt x="1488" y="3653"/>
                  </a:cubicBezTo>
                  <a:cubicBezTo>
                    <a:pt x="1491" y="3656"/>
                    <a:pt x="1492" y="3661"/>
                    <a:pt x="1489" y="3664"/>
                  </a:cubicBezTo>
                  <a:close/>
                  <a:moveTo>
                    <a:pt x="1372" y="3816"/>
                  </a:moveTo>
                  <a:lnTo>
                    <a:pt x="1304" y="3905"/>
                  </a:lnTo>
                  <a:cubicBezTo>
                    <a:pt x="1301" y="3909"/>
                    <a:pt x="1296" y="3909"/>
                    <a:pt x="1292" y="3907"/>
                  </a:cubicBezTo>
                  <a:cubicBezTo>
                    <a:pt x="1289" y="3904"/>
                    <a:pt x="1288" y="3899"/>
                    <a:pt x="1291" y="3895"/>
                  </a:cubicBezTo>
                  <a:lnTo>
                    <a:pt x="1359" y="3807"/>
                  </a:lnTo>
                  <a:cubicBezTo>
                    <a:pt x="1362" y="3803"/>
                    <a:pt x="1367" y="3803"/>
                    <a:pt x="1370" y="3805"/>
                  </a:cubicBezTo>
                  <a:cubicBezTo>
                    <a:pt x="1374" y="3808"/>
                    <a:pt x="1375" y="3813"/>
                    <a:pt x="1372" y="3816"/>
                  </a:cubicBezTo>
                  <a:close/>
                  <a:moveTo>
                    <a:pt x="1255" y="3969"/>
                  </a:moveTo>
                  <a:lnTo>
                    <a:pt x="1186" y="4057"/>
                  </a:lnTo>
                  <a:cubicBezTo>
                    <a:pt x="1184" y="4061"/>
                    <a:pt x="1179" y="4062"/>
                    <a:pt x="1175" y="4059"/>
                  </a:cubicBezTo>
                  <a:cubicBezTo>
                    <a:pt x="1172" y="4056"/>
                    <a:pt x="1171" y="4051"/>
                    <a:pt x="1174" y="4048"/>
                  </a:cubicBezTo>
                  <a:lnTo>
                    <a:pt x="1242" y="3959"/>
                  </a:lnTo>
                  <a:cubicBezTo>
                    <a:pt x="1245" y="3955"/>
                    <a:pt x="1250" y="3955"/>
                    <a:pt x="1253" y="3957"/>
                  </a:cubicBezTo>
                  <a:cubicBezTo>
                    <a:pt x="1257" y="3960"/>
                    <a:pt x="1257" y="3965"/>
                    <a:pt x="1255" y="3969"/>
                  </a:cubicBezTo>
                  <a:close/>
                  <a:moveTo>
                    <a:pt x="1138" y="4121"/>
                  </a:moveTo>
                  <a:lnTo>
                    <a:pt x="1069" y="4209"/>
                  </a:lnTo>
                  <a:cubicBezTo>
                    <a:pt x="1067" y="4213"/>
                    <a:pt x="1062" y="4214"/>
                    <a:pt x="1058" y="4211"/>
                  </a:cubicBezTo>
                  <a:cubicBezTo>
                    <a:pt x="1055" y="4208"/>
                    <a:pt x="1054" y="4203"/>
                    <a:pt x="1057" y="4200"/>
                  </a:cubicBezTo>
                  <a:lnTo>
                    <a:pt x="1125" y="4111"/>
                  </a:lnTo>
                  <a:cubicBezTo>
                    <a:pt x="1128" y="4107"/>
                    <a:pt x="1133" y="4107"/>
                    <a:pt x="1136" y="4110"/>
                  </a:cubicBezTo>
                  <a:cubicBezTo>
                    <a:pt x="1140" y="4112"/>
                    <a:pt x="1140" y="4117"/>
                    <a:pt x="1138" y="4121"/>
                  </a:cubicBezTo>
                  <a:close/>
                  <a:moveTo>
                    <a:pt x="1020" y="4273"/>
                  </a:moveTo>
                  <a:lnTo>
                    <a:pt x="952" y="4362"/>
                  </a:lnTo>
                  <a:cubicBezTo>
                    <a:pt x="949" y="4365"/>
                    <a:pt x="944" y="4366"/>
                    <a:pt x="941" y="4363"/>
                  </a:cubicBezTo>
                  <a:cubicBezTo>
                    <a:pt x="937" y="4360"/>
                    <a:pt x="937" y="4355"/>
                    <a:pt x="939" y="4352"/>
                  </a:cubicBezTo>
                  <a:lnTo>
                    <a:pt x="1008" y="4263"/>
                  </a:lnTo>
                  <a:cubicBezTo>
                    <a:pt x="1011" y="4260"/>
                    <a:pt x="1016" y="4259"/>
                    <a:pt x="1019" y="4262"/>
                  </a:cubicBezTo>
                  <a:cubicBezTo>
                    <a:pt x="1023" y="4264"/>
                    <a:pt x="1023" y="4269"/>
                    <a:pt x="1020" y="4273"/>
                  </a:cubicBezTo>
                  <a:close/>
                  <a:moveTo>
                    <a:pt x="903" y="4425"/>
                  </a:moveTo>
                  <a:lnTo>
                    <a:pt x="835" y="4514"/>
                  </a:lnTo>
                  <a:cubicBezTo>
                    <a:pt x="832" y="4517"/>
                    <a:pt x="827" y="4518"/>
                    <a:pt x="824" y="4515"/>
                  </a:cubicBezTo>
                  <a:cubicBezTo>
                    <a:pt x="820" y="4512"/>
                    <a:pt x="820" y="4507"/>
                    <a:pt x="822" y="4504"/>
                  </a:cubicBezTo>
                  <a:lnTo>
                    <a:pt x="891" y="4415"/>
                  </a:lnTo>
                  <a:cubicBezTo>
                    <a:pt x="893" y="4412"/>
                    <a:pt x="898" y="4411"/>
                    <a:pt x="902" y="4414"/>
                  </a:cubicBezTo>
                  <a:cubicBezTo>
                    <a:pt x="905" y="4416"/>
                    <a:pt x="906" y="4421"/>
                    <a:pt x="903" y="4425"/>
                  </a:cubicBezTo>
                  <a:close/>
                  <a:moveTo>
                    <a:pt x="786" y="4577"/>
                  </a:moveTo>
                  <a:lnTo>
                    <a:pt x="718" y="4666"/>
                  </a:lnTo>
                  <a:cubicBezTo>
                    <a:pt x="715" y="4669"/>
                    <a:pt x="710" y="4670"/>
                    <a:pt x="707" y="4667"/>
                  </a:cubicBezTo>
                  <a:cubicBezTo>
                    <a:pt x="703" y="4665"/>
                    <a:pt x="702" y="4660"/>
                    <a:pt x="705" y="4656"/>
                  </a:cubicBezTo>
                  <a:lnTo>
                    <a:pt x="774" y="4567"/>
                  </a:lnTo>
                  <a:cubicBezTo>
                    <a:pt x="776" y="4564"/>
                    <a:pt x="781" y="4563"/>
                    <a:pt x="785" y="4566"/>
                  </a:cubicBezTo>
                  <a:cubicBezTo>
                    <a:pt x="788" y="4569"/>
                    <a:pt x="789" y="4574"/>
                    <a:pt x="786" y="4577"/>
                  </a:cubicBezTo>
                  <a:close/>
                  <a:moveTo>
                    <a:pt x="669" y="4729"/>
                  </a:moveTo>
                  <a:lnTo>
                    <a:pt x="601" y="4818"/>
                  </a:lnTo>
                  <a:cubicBezTo>
                    <a:pt x="598" y="4821"/>
                    <a:pt x="593" y="4822"/>
                    <a:pt x="589" y="4819"/>
                  </a:cubicBezTo>
                  <a:cubicBezTo>
                    <a:pt x="586" y="4817"/>
                    <a:pt x="585" y="4812"/>
                    <a:pt x="588" y="4808"/>
                  </a:cubicBezTo>
                  <a:lnTo>
                    <a:pt x="656" y="4719"/>
                  </a:lnTo>
                  <a:cubicBezTo>
                    <a:pt x="659" y="4716"/>
                    <a:pt x="664" y="4715"/>
                    <a:pt x="668" y="4718"/>
                  </a:cubicBezTo>
                  <a:cubicBezTo>
                    <a:pt x="671" y="4721"/>
                    <a:pt x="672" y="4726"/>
                    <a:pt x="669" y="4729"/>
                  </a:cubicBezTo>
                  <a:close/>
                  <a:moveTo>
                    <a:pt x="552" y="4881"/>
                  </a:moveTo>
                  <a:lnTo>
                    <a:pt x="484" y="4970"/>
                  </a:lnTo>
                  <a:cubicBezTo>
                    <a:pt x="481" y="4974"/>
                    <a:pt x="476" y="4974"/>
                    <a:pt x="472" y="4972"/>
                  </a:cubicBezTo>
                  <a:cubicBezTo>
                    <a:pt x="469" y="4969"/>
                    <a:pt x="468" y="4964"/>
                    <a:pt x="471" y="4960"/>
                  </a:cubicBezTo>
                  <a:lnTo>
                    <a:pt x="539" y="4872"/>
                  </a:lnTo>
                  <a:cubicBezTo>
                    <a:pt x="542" y="4868"/>
                    <a:pt x="547" y="4867"/>
                    <a:pt x="550" y="4870"/>
                  </a:cubicBezTo>
                  <a:cubicBezTo>
                    <a:pt x="554" y="4873"/>
                    <a:pt x="555" y="4878"/>
                    <a:pt x="552" y="4881"/>
                  </a:cubicBezTo>
                  <a:close/>
                  <a:moveTo>
                    <a:pt x="435" y="5033"/>
                  </a:moveTo>
                  <a:lnTo>
                    <a:pt x="366" y="5122"/>
                  </a:lnTo>
                  <a:cubicBezTo>
                    <a:pt x="364" y="5126"/>
                    <a:pt x="359" y="5126"/>
                    <a:pt x="355" y="5124"/>
                  </a:cubicBezTo>
                  <a:cubicBezTo>
                    <a:pt x="352" y="5121"/>
                    <a:pt x="351" y="5116"/>
                    <a:pt x="354" y="5112"/>
                  </a:cubicBezTo>
                  <a:lnTo>
                    <a:pt x="422" y="5024"/>
                  </a:lnTo>
                  <a:cubicBezTo>
                    <a:pt x="425" y="5020"/>
                    <a:pt x="430" y="5020"/>
                    <a:pt x="433" y="5022"/>
                  </a:cubicBezTo>
                  <a:cubicBezTo>
                    <a:pt x="437" y="5025"/>
                    <a:pt x="437" y="5030"/>
                    <a:pt x="435" y="5033"/>
                  </a:cubicBezTo>
                  <a:close/>
                  <a:moveTo>
                    <a:pt x="318" y="5186"/>
                  </a:moveTo>
                  <a:lnTo>
                    <a:pt x="249" y="5274"/>
                  </a:lnTo>
                  <a:cubicBezTo>
                    <a:pt x="247" y="5278"/>
                    <a:pt x="242" y="5278"/>
                    <a:pt x="238" y="5276"/>
                  </a:cubicBezTo>
                  <a:cubicBezTo>
                    <a:pt x="235" y="5273"/>
                    <a:pt x="234" y="5268"/>
                    <a:pt x="237" y="5265"/>
                  </a:cubicBezTo>
                  <a:lnTo>
                    <a:pt x="305" y="5176"/>
                  </a:lnTo>
                  <a:cubicBezTo>
                    <a:pt x="308" y="5172"/>
                    <a:pt x="313" y="5172"/>
                    <a:pt x="316" y="5174"/>
                  </a:cubicBezTo>
                  <a:cubicBezTo>
                    <a:pt x="320" y="5177"/>
                    <a:pt x="320" y="5182"/>
                    <a:pt x="318" y="5186"/>
                  </a:cubicBezTo>
                  <a:close/>
                  <a:moveTo>
                    <a:pt x="200" y="5338"/>
                  </a:moveTo>
                  <a:lnTo>
                    <a:pt x="132" y="5426"/>
                  </a:lnTo>
                  <a:cubicBezTo>
                    <a:pt x="129" y="5430"/>
                    <a:pt x="124" y="5431"/>
                    <a:pt x="121" y="5428"/>
                  </a:cubicBezTo>
                  <a:cubicBezTo>
                    <a:pt x="117" y="5425"/>
                    <a:pt x="117" y="5420"/>
                    <a:pt x="119" y="5417"/>
                  </a:cubicBezTo>
                  <a:lnTo>
                    <a:pt x="188" y="5328"/>
                  </a:lnTo>
                  <a:cubicBezTo>
                    <a:pt x="190" y="5324"/>
                    <a:pt x="195" y="5324"/>
                    <a:pt x="199" y="5326"/>
                  </a:cubicBezTo>
                  <a:cubicBezTo>
                    <a:pt x="202" y="5329"/>
                    <a:pt x="203" y="5334"/>
                    <a:pt x="200" y="5338"/>
                  </a:cubicBezTo>
                  <a:close/>
                  <a:moveTo>
                    <a:pt x="83" y="5490"/>
                  </a:moveTo>
                  <a:lnTo>
                    <a:pt x="15" y="5579"/>
                  </a:lnTo>
                  <a:cubicBezTo>
                    <a:pt x="12" y="5582"/>
                    <a:pt x="7" y="5583"/>
                    <a:pt x="4" y="5580"/>
                  </a:cubicBezTo>
                  <a:cubicBezTo>
                    <a:pt x="0" y="5577"/>
                    <a:pt x="0" y="5572"/>
                    <a:pt x="2" y="5569"/>
                  </a:cubicBezTo>
                  <a:lnTo>
                    <a:pt x="71" y="5480"/>
                  </a:lnTo>
                  <a:cubicBezTo>
                    <a:pt x="73" y="5477"/>
                    <a:pt x="78" y="5476"/>
                    <a:pt x="82" y="5479"/>
                  </a:cubicBezTo>
                  <a:cubicBezTo>
                    <a:pt x="85" y="5481"/>
                    <a:pt x="86" y="5486"/>
                    <a:pt x="83" y="5490"/>
                  </a:cubicBezTo>
                  <a:close/>
                </a:path>
              </a:pathLst>
            </a:custGeom>
            <a:solidFill>
              <a:srgbClr val="000000"/>
            </a:solidFill>
            <a:ln w="476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190"/>
            <p:cNvSpPr>
              <a:spLocks noEditPoints="1"/>
            </p:cNvSpPr>
            <p:nvPr/>
          </p:nvSpPr>
          <p:spPr bwMode="auto">
            <a:xfrm>
              <a:off x="6623962" y="1554142"/>
              <a:ext cx="1952043" cy="2336998"/>
            </a:xfrm>
            <a:custGeom>
              <a:avLst/>
              <a:gdLst>
                <a:gd name="T0" fmla="*/ 2147483647 w 4759"/>
                <a:gd name="T1" fmla="*/ 2147483647 h 3781"/>
                <a:gd name="T2" fmla="*/ 2147483647 w 4759"/>
                <a:gd name="T3" fmla="*/ 2147483647 h 3781"/>
                <a:gd name="T4" fmla="*/ 2147483647 w 4759"/>
                <a:gd name="T5" fmla="*/ 2147483647 h 3781"/>
                <a:gd name="T6" fmla="*/ 2147483647 w 4759"/>
                <a:gd name="T7" fmla="*/ 2147483647 h 3781"/>
                <a:gd name="T8" fmla="*/ 2147483647 w 4759"/>
                <a:gd name="T9" fmla="*/ 2147483647 h 3781"/>
                <a:gd name="T10" fmla="*/ 2147483647 w 4759"/>
                <a:gd name="T11" fmla="*/ 2147483647 h 3781"/>
                <a:gd name="T12" fmla="*/ 2147483647 w 4759"/>
                <a:gd name="T13" fmla="*/ 2147483647 h 3781"/>
                <a:gd name="T14" fmla="*/ 2147483647 w 4759"/>
                <a:gd name="T15" fmla="*/ 2147483647 h 3781"/>
                <a:gd name="T16" fmla="*/ 2147483647 w 4759"/>
                <a:gd name="T17" fmla="*/ 2147483647 h 3781"/>
                <a:gd name="T18" fmla="*/ 2147483647 w 4759"/>
                <a:gd name="T19" fmla="*/ 2147483647 h 3781"/>
                <a:gd name="T20" fmla="*/ 2147483647 w 4759"/>
                <a:gd name="T21" fmla="*/ 2147483647 h 3781"/>
                <a:gd name="T22" fmla="*/ 2147483647 w 4759"/>
                <a:gd name="T23" fmla="*/ 2147483647 h 3781"/>
                <a:gd name="T24" fmla="*/ 2147483647 w 4759"/>
                <a:gd name="T25" fmla="*/ 2147483647 h 3781"/>
                <a:gd name="T26" fmla="*/ 2147483647 w 4759"/>
                <a:gd name="T27" fmla="*/ 2147483647 h 3781"/>
                <a:gd name="T28" fmla="*/ 2147483647 w 4759"/>
                <a:gd name="T29" fmla="*/ 2147483647 h 3781"/>
                <a:gd name="T30" fmla="*/ 2147483647 w 4759"/>
                <a:gd name="T31" fmla="*/ 2147483647 h 3781"/>
                <a:gd name="T32" fmla="*/ 2147483647 w 4759"/>
                <a:gd name="T33" fmla="*/ 2147483647 h 3781"/>
                <a:gd name="T34" fmla="*/ 2147483647 w 4759"/>
                <a:gd name="T35" fmla="*/ 2147483647 h 3781"/>
                <a:gd name="T36" fmla="*/ 2147483647 w 4759"/>
                <a:gd name="T37" fmla="*/ 2147483647 h 3781"/>
                <a:gd name="T38" fmla="*/ 2147483647 w 4759"/>
                <a:gd name="T39" fmla="*/ 2147483647 h 3781"/>
                <a:gd name="T40" fmla="*/ 2147483647 w 4759"/>
                <a:gd name="T41" fmla="*/ 2147483647 h 3781"/>
                <a:gd name="T42" fmla="*/ 2147483647 w 4759"/>
                <a:gd name="T43" fmla="*/ 2147483647 h 3781"/>
                <a:gd name="T44" fmla="*/ 2147483647 w 4759"/>
                <a:gd name="T45" fmla="*/ 2147483647 h 3781"/>
                <a:gd name="T46" fmla="*/ 2147483647 w 4759"/>
                <a:gd name="T47" fmla="*/ 2147483647 h 3781"/>
                <a:gd name="T48" fmla="*/ 2147483647 w 4759"/>
                <a:gd name="T49" fmla="*/ 2147483647 h 3781"/>
                <a:gd name="T50" fmla="*/ 2147483647 w 4759"/>
                <a:gd name="T51" fmla="*/ 2147483647 h 3781"/>
                <a:gd name="T52" fmla="*/ 2147483647 w 4759"/>
                <a:gd name="T53" fmla="*/ 2147483647 h 3781"/>
                <a:gd name="T54" fmla="*/ 2147483647 w 4759"/>
                <a:gd name="T55" fmla="*/ 2147483647 h 3781"/>
                <a:gd name="T56" fmla="*/ 2147483647 w 4759"/>
                <a:gd name="T57" fmla="*/ 2147483647 h 3781"/>
                <a:gd name="T58" fmla="*/ 2147483647 w 4759"/>
                <a:gd name="T59" fmla="*/ 2147483647 h 3781"/>
                <a:gd name="T60" fmla="*/ 2147483647 w 4759"/>
                <a:gd name="T61" fmla="*/ 2147483647 h 3781"/>
                <a:gd name="T62" fmla="*/ 2147483647 w 4759"/>
                <a:gd name="T63" fmla="*/ 2147483647 h 3781"/>
                <a:gd name="T64" fmla="*/ 2147483647 w 4759"/>
                <a:gd name="T65" fmla="*/ 2147483647 h 3781"/>
                <a:gd name="T66" fmla="*/ 2147483647 w 4759"/>
                <a:gd name="T67" fmla="*/ 2147483647 h 3781"/>
                <a:gd name="T68" fmla="*/ 2147483647 w 4759"/>
                <a:gd name="T69" fmla="*/ 2147483647 h 3781"/>
                <a:gd name="T70" fmla="*/ 2147483647 w 4759"/>
                <a:gd name="T71" fmla="*/ 2147483647 h 3781"/>
                <a:gd name="T72" fmla="*/ 2147483647 w 4759"/>
                <a:gd name="T73" fmla="*/ 2147483647 h 3781"/>
                <a:gd name="T74" fmla="*/ 2147483647 w 4759"/>
                <a:gd name="T75" fmla="*/ 2147483647 h 3781"/>
                <a:gd name="T76" fmla="*/ 2147483647 w 4759"/>
                <a:gd name="T77" fmla="*/ 2147483647 h 3781"/>
                <a:gd name="T78" fmla="*/ 2147483647 w 4759"/>
                <a:gd name="T79" fmla="*/ 2147483647 h 3781"/>
                <a:gd name="T80" fmla="*/ 2147483647 w 4759"/>
                <a:gd name="T81" fmla="*/ 2147483647 h 3781"/>
                <a:gd name="T82" fmla="*/ 2147483647 w 4759"/>
                <a:gd name="T83" fmla="*/ 2147483647 h 3781"/>
                <a:gd name="T84" fmla="*/ 2147483647 w 4759"/>
                <a:gd name="T85" fmla="*/ 2147483647 h 3781"/>
                <a:gd name="T86" fmla="*/ 2147483647 w 4759"/>
                <a:gd name="T87" fmla="*/ 2147483647 h 3781"/>
                <a:gd name="T88" fmla="*/ 2147483647 w 4759"/>
                <a:gd name="T89" fmla="*/ 2147483647 h 3781"/>
                <a:gd name="T90" fmla="*/ 2147483647 w 4759"/>
                <a:gd name="T91" fmla="*/ 2147483647 h 3781"/>
                <a:gd name="T92" fmla="*/ 2147483647 w 4759"/>
                <a:gd name="T93" fmla="*/ 2147483647 h 3781"/>
                <a:gd name="T94" fmla="*/ 2147483647 w 4759"/>
                <a:gd name="T95" fmla="*/ 2147483647 h 3781"/>
                <a:gd name="T96" fmla="*/ 2147483647 w 4759"/>
                <a:gd name="T97" fmla="*/ 2147483647 h 3781"/>
                <a:gd name="T98" fmla="*/ 2147483647 w 4759"/>
                <a:gd name="T99" fmla="*/ 2147483647 h 3781"/>
                <a:gd name="T100" fmla="*/ 2147483647 w 4759"/>
                <a:gd name="T101" fmla="*/ 2147483647 h 3781"/>
                <a:gd name="T102" fmla="*/ 2147483647 w 4759"/>
                <a:gd name="T103" fmla="*/ 2147483647 h 3781"/>
                <a:gd name="T104" fmla="*/ 2147483647 w 4759"/>
                <a:gd name="T105" fmla="*/ 2147483647 h 3781"/>
                <a:gd name="T106" fmla="*/ 2147483647 w 4759"/>
                <a:gd name="T107" fmla="*/ 2147483647 h 3781"/>
                <a:gd name="T108" fmla="*/ 2147483647 w 4759"/>
                <a:gd name="T109" fmla="*/ 2147483647 h 3781"/>
                <a:gd name="T110" fmla="*/ 2147483647 w 4759"/>
                <a:gd name="T111" fmla="*/ 2147483647 h 378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59"/>
                <a:gd name="T169" fmla="*/ 0 h 3781"/>
                <a:gd name="T170" fmla="*/ 4759 w 4759"/>
                <a:gd name="T171" fmla="*/ 3781 h 378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59" h="3781">
                  <a:moveTo>
                    <a:pt x="4745" y="3778"/>
                  </a:moveTo>
                  <a:lnTo>
                    <a:pt x="4657" y="3709"/>
                  </a:lnTo>
                  <a:cubicBezTo>
                    <a:pt x="4654" y="3706"/>
                    <a:pt x="4653" y="3701"/>
                    <a:pt x="4656" y="3697"/>
                  </a:cubicBezTo>
                  <a:cubicBezTo>
                    <a:pt x="4658" y="3694"/>
                    <a:pt x="4663" y="3693"/>
                    <a:pt x="4667" y="3696"/>
                  </a:cubicBezTo>
                  <a:lnTo>
                    <a:pt x="4755" y="3766"/>
                  </a:lnTo>
                  <a:cubicBezTo>
                    <a:pt x="4758" y="3768"/>
                    <a:pt x="4759" y="3773"/>
                    <a:pt x="4756" y="3777"/>
                  </a:cubicBezTo>
                  <a:cubicBezTo>
                    <a:pt x="4753" y="3780"/>
                    <a:pt x="4748" y="3781"/>
                    <a:pt x="4745" y="3778"/>
                  </a:cubicBezTo>
                  <a:close/>
                  <a:moveTo>
                    <a:pt x="4594" y="3659"/>
                  </a:moveTo>
                  <a:lnTo>
                    <a:pt x="4507" y="3589"/>
                  </a:lnTo>
                  <a:cubicBezTo>
                    <a:pt x="4503" y="3586"/>
                    <a:pt x="4503" y="3581"/>
                    <a:pt x="4505" y="3578"/>
                  </a:cubicBezTo>
                  <a:cubicBezTo>
                    <a:pt x="4508" y="3575"/>
                    <a:pt x="4513" y="3574"/>
                    <a:pt x="4517" y="3577"/>
                  </a:cubicBezTo>
                  <a:lnTo>
                    <a:pt x="4604" y="3646"/>
                  </a:lnTo>
                  <a:cubicBezTo>
                    <a:pt x="4608" y="3649"/>
                    <a:pt x="4608" y="3654"/>
                    <a:pt x="4606" y="3658"/>
                  </a:cubicBezTo>
                  <a:cubicBezTo>
                    <a:pt x="4603" y="3661"/>
                    <a:pt x="4598" y="3662"/>
                    <a:pt x="4594" y="3659"/>
                  </a:cubicBezTo>
                  <a:close/>
                  <a:moveTo>
                    <a:pt x="4444" y="3539"/>
                  </a:moveTo>
                  <a:lnTo>
                    <a:pt x="4356" y="3470"/>
                  </a:lnTo>
                  <a:cubicBezTo>
                    <a:pt x="4353" y="3467"/>
                    <a:pt x="4352" y="3462"/>
                    <a:pt x="4355" y="3459"/>
                  </a:cubicBezTo>
                  <a:cubicBezTo>
                    <a:pt x="4358" y="3455"/>
                    <a:pt x="4363" y="3455"/>
                    <a:pt x="4366" y="3457"/>
                  </a:cubicBezTo>
                  <a:lnTo>
                    <a:pt x="4454" y="3527"/>
                  </a:lnTo>
                  <a:cubicBezTo>
                    <a:pt x="4457" y="3530"/>
                    <a:pt x="4458" y="3535"/>
                    <a:pt x="4455" y="3538"/>
                  </a:cubicBezTo>
                  <a:cubicBezTo>
                    <a:pt x="4452" y="3542"/>
                    <a:pt x="4447" y="3542"/>
                    <a:pt x="4444" y="3539"/>
                  </a:cubicBezTo>
                  <a:close/>
                  <a:moveTo>
                    <a:pt x="4294" y="3420"/>
                  </a:moveTo>
                  <a:lnTo>
                    <a:pt x="4206" y="3350"/>
                  </a:lnTo>
                  <a:cubicBezTo>
                    <a:pt x="4202" y="3348"/>
                    <a:pt x="4202" y="3343"/>
                    <a:pt x="4205" y="3339"/>
                  </a:cubicBezTo>
                  <a:cubicBezTo>
                    <a:pt x="4207" y="3336"/>
                    <a:pt x="4212" y="3335"/>
                    <a:pt x="4216" y="3338"/>
                  </a:cubicBezTo>
                  <a:lnTo>
                    <a:pt x="4304" y="3408"/>
                  </a:lnTo>
                  <a:cubicBezTo>
                    <a:pt x="4307" y="3410"/>
                    <a:pt x="4308" y="3415"/>
                    <a:pt x="4305" y="3419"/>
                  </a:cubicBezTo>
                  <a:cubicBezTo>
                    <a:pt x="4302" y="3422"/>
                    <a:pt x="4297" y="3423"/>
                    <a:pt x="4294" y="3420"/>
                  </a:cubicBezTo>
                  <a:close/>
                  <a:moveTo>
                    <a:pt x="4143" y="3301"/>
                  </a:moveTo>
                  <a:lnTo>
                    <a:pt x="4055" y="3231"/>
                  </a:lnTo>
                  <a:cubicBezTo>
                    <a:pt x="4052" y="3228"/>
                    <a:pt x="4051" y="3223"/>
                    <a:pt x="4054" y="3220"/>
                  </a:cubicBezTo>
                  <a:cubicBezTo>
                    <a:pt x="4057" y="3216"/>
                    <a:pt x="4062" y="3216"/>
                    <a:pt x="4065" y="3219"/>
                  </a:cubicBezTo>
                  <a:lnTo>
                    <a:pt x="4153" y="3288"/>
                  </a:lnTo>
                  <a:cubicBezTo>
                    <a:pt x="4157" y="3291"/>
                    <a:pt x="4157" y="3296"/>
                    <a:pt x="4154" y="3299"/>
                  </a:cubicBezTo>
                  <a:cubicBezTo>
                    <a:pt x="4152" y="3303"/>
                    <a:pt x="4147" y="3303"/>
                    <a:pt x="4143" y="3301"/>
                  </a:cubicBezTo>
                  <a:close/>
                  <a:moveTo>
                    <a:pt x="3993" y="3181"/>
                  </a:moveTo>
                  <a:lnTo>
                    <a:pt x="3905" y="3112"/>
                  </a:lnTo>
                  <a:cubicBezTo>
                    <a:pt x="3902" y="3109"/>
                    <a:pt x="3901" y="3104"/>
                    <a:pt x="3904" y="3100"/>
                  </a:cubicBezTo>
                  <a:cubicBezTo>
                    <a:pt x="3907" y="3097"/>
                    <a:pt x="3912" y="3096"/>
                    <a:pt x="3915" y="3099"/>
                  </a:cubicBezTo>
                  <a:lnTo>
                    <a:pt x="4003" y="3169"/>
                  </a:lnTo>
                  <a:cubicBezTo>
                    <a:pt x="4006" y="3172"/>
                    <a:pt x="4007" y="3177"/>
                    <a:pt x="4004" y="3180"/>
                  </a:cubicBezTo>
                  <a:cubicBezTo>
                    <a:pt x="4001" y="3184"/>
                    <a:pt x="3996" y="3184"/>
                    <a:pt x="3993" y="3181"/>
                  </a:cubicBezTo>
                  <a:close/>
                  <a:moveTo>
                    <a:pt x="3842" y="3062"/>
                  </a:moveTo>
                  <a:lnTo>
                    <a:pt x="3755" y="2992"/>
                  </a:lnTo>
                  <a:cubicBezTo>
                    <a:pt x="3751" y="2990"/>
                    <a:pt x="3751" y="2985"/>
                    <a:pt x="3753" y="2981"/>
                  </a:cubicBezTo>
                  <a:cubicBezTo>
                    <a:pt x="3756" y="2978"/>
                    <a:pt x="3761" y="2977"/>
                    <a:pt x="3765" y="2980"/>
                  </a:cubicBezTo>
                  <a:lnTo>
                    <a:pt x="3852" y="3049"/>
                  </a:lnTo>
                  <a:cubicBezTo>
                    <a:pt x="3856" y="3052"/>
                    <a:pt x="3856" y="3057"/>
                    <a:pt x="3854" y="3061"/>
                  </a:cubicBezTo>
                  <a:cubicBezTo>
                    <a:pt x="3851" y="3064"/>
                    <a:pt x="3846" y="3065"/>
                    <a:pt x="3842" y="3062"/>
                  </a:cubicBezTo>
                  <a:close/>
                  <a:moveTo>
                    <a:pt x="3692" y="2943"/>
                  </a:moveTo>
                  <a:lnTo>
                    <a:pt x="3604" y="2873"/>
                  </a:lnTo>
                  <a:cubicBezTo>
                    <a:pt x="3601" y="2870"/>
                    <a:pt x="3600" y="2865"/>
                    <a:pt x="3603" y="2862"/>
                  </a:cubicBezTo>
                  <a:cubicBezTo>
                    <a:pt x="3606" y="2858"/>
                    <a:pt x="3611" y="2858"/>
                    <a:pt x="3614" y="2860"/>
                  </a:cubicBezTo>
                  <a:lnTo>
                    <a:pt x="3702" y="2930"/>
                  </a:lnTo>
                  <a:cubicBezTo>
                    <a:pt x="3706" y="2933"/>
                    <a:pt x="3706" y="2938"/>
                    <a:pt x="3703" y="2941"/>
                  </a:cubicBezTo>
                  <a:cubicBezTo>
                    <a:pt x="3701" y="2945"/>
                    <a:pt x="3696" y="2945"/>
                    <a:pt x="3692" y="2943"/>
                  </a:cubicBezTo>
                  <a:close/>
                  <a:moveTo>
                    <a:pt x="3542" y="2823"/>
                  </a:moveTo>
                  <a:lnTo>
                    <a:pt x="3454" y="2754"/>
                  </a:lnTo>
                  <a:cubicBezTo>
                    <a:pt x="3451" y="2751"/>
                    <a:pt x="3450" y="2746"/>
                    <a:pt x="3453" y="2742"/>
                  </a:cubicBezTo>
                  <a:cubicBezTo>
                    <a:pt x="3455" y="2739"/>
                    <a:pt x="3460" y="2738"/>
                    <a:pt x="3464" y="2741"/>
                  </a:cubicBezTo>
                  <a:lnTo>
                    <a:pt x="3552" y="2811"/>
                  </a:lnTo>
                  <a:cubicBezTo>
                    <a:pt x="3555" y="2813"/>
                    <a:pt x="3556" y="2818"/>
                    <a:pt x="3553" y="2822"/>
                  </a:cubicBezTo>
                  <a:cubicBezTo>
                    <a:pt x="3550" y="2825"/>
                    <a:pt x="3545" y="2826"/>
                    <a:pt x="3542" y="2823"/>
                  </a:cubicBezTo>
                  <a:close/>
                  <a:moveTo>
                    <a:pt x="3391" y="2704"/>
                  </a:moveTo>
                  <a:lnTo>
                    <a:pt x="3304" y="2634"/>
                  </a:lnTo>
                  <a:cubicBezTo>
                    <a:pt x="3300" y="2631"/>
                    <a:pt x="3300" y="2626"/>
                    <a:pt x="3302" y="2623"/>
                  </a:cubicBezTo>
                  <a:cubicBezTo>
                    <a:pt x="3305" y="2619"/>
                    <a:pt x="3310" y="2619"/>
                    <a:pt x="3314" y="2622"/>
                  </a:cubicBezTo>
                  <a:lnTo>
                    <a:pt x="3401" y="2691"/>
                  </a:lnTo>
                  <a:cubicBezTo>
                    <a:pt x="3405" y="2694"/>
                    <a:pt x="3405" y="2699"/>
                    <a:pt x="3403" y="2703"/>
                  </a:cubicBezTo>
                  <a:cubicBezTo>
                    <a:pt x="3400" y="2706"/>
                    <a:pt x="3395" y="2707"/>
                    <a:pt x="3391" y="2704"/>
                  </a:cubicBezTo>
                  <a:close/>
                  <a:moveTo>
                    <a:pt x="3241" y="2584"/>
                  </a:moveTo>
                  <a:lnTo>
                    <a:pt x="3153" y="2515"/>
                  </a:lnTo>
                  <a:cubicBezTo>
                    <a:pt x="3150" y="2512"/>
                    <a:pt x="3149" y="2507"/>
                    <a:pt x="3152" y="2504"/>
                  </a:cubicBezTo>
                  <a:cubicBezTo>
                    <a:pt x="3155" y="2500"/>
                    <a:pt x="3160" y="2500"/>
                    <a:pt x="3163" y="2502"/>
                  </a:cubicBezTo>
                  <a:lnTo>
                    <a:pt x="3251" y="2572"/>
                  </a:lnTo>
                  <a:cubicBezTo>
                    <a:pt x="3254" y="2575"/>
                    <a:pt x="3255" y="2580"/>
                    <a:pt x="3252" y="2583"/>
                  </a:cubicBezTo>
                  <a:cubicBezTo>
                    <a:pt x="3249" y="2587"/>
                    <a:pt x="3244" y="2587"/>
                    <a:pt x="3241" y="2584"/>
                  </a:cubicBezTo>
                  <a:close/>
                  <a:moveTo>
                    <a:pt x="3091" y="2465"/>
                  </a:moveTo>
                  <a:lnTo>
                    <a:pt x="3003" y="2395"/>
                  </a:lnTo>
                  <a:cubicBezTo>
                    <a:pt x="2999" y="2393"/>
                    <a:pt x="2999" y="2388"/>
                    <a:pt x="3002" y="2384"/>
                  </a:cubicBezTo>
                  <a:cubicBezTo>
                    <a:pt x="3004" y="2381"/>
                    <a:pt x="3009" y="2380"/>
                    <a:pt x="3013" y="2383"/>
                  </a:cubicBezTo>
                  <a:lnTo>
                    <a:pt x="3101" y="2453"/>
                  </a:lnTo>
                  <a:cubicBezTo>
                    <a:pt x="3104" y="2455"/>
                    <a:pt x="3105" y="2460"/>
                    <a:pt x="3102" y="2464"/>
                  </a:cubicBezTo>
                  <a:cubicBezTo>
                    <a:pt x="3099" y="2467"/>
                    <a:pt x="3094" y="2468"/>
                    <a:pt x="3091" y="2465"/>
                  </a:cubicBezTo>
                  <a:close/>
                  <a:moveTo>
                    <a:pt x="2940" y="2346"/>
                  </a:moveTo>
                  <a:lnTo>
                    <a:pt x="2852" y="2276"/>
                  </a:lnTo>
                  <a:cubicBezTo>
                    <a:pt x="2849" y="2273"/>
                    <a:pt x="2848" y="2268"/>
                    <a:pt x="2851" y="2265"/>
                  </a:cubicBezTo>
                  <a:cubicBezTo>
                    <a:pt x="2854" y="2261"/>
                    <a:pt x="2859" y="2261"/>
                    <a:pt x="2862" y="2264"/>
                  </a:cubicBezTo>
                  <a:lnTo>
                    <a:pt x="2950" y="2333"/>
                  </a:lnTo>
                  <a:cubicBezTo>
                    <a:pt x="2954" y="2336"/>
                    <a:pt x="2954" y="2341"/>
                    <a:pt x="2951" y="2344"/>
                  </a:cubicBezTo>
                  <a:cubicBezTo>
                    <a:pt x="2949" y="2348"/>
                    <a:pt x="2944" y="2348"/>
                    <a:pt x="2940" y="2346"/>
                  </a:cubicBezTo>
                  <a:close/>
                  <a:moveTo>
                    <a:pt x="2790" y="2226"/>
                  </a:moveTo>
                  <a:lnTo>
                    <a:pt x="2702" y="2157"/>
                  </a:lnTo>
                  <a:cubicBezTo>
                    <a:pt x="2699" y="2154"/>
                    <a:pt x="2698" y="2149"/>
                    <a:pt x="2701" y="2145"/>
                  </a:cubicBezTo>
                  <a:cubicBezTo>
                    <a:pt x="2704" y="2142"/>
                    <a:pt x="2709" y="2141"/>
                    <a:pt x="2712" y="2144"/>
                  </a:cubicBezTo>
                  <a:lnTo>
                    <a:pt x="2800" y="2214"/>
                  </a:lnTo>
                  <a:cubicBezTo>
                    <a:pt x="2803" y="2217"/>
                    <a:pt x="2804" y="2222"/>
                    <a:pt x="2801" y="2225"/>
                  </a:cubicBezTo>
                  <a:cubicBezTo>
                    <a:pt x="2798" y="2228"/>
                    <a:pt x="2793" y="2229"/>
                    <a:pt x="2790" y="2226"/>
                  </a:cubicBezTo>
                  <a:close/>
                  <a:moveTo>
                    <a:pt x="2639" y="2107"/>
                  </a:moveTo>
                  <a:lnTo>
                    <a:pt x="2552" y="2037"/>
                  </a:lnTo>
                  <a:cubicBezTo>
                    <a:pt x="2548" y="2035"/>
                    <a:pt x="2548" y="2029"/>
                    <a:pt x="2550" y="2026"/>
                  </a:cubicBezTo>
                  <a:cubicBezTo>
                    <a:pt x="2553" y="2023"/>
                    <a:pt x="2558" y="2022"/>
                    <a:pt x="2562" y="2025"/>
                  </a:cubicBezTo>
                  <a:lnTo>
                    <a:pt x="2649" y="2094"/>
                  </a:lnTo>
                  <a:cubicBezTo>
                    <a:pt x="2653" y="2097"/>
                    <a:pt x="2653" y="2102"/>
                    <a:pt x="2651" y="2106"/>
                  </a:cubicBezTo>
                  <a:cubicBezTo>
                    <a:pt x="2648" y="2109"/>
                    <a:pt x="2643" y="2110"/>
                    <a:pt x="2639" y="2107"/>
                  </a:cubicBezTo>
                  <a:close/>
                  <a:moveTo>
                    <a:pt x="2489" y="1988"/>
                  </a:moveTo>
                  <a:lnTo>
                    <a:pt x="2401" y="1918"/>
                  </a:lnTo>
                  <a:cubicBezTo>
                    <a:pt x="2398" y="1915"/>
                    <a:pt x="2397" y="1910"/>
                    <a:pt x="2400" y="1907"/>
                  </a:cubicBezTo>
                  <a:cubicBezTo>
                    <a:pt x="2403" y="1903"/>
                    <a:pt x="2408" y="1903"/>
                    <a:pt x="2411" y="1905"/>
                  </a:cubicBezTo>
                  <a:lnTo>
                    <a:pt x="2499" y="1975"/>
                  </a:lnTo>
                  <a:cubicBezTo>
                    <a:pt x="2503" y="1978"/>
                    <a:pt x="2503" y="1983"/>
                    <a:pt x="2500" y="1986"/>
                  </a:cubicBezTo>
                  <a:cubicBezTo>
                    <a:pt x="2498" y="1990"/>
                    <a:pt x="2493" y="1990"/>
                    <a:pt x="2489" y="1988"/>
                  </a:cubicBezTo>
                  <a:close/>
                  <a:moveTo>
                    <a:pt x="2339" y="1868"/>
                  </a:moveTo>
                  <a:lnTo>
                    <a:pt x="2251" y="1799"/>
                  </a:lnTo>
                  <a:cubicBezTo>
                    <a:pt x="2248" y="1796"/>
                    <a:pt x="2247" y="1791"/>
                    <a:pt x="2250" y="1787"/>
                  </a:cubicBezTo>
                  <a:cubicBezTo>
                    <a:pt x="2252" y="1784"/>
                    <a:pt x="2257" y="1783"/>
                    <a:pt x="2261" y="1786"/>
                  </a:cubicBezTo>
                  <a:lnTo>
                    <a:pt x="2349" y="1856"/>
                  </a:lnTo>
                  <a:cubicBezTo>
                    <a:pt x="2352" y="1858"/>
                    <a:pt x="2353" y="1863"/>
                    <a:pt x="2350" y="1867"/>
                  </a:cubicBezTo>
                  <a:cubicBezTo>
                    <a:pt x="2347" y="1870"/>
                    <a:pt x="2342" y="1871"/>
                    <a:pt x="2339" y="1868"/>
                  </a:cubicBezTo>
                  <a:close/>
                  <a:moveTo>
                    <a:pt x="2188" y="1749"/>
                  </a:moveTo>
                  <a:lnTo>
                    <a:pt x="2101" y="1679"/>
                  </a:lnTo>
                  <a:cubicBezTo>
                    <a:pt x="2097" y="1676"/>
                    <a:pt x="2097" y="1671"/>
                    <a:pt x="2099" y="1668"/>
                  </a:cubicBezTo>
                  <a:cubicBezTo>
                    <a:pt x="2102" y="1664"/>
                    <a:pt x="2107" y="1664"/>
                    <a:pt x="2111" y="1667"/>
                  </a:cubicBezTo>
                  <a:lnTo>
                    <a:pt x="2198" y="1736"/>
                  </a:lnTo>
                  <a:cubicBezTo>
                    <a:pt x="2202" y="1739"/>
                    <a:pt x="2202" y="1744"/>
                    <a:pt x="2200" y="1747"/>
                  </a:cubicBezTo>
                  <a:cubicBezTo>
                    <a:pt x="2197" y="1751"/>
                    <a:pt x="2192" y="1752"/>
                    <a:pt x="2188" y="1749"/>
                  </a:cubicBezTo>
                  <a:close/>
                  <a:moveTo>
                    <a:pt x="2038" y="1629"/>
                  </a:moveTo>
                  <a:lnTo>
                    <a:pt x="1950" y="1560"/>
                  </a:lnTo>
                  <a:cubicBezTo>
                    <a:pt x="1947" y="1557"/>
                    <a:pt x="1946" y="1552"/>
                    <a:pt x="1949" y="1549"/>
                  </a:cubicBezTo>
                  <a:cubicBezTo>
                    <a:pt x="1952" y="1545"/>
                    <a:pt x="1957" y="1544"/>
                    <a:pt x="1960" y="1547"/>
                  </a:cubicBezTo>
                  <a:lnTo>
                    <a:pt x="2048" y="1617"/>
                  </a:lnTo>
                  <a:cubicBezTo>
                    <a:pt x="2051" y="1620"/>
                    <a:pt x="2052" y="1625"/>
                    <a:pt x="2049" y="1628"/>
                  </a:cubicBezTo>
                  <a:cubicBezTo>
                    <a:pt x="2046" y="1632"/>
                    <a:pt x="2041" y="1632"/>
                    <a:pt x="2038" y="1629"/>
                  </a:cubicBezTo>
                  <a:close/>
                  <a:moveTo>
                    <a:pt x="1888" y="1510"/>
                  </a:moveTo>
                  <a:lnTo>
                    <a:pt x="1800" y="1440"/>
                  </a:lnTo>
                  <a:cubicBezTo>
                    <a:pt x="1796" y="1438"/>
                    <a:pt x="1796" y="1433"/>
                    <a:pt x="1799" y="1429"/>
                  </a:cubicBezTo>
                  <a:cubicBezTo>
                    <a:pt x="1801" y="1426"/>
                    <a:pt x="1806" y="1425"/>
                    <a:pt x="1810" y="1428"/>
                  </a:cubicBezTo>
                  <a:lnTo>
                    <a:pt x="1898" y="1497"/>
                  </a:lnTo>
                  <a:cubicBezTo>
                    <a:pt x="1901" y="1500"/>
                    <a:pt x="1902" y="1505"/>
                    <a:pt x="1899" y="1509"/>
                  </a:cubicBezTo>
                  <a:cubicBezTo>
                    <a:pt x="1896" y="1512"/>
                    <a:pt x="1891" y="1513"/>
                    <a:pt x="1888" y="1510"/>
                  </a:cubicBezTo>
                  <a:close/>
                  <a:moveTo>
                    <a:pt x="1737" y="1391"/>
                  </a:moveTo>
                  <a:lnTo>
                    <a:pt x="1650" y="1321"/>
                  </a:lnTo>
                  <a:cubicBezTo>
                    <a:pt x="1646" y="1318"/>
                    <a:pt x="1645" y="1313"/>
                    <a:pt x="1648" y="1310"/>
                  </a:cubicBezTo>
                  <a:cubicBezTo>
                    <a:pt x="1651" y="1306"/>
                    <a:pt x="1656" y="1306"/>
                    <a:pt x="1659" y="1308"/>
                  </a:cubicBezTo>
                  <a:lnTo>
                    <a:pt x="1747" y="1378"/>
                  </a:lnTo>
                  <a:cubicBezTo>
                    <a:pt x="1751" y="1381"/>
                    <a:pt x="1751" y="1386"/>
                    <a:pt x="1748" y="1389"/>
                  </a:cubicBezTo>
                  <a:cubicBezTo>
                    <a:pt x="1746" y="1393"/>
                    <a:pt x="1741" y="1393"/>
                    <a:pt x="1737" y="1391"/>
                  </a:cubicBezTo>
                  <a:close/>
                  <a:moveTo>
                    <a:pt x="1587" y="1271"/>
                  </a:moveTo>
                  <a:lnTo>
                    <a:pt x="1499" y="1202"/>
                  </a:lnTo>
                  <a:cubicBezTo>
                    <a:pt x="1496" y="1199"/>
                    <a:pt x="1495" y="1194"/>
                    <a:pt x="1498" y="1190"/>
                  </a:cubicBezTo>
                  <a:cubicBezTo>
                    <a:pt x="1501" y="1187"/>
                    <a:pt x="1506" y="1186"/>
                    <a:pt x="1509" y="1189"/>
                  </a:cubicBezTo>
                  <a:lnTo>
                    <a:pt x="1597" y="1259"/>
                  </a:lnTo>
                  <a:cubicBezTo>
                    <a:pt x="1600" y="1261"/>
                    <a:pt x="1601" y="1266"/>
                    <a:pt x="1598" y="1270"/>
                  </a:cubicBezTo>
                  <a:cubicBezTo>
                    <a:pt x="1595" y="1273"/>
                    <a:pt x="1590" y="1274"/>
                    <a:pt x="1587" y="1271"/>
                  </a:cubicBezTo>
                  <a:close/>
                  <a:moveTo>
                    <a:pt x="1436" y="1152"/>
                  </a:moveTo>
                  <a:lnTo>
                    <a:pt x="1349" y="1082"/>
                  </a:lnTo>
                  <a:cubicBezTo>
                    <a:pt x="1345" y="1079"/>
                    <a:pt x="1345" y="1074"/>
                    <a:pt x="1347" y="1071"/>
                  </a:cubicBezTo>
                  <a:cubicBezTo>
                    <a:pt x="1350" y="1068"/>
                    <a:pt x="1355" y="1067"/>
                    <a:pt x="1359" y="1070"/>
                  </a:cubicBezTo>
                  <a:lnTo>
                    <a:pt x="1446" y="1139"/>
                  </a:lnTo>
                  <a:cubicBezTo>
                    <a:pt x="1450" y="1142"/>
                    <a:pt x="1450" y="1147"/>
                    <a:pt x="1448" y="1151"/>
                  </a:cubicBezTo>
                  <a:cubicBezTo>
                    <a:pt x="1445" y="1154"/>
                    <a:pt x="1440" y="1155"/>
                    <a:pt x="1436" y="1152"/>
                  </a:cubicBezTo>
                  <a:close/>
                  <a:moveTo>
                    <a:pt x="1286" y="1032"/>
                  </a:moveTo>
                  <a:lnTo>
                    <a:pt x="1198" y="963"/>
                  </a:lnTo>
                  <a:cubicBezTo>
                    <a:pt x="1195" y="960"/>
                    <a:pt x="1194" y="955"/>
                    <a:pt x="1197" y="952"/>
                  </a:cubicBezTo>
                  <a:cubicBezTo>
                    <a:pt x="1200" y="948"/>
                    <a:pt x="1205" y="948"/>
                    <a:pt x="1208" y="950"/>
                  </a:cubicBezTo>
                  <a:lnTo>
                    <a:pt x="1296" y="1020"/>
                  </a:lnTo>
                  <a:cubicBezTo>
                    <a:pt x="1300" y="1023"/>
                    <a:pt x="1300" y="1028"/>
                    <a:pt x="1297" y="1031"/>
                  </a:cubicBezTo>
                  <a:cubicBezTo>
                    <a:pt x="1295" y="1035"/>
                    <a:pt x="1290" y="1035"/>
                    <a:pt x="1286" y="1032"/>
                  </a:cubicBezTo>
                  <a:close/>
                  <a:moveTo>
                    <a:pt x="1136" y="913"/>
                  </a:moveTo>
                  <a:lnTo>
                    <a:pt x="1048" y="843"/>
                  </a:lnTo>
                  <a:cubicBezTo>
                    <a:pt x="1045" y="841"/>
                    <a:pt x="1044" y="836"/>
                    <a:pt x="1047" y="832"/>
                  </a:cubicBezTo>
                  <a:cubicBezTo>
                    <a:pt x="1049" y="829"/>
                    <a:pt x="1054" y="828"/>
                    <a:pt x="1058" y="831"/>
                  </a:cubicBezTo>
                  <a:lnTo>
                    <a:pt x="1146" y="901"/>
                  </a:lnTo>
                  <a:cubicBezTo>
                    <a:pt x="1149" y="903"/>
                    <a:pt x="1150" y="908"/>
                    <a:pt x="1147" y="912"/>
                  </a:cubicBezTo>
                  <a:cubicBezTo>
                    <a:pt x="1144" y="915"/>
                    <a:pt x="1139" y="916"/>
                    <a:pt x="1136" y="913"/>
                  </a:cubicBezTo>
                  <a:close/>
                  <a:moveTo>
                    <a:pt x="985" y="794"/>
                  </a:moveTo>
                  <a:lnTo>
                    <a:pt x="898" y="724"/>
                  </a:lnTo>
                  <a:cubicBezTo>
                    <a:pt x="894" y="721"/>
                    <a:pt x="894" y="716"/>
                    <a:pt x="896" y="713"/>
                  </a:cubicBezTo>
                  <a:cubicBezTo>
                    <a:pt x="899" y="709"/>
                    <a:pt x="904" y="709"/>
                    <a:pt x="908" y="712"/>
                  </a:cubicBezTo>
                  <a:lnTo>
                    <a:pt x="995" y="781"/>
                  </a:lnTo>
                  <a:cubicBezTo>
                    <a:pt x="999" y="784"/>
                    <a:pt x="999" y="789"/>
                    <a:pt x="997" y="792"/>
                  </a:cubicBezTo>
                  <a:cubicBezTo>
                    <a:pt x="994" y="796"/>
                    <a:pt x="989" y="796"/>
                    <a:pt x="985" y="794"/>
                  </a:cubicBezTo>
                  <a:close/>
                  <a:moveTo>
                    <a:pt x="835" y="674"/>
                  </a:moveTo>
                  <a:lnTo>
                    <a:pt x="747" y="605"/>
                  </a:lnTo>
                  <a:cubicBezTo>
                    <a:pt x="744" y="602"/>
                    <a:pt x="743" y="597"/>
                    <a:pt x="746" y="593"/>
                  </a:cubicBezTo>
                  <a:cubicBezTo>
                    <a:pt x="749" y="590"/>
                    <a:pt x="754" y="589"/>
                    <a:pt x="757" y="592"/>
                  </a:cubicBezTo>
                  <a:lnTo>
                    <a:pt x="845" y="662"/>
                  </a:lnTo>
                  <a:cubicBezTo>
                    <a:pt x="848" y="665"/>
                    <a:pt x="849" y="670"/>
                    <a:pt x="846" y="673"/>
                  </a:cubicBezTo>
                  <a:cubicBezTo>
                    <a:pt x="843" y="677"/>
                    <a:pt x="838" y="677"/>
                    <a:pt x="835" y="674"/>
                  </a:cubicBezTo>
                  <a:close/>
                  <a:moveTo>
                    <a:pt x="685" y="555"/>
                  </a:moveTo>
                  <a:lnTo>
                    <a:pt x="597" y="485"/>
                  </a:lnTo>
                  <a:cubicBezTo>
                    <a:pt x="593" y="483"/>
                    <a:pt x="593" y="478"/>
                    <a:pt x="596" y="474"/>
                  </a:cubicBezTo>
                  <a:cubicBezTo>
                    <a:pt x="598" y="471"/>
                    <a:pt x="603" y="470"/>
                    <a:pt x="607" y="473"/>
                  </a:cubicBezTo>
                  <a:lnTo>
                    <a:pt x="695" y="542"/>
                  </a:lnTo>
                  <a:cubicBezTo>
                    <a:pt x="698" y="545"/>
                    <a:pt x="699" y="550"/>
                    <a:pt x="696" y="554"/>
                  </a:cubicBezTo>
                  <a:cubicBezTo>
                    <a:pt x="693" y="557"/>
                    <a:pt x="688" y="558"/>
                    <a:pt x="685" y="555"/>
                  </a:cubicBezTo>
                  <a:close/>
                  <a:moveTo>
                    <a:pt x="534" y="436"/>
                  </a:moveTo>
                  <a:lnTo>
                    <a:pt x="447" y="366"/>
                  </a:lnTo>
                  <a:cubicBezTo>
                    <a:pt x="443" y="363"/>
                    <a:pt x="442" y="358"/>
                    <a:pt x="445" y="355"/>
                  </a:cubicBezTo>
                  <a:cubicBezTo>
                    <a:pt x="448" y="351"/>
                    <a:pt x="453" y="351"/>
                    <a:pt x="456" y="353"/>
                  </a:cubicBezTo>
                  <a:lnTo>
                    <a:pt x="544" y="423"/>
                  </a:lnTo>
                  <a:cubicBezTo>
                    <a:pt x="548" y="426"/>
                    <a:pt x="548" y="431"/>
                    <a:pt x="545" y="434"/>
                  </a:cubicBezTo>
                  <a:cubicBezTo>
                    <a:pt x="543" y="438"/>
                    <a:pt x="538" y="438"/>
                    <a:pt x="534" y="436"/>
                  </a:cubicBezTo>
                  <a:close/>
                  <a:moveTo>
                    <a:pt x="384" y="316"/>
                  </a:moveTo>
                  <a:lnTo>
                    <a:pt x="296" y="247"/>
                  </a:lnTo>
                  <a:cubicBezTo>
                    <a:pt x="293" y="244"/>
                    <a:pt x="292" y="239"/>
                    <a:pt x="295" y="235"/>
                  </a:cubicBezTo>
                  <a:cubicBezTo>
                    <a:pt x="298" y="232"/>
                    <a:pt x="303" y="231"/>
                    <a:pt x="306" y="234"/>
                  </a:cubicBezTo>
                  <a:lnTo>
                    <a:pt x="394" y="304"/>
                  </a:lnTo>
                  <a:cubicBezTo>
                    <a:pt x="397" y="306"/>
                    <a:pt x="398" y="311"/>
                    <a:pt x="395" y="315"/>
                  </a:cubicBezTo>
                  <a:cubicBezTo>
                    <a:pt x="392" y="318"/>
                    <a:pt x="387" y="319"/>
                    <a:pt x="384" y="316"/>
                  </a:cubicBezTo>
                  <a:close/>
                  <a:moveTo>
                    <a:pt x="233" y="197"/>
                  </a:moveTo>
                  <a:lnTo>
                    <a:pt x="146" y="127"/>
                  </a:lnTo>
                  <a:cubicBezTo>
                    <a:pt x="142" y="124"/>
                    <a:pt x="142" y="119"/>
                    <a:pt x="144" y="116"/>
                  </a:cubicBezTo>
                  <a:cubicBezTo>
                    <a:pt x="147" y="112"/>
                    <a:pt x="152" y="112"/>
                    <a:pt x="156" y="115"/>
                  </a:cubicBezTo>
                  <a:lnTo>
                    <a:pt x="243" y="184"/>
                  </a:lnTo>
                  <a:cubicBezTo>
                    <a:pt x="247" y="187"/>
                    <a:pt x="247" y="192"/>
                    <a:pt x="245" y="196"/>
                  </a:cubicBezTo>
                  <a:cubicBezTo>
                    <a:pt x="242" y="199"/>
                    <a:pt x="237" y="200"/>
                    <a:pt x="233" y="197"/>
                  </a:cubicBezTo>
                  <a:close/>
                  <a:moveTo>
                    <a:pt x="83" y="77"/>
                  </a:moveTo>
                  <a:lnTo>
                    <a:pt x="4" y="15"/>
                  </a:lnTo>
                  <a:cubicBezTo>
                    <a:pt x="1" y="12"/>
                    <a:pt x="0" y="7"/>
                    <a:pt x="3" y="4"/>
                  </a:cubicBezTo>
                  <a:cubicBezTo>
                    <a:pt x="6" y="0"/>
                    <a:pt x="11" y="0"/>
                    <a:pt x="14" y="2"/>
                  </a:cubicBezTo>
                  <a:lnTo>
                    <a:pt x="93" y="65"/>
                  </a:lnTo>
                  <a:cubicBezTo>
                    <a:pt x="97" y="68"/>
                    <a:pt x="97" y="73"/>
                    <a:pt x="94" y="76"/>
                  </a:cubicBezTo>
                  <a:cubicBezTo>
                    <a:pt x="92" y="80"/>
                    <a:pt x="87" y="80"/>
                    <a:pt x="83" y="77"/>
                  </a:cubicBezTo>
                  <a:close/>
                </a:path>
              </a:pathLst>
            </a:custGeom>
            <a:solidFill>
              <a:srgbClr val="000000"/>
            </a:solidFill>
            <a:ln w="476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Line 197"/>
            <p:cNvSpPr>
              <a:spLocks noChangeShapeType="1"/>
            </p:cNvSpPr>
            <p:nvPr/>
          </p:nvSpPr>
          <p:spPr bwMode="auto">
            <a:xfrm flipV="1">
              <a:off x="7083094" y="3886871"/>
              <a:ext cx="1528825" cy="1121173"/>
            </a:xfrm>
            <a:prstGeom prst="line">
              <a:avLst/>
            </a:prstGeom>
            <a:solidFill>
              <a:schemeClr val="bg1"/>
            </a:solidFill>
            <a:ln w="7938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198"/>
            <p:cNvSpPr>
              <a:spLocks noChangeShapeType="1"/>
            </p:cNvSpPr>
            <p:nvPr/>
          </p:nvSpPr>
          <p:spPr bwMode="auto">
            <a:xfrm flipV="1">
              <a:off x="4788024" y="3886871"/>
              <a:ext cx="1528827" cy="112117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Line 199"/>
            <p:cNvSpPr>
              <a:spLocks noChangeShapeType="1"/>
            </p:cNvSpPr>
            <p:nvPr/>
          </p:nvSpPr>
          <p:spPr bwMode="auto">
            <a:xfrm>
              <a:off x="6316851" y="3886871"/>
              <a:ext cx="2295068" cy="128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200"/>
            <p:cNvSpPr>
              <a:spLocks noChangeShapeType="1"/>
            </p:cNvSpPr>
            <p:nvPr/>
          </p:nvSpPr>
          <p:spPr bwMode="auto">
            <a:xfrm>
              <a:off x="4788024" y="5008044"/>
              <a:ext cx="2295070" cy="128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Line 201"/>
            <p:cNvSpPr>
              <a:spLocks noChangeShapeType="1"/>
            </p:cNvSpPr>
            <p:nvPr/>
          </p:nvSpPr>
          <p:spPr bwMode="auto">
            <a:xfrm flipV="1">
              <a:off x="6843947" y="2834970"/>
              <a:ext cx="763803" cy="560587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Line 202"/>
            <p:cNvSpPr>
              <a:spLocks noChangeShapeType="1"/>
            </p:cNvSpPr>
            <p:nvPr/>
          </p:nvSpPr>
          <p:spPr bwMode="auto">
            <a:xfrm flipV="1">
              <a:off x="5695802" y="2834970"/>
              <a:ext cx="763803" cy="560587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Line 203"/>
            <p:cNvSpPr>
              <a:spLocks noChangeShapeType="1"/>
            </p:cNvSpPr>
            <p:nvPr/>
          </p:nvSpPr>
          <p:spPr bwMode="auto">
            <a:xfrm>
              <a:off x="6459605" y="2834970"/>
              <a:ext cx="1148145" cy="128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Line 204"/>
            <p:cNvSpPr>
              <a:spLocks noChangeShapeType="1"/>
            </p:cNvSpPr>
            <p:nvPr/>
          </p:nvSpPr>
          <p:spPr bwMode="auto">
            <a:xfrm>
              <a:off x="5695802" y="3395557"/>
              <a:ext cx="1148145" cy="128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Line 205"/>
            <p:cNvSpPr>
              <a:spLocks noChangeShapeType="1"/>
            </p:cNvSpPr>
            <p:nvPr/>
          </p:nvSpPr>
          <p:spPr bwMode="auto">
            <a:xfrm flipV="1">
              <a:off x="6746337" y="2205112"/>
              <a:ext cx="384341" cy="279652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Line 206"/>
            <p:cNvSpPr>
              <a:spLocks noChangeShapeType="1"/>
            </p:cNvSpPr>
            <p:nvPr/>
          </p:nvSpPr>
          <p:spPr bwMode="auto">
            <a:xfrm flipV="1">
              <a:off x="6172874" y="2205112"/>
              <a:ext cx="383121" cy="279652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Line 207"/>
            <p:cNvSpPr>
              <a:spLocks noChangeShapeType="1"/>
            </p:cNvSpPr>
            <p:nvPr/>
          </p:nvSpPr>
          <p:spPr bwMode="auto">
            <a:xfrm>
              <a:off x="6555996" y="2205112"/>
              <a:ext cx="574682" cy="128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Line 208"/>
            <p:cNvSpPr>
              <a:spLocks noChangeShapeType="1"/>
            </p:cNvSpPr>
            <p:nvPr/>
          </p:nvSpPr>
          <p:spPr bwMode="auto">
            <a:xfrm>
              <a:off x="6172874" y="2484764"/>
              <a:ext cx="573462" cy="1283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99"/>
            <p:cNvSpPr>
              <a:spLocks/>
            </p:cNvSpPr>
            <p:nvPr/>
          </p:nvSpPr>
          <p:spPr bwMode="auto">
            <a:xfrm>
              <a:off x="5687394" y="3259617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99"/>
            <p:cNvSpPr>
              <a:spLocks/>
            </p:cNvSpPr>
            <p:nvPr/>
          </p:nvSpPr>
          <p:spPr bwMode="auto">
            <a:xfrm>
              <a:off x="6077703" y="2976079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184"/>
            <p:cNvSpPr>
              <a:spLocks/>
            </p:cNvSpPr>
            <p:nvPr/>
          </p:nvSpPr>
          <p:spPr bwMode="auto">
            <a:xfrm>
              <a:off x="6173485" y="2346220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184"/>
            <p:cNvSpPr>
              <a:spLocks/>
            </p:cNvSpPr>
            <p:nvPr/>
          </p:nvSpPr>
          <p:spPr bwMode="auto">
            <a:xfrm>
              <a:off x="6365045" y="2205110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184"/>
            <p:cNvSpPr>
              <a:spLocks/>
            </p:cNvSpPr>
            <p:nvPr/>
          </p:nvSpPr>
          <p:spPr bwMode="auto">
            <a:xfrm>
              <a:off x="6651167" y="2205690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99"/>
            <p:cNvSpPr>
              <a:spLocks/>
            </p:cNvSpPr>
            <p:nvPr/>
          </p:nvSpPr>
          <p:spPr bwMode="auto">
            <a:xfrm>
              <a:off x="7121691" y="2834970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99"/>
            <p:cNvSpPr>
              <a:spLocks/>
            </p:cNvSpPr>
            <p:nvPr/>
          </p:nvSpPr>
          <p:spPr bwMode="auto">
            <a:xfrm>
              <a:off x="6459606" y="2351901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84"/>
            <p:cNvSpPr>
              <a:spLocks/>
            </p:cNvSpPr>
            <p:nvPr/>
          </p:nvSpPr>
          <p:spPr bwMode="auto">
            <a:xfrm>
              <a:off x="6825645" y="2836253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84"/>
            <p:cNvSpPr>
              <a:spLocks/>
            </p:cNvSpPr>
            <p:nvPr/>
          </p:nvSpPr>
          <p:spPr bwMode="auto">
            <a:xfrm>
              <a:off x="6929159" y="2979968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84"/>
            <p:cNvSpPr>
              <a:spLocks/>
            </p:cNvSpPr>
            <p:nvPr/>
          </p:nvSpPr>
          <p:spPr bwMode="auto">
            <a:xfrm>
              <a:off x="6361995" y="298064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84"/>
            <p:cNvSpPr>
              <a:spLocks/>
            </p:cNvSpPr>
            <p:nvPr/>
          </p:nvSpPr>
          <p:spPr bwMode="auto">
            <a:xfrm>
              <a:off x="6172105" y="3119790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84"/>
            <p:cNvSpPr>
              <a:spLocks/>
            </p:cNvSpPr>
            <p:nvPr/>
          </p:nvSpPr>
          <p:spPr bwMode="auto">
            <a:xfrm>
              <a:off x="5886142" y="3119795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84"/>
            <p:cNvSpPr>
              <a:spLocks/>
            </p:cNvSpPr>
            <p:nvPr/>
          </p:nvSpPr>
          <p:spPr bwMode="auto">
            <a:xfrm>
              <a:off x="5978140" y="3257013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84"/>
            <p:cNvSpPr>
              <a:spLocks/>
            </p:cNvSpPr>
            <p:nvPr/>
          </p:nvSpPr>
          <p:spPr bwMode="auto">
            <a:xfrm>
              <a:off x="6652387" y="2975436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84"/>
            <p:cNvSpPr>
              <a:spLocks/>
            </p:cNvSpPr>
            <p:nvPr/>
          </p:nvSpPr>
          <p:spPr bwMode="auto">
            <a:xfrm>
              <a:off x="6261882" y="2834674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84"/>
            <p:cNvSpPr>
              <a:spLocks/>
            </p:cNvSpPr>
            <p:nvPr/>
          </p:nvSpPr>
          <p:spPr bwMode="auto">
            <a:xfrm>
              <a:off x="6538358" y="2838483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651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99"/>
            <p:cNvSpPr>
              <a:spLocks/>
            </p:cNvSpPr>
            <p:nvPr/>
          </p:nvSpPr>
          <p:spPr bwMode="auto">
            <a:xfrm>
              <a:off x="6117968" y="3887512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99"/>
            <p:cNvSpPr>
              <a:spLocks/>
            </p:cNvSpPr>
            <p:nvPr/>
          </p:nvSpPr>
          <p:spPr bwMode="auto">
            <a:xfrm>
              <a:off x="6411251" y="3886870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99"/>
            <p:cNvSpPr>
              <a:spLocks/>
            </p:cNvSpPr>
            <p:nvPr/>
          </p:nvSpPr>
          <p:spPr bwMode="auto">
            <a:xfrm>
              <a:off x="6699972" y="3891140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99"/>
            <p:cNvSpPr>
              <a:spLocks/>
            </p:cNvSpPr>
            <p:nvPr/>
          </p:nvSpPr>
          <p:spPr bwMode="auto">
            <a:xfrm>
              <a:off x="6986093" y="3891139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99"/>
            <p:cNvSpPr>
              <a:spLocks/>
            </p:cNvSpPr>
            <p:nvPr/>
          </p:nvSpPr>
          <p:spPr bwMode="auto">
            <a:xfrm>
              <a:off x="5932959" y="4027339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99"/>
            <p:cNvSpPr>
              <a:spLocks/>
            </p:cNvSpPr>
            <p:nvPr/>
          </p:nvSpPr>
          <p:spPr bwMode="auto">
            <a:xfrm>
              <a:off x="6221680" y="4026696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99"/>
            <p:cNvSpPr>
              <a:spLocks/>
            </p:cNvSpPr>
            <p:nvPr/>
          </p:nvSpPr>
          <p:spPr bwMode="auto">
            <a:xfrm>
              <a:off x="6512458" y="4026695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99"/>
            <p:cNvSpPr>
              <a:spLocks/>
            </p:cNvSpPr>
            <p:nvPr/>
          </p:nvSpPr>
          <p:spPr bwMode="auto">
            <a:xfrm>
              <a:off x="6792276" y="4030967"/>
              <a:ext cx="478292" cy="139827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89"/>
            <p:cNvSpPr>
              <a:spLocks noEditPoints="1"/>
            </p:cNvSpPr>
            <p:nvPr/>
          </p:nvSpPr>
          <p:spPr bwMode="auto">
            <a:xfrm>
              <a:off x="6601141" y="1544466"/>
              <a:ext cx="449008" cy="3468710"/>
            </a:xfrm>
            <a:custGeom>
              <a:avLst/>
              <a:gdLst>
                <a:gd name="T0" fmla="*/ 2147483647 w 1061"/>
                <a:gd name="T1" fmla="*/ 2147483647 h 5587"/>
                <a:gd name="T2" fmla="*/ 2147483647 w 1061"/>
                <a:gd name="T3" fmla="*/ 2147483647 h 5587"/>
                <a:gd name="T4" fmla="*/ 2147483647 w 1061"/>
                <a:gd name="T5" fmla="*/ 2147483647 h 5587"/>
                <a:gd name="T6" fmla="*/ 2147483647 w 1061"/>
                <a:gd name="T7" fmla="*/ 2147483647 h 5587"/>
                <a:gd name="T8" fmla="*/ 2147483647 w 1061"/>
                <a:gd name="T9" fmla="*/ 2147483647 h 5587"/>
                <a:gd name="T10" fmla="*/ 2147483647 w 1061"/>
                <a:gd name="T11" fmla="*/ 2147483647 h 5587"/>
                <a:gd name="T12" fmla="*/ 2147483647 w 1061"/>
                <a:gd name="T13" fmla="*/ 2147483647 h 5587"/>
                <a:gd name="T14" fmla="*/ 2147483647 w 1061"/>
                <a:gd name="T15" fmla="*/ 2147483647 h 5587"/>
                <a:gd name="T16" fmla="*/ 2147483647 w 1061"/>
                <a:gd name="T17" fmla="*/ 2147483647 h 5587"/>
                <a:gd name="T18" fmla="*/ 2147483647 w 1061"/>
                <a:gd name="T19" fmla="*/ 2147483647 h 5587"/>
                <a:gd name="T20" fmla="*/ 2147483647 w 1061"/>
                <a:gd name="T21" fmla="*/ 2147483647 h 5587"/>
                <a:gd name="T22" fmla="*/ 2147483647 w 1061"/>
                <a:gd name="T23" fmla="*/ 2147483647 h 5587"/>
                <a:gd name="T24" fmla="*/ 2147483647 w 1061"/>
                <a:gd name="T25" fmla="*/ 2147483647 h 5587"/>
                <a:gd name="T26" fmla="*/ 2147483647 w 1061"/>
                <a:gd name="T27" fmla="*/ 2147483647 h 5587"/>
                <a:gd name="T28" fmla="*/ 2147483647 w 1061"/>
                <a:gd name="T29" fmla="*/ 2147483647 h 5587"/>
                <a:gd name="T30" fmla="*/ 2147483647 w 1061"/>
                <a:gd name="T31" fmla="*/ 2147483647 h 5587"/>
                <a:gd name="T32" fmla="*/ 2147483647 w 1061"/>
                <a:gd name="T33" fmla="*/ 2147483647 h 5587"/>
                <a:gd name="T34" fmla="*/ 2147483647 w 1061"/>
                <a:gd name="T35" fmla="*/ 2147483647 h 5587"/>
                <a:gd name="T36" fmla="*/ 2147483647 w 1061"/>
                <a:gd name="T37" fmla="*/ 2147483647 h 5587"/>
                <a:gd name="T38" fmla="*/ 2147483647 w 1061"/>
                <a:gd name="T39" fmla="*/ 2147483647 h 5587"/>
                <a:gd name="T40" fmla="*/ 2147483647 w 1061"/>
                <a:gd name="T41" fmla="*/ 2147483647 h 5587"/>
                <a:gd name="T42" fmla="*/ 2147483647 w 1061"/>
                <a:gd name="T43" fmla="*/ 2147483647 h 5587"/>
                <a:gd name="T44" fmla="*/ 2147483647 w 1061"/>
                <a:gd name="T45" fmla="*/ 2147483647 h 5587"/>
                <a:gd name="T46" fmla="*/ 2147483647 w 1061"/>
                <a:gd name="T47" fmla="*/ 2147483647 h 5587"/>
                <a:gd name="T48" fmla="*/ 2147483647 w 1061"/>
                <a:gd name="T49" fmla="*/ 2147483647 h 5587"/>
                <a:gd name="T50" fmla="*/ 2147483647 w 1061"/>
                <a:gd name="T51" fmla="*/ 2147483647 h 5587"/>
                <a:gd name="T52" fmla="*/ 2147483647 w 1061"/>
                <a:gd name="T53" fmla="*/ 2147483647 h 5587"/>
                <a:gd name="T54" fmla="*/ 2147483647 w 1061"/>
                <a:gd name="T55" fmla="*/ 2147483647 h 5587"/>
                <a:gd name="T56" fmla="*/ 2147483647 w 1061"/>
                <a:gd name="T57" fmla="*/ 2147483647 h 5587"/>
                <a:gd name="T58" fmla="*/ 2147483647 w 1061"/>
                <a:gd name="T59" fmla="*/ 2147483647 h 5587"/>
                <a:gd name="T60" fmla="*/ 2147483647 w 1061"/>
                <a:gd name="T61" fmla="*/ 2147483647 h 5587"/>
                <a:gd name="T62" fmla="*/ 2147483647 w 1061"/>
                <a:gd name="T63" fmla="*/ 2147483647 h 5587"/>
                <a:gd name="T64" fmla="*/ 2147483647 w 1061"/>
                <a:gd name="T65" fmla="*/ 2147483647 h 5587"/>
                <a:gd name="T66" fmla="*/ 2147483647 w 1061"/>
                <a:gd name="T67" fmla="*/ 2147483647 h 5587"/>
                <a:gd name="T68" fmla="*/ 2147483647 w 1061"/>
                <a:gd name="T69" fmla="*/ 2147483647 h 5587"/>
                <a:gd name="T70" fmla="*/ 2147483647 w 1061"/>
                <a:gd name="T71" fmla="*/ 2147483647 h 5587"/>
                <a:gd name="T72" fmla="*/ 2147483647 w 1061"/>
                <a:gd name="T73" fmla="*/ 2147483647 h 5587"/>
                <a:gd name="T74" fmla="*/ 2147483647 w 1061"/>
                <a:gd name="T75" fmla="*/ 2147483647 h 5587"/>
                <a:gd name="T76" fmla="*/ 2147483647 w 1061"/>
                <a:gd name="T77" fmla="*/ 2147483647 h 5587"/>
                <a:gd name="T78" fmla="*/ 2147483647 w 1061"/>
                <a:gd name="T79" fmla="*/ 2147483647 h 5587"/>
                <a:gd name="T80" fmla="*/ 2147483647 w 1061"/>
                <a:gd name="T81" fmla="*/ 2147483647 h 5587"/>
                <a:gd name="T82" fmla="*/ 2147483647 w 1061"/>
                <a:gd name="T83" fmla="*/ 2147483647 h 5587"/>
                <a:gd name="T84" fmla="*/ 2147483647 w 1061"/>
                <a:gd name="T85" fmla="*/ 2147483647 h 5587"/>
                <a:gd name="T86" fmla="*/ 2147483647 w 1061"/>
                <a:gd name="T87" fmla="*/ 2147483647 h 5587"/>
                <a:gd name="T88" fmla="*/ 2147483647 w 1061"/>
                <a:gd name="T89" fmla="*/ 2147483647 h 5587"/>
                <a:gd name="T90" fmla="*/ 2147483647 w 1061"/>
                <a:gd name="T91" fmla="*/ 2147483647 h 5587"/>
                <a:gd name="T92" fmla="*/ 2147483647 w 1061"/>
                <a:gd name="T93" fmla="*/ 2147483647 h 5587"/>
                <a:gd name="T94" fmla="*/ 2147483647 w 1061"/>
                <a:gd name="T95" fmla="*/ 2147483647 h 5587"/>
                <a:gd name="T96" fmla="*/ 2147483647 w 1061"/>
                <a:gd name="T97" fmla="*/ 2147483647 h 5587"/>
                <a:gd name="T98" fmla="*/ 2147483647 w 1061"/>
                <a:gd name="T99" fmla="*/ 2147483647 h 5587"/>
                <a:gd name="T100" fmla="*/ 2147483647 w 1061"/>
                <a:gd name="T101" fmla="*/ 2147483647 h 5587"/>
                <a:gd name="T102" fmla="*/ 2147483647 w 1061"/>
                <a:gd name="T103" fmla="*/ 2147483647 h 55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61"/>
                <a:gd name="T157" fmla="*/ 0 h 5587"/>
                <a:gd name="T158" fmla="*/ 1061 w 1061"/>
                <a:gd name="T159" fmla="*/ 5587 h 55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61" h="5587">
                  <a:moveTo>
                    <a:pt x="16" y="7"/>
                  </a:moveTo>
                  <a:lnTo>
                    <a:pt x="37" y="117"/>
                  </a:lnTo>
                  <a:cubicBezTo>
                    <a:pt x="38" y="122"/>
                    <a:pt x="35" y="126"/>
                    <a:pt x="30" y="127"/>
                  </a:cubicBezTo>
                  <a:cubicBezTo>
                    <a:pt x="26" y="127"/>
                    <a:pt x="22" y="125"/>
                    <a:pt x="21" y="120"/>
                  </a:cubicBezTo>
                  <a:lnTo>
                    <a:pt x="0" y="10"/>
                  </a:lnTo>
                  <a:cubicBezTo>
                    <a:pt x="0" y="6"/>
                    <a:pt x="3" y="2"/>
                    <a:pt x="7" y="1"/>
                  </a:cubicBezTo>
                  <a:cubicBezTo>
                    <a:pt x="11" y="0"/>
                    <a:pt x="15" y="3"/>
                    <a:pt x="16" y="7"/>
                  </a:cubicBezTo>
                  <a:close/>
                  <a:moveTo>
                    <a:pt x="52" y="196"/>
                  </a:moveTo>
                  <a:lnTo>
                    <a:pt x="72" y="306"/>
                  </a:lnTo>
                  <a:cubicBezTo>
                    <a:pt x="73" y="310"/>
                    <a:pt x="70" y="314"/>
                    <a:pt x="66" y="315"/>
                  </a:cubicBezTo>
                  <a:cubicBezTo>
                    <a:pt x="61" y="316"/>
                    <a:pt x="57" y="313"/>
                    <a:pt x="56" y="309"/>
                  </a:cubicBezTo>
                  <a:lnTo>
                    <a:pt x="36" y="199"/>
                  </a:lnTo>
                  <a:cubicBezTo>
                    <a:pt x="35" y="194"/>
                    <a:pt x="38" y="190"/>
                    <a:pt x="42" y="189"/>
                  </a:cubicBezTo>
                  <a:cubicBezTo>
                    <a:pt x="47" y="189"/>
                    <a:pt x="51" y="192"/>
                    <a:pt x="52" y="196"/>
                  </a:cubicBezTo>
                  <a:close/>
                  <a:moveTo>
                    <a:pt x="87" y="385"/>
                  </a:moveTo>
                  <a:lnTo>
                    <a:pt x="108" y="495"/>
                  </a:lnTo>
                  <a:cubicBezTo>
                    <a:pt x="108" y="499"/>
                    <a:pt x="106" y="503"/>
                    <a:pt x="101" y="504"/>
                  </a:cubicBezTo>
                  <a:cubicBezTo>
                    <a:pt x="97" y="505"/>
                    <a:pt x="93" y="502"/>
                    <a:pt x="92" y="498"/>
                  </a:cubicBezTo>
                  <a:lnTo>
                    <a:pt x="71" y="388"/>
                  </a:lnTo>
                  <a:cubicBezTo>
                    <a:pt x="70" y="383"/>
                    <a:pt x="73" y="379"/>
                    <a:pt x="78" y="378"/>
                  </a:cubicBezTo>
                  <a:cubicBezTo>
                    <a:pt x="82" y="377"/>
                    <a:pt x="86" y="380"/>
                    <a:pt x="87" y="385"/>
                  </a:cubicBezTo>
                  <a:close/>
                  <a:moveTo>
                    <a:pt x="122" y="573"/>
                  </a:moveTo>
                  <a:lnTo>
                    <a:pt x="143" y="683"/>
                  </a:lnTo>
                  <a:cubicBezTo>
                    <a:pt x="144" y="688"/>
                    <a:pt x="141" y="692"/>
                    <a:pt x="137" y="693"/>
                  </a:cubicBezTo>
                  <a:cubicBezTo>
                    <a:pt x="132" y="694"/>
                    <a:pt x="128" y="691"/>
                    <a:pt x="127" y="686"/>
                  </a:cubicBezTo>
                  <a:lnTo>
                    <a:pt x="107" y="576"/>
                  </a:lnTo>
                  <a:cubicBezTo>
                    <a:pt x="106" y="572"/>
                    <a:pt x="109" y="568"/>
                    <a:pt x="113" y="567"/>
                  </a:cubicBezTo>
                  <a:cubicBezTo>
                    <a:pt x="117" y="566"/>
                    <a:pt x="121" y="569"/>
                    <a:pt x="122" y="573"/>
                  </a:cubicBezTo>
                  <a:close/>
                  <a:moveTo>
                    <a:pt x="158" y="762"/>
                  </a:moveTo>
                  <a:lnTo>
                    <a:pt x="178" y="872"/>
                  </a:lnTo>
                  <a:cubicBezTo>
                    <a:pt x="179" y="876"/>
                    <a:pt x="176" y="881"/>
                    <a:pt x="172" y="881"/>
                  </a:cubicBezTo>
                  <a:cubicBezTo>
                    <a:pt x="168" y="882"/>
                    <a:pt x="163" y="879"/>
                    <a:pt x="163" y="875"/>
                  </a:cubicBezTo>
                  <a:lnTo>
                    <a:pt x="142" y="765"/>
                  </a:lnTo>
                  <a:cubicBezTo>
                    <a:pt x="141" y="761"/>
                    <a:pt x="144" y="756"/>
                    <a:pt x="148" y="756"/>
                  </a:cubicBezTo>
                  <a:cubicBezTo>
                    <a:pt x="153" y="755"/>
                    <a:pt x="157" y="758"/>
                    <a:pt x="158" y="762"/>
                  </a:cubicBezTo>
                  <a:close/>
                  <a:moveTo>
                    <a:pt x="193" y="951"/>
                  </a:moveTo>
                  <a:lnTo>
                    <a:pt x="214" y="1061"/>
                  </a:lnTo>
                  <a:cubicBezTo>
                    <a:pt x="215" y="1065"/>
                    <a:pt x="212" y="1069"/>
                    <a:pt x="207" y="1070"/>
                  </a:cubicBezTo>
                  <a:cubicBezTo>
                    <a:pt x="203" y="1071"/>
                    <a:pt x="199" y="1068"/>
                    <a:pt x="198" y="1064"/>
                  </a:cubicBezTo>
                  <a:lnTo>
                    <a:pt x="177" y="954"/>
                  </a:lnTo>
                  <a:cubicBezTo>
                    <a:pt x="177" y="949"/>
                    <a:pt x="179" y="945"/>
                    <a:pt x="184" y="944"/>
                  </a:cubicBezTo>
                  <a:cubicBezTo>
                    <a:pt x="188" y="944"/>
                    <a:pt x="192" y="946"/>
                    <a:pt x="193" y="951"/>
                  </a:cubicBezTo>
                  <a:close/>
                  <a:moveTo>
                    <a:pt x="228" y="1139"/>
                  </a:moveTo>
                  <a:lnTo>
                    <a:pt x="249" y="1250"/>
                  </a:lnTo>
                  <a:cubicBezTo>
                    <a:pt x="250" y="1254"/>
                    <a:pt x="247" y="1258"/>
                    <a:pt x="243" y="1259"/>
                  </a:cubicBezTo>
                  <a:cubicBezTo>
                    <a:pt x="238" y="1260"/>
                    <a:pt x="234" y="1257"/>
                    <a:pt x="233" y="1252"/>
                  </a:cubicBezTo>
                  <a:lnTo>
                    <a:pt x="213" y="1142"/>
                  </a:lnTo>
                  <a:cubicBezTo>
                    <a:pt x="212" y="1138"/>
                    <a:pt x="215" y="1134"/>
                    <a:pt x="219" y="1133"/>
                  </a:cubicBezTo>
                  <a:cubicBezTo>
                    <a:pt x="223" y="1132"/>
                    <a:pt x="228" y="1135"/>
                    <a:pt x="228" y="1139"/>
                  </a:cubicBezTo>
                  <a:close/>
                  <a:moveTo>
                    <a:pt x="264" y="1328"/>
                  </a:moveTo>
                  <a:lnTo>
                    <a:pt x="284" y="1438"/>
                  </a:lnTo>
                  <a:cubicBezTo>
                    <a:pt x="285" y="1443"/>
                    <a:pt x="282" y="1447"/>
                    <a:pt x="278" y="1448"/>
                  </a:cubicBezTo>
                  <a:cubicBezTo>
                    <a:pt x="274" y="1448"/>
                    <a:pt x="270" y="1446"/>
                    <a:pt x="269" y="1441"/>
                  </a:cubicBezTo>
                  <a:lnTo>
                    <a:pt x="248" y="1331"/>
                  </a:lnTo>
                  <a:cubicBezTo>
                    <a:pt x="247" y="1327"/>
                    <a:pt x="250" y="1323"/>
                    <a:pt x="254" y="1322"/>
                  </a:cubicBezTo>
                  <a:cubicBezTo>
                    <a:pt x="259" y="1321"/>
                    <a:pt x="263" y="1324"/>
                    <a:pt x="264" y="1328"/>
                  </a:cubicBezTo>
                  <a:close/>
                  <a:moveTo>
                    <a:pt x="299" y="1517"/>
                  </a:moveTo>
                  <a:lnTo>
                    <a:pt x="320" y="1627"/>
                  </a:lnTo>
                  <a:cubicBezTo>
                    <a:pt x="321" y="1631"/>
                    <a:pt x="318" y="1635"/>
                    <a:pt x="313" y="1636"/>
                  </a:cubicBezTo>
                  <a:cubicBezTo>
                    <a:pt x="309" y="1637"/>
                    <a:pt x="305" y="1634"/>
                    <a:pt x="304" y="1630"/>
                  </a:cubicBezTo>
                  <a:lnTo>
                    <a:pt x="283" y="1520"/>
                  </a:lnTo>
                  <a:cubicBezTo>
                    <a:pt x="283" y="1515"/>
                    <a:pt x="286" y="1511"/>
                    <a:pt x="290" y="1510"/>
                  </a:cubicBezTo>
                  <a:cubicBezTo>
                    <a:pt x="294" y="1510"/>
                    <a:pt x="298" y="1513"/>
                    <a:pt x="299" y="1517"/>
                  </a:cubicBezTo>
                  <a:close/>
                  <a:moveTo>
                    <a:pt x="335" y="1706"/>
                  </a:moveTo>
                  <a:lnTo>
                    <a:pt x="355" y="1816"/>
                  </a:lnTo>
                  <a:cubicBezTo>
                    <a:pt x="356" y="1820"/>
                    <a:pt x="353" y="1824"/>
                    <a:pt x="349" y="1825"/>
                  </a:cubicBezTo>
                  <a:cubicBezTo>
                    <a:pt x="344" y="1826"/>
                    <a:pt x="340" y="1823"/>
                    <a:pt x="339" y="1819"/>
                  </a:cubicBezTo>
                  <a:lnTo>
                    <a:pt x="319" y="1709"/>
                  </a:lnTo>
                  <a:cubicBezTo>
                    <a:pt x="318" y="1704"/>
                    <a:pt x="321" y="1700"/>
                    <a:pt x="325" y="1699"/>
                  </a:cubicBezTo>
                  <a:cubicBezTo>
                    <a:pt x="330" y="1698"/>
                    <a:pt x="334" y="1701"/>
                    <a:pt x="335" y="1706"/>
                  </a:cubicBezTo>
                  <a:close/>
                  <a:moveTo>
                    <a:pt x="370" y="1894"/>
                  </a:moveTo>
                  <a:lnTo>
                    <a:pt x="391" y="2004"/>
                  </a:lnTo>
                  <a:cubicBezTo>
                    <a:pt x="391" y="2009"/>
                    <a:pt x="389" y="2013"/>
                    <a:pt x="384" y="2014"/>
                  </a:cubicBezTo>
                  <a:cubicBezTo>
                    <a:pt x="380" y="2015"/>
                    <a:pt x="376" y="2012"/>
                    <a:pt x="375" y="2007"/>
                  </a:cubicBezTo>
                  <a:lnTo>
                    <a:pt x="354" y="1897"/>
                  </a:lnTo>
                  <a:cubicBezTo>
                    <a:pt x="353" y="1893"/>
                    <a:pt x="356" y="1889"/>
                    <a:pt x="361" y="1888"/>
                  </a:cubicBezTo>
                  <a:cubicBezTo>
                    <a:pt x="365" y="1887"/>
                    <a:pt x="369" y="1890"/>
                    <a:pt x="370" y="1894"/>
                  </a:cubicBezTo>
                  <a:close/>
                  <a:moveTo>
                    <a:pt x="405" y="2083"/>
                  </a:moveTo>
                  <a:lnTo>
                    <a:pt x="426" y="2193"/>
                  </a:lnTo>
                  <a:cubicBezTo>
                    <a:pt x="427" y="2197"/>
                    <a:pt x="424" y="2202"/>
                    <a:pt x="420" y="2202"/>
                  </a:cubicBezTo>
                  <a:cubicBezTo>
                    <a:pt x="415" y="2203"/>
                    <a:pt x="411" y="2200"/>
                    <a:pt x="410" y="2196"/>
                  </a:cubicBezTo>
                  <a:lnTo>
                    <a:pt x="390" y="2086"/>
                  </a:lnTo>
                  <a:cubicBezTo>
                    <a:pt x="389" y="2082"/>
                    <a:pt x="392" y="2077"/>
                    <a:pt x="396" y="2077"/>
                  </a:cubicBezTo>
                  <a:cubicBezTo>
                    <a:pt x="400" y="2076"/>
                    <a:pt x="405" y="2079"/>
                    <a:pt x="405" y="2083"/>
                  </a:cubicBezTo>
                  <a:close/>
                  <a:moveTo>
                    <a:pt x="441" y="2272"/>
                  </a:moveTo>
                  <a:lnTo>
                    <a:pt x="461" y="2382"/>
                  </a:lnTo>
                  <a:cubicBezTo>
                    <a:pt x="462" y="2386"/>
                    <a:pt x="459" y="2390"/>
                    <a:pt x="455" y="2391"/>
                  </a:cubicBezTo>
                  <a:cubicBezTo>
                    <a:pt x="451" y="2392"/>
                    <a:pt x="446" y="2389"/>
                    <a:pt x="446" y="2385"/>
                  </a:cubicBezTo>
                  <a:lnTo>
                    <a:pt x="425" y="2275"/>
                  </a:lnTo>
                  <a:cubicBezTo>
                    <a:pt x="424" y="2270"/>
                    <a:pt x="427" y="2266"/>
                    <a:pt x="431" y="2265"/>
                  </a:cubicBezTo>
                  <a:cubicBezTo>
                    <a:pt x="436" y="2265"/>
                    <a:pt x="440" y="2267"/>
                    <a:pt x="441" y="2272"/>
                  </a:cubicBezTo>
                  <a:close/>
                  <a:moveTo>
                    <a:pt x="476" y="2460"/>
                  </a:moveTo>
                  <a:lnTo>
                    <a:pt x="497" y="2571"/>
                  </a:lnTo>
                  <a:cubicBezTo>
                    <a:pt x="498" y="2575"/>
                    <a:pt x="495" y="2579"/>
                    <a:pt x="490" y="2580"/>
                  </a:cubicBezTo>
                  <a:cubicBezTo>
                    <a:pt x="486" y="2581"/>
                    <a:pt x="482" y="2578"/>
                    <a:pt x="481" y="2573"/>
                  </a:cubicBezTo>
                  <a:lnTo>
                    <a:pt x="460" y="2463"/>
                  </a:lnTo>
                  <a:cubicBezTo>
                    <a:pt x="460" y="2459"/>
                    <a:pt x="462" y="2455"/>
                    <a:pt x="467" y="2454"/>
                  </a:cubicBezTo>
                  <a:cubicBezTo>
                    <a:pt x="471" y="2453"/>
                    <a:pt x="475" y="2456"/>
                    <a:pt x="476" y="2460"/>
                  </a:cubicBezTo>
                  <a:close/>
                  <a:moveTo>
                    <a:pt x="511" y="2649"/>
                  </a:moveTo>
                  <a:lnTo>
                    <a:pt x="532" y="2759"/>
                  </a:lnTo>
                  <a:cubicBezTo>
                    <a:pt x="533" y="2764"/>
                    <a:pt x="530" y="2768"/>
                    <a:pt x="526" y="2769"/>
                  </a:cubicBezTo>
                  <a:cubicBezTo>
                    <a:pt x="521" y="2769"/>
                    <a:pt x="517" y="2767"/>
                    <a:pt x="516" y="2762"/>
                  </a:cubicBezTo>
                  <a:lnTo>
                    <a:pt x="496" y="2652"/>
                  </a:lnTo>
                  <a:cubicBezTo>
                    <a:pt x="495" y="2648"/>
                    <a:pt x="498" y="2644"/>
                    <a:pt x="502" y="2643"/>
                  </a:cubicBezTo>
                  <a:cubicBezTo>
                    <a:pt x="506" y="2642"/>
                    <a:pt x="511" y="2645"/>
                    <a:pt x="511" y="2649"/>
                  </a:cubicBezTo>
                  <a:close/>
                  <a:moveTo>
                    <a:pt x="547" y="2838"/>
                  </a:moveTo>
                  <a:lnTo>
                    <a:pt x="567" y="2948"/>
                  </a:lnTo>
                  <a:cubicBezTo>
                    <a:pt x="568" y="2952"/>
                    <a:pt x="565" y="2956"/>
                    <a:pt x="561" y="2957"/>
                  </a:cubicBezTo>
                  <a:cubicBezTo>
                    <a:pt x="557" y="2958"/>
                    <a:pt x="553" y="2955"/>
                    <a:pt x="552" y="2951"/>
                  </a:cubicBezTo>
                  <a:lnTo>
                    <a:pt x="531" y="2841"/>
                  </a:lnTo>
                  <a:cubicBezTo>
                    <a:pt x="530" y="2836"/>
                    <a:pt x="533" y="2832"/>
                    <a:pt x="537" y="2831"/>
                  </a:cubicBezTo>
                  <a:cubicBezTo>
                    <a:pt x="542" y="2831"/>
                    <a:pt x="546" y="2834"/>
                    <a:pt x="547" y="2838"/>
                  </a:cubicBezTo>
                  <a:close/>
                  <a:moveTo>
                    <a:pt x="582" y="3027"/>
                  </a:moveTo>
                  <a:lnTo>
                    <a:pt x="603" y="3137"/>
                  </a:lnTo>
                  <a:cubicBezTo>
                    <a:pt x="604" y="3141"/>
                    <a:pt x="601" y="3145"/>
                    <a:pt x="596" y="3146"/>
                  </a:cubicBezTo>
                  <a:cubicBezTo>
                    <a:pt x="592" y="3147"/>
                    <a:pt x="588" y="3144"/>
                    <a:pt x="587" y="3140"/>
                  </a:cubicBezTo>
                  <a:lnTo>
                    <a:pt x="566" y="3030"/>
                  </a:lnTo>
                  <a:cubicBezTo>
                    <a:pt x="566" y="3025"/>
                    <a:pt x="569" y="3021"/>
                    <a:pt x="573" y="3020"/>
                  </a:cubicBezTo>
                  <a:cubicBezTo>
                    <a:pt x="577" y="3019"/>
                    <a:pt x="581" y="3022"/>
                    <a:pt x="582" y="3027"/>
                  </a:cubicBezTo>
                  <a:close/>
                  <a:moveTo>
                    <a:pt x="618" y="3215"/>
                  </a:moveTo>
                  <a:lnTo>
                    <a:pt x="638" y="3325"/>
                  </a:lnTo>
                  <a:cubicBezTo>
                    <a:pt x="639" y="3330"/>
                    <a:pt x="636" y="3334"/>
                    <a:pt x="632" y="3335"/>
                  </a:cubicBezTo>
                  <a:cubicBezTo>
                    <a:pt x="627" y="3336"/>
                    <a:pt x="623" y="3333"/>
                    <a:pt x="622" y="3328"/>
                  </a:cubicBezTo>
                  <a:lnTo>
                    <a:pt x="602" y="3218"/>
                  </a:lnTo>
                  <a:cubicBezTo>
                    <a:pt x="601" y="3214"/>
                    <a:pt x="604" y="3210"/>
                    <a:pt x="608" y="3209"/>
                  </a:cubicBezTo>
                  <a:cubicBezTo>
                    <a:pt x="613" y="3208"/>
                    <a:pt x="617" y="3211"/>
                    <a:pt x="618" y="3215"/>
                  </a:cubicBezTo>
                  <a:close/>
                  <a:moveTo>
                    <a:pt x="653" y="3404"/>
                  </a:moveTo>
                  <a:lnTo>
                    <a:pt x="674" y="3514"/>
                  </a:lnTo>
                  <a:cubicBezTo>
                    <a:pt x="674" y="3518"/>
                    <a:pt x="672" y="3523"/>
                    <a:pt x="667" y="3523"/>
                  </a:cubicBezTo>
                  <a:cubicBezTo>
                    <a:pt x="663" y="3524"/>
                    <a:pt x="659" y="3521"/>
                    <a:pt x="658" y="3517"/>
                  </a:cubicBezTo>
                  <a:lnTo>
                    <a:pt x="637" y="3407"/>
                  </a:lnTo>
                  <a:cubicBezTo>
                    <a:pt x="636" y="3403"/>
                    <a:pt x="639" y="3398"/>
                    <a:pt x="644" y="3398"/>
                  </a:cubicBezTo>
                  <a:cubicBezTo>
                    <a:pt x="648" y="3397"/>
                    <a:pt x="652" y="3400"/>
                    <a:pt x="653" y="3404"/>
                  </a:cubicBezTo>
                  <a:close/>
                  <a:moveTo>
                    <a:pt x="688" y="3593"/>
                  </a:moveTo>
                  <a:lnTo>
                    <a:pt x="709" y="3703"/>
                  </a:lnTo>
                  <a:cubicBezTo>
                    <a:pt x="710" y="3707"/>
                    <a:pt x="707" y="3711"/>
                    <a:pt x="703" y="3712"/>
                  </a:cubicBezTo>
                  <a:cubicBezTo>
                    <a:pt x="698" y="3713"/>
                    <a:pt x="694" y="3710"/>
                    <a:pt x="693" y="3706"/>
                  </a:cubicBezTo>
                  <a:lnTo>
                    <a:pt x="673" y="3596"/>
                  </a:lnTo>
                  <a:cubicBezTo>
                    <a:pt x="672" y="3591"/>
                    <a:pt x="675" y="3587"/>
                    <a:pt x="679" y="3586"/>
                  </a:cubicBezTo>
                  <a:cubicBezTo>
                    <a:pt x="683" y="3586"/>
                    <a:pt x="688" y="3588"/>
                    <a:pt x="688" y="3593"/>
                  </a:cubicBezTo>
                  <a:close/>
                  <a:moveTo>
                    <a:pt x="724" y="3781"/>
                  </a:moveTo>
                  <a:lnTo>
                    <a:pt x="744" y="3892"/>
                  </a:lnTo>
                  <a:cubicBezTo>
                    <a:pt x="745" y="3896"/>
                    <a:pt x="742" y="3900"/>
                    <a:pt x="738" y="3901"/>
                  </a:cubicBezTo>
                  <a:cubicBezTo>
                    <a:pt x="734" y="3902"/>
                    <a:pt x="729" y="3899"/>
                    <a:pt x="729" y="3894"/>
                  </a:cubicBezTo>
                  <a:lnTo>
                    <a:pt x="708" y="3784"/>
                  </a:lnTo>
                  <a:cubicBezTo>
                    <a:pt x="707" y="3780"/>
                    <a:pt x="710" y="3776"/>
                    <a:pt x="714" y="3775"/>
                  </a:cubicBezTo>
                  <a:cubicBezTo>
                    <a:pt x="719" y="3774"/>
                    <a:pt x="723" y="3777"/>
                    <a:pt x="724" y="3781"/>
                  </a:cubicBezTo>
                  <a:close/>
                  <a:moveTo>
                    <a:pt x="759" y="3970"/>
                  </a:moveTo>
                  <a:lnTo>
                    <a:pt x="780" y="4080"/>
                  </a:lnTo>
                  <a:cubicBezTo>
                    <a:pt x="781" y="4085"/>
                    <a:pt x="778" y="4089"/>
                    <a:pt x="773" y="4090"/>
                  </a:cubicBezTo>
                  <a:cubicBezTo>
                    <a:pt x="769" y="4090"/>
                    <a:pt x="765" y="4088"/>
                    <a:pt x="764" y="4083"/>
                  </a:cubicBezTo>
                  <a:lnTo>
                    <a:pt x="743" y="3973"/>
                  </a:lnTo>
                  <a:cubicBezTo>
                    <a:pt x="743" y="3969"/>
                    <a:pt x="745" y="3965"/>
                    <a:pt x="750" y="3964"/>
                  </a:cubicBezTo>
                  <a:cubicBezTo>
                    <a:pt x="754" y="3963"/>
                    <a:pt x="758" y="3966"/>
                    <a:pt x="759" y="3970"/>
                  </a:cubicBezTo>
                  <a:close/>
                  <a:moveTo>
                    <a:pt x="794" y="4159"/>
                  </a:moveTo>
                  <a:lnTo>
                    <a:pt x="815" y="4269"/>
                  </a:lnTo>
                  <a:cubicBezTo>
                    <a:pt x="816" y="4273"/>
                    <a:pt x="813" y="4277"/>
                    <a:pt x="809" y="4278"/>
                  </a:cubicBezTo>
                  <a:cubicBezTo>
                    <a:pt x="804" y="4279"/>
                    <a:pt x="800" y="4276"/>
                    <a:pt x="799" y="4272"/>
                  </a:cubicBezTo>
                  <a:lnTo>
                    <a:pt x="779" y="4162"/>
                  </a:lnTo>
                  <a:cubicBezTo>
                    <a:pt x="778" y="4157"/>
                    <a:pt x="781" y="4153"/>
                    <a:pt x="785" y="4152"/>
                  </a:cubicBezTo>
                  <a:cubicBezTo>
                    <a:pt x="789" y="4152"/>
                    <a:pt x="794" y="4155"/>
                    <a:pt x="794" y="4159"/>
                  </a:cubicBezTo>
                  <a:close/>
                  <a:moveTo>
                    <a:pt x="830" y="4348"/>
                  </a:moveTo>
                  <a:lnTo>
                    <a:pt x="850" y="4458"/>
                  </a:lnTo>
                  <a:cubicBezTo>
                    <a:pt x="851" y="4462"/>
                    <a:pt x="848" y="4466"/>
                    <a:pt x="844" y="4467"/>
                  </a:cubicBezTo>
                  <a:cubicBezTo>
                    <a:pt x="840" y="4468"/>
                    <a:pt x="836" y="4465"/>
                    <a:pt x="835" y="4461"/>
                  </a:cubicBezTo>
                  <a:lnTo>
                    <a:pt x="814" y="4351"/>
                  </a:lnTo>
                  <a:cubicBezTo>
                    <a:pt x="813" y="4346"/>
                    <a:pt x="816" y="4342"/>
                    <a:pt x="821" y="4341"/>
                  </a:cubicBezTo>
                  <a:cubicBezTo>
                    <a:pt x="825" y="4340"/>
                    <a:pt x="829" y="4343"/>
                    <a:pt x="830" y="4348"/>
                  </a:cubicBezTo>
                  <a:close/>
                  <a:moveTo>
                    <a:pt x="865" y="4536"/>
                  </a:moveTo>
                  <a:lnTo>
                    <a:pt x="886" y="4646"/>
                  </a:lnTo>
                  <a:cubicBezTo>
                    <a:pt x="887" y="4651"/>
                    <a:pt x="884" y="4655"/>
                    <a:pt x="879" y="4656"/>
                  </a:cubicBezTo>
                  <a:cubicBezTo>
                    <a:pt x="875" y="4657"/>
                    <a:pt x="871" y="4654"/>
                    <a:pt x="870" y="4649"/>
                  </a:cubicBezTo>
                  <a:lnTo>
                    <a:pt x="849" y="4539"/>
                  </a:lnTo>
                  <a:cubicBezTo>
                    <a:pt x="849" y="4535"/>
                    <a:pt x="852" y="4531"/>
                    <a:pt x="856" y="4530"/>
                  </a:cubicBezTo>
                  <a:cubicBezTo>
                    <a:pt x="860" y="4529"/>
                    <a:pt x="864" y="4532"/>
                    <a:pt x="865" y="4536"/>
                  </a:cubicBezTo>
                  <a:close/>
                  <a:moveTo>
                    <a:pt x="901" y="4725"/>
                  </a:moveTo>
                  <a:lnTo>
                    <a:pt x="921" y="4835"/>
                  </a:lnTo>
                  <a:cubicBezTo>
                    <a:pt x="922" y="4839"/>
                    <a:pt x="919" y="4844"/>
                    <a:pt x="915" y="4844"/>
                  </a:cubicBezTo>
                  <a:cubicBezTo>
                    <a:pt x="910" y="4845"/>
                    <a:pt x="906" y="4842"/>
                    <a:pt x="906" y="4838"/>
                  </a:cubicBezTo>
                  <a:lnTo>
                    <a:pt x="885" y="4728"/>
                  </a:lnTo>
                  <a:cubicBezTo>
                    <a:pt x="884" y="4724"/>
                    <a:pt x="887" y="4719"/>
                    <a:pt x="891" y="4719"/>
                  </a:cubicBezTo>
                  <a:cubicBezTo>
                    <a:pt x="896" y="4718"/>
                    <a:pt x="900" y="4721"/>
                    <a:pt x="901" y="4725"/>
                  </a:cubicBezTo>
                  <a:close/>
                  <a:moveTo>
                    <a:pt x="936" y="4914"/>
                  </a:moveTo>
                  <a:lnTo>
                    <a:pt x="957" y="5024"/>
                  </a:lnTo>
                  <a:cubicBezTo>
                    <a:pt x="957" y="5028"/>
                    <a:pt x="955" y="5032"/>
                    <a:pt x="950" y="5033"/>
                  </a:cubicBezTo>
                  <a:cubicBezTo>
                    <a:pt x="946" y="5034"/>
                    <a:pt x="942" y="5031"/>
                    <a:pt x="941" y="5027"/>
                  </a:cubicBezTo>
                  <a:lnTo>
                    <a:pt x="920" y="4917"/>
                  </a:lnTo>
                  <a:cubicBezTo>
                    <a:pt x="919" y="4912"/>
                    <a:pt x="922" y="4908"/>
                    <a:pt x="927" y="4907"/>
                  </a:cubicBezTo>
                  <a:cubicBezTo>
                    <a:pt x="931" y="4906"/>
                    <a:pt x="935" y="4909"/>
                    <a:pt x="936" y="4914"/>
                  </a:cubicBezTo>
                  <a:close/>
                  <a:moveTo>
                    <a:pt x="971" y="5102"/>
                  </a:moveTo>
                  <a:lnTo>
                    <a:pt x="992" y="5212"/>
                  </a:lnTo>
                  <a:cubicBezTo>
                    <a:pt x="993" y="5217"/>
                    <a:pt x="990" y="5221"/>
                    <a:pt x="986" y="5222"/>
                  </a:cubicBezTo>
                  <a:cubicBezTo>
                    <a:pt x="981" y="5223"/>
                    <a:pt x="977" y="5220"/>
                    <a:pt x="976" y="5215"/>
                  </a:cubicBezTo>
                  <a:lnTo>
                    <a:pt x="956" y="5105"/>
                  </a:lnTo>
                  <a:cubicBezTo>
                    <a:pt x="955" y="5101"/>
                    <a:pt x="958" y="5097"/>
                    <a:pt x="962" y="5096"/>
                  </a:cubicBezTo>
                  <a:cubicBezTo>
                    <a:pt x="966" y="5095"/>
                    <a:pt x="971" y="5098"/>
                    <a:pt x="971" y="5102"/>
                  </a:cubicBezTo>
                  <a:close/>
                  <a:moveTo>
                    <a:pt x="1007" y="5291"/>
                  </a:moveTo>
                  <a:lnTo>
                    <a:pt x="1027" y="5401"/>
                  </a:lnTo>
                  <a:cubicBezTo>
                    <a:pt x="1028" y="5406"/>
                    <a:pt x="1025" y="5410"/>
                    <a:pt x="1021" y="5411"/>
                  </a:cubicBezTo>
                  <a:cubicBezTo>
                    <a:pt x="1017" y="5411"/>
                    <a:pt x="1012" y="5408"/>
                    <a:pt x="1012" y="5404"/>
                  </a:cubicBezTo>
                  <a:lnTo>
                    <a:pt x="991" y="5294"/>
                  </a:lnTo>
                  <a:cubicBezTo>
                    <a:pt x="990" y="5290"/>
                    <a:pt x="993" y="5286"/>
                    <a:pt x="997" y="5285"/>
                  </a:cubicBezTo>
                  <a:cubicBezTo>
                    <a:pt x="1002" y="5284"/>
                    <a:pt x="1006" y="5287"/>
                    <a:pt x="1007" y="5291"/>
                  </a:cubicBezTo>
                  <a:close/>
                  <a:moveTo>
                    <a:pt x="1042" y="5480"/>
                  </a:moveTo>
                  <a:lnTo>
                    <a:pt x="1060" y="5576"/>
                  </a:lnTo>
                  <a:cubicBezTo>
                    <a:pt x="1061" y="5581"/>
                    <a:pt x="1058" y="5585"/>
                    <a:pt x="1054" y="5586"/>
                  </a:cubicBezTo>
                  <a:cubicBezTo>
                    <a:pt x="1049" y="5587"/>
                    <a:pt x="1045" y="5584"/>
                    <a:pt x="1044" y="5579"/>
                  </a:cubicBezTo>
                  <a:lnTo>
                    <a:pt x="1026" y="5483"/>
                  </a:lnTo>
                  <a:cubicBezTo>
                    <a:pt x="1026" y="5478"/>
                    <a:pt x="1028" y="5474"/>
                    <a:pt x="1033" y="5473"/>
                  </a:cubicBezTo>
                  <a:cubicBezTo>
                    <a:pt x="1037" y="5473"/>
                    <a:pt x="1041" y="5475"/>
                    <a:pt x="1042" y="5480"/>
                  </a:cubicBezTo>
                  <a:close/>
                </a:path>
              </a:pathLst>
            </a:custGeom>
            <a:solidFill>
              <a:srgbClr val="000000"/>
            </a:solidFill>
            <a:ln w="476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01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ultiply 35"/>
          <p:cNvSpPr/>
          <p:nvPr/>
        </p:nvSpPr>
        <p:spPr bwMode="auto">
          <a:xfrm>
            <a:off x="7016353" y="5585213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65599" y="1268760"/>
            <a:ext cx="4826001" cy="4529668"/>
            <a:chOff x="931333" y="1295400"/>
            <a:chExt cx="7408334" cy="4529668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931333" y="5791200"/>
              <a:ext cx="7408334" cy="338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931333" y="1295400"/>
              <a:ext cx="21167" cy="452966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2" name="Straight Connector 11"/>
          <p:cNvCxnSpPr/>
          <p:nvPr/>
        </p:nvCxnSpPr>
        <p:spPr bwMode="auto">
          <a:xfrm flipV="1">
            <a:off x="4172493" y="1797622"/>
            <a:ext cx="3906381" cy="381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8070408" y="1776395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889997" y="97520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Space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8553945" y="585732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729390" y="1628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7990686" y="581076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</a:t>
            </a:r>
            <a:endParaRPr lang="en-US" sz="18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5372046" y="1385330"/>
            <a:ext cx="1109134" cy="358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340469" y="1031387"/>
            <a:ext cx="3310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Query space and time boundaries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885267" y="1816672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864097" y="266826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/>
              <a:t>α</a:t>
            </a:r>
            <a:r>
              <a:rPr lang="en-US" sz="1800" dirty="0" smtClean="0"/>
              <a:t> = 0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16016" y="5839898"/>
                <a:ext cx="416331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839898"/>
                <a:ext cx="416331" cy="61645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203848" y="6272490"/>
            <a:ext cx="132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tweet rate per R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4355976" y="6309320"/>
            <a:ext cx="436030" cy="2394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171287" y="1782232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Multiply 41"/>
          <p:cNvSpPr/>
          <p:nvPr/>
        </p:nvSpPr>
        <p:spPr bwMode="auto">
          <a:xfrm>
            <a:off x="6025175" y="4951394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43" name="Multiply 42"/>
          <p:cNvSpPr/>
          <p:nvPr/>
        </p:nvSpPr>
        <p:spPr bwMode="auto">
          <a:xfrm>
            <a:off x="5218521" y="4393348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390111" y="5808133"/>
                <a:ext cx="1422249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𝑇</m:t>
                      </m:r>
                      <m:r>
                        <a:rPr lang="en-US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111" y="5808133"/>
                <a:ext cx="1422249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030343" y="2269178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b="1" dirty="0" smtClean="0">
                    <a:solidFill>
                      <a:srgbClr val="C00000"/>
                    </a:solidFill>
                  </a:rPr>
                  <a:t>α</a:t>
                </a:r>
                <a:r>
                  <a:rPr lang="en-US" sz="1800" b="1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en-US" sz="1800" b="1" dirty="0" smtClean="0">
                    <a:solidFill>
                      <a:srgbClr val="C00000"/>
                    </a:solidFill>
                  </a:rPr>
                  <a:t> 0.5</a:t>
                </a:r>
                <a:endParaRPr lang="en-US" sz="1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343" y="2269178"/>
                <a:ext cx="88197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517" t="-8197" r="-68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/>
          <p:cNvSpPr>
            <a:spLocks noGrp="1"/>
          </p:cNvSpPr>
          <p:nvPr>
            <p:ph sz="quarter" idx="1"/>
          </p:nvPr>
        </p:nvSpPr>
        <p:spPr>
          <a:xfrm>
            <a:off x="-38487" y="3645024"/>
            <a:ext cx="3966557" cy="23457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For a given query parameters,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each cell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need to store only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microblogs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last X time units where</a:t>
            </a: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47719" y="5661248"/>
                <a:ext cx="3028137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X = Min(T,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𝑁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19" y="5661248"/>
                <a:ext cx="3028137" cy="624273"/>
              </a:xfrm>
              <a:prstGeom prst="rect">
                <a:avLst/>
              </a:prstGeom>
              <a:blipFill rotWithShape="0">
                <a:blip r:embed="rId5"/>
                <a:stretch>
                  <a:fillRect l="-322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10400" cy="762000"/>
          </a:xfrm>
        </p:spPr>
        <p:txBody>
          <a:bodyPr/>
          <a:lstStyle/>
          <a:p>
            <a:r>
              <a:rPr lang="en-US" dirty="0"/>
              <a:t>Memory Flushing for </a:t>
            </a:r>
            <a:r>
              <a:rPr lang="en-US" dirty="0" err="1"/>
              <a:t>Spatio</a:t>
            </a:r>
            <a:r>
              <a:rPr lang="en-US" dirty="0"/>
              <a:t>-temporal Ranking</a:t>
            </a:r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5496" y="1340768"/>
                <a:ext cx="3944289" cy="222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Segoe UI" pitchFamily="34" charset="0"/>
                          <a:cs typeface="Arial" pitchFamily="34" charset="0"/>
                          <a:sym typeface="Arial" charset="0"/>
                        </a:rPr>
                        <m:t>𝐹</m:t>
                      </m:r>
                      <m:d>
                        <m:d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𝐿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,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</m:e>
                      </m:d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Segoe UI" pitchFamily="34" charset="0"/>
                          <a:cs typeface="Arial" pitchFamily="34" charset="0"/>
                          <a:sym typeface="Arial" charset="0"/>
                        </a:rPr>
                        <m:t>= 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𝛼</m:t>
                      </m:r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𝐷𝑖𝑠𝑡𝑎𝑛𝑐𝑒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(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𝐿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,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.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𝑙𝑜𝑐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) </m:t>
                          </m:r>
                        </m:num>
                        <m:den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𝑀𝑎𝑥𝑅𝑎𝑑𝑖𝑢𝑠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𝑅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0" i="1" dirty="0" smtClean="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latin typeface="Cambria Math" panose="02040503050406030204" pitchFamily="18" charset="0"/>
                  <a:ea typeface="Cambria Math"/>
                  <a:cs typeface="Arial" pitchFamily="34" charset="0"/>
                  <a:sym typeface="Arial" charset="0"/>
                </a:endParaRPr>
              </a:p>
              <a:p>
                <a:endParaRPr lang="en-US" sz="2400" i="1" dirty="0" smtClean="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latin typeface="Cambria Math"/>
                  <a:ea typeface="Cambria Math"/>
                  <a:cs typeface="Arial" pitchFamily="34" charset="0"/>
                  <a:sym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+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1−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𝛼</m:t>
                          </m:r>
                        </m:e>
                      </m:d>
                      <m:f>
                        <m:f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𝑁𝑂𝑊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−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.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𝑡𝑖𝑚𝑒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</m:num>
                        <m:den>
                          <m:func>
                            <m:funcPr>
                              <m:ctrlP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ax</m:t>
                              </m:r>
                            </m:fName>
                            <m:e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𝑇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𝑖𝑚𝑒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𝑇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1340768"/>
                <a:ext cx="3944289" cy="22200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5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49 -0.0037 L 0.00138 0.0004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/>
      <p:bldP spid="19" grpId="0"/>
      <p:bldP spid="22" grpId="0"/>
      <p:bldP spid="24" grpId="0"/>
      <p:bldP spid="25" grpId="0" animBg="1"/>
      <p:bldP spid="26" grpId="0"/>
      <p:bldP spid="42" grpId="0" animBg="1"/>
      <p:bldP spid="43" grpId="0" animBg="1"/>
      <p:bldP spid="44" grpId="0" animBg="1"/>
      <p:bldP spid="46" grpId="0"/>
      <p:bldP spid="47" grpId="0" build="p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ultiply 35"/>
          <p:cNvSpPr/>
          <p:nvPr/>
        </p:nvSpPr>
        <p:spPr bwMode="auto">
          <a:xfrm>
            <a:off x="7016353" y="5585213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65599" y="1268760"/>
            <a:ext cx="4826001" cy="4529668"/>
            <a:chOff x="931333" y="1295400"/>
            <a:chExt cx="7408334" cy="4529668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931333" y="5791200"/>
              <a:ext cx="7408334" cy="338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931333" y="1295400"/>
              <a:ext cx="21167" cy="452966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2" name="Straight Connector 11"/>
          <p:cNvCxnSpPr/>
          <p:nvPr/>
        </p:nvCxnSpPr>
        <p:spPr bwMode="auto">
          <a:xfrm flipV="1">
            <a:off x="4172493" y="1797622"/>
            <a:ext cx="3906381" cy="381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8070408" y="1776395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889997" y="97520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Space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8553945" y="585732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729390" y="1628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7990686" y="581076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</a:t>
            </a:r>
            <a:endParaRPr lang="en-US" sz="18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5372046" y="1385330"/>
            <a:ext cx="1109134" cy="358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340469" y="1031387"/>
            <a:ext cx="3310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Query space and time boundaries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885267" y="1816672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864097" y="266826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/>
              <a:t>α</a:t>
            </a:r>
            <a:r>
              <a:rPr lang="en-US" sz="1800" dirty="0" smtClean="0"/>
              <a:t> = 0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16016" y="5839898"/>
                <a:ext cx="416331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839898"/>
                <a:ext cx="416331" cy="61645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203848" y="6272490"/>
            <a:ext cx="132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tweet rate per R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4355976" y="6309320"/>
            <a:ext cx="436030" cy="2394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171287" y="1782232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Multiply 41"/>
          <p:cNvSpPr/>
          <p:nvPr/>
        </p:nvSpPr>
        <p:spPr bwMode="auto">
          <a:xfrm>
            <a:off x="6025175" y="4951394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43" name="Multiply 42"/>
          <p:cNvSpPr/>
          <p:nvPr/>
        </p:nvSpPr>
        <p:spPr bwMode="auto">
          <a:xfrm>
            <a:off x="5218521" y="4393348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390111" y="5808133"/>
                <a:ext cx="1422249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𝑇</m:t>
                      </m:r>
                      <m:r>
                        <a:rPr lang="en-US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111" y="5808133"/>
                <a:ext cx="1422249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030343" y="2269178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b="1" dirty="0" smtClean="0">
                    <a:solidFill>
                      <a:srgbClr val="C00000"/>
                    </a:solidFill>
                  </a:rPr>
                  <a:t>α</a:t>
                </a:r>
                <a:r>
                  <a:rPr lang="en-US" sz="1800" b="1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en-US" sz="1800" b="1" dirty="0" smtClean="0">
                    <a:solidFill>
                      <a:srgbClr val="C00000"/>
                    </a:solidFill>
                  </a:rPr>
                  <a:t> 0.5</a:t>
                </a:r>
                <a:endParaRPr lang="en-US" sz="1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343" y="2269178"/>
                <a:ext cx="88197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517" t="-8197" r="-68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-36512" y="1103716"/>
            <a:ext cx="4215900" cy="27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endParaRPr lang="en-US" sz="1200" kern="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kern="0" dirty="0" smtClean="0">
              <a:cs typeface="Arial" pitchFamily="34" charset="0"/>
            </a:endParaRPr>
          </a:p>
          <a:p>
            <a:pPr lvl="1"/>
            <a:endParaRPr lang="en-US" sz="1000" kern="0" dirty="0" smtClean="0">
              <a:cs typeface="Arial" pitchFamily="34" charset="0"/>
            </a:endParaRPr>
          </a:p>
          <a:p>
            <a:endParaRPr lang="en-US" kern="0" dirty="0">
              <a:cs typeface="Arial" pitchFamily="34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10400" cy="762000"/>
          </a:xfrm>
        </p:spPr>
        <p:txBody>
          <a:bodyPr/>
          <a:lstStyle/>
          <a:p>
            <a:r>
              <a:rPr lang="en-US" dirty="0"/>
              <a:t>Memory Flushing for </a:t>
            </a:r>
            <a:r>
              <a:rPr lang="en-US" dirty="0" err="1"/>
              <a:t>Spatio</a:t>
            </a:r>
            <a:r>
              <a:rPr lang="en-US" dirty="0"/>
              <a:t>-temporal Ranking</a:t>
            </a:r>
            <a:endParaRPr lang="ar-SA" dirty="0"/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4172493" y="5090524"/>
            <a:ext cx="3064400" cy="296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3707904" y="493549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/>
              <a:t>β</a:t>
            </a:r>
            <a:r>
              <a:rPr lang="en-US" sz="1800" dirty="0" smtClean="0"/>
              <a:t> R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614846" y="5805264"/>
                <a:ext cx="221631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𝑇</m:t>
                      </m:r>
                      <m:r>
                        <a:rPr lang="en-US" sz="1800" b="0" i="1" smtClean="0">
                          <a:latin typeface="Cambria Math"/>
                        </a:rPr>
                        <m:t> (1−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  <m:r>
                        <a:rPr lang="en-US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846" y="5805264"/>
                <a:ext cx="2216312" cy="61824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/>
          <p:cNvCxnSpPr/>
          <p:nvPr/>
        </p:nvCxnSpPr>
        <p:spPr bwMode="auto">
          <a:xfrm>
            <a:off x="6243497" y="1784862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Rectangle 52"/>
          <p:cNvSpPr/>
          <p:nvPr/>
        </p:nvSpPr>
        <p:spPr bwMode="auto">
          <a:xfrm>
            <a:off x="6262546" y="5106440"/>
            <a:ext cx="927790" cy="664691"/>
          </a:xfrm>
          <a:prstGeom prst="rect">
            <a:avLst/>
          </a:prstGeom>
          <a:pattFill prst="dkDnDiag">
            <a:fgClr>
              <a:schemeClr val="tx1"/>
            </a:fgClr>
            <a:bgClr>
              <a:schemeClr val="bg1"/>
            </a:bgClr>
          </a:patt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236651" y="1844189"/>
            <a:ext cx="965063" cy="3934309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/>
              <p:cNvSpPr txBox="1">
                <a:spLocks/>
              </p:cNvSpPr>
              <p:nvPr/>
            </p:nvSpPr>
            <p:spPr bwMode="auto">
              <a:xfrm>
                <a:off x="-61991" y="3933056"/>
                <a:ext cx="3428868" cy="2345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457200" indent="-4572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SzPct val="130000"/>
                  <a:buFont typeface="Arial" pitchFamily="34" charset="0"/>
                  <a:buChar char="■"/>
                  <a:defRPr sz="2400" b="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1pPr>
                <a:lvl2pPr marL="914400" indent="-4572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2" charset="2"/>
                  <a:buChar char="q"/>
                  <a:defRPr sz="20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2pPr>
                <a:lvl3pPr marL="12954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2" charset="2"/>
                  <a:buChar char="Ø"/>
                  <a:defRPr sz="20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3pPr>
                <a:lvl4pPr marL="17526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SzPct val="150000"/>
                  <a:buFont typeface="Courier New" pitchFamily="49" charset="0"/>
                  <a:buChar char="o"/>
                  <a:defRPr sz="20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4pPr>
                <a:lvl5pPr marL="22098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SzPct val="150000"/>
                  <a:buFont typeface="Arial" pitchFamily="34" charset="0"/>
                  <a:buChar char="•"/>
                  <a:defRPr sz="20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5pPr>
                <a:lvl6pPr marL="26670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B90337"/>
                  </a:buClr>
                  <a:buFont typeface="Wingdings" pitchFamily="2" charset="2"/>
                  <a:buChar char="o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31242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B90337"/>
                  </a:buClr>
                  <a:buFont typeface="Wingdings" pitchFamily="2" charset="2"/>
                  <a:buChar char="o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5814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B90337"/>
                  </a:buClr>
                  <a:buFont typeface="Wingdings" pitchFamily="2" charset="2"/>
                  <a:buChar char="o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40386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B90337"/>
                  </a:buClr>
                  <a:buFont typeface="Wingdings" pitchFamily="2" charset="2"/>
                  <a:buChar char="o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2000" dirty="0" smtClean="0">
                    <a:cs typeface="Arial" pitchFamily="34" charset="0"/>
                  </a:rPr>
                  <a:t>Given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  <a:ea typeface="Cambria Math"/>
                        <a:cs typeface="Arial" pitchFamily="34" charset="0"/>
                      </a:rPr>
                      <m:t>0</m:t>
                    </m:r>
                    <m:r>
                      <a:rPr lang="en-US" sz="2000" i="1">
                        <a:latin typeface="Cambria Math"/>
                        <a:ea typeface="Cambria Math"/>
                        <a:cs typeface="Arial" pitchFamily="34" charset="0"/>
                      </a:rPr>
                      <m:t>≤</m:t>
                    </m:r>
                    <m:r>
                      <a:rPr lang="en-US" sz="2000" i="1">
                        <a:latin typeface="Cambria Math"/>
                        <a:ea typeface="Cambria Math"/>
                        <a:cs typeface="Arial" pitchFamily="34" charset="0"/>
                      </a:rPr>
                      <m:t>𝛽</m:t>
                    </m:r>
                    <m:r>
                      <a:rPr lang="en-US" sz="2000" i="1">
                        <a:latin typeface="Cambria Math"/>
                        <a:ea typeface="Cambria Math"/>
                        <a:cs typeface="Arial" pitchFamily="34" charset="0"/>
                      </a:rPr>
                      <m:t> ≤1</m:t>
                    </m:r>
                  </m:oMath>
                </a14:m>
                <a:r>
                  <a:rPr lang="en-US" sz="2000" dirty="0">
                    <a:cs typeface="Arial" pitchFamily="34" charset="0"/>
                  </a:rPr>
                  <a:t>, scarifying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  <a:ea typeface="Cambria Math"/>
                            <a:cs typeface="Arial" pitchFamily="34" charset="0"/>
                          </a:rPr>
                          <m:t>𝛽</m:t>
                        </m:r>
                      </m:e>
                      <m:sup>
                        <m:r>
                          <a:rPr lang="en-US" sz="2000" i="1">
                            <a:latin typeface="Cambria Math"/>
                            <a:ea typeface="Cambria Math"/>
                            <a:cs typeface="Arial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cs typeface="Arial" pitchFamily="34" charset="0"/>
                  </a:rPr>
                  <a:t> accuracy saves storing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  <a:cs typeface="Arial" pitchFamily="34" charset="0"/>
                      </a:rPr>
                      <m:t>𝛽</m:t>
                    </m:r>
                  </m:oMath>
                </a14:m>
                <a:r>
                  <a:rPr lang="en-US" sz="2000" dirty="0">
                    <a:cs typeface="Arial" pitchFamily="34" charset="0"/>
                  </a:rPr>
                  <a:t> of the data</a:t>
                </a:r>
                <a:r>
                  <a:rPr lang="en-US" sz="2000" dirty="0" smtClean="0">
                    <a:cs typeface="Arial" pitchFamily="34" charset="0"/>
                  </a:rPr>
                  <a:t>:</a:t>
                </a:r>
                <a:endParaRPr lang="en-US" sz="2000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61991" y="3933056"/>
                <a:ext cx="3428868" cy="2345795"/>
              </a:xfrm>
              <a:prstGeom prst="rect">
                <a:avLst/>
              </a:prstGeom>
              <a:blipFill rotWithShape="0">
                <a:blip r:embed="rId8"/>
                <a:stretch>
                  <a:fillRect l="-2847" t="-41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54111" y="5301208"/>
                <a:ext cx="4015843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X = Min(T,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(1−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2400" b="0" i="1" smtClean="0">
                        <a:latin typeface="Cambria Math"/>
                      </a:rPr>
                      <m:t>)+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𝑁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11" y="5301208"/>
                <a:ext cx="4015843" cy="624273"/>
              </a:xfrm>
              <a:prstGeom prst="rect">
                <a:avLst/>
              </a:prstGeom>
              <a:blipFill rotWithShape="1">
                <a:blip r:embed="rId9"/>
                <a:stretch>
                  <a:fillRect l="-2276" b="-882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5496" y="1340768"/>
                <a:ext cx="3944289" cy="222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Segoe UI" pitchFamily="34" charset="0"/>
                          <a:cs typeface="Arial" pitchFamily="34" charset="0"/>
                          <a:sym typeface="Arial" charset="0"/>
                        </a:rPr>
                        <m:t>𝐹</m:t>
                      </m:r>
                      <m:d>
                        <m:d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𝐿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,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</m:e>
                      </m:d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Segoe UI" pitchFamily="34" charset="0"/>
                          <a:cs typeface="Arial" pitchFamily="34" charset="0"/>
                          <a:sym typeface="Arial" charset="0"/>
                        </a:rPr>
                        <m:t>= 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𝛼</m:t>
                      </m:r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𝐷𝑖𝑠𝑡𝑎𝑛𝑐𝑒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(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𝐿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,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.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𝑙𝑜𝑐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) </m:t>
                          </m:r>
                        </m:num>
                        <m:den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𝑀𝑎𝑥𝑅𝑎𝑑𝑖𝑢𝑠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𝑅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0" i="1" dirty="0" smtClean="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latin typeface="Cambria Math" panose="02040503050406030204" pitchFamily="18" charset="0"/>
                  <a:ea typeface="Cambria Math"/>
                  <a:cs typeface="Arial" pitchFamily="34" charset="0"/>
                  <a:sym typeface="Arial" charset="0"/>
                </a:endParaRPr>
              </a:p>
              <a:p>
                <a:endParaRPr lang="en-US" sz="2400" i="1" dirty="0" smtClean="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latin typeface="Cambria Math"/>
                  <a:ea typeface="Cambria Math"/>
                  <a:cs typeface="Arial" pitchFamily="34" charset="0"/>
                  <a:sym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+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1−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𝛼</m:t>
                          </m:r>
                        </m:e>
                      </m:d>
                      <m:f>
                        <m:f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𝑁𝑂𝑊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−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.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𝑡𝑖𝑚𝑒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</m:num>
                        <m:den>
                          <m:func>
                            <m:funcPr>
                              <m:ctrlP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ax</m:t>
                              </m:r>
                            </m:fName>
                            <m:e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𝑇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𝑖𝑚𝑒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𝑇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1340768"/>
                <a:ext cx="3944289" cy="22200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85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77 2.96296E-6 L 4.16667E-6 2.96296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/>
      <p:bldP spid="51" grpId="0" animBg="1"/>
      <p:bldP spid="53" grpId="0" animBg="1"/>
      <p:bldP spid="54" grpId="0" animBg="1"/>
      <p:bldP spid="55" grpId="0" build="p" animBg="1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ultiply 35"/>
          <p:cNvSpPr/>
          <p:nvPr/>
        </p:nvSpPr>
        <p:spPr bwMode="auto">
          <a:xfrm>
            <a:off x="7016353" y="5585213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65599" y="1268760"/>
            <a:ext cx="4826001" cy="4529668"/>
            <a:chOff x="931333" y="1295400"/>
            <a:chExt cx="7408334" cy="4529668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931333" y="5791200"/>
              <a:ext cx="7408334" cy="338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 flipV="1">
              <a:off x="931333" y="1295400"/>
              <a:ext cx="21167" cy="452966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2" name="Straight Connector 11"/>
          <p:cNvCxnSpPr/>
          <p:nvPr/>
        </p:nvCxnSpPr>
        <p:spPr bwMode="auto">
          <a:xfrm flipV="1">
            <a:off x="4172493" y="1797622"/>
            <a:ext cx="3906381" cy="381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8070408" y="1776395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889997" y="97520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Space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8553945" y="585732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729390" y="1628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7990686" y="581076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</a:t>
            </a:r>
            <a:endParaRPr lang="en-US" sz="18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5372046" y="1385330"/>
            <a:ext cx="1109134" cy="358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340469" y="1031387"/>
            <a:ext cx="3310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Query space and time boundaries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4885267" y="1816672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864097" y="266826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/>
              <a:t>α</a:t>
            </a:r>
            <a:r>
              <a:rPr lang="en-US" sz="1800" dirty="0" smtClean="0"/>
              <a:t> = 0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16016" y="5839898"/>
                <a:ext cx="416331" cy="616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839898"/>
                <a:ext cx="416331" cy="61645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203848" y="6272490"/>
            <a:ext cx="132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tweet rate per R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4355976" y="6309320"/>
            <a:ext cx="436030" cy="2394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171287" y="1782232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Multiply 41"/>
          <p:cNvSpPr/>
          <p:nvPr/>
        </p:nvSpPr>
        <p:spPr bwMode="auto">
          <a:xfrm>
            <a:off x="6025175" y="4951394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43" name="Multiply 42"/>
          <p:cNvSpPr/>
          <p:nvPr/>
        </p:nvSpPr>
        <p:spPr bwMode="auto">
          <a:xfrm>
            <a:off x="5218521" y="4393348"/>
            <a:ext cx="363959" cy="364067"/>
          </a:xfrm>
          <a:prstGeom prst="mathMultiply">
            <a:avLst/>
          </a:prstGeom>
          <a:solidFill>
            <a:schemeClr val="bg2">
              <a:lumMod val="50000"/>
            </a:schemeClr>
          </a:solidFill>
          <a:ln w="381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030343" y="2269178"/>
                <a:ext cx="881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b="1" dirty="0" smtClean="0">
                    <a:solidFill>
                      <a:srgbClr val="C00000"/>
                    </a:solidFill>
                  </a:rPr>
                  <a:t>α</a:t>
                </a:r>
                <a:r>
                  <a:rPr lang="en-US" sz="1800" b="1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≥</m:t>
                    </m:r>
                  </m:oMath>
                </a14:m>
                <a:r>
                  <a:rPr lang="en-US" sz="1800" b="1" dirty="0" smtClean="0">
                    <a:solidFill>
                      <a:srgbClr val="C00000"/>
                    </a:solidFill>
                  </a:rPr>
                  <a:t> 0.5</a:t>
                </a:r>
                <a:endParaRPr lang="en-US" sz="1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343" y="2269178"/>
                <a:ext cx="881973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5517" t="-8197" r="-68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-36512" y="1103716"/>
            <a:ext cx="4215900" cy="27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endParaRPr lang="en-US" sz="1200" kern="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kern="0" dirty="0" smtClean="0">
              <a:cs typeface="Arial" pitchFamily="34" charset="0"/>
            </a:endParaRPr>
          </a:p>
          <a:p>
            <a:pPr lvl="1"/>
            <a:endParaRPr lang="en-US" sz="1000" kern="0" dirty="0" smtClean="0">
              <a:cs typeface="Arial" pitchFamily="34" charset="0"/>
            </a:endParaRPr>
          </a:p>
          <a:p>
            <a:endParaRPr lang="en-US" kern="0" dirty="0">
              <a:cs typeface="Arial" pitchFamily="34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10400" cy="762000"/>
          </a:xfrm>
        </p:spPr>
        <p:txBody>
          <a:bodyPr/>
          <a:lstStyle/>
          <a:p>
            <a:r>
              <a:rPr lang="en-US" dirty="0"/>
              <a:t>Memory Flushing for </a:t>
            </a:r>
            <a:r>
              <a:rPr lang="en-US" dirty="0" err="1"/>
              <a:t>Spatio</a:t>
            </a:r>
            <a:r>
              <a:rPr lang="en-US" dirty="0"/>
              <a:t>-temporal Ranking</a:t>
            </a:r>
            <a:endParaRPr lang="ar-SA" dirty="0"/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4172493" y="5090524"/>
            <a:ext cx="3064400" cy="296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3707904" y="4935490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/>
              <a:t>β</a:t>
            </a:r>
            <a:r>
              <a:rPr lang="en-US" sz="1800" dirty="0" smtClean="0"/>
              <a:t> R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614846" y="5805264"/>
                <a:ext cx="221631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𝑇</m:t>
                      </m:r>
                      <m:r>
                        <a:rPr lang="en-US" sz="1800" b="0" i="1" smtClean="0">
                          <a:latin typeface="Cambria Math"/>
                        </a:rPr>
                        <m:t> (1−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1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)</m:t>
                      </m:r>
                      <m:r>
                        <a:rPr lang="en-US" sz="1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/>
                            </a:rPr>
                            <m:t>𝑘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846" y="5805264"/>
                <a:ext cx="2216312" cy="61824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/>
          <p:cNvCxnSpPr/>
          <p:nvPr/>
        </p:nvCxnSpPr>
        <p:spPr bwMode="auto">
          <a:xfrm>
            <a:off x="6243497" y="1784862"/>
            <a:ext cx="38099" cy="4072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Rectangle 52"/>
          <p:cNvSpPr/>
          <p:nvPr/>
        </p:nvSpPr>
        <p:spPr bwMode="auto">
          <a:xfrm>
            <a:off x="6262546" y="5106440"/>
            <a:ext cx="927790" cy="664691"/>
          </a:xfrm>
          <a:prstGeom prst="rect">
            <a:avLst/>
          </a:prstGeom>
          <a:pattFill prst="dkDnDiag">
            <a:fgClr>
              <a:schemeClr val="tx1"/>
            </a:fgClr>
            <a:bgClr>
              <a:schemeClr val="bg1"/>
            </a:bgClr>
          </a:patt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236651" y="1844189"/>
            <a:ext cx="965063" cy="3934309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/>
              <p:cNvSpPr txBox="1">
                <a:spLocks/>
              </p:cNvSpPr>
              <p:nvPr/>
            </p:nvSpPr>
            <p:spPr bwMode="auto">
              <a:xfrm>
                <a:off x="-61991" y="3933056"/>
                <a:ext cx="3428868" cy="2345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457200" indent="-4572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SzPct val="130000"/>
                  <a:buFont typeface="Arial" pitchFamily="34" charset="0"/>
                  <a:buChar char="■"/>
                  <a:defRPr sz="2400" b="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1pPr>
                <a:lvl2pPr marL="914400" indent="-4572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2" charset="2"/>
                  <a:buChar char="q"/>
                  <a:defRPr sz="20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2pPr>
                <a:lvl3pPr marL="12954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2" charset="2"/>
                  <a:buChar char="Ø"/>
                  <a:defRPr sz="20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3pPr>
                <a:lvl4pPr marL="17526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SzPct val="150000"/>
                  <a:buFont typeface="Courier New" pitchFamily="49" charset="0"/>
                  <a:buChar char="o"/>
                  <a:defRPr sz="20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4pPr>
                <a:lvl5pPr marL="22098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SzPct val="150000"/>
                  <a:buFont typeface="Arial" pitchFamily="34" charset="0"/>
                  <a:buChar char="•"/>
                  <a:defRPr sz="20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HyhwpEQ"/>
                  </a:defRPr>
                </a:lvl5pPr>
                <a:lvl6pPr marL="26670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B90337"/>
                  </a:buClr>
                  <a:buFont typeface="Wingdings" pitchFamily="2" charset="2"/>
                  <a:buChar char="o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31242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B90337"/>
                  </a:buClr>
                  <a:buFont typeface="Wingdings" pitchFamily="2" charset="2"/>
                  <a:buChar char="o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5814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B90337"/>
                  </a:buClr>
                  <a:buFont typeface="Wingdings" pitchFamily="2" charset="2"/>
                  <a:buChar char="o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4038600" indent="-3810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B90337"/>
                  </a:buClr>
                  <a:buFont typeface="Wingdings" pitchFamily="2" charset="2"/>
                  <a:buChar char="o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2000" dirty="0" smtClean="0">
                    <a:cs typeface="Arial" pitchFamily="34" charset="0"/>
                  </a:rPr>
                  <a:t>Given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/>
                        <a:ea typeface="Cambria Math"/>
                        <a:cs typeface="Arial" pitchFamily="34" charset="0"/>
                      </a:rPr>
                      <m:t>0</m:t>
                    </m:r>
                    <m:r>
                      <a:rPr lang="en-US" sz="2000" i="1">
                        <a:latin typeface="Cambria Math"/>
                        <a:ea typeface="Cambria Math"/>
                        <a:cs typeface="Arial" pitchFamily="34" charset="0"/>
                      </a:rPr>
                      <m:t>≤</m:t>
                    </m:r>
                    <m:r>
                      <a:rPr lang="en-US" sz="2000" i="1">
                        <a:latin typeface="Cambria Math"/>
                        <a:ea typeface="Cambria Math"/>
                        <a:cs typeface="Arial" pitchFamily="34" charset="0"/>
                      </a:rPr>
                      <m:t>𝛽</m:t>
                    </m:r>
                    <m:r>
                      <a:rPr lang="en-US" sz="2000" i="1">
                        <a:latin typeface="Cambria Math"/>
                        <a:ea typeface="Cambria Math"/>
                        <a:cs typeface="Arial" pitchFamily="34" charset="0"/>
                      </a:rPr>
                      <m:t> ≤1</m:t>
                    </m:r>
                  </m:oMath>
                </a14:m>
                <a:r>
                  <a:rPr lang="en-US" sz="2000" dirty="0">
                    <a:cs typeface="Arial" pitchFamily="34" charset="0"/>
                  </a:rPr>
                  <a:t>, scarifying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/>
                            <a:ea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  <a:ea typeface="Cambria Math"/>
                            <a:cs typeface="Arial" pitchFamily="34" charset="0"/>
                          </a:rPr>
                          <m:t>𝛽</m:t>
                        </m:r>
                      </m:e>
                      <m:sup>
                        <m:r>
                          <a:rPr lang="en-US" sz="2000" i="1">
                            <a:latin typeface="Cambria Math"/>
                            <a:ea typeface="Cambria Math"/>
                            <a:cs typeface="Arial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cs typeface="Arial" pitchFamily="34" charset="0"/>
                  </a:rPr>
                  <a:t> accuracy saves storing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  <a:cs typeface="Arial" pitchFamily="34" charset="0"/>
                      </a:rPr>
                      <m:t>𝛽</m:t>
                    </m:r>
                  </m:oMath>
                </a14:m>
                <a:r>
                  <a:rPr lang="en-US" sz="2000" dirty="0">
                    <a:cs typeface="Arial" pitchFamily="34" charset="0"/>
                  </a:rPr>
                  <a:t> of the data</a:t>
                </a:r>
                <a:r>
                  <a:rPr lang="en-US" sz="2000" dirty="0" smtClean="0">
                    <a:cs typeface="Arial" pitchFamily="34" charset="0"/>
                  </a:rPr>
                  <a:t>:</a:t>
                </a:r>
                <a:endParaRPr lang="en-US" sz="2000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61991" y="3933056"/>
                <a:ext cx="3428868" cy="2345795"/>
              </a:xfrm>
              <a:prstGeom prst="rect">
                <a:avLst/>
              </a:prstGeom>
              <a:blipFill rotWithShape="0">
                <a:blip r:embed="rId5"/>
                <a:stretch>
                  <a:fillRect l="-2847" t="-41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54111" y="5301208"/>
                <a:ext cx="4015843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X = Min(T,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(1−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sz="2400" b="0" i="1" smtClean="0">
                        <a:latin typeface="Cambria Math"/>
                      </a:rPr>
                      <m:t>)+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𝑘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𝑁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11" y="5301208"/>
                <a:ext cx="4015843" cy="624273"/>
              </a:xfrm>
              <a:prstGeom prst="rect">
                <a:avLst/>
              </a:prstGeom>
              <a:blipFill rotWithShape="1">
                <a:blip r:embed="rId9"/>
                <a:stretch>
                  <a:fillRect l="-2276" b="-882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5496" y="1340768"/>
                <a:ext cx="3944289" cy="222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Segoe UI" pitchFamily="34" charset="0"/>
                          <a:cs typeface="Arial" pitchFamily="34" charset="0"/>
                          <a:sym typeface="Arial" charset="0"/>
                        </a:rPr>
                        <m:t>𝐹</m:t>
                      </m:r>
                      <m:d>
                        <m:d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𝐿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,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Segoe UI" pitchFamily="34" charset="0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</m:e>
                      </m:d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Segoe UI" pitchFamily="34" charset="0"/>
                          <a:cs typeface="Arial" pitchFamily="34" charset="0"/>
                          <a:sym typeface="Arial" charset="0"/>
                        </a:rPr>
                        <m:t>= 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𝛼</m:t>
                      </m:r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𝐷𝑖𝑠𝑡𝑎𝑛𝑐𝑒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(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𝐿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,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.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𝑙𝑜𝑐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) </m:t>
                          </m:r>
                        </m:num>
                        <m:den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𝑀𝑎𝑥𝑅𝑎𝑑𝑖𝑢𝑠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 panose="02040503050406030204" pitchFamily="18" charset="0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𝑅</m:t>
                          </m:r>
                          <m:r>
                            <a:rPr lang="en-US" sz="2400" b="0" i="1" smtClean="0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0" i="1" dirty="0" smtClean="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latin typeface="Cambria Math" panose="02040503050406030204" pitchFamily="18" charset="0"/>
                  <a:ea typeface="Cambria Math"/>
                  <a:cs typeface="Arial" pitchFamily="34" charset="0"/>
                  <a:sym typeface="Arial" charset="0"/>
                </a:endParaRPr>
              </a:p>
              <a:p>
                <a:endParaRPr lang="en-US" sz="2400" i="1" dirty="0" smtClean="0"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latin typeface="Cambria Math"/>
                  <a:ea typeface="Cambria Math"/>
                  <a:cs typeface="Arial" pitchFamily="34" charset="0"/>
                  <a:sym typeface="Arial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gradFill>
                            <a:gsLst>
                              <a:gs pos="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Cambria Math"/>
                          <a:ea typeface="Cambria Math"/>
                          <a:cs typeface="Arial" pitchFamily="34" charset="0"/>
                          <a:sym typeface="Arial" charset="0"/>
                        </a:rPr>
                        <m:t>+</m:t>
                      </m:r>
                      <m:d>
                        <m:d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1−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𝛼</m:t>
                          </m:r>
                        </m:e>
                      </m:d>
                      <m:f>
                        <m:fPr>
                          <m:ctrlP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𝑁𝑂𝑊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− 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𝑀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.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𝑡𝑖𝑚𝑒</m:t>
                          </m:r>
                          <m:r>
                            <a:rPr lang="en-US" sz="2400" i="1">
                              <a:gradFill>
                                <a:gsLst>
                                  <a:gs pos="0">
                                    <a:prstClr val="black"/>
                                  </a:gs>
                                  <a:gs pos="100000">
                                    <a:prstClr val="black"/>
                                  </a:gs>
                                </a:gsLst>
                                <a:lin ang="5400000" scaled="0"/>
                              </a:gradFill>
                              <a:latin typeface="Cambria Math"/>
                              <a:ea typeface="Cambria Math"/>
                              <a:cs typeface="Arial" pitchFamily="34" charset="0"/>
                              <a:sym typeface="Arial" charset="0"/>
                            </a:rPr>
                            <m:t> </m:t>
                          </m:r>
                        </m:num>
                        <m:den>
                          <m:func>
                            <m:funcPr>
                              <m:ctrlP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ax</m:t>
                              </m:r>
                            </m:fName>
                            <m:e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𝑇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𝑖𝑚𝑒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gradFill>
                                    <a:gsLst>
                                      <a:gs pos="0">
                                        <a:prstClr val="black"/>
                                      </a:gs>
                                      <a:gs pos="100000">
                                        <a:prstClr val="black"/>
                                      </a:gs>
                                    </a:gsLst>
                                    <a:lin ang="5400000" scaled="0"/>
                                  </a:gradFill>
                                  <a:latin typeface="Cambria Math" panose="02040503050406030204" pitchFamily="18" charset="0"/>
                                  <a:ea typeface="Cambria Math"/>
                                  <a:cs typeface="Arial" pitchFamily="34" charset="0"/>
                                  <a:sym typeface="Arial" charset="0"/>
                                </a:rPr>
                                <m:t>𝑇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1340768"/>
                <a:ext cx="3944289" cy="22200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ounded Rectangle 34"/>
          <p:cNvSpPr/>
          <p:nvPr/>
        </p:nvSpPr>
        <p:spPr bwMode="auto">
          <a:xfrm>
            <a:off x="1979712" y="2924944"/>
            <a:ext cx="5616624" cy="1512168"/>
          </a:xfrm>
          <a:prstGeom prst="roundRect">
            <a:avLst/>
          </a:prstGeom>
          <a:solidFill>
            <a:srgbClr val="800000"/>
          </a:solidFill>
          <a:ln w="889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Memory Savings: 75%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  <a:t>Query Accuracy: 95-99%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90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 bwMode="auto">
          <a:xfrm>
            <a:off x="1" y="2266239"/>
            <a:ext cx="9122152" cy="2071569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5657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 bwMode="auto">
          <a:xfrm>
            <a:off x="1" y="2266239"/>
            <a:ext cx="9122152" cy="2071569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1079836" y="2734669"/>
            <a:ext cx="8006536" cy="1603139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34091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85850"/>
            <a:ext cx="8604448" cy="539115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Detection and Analysis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1117518" y="1373087"/>
            <a:ext cx="2878418" cy="1224136"/>
          </a:xfrm>
          <a:prstGeom prst="rect">
            <a:avLst/>
          </a:prstGeom>
          <a:solidFill>
            <a:srgbClr val="800000"/>
          </a:solidFill>
          <a:ln w="38100" cap="flat" cmpd="sng" algn="ctr">
            <a:solidFill>
              <a:srgbClr val="FFCD2D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schemeClr val="accent2">
                <a:lumMod val="75000"/>
                <a:alpha val="2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Detection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Identifying events that are not </a:t>
            </a:r>
            <a:br>
              <a:rPr lang="en-US" sz="1600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</a:br>
            <a:r>
              <a:rPr lang="en-US" sz="1600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known beforehand</a:t>
            </a:r>
            <a:endParaRPr kumimoji="0" lang="en-US" sz="1600" i="0" u="none" strike="noStrike" normalizeH="0" baseline="0" dirty="0" smtClean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5076056" y="1373087"/>
            <a:ext cx="2878418" cy="1224136"/>
          </a:xfrm>
          <a:prstGeom prst="rect">
            <a:avLst/>
          </a:prstGeom>
          <a:solidFill>
            <a:srgbClr val="FFD347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srgbClr val="FFC000">
                <a:alpha val="20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18000">
                  <a:noFill/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Analysis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n w="18000">
                  <a:noFill/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Analyzing events that are already</a:t>
            </a:r>
            <a:br>
              <a:rPr lang="en-US" sz="1600" dirty="0" smtClean="0">
                <a:ln w="18000">
                  <a:noFill/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</a:br>
            <a:r>
              <a:rPr lang="en-US" sz="1600" dirty="0" smtClean="0">
                <a:ln w="18000">
                  <a:noFill/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known and identified</a:t>
            </a:r>
            <a:endParaRPr kumimoji="0" lang="en-US" sz="1600" i="0" u="none" strike="noStrike" normalizeH="0" baseline="0" dirty="0" smtClean="0">
              <a:ln w="18000">
                <a:noFill/>
                <a:prstDash val="solid"/>
                <a:miter lim="800000"/>
              </a:ln>
              <a:solidFill>
                <a:srgbClr val="8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2987824" y="3461319"/>
            <a:ext cx="2207068" cy="720080"/>
          </a:xfrm>
          <a:prstGeom prst="rect">
            <a:avLst/>
          </a:prstGeom>
          <a:solidFill>
            <a:srgbClr val="8000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Detecting specific </a:t>
            </a:r>
            <a:br>
              <a:rPr lang="en-US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</a:br>
            <a:r>
              <a:rPr lang="en-US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types</a:t>
            </a:r>
            <a:r>
              <a:rPr lang="en-US" sz="2000" b="1" dirty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 </a:t>
            </a:r>
            <a:r>
              <a:rPr lang="en-US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of events</a:t>
            </a:r>
            <a:endParaRPr kumimoji="0" lang="en-US" sz="20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35496" y="3461319"/>
            <a:ext cx="2232354" cy="720080"/>
          </a:xfrm>
          <a:prstGeom prst="rect">
            <a:avLst/>
          </a:prstGeom>
          <a:solidFill>
            <a:srgbClr val="800000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Detecting arbitrary </a:t>
            </a:r>
            <a:br>
              <a:rPr lang="en-US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</a:br>
            <a:r>
              <a:rPr lang="en-US" sz="2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rPr>
              <a:t>events</a:t>
            </a:r>
            <a:endParaRPr kumimoji="0" lang="en-US" sz="20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28" name="Straight Arrow Connector 27"/>
          <p:cNvCxnSpPr>
            <a:stCxn id="24" idx="2"/>
            <a:endCxn id="75" idx="0"/>
          </p:cNvCxnSpPr>
          <p:nvPr/>
        </p:nvCxnSpPr>
        <p:spPr bwMode="auto">
          <a:xfrm flipH="1">
            <a:off x="1151673" y="2597223"/>
            <a:ext cx="1405054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>
            <a:stCxn id="24" idx="2"/>
            <a:endCxn id="25" idx="0"/>
          </p:cNvCxnSpPr>
          <p:nvPr/>
        </p:nvCxnSpPr>
        <p:spPr bwMode="auto">
          <a:xfrm>
            <a:off x="2556727" y="2597223"/>
            <a:ext cx="1534631" cy="8640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3491880" y="4253407"/>
            <a:ext cx="612668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600758" y="2670925"/>
            <a:ext cx="676788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-36512" y="4253407"/>
            <a:ext cx="70083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/>
              <a:t>Situation [2]</a:t>
            </a:r>
            <a:endParaRPr lang="en-US" sz="800" dirty="0" smtClean="0"/>
          </a:p>
        </p:txBody>
      </p:sp>
      <p:sp>
        <p:nvSpPr>
          <p:cNvPr id="167" name="TextBox 166"/>
          <p:cNvSpPr txBox="1"/>
          <p:nvPr/>
        </p:nvSpPr>
        <p:spPr>
          <a:xfrm>
            <a:off x="4056382" y="4253407"/>
            <a:ext cx="1307706" cy="183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/>
              <a:t> </a:t>
            </a:r>
            <a:r>
              <a:rPr lang="en-US" sz="800" dirty="0" smtClean="0"/>
              <a:t> [3]</a:t>
            </a:r>
            <a:endParaRPr lang="en-US" sz="800" dirty="0"/>
          </a:p>
        </p:txBody>
      </p:sp>
      <p:sp>
        <p:nvSpPr>
          <p:cNvPr id="168" name="TextBox 167"/>
          <p:cNvSpPr txBox="1"/>
          <p:nvPr/>
        </p:nvSpPr>
        <p:spPr>
          <a:xfrm>
            <a:off x="1187624" y="4757463"/>
            <a:ext cx="659155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169" name="TextBox 168"/>
          <p:cNvSpPr txBox="1"/>
          <p:nvPr/>
        </p:nvSpPr>
        <p:spPr>
          <a:xfrm>
            <a:off x="1835696" y="4253407"/>
            <a:ext cx="708848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294685" y="4757463"/>
            <a:ext cx="74892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248549" y="4253407"/>
            <a:ext cx="659155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172" name="TextBox 171"/>
          <p:cNvSpPr txBox="1"/>
          <p:nvPr/>
        </p:nvSpPr>
        <p:spPr>
          <a:xfrm>
            <a:off x="683568" y="4253407"/>
            <a:ext cx="63671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5796136" y="2920880"/>
            <a:ext cx="739305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174" name="TextBox 173"/>
          <p:cNvSpPr txBox="1"/>
          <p:nvPr/>
        </p:nvSpPr>
        <p:spPr>
          <a:xfrm>
            <a:off x="3630717" y="4469431"/>
            <a:ext cx="94128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6636482" y="2905727"/>
            <a:ext cx="692818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-60546" y="4507418"/>
            <a:ext cx="74411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672758" y="4505814"/>
            <a:ext cx="88678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1547664" y="4507418"/>
            <a:ext cx="84510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2904733" y="4253407"/>
            <a:ext cx="659155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932040" y="2698921"/>
            <a:ext cx="692818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7230462" y="2669231"/>
            <a:ext cx="93006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5724128" y="2681106"/>
            <a:ext cx="899605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</p:txBody>
      </p:sp>
    </p:spTree>
    <p:extLst>
      <p:ext uri="{BB962C8B-B14F-4D97-AF65-F5344CB8AC3E}">
        <p14:creationId xmlns:p14="http://schemas.microsoft.com/office/powerpoint/2010/main" val="22080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85850"/>
            <a:ext cx="8604448" cy="5391150"/>
          </a:xfrm>
        </p:spPr>
        <p:txBody>
          <a:bodyPr/>
          <a:lstStyle/>
          <a:p>
            <a:r>
              <a:rPr lang="en-US" dirty="0" smtClean="0"/>
              <a:t>Examples:</a:t>
            </a:r>
          </a:p>
          <a:p>
            <a:pPr lvl="1"/>
            <a:r>
              <a:rPr lang="en-US" dirty="0"/>
              <a:t>Find </a:t>
            </a:r>
            <a:r>
              <a:rPr lang="en-US" dirty="0" smtClean="0"/>
              <a:t>coherent discussions on Twitter [11, 13]</a:t>
            </a:r>
            <a:endParaRPr lang="en-US" dirty="0"/>
          </a:p>
          <a:p>
            <a:pPr lvl="1"/>
            <a:r>
              <a:rPr lang="en-US" dirty="0" smtClean="0"/>
              <a:t>Find public events in local cities [12, 18], </a:t>
            </a:r>
            <a:br>
              <a:rPr lang="en-US" dirty="0" smtClean="0"/>
            </a:br>
            <a:r>
              <a:rPr lang="en-US" dirty="0" smtClean="0"/>
              <a:t>e.g., Seattle festival, state fairs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657656" y="5651670"/>
            <a:ext cx="1895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Selected    Events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8720" y="4694080"/>
            <a:ext cx="1807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  Events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Arbitrary Events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1115616" y="4063425"/>
            <a:ext cx="1584176" cy="59197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Feature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0" y="4349248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79512" y="4070628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4026" y="4063425"/>
            <a:ext cx="210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Temporal, Keyword,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Spatial Features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680062" y="4349248"/>
            <a:ext cx="210796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788024" y="4063424"/>
            <a:ext cx="1584176" cy="591979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Grouping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4855281" y="5071784"/>
            <a:ext cx="1584176" cy="577572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Scoring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4854234" y="5953244"/>
            <a:ext cx="1584176" cy="504056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Visualizer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>
            <a:stCxn id="15" idx="2"/>
            <a:endCxn id="18" idx="0"/>
          </p:cNvCxnSpPr>
          <p:nvPr/>
        </p:nvCxnSpPr>
        <p:spPr bwMode="auto">
          <a:xfrm flipH="1">
            <a:off x="5646322" y="5649356"/>
            <a:ext cx="1047" cy="3038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ular Callout 22"/>
          <p:cNvSpPr/>
          <p:nvPr/>
        </p:nvSpPr>
        <p:spPr bwMode="auto">
          <a:xfrm>
            <a:off x="539552" y="5072956"/>
            <a:ext cx="3672408" cy="713256"/>
          </a:xfrm>
          <a:prstGeom prst="wedgeRectCallout">
            <a:avLst>
              <a:gd name="adj1" fmla="val 68195"/>
              <a:gd name="adj2" fmla="val -4822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ea typeface="굴림" pitchFamily="34" charset="-127"/>
              </a:rPr>
              <a:t>Ranking based on temporal diffusion [9]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aseline="0" dirty="0" smtClean="0">
                <a:latin typeface="Times New Roman" pitchFamily="18" charset="0"/>
                <a:ea typeface="굴림" pitchFamily="34" charset="-127"/>
              </a:rPr>
              <a:t>Ranking</a:t>
            </a: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 based on temporal-keyword </a:t>
            </a:r>
            <a:br>
              <a:rPr lang="en-US" sz="1600" dirty="0" smtClean="0">
                <a:latin typeface="Times New Roman" pitchFamily="18" charset="0"/>
                <a:ea typeface="굴림" pitchFamily="34" charset="-127"/>
              </a:rPr>
            </a:b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diffusion [11,12]</a:t>
            </a:r>
          </a:p>
        </p:txBody>
      </p:sp>
      <p:sp>
        <p:nvSpPr>
          <p:cNvPr id="72" name="Rectangular Callout 71"/>
          <p:cNvSpPr/>
          <p:nvPr/>
        </p:nvSpPr>
        <p:spPr bwMode="auto">
          <a:xfrm>
            <a:off x="5796136" y="2564904"/>
            <a:ext cx="3061489" cy="1210488"/>
          </a:xfrm>
          <a:prstGeom prst="wedgeRectCallout">
            <a:avLst>
              <a:gd name="adj1" fmla="val -64804"/>
              <a:gd name="adj2" fmla="val 74749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Hierarchal clustering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[12]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Lexical Matching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[7]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Latent variable model [9]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Graph partitioning [13]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Bayesian [19]</a:t>
            </a:r>
          </a:p>
        </p:txBody>
      </p:sp>
      <p:sp>
        <p:nvSpPr>
          <p:cNvPr id="45" name="Rectangular Callout 44"/>
          <p:cNvSpPr/>
          <p:nvPr/>
        </p:nvSpPr>
        <p:spPr bwMode="auto">
          <a:xfrm>
            <a:off x="6696744" y="5004352"/>
            <a:ext cx="2447256" cy="1160952"/>
          </a:xfrm>
          <a:prstGeom prst="wedgeRectCallout">
            <a:avLst>
              <a:gd name="adj1" fmla="val -60584"/>
              <a:gd name="adj2" fmla="val -30516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Labeling </a:t>
            </a:r>
            <a:r>
              <a:rPr lang="en-US" sz="1600" dirty="0">
                <a:latin typeface="Times New Roman" pitchFamily="18" charset="0"/>
                <a:ea typeface="굴림" pitchFamily="34" charset="-127"/>
              </a:rPr>
              <a:t>based on </a:t>
            </a: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/>
            </a:r>
            <a:br>
              <a:rPr lang="en-US" sz="1600" dirty="0" smtClean="0">
                <a:latin typeface="Times New Roman" pitchFamily="18" charset="0"/>
                <a:ea typeface="굴림" pitchFamily="34" charset="-127"/>
              </a:rPr>
            </a:b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keyword </a:t>
            </a:r>
            <a:r>
              <a:rPr lang="en-US" sz="1600" dirty="0">
                <a:latin typeface="Times New Roman" pitchFamily="18" charset="0"/>
                <a:ea typeface="굴림" pitchFamily="34" charset="-127"/>
              </a:rPr>
              <a:t>correlation [13]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Labeling binary based on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spatial-keyword pairs [7]</a:t>
            </a:r>
          </a:p>
        </p:txBody>
      </p:sp>
      <p:cxnSp>
        <p:nvCxnSpPr>
          <p:cNvPr id="47" name="Straight Arrow Connector 46"/>
          <p:cNvCxnSpPr/>
          <p:nvPr/>
        </p:nvCxnSpPr>
        <p:spPr bwMode="auto">
          <a:xfrm flipH="1">
            <a:off x="5652121" y="4655026"/>
            <a:ext cx="1046" cy="4460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960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60000">
            <a:off x="-73115" y="132606"/>
            <a:ext cx="8921080" cy="6656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0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Specific Types of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7798782" cy="5391150"/>
          </a:xfrm>
        </p:spPr>
        <p:txBody>
          <a:bodyPr/>
          <a:lstStyle/>
          <a:p>
            <a:r>
              <a:rPr lang="en-US" dirty="0" smtClean="0"/>
              <a:t>Information of events types are input to match with Twitter stream</a:t>
            </a:r>
          </a:p>
          <a:p>
            <a:endParaRPr lang="en-US" sz="1200" dirty="0" smtClean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Earthquakes [1]</a:t>
            </a:r>
          </a:p>
          <a:p>
            <a:pPr lvl="1"/>
            <a:r>
              <a:rPr lang="en-US" dirty="0" smtClean="0"/>
              <a:t>Crimes [8]</a:t>
            </a:r>
          </a:p>
          <a:p>
            <a:pPr lvl="1"/>
            <a:r>
              <a:rPr lang="en-US" dirty="0" smtClean="0"/>
              <a:t>Traffic [</a:t>
            </a:r>
            <a:r>
              <a:rPr lang="en-US" dirty="0"/>
              <a:t>16]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4875798" y="4949745"/>
            <a:ext cx="1584176" cy="587866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Event-related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Info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64876" y="4552513"/>
            <a:ext cx="1895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Genres	 Info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67886" y="4513733"/>
            <a:ext cx="0" cy="436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565636" y="3933056"/>
            <a:ext cx="110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Tweets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1101968" y="3933433"/>
            <a:ext cx="1584176" cy="584775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Feature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0" y="4225701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79512" y="3928031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84026" y="3927301"/>
            <a:ext cx="210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Temporal, Keyword,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Spatial Features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680062" y="4225701"/>
            <a:ext cx="210796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ounded Rectangle 25"/>
          <p:cNvSpPr/>
          <p:nvPr/>
        </p:nvSpPr>
        <p:spPr bwMode="auto">
          <a:xfrm>
            <a:off x="4788024" y="3933433"/>
            <a:ext cx="1649362" cy="584775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Classification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26" idx="3"/>
            <a:endCxn id="28" idx="1"/>
          </p:cNvCxnSpPr>
          <p:nvPr/>
        </p:nvCxnSpPr>
        <p:spPr bwMode="auto">
          <a:xfrm>
            <a:off x="6437386" y="4225821"/>
            <a:ext cx="11027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ounded Rectangle 27"/>
          <p:cNvSpPr/>
          <p:nvPr/>
        </p:nvSpPr>
        <p:spPr bwMode="auto">
          <a:xfrm>
            <a:off x="7540094" y="3933433"/>
            <a:ext cx="1584176" cy="584775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Visualizer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79" name="Rectangular Callout 78"/>
          <p:cNvSpPr/>
          <p:nvPr/>
        </p:nvSpPr>
        <p:spPr bwMode="auto">
          <a:xfrm>
            <a:off x="5129917" y="2708920"/>
            <a:ext cx="2788920" cy="1008112"/>
          </a:xfrm>
          <a:prstGeom prst="wedgeRectCallout">
            <a:avLst>
              <a:gd name="adj1" fmla="val -46517"/>
              <a:gd name="adj2" fmla="val 68698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Support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Vector Machines [1]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Regression [3]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Lexical Matching [8]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Wavlet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analysis + MMR [16]</a:t>
            </a:r>
          </a:p>
        </p:txBody>
      </p:sp>
      <p:sp>
        <p:nvSpPr>
          <p:cNvPr id="80" name="Rectangular Callout 79"/>
          <p:cNvSpPr/>
          <p:nvPr/>
        </p:nvSpPr>
        <p:spPr bwMode="auto">
          <a:xfrm>
            <a:off x="2846134" y="5805264"/>
            <a:ext cx="2661970" cy="504056"/>
          </a:xfrm>
          <a:prstGeom prst="wedgeRectCallout">
            <a:avLst>
              <a:gd name="adj1" fmla="val 47252"/>
              <a:gd name="adj2" fmla="val -98665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Keywords [8,16]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Training Labeled Data [1,3]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4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590870" cy="5391150"/>
          </a:xfrm>
        </p:spPr>
        <p:txBody>
          <a:bodyPr/>
          <a:lstStyle/>
          <a:p>
            <a:r>
              <a:rPr lang="en-US" dirty="0" smtClean="0"/>
              <a:t>Track and analyze event that are known beforehand</a:t>
            </a:r>
          </a:p>
          <a:p>
            <a:endParaRPr lang="en-US" sz="1200" dirty="0" smtClean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Elections (USA) [6]</a:t>
            </a:r>
          </a:p>
          <a:p>
            <a:pPr lvl="1"/>
            <a:r>
              <a:rPr lang="en-US" dirty="0" smtClean="0"/>
              <a:t>Uprisings (Arab Spring) [5]</a:t>
            </a:r>
          </a:p>
          <a:p>
            <a:pPr lvl="1"/>
            <a:r>
              <a:rPr lang="en-US" dirty="0" smtClean="0"/>
              <a:t>Conflicts (Ukraine), …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4342328" y="1628800"/>
            <a:ext cx="1584176" cy="584775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Filtering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3240360" y="1921068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419872" y="1642448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24386" y="1648893"/>
            <a:ext cx="2103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Event Tweets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5920422" y="1921068"/>
            <a:ext cx="152909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ounded Rectangle 27"/>
          <p:cNvSpPr/>
          <p:nvPr/>
        </p:nvSpPr>
        <p:spPr bwMode="auto">
          <a:xfrm>
            <a:off x="7452320" y="1628800"/>
            <a:ext cx="1584176" cy="584775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Visualization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&amp; Analysis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07495" y="2224217"/>
            <a:ext cx="2047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Event	Features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5114970" y="2204487"/>
            <a:ext cx="0" cy="436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00113"/>
            <a:ext cx="6278344" cy="322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0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 bwMode="auto">
          <a:xfrm>
            <a:off x="1" y="2266239"/>
            <a:ext cx="9122152" cy="2071569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090469" y="2266239"/>
            <a:ext cx="8006536" cy="44285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1079836" y="3129708"/>
            <a:ext cx="8006536" cy="12081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26280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5964669"/>
            <a:ext cx="9144000" cy="574323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0" name="Citation"/>
          <p:cNvSpPr/>
          <p:nvPr/>
        </p:nvSpPr>
        <p:spPr>
          <a:xfrm>
            <a:off x="-47501" y="5896429"/>
            <a:ext cx="9140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[20] 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Bermingham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Smeaton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Classifying Sentiment in Microblogs: Is Brevity an Advantage?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CIKM’10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7150"/>
            <a:ext cx="8287072" cy="762000"/>
          </a:xfrm>
        </p:spPr>
        <p:txBody>
          <a:bodyPr/>
          <a:lstStyle/>
          <a:p>
            <a:r>
              <a:rPr lang="en-US" dirty="0" smtClean="0"/>
              <a:t>Sentiment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smtClean="0"/>
              <a:t>Existing techniques work for microblogs, yet, brevity improves their performance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Results: 75% accuracy for binary sentiment (+/-)</a:t>
            </a:r>
          </a:p>
          <a:p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Better than long text (blog and news)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Long text hide sentiment, called topic drift (65%)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Brevity of tweets improves sentiment catching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6791" y="3173387"/>
            <a:ext cx="2543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	Annotations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988010" y="3209012"/>
            <a:ext cx="0" cy="436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6709652" y="2571625"/>
            <a:ext cx="131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317164" y="2625166"/>
            <a:ext cx="1584176" cy="61537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Keyword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201548" y="2920980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381060" y="2625166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8162" y="2594213"/>
            <a:ext cx="12399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Keywords</a:t>
            </a:r>
          </a:p>
          <a:p>
            <a:endParaRPr lang="en-US" dirty="0"/>
          </a:p>
        </p:txBody>
      </p:sp>
      <p:cxnSp>
        <p:nvCxnSpPr>
          <p:cNvPr id="12" name="Straight Arrow Connector 11"/>
          <p:cNvCxnSpPr>
            <a:endCxn id="13" idx="1"/>
          </p:cNvCxnSpPr>
          <p:nvPr/>
        </p:nvCxnSpPr>
        <p:spPr bwMode="auto">
          <a:xfrm flipV="1">
            <a:off x="3881610" y="2902252"/>
            <a:ext cx="1202253" cy="18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ounded Rectangle 12"/>
          <p:cNvSpPr/>
          <p:nvPr/>
        </p:nvSpPr>
        <p:spPr bwMode="auto">
          <a:xfrm>
            <a:off x="5083863" y="2594563"/>
            <a:ext cx="1649362" cy="61537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Classification</a:t>
            </a:r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 bwMode="auto">
          <a:xfrm flipV="1">
            <a:off x="6733225" y="2890378"/>
            <a:ext cx="1102708" cy="118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ular Callout 30"/>
          <p:cNvSpPr/>
          <p:nvPr/>
        </p:nvSpPr>
        <p:spPr bwMode="auto">
          <a:xfrm>
            <a:off x="6554957" y="1942280"/>
            <a:ext cx="2538426" cy="504056"/>
          </a:xfrm>
          <a:prstGeom prst="wedgeRectCallout">
            <a:avLst>
              <a:gd name="adj1" fmla="val -59616"/>
              <a:gd name="adj2" fmla="val 78121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Support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Vector Machines</a:t>
            </a:r>
          </a:p>
          <a:p>
            <a:pPr marL="285750" marR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Multinomial Naïve Bayes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19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07504" y="57150"/>
            <a:ext cx="828707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HY견고딕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9pPr>
          </a:lstStyle>
          <a:p>
            <a:r>
              <a:rPr lang="en-US" kern="0" dirty="0" smtClean="0"/>
              <a:t>Semantics Analysis</a:t>
            </a:r>
            <a:endParaRPr lang="en-US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47112" cy="5391150"/>
          </a:xfrm>
        </p:spPr>
        <p:txBody>
          <a:bodyPr/>
          <a:lstStyle/>
          <a:p>
            <a:r>
              <a:rPr lang="en-US" dirty="0" smtClean="0"/>
              <a:t>Given text, find concepts (i.e., entities, persons, locations,…</a:t>
            </a:r>
            <a:r>
              <a:rPr lang="en-US" dirty="0" err="1" smtClean="0"/>
              <a:t>etc</a:t>
            </a:r>
            <a:r>
              <a:rPr lang="en-US" dirty="0" smtClean="0"/>
              <a:t>) that shape the text contents</a:t>
            </a:r>
          </a:p>
          <a:p>
            <a:r>
              <a:rPr lang="en-US" dirty="0" smtClean="0"/>
              <a:t>Traditional techniques: Lexical matching, Search-based</a:t>
            </a:r>
          </a:p>
          <a:p>
            <a:r>
              <a:rPr lang="en-US" dirty="0" smtClean="0"/>
              <a:t>Microblogs Challenges:</a:t>
            </a:r>
          </a:p>
          <a:p>
            <a:pPr lvl="1"/>
            <a:r>
              <a:rPr lang="en-US" dirty="0" smtClean="0"/>
              <a:t>Short text with noise (e.g., abbreviations)</a:t>
            </a:r>
          </a:p>
          <a:p>
            <a:r>
              <a:rPr lang="en-US" dirty="0" smtClean="0"/>
              <a:t>Machine Learning (Classification and clustering)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2" descr="https://g.twimg.com/Twitter_logo_bl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25" y="3606532"/>
            <a:ext cx="936104" cy="76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5/53/Wikipedia-logo-en-bi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2"/>
          <a:stretch/>
        </p:blipFill>
        <p:spPr bwMode="auto">
          <a:xfrm>
            <a:off x="5886185" y="3444519"/>
            <a:ext cx="990071" cy="11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52203" y="3630741"/>
            <a:ext cx="1318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Articles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069761" y="3980096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285785" y="3694673"/>
            <a:ext cx="846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Twitter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9553" y="4355526"/>
            <a:ext cx="167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NLP   Features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181973" y="3694673"/>
            <a:ext cx="1649362" cy="584776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Feature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831335" y="3980096"/>
            <a:ext cx="11027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ounded Rectangle 16"/>
          <p:cNvSpPr/>
          <p:nvPr/>
        </p:nvSpPr>
        <p:spPr bwMode="auto">
          <a:xfrm>
            <a:off x="3362137" y="4869160"/>
            <a:ext cx="1300246" cy="619290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ML Module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>
            <a:stCxn id="14" idx="2"/>
            <a:endCxn id="17" idx="0"/>
          </p:cNvCxnSpPr>
          <p:nvPr/>
        </p:nvCxnSpPr>
        <p:spPr bwMode="auto">
          <a:xfrm>
            <a:off x="4006654" y="4279449"/>
            <a:ext cx="5606" cy="5897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6125649" y="2204864"/>
            <a:ext cx="2982855" cy="947952"/>
            <a:chOff x="6125649" y="2204864"/>
            <a:chExt cx="2982855" cy="947952"/>
          </a:xfrm>
        </p:grpSpPr>
        <p:pic>
          <p:nvPicPr>
            <p:cNvPr id="34" name="Picture 2" descr="https://g.twimg.com/Twitter_logo_blu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5649" y="2461832"/>
              <a:ext cx="507287" cy="412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s://upload.wikimedia.org/wikipedia/commons/5/53/Wikipedia-logo-en-big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2"/>
            <a:stretch/>
          </p:blipFill>
          <p:spPr bwMode="auto">
            <a:xfrm>
              <a:off x="8262449" y="2204864"/>
              <a:ext cx="846055" cy="947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6656608" y="2393999"/>
              <a:ext cx="1453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Link</a:t>
              </a:r>
            </a:p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Semantically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6539430" y="2693777"/>
              <a:ext cx="1695599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0" name="Rectangular Callout 69"/>
          <p:cNvSpPr/>
          <p:nvPr/>
        </p:nvSpPr>
        <p:spPr bwMode="auto">
          <a:xfrm>
            <a:off x="5176482" y="4869160"/>
            <a:ext cx="1699774" cy="763306"/>
          </a:xfrm>
          <a:prstGeom prst="wedgeRectCallout">
            <a:avLst>
              <a:gd name="adj1" fmla="val -68506"/>
              <a:gd name="adj2" fmla="val -88208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Tweet Feature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Article Features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Co-features</a:t>
            </a:r>
          </a:p>
        </p:txBody>
      </p:sp>
      <p:sp>
        <p:nvSpPr>
          <p:cNvPr id="72" name="Rectangular Callout 71"/>
          <p:cNvSpPr/>
          <p:nvPr/>
        </p:nvSpPr>
        <p:spPr bwMode="auto">
          <a:xfrm>
            <a:off x="2987823" y="5734127"/>
            <a:ext cx="2623745" cy="791217"/>
          </a:xfrm>
          <a:prstGeom prst="wedgeRectCallout">
            <a:avLst>
              <a:gd name="adj1" fmla="val -4111"/>
              <a:gd name="adj2" fmla="val -78065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Classification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(SVM, NB, DT) [22]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Clustering + Labeling [21]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5" name="Rectangular Callout 74"/>
          <p:cNvSpPr/>
          <p:nvPr/>
        </p:nvSpPr>
        <p:spPr bwMode="auto">
          <a:xfrm>
            <a:off x="539552" y="4710753"/>
            <a:ext cx="2419854" cy="936104"/>
          </a:xfrm>
          <a:prstGeom prst="wedgeRectCallout">
            <a:avLst>
              <a:gd name="adj1" fmla="val 77923"/>
              <a:gd name="adj2" fmla="val -69255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N-grams [21,22]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Synthetic fragments[21]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Occurrences/ </a:t>
            </a:r>
            <a:r>
              <a:rPr lang="en-US" sz="1600" dirty="0">
                <a:latin typeface="Times New Roman" pitchFamily="18" charset="0"/>
                <a:ea typeface="굴림" pitchFamily="34" charset="-127"/>
              </a:rPr>
              <a:t/>
            </a:r>
            <a:br>
              <a:rPr lang="en-US" sz="1600" dirty="0">
                <a:latin typeface="Times New Roman" pitchFamily="18" charset="0"/>
                <a:ea typeface="굴림" pitchFamily="34" charset="-127"/>
              </a:rPr>
            </a:b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Co-occurrences [22]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1979712" y="2924944"/>
            <a:ext cx="5616624" cy="1512168"/>
          </a:xfrm>
          <a:prstGeom prst="roundRect">
            <a:avLst/>
          </a:prstGeom>
          <a:solidFill>
            <a:srgbClr val="800000"/>
          </a:solidFill>
          <a:ln w="889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Precision: 57% (vs 42%)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  <a:t>Recall: 84% (vs 66%)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29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9889E-6 L -0.3882 0.2037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0" y="10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 animBg="1"/>
      <p:bldP spid="17" grpId="0" animBg="1"/>
      <p:bldP spid="70" grpId="0" animBg="1"/>
      <p:bldP spid="72" grpId="0" animBg="1"/>
      <p:bldP spid="75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 bwMode="auto">
          <a:xfrm>
            <a:off x="1" y="2266239"/>
            <a:ext cx="9122152" cy="2071569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090469" y="2266238"/>
            <a:ext cx="8006536" cy="863469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1079836" y="3534498"/>
            <a:ext cx="8006536" cy="803309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18643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52" y="1085850"/>
            <a:ext cx="9439200" cy="5391150"/>
          </a:xfrm>
        </p:spPr>
        <p:txBody>
          <a:bodyPr/>
          <a:lstStyle/>
          <a:p>
            <a:r>
              <a:rPr lang="en-US" dirty="0" smtClean="0"/>
              <a:t>Mostly, find top-k users with certain characteristics</a:t>
            </a:r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Find top-k (influential, active,..</a:t>
            </a:r>
            <a:r>
              <a:rPr lang="en-US" dirty="0" err="1" smtClean="0"/>
              <a:t>etc</a:t>
            </a:r>
            <a:r>
              <a:rPr lang="en-US" dirty="0" smtClean="0"/>
              <a:t>) users related to topic X</a:t>
            </a:r>
          </a:p>
          <a:p>
            <a:pPr lvl="1"/>
            <a:r>
              <a:rPr lang="en-US" dirty="0" smtClean="0"/>
              <a:t>Find top-k users related to X in location 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Other examples: link user entities on two social media [36], recommend users to follow [31], discover a user community[32]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300192" y="4217124"/>
            <a:ext cx="0" cy="436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ounded Rectangle 6"/>
          <p:cNvSpPr/>
          <p:nvPr/>
        </p:nvSpPr>
        <p:spPr bwMode="auto">
          <a:xfrm>
            <a:off x="2159224" y="3585020"/>
            <a:ext cx="1584176" cy="61537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Feature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043608" y="3880834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223120" y="3598668"/>
            <a:ext cx="833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Tweets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5630" y="3595011"/>
            <a:ext cx="2179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Keywords, Followers,</a:t>
            </a:r>
          </a:p>
          <a:p>
            <a:r>
              <a:rPr lang="en-US" dirty="0" smtClean="0"/>
              <a:t>Timestamps,…</a:t>
            </a:r>
            <a:r>
              <a:rPr lang="en-US" dirty="0" err="1" smtClean="0"/>
              <a:t>etc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3"/>
            <a:endCxn id="12" idx="1"/>
          </p:cNvCxnSpPr>
          <p:nvPr/>
        </p:nvCxnSpPr>
        <p:spPr bwMode="auto">
          <a:xfrm flipV="1">
            <a:off x="3743400" y="3892437"/>
            <a:ext cx="2133748" cy="2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5877148" y="3584748"/>
            <a:ext cx="1649362" cy="61537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Modeling/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Indexing</a:t>
            </a:r>
          </a:p>
        </p:txBody>
      </p:sp>
      <p:sp>
        <p:nvSpPr>
          <p:cNvPr id="14" name="Rectangular Callout 13"/>
          <p:cNvSpPr/>
          <p:nvPr/>
        </p:nvSpPr>
        <p:spPr bwMode="auto">
          <a:xfrm>
            <a:off x="6310018" y="2636912"/>
            <a:ext cx="2640161" cy="504056"/>
          </a:xfrm>
          <a:prstGeom prst="wedgeRectCallout">
            <a:avLst>
              <a:gd name="adj1" fmla="val -15305"/>
              <a:gd name="adj2" fmla="val 134981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Temporal modeling [38]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Topic-based modeling [34]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3574099" y="2888940"/>
            <a:ext cx="2640161" cy="275778"/>
          </a:xfrm>
          <a:prstGeom prst="wedgeRectCallout">
            <a:avLst>
              <a:gd name="adj1" fmla="val 60261"/>
              <a:gd name="adj2" fmla="val 207779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Spatial indexing [35]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64918" y="4435130"/>
            <a:ext cx="1387202" cy="1022406"/>
            <a:chOff x="9414351" y="1473869"/>
            <a:chExt cx="1387202" cy="1022406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9414351" y="1731591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User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4" descr="C:\Users\amr\AppData\Local\Microsoft\Windows\Temporary Internet Files\Content.IE5\O0TXYDCH\MC900432626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147" y="1473869"/>
              <a:ext cx="1022406" cy="1022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ounded Rectangle 19"/>
          <p:cNvSpPr/>
          <p:nvPr/>
        </p:nvSpPr>
        <p:spPr bwMode="auto">
          <a:xfrm>
            <a:off x="5923224" y="4662080"/>
            <a:ext cx="1649362" cy="61537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Query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Processor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164288" y="4221088"/>
            <a:ext cx="0" cy="436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 flipV="1">
            <a:off x="5721388" y="4651154"/>
            <a:ext cx="0" cy="436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>
            <a:off x="5722146" y="4867178"/>
            <a:ext cx="0" cy="436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675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 bwMode="auto">
          <a:xfrm>
            <a:off x="1" y="2266239"/>
            <a:ext cx="9122152" cy="2071569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090469" y="2266238"/>
            <a:ext cx="8006536" cy="1268261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1079836" y="3935483"/>
            <a:ext cx="8006536" cy="40232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9825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Geotagging: Single Microblog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085850"/>
            <a:ext cx="8625327" cy="5391150"/>
          </a:xfrm>
        </p:spPr>
        <p:txBody>
          <a:bodyPr/>
          <a:lstStyle/>
          <a:p>
            <a:r>
              <a:rPr lang="en-US" dirty="0" smtClean="0"/>
              <a:t>Mostly, geotagging one microblog at a time [39][41][43][44]</a:t>
            </a:r>
            <a:endParaRPr lang="en-US" sz="1200" dirty="0" smtClean="0"/>
          </a:p>
          <a:p>
            <a:endParaRPr lang="en-US" sz="1600" dirty="0" smtClean="0"/>
          </a:p>
          <a:p>
            <a:r>
              <a:rPr lang="en-US" dirty="0" smtClean="0"/>
              <a:t>Depend </a:t>
            </a:r>
            <a:r>
              <a:rPr lang="en-US" dirty="0"/>
              <a:t>on </a:t>
            </a:r>
            <a:r>
              <a:rPr lang="en-US" dirty="0" smtClean="0"/>
              <a:t>entity </a:t>
            </a:r>
            <a:r>
              <a:rPr lang="en-US" dirty="0"/>
              <a:t>recognition </a:t>
            </a:r>
            <a:r>
              <a:rPr lang="en-US" dirty="0" smtClean="0"/>
              <a:t>using classification</a:t>
            </a:r>
          </a:p>
          <a:p>
            <a:pPr lvl="1"/>
            <a:r>
              <a:rPr lang="en-US" dirty="0" smtClean="0"/>
              <a:t>To overcome abbreviations noise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Low precision for exact matching (within 100 meters), high precision for approximate matching (within 30+KM)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7924" y="3552691"/>
            <a:ext cx="163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    Tweet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651203" y="3588316"/>
            <a:ext cx="0" cy="4360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372844" y="2950929"/>
            <a:ext cx="1785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Tweet Location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813108" y="2852936"/>
            <a:ext cx="1584176" cy="89632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Entity </a:t>
            </a:r>
            <a:r>
              <a:rPr lang="en-US" b="1" dirty="0" err="1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Recog</a:t>
            </a: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+ Keyword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97492" y="3327580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7820" y="3031766"/>
            <a:ext cx="916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Tweets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4106" y="3014461"/>
            <a:ext cx="2320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 Features (Places and Keywords)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>
            <a:stCxn id="7" idx="3"/>
            <a:endCxn id="12" idx="1"/>
          </p:cNvCxnSpPr>
          <p:nvPr/>
        </p:nvCxnSpPr>
        <p:spPr bwMode="auto">
          <a:xfrm flipV="1">
            <a:off x="3397284" y="3281556"/>
            <a:ext cx="2349772" cy="195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5747056" y="2973867"/>
            <a:ext cx="1649362" cy="61537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Classification</a:t>
            </a: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 bwMode="auto">
          <a:xfrm flipV="1">
            <a:off x="7396418" y="3269682"/>
            <a:ext cx="1640078" cy="118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ular Callout 13"/>
          <p:cNvSpPr/>
          <p:nvPr/>
        </p:nvSpPr>
        <p:spPr bwMode="auto">
          <a:xfrm>
            <a:off x="2586280" y="4191676"/>
            <a:ext cx="3065840" cy="1152128"/>
          </a:xfrm>
          <a:prstGeom prst="wedgeRectCallout">
            <a:avLst>
              <a:gd name="adj1" fmla="val 54780"/>
              <a:gd name="adj2" fmla="val -107010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Cosine Similarity [38]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Support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Vector Machines [39]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Times New Roman" pitchFamily="18" charset="0"/>
                <a:ea typeface="굴림" pitchFamily="34" charset="-127"/>
              </a:rPr>
              <a:t>(Multinomial) Naïve Bayes [41]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Probabilistic Models [42]</a:t>
            </a: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6258688" y="4205324"/>
            <a:ext cx="2417768" cy="1152128"/>
          </a:xfrm>
          <a:prstGeom prst="wedgeRectCallout">
            <a:avLst>
              <a:gd name="adj1" fmla="val 36102"/>
              <a:gd name="adj2" fmla="val -131886"/>
            </a:avLst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615244"/>
              </p:ext>
            </p:extLst>
          </p:nvPr>
        </p:nvGraphicFramePr>
        <p:xfrm>
          <a:off x="6228184" y="4191676"/>
          <a:ext cx="2880320" cy="1341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2766"/>
                <a:gridCol w="1667554"/>
              </a:tblGrid>
              <a:tr h="32689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Error</a:t>
                      </a:r>
                      <a:r>
                        <a:rPr lang="en-US" sz="1600" baseline="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+mn-lt"/>
                          <a:cs typeface="Arial" panose="020B0604020202020204" pitchFamily="34" charset="0"/>
                        </a:rPr>
                        <a:t>Dist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Precision 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689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100M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10%</a:t>
                      </a:r>
                      <a:r>
                        <a:rPr lang="en-US" sz="1600" baseline="30000" dirty="0" smtClean="0">
                          <a:latin typeface="+mn-lt"/>
                          <a:cs typeface="Arial" panose="020B0604020202020204" pitchFamily="34" charset="0"/>
                        </a:rPr>
                        <a:t>[38]</a:t>
                      </a: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, 20%</a:t>
                      </a:r>
                      <a:r>
                        <a:rPr lang="en-US" sz="1600" baseline="30000" dirty="0" smtClean="0">
                          <a:latin typeface="+mn-lt"/>
                          <a:cs typeface="Arial" panose="020B0604020202020204" pitchFamily="34" charset="0"/>
                        </a:rPr>
                        <a:t>[41,42]</a:t>
                      </a:r>
                      <a:endParaRPr lang="en-US" sz="1600" baseline="30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689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30KM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60%</a:t>
                      </a:r>
                      <a:r>
                        <a:rPr lang="en-US" sz="1600" baseline="30000" dirty="0" smtClean="0">
                          <a:latin typeface="+mn-lt"/>
                          <a:cs typeface="Arial" panose="020B0604020202020204" pitchFamily="34" charset="0"/>
                        </a:rPr>
                        <a:t>[39]</a:t>
                      </a: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, 80%</a:t>
                      </a:r>
                      <a:r>
                        <a:rPr lang="en-US" sz="1600" baseline="30000" dirty="0" smtClean="0">
                          <a:latin typeface="+mn-lt"/>
                          <a:cs typeface="Arial" panose="020B0604020202020204" pitchFamily="34" charset="0"/>
                        </a:rPr>
                        <a:t>[41]</a:t>
                      </a:r>
                      <a:endParaRPr lang="en-US" sz="1600" baseline="30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689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100+KM</a:t>
                      </a:r>
                      <a:endParaRPr lang="en-US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80%</a:t>
                      </a:r>
                      <a:r>
                        <a:rPr lang="en-US" sz="1600" baseline="30000" dirty="0" smtClean="0">
                          <a:latin typeface="+mn-lt"/>
                          <a:cs typeface="Arial" panose="020B0604020202020204" pitchFamily="34" charset="0"/>
                        </a:rPr>
                        <a:t>[40]</a:t>
                      </a: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, 90%</a:t>
                      </a:r>
                      <a:r>
                        <a:rPr lang="en-US" sz="1600" baseline="30000" dirty="0" smtClean="0">
                          <a:latin typeface="+mn-lt"/>
                          <a:cs typeface="Arial" panose="020B0604020202020204" pitchFamily="34" charset="0"/>
                        </a:rPr>
                        <a:t>[39]</a:t>
                      </a:r>
                      <a:endParaRPr lang="en-US" sz="1600" baseline="300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7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6251830"/>
            <a:ext cx="9144000" cy="287162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84004" y="3263753"/>
            <a:ext cx="1176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Top-k User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Geotagging: Collections of Microblogs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of the art: use collections of tweets </a:t>
            </a:r>
            <a:r>
              <a:rPr lang="en-US" dirty="0"/>
              <a:t>[</a:t>
            </a:r>
            <a:r>
              <a:rPr lang="en-US" dirty="0" smtClean="0"/>
              <a:t>42]</a:t>
            </a:r>
          </a:p>
          <a:p>
            <a:endParaRPr lang="en-US" sz="1400" dirty="0" smtClean="0"/>
          </a:p>
          <a:p>
            <a:r>
              <a:rPr lang="en-US" dirty="0" smtClean="0"/>
              <a:t>Estimate user top-k locations, use them to refine tweet’s location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>
                <a:cs typeface="Arial" panose="020B0604020202020204" pitchFamily="34" charset="0"/>
              </a:rPr>
              <a:t>95+% precision </a:t>
            </a:r>
            <a:r>
              <a:rPr lang="en-US" dirty="0" smtClean="0">
                <a:cs typeface="Arial" panose="020B0604020202020204" pitchFamily="34" charset="0"/>
              </a:rPr>
              <a:t>within 100 meters threshold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98004" y="3087505"/>
            <a:ext cx="1584176" cy="89632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Exact + Fuzzy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Location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173976" y="2728633"/>
            <a:ext cx="0" cy="3638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58041" y="2728633"/>
            <a:ext cx="1493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User    Tweets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05044" y="3559567"/>
            <a:ext cx="11156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983196" y="3263753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098812" y="3092441"/>
            <a:ext cx="1584176" cy="89632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Top-k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Location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4705852" y="3559567"/>
            <a:ext cx="1273280" cy="25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Rounded Rectangle 29"/>
          <p:cNvSpPr/>
          <p:nvPr/>
        </p:nvSpPr>
        <p:spPr bwMode="auto">
          <a:xfrm>
            <a:off x="5979132" y="3092441"/>
            <a:ext cx="1584176" cy="89632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Tweet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Location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Refinement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52913" y="3970185"/>
            <a:ext cx="1963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Tweet     Locations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6776059" y="3992162"/>
            <a:ext cx="0" cy="3165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525344" y="3263753"/>
            <a:ext cx="1286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Top-k Tweet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7547192" y="3559567"/>
            <a:ext cx="1273280" cy="25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Citation"/>
          <p:cNvSpPr/>
          <p:nvPr/>
        </p:nvSpPr>
        <p:spPr>
          <a:xfrm>
            <a:off x="-47500" y="6178952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[42] G. Li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Effective Location Identification from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ICDE’14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6000285" y="4316960"/>
            <a:ext cx="1584176" cy="896328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Top-k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Location</a:t>
            </a:r>
            <a:b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Extraction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09974" y="5165030"/>
            <a:ext cx="163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    Tweet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6780498" y="5200655"/>
            <a:ext cx="0" cy="3165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609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gaia.adage.com/images/bin/image/full/twitter-politicalindex12.jpg?1343922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4" y="0"/>
            <a:ext cx="9264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 bwMode="auto">
          <a:xfrm>
            <a:off x="1" y="2266239"/>
            <a:ext cx="9122152" cy="2071569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2" name="Rectangle 131"/>
          <p:cNvSpPr/>
          <p:nvPr/>
        </p:nvSpPr>
        <p:spPr bwMode="auto">
          <a:xfrm>
            <a:off x="1090469" y="2266238"/>
            <a:ext cx="8006536" cy="166924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14123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56" y="1039088"/>
            <a:ext cx="8639944" cy="5391150"/>
          </a:xfrm>
        </p:spPr>
        <p:txBody>
          <a:bodyPr/>
          <a:lstStyle/>
          <a:p>
            <a:r>
              <a:rPr lang="en-US" b="1" i="1" dirty="0" smtClean="0"/>
              <a:t>Microblogs used </a:t>
            </a:r>
            <a:r>
              <a:rPr lang="en-US" b="1" i="1" dirty="0"/>
              <a:t>as </a:t>
            </a:r>
            <a:r>
              <a:rPr lang="en-US" b="1" i="1" dirty="0" smtClean="0"/>
              <a:t>sources of </a:t>
            </a:r>
            <a:r>
              <a:rPr lang="en-US" b="1" i="1" dirty="0"/>
              <a:t>user </a:t>
            </a:r>
            <a:r>
              <a:rPr lang="en-US" b="1" i="1" dirty="0" smtClean="0"/>
              <a:t>preferences</a:t>
            </a:r>
          </a:p>
          <a:p>
            <a:r>
              <a:rPr lang="en-US" dirty="0" smtClean="0"/>
              <a:t>Recommend users to follow (enhance social graph) [31]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Recommend news [43]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Other examples: Jury selection [46], product recommendation [49], event recommendation [50], recommend tweets [48]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 flipH="1">
            <a:off x="4035200" y="4485021"/>
            <a:ext cx="135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Common Keywords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2483769" y="2039362"/>
            <a:ext cx="1224136" cy="602372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Profiling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921628" y="2352948"/>
            <a:ext cx="5578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711868" y="2026181"/>
            <a:ext cx="12399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>
            <a:endCxn id="10" idx="3"/>
          </p:cNvCxnSpPr>
          <p:nvPr/>
        </p:nvCxnSpPr>
        <p:spPr bwMode="auto">
          <a:xfrm flipV="1">
            <a:off x="3707904" y="2333958"/>
            <a:ext cx="1243866" cy="189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934442" y="2039362"/>
            <a:ext cx="1869806" cy="602372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Collaborative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Filtering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27584" y="1974546"/>
            <a:ext cx="1387202" cy="1022406"/>
            <a:chOff x="9414351" y="1473869"/>
            <a:chExt cx="1387202" cy="1022406"/>
          </a:xfrm>
        </p:grpSpPr>
        <p:sp>
          <p:nvSpPr>
            <p:cNvPr id="24" name="TextBox 23"/>
            <p:cNvSpPr txBox="1"/>
            <p:nvPr/>
          </p:nvSpPr>
          <p:spPr>
            <a:xfrm flipH="1">
              <a:off x="9414351" y="1731591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User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4" descr="C:\Users\amr\AppData\Local\Microsoft\Windows\Temporary Internet Files\Content.IE5\O0TXYDCH\MC900432626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147" y="1473869"/>
              <a:ext cx="1022406" cy="1022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" name="Straight Arrow Connector 32"/>
          <p:cNvCxnSpPr/>
          <p:nvPr/>
        </p:nvCxnSpPr>
        <p:spPr bwMode="auto">
          <a:xfrm flipH="1">
            <a:off x="2807804" y="2636912"/>
            <a:ext cx="144018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951821" y="2636912"/>
            <a:ext cx="760047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2951821" y="2636912"/>
            <a:ext cx="2124235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40" name="Rounded Rectangle 39"/>
          <p:cNvSpPr/>
          <p:nvPr/>
        </p:nvSpPr>
        <p:spPr bwMode="auto">
          <a:xfrm>
            <a:off x="2600312" y="4485021"/>
            <a:ext cx="1440160" cy="594942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Preference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Extractor</a:t>
            </a: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2042504" y="4552092"/>
            <a:ext cx="5578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2051544" y="4943196"/>
            <a:ext cx="5578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 flipH="1">
            <a:off x="805736" y="4357554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User Tweets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895160" y="4741408"/>
            <a:ext cx="1547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RSS Feeds</a:t>
            </a:r>
          </a:p>
        </p:txBody>
      </p:sp>
      <p:sp>
        <p:nvSpPr>
          <p:cNvPr id="45" name="Rounded Rectangle 44"/>
          <p:cNvSpPr/>
          <p:nvPr/>
        </p:nvSpPr>
        <p:spPr bwMode="auto">
          <a:xfrm>
            <a:off x="5183560" y="4485020"/>
            <a:ext cx="1723672" cy="594943"/>
          </a:xfrm>
          <a:prstGeom prst="roundRect">
            <a:avLst/>
          </a:prstGeom>
          <a:solidFill>
            <a:schemeClr val="accent2">
              <a:lumMod val="75000"/>
              <a:alpha val="18000"/>
            </a:schemeClr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Search-based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Re-rank</a:t>
            </a:r>
          </a:p>
        </p:txBody>
      </p:sp>
      <p:pic>
        <p:nvPicPr>
          <p:cNvPr id="17410" name="Picture 2" descr="http://images.clipartpanda.com/publication-clipart-newspaper-clip-art-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74" y="3501008"/>
            <a:ext cx="1147410" cy="83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/>
          <p:cNvCxnSpPr>
            <a:endCxn id="45" idx="1"/>
          </p:cNvCxnSpPr>
          <p:nvPr/>
        </p:nvCxnSpPr>
        <p:spPr bwMode="auto">
          <a:xfrm>
            <a:off x="4031432" y="4763760"/>
            <a:ext cx="1152128" cy="187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6030526" y="4196572"/>
            <a:ext cx="0" cy="2789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Picture 2" descr="http://images.clipartpanda.com/publication-clipart-newspaper-clip-art-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22" y="4509120"/>
            <a:ext cx="1147410" cy="83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/>
          <p:cNvCxnSpPr/>
          <p:nvPr/>
        </p:nvCxnSpPr>
        <p:spPr bwMode="auto">
          <a:xfrm>
            <a:off x="6920968" y="4754468"/>
            <a:ext cx="5578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339752" y="2902004"/>
            <a:ext cx="436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Tweets      Social Graph        Friends’ 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30"/>
          <p:cNvSpPr/>
          <p:nvPr/>
        </p:nvSpPr>
        <p:spPr bwMode="auto">
          <a:xfrm>
            <a:off x="1" y="4337808"/>
            <a:ext cx="9122152" cy="1179424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11565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Aligns with generic big data visualization efforts</a:t>
            </a:r>
          </a:p>
          <a:p>
            <a:endParaRPr lang="en-US" dirty="0" smtClean="0"/>
          </a:p>
          <a:p>
            <a:r>
              <a:rPr lang="en-US" dirty="0" smtClean="0"/>
              <a:t>Challenge: Visualize large number of microblogs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25094" y="2607295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1619672" y="3172631"/>
            <a:ext cx="619268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4651415" y="3028615"/>
            <a:ext cx="0" cy="14401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4657656" y="3131687"/>
            <a:ext cx="0" cy="2880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450936" y="3390102"/>
            <a:ext cx="2412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Sampling-based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7816728" y="3167107"/>
            <a:ext cx="0" cy="2880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861263" y="3398226"/>
            <a:ext cx="1910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1624040" y="3172631"/>
            <a:ext cx="0" cy="2880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968" y="3390102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Aggregation-based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14632" r="28052" b="22365"/>
          <a:stretch/>
        </p:blipFill>
        <p:spPr>
          <a:xfrm>
            <a:off x="3450936" y="4391719"/>
            <a:ext cx="2676909" cy="1620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t="28954" r="25603" b="13619"/>
          <a:stretch/>
        </p:blipFill>
        <p:spPr bwMode="auto">
          <a:xfrm>
            <a:off x="119441" y="4391719"/>
            <a:ext cx="2701815" cy="162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80" y="4391720"/>
            <a:ext cx="2476915" cy="162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513" y="4391720"/>
            <a:ext cx="962555" cy="6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335" y="5585472"/>
            <a:ext cx="1190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56" y="5728554"/>
            <a:ext cx="873013" cy="83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t="11459" b="10937"/>
          <a:stretch/>
        </p:blipFill>
        <p:spPr bwMode="auto">
          <a:xfrm>
            <a:off x="-8409" y="1755400"/>
            <a:ext cx="9149875" cy="40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Aggregation-based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Aggregating individual microblogs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0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Aggregation-based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Aggregating individual microblogs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b="11718"/>
          <a:stretch/>
        </p:blipFill>
        <p:spPr bwMode="auto">
          <a:xfrm>
            <a:off x="-6527" y="1755399"/>
            <a:ext cx="9128943" cy="39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Aggregation-based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Aggregating certain attributes/information of microblogs</a:t>
            </a:r>
            <a:br>
              <a:rPr lang="en-US" dirty="0" smtClean="0"/>
            </a:br>
            <a:r>
              <a:rPr lang="en-US" dirty="0" smtClean="0"/>
              <a:t>(application-guided aggregation)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34248"/>
            <a:ext cx="7740352" cy="3998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5964669"/>
            <a:ext cx="9144000" cy="574323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" name="Citation"/>
          <p:cNvSpPr/>
          <p:nvPr/>
        </p:nvSpPr>
        <p:spPr>
          <a:xfrm>
            <a:off x="-47501" y="5896429"/>
            <a:ext cx="9140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Ghanem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et. al.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VisCAT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-Temporal Visualization and Aggregation of Categorical Attributes in Twitter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SIGSPATIAL’14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Sampling-based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Query-guided Sampling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10788" b="10987"/>
          <a:stretch/>
        </p:blipFill>
        <p:spPr bwMode="auto">
          <a:xfrm>
            <a:off x="179512" y="1700808"/>
            <a:ext cx="8820472" cy="399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6169660"/>
            <a:ext cx="9144000" cy="369332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" name="Citation"/>
          <p:cNvSpPr/>
          <p:nvPr/>
        </p:nvSpPr>
        <p:spPr>
          <a:xfrm>
            <a:off x="-47501" y="6169660"/>
            <a:ext cx="9140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[26] 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Sankaranarayanan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et. al.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TwitterStand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News in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Tweets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SIGSPATIAL’09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8" r="1903" b="10677"/>
          <a:stretch/>
        </p:blipFill>
        <p:spPr bwMode="auto">
          <a:xfrm>
            <a:off x="107504" y="1700808"/>
            <a:ext cx="9540552" cy="427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Sampling-based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Query-guided Sampling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6169660"/>
            <a:ext cx="9144000" cy="369332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" name="Citation"/>
          <p:cNvSpPr/>
          <p:nvPr/>
        </p:nvSpPr>
        <p:spPr>
          <a:xfrm>
            <a:off x="-47501" y="6169660"/>
            <a:ext cx="9140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://www.mapd.com/demos/tweetmap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/, 2016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Sampling-based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Arbitrary Sampling</a:t>
            </a:r>
          </a:p>
          <a:p>
            <a:pPr lvl="1"/>
            <a:r>
              <a:rPr lang="en-US" dirty="0" smtClean="0"/>
              <a:t>When query still generates a lot of data points</a:t>
            </a:r>
          </a:p>
          <a:p>
            <a:pPr lvl="1"/>
            <a:r>
              <a:rPr lang="en-US" dirty="0" smtClean="0"/>
              <a:t>Zooming in/out changes the sample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1"/>
          <a:stretch/>
        </p:blipFill>
        <p:spPr>
          <a:xfrm>
            <a:off x="1619672" y="2321892"/>
            <a:ext cx="6774050" cy="38123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298" y="6002568"/>
            <a:ext cx="9144000" cy="569229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Citation"/>
          <p:cNvSpPr/>
          <p:nvPr/>
        </p:nvSpPr>
        <p:spPr>
          <a:xfrm>
            <a:off x="55572" y="5980049"/>
            <a:ext cx="9484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[33] A. Magdy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Taghreed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A System for Querying, Analyzing, and Visualizing Geotagged Microblogs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ACM SIGSPATIAL’14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t="11198" r="8715" b="10797"/>
          <a:stretch/>
        </p:blipFill>
        <p:spPr bwMode="auto">
          <a:xfrm rot="360000">
            <a:off x="71987" y="69889"/>
            <a:ext cx="9100439" cy="6686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458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Sampling + Aggregation (Event Analysis)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8" y="1652041"/>
            <a:ext cx="8849618" cy="48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5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Sampling + Aggregation (Event Analysis)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4" y="1768624"/>
            <a:ext cx="896062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3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Sampling + Aggregation (User Network Graph)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081729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0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 bwMode="auto">
          <a:xfrm>
            <a:off x="1" y="5521722"/>
            <a:ext cx="9122152" cy="766332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24963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4712"/>
            <a:ext cx="7010400" cy="762000"/>
          </a:xfrm>
        </p:spPr>
        <p:txBody>
          <a:bodyPr/>
          <a:lstStyle/>
          <a:p>
            <a:r>
              <a:rPr lang="en-US" dirty="0" smtClean="0"/>
              <a:t>Twitter </a:t>
            </a:r>
            <a:r>
              <a:rPr lang="en-US" dirty="0" err="1" smtClean="0"/>
              <a:t>Usecase</a:t>
            </a:r>
            <a:r>
              <a:rPr lang="en-US" dirty="0" smtClean="0"/>
              <a:t>: Fast Data in the Era of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err="1" smtClean="0"/>
              <a:t>Usecase</a:t>
            </a:r>
            <a:r>
              <a:rPr lang="en-US" dirty="0" smtClean="0"/>
              <a:t>: query suggestions</a:t>
            </a:r>
          </a:p>
          <a:p>
            <a:r>
              <a:rPr lang="en-US" dirty="0" smtClean="0"/>
              <a:t>Twitter Solution : </a:t>
            </a: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(</a:t>
            </a:r>
            <a:r>
              <a:rPr lang="en-US" dirty="0"/>
              <a:t>1) </a:t>
            </a:r>
            <a:r>
              <a:rPr lang="en-US" dirty="0" smtClean="0"/>
              <a:t>Hadoop-based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298" y="5972361"/>
            <a:ext cx="9144000" cy="569229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" name="Citation"/>
          <p:cNvSpPr/>
          <p:nvPr/>
        </p:nvSpPr>
        <p:spPr>
          <a:xfrm>
            <a:off x="55572" y="5935328"/>
            <a:ext cx="9484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Mishne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Data in the Era of Big Data: Twitter’s Real-Time Related Query Suggestion Architecture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 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SIGMOD’13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207052" y="2688793"/>
            <a:ext cx="129844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 bwMode="auto">
          <a:xfrm>
            <a:off x="3474436" y="3320506"/>
            <a:ext cx="1584176" cy="698206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Logging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79512" y="4211857"/>
            <a:ext cx="1729224" cy="613680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Query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Analyzer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pic>
        <p:nvPicPr>
          <p:cNvPr id="11" name="Picture 3" descr="C:\Users\amr\AppData\Local\Microsoft\Windows\Temporary Internet Files\Content.IE5\R820HPWR\MC90043484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48" y="4766088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stCxn id="9" idx="2"/>
            <a:endCxn id="32" idx="0"/>
          </p:cNvCxnSpPr>
          <p:nvPr/>
        </p:nvCxnSpPr>
        <p:spPr bwMode="auto">
          <a:xfrm>
            <a:off x="4266524" y="4018712"/>
            <a:ext cx="756084" cy="6753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9" idx="2"/>
            <a:endCxn id="33" idx="0"/>
          </p:cNvCxnSpPr>
          <p:nvPr/>
        </p:nvCxnSpPr>
        <p:spPr bwMode="auto">
          <a:xfrm flipH="1">
            <a:off x="4158512" y="4018712"/>
            <a:ext cx="108012" cy="3153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9" idx="2"/>
            <a:endCxn id="11" idx="0"/>
          </p:cNvCxnSpPr>
          <p:nvPr/>
        </p:nvCxnSpPr>
        <p:spPr bwMode="auto">
          <a:xfrm flipH="1">
            <a:off x="3294416" y="4018712"/>
            <a:ext cx="972108" cy="7473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944224" y="4518697"/>
            <a:ext cx="896682" cy="7745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290114" y="2350621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Keyword </a:t>
            </a:r>
          </a:p>
          <a:p>
            <a:pPr algn="ctr"/>
            <a:r>
              <a:rPr lang="en-US" dirty="0" smtClean="0"/>
              <a:t>Queries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8736" y="411801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Access Logs</a:t>
            </a:r>
            <a:endParaRPr lang="en-US" dirty="0"/>
          </a:p>
        </p:txBody>
      </p:sp>
      <p:pic>
        <p:nvPicPr>
          <p:cNvPr id="32" name="Picture 3" descr="C:\Users\amr\AppData\Local\Microsoft\Windows\Temporary Internet Files\Content.IE5\R820HPWR\MC90043484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40" y="4694080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amr\AppData\Local\Microsoft\Windows\Temporary Internet Files\Content.IE5\R820HPWR\MC90043484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44" y="4334040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3474436" y="2339690"/>
            <a:ext cx="1584176" cy="698206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err="1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Earlybird</a:t>
            </a:r>
            <a:endParaRPr lang="en-US" sz="2000" b="1" dirty="0" smtClean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System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4266523" y="3037896"/>
            <a:ext cx="1" cy="2743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0" idx="3"/>
          </p:cNvCxnSpPr>
          <p:nvPr/>
        </p:nvCxnSpPr>
        <p:spPr bwMode="auto">
          <a:xfrm flipV="1">
            <a:off x="1908736" y="4446992"/>
            <a:ext cx="2053765" cy="717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1067831" y="4842751"/>
            <a:ext cx="1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306084" y="482880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    Suggestions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76431" y="5558176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Hadoop Cluster</a:t>
            </a:r>
            <a:endParaRPr lang="en-US" b="1" dirty="0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5394448" y="1998290"/>
            <a:ext cx="86106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This caused significant </a:t>
            </a:r>
            <a:br>
              <a:rPr lang="en-US" kern="0" dirty="0" smtClean="0"/>
            </a:br>
            <a:r>
              <a:rPr lang="en-US" kern="0" dirty="0" smtClean="0"/>
              <a:t>overhead</a:t>
            </a:r>
          </a:p>
          <a:p>
            <a:pPr lvl="1"/>
            <a:r>
              <a:rPr lang="en-US" kern="0" dirty="0" smtClean="0"/>
              <a:t>15 </a:t>
            </a:r>
            <a:r>
              <a:rPr lang="en-US" kern="0" dirty="0" err="1" smtClean="0"/>
              <a:t>mins</a:t>
            </a:r>
            <a:r>
              <a:rPr lang="en-US" kern="0" dirty="0" smtClean="0"/>
              <a:t> per hourly data</a:t>
            </a:r>
          </a:p>
          <a:p>
            <a:r>
              <a:rPr lang="en-US" kern="0" dirty="0" smtClean="0"/>
              <a:t>Twitter queries </a:t>
            </a:r>
            <a:br>
              <a:rPr lang="en-US" kern="0" dirty="0" smtClean="0"/>
            </a:br>
            <a:r>
              <a:rPr lang="en-US" kern="0" dirty="0" smtClean="0"/>
              <a:t>distribution changes </a:t>
            </a:r>
            <a:br>
              <a:rPr lang="en-US" kern="0" dirty="0" smtClean="0"/>
            </a:br>
            <a:r>
              <a:rPr lang="en-US" kern="0" dirty="0" smtClean="0"/>
              <a:t>every few minutes</a:t>
            </a:r>
          </a:p>
          <a:p>
            <a:r>
              <a:rPr lang="en-US" kern="0" dirty="0"/>
              <a:t> </a:t>
            </a:r>
            <a:r>
              <a:rPr lang="en-US" kern="0" dirty="0" smtClean="0"/>
              <a:t>Bottlenecks:</a:t>
            </a:r>
          </a:p>
          <a:p>
            <a:pPr lvl="1"/>
            <a:r>
              <a:rPr lang="en-US" kern="0" dirty="0" smtClean="0"/>
              <a:t>System architecture and </a:t>
            </a:r>
            <a:br>
              <a:rPr lang="en-US" kern="0" dirty="0" smtClean="0"/>
            </a:br>
            <a:r>
              <a:rPr lang="en-US" kern="0" dirty="0" smtClean="0"/>
              <a:t>components are not </a:t>
            </a:r>
            <a:br>
              <a:rPr lang="en-US" kern="0" dirty="0" smtClean="0"/>
            </a:br>
            <a:r>
              <a:rPr lang="en-US" kern="0" dirty="0" smtClean="0"/>
              <a:t>latency sensitive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723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/>
      <p:bldP spid="21" grpId="0"/>
      <p:bldP spid="34" grpId="0" animBg="1"/>
      <p:bldP spid="41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4712"/>
            <a:ext cx="7010400" cy="762000"/>
          </a:xfrm>
        </p:spPr>
        <p:txBody>
          <a:bodyPr/>
          <a:lstStyle/>
          <a:p>
            <a:r>
              <a:rPr lang="en-US" dirty="0" smtClean="0"/>
              <a:t>Twitter </a:t>
            </a:r>
            <a:r>
              <a:rPr lang="en-US" dirty="0" err="1" smtClean="0"/>
              <a:t>Usecase</a:t>
            </a:r>
            <a:r>
              <a:rPr lang="en-US" dirty="0" smtClean="0"/>
              <a:t>: Fast Data in the Era of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err="1" smtClean="0"/>
              <a:t>Usecase</a:t>
            </a:r>
            <a:r>
              <a:rPr lang="en-US" dirty="0" smtClean="0"/>
              <a:t>: query suggestions</a:t>
            </a:r>
          </a:p>
          <a:p>
            <a:r>
              <a:rPr lang="en-US" dirty="0" smtClean="0"/>
              <a:t>Twitter Solution : </a:t>
            </a: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(2) Memory-based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298" y="5972361"/>
            <a:ext cx="9144000" cy="569229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" name="Citation"/>
          <p:cNvSpPr/>
          <p:nvPr/>
        </p:nvSpPr>
        <p:spPr>
          <a:xfrm>
            <a:off x="55572" y="5935328"/>
            <a:ext cx="9484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Mishne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al.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Data in the Era of Big Data: Twitter’s Real-Time Related Query Suggestion Architecture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 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SIGMOD’13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196770" y="2049911"/>
            <a:ext cx="171687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279832" y="1711739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Keyword </a:t>
            </a:r>
          </a:p>
          <a:p>
            <a:pPr algn="ctr"/>
            <a:r>
              <a:rPr lang="en-US" dirty="0" smtClean="0"/>
              <a:t>Queries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 bwMode="auto">
          <a:xfrm>
            <a:off x="5464154" y="1700808"/>
            <a:ext cx="3329812" cy="3321558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9670" y="1709998"/>
            <a:ext cx="2690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Earlybird</a:t>
            </a: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 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(In-memory)</a:t>
            </a:r>
            <a:endParaRPr lang="en-US" b="1" dirty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913646" y="1926022"/>
            <a:ext cx="504056" cy="2612415"/>
          </a:xfrm>
          <a:prstGeom prst="round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25614" y="4509018"/>
            <a:ext cx="100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Blenders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7106718" y="2389824"/>
            <a:ext cx="1416460" cy="823152"/>
            <a:chOff x="5117000" y="3037896"/>
            <a:chExt cx="1416460" cy="823152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5220072" y="3150260"/>
              <a:ext cx="1313388" cy="710788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175532" y="3095668"/>
              <a:ext cx="1313388" cy="710788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117000" y="3037896"/>
              <a:ext cx="1313388" cy="710788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34700" y="3057053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/>
                <a:t>Earlybird</a:t>
              </a:r>
              <a:endParaRPr lang="en-US" dirty="0" smtClean="0"/>
            </a:p>
            <a:p>
              <a:pPr algn="ctr"/>
              <a:r>
                <a:rPr lang="en-US" dirty="0" smtClean="0"/>
                <a:t>Servers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110486" y="3551142"/>
            <a:ext cx="1416460" cy="823152"/>
            <a:chOff x="5117000" y="3037896"/>
            <a:chExt cx="1416460" cy="823152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5220072" y="3150260"/>
              <a:ext cx="1313388" cy="710788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5175532" y="3095668"/>
              <a:ext cx="1313388" cy="710788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5117000" y="3037896"/>
              <a:ext cx="1313388" cy="710788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02642" y="3057053"/>
              <a:ext cx="11208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Query</a:t>
              </a:r>
            </a:p>
            <a:p>
              <a:pPr algn="ctr"/>
              <a:r>
                <a:rPr lang="en-US" dirty="0" smtClean="0"/>
                <a:t>Analyzers</a:t>
              </a:r>
              <a:endParaRPr lang="en-US" dirty="0"/>
            </a:p>
          </p:txBody>
        </p:sp>
      </p:grpSp>
      <p:cxnSp>
        <p:nvCxnSpPr>
          <p:cNvPr id="47" name="Straight Arrow Connector 46"/>
          <p:cNvCxnSpPr/>
          <p:nvPr/>
        </p:nvCxnSpPr>
        <p:spPr bwMode="auto">
          <a:xfrm>
            <a:off x="6392614" y="2605848"/>
            <a:ext cx="7315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H="1">
            <a:off x="6404054" y="2924944"/>
            <a:ext cx="7315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6390406" y="3767166"/>
            <a:ext cx="7315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>
            <a:off x="6401846" y="4086262"/>
            <a:ext cx="7315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4562785" y="2627220"/>
            <a:ext cx="2602465" cy="9239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4856473" y="4374294"/>
            <a:ext cx="2618599" cy="12195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76" name="Group 75"/>
          <p:cNvGrpSpPr/>
          <p:nvPr/>
        </p:nvGrpSpPr>
        <p:grpSpPr>
          <a:xfrm>
            <a:off x="-89835" y="2624688"/>
            <a:ext cx="5186580" cy="3036561"/>
            <a:chOff x="-93394" y="2624688"/>
            <a:chExt cx="5186580" cy="3036561"/>
          </a:xfrm>
        </p:grpSpPr>
        <p:sp>
          <p:nvSpPr>
            <p:cNvPr id="51" name="Rounded Rectangle 50"/>
            <p:cNvSpPr/>
            <p:nvPr/>
          </p:nvSpPr>
          <p:spPr bwMode="auto">
            <a:xfrm rot="5400000">
              <a:off x="2592828" y="3397604"/>
              <a:ext cx="504056" cy="4023234"/>
            </a:xfrm>
            <a:prstGeom prst="roundRect">
              <a:avLst/>
            </a:prstGeom>
            <a:solidFill>
              <a:srgbClr val="FFC000">
                <a:alpha val="8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flipH="1">
              <a:off x="960376" y="5224554"/>
              <a:ext cx="3831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HDFS</a:t>
              </a:r>
              <a:endParaRPr lang="en-US" b="1" dirty="0"/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888004" y="4014356"/>
              <a:ext cx="1313388" cy="710788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2491768" y="2624688"/>
              <a:ext cx="2300120" cy="2097422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66280" y="2624688"/>
              <a:ext cx="1794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Backend Engine</a:t>
              </a:r>
              <a:endParaRPr lang="en-US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92753" y="4078813"/>
              <a:ext cx="1103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Frontend</a:t>
              </a:r>
            </a:p>
            <a:p>
              <a:pPr algn="ctr"/>
              <a:r>
                <a:rPr lang="en-US" b="1" dirty="0" smtClean="0"/>
                <a:t>Cache</a:t>
              </a:r>
              <a:endParaRPr lang="en-US" b="1" dirty="0"/>
            </a:p>
          </p:txBody>
        </p:sp>
        <p:cxnSp>
          <p:nvCxnSpPr>
            <p:cNvPr id="59" name="Straight Arrow Connector 58"/>
            <p:cNvCxnSpPr/>
            <p:nvPr/>
          </p:nvCxnSpPr>
          <p:spPr bwMode="auto">
            <a:xfrm rot="5400000">
              <a:off x="2764880" y="4955888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 rot="16200000" flipV="1">
              <a:off x="1324720" y="4953744"/>
              <a:ext cx="4572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2" name="TextBox 61"/>
            <p:cNvSpPr txBox="1"/>
            <p:nvPr/>
          </p:nvSpPr>
          <p:spPr>
            <a:xfrm>
              <a:off x="3042625" y="4779736"/>
              <a:ext cx="2050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Persist every 5 </a:t>
              </a:r>
              <a:r>
                <a:rPr lang="en-US" dirty="0" err="1" smtClean="0"/>
                <a:t>mins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623853" y="4787860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Load</a:t>
              </a:r>
              <a:endParaRPr lang="en-US" dirty="0"/>
            </a:p>
          </p:txBody>
        </p:sp>
        <p:cxnSp>
          <p:nvCxnSpPr>
            <p:cNvPr id="64" name="Straight Arrow Connector 63"/>
            <p:cNvCxnSpPr/>
            <p:nvPr/>
          </p:nvCxnSpPr>
          <p:spPr bwMode="auto">
            <a:xfrm>
              <a:off x="265168" y="4262032"/>
              <a:ext cx="64008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H="1">
              <a:off x="251520" y="4581128"/>
              <a:ext cx="64008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TextBox 65"/>
            <p:cNvSpPr txBox="1"/>
            <p:nvPr/>
          </p:nvSpPr>
          <p:spPr>
            <a:xfrm>
              <a:off x="-22864" y="3861048"/>
              <a:ext cx="928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Request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93394" y="4571836"/>
              <a:ext cx="1069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Response</a:t>
              </a:r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 bwMode="auto">
            <a:xfrm>
              <a:off x="3707903" y="3078827"/>
              <a:ext cx="1043877" cy="710213"/>
            </a:xfrm>
            <a:prstGeom prst="roundRect">
              <a:avLst/>
            </a:prstGeom>
            <a:solidFill>
              <a:srgbClr val="FFC000">
                <a:alpha val="8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735200" y="3090834"/>
              <a:ext cx="10438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Stats</a:t>
              </a:r>
            </a:p>
            <a:p>
              <a:pPr algn="ctr"/>
              <a:r>
                <a:rPr lang="en-US" dirty="0" smtClean="0"/>
                <a:t>Collector</a:t>
              </a:r>
              <a:endParaRPr lang="en-US" dirty="0"/>
            </a:p>
          </p:txBody>
        </p:sp>
        <p:sp>
          <p:nvSpPr>
            <p:cNvPr id="72" name="Rounded Rectangle 71"/>
            <p:cNvSpPr/>
            <p:nvPr/>
          </p:nvSpPr>
          <p:spPr bwMode="auto">
            <a:xfrm>
              <a:off x="2564722" y="3096256"/>
              <a:ext cx="1098599" cy="710213"/>
            </a:xfrm>
            <a:prstGeom prst="roundRect">
              <a:avLst/>
            </a:prstGeom>
            <a:solidFill>
              <a:srgbClr val="FFC000">
                <a:alpha val="8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502253" y="3108263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In-memory</a:t>
              </a:r>
            </a:p>
            <a:p>
              <a:pPr algn="ctr"/>
              <a:r>
                <a:rPr lang="en-US" dirty="0" smtClean="0"/>
                <a:t>Stores</a:t>
              </a:r>
              <a:endParaRPr lang="en-US" dirty="0"/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3099842" y="3942923"/>
              <a:ext cx="1043877" cy="710213"/>
            </a:xfrm>
            <a:prstGeom prst="roundRect">
              <a:avLst/>
            </a:prstGeom>
            <a:solidFill>
              <a:srgbClr val="FFC000">
                <a:alpha val="8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145488" y="4126140"/>
              <a:ext cx="966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Ranking</a:t>
              </a:r>
              <a:endParaRPr lang="en-US" dirty="0"/>
            </a:p>
          </p:txBody>
        </p:sp>
      </p:grpSp>
      <p:sp>
        <p:nvSpPr>
          <p:cNvPr id="53" name="Rounded Rectangle 52"/>
          <p:cNvSpPr/>
          <p:nvPr/>
        </p:nvSpPr>
        <p:spPr bwMode="auto">
          <a:xfrm>
            <a:off x="1979712" y="2924944"/>
            <a:ext cx="5616624" cy="1512168"/>
          </a:xfrm>
          <a:prstGeom prst="roundRect">
            <a:avLst/>
          </a:prstGeom>
          <a:solidFill>
            <a:srgbClr val="800000"/>
          </a:solidFill>
          <a:ln w="889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  <a:t>Existing systems need to </a:t>
            </a:r>
            <a:b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</a:b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  <a:t>radically consider fast data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156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9424"/>
            <a:ext cx="7494984" cy="762000"/>
          </a:xfrm>
        </p:spPr>
        <p:txBody>
          <a:bodyPr/>
          <a:lstStyle/>
          <a:p>
            <a:r>
              <a:rPr lang="en-US" dirty="0" err="1" smtClean="0"/>
              <a:t>AsterixDB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Supporting Big Velocity in Big Volume Systems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1772816"/>
            <a:ext cx="9144000" cy="37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631631"/>
            <a:ext cx="4410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Replacement for Hadoop Runtime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960667" y="5469028"/>
            <a:ext cx="301610" cy="2642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Elbow Connector 10"/>
          <p:cNvCxnSpPr/>
          <p:nvPr/>
        </p:nvCxnSpPr>
        <p:spPr bwMode="auto">
          <a:xfrm rot="5400000" flipH="1" flipV="1">
            <a:off x="-111695" y="1977494"/>
            <a:ext cx="1584176" cy="438398"/>
          </a:xfrm>
          <a:prstGeom prst="bentConnector3">
            <a:avLst>
              <a:gd name="adj1" fmla="val 99106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9" name="Left Brace 28"/>
          <p:cNvSpPr/>
          <p:nvPr/>
        </p:nvSpPr>
        <p:spPr bwMode="auto">
          <a:xfrm>
            <a:off x="899592" y="1056504"/>
            <a:ext cx="288032" cy="746502"/>
          </a:xfrm>
          <a:prstGeom prst="leftBrac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15616" y="1025440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Indexes with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115616" y="1385480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Feeds components</a:t>
            </a:r>
            <a:endParaRPr lang="en-US" sz="20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835691" y="1025440"/>
            <a:ext cx="3832653" cy="818510"/>
            <a:chOff x="2627784" y="1066384"/>
            <a:chExt cx="3832653" cy="1029961"/>
          </a:xfrm>
        </p:grpSpPr>
        <p:grpSp>
          <p:nvGrpSpPr>
            <p:cNvPr id="35" name="Group 34"/>
            <p:cNvGrpSpPr/>
            <p:nvPr/>
          </p:nvGrpSpPr>
          <p:grpSpPr>
            <a:xfrm>
              <a:off x="2627784" y="1066384"/>
              <a:ext cx="720080" cy="1029961"/>
              <a:chOff x="2627784" y="1066384"/>
              <a:chExt cx="720080" cy="1029961"/>
            </a:xfrm>
          </p:grpSpPr>
          <p:sp>
            <p:nvSpPr>
              <p:cNvPr id="33" name="Left Brace 32"/>
              <p:cNvSpPr/>
              <p:nvPr/>
            </p:nvSpPr>
            <p:spPr bwMode="auto">
              <a:xfrm flipH="1">
                <a:off x="2627784" y="1066384"/>
                <a:ext cx="288032" cy="1029961"/>
              </a:xfrm>
              <a:prstGeom prst="leftBrace">
                <a:avLst/>
              </a:prstGeom>
              <a:noFill/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굴림" pitchFamily="34" charset="-127"/>
                </a:endParaRPr>
              </a:p>
            </p:txBody>
          </p:sp>
          <p:cxnSp>
            <p:nvCxnSpPr>
              <p:cNvPr id="34" name="Straight Arrow Connector 33"/>
              <p:cNvCxnSpPr>
                <a:stCxn id="33" idx="1"/>
              </p:cNvCxnSpPr>
              <p:nvPr/>
            </p:nvCxnSpPr>
            <p:spPr bwMode="auto">
              <a:xfrm flipV="1">
                <a:off x="2915816" y="1563143"/>
                <a:ext cx="432048" cy="18222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6" name="TextBox 35"/>
            <p:cNvSpPr txBox="1"/>
            <p:nvPr/>
          </p:nvSpPr>
          <p:spPr>
            <a:xfrm>
              <a:off x="3289504" y="1319941"/>
              <a:ext cx="3170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Try to ingest higher update rates</a:t>
              </a:r>
              <a:endParaRPr lang="en-US" dirty="0"/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298" y="6210604"/>
            <a:ext cx="9144000" cy="330986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" name="Citation"/>
          <p:cNvSpPr/>
          <p:nvPr/>
        </p:nvSpPr>
        <p:spPr>
          <a:xfrm>
            <a:off x="55572" y="6210604"/>
            <a:ext cx="9484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[63] 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Alsubaiee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et. 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AsterixDB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A Scalable, Open Source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BDMS”.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VLDB, 2014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9424"/>
            <a:ext cx="7494984" cy="762000"/>
          </a:xfrm>
        </p:spPr>
        <p:txBody>
          <a:bodyPr/>
          <a:lstStyle/>
          <a:p>
            <a:r>
              <a:rPr lang="en-US" dirty="0" err="1" smtClean="0"/>
              <a:t>AsterixDB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Supporting Big Velocity in Big Volume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In-memory components batch updates</a:t>
            </a:r>
          </a:p>
          <a:p>
            <a:r>
              <a:rPr lang="en-US" dirty="0" smtClean="0"/>
              <a:t>Data queried when it is persisted in disk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259632" y="1124744"/>
            <a:ext cx="6696744" cy="432048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171277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AsterixDB</a:t>
            </a:r>
            <a:r>
              <a:rPr lang="en-US" sz="2000" b="1" dirty="0" smtClean="0"/>
              <a:t> (Indexes with feeds)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15" y="1563098"/>
            <a:ext cx="5982121" cy="374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0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9424"/>
            <a:ext cx="7494984" cy="762000"/>
          </a:xfrm>
        </p:spPr>
        <p:txBody>
          <a:bodyPr/>
          <a:lstStyle/>
          <a:p>
            <a:r>
              <a:rPr lang="en-US" dirty="0" err="1" smtClean="0"/>
              <a:t>AsterixDB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Supporting Big Velocity in Big Volume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08720"/>
            <a:ext cx="8153400" cy="539115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Rate: 20K tweet/sec</a:t>
            </a:r>
          </a:p>
          <a:p>
            <a:r>
              <a:rPr lang="en-US" dirty="0" smtClean="0"/>
              <a:t>High velocity needs to be inherently considered in system design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123137" cy="427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5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smtClean="0"/>
              <a:t>Four sources of overhead in transactions:</a:t>
            </a:r>
          </a:p>
          <a:p>
            <a:pPr lvl="1"/>
            <a:r>
              <a:rPr lang="en-US" dirty="0" smtClean="0"/>
              <a:t>Multi-threading</a:t>
            </a:r>
          </a:p>
          <a:p>
            <a:pPr lvl="1"/>
            <a:r>
              <a:rPr lang="en-US" dirty="0"/>
              <a:t>Buffer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Locking (concurrency control)</a:t>
            </a:r>
          </a:p>
          <a:p>
            <a:pPr lvl="1"/>
            <a:r>
              <a:rPr lang="en-US" dirty="0" smtClean="0"/>
              <a:t>Logging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VoltDB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Transactions on Fast Data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606024" y="3284984"/>
            <a:ext cx="1656184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997128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1132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2992" y="3517157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>
            <a:stCxn id="20" idx="0"/>
            <a:endCxn id="19" idx="2"/>
          </p:cNvCxnSpPr>
          <p:nvPr/>
        </p:nvCxnSpPr>
        <p:spPr bwMode="auto">
          <a:xfrm flipV="1">
            <a:off x="2429176" y="4149080"/>
            <a:ext cx="4940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27"/>
          <p:cNvSpPr/>
          <p:nvPr/>
        </p:nvSpPr>
        <p:spPr bwMode="auto">
          <a:xfrm>
            <a:off x="3491880" y="3284984"/>
            <a:ext cx="1656184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882984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6988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48848" y="3517157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/>
          <p:cNvCxnSpPr>
            <a:stCxn id="30" idx="0"/>
            <a:endCxn id="28" idx="2"/>
          </p:cNvCxnSpPr>
          <p:nvPr/>
        </p:nvCxnSpPr>
        <p:spPr bwMode="auto">
          <a:xfrm flipV="1">
            <a:off x="4315032" y="4149080"/>
            <a:ext cx="4940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Rectangle 37"/>
          <p:cNvSpPr/>
          <p:nvPr/>
        </p:nvSpPr>
        <p:spPr bwMode="auto">
          <a:xfrm>
            <a:off x="5364088" y="3284984"/>
            <a:ext cx="1656184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755192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19196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21056" y="3517157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/>
          <p:cNvCxnSpPr>
            <a:stCxn id="40" idx="0"/>
            <a:endCxn id="38" idx="2"/>
          </p:cNvCxnSpPr>
          <p:nvPr/>
        </p:nvCxnSpPr>
        <p:spPr bwMode="auto">
          <a:xfrm flipV="1">
            <a:off x="6187240" y="4149080"/>
            <a:ext cx="4940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7236296" y="3284984"/>
            <a:ext cx="1656184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7627400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91404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93264" y="3517157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/>
          <p:cNvCxnSpPr>
            <a:stCxn id="45" idx="0"/>
            <a:endCxn id="44" idx="2"/>
          </p:cNvCxnSpPr>
          <p:nvPr/>
        </p:nvCxnSpPr>
        <p:spPr bwMode="auto">
          <a:xfrm flipV="1">
            <a:off x="8059448" y="4149080"/>
            <a:ext cx="4940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9" name="Picture 2" descr="https://docs.voltdb.com/graphics/big_voltdb_logo_201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4221089"/>
            <a:ext cx="1484799" cy="6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/>
          <p:cNvSpPr/>
          <p:nvPr/>
        </p:nvSpPr>
        <p:spPr bwMode="auto">
          <a:xfrm>
            <a:off x="5298" y="5972361"/>
            <a:ext cx="9144000" cy="569229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1" name="Citation"/>
          <p:cNvSpPr/>
          <p:nvPr/>
        </p:nvSpPr>
        <p:spPr>
          <a:xfrm>
            <a:off x="-65540" y="5949842"/>
            <a:ext cx="9484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[65] M.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Stonebraker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A. Weisberg “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VoltDB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Main Memory DBMS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IEEE Data 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Eng. Bull.’13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0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travelweekly.com/uploadedImages/All_TW_Art/2015/081715/T0817CTCHART2.jpg?n=56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26" y="2708920"/>
            <a:ext cx="5679975" cy="423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hospitalitynet.org/picture/153060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995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age.slidesharecdn.com/online-reputation-mnagement-solutions-repair-process-case-studies-approach-recover-reputation-160513193515/95/want-to-know-how-to-repair-your-online-reputation-online-reputation-management-solutions-repair-process-case-studies-approach-recover-reputation-9-638.jpg?cb=14631692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27384"/>
            <a:ext cx="5148064" cy="28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6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smtClean="0"/>
              <a:t>Four sources of overhead in transactions:</a:t>
            </a:r>
          </a:p>
          <a:p>
            <a:pPr lvl="1"/>
            <a:r>
              <a:rPr lang="en-US" strike="dblStrike" dirty="0" smtClean="0"/>
              <a:t>Multi-threading</a:t>
            </a:r>
          </a:p>
          <a:p>
            <a:pPr lvl="1"/>
            <a:r>
              <a:rPr lang="en-US" dirty="0"/>
              <a:t>Buffer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Locking (concurrency control)</a:t>
            </a:r>
          </a:p>
          <a:p>
            <a:pPr lvl="1"/>
            <a:r>
              <a:rPr lang="en-US" dirty="0" smtClean="0"/>
              <a:t>Logging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78218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96618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28666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74362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VoltDB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Transactions on Fast Data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1951906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5910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22" idx="0"/>
            <a:endCxn id="11" idx="2"/>
          </p:cNvCxnSpPr>
          <p:nvPr/>
        </p:nvCxnSpPr>
        <p:spPr bwMode="auto">
          <a:xfrm flipV="1">
            <a:off x="2383954" y="4152848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3" idx="0"/>
            <a:endCxn id="10" idx="2"/>
          </p:cNvCxnSpPr>
          <p:nvPr/>
        </p:nvCxnSpPr>
        <p:spPr bwMode="auto">
          <a:xfrm flipV="1">
            <a:off x="2379952" y="4152848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2" idx="0"/>
            <a:endCxn id="9" idx="2"/>
          </p:cNvCxnSpPr>
          <p:nvPr/>
        </p:nvCxnSpPr>
        <p:spPr bwMode="auto">
          <a:xfrm flipH="1" flipV="1">
            <a:off x="2176638" y="4152848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2" idx="0"/>
            <a:endCxn id="8" idx="2"/>
          </p:cNvCxnSpPr>
          <p:nvPr/>
        </p:nvCxnSpPr>
        <p:spPr bwMode="auto">
          <a:xfrm flipH="1" flipV="1">
            <a:off x="1758238" y="4152848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 rot="-2700000">
            <a:off x="2542736" y="43416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2700000">
            <a:off x="1541193" y="43378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78219" y="292581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34471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38655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297563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74325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820803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84807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>
            <a:stCxn id="44" idx="0"/>
            <a:endCxn id="43" idx="2"/>
          </p:cNvCxnSpPr>
          <p:nvPr/>
        </p:nvCxnSpPr>
        <p:spPr bwMode="auto">
          <a:xfrm flipV="1">
            <a:off x="4252851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45" idx="0"/>
            <a:endCxn id="42" idx="2"/>
          </p:cNvCxnSpPr>
          <p:nvPr/>
        </p:nvCxnSpPr>
        <p:spPr bwMode="auto">
          <a:xfrm flipV="1">
            <a:off x="4248849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44" idx="0"/>
            <a:endCxn id="41" idx="2"/>
          </p:cNvCxnSpPr>
          <p:nvPr/>
        </p:nvCxnSpPr>
        <p:spPr bwMode="auto">
          <a:xfrm flipH="1" flipV="1">
            <a:off x="4045535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4" idx="0"/>
            <a:endCxn id="40" idx="2"/>
          </p:cNvCxnSpPr>
          <p:nvPr/>
        </p:nvCxnSpPr>
        <p:spPr bwMode="auto">
          <a:xfrm flipH="1" flipV="1">
            <a:off x="3627135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 rot="-2700000">
            <a:off x="4411633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2700000">
            <a:off x="3410090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447116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33297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575137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18341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66291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5706659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70663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/>
          <p:cNvCxnSpPr>
            <a:stCxn id="57" idx="0"/>
            <a:endCxn id="56" idx="2"/>
          </p:cNvCxnSpPr>
          <p:nvPr/>
        </p:nvCxnSpPr>
        <p:spPr bwMode="auto">
          <a:xfrm flipV="1">
            <a:off x="6138707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58" idx="0"/>
            <a:endCxn id="55" idx="2"/>
          </p:cNvCxnSpPr>
          <p:nvPr/>
        </p:nvCxnSpPr>
        <p:spPr bwMode="auto">
          <a:xfrm flipV="1">
            <a:off x="6134705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57" idx="0"/>
            <a:endCxn id="54" idx="2"/>
          </p:cNvCxnSpPr>
          <p:nvPr/>
        </p:nvCxnSpPr>
        <p:spPr bwMode="auto">
          <a:xfrm flipH="1" flipV="1">
            <a:off x="5931391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57" idx="0"/>
            <a:endCxn id="53" idx="2"/>
          </p:cNvCxnSpPr>
          <p:nvPr/>
        </p:nvCxnSpPr>
        <p:spPr bwMode="auto">
          <a:xfrm flipH="1" flipV="1">
            <a:off x="5512991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 rot="-2700000">
            <a:off x="6297489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2700000">
            <a:off x="5295946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332972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720192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762032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805236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849806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7575609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39613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Connector 71"/>
          <p:cNvCxnSpPr>
            <a:stCxn id="70" idx="0"/>
            <a:endCxn id="69" idx="2"/>
          </p:cNvCxnSpPr>
          <p:nvPr/>
        </p:nvCxnSpPr>
        <p:spPr bwMode="auto">
          <a:xfrm flipV="1">
            <a:off x="8007657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71" idx="0"/>
            <a:endCxn id="68" idx="2"/>
          </p:cNvCxnSpPr>
          <p:nvPr/>
        </p:nvCxnSpPr>
        <p:spPr bwMode="auto">
          <a:xfrm flipV="1">
            <a:off x="8003655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70" idx="0"/>
            <a:endCxn id="67" idx="2"/>
          </p:cNvCxnSpPr>
          <p:nvPr/>
        </p:nvCxnSpPr>
        <p:spPr bwMode="auto">
          <a:xfrm flipH="1" flipV="1">
            <a:off x="7800341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0"/>
            <a:endCxn id="66" idx="2"/>
          </p:cNvCxnSpPr>
          <p:nvPr/>
        </p:nvCxnSpPr>
        <p:spPr bwMode="auto">
          <a:xfrm flipH="1" flipV="1">
            <a:off x="7381941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 rot="-2700000">
            <a:off x="8166439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2700000">
            <a:off x="7164896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7201922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317840" y="1516722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threads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2" descr="https://docs.voltdb.com/graphics/big_voltdb_logo_201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4221089"/>
            <a:ext cx="1484799" cy="6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0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smtClean="0"/>
              <a:t>Four sources of overhead in transactions:</a:t>
            </a:r>
          </a:p>
          <a:p>
            <a:pPr lvl="1"/>
            <a:r>
              <a:rPr lang="en-US" strike="dblStrike" dirty="0" smtClean="0"/>
              <a:t>Multi-threading</a:t>
            </a:r>
          </a:p>
          <a:p>
            <a:pPr lvl="1"/>
            <a:r>
              <a:rPr lang="en-US" strike="dblStrike" dirty="0"/>
              <a:t>Buffer </a:t>
            </a:r>
            <a:r>
              <a:rPr lang="en-US" strike="dblStrike" dirty="0" smtClean="0"/>
              <a:t>management</a:t>
            </a:r>
          </a:p>
          <a:p>
            <a:pPr lvl="1"/>
            <a:r>
              <a:rPr lang="en-US" dirty="0" smtClean="0"/>
              <a:t>Locking (concurrency control)</a:t>
            </a:r>
          </a:p>
          <a:p>
            <a:pPr lvl="1"/>
            <a:r>
              <a:rPr lang="en-US" dirty="0" smtClean="0"/>
              <a:t>Logging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78218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96618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28666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74362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VoltDB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Transactions on Fast Data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1951906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5910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22" idx="0"/>
            <a:endCxn id="11" idx="2"/>
          </p:cNvCxnSpPr>
          <p:nvPr/>
        </p:nvCxnSpPr>
        <p:spPr bwMode="auto">
          <a:xfrm flipV="1">
            <a:off x="2383954" y="4152848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3" idx="0"/>
            <a:endCxn id="10" idx="2"/>
          </p:cNvCxnSpPr>
          <p:nvPr/>
        </p:nvCxnSpPr>
        <p:spPr bwMode="auto">
          <a:xfrm flipV="1">
            <a:off x="2379952" y="4152848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2" idx="0"/>
            <a:endCxn id="9" idx="2"/>
          </p:cNvCxnSpPr>
          <p:nvPr/>
        </p:nvCxnSpPr>
        <p:spPr bwMode="auto">
          <a:xfrm flipH="1" flipV="1">
            <a:off x="2176638" y="4152848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2" idx="0"/>
            <a:endCxn id="8" idx="2"/>
          </p:cNvCxnSpPr>
          <p:nvPr/>
        </p:nvCxnSpPr>
        <p:spPr bwMode="auto">
          <a:xfrm flipH="1" flipV="1">
            <a:off x="1758238" y="4152848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 rot="-2700000">
            <a:off x="2542736" y="43416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2700000">
            <a:off x="1541193" y="43378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78219" y="292581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34471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38655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297563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74325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820803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84807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>
            <a:stCxn id="44" idx="0"/>
            <a:endCxn id="43" idx="2"/>
          </p:cNvCxnSpPr>
          <p:nvPr/>
        </p:nvCxnSpPr>
        <p:spPr bwMode="auto">
          <a:xfrm flipV="1">
            <a:off x="4252851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45" idx="0"/>
            <a:endCxn id="42" idx="2"/>
          </p:cNvCxnSpPr>
          <p:nvPr/>
        </p:nvCxnSpPr>
        <p:spPr bwMode="auto">
          <a:xfrm flipV="1">
            <a:off x="4248849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44" idx="0"/>
            <a:endCxn id="41" idx="2"/>
          </p:cNvCxnSpPr>
          <p:nvPr/>
        </p:nvCxnSpPr>
        <p:spPr bwMode="auto">
          <a:xfrm flipH="1" flipV="1">
            <a:off x="4045535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4" idx="0"/>
            <a:endCxn id="40" idx="2"/>
          </p:cNvCxnSpPr>
          <p:nvPr/>
        </p:nvCxnSpPr>
        <p:spPr bwMode="auto">
          <a:xfrm flipH="1" flipV="1">
            <a:off x="3627135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 rot="-2700000">
            <a:off x="4411633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2700000">
            <a:off x="3410090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447116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33297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575137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18341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66291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5706659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70663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/>
          <p:cNvCxnSpPr>
            <a:stCxn id="57" idx="0"/>
            <a:endCxn id="56" idx="2"/>
          </p:cNvCxnSpPr>
          <p:nvPr/>
        </p:nvCxnSpPr>
        <p:spPr bwMode="auto">
          <a:xfrm flipV="1">
            <a:off x="6138707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58" idx="0"/>
            <a:endCxn id="55" idx="2"/>
          </p:cNvCxnSpPr>
          <p:nvPr/>
        </p:nvCxnSpPr>
        <p:spPr bwMode="auto">
          <a:xfrm flipV="1">
            <a:off x="6134705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57" idx="0"/>
            <a:endCxn id="54" idx="2"/>
          </p:cNvCxnSpPr>
          <p:nvPr/>
        </p:nvCxnSpPr>
        <p:spPr bwMode="auto">
          <a:xfrm flipH="1" flipV="1">
            <a:off x="5931391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57" idx="0"/>
            <a:endCxn id="53" idx="2"/>
          </p:cNvCxnSpPr>
          <p:nvPr/>
        </p:nvCxnSpPr>
        <p:spPr bwMode="auto">
          <a:xfrm flipH="1" flipV="1">
            <a:off x="5512991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 rot="-2700000">
            <a:off x="6297489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2700000">
            <a:off x="5295946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332972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720192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762032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805236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849806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7575609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39613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Connector 71"/>
          <p:cNvCxnSpPr>
            <a:stCxn id="70" idx="0"/>
            <a:endCxn id="69" idx="2"/>
          </p:cNvCxnSpPr>
          <p:nvPr/>
        </p:nvCxnSpPr>
        <p:spPr bwMode="auto">
          <a:xfrm flipV="1">
            <a:off x="8007657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71" idx="0"/>
            <a:endCxn id="68" idx="2"/>
          </p:cNvCxnSpPr>
          <p:nvPr/>
        </p:nvCxnSpPr>
        <p:spPr bwMode="auto">
          <a:xfrm flipV="1">
            <a:off x="8003655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70" idx="0"/>
            <a:endCxn id="67" idx="2"/>
          </p:cNvCxnSpPr>
          <p:nvPr/>
        </p:nvCxnSpPr>
        <p:spPr bwMode="auto">
          <a:xfrm flipH="1" flipV="1">
            <a:off x="7800341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0"/>
            <a:endCxn id="66" idx="2"/>
          </p:cNvCxnSpPr>
          <p:nvPr/>
        </p:nvCxnSpPr>
        <p:spPr bwMode="auto">
          <a:xfrm flipH="1" flipV="1">
            <a:off x="7381941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 rot="-2700000">
            <a:off x="8166439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2700000">
            <a:off x="7164896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7201922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317840" y="1516722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threads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83328" y="1876762"/>
            <a:ext cx="4192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in-memory, no disk, no buffer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Picture 2" descr="https://docs.voltdb.com/graphics/big_voltdb_logo_201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4221089"/>
            <a:ext cx="1484799" cy="6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5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smtClean="0"/>
              <a:t>Four sources of overhead in transactions:</a:t>
            </a:r>
          </a:p>
          <a:p>
            <a:pPr lvl="1"/>
            <a:r>
              <a:rPr lang="en-US" strike="dblStrike" dirty="0" smtClean="0"/>
              <a:t>Multi-threading</a:t>
            </a:r>
          </a:p>
          <a:p>
            <a:pPr lvl="1"/>
            <a:r>
              <a:rPr lang="en-US" strike="dblStrike" dirty="0"/>
              <a:t>Buffer </a:t>
            </a:r>
            <a:r>
              <a:rPr lang="en-US" strike="dblStrike" dirty="0" smtClean="0"/>
              <a:t>management</a:t>
            </a:r>
          </a:p>
          <a:p>
            <a:pPr lvl="1"/>
            <a:r>
              <a:rPr lang="en-US" dirty="0" smtClean="0"/>
              <a:t>Locking (concurrency control)</a:t>
            </a:r>
          </a:p>
          <a:p>
            <a:pPr lvl="1"/>
            <a:r>
              <a:rPr lang="en-US" dirty="0" smtClean="0"/>
              <a:t>Logging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78218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96618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28666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74362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VoltDB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Transactions on Fast Data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1951906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5910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22" idx="0"/>
            <a:endCxn id="11" idx="2"/>
          </p:cNvCxnSpPr>
          <p:nvPr/>
        </p:nvCxnSpPr>
        <p:spPr bwMode="auto">
          <a:xfrm flipV="1">
            <a:off x="2383954" y="4152848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3" idx="0"/>
            <a:endCxn id="10" idx="2"/>
          </p:cNvCxnSpPr>
          <p:nvPr/>
        </p:nvCxnSpPr>
        <p:spPr bwMode="auto">
          <a:xfrm flipV="1">
            <a:off x="2379952" y="4152848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2" idx="0"/>
            <a:endCxn id="9" idx="2"/>
          </p:cNvCxnSpPr>
          <p:nvPr/>
        </p:nvCxnSpPr>
        <p:spPr bwMode="auto">
          <a:xfrm flipH="1" flipV="1">
            <a:off x="2176638" y="4152848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2" idx="0"/>
            <a:endCxn id="8" idx="2"/>
          </p:cNvCxnSpPr>
          <p:nvPr/>
        </p:nvCxnSpPr>
        <p:spPr bwMode="auto">
          <a:xfrm flipH="1" flipV="1">
            <a:off x="1758238" y="4152848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 rot="-2700000">
            <a:off x="2542736" y="43416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2700000">
            <a:off x="1541193" y="43378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78219" y="292581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34471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38655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297563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74325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820803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84807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>
            <a:stCxn id="44" idx="0"/>
            <a:endCxn id="43" idx="2"/>
          </p:cNvCxnSpPr>
          <p:nvPr/>
        </p:nvCxnSpPr>
        <p:spPr bwMode="auto">
          <a:xfrm flipV="1">
            <a:off x="4252851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45" idx="0"/>
            <a:endCxn id="42" idx="2"/>
          </p:cNvCxnSpPr>
          <p:nvPr/>
        </p:nvCxnSpPr>
        <p:spPr bwMode="auto">
          <a:xfrm flipV="1">
            <a:off x="4248849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44" idx="0"/>
            <a:endCxn id="41" idx="2"/>
          </p:cNvCxnSpPr>
          <p:nvPr/>
        </p:nvCxnSpPr>
        <p:spPr bwMode="auto">
          <a:xfrm flipH="1" flipV="1">
            <a:off x="4045535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4" idx="0"/>
            <a:endCxn id="40" idx="2"/>
          </p:cNvCxnSpPr>
          <p:nvPr/>
        </p:nvCxnSpPr>
        <p:spPr bwMode="auto">
          <a:xfrm flipH="1" flipV="1">
            <a:off x="3627135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 rot="-2700000">
            <a:off x="4411633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2700000">
            <a:off x="3410090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447116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33297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575137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618341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662911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5706659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70663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Connector 58"/>
          <p:cNvCxnSpPr>
            <a:stCxn id="57" idx="0"/>
            <a:endCxn id="56" idx="2"/>
          </p:cNvCxnSpPr>
          <p:nvPr/>
        </p:nvCxnSpPr>
        <p:spPr bwMode="auto">
          <a:xfrm flipV="1">
            <a:off x="6138707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>
            <a:stCxn id="58" idx="0"/>
            <a:endCxn id="55" idx="2"/>
          </p:cNvCxnSpPr>
          <p:nvPr/>
        </p:nvCxnSpPr>
        <p:spPr bwMode="auto">
          <a:xfrm flipV="1">
            <a:off x="6134705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>
            <a:stCxn id="57" idx="0"/>
            <a:endCxn id="54" idx="2"/>
          </p:cNvCxnSpPr>
          <p:nvPr/>
        </p:nvCxnSpPr>
        <p:spPr bwMode="auto">
          <a:xfrm flipH="1" flipV="1">
            <a:off x="5931391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57" idx="0"/>
            <a:endCxn id="53" idx="2"/>
          </p:cNvCxnSpPr>
          <p:nvPr/>
        </p:nvCxnSpPr>
        <p:spPr bwMode="auto">
          <a:xfrm flipH="1" flipV="1">
            <a:off x="5512991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 rot="-2700000">
            <a:off x="6297489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2700000">
            <a:off x="5295946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332972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720192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762032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805236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849806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7575609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39613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Connector 71"/>
          <p:cNvCxnSpPr>
            <a:stCxn id="70" idx="0"/>
            <a:endCxn id="69" idx="2"/>
          </p:cNvCxnSpPr>
          <p:nvPr/>
        </p:nvCxnSpPr>
        <p:spPr bwMode="auto">
          <a:xfrm flipV="1">
            <a:off x="8007657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71" idx="0"/>
            <a:endCxn id="68" idx="2"/>
          </p:cNvCxnSpPr>
          <p:nvPr/>
        </p:nvCxnSpPr>
        <p:spPr bwMode="auto">
          <a:xfrm flipV="1">
            <a:off x="8003655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>
            <a:stCxn id="70" idx="0"/>
            <a:endCxn id="67" idx="2"/>
          </p:cNvCxnSpPr>
          <p:nvPr/>
        </p:nvCxnSpPr>
        <p:spPr bwMode="auto">
          <a:xfrm flipH="1" flipV="1">
            <a:off x="7800341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0" idx="0"/>
            <a:endCxn id="66" idx="2"/>
          </p:cNvCxnSpPr>
          <p:nvPr/>
        </p:nvCxnSpPr>
        <p:spPr bwMode="auto">
          <a:xfrm flipH="1" flipV="1">
            <a:off x="7381941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>
          <a:xfrm rot="-2700000">
            <a:off x="8166439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2700000">
            <a:off x="7164896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7201922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2" descr="https://docs.voltdb.com/graphics/big_voltdb_logo_201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4221089"/>
            <a:ext cx="1484799" cy="6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3317840" y="1516722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threads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83328" y="1876762"/>
            <a:ext cx="4192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in-memory, no disk, no buffer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267532" y="2988040"/>
            <a:ext cx="3696956" cy="2834640"/>
          </a:xfrm>
          <a:prstGeom prst="rect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5981" y="5373216"/>
            <a:ext cx="1361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Replica 2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489304" y="2988040"/>
            <a:ext cx="3696956" cy="2834640"/>
          </a:xfrm>
          <a:prstGeom prst="rect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677753" y="5373216"/>
            <a:ext cx="1361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Replica 1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67576" y="5804103"/>
            <a:ext cx="7187152" cy="486640"/>
            <a:chOff x="-67576" y="5804103"/>
            <a:chExt cx="7187152" cy="486640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1187624" y="6237312"/>
              <a:ext cx="592838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7092280" y="5804103"/>
              <a:ext cx="0" cy="43320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V="1">
              <a:off x="3320568" y="5805264"/>
              <a:ext cx="0" cy="43320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85" name="TextBox 84"/>
            <p:cNvSpPr txBox="1"/>
            <p:nvPr/>
          </p:nvSpPr>
          <p:spPr>
            <a:xfrm>
              <a:off x="-67576" y="5859856"/>
              <a:ext cx="16505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Transaction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384464" y="5890920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execute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26997" y="5890920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execute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95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smtClean="0"/>
              <a:t>Four sources of overhead in transactions:</a:t>
            </a:r>
          </a:p>
          <a:p>
            <a:pPr lvl="1"/>
            <a:r>
              <a:rPr lang="en-US" strike="dblStrike" dirty="0" smtClean="0"/>
              <a:t>Multi-threading</a:t>
            </a:r>
          </a:p>
          <a:p>
            <a:pPr lvl="1"/>
            <a:r>
              <a:rPr lang="en-US" strike="dblStrike" dirty="0"/>
              <a:t>Buffer </a:t>
            </a:r>
            <a:r>
              <a:rPr lang="en-US" strike="dblStrike" dirty="0" smtClean="0"/>
              <a:t>management</a:t>
            </a:r>
          </a:p>
          <a:p>
            <a:pPr lvl="1"/>
            <a:r>
              <a:rPr lang="en-US" strike="dblStrike" dirty="0" smtClean="0"/>
              <a:t>Locking (concurrency control)</a:t>
            </a:r>
          </a:p>
          <a:p>
            <a:pPr lvl="1"/>
            <a:r>
              <a:rPr lang="en-US" dirty="0" smtClean="0"/>
              <a:t>Logging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78218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996618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28666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74362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VoltDB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Transactions on Fast Data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1951906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5910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22" idx="0"/>
            <a:endCxn id="11" idx="2"/>
          </p:cNvCxnSpPr>
          <p:nvPr/>
        </p:nvCxnSpPr>
        <p:spPr bwMode="auto">
          <a:xfrm flipV="1">
            <a:off x="2383954" y="4152848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3" idx="0"/>
            <a:endCxn id="10" idx="2"/>
          </p:cNvCxnSpPr>
          <p:nvPr/>
        </p:nvCxnSpPr>
        <p:spPr bwMode="auto">
          <a:xfrm flipV="1">
            <a:off x="2379952" y="4152848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2" idx="0"/>
            <a:endCxn id="9" idx="2"/>
          </p:cNvCxnSpPr>
          <p:nvPr/>
        </p:nvCxnSpPr>
        <p:spPr bwMode="auto">
          <a:xfrm flipH="1" flipV="1">
            <a:off x="2176638" y="4152848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2" idx="0"/>
            <a:endCxn id="8" idx="2"/>
          </p:cNvCxnSpPr>
          <p:nvPr/>
        </p:nvCxnSpPr>
        <p:spPr bwMode="auto">
          <a:xfrm flipH="1" flipV="1">
            <a:off x="1758238" y="4152848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 rot="-2700000">
            <a:off x="2542736" y="43416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2700000">
            <a:off x="1541193" y="43378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78219" y="292581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48184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900241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332289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777985" y="3287878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6855529" y="4868286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19533" y="489558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>
            <a:stCxn id="44" idx="0"/>
            <a:endCxn id="43" idx="2"/>
          </p:cNvCxnSpPr>
          <p:nvPr/>
        </p:nvCxnSpPr>
        <p:spPr bwMode="auto">
          <a:xfrm flipV="1">
            <a:off x="7287577" y="4151974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45" idx="0"/>
            <a:endCxn id="42" idx="2"/>
          </p:cNvCxnSpPr>
          <p:nvPr/>
        </p:nvCxnSpPr>
        <p:spPr bwMode="auto">
          <a:xfrm flipV="1">
            <a:off x="7283575" y="4151974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44" idx="0"/>
            <a:endCxn id="41" idx="2"/>
          </p:cNvCxnSpPr>
          <p:nvPr/>
        </p:nvCxnSpPr>
        <p:spPr bwMode="auto">
          <a:xfrm flipH="1" flipV="1">
            <a:off x="7080261" y="4151974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4" idx="0"/>
            <a:endCxn id="40" idx="2"/>
          </p:cNvCxnSpPr>
          <p:nvPr/>
        </p:nvCxnSpPr>
        <p:spPr bwMode="auto">
          <a:xfrm flipH="1" flipV="1">
            <a:off x="6661861" y="4151974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/>
          <p:cNvSpPr txBox="1"/>
          <p:nvPr/>
        </p:nvSpPr>
        <p:spPr>
          <a:xfrm rot="-2700000">
            <a:off x="7446359" y="43407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2700000">
            <a:off x="6444816" y="43369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481842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2" descr="https://docs.voltdb.com/graphics/big_voltdb_logo_201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4221089"/>
            <a:ext cx="1484799" cy="6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3317840" y="1516722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threads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83328" y="1876762"/>
            <a:ext cx="4192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in-memory, no disk, no buffer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489304" y="2988040"/>
            <a:ext cx="6827112" cy="2834640"/>
          </a:xfrm>
          <a:prstGeom prst="rect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475656" y="5373216"/>
            <a:ext cx="14253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Replica 1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187624" y="6237312"/>
            <a:ext cx="35487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Arrow Connector 83"/>
          <p:cNvCxnSpPr>
            <a:endCxn id="90" idx="2"/>
          </p:cNvCxnSpPr>
          <p:nvPr/>
        </p:nvCxnSpPr>
        <p:spPr bwMode="auto">
          <a:xfrm flipV="1">
            <a:off x="4716016" y="3992870"/>
            <a:ext cx="20336" cy="22456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-67576" y="5859856"/>
            <a:ext cx="16505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Transaction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860032" y="2236802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locking, deterministic order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05572" y="3284984"/>
            <a:ext cx="1258516" cy="707886"/>
            <a:chOff x="4056896" y="3456296"/>
            <a:chExt cx="1258516" cy="707886"/>
          </a:xfrm>
        </p:grpSpPr>
        <p:sp>
          <p:nvSpPr>
            <p:cNvPr id="89" name="Rectangle 88"/>
            <p:cNvSpPr/>
            <p:nvPr/>
          </p:nvSpPr>
          <p:spPr bwMode="auto">
            <a:xfrm>
              <a:off x="4056896" y="3487360"/>
              <a:ext cx="1235184" cy="663174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059940" y="3456296"/>
              <a:ext cx="1255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Global</a:t>
              </a:r>
              <a:b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Serializer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3169468" y="4593322"/>
            <a:ext cx="1258516" cy="707886"/>
            <a:chOff x="4056896" y="3456296"/>
            <a:chExt cx="1258516" cy="707886"/>
          </a:xfrm>
        </p:grpSpPr>
        <p:sp>
          <p:nvSpPr>
            <p:cNvPr id="92" name="Rectangle 91"/>
            <p:cNvSpPr/>
            <p:nvPr/>
          </p:nvSpPr>
          <p:spPr bwMode="auto">
            <a:xfrm>
              <a:off x="4056896" y="3487360"/>
              <a:ext cx="1235184" cy="663174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9940" y="3456296"/>
              <a:ext cx="1255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</a:t>
              </a:r>
              <a:b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Serializer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18884" y="4602030"/>
            <a:ext cx="1258516" cy="707886"/>
            <a:chOff x="4056896" y="3456296"/>
            <a:chExt cx="1258516" cy="707886"/>
          </a:xfrm>
        </p:grpSpPr>
        <p:sp>
          <p:nvSpPr>
            <p:cNvPr id="95" name="Rectangle 94"/>
            <p:cNvSpPr/>
            <p:nvPr/>
          </p:nvSpPr>
          <p:spPr bwMode="auto">
            <a:xfrm>
              <a:off x="4056896" y="3487360"/>
              <a:ext cx="1235184" cy="663174"/>
            </a:xfrm>
            <a:prstGeom prst="rect">
              <a:avLst/>
            </a:prstGeom>
            <a:solidFill>
              <a:srgbClr val="FFFF66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059940" y="3456296"/>
              <a:ext cx="1255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</a:t>
              </a:r>
              <a:b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Serializer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Connector 11"/>
          <p:cNvCxnSpPr>
            <a:stCxn id="22" idx="3"/>
            <a:endCxn id="93" idx="1"/>
          </p:cNvCxnSpPr>
          <p:nvPr/>
        </p:nvCxnSpPr>
        <p:spPr bwMode="auto">
          <a:xfrm flipV="1">
            <a:off x="2816002" y="4947265"/>
            <a:ext cx="356510" cy="1379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95" idx="3"/>
            <a:endCxn id="44" idx="1"/>
          </p:cNvCxnSpPr>
          <p:nvPr/>
        </p:nvCxnSpPr>
        <p:spPr bwMode="auto">
          <a:xfrm>
            <a:off x="6354068" y="4964681"/>
            <a:ext cx="501461" cy="11962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>
            <a:endCxn id="96" idx="0"/>
          </p:cNvCxnSpPr>
          <p:nvPr/>
        </p:nvCxnSpPr>
        <p:spPr bwMode="auto">
          <a:xfrm>
            <a:off x="5340756" y="3979222"/>
            <a:ext cx="408908" cy="6228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97" name="Straight Arrow Connector 96"/>
          <p:cNvCxnSpPr>
            <a:endCxn id="93" idx="0"/>
          </p:cNvCxnSpPr>
          <p:nvPr/>
        </p:nvCxnSpPr>
        <p:spPr bwMode="auto">
          <a:xfrm flipH="1">
            <a:off x="3800248" y="3979222"/>
            <a:ext cx="308368" cy="614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arrow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040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smtClean="0"/>
              <a:t>Four sources of overhead in transactions:</a:t>
            </a:r>
          </a:p>
          <a:p>
            <a:pPr lvl="1"/>
            <a:r>
              <a:rPr lang="en-US" strike="dblStrike" dirty="0" smtClean="0"/>
              <a:t>Multi-threading</a:t>
            </a:r>
          </a:p>
          <a:p>
            <a:pPr lvl="1"/>
            <a:r>
              <a:rPr lang="en-US" strike="dblStrike" dirty="0"/>
              <a:t>Buffer </a:t>
            </a:r>
            <a:r>
              <a:rPr lang="en-US" strike="dblStrike" dirty="0" smtClean="0"/>
              <a:t>management</a:t>
            </a:r>
          </a:p>
          <a:p>
            <a:pPr lvl="1"/>
            <a:r>
              <a:rPr lang="en-US" strike="dblStrike" dirty="0" smtClean="0"/>
              <a:t>Locking (concurrency control)</a:t>
            </a:r>
          </a:p>
          <a:p>
            <a:pPr lvl="1"/>
            <a:r>
              <a:rPr lang="en-US" dirty="0" smtClean="0"/>
              <a:t>Logging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657305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075705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07753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53449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VoltDB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Transactions on Fast Data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2030993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94997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22" idx="0"/>
            <a:endCxn id="11" idx="2"/>
          </p:cNvCxnSpPr>
          <p:nvPr/>
        </p:nvCxnSpPr>
        <p:spPr bwMode="auto">
          <a:xfrm flipV="1">
            <a:off x="2463041" y="4152848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3" idx="0"/>
            <a:endCxn id="10" idx="2"/>
          </p:cNvCxnSpPr>
          <p:nvPr/>
        </p:nvCxnSpPr>
        <p:spPr bwMode="auto">
          <a:xfrm flipV="1">
            <a:off x="2459039" y="4152848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2" idx="0"/>
            <a:endCxn id="9" idx="2"/>
          </p:cNvCxnSpPr>
          <p:nvPr/>
        </p:nvCxnSpPr>
        <p:spPr bwMode="auto">
          <a:xfrm flipH="1" flipV="1">
            <a:off x="2255725" y="4152848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2" idx="0"/>
            <a:endCxn id="8" idx="2"/>
          </p:cNvCxnSpPr>
          <p:nvPr/>
        </p:nvCxnSpPr>
        <p:spPr bwMode="auto">
          <a:xfrm flipH="1" flipV="1">
            <a:off x="1837325" y="4152848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 rot="-2700000">
            <a:off x="2621823" y="43416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2700000">
            <a:off x="1620280" y="43378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36069" y="292581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2" descr="https://docs.voltdb.com/graphics/big_voltdb_logo_201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4221089"/>
            <a:ext cx="1484799" cy="6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3317840" y="1516722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threads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83328" y="1876762"/>
            <a:ext cx="4192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in-memory, no disk, no buffer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489304" y="2988040"/>
            <a:ext cx="4810888" cy="3272212"/>
          </a:xfrm>
          <a:prstGeom prst="rect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60032" y="2236802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locking, deterministic order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lowchart: Magnetic Disk 33"/>
          <p:cNvSpPr/>
          <p:nvPr/>
        </p:nvSpPr>
        <p:spPr bwMode="auto">
          <a:xfrm>
            <a:off x="4202230" y="3442649"/>
            <a:ext cx="1877281" cy="2597216"/>
          </a:xfrm>
          <a:prstGeom prst="flowChartMagneticDisk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101" name="Straight Connector 100"/>
          <p:cNvCxnSpPr/>
          <p:nvPr/>
        </p:nvCxnSpPr>
        <p:spPr bwMode="auto">
          <a:xfrm>
            <a:off x="3324134" y="3429000"/>
            <a:ext cx="52778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Arrow Connector 101"/>
          <p:cNvCxnSpPr/>
          <p:nvPr/>
        </p:nvCxnSpPr>
        <p:spPr bwMode="auto">
          <a:xfrm>
            <a:off x="3851920" y="3429000"/>
            <a:ext cx="0" cy="1368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 flipV="1">
            <a:off x="2456472" y="5287561"/>
            <a:ext cx="0" cy="2627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4455280" y="5227173"/>
            <a:ext cx="1445652" cy="646331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Transaction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347864" y="3073316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Memory Image (Lazily)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 bwMode="auto">
          <a:xfrm>
            <a:off x="2456472" y="5540760"/>
            <a:ext cx="1965960" cy="95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10" name="TextBox 109"/>
          <p:cNvSpPr txBox="1"/>
          <p:nvPr/>
        </p:nvSpPr>
        <p:spPr>
          <a:xfrm>
            <a:off x="4678605" y="4438853"/>
            <a:ext cx="1018227" cy="646331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>
            <a:off x="3838272" y="4797152"/>
            <a:ext cx="84033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2051720" y="5503584"/>
            <a:ext cx="2394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Proactive Writes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(Transaction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555776" y="2637786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disk writes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8610600" cy="5391150"/>
          </a:xfrm>
        </p:spPr>
        <p:txBody>
          <a:bodyPr/>
          <a:lstStyle/>
          <a:p>
            <a:r>
              <a:rPr lang="en-US" dirty="0" smtClean="0"/>
              <a:t>Four sources of overhead in transactions:</a:t>
            </a:r>
          </a:p>
          <a:p>
            <a:pPr lvl="1"/>
            <a:r>
              <a:rPr lang="en-US" strike="dblStrike" dirty="0" smtClean="0"/>
              <a:t>Multi-threading</a:t>
            </a:r>
          </a:p>
          <a:p>
            <a:pPr lvl="1"/>
            <a:r>
              <a:rPr lang="en-US" strike="dblStrike" dirty="0"/>
              <a:t>Buffer </a:t>
            </a:r>
            <a:r>
              <a:rPr lang="en-US" strike="dblStrike" dirty="0" smtClean="0"/>
              <a:t>management</a:t>
            </a:r>
          </a:p>
          <a:p>
            <a:pPr lvl="1"/>
            <a:r>
              <a:rPr lang="en-US" strike="dblStrike" dirty="0" smtClean="0"/>
              <a:t>Locking (concurrency control)</a:t>
            </a:r>
          </a:p>
          <a:p>
            <a:pPr lvl="1"/>
            <a:r>
              <a:rPr lang="en-US" dirty="0" smtClean="0"/>
              <a:t>Logging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657305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075705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07753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953449" y="3288752"/>
            <a:ext cx="360040" cy="864096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VoltDB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Transactions on Fast Data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2030993" y="4869160"/>
            <a:ext cx="864096" cy="432048"/>
          </a:xfrm>
          <a:prstGeom prst="rect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94997" y="4896456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CPU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22" idx="0"/>
            <a:endCxn id="11" idx="2"/>
          </p:cNvCxnSpPr>
          <p:nvPr/>
        </p:nvCxnSpPr>
        <p:spPr bwMode="auto">
          <a:xfrm flipV="1">
            <a:off x="2463041" y="4152848"/>
            <a:ext cx="670428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3" idx="0"/>
            <a:endCxn id="10" idx="2"/>
          </p:cNvCxnSpPr>
          <p:nvPr/>
        </p:nvCxnSpPr>
        <p:spPr bwMode="auto">
          <a:xfrm flipV="1">
            <a:off x="2459039" y="4152848"/>
            <a:ext cx="228734" cy="7436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2" idx="0"/>
            <a:endCxn id="9" idx="2"/>
          </p:cNvCxnSpPr>
          <p:nvPr/>
        </p:nvCxnSpPr>
        <p:spPr bwMode="auto">
          <a:xfrm flipH="1" flipV="1">
            <a:off x="2255725" y="4152848"/>
            <a:ext cx="2073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stCxn id="22" idx="0"/>
            <a:endCxn id="8" idx="2"/>
          </p:cNvCxnSpPr>
          <p:nvPr/>
        </p:nvCxnSpPr>
        <p:spPr bwMode="auto">
          <a:xfrm flipH="1" flipV="1">
            <a:off x="1837325" y="4152848"/>
            <a:ext cx="625716" cy="7163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 rot="-2700000">
            <a:off x="2621823" y="434164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 rot="2700000">
            <a:off x="1620280" y="43378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1core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36069" y="292581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2" descr="https://docs.voltdb.com/graphics/big_voltdb_logo_2014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" y="4221089"/>
            <a:ext cx="1484799" cy="60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3317840" y="1516722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threads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983328" y="1876762"/>
            <a:ext cx="4192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in-memory, no disk, no buffer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1489304" y="2988040"/>
            <a:ext cx="4810888" cy="3272212"/>
          </a:xfrm>
          <a:prstGeom prst="rect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860032" y="2236802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locking, deterministic order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lowchart: Magnetic Disk 33"/>
          <p:cNvSpPr/>
          <p:nvPr/>
        </p:nvSpPr>
        <p:spPr bwMode="auto">
          <a:xfrm>
            <a:off x="4202230" y="3442649"/>
            <a:ext cx="1877281" cy="2597216"/>
          </a:xfrm>
          <a:prstGeom prst="flowChartMagneticDisk">
            <a:avLst/>
          </a:prstGeom>
          <a:solidFill>
            <a:srgbClr val="FFFF66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101" name="Straight Connector 100"/>
          <p:cNvCxnSpPr/>
          <p:nvPr/>
        </p:nvCxnSpPr>
        <p:spPr bwMode="auto">
          <a:xfrm>
            <a:off x="3324134" y="3429000"/>
            <a:ext cx="52778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Arrow Connector 101"/>
          <p:cNvCxnSpPr/>
          <p:nvPr/>
        </p:nvCxnSpPr>
        <p:spPr bwMode="auto">
          <a:xfrm>
            <a:off x="3851920" y="3429000"/>
            <a:ext cx="0" cy="13681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cxnSp>
        <p:nvCxnSpPr>
          <p:cNvPr id="103" name="Straight Arrow Connector 102"/>
          <p:cNvCxnSpPr/>
          <p:nvPr/>
        </p:nvCxnSpPr>
        <p:spPr bwMode="auto">
          <a:xfrm flipV="1">
            <a:off x="2456472" y="5287561"/>
            <a:ext cx="0" cy="2627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sp>
        <p:nvSpPr>
          <p:cNvPr id="106" name="TextBox 105"/>
          <p:cNvSpPr txBox="1"/>
          <p:nvPr/>
        </p:nvSpPr>
        <p:spPr>
          <a:xfrm>
            <a:off x="4455280" y="5227173"/>
            <a:ext cx="1445652" cy="646331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Transaction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347864" y="3073316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Memory Image (Lazily)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 bwMode="auto">
          <a:xfrm>
            <a:off x="2456472" y="5540760"/>
            <a:ext cx="1965960" cy="95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10" name="TextBox 109"/>
          <p:cNvSpPr txBox="1"/>
          <p:nvPr/>
        </p:nvSpPr>
        <p:spPr>
          <a:xfrm>
            <a:off x="4678605" y="4438853"/>
            <a:ext cx="1018227" cy="646331"/>
          </a:xfrm>
          <a:prstGeom prst="rect">
            <a:avLst/>
          </a:prstGeom>
          <a:noFill/>
          <a:ln w="31750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Connector 114"/>
          <p:cNvCxnSpPr/>
          <p:nvPr/>
        </p:nvCxnSpPr>
        <p:spPr bwMode="auto">
          <a:xfrm>
            <a:off x="3838272" y="4797152"/>
            <a:ext cx="84033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2051720" y="5503584"/>
            <a:ext cx="2394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Proactive Writes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(Transaction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555776" y="2637786"/>
            <a:ext cx="2529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disk writes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1979712" y="2924944"/>
            <a:ext cx="5616624" cy="1512168"/>
          </a:xfrm>
          <a:prstGeom prst="roundRect">
            <a:avLst/>
          </a:prstGeom>
          <a:solidFill>
            <a:srgbClr val="800000"/>
          </a:solidFill>
          <a:ln w="889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marR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16K TPS per core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ea typeface="굴림" pitchFamily="34" charset="-127"/>
              </a:rPr>
              <a:t>(Single SQL command)</a:t>
            </a:r>
          </a:p>
          <a:p>
            <a:pPr marL="457200" marR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Linear Scalability</a:t>
            </a:r>
          </a:p>
        </p:txBody>
      </p:sp>
    </p:spTree>
    <p:extLst>
      <p:ext uri="{BB962C8B-B14F-4D97-AF65-F5344CB8AC3E}">
        <p14:creationId xmlns:p14="http://schemas.microsoft.com/office/powerpoint/2010/main" val="25155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Taghreed</a:t>
            </a:r>
            <a:r>
              <a:rPr lang="en-US" dirty="0" smtClean="0"/>
              <a:t> </a:t>
            </a:r>
            <a:r>
              <a:rPr lang="en-US" dirty="0" err="1" smtClean="0"/>
              <a:t>Usecase</a:t>
            </a:r>
            <a:r>
              <a:rPr lang="en-US" dirty="0" smtClean="0"/>
              <a:t>: Microblogs Data Management at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Microblogs Data Management System</a:t>
            </a:r>
          </a:p>
          <a:p>
            <a:pPr lvl="1"/>
            <a:r>
              <a:rPr lang="en-US" dirty="0" smtClean="0"/>
              <a:t>Focus on </a:t>
            </a:r>
            <a:r>
              <a:rPr lang="en-US" i="1" dirty="0" err="1" smtClean="0"/>
              <a:t>spatio</a:t>
            </a:r>
            <a:r>
              <a:rPr lang="en-US" i="1" dirty="0" smtClean="0"/>
              <a:t>-temporal keyword queries</a:t>
            </a:r>
          </a:p>
          <a:p>
            <a:pPr algn="l"/>
            <a:r>
              <a:rPr lang="en-US" dirty="0" smtClean="0"/>
              <a:t>Provides both in-memory and disk indexes</a:t>
            </a:r>
          </a:p>
          <a:p>
            <a:pPr lvl="1"/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smtClean="0"/>
              <a:t>and keyword-temporal </a:t>
            </a:r>
            <a:r>
              <a:rPr lang="en-US" dirty="0" smtClean="0"/>
              <a:t>indexes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15125" y="2547827"/>
            <a:ext cx="1582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charset="0"/>
              </a:rPr>
              <a:t>Microblogs Stream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391400" y="3101876"/>
            <a:ext cx="690563" cy="808037"/>
            <a:chOff x="7391400" y="2621480"/>
            <a:chExt cx="690590" cy="807520"/>
          </a:xfrm>
        </p:grpSpPr>
        <p:cxnSp>
          <p:nvCxnSpPr>
            <p:cNvPr id="6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7397536" y="2621480"/>
              <a:ext cx="1988" cy="48110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Arrow Connector 75"/>
            <p:cNvCxnSpPr>
              <a:cxnSpLocks noChangeShapeType="1"/>
            </p:cNvCxnSpPr>
            <p:nvPr/>
          </p:nvCxnSpPr>
          <p:spPr bwMode="auto">
            <a:xfrm>
              <a:off x="8079085" y="3081914"/>
              <a:ext cx="0" cy="34708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Arrow Connector 77"/>
            <p:cNvCxnSpPr>
              <a:cxnSpLocks noChangeShapeType="1"/>
            </p:cNvCxnSpPr>
            <p:nvPr/>
          </p:nvCxnSpPr>
          <p:spPr bwMode="auto">
            <a:xfrm flipH="1">
              <a:off x="7391400" y="3093009"/>
              <a:ext cx="690590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280025" y="2876451"/>
            <a:ext cx="1554163" cy="474662"/>
            <a:chOff x="5280480" y="2395174"/>
            <a:chExt cx="1554386" cy="475488"/>
          </a:xfrm>
        </p:grpSpPr>
        <p:sp>
          <p:nvSpPr>
            <p:cNvPr id="10" name="Rectangle 86"/>
            <p:cNvSpPr>
              <a:spLocks noChangeArrowheads="1"/>
            </p:cNvSpPr>
            <p:nvPr/>
          </p:nvSpPr>
          <p:spPr bwMode="auto">
            <a:xfrm>
              <a:off x="5393878" y="2395174"/>
              <a:ext cx="1353312" cy="475488"/>
            </a:xfrm>
            <a:prstGeom prst="rect">
              <a:avLst/>
            </a:prstGeom>
            <a:solidFill>
              <a:srgbClr val="FF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1" name="TextBox 87"/>
            <p:cNvSpPr txBox="1">
              <a:spLocks noChangeArrowheads="1"/>
            </p:cNvSpPr>
            <p:nvPr/>
          </p:nvSpPr>
          <p:spPr bwMode="auto">
            <a:xfrm>
              <a:off x="5280480" y="2437202"/>
              <a:ext cx="155438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Arial" charset="0"/>
                </a:rPr>
                <a:t>Preprocessor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272088" y="3112988"/>
            <a:ext cx="1160462" cy="644525"/>
            <a:chOff x="5272350" y="2631879"/>
            <a:chExt cx="1159443" cy="645154"/>
          </a:xfrm>
        </p:grpSpPr>
        <p:cxnSp>
          <p:nvCxnSpPr>
            <p:cNvPr id="13" name="Straight Arrow Connector 89"/>
            <p:cNvCxnSpPr>
              <a:cxnSpLocks noChangeShapeType="1"/>
            </p:cNvCxnSpPr>
            <p:nvPr/>
          </p:nvCxnSpPr>
          <p:spPr bwMode="auto">
            <a:xfrm>
              <a:off x="6421983" y="3031725"/>
              <a:ext cx="0" cy="24530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90"/>
            <p:cNvCxnSpPr>
              <a:cxnSpLocks noChangeShapeType="1"/>
            </p:cNvCxnSpPr>
            <p:nvPr/>
          </p:nvCxnSpPr>
          <p:spPr bwMode="auto">
            <a:xfrm>
              <a:off x="5280480" y="2631879"/>
              <a:ext cx="2142" cy="423481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91"/>
            <p:cNvCxnSpPr>
              <a:cxnSpLocks noChangeShapeType="1"/>
            </p:cNvCxnSpPr>
            <p:nvPr/>
          </p:nvCxnSpPr>
          <p:spPr bwMode="auto">
            <a:xfrm flipH="1">
              <a:off x="5272350" y="3044132"/>
              <a:ext cx="1159443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51325" y="3108226"/>
            <a:ext cx="1143000" cy="331787"/>
            <a:chOff x="3923928" y="2630734"/>
            <a:chExt cx="1463922" cy="330507"/>
          </a:xfrm>
        </p:grpSpPr>
        <p:cxnSp>
          <p:nvCxnSpPr>
            <p:cNvPr id="17" name="Straight Arrow Connector 96"/>
            <p:cNvCxnSpPr>
              <a:cxnSpLocks noChangeShapeType="1"/>
            </p:cNvCxnSpPr>
            <p:nvPr/>
          </p:nvCxnSpPr>
          <p:spPr bwMode="auto">
            <a:xfrm>
              <a:off x="3937084" y="2630734"/>
              <a:ext cx="0" cy="330507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98"/>
            <p:cNvCxnSpPr>
              <a:cxnSpLocks noChangeShapeType="1"/>
            </p:cNvCxnSpPr>
            <p:nvPr/>
          </p:nvCxnSpPr>
          <p:spPr bwMode="auto">
            <a:xfrm flipH="1">
              <a:off x="3923928" y="2643490"/>
              <a:ext cx="1463922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71838" y="2825651"/>
            <a:ext cx="1943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Preprocessed Microblogs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491880" y="3405857"/>
            <a:ext cx="1517650" cy="584200"/>
            <a:chOff x="3521140" y="2916233"/>
            <a:chExt cx="1518340" cy="584775"/>
          </a:xfrm>
        </p:grpSpPr>
        <p:sp>
          <p:nvSpPr>
            <p:cNvPr id="21" name="Rectangle 108"/>
            <p:cNvSpPr>
              <a:spLocks noChangeArrowheads="1"/>
            </p:cNvSpPr>
            <p:nvPr/>
          </p:nvSpPr>
          <p:spPr bwMode="auto">
            <a:xfrm>
              <a:off x="3521140" y="2954204"/>
              <a:ext cx="1463040" cy="530352"/>
            </a:xfrm>
            <a:prstGeom prst="rect">
              <a:avLst/>
            </a:prstGeom>
            <a:solidFill>
              <a:srgbClr val="FF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2" name="TextBox 109"/>
            <p:cNvSpPr txBox="1">
              <a:spLocks noChangeArrowheads="1"/>
            </p:cNvSpPr>
            <p:nvPr/>
          </p:nvSpPr>
          <p:spPr bwMode="auto">
            <a:xfrm>
              <a:off x="3545810" y="2916233"/>
              <a:ext cx="14936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charset="0"/>
                </a:rPr>
                <a:t>Main-memory</a:t>
              </a:r>
              <a:br>
                <a:rPr lang="en-US" altLang="en-US" sz="1600" dirty="0">
                  <a:latin typeface="Arial" charset="0"/>
                </a:rPr>
              </a:br>
              <a:r>
                <a:rPr lang="en-US" altLang="en-US" sz="1600" dirty="0">
                  <a:latin typeface="Arial" charset="0"/>
                </a:rPr>
                <a:t>Indexer</a:t>
              </a:r>
            </a:p>
          </p:txBody>
        </p: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3371850" y="4181376"/>
            <a:ext cx="1720850" cy="504825"/>
            <a:chOff x="3371717" y="3701174"/>
            <a:chExt cx="1720878" cy="504056"/>
          </a:xfrm>
        </p:grpSpPr>
        <p:sp>
          <p:nvSpPr>
            <p:cNvPr id="24" name="Oval 110"/>
            <p:cNvSpPr>
              <a:spLocks noChangeArrowheads="1"/>
            </p:cNvSpPr>
            <p:nvPr/>
          </p:nvSpPr>
          <p:spPr bwMode="auto">
            <a:xfrm>
              <a:off x="3371717" y="3701174"/>
              <a:ext cx="1720878" cy="504056"/>
            </a:xfrm>
            <a:prstGeom prst="ellipse">
              <a:avLst/>
            </a:prstGeom>
            <a:solidFill>
              <a:srgbClr val="FF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5" name="TextBox 111"/>
            <p:cNvSpPr txBox="1">
              <a:spLocks noChangeArrowheads="1"/>
            </p:cNvSpPr>
            <p:nvPr/>
          </p:nvSpPr>
          <p:spPr bwMode="auto">
            <a:xfrm>
              <a:off x="3472622" y="3771824"/>
              <a:ext cx="155438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charset="0"/>
                </a:rPr>
                <a:t>Flushing Policy</a:t>
              </a:r>
            </a:p>
          </p:txBody>
        </p:sp>
      </p:grp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>
            <a:off x="4252913" y="3955951"/>
            <a:ext cx="0" cy="23812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457575" y="4910038"/>
            <a:ext cx="1554163" cy="601663"/>
            <a:chOff x="3457872" y="4429797"/>
            <a:chExt cx="1554386" cy="600561"/>
          </a:xfrm>
        </p:grpSpPr>
        <p:sp>
          <p:nvSpPr>
            <p:cNvPr id="28" name="Flowchart: Magnetic Disk 117"/>
            <p:cNvSpPr>
              <a:spLocks noChangeArrowheads="1"/>
            </p:cNvSpPr>
            <p:nvPr/>
          </p:nvSpPr>
          <p:spPr bwMode="auto">
            <a:xfrm>
              <a:off x="3545810" y="4429797"/>
              <a:ext cx="1380744" cy="600561"/>
            </a:xfrm>
            <a:prstGeom prst="flowChartMagneticDisk">
              <a:avLst/>
            </a:prstGeom>
            <a:solidFill>
              <a:srgbClr val="FF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29" name="TextBox 118"/>
            <p:cNvSpPr txBox="1">
              <a:spLocks noChangeArrowheads="1"/>
            </p:cNvSpPr>
            <p:nvPr/>
          </p:nvSpPr>
          <p:spPr bwMode="auto">
            <a:xfrm>
              <a:off x="3457872" y="4617244"/>
              <a:ext cx="155438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charset="0"/>
                </a:rPr>
                <a:t>Disk Indexer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317875" y="2787551"/>
            <a:ext cx="1857375" cy="3209925"/>
            <a:chOff x="3318603" y="2306132"/>
            <a:chExt cx="1856232" cy="3211100"/>
          </a:xfrm>
        </p:grpSpPr>
        <p:sp>
          <p:nvSpPr>
            <p:cNvPr id="31" name="Rectangle 107"/>
            <p:cNvSpPr>
              <a:spLocks noChangeArrowheads="1"/>
            </p:cNvSpPr>
            <p:nvPr/>
          </p:nvSpPr>
          <p:spPr bwMode="auto">
            <a:xfrm>
              <a:off x="3318603" y="2306132"/>
              <a:ext cx="1856232" cy="3211100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2" name="TextBox 119"/>
            <p:cNvSpPr txBox="1">
              <a:spLocks noChangeArrowheads="1"/>
            </p:cNvSpPr>
            <p:nvPr/>
          </p:nvSpPr>
          <p:spPr bwMode="auto">
            <a:xfrm>
              <a:off x="3521140" y="5024789"/>
              <a:ext cx="155438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00" b="1">
                  <a:latin typeface="Arial" charset="0"/>
                </a:rPr>
                <a:t>Indexer</a:t>
              </a:r>
            </a:p>
          </p:txBody>
        </p:sp>
      </p:grpSp>
      <p:sp>
        <p:nvSpPr>
          <p:cNvPr id="33" name="Left-Right Arrow 32"/>
          <p:cNvSpPr>
            <a:spLocks noChangeArrowheads="1"/>
          </p:cNvSpPr>
          <p:nvPr/>
        </p:nvSpPr>
        <p:spPr bwMode="auto">
          <a:xfrm>
            <a:off x="2916238" y="4309963"/>
            <a:ext cx="396875" cy="174625"/>
          </a:xfrm>
          <a:prstGeom prst="leftRightArrow">
            <a:avLst>
              <a:gd name="adj1" fmla="val 50000"/>
              <a:gd name="adj2" fmla="val 49537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15888" y="4405997"/>
            <a:ext cx="1133475" cy="588830"/>
            <a:chOff x="285428" y="3376042"/>
            <a:chExt cx="1133078" cy="588587"/>
          </a:xfrm>
        </p:grpSpPr>
        <p:sp>
          <p:nvSpPr>
            <p:cNvPr id="35" name="Rectangle 124"/>
            <p:cNvSpPr>
              <a:spLocks noChangeArrowheads="1"/>
            </p:cNvSpPr>
            <p:nvPr/>
          </p:nvSpPr>
          <p:spPr bwMode="auto">
            <a:xfrm>
              <a:off x="314003" y="3376042"/>
              <a:ext cx="1097280" cy="557784"/>
            </a:xfrm>
            <a:prstGeom prst="rect">
              <a:avLst/>
            </a:prstGeom>
            <a:solidFill>
              <a:srgbClr val="FF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6" name="TextBox 126"/>
            <p:cNvSpPr txBox="1">
              <a:spLocks noChangeArrowheads="1"/>
            </p:cNvSpPr>
            <p:nvPr/>
          </p:nvSpPr>
          <p:spPr bwMode="auto">
            <a:xfrm>
              <a:off x="285428" y="3379854"/>
              <a:ext cx="11330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charset="0"/>
                </a:rPr>
                <a:t>Query Optimizer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1752600" y="4404449"/>
            <a:ext cx="1143000" cy="603982"/>
            <a:chOff x="314003" y="4258418"/>
            <a:chExt cx="1142603" cy="603781"/>
          </a:xfrm>
        </p:grpSpPr>
        <p:sp>
          <p:nvSpPr>
            <p:cNvPr id="38" name="Rectangle 127"/>
            <p:cNvSpPr>
              <a:spLocks noChangeArrowheads="1"/>
            </p:cNvSpPr>
            <p:nvPr/>
          </p:nvSpPr>
          <p:spPr bwMode="auto">
            <a:xfrm>
              <a:off x="314003" y="4258418"/>
              <a:ext cx="1097280" cy="557784"/>
            </a:xfrm>
            <a:prstGeom prst="rect">
              <a:avLst/>
            </a:prstGeom>
            <a:solidFill>
              <a:srgbClr val="FF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39" name="TextBox 128"/>
            <p:cNvSpPr txBox="1">
              <a:spLocks noChangeArrowheads="1"/>
            </p:cNvSpPr>
            <p:nvPr/>
          </p:nvSpPr>
          <p:spPr bwMode="auto">
            <a:xfrm>
              <a:off x="323528" y="4277424"/>
              <a:ext cx="113307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charset="0"/>
                </a:rPr>
                <a:t>Query Processor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76200" y="4252813"/>
            <a:ext cx="2881313" cy="1176338"/>
            <a:chOff x="76200" y="3771823"/>
            <a:chExt cx="2881834" cy="1176650"/>
          </a:xfrm>
        </p:grpSpPr>
        <p:sp>
          <p:nvSpPr>
            <p:cNvPr id="41" name="Rectangle 123"/>
            <p:cNvSpPr>
              <a:spLocks noChangeArrowheads="1"/>
            </p:cNvSpPr>
            <p:nvPr/>
          </p:nvSpPr>
          <p:spPr bwMode="auto">
            <a:xfrm>
              <a:off x="76200" y="3771823"/>
              <a:ext cx="2832803" cy="1164901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2" name="TextBox 129"/>
            <p:cNvSpPr txBox="1">
              <a:spLocks noChangeArrowheads="1"/>
            </p:cNvSpPr>
            <p:nvPr/>
          </p:nvSpPr>
          <p:spPr bwMode="auto">
            <a:xfrm>
              <a:off x="132194" y="4456030"/>
              <a:ext cx="282584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00" b="1">
                  <a:latin typeface="Arial" charset="0"/>
                </a:rPr>
                <a:t>Query Engine</a:t>
              </a: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1193800" y="4371876"/>
            <a:ext cx="600075" cy="615950"/>
            <a:chOff x="1193931" y="3890733"/>
            <a:chExt cx="600171" cy="615553"/>
          </a:xfrm>
        </p:grpSpPr>
        <p:sp>
          <p:nvSpPr>
            <p:cNvPr id="44" name="TextBox 113"/>
            <p:cNvSpPr txBox="1">
              <a:spLocks noChangeArrowheads="1"/>
            </p:cNvSpPr>
            <p:nvPr/>
          </p:nvSpPr>
          <p:spPr bwMode="auto">
            <a:xfrm>
              <a:off x="1193931" y="3890733"/>
              <a:ext cx="60017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ts val="1200"/>
                </a:spcAft>
                <a:buFontTx/>
                <a:buNone/>
              </a:pPr>
              <a:r>
                <a:rPr lang="en-US" altLang="en-US" sz="1200">
                  <a:latin typeface="Arial" charset="0"/>
                </a:rPr>
                <a:t>Query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Plan</a:t>
              </a:r>
            </a:p>
          </p:txBody>
        </p:sp>
        <p:cxnSp>
          <p:nvCxnSpPr>
            <p:cNvPr id="45" name="Straight Arrow Connector 130"/>
            <p:cNvCxnSpPr>
              <a:cxnSpLocks noChangeShapeType="1"/>
            </p:cNvCxnSpPr>
            <p:nvPr/>
          </p:nvCxnSpPr>
          <p:spPr bwMode="auto">
            <a:xfrm>
              <a:off x="1232781" y="4203826"/>
              <a:ext cx="527782" cy="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0" y="3928963"/>
            <a:ext cx="1544638" cy="476250"/>
            <a:chOff x="0" y="3409466"/>
            <a:chExt cx="1545114" cy="476734"/>
          </a:xfrm>
        </p:grpSpPr>
        <p:cxnSp>
          <p:nvCxnSpPr>
            <p:cNvPr id="47" name="Straight Arrow Connector 131"/>
            <p:cNvCxnSpPr>
              <a:cxnSpLocks noChangeShapeType="1"/>
            </p:cNvCxnSpPr>
            <p:nvPr/>
          </p:nvCxnSpPr>
          <p:spPr bwMode="auto">
            <a:xfrm>
              <a:off x="561122" y="3409466"/>
              <a:ext cx="2571" cy="476734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TextBox 134"/>
            <p:cNvSpPr txBox="1">
              <a:spLocks noChangeArrowheads="1"/>
            </p:cNvSpPr>
            <p:nvPr/>
          </p:nvSpPr>
          <p:spPr bwMode="auto">
            <a:xfrm>
              <a:off x="0" y="3412518"/>
              <a:ext cx="15451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Query   Dispatching</a:t>
              </a:r>
            </a:p>
          </p:txBody>
        </p:sp>
      </p:grp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5440363" y="3619401"/>
            <a:ext cx="3525837" cy="2401887"/>
            <a:chOff x="5441119" y="3138696"/>
            <a:chExt cx="3524389" cy="2402389"/>
          </a:xfrm>
        </p:grpSpPr>
        <p:sp>
          <p:nvSpPr>
            <p:cNvPr id="50" name="Rectangle 136"/>
            <p:cNvSpPr>
              <a:spLocks noChangeArrowheads="1"/>
            </p:cNvSpPr>
            <p:nvPr/>
          </p:nvSpPr>
          <p:spPr bwMode="auto">
            <a:xfrm>
              <a:off x="5441119" y="3138696"/>
              <a:ext cx="3524389" cy="2368296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1" name="TextBox 137"/>
            <p:cNvSpPr txBox="1">
              <a:spLocks noChangeArrowheads="1"/>
            </p:cNvSpPr>
            <p:nvPr/>
          </p:nvSpPr>
          <p:spPr bwMode="auto">
            <a:xfrm>
              <a:off x="5644169" y="5048642"/>
              <a:ext cx="316835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00" b="1">
                  <a:latin typeface="Arial" charset="0"/>
                </a:rPr>
                <a:t>Recovery Manager</a:t>
              </a: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7399338" y="3765451"/>
            <a:ext cx="1381125" cy="817562"/>
            <a:chOff x="7399524" y="3284984"/>
            <a:chExt cx="1380744" cy="816390"/>
          </a:xfrm>
        </p:grpSpPr>
        <p:sp>
          <p:nvSpPr>
            <p:cNvPr id="53" name="Flowchart: Magnetic Disk 138"/>
            <p:cNvSpPr>
              <a:spLocks noChangeArrowheads="1"/>
            </p:cNvSpPr>
            <p:nvPr/>
          </p:nvSpPr>
          <p:spPr bwMode="auto">
            <a:xfrm>
              <a:off x="7399524" y="3284984"/>
              <a:ext cx="1380744" cy="815941"/>
            </a:xfrm>
            <a:prstGeom prst="flowChartMagneticDisk">
              <a:avLst/>
            </a:prstGeom>
            <a:solidFill>
              <a:srgbClr val="FF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4" name="TextBox 139"/>
            <p:cNvSpPr txBox="1">
              <a:spLocks noChangeArrowheads="1"/>
            </p:cNvSpPr>
            <p:nvPr/>
          </p:nvSpPr>
          <p:spPr bwMode="auto">
            <a:xfrm>
              <a:off x="7479233" y="3516599"/>
              <a:ext cx="126923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charset="0"/>
                </a:rPr>
                <a:t>Raw Data</a:t>
              </a:r>
              <a:br>
                <a:rPr lang="en-US" altLang="en-US" sz="1600" dirty="0">
                  <a:latin typeface="Arial" charset="0"/>
                </a:rPr>
              </a:br>
              <a:r>
                <a:rPr lang="en-US" altLang="en-US" sz="1600" dirty="0">
                  <a:latin typeface="Arial" charset="0"/>
                </a:rPr>
                <a:t>Archive</a:t>
              </a: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5548313" y="3757513"/>
            <a:ext cx="1577975" cy="642938"/>
            <a:chOff x="5548213" y="3277033"/>
            <a:chExt cx="1578350" cy="642995"/>
          </a:xfrm>
        </p:grpSpPr>
        <p:sp>
          <p:nvSpPr>
            <p:cNvPr id="56" name="Rectangle 141"/>
            <p:cNvSpPr>
              <a:spLocks noChangeArrowheads="1"/>
            </p:cNvSpPr>
            <p:nvPr/>
          </p:nvSpPr>
          <p:spPr bwMode="auto">
            <a:xfrm>
              <a:off x="5660071" y="3389676"/>
              <a:ext cx="1466492" cy="530352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7" name="TextBox 143"/>
            <p:cNvSpPr txBox="1">
              <a:spLocks noChangeArrowheads="1"/>
            </p:cNvSpPr>
            <p:nvPr/>
          </p:nvSpPr>
          <p:spPr bwMode="auto">
            <a:xfrm>
              <a:off x="5548213" y="3277033"/>
              <a:ext cx="1512168" cy="584775"/>
            </a:xfrm>
            <a:prstGeom prst="rect">
              <a:avLst/>
            </a:prstGeom>
            <a:solidFill>
              <a:srgbClr val="FFFF66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charset="0"/>
                </a:rPr>
                <a:t>Main-memory Contents</a:t>
              </a:r>
            </a:p>
          </p:txBody>
        </p:sp>
      </p:grp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6484938" y="4721126"/>
            <a:ext cx="1439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Memory    Failure</a:t>
            </a:r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5595938" y="5062438"/>
            <a:ext cx="3224212" cy="503238"/>
            <a:chOff x="5595377" y="4581128"/>
            <a:chExt cx="3224646" cy="504056"/>
          </a:xfrm>
        </p:grpSpPr>
        <p:sp>
          <p:nvSpPr>
            <p:cNvPr id="60" name="Oval 142"/>
            <p:cNvSpPr>
              <a:spLocks noChangeArrowheads="1"/>
            </p:cNvSpPr>
            <p:nvPr/>
          </p:nvSpPr>
          <p:spPr bwMode="auto">
            <a:xfrm>
              <a:off x="5595377" y="4581128"/>
              <a:ext cx="3224646" cy="504056"/>
            </a:xfrm>
            <a:prstGeom prst="ellipse">
              <a:avLst/>
            </a:prstGeom>
            <a:solidFill>
              <a:srgbClr val="FFFF66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1" name="TextBox 145"/>
            <p:cNvSpPr txBox="1">
              <a:spLocks noChangeArrowheads="1"/>
            </p:cNvSpPr>
            <p:nvPr/>
          </p:nvSpPr>
          <p:spPr bwMode="auto">
            <a:xfrm>
              <a:off x="6057374" y="4645405"/>
              <a:ext cx="23444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Arial" charset="0"/>
                </a:rPr>
                <a:t>Recovery Module</a:t>
              </a:r>
            </a:p>
          </p:txBody>
        </p:sp>
      </p:grp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6337300" y="4400451"/>
            <a:ext cx="1782763" cy="649287"/>
            <a:chOff x="6336881" y="3920054"/>
            <a:chExt cx="1783080" cy="648549"/>
          </a:xfrm>
        </p:grpSpPr>
        <p:cxnSp>
          <p:nvCxnSpPr>
            <p:cNvPr id="63" name="Straight Arrow Connector 146"/>
            <p:cNvCxnSpPr>
              <a:cxnSpLocks noChangeShapeType="1"/>
            </p:cNvCxnSpPr>
            <p:nvPr/>
          </p:nvCxnSpPr>
          <p:spPr bwMode="auto">
            <a:xfrm>
              <a:off x="7217975" y="4248081"/>
              <a:ext cx="2419" cy="32052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Arrow Connector 147"/>
            <p:cNvCxnSpPr>
              <a:cxnSpLocks noChangeShapeType="1"/>
            </p:cNvCxnSpPr>
            <p:nvPr/>
          </p:nvCxnSpPr>
          <p:spPr bwMode="auto">
            <a:xfrm>
              <a:off x="6347866" y="3920054"/>
              <a:ext cx="2419" cy="32052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Arrow Connector 148"/>
            <p:cNvCxnSpPr>
              <a:cxnSpLocks noChangeShapeType="1"/>
            </p:cNvCxnSpPr>
            <p:nvPr/>
          </p:nvCxnSpPr>
          <p:spPr bwMode="auto">
            <a:xfrm>
              <a:off x="8104726" y="4089790"/>
              <a:ext cx="2419" cy="17729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Arrow Connector 150"/>
            <p:cNvCxnSpPr>
              <a:cxnSpLocks noChangeShapeType="1"/>
            </p:cNvCxnSpPr>
            <p:nvPr/>
          </p:nvCxnSpPr>
          <p:spPr bwMode="auto">
            <a:xfrm>
              <a:off x="6336881" y="4251261"/>
              <a:ext cx="1783080" cy="15827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4994275" y="3700363"/>
            <a:ext cx="601663" cy="1631950"/>
            <a:chOff x="4994524" y="3219380"/>
            <a:chExt cx="602204" cy="1632445"/>
          </a:xfrm>
        </p:grpSpPr>
        <p:cxnSp>
          <p:nvCxnSpPr>
            <p:cNvPr id="68" name="Straight Arrow Connector 153"/>
            <p:cNvCxnSpPr>
              <a:cxnSpLocks noChangeShapeType="1"/>
            </p:cNvCxnSpPr>
            <p:nvPr/>
          </p:nvCxnSpPr>
          <p:spPr bwMode="auto">
            <a:xfrm>
              <a:off x="5308286" y="3219380"/>
              <a:ext cx="605" cy="1632443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Straight Arrow Connector 157"/>
            <p:cNvCxnSpPr>
              <a:cxnSpLocks noChangeShapeType="1"/>
            </p:cNvCxnSpPr>
            <p:nvPr/>
          </p:nvCxnSpPr>
          <p:spPr bwMode="auto">
            <a:xfrm flipH="1">
              <a:off x="5296191" y="4847952"/>
              <a:ext cx="300537" cy="3873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Straight Arrow Connector 159"/>
            <p:cNvCxnSpPr>
              <a:cxnSpLocks noChangeShapeType="1"/>
            </p:cNvCxnSpPr>
            <p:nvPr/>
          </p:nvCxnSpPr>
          <p:spPr bwMode="auto">
            <a:xfrm rot="5400000">
              <a:off x="5153575" y="3069800"/>
              <a:ext cx="2419" cy="32052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1722438" y="3928963"/>
            <a:ext cx="1239837" cy="476250"/>
            <a:chOff x="664686" y="2743200"/>
            <a:chExt cx="1240314" cy="476734"/>
          </a:xfrm>
        </p:grpSpPr>
        <p:cxnSp>
          <p:nvCxnSpPr>
            <p:cNvPr id="72" name="Straight Arrow Connector 116"/>
            <p:cNvCxnSpPr>
              <a:cxnSpLocks noChangeShapeType="1"/>
            </p:cNvCxnSpPr>
            <p:nvPr/>
          </p:nvCxnSpPr>
          <p:spPr bwMode="auto">
            <a:xfrm flipV="1">
              <a:off x="1225808" y="2743200"/>
              <a:ext cx="2571" cy="476734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TextBox 121"/>
            <p:cNvSpPr txBox="1">
              <a:spLocks noChangeArrowheads="1"/>
            </p:cNvSpPr>
            <p:nvPr/>
          </p:nvSpPr>
          <p:spPr bwMode="auto">
            <a:xfrm>
              <a:off x="664686" y="2746252"/>
              <a:ext cx="12403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Query   Answer</a:t>
              </a:r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6746875" y="2752626"/>
            <a:ext cx="654050" cy="358775"/>
            <a:chOff x="6747190" y="2272404"/>
            <a:chExt cx="654407" cy="358416"/>
          </a:xfrm>
        </p:grpSpPr>
        <p:cxnSp>
          <p:nvCxnSpPr>
            <p:cNvPr id="75" name="Straight Arrow Connector 22"/>
            <p:cNvCxnSpPr>
              <a:cxnSpLocks noChangeShapeType="1"/>
            </p:cNvCxnSpPr>
            <p:nvPr/>
          </p:nvCxnSpPr>
          <p:spPr bwMode="auto">
            <a:xfrm flipH="1">
              <a:off x="6747190" y="2621480"/>
              <a:ext cx="652334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Arrow Connector 132"/>
            <p:cNvCxnSpPr>
              <a:cxnSpLocks noChangeShapeType="1"/>
            </p:cNvCxnSpPr>
            <p:nvPr/>
          </p:nvCxnSpPr>
          <p:spPr bwMode="auto">
            <a:xfrm>
              <a:off x="7401597" y="2272404"/>
              <a:ext cx="0" cy="35841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76200" y="3005037"/>
            <a:ext cx="2895600" cy="928017"/>
            <a:chOff x="76200" y="2502392"/>
            <a:chExt cx="2895237" cy="929115"/>
          </a:xfrm>
        </p:grpSpPr>
        <p:grpSp>
          <p:nvGrpSpPr>
            <p:cNvPr id="78" name="Group 140"/>
            <p:cNvGrpSpPr>
              <a:grpSpLocks/>
            </p:cNvGrpSpPr>
            <p:nvPr/>
          </p:nvGrpSpPr>
          <p:grpSpPr bwMode="auto">
            <a:xfrm>
              <a:off x="116183" y="2946780"/>
              <a:ext cx="2693691" cy="484727"/>
              <a:chOff x="285428" y="3376042"/>
              <a:chExt cx="1133078" cy="621580"/>
            </a:xfrm>
          </p:grpSpPr>
          <p:sp>
            <p:nvSpPr>
              <p:cNvPr id="81" name="Rectangle 149"/>
              <p:cNvSpPr>
                <a:spLocks noChangeArrowheads="1"/>
              </p:cNvSpPr>
              <p:nvPr/>
            </p:nvSpPr>
            <p:spPr bwMode="auto">
              <a:xfrm>
                <a:off x="314003" y="3376042"/>
                <a:ext cx="1097280" cy="557784"/>
              </a:xfrm>
              <a:prstGeom prst="rect">
                <a:avLst/>
              </a:prstGeom>
              <a:solidFill>
                <a:srgbClr val="FFFF66"/>
              </a:solidFill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>
                  <a:latin typeface="Times New Roman" pitchFamily="18" charset="0"/>
                  <a:ea typeface="굴림" pitchFamily="34" charset="-127"/>
                </a:endParaRPr>
              </a:p>
            </p:txBody>
          </p:sp>
          <p:sp>
            <p:nvSpPr>
              <p:cNvPr id="82" name="TextBox 151"/>
              <p:cNvSpPr txBox="1">
                <a:spLocks noChangeArrowheads="1"/>
              </p:cNvSpPr>
              <p:nvPr/>
            </p:nvSpPr>
            <p:spPr bwMode="auto">
              <a:xfrm>
                <a:off x="285428" y="3412848"/>
                <a:ext cx="1133078" cy="584774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dirty="0">
                    <a:latin typeface="Arial" charset="0"/>
                  </a:rPr>
                  <a:t>Interactive Visualizer</a:t>
                </a:r>
              </a:p>
            </p:txBody>
          </p:sp>
        </p:grpSp>
        <p:sp>
          <p:nvSpPr>
            <p:cNvPr id="79" name="Rectangle 163"/>
            <p:cNvSpPr>
              <a:spLocks noChangeArrowheads="1"/>
            </p:cNvSpPr>
            <p:nvPr/>
          </p:nvSpPr>
          <p:spPr bwMode="auto">
            <a:xfrm>
              <a:off x="76200" y="2585213"/>
              <a:ext cx="2832803" cy="835364"/>
            </a:xfrm>
            <a:prstGeom prst="rect">
              <a:avLst/>
            </a:prstGeom>
            <a:noFill/>
            <a:ln w="25400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80" name="TextBox 164"/>
            <p:cNvSpPr txBox="1">
              <a:spLocks noChangeArrowheads="1"/>
            </p:cNvSpPr>
            <p:nvPr/>
          </p:nvSpPr>
          <p:spPr bwMode="auto">
            <a:xfrm>
              <a:off x="145597" y="2502392"/>
              <a:ext cx="282584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00" b="1">
                  <a:latin typeface="Arial" charset="0"/>
                </a:rPr>
                <a:t>Visualizer</a:t>
              </a:r>
            </a:p>
          </p:txBody>
        </p:sp>
      </p:grpSp>
      <p:grpSp>
        <p:nvGrpSpPr>
          <p:cNvPr id="86" name="Group 85"/>
          <p:cNvGrpSpPr>
            <a:grpSpLocks/>
          </p:cNvGrpSpPr>
          <p:nvPr/>
        </p:nvGrpSpPr>
        <p:grpSpPr bwMode="auto">
          <a:xfrm>
            <a:off x="666750" y="2604988"/>
            <a:ext cx="639763" cy="477838"/>
            <a:chOff x="-30293" y="3409466"/>
            <a:chExt cx="639893" cy="476734"/>
          </a:xfrm>
        </p:grpSpPr>
        <p:cxnSp>
          <p:nvCxnSpPr>
            <p:cNvPr id="87" name="Straight Arrow Connector 171"/>
            <p:cNvCxnSpPr>
              <a:cxnSpLocks noChangeShapeType="1"/>
            </p:cNvCxnSpPr>
            <p:nvPr/>
          </p:nvCxnSpPr>
          <p:spPr bwMode="auto">
            <a:xfrm>
              <a:off x="561122" y="3409466"/>
              <a:ext cx="2571" cy="476734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8" name="TextBox 173"/>
            <p:cNvSpPr txBox="1">
              <a:spLocks noChangeArrowheads="1"/>
            </p:cNvSpPr>
            <p:nvPr/>
          </p:nvSpPr>
          <p:spPr bwMode="auto">
            <a:xfrm>
              <a:off x="-30293" y="3412518"/>
              <a:ext cx="6398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Query</a:t>
              </a:r>
            </a:p>
          </p:txBody>
        </p:sp>
      </p:grpSp>
      <p:grpSp>
        <p:nvGrpSpPr>
          <p:cNvPr id="89" name="Group 88"/>
          <p:cNvGrpSpPr>
            <a:grpSpLocks/>
          </p:cNvGrpSpPr>
          <p:nvPr/>
        </p:nvGrpSpPr>
        <p:grpSpPr bwMode="auto">
          <a:xfrm>
            <a:off x="1550988" y="2595463"/>
            <a:ext cx="695325" cy="476250"/>
            <a:chOff x="1207535" y="2743200"/>
            <a:chExt cx="696357" cy="476734"/>
          </a:xfrm>
        </p:grpSpPr>
        <p:cxnSp>
          <p:nvCxnSpPr>
            <p:cNvPr id="90" name="Straight Arrow Connector 175"/>
            <p:cNvCxnSpPr>
              <a:cxnSpLocks noChangeShapeType="1"/>
            </p:cNvCxnSpPr>
            <p:nvPr/>
          </p:nvCxnSpPr>
          <p:spPr bwMode="auto">
            <a:xfrm flipV="1">
              <a:off x="1225808" y="2743200"/>
              <a:ext cx="2571" cy="476734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TextBox 176"/>
            <p:cNvSpPr txBox="1">
              <a:spLocks noChangeArrowheads="1"/>
            </p:cNvSpPr>
            <p:nvPr/>
          </p:nvSpPr>
          <p:spPr bwMode="auto">
            <a:xfrm>
              <a:off x="1207535" y="2895600"/>
              <a:ext cx="69635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Answer</a:t>
              </a:r>
            </a:p>
          </p:txBody>
        </p:sp>
      </p:grpSp>
      <p:cxnSp>
        <p:nvCxnSpPr>
          <p:cNvPr id="92" name="Straight Arrow Connector 91"/>
          <p:cNvCxnSpPr>
            <a:cxnSpLocks noChangeShapeType="1"/>
          </p:cNvCxnSpPr>
          <p:nvPr/>
        </p:nvCxnSpPr>
        <p:spPr bwMode="auto">
          <a:xfrm>
            <a:off x="4251325" y="4673501"/>
            <a:ext cx="1588" cy="37623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" name="Rectangle 92"/>
          <p:cNvSpPr/>
          <p:nvPr/>
        </p:nvSpPr>
        <p:spPr bwMode="auto">
          <a:xfrm>
            <a:off x="5298" y="6002568"/>
            <a:ext cx="9144000" cy="569229"/>
          </a:xfrm>
          <a:prstGeom prst="rect">
            <a:avLst/>
          </a:prstGeom>
          <a:solidFill>
            <a:srgbClr val="FFC000">
              <a:alpha val="8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4" name="Citation"/>
          <p:cNvSpPr/>
          <p:nvPr/>
        </p:nvSpPr>
        <p:spPr>
          <a:xfrm>
            <a:off x="55572" y="5980049"/>
            <a:ext cx="9484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[33] A. Magdy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Taghreed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A System for Querying, Analyzing, and Visualizing Geotagged Microblogs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ACM SIGSPATIAL’14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33" grpId="0" animBg="1"/>
      <p:bldP spid="5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Taghreed</a:t>
            </a:r>
            <a:r>
              <a:rPr lang="en-US" dirty="0"/>
              <a:t> </a:t>
            </a:r>
            <a:r>
              <a:rPr lang="en-US" dirty="0" err="1"/>
              <a:t>Usecase</a:t>
            </a:r>
            <a:r>
              <a:rPr lang="en-US" dirty="0"/>
              <a:t>: Microblogs Data Management at </a:t>
            </a:r>
            <a:r>
              <a:rPr lang="en-US" dirty="0" smtClean="0"/>
              <a:t>Scale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3277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Memory Real-time Indexes</a:t>
            </a:r>
          </a:p>
          <a:p>
            <a:pPr>
              <a:defRPr/>
            </a:pPr>
            <a:r>
              <a:rPr lang="en-US" dirty="0" smtClean="0"/>
              <a:t>Two types:</a:t>
            </a:r>
          </a:p>
          <a:p>
            <a:pPr lvl="1">
              <a:defRPr/>
            </a:pPr>
            <a:r>
              <a:rPr lang="en-US" dirty="0" smtClean="0"/>
              <a:t>Inverted keyword index</a:t>
            </a:r>
          </a:p>
          <a:p>
            <a:pPr lvl="1">
              <a:defRPr/>
            </a:pPr>
            <a:r>
              <a:rPr lang="en-US" dirty="0" smtClean="0"/>
              <a:t>Quad-tree spatial index</a:t>
            </a:r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Equipped with:</a:t>
            </a:r>
          </a:p>
          <a:p>
            <a:pPr lvl="1">
              <a:defRPr/>
            </a:pPr>
            <a:r>
              <a:rPr lang="en-US" dirty="0"/>
              <a:t>Low-overhead </a:t>
            </a:r>
            <a:r>
              <a:rPr lang="en-US" dirty="0" smtClean="0"/>
              <a:t>structuring</a:t>
            </a:r>
            <a:endParaRPr lang="en-US" dirty="0"/>
          </a:p>
          <a:p>
            <a:pPr lvl="2">
              <a:defRPr/>
            </a:pPr>
            <a:r>
              <a:rPr lang="en-US" dirty="0"/>
              <a:t>Efficient cell splits </a:t>
            </a:r>
            <a:r>
              <a:rPr lang="en-US" dirty="0" smtClean="0"/>
              <a:t>(spatial)</a:t>
            </a:r>
          </a:p>
          <a:p>
            <a:pPr lvl="1">
              <a:defRPr/>
            </a:pPr>
            <a:r>
              <a:rPr lang="en-US" dirty="0" smtClean="0"/>
              <a:t>Efficient update</a:t>
            </a:r>
            <a:br>
              <a:rPr lang="en-US" dirty="0" smtClean="0"/>
            </a:br>
            <a:r>
              <a:rPr lang="en-US" dirty="0" smtClean="0"/>
              <a:t>techniques</a:t>
            </a:r>
          </a:p>
          <a:p>
            <a:pPr lvl="2">
              <a:defRPr/>
            </a:pPr>
            <a:r>
              <a:rPr lang="en-US" dirty="0" smtClean="0"/>
              <a:t>Batch updates</a:t>
            </a:r>
          </a:p>
          <a:p>
            <a:pPr lvl="2">
              <a:defRPr/>
            </a:pPr>
            <a:r>
              <a:rPr lang="en-US" dirty="0" smtClean="0"/>
              <a:t>One-time segment deletion</a:t>
            </a:r>
          </a:p>
          <a:p>
            <a:pPr>
              <a:defRPr/>
            </a:pPr>
            <a:r>
              <a:rPr lang="en-US" dirty="0" smtClean="0"/>
              <a:t>On memory full, flush oldest segment as is</a:t>
            </a:r>
          </a:p>
          <a:p>
            <a:pPr lvl="1">
              <a:defRPr/>
            </a:pPr>
            <a:r>
              <a:rPr lang="en-US" dirty="0" smtClean="0"/>
              <a:t>Simple and 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3B143C-D57B-4783-95C3-B64ABD8AC3F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2" y="1484784"/>
            <a:ext cx="601980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Taghreed</a:t>
            </a:r>
            <a:r>
              <a:rPr lang="en-US" dirty="0"/>
              <a:t> </a:t>
            </a:r>
            <a:r>
              <a:rPr lang="en-US" dirty="0" err="1"/>
              <a:t>Usecase</a:t>
            </a:r>
            <a:r>
              <a:rPr lang="en-US" dirty="0"/>
              <a:t>: Microblogs Data Management at </a:t>
            </a:r>
            <a:r>
              <a:rPr lang="en-US" dirty="0" smtClean="0"/>
              <a:t>Scale</a:t>
            </a:r>
            <a:endParaRPr lang="en-US" altLang="en-US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2792" y="1052736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Disk Indexes</a:t>
            </a:r>
          </a:p>
          <a:p>
            <a:pPr>
              <a:defRPr/>
            </a:pPr>
            <a:r>
              <a:rPr lang="en-US" altLang="en-US" dirty="0" smtClean="0"/>
              <a:t>Two types</a:t>
            </a:r>
          </a:p>
          <a:p>
            <a:pPr lvl="1">
              <a:defRPr/>
            </a:pPr>
            <a:r>
              <a:rPr lang="en-US" altLang="en-US" dirty="0" smtClean="0"/>
              <a:t>Inverted keyword index</a:t>
            </a:r>
          </a:p>
          <a:p>
            <a:pPr lvl="1">
              <a:defRPr/>
            </a:pPr>
            <a:r>
              <a:rPr lang="en-US" altLang="en-US" dirty="0" smtClean="0"/>
              <a:t>Spatial index</a:t>
            </a:r>
          </a:p>
          <a:p>
            <a:pPr lvl="1">
              <a:defRPr/>
            </a:pPr>
            <a:endParaRPr lang="en-US" altLang="en-US" sz="1200" dirty="0" smtClean="0"/>
          </a:p>
          <a:p>
            <a:pPr>
              <a:defRPr/>
            </a:pPr>
            <a:r>
              <a:rPr lang="en-US" altLang="en-US" dirty="0" smtClean="0"/>
              <a:t>Organized in temporal </a:t>
            </a:r>
            <a:br>
              <a:rPr lang="en-US" altLang="en-US" dirty="0" smtClean="0"/>
            </a:br>
            <a:r>
              <a:rPr lang="en-US" altLang="en-US" dirty="0" smtClean="0"/>
              <a:t>hierarchy</a:t>
            </a:r>
          </a:p>
          <a:p>
            <a:pPr lvl="1">
              <a:defRPr/>
            </a:pPr>
            <a:r>
              <a:rPr lang="en-US" altLang="en-US" dirty="0" smtClean="0"/>
              <a:t>3 levels (days, weeks, and</a:t>
            </a:r>
            <a:br>
              <a:rPr lang="en-US" altLang="en-US" dirty="0" smtClean="0"/>
            </a:br>
            <a:r>
              <a:rPr lang="en-US" altLang="en-US" dirty="0" smtClean="0"/>
              <a:t>months)</a:t>
            </a:r>
          </a:p>
          <a:p>
            <a:pPr lvl="1">
              <a:defRPr/>
            </a:pPr>
            <a:r>
              <a:rPr lang="en-US" altLang="en-US" dirty="0" smtClean="0"/>
              <a:t>to handle arbitrarily large</a:t>
            </a:r>
            <a:br>
              <a:rPr lang="en-US" altLang="en-US" dirty="0" smtClean="0"/>
            </a:br>
            <a:r>
              <a:rPr lang="en-US" altLang="en-US" dirty="0" smtClean="0"/>
              <a:t>time periods</a:t>
            </a:r>
          </a:p>
          <a:p>
            <a:pPr>
              <a:defRPr/>
            </a:pPr>
            <a:endParaRPr lang="en-US" altLang="en-US" sz="1200" dirty="0" smtClean="0"/>
          </a:p>
          <a:p>
            <a:pPr>
              <a:defRPr/>
            </a:pPr>
            <a:r>
              <a:rPr lang="en-US" altLang="en-US" dirty="0" smtClean="0"/>
              <a:t>New segment added on</a:t>
            </a:r>
            <a:br>
              <a:rPr lang="en-US" altLang="en-US" dirty="0" smtClean="0"/>
            </a:br>
            <a:r>
              <a:rPr lang="en-US" altLang="en-US" dirty="0" smtClean="0"/>
              <a:t>full memory</a:t>
            </a:r>
            <a:endParaRPr lang="en-US" altLang="en-US" sz="1200" dirty="0"/>
          </a:p>
          <a:p>
            <a:pPr marL="457200" lvl="1" indent="0">
              <a:buFont typeface="Arial" charset="0"/>
              <a:buNone/>
              <a:defRPr/>
            </a:pPr>
            <a:endParaRPr lang="en-US" altLang="en-US" sz="1200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33636"/>
            <a:ext cx="53816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03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850"/>
            <a:ext cx="9144000" cy="539115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[1] T. </a:t>
            </a:r>
            <a:r>
              <a:rPr lang="en-US" sz="2000" dirty="0" err="1" smtClean="0">
                <a:latin typeface="+mn-lt"/>
              </a:rPr>
              <a:t>Sakaki</a:t>
            </a:r>
            <a:r>
              <a:rPr lang="en-US" sz="2000" dirty="0" smtClean="0">
                <a:latin typeface="+mn-lt"/>
              </a:rPr>
              <a:t> et. al. Earthquake Shakes </a:t>
            </a:r>
            <a:r>
              <a:rPr lang="en-US" sz="2000" dirty="0">
                <a:latin typeface="+mn-lt"/>
              </a:rPr>
              <a:t>Twitter Users: Real-Time Event Detection by Social </a:t>
            </a:r>
            <a:r>
              <a:rPr lang="en-US" sz="2000" dirty="0" smtClean="0">
                <a:latin typeface="+mn-lt"/>
              </a:rPr>
              <a:t>Sensors. In </a:t>
            </a:r>
            <a:r>
              <a:rPr lang="en-US" sz="2000" dirty="0">
                <a:latin typeface="+mn-lt"/>
              </a:rPr>
              <a:t>WWW, 2010.</a:t>
            </a:r>
            <a:endParaRPr lang="en-US" sz="2000" dirty="0" smtClean="0">
              <a:latin typeface="+mn-lt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[2] V. </a:t>
            </a:r>
            <a:r>
              <a:rPr lang="en-US" sz="2000" dirty="0">
                <a:latin typeface="+mn-lt"/>
              </a:rPr>
              <a:t>K. </a:t>
            </a:r>
            <a:r>
              <a:rPr lang="en-US" sz="2000" dirty="0" smtClean="0">
                <a:latin typeface="+mn-lt"/>
              </a:rPr>
              <a:t>Singh et. al. </a:t>
            </a:r>
            <a:r>
              <a:rPr lang="en-US" sz="2000" dirty="0">
                <a:latin typeface="+mn-lt"/>
              </a:rPr>
              <a:t>Situation </a:t>
            </a:r>
            <a:r>
              <a:rPr lang="en-US" sz="2000" dirty="0" smtClean="0">
                <a:latin typeface="+mn-lt"/>
              </a:rPr>
              <a:t>Detection and </a:t>
            </a:r>
            <a:r>
              <a:rPr lang="en-US" sz="2000" dirty="0">
                <a:latin typeface="+mn-lt"/>
              </a:rPr>
              <a:t>Control using </a:t>
            </a:r>
            <a:r>
              <a:rPr lang="en-US" sz="2000" dirty="0" err="1">
                <a:latin typeface="+mn-lt"/>
              </a:rPr>
              <a:t>Spatio</a:t>
            </a:r>
            <a:r>
              <a:rPr lang="en-US" sz="2000" dirty="0">
                <a:latin typeface="+mn-lt"/>
              </a:rPr>
              <a:t>-temporal Analysis of Microblogs. In </a:t>
            </a:r>
            <a:r>
              <a:rPr lang="en-US" sz="2000" dirty="0" smtClean="0">
                <a:latin typeface="+mn-lt"/>
              </a:rPr>
              <a:t>WWW, 2010</a:t>
            </a:r>
            <a:r>
              <a:rPr lang="en-US" sz="2000" dirty="0">
                <a:latin typeface="+mn-lt"/>
              </a:rPr>
              <a:t>.</a:t>
            </a:r>
            <a:endParaRPr lang="en-US" sz="2000" dirty="0" smtClean="0">
              <a:latin typeface="+mn-lt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</a:t>
            </a:r>
            <a:r>
              <a:rPr lang="en-US" sz="2000" dirty="0">
                <a:latin typeface="+mn-lt"/>
              </a:rPr>
              <a:t>3] </a:t>
            </a:r>
            <a:r>
              <a:rPr lang="en-US" sz="2000" dirty="0" smtClean="0">
                <a:latin typeface="+mn-lt"/>
              </a:rPr>
              <a:t>A. </a:t>
            </a:r>
            <a:r>
              <a:rPr lang="en-US" sz="2000" dirty="0" err="1" smtClean="0">
                <a:latin typeface="+mn-lt"/>
              </a:rPr>
              <a:t>Popescu</a:t>
            </a:r>
            <a:r>
              <a:rPr lang="en-US" sz="2000" dirty="0" smtClean="0">
                <a:latin typeface="+mn-lt"/>
              </a:rPr>
              <a:t> and M. </a:t>
            </a:r>
            <a:r>
              <a:rPr lang="en-US" sz="2000" dirty="0" err="1" smtClean="0">
                <a:latin typeface="+mn-lt"/>
              </a:rPr>
              <a:t>Pennacchiotti</a:t>
            </a:r>
            <a:r>
              <a:rPr lang="en-US" sz="2000" dirty="0" smtClean="0">
                <a:latin typeface="+mn-lt"/>
              </a:rPr>
              <a:t>. Detecting Controversial Events </a:t>
            </a:r>
            <a:r>
              <a:rPr lang="en-US" sz="2000" dirty="0">
                <a:latin typeface="+mn-lt"/>
              </a:rPr>
              <a:t>from </a:t>
            </a:r>
            <a:r>
              <a:rPr lang="en-US" sz="2000" dirty="0" smtClean="0">
                <a:latin typeface="+mn-lt"/>
              </a:rPr>
              <a:t>Twitter</a:t>
            </a:r>
            <a:r>
              <a:rPr lang="en-US" sz="2000" dirty="0">
                <a:latin typeface="+mn-lt"/>
              </a:rPr>
              <a:t>. </a:t>
            </a:r>
            <a:r>
              <a:rPr lang="en-US" sz="2000" dirty="0" smtClean="0">
                <a:latin typeface="+mn-lt"/>
              </a:rPr>
              <a:t>In CIKM, 2010.</a:t>
            </a: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[4] A. Marcus et. al. </a:t>
            </a:r>
            <a:r>
              <a:rPr lang="en-US" sz="2000" dirty="0" err="1">
                <a:latin typeface="+mn-lt"/>
              </a:rPr>
              <a:t>Twitinfo</a:t>
            </a:r>
            <a:r>
              <a:rPr lang="en-US" sz="2000" dirty="0">
                <a:latin typeface="+mn-lt"/>
              </a:rPr>
              <a:t>: Aggregating </a:t>
            </a:r>
            <a:r>
              <a:rPr lang="en-US" sz="2000" dirty="0" smtClean="0">
                <a:latin typeface="+mn-lt"/>
              </a:rPr>
              <a:t>and Visualizing </a:t>
            </a:r>
            <a:r>
              <a:rPr lang="en-US" sz="2000" dirty="0">
                <a:latin typeface="+mn-lt"/>
              </a:rPr>
              <a:t>Microblogs for Event Exploration. In CHI, 2011.</a:t>
            </a:r>
            <a:endParaRPr lang="en-US" sz="2000" dirty="0" smtClean="0">
              <a:latin typeface="+mn-lt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[5] </a:t>
            </a:r>
            <a:r>
              <a:rPr lang="en-US" sz="2000" dirty="0" err="1" smtClean="0">
                <a:latin typeface="+mn-lt"/>
              </a:rPr>
              <a:t>TweetTracker</a:t>
            </a:r>
            <a:r>
              <a:rPr lang="en-US" sz="2000" dirty="0">
                <a:latin typeface="+mn-lt"/>
              </a:rPr>
              <a:t>: </a:t>
            </a:r>
            <a:r>
              <a:rPr lang="en-US" sz="2000" dirty="0" smtClean="0">
                <a:latin typeface="+mn-lt"/>
              </a:rPr>
              <a:t>Track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smtClean="0">
                <a:latin typeface="+mn-lt"/>
              </a:rPr>
              <a:t>Analyze</a:t>
            </a:r>
            <a:r>
              <a:rPr lang="en-US" sz="2000" dirty="0">
                <a:latin typeface="+mn-lt"/>
              </a:rPr>
              <a:t>, and </a:t>
            </a:r>
            <a:r>
              <a:rPr lang="en-US" sz="2000" dirty="0" smtClean="0">
                <a:latin typeface="+mn-lt"/>
              </a:rPr>
              <a:t>Understand Activity </a:t>
            </a:r>
            <a:r>
              <a:rPr lang="en-US" sz="2000" dirty="0">
                <a:latin typeface="+mn-lt"/>
              </a:rPr>
              <a:t>on Twitter. </a:t>
            </a:r>
            <a:r>
              <a:rPr lang="en-US" sz="2000" dirty="0" smtClean="0">
                <a:latin typeface="+mn-lt"/>
              </a:rPr>
              <a:t>http://tweettracker.fulton.asu.edu, </a:t>
            </a:r>
            <a:r>
              <a:rPr lang="en-US" sz="2000" dirty="0">
                <a:latin typeface="+mn-lt"/>
              </a:rPr>
              <a:t>2014.</a:t>
            </a:r>
            <a:endParaRPr lang="en-US" sz="2000" dirty="0" smtClean="0">
              <a:latin typeface="+mn-lt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[6] </a:t>
            </a:r>
            <a:r>
              <a:rPr lang="en-US" sz="2000" dirty="0" err="1" smtClean="0">
                <a:latin typeface="+mn-lt"/>
              </a:rPr>
              <a:t>Topsy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Analytics for Twitter Political Index. </a:t>
            </a:r>
            <a:r>
              <a:rPr lang="en-US" sz="2000" dirty="0" smtClean="0">
                <a:latin typeface="+mn-lt"/>
              </a:rPr>
              <a:t>http://topsylabs.com/election/, 2014.</a:t>
            </a: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</a:t>
            </a:r>
            <a:r>
              <a:rPr lang="en-US" sz="2000" dirty="0">
                <a:latin typeface="+mn-lt"/>
              </a:rPr>
              <a:t>7] </a:t>
            </a:r>
            <a:r>
              <a:rPr lang="en-US" sz="2000" dirty="0" smtClean="0">
                <a:latin typeface="+mn-lt"/>
              </a:rPr>
              <a:t>K. Watanabe et. al. Jasmine</a:t>
            </a:r>
            <a:r>
              <a:rPr lang="en-US" sz="2000" dirty="0">
                <a:latin typeface="+mn-lt"/>
              </a:rPr>
              <a:t>: a </a:t>
            </a:r>
            <a:r>
              <a:rPr lang="en-US" sz="2000" dirty="0" smtClean="0">
                <a:latin typeface="+mn-lt"/>
              </a:rPr>
              <a:t>Real-time Local-event Detection System </a:t>
            </a:r>
            <a:r>
              <a:rPr lang="en-US" sz="2000" dirty="0">
                <a:latin typeface="+mn-lt"/>
              </a:rPr>
              <a:t>based on </a:t>
            </a:r>
            <a:r>
              <a:rPr lang="en-US" sz="2000" dirty="0" smtClean="0">
                <a:latin typeface="+mn-lt"/>
              </a:rPr>
              <a:t>Geolocation Information Propagated </a:t>
            </a:r>
            <a:r>
              <a:rPr lang="en-US" sz="2000" dirty="0">
                <a:latin typeface="+mn-lt"/>
              </a:rPr>
              <a:t>to </a:t>
            </a:r>
            <a:r>
              <a:rPr lang="en-US" sz="2000" dirty="0" smtClean="0">
                <a:latin typeface="+mn-lt"/>
              </a:rPr>
              <a:t>Microblogs</a:t>
            </a:r>
            <a:r>
              <a:rPr lang="en-US" sz="2000" dirty="0">
                <a:latin typeface="+mn-lt"/>
              </a:rPr>
              <a:t>. </a:t>
            </a:r>
            <a:r>
              <a:rPr lang="en-US" sz="2000" dirty="0" smtClean="0">
                <a:latin typeface="+mn-lt"/>
              </a:rPr>
              <a:t>In CIKM, 2011.</a:t>
            </a: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[8</a:t>
            </a:r>
            <a:r>
              <a:rPr lang="en-US" sz="2000" dirty="0">
                <a:latin typeface="+mn-lt"/>
              </a:rPr>
              <a:t>] </a:t>
            </a:r>
            <a:r>
              <a:rPr lang="en-US" sz="2000" dirty="0" smtClean="0">
                <a:latin typeface="+mn-lt"/>
              </a:rPr>
              <a:t>R. Li et. al. TEDAS</a:t>
            </a:r>
            <a:r>
              <a:rPr lang="en-US" sz="2000" dirty="0">
                <a:latin typeface="+mn-lt"/>
              </a:rPr>
              <a:t>: A Twitter-based Event Detection and Analysis System. </a:t>
            </a:r>
            <a:r>
              <a:rPr lang="en-US" sz="2000" dirty="0" smtClean="0">
                <a:latin typeface="+mn-lt"/>
              </a:rPr>
              <a:t>In ICDE, 2012.</a:t>
            </a: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</a:t>
            </a:r>
            <a:r>
              <a:rPr lang="en-US" sz="2000" dirty="0">
                <a:latin typeface="+mn-lt"/>
              </a:rPr>
              <a:t>9] </a:t>
            </a:r>
            <a:r>
              <a:rPr lang="en-US" sz="2000" dirty="0" smtClean="0">
                <a:latin typeface="+mn-lt"/>
              </a:rPr>
              <a:t>A. Ritter et. al. Open </a:t>
            </a:r>
            <a:r>
              <a:rPr lang="en-US" sz="2000" dirty="0">
                <a:latin typeface="+mn-lt"/>
              </a:rPr>
              <a:t>domain event extraction from twitter. </a:t>
            </a:r>
            <a:r>
              <a:rPr lang="en-US" sz="2000" dirty="0" smtClean="0">
                <a:latin typeface="+mn-lt"/>
              </a:rPr>
              <a:t>In KDD, </a:t>
            </a:r>
            <a:r>
              <a:rPr lang="en-US" sz="2000" dirty="0">
                <a:latin typeface="+mn-lt"/>
              </a:rPr>
              <a:t>2012</a:t>
            </a:r>
            <a:endParaRPr lang="en-US" sz="2000" dirty="0" smtClean="0">
              <a:latin typeface="+mn-lt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+mn-lt"/>
              </a:rPr>
              <a:t>[10]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870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10489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850"/>
            <a:ext cx="9144000" cy="539115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latin typeface="+mn-lt"/>
              </a:rPr>
              <a:t>[10] Y. Hu et. al. ET-LDA: Joint Topic Modeling for Aligning Events and their Twitter Feedback. In AAAI, 2012.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[11] A. Cui et. al. Discover Breaking Events with Popular Hashtags in Twitter. In CIKM, 2012.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[12] H. </a:t>
            </a:r>
            <a:r>
              <a:rPr lang="en-US" sz="2000" dirty="0" err="1">
                <a:latin typeface="+mn-lt"/>
              </a:rPr>
              <a:t>Abdelhaq</a:t>
            </a:r>
            <a:r>
              <a:rPr lang="en-US" sz="2000" dirty="0">
                <a:latin typeface="+mn-lt"/>
              </a:rPr>
              <a:t> et. al. </a:t>
            </a:r>
            <a:r>
              <a:rPr lang="en-US" sz="2000" dirty="0" err="1">
                <a:latin typeface="+mn-lt"/>
              </a:rPr>
              <a:t>EvenTweet</a:t>
            </a:r>
            <a:r>
              <a:rPr lang="en-US" sz="2000" dirty="0">
                <a:latin typeface="+mn-lt"/>
              </a:rPr>
              <a:t>: Online Localized Event Detection from Twitter. In VLDB, 2013.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[13] </a:t>
            </a:r>
            <a:r>
              <a:rPr lang="en-US" sz="2000" dirty="0" smtClean="0">
                <a:latin typeface="+mn-lt"/>
              </a:rPr>
              <a:t>T. Hua et. al. STED</a:t>
            </a:r>
            <a:r>
              <a:rPr lang="en-US" sz="2000" dirty="0">
                <a:latin typeface="+mn-lt"/>
              </a:rPr>
              <a:t>: </a:t>
            </a:r>
            <a:r>
              <a:rPr lang="en-US" sz="2000" dirty="0" smtClean="0">
                <a:latin typeface="+mn-lt"/>
              </a:rPr>
              <a:t>Semi-supervised Targeted-interest Event </a:t>
            </a:r>
            <a:r>
              <a:rPr lang="en-US" sz="2000" dirty="0" err="1" smtClean="0">
                <a:latin typeface="+mn-lt"/>
              </a:rPr>
              <a:t>Detectionin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in </a:t>
            </a:r>
            <a:r>
              <a:rPr lang="en-US" sz="2000" dirty="0" smtClean="0">
                <a:latin typeface="+mn-lt"/>
              </a:rPr>
              <a:t>Twitter</a:t>
            </a:r>
            <a:r>
              <a:rPr lang="en-US" sz="2000" dirty="0">
                <a:latin typeface="+mn-lt"/>
              </a:rPr>
              <a:t>. </a:t>
            </a:r>
            <a:r>
              <a:rPr lang="en-US" sz="2000" dirty="0" smtClean="0">
                <a:latin typeface="+mn-lt"/>
              </a:rPr>
              <a:t>In KDD, 2013.</a:t>
            </a:r>
            <a:endParaRPr lang="en-US" sz="2000" dirty="0">
              <a:latin typeface="+mn-lt"/>
            </a:endParaRP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[14] </a:t>
            </a:r>
            <a:r>
              <a:rPr lang="en-US" sz="2000" dirty="0" smtClean="0">
                <a:latin typeface="+mn-lt"/>
              </a:rPr>
              <a:t>H. </a:t>
            </a:r>
            <a:r>
              <a:rPr lang="en-US" sz="2000" dirty="0" err="1" smtClean="0">
                <a:latin typeface="+mn-lt"/>
              </a:rPr>
              <a:t>Gu</a:t>
            </a:r>
            <a:r>
              <a:rPr lang="en-US" sz="2000" dirty="0" smtClean="0">
                <a:latin typeface="+mn-lt"/>
              </a:rPr>
              <a:t> et. al. </a:t>
            </a:r>
            <a:r>
              <a:rPr lang="en-US" sz="2000" dirty="0" err="1" smtClean="0">
                <a:latin typeface="+mn-lt"/>
              </a:rPr>
              <a:t>AnchorMF</a:t>
            </a:r>
            <a:r>
              <a:rPr lang="en-US" sz="2000" dirty="0">
                <a:latin typeface="+mn-lt"/>
              </a:rPr>
              <a:t>: </a:t>
            </a:r>
            <a:r>
              <a:rPr lang="en-US" sz="2000" dirty="0" smtClean="0">
                <a:latin typeface="+mn-lt"/>
              </a:rPr>
              <a:t>Towards Effective Event Context Identification</a:t>
            </a:r>
            <a:r>
              <a:rPr lang="en-US" sz="2000" dirty="0">
                <a:latin typeface="+mn-lt"/>
              </a:rPr>
              <a:t>. </a:t>
            </a:r>
            <a:r>
              <a:rPr lang="en-US" sz="2000" dirty="0" smtClean="0">
                <a:latin typeface="+mn-lt"/>
              </a:rPr>
              <a:t>In CIKM, 2013.</a:t>
            </a:r>
            <a:endParaRPr lang="en-US" sz="2000" dirty="0">
              <a:latin typeface="+mn-lt"/>
            </a:endParaRP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[16] </a:t>
            </a:r>
            <a:r>
              <a:rPr lang="en-US" sz="2000" dirty="0" smtClean="0">
                <a:latin typeface="+mn-lt"/>
              </a:rPr>
              <a:t>M. Liu et. al. A Search </a:t>
            </a:r>
            <a:r>
              <a:rPr lang="en-US" sz="2000" dirty="0">
                <a:latin typeface="+mn-lt"/>
              </a:rPr>
              <a:t>and </a:t>
            </a:r>
            <a:r>
              <a:rPr lang="en-US" sz="2000" dirty="0" smtClean="0">
                <a:latin typeface="+mn-lt"/>
              </a:rPr>
              <a:t>Summary Application </a:t>
            </a:r>
            <a:r>
              <a:rPr lang="en-US" sz="2000" dirty="0">
                <a:latin typeface="+mn-lt"/>
              </a:rPr>
              <a:t>for </a:t>
            </a:r>
            <a:r>
              <a:rPr lang="en-US" sz="2000" dirty="0" smtClean="0">
                <a:latin typeface="+mn-lt"/>
              </a:rPr>
              <a:t>Traffic Events Detection </a:t>
            </a:r>
            <a:r>
              <a:rPr lang="en-US" sz="2000" dirty="0">
                <a:latin typeface="+mn-lt"/>
              </a:rPr>
              <a:t>based on Twitter </a:t>
            </a:r>
            <a:r>
              <a:rPr lang="en-US" sz="2000" dirty="0" smtClean="0">
                <a:latin typeface="+mn-lt"/>
              </a:rPr>
              <a:t>Data</a:t>
            </a:r>
            <a:r>
              <a:rPr lang="en-US" sz="2000" dirty="0">
                <a:latin typeface="+mn-lt"/>
              </a:rPr>
              <a:t>. </a:t>
            </a:r>
            <a:r>
              <a:rPr lang="en-US" sz="2000" dirty="0" smtClean="0">
                <a:latin typeface="+mn-lt"/>
              </a:rPr>
              <a:t>In SIGSPATIAL, 2014.</a:t>
            </a:r>
            <a:endParaRPr lang="en-US" sz="2000" dirty="0">
              <a:latin typeface="+mn-lt"/>
            </a:endParaRP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[17] </a:t>
            </a:r>
            <a:r>
              <a:rPr lang="en-US" sz="2000" dirty="0" smtClean="0">
                <a:latin typeface="+mn-lt"/>
              </a:rPr>
              <a:t>A</a:t>
            </a:r>
            <a:r>
              <a:rPr lang="en-US" sz="2000" dirty="0">
                <a:latin typeface="+mn-lt"/>
              </a:rPr>
              <a:t>. McMinn et. al. An Interactive Interface for Visualizing Events on </a:t>
            </a:r>
            <a:r>
              <a:rPr lang="en-US" sz="2000" dirty="0" err="1">
                <a:latin typeface="+mn-lt"/>
              </a:rPr>
              <a:t>Twitter.In</a:t>
            </a:r>
            <a:r>
              <a:rPr lang="en-US" sz="2000" dirty="0">
                <a:latin typeface="+mn-lt"/>
              </a:rPr>
              <a:t>  SIGIR,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[18] W. Feng et. al. STREAMCUBE: Hierarchical </a:t>
            </a:r>
            <a:r>
              <a:rPr lang="en-US" sz="2000" dirty="0" err="1">
                <a:latin typeface="+mn-lt"/>
              </a:rPr>
              <a:t>Spatio</a:t>
            </a:r>
            <a:r>
              <a:rPr lang="en-US" sz="2000" dirty="0">
                <a:latin typeface="+mn-lt"/>
              </a:rPr>
              <a:t>-temporal Hashtag Clustering for Event Exploration Over the Twitter Stream. In ICDE, 2015.</a:t>
            </a:r>
          </a:p>
        </p:txBody>
      </p:sp>
    </p:spTree>
    <p:extLst>
      <p:ext uri="{BB962C8B-B14F-4D97-AF65-F5344CB8AC3E}">
        <p14:creationId xmlns:p14="http://schemas.microsoft.com/office/powerpoint/2010/main" val="7946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850"/>
            <a:ext cx="9144000" cy="539115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latin typeface="+mn-lt"/>
              </a:rPr>
              <a:t>[19] D. Zhou et. al. An Unsupervised Framework of Exploring Events on Twitter: Filtering, Extraction and Categorization. In AAAI, 2015.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[20] A. </a:t>
            </a:r>
            <a:r>
              <a:rPr lang="en-US" sz="2000" dirty="0" err="1">
                <a:latin typeface="+mn-lt"/>
              </a:rPr>
              <a:t>Bermingham</a:t>
            </a:r>
            <a:r>
              <a:rPr lang="en-US" sz="2000" dirty="0">
                <a:latin typeface="+mn-lt"/>
              </a:rPr>
              <a:t> and A. F. </a:t>
            </a:r>
            <a:r>
              <a:rPr lang="en-US" sz="2000" dirty="0" err="1">
                <a:latin typeface="+mn-lt"/>
              </a:rPr>
              <a:t>Smeaton</a:t>
            </a:r>
            <a:r>
              <a:rPr lang="en-US" sz="2000" dirty="0">
                <a:latin typeface="+mn-lt"/>
              </a:rPr>
              <a:t>. Classifying Sentiment in Microblogs: Is Brevity an Advantage? In CIKM, 2010.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[21] X. Hu et. al. Enhancing Accessibility of Microblogging Messages Using Semantic Knowledge. In CIKM, 2011.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[22] </a:t>
            </a:r>
            <a:r>
              <a:rPr lang="nl-NL" sz="2000" dirty="0">
                <a:latin typeface="+mn-lt"/>
              </a:rPr>
              <a:t>E. Meij et. al. Adding </a:t>
            </a:r>
            <a:r>
              <a:rPr lang="en-US" sz="2000" dirty="0">
                <a:latin typeface="+mn-lt"/>
              </a:rPr>
              <a:t>Semantics to Microblog Posts. In WSDM, 2012.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[23] G. </a:t>
            </a:r>
            <a:r>
              <a:rPr lang="en-US" sz="2000" dirty="0" err="1">
                <a:latin typeface="+mn-lt"/>
              </a:rPr>
              <a:t>Mishne</a:t>
            </a:r>
            <a:r>
              <a:rPr lang="en-US" sz="2000" dirty="0">
                <a:latin typeface="+mn-lt"/>
              </a:rPr>
              <a:t> and J. Lin. </a:t>
            </a:r>
            <a:r>
              <a:rPr lang="en-US" sz="2000" dirty="0" err="1">
                <a:latin typeface="+mn-lt"/>
              </a:rPr>
              <a:t>Twanchor</a:t>
            </a:r>
            <a:r>
              <a:rPr lang="en-US" sz="2000" dirty="0">
                <a:latin typeface="+mn-lt"/>
              </a:rPr>
              <a:t> Text: A Preliminary Study of the Value of Tweets as Anchor Text. In SIGIR, 2012.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[24] E. Kim et. al. Topic-based Place Semantics Discovered from Microblogging Text Messages. In WWW Companion Volume, 2014.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[25] P. Bansal et. al. Towards Semantic Retrieval of Hashtags in Microblogs. In WWW Companion Volume, 2015.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[26] J. </a:t>
            </a:r>
            <a:r>
              <a:rPr lang="en-US" sz="2000" dirty="0" err="1">
                <a:latin typeface="+mn-lt"/>
              </a:rPr>
              <a:t>Sankaranarayanan</a:t>
            </a:r>
            <a:r>
              <a:rPr lang="en-US" sz="2000" dirty="0">
                <a:latin typeface="+mn-lt"/>
              </a:rPr>
              <a:t> et. al. </a:t>
            </a:r>
            <a:r>
              <a:rPr lang="en-US" sz="2000" dirty="0" err="1">
                <a:latin typeface="+mn-lt"/>
              </a:rPr>
              <a:t>TwitterStand</a:t>
            </a:r>
            <a:r>
              <a:rPr lang="en-US" sz="2000" dirty="0">
                <a:latin typeface="+mn-lt"/>
              </a:rPr>
              <a:t>: News in Tweets. In SIGSPATIAL, 2009.</a:t>
            </a:r>
          </a:p>
          <a:p>
            <a:pPr marL="0" indent="0" algn="just">
              <a:buNone/>
            </a:pPr>
            <a:r>
              <a:rPr lang="en-US" sz="2000" dirty="0">
                <a:latin typeface="+mn-lt"/>
              </a:rPr>
              <a:t>[27] S. Counts and K. Fisher. Taking It All In? Visual Attention in Microblog Consumption. In ICWSM, 2011.</a:t>
            </a:r>
          </a:p>
          <a:p>
            <a:pPr marL="0" indent="0" algn="just">
              <a:buNone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37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216" y="1080032"/>
            <a:ext cx="91440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000" kern="0" dirty="0" smtClean="0">
                <a:latin typeface="+mn-lt"/>
              </a:rPr>
              <a:t>[28] </a:t>
            </a:r>
            <a:r>
              <a:rPr lang="en-US" sz="2000" kern="0" dirty="0" err="1" smtClean="0">
                <a:latin typeface="+mn-lt"/>
              </a:rPr>
              <a:t>MapD</a:t>
            </a:r>
            <a:r>
              <a:rPr lang="en-US" sz="2000" kern="0" dirty="0" smtClean="0">
                <a:latin typeface="+mn-lt"/>
              </a:rPr>
              <a:t>. http://mapd.com, 2016.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000" kern="0" dirty="0" smtClean="0">
                <a:latin typeface="+mn-lt"/>
              </a:rPr>
              <a:t>[29] T. </a:t>
            </a:r>
            <a:r>
              <a:rPr lang="en-US" sz="2000" kern="0" dirty="0" err="1" smtClean="0">
                <a:latin typeface="+mn-lt"/>
              </a:rPr>
              <a:t>Ghanem</a:t>
            </a:r>
            <a:r>
              <a:rPr lang="en-US" sz="2000" kern="0" dirty="0" smtClean="0">
                <a:latin typeface="+mn-lt"/>
              </a:rPr>
              <a:t> et. al. </a:t>
            </a:r>
            <a:r>
              <a:rPr lang="en-US" sz="2000" kern="0" dirty="0" err="1" smtClean="0">
                <a:latin typeface="+mn-lt"/>
              </a:rPr>
              <a:t>VisCAT</a:t>
            </a:r>
            <a:r>
              <a:rPr lang="en-US" sz="2000" kern="0" dirty="0" smtClean="0">
                <a:latin typeface="+mn-lt"/>
              </a:rPr>
              <a:t>: </a:t>
            </a:r>
            <a:r>
              <a:rPr lang="en-US" sz="2000" kern="0" dirty="0" err="1" smtClean="0">
                <a:latin typeface="+mn-lt"/>
              </a:rPr>
              <a:t>Spatio</a:t>
            </a:r>
            <a:r>
              <a:rPr lang="en-US" sz="2000" kern="0" dirty="0" smtClean="0">
                <a:latin typeface="+mn-lt"/>
              </a:rPr>
              <a:t>-Temporal Visualization and Aggregation of Categorical Attributes in Twitter Data. In SIGSPATIAL, 2014.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000" kern="0" dirty="0" smtClean="0">
                <a:latin typeface="+mn-lt"/>
              </a:rPr>
              <a:t>[30] A. Magdy et. al. Demonstration of </a:t>
            </a:r>
            <a:r>
              <a:rPr lang="en-US" sz="2000" kern="0" dirty="0" err="1" smtClean="0">
                <a:latin typeface="+mn-lt"/>
              </a:rPr>
              <a:t>Taghreed</a:t>
            </a:r>
            <a:r>
              <a:rPr lang="en-US" sz="2000" kern="0" dirty="0" smtClean="0">
                <a:latin typeface="+mn-lt"/>
              </a:rPr>
              <a:t>: A System for Querying, Analyzing, and Visualizing Geotagged Microblogs. In ICDE, 2015.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000" kern="0" dirty="0" smtClean="0">
                <a:latin typeface="+mn-lt"/>
              </a:rPr>
              <a:t>[31] J. Hannon et. al. Recommending Twitter Users to Follow Using Content and Collaborative Filtering Approaches. In </a:t>
            </a:r>
            <a:r>
              <a:rPr lang="en-US" sz="2000" kern="0" dirty="0" err="1" smtClean="0">
                <a:latin typeface="+mn-lt"/>
              </a:rPr>
              <a:t>RecSys</a:t>
            </a:r>
            <a:r>
              <a:rPr lang="en-US" sz="2000" kern="0" dirty="0" smtClean="0">
                <a:latin typeface="+mn-lt"/>
              </a:rPr>
              <a:t>, 2010.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000" kern="0" dirty="0" smtClean="0">
                <a:latin typeface="+mn-lt"/>
              </a:rPr>
              <a:t>[32] M. </a:t>
            </a:r>
            <a:r>
              <a:rPr lang="en-US" sz="2000" kern="0" dirty="0" err="1" smtClean="0">
                <a:latin typeface="+mn-lt"/>
              </a:rPr>
              <a:t>Enoki</a:t>
            </a:r>
            <a:r>
              <a:rPr lang="en-US" sz="2000" kern="0" dirty="0" smtClean="0">
                <a:latin typeface="+mn-lt"/>
              </a:rPr>
              <a:t> et. al. User Community Reconstruction using sampled microblogging data. In WWW Companion Volume, 2012.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000" kern="0" dirty="0" smtClean="0">
                <a:latin typeface="+mn-lt"/>
              </a:rPr>
              <a:t>[33] A. Magdy et. al. </a:t>
            </a:r>
            <a:r>
              <a:rPr lang="en-US" sz="2000" kern="0" dirty="0" err="1" smtClean="0">
                <a:latin typeface="+mn-lt"/>
              </a:rPr>
              <a:t>Taghreed</a:t>
            </a:r>
            <a:r>
              <a:rPr lang="en-US" sz="2000" kern="0" dirty="0" smtClean="0">
                <a:latin typeface="+mn-lt"/>
              </a:rPr>
              <a:t>: A System for Querying, Analyzing, and Visualizing Geotagged Microblogs. In SIGSPATIAL, 2014.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000" kern="0" dirty="0" smtClean="0">
                <a:latin typeface="+mn-lt"/>
              </a:rPr>
              <a:t>[34] N. Liu et. al. Identifying Domain-Dependent Influential Microblog Users: A Post-Feature Based Approach. In AAAI, 2014.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kern="0" dirty="0" smtClean="0">
                <a:latin typeface="+mn-lt"/>
              </a:rPr>
              <a:t>[35] J. Jiang et. al. Finding Top-k Local </a:t>
            </a:r>
            <a:r>
              <a:rPr lang="it-IT" sz="2000" kern="0" dirty="0" smtClean="0">
                <a:latin typeface="+mn-lt"/>
              </a:rPr>
              <a:t>Users in Geo-Tagged Social Media Data. In ICDE, 2015.</a:t>
            </a:r>
            <a:endParaRPr lang="en-US" sz="2000" kern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8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850"/>
            <a:ext cx="9144000" cy="53911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[36] N. </a:t>
            </a:r>
            <a:r>
              <a:rPr lang="en-US" sz="2000" dirty="0" err="1">
                <a:latin typeface="+mn-lt"/>
              </a:rPr>
              <a:t>Vesdapunt</a:t>
            </a:r>
            <a:r>
              <a:rPr lang="en-US" sz="2000" dirty="0">
                <a:latin typeface="+mn-lt"/>
              </a:rPr>
              <a:t> and H. Garcia-Molina. Identifying Users in Social Networks with Limited Information. In ICDE, 2015.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[37] J. Sang et. al. A Probabilistic Framework for Temporal User Modeling on Microblogs. In CIKM, 2015.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[38] I. </a:t>
            </a:r>
            <a:r>
              <a:rPr lang="en-US" sz="2000" dirty="0" err="1">
                <a:latin typeface="+mn-lt"/>
              </a:rPr>
              <a:t>Bizid</a:t>
            </a:r>
            <a:r>
              <a:rPr lang="en-US" sz="2000" dirty="0">
                <a:latin typeface="+mn-lt"/>
              </a:rPr>
              <a:t> et. al. Identification of Microblogs Prominent Users during Events by Learning Temporal Sequences of Features. In CIKM, 2015.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[39] Y. </a:t>
            </a:r>
            <a:r>
              <a:rPr lang="en-US" sz="2000" dirty="0" err="1">
                <a:latin typeface="+mn-lt"/>
              </a:rPr>
              <a:t>Ikawa</a:t>
            </a:r>
            <a:r>
              <a:rPr lang="en-US" sz="2000" dirty="0">
                <a:latin typeface="+mn-lt"/>
              </a:rPr>
              <a:t> et. al. Location Inference Using Microblog Messages. In WWW, 2012.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[40] J. Mahmud et. al. Where Is This Tweet From? Inferring Home Locations of Twitter Users. In ICWSM, 2012.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[41] J. </a:t>
            </a:r>
            <a:r>
              <a:rPr lang="en-US" sz="2000" dirty="0" err="1">
                <a:latin typeface="+mn-lt"/>
              </a:rPr>
              <a:t>Lingad</a:t>
            </a:r>
            <a:r>
              <a:rPr lang="en-US" sz="2000" dirty="0">
                <a:latin typeface="+mn-lt"/>
              </a:rPr>
              <a:t> et. al. Location Extraction from Disaster-related Microblogs. In WWW Companion Volume, 2013.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[42] G. Li et. al. Effective Location Identification from Microblogs. In ICDE,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[43] R. Zhang et. al. Identification of Key Locations based on Online Social Network Activity. In ASONAM,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[44] K. </a:t>
            </a:r>
            <a:r>
              <a:rPr lang="en-US" sz="2000" dirty="0" err="1">
                <a:latin typeface="+mn-lt"/>
              </a:rPr>
              <a:t>Ryoo</a:t>
            </a:r>
            <a:r>
              <a:rPr lang="en-US" sz="2000" dirty="0">
                <a:latin typeface="+mn-lt"/>
              </a:rPr>
              <a:t> and S. Moon. Inferring Twitter User Locations with 10 km Accuracy. In WWW Companion Volume, 2014.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9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850"/>
            <a:ext cx="9144000" cy="53911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[45] O. Phelan et. al. Using Twitter to Recommend Real-Time Topical News. In </a:t>
            </a:r>
            <a:r>
              <a:rPr lang="en-US" sz="2000" dirty="0" err="1">
                <a:latin typeface="+mn-lt"/>
              </a:rPr>
              <a:t>RecSys</a:t>
            </a:r>
            <a:r>
              <a:rPr lang="en-US" sz="2000" dirty="0">
                <a:latin typeface="+mn-lt"/>
              </a:rPr>
              <a:t>, 2009.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[46] J. Hannon et. al. Recommending Twitter Users to Follow Using Content and Collaborative Filtering Approaches. In </a:t>
            </a:r>
            <a:r>
              <a:rPr lang="en-US" sz="2000" dirty="0" err="1">
                <a:latin typeface="+mn-lt"/>
              </a:rPr>
              <a:t>RecSys</a:t>
            </a:r>
            <a:r>
              <a:rPr lang="en-US" sz="2000" dirty="0">
                <a:latin typeface="+mn-lt"/>
              </a:rPr>
              <a:t>, 2010.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[47] S. Wu et. al. Making Recommendations in a Microblog to Improve the Impact of a Focal User. In </a:t>
            </a:r>
            <a:r>
              <a:rPr lang="en-US" sz="2000" dirty="0" err="1">
                <a:latin typeface="+mn-lt"/>
              </a:rPr>
              <a:t>RecSys</a:t>
            </a:r>
            <a:r>
              <a:rPr lang="en-US" sz="2000" dirty="0">
                <a:latin typeface="+mn-lt"/>
              </a:rPr>
              <a:t>, 2012.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[48] X. Chen et. al. Recommending Related Microblogs: A Comparison Between Topic and </a:t>
            </a:r>
            <a:r>
              <a:rPr lang="en-US" sz="2000" dirty="0" err="1">
                <a:latin typeface="+mn-lt"/>
              </a:rPr>
              <a:t>WordNet</a:t>
            </a:r>
            <a:r>
              <a:rPr lang="en-US" sz="2000" dirty="0">
                <a:latin typeface="+mn-lt"/>
              </a:rPr>
              <a:t> based Approaches. In AAAI, 2012.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[49] W. Zhao et. al. We Know What You Want to Buy: A Demographic-based System for Product Recommendation on Microblogs. In KDD,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[50] A. Magnuson et. al. Event Recommendation using Twitter Activity. In </a:t>
            </a:r>
            <a:r>
              <a:rPr lang="en-US" sz="2000" dirty="0" err="1">
                <a:latin typeface="+mn-lt"/>
              </a:rPr>
              <a:t>RecSys</a:t>
            </a:r>
            <a:r>
              <a:rPr lang="en-US" sz="2000" dirty="0">
                <a:latin typeface="+mn-lt"/>
              </a:rPr>
              <a:t>, 2015.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[51] A. Marcus et. al. Tweets as Data: Demonstration of </a:t>
            </a:r>
            <a:r>
              <a:rPr lang="en-US" sz="2000" dirty="0" err="1">
                <a:latin typeface="+mn-lt"/>
              </a:rPr>
              <a:t>TweeQL</a:t>
            </a:r>
            <a:r>
              <a:rPr lang="en-US" sz="2000" dirty="0">
                <a:latin typeface="+mn-lt"/>
              </a:rPr>
              <a:t> and </a:t>
            </a:r>
            <a:r>
              <a:rPr lang="en-US" sz="2000" dirty="0" err="1">
                <a:latin typeface="+mn-lt"/>
              </a:rPr>
              <a:t>TwitInfo</a:t>
            </a:r>
            <a:r>
              <a:rPr lang="en-US" sz="2000" dirty="0">
                <a:latin typeface="+mn-lt"/>
              </a:rPr>
              <a:t>. In SIGMOD, 2011.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[52] A. Magdy and M. </a:t>
            </a:r>
            <a:r>
              <a:rPr lang="en-US" sz="2000" dirty="0" err="1">
                <a:latin typeface="+mn-lt"/>
              </a:rPr>
              <a:t>Mokbel</a:t>
            </a:r>
            <a:r>
              <a:rPr lang="en-US" sz="2000" dirty="0">
                <a:latin typeface="+mn-lt"/>
              </a:rPr>
              <a:t>. Towards a Microblogs Data Management System. In MDM, 2015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26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850"/>
            <a:ext cx="9144000" cy="53911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[53] Chun Chen, Feng Li, </a:t>
            </a:r>
            <a:r>
              <a:rPr lang="en-US" sz="2000" dirty="0" err="1">
                <a:latin typeface="+mn-lt"/>
              </a:rPr>
              <a:t>Beng</a:t>
            </a:r>
            <a:r>
              <a:rPr lang="en-US" sz="2000" dirty="0">
                <a:latin typeface="+mn-lt"/>
              </a:rPr>
              <a:t> Chin </a:t>
            </a:r>
            <a:r>
              <a:rPr lang="en-US" sz="2000" dirty="0" err="1">
                <a:latin typeface="+mn-lt"/>
              </a:rPr>
              <a:t>Ooi</a:t>
            </a:r>
            <a:r>
              <a:rPr lang="en-US" sz="2000" dirty="0">
                <a:latin typeface="+mn-lt"/>
              </a:rPr>
              <a:t>, and Sai Wu. TI: An Efficient Indexing Mechanism for Real-Time Search on Tweets. In SIGMOD, 2011.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[54] M. Busch et. al. </a:t>
            </a:r>
            <a:r>
              <a:rPr lang="en-US" sz="2000" dirty="0" err="1">
                <a:latin typeface="+mn-lt"/>
              </a:rPr>
              <a:t>Earlybird</a:t>
            </a:r>
            <a:r>
              <a:rPr lang="en-US" sz="2000" dirty="0">
                <a:latin typeface="+mn-lt"/>
              </a:rPr>
              <a:t>: Real-Time Search at Twitter. In ICDE, 2012.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[55] J. Yao et. al. Provenance-based Indexing Support in Micro-blog Platforms. In ICDE, 2012.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[56] L. Wu et. al. LSII: An Indexing Structure for Exact Real-Time Search on Microblogs. In ICDE, 2013.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[57] C. </a:t>
            </a:r>
            <a:r>
              <a:rPr lang="en-US" sz="2000" dirty="0" err="1">
                <a:latin typeface="+mn-lt"/>
              </a:rPr>
              <a:t>Budak</a:t>
            </a:r>
            <a:r>
              <a:rPr lang="en-US" sz="2000" dirty="0">
                <a:latin typeface="+mn-lt"/>
              </a:rPr>
              <a:t> et. al. </a:t>
            </a:r>
            <a:r>
              <a:rPr lang="en-US" sz="2000" dirty="0" err="1">
                <a:latin typeface="+mn-lt"/>
              </a:rPr>
              <a:t>GeoScope</a:t>
            </a:r>
            <a:r>
              <a:rPr lang="en-US" sz="2000" dirty="0">
                <a:latin typeface="+mn-lt"/>
              </a:rPr>
              <a:t>: Online Detection of Geo-Correlated Information Trends in Social Networks. In VLDB,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[58] A. Magdy et. al. Mercury: A Memory-Constrained </a:t>
            </a:r>
            <a:r>
              <a:rPr lang="en-US" sz="2000" dirty="0" err="1">
                <a:latin typeface="+mn-lt"/>
              </a:rPr>
              <a:t>Spatio</a:t>
            </a:r>
            <a:r>
              <a:rPr lang="en-US" sz="2000" dirty="0">
                <a:latin typeface="+mn-lt"/>
              </a:rPr>
              <a:t>-temporal </a:t>
            </a:r>
            <a:r>
              <a:rPr lang="en-US" sz="2000" dirty="0" err="1">
                <a:latin typeface="+mn-lt"/>
              </a:rPr>
              <a:t>Realtime</a:t>
            </a:r>
            <a:r>
              <a:rPr lang="en-US" sz="2000" dirty="0">
                <a:latin typeface="+mn-lt"/>
              </a:rPr>
              <a:t> Search on Microblogs. In ICDE,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[59] A. </a:t>
            </a:r>
            <a:r>
              <a:rPr lang="en-US" sz="2000" dirty="0" err="1">
                <a:latin typeface="+mn-lt"/>
              </a:rPr>
              <a:t>Skovsgaard</a:t>
            </a:r>
            <a:r>
              <a:rPr lang="en-US" sz="2000" dirty="0">
                <a:latin typeface="+mn-lt"/>
              </a:rPr>
              <a:t> et. al. Scalable Top-k </a:t>
            </a:r>
            <a:r>
              <a:rPr lang="en-US" sz="2000" dirty="0" err="1">
                <a:latin typeface="+mn-lt"/>
              </a:rPr>
              <a:t>Spatio</a:t>
            </a:r>
            <a:r>
              <a:rPr lang="en-US" sz="2000" dirty="0">
                <a:latin typeface="+mn-lt"/>
              </a:rPr>
              <a:t>-temporal Term Querying. In ICDE,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[60] Y. Li et. al. Real Time Personalized Search on Social Networks. In ICDE, 2015.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[61] A. Magdy et. al. Venus: Scalable Real-time Spatial Queries on Microblogs with Adaptive Load Shedding. In TKDE, 2015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6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850"/>
            <a:ext cx="9144000" cy="53911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[62] R. </a:t>
            </a:r>
            <a:r>
              <a:rPr lang="en-US" sz="2000" dirty="0" err="1">
                <a:latin typeface="+mn-lt"/>
              </a:rPr>
              <a:t>Kallman</a:t>
            </a:r>
            <a:r>
              <a:rPr lang="en-US" sz="2000" dirty="0">
                <a:latin typeface="+mn-lt"/>
              </a:rPr>
              <a:t> et. al. H-store: a High-Performance, Distributed Main Memory Transaction Processing System. In VLDB, 2008.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[63] S. </a:t>
            </a:r>
            <a:r>
              <a:rPr lang="en-US" sz="2000" dirty="0" err="1">
                <a:latin typeface="+mn-lt"/>
              </a:rPr>
              <a:t>Alsubaiee</a:t>
            </a:r>
            <a:r>
              <a:rPr lang="en-US" sz="2000" dirty="0">
                <a:latin typeface="+mn-lt"/>
              </a:rPr>
              <a:t> et. al. </a:t>
            </a:r>
            <a:r>
              <a:rPr lang="en-US" sz="2000" dirty="0" err="1">
                <a:latin typeface="+mn-lt"/>
              </a:rPr>
              <a:t>AsterixDB</a:t>
            </a:r>
            <a:r>
              <a:rPr lang="en-US" sz="2000" dirty="0">
                <a:latin typeface="+mn-lt"/>
              </a:rPr>
              <a:t>: A Scalable, Open Source BDMS. In VLDB,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[64] </a:t>
            </a:r>
            <a:r>
              <a:rPr lang="en-US" sz="2000" dirty="0" err="1">
                <a:latin typeface="+mn-lt"/>
              </a:rPr>
              <a:t>Topsy</a:t>
            </a:r>
            <a:r>
              <a:rPr lang="en-US" sz="2000" dirty="0">
                <a:latin typeface="+mn-lt"/>
              </a:rPr>
              <a:t> Analytics: Find the insights that matter. http://www.topsy.com,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[65] M. </a:t>
            </a:r>
            <a:r>
              <a:rPr lang="en-US" sz="2000" dirty="0" err="1">
                <a:latin typeface="+mn-lt"/>
              </a:rPr>
              <a:t>Stonebraker</a:t>
            </a:r>
            <a:r>
              <a:rPr lang="en-US" sz="2000" dirty="0">
                <a:latin typeface="+mn-lt"/>
              </a:rPr>
              <a:t> and A. Weisberg. The </a:t>
            </a:r>
            <a:r>
              <a:rPr lang="en-US" sz="2000" dirty="0" err="1">
                <a:latin typeface="+mn-lt"/>
              </a:rPr>
              <a:t>VoltDB</a:t>
            </a:r>
            <a:r>
              <a:rPr lang="en-US" sz="2000" dirty="0">
                <a:latin typeface="+mn-lt"/>
              </a:rPr>
              <a:t> Main Memory DBMS. IEEE Data Engineering Bulletin, 36(2), 2013.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[66] </a:t>
            </a:r>
            <a:r>
              <a:rPr lang="en-US" sz="2000" dirty="0" err="1">
                <a:latin typeface="+mn-lt"/>
              </a:rPr>
              <a:t>Topsy</a:t>
            </a:r>
            <a:r>
              <a:rPr lang="en-US" sz="2000" dirty="0">
                <a:latin typeface="+mn-lt"/>
              </a:rPr>
              <a:t> Analytics for Twitter OSCARS Index. http://www.business2community.com/twitter/topsy-analytics-for-twitter-oscars-index-0377703, 2016.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[67] Building a complete Tweet index. https://blog.twitter.com/2014/building-a-complete-tweet-index, 2016.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[68] G. C. </a:t>
            </a:r>
            <a:r>
              <a:rPr lang="en-US" sz="2000" dirty="0" err="1">
                <a:latin typeface="+mn-lt"/>
              </a:rPr>
              <a:t>Rotta</a:t>
            </a:r>
            <a:r>
              <a:rPr lang="en-US" sz="2000" dirty="0">
                <a:latin typeface="+mn-lt"/>
              </a:rPr>
              <a:t> et. al. Visualization Techniques for the Analysis of Twitter Users' Behavior. In ICWSM, 2013.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[69] A. J. Jones and E. Carlson. </a:t>
            </a:r>
            <a:r>
              <a:rPr lang="en-US" sz="2000" dirty="0" err="1">
                <a:latin typeface="+mn-lt"/>
              </a:rPr>
              <a:t>TwitterViz</a:t>
            </a:r>
            <a:r>
              <a:rPr lang="en-US" sz="2000" dirty="0">
                <a:latin typeface="+mn-lt"/>
              </a:rPr>
              <a:t>: A Robotics System for Remote Data Visualization. In ICWSM, 2013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0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5850"/>
            <a:ext cx="9144000" cy="53911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+mn-lt"/>
              </a:rPr>
              <a:t>[</a:t>
            </a:r>
            <a:r>
              <a:rPr lang="en-US" sz="2000" dirty="0">
                <a:latin typeface="+mn-lt"/>
              </a:rPr>
              <a:t>70] M. Rios and J. Lin. Visualizing the "Pulse" of World Cities on Twitter. In ICWSM, 2013.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[71] D. Cheng et. al. Tile based visual analytics for Twitter big data exploratory analysis. In </a:t>
            </a:r>
            <a:r>
              <a:rPr lang="en-US" sz="2000" dirty="0" err="1">
                <a:latin typeface="+mn-lt"/>
              </a:rPr>
              <a:t>BigData</a:t>
            </a:r>
            <a:r>
              <a:rPr lang="en-US" sz="2000" dirty="0">
                <a:latin typeface="+mn-lt"/>
              </a:rPr>
              <a:t> Conference, 2013.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[72] R. </a:t>
            </a:r>
            <a:r>
              <a:rPr lang="en-US" sz="2000" dirty="0" err="1">
                <a:latin typeface="+mn-lt"/>
              </a:rPr>
              <a:t>Kempter</a:t>
            </a:r>
            <a:r>
              <a:rPr lang="en-US" sz="2000" dirty="0">
                <a:latin typeface="+mn-lt"/>
              </a:rPr>
              <a:t> et. al. </a:t>
            </a:r>
            <a:r>
              <a:rPr lang="en-US" sz="2000" dirty="0" err="1">
                <a:latin typeface="+mn-lt"/>
              </a:rPr>
              <a:t>EmotionWatch</a:t>
            </a:r>
            <a:r>
              <a:rPr lang="en-US" sz="2000" dirty="0">
                <a:latin typeface="+mn-lt"/>
              </a:rPr>
              <a:t>: Visualizing Fine-Grained Emotions in Event-Related Tweets. In ICWSM, 2014.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[73] C. </a:t>
            </a:r>
            <a:r>
              <a:rPr lang="en-US" sz="2000" dirty="0" err="1">
                <a:latin typeface="+mn-lt"/>
              </a:rPr>
              <a:t>Efstathiades</a:t>
            </a:r>
            <a:r>
              <a:rPr lang="en-US" sz="2000" dirty="0">
                <a:latin typeface="+mn-lt"/>
              </a:rPr>
              <a:t> et. al. </a:t>
            </a:r>
            <a:r>
              <a:rPr lang="en-US" sz="2000" dirty="0" err="1">
                <a:latin typeface="+mn-lt"/>
              </a:rPr>
              <a:t>TwitterViz</a:t>
            </a:r>
            <a:r>
              <a:rPr lang="en-US" sz="2000" dirty="0">
                <a:latin typeface="+mn-lt"/>
              </a:rPr>
              <a:t>: Visualizing and Exploring the </a:t>
            </a:r>
            <a:r>
              <a:rPr lang="en-US" sz="2000" dirty="0" err="1">
                <a:latin typeface="+mn-lt"/>
              </a:rPr>
              <a:t>Twittersphere</a:t>
            </a:r>
            <a:r>
              <a:rPr lang="en-US" sz="2000" dirty="0">
                <a:latin typeface="+mn-lt"/>
              </a:rPr>
              <a:t>. In SSTD, 2015.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59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00" y="1061864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Thank you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://theaposition.com/robertfagan/wp-content/uploads/sites/33/2013/04/QuestionsP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4023" r="9091" b="3801"/>
          <a:stretch/>
        </p:blipFill>
        <p:spPr bwMode="auto">
          <a:xfrm>
            <a:off x="3491880" y="2494327"/>
            <a:ext cx="2645150" cy="36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4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 bwMode="auto">
          <a:xfrm>
            <a:off x="1" y="1042103"/>
            <a:ext cx="9122152" cy="1223816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23315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 bwMode="auto">
          <a:xfrm>
            <a:off x="1" y="1042103"/>
            <a:ext cx="9122152" cy="1223816"/>
          </a:xfrm>
          <a:prstGeom prst="rect">
            <a:avLst/>
          </a:prstGeom>
          <a:solidFill>
            <a:srgbClr val="FFC000">
              <a:alpha val="40000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1094351" y="1476294"/>
            <a:ext cx="8006536" cy="80057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Microblogs Research Outline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32" y="2979536"/>
            <a:ext cx="1138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9492" y="1321382"/>
            <a:ext cx="12779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1" y="5623569"/>
            <a:ext cx="11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121152" y="2259780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187110" y="6267461"/>
            <a:ext cx="69264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2190039" y="1052736"/>
            <a:ext cx="0" cy="5214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115616" y="3935483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115616" y="3534499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115616" y="3129747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198423" y="1468977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198423" y="1873729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230032" y="5081740"/>
            <a:ext cx="7892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153010" y="6227771"/>
            <a:ext cx="6955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2006–2008      2009           2010             2011           2012            2013            2014           2015 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305983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3910280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788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5" idx="0"/>
          </p:cNvCxnSpPr>
          <p:nvPr/>
        </p:nvCxnSpPr>
        <p:spPr bwMode="auto">
          <a:xfrm flipV="1">
            <a:off x="5630757" y="1062942"/>
            <a:ext cx="35011" cy="51648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3512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42502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271704" y="1062940"/>
            <a:ext cx="0" cy="520452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087248" y="2320163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Event Detection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and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2302" y="2729598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Semantic 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31011" y="4766962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8771" y="3140228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908" y="3537653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Automatic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Geotagging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1853" y="4012971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8385" y="1160817"/>
            <a:ext cx="1196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Languages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3874" y="1475359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Indexing and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Query Processing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20390" y="187546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Main-memory</a:t>
            </a:r>
          </a:p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83954" y="5586433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0289" y="5958348"/>
            <a:ext cx="638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1115616" y="2724995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3" name="TextBox 92"/>
          <p:cNvSpPr txBox="1"/>
          <p:nvPr/>
        </p:nvSpPr>
        <p:spPr>
          <a:xfrm>
            <a:off x="3862553" y="2281543"/>
            <a:ext cx="98135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Shaker [1]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Situation [2]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ControversialEvent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[3]</a:t>
            </a:r>
            <a:endParaRPr lang="en-US" sz="800" dirty="0"/>
          </a:p>
        </p:txBody>
      </p:sp>
      <p:sp>
        <p:nvSpPr>
          <p:cNvPr id="94" name="TextBox 93"/>
          <p:cNvSpPr txBox="1"/>
          <p:nvPr/>
        </p:nvSpPr>
        <p:spPr>
          <a:xfrm>
            <a:off x="4732136" y="2281177"/>
            <a:ext cx="93006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Political Index [6]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Jasmine [7]</a:t>
            </a:r>
            <a:endParaRPr lang="en-US" sz="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18052" y="2281177"/>
            <a:ext cx="74892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TEDAS [8]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OpenEve</a:t>
            </a:r>
            <a:r>
              <a:rPr lang="en-US" sz="800" dirty="0" smtClean="0"/>
              <a:t> [9]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ET-LDA [10]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BEven</a:t>
            </a:r>
            <a:r>
              <a:rPr lang="en-US" sz="800" dirty="0" smtClean="0"/>
              <a:t> [11]</a:t>
            </a:r>
            <a:endParaRPr lang="en-US" sz="800" dirty="0"/>
          </a:p>
        </p:txBody>
      </p:sp>
      <p:sp>
        <p:nvSpPr>
          <p:cNvPr id="96" name="TextBox 95"/>
          <p:cNvSpPr txBox="1"/>
          <p:nvPr/>
        </p:nvSpPr>
        <p:spPr>
          <a:xfrm>
            <a:off x="6516216" y="2281692"/>
            <a:ext cx="84510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EvenTweet</a:t>
            </a:r>
            <a:r>
              <a:rPr lang="en-US" sz="800" dirty="0" smtClean="0"/>
              <a:t> [12]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STED [13]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EventCo</a:t>
            </a:r>
            <a:r>
              <a:rPr lang="en-US" sz="800" dirty="0" smtClean="0"/>
              <a:t> [14]</a:t>
            </a:r>
            <a:endParaRPr lang="en-US" sz="800" dirty="0"/>
          </a:p>
        </p:txBody>
      </p:sp>
      <p:sp>
        <p:nvSpPr>
          <p:cNvPr id="97" name="TextBox 96"/>
          <p:cNvSpPr txBox="1"/>
          <p:nvPr/>
        </p:nvSpPr>
        <p:spPr>
          <a:xfrm>
            <a:off x="7370312" y="2281177"/>
            <a:ext cx="94128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SEvent</a:t>
            </a:r>
            <a:r>
              <a:rPr lang="en-US" sz="800" dirty="0" smtClean="0"/>
              <a:t> [15]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TrafficEvetns</a:t>
            </a:r>
            <a:r>
              <a:rPr lang="en-US" sz="800" dirty="0" smtClean="0"/>
              <a:t> [16]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76940" y="2281692"/>
            <a:ext cx="886781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StreamCube</a:t>
            </a:r>
            <a:r>
              <a:rPr lang="en-US" sz="800" dirty="0" smtClean="0"/>
              <a:t> [18]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UnEvent</a:t>
            </a:r>
            <a:r>
              <a:rPr lang="en-US" sz="800" dirty="0" smtClean="0"/>
              <a:t> [19]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930223" y="2813982"/>
            <a:ext cx="78579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SentClass</a:t>
            </a:r>
            <a:r>
              <a:rPr lang="en-US" sz="800" dirty="0" smtClean="0"/>
              <a:t> [20]</a:t>
            </a:r>
            <a:endParaRPr lang="en-US" sz="800" dirty="0"/>
          </a:p>
        </p:txBody>
      </p:sp>
      <p:sp>
        <p:nvSpPr>
          <p:cNvPr id="100" name="TextBox 99"/>
          <p:cNvSpPr txBox="1"/>
          <p:nvPr/>
        </p:nvSpPr>
        <p:spPr>
          <a:xfrm>
            <a:off x="4716016" y="2812280"/>
            <a:ext cx="101181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SemanticKnow</a:t>
            </a:r>
            <a:r>
              <a:rPr lang="en-US" sz="800" dirty="0" smtClean="0"/>
              <a:t> [21]</a:t>
            </a:r>
            <a:endParaRPr lang="en-US" sz="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634843" y="2781887"/>
            <a:ext cx="793807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Seman</a:t>
            </a:r>
            <a:r>
              <a:rPr lang="en-US" sz="800" dirty="0" smtClean="0"/>
              <a:t> [22]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Twanchor</a:t>
            </a:r>
            <a:r>
              <a:rPr lang="en-US" sz="800" dirty="0" smtClean="0"/>
              <a:t> [23]</a:t>
            </a:r>
            <a:endParaRPr lang="en-US" sz="8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55804" y="2833668"/>
            <a:ext cx="98296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PlaceSemantic</a:t>
            </a:r>
            <a:r>
              <a:rPr lang="en-US" sz="800" dirty="0" smtClean="0"/>
              <a:t> [24]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208025" y="2824856"/>
            <a:ext cx="97174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HashSemantic</a:t>
            </a:r>
            <a:r>
              <a:rPr lang="en-US" sz="800" dirty="0" smtClean="0"/>
              <a:t> [25]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08293" y="4779628"/>
            <a:ext cx="91563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TwitterStand</a:t>
            </a:r>
            <a:r>
              <a:rPr lang="en-US" sz="800" dirty="0" smtClean="0"/>
              <a:t> [26]</a:t>
            </a:r>
            <a:endParaRPr lang="en-US" sz="800" dirty="0"/>
          </a:p>
        </p:txBody>
      </p:sp>
      <p:sp>
        <p:nvSpPr>
          <p:cNvPr id="105" name="TextBox 104"/>
          <p:cNvSpPr txBox="1"/>
          <p:nvPr/>
        </p:nvSpPr>
        <p:spPr>
          <a:xfrm>
            <a:off x="4750520" y="4428486"/>
            <a:ext cx="61427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MVis</a:t>
            </a:r>
            <a:r>
              <a:rPr lang="en-US" sz="800" dirty="0" smtClean="0"/>
              <a:t> [27]</a:t>
            </a:r>
            <a:endParaRPr lang="en-US" sz="8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529333" y="5165818"/>
            <a:ext cx="720069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mapD</a:t>
            </a:r>
            <a:r>
              <a:rPr lang="en-US" sz="800" dirty="0" smtClean="0"/>
              <a:t> [28]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UserViz</a:t>
            </a:r>
            <a:r>
              <a:rPr lang="en-US" sz="800" dirty="0" smtClean="0"/>
              <a:t> [68]</a:t>
            </a:r>
            <a:endParaRPr 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7389367" y="4794967"/>
            <a:ext cx="76495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[30]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910280" y="3234890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5652120" y="3233303"/>
            <a:ext cx="64152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CUser</a:t>
            </a:r>
            <a:r>
              <a:rPr lang="en-US" sz="800" dirty="0" smtClean="0"/>
              <a:t> [32]</a:t>
            </a:r>
            <a:endParaRPr 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8244408" y="3112677"/>
            <a:ext cx="77777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TopUsers</a:t>
            </a:r>
            <a:r>
              <a:rPr lang="en-US" sz="800" dirty="0" smtClean="0"/>
              <a:t> [35]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IdUsers</a:t>
            </a:r>
            <a:r>
              <a:rPr lang="en-US" sz="800" dirty="0" smtClean="0"/>
              <a:t> [36]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MUsers</a:t>
            </a:r>
            <a:r>
              <a:rPr lang="en-US" sz="800" dirty="0" smtClean="0"/>
              <a:t> [37]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PUsers</a:t>
            </a:r>
            <a:r>
              <a:rPr lang="en-US" sz="800" dirty="0" smtClean="0"/>
              <a:t> [38]</a:t>
            </a:r>
            <a:endParaRPr lang="en-US" sz="800" dirty="0"/>
          </a:p>
        </p:txBody>
      </p:sp>
      <p:sp>
        <p:nvSpPr>
          <p:cNvPr id="111" name="TextBox 110"/>
          <p:cNvSpPr txBox="1"/>
          <p:nvPr/>
        </p:nvSpPr>
        <p:spPr>
          <a:xfrm>
            <a:off x="7382546" y="3198261"/>
            <a:ext cx="76495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FUsers</a:t>
            </a:r>
            <a:r>
              <a:rPr lang="en-US" sz="800" dirty="0" smtClean="0"/>
              <a:t> [34]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5652120" y="3595527"/>
            <a:ext cx="742511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LocInfer</a:t>
            </a:r>
            <a:r>
              <a:rPr lang="en-US" sz="800" dirty="0" smtClean="0"/>
              <a:t> [39]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Tloc</a:t>
            </a:r>
            <a:r>
              <a:rPr lang="en-US" sz="800" dirty="0" smtClean="0"/>
              <a:t> [40]</a:t>
            </a:r>
            <a:endParaRPr lang="en-US" sz="800" dirty="0"/>
          </a:p>
        </p:txBody>
      </p:sp>
      <p:sp>
        <p:nvSpPr>
          <p:cNvPr id="113" name="TextBox 112"/>
          <p:cNvSpPr txBox="1"/>
          <p:nvPr/>
        </p:nvSpPr>
        <p:spPr>
          <a:xfrm>
            <a:off x="7378078" y="3538509"/>
            <a:ext cx="77296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LocIden</a:t>
            </a:r>
            <a:r>
              <a:rPr lang="en-US" sz="800" dirty="0" smtClean="0"/>
              <a:t> [42]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KeyLoc</a:t>
            </a:r>
            <a:r>
              <a:rPr lang="en-US" sz="800" dirty="0" smtClean="0"/>
              <a:t> [43]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10kmLoc [44]</a:t>
            </a:r>
            <a:endParaRPr lang="en-US" sz="800" dirty="0"/>
          </a:p>
        </p:txBody>
      </p:sp>
      <p:sp>
        <p:nvSpPr>
          <p:cNvPr id="114" name="TextBox 113"/>
          <p:cNvSpPr txBox="1"/>
          <p:nvPr/>
        </p:nvSpPr>
        <p:spPr>
          <a:xfrm>
            <a:off x="6516216" y="3636386"/>
            <a:ext cx="873957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DisasterLoc</a:t>
            </a:r>
            <a:r>
              <a:rPr lang="en-US" sz="800" dirty="0" smtClean="0"/>
              <a:t> [41]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011677" y="4034929"/>
            <a:ext cx="7713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NewsRec</a:t>
            </a:r>
            <a:r>
              <a:rPr lang="en-US" sz="800" dirty="0" smtClean="0"/>
              <a:t> [45]</a:t>
            </a:r>
            <a:endParaRPr lang="en-US" sz="800" dirty="0"/>
          </a:p>
        </p:txBody>
      </p:sp>
      <p:sp>
        <p:nvSpPr>
          <p:cNvPr id="116" name="TextBox 115"/>
          <p:cNvSpPr txBox="1"/>
          <p:nvPr/>
        </p:nvSpPr>
        <p:spPr>
          <a:xfrm>
            <a:off x="5616611" y="3945107"/>
            <a:ext cx="70403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Jury [46]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FocalU</a:t>
            </a:r>
            <a:r>
              <a:rPr lang="en-US" sz="800" dirty="0" smtClean="0"/>
              <a:t> [47]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MicRec</a:t>
            </a:r>
            <a:r>
              <a:rPr lang="en-US" sz="800" dirty="0" smtClean="0"/>
              <a:t> [48]</a:t>
            </a:r>
            <a:endParaRPr lang="en-US" sz="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7396214" y="4039162"/>
            <a:ext cx="85792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ProductRec</a:t>
            </a:r>
            <a:r>
              <a:rPr lang="en-US" sz="800" dirty="0"/>
              <a:t> </a:t>
            </a:r>
            <a:r>
              <a:rPr lang="en-US" sz="800" dirty="0" smtClean="0"/>
              <a:t>[49]</a:t>
            </a:r>
            <a:endParaRPr lang="en-US" sz="800" dirty="0"/>
          </a:p>
        </p:txBody>
      </p:sp>
      <p:sp>
        <p:nvSpPr>
          <p:cNvPr id="118" name="TextBox 117"/>
          <p:cNvSpPr txBox="1"/>
          <p:nvPr/>
        </p:nvSpPr>
        <p:spPr>
          <a:xfrm>
            <a:off x="8244408" y="4035129"/>
            <a:ext cx="777777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EventRec</a:t>
            </a:r>
            <a:r>
              <a:rPr lang="en-US" sz="800" dirty="0" smtClean="0"/>
              <a:t> [50]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960553" y="4036733"/>
            <a:ext cx="731290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UserRec</a:t>
            </a:r>
            <a:r>
              <a:rPr lang="en-US" sz="800" dirty="0" smtClean="0"/>
              <a:t> [31]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4788024" y="1190223"/>
            <a:ext cx="742511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TweeQL</a:t>
            </a:r>
            <a:r>
              <a:rPr lang="en-US" sz="800" dirty="0" smtClean="0"/>
              <a:t> [51]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>
            <a:off x="8262376" y="1192408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67" name="TextBox 66"/>
          <p:cNvSpPr txBox="1"/>
          <p:nvPr/>
        </p:nvSpPr>
        <p:spPr>
          <a:xfrm>
            <a:off x="4978989" y="1577745"/>
            <a:ext cx="476412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TI [53]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55074" y="1534107"/>
            <a:ext cx="85632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Provenance [55]</a:t>
            </a:r>
            <a:endParaRPr lang="en-US" sz="800" dirty="0"/>
          </a:p>
        </p:txBody>
      </p:sp>
      <p:sp>
        <p:nvSpPr>
          <p:cNvPr id="70" name="TextBox 69"/>
          <p:cNvSpPr txBox="1"/>
          <p:nvPr/>
        </p:nvSpPr>
        <p:spPr>
          <a:xfrm>
            <a:off x="6680033" y="1577745"/>
            <a:ext cx="567784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LSII [56]</a:t>
            </a:r>
            <a:endParaRPr lang="en-US" sz="800" dirty="0"/>
          </a:p>
        </p:txBody>
      </p:sp>
      <p:sp>
        <p:nvSpPr>
          <p:cNvPr id="71" name="TextBox 70"/>
          <p:cNvSpPr txBox="1"/>
          <p:nvPr/>
        </p:nvSpPr>
        <p:spPr>
          <a:xfrm>
            <a:off x="7435022" y="1452456"/>
            <a:ext cx="80021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GeoScope</a:t>
            </a:r>
            <a:r>
              <a:rPr lang="en-US" sz="800" dirty="0" smtClean="0"/>
              <a:t> [57]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2" name="TextBox 71"/>
          <p:cNvSpPr txBox="1"/>
          <p:nvPr/>
        </p:nvSpPr>
        <p:spPr>
          <a:xfrm>
            <a:off x="8227110" y="1534107"/>
            <a:ext cx="914033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SocialSearch</a:t>
            </a:r>
            <a:r>
              <a:rPr lang="en-US" sz="800" dirty="0" smtClean="0"/>
              <a:t> [60]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73" name="TextBox 72"/>
          <p:cNvSpPr txBox="1"/>
          <p:nvPr/>
        </p:nvSpPr>
        <p:spPr>
          <a:xfrm>
            <a:off x="7429337" y="1920025"/>
            <a:ext cx="731290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Mercury [58]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AFIA [59]</a:t>
            </a:r>
            <a:endParaRPr lang="en-US" sz="800" dirty="0"/>
          </a:p>
        </p:txBody>
      </p:sp>
      <p:sp>
        <p:nvSpPr>
          <p:cNvPr id="74" name="TextBox 73"/>
          <p:cNvSpPr txBox="1"/>
          <p:nvPr/>
        </p:nvSpPr>
        <p:spPr>
          <a:xfrm>
            <a:off x="8354739" y="1963155"/>
            <a:ext cx="641522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Venus [61]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275159" y="5607672"/>
            <a:ext cx="704039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H-Store [62]</a:t>
            </a:r>
            <a:endParaRPr lang="en-US" sz="800" dirty="0"/>
          </a:p>
        </p:txBody>
      </p:sp>
      <p:sp>
        <p:nvSpPr>
          <p:cNvPr id="76" name="TextBox 75"/>
          <p:cNvSpPr txBox="1"/>
          <p:nvPr/>
        </p:nvSpPr>
        <p:spPr>
          <a:xfrm>
            <a:off x="2238866" y="5923566"/>
            <a:ext cx="82426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Twitter Birth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[64]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Cassandra (FB)</a:t>
            </a:r>
            <a:endParaRPr lang="en-US" sz="800" dirty="0"/>
          </a:p>
        </p:txBody>
      </p:sp>
      <p:sp>
        <p:nvSpPr>
          <p:cNvPr id="77" name="TextBox 76"/>
          <p:cNvSpPr txBox="1"/>
          <p:nvPr/>
        </p:nvSpPr>
        <p:spPr>
          <a:xfrm>
            <a:off x="3987804" y="5932700"/>
            <a:ext cx="705642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VoltDB</a:t>
            </a:r>
            <a:r>
              <a:rPr lang="en-US" sz="800" dirty="0" smtClean="0"/>
              <a:t> [65]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Hive (FB)</a:t>
            </a:r>
            <a:endParaRPr lang="en-US" sz="800" dirty="0"/>
          </a:p>
        </p:txBody>
      </p:sp>
      <p:sp>
        <p:nvSpPr>
          <p:cNvPr id="78" name="TextBox 77"/>
          <p:cNvSpPr txBox="1"/>
          <p:nvPr/>
        </p:nvSpPr>
        <p:spPr>
          <a:xfrm>
            <a:off x="5678550" y="5900639"/>
            <a:ext cx="809837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Earlybird</a:t>
            </a:r>
            <a:r>
              <a:rPr lang="en-US" sz="800" dirty="0" smtClean="0"/>
              <a:t> [54]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Political</a:t>
            </a:r>
            <a:br>
              <a:rPr lang="en-US" sz="800" dirty="0" smtClean="0"/>
            </a:br>
            <a:r>
              <a:rPr lang="en-US" sz="800" dirty="0" smtClean="0"/>
              <a:t>    Index [6]</a:t>
            </a:r>
            <a:endParaRPr lang="en-US" sz="800" dirty="0"/>
          </a:p>
        </p:txBody>
      </p:sp>
      <p:sp>
        <p:nvSpPr>
          <p:cNvPr id="79" name="TextBox 78"/>
          <p:cNvSpPr txBox="1"/>
          <p:nvPr/>
        </p:nvSpPr>
        <p:spPr>
          <a:xfrm>
            <a:off x="6632942" y="5581863"/>
            <a:ext cx="824265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AsterixDB</a:t>
            </a:r>
            <a:r>
              <a:rPr lang="en-US" sz="800" dirty="0" smtClean="0"/>
              <a:t> [63]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8294501" y="5585134"/>
            <a:ext cx="694421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MDMS [52]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7452320" y="5585134"/>
            <a:ext cx="764953" cy="182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Taghreed</a:t>
            </a:r>
            <a:r>
              <a:rPr lang="en-US" sz="800" dirty="0" smtClean="0"/>
              <a:t> [33]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6529333" y="5871562"/>
            <a:ext cx="123522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Topsy</a:t>
            </a:r>
            <a:r>
              <a:rPr lang="en-US" sz="800" dirty="0" smtClean="0"/>
              <a:t> Oscars</a:t>
            </a:r>
            <a:r>
              <a:rPr lang="en-US" sz="800" dirty="0"/>
              <a:t>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Index [66]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Scuba (FB)</a:t>
            </a:r>
          </a:p>
          <a:p>
            <a:pPr>
              <a:lnSpc>
                <a:spcPts val="700"/>
              </a:lnSpc>
            </a:pPr>
            <a:r>
              <a:rPr lang="en-US" sz="800" dirty="0" smtClean="0"/>
              <a:t>Presto (FB)</a:t>
            </a:r>
            <a:endParaRPr lang="en-US" sz="800" dirty="0"/>
          </a:p>
        </p:txBody>
      </p:sp>
      <p:sp>
        <p:nvSpPr>
          <p:cNvPr id="83" name="TextBox 82"/>
          <p:cNvSpPr txBox="1"/>
          <p:nvPr/>
        </p:nvSpPr>
        <p:spPr>
          <a:xfrm>
            <a:off x="7434571" y="5929100"/>
            <a:ext cx="864339" cy="273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smtClean="0"/>
              <a:t>Tweet Complete</a:t>
            </a:r>
            <a:br>
              <a:rPr lang="en-US" sz="800" dirty="0" smtClean="0"/>
            </a:br>
            <a:r>
              <a:rPr lang="en-US" sz="800" dirty="0" smtClean="0"/>
              <a:t>Index [67]</a:t>
            </a:r>
            <a:endParaRPr lang="en-US" sz="800" dirty="0"/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121152" y="5517232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1129264" y="5856412"/>
            <a:ext cx="8006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1230032" y="4684200"/>
            <a:ext cx="79095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107504" y="4337808"/>
            <a:ext cx="9001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-59896" y="4562544"/>
            <a:ext cx="127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Microblogs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253941" y="4393267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02919" y="5171707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743889" y="5164729"/>
            <a:ext cx="89960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TwitInfo</a:t>
            </a:r>
            <a:r>
              <a:rPr lang="en-US" sz="800" dirty="0" smtClean="0"/>
              <a:t> [4]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TweetTracker</a:t>
            </a:r>
            <a:r>
              <a:rPr lang="en-US" sz="800" dirty="0" smtClean="0"/>
              <a:t> [5]</a:t>
            </a:r>
            <a:endParaRPr lang="en-US" sz="800" dirty="0"/>
          </a:p>
        </p:txBody>
      </p:sp>
      <p:sp>
        <p:nvSpPr>
          <p:cNvPr id="127" name="TextBox 126"/>
          <p:cNvSpPr txBox="1"/>
          <p:nvPr/>
        </p:nvSpPr>
        <p:spPr>
          <a:xfrm>
            <a:off x="6533468" y="4339226"/>
            <a:ext cx="829073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[69]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CityViz</a:t>
            </a:r>
            <a:r>
              <a:rPr lang="en-US" sz="800" dirty="0" smtClean="0"/>
              <a:t> [70]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TileViz</a:t>
            </a:r>
            <a:r>
              <a:rPr lang="en-US" sz="800" dirty="0" smtClean="0"/>
              <a:t> [71]</a:t>
            </a:r>
            <a:endParaRPr lang="en-US" sz="8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383312" y="4426301"/>
            <a:ext cx="728084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VisCAT</a:t>
            </a:r>
            <a:r>
              <a:rPr lang="en-US" sz="800" dirty="0" smtClean="0"/>
              <a:t> [29]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363060" y="5198137"/>
            <a:ext cx="1000595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VEvent</a:t>
            </a:r>
            <a:r>
              <a:rPr lang="en-US" sz="800" dirty="0" smtClean="0"/>
              <a:t> [17]</a:t>
            </a:r>
          </a:p>
          <a:p>
            <a:pPr>
              <a:lnSpc>
                <a:spcPts val="700"/>
              </a:lnSpc>
            </a:pPr>
            <a:r>
              <a:rPr lang="en-US" sz="800" dirty="0" err="1" smtClean="0"/>
              <a:t>EmotionWatch</a:t>
            </a:r>
            <a:r>
              <a:rPr lang="en-US" sz="800" dirty="0" smtClean="0"/>
              <a:t> [72]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33301" y="4431927"/>
            <a:ext cx="829073" cy="183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800" dirty="0" err="1" smtClean="0"/>
              <a:t>TwitterViz</a:t>
            </a:r>
            <a:r>
              <a:rPr lang="en-US" sz="800" dirty="0" smtClean="0"/>
              <a:t> [73]</a:t>
            </a:r>
          </a:p>
        </p:txBody>
      </p:sp>
    </p:spTree>
    <p:extLst>
      <p:ext uri="{BB962C8B-B14F-4D97-AF65-F5344CB8AC3E}">
        <p14:creationId xmlns:p14="http://schemas.microsoft.com/office/powerpoint/2010/main" val="12394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foM">
      <a:majorFont>
        <a:latin typeface="HY견고딕"/>
        <a:ea typeface="HY견고딕"/>
        <a:cs typeface=""/>
      </a:majorFont>
      <a:minorFont>
        <a:latin typeface="Times New Roman"/>
        <a:ea typeface="HyhwpEQ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3810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normalizeH="0" baseline="0" smtClean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Times New Roman" pitchFamily="18" charset="0"/>
            <a:ea typeface="굴림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34" charset="-127"/>
          </a:defRPr>
        </a:defPPr>
      </a:lstStyle>
    </a:lnDef>
  </a:objectDefaults>
  <a:extraClrSchemeLst>
    <a:extraClrScheme>
      <a:clrScheme name="UfoM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2">
        <a:dk1>
          <a:srgbClr val="000000"/>
        </a:dk1>
        <a:lt1>
          <a:srgbClr val="FFFFFF"/>
        </a:lt1>
        <a:dk2>
          <a:srgbClr val="005250"/>
        </a:dk2>
        <a:lt2>
          <a:srgbClr val="808080"/>
        </a:lt2>
        <a:accent1>
          <a:srgbClr val="008080"/>
        </a:accent1>
        <a:accent2>
          <a:srgbClr val="1CB094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189F86"/>
        </a:accent6>
        <a:hlink>
          <a:srgbClr val="99D1C2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3">
        <a:dk1>
          <a:srgbClr val="000000"/>
        </a:dk1>
        <a:lt1>
          <a:srgbClr val="F2F3C7"/>
        </a:lt1>
        <a:dk2>
          <a:srgbClr val="333300"/>
        </a:dk2>
        <a:lt2>
          <a:srgbClr val="808080"/>
        </a:lt2>
        <a:accent1>
          <a:srgbClr val="747660"/>
        </a:accent1>
        <a:accent2>
          <a:srgbClr val="A99B69"/>
        </a:accent2>
        <a:accent3>
          <a:srgbClr val="F7F8E0"/>
        </a:accent3>
        <a:accent4>
          <a:srgbClr val="000000"/>
        </a:accent4>
        <a:accent5>
          <a:srgbClr val="BCBDB6"/>
        </a:accent5>
        <a:accent6>
          <a:srgbClr val="998C5E"/>
        </a:accent6>
        <a:hlink>
          <a:srgbClr val="95916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4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194293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BB0C8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5">
        <a:dk1>
          <a:srgbClr val="000000"/>
        </a:dk1>
        <a:lt1>
          <a:srgbClr val="FFFFFF"/>
        </a:lt1>
        <a:dk2>
          <a:srgbClr val="4C0026"/>
        </a:dk2>
        <a:lt2>
          <a:srgbClr val="808080"/>
        </a:lt2>
        <a:accent1>
          <a:srgbClr val="7C1C45"/>
        </a:accent1>
        <a:accent2>
          <a:srgbClr val="C15D75"/>
        </a:accent2>
        <a:accent3>
          <a:srgbClr val="FFFFFF"/>
        </a:accent3>
        <a:accent4>
          <a:srgbClr val="000000"/>
        </a:accent4>
        <a:accent5>
          <a:srgbClr val="BFABB0"/>
        </a:accent5>
        <a:accent6>
          <a:srgbClr val="AF5369"/>
        </a:accent6>
        <a:hlink>
          <a:srgbClr val="C29D8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umn</Template>
  <TotalTime>135174</TotalTime>
  <Words>10548</Words>
  <Application>Microsoft Office PowerPoint</Application>
  <PresentationFormat>On-screen Show (4:3)</PresentationFormat>
  <Paragraphs>2634</Paragraphs>
  <Slides>78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umn</vt:lpstr>
      <vt:lpstr>Microblogs Data Management and Analysis</vt:lpstr>
      <vt:lpstr>Microblogs</vt:lpstr>
      <vt:lpstr>PowerPoint Presentation</vt:lpstr>
      <vt:lpstr>PowerPoint Presentation</vt:lpstr>
      <vt:lpstr>PowerPoint Presentation</vt:lpstr>
      <vt:lpstr>PowerPoint Presentation</vt:lpstr>
      <vt:lpstr>Microblogs Research Outline</vt:lpstr>
      <vt:lpstr>Microblogs Research Outline</vt:lpstr>
      <vt:lpstr>Microblogs Research Outline</vt:lpstr>
      <vt:lpstr>Query Languages: TweeQL</vt:lpstr>
      <vt:lpstr>Query Languages: MQL</vt:lpstr>
      <vt:lpstr>Microblogs Research Outline</vt:lpstr>
      <vt:lpstr>Searching Real-time Microblogs</vt:lpstr>
      <vt:lpstr>Temporal Ranking: Earlybird</vt:lpstr>
      <vt:lpstr>Spatio-temporal Ranking: Mercury</vt:lpstr>
      <vt:lpstr>Significance-temporal Ranking: Log Structured Inverted Index</vt:lpstr>
      <vt:lpstr>Social-temporal Ranking: 3D Index</vt:lpstr>
      <vt:lpstr>Microblogs Research Outline</vt:lpstr>
      <vt:lpstr>Main-Memory Management</vt:lpstr>
      <vt:lpstr>Memory Flushing for Top-K Queries</vt:lpstr>
      <vt:lpstr>kFlushing Policy</vt:lpstr>
      <vt:lpstr>Memory Flushing for Spatio-temporal Ranking</vt:lpstr>
      <vt:lpstr>Memory Flushing for Spatio-temporal Ranking</vt:lpstr>
      <vt:lpstr>Memory Flushing for Spatio-temporal Ranking</vt:lpstr>
      <vt:lpstr>Memory Flushing for Spatio-temporal Ranking</vt:lpstr>
      <vt:lpstr>Microblogs Research Outline</vt:lpstr>
      <vt:lpstr>Microblogs Research Outline</vt:lpstr>
      <vt:lpstr>Event Detection and Analysis</vt:lpstr>
      <vt:lpstr>Detecting Arbitrary Events</vt:lpstr>
      <vt:lpstr>Detecting Specific Types of Events</vt:lpstr>
      <vt:lpstr>Event Analysis</vt:lpstr>
      <vt:lpstr>Microblogs Research Outline</vt:lpstr>
      <vt:lpstr>Sentiment Analysis</vt:lpstr>
      <vt:lpstr>PowerPoint Presentation</vt:lpstr>
      <vt:lpstr>Microblogs Research Outline</vt:lpstr>
      <vt:lpstr>User Analysis</vt:lpstr>
      <vt:lpstr>Microblogs Research Outline</vt:lpstr>
      <vt:lpstr>Automatic Geotagging: Single Microblog</vt:lpstr>
      <vt:lpstr>Automatic Geotagging: Collections of Microblogs</vt:lpstr>
      <vt:lpstr>Microblogs Research Outline</vt:lpstr>
      <vt:lpstr>Recommendation</vt:lpstr>
      <vt:lpstr>Microblogs Research Outline</vt:lpstr>
      <vt:lpstr>Microblogs Visualization</vt:lpstr>
      <vt:lpstr>Aggregation-based Visualization</vt:lpstr>
      <vt:lpstr>Aggregation-based Visualization</vt:lpstr>
      <vt:lpstr>Aggregation-based Visualization</vt:lpstr>
      <vt:lpstr>Sampling-based Visualization</vt:lpstr>
      <vt:lpstr>Sampling-based Visualization</vt:lpstr>
      <vt:lpstr>Sampling-based Visualization</vt:lpstr>
      <vt:lpstr>Hybrid Visualization</vt:lpstr>
      <vt:lpstr>Hybrid Visualization</vt:lpstr>
      <vt:lpstr>Hybrid Visualization</vt:lpstr>
      <vt:lpstr>Microblogs Research Outline</vt:lpstr>
      <vt:lpstr>Twitter Usecase: Fast Data in the Era of Big Data</vt:lpstr>
      <vt:lpstr>Twitter Usecase: Fast Data in the Era of Big Data</vt:lpstr>
      <vt:lpstr>AsterixDB Usecase: Supporting Big Velocity in Big Volume Systems</vt:lpstr>
      <vt:lpstr>AsterixDB Usecase: Supporting Big Velocity in Big Volume Systems</vt:lpstr>
      <vt:lpstr>AsterixDB Usecase: Supporting Big Velocity in Big Volume Systems</vt:lpstr>
      <vt:lpstr>VoltDB Usecase: Transactions on Fast Data</vt:lpstr>
      <vt:lpstr>VoltDB Usecase: Transactions on Fast Data</vt:lpstr>
      <vt:lpstr>VoltDB Usecase: Transactions on Fast Data</vt:lpstr>
      <vt:lpstr>VoltDB Usecase: Transactions on Fast Data</vt:lpstr>
      <vt:lpstr>VoltDB Usecase: Transactions on Fast Data</vt:lpstr>
      <vt:lpstr>VoltDB Usecase: Transactions on Fast Data</vt:lpstr>
      <vt:lpstr>VoltDB Usecase: Transactions on Fast Data</vt:lpstr>
      <vt:lpstr>Taghreed Usecase: Microblogs Data Management at Scale</vt:lpstr>
      <vt:lpstr>Taghreed Usecase: Microblogs Data Management at Scale</vt:lpstr>
      <vt:lpstr>Taghreed Usecase: Microblogs Data Management at Scale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References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ICDE Paper Summary</dc:title>
  <dc:creator>baojie</dc:creator>
  <cp:lastModifiedBy>amr_000</cp:lastModifiedBy>
  <cp:revision>2337</cp:revision>
  <cp:lastPrinted>2016-04-28T22:05:14Z</cp:lastPrinted>
  <dcterms:created xsi:type="dcterms:W3CDTF">2011-04-21T04:35:48Z</dcterms:created>
  <dcterms:modified xsi:type="dcterms:W3CDTF">2016-05-25T00:45:54Z</dcterms:modified>
</cp:coreProperties>
</file>