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56" r:id="rId2"/>
    <p:sldId id="367" r:id="rId3"/>
    <p:sldId id="258" r:id="rId4"/>
    <p:sldId id="259" r:id="rId5"/>
    <p:sldId id="261" r:id="rId6"/>
    <p:sldId id="384" r:id="rId7"/>
    <p:sldId id="385" r:id="rId8"/>
    <p:sldId id="263" r:id="rId9"/>
    <p:sldId id="264" r:id="rId10"/>
    <p:sldId id="265" r:id="rId11"/>
    <p:sldId id="266" r:id="rId12"/>
    <p:sldId id="268" r:id="rId13"/>
    <p:sldId id="269" r:id="rId14"/>
    <p:sldId id="368" r:id="rId15"/>
    <p:sldId id="274" r:id="rId16"/>
    <p:sldId id="276" r:id="rId17"/>
    <p:sldId id="277" r:id="rId18"/>
    <p:sldId id="278" r:id="rId19"/>
    <p:sldId id="279" r:id="rId20"/>
    <p:sldId id="369" r:id="rId21"/>
    <p:sldId id="281" r:id="rId22"/>
    <p:sldId id="282" r:id="rId23"/>
    <p:sldId id="284" r:id="rId24"/>
    <p:sldId id="286" r:id="rId25"/>
    <p:sldId id="386" r:id="rId26"/>
    <p:sldId id="287" r:id="rId27"/>
    <p:sldId id="288" r:id="rId28"/>
    <p:sldId id="289" r:id="rId29"/>
    <p:sldId id="383" r:id="rId30"/>
    <p:sldId id="387" r:id="rId31"/>
    <p:sldId id="290" r:id="rId32"/>
    <p:sldId id="292" r:id="rId33"/>
    <p:sldId id="293" r:id="rId34"/>
    <p:sldId id="370" r:id="rId35"/>
    <p:sldId id="298" r:id="rId36"/>
    <p:sldId id="300" r:id="rId37"/>
    <p:sldId id="299" r:id="rId38"/>
    <p:sldId id="301" r:id="rId39"/>
    <p:sldId id="303" r:id="rId40"/>
    <p:sldId id="305" r:id="rId41"/>
    <p:sldId id="371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20" r:id="rId55"/>
    <p:sldId id="378" r:id="rId56"/>
    <p:sldId id="372" r:id="rId57"/>
    <p:sldId id="345" r:id="rId58"/>
    <p:sldId id="321" r:id="rId59"/>
    <p:sldId id="322" r:id="rId60"/>
    <p:sldId id="360" r:id="rId61"/>
    <p:sldId id="359" r:id="rId62"/>
    <p:sldId id="323" r:id="rId63"/>
    <p:sldId id="324" r:id="rId64"/>
    <p:sldId id="326" r:id="rId65"/>
    <p:sldId id="379" r:id="rId66"/>
    <p:sldId id="373" r:id="rId67"/>
    <p:sldId id="361" r:id="rId68"/>
    <p:sldId id="327" r:id="rId69"/>
    <p:sldId id="328" r:id="rId70"/>
    <p:sldId id="329" r:id="rId71"/>
    <p:sldId id="330" r:id="rId72"/>
    <p:sldId id="331" r:id="rId73"/>
    <p:sldId id="362" r:id="rId74"/>
    <p:sldId id="382" r:id="rId75"/>
    <p:sldId id="366" r:id="rId76"/>
    <p:sldId id="363" r:id="rId77"/>
    <p:sldId id="365" r:id="rId78"/>
    <p:sldId id="364" r:id="rId79"/>
    <p:sldId id="332" r:id="rId80"/>
    <p:sldId id="335" r:id="rId81"/>
    <p:sldId id="380" r:id="rId82"/>
    <p:sldId id="374" r:id="rId83"/>
    <p:sldId id="337" r:id="rId84"/>
    <p:sldId id="357" r:id="rId85"/>
    <p:sldId id="338" r:id="rId86"/>
    <p:sldId id="339" r:id="rId87"/>
    <p:sldId id="340" r:id="rId88"/>
    <p:sldId id="341" r:id="rId89"/>
    <p:sldId id="342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367" autoAdjust="0"/>
  </p:normalViewPr>
  <p:slideViewPr>
    <p:cSldViewPr snapToGrid="0" snapToObjects="1">
      <p:cViewPr varScale="1">
        <p:scale>
          <a:sx n="82" d="100"/>
          <a:sy n="82" d="100"/>
        </p:scale>
        <p:origin x="593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Outliers, Anomalies, Discontinuities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Springer, June 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Proc. ACM SIGKDD 2001) with C.-T. Lu, P. Zhang.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variables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 4: 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Canada, or shortest path from Boston to Houston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Is cancer rate inside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(Pacific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and beer sales are correlated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Diaper and beer sales are correlated in 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Data-Types: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Numbers, text-string,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city name, population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(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referenced)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Location, e.g., longitude, latitude, elevation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Neighborhood and extent</a:t>
            </a:r>
          </a:p>
          <a:p>
            <a:pPr marL="914400" lvl="2" indent="0"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Data-types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Raster: gridded space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Vector: point, line, polygon, …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Graph: node, edge, path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3" y="1437655"/>
            <a:ext cx="2017110" cy="17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51019" y="3159840"/>
            <a:ext cx="4428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UMN)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7" y="3498394"/>
            <a:ext cx="2644911" cy="18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9241" y="5282500"/>
            <a:ext cx="3461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MapQuest)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3832"/>
            <a:ext cx="8610600" cy="410496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ly stored in a database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New Delhi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the capital of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India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computed on demand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Topological: meet, within, overlap,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North, NE, left, above, behind,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distance, area, perimeter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Focal: slope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Zonal: highest point in a country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OGC Simple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Open GIS Consortium: Simple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data types: e.g. point, line, polygons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operations 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2753914"/>
            <a:ext cx="4779169" cy="25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199" y="5258957"/>
            <a:ext cx="3722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of Operations in OGC Model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– Topological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9-intersections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69" y="1951787"/>
            <a:ext cx="3911163" cy="11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xuntang\Desktop\Screen Shot 2014-07-10 at 4.29.29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11" y="3289738"/>
            <a:ext cx="5843258" cy="24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24748" y="1614952"/>
            <a:ext cx="5161087" cy="1551035"/>
            <a:chOff x="3824748" y="1614952"/>
            <a:chExt cx="5161087" cy="1551035"/>
          </a:xfrm>
        </p:grpSpPr>
        <p:sp>
          <p:nvSpPr>
            <p:cNvPr id="4" name="TextBox 3"/>
            <p:cNvSpPr txBox="1"/>
            <p:nvPr/>
          </p:nvSpPr>
          <p:spPr>
            <a:xfrm>
              <a:off x="3942738" y="1614952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6994" y="1629704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Boundary(B)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2113" y="1620729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0213" y="1976950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0213" y="2325343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Boundary(A)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0213" y="2664608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Exterior(A)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24748" y="1614952"/>
              <a:ext cx="5161087" cy="15510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OGC Model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predicates - e.g. absolute, ego-centric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3D and visibility, Network analysis, Raster operations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Needs for New Standards &amp; Research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richer spatial properties listed above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data, e.g., moving objects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are 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</a:p>
          <a:p>
            <a:pPr lvl="2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distance-based (e.g., K-function), neighbor-based (e.g., Moran’s I)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Cross-Correlation metrics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Statistics: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3665"/>
            <a:ext cx="8610600" cy="409513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 process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Discrete points, e.g., locations of trees, accidents, crimes,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(CSR): Poisson process in space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K-function: test of CSR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Geostatistics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Continuous phenomena, e.g., rainfall, snow depth, …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Methods: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how similarity decreases with distance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interpolation, e.g.,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Kriging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Lattice-based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Polygonal aggregate data, e.g., census, disease rates, pixels in a raster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Gaussian models, Markov Random Fields, Spatial Autoregressive Model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(SA)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0178" cy="41148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Law of Geography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things are related, but nearby things are more related than distant things. [Tobler70]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assumption is not valid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Measures: K-function, Moran’s I,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8" y="3205316"/>
            <a:ext cx="3390900" cy="21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0" y="3197584"/>
            <a:ext cx="3429000" cy="2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2452" y="5286703"/>
            <a:ext cx="450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Independent, Identically Distributed pixel property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5365531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with SA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8729"/>
          <a:stretch/>
        </p:blipFill>
        <p:spPr bwMode="auto">
          <a:xfrm>
            <a:off x="152505" y="1672327"/>
            <a:ext cx="8837524" cy="23742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2452" y="3959077"/>
            <a:ext cx="105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CSR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5824" y="3959076"/>
            <a:ext cx="1810882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Clustered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635" y="3971104"/>
            <a:ext cx="2297650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De-clustered</a:t>
            </a:r>
          </a:p>
        </p:txBody>
      </p: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intensity 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52418" y="2135730"/>
            <a:ext cx="7146925" cy="380676"/>
            <a:chOff x="311" y="1121"/>
            <a:chExt cx="450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311" y="1128"/>
            <a:ext cx="120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1128"/>
                          <a:ext cx="120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Clustered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De-clustered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932" y="2110065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" name="Equation" r:id="rId3" imgW="1041120" imgH="241200" progId="Equation.3">
                    <p:embed/>
                  </p:oleObj>
                </mc:Choice>
                <mc:Fallback>
                  <p:oleObj name="Equation" r:id="rId3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Family 4: Co-locations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38B-F305-462C-BE0D-B4A7D8DE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8651-1AAE-4606-9909-DDCC6389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Making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Transactions, Web logs, GPS-track, Remote sensing,  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38B-F305-462C-BE0D-B4A7D8DE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8651-1AAE-4606-9909-DDCC6389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“Second law of geography” [M.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Goodchild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UCGIS 2003]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model might be inconsistent with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Simpson’s Paradox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improve the effectiveness of SDM, show support regions of a pattern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11045" y="2841524"/>
            <a:ext cx="7696625" cy="2894826"/>
            <a:chOff x="883" y="1464"/>
            <a:chExt cx="4061" cy="14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472"/>
              <a:ext cx="182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1464"/>
              <a:ext cx="185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4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Cropland on edges may not be classified as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concept of spatial edges in classical data mining</a:t>
            </a:r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73" y="2364826"/>
            <a:ext cx="3701959" cy="33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364999" y="3515338"/>
            <a:ext cx="23480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Korea Dataset, Courtesy: Architecture Technology Corporation 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Challenges of Spatial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State-of-the-art of Spatial Statistics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9" y="2055375"/>
            <a:ext cx="4668346" cy="18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0" y="1606084"/>
            <a:ext cx="1368989" cy="22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4004"/>
          <a:stretch>
            <a:fillRect/>
          </a:stretch>
        </p:blipFill>
        <p:spPr bwMode="auto">
          <a:xfrm>
            <a:off x="6670053" y="3331779"/>
            <a:ext cx="2009302" cy="2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68" y="4107409"/>
            <a:ext cx="6212863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Correlating extended features, road, rivers, cropland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statistics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graphs, e.g., reports with street address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67052" y="3831025"/>
            <a:ext cx="286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Types and Statistical Models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6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Location Prediction Problem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3793929"/>
            <a:ext cx="3499944" cy="19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705229"/>
            <a:ext cx="3484061" cy="19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3" y="1625479"/>
            <a:ext cx="3289738" cy="20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76" y="3793929"/>
            <a:ext cx="3257025" cy="19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78172" y="1717128"/>
            <a:ext cx="2371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Nest 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3375" y="3104331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99099" y="5232058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43410" y="5241890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random field (MRF) based Bayesian Classifier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80981"/>
              </p:ext>
            </p:extLst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1823"/>
              </p:ext>
            </p:extLst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9" name="Equation" r:id="rId6" imgW="1841500" imgH="419100" progId="Equation.3">
                  <p:embed/>
                </p:oleObj>
              </mc:Choice>
              <mc:Fallback>
                <p:oleObj name="Equation" r:id="rId6" imgW="18415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90514"/>
              </p:ext>
            </p:extLst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0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908"/>
              </p:ext>
            </p:extLst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1" name="Equation" r:id="rId10" imgW="2247900" imgH="431800" progId="Equation.3">
                  <p:embed/>
                </p:oleObj>
              </mc:Choice>
              <mc:Fallback>
                <p:oleObj name="Equation" r:id="rId10" imgW="22479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Traditional and Spatial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Dataset: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Bird Nest prediction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Linear Regression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Lower prediction accuracy, coefficient of determination,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Residual error with spatial auto-correlation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 outperformed linear regression</a:t>
            </a:r>
          </a:p>
          <a:p>
            <a:endParaRPr lang="en-US" dirty="0"/>
          </a:p>
        </p:txBody>
      </p:sp>
      <p:pic>
        <p:nvPicPr>
          <p:cNvPr id="6" name="Picture 8" descr="roc_s95_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" y="2895764"/>
            <a:ext cx="3791607" cy="28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0" y="4010420"/>
            <a:ext cx="134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learning</a:t>
            </a:r>
          </a:p>
        </p:txBody>
      </p:sp>
      <p:pic>
        <p:nvPicPr>
          <p:cNvPr id="8" name="Picture 7" descr="roc_learn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9" y="2905596"/>
            <a:ext cx="3786352" cy="2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72342" y="4133531"/>
            <a:ext cx="1295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testing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Spatial Heterogeneity: GWR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Weighted Regression (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GWR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Model spatially varying relationships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Where                   are location 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46084"/>
              </p:ext>
            </p:extLst>
          </p:nvPr>
        </p:nvGraphicFramePr>
        <p:xfrm>
          <a:off x="2208212" y="2146118"/>
          <a:ext cx="1542855" cy="4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146118"/>
                        <a:ext cx="1542855" cy="48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00169"/>
              </p:ext>
            </p:extLst>
          </p:nvPr>
        </p:nvGraphicFramePr>
        <p:xfrm>
          <a:off x="2094712" y="2490230"/>
          <a:ext cx="1106442" cy="43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" name="Equation" r:id="rId5" imgW="583947" imgH="228501" progId="Equation.3">
                  <p:embed/>
                </p:oleObj>
              </mc:Choice>
              <mc:Fallback>
                <p:oleObj name="Equation" r:id="rId5" imgW="58394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12" y="2490230"/>
                        <a:ext cx="1106442" cy="43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695" name="Picture 431" descr="Geographically Weighted Regress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9864" r="2519" b="15797"/>
          <a:stretch/>
        </p:blipFill>
        <p:spPr bwMode="auto">
          <a:xfrm>
            <a:off x="580740" y="3197331"/>
            <a:ext cx="7787149" cy="22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847" y="5412449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resources.arcgis.com</a:t>
            </a:r>
          </a:p>
        </p:txBody>
      </p:sp>
    </p:spTree>
    <p:extLst>
      <p:ext uri="{BB962C8B-B14F-4D97-AF65-F5344CB8AC3E}">
        <p14:creationId xmlns:p14="http://schemas.microsoft.com/office/powerpoint/2010/main" val="19232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answer questions about items not in the database!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efficiently answer complex questions beyond joins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Location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Estimate W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Scaling issue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interest measure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distance(actual, predicted)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7854"/>
              </p:ext>
            </p:extLst>
          </p:nvPr>
        </p:nvGraphicFramePr>
        <p:xfrm>
          <a:off x="2572345" y="2068274"/>
          <a:ext cx="1340894" cy="34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Equation" r:id="rId3" imgW="799753" imgH="203112" progId="Equation.3">
                  <p:embed/>
                </p:oleObj>
              </mc:Choice>
              <mc:Fallback>
                <p:oleObj name="Equation" r:id="rId3" imgW="79975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345" y="2068274"/>
                        <a:ext cx="1340894" cy="340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7" y="3309062"/>
            <a:ext cx="7924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6342" y="5001337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30517" y="5002924"/>
            <a:ext cx="107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Pixels with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8180" y="5002924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12158" y="4990224"/>
            <a:ext cx="2194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2.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Spatially more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interesting</a:t>
            </a:r>
            <a:endParaRPr lang="en-US" altLang="en-US" sz="1400" dirty="0"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than Prediction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effectLst/>
              <a:latin typeface="Arial" pitchFamily="34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 Question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Question: What are natural groups of points?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09" y="2579525"/>
            <a:ext cx="2506365" cy="2829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Reveal Spatial Groups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 shows 2 spatial groups!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9" y="2583310"/>
            <a:ext cx="2505456" cy="28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492076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Start with random seeds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32" y="2713256"/>
            <a:ext cx="2374100" cy="2694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680161" y="2253675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55859" y="3164107"/>
            <a:ext cx="333375" cy="369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878137" y="3293488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40087" y="3320475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78137" y="2866450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43262" y="2866450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pic>
        <p:nvPicPr>
          <p:cNvPr id="70" name="Picture 6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9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4" y="2708210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633914" y="1654395"/>
            <a:ext cx="3620466" cy="2008980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3880" y="500408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62320" y="1763773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56206" y="2712984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818156" y="2739971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56206" y="2285946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21331" y="2285946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633914" y="3856829"/>
            <a:ext cx="3620466" cy="1876038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73531" y="2305850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40333" y="3925534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486" y="4463917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" name="Picture 7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14091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" name="Picture 8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0" y="269939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2354627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72893" y="249312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34253" y="167466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8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0572"/>
            <a:ext cx="8610600" cy="4118228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14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5032949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59161" y="4306221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67148" y="4079209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232273" y="4079209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246754" y="4952392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86608" y="4172871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5013284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656822" y="2656398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46755" y="27881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147720" y="1971432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4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011"/>
            <a:ext cx="8610600" cy="388620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seeds changed then loop back to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2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90096" y="440259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datasets</a:t>
            </a:r>
          </a:p>
          <a:p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01995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440228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721583" y="27348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97623" y="195843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90096" y="2334482"/>
            <a:ext cx="12698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Termination</a:t>
            </a:r>
          </a:p>
        </p:txBody>
      </p:sp>
      <p:pic>
        <p:nvPicPr>
          <p:cNvPr id="104" name="Picture 10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4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spatial randomness (CSR)</a:t>
            </a: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 bwMode="auto">
          <a:xfrm>
            <a:off x="1622323" y="2194866"/>
            <a:ext cx="1376516" cy="3528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52002" y="2195239"/>
            <a:ext cx="1514896" cy="35186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79796" y="2169287"/>
            <a:ext cx="1342527" cy="346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likelihood ratio (LR)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 </a:t>
            </a:r>
            <a:r>
              <a:rPr lang="en-US" altLang="en-US" sz="16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statistical 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how often is LR(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0.001</a:t>
            </a:r>
          </a:p>
        </p:txBody>
      </p:sp>
    </p:spTree>
    <p:extLst>
      <p:ext uri="{BB962C8B-B14F-4D97-AF65-F5344CB8AC3E}">
        <p14:creationId xmlns:p14="http://schemas.microsoft.com/office/powerpoint/2010/main" val="3666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Spatial-Concept/Theory-Aware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Theories,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,, environmental criminology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Circles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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Doughnut holes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 features, e.g., rivers, streams, roads,  …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Hot-spots =&gt; Hot Geographic-features</a:t>
            </a:r>
          </a:p>
          <a:p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7638" y="1909820"/>
            <a:ext cx="4719637" cy="1547813"/>
            <a:chOff x="3957638" y="1219200"/>
            <a:chExt cx="4719637" cy="1547813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53200" y="1219200"/>
              <a:ext cx="2124075" cy="1547813"/>
              <a:chOff x="2514600" y="5072395"/>
              <a:chExt cx="2123347" cy="154845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08100" y="5278856"/>
                <a:ext cx="677630" cy="659088"/>
              </a:xfrm>
              <a:prstGeom prst="ellipse">
                <a:avLst/>
              </a:prstGeom>
              <a:solidFill>
                <a:srgbClr val="FF6600">
                  <a:alpha val="24000"/>
                </a:srgb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66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33469" y="5415438"/>
                <a:ext cx="430066" cy="389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04883" y="5415438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281100" y="5561549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7643" y="5537727"/>
                <a:ext cx="23805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30295" y="577912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55643" y="5332853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63643" y="552025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47730" y="5822007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44535" y="6018939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6883" y="5434496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71448" y="6198402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73231" y="5194684"/>
                <a:ext cx="23804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52535" y="6168226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22295" y="6466801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22165" y="5512316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09512" y="6490624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20665" y="5072395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95187" y="6074525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30056" y="6025292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47861" y="6050703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4786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8112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71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3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5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345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37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22535" y="634451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14600" y="6090407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14600" y="5847418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4600" y="5585372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14600" y="533285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14600" y="5072395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 bwMode="auto">
            <a:xfrm>
              <a:off x="3957638" y="1371600"/>
              <a:ext cx="2900362" cy="27463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4592" y="3007778"/>
            <a:ext cx="8954815" cy="2826572"/>
            <a:chOff x="0" y="2630713"/>
            <a:chExt cx="9144000" cy="3200525"/>
          </a:xfrm>
        </p:grpSpPr>
        <p:pic>
          <p:nvPicPr>
            <p:cNvPr id="43" name="Picture 2" descr="Screen Shot 2013-12-06 at 3.18.0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5721"/>
              <a:ext cx="9144000" cy="23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81000" y="5238796"/>
              <a:ext cx="8537915" cy="5924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Source: A K-Main Routes Approach to Spatial Network Activity Summarization, to appear in IEEE </a:t>
              </a:r>
            </a:p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Transactions on Knowledge and Data Eng. (www.computer.org/csdl/trans/tk/preprint/06574853-abs.html</a:t>
              </a:r>
              <a:r>
                <a:rPr lang="en-US" sz="1400" dirty="0"/>
                <a:t>) 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3133725" y="2630713"/>
              <a:ext cx="228600" cy="38099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6" name="Picture 4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</a:t>
            </a:r>
            <a:r>
              <a:rPr lang="en-US" sz="2400" dirty="0" err="1"/>
              <a:t>SatScan</a:t>
            </a:r>
            <a:r>
              <a:rPr lang="en-US" sz="2400" dirty="0"/>
              <a:t> computes likelihood ratio and tests statistical  </a:t>
            </a:r>
          </a:p>
          <a:p>
            <a:pPr marL="0" indent="0">
              <a:buNone/>
            </a:pPr>
            <a:r>
              <a:rPr lang="en-US" sz="2400" dirty="0"/>
              <a:t>    significance to eliminate many chance clusters </a:t>
            </a:r>
          </a:p>
          <a:p>
            <a:pPr marL="0" indent="0">
              <a:buNone/>
            </a:pPr>
            <a:r>
              <a:rPr lang="en-US" sz="2200" dirty="0"/>
              <a:t>b) </a:t>
            </a:r>
            <a:r>
              <a:rPr lang="en-US" sz="2400" dirty="0"/>
              <a:t>Monte Carlo simulation may help estimate statistical  </a:t>
            </a:r>
          </a:p>
          <a:p>
            <a:pPr marL="0" indent="0">
              <a:buNone/>
            </a:pPr>
            <a:r>
              <a:rPr lang="en-US" sz="2400" dirty="0"/>
              <a:t>    significance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400" dirty="0"/>
              <a:t>K-means is able to omit chance clusters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d) </a:t>
            </a:r>
            <a:r>
              <a:rPr lang="en-US" sz="2400" dirty="0"/>
              <a:t>K-means finds clusters even in data representing complete </a:t>
            </a:r>
          </a:p>
          <a:p>
            <a:pPr marL="0" indent="0">
              <a:buNone/>
            </a:pPr>
            <a:r>
              <a:rPr lang="en-US" sz="2400" dirty="0"/>
              <a:t>    spatial randomness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120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8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global &amp; spatial outliers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spatial outlier detection tests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Spatial data mining is used in</a:t>
            </a:r>
          </a:p>
          <a:p>
            <a:pPr lvl="1"/>
            <a:r>
              <a:rPr lang="en-US" sz="2000" dirty="0"/>
              <a:t>NASA Earth Observing System (EOS): Earth science data</a:t>
            </a:r>
          </a:p>
          <a:p>
            <a:pPr lvl="1"/>
            <a:r>
              <a:rPr lang="en-US" sz="2000" dirty="0"/>
              <a:t>National Inst. of Justice: crime mapping</a:t>
            </a:r>
          </a:p>
          <a:p>
            <a:pPr lvl="1"/>
            <a:r>
              <a:rPr lang="en-US" sz="2000" dirty="0"/>
              <a:t>Census Bureau, Dept. of Commerce: census data</a:t>
            </a:r>
          </a:p>
          <a:p>
            <a:pPr lvl="1"/>
            <a:r>
              <a:rPr lang="en-US" sz="2000" dirty="0"/>
              <a:t>Dept. of Transportation (DOT): traffic data</a:t>
            </a:r>
          </a:p>
          <a:p>
            <a:pPr lvl="1"/>
            <a:r>
              <a:rPr lang="en-US" sz="2000" dirty="0"/>
              <a:t>National Inst. of Health (NIH): cancer clusters</a:t>
            </a:r>
          </a:p>
          <a:p>
            <a:pPr lvl="1"/>
            <a:r>
              <a:rPr lang="en-US" sz="2000" dirty="0"/>
              <a:t>Commerce, e.g. Retail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632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Test: Moran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Moran 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Spatial Z-test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Structure: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 Detection: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155"/>
            <a:ext cx="8610600" cy="400664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Separate two phases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Testing: test a node (or a set of nodes)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Computation Structure of 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insights: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self join using N(x) relationship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Algebraic aggregate function computed in one scan of spatial join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Trends in Spatial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Multiple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Eliminating the influence of neighboring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Multi-attribute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multiple attributes as features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Scale up for large data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Oasis (isolated area of vegetation) is a spatial outlier area in a desert </a:t>
            </a:r>
          </a:p>
          <a:p>
            <a:pPr marL="0" indent="0">
              <a:buNone/>
            </a:pPr>
            <a:r>
              <a:rPr lang="en-US" sz="2000" dirty="0"/>
              <a:t>b) They may detect discontinuities and abrupt changes </a:t>
            </a:r>
          </a:p>
          <a:p>
            <a:pPr marL="0" indent="0">
              <a:buNone/>
            </a:pPr>
            <a:r>
              <a:rPr lang="en-US" sz="2000" dirty="0"/>
              <a:t>c) They are significantly different from their spatial neighbors </a:t>
            </a:r>
          </a:p>
          <a:p>
            <a:pPr marL="0" indent="0">
              <a:buNone/>
            </a:pPr>
            <a:r>
              <a:rPr lang="en-US" sz="2000" dirty="0"/>
              <a:t>d)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colocations and associations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colocation interest measures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monotonicity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as soon as possible?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Sample Global Questions from Earth Science</a:t>
            </a:r>
          </a:p>
          <a:p>
            <a:pPr lvl="1"/>
            <a:r>
              <a:rPr lang="en-US" sz="2000" dirty="0"/>
              <a:t>How is the global Earth system changing</a:t>
            </a:r>
          </a:p>
          <a:p>
            <a:pPr lvl="1"/>
            <a:r>
              <a:rPr lang="en-US" sz="2000" dirty="0"/>
              <a:t>What are the primary forcing of the Earth system</a:t>
            </a:r>
          </a:p>
          <a:p>
            <a:pPr lvl="1"/>
            <a:r>
              <a:rPr lang="en-US" sz="2000" dirty="0"/>
              <a:t>How does the Earth system respond to natural and human included changes</a:t>
            </a:r>
          </a:p>
          <a:p>
            <a:pPr lvl="1"/>
            <a:r>
              <a:rPr lang="en-US" sz="2000" dirty="0"/>
              <a:t>What are the consequences of changes in the Earth system for human civilization</a:t>
            </a:r>
            <a:endParaRPr lang="en-US" sz="2400" dirty="0"/>
          </a:p>
          <a:p>
            <a:pPr lvl="1"/>
            <a:r>
              <a:rPr lang="en-US" sz="2000" dirty="0"/>
              <a:t>How well can we predict future changes in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14547527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pairs from frequent items &amp; prune infrequent pairs!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6" y="1890575"/>
            <a:ext cx="2322513" cy="24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9208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triples from frequent pairs &amp; Prune infrequent triples!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03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773920"/>
            <a:ext cx="388644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06291" y="4773920"/>
            <a:ext cx="1723667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81800" y="3595688"/>
            <a:ext cx="205216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Monotonicity!</a:t>
            </a: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pic>
        <p:nvPicPr>
          <p:cNvPr id="59" name="Picture 5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548" y="1890575"/>
            <a:ext cx="1890336" cy="1742558"/>
            <a:chOff x="6096548" y="1890575"/>
            <a:chExt cx="1890336" cy="174255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548" y="1890575"/>
              <a:ext cx="1890336" cy="174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870" y="2186609"/>
              <a:ext cx="272558" cy="145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3061" y="2113481"/>
              <a:ext cx="2680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9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0817" y="174571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8" name="Oval 7"/>
          <p:cNvSpPr/>
          <p:nvPr/>
        </p:nvSpPr>
        <p:spPr>
          <a:xfrm>
            <a:off x="7367086" y="190247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1136" y="1793819"/>
            <a:ext cx="333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7357583" y="2413995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7583" y="289377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61259" y="2740469"/>
            <a:ext cx="15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0432FF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0463" y="2279041"/>
            <a:ext cx="15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591" y="19833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3522" y="2471494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86228" y="313395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11315" y="221123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11315" y="289565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91900" y="197101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44369" y="307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8099" y="240762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457" y="297728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9120" y="23195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3568" y="301095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0625" y="166927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566" y="2715646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27" name="Straight Connector 26"/>
          <p:cNvCxnSpPr>
            <a:stCxn id="21" idx="1"/>
          </p:cNvCxnSpPr>
          <p:nvPr/>
        </p:nvCxnSpPr>
        <p:spPr>
          <a:xfrm flipH="1" flipV="1">
            <a:off x="6186863" y="2128598"/>
            <a:ext cx="151234" cy="109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3"/>
            <a:endCxn id="19" idx="7"/>
          </p:cNvCxnSpPr>
          <p:nvPr/>
        </p:nvCxnSpPr>
        <p:spPr>
          <a:xfrm flipH="1">
            <a:off x="6089620" y="2367333"/>
            <a:ext cx="248477" cy="130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88105" y="2107074"/>
            <a:ext cx="192722" cy="14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1"/>
            <a:endCxn id="22" idx="6"/>
          </p:cNvCxnSpPr>
          <p:nvPr/>
        </p:nvCxnSpPr>
        <p:spPr>
          <a:xfrm flipH="1" flipV="1">
            <a:off x="6494195" y="2987096"/>
            <a:ext cx="276956" cy="118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9089" y="1543143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32" name="Oval 31"/>
          <p:cNvSpPr/>
          <p:nvPr/>
        </p:nvSpPr>
        <p:spPr>
          <a:xfrm>
            <a:off x="1006695" y="187656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2341" y="251922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9089" y="304063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4176" y="211791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4176" y="280233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01784" y="189005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04587" y="295996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2975" y="225201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318" y="288396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7426" y="2199308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0" y="2958001"/>
            <a:ext cx="58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4319" y="16598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66050" y="262771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2960" y="166036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46" name="Oval 45"/>
          <p:cNvSpPr/>
          <p:nvPr/>
        </p:nvSpPr>
        <p:spPr>
          <a:xfrm>
            <a:off x="3652499" y="194152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25996" y="244235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1640" y="310559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26727" y="2182877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26727" y="2867298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6200" y="196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7154" y="3136008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69403" y="255447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7723" y="317702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54984" y="2112371"/>
            <a:ext cx="84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94451" y="251531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90538" y="1649644"/>
            <a:ext cx="85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88743" y="285507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3118019" y="1559987"/>
            <a:ext cx="15360" cy="19232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96216" y="1574782"/>
            <a:ext cx="20365" cy="1913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90460" y="1559987"/>
            <a:ext cx="107" cy="192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31559" y="3481848"/>
            <a:ext cx="1559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45847" y="2426501"/>
            <a:ext cx="1519948" cy="92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18019" y="1574782"/>
            <a:ext cx="1566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97961" y="4459770"/>
          <a:ext cx="8773761" cy="13750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Pearson’s correlation coefficient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Ripley’s cross-K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Participation Index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-0.90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0.33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Statistics: An Example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16" y="3604753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A map of 3 types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27831" y="3610531"/>
            <a:ext cx="20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Boundary fragmentation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99830" y="3668484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Neighbor graph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639965" y="5108439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84014" y="5090686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26807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97549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83781" y="5487678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741082" y="5483177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483875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54617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353756" y="4492430"/>
            <a:ext cx="2171322" cy="50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727370" y="4511165"/>
            <a:ext cx="1157659" cy="44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099831" y="4511166"/>
            <a:ext cx="1744236" cy="44607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049353" y="4511165"/>
            <a:ext cx="1922369" cy="510291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70" grpId="0"/>
      <p:bldP spid="71" grpId="0"/>
      <p:bldP spid="72" grpId="0"/>
      <p:bldP spid="73" grpId="0" animBg="1"/>
      <p:bldP spid="73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66372" y="5025524"/>
            <a:ext cx="41668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 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threshold 0.5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Spatial Colocation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Features: </a:t>
            </a:r>
            <a:r>
              <a:rPr lang="en-US" altLang="en-US" sz="1600" dirty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Feature Instances: </a:t>
            </a:r>
            <a:r>
              <a:rPr lang="en-US" altLang="en-US" sz="1600" dirty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>
                <a:effectLst/>
              </a:rPr>
              <a:t>Feature Subsets: </a:t>
            </a:r>
            <a:r>
              <a:rPr lang="en-US" altLang="en-US" sz="1600" dirty="0">
                <a:effectLst/>
              </a:rPr>
              <a:t>(A,B), (A,C), (B,C), (A,B,C)</a:t>
            </a: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ratio (</a:t>
            </a:r>
            <a:r>
              <a:rPr lang="en-US" altLang="en-US" sz="1800" b="1" dirty="0" err="1">
                <a:effectLst/>
              </a:rPr>
              <a:t>pr</a:t>
            </a:r>
            <a:r>
              <a:rPr lang="en-US" altLang="en-US" sz="1800" b="1" dirty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(A, (A,B)) = fraction of A instances</a:t>
            </a:r>
            <a:r>
              <a:rPr lang="en-US" altLang="en-US" sz="1600" dirty="0"/>
              <a:t> neighboring f</a:t>
            </a:r>
            <a:r>
              <a:rPr lang="en-US" altLang="en-US" sz="1600" dirty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</a:t>
            </a:r>
            <a:r>
              <a:rPr lang="en-US" altLang="en-US" sz="1800" dirty="0">
                <a:effectLst/>
              </a:rPr>
              <a:t>(A,B) = </a:t>
            </a:r>
            <a:r>
              <a:rPr lang="en-US" altLang="en-US" sz="1600" b="1" dirty="0">
                <a:effectLst/>
              </a:rPr>
              <a:t>pi</a:t>
            </a:r>
            <a:r>
              <a:rPr lang="en-US" altLang="en-US" sz="1600" dirty="0">
                <a:effectLst/>
              </a:rPr>
              <a:t>(A,B) = min{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</a:t>
            </a:r>
            <a:r>
              <a:rPr lang="en-US" altLang="en-US" sz="1600" dirty="0"/>
              <a:t>A</a:t>
            </a:r>
            <a:r>
              <a:rPr lang="en-US" altLang="en-US" sz="1600" dirty="0">
                <a:effectLst/>
              </a:rPr>
              <a:t>, (A,B)),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(B, (A,B)) } </a:t>
            </a:r>
            <a:r>
              <a:rPr lang="en-US" altLang="en-US" sz="1600" dirty="0"/>
              <a:t>= min (1, ½ ) = </a:t>
            </a:r>
            <a:r>
              <a:rPr lang="en-US" altLang="en-US" sz="1600" dirty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/>
              <a:t>pi</a:t>
            </a:r>
            <a:r>
              <a:rPr lang="en-US" altLang="en-US" sz="1600" dirty="0"/>
              <a:t>(B, C) = min{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(B,C)),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(C, (B,C)) } = min (1,1)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>
                <a:effectLst/>
              </a:rPr>
              <a:t>(1)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(2)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/>
              <a:t>Upper</a:t>
            </a:r>
            <a:r>
              <a:rPr lang="en-US" altLang="en-US" sz="1600" dirty="0">
                <a:effectLst/>
              </a:rPr>
              <a:t> bound on Ripley’s Cross-K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0915"/>
              </p:ext>
            </p:extLst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1812914" y="385178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27666" y="420082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7178" y="387636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02098" y="420574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561778" y="388128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66698" y="421066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9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Association</a:t>
            </a:r>
            <a:r>
              <a:rPr lang="en-US" sz="3800" dirty="0"/>
              <a:t> Vs. </a:t>
            </a:r>
            <a:r>
              <a:rPr lang="en-US" sz="3800" dirty="0">
                <a:solidFill>
                  <a:srgbClr val="00B050"/>
                </a:solidFill>
              </a:rPr>
              <a:t>Colocation</a:t>
            </a:r>
            <a:r>
              <a:rPr lang="en-US" sz="3800" dirty="0"/>
              <a:t> 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99415"/>
              </p:ext>
            </p:extLst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48748" y="2202426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2660" y="2571130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7916" y="2910338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3004" y="3328202"/>
            <a:ext cx="3333136" cy="50637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88092" y="3962369"/>
            <a:ext cx="3333136" cy="631773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76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Ǿ, 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Hotspots, Spatial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Colocation: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0566"/>
            <a:ext cx="8190361" cy="402823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Join-based  algorithms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spatial join per candidate colocation</a:t>
            </a:r>
            <a:endParaRPr lang="en-US" altLang="en-US" sz="1400" dirty="0"/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Join-less algorithms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events co-occur in space and time?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(bar-closing, minor offenses, drunk-driving citations)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types of objects move together?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 </a:t>
            </a:r>
          </a:p>
          <a:p>
            <a:pPr marL="0" indent="0">
              <a:buNone/>
            </a:pPr>
            <a:r>
              <a:rPr lang="en-US" sz="2000" dirty="0"/>
              <a:t>     geographic 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2694030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52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9848"/>
            <a:ext cx="8610600" cy="3988952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Special About Mining Spatial Data ?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" y="2115885"/>
            <a:ext cx="7447070" cy="36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12258" y="2225986"/>
            <a:ext cx="2618651" cy="3395068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55500" y="3260415"/>
            <a:ext cx="2112734" cy="432102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55500" y="3827094"/>
            <a:ext cx="2112734" cy="1793960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Three General Approaches in SDM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564117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Materializing spatial features,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Huff's model – distance (customer, store)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spatial association rule mining [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Koperski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Han, 1995]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Ex: wavelet and Fourier transformations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SAS-ESRI bridge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Spatial slicing,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Matlab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SAS, R,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Splus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83524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4632" y="4850524"/>
            <a:ext cx="3251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with support map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(FPAR-high -&gt; NPP-high)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an Washingtonian.com article about election micro-targeting using a database of 200+ Million records about individuals. The database is compiled from voter lists, memberships (e.g. advocacy group, frequent buyer cards, catalog/magazine subscription, ...) as well polls/surveys of effective messages and preferences. It is at www.washingtonian.com/articles/people/9627.html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02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   How many single Asian men under 35 live in a given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congressional district?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(ii)    How many college-educated women with children at home are in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Canton, Ohio?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(iii)   Jaguar, Land Rover, and Porsche owners tend to be more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Republican, while Subaru, Hyundai, and Volvo drivers lean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Democratic.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(iv)   Some of the strongest predictors of political ideology are things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like education, homeownership, income level, and household size.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 (Continued)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8007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(v)    Religion and gun ownership are the two most powerful predictors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of partisan ID.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(vi)   ... it even studied the roads Republicans drove as they commuted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to work, which allowed the party to put its billboards where they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would do the most good.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(vii)  Catalyst and its competitors can build models to predict voter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choices. ... Based on how alike they are, you can assign a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probability to them. ... a likelihood of support on each person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based on how many character traits a person shares with your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known supporters..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(viii) Will 51 percent of the voters buy what RNC candidate is offering?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Or will DNC candidate seem like a better deal?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Q2. Compare and contrast Data Mining with Relational Databases.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6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Q3. Compare and contrast Data Mining with Traditional Statistics (or Machine Learning).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4257</Words>
  <Application>Microsoft Office PowerPoint</Application>
  <PresentationFormat>On-screen Show (4:3)</PresentationFormat>
  <Paragraphs>928</Paragraphs>
  <Slides>89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Microsoft Sans Serif</vt:lpstr>
      <vt:lpstr>MS Reference Sans Serif</vt:lpstr>
      <vt:lpstr>Times New Roman</vt:lpstr>
      <vt:lpstr>Wingdings</vt:lpstr>
      <vt:lpstr>D2D-2</vt:lpstr>
      <vt:lpstr>Equation</vt:lpstr>
      <vt:lpstr>Spatial Data Mining</vt:lpstr>
      <vt:lpstr>Outline</vt:lpstr>
      <vt:lpstr>Why Data Mining?</vt:lpstr>
      <vt:lpstr>Data Mining vs. Database Querying </vt:lpstr>
      <vt:lpstr>Spatial Data Mining (SDM)</vt:lpstr>
      <vt:lpstr>Application Domains</vt:lpstr>
      <vt:lpstr>Application Domains</vt:lpstr>
      <vt:lpstr>Pattern Family 1: Hotspots, Spatial Cluster</vt:lpstr>
      <vt:lpstr>Complicated Hotspots</vt:lpstr>
      <vt:lpstr>Pattern Family 2: Spatial Outliers</vt:lpstr>
      <vt:lpstr>Pattern Family 3: Predictive Models</vt:lpstr>
      <vt:lpstr>Family 4: Co-locations/Co-occurrence</vt:lpstr>
      <vt:lpstr>What’s NOT Spatial Data Mining (SDM)</vt:lpstr>
      <vt:lpstr>Outline</vt:lpstr>
      <vt:lpstr>Data-Types: Non-Spatial vs. Spatial</vt:lpstr>
      <vt:lpstr>Relationships: Non-spatial vs. Spatial</vt:lpstr>
      <vt:lpstr>OGC Simple Features </vt:lpstr>
      <vt:lpstr>OGIS – Topological Operations</vt:lpstr>
      <vt:lpstr>Research Needs for Data</vt:lpstr>
      <vt:lpstr>Outline</vt:lpstr>
      <vt:lpstr>Limitations of Traditional Statistics</vt:lpstr>
      <vt:lpstr>Spatial Statistics: An Overview</vt:lpstr>
      <vt:lpstr>Spatial Autocorrelation (SA)</vt:lpstr>
      <vt:lpstr>Spatial Autocorrelation: K-Function</vt:lpstr>
      <vt:lpstr>Spatial Autocorrelation: K-Function</vt:lpstr>
      <vt:lpstr>Cross-Correlation</vt:lpstr>
      <vt:lpstr>Recall Pattern Family 4: Co-locations</vt:lpstr>
      <vt:lpstr>Illustration of Cross-Correlation</vt:lpstr>
      <vt:lpstr>PowerPoint Presentation</vt:lpstr>
      <vt:lpstr>PowerPoint Presentation</vt:lpstr>
      <vt:lpstr>Spatial Heterogeneity</vt:lpstr>
      <vt:lpstr>Edge Effect</vt:lpstr>
      <vt:lpstr>Research Challenges of Spatial Statistics</vt:lpstr>
      <vt:lpstr>Outline</vt:lpstr>
      <vt:lpstr>Illustration of Location Prediction Problem</vt:lpstr>
      <vt:lpstr>Neighbor Relationship: W Matrix</vt:lpstr>
      <vt:lpstr>Location Prediction Models</vt:lpstr>
      <vt:lpstr>Comparing Traditional and Spatial Models</vt:lpstr>
      <vt:lpstr>Modeling Spatial Heterogeneity: GWR</vt:lpstr>
      <vt:lpstr>Research Needs for Location Prediction</vt:lpstr>
      <vt:lpstr>Outline</vt:lpstr>
      <vt:lpstr>Clustering Question</vt:lpstr>
      <vt:lpstr>Maps Reveal Spatial Groups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Limitations of K-Means</vt:lpstr>
      <vt:lpstr>Spatial Scan Statistics (SatScan)</vt:lpstr>
      <vt:lpstr>SatScan Examples</vt:lpstr>
      <vt:lpstr>Spatial-Concept/Theory-Aware Clusters</vt:lpstr>
      <vt:lpstr>Quiz</vt:lpstr>
      <vt:lpstr>Outline</vt:lpstr>
      <vt:lpstr>Learning Objectives</vt:lpstr>
      <vt:lpstr>Outliers: Global (G) vs. Spatial (S)</vt:lpstr>
      <vt:lpstr>Outlier Detection Tests: Variogram Cloud</vt:lpstr>
      <vt:lpstr>Outlier Detection – Scatterplot</vt:lpstr>
      <vt:lpstr>Outlier Detection Test: Moran Scatterplot</vt:lpstr>
      <vt:lpstr>Outlier Detection Tests: Spatial Z-test</vt:lpstr>
      <vt:lpstr>Spatial Outlier Detection: Computation</vt:lpstr>
      <vt:lpstr>Trends in Spatial Outlier Detection</vt:lpstr>
      <vt:lpstr>Quiz</vt:lpstr>
      <vt:lpstr>Outline</vt:lpstr>
      <vt:lpstr>Learning Objectives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Limitations of Traditional Statistics: An Example</vt:lpstr>
      <vt:lpstr>Spatial Association vs. Cross-K Function</vt:lpstr>
      <vt:lpstr>Spatial Colocation</vt:lpstr>
      <vt:lpstr>Participation Index &gt;= Cross-K Function </vt:lpstr>
      <vt:lpstr>Association Vs. Colocation </vt:lpstr>
      <vt:lpstr>Spatial Association Rule vs. Colocation</vt:lpstr>
      <vt:lpstr>Spatial Colocation: Trends</vt:lpstr>
      <vt:lpstr>Quiz</vt:lpstr>
      <vt:lpstr>Outline</vt:lpstr>
      <vt:lpstr>Summary</vt:lpstr>
      <vt:lpstr>Three General Approaches in SDM</vt:lpstr>
      <vt:lpstr>Review Quiz</vt:lpstr>
      <vt:lpstr>Review Quiz – Question 1</vt:lpstr>
      <vt:lpstr>Review Quiz – Question 1 (Continued)</vt:lpstr>
      <vt:lpstr>Review Quiz – Question 2</vt:lpstr>
      <vt:lpstr>Review Quiz – Question 3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1644</cp:revision>
  <dcterms:created xsi:type="dcterms:W3CDTF">2014-06-17T15:17:15Z</dcterms:created>
  <dcterms:modified xsi:type="dcterms:W3CDTF">2020-01-31T03:04:39Z</dcterms:modified>
</cp:coreProperties>
</file>