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442" r:id="rId3"/>
    <p:sldId id="260" r:id="rId4"/>
    <p:sldId id="335" r:id="rId5"/>
    <p:sldId id="263" r:id="rId6"/>
    <p:sldId id="261" r:id="rId7"/>
    <p:sldId id="336" r:id="rId8"/>
    <p:sldId id="454" r:id="rId9"/>
    <p:sldId id="463" r:id="rId10"/>
    <p:sldId id="267" r:id="rId11"/>
    <p:sldId id="268" r:id="rId12"/>
    <p:sldId id="269" r:id="rId13"/>
    <p:sldId id="266" r:id="rId14"/>
    <p:sldId id="455" r:id="rId15"/>
    <p:sldId id="274" r:id="rId16"/>
    <p:sldId id="355" r:id="rId17"/>
    <p:sldId id="354" r:id="rId18"/>
    <p:sldId id="275" r:id="rId19"/>
    <p:sldId id="277" r:id="rId20"/>
    <p:sldId id="356" r:id="rId21"/>
    <p:sldId id="461" r:id="rId22"/>
    <p:sldId id="360" r:id="rId23"/>
    <p:sldId id="342" r:id="rId24"/>
    <p:sldId id="373" r:id="rId25"/>
    <p:sldId id="401" r:id="rId26"/>
    <p:sldId id="347" r:id="rId27"/>
    <p:sldId id="404" r:id="rId28"/>
    <p:sldId id="459" r:id="rId29"/>
    <p:sldId id="377" r:id="rId30"/>
    <p:sldId id="306" r:id="rId31"/>
    <p:sldId id="308" r:id="rId32"/>
    <p:sldId id="309" r:id="rId33"/>
    <p:sldId id="460" r:id="rId34"/>
    <p:sldId id="406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316" r:id="rId46"/>
    <p:sldId id="317" r:id="rId47"/>
    <p:sldId id="318" r:id="rId48"/>
    <p:sldId id="462" r:id="rId49"/>
    <p:sldId id="456" r:id="rId50"/>
    <p:sldId id="359" r:id="rId51"/>
    <p:sldId id="286" r:id="rId52"/>
    <p:sldId id="287" r:id="rId53"/>
    <p:sldId id="284" r:id="rId54"/>
    <p:sldId id="362" r:id="rId55"/>
    <p:sldId id="457" r:id="rId56"/>
    <p:sldId id="285" r:id="rId57"/>
    <p:sldId id="367" r:id="rId58"/>
    <p:sldId id="368" r:id="rId59"/>
    <p:sldId id="374" r:id="rId60"/>
    <p:sldId id="288" r:id="rId61"/>
    <p:sldId id="369" r:id="rId62"/>
    <p:sldId id="371" r:id="rId63"/>
    <p:sldId id="458" r:id="rId64"/>
    <p:sldId id="365" r:id="rId65"/>
    <p:sldId id="366" r:id="rId66"/>
    <p:sldId id="372" r:id="rId67"/>
    <p:sldId id="375" r:id="rId68"/>
    <p:sldId id="294" r:id="rId69"/>
    <p:sldId id="295" r:id="rId70"/>
    <p:sldId id="414" r:id="rId71"/>
    <p:sldId id="448" r:id="rId72"/>
    <p:sldId id="319" r:id="rId73"/>
    <p:sldId id="320" r:id="rId74"/>
    <p:sldId id="321" r:id="rId75"/>
    <p:sldId id="322" r:id="rId76"/>
    <p:sldId id="323" r:id="rId77"/>
    <p:sldId id="417" r:id="rId78"/>
    <p:sldId id="330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FFD347"/>
    <a:srgbClr val="7A001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346" autoAdjust="0"/>
  </p:normalViewPr>
  <p:slideViewPr>
    <p:cSldViewPr snapToGrid="0" snapToObjects="1">
      <p:cViewPr varScale="1">
        <p:scale>
          <a:sx n="87" d="100"/>
          <a:sy n="87" d="100"/>
        </p:scale>
        <p:origin x="362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 Query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7335"/>
          <a:stretch/>
        </p:blipFill>
        <p:spPr bwMode="auto">
          <a:xfrm>
            <a:off x="202582" y="1732068"/>
            <a:ext cx="237744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80022" y="1752600"/>
            <a:ext cx="6408756" cy="37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path from a start-point to a destination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nearest hospital by driving distance 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route to deliver packages to a set of homes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Allocate customers to nearest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109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Railway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555" y="1550020"/>
            <a:ext cx="4668643" cy="4088780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number of stops on the Yellow West (YW) route.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all stops which can be reached from Downtown Berkeley (2)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routes numbers that connect Downtown Berkeley (2) &amp; Daly City (5)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last stop on the Blue West (BW) route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3" descr="C:\Users\xuntang\Desktop\figure\7\7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7" y="1538868"/>
            <a:ext cx="3941956" cy="4263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3813717" y="1951463"/>
            <a:ext cx="758283" cy="156117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4036741" y="3592717"/>
            <a:ext cx="654205" cy="156117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72683" y="2888166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1970" y="4040790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River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1362"/>
            <a:ext cx="8760178" cy="1470942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names of all direct and indirect tributaries of Mississippi river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direct tributaries of Colorado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rivers could be affected if there is a spill in North Platte river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19" y="1618788"/>
            <a:ext cx="5311414" cy="2842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ppt\rfs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400"/>
          <a:stretch/>
        </p:blipFill>
        <p:spPr bwMode="auto">
          <a:xfrm>
            <a:off x="1524351" y="1588289"/>
            <a:ext cx="2053880" cy="2199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Networks: Three Examples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758"/>
            <a:ext cx="1295751" cy="802939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Road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endParaRPr lang="en-US" dirty="0"/>
          </a:p>
        </p:txBody>
      </p:sp>
      <p:pic>
        <p:nvPicPr>
          <p:cNvPr id="2662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7" y="3893583"/>
            <a:ext cx="3544180" cy="189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xuntang\Desktop\figure\7\7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43" y="1588893"/>
            <a:ext cx="3270435" cy="3537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6887" y="4169991"/>
            <a:ext cx="1157464" cy="67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River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05094" y="1608407"/>
            <a:ext cx="1400361" cy="6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Railway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6966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</a:t>
            </a:r>
          </a:p>
          <a:p>
            <a:pPr marL="857250" lvl="2" indent="-4572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Information Model: Entity Relationship Diagrams</a:t>
            </a:r>
          </a:p>
          <a:p>
            <a:pPr marL="857250" lvl="2" indent="-4572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Mathematical Model: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Roadmaps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94624"/>
            <a:ext cx="4416778" cy="40441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Many Concepts, e.g. </a:t>
            </a:r>
          </a:p>
          <a:p>
            <a:r>
              <a:rPr lang="en-US" sz="2000" dirty="0"/>
              <a:t>Roads (or streets, avenues)</a:t>
            </a:r>
          </a:p>
          <a:p>
            <a:r>
              <a:rPr lang="en-US" sz="2000" dirty="0"/>
              <a:t>Road-Intersections</a:t>
            </a:r>
          </a:p>
          <a:p>
            <a:r>
              <a:rPr lang="en-US" sz="2000" dirty="0"/>
              <a:t>Road-Segments</a:t>
            </a:r>
          </a:p>
          <a:p>
            <a:r>
              <a:rPr lang="en-US" sz="2000" dirty="0"/>
              <a:t>Turns</a:t>
            </a:r>
          </a:p>
          <a:p>
            <a:r>
              <a:rPr lang="en-US" sz="2000" dirty="0"/>
              <a:t>…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9861"/>
            <a:ext cx="4343400" cy="4206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5867" y="2269266"/>
            <a:ext cx="1706133" cy="635620"/>
            <a:chOff x="2832410" y="2241395"/>
            <a:chExt cx="1984915" cy="635620"/>
          </a:xfrm>
        </p:grpSpPr>
        <p:sp>
          <p:nvSpPr>
            <p:cNvPr id="4" name="Oval 3"/>
            <p:cNvSpPr/>
            <p:nvPr/>
          </p:nvSpPr>
          <p:spPr bwMode="auto">
            <a:xfrm>
              <a:off x="2832410" y="2241395"/>
              <a:ext cx="646770" cy="63562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" name="Left Arrow 5"/>
            <p:cNvSpPr/>
            <p:nvPr/>
          </p:nvSpPr>
          <p:spPr bwMode="auto">
            <a:xfrm>
              <a:off x="3534935" y="2559205"/>
              <a:ext cx="1282390" cy="150541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8" name="AutoShape 2" descr="data:image/jpeg;base64,/9j/4AAQSkZJRgABAQAAAQABAAD/2wCEAAkGBxQQEhQUEhQWFBUXFxkZGBcYFxYUGBsYFBQYFxoYFhgcHCggHBolHBUXITEhJSkrLi4uGB8zODMsNygtLisBCgoKDg0OGxAQGywkICQsLTQwMCwtLCwsMCwsLCwsLCwsMCwsLCwsLCwsLCwsLCwtLCwsLCwsLCwsNSwsLCwsLP/AABEIAOEA4QMBEQACEQEDEQH/xAAcAAEAAgIDAQAAAAAAAAAAAAAABgcEBQECAwj/xABPEAABAwIBCAQHCgsHBQEAAAABAAIDBBEhBQYHEjFBUWETInGBIzJCUnKRoUNic4KSk6KxssEIFBczNVNjs8LS0xUWJDRUg5R0w9Hw8aP/xAAbAQEAAgMBAQAAAAAAAAAAAAAABAUBAwYCB//EADkRAAIBAgMECAUDAwQDAAAAAAABAgMEESExBRJBUSJhcYGRobHREzLB4fAGFEIjM1JigrLxJJKi/9oADAMBAAIRAxEAPwC8UAQBAEAQBAEAQHBKAjmVs+KOnuDL0jh5MQ6Q9hd4oPaQtE7inHj4FlQ2TdVs1HBc3l9/IieUdKUhwgga3g6Qlx+S232io8rx/wAUW1H9PwX92bfZl5vH0I/WZ810nu+oODGsaPXYu9q0u4qPiWFPZNpD+GPa2/t5GqmyxUP8aomd2yyW9V7LW6k3q34kqNtQjpCPgvYxXzOdtc49pJXnFm1RitEcNlcNjiOwkJiw4p6oyYcrVDPFnmb2SyD2XWVOS0b8TXK2oy1hHwXsbSkz2ro9lQ5w4Pax/tI1vatiuKi4kWpsq0n/AAw7MV9vI3+T9KMzcJ4WPHGMmM+o6wPrC3RvJfyRX1dgU3/bm125+mBLMlZ/Uc9gZDC47pRqD5eLPapMLmnLjh2lVX2PdUs0t5dWflr5EmY8EAggg7CMQt5WNNPBnZDAQBAEAQBAEAQBAEAQBAEAQBAcOcACSbAbSgSxyRCM4dI8MN2Uw6d/nXtEPjeX8XDmotS6jHKOZeWmxKtTpVeiuXHw4d/gVzlrOOprCemlJb+rb1I/kjb8a5UGdWc9WdFbWVC3/txz5vN+PtgapayWEAQBAEAQBAEAQBAbHI+XKikN4JXMG9u1h7WHDv2817hUlD5WR7i0o3CwqRT6+PjqWHm9pKjksyrb0Tv1jbmM9o2s9o5hTad2nlPI5272FOHSoPeXJ6+z8uwnkMrXtDmkOaRcEEEEHeCNoUtPHNFDKLi8GsGd1kwEAQBAEAQBAEAQBAEAQGpzhzhhoWa0zsT4rBi9xHmjhzOAWupVjTWLJdpZVbqW7Bdr4IqHObO2euJDjqRbomnD452vPbhwAVbVryqa6HX2WzqNqsY5y5v6cvXrNAtJPCAIAgCAIAgCAIAgCAIAgCA3Gbucs9C68TrsJu6J2LDxw8k8x332LbTqypvIh3djRul01nzWv37H5Fv5sZ0w17eodWQDrRutrDmPObzHfY4KypVo1Flqche7Pq2sulmuDWn2fUbxbSCEAQBAEAQBAEAQBARbPPPBlC3UZZ87h1Wbmg+VJbdwG08to0Vq6prBalps7Zkrp70soLjz6l78PIp2vrZKiR0kri97tpPsAG4DgFWSk5PFnY0qUKUFCCwSMdeTYEAQBAZeTsmTVJtBE+T0RcDtd4o7yvUYSl8qNNavSorGpJLt9tSU5P0aVcmMjo4RwJ6Rw7m9X6SkRtJvXIq6u3beGUE5eS88/I3lPorit4SokJ941jPtay2qzXFkGf6gqfxgu9t+mBnxaM6MbXTO7XtH2Whe1aU+s0S27cvRRXd7tiTRnRnYZm8w8H62lP2lPrEdu3K1UX3ezMKo0Vxe51Eo9NrH/UGry7OPBm6P6gqfygu7FeuJo6/RnVMxifHMOGMbj2A3H0lplaTWmZOpbdt5fOnHzXv5EWylkmemNp4nx83Dq9zxdp7io8oSj8yLWjcUq39uSfr4amEvJuCAIAgPSnndG5r43Fj2m7XA2IPJZTaeKPM4RnFxksU+BbuZOezay0M1mT2w3Nktvbwdxb3jfaxoXCnlLU5HaWypW/8AUp5w8129XX49cyUopggCAIAgCAIAgItnxnY2hZqMs6d46rdoaNmu8cNthvI5G2ivWVNYLUtNmbOd1LellBa9fUvry8CmZ5nSOc97i5zjdzjiSTvKq223izs4xjGKjFYJHmsHoIAgNrkHN6etdaFl2g9Z7uqxva7eeQuVsp0pT+Ui3V7RtljUefLj+dpZWQtHNPBZ0/8AiH++Fox2M3/GJ7Ap1O1hH5szmrrbdeplT6K6tfH2wJjFEGANaA0DYAAAOwBSksCmlJyeLeLO6GAgCAIAgCA6vYHAggEHaDiD2hDKbTxREMu6O6ae5hH4u/3gvGe2PYPi2UapawlpkW9rtqvSyqdNdevj74laZfzbqKE+GZ1CcJG9Zh4Y7jyNuV1BqUpQ1Oltb6jcr+m8+T1+/cahaiYEAQHLXEEEEgg3BBsQRiCCNh5oYaxyZb+YGd/423oZyBO0YHZ0jR5QHnDeO8bwLK3r7/RlqchtXZv7d/Ep/I/J+3Lw7ZmpRTBAEAQBAEBqc5suMoYHSvxOxjdhc87B2bydwBWurUVOOLJdlaSuqqhHvfJFFV9a+okdLK7We83J+4DcAMAOSqZScnizuqVKFKChBYJGOvJsCAEoCfZnaPzMGzVYLI9rYsWucOL97W8tvZvmUbXHOZQbQ2yqeNOhm+fBdnPt07S0aanbG0MY0Ma0WDWgAAcAAp6SSwRy85ynJyk8Wz0WTyEAQBAEAQBAEAQBAdJ4WvaWvaHNIsWkAgg7iDtWGk1gz1GTi96LwaKxzw0emO81GC5u10O1w5x7yPe7eF9ig1rXDOHgdNs/bKnhTuMnwl7+/jzK9UI6EIAgPSCZ0bmvY4tc0gtcNoI2ELKbTxR5lGM4uMlimXhmbnG2vg1sBKywlbwO5w966xI7xuVrRqqpHrOH2jYu1q4fxej+navub9biAEAQBAcOcACTgBtKBLHJFGZ6ZwGuqC4HwTLtiHLe883EX7NUblU16vxJY8DutnWStaOD+Z5v27vXE0C0k8IASgLQzAzJ1A2pqm9fbHGfJ4PePP4Dd27J9vb4dKRy+1dq72NGi8uL59S6vXs1sNTTnggNXnDnDT5Pj6WplEbdw2uceDGjFx7O9AU3lTStUV1XTxU4NNTmohBGHSvaZmgh7hg1pB8VveSDZYM4F8LJgIAgCAIAgCAIAgCAgWf2ZInDqimbaXa+MbJOJb7/AOvtUO4t97pR1L7Ze1fh4Uaz6PB8vt6dhVKrzqwgCA2ubOW3UNQ2Vty3ZI3zmE4jtG0cx2rZSqOnLEiXtrG5pOm9eD5P81L5pp2yMa9hDmuAc0jYQRcFW6aaxRwc4ShJxksGj1WTyEAQEH0p5c6GAU7D15r63KIeN8rxezWUW6qbsd1cS82JafEq/FlpHTt4eGvgVIq060IAgJ9o0zV6Zwqpm3jafBNOxzmnxz71p2cxyxmWtHHpvQoNs7Q+GvgU3m9epcu/j1dpaqsDlTq94aCSQABck4AAbSTwQFV57aYYodaLJ4bPJsMxxhb6FsZD2WbzOxYxM4FK5UynNVSGWokdLIdrnG+HADY1vIABDJ7Zuf5yk/6mD98xAz66WTyEAQBAEAQBAEAQHD3AAkmwGJJwAA4oZSbeCIBnPpHZHeOjtI7fKfzY9Hzzz2duxQ6t0llAv7LYkp9OvkuXHv5evYVhUTuke57zrOcS5xsBck3JsMFAbbeLOnhCMIqMckjzWD0EAQFnaJ8uazXUjzi274vRJ6ze4m/xjwU+0qY9BnMbdtMGriPHJ9vB969OssVTTnQgOCUBQWdOVjWVUs1+qTqs+DZg314u7XFU9We/Ns76ytv29CNPjx7Xr7dxqlrJYQG1zZyM6tqGQi4aes93msbbWPbiAOZC2Uqe/LdIt7dK2ouo9eHbw9y+qaBsbGsYA1rQGtA2AAWACt0klgjgpzlOTlJ4tkczxz6pMlttK/XlIu2BljIb7CRezW83W2G1zgsnkoXPLP6ryoS2R3RQboGHq/7jtsh7cMMAFg9YEVWAEB7UdQYpI5G21o3te2+I1o3BwuOFwFkFgflpyj5lL81L/VTEYD8tOUfMpfmpf6qYmMB+WnKPmUvzUv8AVTEYD8tOUfMpfmpf6qYjAflpyj5lL81L/VTEYD8tOUfMpfmpf6qYjAflpyj5lL81L/VTEYFk6J88KjKsdQ6oEQMb2tb0bXNFnNub6znLIZIM486YKEeEdrSEdWJti88z5o5nuutVStGnrqTbPZ9a6fQWC5vT79xU2cmdlRXEh51It0TT1fjna89uHABV1WvKprodZZ7Oo2qxisZc3r3cvXrNCtJPCAIAgCAzMkZRdSzxzM2xuBtxGxze9pI716hPckpGm4oqvSlTlxX/AE+5n0HTzNka17TdrgHNPEOFwfUVcp4rFHz6cXCTi9UeiyeSN6Qcp/i9DKQbOktG3tkwcRzDNY9y0XE92myy2TQ+NdRT0Wb7vvgUgqo7cIAgLW0f00VBROq6l7YhLZxe8gARi+oL87l1hidYBWVrT3Ybz4nIbbuvi1/hrSPrx9u4hee2mN8utFk4GNmwzuHXPwbD4g5ux5DapOJTYFTyyF7i5xLnON3OcS5xJ3uJxJ5lYMnVAEAQBAEAQBAEAQBAdo4y42aCSdwWG0liz3CnKpLdgsXyRYGZ2WKjJ1PNFEWtdM8OL/Gc0BmrZu6/PH71Cq3T0h4nR2exIrCdxm+S073x7vMx5HlxLnEucTckkkk8STiSoep0CSSwWh1QyEAQHeKIvIa0FxOwAXOAucOxEscjEpKKxbwR0QyEAQFxaLcpdNR9GfGhcWfEPWb3YlvxVZ2s8YYcjjtt0Ph3O+tJLHv0fv3kxUkpyr9MFfeSCAeS0yOHNx1G+xr/AFqBeSzUTqP0/RwhOrzeHhm/VFeKEdCEBl5IoDUzxQj3R4b2AnrHuaCe5eoR3pKJpr1lRpSqPgsfbzLkzuzKpspQsilDmdGPBPYbFmFsB4pFgBYj1K5w4Hz1ybeL1KDzzzBqsmEukb0sG6dgOr/uN2xntw4EoZxIosAIAgCAIAgCAIAgCA2FBkl8uJ6reJ2nsH3rRVuIwyWbLSz2VVuOlLox58X2L66dpIaSkZELMFuJ3ntKr51JTeLOqtrSlbx3aa7+L7We68EkIAgCAk2bOZU9bZ5HQw+e4YuH7Nu/tNh2rfSt5Tz0RWXu1KNt0V0pclw7X9NewtbIOblPRN1YWYkWc93We7tPDkLDkrGnSjBZHKXV9WuZYzeXBLRfnPUpbObJn4rVTQgWa112eg4azbdgIHcVV1Ybk2jtLOv8ehGpxaz7Vk/c1i1koICbaJ67o6t8Z2Sxn5UZ1h9EvUq0lhPDmUm3aW9bqf8Ai/J/fAt1WRyJR+kKq6TKE/BmqwfFYL/SLlVXDxqM7jZNPctIdeL8X7YEcWgsQgJpoooukrHSHZFGSOTpDqj6OupVpHGePIpdu1dy3UF/J+Sz9cC31ZHIHV7Q4EEAgixBxBB3EICq89tD0U2tLk8tgk2mE4Qu9G2MZ7Lt5DasYGcSlcq5MmpZTFURuikG1rhjbiCMHN5gkLBkxEAQHaNhcQ1oJJIAAFySTYADeSTayA2v91q7/RVX/Hl/lQD+69d/oqr/AI8v8qAf3Xrv9FVf8eX+VAeU2QKqO3SU80esbAyRvjB73ALzOcYLGRvoW9SvLdprF/mps6DI7Y7F/Xd9Edg39pUCrcyllHJHUWWx6dHCVTpS8l2Lj2vyNmoxcBAEAQGbknJM1W/o4GF7t+5rQd7nbAPr3XXqEJTeETRXuKdCO9UeC832FpZsaPoaez6i08oxtbwbT71p8Y83dwCsKVrGOcs2cve7Zq1sY0ujHzft2LzJopRShAVZpfodWaCYeWwsPbGdYex59Sr7yPSUjqdgVcac6fJ4+OvoV+oZ0AQG1zUquiraZ/CVre6Q9GfY8rZReFRMiX1P4ltUj1Pyz+hfyuDgT56y5Lr1NQ7jNKe7pHW9ipqjxm31s+hW0d2hBf6V6IwV4N4QFoaHYPBVEm8yNZ8hmt/3FYWaybOX/UE/6kI9Tfi8PoWGphzwQBAavOHN+nr4uiqYhI3cdjmk+UxwxaexAUZnronqaLWkptaqgGJsPDMHvmgdcc2j4o2rGBnErsG6wZNjm5/nKT/qYP3zFkM+ulk8nDjbE4BBqQTOjSLHFeOktK/YZD+bb2eeezDnuUSrdJZQzL6y2JOphOv0Vy4v29SscoV8lQ8yTPdI87zw4AbAOQwUCUnJ4s6elRhSjuU1gjGXk2BAEBy1pJAAJJNgALkk7gBtKGG0liyeZs6OJJbPqyYmbRGPzh9I+QOW30SplK1bzmUV7tuEOjQzfPh3c/TtLNyfQR07BHCxrGDc0W7zxPM4qdGKisEcxVrTqy36jxZkr0awgCAhOlqn1qNr/Mlae5wcz63BRbtdDHrLvYM925cecX5YP6FRKtOuCA5ZLqEOHkkO+Sb/AHJoYcd5bvM+iPx5v/pV1vHzz4TPnqd+s5x4uJ9ZuqZ6n0KKwikeaweggLf0TR2onHzpnn1NY3+FWVov6fecht2WNylyivq/qTRSilCAIAgCAgue+jGmyjrSR/4eoOPSMHVef2rMA70hZ3M7EGJTEma1Vk2vpGVMZaDUwasjbujf4ZniPtt96bHksGcT6Hziznp6FvhXXeR1Y24vPduHM2C11K0aepMtLCtdPoLLm9PzqRU+c2d9RXXa49HF+qaTY+m7a/2Dkq6rXlU6kdZZ7No2uazlzf05evWR5aSwCAIAgMSuyiyLabu80be/gttOjKemhBu9oUbZYSeMuS1+xZOgotniqZnsb0jZdRrrXLWGJpsD2k34qxpUYw01OTvNo1rl4SyjyWnfzLVW4gBAEAQBARbSa2+TpuRiP/7xj71ouf7T/OJabFf/AJkP93/FlKqqO1CA4eMD2LD0MrUs3+1h5ysd85f9s+RW0zbOcOBI9RUB6nSxeKTOiweggLg0TvvREebM8esNd/ErK0f9PvOP26sLrHnFfVEzUopggCAIAgPKqqWRNL5HBjGi5c4gADmSsNpLFnqEJTkoxWLfIrPO/SCJQYqVgLb4yvaDi03BjY4YEEAhzscNm9Qat3wh4nSWWw0uncf+q+r+i8SATSue4ue4uc43LnEkk8STiVDbxzZ0MYqKUYrBI6LB6CAIDpNK1gu4gDiVmMXJ4I11asKUd+bwRoq/LZdhH1R5x2ns4fX2KdStUs55nNXm25z6NDJc+Pdy9ew1BKllE228WXl+Dx/lav4cfuWL0jyy2EMBAEAQBARfSY62Tp+Zi/fxrRc/2n3epabGX/mQ/wB3/FlKKqO1CA4ecCsMytSx/wCxxwKsNxHNfuWQXLUWpUTt4TSD1SOUKawk11svraW9Rg/9K9EYa8m4IC0tD03gahnCUO+XGG/9sqws30Wjlv1BH+rCXVh4P7lgqYc+EAQBARfOjPaCiuweFm/VtODT+0d5PZieS0VbiMMtWWllsqtc9J9GPN/RcfQqjL2X5612tO+4Bu1gwY30W8eZuearqlWU30jq7WzpW0cKa7Xxf5y0NWtZKCAIAgN1VZr1EVFPWSN6JsbNZrXg678QB1drRjvxw2b1Jp20pZyyRTXu2KVHo0ulLyXv3eJWVTUOkN3m59g7BuU+EIwWETmK9xUry3qjxfp2HkvRoCAvH8Hg/wCGq/h2/umrKMMtpZMBAEAQBAQzSxUatEG+fKxvybv/AIFFu3hT7y62FDG63uSft9Sn1WnXhABHrdUbTh68EG9u58j6F/s5vJXO6fPfjMprP6l6PKFQNznNePjsaT9LWVZcLCozstlVN+0h1ZeD9sCPrSWAQE30S1upVSRn3WPD0ozcD1Of6lLtJYTa5lHt6lvW8Z/4v1/6RbisTkggMLKuVYqVhkneGN57SeDRtceQXmc4wWMmbqFvUry3Kaxf5ryKuzn0gy1F46e8EWzWv4Vw7R4g5DHnuVfVupSyjkjqbLY1OjhKr0peS9+/LqIUopdBAEAQG1yDm9PWutCzqg2dI7Bje1288hcrZTpSqPIi3V7Rto41Hny4v85stbNjMiCjs93hph7o4YNP7Nvk9uJ5qxpW8YZ6s5S92rWuOiujHkvq+PodNKf6Jrfgv4mrcysWp8vrBkIAgLw/B4/y9X8M390FlGGW2smAgCAIAgKx0w1t308IOwOkcPSOq37L1AvJZqJ0/wCn6WEZ1OxfV/QrpQjoggNnmxS9LWUzOMrCexjtc+xpWyksZpdZFvanw7epL/S/PL6n0Arg4AqvS/Q6s0Mw2PYWHtjdrD1h5+Sq+8j0lI6nYFXGnOnyePjl9CAKGdAEBnZCyh+LVEM3mPBPonqv+iXL3TnuSUjRc0fjUZU+a8+HmfQbXgi4OFr35cVcnz7Bp4EIzo0iRQXjpbTSbC/3Jp7R455DDnuUSrdKOUc2XdlsWpVwnW6MeXF+3f4FX5SyjLUvMkzzI7idgHBoGDRyCgSm5PFs6ijQp0Y7lNYL815mKvJtCAID0p4HSODGNL3uwDWgknsAWUm3gjzOcYRcpPBLmWLmxo22SVp5iFp/ePH1N9Z2KbStOM/A52925/C3/wDZ/RfV+BY1PA2NoYxoY1osGtAAA4ABTUklgjnJzlOTlJ4tnosnkiulL9E1vwR+0EZlHy8vJkIAgLv/AAd/zFZ8Mz92FlGGW4smAgCAIAgKHzzyl+M1k0gN2h2oz0Y+rhyJ1nfGVRXnvTbO82dQ+DbQi9dX2v8AMDSLUTQgJloqoekrTIRhFGT2Ok6g+iXqVaRxnjyKbblXcttz/J+Sz9cC4VZHHkX0kZN6ehkIF3RESjsZg/6Bd7FouYb1N9RabHr/AArpJ6Sy8dPPApRVR2oQBAbetzkqJYI6d0lomNDNVuGsBgOkN7uwwts5LY603FRxyIlOxoU6rrJdJvHPh2cvU1C1ksIAgCAlGbOZE9ZZ7h0MPnuHWcP2bdp9I2HC6kUreU83kirvdq0bforpS5Lh2v6a9ha2QM3oKFurCzEjrPdi93pO+4WHJWFOlGCyOVur2tcyxqPsXBdn5ibVbCIEAQEW0pfomt+BP1hDK1Pl1eTIQBAXd+Dv+ZrPhWfu1lGGW6smAgCAICP585a/E6R7gbSP8HHx1nA4/FF3dy016m5BssNmWv7i4UXos32L30KMAsqk7kIAgLe0U5N6KkdKRjM8kegzqt9uufjKytIYQx5nI7dr79woL+K83m/ou4mqlFIdXtBBBFwRYjkUMptPFHz/AJwZLNJUSwnY13VPFhxYfUQDzBVNUhuScT6BaXCuKMai4rPt4+Zrl4JAQBAEAQGdkjJE1W/UgYXnedjW83u2D6+AK9whKbwijRcXNK3jvVHh6vsRaWbGj+Gms+e08oxxHg2n3rTtI4nuAVhStoxzebOWvds1a3Rp9GPm+1/ReZM1JKYIAgCAICLaUf0TW/An6whlHy6vJkIAgLu/B3/M1nwsf2Csowy3VkwEAQBAUln9nB+O1J1DeGK7WcHHyn95FhyaDvVVcVd+WWiO22VZ/tqPS+aWb+i/OJGVoLMIDIydROqJY4meNI4NG+19p7ALnsC9Ri5NJGurVjSpupLRLH87dD6FoqVsMbI2CzWNDWjk0WH1K5SSWCPntSpKpNzlq3ieyyeAgIBpXyH0kTapg60XVk5xk4H4rj6nO4KHd08VvrgX+wrvcm6EtJadv3Xoiq1XnVBAEB2Y0kgAEkmwABJJOwADaUMNpLFk9zZ0cPks+sJjZuiaeufTPkjkMexTKVq3nMob3bcIdGhm+fDu5+naWZQUMcDBHExrGDYGi3eeJ5lToxUVgjmatWdWW/N4syF6NYQBAEAQBARbSh+ia34F31hDKPl1eTIQBAXb+Dv+arPhI/sOWUYZbyyYCAICBaS86eiYaWE+EePCOHkMPk+k4eodoUO5rYLcWpfbG2f8SXx6i6K0637L17yqVXnVhAEBY+ibIdy+reMMWRfxu/h+Up1pT/mznNvXeSt49r+i+vgWYpxzIQBAdJog9pa4AtcCCDiCCLEHlZYaxyZmMnFprVFD515CdQ1DojcsPWjcd7Dz4jYey+8Kpq03Tlgd5Y3auqKnx49v31X2NOtRMCA5BtiMDuIwIPEHigLbzCzzFSBBUOAnA6rjgJQB9viN+0bwLK3r7/RlqcjtTZbot1aS6HHq+3LwfXN1KKQIAgCAIAgCAi+k/wDRNb8C77kCPlxeT0EAQF2fg7/mq34SL7DllGGW+smAgInnxng2hb0cdnVDhgNoYD5b/uG/sUevXVNYLUttm7Nlcy355QXn1L6vgU3NK57i5xLnOJLnHEkk3JPNVbeObOyjFRSjFYJHRDIQGwyDkl9ZOyGPa49Z3msHjOPYPWSBvXunBzluoj3VxG3pOpLh5vgvzgX5QUbII2RRizGNDWjkPvVxGKisEcFVqSqzc5as91k1hAEAQGjzvzebXwFmDZG9aN3B1th96dh7jtAWqtSVSOHEnbPvZWtXe4PVdXuuBRlRA6N7mPaWvabOadoI3KpaaeDO5hOM4qUXinoeaweggOWkgggkEG4INiCMQQdxQxrkWZmdpCB1Ya0hp2NnOAPKXzT77Zxtvn0brhPxOa2hsVrGpbr/AG+3Ps17SxWm4uMQppzmhygCAIAgCAjGk79FV3wDkB8tryeggCAuv8Hf83W+nF9l6yjDLgWTBAs8NIDYrxUhD5NjpNrGejue72DnsUOtcpZQ1L7Z+xpVMKlfKPLi/ZefqVZNK57i5xLnONy4m5JO8neVXt45s6qMVFKMVgkdEMhAcsaSQACSSAAMSSTYADeSUMNpLFl15iZsihhu8AzyWLzt1RujB4C+PE35K1oUfhxz1ZxW07/91Uwj8q09+/0JOt5WBAEAQBAEBDc/80fxxvTQgdO0bNnSNHkn3w3HuPERbihvreWpc7K2l+3l8Op8j8nz7Ofj20+5pBIIIIJBBFiCDYgjcQdyrTr08c0cIZCAICQZt531FDZrT0kX6p5Nh6DtrPaOS3Uq8qfYV95s2jc5vKXNfXn69ZZ+Qc9qWrs3X6KQ+5yWaSfeu2O7jfkFPp3EJ9TOYutlXFDPDeXNfXiiSLeVoQBAEBh5XybHVwyQSgmORpa4A2NjtsdyAhP5G8mebN889MDOJwdDWTeE/wA85YwGJx+RnJv7f50/+EwGJ3yf/Zub4lbC973yFpdGHCV12AgcAzadpWqdeEOJPtdm3FxmlgubyX37iJ5y561Fbdl+hhPubTi4e/ftPYLDkVAq3Ep5aI6az2VRtul80ub+i/GRlaCzCAIAgLV0e5m9BapqG+FI8Gw+QCPGcPPI9Q5k2sLahu9KWpyu1tp/Fxo0n0eL5/b1J8phQBAEAQBAEAQBAQzPfMltXeaCzZwMRsbJbc7g7cHdx3ERa9vv9KOpc7N2q7f+nUzh5r7dXh11HPC6NzmPaWuabOaRYg8CFXNNPBnXRlGcVKLxTPNYPQQBACEBt8k5zVVLYRTODR5Duuy3AB2wejZbIVpw0ZDr2FvXznFY81k/LXvxJXk/SlILCeBruLo3Fn0XX+tSY3j/AJIqqv6fg/7c2u1Y+aw9DeU2kykd47Zo+1gd9lxW1XdPjiQZ7CuV8ri+/wB0jMbpByefdiO2Gf8AkXv9zS5+ppexbz/D/wCo+5y7SDk8e7k/7M/8ifuaXPyYWxrz/D/6j7mJU6S6No6olk9Fmr9sheHd01pibYbCun82C7/bE0lfpTebiCna3g6Rxd9BtvtLVK8f8UTqX6fiv7k/BfV+xFcq52VdTcSTODT5DPBt7DbEjtJUedactWWtDZ1tRzjDPm83+dhpALLUTQgCAIDljSSAASSbAAEkk7AAMSeSGG0liy1Mxcxug1Z6oAy7WR4ER8C7i/2DmcRYULbd6UtTltp7W+LjSovo8Xz+3qT5TCgCAIAgCAIAgCAIAgNBnTmpDXt63UlA6srRiOTh5TeR7iFpq0Y1F1k+x2jVtXlnHivbk/xlQZfzenoX6szeqT1ZG4sd2HceRx+tVtSlKm8zr7W9pXMcabz4rivzmapayWEAQBAEAQBAEAQBAEAQBAEBsMi5GmrH6kDC473HBjfTdu7Np3Ar3CnKbwiR7i6pW8d6o8PV9i/EW5mnmbFQgPPhZ7YyEYN4iMeSOe0+xWVGhGnnqzkb/adS66Kyjy9+foSdbysCAIAgCAIAgCAIAgCAIDyqadsjSyRoe1wsWuAII5grDSawZ6hOUJKUXg1yK/zh0Ztdd9G7UP6p5Jb8V+JHYb9yh1LTHOB0Fpt1ro3Cx61r3rR+XeV7lTJc1K7VnjdGd1xgfRcMHdxUKcJQ+ZHQ0bilXW9Tkn+cVqjDXk3BAEAQBAEAQBAEAQGRQUMlQ7UhjdI7g0XtfzjsaOZsvUYuTwSNdWrTpR3qjSXX+Z9xP839GZNn1j7D9VGftv8Aub61Mp2nGZQXe3l8tuu9/Re/gWLRUUcDAyJjWMGxrRYf/eamxiorBHO1Ks6st6bxfWe6yawgCAIAgCAIAgCAIAgCAIAgCA854GyNLXta9p2tcA4HtBWGk8meozlB4xeD6iJZV0c0k2MetA73huz5Dr2HJtlHnawemRbUNt3NPKeEl16+K+uJE8oaM6qPGJ8cw7TG71G7fpKNK0mtMy2pbdt5fOnHzXv5Eeq82quLx6aUei3pB62XC0ujUWqLGnfW1T5ai8cPXA1crSzBwLfSBb9a16EmLUvlz7DqHjiFjFHrBguHFMRgzmMa2DeseWP1LJiXR1yNnSZvVcviU0x5lhYPlOsPatipTeiZGqXtvT+apHxx9MTf5P0bVclukMcI5u13Dubh9Jbo2k3rkV9XbltD5MZeS88/IlmStGtLFYzOfOeBOoz5LcfWSpELSC1zKqvt24nlBKPm/F/RIl9JSMhaGRMaxo2NaA0eoKSkksEU9SpOpLem231nssngIAgCAIAgCAIAgCAIAgCAIAgCAIAgCAIAgMXKHirzI20tSBZb2OUWZe22qPHIfihYhoe7nUn+S/F7lLiUNbUzl6NAQBAEAQBAEAQBAEAQB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986475" y="3129515"/>
            <a:ext cx="2198520" cy="598970"/>
            <a:chOff x="5986475" y="3416624"/>
            <a:chExt cx="2198520" cy="598970"/>
          </a:xfrm>
        </p:grpSpPr>
        <p:pic>
          <p:nvPicPr>
            <p:cNvPr id="1038" name="Picture 14" descr="No left turn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75" y="3416624"/>
              <a:ext cx="608006" cy="5897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No right turn sig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453550"/>
              <a:ext cx="535259" cy="519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No U turn sig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569" y="3453550"/>
              <a:ext cx="579426" cy="562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18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Entity Relationship Diagram</a:t>
            </a:r>
          </a:p>
        </p:txBody>
      </p:sp>
      <p:pic>
        <p:nvPicPr>
          <p:cNvPr id="4" name="Content Placeholder 3" descr="new_on_board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950"/>
          <a:stretch>
            <a:fillRect/>
          </a:stretch>
        </p:blipFill>
        <p:spPr/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Models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7356"/>
            <a:ext cx="8610600" cy="21967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Simple Mathematical Model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 graph G = (V,E) 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V = a finite set of vertices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 = a set of edges model a binary relationship between vertices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marL="742950" lvl="2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4816"/>
            <a:ext cx="2681811" cy="2732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05" y="2485418"/>
            <a:ext cx="3761295" cy="366702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76752" y="2637818"/>
            <a:ext cx="3761295" cy="3667027"/>
            <a:chOff x="2576752" y="2637818"/>
            <a:chExt cx="3761295" cy="3667027"/>
          </a:xfrm>
        </p:grpSpPr>
        <p:pic>
          <p:nvPicPr>
            <p:cNvPr id="14" name="Picture 2" descr="C:\Users\xuntang\Desktop\pics\dinkystreets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585" y="3054816"/>
              <a:ext cx="2681811" cy="27327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Picture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752" y="2637818"/>
              <a:ext cx="3761295" cy="3667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Graph Model of River Network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rivers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= A river </a:t>
            </a: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 into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another river</a:t>
            </a:r>
          </a:p>
        </p:txBody>
      </p:sp>
      <p:pic>
        <p:nvPicPr>
          <p:cNvPr id="1026" name="Picture 2" descr="C:\Users\xuntang\Desktop\Screen Shot 2014-07-09 at 7.35.3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39" y="2950427"/>
            <a:ext cx="4356461" cy="2547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Picture 2" descr="C:\Users\xuntang\Desktop\figure\7\7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50428"/>
            <a:ext cx="4131526" cy="266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and use cases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 Graph Models for Roadmaps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6" y="1516566"/>
            <a:ext cx="8843812" cy="40255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 (most popular):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road-intersections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(A, B) = road-segment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adjacent road-intersections A, B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(directed) road-segments 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(A,B) =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turn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from road-segment A to road-segment B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3: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roads 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Edge(A,B) = road A </a:t>
            </a: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intersects_with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road B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7F01-6857-490D-8971-D90BF666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Spatial Network vs Traditional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04A3-D621-42B4-A9C3-DAF2C8FA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Nodes and edges have spatial features</a:t>
            </a:r>
          </a:p>
          <a:p>
            <a:r>
              <a:rPr lang="en-US" sz="2400" dirty="0"/>
              <a:t>Spatial indexes are </a:t>
            </a:r>
            <a:br>
              <a:rPr lang="en-US" sz="2400" dirty="0"/>
            </a:br>
            <a:r>
              <a:rPr lang="en-US" sz="2400" dirty="0"/>
              <a:t>used in a lot of </a:t>
            </a:r>
            <a:br>
              <a:rPr lang="en-US" sz="2400" dirty="0"/>
            </a:br>
            <a:r>
              <a:rPr lang="en-US" sz="2400" dirty="0"/>
              <a:t>applications</a:t>
            </a:r>
          </a:p>
          <a:p>
            <a:pPr lvl="1"/>
            <a:r>
              <a:rPr lang="en-US" sz="2000" dirty="0"/>
              <a:t>Moving objects apps</a:t>
            </a:r>
          </a:p>
          <a:p>
            <a:pPr lvl="1"/>
            <a:r>
              <a:rPr lang="en-US" sz="2000" dirty="0"/>
              <a:t>Emergency response</a:t>
            </a:r>
          </a:p>
          <a:p>
            <a:pPr lvl="1"/>
            <a:r>
              <a:rPr lang="en-US" sz="2000" dirty="0"/>
              <a:t>…</a:t>
            </a:r>
            <a:r>
              <a:rPr lang="en-US" sz="2000" dirty="0" err="1"/>
              <a:t>etc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58814-5358-43B6-9DF7-31F5DC34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919" y="2303927"/>
            <a:ext cx="5167049" cy="34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Storage: Data-Structures, File-Structures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Memory Data-Structures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matrix 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M[A, B] = 1 if and only if edge(vertex A, vertex B) exists</a:t>
            </a:r>
          </a:p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list : 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maps a vertex to a list of its successors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329"/>
          <a:stretch/>
        </p:blipFill>
        <p:spPr bwMode="auto">
          <a:xfrm>
            <a:off x="250902" y="3052225"/>
            <a:ext cx="8610600" cy="2452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854605" y="3044273"/>
            <a:ext cx="2423532" cy="245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12672" y="3044272"/>
            <a:ext cx="2226527" cy="245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0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 Tables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Normalized tables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for vertices, other for edges</a:t>
            </a:r>
          </a:p>
          <a:p>
            <a:pPr marL="0" indent="-400050"/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Denormalized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table for nodes with adjacency lists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6" b="104"/>
          <a:stretch/>
        </p:blipFill>
        <p:spPr bwMode="auto">
          <a:xfrm>
            <a:off x="529702" y="3546827"/>
            <a:ext cx="7062143" cy="2103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8143" b="55387"/>
          <a:stretch/>
        </p:blipFill>
        <p:spPr bwMode="auto">
          <a:xfrm>
            <a:off x="5881231" y="1595365"/>
            <a:ext cx="2185575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34899" y="3546827"/>
            <a:ext cx="3824868" cy="2125426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59767" y="3513373"/>
            <a:ext cx="3332078" cy="215888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6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Microsoft Sans Serif"/>
                <a:cs typeface="Microsoft Sans Serif"/>
              </a:rPr>
              <a:t>File-Structures:</a:t>
            </a:r>
            <a:br>
              <a:rPr lang="en-US" altLang="zh-CN" sz="3600" dirty="0">
                <a:latin typeface="Microsoft Sans Serif"/>
                <a:cs typeface="Microsoft Sans Serif"/>
              </a:rPr>
            </a:br>
            <a:r>
              <a:rPr lang="en-US" altLang="zh-CN" sz="3200" dirty="0">
                <a:latin typeface="Microsoft Sans Serif"/>
                <a:cs typeface="Microsoft Sans Serif"/>
              </a:rPr>
              <a:t>Partition Graph into Disk Blocks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 descr="origina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3166" r="4319" b="2095"/>
          <a:stretch/>
        </p:blipFill>
        <p:spPr>
          <a:xfrm>
            <a:off x="228600" y="2880440"/>
            <a:ext cx="2771078" cy="281337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736" y="2846525"/>
            <a:ext cx="2921619" cy="28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737" y="2899317"/>
            <a:ext cx="2823239" cy="27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583473"/>
            <a:ext cx="8610600" cy="11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>
              <a:lnSpc>
                <a:spcPct val="80000"/>
              </a:lnSpc>
              <a:buFontTx/>
              <a:buChar char="•"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partitioning reduces disk I/O for graph operations?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Geometric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min-cut Graph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 cuts fewer edges and is preferred 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Assuming uniform querying popularity across edges</a:t>
            </a:r>
          </a:p>
          <a:p>
            <a:pPr defTabSz="914400"/>
            <a:endParaRPr lang="en-US" kern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Based Storage Methods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7717"/>
            <a:ext cx="8610600" cy="411108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two disk-paging of Minneapolis major roads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Non-white edges =&gt; node pair in same page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White edge are cut-edges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 partitions on right has fewer cut-edges and is preferred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94818" y="2899346"/>
            <a:ext cx="7593981" cy="2811578"/>
            <a:chOff x="144" y="1920"/>
            <a:chExt cx="4393" cy="223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0"/>
              <a:ext cx="2083" cy="2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C:\ppt\T1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920"/>
              <a:ext cx="1993" cy="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Exercise: Graph Based Storage Methods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3"/>
            <a:ext cx="4811751" cy="408878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spatial network on right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a disk page holds 3 records, which partitioning will ha</a:t>
            </a:r>
            <a:r>
              <a:rPr lang="en-US" altLang="zh-CN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fewest cut-edges?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2, 3), (4,5,6)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(2, 3, 4), (1, 5, 6)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2, 6), (3, 4, 5)</a:t>
            </a:r>
          </a:p>
          <a:p>
            <a:endParaRPr lang="en-US" dirty="0"/>
          </a:p>
        </p:txBody>
      </p:sp>
      <p:pic>
        <p:nvPicPr>
          <p:cNvPr id="5122" name="Picture 2" descr="C:\Users\xuntang\Desktop\figure\44\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74" y="1634854"/>
            <a:ext cx="3677926" cy="3797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Systems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021"/>
            <a:ext cx="6216805" cy="304716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Historical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is a core human activity for ages!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Trade-routes, Routes for Armed-Forces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Recent Consumer Platforms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Devices: Phone Apps, In-vehicle, “GPS”, …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WWW: Google Maps, MapQuest, …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Services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Display map around current location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the shortest route to a destination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Help drivers follow selected route</a:t>
            </a: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7" descr="B001VEJEG0-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5600" r="6256" b="22400"/>
          <a:stretch/>
        </p:blipFill>
        <p:spPr>
          <a:xfrm>
            <a:off x="7284682" y="2048204"/>
            <a:ext cx="1645920" cy="137160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RrDiSZ7Plq6E10PSwITimmY7H9a0mS52lj_1FBQdxurbisjov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48" y="377663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mtom.com/en_us/images/Navigation-app-iPhone-Traffic-Inf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9" y="1903241"/>
            <a:ext cx="2507603" cy="1867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 Processing for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 Processing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DBMS decomposes a query into building blocks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Keeps a couple of strategy for each building block 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Selects most suitable one for a given situation</a:t>
            </a:r>
            <a:endParaRPr lang="en-US" altLang="en-US" sz="1800" dirty="0">
              <a:latin typeface="Times-Roman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Building blocks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Connectivity(A, B):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node B reachable from node A? 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path(A, B):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Identify least cost path from node A to node B</a:t>
            </a:r>
            <a:endParaRPr lang="en-US" altLang="en-US" sz="1800" dirty="0">
              <a:latin typeface="Times-Roman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8938"/>
            <a:ext cx="8610600" cy="401986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memory 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Connectivity: Breadth first search, depth first search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algorithm, A* </a:t>
            </a:r>
          </a:p>
          <a:p>
            <a:pPr marL="857250" lvl="3" indent="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 - Hierarchical routing algorithm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Connectivity strategies are in SQL3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Connectivity Query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8898"/>
            <a:ext cx="8610600" cy="395990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Breadth first search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Visit descendent by generation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Children before grandchildren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1 - (2,4) - (3, 5)</a:t>
            </a:r>
            <a:endParaRPr lang="en-US" altLang="en-US" sz="1800" dirty="0">
              <a:latin typeface="Times New Roman" pitchFamily="18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Depth first search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a path till dead-end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Backtrack to try different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 a maze game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1-2-3-2-4-5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backtrack from 3 to 2</a:t>
            </a:r>
          </a:p>
          <a:p>
            <a:endParaRPr lang="en-US" dirty="0"/>
          </a:p>
        </p:txBody>
      </p:sp>
      <p:pic>
        <p:nvPicPr>
          <p:cNvPr id="4" name="Picture 3" descr="C:\personal\book\Chap6\Fig6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18" y="1539070"/>
            <a:ext cx="4918282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976734" y="1539070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06714" y="452461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49514" y="314180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06970" y="1932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54577" y="244339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76734" y="237223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49252" y="366767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99941" y="4077484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49514" y="520666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54577" y="4539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462" y="2300992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26772" y="2310987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11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most promising descent node 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descendant to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self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</a:t>
            </a: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destination and self</a:t>
            </a: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 descr="Screen Shot 2014-08-08 at 1.26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3" b="-1150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5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8092"/>
            <a:ext cx="8610600" cy="317521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6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1867"/>
            <a:ext cx="8610600" cy="316766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8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7770"/>
            <a:ext cx="8610600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17770"/>
            <a:ext cx="8603796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Based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/>
              <a:t>Location:</a:t>
            </a:r>
            <a:r>
              <a:rPr lang="en-US" sz="2400" dirty="0"/>
              <a:t> </a:t>
            </a:r>
            <a:r>
              <a:rPr lang="en-US" sz="2000" dirty="0"/>
              <a:t>Where am I ? </a:t>
            </a:r>
          </a:p>
          <a:p>
            <a:pPr lvl="1"/>
            <a:r>
              <a:rPr lang="en-US" sz="1800" dirty="0"/>
              <a:t>Geo-code: Place Name (or Street Address) </a:t>
            </a:r>
            <a:r>
              <a:rPr lang="en-US" sz="1800" dirty="0">
                <a:sym typeface="Wingdings" panose="05000000000000000000" pitchFamily="2" charset="2"/>
              </a:rPr>
              <a:t> &lt;</a:t>
            </a:r>
            <a:r>
              <a:rPr lang="en-US" sz="1800" dirty="0"/>
              <a:t>latitude, longitude&gt;</a:t>
            </a:r>
          </a:p>
          <a:p>
            <a:pPr lvl="1"/>
            <a:r>
              <a:rPr lang="en-US" sz="1800" dirty="0"/>
              <a:t>Reverse Geo-code: &lt;latitude, longitude&gt; </a:t>
            </a:r>
            <a:r>
              <a:rPr lang="en-US" sz="1800" dirty="0">
                <a:sym typeface="Wingdings" panose="05000000000000000000" pitchFamily="2" charset="2"/>
              </a:rPr>
              <a:t> Place Name </a:t>
            </a:r>
            <a:endParaRPr lang="en-US" sz="1800" dirty="0"/>
          </a:p>
          <a:p>
            <a:endParaRPr lang="en-US" sz="2400" u="sng" dirty="0"/>
          </a:p>
          <a:p>
            <a:r>
              <a:rPr lang="en-US" sz="2400" u="sng" dirty="0"/>
              <a:t>Directory: </a:t>
            </a:r>
            <a:r>
              <a:rPr lang="en-US" sz="2000" dirty="0"/>
              <a:t>What is around me?</a:t>
            </a:r>
          </a:p>
          <a:p>
            <a:pPr lvl="1"/>
            <a:r>
              <a:rPr lang="en-US" sz="1800" dirty="0"/>
              <a:t>Where is the nearest Clinic? Restaurant? Taxi?</a:t>
            </a:r>
          </a:p>
          <a:p>
            <a:pPr lvl="1"/>
            <a:r>
              <a:rPr lang="en-US" sz="1800" dirty="0"/>
              <a:t>List all Banks within 1 mile.</a:t>
            </a:r>
          </a:p>
          <a:p>
            <a:endParaRPr lang="en-US" sz="2400" u="sng" dirty="0"/>
          </a:p>
          <a:p>
            <a:r>
              <a:rPr lang="en-US" sz="2400" u="sng" dirty="0"/>
              <a:t>Routes: </a:t>
            </a:r>
            <a:r>
              <a:rPr lang="en-US" sz="2000" dirty="0"/>
              <a:t>How do I get there?</a:t>
            </a:r>
          </a:p>
          <a:p>
            <a:pPr lvl="1"/>
            <a:r>
              <a:rPr lang="en-US" sz="1800" dirty="0"/>
              <a:t>What is the shortest path to get there?</a:t>
            </a:r>
          </a:p>
          <a:p>
            <a:pPr lvl="1"/>
            <a:r>
              <a:rPr lang="en-US" sz="1800" dirty="0"/>
              <a:t>…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23656"/>
            <a:ext cx="8603796" cy="3144086"/>
          </a:xfrm>
        </p:spPr>
      </p:pic>
      <p:sp>
        <p:nvSpPr>
          <p:cNvPr id="3" name="TextBox 2"/>
          <p:cNvSpPr txBox="1"/>
          <p:nvPr/>
        </p:nvSpPr>
        <p:spPr>
          <a:xfrm>
            <a:off x="6424704" y="2123656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0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31977"/>
            <a:ext cx="8603796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6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1977"/>
            <a:ext cx="8576978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6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2292"/>
            <a:ext cx="8576978" cy="3126813"/>
          </a:xfrm>
        </p:spPr>
      </p:pic>
      <p:sp>
        <p:nvSpPr>
          <p:cNvPr id="5" name="TextBox 4"/>
          <p:cNvSpPr txBox="1"/>
          <p:nvPr/>
        </p:nvSpPr>
        <p:spPr>
          <a:xfrm>
            <a:off x="1897527" y="2132292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0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most promising node 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descendent to self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destination and self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Correct assuming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Sub-path optimality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Fixed, positive  and additive edge costs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underestimate function (i.e. admissible)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4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- 3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Best first algorithms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 well when entire graph is loaded in main memory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Otherwise their performance degrades substantially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Works with graphs on secondary storage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Loads small pieces of the graph in main memories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compute least cost routes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- 3 (Key Ideas)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ideas behind Hierarchical Routing Algorithm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Fragment graphs - pieces of original graph obtained via node partitioning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nodes - nodes of  with edges to two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- a summary of original graph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Contains Boundary nodes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edges: edges across fragments or paths within a fragment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– 3 (Insight)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Summary of Optimal path in original graph can be computed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Boundary graph and 2 fragments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summary can be expanded into optimal path in original graph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Examining fragments overlapping with the path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Loading one fragment in memory at a time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8EF27-C0BF-4B41-B655-13D5F0A7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required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AFA2C-C864-4B05-8413-46C440AFC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&amp; Modern Society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5417"/>
            <a:ext cx="8610600" cy="624468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Transportation, Energy, Water, Communications, …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13159" r="6576" b="3201"/>
          <a:stretch/>
        </p:blipFill>
        <p:spPr>
          <a:xfrm>
            <a:off x="457200" y="1926927"/>
            <a:ext cx="7955280" cy="384048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5163016" y="5062654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2115016" y="3847167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7419899" y="5062654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293115" y="2706029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9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&amp; Query Languages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Storage-Structures, Algorithms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3529"/>
            <a:ext cx="8610600" cy="3995271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a graph G = (V, E)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(G) is: G* =  (V*, E*), where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V*  = V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(A, B) in E* if and only if there is a path from A to B in G.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7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-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5419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 has 5 nodes and 5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G* has 5 nodes and 9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edge (1,4) in G* for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 (1, 2, 3, 4) in G.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75" y="1457091"/>
            <a:ext cx="4539854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53412" y="3395546"/>
            <a:ext cx="1837764" cy="20430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05812" y="1457091"/>
            <a:ext cx="1837764" cy="1938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45109" y="3473241"/>
            <a:ext cx="1837764" cy="18906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7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Original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588"/>
            <a:ext cx="8610600" cy="401021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Relation algebra based languages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Original SQL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compute transitive closure, e.g., shortest path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Supporting Graphs in SQL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Abstract Data Type (user defined)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include shortest path operation!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clause in SELECT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directed acyclic graphs, e.g. hierarchies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Transitive closure on general graphs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Relational Algebra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BY clause(s) in SELECT statement</a:t>
            </a:r>
          </a:p>
          <a:p>
            <a:pPr marL="1200150" lvl="3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34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5675973" y="1616926"/>
            <a:ext cx="3268201" cy="408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2943895"/>
            <a:ext cx="5542158" cy="2665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acyclic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Start Node S, e.g., Missouri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Travel Direction</a:t>
            </a:r>
          </a:p>
          <a:p>
            <a:pPr marL="400050" lvl="2" indent="0">
              <a:lnSpc>
                <a:spcPct val="8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Part of transitive closure of G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Predecessors of “S = Missouri”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Successors </a:t>
            </a:r>
            <a:r>
              <a:rPr lang="en-US" altLang="en-US" sz="180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of “S = Missouri”</a:t>
            </a:r>
            <a:endParaRPr lang="en-US" altLang="en-US" sz="1800" dirty="0">
              <a:solidFill>
                <a:srgbClr val="00B05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754031" y="2330603"/>
            <a:ext cx="1338145" cy="24548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65416" y="2981633"/>
            <a:ext cx="1929179" cy="552896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337824" y="3429000"/>
            <a:ext cx="25759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59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Directed Edges: Tabular Representation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492991" y="1594621"/>
            <a:ext cx="3406947" cy="408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48016"/>
              </p:ext>
            </p:extLst>
          </p:nvPr>
        </p:nvGraphicFramePr>
        <p:xfrm>
          <a:off x="4942891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30793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82106"/>
              </p:ext>
            </p:extLst>
          </p:nvPr>
        </p:nvGraphicFramePr>
        <p:xfrm>
          <a:off x="529972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8762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8030" y="1657549"/>
            <a:ext cx="3917708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997" y="3546958"/>
            <a:ext cx="5280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Q? What does CONNECT BY … PRIOR specify?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 of travel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Alternative: </a:t>
            </a:r>
            <a:r>
              <a:rPr lang="en-US" altLang="en-US" sz="16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Source to </a:t>
            </a:r>
            <a:r>
              <a:rPr lang="en-US" altLang="en-US" sz="1600" dirty="0" err="1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solidFill>
                <a:srgbClr val="00B05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42128" y="2425389"/>
            <a:ext cx="1512852" cy="36553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036884" y="1956588"/>
            <a:ext cx="2126129" cy="128248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4084" y="3692910"/>
            <a:ext cx="1266364" cy="66721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188927" y="1917571"/>
            <a:ext cx="395157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222380" y="2190783"/>
            <a:ext cx="395157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0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Spatial Querying</a:t>
            </a:r>
            <a:endParaRPr lang="en-US" sz="3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1171"/>
            <a:ext cx="8610600" cy="4077629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Simple Feature Types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Geometry (e.g., Points,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LineStrings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Polygons, …)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lack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type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shortest_path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operator</a:t>
            </a:r>
          </a:p>
          <a:p>
            <a:pPr marL="342900" lvl="1" indent="-342900">
              <a:buFontTx/>
              <a:buChar char="•"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SQL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select, project, join, statistics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Lacked transitive closure, e.g.,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 analysis 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(next slide)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added recursion &amp; transitive closure</a:t>
            </a:r>
          </a:p>
          <a:p>
            <a:pPr marL="400050" lvl="2" indent="0">
              <a:buNone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Char char="•"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80376"/>
              </p:ext>
            </p:extLst>
          </p:nvPr>
        </p:nvGraphicFramePr>
        <p:xfrm>
          <a:off x="596878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668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0459" y="2296519"/>
            <a:ext cx="5478879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5960" y="4352696"/>
            <a:ext cx="4664616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source = </a:t>
            </a:r>
            <a:r>
              <a:rPr lang="en-US" altLang="en-US" sz="16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source =“Missouri”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37" y="1569763"/>
            <a:ext cx="5280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direct &amp; indirect tributaries of Missouri.</a:t>
            </a: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Source to </a:t>
            </a:r>
            <a:r>
              <a:rPr lang="en-US" altLang="en-US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rivers are affected by spill in Missouri?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876692" y="2330603"/>
            <a:ext cx="1360449" cy="19626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37140" y="4337824"/>
            <a:ext cx="1602059" cy="301083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31201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4763" y="4394941"/>
            <a:ext cx="1091657" cy="24396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6961150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869152" y="4406968"/>
            <a:ext cx="428612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6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8" grpId="0"/>
      <p:bldP spid="5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715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605037"/>
            <a:ext cx="4365298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“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Missouri”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2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AutoNum type="arabicPeriod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 Result = SELECT * FROM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WHERE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“Missouri”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35549"/>
              </p:ext>
            </p:extLst>
          </p:nvPr>
        </p:nvGraphicFramePr>
        <p:xfrm>
          <a:off x="2923392" y="3663551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23392" y="3293491"/>
            <a:ext cx="191610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“</a:t>
            </a:r>
            <a:r>
              <a:rPr lang="en-US" sz="2000" b="1" dirty="0">
                <a:solidFill>
                  <a:srgbClr val="FF0000"/>
                </a:solidFill>
              </a:rPr>
              <a:t>Prior </a:t>
            </a:r>
            <a:r>
              <a:rPr lang="en-US" sz="2000" b="1" dirty="0">
                <a:solidFill>
                  <a:srgbClr val="FFC000"/>
                </a:solidFill>
              </a:rPr>
              <a:t>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441793" y="3836021"/>
            <a:ext cx="624468" cy="4460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47326" y="2330603"/>
            <a:ext cx="1279382" cy="19626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20768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7150717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3612" y="3663551"/>
            <a:ext cx="1279382" cy="61851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16926" y="2241409"/>
            <a:ext cx="1538869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2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9" grpId="0" animBg="1"/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2.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5924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599" y="1605037"/>
            <a:ext cx="624605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Iteratively add Records(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Prior_Result.source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Falls_Into.dest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	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82680"/>
              </p:ext>
            </p:extLst>
          </p:nvPr>
        </p:nvGraphicFramePr>
        <p:xfrm>
          <a:off x="3670509" y="4499876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70509" y="4129816"/>
            <a:ext cx="16369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Prior Result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97742"/>
              </p:ext>
            </p:extLst>
          </p:nvPr>
        </p:nvGraphicFramePr>
        <p:xfrm>
          <a:off x="366887" y="3518959"/>
          <a:ext cx="2827939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33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3107698"/>
            <a:ext cx="16369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Prior Result</a:t>
            </a:r>
          </a:p>
        </p:txBody>
      </p:sp>
      <p:sp>
        <p:nvSpPr>
          <p:cNvPr id="18" name="Left Arrow 17"/>
          <p:cNvSpPr/>
          <p:nvPr/>
        </p:nvSpPr>
        <p:spPr bwMode="auto">
          <a:xfrm>
            <a:off x="7094962" y="2896201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72684" y="2029549"/>
            <a:ext cx="2252546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47326" y="2330604"/>
            <a:ext cx="1279382" cy="13381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76164" y="2352934"/>
            <a:ext cx="1266364" cy="131583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703935" y="4896879"/>
            <a:ext cx="1266364" cy="657916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25083" y="2639140"/>
            <a:ext cx="4255701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8600" y="1571583"/>
            <a:ext cx="1897562" cy="2460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5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078"/>
            <a:ext cx="8610600" cy="4010722"/>
          </a:xfrm>
        </p:spPr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Describe RECURSIVE statement in SQL3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it to query Graphs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Relational Algebra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clause(s) in SELECT statement</a:t>
            </a:r>
          </a:p>
          <a:p>
            <a:pPr marL="1200150" lvl="3" indent="-342900"/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1594624"/>
            <a:ext cx="4995746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Sub-queries to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Additional constraints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of G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Predecessors of a node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Successors of a node</a:t>
            </a: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943" r="57433" b="55272"/>
          <a:stretch/>
        </p:blipFill>
        <p:spPr bwMode="auto">
          <a:xfrm>
            <a:off x="6821439" y="1605775"/>
            <a:ext cx="2014663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4" t="2" r="7128" b="54083"/>
          <a:stretch/>
        </p:blipFill>
        <p:spPr bwMode="auto">
          <a:xfrm>
            <a:off x="4847072" y="1594623"/>
            <a:ext cx="1828800" cy="245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Syntax of WITH RECURSIVE Statement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4"/>
            <a:ext cx="4521820" cy="2910468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58284" y="2447692"/>
            <a:ext cx="3468028" cy="9813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8284" y="1895706"/>
            <a:ext cx="3813716" cy="32338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583473"/>
            <a:ext cx="4521820" cy="405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Description of Result Table 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Initialization Query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 Query to grow result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914400"/>
            <a:endParaRPr lang="en-US" kern="0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4694663" y="1884558"/>
            <a:ext cx="289931" cy="24532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4635189" y="2759921"/>
            <a:ext cx="289931" cy="24532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08663" y="1524009"/>
            <a:ext cx="1817650" cy="32338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4679798" y="1557465"/>
            <a:ext cx="289931" cy="245327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9401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3"/>
            <a:ext cx="4521820" cy="4055327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48" y="1439345"/>
            <a:ext cx="4460487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672359" y="3529354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24472" y="3323063"/>
            <a:ext cx="1514728" cy="20964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8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X 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X(1,3) from R(1,2),X(2,3)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X(2,4) from R(2,3),X(3,4)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X(5,4) from R(5,3),X(3,4)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X(1,4) from R(1,5),X(5,4)</a:t>
            </a: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114800" y="4560849"/>
            <a:ext cx="691376" cy="32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14800" y="4818257"/>
            <a:ext cx="691376" cy="2183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14800" y="5129560"/>
            <a:ext cx="691376" cy="92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114800" y="5353514"/>
            <a:ext cx="691376" cy="994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133493" y="4818257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63232" y="5015261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81820" y="52011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55804" y="53535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52081" y="3933613"/>
            <a:ext cx="1051929" cy="862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1" y="3551660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9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/>
              <a:t>Route </a:t>
            </a:r>
            <a:r>
              <a:rPr lang="en-US" sz="2000" dirty="0"/>
              <a:t>( A start-point, Destination(s) )</a:t>
            </a:r>
            <a:endParaRPr lang="en-US" sz="1800" dirty="0"/>
          </a:p>
          <a:p>
            <a:pPr lvl="1"/>
            <a:r>
              <a:rPr lang="en-US" sz="1800" dirty="0"/>
              <a:t>What is the shortest path to get there?</a:t>
            </a:r>
          </a:p>
          <a:p>
            <a:pPr lvl="1"/>
            <a:r>
              <a:rPr lang="en-US" sz="1800" dirty="0"/>
              <a:t>What is the shortest path to cover a set of destinations? </a:t>
            </a:r>
          </a:p>
          <a:p>
            <a:endParaRPr lang="en-US" sz="2400" u="sng" dirty="0"/>
          </a:p>
          <a:p>
            <a:r>
              <a:rPr lang="en-US" sz="2400" u="sng" dirty="0"/>
              <a:t>Allocation </a:t>
            </a:r>
            <a:r>
              <a:rPr lang="en-US" sz="2000" dirty="0"/>
              <a:t>( A set of service centers, A set of customers)</a:t>
            </a:r>
          </a:p>
          <a:p>
            <a:pPr lvl="1"/>
            <a:r>
              <a:rPr lang="en-US" sz="1800" dirty="0"/>
              <a:t>Assign customers to nearest service centers</a:t>
            </a:r>
          </a:p>
          <a:p>
            <a:pPr lvl="1"/>
            <a:r>
              <a:rPr lang="en-US" sz="1800" dirty="0"/>
              <a:t>Map service area for each service center </a:t>
            </a:r>
          </a:p>
          <a:p>
            <a:endParaRPr lang="en-US" sz="2400" u="sng" dirty="0"/>
          </a:p>
          <a:p>
            <a:r>
              <a:rPr lang="en-US" sz="2400" u="sng" dirty="0"/>
              <a:t>Site Selection </a:t>
            </a:r>
            <a:r>
              <a:rPr lang="en-US" sz="2000" dirty="0"/>
              <a:t>( A set of customers, Number of new service centers)</a:t>
            </a:r>
          </a:p>
          <a:p>
            <a:pPr lvl="1"/>
            <a:r>
              <a:rPr lang="en-US" sz="1800" dirty="0"/>
              <a:t>What are best locations for new service centers 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are true about WITH RECURSIVE clause? </a:t>
            </a:r>
          </a:p>
          <a:p>
            <a:pPr marL="0" indent="0">
              <a:buNone/>
            </a:pPr>
            <a:r>
              <a:rPr lang="en-US" sz="2400" dirty="0"/>
              <a:t>a) It is able to output transitive closure of a directed graph</a:t>
            </a:r>
          </a:p>
          <a:p>
            <a:pPr marL="0" indent="0">
              <a:buNone/>
            </a:pPr>
            <a:r>
              <a:rPr lang="en-US" sz="2400" dirty="0"/>
              <a:t>b) It usually works with an edge table</a:t>
            </a:r>
          </a:p>
          <a:p>
            <a:pPr marL="0" indent="0">
              <a:buNone/>
            </a:pPr>
            <a:r>
              <a:rPr lang="en-US" sz="2400" dirty="0"/>
              <a:t>c) It includes two SELECT statements</a:t>
            </a:r>
          </a:p>
          <a:p>
            <a:pPr marL="0" indent="0">
              <a:buNone/>
            </a:pPr>
            <a:r>
              <a:rPr lang="en-US" sz="2400" dirty="0"/>
              <a:t>d) All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84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Where do we use spatial networks?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 of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do we need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clause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681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– 3 (Illustration of the Algorithm)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6.7(a) - fragments of source and destination nodes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6.7(b) - computing summary of optimal path using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and 2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use of boundary edges only in the path computation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6.8(a) - The summary of optimal path using boundary edges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6.8(b) Expansion back to optimal path in original graph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Algorithm-Step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1: Choose Boundary Node Pair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Minimize 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S,Ba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Ba,Bd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Bd,D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Determining Cost May Be Non-Trivial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6702" y="4895387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6.7(a)</a:t>
            </a:r>
          </a:p>
        </p:txBody>
      </p:sp>
      <p:pic>
        <p:nvPicPr>
          <p:cNvPr id="1026" name="Picture 2" descr="C:\Users\xuntang\Desktop\figure\38\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27" y="2800053"/>
            <a:ext cx="5698272" cy="29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2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2: Examine Alternative Boundary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Between Chosen Pair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Ba,Bd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of boundary nodes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39\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65" y="2391695"/>
            <a:ext cx="6135494" cy="3351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36702" y="4895387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6.7(b)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2 Result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 Result: Shortest Boundary Path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8147" y="4188843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6.8(a)</a:t>
            </a:r>
          </a:p>
        </p:txBody>
      </p:sp>
      <p:pic>
        <p:nvPicPr>
          <p:cNvPr id="3074" name="Picture 2" descr="C:\Users\xuntang\Desktop\figure\40\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16" y="2197717"/>
            <a:ext cx="5252224" cy="3543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3: Expand Boundary Path: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Bd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a2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a3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da4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r>
              <a:rPr lang="en-US" alt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d</a:t>
            </a:r>
            <a:endParaRPr lang="en-US" altLang="en-US" sz="1800" kern="1200" baseline="-25000" dirty="0">
              <a:latin typeface="Tahoma" pitchFamily="34" charset="0"/>
              <a:cs typeface="+mn-cs"/>
            </a:endParaRP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ij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-&gt;fragment path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i1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2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3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…….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k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8145" y="4195298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6.8(a)</a:t>
            </a:r>
          </a:p>
        </p:txBody>
      </p:sp>
      <p:pic>
        <p:nvPicPr>
          <p:cNvPr id="4098" name="Picture 2" descr="C:\Users\xuntang\Desktop\figure\41\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86" y="2721678"/>
            <a:ext cx="4560848" cy="3101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</a:p>
          <a:p>
            <a:pPr marL="0" indent="0">
              <a:buNone/>
            </a:pPr>
            <a:r>
              <a:rPr lang="en-US" sz="2400" dirty="0"/>
              <a:t>a) Hierarchical routing algorithms are Disk-based shortest </a:t>
            </a:r>
          </a:p>
          <a:p>
            <a:pPr marL="0" indent="0">
              <a:buNone/>
            </a:pPr>
            <a:r>
              <a:rPr lang="en-US" sz="2400" dirty="0"/>
              <a:t>    path algorithms</a:t>
            </a:r>
          </a:p>
          <a:p>
            <a:pPr marL="0" indent="0">
              <a:buNone/>
            </a:pPr>
            <a:r>
              <a:rPr lang="en-US" sz="2400" dirty="0"/>
              <a:t>b) Breadth first search and depth first search are both </a:t>
            </a:r>
          </a:p>
          <a:p>
            <a:pPr marL="0" indent="0">
              <a:buNone/>
            </a:pPr>
            <a:r>
              <a:rPr lang="en-US" sz="2400" dirty="0"/>
              <a:t>    connectivity query algorithms</a:t>
            </a:r>
          </a:p>
          <a:p>
            <a:pPr marL="0" indent="0">
              <a:buNone/>
            </a:pPr>
            <a:r>
              <a:rPr lang="en-US" sz="2400" dirty="0"/>
              <a:t>c) Best first algorithm is always faster than </a:t>
            </a:r>
            <a:r>
              <a:rPr lang="en-US" sz="2400" dirty="0" err="1"/>
              <a:t>Dijkstra’s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algorithm</a:t>
            </a:r>
          </a:p>
          <a:p>
            <a:pPr marL="0" indent="0">
              <a:buNone/>
            </a:pPr>
            <a:r>
              <a:rPr lang="en-US" sz="2400" dirty="0"/>
              <a:t>d) None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8991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are a fast growing applications of SDBs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are modeled as graphs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queries, like shortest path, are transitive closure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 supported in relational algebra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 features for transitive closure: CONNECT BY, WITH RECURSIVE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Query Processing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Building blocks - connectivity, shortest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Strategies - Best first,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Hierarchical routing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and access methods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Minimize CRR 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ppt\rfs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400"/>
          <a:stretch/>
        </p:blipFill>
        <p:spPr bwMode="auto">
          <a:xfrm>
            <a:off x="1524351" y="1588289"/>
            <a:ext cx="2053880" cy="2199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Networks: Three Examples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758"/>
            <a:ext cx="1295751" cy="802939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Road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endParaRPr lang="en-US" dirty="0"/>
          </a:p>
        </p:txBody>
      </p:sp>
      <p:pic>
        <p:nvPicPr>
          <p:cNvPr id="2662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7" y="3893583"/>
            <a:ext cx="3544180" cy="189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xuntang\Desktop\figure\7\7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43" y="1588893"/>
            <a:ext cx="3270435" cy="3537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6887" y="4169991"/>
            <a:ext cx="1157464" cy="67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River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05094" y="1608407"/>
            <a:ext cx="1400361" cy="6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Railway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811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7764</TotalTime>
  <Words>3166</Words>
  <Application>Microsoft Office PowerPoint</Application>
  <PresentationFormat>On-screen Show (4:3)</PresentationFormat>
  <Paragraphs>739</Paragraphs>
  <Slides>78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Microsoft Sans Serif</vt:lpstr>
      <vt:lpstr>Tahoma</vt:lpstr>
      <vt:lpstr>Times New Roman</vt:lpstr>
      <vt:lpstr>Times-Roman</vt:lpstr>
      <vt:lpstr>D2D-2</vt:lpstr>
      <vt:lpstr>Spatial Networks</vt:lpstr>
      <vt:lpstr>Outline</vt:lpstr>
      <vt:lpstr>Navigation Systems</vt:lpstr>
      <vt:lpstr>Location Based Services</vt:lpstr>
      <vt:lpstr>Spatial Networks &amp; Modern Society</vt:lpstr>
      <vt:lpstr>Limitations of Spatial Querying</vt:lpstr>
      <vt:lpstr>Spatial Network Analysis</vt:lpstr>
      <vt:lpstr>Outline</vt:lpstr>
      <vt:lpstr>Spatial Networks: Three Examples</vt:lpstr>
      <vt:lpstr>Spatial Network Query Example</vt:lpstr>
      <vt:lpstr>Railway Network &amp; Queries</vt:lpstr>
      <vt:lpstr>River Network &amp; Queries</vt:lpstr>
      <vt:lpstr>Spatial Networks: Three Examples</vt:lpstr>
      <vt:lpstr>Outline</vt:lpstr>
      <vt:lpstr>Data Models of Spatial Networks</vt:lpstr>
      <vt:lpstr>Modeling Roadmaps </vt:lpstr>
      <vt:lpstr>An Entity Relationship Diagram</vt:lpstr>
      <vt:lpstr>Graph Models</vt:lpstr>
      <vt:lpstr>A Graph Model of River Network</vt:lpstr>
      <vt:lpstr>Alternative Graph Models for Roadmaps</vt:lpstr>
      <vt:lpstr>Spatial Network vs Traditional Graphs</vt:lpstr>
      <vt:lpstr>Data Models of Spatial Networks</vt:lpstr>
      <vt:lpstr>Main Memory Data-Structures</vt:lpstr>
      <vt:lpstr>Disk-based Tables</vt:lpstr>
      <vt:lpstr>File-Structures: Partition Graph into Disk Blocks</vt:lpstr>
      <vt:lpstr>Graph Based Storage Methods</vt:lpstr>
      <vt:lpstr>Exercise: Graph Based Storage Methods</vt:lpstr>
      <vt:lpstr>Outline</vt:lpstr>
      <vt:lpstr>Data Models of Spatial Networks</vt:lpstr>
      <vt:lpstr>Query Processing for Spatial Networks</vt:lpstr>
      <vt:lpstr>Algorithms</vt:lpstr>
      <vt:lpstr>Algorithms for Connectivity Query</vt:lpstr>
      <vt:lpstr>Outline</vt:lpstr>
      <vt:lpstr>Shortest Path Algorithms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Shortest Path Algorithms</vt:lpstr>
      <vt:lpstr>Shortest Path Strategies - 3</vt:lpstr>
      <vt:lpstr>Shortest Path Strategies - 3 (Key Ideas)</vt:lpstr>
      <vt:lpstr>Shortest Path Strategies – 3 (Insight)</vt:lpstr>
      <vt:lpstr>End of required content</vt:lpstr>
      <vt:lpstr>Outline</vt:lpstr>
      <vt:lpstr>Data Models of Spatial Networks</vt:lpstr>
      <vt:lpstr>Transitive Closure</vt:lpstr>
      <vt:lpstr>Transitive Closure - Example</vt:lpstr>
      <vt:lpstr>Limitations of Original SQL</vt:lpstr>
      <vt:lpstr>Supporting Graphs in SQL</vt:lpstr>
      <vt:lpstr>Outline</vt:lpstr>
      <vt:lpstr>Querying Graphs: Overview</vt:lpstr>
      <vt:lpstr>CONNECT BY : Input, Output</vt:lpstr>
      <vt:lpstr>Directed Edges: Tabular Representation </vt:lpstr>
      <vt:lpstr>CONNECT BY– PRIOR - START WITH</vt:lpstr>
      <vt:lpstr>CONNECT BY– PRIOR - START WITH</vt:lpstr>
      <vt:lpstr>Execution Trace – Step 1</vt:lpstr>
      <vt:lpstr>Execution Trace – Step 2.</vt:lpstr>
      <vt:lpstr>Outline</vt:lpstr>
      <vt:lpstr>Learning Objectives</vt:lpstr>
      <vt:lpstr>Querying Graphs: Overview</vt:lpstr>
      <vt:lpstr>WITH RECURSIVE: Input, Output</vt:lpstr>
      <vt:lpstr>Syntax of WITH RECURSIVE Statement</vt:lpstr>
      <vt:lpstr>Example Input and Output</vt:lpstr>
      <vt:lpstr>SQL3 Recursion Example - Meaning</vt:lpstr>
      <vt:lpstr>Quiz</vt:lpstr>
      <vt:lpstr>Outline</vt:lpstr>
      <vt:lpstr>Shortest Path Strategies – 3 (Illustration of the Algorithm)</vt:lpstr>
      <vt:lpstr>Hierarchical Routing Algorithm-Step 1</vt:lpstr>
      <vt:lpstr>Hierarchical Routing- Step 2</vt:lpstr>
      <vt:lpstr>Hierarchical Routing- Step 2 Result</vt:lpstr>
      <vt:lpstr>Hierarchical Routing- Step 3</vt:lpstr>
      <vt:lpstr>Quiz</vt:lpstr>
      <vt:lpstr>Summary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1646</cp:revision>
  <dcterms:created xsi:type="dcterms:W3CDTF">2014-06-17T15:17:15Z</dcterms:created>
  <dcterms:modified xsi:type="dcterms:W3CDTF">2020-01-27T02:20:39Z</dcterms:modified>
</cp:coreProperties>
</file>