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2" r:id="rId18"/>
    <p:sldId id="274" r:id="rId19"/>
    <p:sldId id="275" r:id="rId20"/>
    <p:sldId id="271" r:id="rId21"/>
    <p:sldId id="276" r:id="rId22"/>
    <p:sldId id="277" r:id="rId23"/>
    <p:sldId id="280" r:id="rId24"/>
    <p:sldId id="278" r:id="rId25"/>
    <p:sldId id="281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632C4-B651-4067-A4B4-8E48E4896440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BE0A8AD2-74FD-4D87-8531-B0B411015270}">
      <dgm:prSet/>
      <dgm:spPr/>
      <dgm:t>
        <a:bodyPr/>
        <a:lstStyle/>
        <a:p>
          <a:r>
            <a:rPr lang="en-US"/>
            <a:t>To develop a query optimizer for MapReduce based spatial join algorithms.</a:t>
          </a:r>
        </a:p>
      </dgm:t>
    </dgm:pt>
    <dgm:pt modelId="{2067282B-6B1C-4082-8CC5-B40F909283DF}" type="parTrans" cxnId="{E3F508CF-D7BF-46E5-926C-151CDA133C32}">
      <dgm:prSet/>
      <dgm:spPr/>
      <dgm:t>
        <a:bodyPr/>
        <a:lstStyle/>
        <a:p>
          <a:endParaRPr lang="en-US"/>
        </a:p>
      </dgm:t>
    </dgm:pt>
    <dgm:pt modelId="{5D9C584B-24CE-4B0E-9928-E0728482ECDB}" type="sibTrans" cxnId="{E3F508CF-D7BF-46E5-926C-151CDA133C32}">
      <dgm:prSet/>
      <dgm:spPr/>
      <dgm:t>
        <a:bodyPr/>
        <a:lstStyle/>
        <a:p>
          <a:endParaRPr lang="en-US"/>
        </a:p>
      </dgm:t>
    </dgm:pt>
    <dgm:pt modelId="{71D018F2-16FD-4154-936E-272CCF7669BE}">
      <dgm:prSet/>
      <dgm:spPr/>
      <dgm:t>
        <a:bodyPr/>
        <a:lstStyle/>
        <a:p>
          <a:r>
            <a:rPr lang="en-US"/>
            <a:t>Traditional spatial join optimizations NOT suitable for MapReduce based algorithms</a:t>
          </a:r>
        </a:p>
      </dgm:t>
    </dgm:pt>
    <dgm:pt modelId="{498C7A6E-9B42-4175-BE4A-F9F739097891}" type="parTrans" cxnId="{B602F4DE-5FA8-462E-AAE0-8F57ABE07B7D}">
      <dgm:prSet/>
      <dgm:spPr/>
      <dgm:t>
        <a:bodyPr/>
        <a:lstStyle/>
        <a:p>
          <a:endParaRPr lang="en-US"/>
        </a:p>
      </dgm:t>
    </dgm:pt>
    <dgm:pt modelId="{3B91CE67-CC11-481B-AF8B-F9387339EDDD}" type="sibTrans" cxnId="{B602F4DE-5FA8-462E-AAE0-8F57ABE07B7D}">
      <dgm:prSet/>
      <dgm:spPr/>
      <dgm:t>
        <a:bodyPr/>
        <a:lstStyle/>
        <a:p>
          <a:endParaRPr lang="en-US"/>
        </a:p>
      </dgm:t>
    </dgm:pt>
    <dgm:pt modelId="{B2D9F412-81ED-3241-8289-02871E9B927B}" type="pres">
      <dgm:prSet presAssocID="{C08632C4-B651-4067-A4B4-8E48E48964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4F40C7-4755-994A-9967-76147D9D2AD7}" type="pres">
      <dgm:prSet presAssocID="{BE0A8AD2-74FD-4D87-8531-B0B411015270}" presName="hierRoot1" presStyleCnt="0"/>
      <dgm:spPr/>
    </dgm:pt>
    <dgm:pt modelId="{2C5CC636-E9B5-6442-B641-ADE5C92D5D2C}" type="pres">
      <dgm:prSet presAssocID="{BE0A8AD2-74FD-4D87-8531-B0B411015270}" presName="composite" presStyleCnt="0"/>
      <dgm:spPr/>
    </dgm:pt>
    <dgm:pt modelId="{D60123EE-E5E0-3041-8702-FD41C8DD0619}" type="pres">
      <dgm:prSet presAssocID="{BE0A8AD2-74FD-4D87-8531-B0B411015270}" presName="background" presStyleLbl="node0" presStyleIdx="0" presStyleCnt="2"/>
      <dgm:spPr/>
    </dgm:pt>
    <dgm:pt modelId="{B18B7644-62A4-A946-B1BC-7C548C4C4C40}" type="pres">
      <dgm:prSet presAssocID="{BE0A8AD2-74FD-4D87-8531-B0B411015270}" presName="text" presStyleLbl="fgAcc0" presStyleIdx="0" presStyleCnt="2">
        <dgm:presLayoutVars>
          <dgm:chPref val="3"/>
        </dgm:presLayoutVars>
      </dgm:prSet>
      <dgm:spPr/>
    </dgm:pt>
    <dgm:pt modelId="{13DC8F2B-013E-0A45-9CB4-8D00B6DD6D52}" type="pres">
      <dgm:prSet presAssocID="{BE0A8AD2-74FD-4D87-8531-B0B411015270}" presName="hierChild2" presStyleCnt="0"/>
      <dgm:spPr/>
    </dgm:pt>
    <dgm:pt modelId="{B115AF78-510C-0140-AE52-6D503ACA7341}" type="pres">
      <dgm:prSet presAssocID="{71D018F2-16FD-4154-936E-272CCF7669BE}" presName="hierRoot1" presStyleCnt="0"/>
      <dgm:spPr/>
    </dgm:pt>
    <dgm:pt modelId="{B595DD3A-EEDC-D348-928F-0AA989EC15A2}" type="pres">
      <dgm:prSet presAssocID="{71D018F2-16FD-4154-936E-272CCF7669BE}" presName="composite" presStyleCnt="0"/>
      <dgm:spPr/>
    </dgm:pt>
    <dgm:pt modelId="{60D5F1D8-3225-7944-82CD-31F704D5E568}" type="pres">
      <dgm:prSet presAssocID="{71D018F2-16FD-4154-936E-272CCF7669BE}" presName="background" presStyleLbl="node0" presStyleIdx="1" presStyleCnt="2"/>
      <dgm:spPr/>
    </dgm:pt>
    <dgm:pt modelId="{D48610B3-02ED-F74D-BDD1-C20918216239}" type="pres">
      <dgm:prSet presAssocID="{71D018F2-16FD-4154-936E-272CCF7669BE}" presName="text" presStyleLbl="fgAcc0" presStyleIdx="1" presStyleCnt="2">
        <dgm:presLayoutVars>
          <dgm:chPref val="3"/>
        </dgm:presLayoutVars>
      </dgm:prSet>
      <dgm:spPr/>
    </dgm:pt>
    <dgm:pt modelId="{72D99B8B-296E-DE4F-804E-C8EE95050ACC}" type="pres">
      <dgm:prSet presAssocID="{71D018F2-16FD-4154-936E-272CCF7669BE}" presName="hierChild2" presStyleCnt="0"/>
      <dgm:spPr/>
    </dgm:pt>
  </dgm:ptLst>
  <dgm:cxnLst>
    <dgm:cxn modelId="{E1D95C5F-FD5C-F947-A2B3-74AD0602B4F5}" type="presOf" srcId="{BE0A8AD2-74FD-4D87-8531-B0B411015270}" destId="{B18B7644-62A4-A946-B1BC-7C548C4C4C40}" srcOrd="0" destOrd="0" presId="urn:microsoft.com/office/officeart/2005/8/layout/hierarchy1"/>
    <dgm:cxn modelId="{CB79AE91-6B46-D04F-933E-A59BEA587AA6}" type="presOf" srcId="{C08632C4-B651-4067-A4B4-8E48E4896440}" destId="{B2D9F412-81ED-3241-8289-02871E9B927B}" srcOrd="0" destOrd="0" presId="urn:microsoft.com/office/officeart/2005/8/layout/hierarchy1"/>
    <dgm:cxn modelId="{833E2DAA-7C9D-6342-B181-9B7809D549F7}" type="presOf" srcId="{71D018F2-16FD-4154-936E-272CCF7669BE}" destId="{D48610B3-02ED-F74D-BDD1-C20918216239}" srcOrd="0" destOrd="0" presId="urn:microsoft.com/office/officeart/2005/8/layout/hierarchy1"/>
    <dgm:cxn modelId="{E3F508CF-D7BF-46E5-926C-151CDA133C32}" srcId="{C08632C4-B651-4067-A4B4-8E48E4896440}" destId="{BE0A8AD2-74FD-4D87-8531-B0B411015270}" srcOrd="0" destOrd="0" parTransId="{2067282B-6B1C-4082-8CC5-B40F909283DF}" sibTransId="{5D9C584B-24CE-4B0E-9928-E0728482ECDB}"/>
    <dgm:cxn modelId="{B602F4DE-5FA8-462E-AAE0-8F57ABE07B7D}" srcId="{C08632C4-B651-4067-A4B4-8E48E4896440}" destId="{71D018F2-16FD-4154-936E-272CCF7669BE}" srcOrd="1" destOrd="0" parTransId="{498C7A6E-9B42-4175-BE4A-F9F739097891}" sibTransId="{3B91CE67-CC11-481B-AF8B-F9387339EDDD}"/>
    <dgm:cxn modelId="{C259F6C8-DF32-6740-B237-2A0545205C58}" type="presParOf" srcId="{B2D9F412-81ED-3241-8289-02871E9B927B}" destId="{5B4F40C7-4755-994A-9967-76147D9D2AD7}" srcOrd="0" destOrd="0" presId="urn:microsoft.com/office/officeart/2005/8/layout/hierarchy1"/>
    <dgm:cxn modelId="{C3C24879-2A20-CB45-8170-FC103FDB0C8A}" type="presParOf" srcId="{5B4F40C7-4755-994A-9967-76147D9D2AD7}" destId="{2C5CC636-E9B5-6442-B641-ADE5C92D5D2C}" srcOrd="0" destOrd="0" presId="urn:microsoft.com/office/officeart/2005/8/layout/hierarchy1"/>
    <dgm:cxn modelId="{D66B1F3C-86B6-5F41-933A-A6A03ACD3670}" type="presParOf" srcId="{2C5CC636-E9B5-6442-B641-ADE5C92D5D2C}" destId="{D60123EE-E5E0-3041-8702-FD41C8DD0619}" srcOrd="0" destOrd="0" presId="urn:microsoft.com/office/officeart/2005/8/layout/hierarchy1"/>
    <dgm:cxn modelId="{EA6E9B1A-7928-3C4D-A09D-B702A44179DF}" type="presParOf" srcId="{2C5CC636-E9B5-6442-B641-ADE5C92D5D2C}" destId="{B18B7644-62A4-A946-B1BC-7C548C4C4C40}" srcOrd="1" destOrd="0" presId="urn:microsoft.com/office/officeart/2005/8/layout/hierarchy1"/>
    <dgm:cxn modelId="{EE53DC8E-8A6F-924F-A639-D565EA441832}" type="presParOf" srcId="{5B4F40C7-4755-994A-9967-76147D9D2AD7}" destId="{13DC8F2B-013E-0A45-9CB4-8D00B6DD6D52}" srcOrd="1" destOrd="0" presId="urn:microsoft.com/office/officeart/2005/8/layout/hierarchy1"/>
    <dgm:cxn modelId="{29A892E6-FD59-6B4D-9F6E-57E19AF51364}" type="presParOf" srcId="{B2D9F412-81ED-3241-8289-02871E9B927B}" destId="{B115AF78-510C-0140-AE52-6D503ACA7341}" srcOrd="1" destOrd="0" presId="urn:microsoft.com/office/officeart/2005/8/layout/hierarchy1"/>
    <dgm:cxn modelId="{1D08F99C-7B0B-A447-A686-5C92271B5758}" type="presParOf" srcId="{B115AF78-510C-0140-AE52-6D503ACA7341}" destId="{B595DD3A-EEDC-D348-928F-0AA989EC15A2}" srcOrd="0" destOrd="0" presId="urn:microsoft.com/office/officeart/2005/8/layout/hierarchy1"/>
    <dgm:cxn modelId="{D277AD47-5AF8-4744-A8AA-B84761AFDABB}" type="presParOf" srcId="{B595DD3A-EEDC-D348-928F-0AA989EC15A2}" destId="{60D5F1D8-3225-7944-82CD-31F704D5E568}" srcOrd="0" destOrd="0" presId="urn:microsoft.com/office/officeart/2005/8/layout/hierarchy1"/>
    <dgm:cxn modelId="{00D0AE6E-A83E-1840-845A-66F9FF6713D7}" type="presParOf" srcId="{B595DD3A-EEDC-D348-928F-0AA989EC15A2}" destId="{D48610B3-02ED-F74D-BDD1-C20918216239}" srcOrd="1" destOrd="0" presId="urn:microsoft.com/office/officeart/2005/8/layout/hierarchy1"/>
    <dgm:cxn modelId="{40B1E54B-6EC5-A548-BF9A-A8517B0030BF}" type="presParOf" srcId="{B115AF78-510C-0140-AE52-6D503ACA7341}" destId="{72D99B8B-296E-DE4F-804E-C8EE95050A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8C19A-0EDB-43B1-A6C1-EE354293AEFE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E21AB2BB-859F-4932-96D2-C0A590FC10CA}">
      <dgm:prSet/>
      <dgm:spPr/>
      <dgm:t>
        <a:bodyPr/>
        <a:lstStyle/>
        <a:p>
          <a:r>
            <a:rPr lang="en-US" b="1"/>
            <a:t>Cost based Optimizer:</a:t>
          </a:r>
          <a:endParaRPr lang="en-US"/>
        </a:p>
      </dgm:t>
    </dgm:pt>
    <dgm:pt modelId="{01D1BD40-7D86-46F7-9759-E552109C0455}" type="parTrans" cxnId="{39783D1C-5213-4711-8DDB-1FA76E275A3D}">
      <dgm:prSet/>
      <dgm:spPr/>
      <dgm:t>
        <a:bodyPr/>
        <a:lstStyle/>
        <a:p>
          <a:endParaRPr lang="en-US"/>
        </a:p>
      </dgm:t>
    </dgm:pt>
    <dgm:pt modelId="{61ED9EBA-FD3F-4583-8ED4-7616B760B34D}" type="sibTrans" cxnId="{39783D1C-5213-4711-8DDB-1FA76E275A3D}">
      <dgm:prSet/>
      <dgm:spPr/>
      <dgm:t>
        <a:bodyPr/>
        <a:lstStyle/>
        <a:p>
          <a:endParaRPr lang="en-US"/>
        </a:p>
      </dgm:t>
    </dgm:pt>
    <dgm:pt modelId="{84C3D3FF-F237-4003-98D7-84D2E796E2C0}">
      <dgm:prSet/>
      <dgm:spPr/>
      <dgm:t>
        <a:bodyPr/>
        <a:lstStyle/>
        <a:p>
          <a:r>
            <a:rPr lang="en-US"/>
            <a:t>Aims to find the least cost approach to do a spatial join for two input datasets R and S </a:t>
          </a:r>
        </a:p>
      </dgm:t>
    </dgm:pt>
    <dgm:pt modelId="{EFC8CA7D-9629-4274-9A97-61ADDC6317A1}" type="parTrans" cxnId="{3DE13992-B179-4A69-9BF4-37D4BBB3D5DF}">
      <dgm:prSet/>
      <dgm:spPr/>
      <dgm:t>
        <a:bodyPr/>
        <a:lstStyle/>
        <a:p>
          <a:endParaRPr lang="en-US"/>
        </a:p>
      </dgm:t>
    </dgm:pt>
    <dgm:pt modelId="{C8648A66-EBD1-4718-B954-8DE049C72F0E}" type="sibTrans" cxnId="{3DE13992-B179-4A69-9BF4-37D4BBB3D5DF}">
      <dgm:prSet/>
      <dgm:spPr/>
      <dgm:t>
        <a:bodyPr/>
        <a:lstStyle/>
        <a:p>
          <a:endParaRPr lang="en-US"/>
        </a:p>
      </dgm:t>
    </dgm:pt>
    <dgm:pt modelId="{A4864764-35C3-4CE9-B9EF-43C04E4EC169}">
      <dgm:prSet/>
      <dgm:spPr/>
      <dgm:t>
        <a:bodyPr/>
        <a:lstStyle/>
        <a:p>
          <a:r>
            <a:rPr lang="en-US"/>
            <a:t>Evaluates the cost of all possible options for the three decision points </a:t>
          </a:r>
        </a:p>
      </dgm:t>
    </dgm:pt>
    <dgm:pt modelId="{3D1049C1-7C1D-41B3-9C0D-916CE7C51F3B}" type="parTrans" cxnId="{61E3769D-4064-4BCE-8C8B-831647FD5F2D}">
      <dgm:prSet/>
      <dgm:spPr/>
      <dgm:t>
        <a:bodyPr/>
        <a:lstStyle/>
        <a:p>
          <a:endParaRPr lang="en-US"/>
        </a:p>
      </dgm:t>
    </dgm:pt>
    <dgm:pt modelId="{54186DE2-5374-4F32-8A58-E9D544763FF5}" type="sibTrans" cxnId="{61E3769D-4064-4BCE-8C8B-831647FD5F2D}">
      <dgm:prSet/>
      <dgm:spPr/>
      <dgm:t>
        <a:bodyPr/>
        <a:lstStyle/>
        <a:p>
          <a:endParaRPr lang="en-US"/>
        </a:p>
      </dgm:t>
    </dgm:pt>
    <dgm:pt modelId="{4DF0FA0F-762F-4031-99AB-F4F425C185A7}">
      <dgm:prSet/>
      <dgm:spPr/>
      <dgm:t>
        <a:bodyPr/>
        <a:lstStyle/>
        <a:p>
          <a:r>
            <a:rPr lang="en-US" b="1"/>
            <a:t>Rule based Optimizer:</a:t>
          </a:r>
          <a:endParaRPr lang="en-US"/>
        </a:p>
      </dgm:t>
    </dgm:pt>
    <dgm:pt modelId="{0F7C5A40-5D17-4340-BB81-9B3651D4FAD8}" type="parTrans" cxnId="{2EA99D1B-1197-49AB-B2A9-CE6D6A5E4726}">
      <dgm:prSet/>
      <dgm:spPr/>
      <dgm:t>
        <a:bodyPr/>
        <a:lstStyle/>
        <a:p>
          <a:endParaRPr lang="en-US"/>
        </a:p>
      </dgm:t>
    </dgm:pt>
    <dgm:pt modelId="{BE9FE6F8-397F-4CA9-B272-FD5AE0082AFC}" type="sibTrans" cxnId="{2EA99D1B-1197-49AB-B2A9-CE6D6A5E4726}">
      <dgm:prSet/>
      <dgm:spPr/>
      <dgm:t>
        <a:bodyPr/>
        <a:lstStyle/>
        <a:p>
          <a:endParaRPr lang="en-US"/>
        </a:p>
      </dgm:t>
    </dgm:pt>
    <dgm:pt modelId="{5CC16095-96FB-40C2-8FC9-0089427594EB}">
      <dgm:prSet/>
      <dgm:spPr/>
      <dgm:t>
        <a:bodyPr/>
        <a:lstStyle/>
        <a:p>
          <a:r>
            <a:rPr lang="en-US"/>
            <a:t>abstracts the developed cost model from cost based approach to three simple easy-to-check heuristic rules. </a:t>
          </a:r>
        </a:p>
      </dgm:t>
    </dgm:pt>
    <dgm:pt modelId="{1FEA27B7-3670-40A3-BE80-2C99F9AD4110}" type="parTrans" cxnId="{2C1E9C6E-52D9-4D26-B39D-F5A05A28E0F1}">
      <dgm:prSet/>
      <dgm:spPr/>
      <dgm:t>
        <a:bodyPr/>
        <a:lstStyle/>
        <a:p>
          <a:endParaRPr lang="en-US"/>
        </a:p>
      </dgm:t>
    </dgm:pt>
    <dgm:pt modelId="{C7E10EAE-39DC-4AED-AA9B-644BACC717F0}" type="sibTrans" cxnId="{2C1E9C6E-52D9-4D26-B39D-F5A05A28E0F1}">
      <dgm:prSet/>
      <dgm:spPr/>
      <dgm:t>
        <a:bodyPr/>
        <a:lstStyle/>
        <a:p>
          <a:endParaRPr lang="en-US"/>
        </a:p>
      </dgm:t>
    </dgm:pt>
    <dgm:pt modelId="{2327B674-4C61-084B-8530-32F7AE4BA659}" type="pres">
      <dgm:prSet presAssocID="{7BF8C19A-0EDB-43B1-A6C1-EE354293AEFE}" presName="linear" presStyleCnt="0">
        <dgm:presLayoutVars>
          <dgm:dir/>
          <dgm:animLvl val="lvl"/>
          <dgm:resizeHandles val="exact"/>
        </dgm:presLayoutVars>
      </dgm:prSet>
      <dgm:spPr/>
    </dgm:pt>
    <dgm:pt modelId="{2730B3A2-777E-684A-B363-0B17F7497B63}" type="pres">
      <dgm:prSet presAssocID="{E21AB2BB-859F-4932-96D2-C0A590FC10CA}" presName="parentLin" presStyleCnt="0"/>
      <dgm:spPr/>
    </dgm:pt>
    <dgm:pt modelId="{D6ED5952-049B-0245-AB9E-90C144A01770}" type="pres">
      <dgm:prSet presAssocID="{E21AB2BB-859F-4932-96D2-C0A590FC10CA}" presName="parentLeftMargin" presStyleLbl="node1" presStyleIdx="0" presStyleCnt="2"/>
      <dgm:spPr/>
    </dgm:pt>
    <dgm:pt modelId="{6B463604-8264-1648-A66A-3C618C4ED175}" type="pres">
      <dgm:prSet presAssocID="{E21AB2BB-859F-4932-96D2-C0A590FC10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3D2F99-2D85-1249-BCEB-0DAEB0AC9EAD}" type="pres">
      <dgm:prSet presAssocID="{E21AB2BB-859F-4932-96D2-C0A590FC10CA}" presName="negativeSpace" presStyleCnt="0"/>
      <dgm:spPr/>
    </dgm:pt>
    <dgm:pt modelId="{DD06E1AD-52C5-AA4D-901C-CCB5899E53DE}" type="pres">
      <dgm:prSet presAssocID="{E21AB2BB-859F-4932-96D2-C0A590FC10CA}" presName="childText" presStyleLbl="conFgAcc1" presStyleIdx="0" presStyleCnt="2">
        <dgm:presLayoutVars>
          <dgm:bulletEnabled val="1"/>
        </dgm:presLayoutVars>
      </dgm:prSet>
      <dgm:spPr/>
    </dgm:pt>
    <dgm:pt modelId="{811EE0EF-B902-714A-8FCB-9F5EA0203792}" type="pres">
      <dgm:prSet presAssocID="{61ED9EBA-FD3F-4583-8ED4-7616B760B34D}" presName="spaceBetweenRectangles" presStyleCnt="0"/>
      <dgm:spPr/>
    </dgm:pt>
    <dgm:pt modelId="{E3E06ACF-C428-0B41-8577-54884B3EFD54}" type="pres">
      <dgm:prSet presAssocID="{4DF0FA0F-762F-4031-99AB-F4F425C185A7}" presName="parentLin" presStyleCnt="0"/>
      <dgm:spPr/>
    </dgm:pt>
    <dgm:pt modelId="{6DEFCAB8-3C0B-8446-AE33-C084B0F95F42}" type="pres">
      <dgm:prSet presAssocID="{4DF0FA0F-762F-4031-99AB-F4F425C185A7}" presName="parentLeftMargin" presStyleLbl="node1" presStyleIdx="0" presStyleCnt="2"/>
      <dgm:spPr/>
    </dgm:pt>
    <dgm:pt modelId="{C8BE3B8C-FDC2-5940-A685-8A1972AFC8E2}" type="pres">
      <dgm:prSet presAssocID="{4DF0FA0F-762F-4031-99AB-F4F425C185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185935-9B88-8942-A01B-83692E110340}" type="pres">
      <dgm:prSet presAssocID="{4DF0FA0F-762F-4031-99AB-F4F425C185A7}" presName="negativeSpace" presStyleCnt="0"/>
      <dgm:spPr/>
    </dgm:pt>
    <dgm:pt modelId="{710C51A6-407A-DD41-B52F-174E1B9FDB71}" type="pres">
      <dgm:prSet presAssocID="{4DF0FA0F-762F-4031-99AB-F4F425C185A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EA99D1B-1197-49AB-B2A9-CE6D6A5E4726}" srcId="{7BF8C19A-0EDB-43B1-A6C1-EE354293AEFE}" destId="{4DF0FA0F-762F-4031-99AB-F4F425C185A7}" srcOrd="1" destOrd="0" parTransId="{0F7C5A40-5D17-4340-BB81-9B3651D4FAD8}" sibTransId="{BE9FE6F8-397F-4CA9-B272-FD5AE0082AFC}"/>
    <dgm:cxn modelId="{39783D1C-5213-4711-8DDB-1FA76E275A3D}" srcId="{7BF8C19A-0EDB-43B1-A6C1-EE354293AEFE}" destId="{E21AB2BB-859F-4932-96D2-C0A590FC10CA}" srcOrd="0" destOrd="0" parTransId="{01D1BD40-7D86-46F7-9759-E552109C0455}" sibTransId="{61ED9EBA-FD3F-4583-8ED4-7616B760B34D}"/>
    <dgm:cxn modelId="{E0A88942-A450-5F46-A135-FC76FEEECF5A}" type="presOf" srcId="{A4864764-35C3-4CE9-B9EF-43C04E4EC169}" destId="{DD06E1AD-52C5-AA4D-901C-CCB5899E53DE}" srcOrd="0" destOrd="1" presId="urn:microsoft.com/office/officeart/2005/8/layout/list1"/>
    <dgm:cxn modelId="{2C1E9C6E-52D9-4D26-B39D-F5A05A28E0F1}" srcId="{4DF0FA0F-762F-4031-99AB-F4F425C185A7}" destId="{5CC16095-96FB-40C2-8FC9-0089427594EB}" srcOrd="0" destOrd="0" parTransId="{1FEA27B7-3670-40A3-BE80-2C99F9AD4110}" sibTransId="{C7E10EAE-39DC-4AED-AA9B-644BACC717F0}"/>
    <dgm:cxn modelId="{CCFE2D6F-638C-B244-A2A3-2F557ABD40A3}" type="presOf" srcId="{5CC16095-96FB-40C2-8FC9-0089427594EB}" destId="{710C51A6-407A-DD41-B52F-174E1B9FDB71}" srcOrd="0" destOrd="0" presId="urn:microsoft.com/office/officeart/2005/8/layout/list1"/>
    <dgm:cxn modelId="{0B34497B-648F-3042-AECD-DA87240139C9}" type="presOf" srcId="{84C3D3FF-F237-4003-98D7-84D2E796E2C0}" destId="{DD06E1AD-52C5-AA4D-901C-CCB5899E53DE}" srcOrd="0" destOrd="0" presId="urn:microsoft.com/office/officeart/2005/8/layout/list1"/>
    <dgm:cxn modelId="{3DE13992-B179-4A69-9BF4-37D4BBB3D5DF}" srcId="{E21AB2BB-859F-4932-96D2-C0A590FC10CA}" destId="{84C3D3FF-F237-4003-98D7-84D2E796E2C0}" srcOrd="0" destOrd="0" parTransId="{EFC8CA7D-9629-4274-9A97-61ADDC6317A1}" sibTransId="{C8648A66-EBD1-4718-B954-8DE049C72F0E}"/>
    <dgm:cxn modelId="{61E3769D-4064-4BCE-8C8B-831647FD5F2D}" srcId="{E21AB2BB-859F-4932-96D2-C0A590FC10CA}" destId="{A4864764-35C3-4CE9-B9EF-43C04E4EC169}" srcOrd="1" destOrd="0" parTransId="{3D1049C1-7C1D-41B3-9C0D-916CE7C51F3B}" sibTransId="{54186DE2-5374-4F32-8A58-E9D544763FF5}"/>
    <dgm:cxn modelId="{3C90249E-6B54-ED49-B2EC-829CEC207822}" type="presOf" srcId="{4DF0FA0F-762F-4031-99AB-F4F425C185A7}" destId="{6DEFCAB8-3C0B-8446-AE33-C084B0F95F42}" srcOrd="0" destOrd="0" presId="urn:microsoft.com/office/officeart/2005/8/layout/list1"/>
    <dgm:cxn modelId="{766305B0-13CD-2449-A42F-0512C6642833}" type="presOf" srcId="{7BF8C19A-0EDB-43B1-A6C1-EE354293AEFE}" destId="{2327B674-4C61-084B-8530-32F7AE4BA659}" srcOrd="0" destOrd="0" presId="urn:microsoft.com/office/officeart/2005/8/layout/list1"/>
    <dgm:cxn modelId="{0C2EEBBE-28FB-A845-A784-72226929DB0A}" type="presOf" srcId="{E21AB2BB-859F-4932-96D2-C0A590FC10CA}" destId="{D6ED5952-049B-0245-AB9E-90C144A01770}" srcOrd="0" destOrd="0" presId="urn:microsoft.com/office/officeart/2005/8/layout/list1"/>
    <dgm:cxn modelId="{3D69B1D0-237F-1741-BCCF-9CFDB5189E0C}" type="presOf" srcId="{4DF0FA0F-762F-4031-99AB-F4F425C185A7}" destId="{C8BE3B8C-FDC2-5940-A685-8A1972AFC8E2}" srcOrd="1" destOrd="0" presId="urn:microsoft.com/office/officeart/2005/8/layout/list1"/>
    <dgm:cxn modelId="{ABB33BE4-623E-5843-9984-63932FD1EF3E}" type="presOf" srcId="{E21AB2BB-859F-4932-96D2-C0A590FC10CA}" destId="{6B463604-8264-1648-A66A-3C618C4ED175}" srcOrd="1" destOrd="0" presId="urn:microsoft.com/office/officeart/2005/8/layout/list1"/>
    <dgm:cxn modelId="{C265B0A4-D70F-444A-9CDE-FE75D8DA9BAB}" type="presParOf" srcId="{2327B674-4C61-084B-8530-32F7AE4BA659}" destId="{2730B3A2-777E-684A-B363-0B17F7497B63}" srcOrd="0" destOrd="0" presId="urn:microsoft.com/office/officeart/2005/8/layout/list1"/>
    <dgm:cxn modelId="{11056359-FCEA-CD44-BC9C-3365DA5D24F3}" type="presParOf" srcId="{2730B3A2-777E-684A-B363-0B17F7497B63}" destId="{D6ED5952-049B-0245-AB9E-90C144A01770}" srcOrd="0" destOrd="0" presId="urn:microsoft.com/office/officeart/2005/8/layout/list1"/>
    <dgm:cxn modelId="{15E4B722-68BE-6C40-AD1B-1F7BD054D5A7}" type="presParOf" srcId="{2730B3A2-777E-684A-B363-0B17F7497B63}" destId="{6B463604-8264-1648-A66A-3C618C4ED175}" srcOrd="1" destOrd="0" presId="urn:microsoft.com/office/officeart/2005/8/layout/list1"/>
    <dgm:cxn modelId="{83665D1A-C33E-224D-8719-D60EF2127D38}" type="presParOf" srcId="{2327B674-4C61-084B-8530-32F7AE4BA659}" destId="{483D2F99-2D85-1249-BCEB-0DAEB0AC9EAD}" srcOrd="1" destOrd="0" presId="urn:microsoft.com/office/officeart/2005/8/layout/list1"/>
    <dgm:cxn modelId="{3932C402-1B50-5047-9B78-1FB0C26DAA59}" type="presParOf" srcId="{2327B674-4C61-084B-8530-32F7AE4BA659}" destId="{DD06E1AD-52C5-AA4D-901C-CCB5899E53DE}" srcOrd="2" destOrd="0" presId="urn:microsoft.com/office/officeart/2005/8/layout/list1"/>
    <dgm:cxn modelId="{FB615706-3003-194C-957B-B958A90E7F61}" type="presParOf" srcId="{2327B674-4C61-084B-8530-32F7AE4BA659}" destId="{811EE0EF-B902-714A-8FCB-9F5EA0203792}" srcOrd="3" destOrd="0" presId="urn:microsoft.com/office/officeart/2005/8/layout/list1"/>
    <dgm:cxn modelId="{4C8CF4D2-2A5A-2245-A2C3-02B20F982095}" type="presParOf" srcId="{2327B674-4C61-084B-8530-32F7AE4BA659}" destId="{E3E06ACF-C428-0B41-8577-54884B3EFD54}" srcOrd="4" destOrd="0" presId="urn:microsoft.com/office/officeart/2005/8/layout/list1"/>
    <dgm:cxn modelId="{1A358782-212A-DF44-BB3E-6F827E5CE5FD}" type="presParOf" srcId="{E3E06ACF-C428-0B41-8577-54884B3EFD54}" destId="{6DEFCAB8-3C0B-8446-AE33-C084B0F95F42}" srcOrd="0" destOrd="0" presId="urn:microsoft.com/office/officeart/2005/8/layout/list1"/>
    <dgm:cxn modelId="{B9A8215A-19FB-864C-AFC2-0DAB2094A694}" type="presParOf" srcId="{E3E06ACF-C428-0B41-8577-54884B3EFD54}" destId="{C8BE3B8C-FDC2-5940-A685-8A1972AFC8E2}" srcOrd="1" destOrd="0" presId="urn:microsoft.com/office/officeart/2005/8/layout/list1"/>
    <dgm:cxn modelId="{A4FD605B-C2A4-4641-BB09-20BF62351420}" type="presParOf" srcId="{2327B674-4C61-084B-8530-32F7AE4BA659}" destId="{4B185935-9B88-8942-A01B-83692E110340}" srcOrd="5" destOrd="0" presId="urn:microsoft.com/office/officeart/2005/8/layout/list1"/>
    <dgm:cxn modelId="{3A059103-6BA3-5042-8CB1-75B6107FE14D}" type="presParOf" srcId="{2327B674-4C61-084B-8530-32F7AE4BA659}" destId="{710C51A6-407A-DD41-B52F-174E1B9FDB7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DB3AD-B28D-4B69-BF13-CD6C8A082BB2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FEA2E3-47D1-4A0C-8DAF-7B4D4CA5E6F8}">
      <dgm:prSet/>
      <dgm:spPr/>
      <dgm:t>
        <a:bodyPr/>
        <a:lstStyle/>
        <a:p>
          <a:r>
            <a:rPr lang="en-US" dirty="0"/>
            <a:t>Cost of Spatial Join </a:t>
          </a:r>
        </a:p>
      </dgm:t>
    </dgm:pt>
    <dgm:pt modelId="{00360FA7-F95D-4350-A9CA-C2A3EA0865B1}" type="parTrans" cxnId="{3DCB3659-A4EA-432F-9A19-69C92865F738}">
      <dgm:prSet/>
      <dgm:spPr/>
      <dgm:t>
        <a:bodyPr/>
        <a:lstStyle/>
        <a:p>
          <a:endParaRPr lang="en-US"/>
        </a:p>
      </dgm:t>
    </dgm:pt>
    <dgm:pt modelId="{A0E8C7BD-49CB-44E9-A237-5E31E6AF21FB}" type="sibTrans" cxnId="{3DCB3659-A4EA-432F-9A19-69C92865F738}">
      <dgm:prSet/>
      <dgm:spPr/>
      <dgm:t>
        <a:bodyPr/>
        <a:lstStyle/>
        <a:p>
          <a:endParaRPr lang="en-US"/>
        </a:p>
      </dgm:t>
    </dgm:pt>
    <dgm:pt modelId="{F2F99C3F-B7E6-4A64-9633-9BABA2DFB3DA}">
      <dgm:prSet/>
      <dgm:spPr/>
      <dgm:t>
        <a:bodyPr/>
        <a:lstStyle/>
        <a:p>
          <a:r>
            <a:rPr lang="en-US" dirty="0"/>
            <a:t>= Cost of Partitioning + Cost of Joining</a:t>
          </a:r>
        </a:p>
      </dgm:t>
    </dgm:pt>
    <dgm:pt modelId="{B91F9E86-6066-4867-BBFF-B6FF07D57065}" type="parTrans" cxnId="{94924AAE-E373-49B6-8339-A06072FE66FF}">
      <dgm:prSet/>
      <dgm:spPr/>
      <dgm:t>
        <a:bodyPr/>
        <a:lstStyle/>
        <a:p>
          <a:endParaRPr lang="en-US"/>
        </a:p>
      </dgm:t>
    </dgm:pt>
    <dgm:pt modelId="{B1FF98B3-0956-454B-9C60-0D72B4AD2E34}" type="sibTrans" cxnId="{94924AAE-E373-49B6-8339-A06072FE66FF}">
      <dgm:prSet/>
      <dgm:spPr/>
      <dgm:t>
        <a:bodyPr/>
        <a:lstStyle/>
        <a:p>
          <a:endParaRPr lang="en-US"/>
        </a:p>
      </dgm:t>
    </dgm:pt>
    <dgm:pt modelId="{F964AB0C-0BD3-43B6-B18B-4FA2142523A0}">
      <dgm:prSet/>
      <dgm:spPr/>
      <dgm:t>
        <a:bodyPr/>
        <a:lstStyle/>
        <a:p>
          <a:r>
            <a:rPr lang="en-US" dirty="0"/>
            <a:t>Cost of Partitioning  </a:t>
          </a:r>
        </a:p>
      </dgm:t>
    </dgm:pt>
    <dgm:pt modelId="{CA1A3AF0-696A-4025-86CF-23834EBDA1EE}" type="parTrans" cxnId="{41EB6C10-3506-4D4E-B628-CE74BC78D37B}">
      <dgm:prSet/>
      <dgm:spPr/>
      <dgm:t>
        <a:bodyPr/>
        <a:lstStyle/>
        <a:p>
          <a:endParaRPr lang="en-US"/>
        </a:p>
      </dgm:t>
    </dgm:pt>
    <dgm:pt modelId="{609CA291-E597-4DA6-B31F-59EC69D1BC45}" type="sibTrans" cxnId="{41EB6C10-3506-4D4E-B628-CE74BC78D37B}">
      <dgm:prSet/>
      <dgm:spPr/>
      <dgm:t>
        <a:bodyPr/>
        <a:lstStyle/>
        <a:p>
          <a:endParaRPr lang="en-US"/>
        </a:p>
      </dgm:t>
    </dgm:pt>
    <dgm:pt modelId="{5E3F7561-87B6-47FD-A16A-C5677180DFCA}">
      <dgm:prSet/>
      <dgm:spPr/>
      <dgm:t>
        <a:bodyPr/>
        <a:lstStyle/>
        <a:p>
          <a:r>
            <a:rPr lang="en-US" dirty="0"/>
            <a:t>= Cost of estimating the partitioning boundaries + Actual cost of partitioning</a:t>
          </a:r>
        </a:p>
      </dgm:t>
    </dgm:pt>
    <dgm:pt modelId="{AADDA487-E807-42D5-B7D3-C5D43390F529}" type="parTrans" cxnId="{C7BE16E5-B82F-4C7C-92C7-AFEC8FFDDEEB}">
      <dgm:prSet/>
      <dgm:spPr/>
      <dgm:t>
        <a:bodyPr/>
        <a:lstStyle/>
        <a:p>
          <a:endParaRPr lang="en-US"/>
        </a:p>
      </dgm:t>
    </dgm:pt>
    <dgm:pt modelId="{F667A26F-4483-4FFC-BEF8-CFD09B9B24CD}" type="sibTrans" cxnId="{C7BE16E5-B82F-4C7C-92C7-AFEC8FFDDEEB}">
      <dgm:prSet/>
      <dgm:spPr/>
      <dgm:t>
        <a:bodyPr/>
        <a:lstStyle/>
        <a:p>
          <a:endParaRPr lang="en-US"/>
        </a:p>
      </dgm:t>
    </dgm:pt>
    <dgm:pt modelId="{AD7BE156-BF21-4A0F-BF04-24A28B29CF1B}">
      <dgm:prSet/>
      <dgm:spPr/>
      <dgm:t>
        <a:bodyPr/>
        <a:lstStyle/>
        <a:p>
          <a:r>
            <a:rPr lang="en-US" dirty="0"/>
            <a:t>Cost of Joining </a:t>
          </a:r>
        </a:p>
      </dgm:t>
    </dgm:pt>
    <dgm:pt modelId="{2404BDFD-D0F0-4962-A950-7DF12E971CEB}" type="parTrans" cxnId="{E5408296-1C7A-4C45-8D33-D186C6549F0C}">
      <dgm:prSet/>
      <dgm:spPr/>
      <dgm:t>
        <a:bodyPr/>
        <a:lstStyle/>
        <a:p>
          <a:endParaRPr lang="en-US"/>
        </a:p>
      </dgm:t>
    </dgm:pt>
    <dgm:pt modelId="{A449B08D-AABD-40A0-814A-5521A5DD42B9}" type="sibTrans" cxnId="{E5408296-1C7A-4C45-8D33-D186C6549F0C}">
      <dgm:prSet/>
      <dgm:spPr/>
      <dgm:t>
        <a:bodyPr/>
        <a:lstStyle/>
        <a:p>
          <a:endParaRPr lang="en-US"/>
        </a:p>
      </dgm:t>
    </dgm:pt>
    <dgm:pt modelId="{F1D9E966-FF54-4D3D-BA3B-1B4811698ACC}">
      <dgm:prSet/>
      <dgm:spPr/>
      <dgm:t>
        <a:bodyPr/>
        <a:lstStyle/>
        <a:p>
          <a:r>
            <a:rPr lang="en-US" dirty="0"/>
            <a:t>= cost of moving the pairs of overlapping partitions into the same node + Actual cost of joining </a:t>
          </a:r>
        </a:p>
      </dgm:t>
    </dgm:pt>
    <dgm:pt modelId="{A9E333B7-8702-4DE2-BDB5-A91886D74805}" type="parTrans" cxnId="{86E12A3E-E2C6-4F92-8830-E06B00472182}">
      <dgm:prSet/>
      <dgm:spPr/>
      <dgm:t>
        <a:bodyPr/>
        <a:lstStyle/>
        <a:p>
          <a:endParaRPr lang="en-US"/>
        </a:p>
      </dgm:t>
    </dgm:pt>
    <dgm:pt modelId="{F1BEC65D-47D7-4E15-86D2-DD878CE9B32D}" type="sibTrans" cxnId="{86E12A3E-E2C6-4F92-8830-E06B00472182}">
      <dgm:prSet/>
      <dgm:spPr/>
      <dgm:t>
        <a:bodyPr/>
        <a:lstStyle/>
        <a:p>
          <a:endParaRPr lang="en-US"/>
        </a:p>
      </dgm:t>
    </dgm:pt>
    <dgm:pt modelId="{7B7CC755-952C-CC42-9949-1992B48B4F0D}" type="pres">
      <dgm:prSet presAssocID="{4F3DB3AD-B28D-4B69-BF13-CD6C8A082BB2}" presName="Name0" presStyleCnt="0">
        <dgm:presLayoutVars>
          <dgm:dir/>
          <dgm:animLvl val="lvl"/>
          <dgm:resizeHandles val="exact"/>
        </dgm:presLayoutVars>
      </dgm:prSet>
      <dgm:spPr/>
    </dgm:pt>
    <dgm:pt modelId="{E41CDCE2-8268-A54B-80FE-F43C6704F456}" type="pres">
      <dgm:prSet presAssocID="{85FEA2E3-47D1-4A0C-8DAF-7B4D4CA5E6F8}" presName="linNode" presStyleCnt="0"/>
      <dgm:spPr/>
    </dgm:pt>
    <dgm:pt modelId="{6C5C21D0-595B-A445-9F18-622E3059228D}" type="pres">
      <dgm:prSet presAssocID="{85FEA2E3-47D1-4A0C-8DAF-7B4D4CA5E6F8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7C1F13CC-DA58-764B-96D9-22DFA2163CB7}" type="pres">
      <dgm:prSet presAssocID="{85FEA2E3-47D1-4A0C-8DAF-7B4D4CA5E6F8}" presName="descendantText" presStyleLbl="alignNode1" presStyleIdx="0" presStyleCnt="3">
        <dgm:presLayoutVars>
          <dgm:bulletEnabled/>
        </dgm:presLayoutVars>
      </dgm:prSet>
      <dgm:spPr/>
    </dgm:pt>
    <dgm:pt modelId="{85DA2F46-FC70-E24D-9202-8DD03C8BBEBE}" type="pres">
      <dgm:prSet presAssocID="{A0E8C7BD-49CB-44E9-A237-5E31E6AF21FB}" presName="sp" presStyleCnt="0"/>
      <dgm:spPr/>
    </dgm:pt>
    <dgm:pt modelId="{B804BDDC-E862-ED47-962B-79D2A2702F89}" type="pres">
      <dgm:prSet presAssocID="{F964AB0C-0BD3-43B6-B18B-4FA2142523A0}" presName="linNode" presStyleCnt="0"/>
      <dgm:spPr/>
    </dgm:pt>
    <dgm:pt modelId="{DA4FAA3B-C10E-2F4E-9FA2-F9BA55392825}" type="pres">
      <dgm:prSet presAssocID="{F964AB0C-0BD3-43B6-B18B-4FA2142523A0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7B35C136-EE8C-B24E-982A-1907129AB3AC}" type="pres">
      <dgm:prSet presAssocID="{F964AB0C-0BD3-43B6-B18B-4FA2142523A0}" presName="descendantText" presStyleLbl="alignNode1" presStyleIdx="1" presStyleCnt="3">
        <dgm:presLayoutVars>
          <dgm:bulletEnabled/>
        </dgm:presLayoutVars>
      </dgm:prSet>
      <dgm:spPr/>
    </dgm:pt>
    <dgm:pt modelId="{D61BD135-94A6-004C-90AA-E6E559CD93D0}" type="pres">
      <dgm:prSet presAssocID="{609CA291-E597-4DA6-B31F-59EC69D1BC45}" presName="sp" presStyleCnt="0"/>
      <dgm:spPr/>
    </dgm:pt>
    <dgm:pt modelId="{174CE98A-E749-B447-A870-C9953CF33B85}" type="pres">
      <dgm:prSet presAssocID="{AD7BE156-BF21-4A0F-BF04-24A28B29CF1B}" presName="linNode" presStyleCnt="0"/>
      <dgm:spPr/>
    </dgm:pt>
    <dgm:pt modelId="{7B1A74A5-60D7-D945-823D-4DC4644750D3}" type="pres">
      <dgm:prSet presAssocID="{AD7BE156-BF21-4A0F-BF04-24A28B29CF1B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31C08EE7-B4A1-9144-979D-B9B9F2028FBC}" type="pres">
      <dgm:prSet presAssocID="{AD7BE156-BF21-4A0F-BF04-24A28B29CF1B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31B0DA01-783E-4548-9C4C-36349B4BFD39}" type="presOf" srcId="{F1D9E966-FF54-4D3D-BA3B-1B4811698ACC}" destId="{31C08EE7-B4A1-9144-979D-B9B9F2028FBC}" srcOrd="0" destOrd="0" presId="urn:microsoft.com/office/officeart/2016/7/layout/VerticalHollowActionList"/>
    <dgm:cxn modelId="{41EB6C10-3506-4D4E-B628-CE74BC78D37B}" srcId="{4F3DB3AD-B28D-4B69-BF13-CD6C8A082BB2}" destId="{F964AB0C-0BD3-43B6-B18B-4FA2142523A0}" srcOrd="1" destOrd="0" parTransId="{CA1A3AF0-696A-4025-86CF-23834EBDA1EE}" sibTransId="{609CA291-E597-4DA6-B31F-59EC69D1BC45}"/>
    <dgm:cxn modelId="{2A74013E-FC90-664A-BE1E-9AD0D4930E1C}" type="presOf" srcId="{F964AB0C-0BD3-43B6-B18B-4FA2142523A0}" destId="{DA4FAA3B-C10E-2F4E-9FA2-F9BA55392825}" srcOrd="0" destOrd="0" presId="urn:microsoft.com/office/officeart/2016/7/layout/VerticalHollowActionList"/>
    <dgm:cxn modelId="{86E12A3E-E2C6-4F92-8830-E06B00472182}" srcId="{AD7BE156-BF21-4A0F-BF04-24A28B29CF1B}" destId="{F1D9E966-FF54-4D3D-BA3B-1B4811698ACC}" srcOrd="0" destOrd="0" parTransId="{A9E333B7-8702-4DE2-BDB5-A91886D74805}" sibTransId="{F1BEC65D-47D7-4E15-86D2-DD878CE9B32D}"/>
    <dgm:cxn modelId="{3DCB3659-A4EA-432F-9A19-69C92865F738}" srcId="{4F3DB3AD-B28D-4B69-BF13-CD6C8A082BB2}" destId="{85FEA2E3-47D1-4A0C-8DAF-7B4D4CA5E6F8}" srcOrd="0" destOrd="0" parTransId="{00360FA7-F95D-4350-A9CA-C2A3EA0865B1}" sibTransId="{A0E8C7BD-49CB-44E9-A237-5E31E6AF21FB}"/>
    <dgm:cxn modelId="{3EA72479-259C-8A44-BAF7-7093D170DF62}" type="presOf" srcId="{AD7BE156-BF21-4A0F-BF04-24A28B29CF1B}" destId="{7B1A74A5-60D7-D945-823D-4DC4644750D3}" srcOrd="0" destOrd="0" presId="urn:microsoft.com/office/officeart/2016/7/layout/VerticalHollowActionList"/>
    <dgm:cxn modelId="{49781F7D-3D11-FA49-A38F-FE4514984173}" type="presOf" srcId="{85FEA2E3-47D1-4A0C-8DAF-7B4D4CA5E6F8}" destId="{6C5C21D0-595B-A445-9F18-622E3059228D}" srcOrd="0" destOrd="0" presId="urn:microsoft.com/office/officeart/2016/7/layout/VerticalHollowActionList"/>
    <dgm:cxn modelId="{E5408296-1C7A-4C45-8D33-D186C6549F0C}" srcId="{4F3DB3AD-B28D-4B69-BF13-CD6C8A082BB2}" destId="{AD7BE156-BF21-4A0F-BF04-24A28B29CF1B}" srcOrd="2" destOrd="0" parTransId="{2404BDFD-D0F0-4962-A950-7DF12E971CEB}" sibTransId="{A449B08D-AABD-40A0-814A-5521A5DD42B9}"/>
    <dgm:cxn modelId="{94924AAE-E373-49B6-8339-A06072FE66FF}" srcId="{85FEA2E3-47D1-4A0C-8DAF-7B4D4CA5E6F8}" destId="{F2F99C3F-B7E6-4A64-9633-9BABA2DFB3DA}" srcOrd="0" destOrd="0" parTransId="{B91F9E86-6066-4867-BBFF-B6FF07D57065}" sibTransId="{B1FF98B3-0956-454B-9C60-0D72B4AD2E34}"/>
    <dgm:cxn modelId="{4E3B67C1-689E-FF48-A9F2-77C69CAA3FEF}" type="presOf" srcId="{F2F99C3F-B7E6-4A64-9633-9BABA2DFB3DA}" destId="{7C1F13CC-DA58-764B-96D9-22DFA2163CB7}" srcOrd="0" destOrd="0" presId="urn:microsoft.com/office/officeart/2016/7/layout/VerticalHollowActionList"/>
    <dgm:cxn modelId="{C7BE16E5-B82F-4C7C-92C7-AFEC8FFDDEEB}" srcId="{F964AB0C-0BD3-43B6-B18B-4FA2142523A0}" destId="{5E3F7561-87B6-47FD-A16A-C5677180DFCA}" srcOrd="0" destOrd="0" parTransId="{AADDA487-E807-42D5-B7D3-C5D43390F529}" sibTransId="{F667A26F-4483-4FFC-BEF8-CFD09B9B24CD}"/>
    <dgm:cxn modelId="{4557D3E6-A929-B84D-82A8-EDEDF73A2467}" type="presOf" srcId="{5E3F7561-87B6-47FD-A16A-C5677180DFCA}" destId="{7B35C136-EE8C-B24E-982A-1907129AB3AC}" srcOrd="0" destOrd="0" presId="urn:microsoft.com/office/officeart/2016/7/layout/VerticalHollowActionList"/>
    <dgm:cxn modelId="{6F6BEEED-F433-4946-A1B2-FA80CBEED38F}" type="presOf" srcId="{4F3DB3AD-B28D-4B69-BF13-CD6C8A082BB2}" destId="{7B7CC755-952C-CC42-9949-1992B48B4F0D}" srcOrd="0" destOrd="0" presId="urn:microsoft.com/office/officeart/2016/7/layout/VerticalHollowActionList"/>
    <dgm:cxn modelId="{2ABD0A4B-20EC-F244-870B-20BE1BDD1AC3}" type="presParOf" srcId="{7B7CC755-952C-CC42-9949-1992B48B4F0D}" destId="{E41CDCE2-8268-A54B-80FE-F43C6704F456}" srcOrd="0" destOrd="0" presId="urn:microsoft.com/office/officeart/2016/7/layout/VerticalHollowActionList"/>
    <dgm:cxn modelId="{429F70D0-8557-D64F-B1BA-EB08DD279A00}" type="presParOf" srcId="{E41CDCE2-8268-A54B-80FE-F43C6704F456}" destId="{6C5C21D0-595B-A445-9F18-622E3059228D}" srcOrd="0" destOrd="0" presId="urn:microsoft.com/office/officeart/2016/7/layout/VerticalHollowActionList"/>
    <dgm:cxn modelId="{85739030-C0F2-5E4A-9549-7B59590669D2}" type="presParOf" srcId="{E41CDCE2-8268-A54B-80FE-F43C6704F456}" destId="{7C1F13CC-DA58-764B-96D9-22DFA2163CB7}" srcOrd="1" destOrd="0" presId="urn:microsoft.com/office/officeart/2016/7/layout/VerticalHollowActionList"/>
    <dgm:cxn modelId="{A70AE2EC-8F45-414B-B3CB-17D10158623C}" type="presParOf" srcId="{7B7CC755-952C-CC42-9949-1992B48B4F0D}" destId="{85DA2F46-FC70-E24D-9202-8DD03C8BBEBE}" srcOrd="1" destOrd="0" presId="urn:microsoft.com/office/officeart/2016/7/layout/VerticalHollowActionList"/>
    <dgm:cxn modelId="{078FABA4-4459-8C49-998D-FB1E89B09391}" type="presParOf" srcId="{7B7CC755-952C-CC42-9949-1992B48B4F0D}" destId="{B804BDDC-E862-ED47-962B-79D2A2702F89}" srcOrd="2" destOrd="0" presId="urn:microsoft.com/office/officeart/2016/7/layout/VerticalHollowActionList"/>
    <dgm:cxn modelId="{894D3B2C-E8BA-3A42-8A23-6567AC363EAA}" type="presParOf" srcId="{B804BDDC-E862-ED47-962B-79D2A2702F89}" destId="{DA4FAA3B-C10E-2F4E-9FA2-F9BA55392825}" srcOrd="0" destOrd="0" presId="urn:microsoft.com/office/officeart/2016/7/layout/VerticalHollowActionList"/>
    <dgm:cxn modelId="{2BFE2588-2F60-AD43-AF56-C67B88A9442D}" type="presParOf" srcId="{B804BDDC-E862-ED47-962B-79D2A2702F89}" destId="{7B35C136-EE8C-B24E-982A-1907129AB3AC}" srcOrd="1" destOrd="0" presId="urn:microsoft.com/office/officeart/2016/7/layout/VerticalHollowActionList"/>
    <dgm:cxn modelId="{DE647CC9-001A-B449-840C-DF11346476F7}" type="presParOf" srcId="{7B7CC755-952C-CC42-9949-1992B48B4F0D}" destId="{D61BD135-94A6-004C-90AA-E6E559CD93D0}" srcOrd="3" destOrd="0" presId="urn:microsoft.com/office/officeart/2016/7/layout/VerticalHollowActionList"/>
    <dgm:cxn modelId="{C90834FA-4667-9C41-B400-DBD2DEE78F6E}" type="presParOf" srcId="{7B7CC755-952C-CC42-9949-1992B48B4F0D}" destId="{174CE98A-E749-B447-A870-C9953CF33B85}" srcOrd="4" destOrd="0" presId="urn:microsoft.com/office/officeart/2016/7/layout/VerticalHollowActionList"/>
    <dgm:cxn modelId="{35A8CF56-6E9E-194C-8D55-06FBF6E2EA2E}" type="presParOf" srcId="{174CE98A-E749-B447-A870-C9953CF33B85}" destId="{7B1A74A5-60D7-D945-823D-4DC4644750D3}" srcOrd="0" destOrd="0" presId="urn:microsoft.com/office/officeart/2016/7/layout/VerticalHollowActionList"/>
    <dgm:cxn modelId="{14D5F66F-3C57-6D48-B168-922B334A7FDA}" type="presParOf" srcId="{174CE98A-E749-B447-A870-C9953CF33B85}" destId="{31C08EE7-B4A1-9144-979D-B9B9F2028FB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DFF27-6810-4632-BE19-2F51AA0C32C7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2BABB2DF-E21F-40FB-B1B1-CDB867191C42}">
      <dgm:prSet/>
      <dgm:spPr/>
      <dgm:t>
        <a:bodyPr/>
        <a:lstStyle/>
        <a:p>
          <a:r>
            <a:rPr lang="en-US"/>
            <a:t>Delivered a full-fledged query optimizer for MapReduce-based spatial join algorithms </a:t>
          </a:r>
        </a:p>
      </dgm:t>
    </dgm:pt>
    <dgm:pt modelId="{C0A8ECE2-C864-4CA4-9ABF-C0B67EC167C8}" type="parTrans" cxnId="{E3184C67-8944-4F50-AD33-D246A0F48B86}">
      <dgm:prSet/>
      <dgm:spPr/>
      <dgm:t>
        <a:bodyPr/>
        <a:lstStyle/>
        <a:p>
          <a:endParaRPr lang="en-US"/>
        </a:p>
      </dgm:t>
    </dgm:pt>
    <dgm:pt modelId="{1F8C0D5C-53D3-4B02-8508-B94CBA7D3CBD}" type="sibTrans" cxnId="{E3184C67-8944-4F50-AD33-D246A0F48B86}">
      <dgm:prSet/>
      <dgm:spPr/>
      <dgm:t>
        <a:bodyPr/>
        <a:lstStyle/>
        <a:p>
          <a:endParaRPr lang="en-US"/>
        </a:p>
      </dgm:t>
    </dgm:pt>
    <dgm:pt modelId="{86F55B51-2D66-4EC1-BA86-3E4884CE80D3}">
      <dgm:prSet/>
      <dgm:spPr/>
      <dgm:t>
        <a:bodyPr/>
        <a:lstStyle/>
        <a:p>
          <a:r>
            <a:rPr lang="en-US"/>
            <a:t>Covers extensive cases through a thorough classification</a:t>
          </a:r>
        </a:p>
      </dgm:t>
    </dgm:pt>
    <dgm:pt modelId="{E5666A93-CB7F-4E7C-A468-85F9F541729B}" type="parTrans" cxnId="{AC72CFE3-77FD-40DE-B5FF-7348A64D9DCC}">
      <dgm:prSet/>
      <dgm:spPr/>
      <dgm:t>
        <a:bodyPr/>
        <a:lstStyle/>
        <a:p>
          <a:endParaRPr lang="en-US"/>
        </a:p>
      </dgm:t>
    </dgm:pt>
    <dgm:pt modelId="{8135D82F-9FEF-46D4-B236-83684DABBF18}" type="sibTrans" cxnId="{AC72CFE3-77FD-40DE-B5FF-7348A64D9DCC}">
      <dgm:prSet/>
      <dgm:spPr/>
      <dgm:t>
        <a:bodyPr/>
        <a:lstStyle/>
        <a:p>
          <a:endParaRPr lang="en-US"/>
        </a:p>
      </dgm:t>
    </dgm:pt>
    <dgm:pt modelId="{4AA89D72-8EC4-4C53-A2DF-54C0BAB21D36}">
      <dgm:prSet/>
      <dgm:spPr/>
      <dgm:t>
        <a:bodyPr/>
        <a:lstStyle/>
        <a:p>
          <a:r>
            <a:rPr lang="en-US"/>
            <a:t>detailed cost model is developed for each possible case </a:t>
          </a:r>
        </a:p>
      </dgm:t>
    </dgm:pt>
    <dgm:pt modelId="{4B7DB836-19E1-43C1-AD3E-8978F5761388}" type="parTrans" cxnId="{A582D020-C034-47E8-863F-A7327AFC5A6D}">
      <dgm:prSet/>
      <dgm:spPr/>
      <dgm:t>
        <a:bodyPr/>
        <a:lstStyle/>
        <a:p>
          <a:endParaRPr lang="en-US"/>
        </a:p>
      </dgm:t>
    </dgm:pt>
    <dgm:pt modelId="{317C41E6-F193-44B2-974B-4BC36E650E01}" type="sibTrans" cxnId="{A582D020-C034-47E8-863F-A7327AFC5A6D}">
      <dgm:prSet/>
      <dgm:spPr/>
      <dgm:t>
        <a:bodyPr/>
        <a:lstStyle/>
        <a:p>
          <a:endParaRPr lang="en-US"/>
        </a:p>
      </dgm:t>
    </dgm:pt>
    <dgm:pt modelId="{6076A0E9-7AE2-4FBF-82E2-79A5D02A7C2A}">
      <dgm:prSet/>
      <dgm:spPr/>
      <dgm:t>
        <a:bodyPr/>
        <a:lstStyle/>
        <a:p>
          <a:r>
            <a:rPr lang="en-US"/>
            <a:t>provided a rule-based query optimizer that abstracts the developed cost model </a:t>
          </a:r>
        </a:p>
      </dgm:t>
    </dgm:pt>
    <dgm:pt modelId="{FE31E6DB-8C41-40B0-8380-9053D06E6EE3}" type="parTrans" cxnId="{C4E1F79B-ABEF-4172-BB39-3042CE33749C}">
      <dgm:prSet/>
      <dgm:spPr/>
      <dgm:t>
        <a:bodyPr/>
        <a:lstStyle/>
        <a:p>
          <a:endParaRPr lang="en-US"/>
        </a:p>
      </dgm:t>
    </dgm:pt>
    <dgm:pt modelId="{7412CB7C-5A76-4B3F-AFA3-2A2D4AEFE221}" type="sibTrans" cxnId="{C4E1F79B-ABEF-4172-BB39-3042CE33749C}">
      <dgm:prSet/>
      <dgm:spPr/>
      <dgm:t>
        <a:bodyPr/>
        <a:lstStyle/>
        <a:p>
          <a:endParaRPr lang="en-US"/>
        </a:p>
      </dgm:t>
    </dgm:pt>
    <dgm:pt modelId="{B8A0676E-313B-46F4-A65C-0BF67A8EAB3D}">
      <dgm:prSet/>
      <dgm:spPr/>
      <dgm:t>
        <a:bodyPr/>
        <a:lstStyle/>
        <a:p>
          <a:r>
            <a:rPr lang="en-US"/>
            <a:t>Exhaustive experiments based on a real deployment inside SpatialHadoop, and based on real datasets of up to 500GB </a:t>
          </a:r>
        </a:p>
      </dgm:t>
    </dgm:pt>
    <dgm:pt modelId="{E34A52B9-84E3-49C8-B7F7-D3DB07511907}" type="parTrans" cxnId="{F6F84753-D33C-4932-BD04-2BF6E1DD30C8}">
      <dgm:prSet/>
      <dgm:spPr/>
      <dgm:t>
        <a:bodyPr/>
        <a:lstStyle/>
        <a:p>
          <a:endParaRPr lang="en-US"/>
        </a:p>
      </dgm:t>
    </dgm:pt>
    <dgm:pt modelId="{E8669055-C367-441D-9DA0-18B5E31CD768}" type="sibTrans" cxnId="{F6F84753-D33C-4932-BD04-2BF6E1DD30C8}">
      <dgm:prSet/>
      <dgm:spPr/>
      <dgm:t>
        <a:bodyPr/>
        <a:lstStyle/>
        <a:p>
          <a:endParaRPr lang="en-US"/>
        </a:p>
      </dgm:t>
    </dgm:pt>
    <dgm:pt modelId="{E0C68279-A1A7-F740-B618-B5DD013825DD}" type="pres">
      <dgm:prSet presAssocID="{8A0DFF27-6810-4632-BE19-2F51AA0C32C7}" presName="vert0" presStyleCnt="0">
        <dgm:presLayoutVars>
          <dgm:dir/>
          <dgm:animOne val="branch"/>
          <dgm:animLvl val="lvl"/>
        </dgm:presLayoutVars>
      </dgm:prSet>
      <dgm:spPr/>
    </dgm:pt>
    <dgm:pt modelId="{CB193C18-A05B-D144-ADD7-0118F712D3FE}" type="pres">
      <dgm:prSet presAssocID="{2BABB2DF-E21F-40FB-B1B1-CDB867191C42}" presName="thickLine" presStyleLbl="alignNode1" presStyleIdx="0" presStyleCnt="5"/>
      <dgm:spPr/>
    </dgm:pt>
    <dgm:pt modelId="{D9D39C2C-9360-D44A-AFE9-5615A006EC50}" type="pres">
      <dgm:prSet presAssocID="{2BABB2DF-E21F-40FB-B1B1-CDB867191C42}" presName="horz1" presStyleCnt="0"/>
      <dgm:spPr/>
    </dgm:pt>
    <dgm:pt modelId="{CF5BB294-08B3-1D4E-BA92-24D2C411D705}" type="pres">
      <dgm:prSet presAssocID="{2BABB2DF-E21F-40FB-B1B1-CDB867191C42}" presName="tx1" presStyleLbl="revTx" presStyleIdx="0" presStyleCnt="5"/>
      <dgm:spPr/>
    </dgm:pt>
    <dgm:pt modelId="{55DEFD73-F1FA-AB4E-810E-7764C7AE5627}" type="pres">
      <dgm:prSet presAssocID="{2BABB2DF-E21F-40FB-B1B1-CDB867191C42}" presName="vert1" presStyleCnt="0"/>
      <dgm:spPr/>
    </dgm:pt>
    <dgm:pt modelId="{29036CF9-359F-BA47-B8C2-8BA75CC85C07}" type="pres">
      <dgm:prSet presAssocID="{86F55B51-2D66-4EC1-BA86-3E4884CE80D3}" presName="thickLine" presStyleLbl="alignNode1" presStyleIdx="1" presStyleCnt="5"/>
      <dgm:spPr/>
    </dgm:pt>
    <dgm:pt modelId="{2B769350-6149-194C-91DD-9777CCFEE24F}" type="pres">
      <dgm:prSet presAssocID="{86F55B51-2D66-4EC1-BA86-3E4884CE80D3}" presName="horz1" presStyleCnt="0"/>
      <dgm:spPr/>
    </dgm:pt>
    <dgm:pt modelId="{00BF3D12-4061-AB45-89B0-278FC412DF2C}" type="pres">
      <dgm:prSet presAssocID="{86F55B51-2D66-4EC1-BA86-3E4884CE80D3}" presName="tx1" presStyleLbl="revTx" presStyleIdx="1" presStyleCnt="5"/>
      <dgm:spPr/>
    </dgm:pt>
    <dgm:pt modelId="{147D227B-4490-064D-AD36-C0D1C0109A0F}" type="pres">
      <dgm:prSet presAssocID="{86F55B51-2D66-4EC1-BA86-3E4884CE80D3}" presName="vert1" presStyleCnt="0"/>
      <dgm:spPr/>
    </dgm:pt>
    <dgm:pt modelId="{1EA051F6-87FE-9147-BE7A-97AC4BA398DC}" type="pres">
      <dgm:prSet presAssocID="{4AA89D72-8EC4-4C53-A2DF-54C0BAB21D36}" presName="thickLine" presStyleLbl="alignNode1" presStyleIdx="2" presStyleCnt="5"/>
      <dgm:spPr/>
    </dgm:pt>
    <dgm:pt modelId="{688F8D1C-8AF5-5A4E-99B6-30385EC2ED62}" type="pres">
      <dgm:prSet presAssocID="{4AA89D72-8EC4-4C53-A2DF-54C0BAB21D36}" presName="horz1" presStyleCnt="0"/>
      <dgm:spPr/>
    </dgm:pt>
    <dgm:pt modelId="{DDB28BBA-69C5-5845-856E-72DC12652563}" type="pres">
      <dgm:prSet presAssocID="{4AA89D72-8EC4-4C53-A2DF-54C0BAB21D36}" presName="tx1" presStyleLbl="revTx" presStyleIdx="2" presStyleCnt="5"/>
      <dgm:spPr/>
    </dgm:pt>
    <dgm:pt modelId="{5DA3B396-97D3-D34E-947A-DB6D361A5F84}" type="pres">
      <dgm:prSet presAssocID="{4AA89D72-8EC4-4C53-A2DF-54C0BAB21D36}" presName="vert1" presStyleCnt="0"/>
      <dgm:spPr/>
    </dgm:pt>
    <dgm:pt modelId="{2383D311-5FC5-B84E-9F90-F69E763061B5}" type="pres">
      <dgm:prSet presAssocID="{6076A0E9-7AE2-4FBF-82E2-79A5D02A7C2A}" presName="thickLine" presStyleLbl="alignNode1" presStyleIdx="3" presStyleCnt="5"/>
      <dgm:spPr/>
    </dgm:pt>
    <dgm:pt modelId="{BCB51F9D-7ED8-094D-88E3-020CA02162EA}" type="pres">
      <dgm:prSet presAssocID="{6076A0E9-7AE2-4FBF-82E2-79A5D02A7C2A}" presName="horz1" presStyleCnt="0"/>
      <dgm:spPr/>
    </dgm:pt>
    <dgm:pt modelId="{9ADD35C2-C755-1E46-96C4-2404F4694363}" type="pres">
      <dgm:prSet presAssocID="{6076A0E9-7AE2-4FBF-82E2-79A5D02A7C2A}" presName="tx1" presStyleLbl="revTx" presStyleIdx="3" presStyleCnt="5"/>
      <dgm:spPr/>
    </dgm:pt>
    <dgm:pt modelId="{17DF670B-9D68-7E49-92F1-9DE2CEEB8345}" type="pres">
      <dgm:prSet presAssocID="{6076A0E9-7AE2-4FBF-82E2-79A5D02A7C2A}" presName="vert1" presStyleCnt="0"/>
      <dgm:spPr/>
    </dgm:pt>
    <dgm:pt modelId="{A9EC713E-43D0-5343-B229-9E7850555058}" type="pres">
      <dgm:prSet presAssocID="{B8A0676E-313B-46F4-A65C-0BF67A8EAB3D}" presName="thickLine" presStyleLbl="alignNode1" presStyleIdx="4" presStyleCnt="5"/>
      <dgm:spPr/>
    </dgm:pt>
    <dgm:pt modelId="{231700F5-6DD7-3C45-AF1D-F6C1C622EABB}" type="pres">
      <dgm:prSet presAssocID="{B8A0676E-313B-46F4-A65C-0BF67A8EAB3D}" presName="horz1" presStyleCnt="0"/>
      <dgm:spPr/>
    </dgm:pt>
    <dgm:pt modelId="{33453CF6-D945-2949-879D-55DC83A3C77B}" type="pres">
      <dgm:prSet presAssocID="{B8A0676E-313B-46F4-A65C-0BF67A8EAB3D}" presName="tx1" presStyleLbl="revTx" presStyleIdx="4" presStyleCnt="5"/>
      <dgm:spPr/>
    </dgm:pt>
    <dgm:pt modelId="{CB3487EA-FA59-BE41-9120-5C9021FD58D5}" type="pres">
      <dgm:prSet presAssocID="{B8A0676E-313B-46F4-A65C-0BF67A8EAB3D}" presName="vert1" presStyleCnt="0"/>
      <dgm:spPr/>
    </dgm:pt>
  </dgm:ptLst>
  <dgm:cxnLst>
    <dgm:cxn modelId="{BDD14601-7E4E-9A44-9877-409E1F0D7DAF}" type="presOf" srcId="{86F55B51-2D66-4EC1-BA86-3E4884CE80D3}" destId="{00BF3D12-4061-AB45-89B0-278FC412DF2C}" srcOrd="0" destOrd="0" presId="urn:microsoft.com/office/officeart/2008/layout/LinedList"/>
    <dgm:cxn modelId="{4309D217-52DC-8F4E-B3B1-E50C0B933CEB}" type="presOf" srcId="{B8A0676E-313B-46F4-A65C-0BF67A8EAB3D}" destId="{33453CF6-D945-2949-879D-55DC83A3C77B}" srcOrd="0" destOrd="0" presId="urn:microsoft.com/office/officeart/2008/layout/LinedList"/>
    <dgm:cxn modelId="{9648071E-5A8E-1843-8E02-AA2EFC01A29B}" type="presOf" srcId="{2BABB2DF-E21F-40FB-B1B1-CDB867191C42}" destId="{CF5BB294-08B3-1D4E-BA92-24D2C411D705}" srcOrd="0" destOrd="0" presId="urn:microsoft.com/office/officeart/2008/layout/LinedList"/>
    <dgm:cxn modelId="{A582D020-C034-47E8-863F-A7327AFC5A6D}" srcId="{8A0DFF27-6810-4632-BE19-2F51AA0C32C7}" destId="{4AA89D72-8EC4-4C53-A2DF-54C0BAB21D36}" srcOrd="2" destOrd="0" parTransId="{4B7DB836-19E1-43C1-AD3E-8978F5761388}" sibTransId="{317C41E6-F193-44B2-974B-4BC36E650E01}"/>
    <dgm:cxn modelId="{F6F84753-D33C-4932-BD04-2BF6E1DD30C8}" srcId="{8A0DFF27-6810-4632-BE19-2F51AA0C32C7}" destId="{B8A0676E-313B-46F4-A65C-0BF67A8EAB3D}" srcOrd="4" destOrd="0" parTransId="{E34A52B9-84E3-49C8-B7F7-D3DB07511907}" sibTransId="{E8669055-C367-441D-9DA0-18B5E31CD768}"/>
    <dgm:cxn modelId="{E3184C67-8944-4F50-AD33-D246A0F48B86}" srcId="{8A0DFF27-6810-4632-BE19-2F51AA0C32C7}" destId="{2BABB2DF-E21F-40FB-B1B1-CDB867191C42}" srcOrd="0" destOrd="0" parTransId="{C0A8ECE2-C864-4CA4-9ABF-C0B67EC167C8}" sibTransId="{1F8C0D5C-53D3-4B02-8508-B94CBA7D3CBD}"/>
    <dgm:cxn modelId="{D696B67B-5992-D445-B076-4B5612CF591E}" type="presOf" srcId="{8A0DFF27-6810-4632-BE19-2F51AA0C32C7}" destId="{E0C68279-A1A7-F740-B618-B5DD013825DD}" srcOrd="0" destOrd="0" presId="urn:microsoft.com/office/officeart/2008/layout/LinedList"/>
    <dgm:cxn modelId="{C4E1F79B-ABEF-4172-BB39-3042CE33749C}" srcId="{8A0DFF27-6810-4632-BE19-2F51AA0C32C7}" destId="{6076A0E9-7AE2-4FBF-82E2-79A5D02A7C2A}" srcOrd="3" destOrd="0" parTransId="{FE31E6DB-8C41-40B0-8380-9053D06E6EE3}" sibTransId="{7412CB7C-5A76-4B3F-AFA3-2A2D4AEFE221}"/>
    <dgm:cxn modelId="{29AD9CD1-2A84-DD46-940B-A9B96FF1A480}" type="presOf" srcId="{6076A0E9-7AE2-4FBF-82E2-79A5D02A7C2A}" destId="{9ADD35C2-C755-1E46-96C4-2404F4694363}" srcOrd="0" destOrd="0" presId="urn:microsoft.com/office/officeart/2008/layout/LinedList"/>
    <dgm:cxn modelId="{AE2B61E3-DB89-C24C-996F-D27BDF2AA125}" type="presOf" srcId="{4AA89D72-8EC4-4C53-A2DF-54C0BAB21D36}" destId="{DDB28BBA-69C5-5845-856E-72DC12652563}" srcOrd="0" destOrd="0" presId="urn:microsoft.com/office/officeart/2008/layout/LinedList"/>
    <dgm:cxn modelId="{AC72CFE3-77FD-40DE-B5FF-7348A64D9DCC}" srcId="{8A0DFF27-6810-4632-BE19-2F51AA0C32C7}" destId="{86F55B51-2D66-4EC1-BA86-3E4884CE80D3}" srcOrd="1" destOrd="0" parTransId="{E5666A93-CB7F-4E7C-A468-85F9F541729B}" sibTransId="{8135D82F-9FEF-46D4-B236-83684DABBF18}"/>
    <dgm:cxn modelId="{F0688B58-FED5-5D4F-8198-10F87FAD9791}" type="presParOf" srcId="{E0C68279-A1A7-F740-B618-B5DD013825DD}" destId="{CB193C18-A05B-D144-ADD7-0118F712D3FE}" srcOrd="0" destOrd="0" presId="urn:microsoft.com/office/officeart/2008/layout/LinedList"/>
    <dgm:cxn modelId="{88E113E7-E39C-E649-BAA7-F5FC4834BBD2}" type="presParOf" srcId="{E0C68279-A1A7-F740-B618-B5DD013825DD}" destId="{D9D39C2C-9360-D44A-AFE9-5615A006EC50}" srcOrd="1" destOrd="0" presId="urn:microsoft.com/office/officeart/2008/layout/LinedList"/>
    <dgm:cxn modelId="{D867CDC6-5E3D-F243-A125-A40BA5A5C6D3}" type="presParOf" srcId="{D9D39C2C-9360-D44A-AFE9-5615A006EC50}" destId="{CF5BB294-08B3-1D4E-BA92-24D2C411D705}" srcOrd="0" destOrd="0" presId="urn:microsoft.com/office/officeart/2008/layout/LinedList"/>
    <dgm:cxn modelId="{FBAFCA11-A5F1-E044-BB55-237CD95F50EF}" type="presParOf" srcId="{D9D39C2C-9360-D44A-AFE9-5615A006EC50}" destId="{55DEFD73-F1FA-AB4E-810E-7764C7AE5627}" srcOrd="1" destOrd="0" presId="urn:microsoft.com/office/officeart/2008/layout/LinedList"/>
    <dgm:cxn modelId="{0F4F222B-3FFC-3E44-B74A-EAFDD5269C98}" type="presParOf" srcId="{E0C68279-A1A7-F740-B618-B5DD013825DD}" destId="{29036CF9-359F-BA47-B8C2-8BA75CC85C07}" srcOrd="2" destOrd="0" presId="urn:microsoft.com/office/officeart/2008/layout/LinedList"/>
    <dgm:cxn modelId="{9AB0BD42-42E3-E544-ADA0-259EE6DF8D31}" type="presParOf" srcId="{E0C68279-A1A7-F740-B618-B5DD013825DD}" destId="{2B769350-6149-194C-91DD-9777CCFEE24F}" srcOrd="3" destOrd="0" presId="urn:microsoft.com/office/officeart/2008/layout/LinedList"/>
    <dgm:cxn modelId="{FA081E4A-CA2B-6E48-B6FC-FF865F2D268A}" type="presParOf" srcId="{2B769350-6149-194C-91DD-9777CCFEE24F}" destId="{00BF3D12-4061-AB45-89B0-278FC412DF2C}" srcOrd="0" destOrd="0" presId="urn:microsoft.com/office/officeart/2008/layout/LinedList"/>
    <dgm:cxn modelId="{4B71A5F8-D8CC-4548-BC75-1E13EC35DE0F}" type="presParOf" srcId="{2B769350-6149-194C-91DD-9777CCFEE24F}" destId="{147D227B-4490-064D-AD36-C0D1C0109A0F}" srcOrd="1" destOrd="0" presId="urn:microsoft.com/office/officeart/2008/layout/LinedList"/>
    <dgm:cxn modelId="{3D1A8105-40D5-2A45-834B-5EB4073A2DA7}" type="presParOf" srcId="{E0C68279-A1A7-F740-B618-B5DD013825DD}" destId="{1EA051F6-87FE-9147-BE7A-97AC4BA398DC}" srcOrd="4" destOrd="0" presId="urn:microsoft.com/office/officeart/2008/layout/LinedList"/>
    <dgm:cxn modelId="{38DB4647-FF2E-3843-8EFF-32E193F7D0E4}" type="presParOf" srcId="{E0C68279-A1A7-F740-B618-B5DD013825DD}" destId="{688F8D1C-8AF5-5A4E-99B6-30385EC2ED62}" srcOrd="5" destOrd="0" presId="urn:microsoft.com/office/officeart/2008/layout/LinedList"/>
    <dgm:cxn modelId="{5BC3A984-B2DF-8444-AB63-7D0A9B8F6E4D}" type="presParOf" srcId="{688F8D1C-8AF5-5A4E-99B6-30385EC2ED62}" destId="{DDB28BBA-69C5-5845-856E-72DC12652563}" srcOrd="0" destOrd="0" presId="urn:microsoft.com/office/officeart/2008/layout/LinedList"/>
    <dgm:cxn modelId="{0A924E20-C4DF-E54A-A579-B1378A550368}" type="presParOf" srcId="{688F8D1C-8AF5-5A4E-99B6-30385EC2ED62}" destId="{5DA3B396-97D3-D34E-947A-DB6D361A5F84}" srcOrd="1" destOrd="0" presId="urn:microsoft.com/office/officeart/2008/layout/LinedList"/>
    <dgm:cxn modelId="{51F78896-0A9D-424F-A7E8-337DAFF056A2}" type="presParOf" srcId="{E0C68279-A1A7-F740-B618-B5DD013825DD}" destId="{2383D311-5FC5-B84E-9F90-F69E763061B5}" srcOrd="6" destOrd="0" presId="urn:microsoft.com/office/officeart/2008/layout/LinedList"/>
    <dgm:cxn modelId="{1AA8A46C-04B0-EC41-870D-D7544CA8D06F}" type="presParOf" srcId="{E0C68279-A1A7-F740-B618-B5DD013825DD}" destId="{BCB51F9D-7ED8-094D-88E3-020CA02162EA}" srcOrd="7" destOrd="0" presId="urn:microsoft.com/office/officeart/2008/layout/LinedList"/>
    <dgm:cxn modelId="{094943F6-716D-3D49-86DB-44224E6D7419}" type="presParOf" srcId="{BCB51F9D-7ED8-094D-88E3-020CA02162EA}" destId="{9ADD35C2-C755-1E46-96C4-2404F4694363}" srcOrd="0" destOrd="0" presId="urn:microsoft.com/office/officeart/2008/layout/LinedList"/>
    <dgm:cxn modelId="{7CB5BBE6-0127-A841-8F24-8483B603E132}" type="presParOf" srcId="{BCB51F9D-7ED8-094D-88E3-020CA02162EA}" destId="{17DF670B-9D68-7E49-92F1-9DE2CEEB8345}" srcOrd="1" destOrd="0" presId="urn:microsoft.com/office/officeart/2008/layout/LinedList"/>
    <dgm:cxn modelId="{92610A09-E58E-204E-8687-00E02518CAD2}" type="presParOf" srcId="{E0C68279-A1A7-F740-B618-B5DD013825DD}" destId="{A9EC713E-43D0-5343-B229-9E7850555058}" srcOrd="8" destOrd="0" presId="urn:microsoft.com/office/officeart/2008/layout/LinedList"/>
    <dgm:cxn modelId="{6D15A7D1-BF7E-DF4B-AE19-AE39E3D71FA1}" type="presParOf" srcId="{E0C68279-A1A7-F740-B618-B5DD013825DD}" destId="{231700F5-6DD7-3C45-AF1D-F6C1C622EABB}" srcOrd="9" destOrd="0" presId="urn:microsoft.com/office/officeart/2008/layout/LinedList"/>
    <dgm:cxn modelId="{4EECF29A-A8AD-0548-84CD-F36874651C36}" type="presParOf" srcId="{231700F5-6DD7-3C45-AF1D-F6C1C622EABB}" destId="{33453CF6-D945-2949-879D-55DC83A3C77B}" srcOrd="0" destOrd="0" presId="urn:microsoft.com/office/officeart/2008/layout/LinedList"/>
    <dgm:cxn modelId="{87A033C9-EFAC-714A-9B0D-B58FD48B9711}" type="presParOf" srcId="{231700F5-6DD7-3C45-AF1D-F6C1C622EABB}" destId="{CB3487EA-FA59-BE41-9120-5C9021FD58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123EE-E5E0-3041-8702-FD41C8DD0619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B7644-62A4-A946-B1BC-7C548C4C4C40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To develop a query optimizer for MapReduce based spatial join algorithms.</a:t>
          </a:r>
        </a:p>
      </dsp:txBody>
      <dsp:txXfrm>
        <a:off x="681328" y="570834"/>
        <a:ext cx="4425508" cy="2747791"/>
      </dsp:txXfrm>
    </dsp:sp>
    <dsp:sp modelId="{60D5F1D8-3225-7944-82CD-31F704D5E568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610B3-02ED-F74D-BDD1-C20918216239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Traditional spatial join optimizations NOT suitable for MapReduce based algorithms</a:t>
          </a:r>
        </a:p>
      </dsp:txBody>
      <dsp:txXfrm>
        <a:off x="6299253" y="570834"/>
        <a:ext cx="4425508" cy="2747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6E1AD-52C5-AA4D-901C-CCB5899E53DE}">
      <dsp:nvSpPr>
        <dsp:cNvPr id="0" name=""/>
        <dsp:cNvSpPr/>
      </dsp:nvSpPr>
      <dsp:spPr>
        <a:xfrm>
          <a:off x="0" y="338174"/>
          <a:ext cx="6496050" cy="2217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58216" rIns="50416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Aims to find the least cost approach to do a spatial join for two input datasets R and 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Evaluates the cost of all possible options for the three decision points </a:t>
          </a:r>
        </a:p>
      </dsp:txBody>
      <dsp:txXfrm>
        <a:off x="0" y="338174"/>
        <a:ext cx="6496050" cy="2217600"/>
      </dsp:txXfrm>
    </dsp:sp>
    <dsp:sp modelId="{6B463604-8264-1648-A66A-3C618C4ED175}">
      <dsp:nvSpPr>
        <dsp:cNvPr id="0" name=""/>
        <dsp:cNvSpPr/>
      </dsp:nvSpPr>
      <dsp:spPr>
        <a:xfrm>
          <a:off x="324802" y="13454"/>
          <a:ext cx="454723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Cost based Optimizer:</a:t>
          </a:r>
          <a:endParaRPr lang="en-US" sz="2200" kern="1200"/>
        </a:p>
      </dsp:txBody>
      <dsp:txXfrm>
        <a:off x="356505" y="45157"/>
        <a:ext cx="4483829" cy="586034"/>
      </dsp:txXfrm>
    </dsp:sp>
    <dsp:sp modelId="{710C51A6-407A-DD41-B52F-174E1B9FDB71}">
      <dsp:nvSpPr>
        <dsp:cNvPr id="0" name=""/>
        <dsp:cNvSpPr/>
      </dsp:nvSpPr>
      <dsp:spPr>
        <a:xfrm>
          <a:off x="0" y="2999295"/>
          <a:ext cx="6496050" cy="155925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166" tIns="458216" rIns="50416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abstracts the developed cost model from cost based approach to three simple easy-to-check heuristic rules. </a:t>
          </a:r>
        </a:p>
      </dsp:txBody>
      <dsp:txXfrm>
        <a:off x="0" y="2999295"/>
        <a:ext cx="6496050" cy="1559250"/>
      </dsp:txXfrm>
    </dsp:sp>
    <dsp:sp modelId="{C8BE3B8C-FDC2-5940-A685-8A1972AFC8E2}">
      <dsp:nvSpPr>
        <dsp:cNvPr id="0" name=""/>
        <dsp:cNvSpPr/>
      </dsp:nvSpPr>
      <dsp:spPr>
        <a:xfrm>
          <a:off x="324802" y="2674574"/>
          <a:ext cx="4547235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Rule based Optimizer:</a:t>
          </a:r>
          <a:endParaRPr lang="en-US" sz="2200" kern="1200"/>
        </a:p>
      </dsp:txBody>
      <dsp:txXfrm>
        <a:off x="356505" y="2706277"/>
        <a:ext cx="4483829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F13CC-DA58-764B-96D9-22DFA2163CB7}">
      <dsp:nvSpPr>
        <dsp:cNvPr id="0" name=""/>
        <dsp:cNvSpPr/>
      </dsp:nvSpPr>
      <dsp:spPr>
        <a:xfrm>
          <a:off x="1299209" y="1428"/>
          <a:ext cx="5196839" cy="14644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= Cost of Partitioning + Cost of Joining</a:t>
          </a:r>
        </a:p>
      </dsp:txBody>
      <dsp:txXfrm>
        <a:off x="1299209" y="1428"/>
        <a:ext cx="5196839" cy="1464468"/>
      </dsp:txXfrm>
    </dsp:sp>
    <dsp:sp modelId="{6C5C21D0-595B-A445-9F18-622E3059228D}">
      <dsp:nvSpPr>
        <dsp:cNvPr id="0" name=""/>
        <dsp:cNvSpPr/>
      </dsp:nvSpPr>
      <dsp:spPr>
        <a:xfrm>
          <a:off x="0" y="1428"/>
          <a:ext cx="1299209" cy="146446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 of Spatial Join </a:t>
          </a:r>
        </a:p>
      </dsp:txBody>
      <dsp:txXfrm>
        <a:off x="0" y="1428"/>
        <a:ext cx="1299209" cy="1464468"/>
      </dsp:txXfrm>
    </dsp:sp>
    <dsp:sp modelId="{7B35C136-EE8C-B24E-982A-1907129AB3AC}">
      <dsp:nvSpPr>
        <dsp:cNvPr id="0" name=""/>
        <dsp:cNvSpPr/>
      </dsp:nvSpPr>
      <dsp:spPr>
        <a:xfrm>
          <a:off x="1299209" y="1553765"/>
          <a:ext cx="5196839" cy="14644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= Cost of estimating the partitioning boundaries + Actual cost of partitioning</a:t>
          </a:r>
        </a:p>
      </dsp:txBody>
      <dsp:txXfrm>
        <a:off x="1299209" y="1553765"/>
        <a:ext cx="5196839" cy="1464468"/>
      </dsp:txXfrm>
    </dsp:sp>
    <dsp:sp modelId="{DA4FAA3B-C10E-2F4E-9FA2-F9BA55392825}">
      <dsp:nvSpPr>
        <dsp:cNvPr id="0" name=""/>
        <dsp:cNvSpPr/>
      </dsp:nvSpPr>
      <dsp:spPr>
        <a:xfrm>
          <a:off x="0" y="1553765"/>
          <a:ext cx="1299209" cy="146446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 of Partitioning  </a:t>
          </a:r>
        </a:p>
      </dsp:txBody>
      <dsp:txXfrm>
        <a:off x="0" y="1553765"/>
        <a:ext cx="1299209" cy="1464468"/>
      </dsp:txXfrm>
    </dsp:sp>
    <dsp:sp modelId="{31C08EE7-B4A1-9144-979D-B9B9F2028FBC}">
      <dsp:nvSpPr>
        <dsp:cNvPr id="0" name=""/>
        <dsp:cNvSpPr/>
      </dsp:nvSpPr>
      <dsp:spPr>
        <a:xfrm>
          <a:off x="1299209" y="3106102"/>
          <a:ext cx="5196839" cy="14644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833" tIns="371975" rIns="100833" bIns="37197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= cost of moving the pairs of overlapping partitions into the same node + Actual cost of joining </a:t>
          </a:r>
        </a:p>
      </dsp:txBody>
      <dsp:txXfrm>
        <a:off x="1299209" y="3106102"/>
        <a:ext cx="5196839" cy="1464468"/>
      </dsp:txXfrm>
    </dsp:sp>
    <dsp:sp modelId="{7B1A74A5-60D7-D945-823D-4DC4644750D3}">
      <dsp:nvSpPr>
        <dsp:cNvPr id="0" name=""/>
        <dsp:cNvSpPr/>
      </dsp:nvSpPr>
      <dsp:spPr>
        <a:xfrm>
          <a:off x="0" y="3106102"/>
          <a:ext cx="1299209" cy="1464468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750" tIns="144657" rIns="68750" bIns="14465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 of Joining </a:t>
          </a:r>
        </a:p>
      </dsp:txBody>
      <dsp:txXfrm>
        <a:off x="0" y="3106102"/>
        <a:ext cx="1299209" cy="14644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93C18-A05B-D144-ADD7-0118F712D3FE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BB294-08B3-1D4E-BA92-24D2C411D705}">
      <dsp:nvSpPr>
        <dsp:cNvPr id="0" name=""/>
        <dsp:cNvSpPr/>
      </dsp:nvSpPr>
      <dsp:spPr>
        <a:xfrm>
          <a:off x="0" y="55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Delivered a full-fledged query optimizer for MapReduce-based spatial join algorithms </a:t>
          </a:r>
        </a:p>
      </dsp:txBody>
      <dsp:txXfrm>
        <a:off x="0" y="558"/>
        <a:ext cx="6496050" cy="914176"/>
      </dsp:txXfrm>
    </dsp:sp>
    <dsp:sp modelId="{29036CF9-359F-BA47-B8C2-8BA75CC85C07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F3D12-4061-AB45-89B0-278FC412DF2C}">
      <dsp:nvSpPr>
        <dsp:cNvPr id="0" name=""/>
        <dsp:cNvSpPr/>
      </dsp:nvSpPr>
      <dsp:spPr>
        <a:xfrm>
          <a:off x="0" y="914734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Covers extensive cases through a thorough classification</a:t>
          </a:r>
        </a:p>
      </dsp:txBody>
      <dsp:txXfrm>
        <a:off x="0" y="914734"/>
        <a:ext cx="6496050" cy="914176"/>
      </dsp:txXfrm>
    </dsp:sp>
    <dsp:sp modelId="{1EA051F6-87FE-9147-BE7A-97AC4BA398DC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28BBA-69C5-5845-856E-72DC12652563}">
      <dsp:nvSpPr>
        <dsp:cNvPr id="0" name=""/>
        <dsp:cNvSpPr/>
      </dsp:nvSpPr>
      <dsp:spPr>
        <a:xfrm>
          <a:off x="0" y="1828911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detailed cost model is developed for each possible case </a:t>
          </a:r>
        </a:p>
      </dsp:txBody>
      <dsp:txXfrm>
        <a:off x="0" y="1828911"/>
        <a:ext cx="6496050" cy="914176"/>
      </dsp:txXfrm>
    </dsp:sp>
    <dsp:sp modelId="{2383D311-5FC5-B84E-9F90-F69E763061B5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D35C2-C755-1E46-96C4-2404F4694363}">
      <dsp:nvSpPr>
        <dsp:cNvPr id="0" name=""/>
        <dsp:cNvSpPr/>
      </dsp:nvSpPr>
      <dsp:spPr>
        <a:xfrm>
          <a:off x="0" y="274308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provided a rule-based query optimizer that abstracts the developed cost model </a:t>
          </a:r>
        </a:p>
      </dsp:txBody>
      <dsp:txXfrm>
        <a:off x="0" y="2743088"/>
        <a:ext cx="6496050" cy="914176"/>
      </dsp:txXfrm>
    </dsp:sp>
    <dsp:sp modelId="{A9EC713E-43D0-5343-B229-9E7850555058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3CF6-D945-2949-879D-55DC83A3C77B}">
      <dsp:nvSpPr>
        <dsp:cNvPr id="0" name=""/>
        <dsp:cNvSpPr/>
      </dsp:nvSpPr>
      <dsp:spPr>
        <a:xfrm>
          <a:off x="0" y="3657265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Exhaustive experiments based on a real deployment inside SpatialHadoop, and based on real datasets of up to 500GB </a:t>
          </a:r>
        </a:p>
      </dsp:txBody>
      <dsp:txXfrm>
        <a:off x="0" y="3657265"/>
        <a:ext cx="6496050" cy="91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4D4B-F9EB-C14C-93E3-0434583414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Spatial Joins in MapReduce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68619-117D-0D46-93CC-6BD44B178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Ibrahim </a:t>
            </a:r>
            <a:r>
              <a:rPr lang="en-US" dirty="0" err="1"/>
              <a:t>Sabek</a:t>
            </a:r>
            <a:r>
              <a:rPr lang="en-US" dirty="0"/>
              <a:t> &amp; Mohamed F. </a:t>
            </a:r>
            <a:r>
              <a:rPr lang="en-US" dirty="0" err="1"/>
              <a:t>Mokbel</a:t>
            </a:r>
            <a:endParaRPr lang="en-US" dirty="0"/>
          </a:p>
          <a:p>
            <a:endParaRPr lang="en-US" dirty="0"/>
          </a:p>
          <a:p>
            <a:r>
              <a:rPr lang="en-US" dirty="0"/>
              <a:t>									Presented by: Achyuth Madhav Diwakar</a:t>
            </a:r>
          </a:p>
        </p:txBody>
      </p:sp>
    </p:spTree>
    <p:extLst>
      <p:ext uri="{BB962C8B-B14F-4D97-AF65-F5344CB8AC3E}">
        <p14:creationId xmlns:p14="http://schemas.microsoft.com/office/powerpoint/2010/main" val="110990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1A88-D00E-AF42-AA32-ACBCACF0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No Spatial Partitioning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30E8-984A-E845-9AC0-7F67E920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Default Hadoop HDFS partitioning</a:t>
            </a:r>
            <a:r>
              <a:rPr lang="en-US" dirty="0"/>
              <a:t>: Fixed block sizes (say 128 MB) with no regard to spatial data.</a:t>
            </a:r>
          </a:p>
          <a:p>
            <a:r>
              <a:rPr lang="en-US" dirty="0"/>
              <a:t>Considered Non – partitioned</a:t>
            </a:r>
          </a:p>
          <a:p>
            <a:r>
              <a:rPr lang="en-US" b="1" dirty="0"/>
              <a:t>Partitioning Phase: </a:t>
            </a:r>
            <a:endParaRPr lang="en-US" dirty="0"/>
          </a:p>
          <a:p>
            <a:pPr lvl="1"/>
            <a:r>
              <a:rPr lang="en-US" dirty="0"/>
              <a:t>Should avoid nested loop joins!</a:t>
            </a:r>
          </a:p>
          <a:p>
            <a:pPr lvl="1"/>
            <a:r>
              <a:rPr lang="en-US" dirty="0"/>
              <a:t>Partitions the two input files R and S using the same partitioning scheme P </a:t>
            </a:r>
          </a:p>
          <a:p>
            <a:pPr lvl="1"/>
            <a:r>
              <a:rPr lang="en-US" dirty="0"/>
              <a:t>Both datasets must be taken together by size – proportional sampling and one in memory index P is built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02EED-644E-DF4D-87BE-E6F9731AFA7B}"/>
              </a:ext>
            </a:extLst>
          </p:cNvPr>
          <p:cNvSpPr/>
          <p:nvPr/>
        </p:nvSpPr>
        <p:spPr bwMode="auto">
          <a:xfrm>
            <a:off x="7665367" y="3004325"/>
            <a:ext cx="190046" cy="209866"/>
          </a:xfrm>
          <a:prstGeom prst="rect">
            <a:avLst/>
          </a:prstGeom>
          <a:solidFill>
            <a:srgbClr val="0432FF"/>
          </a:solidFill>
          <a:ln w="2540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D25BE-9BEF-B14F-9879-C7530A92A7B4}"/>
              </a:ext>
            </a:extLst>
          </p:cNvPr>
          <p:cNvSpPr/>
          <p:nvPr/>
        </p:nvSpPr>
        <p:spPr bwMode="auto">
          <a:xfrm>
            <a:off x="9082888" y="2991788"/>
            <a:ext cx="190046" cy="209866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E32FBD-0396-D44A-B00A-FF0E0206B405}"/>
              </a:ext>
            </a:extLst>
          </p:cNvPr>
          <p:cNvSpPr/>
          <p:nvPr/>
        </p:nvSpPr>
        <p:spPr bwMode="auto">
          <a:xfrm>
            <a:off x="9576733" y="3409271"/>
            <a:ext cx="233716" cy="230390"/>
          </a:xfrm>
          <a:prstGeom prst="ellipse">
            <a:avLst/>
          </a:prstGeom>
          <a:solidFill>
            <a:srgbClr val="FF9300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A56114-1A91-4547-B11B-9410EFFD8F03}"/>
              </a:ext>
            </a:extLst>
          </p:cNvPr>
          <p:cNvSpPr/>
          <p:nvPr/>
        </p:nvSpPr>
        <p:spPr bwMode="auto">
          <a:xfrm>
            <a:off x="9122821" y="3423170"/>
            <a:ext cx="233716" cy="230390"/>
          </a:xfrm>
          <a:prstGeom prst="ellipse">
            <a:avLst/>
          </a:prstGeom>
          <a:solidFill>
            <a:srgbClr val="7A0019"/>
          </a:solidFill>
          <a:ln w="25400" cap="flat" cmpd="sng" algn="ctr">
            <a:solidFill>
              <a:srgbClr val="7A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36A408-3392-1148-97EC-407DF6C474E1}"/>
              </a:ext>
            </a:extLst>
          </p:cNvPr>
          <p:cNvSpPr/>
          <p:nvPr/>
        </p:nvSpPr>
        <p:spPr bwMode="auto">
          <a:xfrm>
            <a:off x="8650335" y="3423170"/>
            <a:ext cx="233716" cy="230390"/>
          </a:xfrm>
          <a:prstGeom prst="ellipse">
            <a:avLst/>
          </a:prstGeom>
          <a:solidFill>
            <a:srgbClr val="00FDFF"/>
          </a:solidFill>
          <a:ln w="25400" cap="flat" cmpd="sng" algn="ctr">
            <a:solidFill>
              <a:srgbClr val="00F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F22218-2C25-EA4F-99FC-BA207D1BD4BF}"/>
              </a:ext>
            </a:extLst>
          </p:cNvPr>
          <p:cNvSpPr/>
          <p:nvPr/>
        </p:nvSpPr>
        <p:spPr bwMode="auto">
          <a:xfrm>
            <a:off x="8159065" y="3414246"/>
            <a:ext cx="233716" cy="230390"/>
          </a:xfrm>
          <a:prstGeom prst="ellipse">
            <a:avLst/>
          </a:prstGeom>
          <a:solidFill>
            <a:srgbClr val="FF40FF"/>
          </a:solidFill>
          <a:ln w="2540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10E15-EBC4-7E43-A0E2-0C69FFCBF3CA}"/>
              </a:ext>
            </a:extLst>
          </p:cNvPr>
          <p:cNvSpPr/>
          <p:nvPr/>
        </p:nvSpPr>
        <p:spPr bwMode="auto">
          <a:xfrm>
            <a:off x="7665367" y="3427464"/>
            <a:ext cx="233716" cy="230390"/>
          </a:xfrm>
          <a:prstGeom prst="ellipse">
            <a:avLst/>
          </a:prstGeom>
          <a:solidFill>
            <a:srgbClr val="00FA00"/>
          </a:solidFill>
          <a:ln w="25400" cap="flat" cmpd="sng" algn="ctr">
            <a:solidFill>
              <a:srgbClr val="00F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927759-FD18-B548-9966-7F866C97BAC4}"/>
              </a:ext>
            </a:extLst>
          </p:cNvPr>
          <p:cNvSpPr/>
          <p:nvPr/>
        </p:nvSpPr>
        <p:spPr bwMode="auto">
          <a:xfrm>
            <a:off x="7132317" y="3419576"/>
            <a:ext cx="233716" cy="230390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F62E7E-202A-894B-B5E2-038EE89028E8}"/>
              </a:ext>
            </a:extLst>
          </p:cNvPr>
          <p:cNvCxnSpPr>
            <a:endCxn id="11" idx="7"/>
          </p:cNvCxnSpPr>
          <p:nvPr/>
        </p:nvCxnSpPr>
        <p:spPr bwMode="auto">
          <a:xfrm flipH="1">
            <a:off x="7331806" y="3193659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FFAFE9-6F94-3346-8619-3E8DFA63527D}"/>
              </a:ext>
            </a:extLst>
          </p:cNvPr>
          <p:cNvCxnSpPr>
            <a:endCxn id="10" idx="0"/>
          </p:cNvCxnSpPr>
          <p:nvPr/>
        </p:nvCxnSpPr>
        <p:spPr bwMode="auto">
          <a:xfrm>
            <a:off x="7764101" y="3220155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874C-6B6C-E547-B604-0AB86A267E20}"/>
              </a:ext>
            </a:extLst>
          </p:cNvPr>
          <p:cNvCxnSpPr>
            <a:stCxn id="4" idx="2"/>
            <a:endCxn id="9" idx="1"/>
          </p:cNvCxnSpPr>
          <p:nvPr/>
        </p:nvCxnSpPr>
        <p:spPr bwMode="auto">
          <a:xfrm>
            <a:off x="7760390" y="3214191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2911DB-D9CA-7F47-B462-02D593C73976}"/>
              </a:ext>
            </a:extLst>
          </p:cNvPr>
          <p:cNvCxnSpPr>
            <a:cxnSpLocks/>
          </p:cNvCxnSpPr>
          <p:nvPr/>
        </p:nvCxnSpPr>
        <p:spPr bwMode="auto">
          <a:xfrm flipH="1">
            <a:off x="8773817" y="3196497"/>
            <a:ext cx="397157" cy="25965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8FE234-1EEF-1D4F-8A37-2399050532D3}"/>
              </a:ext>
            </a:extLst>
          </p:cNvPr>
          <p:cNvCxnSpPr>
            <a:cxnSpLocks/>
          </p:cNvCxnSpPr>
          <p:nvPr/>
        </p:nvCxnSpPr>
        <p:spPr bwMode="auto">
          <a:xfrm>
            <a:off x="9206112" y="3222993"/>
            <a:ext cx="18124" cy="207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7FF8EF-AC00-314A-B7BA-3C398AE2088C}"/>
              </a:ext>
            </a:extLst>
          </p:cNvPr>
          <p:cNvCxnSpPr>
            <a:cxnSpLocks/>
          </p:cNvCxnSpPr>
          <p:nvPr/>
        </p:nvCxnSpPr>
        <p:spPr bwMode="auto">
          <a:xfrm>
            <a:off x="9202401" y="3217029"/>
            <a:ext cx="432902" cy="2337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B435A9-7E77-7A42-99AE-EE52C40C57F9}"/>
              </a:ext>
            </a:extLst>
          </p:cNvPr>
          <p:cNvCxnSpPr>
            <a:endCxn id="11" idx="7"/>
          </p:cNvCxnSpPr>
          <p:nvPr/>
        </p:nvCxnSpPr>
        <p:spPr bwMode="auto">
          <a:xfrm flipH="1">
            <a:off x="7331806" y="3210610"/>
            <a:ext cx="1826304" cy="2427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96A1CA-7124-824F-BF96-C7EC3CDDB96A}"/>
              </a:ext>
            </a:extLst>
          </p:cNvPr>
          <p:cNvCxnSpPr>
            <a:cxnSpLocks/>
            <a:endCxn id="10" idx="7"/>
          </p:cNvCxnSpPr>
          <p:nvPr/>
        </p:nvCxnSpPr>
        <p:spPr bwMode="auto">
          <a:xfrm flipH="1">
            <a:off x="7864856" y="3214191"/>
            <a:ext cx="1278015" cy="2470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C020BB-FEAA-3142-BB9B-85899E65B716}"/>
              </a:ext>
            </a:extLst>
          </p:cNvPr>
          <p:cNvCxnSpPr>
            <a:stCxn id="5" idx="2"/>
            <a:endCxn id="9" idx="7"/>
          </p:cNvCxnSpPr>
          <p:nvPr/>
        </p:nvCxnSpPr>
        <p:spPr bwMode="auto">
          <a:xfrm flipH="1">
            <a:off x="8358554" y="3201654"/>
            <a:ext cx="819357" cy="246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5E96CD-AE44-744D-B08C-048D53FA4F5F}"/>
              </a:ext>
            </a:extLst>
          </p:cNvPr>
          <p:cNvCxnSpPr>
            <a:stCxn id="6" idx="1"/>
          </p:cNvCxnSpPr>
          <p:nvPr/>
        </p:nvCxnSpPr>
        <p:spPr bwMode="auto">
          <a:xfrm flipH="1" flipV="1">
            <a:off x="7735541" y="3228500"/>
            <a:ext cx="1875419" cy="2145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96A0F9-F716-C849-9AA7-818F09C359B2}"/>
              </a:ext>
            </a:extLst>
          </p:cNvPr>
          <p:cNvCxnSpPr>
            <a:stCxn id="7" idx="1"/>
          </p:cNvCxnSpPr>
          <p:nvPr/>
        </p:nvCxnSpPr>
        <p:spPr bwMode="auto">
          <a:xfrm flipH="1" flipV="1">
            <a:off x="7740234" y="3232082"/>
            <a:ext cx="1416814" cy="2248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E57D11-9D02-C543-9F34-912FB113555D}"/>
              </a:ext>
            </a:extLst>
          </p:cNvPr>
          <p:cNvCxnSpPr>
            <a:stCxn id="8" idx="1"/>
          </p:cNvCxnSpPr>
          <p:nvPr/>
        </p:nvCxnSpPr>
        <p:spPr bwMode="auto">
          <a:xfrm flipH="1" flipV="1">
            <a:off x="7727684" y="3243348"/>
            <a:ext cx="956878" cy="2135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CBF38E-3E48-9642-9EA5-D0778FDE9194}"/>
              </a:ext>
            </a:extLst>
          </p:cNvPr>
          <p:cNvSpPr txBox="1"/>
          <p:nvPr/>
        </p:nvSpPr>
        <p:spPr>
          <a:xfrm>
            <a:off x="9523997" y="2892495"/>
            <a:ext cx="130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Fire stations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4D0B8-CAAF-7E4E-8803-FC7C6B3700A9}"/>
              </a:ext>
            </a:extLst>
          </p:cNvPr>
          <p:cNvSpPr txBox="1"/>
          <p:nvPr/>
        </p:nvSpPr>
        <p:spPr>
          <a:xfrm>
            <a:off x="9829805" y="3319300"/>
            <a:ext cx="878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B6CDE5-643E-4E48-BAC9-976B5378A9DB}"/>
              </a:ext>
            </a:extLst>
          </p:cNvPr>
          <p:cNvSpPr txBox="1"/>
          <p:nvPr/>
        </p:nvSpPr>
        <p:spPr>
          <a:xfrm>
            <a:off x="7107113" y="3736291"/>
            <a:ext cx="3951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Fig. from Dr. Magdy’s slides on spatial queries</a:t>
            </a:r>
          </a:p>
        </p:txBody>
      </p:sp>
    </p:spTree>
    <p:extLst>
      <p:ext uri="{BB962C8B-B14F-4D97-AF65-F5344CB8AC3E}">
        <p14:creationId xmlns:p14="http://schemas.microsoft.com/office/powerpoint/2010/main" val="21102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988C142E-CC9F-44B8-8D5D-31AAC6048B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94BCDA-357F-41B2-B8DF-AE01C13BE9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DFB004C-C794-45CE-846D-166C532D64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page3image3892256">
            <a:extLst>
              <a:ext uri="{FF2B5EF4-FFF2-40B4-BE49-F238E27FC236}">
                <a16:creationId xmlns:a16="http://schemas.microsoft.com/office/drawing/2014/main" id="{D1BF9FCD-2EA3-D84F-9F94-7385153A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44" y="2347720"/>
            <a:ext cx="2229443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3image3873440">
            <a:extLst>
              <a:ext uri="{FF2B5EF4-FFF2-40B4-BE49-F238E27FC236}">
                <a16:creationId xmlns:a16="http://schemas.microsoft.com/office/drawing/2014/main" id="{629ED7F8-1242-E24E-BFFA-8E9C4706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31" y="2347720"/>
            <a:ext cx="2229443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A23BAE-F70D-A744-BF16-DF428934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Case 1: No Spatial Partitioning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3E5D0-994E-4749-A0DD-5EDAAF13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Decision Point 1: Partitioning Options</a:t>
            </a:r>
          </a:p>
          <a:p>
            <a:pPr lvl="1">
              <a:lnSpc>
                <a:spcPct val="90000"/>
              </a:lnSpc>
            </a:pPr>
            <a:endParaRPr lang="en-US" sz="1400" b="1" dirty="0"/>
          </a:p>
          <a:p>
            <a:pPr lvl="1">
              <a:lnSpc>
                <a:spcPct val="90000"/>
              </a:lnSpc>
            </a:pPr>
            <a:r>
              <a:rPr lang="en-US" sz="1400" b="1" dirty="0"/>
              <a:t>Option1:Grid: Creates equal sized cells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Option2:QuadTree: in-memory quad-tree using the sampled data.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Option 3: </a:t>
            </a:r>
            <a:r>
              <a:rPr lang="en-US" sz="1400" b="1" dirty="0" err="1"/>
              <a:t>KDTree</a:t>
            </a:r>
            <a:r>
              <a:rPr lang="en-US" sz="1400" b="1" dirty="0"/>
              <a:t>: constructs an in-memory </a:t>
            </a:r>
            <a:r>
              <a:rPr lang="en-US" sz="1400" b="1" dirty="0" err="1"/>
              <a:t>KDTree</a:t>
            </a:r>
            <a:r>
              <a:rPr lang="en-US" sz="1400" b="1" dirty="0"/>
              <a:t> using sampled data.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Option 4: STR: builds the in-memory index by bulk loading an R-tree using the STR bulk loading algorithm 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Option 5: STR+. This technique is similar to STR, except that objects that overlap with multiple cells are replicated.</a:t>
            </a:r>
          </a:p>
        </p:txBody>
      </p:sp>
    </p:spTree>
    <p:extLst>
      <p:ext uri="{BB962C8B-B14F-4D97-AF65-F5344CB8AC3E}">
        <p14:creationId xmlns:p14="http://schemas.microsoft.com/office/powerpoint/2010/main" val="252984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 descr="page3image3877248">
            <a:extLst>
              <a:ext uri="{FF2B5EF4-FFF2-40B4-BE49-F238E27FC236}">
                <a16:creationId xmlns:a16="http://schemas.microsoft.com/office/drawing/2014/main" id="{BC54B7B5-42F3-6F48-988F-643D2CD3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92" y="1719092"/>
            <a:ext cx="5449889" cy="34198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C543E-43F6-514B-9C00-B56B20D1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Case 1: No Spatial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14EF9-4CB0-DC4C-9358-CFAF60FD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Joining Phase: </a:t>
            </a:r>
            <a:endParaRPr lang="en-US" dirty="0">
              <a:solidFill>
                <a:srgbClr val="EBEBEB"/>
              </a:solidFill>
            </a:endParaRPr>
          </a:p>
          <a:p>
            <a:pPr lvl="1"/>
            <a:r>
              <a:rPr lang="en-US" dirty="0">
                <a:solidFill>
                  <a:srgbClr val="EBEBEB"/>
                </a:solidFill>
              </a:rPr>
              <a:t>R &amp; S will have the same MBRs.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Therefore, one-to-one join can be performed.</a:t>
            </a:r>
          </a:p>
          <a:p>
            <a:pPr lvl="1"/>
            <a:r>
              <a:rPr lang="en-US" dirty="0">
                <a:solidFill>
                  <a:srgbClr val="EBEBEB"/>
                </a:solidFill>
              </a:rPr>
              <a:t>Duplicate avoidance technique to ensure only one pair of joined objects</a:t>
            </a:r>
          </a:p>
        </p:txBody>
      </p:sp>
    </p:spTree>
    <p:extLst>
      <p:ext uri="{BB962C8B-B14F-4D97-AF65-F5344CB8AC3E}">
        <p14:creationId xmlns:p14="http://schemas.microsoft.com/office/powerpoint/2010/main" val="48051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9373B-D6E7-B940-B859-9DE1C65B1F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/>
          </a:blip>
          <a:srcRect t="-225" r="-2" b="4837"/>
          <a:stretch/>
        </p:blipFill>
        <p:spPr>
          <a:xfrm>
            <a:off x="4348931" y="42862"/>
            <a:ext cx="7843069" cy="67579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68F11-070F-BF40-A1D9-643F63DC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Spatial Join with MapReduce</a:t>
            </a:r>
          </a:p>
        </p:txBody>
      </p:sp>
    </p:spTree>
    <p:extLst>
      <p:ext uri="{BB962C8B-B14F-4D97-AF65-F5344CB8AC3E}">
        <p14:creationId xmlns:p14="http://schemas.microsoft.com/office/powerpoint/2010/main" val="99310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169" name="Picture 1" descr="page3image3895616">
            <a:extLst>
              <a:ext uri="{FF2B5EF4-FFF2-40B4-BE49-F238E27FC236}">
                <a16:creationId xmlns:a16="http://schemas.microsoft.com/office/drawing/2014/main" id="{95CAB9D6-282D-3645-B380-AAB71703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08" y="1142999"/>
            <a:ext cx="3194075" cy="2746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page3image3874336">
            <a:extLst>
              <a:ext uri="{FF2B5EF4-FFF2-40B4-BE49-F238E27FC236}">
                <a16:creationId xmlns:a16="http://schemas.microsoft.com/office/drawing/2014/main" id="{F4B994D4-56F8-4742-8C99-207F5645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08" y="3951620"/>
            <a:ext cx="2773640" cy="23853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16C20-47F2-9E4A-9E91-F8ECE60A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Case 2: One Spatial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F5AD-1BE0-DF46-BD0E-FFB16686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Partitioning Phase:</a:t>
            </a:r>
          </a:p>
          <a:p>
            <a:pPr lvl="1"/>
            <a:r>
              <a:rPr lang="en-US" b="1" dirty="0"/>
              <a:t>Decision Point 2: </a:t>
            </a:r>
            <a:r>
              <a:rPr lang="en-US" dirty="0"/>
              <a:t>To ignore R-partitioning and repartition both like Case 1? </a:t>
            </a:r>
            <a:r>
              <a:rPr lang="en-US" b="1" dirty="0"/>
              <a:t>OR </a:t>
            </a:r>
            <a:r>
              <a:rPr lang="en-US" dirty="0"/>
              <a:t>Partition just S on the same scheme as R</a:t>
            </a:r>
          </a:p>
          <a:p>
            <a:pPr lvl="1"/>
            <a:r>
              <a:rPr lang="en-US" b="1" dirty="0"/>
              <a:t>Options:</a:t>
            </a:r>
          </a:p>
          <a:p>
            <a:pPr lvl="2"/>
            <a:r>
              <a:rPr lang="en-US" b="1" dirty="0"/>
              <a:t>Repartition R &amp; S using options from Case 1</a:t>
            </a:r>
          </a:p>
          <a:p>
            <a:pPr lvl="2"/>
            <a:r>
              <a:rPr lang="en-US" b="1" dirty="0"/>
              <a:t>Partition S using the boundaries of 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4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23">
            <a:extLst>
              <a:ext uri="{FF2B5EF4-FFF2-40B4-BE49-F238E27FC236}">
                <a16:creationId xmlns:a16="http://schemas.microsoft.com/office/drawing/2014/main" id="{5262E9D7-B5C1-4E6C-B3EF-2F48077054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A319F0A6-8D80-4254-82B7-1A9297F3D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E90C33-6704-48A9-B1BE-DEEF3304A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page3image3895616">
            <a:extLst>
              <a:ext uri="{FF2B5EF4-FFF2-40B4-BE49-F238E27FC236}">
                <a16:creationId xmlns:a16="http://schemas.microsoft.com/office/drawing/2014/main" id="{0F461F36-65BB-4A45-B6EB-8BC8370F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05" y="1152983"/>
            <a:ext cx="2514602" cy="21625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ge3image3874336">
            <a:extLst>
              <a:ext uri="{FF2B5EF4-FFF2-40B4-BE49-F238E27FC236}">
                <a16:creationId xmlns:a16="http://schemas.microsoft.com/office/drawing/2014/main" id="{52A01699-8496-894C-B2BF-52EF4738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66" y="1143000"/>
            <a:ext cx="2514602" cy="21625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C8C7DA03-3808-49BC-946F-ECACEAE88D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3" name="Picture 1" descr="page3image3877472">
            <a:extLst>
              <a:ext uri="{FF2B5EF4-FFF2-40B4-BE49-F238E27FC236}">
                <a16:creationId xmlns:a16="http://schemas.microsoft.com/office/drawing/2014/main" id="{6EBA1865-2D16-EA40-AD99-36E824CEE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34" y="3993648"/>
            <a:ext cx="4291465" cy="2692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786D0-F1CF-1C4C-9791-10A4C20A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sz="3900"/>
              <a:t>Case 2: One Spatial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9976-F43E-F947-8B06-73ABB27A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b="1"/>
              <a:t>Joining Phase:</a:t>
            </a:r>
          </a:p>
          <a:p>
            <a:pPr lvl="1"/>
            <a:r>
              <a:rPr lang="en-US" b="1"/>
              <a:t>All options result in same partitioning scheme for R &amp; S</a:t>
            </a:r>
          </a:p>
          <a:p>
            <a:pPr lvl="1"/>
            <a:r>
              <a:rPr lang="en-US" b="1"/>
              <a:t>One-to-one join on corresponding partitions</a:t>
            </a:r>
          </a:p>
        </p:txBody>
      </p:sp>
    </p:spTree>
    <p:extLst>
      <p:ext uri="{BB962C8B-B14F-4D97-AF65-F5344CB8AC3E}">
        <p14:creationId xmlns:p14="http://schemas.microsoft.com/office/powerpoint/2010/main" val="236985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9373B-D6E7-B940-B859-9DE1C65B1F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/>
          </a:blip>
          <a:srcRect t="-225" r="-2" b="4837"/>
          <a:stretch/>
        </p:blipFill>
        <p:spPr>
          <a:xfrm>
            <a:off x="4348931" y="42862"/>
            <a:ext cx="7843069" cy="675798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68F11-070F-BF40-A1D9-643F63DC0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Spatial Join with MapReduce</a:t>
            </a:r>
          </a:p>
        </p:txBody>
      </p:sp>
    </p:spTree>
    <p:extLst>
      <p:ext uri="{BB962C8B-B14F-4D97-AF65-F5344CB8AC3E}">
        <p14:creationId xmlns:p14="http://schemas.microsoft.com/office/powerpoint/2010/main" val="316755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16C20-47F2-9E4A-9E91-F8ECE60A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Case 3: Two Spatial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F5AD-1BE0-DF46-BD0E-FFB16686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Partitioning Phase:</a:t>
            </a:r>
          </a:p>
          <a:p>
            <a:pPr lvl="1"/>
            <a:r>
              <a:rPr lang="en-US" b="1" dirty="0"/>
              <a:t>Decision Point 3: </a:t>
            </a:r>
          </a:p>
          <a:p>
            <a:pPr lvl="2"/>
            <a:r>
              <a:rPr lang="en-US" dirty="0"/>
              <a:t>To ignore R-partitioning and repartition both like Case 1? </a:t>
            </a:r>
            <a:r>
              <a:rPr lang="en-US" b="1" dirty="0"/>
              <a:t>OR </a:t>
            </a:r>
          </a:p>
          <a:p>
            <a:pPr lvl="2"/>
            <a:r>
              <a:rPr lang="en-US" dirty="0"/>
              <a:t>Partition just S on the same scheme as R </a:t>
            </a:r>
            <a:r>
              <a:rPr lang="en-US" b="1" dirty="0"/>
              <a:t>OR</a:t>
            </a:r>
            <a:endParaRPr lang="en-US" dirty="0"/>
          </a:p>
          <a:p>
            <a:pPr lvl="2"/>
            <a:r>
              <a:rPr lang="en-US" dirty="0"/>
              <a:t>Partition just R on the same scheme as S </a:t>
            </a:r>
            <a:r>
              <a:rPr lang="en-US" b="1" dirty="0"/>
              <a:t>OR</a:t>
            </a:r>
          </a:p>
          <a:p>
            <a:pPr lvl="2"/>
            <a:r>
              <a:rPr lang="en-US" dirty="0"/>
              <a:t>Skip partitioning and join directly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9217" name="Picture 1" descr="page4image5900704">
            <a:extLst>
              <a:ext uri="{FF2B5EF4-FFF2-40B4-BE49-F238E27FC236}">
                <a16:creationId xmlns:a16="http://schemas.microsoft.com/office/drawing/2014/main" id="{16EA040E-1D7E-A144-BD5E-7F82DD1C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94" y="1654491"/>
            <a:ext cx="3650415" cy="35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6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16C20-47F2-9E4A-9E91-F8ECE60A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Case 3: Two Spatial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F5AD-1BE0-DF46-BD0E-FFB16686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Partitioning Phase:</a:t>
            </a:r>
          </a:p>
          <a:p>
            <a:pPr lvl="1"/>
            <a:r>
              <a:rPr lang="en-US" b="1" dirty="0"/>
              <a:t>Options:</a:t>
            </a:r>
          </a:p>
          <a:p>
            <a:pPr lvl="2"/>
            <a:r>
              <a:rPr lang="en-US" b="1" dirty="0"/>
              <a:t>Repartition R &amp; S using options from Case 1</a:t>
            </a:r>
          </a:p>
          <a:p>
            <a:pPr lvl="3"/>
            <a:r>
              <a:rPr lang="en-US" b="1" dirty="0"/>
              <a:t>Results in one-to-one join</a:t>
            </a:r>
          </a:p>
          <a:p>
            <a:pPr lvl="2"/>
            <a:r>
              <a:rPr lang="en-US" b="1" dirty="0"/>
              <a:t>Partition S using the boundaries of R OR vice versa from Case 2</a:t>
            </a:r>
          </a:p>
          <a:p>
            <a:pPr lvl="3"/>
            <a:r>
              <a:rPr lang="en-US" b="1" dirty="0"/>
              <a:t>Results in one-to-one join</a:t>
            </a:r>
          </a:p>
          <a:p>
            <a:pPr lvl="2"/>
            <a:r>
              <a:rPr lang="en-US" b="1" dirty="0"/>
              <a:t>Perform join directly</a:t>
            </a:r>
          </a:p>
          <a:p>
            <a:pPr lvl="3"/>
            <a:r>
              <a:rPr lang="en-US" b="1" dirty="0"/>
              <a:t>Could be one-to-one or one-to-many join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9217" name="Picture 1" descr="page4image5900704">
            <a:extLst>
              <a:ext uri="{FF2B5EF4-FFF2-40B4-BE49-F238E27FC236}">
                <a16:creationId xmlns:a16="http://schemas.microsoft.com/office/drawing/2014/main" id="{16EA040E-1D7E-A144-BD5E-7F82DD1CD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94" y="1654491"/>
            <a:ext cx="3650415" cy="35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4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23">
            <a:extLst>
              <a:ext uri="{FF2B5EF4-FFF2-40B4-BE49-F238E27FC236}">
                <a16:creationId xmlns:a16="http://schemas.microsoft.com/office/drawing/2014/main" id="{5262E9D7-B5C1-4E6C-B3EF-2F48077054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5">
            <a:extLst>
              <a:ext uri="{FF2B5EF4-FFF2-40B4-BE49-F238E27FC236}">
                <a16:creationId xmlns:a16="http://schemas.microsoft.com/office/drawing/2014/main" id="{A319F0A6-8D80-4254-82B7-1A9297F3D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E90C33-6704-48A9-B1BE-DEEF3304A5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8C7DA03-3808-49BC-946F-ECACEAE88D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786D0-F1CF-1C4C-9791-10A4C20A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sz="3900" dirty="0"/>
              <a:t>Case 3: Two Spatial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9976-F43E-F947-8B06-73ABB27A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b="1" dirty="0"/>
              <a:t>Joining Phase:</a:t>
            </a:r>
          </a:p>
          <a:p>
            <a:pPr lvl="1"/>
            <a:r>
              <a:rPr lang="en-US" b="1" dirty="0"/>
              <a:t>Direct join shown here</a:t>
            </a:r>
          </a:p>
          <a:p>
            <a:pPr lvl="1"/>
            <a:r>
              <a:rPr lang="en-US" b="1" dirty="0"/>
              <a:t>One-to-many join occurs</a:t>
            </a:r>
          </a:p>
        </p:txBody>
      </p:sp>
      <p:pic>
        <p:nvPicPr>
          <p:cNvPr id="11" name="Picture 1" descr="page4image5900704">
            <a:extLst>
              <a:ext uri="{FF2B5EF4-FFF2-40B4-BE49-F238E27FC236}">
                <a16:creationId xmlns:a16="http://schemas.microsoft.com/office/drawing/2014/main" id="{80EC04FA-8727-F547-8F15-9317EDA6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84" y="452718"/>
            <a:ext cx="3650415" cy="35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page4image5900032">
            <a:extLst>
              <a:ext uri="{FF2B5EF4-FFF2-40B4-BE49-F238E27FC236}">
                <a16:creationId xmlns:a16="http://schemas.microsoft.com/office/drawing/2014/main" id="{F3B54549-A989-0142-8702-0DF4E34F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84" y="4150658"/>
            <a:ext cx="3761622" cy="25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4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10B541F0-7F6E-402E-84D8-CF96EACA5F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2F7E335-851A-4CAE-B09F-E657819D46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B0B08F-E950-AE47-B84F-13D30F9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Problem Statement and 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E4A040-CB63-4848-BB97-0A5A17A1B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5347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152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0E6ED-EFF7-B541-8B8B-ED350D6C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Optimizer Flavors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8CFC7-AB5E-4C8B-9D3A-7E27F92E8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3169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441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CE7A5-F594-5446-A9AF-B1ED371C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Cost Optimizer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422786-F505-4598-A319-4DB8E20618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6334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39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71D9B-0054-B749-843E-0BBFF631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Cost in 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83CB-8657-6D41-9773-178DE47F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7" y="1324610"/>
            <a:ext cx="5411787" cy="4318953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b="1" dirty="0"/>
              <a:t>Estimation Cost: </a:t>
            </a:r>
          </a:p>
          <a:p>
            <a:pPr lvl="1"/>
            <a:r>
              <a:rPr lang="en-US" b="1" dirty="0"/>
              <a:t>ZERO for grid</a:t>
            </a:r>
          </a:p>
          <a:p>
            <a:pPr lvl="1"/>
            <a:r>
              <a:rPr lang="en-US" b="1" dirty="0"/>
              <a:t>Similar for all other options, calculated experimentally</a:t>
            </a:r>
          </a:p>
          <a:p>
            <a:r>
              <a:rPr lang="en-US" b="1" dirty="0"/>
              <a:t>Partitioning Cost:</a:t>
            </a:r>
          </a:p>
          <a:p>
            <a:pPr lvl="1"/>
            <a:r>
              <a:rPr lang="en-US" b="1" dirty="0"/>
              <a:t>Depends on the number of spatial partitions</a:t>
            </a:r>
          </a:p>
          <a:p>
            <a:pPr lvl="1"/>
            <a:r>
              <a:rPr lang="en-US" b="1" dirty="0"/>
              <a:t>Number of partitions determined by:</a:t>
            </a:r>
          </a:p>
          <a:p>
            <a:pPr lvl="2"/>
            <a:r>
              <a:rPr lang="en-US" b="1" dirty="0"/>
              <a:t>No. of partitions for larger input</a:t>
            </a:r>
          </a:p>
          <a:p>
            <a:pPr lvl="2"/>
            <a:r>
              <a:rPr lang="en-US" b="1" dirty="0"/>
              <a:t>Block Utilization: HDFS block util. as a range between 0 and 1</a:t>
            </a:r>
          </a:p>
          <a:p>
            <a:pPr lvl="2"/>
            <a:r>
              <a:rPr lang="en-US" b="1" dirty="0"/>
              <a:t>Data Replication: Avg. number of partitions that input ‘r’ would overlap with</a:t>
            </a:r>
          </a:p>
          <a:p>
            <a:pPr lvl="2"/>
            <a:r>
              <a:rPr lang="en-US" sz="1900" b="1" baseline="30000" dirty="0">
                <a:latin typeface="Helvetica" pitchFamily="2" charset="0"/>
              </a:rPr>
              <a:t>Number of allocated partitions = 2N</a:t>
            </a:r>
            <a:r>
              <a:rPr lang="en-US" sz="1900" b="1" baseline="-25000" dirty="0">
                <a:latin typeface="Helvetica" pitchFamily="2" charset="0"/>
              </a:rPr>
              <a:t>R</a:t>
            </a:r>
            <a:r>
              <a:rPr lang="en-US" sz="1900" b="1" baseline="30000" dirty="0">
                <a:latin typeface="Helvetica" pitchFamily="2" charset="0"/>
              </a:rPr>
              <a:t>U</a:t>
            </a:r>
            <a:r>
              <a:rPr lang="en-US" sz="1900" b="1" baseline="-25000" dirty="0">
                <a:latin typeface="Helvetica" pitchFamily="2" charset="0"/>
              </a:rPr>
              <a:t>R</a:t>
            </a:r>
            <a:r>
              <a:rPr lang="en-US" sz="1900" b="1" baseline="30000" dirty="0">
                <a:latin typeface="Helvetica" pitchFamily="2" charset="0"/>
              </a:rPr>
              <a:t>D</a:t>
            </a:r>
            <a:r>
              <a:rPr lang="en-US" sz="1900" b="1" baseline="-25000" dirty="0">
                <a:latin typeface="Helvetica" pitchFamily="2" charset="0"/>
              </a:rPr>
              <a:t>p</a:t>
            </a:r>
          </a:p>
          <a:p>
            <a:r>
              <a:rPr lang="en-US" b="1" dirty="0"/>
              <a:t>Costs divided by </a:t>
            </a:r>
            <a:r>
              <a:rPr lang="en-US" b="1" dirty="0" err="1"/>
              <a:t>KxH</a:t>
            </a:r>
            <a:r>
              <a:rPr lang="en-US" b="1" dirty="0"/>
              <a:t> which is the number of running Map tasks</a:t>
            </a:r>
          </a:p>
          <a:p>
            <a:pPr lvl="2"/>
            <a:endParaRPr lang="en-US" sz="1900" b="1" baseline="-25000" dirty="0">
              <a:latin typeface="Helvetica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53DB6F-B028-A944-A36C-E536831AD5A4}"/>
              </a:ext>
            </a:extLst>
          </p:cNvPr>
          <p:cNvSpPr txBox="1">
            <a:spLocks/>
          </p:cNvSpPr>
          <p:nvPr/>
        </p:nvSpPr>
        <p:spPr>
          <a:xfrm>
            <a:off x="6889750" y="1834478"/>
            <a:ext cx="416514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 dirty="0"/>
              <a:t>Decision Point 1: Partitioning Options</a:t>
            </a:r>
          </a:p>
          <a:p>
            <a:pPr lvl="1">
              <a:lnSpc>
                <a:spcPct val="90000"/>
              </a:lnSpc>
            </a:pPr>
            <a:endParaRPr lang="en-US" sz="1700" b="1" dirty="0"/>
          </a:p>
          <a:p>
            <a:pPr lvl="1">
              <a:lnSpc>
                <a:spcPct val="90000"/>
              </a:lnSpc>
            </a:pPr>
            <a:r>
              <a:rPr lang="en-US" sz="1700" b="1" dirty="0"/>
              <a:t>Option1:Grid</a:t>
            </a:r>
          </a:p>
          <a:p>
            <a:pPr lvl="1">
              <a:lnSpc>
                <a:spcPct val="90000"/>
              </a:lnSpc>
            </a:pPr>
            <a:r>
              <a:rPr lang="en-US" sz="1700" b="1" dirty="0"/>
              <a:t>Option2:QuadTree</a:t>
            </a:r>
          </a:p>
          <a:p>
            <a:pPr lvl="1">
              <a:lnSpc>
                <a:spcPct val="90000"/>
              </a:lnSpc>
            </a:pPr>
            <a:r>
              <a:rPr lang="en-US" sz="1700" b="1" dirty="0"/>
              <a:t>Option 3: </a:t>
            </a:r>
            <a:r>
              <a:rPr lang="en-US" sz="1700" b="1" dirty="0" err="1"/>
              <a:t>KDTree</a:t>
            </a:r>
            <a:endParaRPr lang="en-US" sz="1700" b="1" dirty="0"/>
          </a:p>
          <a:p>
            <a:pPr lvl="1">
              <a:lnSpc>
                <a:spcPct val="90000"/>
              </a:lnSpc>
            </a:pPr>
            <a:r>
              <a:rPr lang="en-US" sz="1700" b="1" dirty="0"/>
              <a:t>Option 4: STR</a:t>
            </a:r>
          </a:p>
          <a:p>
            <a:pPr lvl="1">
              <a:lnSpc>
                <a:spcPct val="90000"/>
              </a:lnSpc>
            </a:pPr>
            <a:r>
              <a:rPr lang="en-US" sz="1700" b="1" dirty="0"/>
              <a:t>Option 5: STR+</a:t>
            </a:r>
          </a:p>
        </p:txBody>
      </p:sp>
    </p:spTree>
    <p:extLst>
      <p:ext uri="{BB962C8B-B14F-4D97-AF65-F5344CB8AC3E}">
        <p14:creationId xmlns:p14="http://schemas.microsoft.com/office/powerpoint/2010/main" val="121695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 descr="page3image3877248">
            <a:extLst>
              <a:ext uri="{FF2B5EF4-FFF2-40B4-BE49-F238E27FC236}">
                <a16:creationId xmlns:a16="http://schemas.microsoft.com/office/drawing/2014/main" id="{4B58E1B8-8848-5844-A3B3-EC0CD56D6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92" y="1719092"/>
            <a:ext cx="5449889" cy="34198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71D9B-0054-B749-843E-0BBFF6312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Evaluating Cost in 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983CB-8657-6D41-9773-178DE47F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EBEBEB"/>
                </a:solidFill>
              </a:rPr>
              <a:t>Preparation Cost: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EBEBEB"/>
                </a:solidFill>
              </a:rPr>
              <a:t>cost of shuffling the new spatial partitions of R and S such that all pairs of joined partitions are in the same machine </a:t>
            </a:r>
          </a:p>
          <a:p>
            <a:pPr lvl="1">
              <a:lnSpc>
                <a:spcPct val="90000"/>
              </a:lnSpc>
            </a:pPr>
            <a:r>
              <a:rPr lang="en-US" sz="1500" b="1">
                <a:solidFill>
                  <a:srgbClr val="EBEBEB"/>
                </a:solidFill>
              </a:rPr>
              <a:t>One-to-one join: </a:t>
            </a:r>
            <a:r>
              <a:rPr lang="en-US" sz="1500">
                <a:solidFill>
                  <a:srgbClr val="EBEBEB"/>
                </a:solidFill>
              </a:rPr>
              <a:t>need to shuffle only the partitions of one of these relations, say R </a:t>
            </a:r>
            <a:endParaRPr lang="en-US" sz="1500" b="1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EBEBEB"/>
                </a:solidFill>
              </a:rPr>
              <a:t>Joining Cost:</a:t>
            </a:r>
          </a:p>
          <a:p>
            <a:pPr lvl="1">
              <a:lnSpc>
                <a:spcPct val="90000"/>
              </a:lnSpc>
            </a:pPr>
            <a:r>
              <a:rPr lang="en-US" sz="1500">
                <a:solidFill>
                  <a:srgbClr val="EBEBEB"/>
                </a:solidFill>
              </a:rPr>
              <a:t>need to do an in-memory one-to- one join for all the spatial partitions in each input dataset </a:t>
            </a:r>
            <a:endParaRPr lang="en-US" sz="1500" b="1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EBEBEB"/>
                </a:solidFill>
              </a:rPr>
              <a:t>Costs divided by LxH which is the number of running Reduce tasks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b="1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1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1" descr="page3image3895616">
            <a:extLst>
              <a:ext uri="{FF2B5EF4-FFF2-40B4-BE49-F238E27FC236}">
                <a16:creationId xmlns:a16="http://schemas.microsoft.com/office/drawing/2014/main" id="{CE885077-B9B7-D149-8E99-6C49E2E9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0" y="947736"/>
            <a:ext cx="3770007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page3image3874336">
            <a:extLst>
              <a:ext uri="{FF2B5EF4-FFF2-40B4-BE49-F238E27FC236}">
                <a16:creationId xmlns:a16="http://schemas.microsoft.com/office/drawing/2014/main" id="{BDC67178-58C2-AE46-A857-5E8BB467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11" y="4385878"/>
            <a:ext cx="2514604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AF2AE-6453-AD46-B4E0-98CC5BC2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Evaluating Cost in 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7DF5-EAC0-BF4E-93D2-6BDD09B7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Estimation Cost: </a:t>
            </a:r>
          </a:p>
          <a:p>
            <a:pPr lvl="1"/>
            <a:r>
              <a:rPr lang="en-US" b="1" dirty="0"/>
              <a:t>ZERO as partitions of R are being used</a:t>
            </a:r>
          </a:p>
          <a:p>
            <a:r>
              <a:rPr lang="en-US" b="1" dirty="0"/>
              <a:t>Partitioning Cost:</a:t>
            </a:r>
          </a:p>
          <a:p>
            <a:pPr lvl="1"/>
            <a:r>
              <a:rPr lang="en-US" b="1" dirty="0"/>
              <a:t>Calculated in a similar fashion as Case 1</a:t>
            </a:r>
          </a:p>
          <a:p>
            <a:pPr lvl="1"/>
            <a:r>
              <a:rPr lang="en-US" sz="2000" b="1" dirty="0"/>
              <a:t>Cost is halved as only one dataset is being partitioned</a:t>
            </a:r>
            <a:endParaRPr lang="en-US" sz="1900" b="1" baseline="-25000" dirty="0">
              <a:latin typeface="Helvetica" pitchFamily="2" charset="0"/>
            </a:endParaRPr>
          </a:p>
          <a:p>
            <a:r>
              <a:rPr lang="en-US" b="1" dirty="0"/>
              <a:t>Costs divided by </a:t>
            </a:r>
            <a:r>
              <a:rPr lang="en-US" b="1" dirty="0" err="1"/>
              <a:t>KxH</a:t>
            </a:r>
            <a:r>
              <a:rPr lang="en-US" b="1" dirty="0"/>
              <a:t> which is the number of running Map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AF2AE-6453-AD46-B4E0-98CC5BC2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Evaluating Cost in 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7DF5-EAC0-BF4E-93D2-6BDD09B7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Preparation Cost: </a:t>
            </a:r>
          </a:p>
          <a:p>
            <a:pPr lvl="1"/>
            <a:r>
              <a:rPr lang="en-US" b="1" dirty="0"/>
              <a:t>Similar to Case 1, except we know the exact number of partitions to move (</a:t>
            </a:r>
            <a:r>
              <a:rPr lang="en-US" b="1" dirty="0" err="1"/>
              <a:t>Nr</a:t>
            </a:r>
            <a:r>
              <a:rPr lang="en-US" b="1" dirty="0"/>
              <a:t>)</a:t>
            </a:r>
          </a:p>
          <a:p>
            <a:r>
              <a:rPr lang="en-US" b="1" dirty="0"/>
              <a:t>Joining Cost:</a:t>
            </a:r>
          </a:p>
          <a:p>
            <a:pPr lvl="1"/>
            <a:r>
              <a:rPr lang="en-US" b="1" dirty="0"/>
              <a:t>In memory one-to-one join</a:t>
            </a:r>
          </a:p>
          <a:p>
            <a:r>
              <a:rPr lang="en-US" b="1" dirty="0"/>
              <a:t>Costs divided by </a:t>
            </a:r>
            <a:r>
              <a:rPr lang="en-US" b="1" dirty="0" err="1"/>
              <a:t>KxH</a:t>
            </a:r>
            <a:r>
              <a:rPr lang="en-US" b="1" dirty="0"/>
              <a:t> which is the number of running Map tasks</a:t>
            </a:r>
          </a:p>
          <a:p>
            <a:endParaRPr lang="en-US" dirty="0"/>
          </a:p>
        </p:txBody>
      </p:sp>
      <p:pic>
        <p:nvPicPr>
          <p:cNvPr id="10" name="Picture 1" descr="page3image3877472">
            <a:extLst>
              <a:ext uri="{FF2B5EF4-FFF2-40B4-BE49-F238E27FC236}">
                <a16:creationId xmlns:a16="http://schemas.microsoft.com/office/drawing/2014/main" id="{4D1169B0-17F3-D043-A6A0-CAABB27D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0" y="2207710"/>
            <a:ext cx="4291465" cy="2692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66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79CCAF-4858-498F-BA32-CCC27EBB6B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FF8A507-56A2-4FE4-8B7E-C1BC9DD865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9DED803-24C4-487E-80D5-6D1C53C8A8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1" descr="page4image5900704">
            <a:extLst>
              <a:ext uri="{FF2B5EF4-FFF2-40B4-BE49-F238E27FC236}">
                <a16:creationId xmlns:a16="http://schemas.microsoft.com/office/drawing/2014/main" id="{887EA21A-2D33-C943-B53C-D76389A0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83" y="908456"/>
            <a:ext cx="3342481" cy="32422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C54B50-93BD-4243-9020-11486472E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1" descr="page4image5900032">
            <a:extLst>
              <a:ext uri="{FF2B5EF4-FFF2-40B4-BE49-F238E27FC236}">
                <a16:creationId xmlns:a16="http://schemas.microsoft.com/office/drawing/2014/main" id="{00B7A85E-59A0-1347-A10F-E78A6EED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08" y="4292672"/>
            <a:ext cx="3203790" cy="21625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4B869-3428-694B-AA90-E5DD4724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US" dirty="0"/>
              <a:t>Evaluating Cost in 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35AA-9DF2-7844-8F5B-E66E92DB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US" b="1" dirty="0"/>
              <a:t>Partitioning Cost:</a:t>
            </a:r>
          </a:p>
          <a:p>
            <a:pPr lvl="1"/>
            <a:r>
              <a:rPr lang="en-US" b="1" dirty="0"/>
              <a:t>ZERO as there is no partitioning</a:t>
            </a:r>
            <a:endParaRPr lang="en-US" sz="1900" b="1" baseline="-25000" dirty="0">
              <a:latin typeface="Helvetica" pitchFamily="2" charset="0"/>
            </a:endParaRPr>
          </a:p>
          <a:p>
            <a:r>
              <a:rPr lang="en-US" b="1" dirty="0"/>
              <a:t>Joining Cost:</a:t>
            </a:r>
          </a:p>
          <a:p>
            <a:pPr lvl="1"/>
            <a:r>
              <a:rPr lang="en-US" b="1" dirty="0"/>
              <a:t>Here the number of overlapping partitions is estimated and a selectivity estimation is multiplied to the </a:t>
            </a:r>
            <a:r>
              <a:rPr lang="en-US" b="1" dirty="0" err="1"/>
              <a:t>Nr</a:t>
            </a:r>
            <a:r>
              <a:rPr lang="en-US" b="1" dirty="0"/>
              <a:t> X Ns.</a:t>
            </a:r>
          </a:p>
          <a:p>
            <a:pPr lvl="1"/>
            <a:r>
              <a:rPr lang="en-US" b="1" dirty="0"/>
              <a:t>Selectivity estimation is a factor from 0 to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1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71FD-F930-E54D-9376-231C11F5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Based Query Optimizer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9933-4B53-7F44-B17B-D8713D12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652868"/>
            <a:ext cx="8946541" cy="4195481"/>
          </a:xfrm>
        </p:spPr>
        <p:txBody>
          <a:bodyPr>
            <a:normAutofit/>
          </a:bodyPr>
          <a:lstStyle/>
          <a:p>
            <a:r>
              <a:rPr lang="en-US" dirty="0"/>
              <a:t>Cost-based optimizer is accurate but expensive as it collects and maintains statistics as well as estimates parameters to calculate its cost equations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Rule-based optimizer has thresholds which determine the partitioning decisions:</a:t>
            </a:r>
          </a:p>
          <a:p>
            <a:pPr lvl="1"/>
            <a:r>
              <a:rPr lang="en-US" b="1" dirty="0"/>
              <a:t>Rule 1: </a:t>
            </a:r>
            <a:r>
              <a:rPr lang="en-US" dirty="0" err="1"/>
              <a:t>Nr</a:t>
            </a:r>
            <a:r>
              <a:rPr lang="en-US" dirty="0"/>
              <a:t> </a:t>
            </a:r>
            <a:r>
              <a:rPr lang="en-US" i="1" dirty="0"/>
              <a:t>and </a:t>
            </a:r>
            <a:r>
              <a:rPr lang="en-US" dirty="0"/>
              <a:t>Ns </a:t>
            </a:r>
            <a:r>
              <a:rPr lang="en-US" i="1" dirty="0"/>
              <a:t>are less than a given threshold </a:t>
            </a:r>
            <a:r>
              <a:rPr lang="en-US" dirty="0"/>
              <a:t>t</a:t>
            </a:r>
            <a:r>
              <a:rPr lang="en-US" i="1" dirty="0"/>
              <a:t>, then we partition both </a:t>
            </a:r>
            <a:r>
              <a:rPr lang="en-US" dirty="0"/>
              <a:t>R </a:t>
            </a:r>
            <a:r>
              <a:rPr lang="en-US" i="1" dirty="0"/>
              <a:t>and </a:t>
            </a:r>
            <a:r>
              <a:rPr lang="en-US" dirty="0"/>
              <a:t>S </a:t>
            </a:r>
            <a:r>
              <a:rPr lang="en-US" i="1" dirty="0"/>
              <a:t>on Grid (Option 1), otherwise, we partition both </a:t>
            </a:r>
            <a:r>
              <a:rPr lang="en-US" dirty="0"/>
              <a:t>R </a:t>
            </a:r>
            <a:r>
              <a:rPr lang="en-US" i="1" dirty="0"/>
              <a:t>and </a:t>
            </a:r>
            <a:r>
              <a:rPr lang="en-US" dirty="0"/>
              <a:t>S </a:t>
            </a:r>
            <a:r>
              <a:rPr lang="en-US" i="1" dirty="0"/>
              <a:t>on STR (Option 4) </a:t>
            </a:r>
            <a:endParaRPr lang="en-US" dirty="0"/>
          </a:p>
          <a:p>
            <a:pPr lvl="1"/>
            <a:r>
              <a:rPr lang="en-US" b="1" dirty="0"/>
              <a:t>Rule 2: </a:t>
            </a:r>
            <a:r>
              <a:rPr lang="en-US" dirty="0" err="1"/>
              <a:t>Nr</a:t>
            </a:r>
            <a:r>
              <a:rPr lang="en-US" dirty="0"/>
              <a:t> </a:t>
            </a:r>
            <a:r>
              <a:rPr lang="en-US" i="1" dirty="0"/>
              <a:t>and </a:t>
            </a:r>
            <a:r>
              <a:rPr lang="en-US" dirty="0"/>
              <a:t>Ns </a:t>
            </a:r>
            <a:r>
              <a:rPr lang="en-US" i="1" dirty="0"/>
              <a:t>are less than a given threshold </a:t>
            </a:r>
            <a:r>
              <a:rPr lang="en-US" dirty="0"/>
              <a:t>t</a:t>
            </a:r>
            <a:r>
              <a:rPr lang="en-US" i="1" dirty="0"/>
              <a:t>, then we partition both </a:t>
            </a:r>
            <a:r>
              <a:rPr lang="en-US" dirty="0"/>
              <a:t>R </a:t>
            </a:r>
            <a:r>
              <a:rPr lang="en-US" i="1" dirty="0"/>
              <a:t>and </a:t>
            </a:r>
            <a:r>
              <a:rPr lang="en-US" dirty="0"/>
              <a:t>S </a:t>
            </a:r>
            <a:r>
              <a:rPr lang="en-US" i="1" dirty="0"/>
              <a:t>on Grid (Option 1), otherwise, we partition </a:t>
            </a:r>
            <a:r>
              <a:rPr lang="en-US" dirty="0"/>
              <a:t>S </a:t>
            </a:r>
            <a:r>
              <a:rPr lang="en-US" i="1" dirty="0"/>
              <a:t>on the same partitioning scheme of </a:t>
            </a:r>
            <a:r>
              <a:rPr lang="en-US" dirty="0"/>
              <a:t>R </a:t>
            </a:r>
            <a:r>
              <a:rPr lang="en-US" i="1" dirty="0"/>
              <a:t>(Option 6)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4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2425-DACE-0541-AC69-26C21B5F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based Query Optimizer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7095A-8CB4-AA4A-A2AB-DA5B8254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Rule 3: </a:t>
            </a:r>
            <a:r>
              <a:rPr lang="en-US" sz="2400" baseline="30000" dirty="0">
                <a:latin typeface="Helvetica" pitchFamily="2" charset="0"/>
              </a:rPr>
              <a:t>if </a:t>
            </a:r>
            <a:r>
              <a:rPr lang="el-GR" sz="2400" baseline="30000" dirty="0">
                <a:latin typeface="Helvetica" pitchFamily="2" charset="0"/>
              </a:rPr>
              <a:t>β</a:t>
            </a:r>
            <a:r>
              <a:rPr lang="en-US" sz="2400" baseline="-25000" dirty="0">
                <a:latin typeface="Helvetica" pitchFamily="2" charset="0"/>
              </a:rPr>
              <a:t>RS</a:t>
            </a:r>
            <a:r>
              <a:rPr lang="en-US" sz="2400" baseline="30000" dirty="0">
                <a:latin typeface="Helvetica" pitchFamily="2" charset="0"/>
              </a:rPr>
              <a:t>N</a:t>
            </a:r>
            <a:r>
              <a:rPr lang="en-US" sz="2400" baseline="-25000" dirty="0">
                <a:latin typeface="Helvetica" pitchFamily="2" charset="0"/>
              </a:rPr>
              <a:t>S </a:t>
            </a:r>
            <a:r>
              <a:rPr lang="en-US" sz="2400" baseline="30000" dirty="0">
                <a:latin typeface="Helvetica" pitchFamily="2" charset="0"/>
              </a:rPr>
              <a:t>≤ 1</a:t>
            </a:r>
            <a:r>
              <a:rPr lang="en-US" baseline="30000" dirty="0">
                <a:latin typeface="Helvetica" pitchFamily="2" charset="0"/>
              </a:rPr>
              <a:t> </a:t>
            </a:r>
            <a:r>
              <a:rPr lang="en-US" i="1" dirty="0"/>
              <a:t>where ‘beta’ is the selectivity estimation and R is the larger dataset then partition is skipped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If </a:t>
            </a:r>
            <a:r>
              <a:rPr lang="en-US" i="1" dirty="0" err="1"/>
              <a:t>Nr</a:t>
            </a:r>
            <a:r>
              <a:rPr lang="en-US" i="1" dirty="0"/>
              <a:t> and Ns are both less than threshold ‘t’ then Grid partitioning is used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If both the above conditions fail, Case2 optimization is used where, S is partitioned on the scheme of 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6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C1C71-2EF7-0B41-BF9D-8244DF35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612369"/>
            <a:ext cx="5449889" cy="3633259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CDFEC-9336-E947-8A36-67BD81E0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60BD9-F46A-6B40-A646-666ED7E3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Estimation of parameters for Cost Model</a:t>
            </a:r>
          </a:p>
          <a:p>
            <a:r>
              <a:rPr lang="en-US" dirty="0">
                <a:solidFill>
                  <a:srgbClr val="EBEBEB"/>
                </a:solidFill>
              </a:rPr>
              <a:t>Map Reduce Parameters</a:t>
            </a:r>
          </a:p>
          <a:p>
            <a:r>
              <a:rPr lang="en-US" dirty="0">
                <a:solidFill>
                  <a:srgbClr val="EBEBEB"/>
                </a:solidFill>
              </a:rPr>
              <a:t>Datasets. All experiments are based on collected data from Open- </a:t>
            </a:r>
            <a:r>
              <a:rPr lang="en-US" dirty="0" err="1">
                <a:solidFill>
                  <a:srgbClr val="EBEBEB"/>
                </a:solidFill>
              </a:rPr>
              <a:t>StreetMap</a:t>
            </a:r>
            <a:r>
              <a:rPr lang="en-US" dirty="0">
                <a:solidFill>
                  <a:srgbClr val="EBEBEB"/>
                </a:solidFill>
              </a:rPr>
              <a:t> 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63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2B35-19CF-F84D-9A60-C1CDD4E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Related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2506-52D6-7747-A9F6-C73E35AFC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400" b="1" dirty="0"/>
              <a:t>Traditional Spatial Join Algorithms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Numerous algorithms categorized based on indexing of inputs.</a:t>
            </a:r>
          </a:p>
          <a:p>
            <a:pPr lvl="1"/>
            <a:r>
              <a:rPr lang="en-US" sz="2400" dirty="0"/>
              <a:t>Non-indexed,  one dataset indexed and both indexed</a:t>
            </a:r>
          </a:p>
          <a:p>
            <a:pPr lvl="1"/>
            <a:r>
              <a:rPr lang="en-US" sz="2400" dirty="0"/>
              <a:t>Several benchmarking studies performed to find the best algorithm for the given inputs.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2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343C9-8A7A-AA4C-B1C3-8690880C8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2148999"/>
            <a:ext cx="5449889" cy="3323113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0DCC-A470-2A40-9C5A-932E928E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CC2F-0D53-1F49-B69E-6155915E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31" y="1854820"/>
            <a:ext cx="4166509" cy="4609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Significantly outperforms </a:t>
            </a:r>
            <a:r>
              <a:rPr lang="en-US" dirty="0" err="1">
                <a:solidFill>
                  <a:srgbClr val="EBEBEB"/>
                </a:solidFill>
              </a:rPr>
              <a:t>AsterixDB</a:t>
            </a:r>
            <a:r>
              <a:rPr lang="en-US" dirty="0">
                <a:solidFill>
                  <a:srgbClr val="EBEBEB"/>
                </a:solidFill>
              </a:rPr>
              <a:t> as it is not designed for Spatial join optimizations</a:t>
            </a:r>
          </a:p>
          <a:p>
            <a:r>
              <a:rPr lang="en-US" dirty="0">
                <a:solidFill>
                  <a:srgbClr val="EBEBEB"/>
                </a:solidFill>
              </a:rPr>
              <a:t>Buildings and Roads: </a:t>
            </a:r>
            <a:r>
              <a:rPr lang="en-US" dirty="0" err="1">
                <a:solidFill>
                  <a:srgbClr val="EBEBEB"/>
                </a:solidFill>
              </a:rPr>
              <a:t>AsterixDB</a:t>
            </a:r>
            <a:r>
              <a:rPr lang="en-US" dirty="0">
                <a:solidFill>
                  <a:srgbClr val="EBEBEB"/>
                </a:solidFill>
              </a:rPr>
              <a:t> selects STR type optimization whereas Cost-</a:t>
            </a:r>
            <a:r>
              <a:rPr lang="en-US" dirty="0" err="1">
                <a:solidFill>
                  <a:srgbClr val="EBEBEB"/>
                </a:solidFill>
              </a:rPr>
              <a:t>Optz</a:t>
            </a:r>
            <a:r>
              <a:rPr lang="en-US" dirty="0">
                <a:solidFill>
                  <a:srgbClr val="EBEBEB"/>
                </a:solidFill>
              </a:rPr>
              <a:t> selects Grid type optimization which is better for uniform distribution</a:t>
            </a:r>
          </a:p>
          <a:p>
            <a:r>
              <a:rPr lang="en-US" dirty="0">
                <a:solidFill>
                  <a:srgbClr val="EBEBEB"/>
                </a:solidFill>
              </a:rPr>
              <a:t>Rule-</a:t>
            </a:r>
            <a:r>
              <a:rPr lang="en-US" dirty="0" err="1">
                <a:solidFill>
                  <a:srgbClr val="EBEBEB"/>
                </a:solidFill>
              </a:rPr>
              <a:t>Optz</a:t>
            </a:r>
            <a:r>
              <a:rPr lang="en-US" dirty="0">
                <a:solidFill>
                  <a:srgbClr val="EBEBEB"/>
                </a:solidFill>
              </a:rPr>
              <a:t> also selects STR but performs better due to </a:t>
            </a:r>
            <a:r>
              <a:rPr lang="en-US" dirty="0" err="1">
                <a:solidFill>
                  <a:srgbClr val="EBEBEB"/>
                </a:solidFill>
              </a:rPr>
              <a:t>SpatialHadoop</a:t>
            </a:r>
            <a:r>
              <a:rPr lang="en-US" dirty="0">
                <a:solidFill>
                  <a:srgbClr val="EBEBEB"/>
                </a:solidFill>
              </a:rPr>
              <a:t> efficiency</a:t>
            </a:r>
          </a:p>
        </p:txBody>
      </p:sp>
    </p:spTree>
    <p:extLst>
      <p:ext uri="{BB962C8B-B14F-4D97-AF65-F5344CB8AC3E}">
        <p14:creationId xmlns:p14="http://schemas.microsoft.com/office/powerpoint/2010/main" val="411449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8FB7842-A2FD-46CA-8B08-A60AF2CFD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FA73665-F029-4C81-A19B-5CD8B68B81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AEEC-6D2F-5940-B853-2C08799D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0" y="1154746"/>
            <a:ext cx="5449471" cy="2228108"/>
          </a:xfrm>
          <a:prstGeom prst="rect">
            <a:avLst/>
          </a:prstGeom>
          <a:effectLst/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918FB696-BC5E-43A4-9768-4BB5278BDC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95B7C-3A74-F248-B5DE-E514D619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298" y="4085841"/>
            <a:ext cx="5379694" cy="216255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CE802-9FCA-DD45-8CC1-0AF4D6EE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E6C-5245-F048-8891-110EFF26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Input Data Characteristics</a:t>
            </a:r>
          </a:p>
          <a:p>
            <a:r>
              <a:rPr lang="en-US" dirty="0"/>
              <a:t>Option1:Grid</a:t>
            </a:r>
          </a:p>
          <a:p>
            <a:r>
              <a:rPr lang="en-US" dirty="0"/>
              <a:t>Option2:QuadTree</a:t>
            </a:r>
          </a:p>
          <a:p>
            <a:r>
              <a:rPr lang="en-US" dirty="0"/>
              <a:t>Option 3: </a:t>
            </a:r>
            <a:r>
              <a:rPr lang="en-US" dirty="0" err="1"/>
              <a:t>KDTree</a:t>
            </a:r>
            <a:endParaRPr lang="en-US" dirty="0"/>
          </a:p>
          <a:p>
            <a:r>
              <a:rPr lang="en-US" dirty="0"/>
              <a:t>Option 4: STR</a:t>
            </a:r>
          </a:p>
          <a:p>
            <a:r>
              <a:rPr lang="en-US" dirty="0"/>
              <a:t>Option 5: STR+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89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ED8A8E7-35BC-4471-B4CF-ACFC3E7F06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B0BF28-EC06-4525-BF31-73A9489ADB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34AED-7814-9743-AE32-566EA381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52" y="944905"/>
            <a:ext cx="5449471" cy="2216025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2AFDE8-E1ED-4A49-B8B3-4953F4B8AC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F912B-5C3D-A74B-81D2-917587430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0" y="3725131"/>
            <a:ext cx="5449471" cy="232510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EBCDD-2B61-E04E-95CC-98F2B51F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67A6-632C-1C4C-A923-B3160063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dirty="0"/>
              <a:t>Uniform vs. Skewed Datasets</a:t>
            </a:r>
          </a:p>
        </p:txBody>
      </p:sp>
    </p:spTree>
    <p:extLst>
      <p:ext uri="{BB962C8B-B14F-4D97-AF65-F5344CB8AC3E}">
        <p14:creationId xmlns:p14="http://schemas.microsoft.com/office/powerpoint/2010/main" val="985621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4E78424C-6FD0-41F8-9CAA-5DC19C4235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DD136760-57DC-4301-8BEA-B71AD2D13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C99B912D-1E4B-42AF-A2BE-CFEFEC916E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639FF-4ADE-C047-AE08-3904188F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Conclusions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35EC7D4-3748-469C-8193-C872019AE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86085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25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9EC6FFF-3949-4638-A265-B1515909B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05BC5F-3118-49D0-B18C-5D9CC922C2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4B1E59-3C8A-453C-B841-6AB3B0CF70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55E6E-3255-BB4B-93FF-18995FCD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94" y="1063416"/>
            <a:ext cx="6034406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9761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23">
            <a:extLst>
              <a:ext uri="{FF2B5EF4-FFF2-40B4-BE49-F238E27FC236}">
                <a16:creationId xmlns:a16="http://schemas.microsoft.com/office/drawing/2014/main" id="{4CBF4B90-A27B-4E6A-B288-303118BA63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58E9E699-6800-4DC9-BCF3-B502BFF3EB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4EC5F5-BB79-44F7-A0CE-B4E34CB433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9371D-13F6-D049-8752-FCDEBCF3A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6129" y="773936"/>
            <a:ext cx="2627752" cy="2450378"/>
          </a:xfrm>
          <a:prstGeom prst="rect">
            <a:avLst/>
          </a:prstGeom>
          <a:effectLst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C77A50A-7946-4C3E-A197-2F4ACE08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7569D-B908-424C-A757-4530ABAB1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160" y="3885902"/>
            <a:ext cx="2627752" cy="202213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F6F74-6BDF-0449-9947-12C1A5FCA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08" y="4056091"/>
            <a:ext cx="2627752" cy="1681761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60618-0946-5A45-954F-0C9758135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5749" y="773936"/>
            <a:ext cx="2627752" cy="2450378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C6298-3D3F-284C-B4F1-90F18C0A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E4227-2CEB-B445-8794-2C11E710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US" b="1"/>
              <a:t>Big Spatial Data:</a:t>
            </a:r>
          </a:p>
          <a:p>
            <a:pPr lvl="1"/>
            <a:r>
              <a:rPr lang="en-US"/>
              <a:t>Research towards supporting range-queries, KNN, Spatial joins and computational geometry</a:t>
            </a:r>
          </a:p>
        </p:txBody>
      </p:sp>
    </p:spTree>
    <p:extLst>
      <p:ext uri="{BB962C8B-B14F-4D97-AF65-F5344CB8AC3E}">
        <p14:creationId xmlns:p14="http://schemas.microsoft.com/office/powerpoint/2010/main" val="62083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5B34-A6F8-1649-9719-CFB94888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53AF0-DA2D-2E41-AA0C-FFCFCABA9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MapReduce based Spatial Join Algorithms</a:t>
            </a:r>
          </a:p>
          <a:p>
            <a:pPr lvl="1"/>
            <a:r>
              <a:rPr lang="en-US" dirty="0"/>
              <a:t>Standalone algorithms or part of spatial data engines like: Hadoop GIS or Spatial Hadoop</a:t>
            </a:r>
          </a:p>
          <a:p>
            <a:pPr lvl="1"/>
            <a:r>
              <a:rPr lang="en-US" dirty="0"/>
              <a:t>Developed for targeted scenarios</a:t>
            </a:r>
          </a:p>
          <a:p>
            <a:pPr lvl="1"/>
            <a:r>
              <a:rPr lang="en-US" dirty="0"/>
              <a:t>Spatial Hadoop assumes both datasets are spatially partitioned while other algorithms assume non-partitioned datasets.</a:t>
            </a:r>
          </a:p>
          <a:p>
            <a:pPr lvl="1"/>
            <a:r>
              <a:rPr lang="en-US" b="1" dirty="0"/>
              <a:t>Standard Approach: First partition and then join using any of the algorithms.</a:t>
            </a:r>
          </a:p>
          <a:p>
            <a:pPr lvl="1"/>
            <a:r>
              <a:rPr lang="en-US" dirty="0"/>
              <a:t>No query optimization efforts done at the time of this research</a:t>
            </a:r>
          </a:p>
        </p:txBody>
      </p:sp>
    </p:spTree>
    <p:extLst>
      <p:ext uri="{BB962C8B-B14F-4D97-AF65-F5344CB8AC3E}">
        <p14:creationId xmlns:p14="http://schemas.microsoft.com/office/powerpoint/2010/main" val="172170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4D914409-70B5-DD40-9DBA-47505A24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654844"/>
            <a:ext cx="5449889" cy="3548309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84CE4-0FDA-4D48-83B9-FCF95E35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MapReduce - </a:t>
            </a:r>
            <a:r>
              <a:rPr lang="en-US" dirty="0" err="1">
                <a:solidFill>
                  <a:srgbClr val="EBEBEB"/>
                </a:solidFill>
              </a:rPr>
              <a:t>WordCount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FA8E-1B61-8749-A042-EF11CC20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Splits data</a:t>
            </a:r>
          </a:p>
          <a:p>
            <a:r>
              <a:rPr lang="en-US" dirty="0">
                <a:solidFill>
                  <a:srgbClr val="EBEBEB"/>
                </a:solidFill>
              </a:rPr>
              <a:t>Generates Key-value pairs by mapping</a:t>
            </a:r>
          </a:p>
          <a:p>
            <a:r>
              <a:rPr lang="en-US" dirty="0">
                <a:solidFill>
                  <a:srgbClr val="EBEBEB"/>
                </a:solidFill>
              </a:rPr>
              <a:t>Sorts the pairs by key</a:t>
            </a:r>
          </a:p>
          <a:p>
            <a:r>
              <a:rPr lang="en-US" dirty="0">
                <a:solidFill>
                  <a:srgbClr val="EBEBEB"/>
                </a:solidFill>
              </a:rPr>
              <a:t>Reduces the pairs with same key into key, frequency pairs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8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9A518-E82F-334A-A4DC-C94C75B0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rgbClr val="EBEBEB"/>
                </a:solidFill>
              </a:rPr>
              <a:t>Hadoop &amp; Spatial 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67C77-06DC-7D4A-889C-185F2BAC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80" y="2062713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Involves partitioning of data</a:t>
            </a:r>
          </a:p>
          <a:p>
            <a:r>
              <a:rPr lang="en-US" dirty="0">
                <a:solidFill>
                  <a:srgbClr val="EBEBEB"/>
                </a:solidFill>
              </a:rPr>
              <a:t>Join performed in the reduce phase by looking for overlapping MBRs</a:t>
            </a:r>
          </a:p>
          <a:p>
            <a:r>
              <a:rPr lang="en-US" dirty="0">
                <a:solidFill>
                  <a:srgbClr val="EBEBEB"/>
                </a:solidFill>
              </a:rPr>
              <a:t>Can perform global joins and local joins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4B17E-6D8A-454B-A4F7-3F11D20DEFD0}"/>
              </a:ext>
            </a:extLst>
          </p:cNvPr>
          <p:cNvSpPr txBox="1"/>
          <p:nvPr/>
        </p:nvSpPr>
        <p:spPr>
          <a:xfrm>
            <a:off x="6275761" y="5848132"/>
            <a:ext cx="508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SpatialHadoop</a:t>
            </a:r>
            <a:r>
              <a:rPr lang="en-US" dirty="0"/>
              <a:t>: A MapReduce Framework</a:t>
            </a:r>
          </a:p>
          <a:p>
            <a:r>
              <a:rPr lang="en-US" dirty="0"/>
              <a:t>for Spatial Data∗</a:t>
            </a:r>
          </a:p>
          <a:p>
            <a:r>
              <a:rPr lang="en-US" dirty="0"/>
              <a:t>Ahmed </a:t>
            </a:r>
            <a:r>
              <a:rPr lang="en-US" dirty="0" err="1"/>
              <a:t>Eldawy</a:t>
            </a:r>
            <a:r>
              <a:rPr lang="en-US" dirty="0"/>
              <a:t> Mohamed F. </a:t>
            </a:r>
            <a:r>
              <a:rPr lang="en-US" dirty="0" err="1"/>
              <a:t>Mokbel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38A403-57DC-7241-9C67-D9A9104D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92" y="1096403"/>
            <a:ext cx="5449889" cy="46651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E6B6EF2-4E91-FB48-AA2B-6C70CDC0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62" y="4168768"/>
            <a:ext cx="2224127" cy="24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C7AFE-707A-0D4B-B81C-988C5A051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4419"/>
          <a:stretch/>
        </p:blipFill>
        <p:spPr>
          <a:xfrm>
            <a:off x="6093992" y="931513"/>
            <a:ext cx="5449889" cy="4883500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DF882-8007-AA48-BD8A-B647E21B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Spatial Join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0793-60B6-E04A-B796-FBCC609B1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Three cases based on input partitioning</a:t>
            </a:r>
          </a:p>
          <a:p>
            <a:r>
              <a:rPr lang="en-US" dirty="0">
                <a:solidFill>
                  <a:srgbClr val="EBEBEB"/>
                </a:solidFill>
              </a:rPr>
              <a:t>R &amp; S are two datasets stored in HDFS</a:t>
            </a:r>
          </a:p>
          <a:p>
            <a:r>
              <a:rPr lang="en-US" dirty="0">
                <a:solidFill>
                  <a:srgbClr val="EBEBEB"/>
                </a:solidFill>
              </a:rPr>
              <a:t>Output: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r,s</a:t>
            </a:r>
            <a:r>
              <a:rPr lang="en-US" dirty="0">
                <a:solidFill>
                  <a:schemeClr val="bg1"/>
                </a:solidFill>
              </a:rPr>
              <a:t>), r ∈ R and s ∈ S where r and s satisfy some spatial predicate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0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654DA-3FA6-024F-8DFF-A989E5B9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4419"/>
          <a:stretch/>
        </p:blipFill>
        <p:spPr>
          <a:xfrm>
            <a:off x="6093992" y="987253"/>
            <a:ext cx="5449889" cy="4883491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077AB-4E28-614D-B05F-2A673F83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Partitioning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1691-E80F-2446-B37A-663BE3DB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To ensure that the HDFS blocks of both input files R and S are partitioned in a way that each block includes data that are spatially related</a:t>
            </a:r>
          </a:p>
          <a:p>
            <a:r>
              <a:rPr lang="en-US" dirty="0">
                <a:solidFill>
                  <a:srgbClr val="EBEBEB"/>
                </a:solidFill>
              </a:rPr>
              <a:t>Performance depends on minimizing the number of partitions joined</a:t>
            </a:r>
          </a:p>
          <a:p>
            <a:r>
              <a:rPr lang="en-US" dirty="0">
                <a:solidFill>
                  <a:srgbClr val="EBEBEB"/>
                </a:solidFill>
              </a:rPr>
              <a:t>Decision points perform that role</a:t>
            </a:r>
          </a:p>
        </p:txBody>
      </p:sp>
    </p:spTree>
    <p:extLst>
      <p:ext uri="{BB962C8B-B14F-4D97-AF65-F5344CB8AC3E}">
        <p14:creationId xmlns:p14="http://schemas.microsoft.com/office/powerpoint/2010/main" val="136191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2585</TotalTime>
  <Words>1505</Words>
  <Application>Microsoft Macintosh PowerPoint</Application>
  <PresentationFormat>Widescreen</PresentationFormat>
  <Paragraphs>193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Century Gothic</vt:lpstr>
      <vt:lpstr>Helvetica</vt:lpstr>
      <vt:lpstr>Wingdings 3</vt:lpstr>
      <vt:lpstr>Ion</vt:lpstr>
      <vt:lpstr>On Spatial Joins in MapReduce</vt:lpstr>
      <vt:lpstr>Problem Statement and Motivation</vt:lpstr>
      <vt:lpstr>Related Work</vt:lpstr>
      <vt:lpstr>Related Work</vt:lpstr>
      <vt:lpstr>Related Work</vt:lpstr>
      <vt:lpstr>MapReduce - WordCount</vt:lpstr>
      <vt:lpstr>Hadoop &amp; Spatial Hadoop</vt:lpstr>
      <vt:lpstr>Spatial Join with MapReduce</vt:lpstr>
      <vt:lpstr>Partitioning Phase</vt:lpstr>
      <vt:lpstr>Case 1: No Spatial Partitioning </vt:lpstr>
      <vt:lpstr>Case 1: No Spatial Partitioning </vt:lpstr>
      <vt:lpstr>Case 1: No Spatial Partitioning</vt:lpstr>
      <vt:lpstr>Spatial Join with MapReduce</vt:lpstr>
      <vt:lpstr>Case 2: One Spatial Partition</vt:lpstr>
      <vt:lpstr>Case 2: One Spatial Partition</vt:lpstr>
      <vt:lpstr>Spatial Join with MapReduce</vt:lpstr>
      <vt:lpstr>Case 3: Two Spatial Partitions</vt:lpstr>
      <vt:lpstr>Case 3: Two Spatial Partitions</vt:lpstr>
      <vt:lpstr>Case 3: Two Spatial Partitions</vt:lpstr>
      <vt:lpstr>Optimizer Flavors</vt:lpstr>
      <vt:lpstr>Cost Optimizer</vt:lpstr>
      <vt:lpstr>Evaluating Cost in Case 1</vt:lpstr>
      <vt:lpstr>Evaluating Cost in Case 1</vt:lpstr>
      <vt:lpstr>Evaluating Cost in Case 2</vt:lpstr>
      <vt:lpstr>Evaluating Cost in Case 2</vt:lpstr>
      <vt:lpstr>Evaluating Cost in Case 3</vt:lpstr>
      <vt:lpstr>Rule Based Query Optimizer</vt:lpstr>
      <vt:lpstr>Rule based Query Optimizer</vt:lpstr>
      <vt:lpstr>Experiments</vt:lpstr>
      <vt:lpstr>Experiments</vt:lpstr>
      <vt:lpstr>Experiments</vt:lpstr>
      <vt:lpstr>Experiments</vt:lpstr>
      <vt:lpstr>Conclusions</vt:lpstr>
      <vt:lpstr>Thank You!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Spatial Joins in MapReduce</dc:title>
  <dc:creator>Achyuth Diwakar</dc:creator>
  <cp:lastModifiedBy>Achyuth Diwakar</cp:lastModifiedBy>
  <cp:revision>30</cp:revision>
  <dcterms:created xsi:type="dcterms:W3CDTF">2018-04-26T03:37:14Z</dcterms:created>
  <dcterms:modified xsi:type="dcterms:W3CDTF">2018-04-27T22:42:38Z</dcterms:modified>
</cp:coreProperties>
</file>