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7" r:id="rId4"/>
    <p:sldId id="259" r:id="rId5"/>
    <p:sldId id="270" r:id="rId6"/>
    <p:sldId id="264" r:id="rId7"/>
    <p:sldId id="262" r:id="rId8"/>
    <p:sldId id="302" r:id="rId9"/>
    <p:sldId id="294" r:id="rId10"/>
    <p:sldId id="303" r:id="rId11"/>
    <p:sldId id="271" r:id="rId12"/>
    <p:sldId id="275" r:id="rId13"/>
    <p:sldId id="295" r:id="rId14"/>
    <p:sldId id="293" r:id="rId15"/>
    <p:sldId id="276" r:id="rId16"/>
    <p:sldId id="306" r:id="rId17"/>
    <p:sldId id="297" r:id="rId18"/>
    <p:sldId id="310" r:id="rId19"/>
    <p:sldId id="309" r:id="rId20"/>
    <p:sldId id="311" r:id="rId21"/>
    <p:sldId id="296" r:id="rId22"/>
    <p:sldId id="272" r:id="rId23"/>
    <p:sldId id="300"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B00"/>
    <a:srgbClr val="2D6CC0"/>
    <a:srgbClr val="C0504D"/>
    <a:srgbClr val="4F81BD"/>
    <a:srgbClr val="9BBB59"/>
    <a:srgbClr val="DBEEF4"/>
    <a:srgbClr val="000000"/>
    <a:srgbClr val="FFFF00"/>
    <a:srgbClr val="33FF99"/>
    <a:srgbClr val="729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139" autoAdjust="0"/>
  </p:normalViewPr>
  <p:slideViewPr>
    <p:cSldViewPr snapToGrid="0">
      <p:cViewPr varScale="1">
        <p:scale>
          <a:sx n="72" d="100"/>
          <a:sy n="72" d="100"/>
        </p:scale>
        <p:origin x="132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asin\Desktop\BIGDATA2019\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asin\Desktop\BIGDATA2019\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asin\Desktop\BIGDATA2019\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ymazl\Documents\BIGDATA2019\Presentation\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ymazl\Documents\BIGDATA2019\Presentation\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ymazl\Documents\BIGDATA2019\Presentation\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ymazl\Documents\BIGDATA2019\Presentation\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1522763558801"/>
          <c:y val="3.1828703703703699E-2"/>
          <c:w val="0.87098037698306696"/>
          <c:h val="0.78070569954797298"/>
        </c:manualLayout>
      </c:layout>
      <c:lineChart>
        <c:grouping val="standard"/>
        <c:varyColors val="0"/>
        <c:ser>
          <c:idx val="0"/>
          <c:order val="0"/>
          <c:tx>
            <c:strRef>
              <c:f>'No. of Communications'!$C$16</c:f>
              <c:strCache>
                <c:ptCount val="1"/>
                <c:pt idx="0">
                  <c:v>LJ-SSSP</c:v>
                </c:pt>
              </c:strCache>
            </c:strRef>
          </c:tx>
          <c:spPr>
            <a:ln w="9525" cap="rnd">
              <a:solidFill>
                <a:schemeClr val="tx1"/>
              </a:solidFill>
              <a:round/>
            </a:ln>
            <a:effectLst/>
          </c:spPr>
          <c:marker>
            <c:symbol val="x"/>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Communications'!$D$16:$M$16</c:f>
              <c:numCache>
                <c:formatCode>General</c:formatCode>
                <c:ptCount val="10"/>
                <c:pt idx="0">
                  <c:v>29.872028307718661</c:v>
                </c:pt>
                <c:pt idx="1">
                  <c:v>55.706174754788407</c:v>
                </c:pt>
                <c:pt idx="2">
                  <c:v>73.898591182305353</c:v>
                </c:pt>
                <c:pt idx="3">
                  <c:v>85.238298429633943</c:v>
                </c:pt>
                <c:pt idx="4">
                  <c:v>91.876670627082149</c:v>
                </c:pt>
                <c:pt idx="5">
                  <c:v>95.606128162653562</c:v>
                </c:pt>
                <c:pt idx="6">
                  <c:v>97.649388531833651</c:v>
                </c:pt>
                <c:pt idx="7">
                  <c:v>98.753365135351146</c:v>
                </c:pt>
                <c:pt idx="8">
                  <c:v>99.342679047125273</c:v>
                </c:pt>
                <c:pt idx="9">
                  <c:v>99.654843471331333</c:v>
                </c:pt>
              </c:numCache>
            </c:numRef>
          </c:val>
          <c:smooth val="0"/>
          <c:extLst>
            <c:ext xmlns:c16="http://schemas.microsoft.com/office/drawing/2014/chart" uri="{C3380CC4-5D6E-409C-BE32-E72D297353CC}">
              <c16:uniqueId val="{00000000-9191-469E-8C40-4FD7156F6A34}"/>
            </c:ext>
          </c:extLst>
        </c:ser>
        <c:ser>
          <c:idx val="1"/>
          <c:order val="1"/>
          <c:tx>
            <c:strRef>
              <c:f>'No. of Communications'!$C$17</c:f>
              <c:strCache>
                <c:ptCount val="1"/>
                <c:pt idx="0">
                  <c:v>LJ-SSWP</c:v>
                </c:pt>
              </c:strCache>
            </c:strRef>
          </c:tx>
          <c:spPr>
            <a:ln w="9525" cap="rnd">
              <a:solidFill>
                <a:schemeClr val="tx1"/>
              </a:solidFill>
              <a:round/>
            </a:ln>
            <a:effectLst/>
          </c:spPr>
          <c:marker>
            <c:symbol val="triangle"/>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Communications'!$D$17:$M$17</c:f>
              <c:numCache>
                <c:formatCode>General</c:formatCode>
                <c:ptCount val="10"/>
                <c:pt idx="0">
                  <c:v>25.50221984218382</c:v>
                </c:pt>
                <c:pt idx="1">
                  <c:v>49.259726940200302</c:v>
                </c:pt>
                <c:pt idx="2">
                  <c:v>67.35535028381004</c:v>
                </c:pt>
                <c:pt idx="3">
                  <c:v>79.848631430108313</c:v>
                </c:pt>
                <c:pt idx="4">
                  <c:v>88.09096225089398</c:v>
                </c:pt>
                <c:pt idx="5">
                  <c:v>93.154501239473248</c:v>
                </c:pt>
                <c:pt idx="6">
                  <c:v>96.143373828231148</c:v>
                </c:pt>
                <c:pt idx="7">
                  <c:v>97.842697782053108</c:v>
                </c:pt>
                <c:pt idx="8">
                  <c:v>98.811099656925165</c:v>
                </c:pt>
                <c:pt idx="9">
                  <c:v>99.353914763305966</c:v>
                </c:pt>
              </c:numCache>
            </c:numRef>
          </c:val>
          <c:smooth val="0"/>
          <c:extLst>
            <c:ext xmlns:c16="http://schemas.microsoft.com/office/drawing/2014/chart" uri="{C3380CC4-5D6E-409C-BE32-E72D297353CC}">
              <c16:uniqueId val="{00000001-9191-469E-8C40-4FD7156F6A34}"/>
            </c:ext>
          </c:extLst>
        </c:ser>
        <c:ser>
          <c:idx val="2"/>
          <c:order val="2"/>
          <c:tx>
            <c:strRef>
              <c:f>'No. of Communications'!$C$18</c:f>
              <c:strCache>
                <c:ptCount val="1"/>
                <c:pt idx="0">
                  <c:v>LJ-NP</c:v>
                </c:pt>
              </c:strCache>
            </c:strRef>
          </c:tx>
          <c:spPr>
            <a:ln w="9525" cap="rnd">
              <a:solidFill>
                <a:schemeClr val="tx1"/>
              </a:solidFill>
              <a:round/>
            </a:ln>
            <a:effectLst/>
          </c:spPr>
          <c:marker>
            <c:symbol val="square"/>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Communications'!$D$18:$M$18</c:f>
              <c:numCache>
                <c:formatCode>General</c:formatCode>
                <c:ptCount val="10"/>
                <c:pt idx="0">
                  <c:v>41.483380031698118</c:v>
                </c:pt>
                <c:pt idx="1">
                  <c:v>67.264783612526301</c:v>
                </c:pt>
                <c:pt idx="2">
                  <c:v>82.022606072299936</c:v>
                </c:pt>
                <c:pt idx="3">
                  <c:v>90.164136168224672</c:v>
                </c:pt>
                <c:pt idx="4">
                  <c:v>94.678347060097863</c:v>
                </c:pt>
                <c:pt idx="5">
                  <c:v>97.132072699361075</c:v>
                </c:pt>
                <c:pt idx="6">
                  <c:v>98.472917346777649</c:v>
                </c:pt>
                <c:pt idx="7">
                  <c:v>99.178127996837247</c:v>
                </c:pt>
                <c:pt idx="8">
                  <c:v>99.555891895955753</c:v>
                </c:pt>
                <c:pt idx="9">
                  <c:v>99.754511797187362</c:v>
                </c:pt>
              </c:numCache>
            </c:numRef>
          </c:val>
          <c:smooth val="0"/>
          <c:extLst>
            <c:ext xmlns:c16="http://schemas.microsoft.com/office/drawing/2014/chart" uri="{C3380CC4-5D6E-409C-BE32-E72D297353CC}">
              <c16:uniqueId val="{00000002-9191-469E-8C40-4FD7156F6A34}"/>
            </c:ext>
          </c:extLst>
        </c:ser>
        <c:ser>
          <c:idx val="3"/>
          <c:order val="3"/>
          <c:tx>
            <c:strRef>
              <c:f>'No. of Communications'!$C$19</c:f>
              <c:strCache>
                <c:ptCount val="1"/>
                <c:pt idx="0">
                  <c:v>LJ-VT</c:v>
                </c:pt>
              </c:strCache>
            </c:strRef>
          </c:tx>
          <c:spPr>
            <a:ln w="9525" cap="rnd">
              <a:solidFill>
                <a:schemeClr val="tx1"/>
              </a:solidFill>
              <a:round/>
            </a:ln>
            <a:effectLst/>
          </c:spPr>
          <c:marker>
            <c:symbol val="diamond"/>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Communications'!$D$19:$M$19</c:f>
              <c:numCache>
                <c:formatCode>General</c:formatCode>
                <c:ptCount val="10"/>
                <c:pt idx="0">
                  <c:v>30.11603954878564</c:v>
                </c:pt>
                <c:pt idx="1">
                  <c:v>56.039106575557668</c:v>
                </c:pt>
                <c:pt idx="2">
                  <c:v>74.022732634106745</c:v>
                </c:pt>
                <c:pt idx="3">
                  <c:v>85.168636053552987</c:v>
                </c:pt>
                <c:pt idx="4">
                  <c:v>91.731553077133896</c:v>
                </c:pt>
                <c:pt idx="5">
                  <c:v>95.462542809435277</c:v>
                </c:pt>
                <c:pt idx="6">
                  <c:v>97.536709010539496</c:v>
                </c:pt>
                <c:pt idx="7">
                  <c:v>98.670032702383381</c:v>
                </c:pt>
                <c:pt idx="8">
                  <c:v>99.283670060710122</c:v>
                </c:pt>
                <c:pt idx="9">
                  <c:v>99.614692136661262</c:v>
                </c:pt>
              </c:numCache>
            </c:numRef>
          </c:val>
          <c:smooth val="0"/>
          <c:extLst>
            <c:ext xmlns:c16="http://schemas.microsoft.com/office/drawing/2014/chart" uri="{C3380CC4-5D6E-409C-BE32-E72D297353CC}">
              <c16:uniqueId val="{00000003-9191-469E-8C40-4FD7156F6A34}"/>
            </c:ext>
          </c:extLst>
        </c:ser>
        <c:ser>
          <c:idx val="4"/>
          <c:order val="4"/>
          <c:tx>
            <c:strRef>
              <c:f>'No. of Communications'!$C$20</c:f>
              <c:strCache>
                <c:ptCount val="1"/>
                <c:pt idx="0">
                  <c:v>TT-SSSP</c:v>
                </c:pt>
              </c:strCache>
            </c:strRef>
          </c:tx>
          <c:spPr>
            <a:ln w="9525" cap="rnd">
              <a:solidFill>
                <a:schemeClr val="tx1"/>
              </a:solidFill>
              <a:prstDash val="dash"/>
              <a:round/>
            </a:ln>
            <a:effectLst/>
          </c:spPr>
          <c:marker>
            <c:symbol val="x"/>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Communications'!$D$20:$M$20</c:f>
              <c:numCache>
                <c:formatCode>General</c:formatCode>
                <c:ptCount val="10"/>
                <c:pt idx="0">
                  <c:v>31.152073563774209</c:v>
                </c:pt>
                <c:pt idx="1">
                  <c:v>57.214168122493767</c:v>
                </c:pt>
                <c:pt idx="2">
                  <c:v>75.136978832253774</c:v>
                </c:pt>
                <c:pt idx="3">
                  <c:v>85.988784009820947</c:v>
                </c:pt>
                <c:pt idx="4">
                  <c:v>92.220953875905266</c:v>
                </c:pt>
                <c:pt idx="5">
                  <c:v>95.785809439219776</c:v>
                </c:pt>
                <c:pt idx="6">
                  <c:v>97.737465598589083</c:v>
                </c:pt>
                <c:pt idx="7">
                  <c:v>98.788634625569372</c:v>
                </c:pt>
                <c:pt idx="8">
                  <c:v>99.352352265565955</c:v>
                </c:pt>
              </c:numCache>
            </c:numRef>
          </c:val>
          <c:smooth val="0"/>
          <c:extLst>
            <c:ext xmlns:c16="http://schemas.microsoft.com/office/drawing/2014/chart" uri="{C3380CC4-5D6E-409C-BE32-E72D297353CC}">
              <c16:uniqueId val="{00000004-9191-469E-8C40-4FD7156F6A34}"/>
            </c:ext>
          </c:extLst>
        </c:ser>
        <c:ser>
          <c:idx val="5"/>
          <c:order val="5"/>
          <c:tx>
            <c:strRef>
              <c:f>'No. of Communications'!$C$21</c:f>
              <c:strCache>
                <c:ptCount val="1"/>
                <c:pt idx="0">
                  <c:v>TT-SSWP</c:v>
                </c:pt>
              </c:strCache>
            </c:strRef>
          </c:tx>
          <c:spPr>
            <a:ln w="9525" cap="rnd">
              <a:solidFill>
                <a:schemeClr val="tx1"/>
              </a:solidFill>
              <a:prstDash val="dash"/>
              <a:round/>
            </a:ln>
            <a:effectLst/>
          </c:spPr>
          <c:marker>
            <c:symbol val="triangle"/>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Communications'!$D$21:$M$21</c:f>
              <c:numCache>
                <c:formatCode>General</c:formatCode>
                <c:ptCount val="10"/>
                <c:pt idx="0">
                  <c:v>22.315765198950618</c:v>
                </c:pt>
                <c:pt idx="1">
                  <c:v>44.778396805412001</c:v>
                </c:pt>
                <c:pt idx="2">
                  <c:v>62.643842038910357</c:v>
                </c:pt>
                <c:pt idx="3">
                  <c:v>75.669874398575857</c:v>
                </c:pt>
                <c:pt idx="4">
                  <c:v>84.839792049777785</c:v>
                </c:pt>
                <c:pt idx="5">
                  <c:v>90.874610034155708</c:v>
                </c:pt>
                <c:pt idx="6">
                  <c:v>94.660921832103696</c:v>
                </c:pt>
                <c:pt idx="7">
                  <c:v>96.938565629675196</c:v>
                </c:pt>
                <c:pt idx="8">
                  <c:v>98.472485976426825</c:v>
                </c:pt>
              </c:numCache>
            </c:numRef>
          </c:val>
          <c:smooth val="0"/>
          <c:extLst>
            <c:ext xmlns:c16="http://schemas.microsoft.com/office/drawing/2014/chart" uri="{C3380CC4-5D6E-409C-BE32-E72D297353CC}">
              <c16:uniqueId val="{00000005-9191-469E-8C40-4FD7156F6A34}"/>
            </c:ext>
          </c:extLst>
        </c:ser>
        <c:ser>
          <c:idx val="6"/>
          <c:order val="6"/>
          <c:tx>
            <c:strRef>
              <c:f>'No. of Communications'!$C$22</c:f>
              <c:strCache>
                <c:ptCount val="1"/>
                <c:pt idx="0">
                  <c:v>TT-NP</c:v>
                </c:pt>
              </c:strCache>
            </c:strRef>
          </c:tx>
          <c:spPr>
            <a:ln w="9525" cap="rnd">
              <a:solidFill>
                <a:schemeClr val="tx1"/>
              </a:solidFill>
              <a:prstDash val="dash"/>
              <a:round/>
            </a:ln>
            <a:effectLst/>
          </c:spPr>
          <c:marker>
            <c:symbol val="square"/>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Communications'!$D$22:$M$22</c:f>
              <c:numCache>
                <c:formatCode>General</c:formatCode>
                <c:ptCount val="10"/>
                <c:pt idx="0">
                  <c:v>42.864969649278621</c:v>
                </c:pt>
                <c:pt idx="1">
                  <c:v>68.376900844778476</c:v>
                </c:pt>
                <c:pt idx="2">
                  <c:v>82.781088385481212</c:v>
                </c:pt>
                <c:pt idx="3">
                  <c:v>90.887447879670574</c:v>
                </c:pt>
                <c:pt idx="4">
                  <c:v>95.156714627769276</c:v>
                </c:pt>
                <c:pt idx="5">
                  <c:v>97.467658861680761</c:v>
                </c:pt>
                <c:pt idx="6">
                  <c:v>98.687210352660117</c:v>
                </c:pt>
                <c:pt idx="7">
                  <c:v>99.315527021505176</c:v>
                </c:pt>
              </c:numCache>
            </c:numRef>
          </c:val>
          <c:smooth val="0"/>
          <c:extLst>
            <c:ext xmlns:c16="http://schemas.microsoft.com/office/drawing/2014/chart" uri="{C3380CC4-5D6E-409C-BE32-E72D297353CC}">
              <c16:uniqueId val="{00000006-9191-469E-8C40-4FD7156F6A34}"/>
            </c:ext>
          </c:extLst>
        </c:ser>
        <c:ser>
          <c:idx val="7"/>
          <c:order val="7"/>
          <c:tx>
            <c:strRef>
              <c:f>'No. of Communications'!$C$23</c:f>
              <c:strCache>
                <c:ptCount val="1"/>
                <c:pt idx="0">
                  <c:v>TT-VT</c:v>
                </c:pt>
              </c:strCache>
            </c:strRef>
          </c:tx>
          <c:spPr>
            <a:ln w="9525" cap="rnd">
              <a:solidFill>
                <a:schemeClr val="tx1"/>
              </a:solidFill>
              <a:prstDash val="dash"/>
              <a:round/>
            </a:ln>
            <a:effectLst/>
          </c:spPr>
          <c:marker>
            <c:symbol val="diamond"/>
            <c:size val="5"/>
            <c:spPr>
              <a:noFill/>
              <a:ln w="9525">
                <a:solidFill>
                  <a:schemeClr val="tx1"/>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Communications'!$D$23:$M$23</c:f>
              <c:numCache>
                <c:formatCode>General</c:formatCode>
                <c:ptCount val="10"/>
                <c:pt idx="0">
                  <c:v>32.656549444774548</c:v>
                </c:pt>
                <c:pt idx="1">
                  <c:v>58.648021490771782</c:v>
                </c:pt>
                <c:pt idx="2">
                  <c:v>75.959499933145807</c:v>
                </c:pt>
                <c:pt idx="3">
                  <c:v>86.553547451662013</c:v>
                </c:pt>
                <c:pt idx="4">
                  <c:v>92.578107459380547</c:v>
                </c:pt>
                <c:pt idx="5">
                  <c:v>95.966367334487657</c:v>
                </c:pt>
                <c:pt idx="6">
                  <c:v>97.817828265941046</c:v>
                </c:pt>
                <c:pt idx="7">
                  <c:v>98.825364872387254</c:v>
                </c:pt>
                <c:pt idx="8">
                  <c:v>99.372907599828835</c:v>
                </c:pt>
              </c:numCache>
            </c:numRef>
          </c:val>
          <c:smooth val="0"/>
          <c:extLst>
            <c:ext xmlns:c16="http://schemas.microsoft.com/office/drawing/2014/chart" uri="{C3380CC4-5D6E-409C-BE32-E72D297353CC}">
              <c16:uniqueId val="{00000007-9191-469E-8C40-4FD7156F6A34}"/>
            </c:ext>
          </c:extLst>
        </c:ser>
        <c:ser>
          <c:idx val="8"/>
          <c:order val="8"/>
          <c:tx>
            <c:strRef>
              <c:f>'No. of Communications'!$C$24</c:f>
              <c:strCache>
                <c:ptCount val="1"/>
                <c:pt idx="0">
                  <c:v>Ideal</c:v>
                </c:pt>
              </c:strCache>
            </c:strRef>
          </c:tx>
          <c:spPr>
            <a:ln w="12700" cap="rnd">
              <a:solidFill>
                <a:srgbClr val="FF0000"/>
              </a:solidFill>
              <a:prstDash val="sysDash"/>
              <a:round/>
            </a:ln>
            <a:effectLst/>
          </c:spPr>
          <c:marker>
            <c:symbol val="circle"/>
            <c:size val="5"/>
            <c:spPr>
              <a:solidFill>
                <a:srgbClr val="FF0000"/>
              </a:solidFill>
              <a:ln w="9525">
                <a:solidFill>
                  <a:srgbClr val="FF0000"/>
                </a:solidFill>
              </a:ln>
              <a:effectLst/>
            </c:spPr>
          </c:marker>
          <c:cat>
            <c:numRef>
              <c:f>'No. of Communications'!$D$15:$M$15</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'No. of Communications'!$D$24:$M$24</c:f>
              <c:numCache>
                <c:formatCode>General</c:formatCode>
                <c:ptCount val="10"/>
                <c:pt idx="0">
                  <c:v>50</c:v>
                </c:pt>
                <c:pt idx="1">
                  <c:v>75</c:v>
                </c:pt>
                <c:pt idx="2">
                  <c:v>87.5</c:v>
                </c:pt>
                <c:pt idx="3">
                  <c:v>93.75</c:v>
                </c:pt>
                <c:pt idx="4">
                  <c:v>96.874999999999986</c:v>
                </c:pt>
                <c:pt idx="5">
                  <c:v>98.4375</c:v>
                </c:pt>
                <c:pt idx="6">
                  <c:v>99.21875</c:v>
                </c:pt>
                <c:pt idx="7">
                  <c:v>99.609374999999972</c:v>
                </c:pt>
              </c:numCache>
            </c:numRef>
          </c:val>
          <c:smooth val="0"/>
          <c:extLst>
            <c:ext xmlns:c16="http://schemas.microsoft.com/office/drawing/2014/chart" uri="{C3380CC4-5D6E-409C-BE32-E72D297353CC}">
              <c16:uniqueId val="{00000008-9191-469E-8C40-4FD7156F6A34}"/>
            </c:ext>
          </c:extLst>
        </c:ser>
        <c:dLbls>
          <c:showLegendKey val="0"/>
          <c:showVal val="0"/>
          <c:showCatName val="0"/>
          <c:showSerName val="0"/>
          <c:showPercent val="0"/>
          <c:showBubbleSize val="0"/>
        </c:dLbls>
        <c:marker val="1"/>
        <c:smooth val="0"/>
        <c:axId val="2106962712"/>
        <c:axId val="2106968904"/>
      </c:lineChart>
      <c:catAx>
        <c:axId val="210696271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solidFill>
                      <a:schemeClr val="tx1"/>
                    </a:solidFill>
                  </a:rPr>
                  <a:t># of Simul.</a:t>
                </a:r>
                <a:r>
                  <a:rPr lang="en-US" b="1" baseline="0">
                    <a:solidFill>
                      <a:schemeClr val="tx1"/>
                    </a:solidFill>
                  </a:rPr>
                  <a:t> Queries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106968904"/>
        <c:crosses val="autoZero"/>
        <c:auto val="1"/>
        <c:lblAlgn val="ctr"/>
        <c:lblOffset val="100"/>
        <c:noMultiLvlLbl val="0"/>
      </c:catAx>
      <c:valAx>
        <c:axId val="2106968904"/>
        <c:scaling>
          <c:orientation val="minMax"/>
          <c:max val="100"/>
          <c:min val="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solidFill>
                      <a:schemeClr val="tx1"/>
                    </a:solidFill>
                  </a:rPr>
                  <a:t>Reduction in # of</a:t>
                </a:r>
                <a:r>
                  <a:rPr lang="en-US" b="1" baseline="0">
                    <a:solidFill>
                      <a:schemeClr val="tx1"/>
                    </a:solidFill>
                  </a:rPr>
                  <a:t> Communications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106962712"/>
        <c:crosses val="autoZero"/>
        <c:crossBetween val="between"/>
        <c:majorUnit val="40"/>
        <c:minorUnit val="0.01"/>
      </c:valAx>
      <c:spPr>
        <a:noFill/>
        <a:ln>
          <a:solidFill>
            <a:schemeClr val="tx1"/>
          </a:solidFill>
        </a:ln>
        <a:effectLst/>
      </c:spPr>
    </c:plotArea>
    <c:legend>
      <c:legendPos val="b"/>
      <c:legendEntry>
        <c:idx val="8"/>
        <c:delete val="1"/>
      </c:legendEntry>
      <c:layout>
        <c:manualLayout>
          <c:xMode val="edge"/>
          <c:yMode val="edge"/>
          <c:x val="0.386113837304358"/>
          <c:y val="0.56322663343054202"/>
          <c:w val="0.57708665272181903"/>
          <c:h val="0.22784746485887999"/>
        </c:manualLayout>
      </c:layout>
      <c:overlay val="0"/>
      <c:spPr>
        <a:noFill/>
        <a:ln>
          <a:noFill/>
        </a:ln>
        <a:effectLst/>
      </c:spPr>
      <c:txPr>
        <a:bodyPr rot="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SpeedUp!$C$15</c:f>
              <c:strCache>
                <c:ptCount val="1"/>
                <c:pt idx="0">
                  <c:v>LJ-SSSP</c:v>
                </c:pt>
              </c:strCache>
            </c:strRef>
          </c:tx>
          <c:spPr>
            <a:ln w="9525" cap="rnd">
              <a:solidFill>
                <a:schemeClr val="tx1"/>
              </a:solidFill>
              <a:round/>
            </a:ln>
            <a:effectLst/>
          </c:spPr>
          <c:marker>
            <c:symbol val="x"/>
            <c:size val="5"/>
            <c:spPr>
              <a:noFill/>
              <a:ln w="9525">
                <a:solidFill>
                  <a:schemeClr val="tx1"/>
                </a:solidFill>
              </a:ln>
              <a:effectLst/>
            </c:spPr>
          </c:marker>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SpeedUp!$D$15:$M$15</c:f>
              <c:numCache>
                <c:formatCode>General</c:formatCode>
                <c:ptCount val="10"/>
                <c:pt idx="0">
                  <c:v>1.1200496044658621</c:v>
                </c:pt>
                <c:pt idx="1">
                  <c:v>1.7417184955567711</c:v>
                </c:pt>
                <c:pt idx="2">
                  <c:v>2.4115062906346751</c:v>
                </c:pt>
                <c:pt idx="3">
                  <c:v>3.4155610738160131</c:v>
                </c:pt>
                <c:pt idx="4">
                  <c:v>4.4140348379936949</c:v>
                </c:pt>
                <c:pt idx="5">
                  <c:v>4.9069228129332831</c:v>
                </c:pt>
                <c:pt idx="6">
                  <c:v>5.3229282514518097</c:v>
                </c:pt>
                <c:pt idx="7">
                  <c:v>5.3488619110640547</c:v>
                </c:pt>
                <c:pt idx="8">
                  <c:v>5.3380529895790696</c:v>
                </c:pt>
                <c:pt idx="9">
                  <c:v>5.0775571124660788</c:v>
                </c:pt>
              </c:numCache>
            </c:numRef>
          </c:val>
          <c:smooth val="0"/>
          <c:extLst>
            <c:ext xmlns:c16="http://schemas.microsoft.com/office/drawing/2014/chart" uri="{C3380CC4-5D6E-409C-BE32-E72D297353CC}">
              <c16:uniqueId val="{00000000-0101-4AD4-9B91-F151B0189815}"/>
            </c:ext>
          </c:extLst>
        </c:ser>
        <c:ser>
          <c:idx val="1"/>
          <c:order val="1"/>
          <c:tx>
            <c:strRef>
              <c:f>SpeedUp!$C$16</c:f>
              <c:strCache>
                <c:ptCount val="1"/>
                <c:pt idx="0">
                  <c:v>LJ-SSWP</c:v>
                </c:pt>
              </c:strCache>
            </c:strRef>
          </c:tx>
          <c:spPr>
            <a:ln w="9525" cap="rnd">
              <a:solidFill>
                <a:schemeClr val="tx1"/>
              </a:solidFill>
              <a:round/>
            </a:ln>
            <a:effectLst/>
          </c:spPr>
          <c:marker>
            <c:symbol val="triangle"/>
            <c:size val="5"/>
            <c:spPr>
              <a:noFill/>
              <a:ln w="9525">
                <a:solidFill>
                  <a:schemeClr val="tx1"/>
                </a:solidFill>
              </a:ln>
              <a:effectLst/>
            </c:spPr>
          </c:marker>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SpeedUp!$D$16:$M$16</c:f>
              <c:numCache>
                <c:formatCode>General</c:formatCode>
                <c:ptCount val="10"/>
                <c:pt idx="0">
                  <c:v>1.041372360233036</c:v>
                </c:pt>
                <c:pt idx="1">
                  <c:v>1.4463114637983501</c:v>
                </c:pt>
                <c:pt idx="2">
                  <c:v>1.8227494326871561</c:v>
                </c:pt>
                <c:pt idx="3">
                  <c:v>2.3772245228522202</c:v>
                </c:pt>
                <c:pt idx="4">
                  <c:v>2.962286599296057</c:v>
                </c:pt>
                <c:pt idx="5">
                  <c:v>3.231215425156134</c:v>
                </c:pt>
                <c:pt idx="6">
                  <c:v>3.5347614789862378</c:v>
                </c:pt>
                <c:pt idx="7">
                  <c:v>3.4148421732812801</c:v>
                </c:pt>
                <c:pt idx="8">
                  <c:v>3.1728240710497251</c:v>
                </c:pt>
                <c:pt idx="9">
                  <c:v>3.0282438326311629</c:v>
                </c:pt>
              </c:numCache>
            </c:numRef>
          </c:val>
          <c:smooth val="0"/>
          <c:extLst>
            <c:ext xmlns:c16="http://schemas.microsoft.com/office/drawing/2014/chart" uri="{C3380CC4-5D6E-409C-BE32-E72D297353CC}">
              <c16:uniqueId val="{00000001-0101-4AD4-9B91-F151B0189815}"/>
            </c:ext>
          </c:extLst>
        </c:ser>
        <c:ser>
          <c:idx val="2"/>
          <c:order val="2"/>
          <c:tx>
            <c:strRef>
              <c:f>SpeedUp!$C$17</c:f>
              <c:strCache>
                <c:ptCount val="1"/>
                <c:pt idx="0">
                  <c:v>LJ-NP</c:v>
                </c:pt>
              </c:strCache>
            </c:strRef>
          </c:tx>
          <c:spPr>
            <a:ln w="9525" cap="rnd">
              <a:solidFill>
                <a:schemeClr val="tx1"/>
              </a:solidFill>
              <a:round/>
            </a:ln>
            <a:effectLst/>
          </c:spPr>
          <c:marker>
            <c:symbol val="square"/>
            <c:size val="5"/>
            <c:spPr>
              <a:noFill/>
              <a:ln w="9525">
                <a:solidFill>
                  <a:schemeClr val="tx1"/>
                </a:solidFill>
              </a:ln>
              <a:effectLst/>
            </c:spPr>
          </c:marker>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SpeedUp!$D$17:$M$17</c:f>
              <c:numCache>
                <c:formatCode>General</c:formatCode>
                <c:ptCount val="10"/>
                <c:pt idx="0">
                  <c:v>1.28684058499606</c:v>
                </c:pt>
                <c:pt idx="1">
                  <c:v>1.9597728000637129</c:v>
                </c:pt>
                <c:pt idx="2">
                  <c:v>2.6455857386426751</c:v>
                </c:pt>
                <c:pt idx="3">
                  <c:v>2.9798179821566642</c:v>
                </c:pt>
                <c:pt idx="4">
                  <c:v>3.0847949241902888</c:v>
                </c:pt>
                <c:pt idx="5">
                  <c:v>2.994190962989411</c:v>
                </c:pt>
                <c:pt idx="6">
                  <c:v>2.8381233774041141</c:v>
                </c:pt>
                <c:pt idx="7">
                  <c:v>2.8124841412675661</c:v>
                </c:pt>
                <c:pt idx="8">
                  <c:v>2.6445996645861798</c:v>
                </c:pt>
                <c:pt idx="9">
                  <c:v>2.4391414584363198</c:v>
                </c:pt>
              </c:numCache>
            </c:numRef>
          </c:val>
          <c:smooth val="0"/>
          <c:extLst>
            <c:ext xmlns:c16="http://schemas.microsoft.com/office/drawing/2014/chart" uri="{C3380CC4-5D6E-409C-BE32-E72D297353CC}">
              <c16:uniqueId val="{00000002-0101-4AD4-9B91-F151B0189815}"/>
            </c:ext>
          </c:extLst>
        </c:ser>
        <c:ser>
          <c:idx val="3"/>
          <c:order val="3"/>
          <c:tx>
            <c:strRef>
              <c:f>SpeedUp!$C$18</c:f>
              <c:strCache>
                <c:ptCount val="1"/>
                <c:pt idx="0">
                  <c:v>LJ-VT</c:v>
                </c:pt>
              </c:strCache>
            </c:strRef>
          </c:tx>
          <c:spPr>
            <a:ln w="9525" cap="rnd">
              <a:solidFill>
                <a:schemeClr val="tx1"/>
              </a:solidFill>
              <a:round/>
            </a:ln>
            <a:effectLst/>
          </c:spPr>
          <c:marker>
            <c:symbol val="diamond"/>
            <c:size val="5"/>
            <c:spPr>
              <a:noFill/>
              <a:ln w="9525">
                <a:solidFill>
                  <a:schemeClr val="tx1"/>
                </a:solidFill>
              </a:ln>
              <a:effectLst/>
            </c:spPr>
          </c:marker>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SpeedUp!$D$18:$M$18</c:f>
              <c:numCache>
                <c:formatCode>General</c:formatCode>
                <c:ptCount val="10"/>
                <c:pt idx="0">
                  <c:v>1.171901208698388</c:v>
                </c:pt>
                <c:pt idx="1">
                  <c:v>1.8434220322737911</c:v>
                </c:pt>
                <c:pt idx="2">
                  <c:v>2.57982641742263</c:v>
                </c:pt>
                <c:pt idx="3">
                  <c:v>3.6481508842384738</c:v>
                </c:pt>
                <c:pt idx="4">
                  <c:v>4.718267225426346</c:v>
                </c:pt>
                <c:pt idx="5">
                  <c:v>5.1823339356066889</c:v>
                </c:pt>
                <c:pt idx="6">
                  <c:v>5.545667935479214</c:v>
                </c:pt>
                <c:pt idx="7">
                  <c:v>5.4450714929284603</c:v>
                </c:pt>
                <c:pt idx="8">
                  <c:v>5.2427666055045901</c:v>
                </c:pt>
                <c:pt idx="9">
                  <c:v>4.826288870496426</c:v>
                </c:pt>
              </c:numCache>
            </c:numRef>
          </c:val>
          <c:smooth val="0"/>
          <c:extLst>
            <c:ext xmlns:c16="http://schemas.microsoft.com/office/drawing/2014/chart" uri="{C3380CC4-5D6E-409C-BE32-E72D297353CC}">
              <c16:uniqueId val="{00000003-0101-4AD4-9B91-F151B0189815}"/>
            </c:ext>
          </c:extLst>
        </c:ser>
        <c:ser>
          <c:idx val="4"/>
          <c:order val="4"/>
          <c:tx>
            <c:strRef>
              <c:f>SpeedUp!$C$19</c:f>
              <c:strCache>
                <c:ptCount val="1"/>
                <c:pt idx="0">
                  <c:v>TT-SSSP</c:v>
                </c:pt>
              </c:strCache>
            </c:strRef>
          </c:tx>
          <c:spPr>
            <a:ln w="9525" cap="rnd">
              <a:solidFill>
                <a:schemeClr val="tx1"/>
              </a:solidFill>
              <a:prstDash val="dash"/>
              <a:round/>
            </a:ln>
            <a:effectLst/>
          </c:spPr>
          <c:marker>
            <c:symbol val="x"/>
            <c:size val="5"/>
            <c:spPr>
              <a:noFill/>
              <a:ln w="9525">
                <a:solidFill>
                  <a:schemeClr val="tx1"/>
                </a:solidFill>
              </a:ln>
              <a:effectLst/>
            </c:spPr>
          </c:marker>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SpeedUp!$D$19:$M$19</c:f>
              <c:numCache>
                <c:formatCode>General</c:formatCode>
                <c:ptCount val="10"/>
                <c:pt idx="0">
                  <c:v>0.51433933339770099</c:v>
                </c:pt>
                <c:pt idx="1">
                  <c:v>0.94783908956017004</c:v>
                </c:pt>
                <c:pt idx="2">
                  <c:v>1.262726361805911</c:v>
                </c:pt>
                <c:pt idx="3">
                  <c:v>2.06118396099304</c:v>
                </c:pt>
                <c:pt idx="4">
                  <c:v>2.9454135346621602</c:v>
                </c:pt>
                <c:pt idx="5">
                  <c:v>3.6594414882056672</c:v>
                </c:pt>
                <c:pt idx="6">
                  <c:v>4.3740224047448102</c:v>
                </c:pt>
                <c:pt idx="7">
                  <c:v>4.4415125074096036</c:v>
                </c:pt>
                <c:pt idx="8">
                  <c:v>4.3593844943686868</c:v>
                </c:pt>
              </c:numCache>
            </c:numRef>
          </c:val>
          <c:smooth val="0"/>
          <c:extLst>
            <c:ext xmlns:c16="http://schemas.microsoft.com/office/drawing/2014/chart" uri="{C3380CC4-5D6E-409C-BE32-E72D297353CC}">
              <c16:uniqueId val="{00000004-0101-4AD4-9B91-F151B0189815}"/>
            </c:ext>
          </c:extLst>
        </c:ser>
        <c:ser>
          <c:idx val="5"/>
          <c:order val="5"/>
          <c:tx>
            <c:strRef>
              <c:f>SpeedUp!$C$20</c:f>
              <c:strCache>
                <c:ptCount val="1"/>
                <c:pt idx="0">
                  <c:v>TT-SSWP</c:v>
                </c:pt>
              </c:strCache>
            </c:strRef>
          </c:tx>
          <c:spPr>
            <a:ln w="9525" cap="rnd">
              <a:solidFill>
                <a:schemeClr val="tx1"/>
              </a:solidFill>
              <a:prstDash val="dash"/>
              <a:round/>
            </a:ln>
            <a:effectLst/>
          </c:spPr>
          <c:marker>
            <c:symbol val="triangle"/>
            <c:size val="5"/>
            <c:spPr>
              <a:noFill/>
              <a:ln w="9525">
                <a:solidFill>
                  <a:schemeClr val="tx1"/>
                </a:solidFill>
              </a:ln>
              <a:effectLst/>
            </c:spPr>
          </c:marker>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SpeedUp!$D$20:$M$20</c:f>
              <c:numCache>
                <c:formatCode>General</c:formatCode>
                <c:ptCount val="10"/>
                <c:pt idx="0">
                  <c:v>0.41931675423632497</c:v>
                </c:pt>
                <c:pt idx="1">
                  <c:v>0.635000725811524</c:v>
                </c:pt>
                <c:pt idx="2">
                  <c:v>0.74589435580208097</c:v>
                </c:pt>
                <c:pt idx="3">
                  <c:v>1.06987375467465</c:v>
                </c:pt>
                <c:pt idx="4">
                  <c:v>1.4412042698758429</c:v>
                </c:pt>
                <c:pt idx="5">
                  <c:v>1.6613806911417719</c:v>
                </c:pt>
                <c:pt idx="6">
                  <c:v>1.820050044019875</c:v>
                </c:pt>
                <c:pt idx="7">
                  <c:v>1.774792878172071</c:v>
                </c:pt>
                <c:pt idx="8">
                  <c:v>1.630177139935405</c:v>
                </c:pt>
              </c:numCache>
            </c:numRef>
          </c:val>
          <c:smooth val="0"/>
          <c:extLst>
            <c:ext xmlns:c16="http://schemas.microsoft.com/office/drawing/2014/chart" uri="{C3380CC4-5D6E-409C-BE32-E72D297353CC}">
              <c16:uniqueId val="{00000005-0101-4AD4-9B91-F151B0189815}"/>
            </c:ext>
          </c:extLst>
        </c:ser>
        <c:ser>
          <c:idx val="6"/>
          <c:order val="6"/>
          <c:tx>
            <c:strRef>
              <c:f>SpeedUp!$C$21</c:f>
              <c:strCache>
                <c:ptCount val="1"/>
                <c:pt idx="0">
                  <c:v>TT-NP</c:v>
                </c:pt>
              </c:strCache>
            </c:strRef>
          </c:tx>
          <c:spPr>
            <a:ln w="9525" cap="rnd">
              <a:solidFill>
                <a:schemeClr val="tx1"/>
              </a:solidFill>
              <a:prstDash val="dash"/>
              <a:round/>
            </a:ln>
            <a:effectLst/>
          </c:spPr>
          <c:marker>
            <c:symbol val="square"/>
            <c:size val="5"/>
            <c:spPr>
              <a:noFill/>
              <a:ln w="9525">
                <a:solidFill>
                  <a:schemeClr val="tx1"/>
                </a:solidFill>
              </a:ln>
              <a:effectLst/>
            </c:spPr>
          </c:marker>
          <c:dPt>
            <c:idx val="4"/>
            <c:marker>
              <c:symbol val="square"/>
              <c:size val="5"/>
              <c:spPr>
                <a:noFill/>
                <a:ln w="9525">
                  <a:solidFill>
                    <a:schemeClr val="tx1"/>
                  </a:solidFill>
                </a:ln>
                <a:effectLst/>
              </c:spPr>
            </c:marker>
            <c:bubble3D val="0"/>
            <c:extLst>
              <c:ext xmlns:c16="http://schemas.microsoft.com/office/drawing/2014/chart" uri="{C3380CC4-5D6E-409C-BE32-E72D297353CC}">
                <c16:uniqueId val="{00000007-0101-4AD4-9B91-F151B0189815}"/>
              </c:ext>
            </c:extLst>
          </c:dPt>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SpeedUp!$D$21:$M$21</c:f>
              <c:numCache>
                <c:formatCode>General</c:formatCode>
                <c:ptCount val="10"/>
                <c:pt idx="0">
                  <c:v>0.96144444700994103</c:v>
                </c:pt>
                <c:pt idx="1">
                  <c:v>1.4943618369303471</c:v>
                </c:pt>
                <c:pt idx="2">
                  <c:v>2.5875633642690081</c:v>
                </c:pt>
                <c:pt idx="3">
                  <c:v>3.2310672439255752</c:v>
                </c:pt>
                <c:pt idx="4">
                  <c:v>3.5751196720316352</c:v>
                </c:pt>
                <c:pt idx="5">
                  <c:v>3.5713342329622</c:v>
                </c:pt>
                <c:pt idx="6">
                  <c:v>3.3621742184973171</c:v>
                </c:pt>
                <c:pt idx="7">
                  <c:v>3.230861459891949</c:v>
                </c:pt>
              </c:numCache>
            </c:numRef>
          </c:val>
          <c:smooth val="0"/>
          <c:extLst>
            <c:ext xmlns:c16="http://schemas.microsoft.com/office/drawing/2014/chart" uri="{C3380CC4-5D6E-409C-BE32-E72D297353CC}">
              <c16:uniqueId val="{00000008-0101-4AD4-9B91-F151B0189815}"/>
            </c:ext>
          </c:extLst>
        </c:ser>
        <c:ser>
          <c:idx val="7"/>
          <c:order val="7"/>
          <c:tx>
            <c:strRef>
              <c:f>SpeedUp!$C$22</c:f>
              <c:strCache>
                <c:ptCount val="1"/>
                <c:pt idx="0">
                  <c:v>TT-VT</c:v>
                </c:pt>
              </c:strCache>
            </c:strRef>
          </c:tx>
          <c:spPr>
            <a:ln w="9525" cap="rnd">
              <a:solidFill>
                <a:schemeClr val="tx1"/>
              </a:solidFill>
              <a:prstDash val="dash"/>
              <a:round/>
            </a:ln>
            <a:effectLst/>
          </c:spPr>
          <c:marker>
            <c:symbol val="diamond"/>
            <c:size val="5"/>
            <c:spPr>
              <a:noFill/>
              <a:ln w="9525">
                <a:solidFill>
                  <a:schemeClr val="tx1"/>
                </a:solidFill>
              </a:ln>
              <a:effectLst/>
            </c:spPr>
          </c:marker>
          <c:cat>
            <c:numRef>
              <c:f>SpeedUp!$D$14:$M$14</c:f>
              <c:numCache>
                <c:formatCode>General</c:formatCode>
                <c:ptCount val="10"/>
                <c:pt idx="0">
                  <c:v>2</c:v>
                </c:pt>
                <c:pt idx="1">
                  <c:v>4</c:v>
                </c:pt>
                <c:pt idx="2">
                  <c:v>8</c:v>
                </c:pt>
                <c:pt idx="3">
                  <c:v>16</c:v>
                </c:pt>
                <c:pt idx="4">
                  <c:v>32</c:v>
                </c:pt>
                <c:pt idx="5">
                  <c:v>64</c:v>
                </c:pt>
                <c:pt idx="6">
                  <c:v>128</c:v>
                </c:pt>
                <c:pt idx="7">
                  <c:v>256</c:v>
                </c:pt>
                <c:pt idx="8">
                  <c:v>512</c:v>
                </c:pt>
                <c:pt idx="9">
                  <c:v>1024</c:v>
                </c:pt>
              </c:numCache>
            </c:numRef>
          </c:cat>
          <c:val>
            <c:numRef>
              <c:f>SpeedUp!$D$22:$M$22</c:f>
              <c:numCache>
                <c:formatCode>General</c:formatCode>
                <c:ptCount val="10"/>
                <c:pt idx="0">
                  <c:v>0.53103198811543495</c:v>
                </c:pt>
                <c:pt idx="1">
                  <c:v>0.99833194700746397</c:v>
                </c:pt>
                <c:pt idx="2">
                  <c:v>1.3456366182777679</c:v>
                </c:pt>
                <c:pt idx="3">
                  <c:v>2.1768415231556721</c:v>
                </c:pt>
                <c:pt idx="4">
                  <c:v>3.1515890264884701</c:v>
                </c:pt>
                <c:pt idx="5">
                  <c:v>3.8733645448552441</c:v>
                </c:pt>
                <c:pt idx="6">
                  <c:v>4.6073243445452929</c:v>
                </c:pt>
                <c:pt idx="7">
                  <c:v>4.5932034184395008</c:v>
                </c:pt>
                <c:pt idx="8">
                  <c:v>4.5740062389266614</c:v>
                </c:pt>
              </c:numCache>
            </c:numRef>
          </c:val>
          <c:smooth val="0"/>
          <c:extLst>
            <c:ext xmlns:c16="http://schemas.microsoft.com/office/drawing/2014/chart" uri="{C3380CC4-5D6E-409C-BE32-E72D297353CC}">
              <c16:uniqueId val="{00000009-0101-4AD4-9B91-F151B0189815}"/>
            </c:ext>
          </c:extLst>
        </c:ser>
        <c:dLbls>
          <c:showLegendKey val="0"/>
          <c:showVal val="0"/>
          <c:showCatName val="0"/>
          <c:showSerName val="0"/>
          <c:showPercent val="0"/>
          <c:showBubbleSize val="0"/>
        </c:dLbls>
        <c:marker val="1"/>
        <c:smooth val="0"/>
        <c:axId val="2107087880"/>
        <c:axId val="2107096520"/>
      </c:lineChart>
      <c:catAx>
        <c:axId val="21070878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solidFill>
                      <a:schemeClr val="tx1"/>
                    </a:solidFill>
                  </a:rPr>
                  <a:t>#</a:t>
                </a:r>
                <a:r>
                  <a:rPr lang="en-US" b="1" baseline="0">
                    <a:solidFill>
                      <a:schemeClr val="tx1"/>
                    </a:solidFill>
                  </a:rPr>
                  <a:t> of Simul. Queries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107096520"/>
        <c:crosses val="autoZero"/>
        <c:auto val="1"/>
        <c:lblAlgn val="ctr"/>
        <c:lblOffset val="100"/>
        <c:noMultiLvlLbl val="0"/>
      </c:catAx>
      <c:valAx>
        <c:axId val="21070965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solidFill>
                      <a:schemeClr val="tx1"/>
                    </a:solidFill>
                  </a:rPr>
                  <a:t>Speedup (x)</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107087880"/>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9E-2"/>
          <c:y val="0.19907407407407399"/>
          <c:w val="0.93888888888888899"/>
          <c:h val="0.79394101778944304"/>
        </c:manualLayout>
      </c:layout>
      <c:lineChart>
        <c:grouping val="standard"/>
        <c:varyColors val="0"/>
        <c:ser>
          <c:idx val="0"/>
          <c:order val="0"/>
          <c:tx>
            <c:strRef>
              <c:f>'No. of Communications'!$G$38</c:f>
              <c:strCache>
                <c:ptCount val="1"/>
                <c:pt idx="0">
                  <c:v>Ideal</c:v>
                </c:pt>
              </c:strCache>
            </c:strRef>
          </c:tx>
          <c:spPr>
            <a:ln w="12700" cap="rnd">
              <a:solidFill>
                <a:srgbClr val="FF0000"/>
              </a:solidFill>
              <a:prstDash val="sysDash"/>
              <a:round/>
            </a:ln>
            <a:effectLst/>
          </c:spPr>
          <c:marker>
            <c:symbol val="circle"/>
            <c:size val="5"/>
            <c:spPr>
              <a:solidFill>
                <a:srgbClr val="FF0000"/>
              </a:solidFill>
              <a:ln w="9525">
                <a:solidFill>
                  <a:srgbClr val="FF0000"/>
                </a:solidFill>
              </a:ln>
              <a:effectLst/>
            </c:spPr>
          </c:marker>
          <c:cat>
            <c:numRef>
              <c:f>'No. of Communications'!$H$37:$K$37</c:f>
              <c:numCache>
                <c:formatCode>General</c:formatCode>
                <c:ptCount val="4"/>
                <c:pt idx="0">
                  <c:v>1</c:v>
                </c:pt>
                <c:pt idx="1">
                  <c:v>2</c:v>
                </c:pt>
                <c:pt idx="2">
                  <c:v>3</c:v>
                </c:pt>
                <c:pt idx="3">
                  <c:v>4</c:v>
                </c:pt>
              </c:numCache>
            </c:numRef>
          </c:cat>
          <c:val>
            <c:numRef>
              <c:f>'No. of Communications'!$H$38:$K$38</c:f>
              <c:numCache>
                <c:formatCode>General</c:formatCode>
                <c:ptCount val="4"/>
                <c:pt idx="0">
                  <c:v>1</c:v>
                </c:pt>
                <c:pt idx="1">
                  <c:v>1</c:v>
                </c:pt>
                <c:pt idx="2">
                  <c:v>1</c:v>
                </c:pt>
                <c:pt idx="3">
                  <c:v>1</c:v>
                </c:pt>
              </c:numCache>
            </c:numRef>
          </c:val>
          <c:smooth val="0"/>
          <c:extLst>
            <c:ext xmlns:c16="http://schemas.microsoft.com/office/drawing/2014/chart" uri="{C3380CC4-5D6E-409C-BE32-E72D297353CC}">
              <c16:uniqueId val="{00000000-850D-4F6B-8852-621B9A1FA963}"/>
            </c:ext>
          </c:extLst>
        </c:ser>
        <c:ser>
          <c:idx val="1"/>
          <c:order val="1"/>
          <c:tx>
            <c:strRef>
              <c:f>'No. of Communications'!$G$39</c:f>
              <c:strCache>
                <c:ptCount val="1"/>
                <c:pt idx="0">
                  <c:v>ss</c:v>
                </c:pt>
              </c:strCache>
            </c:strRef>
          </c:tx>
          <c:spPr>
            <a:ln w="28575" cap="rnd">
              <a:noFill/>
              <a:round/>
            </a:ln>
            <a:effectLst/>
          </c:spPr>
          <c:marker>
            <c:symbol val="circle"/>
            <c:size val="5"/>
            <c:spPr>
              <a:noFill/>
              <a:ln w="9525">
                <a:noFill/>
              </a:ln>
              <a:effectLst/>
            </c:spPr>
          </c:marker>
          <c:cat>
            <c:numRef>
              <c:f>'No. of Communications'!$H$37:$K$37</c:f>
              <c:numCache>
                <c:formatCode>General</c:formatCode>
                <c:ptCount val="4"/>
                <c:pt idx="0">
                  <c:v>1</c:v>
                </c:pt>
                <c:pt idx="1">
                  <c:v>2</c:v>
                </c:pt>
                <c:pt idx="2">
                  <c:v>3</c:v>
                </c:pt>
                <c:pt idx="3">
                  <c:v>4</c:v>
                </c:pt>
              </c:numCache>
            </c:numRef>
          </c:cat>
          <c:val>
            <c:numRef>
              <c:f>'No. of Communications'!$H$39:$K$39</c:f>
              <c:numCache>
                <c:formatCode>General</c:formatCode>
                <c:ptCount val="4"/>
                <c:pt idx="0">
                  <c:v>5</c:v>
                </c:pt>
                <c:pt idx="1">
                  <c:v>5</c:v>
                </c:pt>
                <c:pt idx="2">
                  <c:v>5</c:v>
                </c:pt>
                <c:pt idx="3">
                  <c:v>5</c:v>
                </c:pt>
              </c:numCache>
            </c:numRef>
          </c:val>
          <c:smooth val="0"/>
          <c:extLst>
            <c:ext xmlns:c16="http://schemas.microsoft.com/office/drawing/2014/chart" uri="{C3380CC4-5D6E-409C-BE32-E72D297353CC}">
              <c16:uniqueId val="{00000001-850D-4F6B-8852-621B9A1FA963}"/>
            </c:ext>
          </c:extLst>
        </c:ser>
        <c:dLbls>
          <c:showLegendKey val="0"/>
          <c:showVal val="0"/>
          <c:showCatName val="0"/>
          <c:showSerName val="0"/>
          <c:showPercent val="0"/>
          <c:showBubbleSize val="0"/>
        </c:dLbls>
        <c:marker val="1"/>
        <c:smooth val="0"/>
        <c:axId val="2054843512"/>
        <c:axId val="2054856664"/>
      </c:lineChart>
      <c:catAx>
        <c:axId val="2054843512"/>
        <c:scaling>
          <c:orientation val="minMax"/>
        </c:scaling>
        <c:delete val="1"/>
        <c:axPos val="b"/>
        <c:numFmt formatCode="General" sourceLinked="1"/>
        <c:majorTickMark val="none"/>
        <c:minorTickMark val="none"/>
        <c:tickLblPos val="nextTo"/>
        <c:crossAx val="2054856664"/>
        <c:crosses val="autoZero"/>
        <c:auto val="1"/>
        <c:lblAlgn val="ctr"/>
        <c:lblOffset val="100"/>
        <c:noMultiLvlLbl val="0"/>
      </c:catAx>
      <c:valAx>
        <c:axId val="20548566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054843512"/>
        <c:crosses val="autoZero"/>
        <c:crossBetween val="between"/>
      </c:valAx>
      <c:spPr>
        <a:noFill/>
        <a:ln w="25400">
          <a:noFill/>
        </a:ln>
        <a:effectLst/>
      </c:spPr>
    </c:plotArea>
    <c:legend>
      <c:legendPos val="b"/>
      <c:legendEntry>
        <c:idx val="1"/>
        <c:delete val="1"/>
      </c:legendEntry>
      <c:layout>
        <c:manualLayout>
          <c:xMode val="edge"/>
          <c:yMode val="edge"/>
          <c:x val="0.67329724409448799"/>
          <c:y val="0.102430008748906"/>
          <c:w val="0.167800087489064"/>
          <c:h val="8.0921551472732597E-2"/>
        </c:manualLayout>
      </c:layout>
      <c:overlay val="0"/>
      <c:spPr>
        <a:noFill/>
        <a:ln>
          <a:noFill/>
        </a:ln>
        <a:effectLst/>
      </c:spPr>
      <c:txPr>
        <a:bodyPr rot="0" spcFirstLastPara="1" vertOverflow="ellipsis" vert="horz" wrap="square" anchor="ctr" anchorCtr="1"/>
        <a:lstStyle/>
        <a:p>
          <a:pPr>
            <a:defRPr sz="95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dirty="0">
                <a:solidFill>
                  <a:schemeClr val="tx1"/>
                </a:solidFill>
                <a:latin typeface="+mn-lt"/>
                <a:ea typeface="+mn-ea"/>
                <a:cs typeface="+mn-cs"/>
              </a:defRPr>
            </a:pPr>
            <a:r>
              <a:rPr lang="en-US" sz="1400" b="1" i="0" u="none" strike="noStrike" kern="1200" spc="0" baseline="0" dirty="0">
                <a:solidFill>
                  <a:schemeClr val="tx1"/>
                </a:solidFill>
                <a:latin typeface="+mn-lt"/>
                <a:ea typeface="+mn-ea"/>
                <a:cs typeface="+mn-cs"/>
              </a:rPr>
              <a:t>SSSP on Twitter</a:t>
            </a:r>
          </a:p>
        </c:rich>
      </c:tx>
      <c:overlay val="0"/>
      <c:spPr>
        <a:noFill/>
        <a:ln>
          <a:noFill/>
        </a:ln>
        <a:effectLst/>
      </c:spPr>
      <c:txPr>
        <a:bodyPr rot="0" spcFirstLastPara="1" vertOverflow="ellipsis" vert="horz" wrap="square" anchor="ctr" anchorCtr="1"/>
        <a:lstStyle/>
        <a:p>
          <a:pPr algn="ctr" rtl="0">
            <a:defRPr lang="en-US" sz="1400" b="1" i="0" u="none" strike="noStrike" kern="1200" spc="0" baseline="0" dirty="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Exch-msg</c:v>
                </c:pt>
              </c:strCache>
            </c:strRef>
          </c:tx>
          <c:spPr>
            <a:solidFill>
              <a:schemeClr val="accent1"/>
            </a:solidFill>
            <a:ln>
              <a:noFill/>
            </a:ln>
            <a:effectLst/>
          </c:spPr>
          <c:invertIfNegative val="0"/>
          <c:val>
            <c:numRef>
              <c:f>Sheet1!$B$2:$B$10</c:f>
              <c:numCache>
                <c:formatCode>General</c:formatCode>
                <c:ptCount val="9"/>
                <c:pt idx="0">
                  <c:v>3.1817003380000002</c:v>
                </c:pt>
                <c:pt idx="1">
                  <c:v>3.7248124599999999</c:v>
                </c:pt>
                <c:pt idx="2">
                  <c:v>2.7491462289999999</c:v>
                </c:pt>
                <c:pt idx="3">
                  <c:v>2.6322981939999979</c:v>
                </c:pt>
                <c:pt idx="4">
                  <c:v>2.1788533970000001</c:v>
                </c:pt>
                <c:pt idx="5">
                  <c:v>1.3012193889999999</c:v>
                </c:pt>
                <c:pt idx="6">
                  <c:v>1.2510125329999999</c:v>
                </c:pt>
                <c:pt idx="7">
                  <c:v>1.497347955</c:v>
                </c:pt>
                <c:pt idx="8">
                  <c:v>1.39027637</c:v>
                </c:pt>
              </c:numCache>
            </c:numRef>
          </c:val>
          <c:extLst>
            <c:ext xmlns:c16="http://schemas.microsoft.com/office/drawing/2014/chart" uri="{C3380CC4-5D6E-409C-BE32-E72D297353CC}">
              <c16:uniqueId val="{00000000-9605-49F5-893B-DFEE346FAAF6}"/>
            </c:ext>
          </c:extLst>
        </c:ser>
        <c:ser>
          <c:idx val="1"/>
          <c:order val="1"/>
          <c:tx>
            <c:strRef>
              <c:f>Sheet1!$C$1</c:f>
              <c:strCache>
                <c:ptCount val="1"/>
                <c:pt idx="0">
                  <c:v>Recv-msg</c:v>
                </c:pt>
              </c:strCache>
            </c:strRef>
          </c:tx>
          <c:spPr>
            <a:solidFill>
              <a:schemeClr val="accent2"/>
            </a:solidFill>
            <a:ln>
              <a:noFill/>
            </a:ln>
            <a:effectLst/>
          </c:spPr>
          <c:invertIfNegative val="0"/>
          <c:val>
            <c:numRef>
              <c:f>Sheet1!$C$2:$C$10</c:f>
              <c:numCache>
                <c:formatCode>General</c:formatCode>
                <c:ptCount val="9"/>
                <c:pt idx="0">
                  <c:v>2.7611458639999999</c:v>
                </c:pt>
                <c:pt idx="1">
                  <c:v>2.9871339180000001</c:v>
                </c:pt>
                <c:pt idx="2">
                  <c:v>2.299195251</c:v>
                </c:pt>
                <c:pt idx="3">
                  <c:v>1.981783324</c:v>
                </c:pt>
                <c:pt idx="4">
                  <c:v>1.556025438</c:v>
                </c:pt>
                <c:pt idx="5">
                  <c:v>1.084158985</c:v>
                </c:pt>
                <c:pt idx="6">
                  <c:v>0.71140213539999997</c:v>
                </c:pt>
                <c:pt idx="7">
                  <c:v>0.4097281565</c:v>
                </c:pt>
                <c:pt idx="8">
                  <c:v>0.32929365100000002</c:v>
                </c:pt>
              </c:numCache>
            </c:numRef>
          </c:val>
          <c:extLst>
            <c:ext xmlns:c16="http://schemas.microsoft.com/office/drawing/2014/chart" uri="{C3380CC4-5D6E-409C-BE32-E72D297353CC}">
              <c16:uniqueId val="{00000001-9605-49F5-893B-DFEE346FAAF6}"/>
            </c:ext>
          </c:extLst>
        </c:ser>
        <c:ser>
          <c:idx val="2"/>
          <c:order val="2"/>
          <c:tx>
            <c:strRef>
              <c:f>Sheet1!$D$1</c:f>
              <c:strCache>
                <c:ptCount val="1"/>
                <c:pt idx="0">
                  <c:v>Gather</c:v>
                </c:pt>
              </c:strCache>
            </c:strRef>
          </c:tx>
          <c:spPr>
            <a:solidFill>
              <a:schemeClr val="accent3"/>
            </a:solidFill>
            <a:ln>
              <a:noFill/>
            </a:ln>
            <a:effectLst/>
          </c:spPr>
          <c:invertIfNegative val="0"/>
          <c:val>
            <c:numRef>
              <c:f>Sheet1!$D$2:$D$10</c:f>
              <c:numCache>
                <c:formatCode>General</c:formatCode>
                <c:ptCount val="9"/>
                <c:pt idx="0">
                  <c:v>27.49952798</c:v>
                </c:pt>
                <c:pt idx="1">
                  <c:v>30.87008676</c:v>
                </c:pt>
                <c:pt idx="2">
                  <c:v>27.694138049999999</c:v>
                </c:pt>
                <c:pt idx="3">
                  <c:v>28.318179130000001</c:v>
                </c:pt>
                <c:pt idx="4">
                  <c:v>25.868387800000001</c:v>
                </c:pt>
                <c:pt idx="5">
                  <c:v>24.652735960000001</c:v>
                </c:pt>
                <c:pt idx="6">
                  <c:v>24.26691885</c:v>
                </c:pt>
                <c:pt idx="7">
                  <c:v>21.834107880000001</c:v>
                </c:pt>
                <c:pt idx="8">
                  <c:v>20.66412145</c:v>
                </c:pt>
              </c:numCache>
            </c:numRef>
          </c:val>
          <c:extLst>
            <c:ext xmlns:c16="http://schemas.microsoft.com/office/drawing/2014/chart" uri="{C3380CC4-5D6E-409C-BE32-E72D297353CC}">
              <c16:uniqueId val="{00000002-9605-49F5-893B-DFEE346FAAF6}"/>
            </c:ext>
          </c:extLst>
        </c:ser>
        <c:ser>
          <c:idx val="3"/>
          <c:order val="3"/>
          <c:tx>
            <c:strRef>
              <c:f>Sheet1!$E$1</c:f>
              <c:strCache>
                <c:ptCount val="1"/>
                <c:pt idx="0">
                  <c:v>Apply</c:v>
                </c:pt>
              </c:strCache>
            </c:strRef>
          </c:tx>
          <c:spPr>
            <a:solidFill>
              <a:schemeClr val="accent4"/>
            </a:solidFill>
            <a:ln>
              <a:noFill/>
            </a:ln>
            <a:effectLst/>
          </c:spPr>
          <c:invertIfNegative val="0"/>
          <c:val>
            <c:numRef>
              <c:f>Sheet1!$E$2:$E$10</c:f>
              <c:numCache>
                <c:formatCode>General</c:formatCode>
                <c:ptCount val="9"/>
                <c:pt idx="0">
                  <c:v>19.82395726</c:v>
                </c:pt>
                <c:pt idx="1">
                  <c:v>21.503182110000001</c:v>
                </c:pt>
                <c:pt idx="2">
                  <c:v>20.71951876</c:v>
                </c:pt>
                <c:pt idx="3">
                  <c:v>27.002787959999999</c:v>
                </c:pt>
                <c:pt idx="4">
                  <c:v>35.061004799999999</c:v>
                </c:pt>
                <c:pt idx="5">
                  <c:v>42.012387390000001</c:v>
                </c:pt>
                <c:pt idx="6">
                  <c:v>50.337390470000003</c:v>
                </c:pt>
                <c:pt idx="7">
                  <c:v>53.750444579999993</c:v>
                </c:pt>
                <c:pt idx="8">
                  <c:v>56.772179370000003</c:v>
                </c:pt>
              </c:numCache>
            </c:numRef>
          </c:val>
          <c:extLst>
            <c:ext xmlns:c16="http://schemas.microsoft.com/office/drawing/2014/chart" uri="{C3380CC4-5D6E-409C-BE32-E72D297353CC}">
              <c16:uniqueId val="{00000003-9605-49F5-893B-DFEE346FAAF6}"/>
            </c:ext>
          </c:extLst>
        </c:ser>
        <c:ser>
          <c:idx val="4"/>
          <c:order val="4"/>
          <c:tx>
            <c:strRef>
              <c:f>Sheet1!$F$1</c:f>
              <c:strCache>
                <c:ptCount val="1"/>
                <c:pt idx="0">
                  <c:v>Scatter</c:v>
                </c:pt>
              </c:strCache>
            </c:strRef>
          </c:tx>
          <c:spPr>
            <a:solidFill>
              <a:schemeClr val="accent5"/>
            </a:solidFill>
            <a:ln>
              <a:noFill/>
            </a:ln>
            <a:effectLst/>
          </c:spPr>
          <c:invertIfNegative val="0"/>
          <c:val>
            <c:numRef>
              <c:f>Sheet1!$F$2:$F$10</c:f>
              <c:numCache>
                <c:formatCode>General</c:formatCode>
                <c:ptCount val="9"/>
                <c:pt idx="0">
                  <c:v>45.974606649999998</c:v>
                </c:pt>
                <c:pt idx="1">
                  <c:v>39.958620510000003</c:v>
                </c:pt>
                <c:pt idx="2">
                  <c:v>45.563991299999998</c:v>
                </c:pt>
                <c:pt idx="3">
                  <c:v>38.681437619999997</c:v>
                </c:pt>
                <c:pt idx="4">
                  <c:v>33.495729779999998</c:v>
                </c:pt>
                <c:pt idx="5">
                  <c:v>28.584606789999999</c:v>
                </c:pt>
                <c:pt idx="6">
                  <c:v>20.5029334</c:v>
                </c:pt>
                <c:pt idx="7">
                  <c:v>19.334202730000001</c:v>
                </c:pt>
                <c:pt idx="8">
                  <c:v>17.83645628</c:v>
                </c:pt>
              </c:numCache>
            </c:numRef>
          </c:val>
          <c:extLst>
            <c:ext xmlns:c16="http://schemas.microsoft.com/office/drawing/2014/chart" uri="{C3380CC4-5D6E-409C-BE32-E72D297353CC}">
              <c16:uniqueId val="{00000004-9605-49F5-893B-DFEE346FAAF6}"/>
            </c:ext>
          </c:extLst>
        </c:ser>
        <c:ser>
          <c:idx val="5"/>
          <c:order val="5"/>
          <c:tx>
            <c:strRef>
              <c:f>Sheet1!$G$1</c:f>
              <c:strCache>
                <c:ptCount val="1"/>
                <c:pt idx="0">
                  <c:v>Sync</c:v>
                </c:pt>
              </c:strCache>
            </c:strRef>
          </c:tx>
          <c:spPr>
            <a:solidFill>
              <a:schemeClr val="accent6"/>
            </a:solidFill>
            <a:ln>
              <a:noFill/>
            </a:ln>
            <a:effectLst/>
          </c:spPr>
          <c:invertIfNegative val="0"/>
          <c:val>
            <c:numRef>
              <c:f>Sheet1!$G$2:$G$10</c:f>
              <c:numCache>
                <c:formatCode>General</c:formatCode>
                <c:ptCount val="9"/>
                <c:pt idx="0">
                  <c:v>0.75906191440000004</c:v>
                </c:pt>
                <c:pt idx="1">
                  <c:v>0.95616424619999996</c:v>
                </c:pt>
                <c:pt idx="2">
                  <c:v>0.97401040760000002</c:v>
                </c:pt>
                <c:pt idx="3">
                  <c:v>1.383513778</c:v>
                </c:pt>
                <c:pt idx="4">
                  <c:v>1.8399987739999999</c:v>
                </c:pt>
                <c:pt idx="5">
                  <c:v>2.364891488</c:v>
                </c:pt>
                <c:pt idx="6">
                  <c:v>2.9303426089999989</c:v>
                </c:pt>
                <c:pt idx="7">
                  <c:v>3.1741687019999998</c:v>
                </c:pt>
                <c:pt idx="8">
                  <c:v>3.0076728749999999</c:v>
                </c:pt>
              </c:numCache>
            </c:numRef>
          </c:val>
          <c:extLst>
            <c:ext xmlns:c16="http://schemas.microsoft.com/office/drawing/2014/chart" uri="{C3380CC4-5D6E-409C-BE32-E72D297353CC}">
              <c16:uniqueId val="{00000005-9605-49F5-893B-DFEE346FAAF6}"/>
            </c:ext>
          </c:extLst>
        </c:ser>
        <c:dLbls>
          <c:showLegendKey val="0"/>
          <c:showVal val="0"/>
          <c:showCatName val="0"/>
          <c:showSerName val="0"/>
          <c:showPercent val="0"/>
          <c:showBubbleSize val="0"/>
        </c:dLbls>
        <c:gapWidth val="150"/>
        <c:overlap val="100"/>
        <c:axId val="2099893240"/>
        <c:axId val="2099900024"/>
      </c:barChart>
      <c:catAx>
        <c:axId val="2099893240"/>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Batch</a:t>
                </a:r>
                <a:r>
                  <a:rPr lang="en-US" b="1" baseline="0">
                    <a:solidFill>
                      <a:sysClr val="windowText" lastClr="000000"/>
                    </a:solidFill>
                  </a:rPr>
                  <a:t> Size</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2\^#"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99900024"/>
        <c:crosses val="autoZero"/>
        <c:auto val="1"/>
        <c:lblAlgn val="ctr"/>
        <c:lblOffset val="100"/>
        <c:noMultiLvlLbl val="0"/>
      </c:catAx>
      <c:valAx>
        <c:axId val="20999000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Percentage</a:t>
                </a:r>
                <a:r>
                  <a:rPr lang="en-US" b="1" baseline="0">
                    <a:solidFill>
                      <a:sysClr val="windowText" lastClr="000000"/>
                    </a:solidFill>
                  </a:rPr>
                  <a:t> of total time</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9989324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SSSP on LiveJournal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Sheet1!$I$1</c:f>
              <c:strCache>
                <c:ptCount val="1"/>
                <c:pt idx="0">
                  <c:v>Exch-msg</c:v>
                </c:pt>
              </c:strCache>
            </c:strRef>
          </c:tx>
          <c:spPr>
            <a:solidFill>
              <a:schemeClr val="accent1"/>
            </a:solidFill>
            <a:ln>
              <a:noFill/>
            </a:ln>
            <a:effectLst/>
          </c:spPr>
          <c:invertIfNegative val="0"/>
          <c:val>
            <c:numRef>
              <c:f>Sheet1!$I$2:$I$11</c:f>
              <c:numCache>
                <c:formatCode>General</c:formatCode>
                <c:ptCount val="10"/>
                <c:pt idx="0">
                  <c:v>5.6425081579999974</c:v>
                </c:pt>
                <c:pt idx="1">
                  <c:v>4.9493785780000001</c:v>
                </c:pt>
                <c:pt idx="2">
                  <c:v>3.9479246080000001</c:v>
                </c:pt>
                <c:pt idx="3">
                  <c:v>3.2482642259999999</c:v>
                </c:pt>
                <c:pt idx="4">
                  <c:v>2.5648844689999999</c:v>
                </c:pt>
                <c:pt idx="5">
                  <c:v>1.8599955969999999</c:v>
                </c:pt>
                <c:pt idx="6">
                  <c:v>1.518807258</c:v>
                </c:pt>
                <c:pt idx="7">
                  <c:v>1.2355982000000001</c:v>
                </c:pt>
                <c:pt idx="8">
                  <c:v>0.70259928940000005</c:v>
                </c:pt>
                <c:pt idx="9">
                  <c:v>0.61411186299999998</c:v>
                </c:pt>
              </c:numCache>
            </c:numRef>
          </c:val>
          <c:extLst>
            <c:ext xmlns:c16="http://schemas.microsoft.com/office/drawing/2014/chart" uri="{C3380CC4-5D6E-409C-BE32-E72D297353CC}">
              <c16:uniqueId val="{00000000-4510-4BF5-AFE2-2A4A2D2693A0}"/>
            </c:ext>
          </c:extLst>
        </c:ser>
        <c:ser>
          <c:idx val="1"/>
          <c:order val="1"/>
          <c:tx>
            <c:strRef>
              <c:f>Sheet1!$J$1</c:f>
              <c:strCache>
                <c:ptCount val="1"/>
                <c:pt idx="0">
                  <c:v>Recv-msg</c:v>
                </c:pt>
              </c:strCache>
            </c:strRef>
          </c:tx>
          <c:spPr>
            <a:solidFill>
              <a:schemeClr val="accent2"/>
            </a:solidFill>
            <a:ln>
              <a:noFill/>
            </a:ln>
            <a:effectLst/>
          </c:spPr>
          <c:invertIfNegative val="0"/>
          <c:val>
            <c:numRef>
              <c:f>Sheet1!$J$2:$J$11</c:f>
              <c:numCache>
                <c:formatCode>General</c:formatCode>
                <c:ptCount val="10"/>
                <c:pt idx="0">
                  <c:v>7.188331707999998</c:v>
                </c:pt>
                <c:pt idx="1">
                  <c:v>6.2735661269999996</c:v>
                </c:pt>
                <c:pt idx="2">
                  <c:v>4.7551646319999978</c:v>
                </c:pt>
                <c:pt idx="3">
                  <c:v>3.6246227219999998</c:v>
                </c:pt>
                <c:pt idx="4">
                  <c:v>2.4293478849999999</c:v>
                </c:pt>
                <c:pt idx="5">
                  <c:v>1.3664088990000001</c:v>
                </c:pt>
                <c:pt idx="6">
                  <c:v>0.81607651800000003</c:v>
                </c:pt>
                <c:pt idx="7">
                  <c:v>0.50320892890000002</c:v>
                </c:pt>
                <c:pt idx="8">
                  <c:v>0.36078348500000001</c:v>
                </c:pt>
                <c:pt idx="9">
                  <c:v>0.45190374890000001</c:v>
                </c:pt>
              </c:numCache>
            </c:numRef>
          </c:val>
          <c:extLst>
            <c:ext xmlns:c16="http://schemas.microsoft.com/office/drawing/2014/chart" uri="{C3380CC4-5D6E-409C-BE32-E72D297353CC}">
              <c16:uniqueId val="{00000001-4510-4BF5-AFE2-2A4A2D2693A0}"/>
            </c:ext>
          </c:extLst>
        </c:ser>
        <c:ser>
          <c:idx val="2"/>
          <c:order val="2"/>
          <c:tx>
            <c:strRef>
              <c:f>Sheet1!$K$1</c:f>
              <c:strCache>
                <c:ptCount val="1"/>
                <c:pt idx="0">
                  <c:v>Gather</c:v>
                </c:pt>
              </c:strCache>
            </c:strRef>
          </c:tx>
          <c:spPr>
            <a:solidFill>
              <a:schemeClr val="accent3"/>
            </a:solidFill>
            <a:ln>
              <a:noFill/>
            </a:ln>
            <a:effectLst/>
          </c:spPr>
          <c:invertIfNegative val="0"/>
          <c:val>
            <c:numRef>
              <c:f>Sheet1!$K$2:$K$11</c:f>
              <c:numCache>
                <c:formatCode>General</c:formatCode>
                <c:ptCount val="10"/>
                <c:pt idx="0">
                  <c:v>18.36961526</c:v>
                </c:pt>
                <c:pt idx="1">
                  <c:v>20.46504290999998</c:v>
                </c:pt>
                <c:pt idx="2">
                  <c:v>17.479956470000001</c:v>
                </c:pt>
                <c:pt idx="3">
                  <c:v>15.069965509999999</c:v>
                </c:pt>
                <c:pt idx="4">
                  <c:v>12.02117891</c:v>
                </c:pt>
                <c:pt idx="5">
                  <c:v>10.41733206</c:v>
                </c:pt>
                <c:pt idx="6">
                  <c:v>9.9232871080000002</c:v>
                </c:pt>
                <c:pt idx="7">
                  <c:v>9.7223927999999997</c:v>
                </c:pt>
                <c:pt idx="8">
                  <c:v>9.6386793989999973</c:v>
                </c:pt>
                <c:pt idx="9">
                  <c:v>9.3459579890000004</c:v>
                </c:pt>
              </c:numCache>
            </c:numRef>
          </c:val>
          <c:extLst>
            <c:ext xmlns:c16="http://schemas.microsoft.com/office/drawing/2014/chart" uri="{C3380CC4-5D6E-409C-BE32-E72D297353CC}">
              <c16:uniqueId val="{00000002-4510-4BF5-AFE2-2A4A2D2693A0}"/>
            </c:ext>
          </c:extLst>
        </c:ser>
        <c:ser>
          <c:idx val="3"/>
          <c:order val="3"/>
          <c:tx>
            <c:strRef>
              <c:f>Sheet1!$L$1</c:f>
              <c:strCache>
                <c:ptCount val="1"/>
                <c:pt idx="0">
                  <c:v>Apply</c:v>
                </c:pt>
              </c:strCache>
            </c:strRef>
          </c:tx>
          <c:spPr>
            <a:solidFill>
              <a:schemeClr val="accent4"/>
            </a:solidFill>
            <a:ln>
              <a:noFill/>
            </a:ln>
            <a:effectLst/>
          </c:spPr>
          <c:invertIfNegative val="0"/>
          <c:val>
            <c:numRef>
              <c:f>Sheet1!$L$2:$L$11</c:f>
              <c:numCache>
                <c:formatCode>General</c:formatCode>
                <c:ptCount val="10"/>
                <c:pt idx="0">
                  <c:v>37.556355770000003</c:v>
                </c:pt>
                <c:pt idx="1">
                  <c:v>37.813988899999998</c:v>
                </c:pt>
                <c:pt idx="2">
                  <c:v>40.877491289999988</c:v>
                </c:pt>
                <c:pt idx="3">
                  <c:v>48.32006698</c:v>
                </c:pt>
                <c:pt idx="4">
                  <c:v>54.89379821</c:v>
                </c:pt>
                <c:pt idx="5">
                  <c:v>59.668436290000002</c:v>
                </c:pt>
                <c:pt idx="6">
                  <c:v>66.794477580000006</c:v>
                </c:pt>
                <c:pt idx="7">
                  <c:v>65.817143110000004</c:v>
                </c:pt>
                <c:pt idx="8">
                  <c:v>66.787033489999999</c:v>
                </c:pt>
                <c:pt idx="9">
                  <c:v>68.630439879999955</c:v>
                </c:pt>
              </c:numCache>
            </c:numRef>
          </c:val>
          <c:extLst>
            <c:ext xmlns:c16="http://schemas.microsoft.com/office/drawing/2014/chart" uri="{C3380CC4-5D6E-409C-BE32-E72D297353CC}">
              <c16:uniqueId val="{00000003-4510-4BF5-AFE2-2A4A2D2693A0}"/>
            </c:ext>
          </c:extLst>
        </c:ser>
        <c:ser>
          <c:idx val="4"/>
          <c:order val="4"/>
          <c:tx>
            <c:strRef>
              <c:f>Sheet1!$M$1</c:f>
              <c:strCache>
                <c:ptCount val="1"/>
                <c:pt idx="0">
                  <c:v>Scatter</c:v>
                </c:pt>
              </c:strCache>
            </c:strRef>
          </c:tx>
          <c:spPr>
            <a:solidFill>
              <a:schemeClr val="accent5"/>
            </a:solidFill>
            <a:ln>
              <a:noFill/>
            </a:ln>
            <a:effectLst/>
          </c:spPr>
          <c:invertIfNegative val="0"/>
          <c:val>
            <c:numRef>
              <c:f>Sheet1!$M$2:$M$11</c:f>
              <c:numCache>
                <c:formatCode>General</c:formatCode>
                <c:ptCount val="10"/>
                <c:pt idx="0">
                  <c:v>23.102662989999999</c:v>
                </c:pt>
                <c:pt idx="1">
                  <c:v>22.298255609999991</c:v>
                </c:pt>
                <c:pt idx="2">
                  <c:v>24.166056449999999</c:v>
                </c:pt>
                <c:pt idx="3">
                  <c:v>19.186204440000001</c:v>
                </c:pt>
                <c:pt idx="4">
                  <c:v>15.74781026</c:v>
                </c:pt>
                <c:pt idx="5">
                  <c:v>12.52325212</c:v>
                </c:pt>
                <c:pt idx="6">
                  <c:v>5.579025605</c:v>
                </c:pt>
                <c:pt idx="7">
                  <c:v>5.0627227809999997</c:v>
                </c:pt>
                <c:pt idx="8">
                  <c:v>4.4679337319999979</c:v>
                </c:pt>
                <c:pt idx="9">
                  <c:v>4.2927736269999981</c:v>
                </c:pt>
              </c:numCache>
            </c:numRef>
          </c:val>
          <c:extLst>
            <c:ext xmlns:c16="http://schemas.microsoft.com/office/drawing/2014/chart" uri="{C3380CC4-5D6E-409C-BE32-E72D297353CC}">
              <c16:uniqueId val="{00000004-4510-4BF5-AFE2-2A4A2D2693A0}"/>
            </c:ext>
          </c:extLst>
        </c:ser>
        <c:ser>
          <c:idx val="5"/>
          <c:order val="5"/>
          <c:tx>
            <c:strRef>
              <c:f>Sheet1!$N$1</c:f>
              <c:strCache>
                <c:ptCount val="1"/>
                <c:pt idx="0">
                  <c:v>Sync</c:v>
                </c:pt>
              </c:strCache>
            </c:strRef>
          </c:tx>
          <c:spPr>
            <a:solidFill>
              <a:schemeClr val="accent6"/>
            </a:solidFill>
            <a:ln>
              <a:noFill/>
            </a:ln>
            <a:effectLst/>
          </c:spPr>
          <c:invertIfNegative val="0"/>
          <c:val>
            <c:numRef>
              <c:f>Sheet1!$N$2:$N$11</c:f>
              <c:numCache>
                <c:formatCode>General</c:formatCode>
                <c:ptCount val="10"/>
                <c:pt idx="0">
                  <c:v>8.140526113</c:v>
                </c:pt>
                <c:pt idx="1">
                  <c:v>8.1997678740000008</c:v>
                </c:pt>
                <c:pt idx="2">
                  <c:v>8.7734065400000052</c:v>
                </c:pt>
                <c:pt idx="3">
                  <c:v>10.55087612</c:v>
                </c:pt>
                <c:pt idx="4">
                  <c:v>12.34298027</c:v>
                </c:pt>
                <c:pt idx="5">
                  <c:v>14.164575040000001</c:v>
                </c:pt>
                <c:pt idx="6">
                  <c:v>15.368325929999999</c:v>
                </c:pt>
                <c:pt idx="7">
                  <c:v>17.658934179999999</c:v>
                </c:pt>
                <c:pt idx="8">
                  <c:v>18.0429706</c:v>
                </c:pt>
                <c:pt idx="9">
                  <c:v>16.66481289</c:v>
                </c:pt>
              </c:numCache>
            </c:numRef>
          </c:val>
          <c:extLst>
            <c:ext xmlns:c16="http://schemas.microsoft.com/office/drawing/2014/chart" uri="{C3380CC4-5D6E-409C-BE32-E72D297353CC}">
              <c16:uniqueId val="{00000005-4510-4BF5-AFE2-2A4A2D2693A0}"/>
            </c:ext>
          </c:extLst>
        </c:ser>
        <c:dLbls>
          <c:showLegendKey val="0"/>
          <c:showVal val="0"/>
          <c:showCatName val="0"/>
          <c:showSerName val="0"/>
          <c:showPercent val="0"/>
          <c:showBubbleSize val="0"/>
        </c:dLbls>
        <c:gapWidth val="150"/>
        <c:overlap val="100"/>
        <c:axId val="2099977928"/>
        <c:axId val="2099984456"/>
      </c:barChart>
      <c:catAx>
        <c:axId val="2099977928"/>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Batch Size</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2\^#"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99984456"/>
        <c:crosses val="autoZero"/>
        <c:auto val="1"/>
        <c:lblAlgn val="ctr"/>
        <c:lblOffset val="100"/>
        <c:noMultiLvlLbl val="0"/>
      </c:catAx>
      <c:valAx>
        <c:axId val="20999844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Percentage of total time</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9997792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Reuse!$A$11</c:f>
              <c:strCache>
                <c:ptCount val="1"/>
                <c:pt idx="0">
                  <c:v>Basic</c:v>
                </c:pt>
              </c:strCache>
            </c:strRef>
          </c:tx>
          <c:spPr>
            <a:solidFill>
              <a:schemeClr val="accent1"/>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Reuse!$B$11:$I$11</c:f>
              <c:numCache>
                <c:formatCode>General</c:formatCode>
                <c:ptCount val="8"/>
                <c:pt idx="0">
                  <c:v>5.3488619110640547</c:v>
                </c:pt>
                <c:pt idx="1">
                  <c:v>3.5347614789862378</c:v>
                </c:pt>
                <c:pt idx="2">
                  <c:v>3.0847949241902888</c:v>
                </c:pt>
                <c:pt idx="3">
                  <c:v>5.545667935479214</c:v>
                </c:pt>
                <c:pt idx="4">
                  <c:v>4.4415125074096036</c:v>
                </c:pt>
                <c:pt idx="5">
                  <c:v>1.820050044019875</c:v>
                </c:pt>
                <c:pt idx="6">
                  <c:v>3.5751196720316352</c:v>
                </c:pt>
                <c:pt idx="7">
                  <c:v>4.6073243445452929</c:v>
                </c:pt>
              </c:numCache>
            </c:numRef>
          </c:val>
          <c:extLst>
            <c:ext xmlns:c16="http://schemas.microsoft.com/office/drawing/2014/chart" uri="{C3380CC4-5D6E-409C-BE32-E72D297353CC}">
              <c16:uniqueId val="{00000000-B9C9-44F2-9D3C-D2FC61AF4B4B}"/>
            </c:ext>
          </c:extLst>
        </c:ser>
        <c:ser>
          <c:idx val="1"/>
          <c:order val="1"/>
          <c:tx>
            <c:strRef>
              <c:f>Reuse!$A$12</c:f>
              <c:strCache>
                <c:ptCount val="1"/>
                <c:pt idx="0">
                  <c:v>FQT</c:v>
                </c:pt>
              </c:strCache>
            </c:strRef>
          </c:tx>
          <c:spPr>
            <a:solidFill>
              <a:schemeClr val="accent2"/>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Reuse!$B$12:$I$12</c:f>
              <c:numCache>
                <c:formatCode>General</c:formatCode>
                <c:ptCount val="8"/>
                <c:pt idx="0">
                  <c:v>5.2517640500000002</c:v>
                </c:pt>
                <c:pt idx="1">
                  <c:v>3.9137247369999999</c:v>
                </c:pt>
                <c:pt idx="2">
                  <c:v>3.035263153999999</c:v>
                </c:pt>
                <c:pt idx="3">
                  <c:v>5.4702214229999999</c:v>
                </c:pt>
                <c:pt idx="4">
                  <c:v>4.2588199849999997</c:v>
                </c:pt>
                <c:pt idx="5">
                  <c:v>2.3017744200000001</c:v>
                </c:pt>
                <c:pt idx="6">
                  <c:v>3.16644221</c:v>
                </c:pt>
                <c:pt idx="7">
                  <c:v>4.5175755949999976</c:v>
                </c:pt>
              </c:numCache>
            </c:numRef>
          </c:val>
          <c:extLst>
            <c:ext xmlns:c16="http://schemas.microsoft.com/office/drawing/2014/chart" uri="{C3380CC4-5D6E-409C-BE32-E72D297353CC}">
              <c16:uniqueId val="{00000001-B9C9-44F2-9D3C-D2FC61AF4B4B}"/>
            </c:ext>
          </c:extLst>
        </c:ser>
        <c:ser>
          <c:idx val="2"/>
          <c:order val="2"/>
          <c:tx>
            <c:strRef>
              <c:f>Reuse!$A$13</c:f>
              <c:strCache>
                <c:ptCount val="1"/>
                <c:pt idx="0">
                  <c:v>IQT</c:v>
                </c:pt>
              </c:strCache>
            </c:strRef>
          </c:tx>
          <c:spPr>
            <a:solidFill>
              <a:schemeClr val="accent3"/>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Reuse!$B$13:$I$13</c:f>
              <c:numCache>
                <c:formatCode>General</c:formatCode>
                <c:ptCount val="8"/>
                <c:pt idx="0">
                  <c:v>9.1384401759999996</c:v>
                </c:pt>
                <c:pt idx="1">
                  <c:v>5.3944045219999959</c:v>
                </c:pt>
                <c:pt idx="2">
                  <c:v>2.895094871</c:v>
                </c:pt>
                <c:pt idx="3">
                  <c:v>8.9211693370000003</c:v>
                </c:pt>
                <c:pt idx="4">
                  <c:v>6.4501961010000004</c:v>
                </c:pt>
                <c:pt idx="5">
                  <c:v>2.650531865</c:v>
                </c:pt>
                <c:pt idx="6">
                  <c:v>2.899306052</c:v>
                </c:pt>
                <c:pt idx="7">
                  <c:v>5.9851784160000001</c:v>
                </c:pt>
              </c:numCache>
            </c:numRef>
          </c:val>
          <c:extLst>
            <c:ext xmlns:c16="http://schemas.microsoft.com/office/drawing/2014/chart" uri="{C3380CC4-5D6E-409C-BE32-E72D297353CC}">
              <c16:uniqueId val="{00000002-B9C9-44F2-9D3C-D2FC61AF4B4B}"/>
            </c:ext>
          </c:extLst>
        </c:ser>
        <c:dLbls>
          <c:showLegendKey val="0"/>
          <c:showVal val="0"/>
          <c:showCatName val="0"/>
          <c:showSerName val="0"/>
          <c:showPercent val="0"/>
          <c:showBubbleSize val="0"/>
        </c:dLbls>
        <c:gapWidth val="219"/>
        <c:overlap val="-27"/>
        <c:axId val="2106218664"/>
        <c:axId val="2106222200"/>
      </c:barChart>
      <c:catAx>
        <c:axId val="2106218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106222200"/>
        <c:crosses val="autoZero"/>
        <c:auto val="1"/>
        <c:lblAlgn val="ctr"/>
        <c:lblOffset val="100"/>
        <c:noMultiLvlLbl val="0"/>
      </c:catAx>
      <c:valAx>
        <c:axId val="210622220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Speedup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106218664"/>
        <c:crosses val="autoZero"/>
        <c:crossBetween val="between"/>
        <c:majorUnit val="2"/>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Reuse!$A$11</c:f>
              <c:strCache>
                <c:ptCount val="1"/>
                <c:pt idx="0">
                  <c:v>Basic</c:v>
                </c:pt>
              </c:strCache>
            </c:strRef>
          </c:tx>
          <c:spPr>
            <a:solidFill>
              <a:schemeClr val="accent1"/>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Reuse!$B$11:$I$11</c:f>
              <c:numCache>
                <c:formatCode>General</c:formatCode>
                <c:ptCount val="8"/>
                <c:pt idx="0">
                  <c:v>5.3488619110640547</c:v>
                </c:pt>
                <c:pt idx="1">
                  <c:v>3.5347614789862378</c:v>
                </c:pt>
                <c:pt idx="2">
                  <c:v>3.0847949241902888</c:v>
                </c:pt>
                <c:pt idx="3">
                  <c:v>5.545667935479214</c:v>
                </c:pt>
                <c:pt idx="4">
                  <c:v>4.4415125074096036</c:v>
                </c:pt>
                <c:pt idx="5">
                  <c:v>1.820050044019875</c:v>
                </c:pt>
                <c:pt idx="6">
                  <c:v>3.5751196720316352</c:v>
                </c:pt>
                <c:pt idx="7">
                  <c:v>4.6073243445452929</c:v>
                </c:pt>
              </c:numCache>
            </c:numRef>
          </c:val>
          <c:extLst>
            <c:ext xmlns:c16="http://schemas.microsoft.com/office/drawing/2014/chart" uri="{C3380CC4-5D6E-409C-BE32-E72D297353CC}">
              <c16:uniqueId val="{00000000-B9C9-44F2-9D3C-D2FC61AF4B4B}"/>
            </c:ext>
          </c:extLst>
        </c:ser>
        <c:ser>
          <c:idx val="1"/>
          <c:order val="1"/>
          <c:tx>
            <c:strRef>
              <c:f>Reuse!$A$12</c:f>
              <c:strCache>
                <c:ptCount val="1"/>
                <c:pt idx="0">
                  <c:v>FQT</c:v>
                </c:pt>
              </c:strCache>
            </c:strRef>
          </c:tx>
          <c:spPr>
            <a:solidFill>
              <a:schemeClr val="accent2"/>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Reuse!$B$12:$I$12</c:f>
              <c:numCache>
                <c:formatCode>General</c:formatCode>
                <c:ptCount val="8"/>
                <c:pt idx="0">
                  <c:v>5.2517640500000002</c:v>
                </c:pt>
                <c:pt idx="1">
                  <c:v>3.9137247369999999</c:v>
                </c:pt>
                <c:pt idx="2">
                  <c:v>3.035263153999999</c:v>
                </c:pt>
                <c:pt idx="3">
                  <c:v>5.4702214229999999</c:v>
                </c:pt>
                <c:pt idx="4">
                  <c:v>4.2588199849999997</c:v>
                </c:pt>
                <c:pt idx="5">
                  <c:v>2.3017744200000001</c:v>
                </c:pt>
                <c:pt idx="6">
                  <c:v>3.16644221</c:v>
                </c:pt>
                <c:pt idx="7">
                  <c:v>4.5175755949999976</c:v>
                </c:pt>
              </c:numCache>
            </c:numRef>
          </c:val>
          <c:extLst>
            <c:ext xmlns:c16="http://schemas.microsoft.com/office/drawing/2014/chart" uri="{C3380CC4-5D6E-409C-BE32-E72D297353CC}">
              <c16:uniqueId val="{00000001-B9C9-44F2-9D3C-D2FC61AF4B4B}"/>
            </c:ext>
          </c:extLst>
        </c:ser>
        <c:ser>
          <c:idx val="2"/>
          <c:order val="2"/>
          <c:tx>
            <c:strRef>
              <c:f>Reuse!$A$13</c:f>
              <c:strCache>
                <c:ptCount val="1"/>
                <c:pt idx="0">
                  <c:v>IQT</c:v>
                </c:pt>
              </c:strCache>
            </c:strRef>
          </c:tx>
          <c:spPr>
            <a:solidFill>
              <a:schemeClr val="accent3"/>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Reuse!$B$13:$I$13</c:f>
              <c:numCache>
                <c:formatCode>General</c:formatCode>
                <c:ptCount val="8"/>
                <c:pt idx="0">
                  <c:v>9.1384401759999996</c:v>
                </c:pt>
                <c:pt idx="1">
                  <c:v>5.3944045219999959</c:v>
                </c:pt>
                <c:pt idx="2">
                  <c:v>2.895094871</c:v>
                </c:pt>
                <c:pt idx="3">
                  <c:v>8.9211693370000003</c:v>
                </c:pt>
                <c:pt idx="4">
                  <c:v>6.4501961010000004</c:v>
                </c:pt>
                <c:pt idx="5">
                  <c:v>2.650531865</c:v>
                </c:pt>
                <c:pt idx="6">
                  <c:v>2.899306052</c:v>
                </c:pt>
                <c:pt idx="7">
                  <c:v>5.9851784160000001</c:v>
                </c:pt>
              </c:numCache>
            </c:numRef>
          </c:val>
          <c:extLst>
            <c:ext xmlns:c16="http://schemas.microsoft.com/office/drawing/2014/chart" uri="{C3380CC4-5D6E-409C-BE32-E72D297353CC}">
              <c16:uniqueId val="{00000002-B9C9-44F2-9D3C-D2FC61AF4B4B}"/>
            </c:ext>
          </c:extLst>
        </c:ser>
        <c:dLbls>
          <c:showLegendKey val="0"/>
          <c:showVal val="0"/>
          <c:showCatName val="0"/>
          <c:showSerName val="0"/>
          <c:showPercent val="0"/>
          <c:showBubbleSize val="0"/>
        </c:dLbls>
        <c:gapWidth val="219"/>
        <c:overlap val="-27"/>
        <c:axId val="2106319160"/>
        <c:axId val="2106322696"/>
      </c:barChart>
      <c:catAx>
        <c:axId val="2106319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106322696"/>
        <c:crosses val="autoZero"/>
        <c:auto val="1"/>
        <c:lblAlgn val="ctr"/>
        <c:lblOffset val="100"/>
        <c:noMultiLvlLbl val="0"/>
      </c:catAx>
      <c:valAx>
        <c:axId val="210632269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Speedup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106319160"/>
        <c:crosses val="autoZero"/>
        <c:crossBetween val="between"/>
        <c:majorUnit val="2"/>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Reuse!$A$11</c:f>
              <c:strCache>
                <c:ptCount val="1"/>
                <c:pt idx="0">
                  <c:v>Basic</c:v>
                </c:pt>
              </c:strCache>
            </c:strRef>
          </c:tx>
          <c:spPr>
            <a:solidFill>
              <a:schemeClr val="accent1"/>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Reuse!$B$11:$I$11</c:f>
              <c:numCache>
                <c:formatCode>General</c:formatCode>
                <c:ptCount val="8"/>
                <c:pt idx="0">
                  <c:v>5.3488619110640547</c:v>
                </c:pt>
                <c:pt idx="1">
                  <c:v>3.5347614789862378</c:v>
                </c:pt>
                <c:pt idx="2">
                  <c:v>3.0847949241902888</c:v>
                </c:pt>
                <c:pt idx="3">
                  <c:v>5.545667935479214</c:v>
                </c:pt>
                <c:pt idx="4">
                  <c:v>4.4415125074096036</c:v>
                </c:pt>
                <c:pt idx="5">
                  <c:v>1.820050044019875</c:v>
                </c:pt>
                <c:pt idx="6">
                  <c:v>3.5751196720316352</c:v>
                </c:pt>
                <c:pt idx="7">
                  <c:v>4.6073243445452929</c:v>
                </c:pt>
              </c:numCache>
            </c:numRef>
          </c:val>
          <c:extLst>
            <c:ext xmlns:c16="http://schemas.microsoft.com/office/drawing/2014/chart" uri="{C3380CC4-5D6E-409C-BE32-E72D297353CC}">
              <c16:uniqueId val="{00000000-B9C9-44F2-9D3C-D2FC61AF4B4B}"/>
            </c:ext>
          </c:extLst>
        </c:ser>
        <c:ser>
          <c:idx val="1"/>
          <c:order val="1"/>
          <c:tx>
            <c:strRef>
              <c:f>Reuse!$A$12</c:f>
              <c:strCache>
                <c:ptCount val="1"/>
                <c:pt idx="0">
                  <c:v>FQT</c:v>
                </c:pt>
              </c:strCache>
            </c:strRef>
          </c:tx>
          <c:spPr>
            <a:solidFill>
              <a:schemeClr val="accent2"/>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Reuse!$B$12:$I$12</c:f>
              <c:numCache>
                <c:formatCode>General</c:formatCode>
                <c:ptCount val="8"/>
                <c:pt idx="0">
                  <c:v>5.2517640500000002</c:v>
                </c:pt>
                <c:pt idx="1">
                  <c:v>3.9137247369999999</c:v>
                </c:pt>
                <c:pt idx="2">
                  <c:v>3.035263153999999</c:v>
                </c:pt>
                <c:pt idx="3">
                  <c:v>5.4702214229999999</c:v>
                </c:pt>
                <c:pt idx="4">
                  <c:v>4.2588199849999997</c:v>
                </c:pt>
                <c:pt idx="5">
                  <c:v>2.3017744200000001</c:v>
                </c:pt>
                <c:pt idx="6">
                  <c:v>3.16644221</c:v>
                </c:pt>
                <c:pt idx="7">
                  <c:v>4.5175755949999976</c:v>
                </c:pt>
              </c:numCache>
            </c:numRef>
          </c:val>
          <c:extLst>
            <c:ext xmlns:c16="http://schemas.microsoft.com/office/drawing/2014/chart" uri="{C3380CC4-5D6E-409C-BE32-E72D297353CC}">
              <c16:uniqueId val="{00000001-B9C9-44F2-9D3C-D2FC61AF4B4B}"/>
            </c:ext>
          </c:extLst>
        </c:ser>
        <c:ser>
          <c:idx val="2"/>
          <c:order val="2"/>
          <c:tx>
            <c:strRef>
              <c:f>Reuse!$A$13</c:f>
              <c:strCache>
                <c:ptCount val="1"/>
                <c:pt idx="0">
                  <c:v>IQT</c:v>
                </c:pt>
              </c:strCache>
            </c:strRef>
          </c:tx>
          <c:spPr>
            <a:solidFill>
              <a:schemeClr val="accent3"/>
            </a:solidFill>
            <a:ln>
              <a:solidFill>
                <a:schemeClr val="tx1"/>
              </a:solidFill>
            </a:ln>
            <a:effectLst/>
          </c:spPr>
          <c:invertIfNegative val="0"/>
          <c:cat>
            <c:multiLvlStrRef>
              <c:f>Reuse!$B$9:$I$10</c:f>
              <c:multiLvlStrCache>
                <c:ptCount val="8"/>
                <c:lvl>
                  <c:pt idx="0">
                    <c:v>SSSP</c:v>
                  </c:pt>
                  <c:pt idx="1">
                    <c:v>SSWP</c:v>
                  </c:pt>
                  <c:pt idx="2">
                    <c:v>NP</c:v>
                  </c:pt>
                  <c:pt idx="3">
                    <c:v>VT</c:v>
                  </c:pt>
                  <c:pt idx="4">
                    <c:v>SSSP</c:v>
                  </c:pt>
                  <c:pt idx="5">
                    <c:v>SSWP</c:v>
                  </c:pt>
                  <c:pt idx="6">
                    <c:v>NP</c:v>
                  </c:pt>
                  <c:pt idx="7">
                    <c:v>VT</c:v>
                  </c:pt>
                </c:lvl>
                <c:lvl>
                  <c:pt idx="0">
                    <c:v>LJ</c:v>
                  </c:pt>
                  <c:pt idx="4">
                    <c:v>TT</c:v>
                  </c:pt>
                </c:lvl>
              </c:multiLvlStrCache>
            </c:multiLvlStrRef>
          </c:cat>
          <c:val>
            <c:numRef>
              <c:f>Reuse!$B$13:$I$13</c:f>
              <c:numCache>
                <c:formatCode>General</c:formatCode>
                <c:ptCount val="8"/>
                <c:pt idx="0">
                  <c:v>9.1384401759999996</c:v>
                </c:pt>
                <c:pt idx="1">
                  <c:v>5.3944045219999959</c:v>
                </c:pt>
                <c:pt idx="2">
                  <c:v>2.895094871</c:v>
                </c:pt>
                <c:pt idx="3">
                  <c:v>8.9211693370000003</c:v>
                </c:pt>
                <c:pt idx="4">
                  <c:v>6.4501961010000004</c:v>
                </c:pt>
                <c:pt idx="5">
                  <c:v>2.650531865</c:v>
                </c:pt>
                <c:pt idx="6">
                  <c:v>2.899306052</c:v>
                </c:pt>
                <c:pt idx="7">
                  <c:v>5.9851784160000001</c:v>
                </c:pt>
              </c:numCache>
            </c:numRef>
          </c:val>
          <c:extLst>
            <c:ext xmlns:c16="http://schemas.microsoft.com/office/drawing/2014/chart" uri="{C3380CC4-5D6E-409C-BE32-E72D297353CC}">
              <c16:uniqueId val="{00000002-B9C9-44F2-9D3C-D2FC61AF4B4B}"/>
            </c:ext>
          </c:extLst>
        </c:ser>
        <c:dLbls>
          <c:showLegendKey val="0"/>
          <c:showVal val="0"/>
          <c:showCatName val="0"/>
          <c:showSerName val="0"/>
          <c:showPercent val="0"/>
          <c:showBubbleSize val="0"/>
        </c:dLbls>
        <c:gapWidth val="219"/>
        <c:overlap val="-27"/>
        <c:axId val="2100168232"/>
        <c:axId val="2100171768"/>
      </c:barChart>
      <c:catAx>
        <c:axId val="2100168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100171768"/>
        <c:crosses val="autoZero"/>
        <c:auto val="1"/>
        <c:lblAlgn val="ctr"/>
        <c:lblOffset val="100"/>
        <c:noMultiLvlLbl val="0"/>
      </c:catAx>
      <c:valAx>
        <c:axId val="210017176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Speedup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100168232"/>
        <c:crosses val="autoZero"/>
        <c:crossBetween val="between"/>
        <c:majorUnit val="2"/>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Reuse!$A$3</c:f>
              <c:strCache>
                <c:ptCount val="1"/>
                <c:pt idx="0">
                  <c:v>FQT</c:v>
                </c:pt>
              </c:strCache>
            </c:strRef>
          </c:tx>
          <c:spPr>
            <a:solidFill>
              <a:schemeClr val="accent1"/>
            </a:solidFill>
            <a:ln>
              <a:solidFill>
                <a:schemeClr val="tx1"/>
              </a:solidFill>
            </a:ln>
            <a:effectLst/>
          </c:spPr>
          <c:invertIfNegative val="0"/>
          <c:cat>
            <c:multiLvlStrRef>
              <c:f>Reuse!$B$1:$I$2</c:f>
              <c:multiLvlStrCache>
                <c:ptCount val="6"/>
                <c:lvl>
                  <c:pt idx="0">
                    <c:v>SSSP</c:v>
                  </c:pt>
                  <c:pt idx="1">
                    <c:v>SSWP</c:v>
                  </c:pt>
                  <c:pt idx="2">
                    <c:v>VT</c:v>
                  </c:pt>
                  <c:pt idx="3">
                    <c:v>SSSP</c:v>
                  </c:pt>
                  <c:pt idx="4">
                    <c:v>SSWP</c:v>
                  </c:pt>
                  <c:pt idx="5">
                    <c:v>VT</c:v>
                  </c:pt>
                </c:lvl>
                <c:lvl>
                  <c:pt idx="0">
                    <c:v>LJ</c:v>
                  </c:pt>
                  <c:pt idx="3">
                    <c:v>TT</c:v>
                  </c:pt>
                </c:lvl>
              </c:multiLvlStrCache>
            </c:multiLvlStrRef>
          </c:cat>
          <c:val>
            <c:numRef>
              <c:f>Reuse!$B$3:$G$3</c:f>
              <c:numCache>
                <c:formatCode>General</c:formatCode>
                <c:ptCount val="6"/>
                <c:pt idx="0">
                  <c:v>5.2517640500000002</c:v>
                </c:pt>
                <c:pt idx="1">
                  <c:v>3.9137247369999999</c:v>
                </c:pt>
                <c:pt idx="2">
                  <c:v>5.4702214229999999</c:v>
                </c:pt>
                <c:pt idx="3">
                  <c:v>4.2588199849999997</c:v>
                </c:pt>
                <c:pt idx="4">
                  <c:v>2.3017744200000001</c:v>
                </c:pt>
                <c:pt idx="5">
                  <c:v>4.5175755949999976</c:v>
                </c:pt>
              </c:numCache>
            </c:numRef>
          </c:val>
          <c:extLst>
            <c:ext xmlns:c16="http://schemas.microsoft.com/office/drawing/2014/chart" uri="{C3380CC4-5D6E-409C-BE32-E72D297353CC}">
              <c16:uniqueId val="{00000000-1C13-4DCA-9AC8-C362B9FBF164}"/>
            </c:ext>
          </c:extLst>
        </c:ser>
        <c:ser>
          <c:idx val="1"/>
          <c:order val="1"/>
          <c:tx>
            <c:strRef>
              <c:f>Reuse!$A$4</c:f>
              <c:strCache>
                <c:ptCount val="1"/>
                <c:pt idx="0">
                  <c:v>IQT</c:v>
                </c:pt>
              </c:strCache>
            </c:strRef>
          </c:tx>
          <c:spPr>
            <a:solidFill>
              <a:schemeClr val="accent2"/>
            </a:solidFill>
            <a:ln>
              <a:solidFill>
                <a:schemeClr val="tx1"/>
              </a:solidFill>
            </a:ln>
            <a:effectLst/>
          </c:spPr>
          <c:invertIfNegative val="0"/>
          <c:cat>
            <c:multiLvlStrRef>
              <c:f>Reuse!$B$1:$I$2</c:f>
              <c:multiLvlStrCache>
                <c:ptCount val="6"/>
                <c:lvl>
                  <c:pt idx="0">
                    <c:v>SSSP</c:v>
                  </c:pt>
                  <c:pt idx="1">
                    <c:v>SSWP</c:v>
                  </c:pt>
                  <c:pt idx="2">
                    <c:v>VT</c:v>
                  </c:pt>
                  <c:pt idx="3">
                    <c:v>SSSP</c:v>
                  </c:pt>
                  <c:pt idx="4">
                    <c:v>SSWP</c:v>
                  </c:pt>
                  <c:pt idx="5">
                    <c:v>VT</c:v>
                  </c:pt>
                </c:lvl>
                <c:lvl>
                  <c:pt idx="0">
                    <c:v>LJ</c:v>
                  </c:pt>
                  <c:pt idx="3">
                    <c:v>TT</c:v>
                  </c:pt>
                </c:lvl>
              </c:multiLvlStrCache>
            </c:multiLvlStrRef>
          </c:cat>
          <c:val>
            <c:numRef>
              <c:f>Reuse!$B$4:$G$4</c:f>
              <c:numCache>
                <c:formatCode>General</c:formatCode>
                <c:ptCount val="6"/>
                <c:pt idx="0">
                  <c:v>9.1384401759999996</c:v>
                </c:pt>
                <c:pt idx="1">
                  <c:v>5.3944045219999959</c:v>
                </c:pt>
                <c:pt idx="2">
                  <c:v>8.9211693370000003</c:v>
                </c:pt>
                <c:pt idx="3">
                  <c:v>6.4501961010000004</c:v>
                </c:pt>
                <c:pt idx="4">
                  <c:v>2.650531865</c:v>
                </c:pt>
                <c:pt idx="5">
                  <c:v>5.9851784160000001</c:v>
                </c:pt>
              </c:numCache>
            </c:numRef>
          </c:val>
          <c:extLst>
            <c:ext xmlns:c16="http://schemas.microsoft.com/office/drawing/2014/chart" uri="{C3380CC4-5D6E-409C-BE32-E72D297353CC}">
              <c16:uniqueId val="{00000001-1C13-4DCA-9AC8-C362B9FBF164}"/>
            </c:ext>
          </c:extLst>
        </c:ser>
        <c:ser>
          <c:idx val="2"/>
          <c:order val="2"/>
          <c:tx>
            <c:strRef>
              <c:f>Reuse!$A$5</c:f>
              <c:strCache>
                <c:ptCount val="1"/>
                <c:pt idx="0">
                  <c:v>Reuse</c:v>
                </c:pt>
              </c:strCache>
            </c:strRef>
          </c:tx>
          <c:spPr>
            <a:solidFill>
              <a:schemeClr val="accent3"/>
            </a:solidFill>
            <a:ln>
              <a:solidFill>
                <a:schemeClr val="tx1"/>
              </a:solidFill>
            </a:ln>
            <a:effectLst/>
          </c:spPr>
          <c:invertIfNegative val="0"/>
          <c:cat>
            <c:multiLvlStrRef>
              <c:f>Reuse!$B$1:$I$2</c:f>
              <c:multiLvlStrCache>
                <c:ptCount val="6"/>
                <c:lvl>
                  <c:pt idx="0">
                    <c:v>SSSP</c:v>
                  </c:pt>
                  <c:pt idx="1">
                    <c:v>SSWP</c:v>
                  </c:pt>
                  <c:pt idx="2">
                    <c:v>VT</c:v>
                  </c:pt>
                  <c:pt idx="3">
                    <c:v>SSSP</c:v>
                  </c:pt>
                  <c:pt idx="4">
                    <c:v>SSWP</c:v>
                  </c:pt>
                  <c:pt idx="5">
                    <c:v>VT</c:v>
                  </c:pt>
                </c:lvl>
                <c:lvl>
                  <c:pt idx="0">
                    <c:v>LJ</c:v>
                  </c:pt>
                  <c:pt idx="3">
                    <c:v>TT</c:v>
                  </c:pt>
                </c:lvl>
              </c:multiLvlStrCache>
            </c:multiLvlStrRef>
          </c:cat>
          <c:val>
            <c:numRef>
              <c:f>Reuse!$B$5:$G$5</c:f>
              <c:numCache>
                <c:formatCode>General</c:formatCode>
                <c:ptCount val="6"/>
                <c:pt idx="0">
                  <c:v>10.260739790000001</c:v>
                </c:pt>
                <c:pt idx="1">
                  <c:v>11.863700700000001</c:v>
                </c:pt>
                <c:pt idx="2">
                  <c:v>11.069300070000001</c:v>
                </c:pt>
                <c:pt idx="3">
                  <c:v>8.0843540869999995</c:v>
                </c:pt>
                <c:pt idx="4">
                  <c:v>7.3487479499999981</c:v>
                </c:pt>
                <c:pt idx="5">
                  <c:v>8.693896788</c:v>
                </c:pt>
              </c:numCache>
            </c:numRef>
          </c:val>
          <c:extLst>
            <c:ext xmlns:c16="http://schemas.microsoft.com/office/drawing/2014/chart" uri="{C3380CC4-5D6E-409C-BE32-E72D297353CC}">
              <c16:uniqueId val="{00000002-1C13-4DCA-9AC8-C362B9FBF164}"/>
            </c:ext>
          </c:extLst>
        </c:ser>
        <c:dLbls>
          <c:showLegendKey val="0"/>
          <c:showVal val="0"/>
          <c:showCatName val="0"/>
          <c:showSerName val="0"/>
          <c:showPercent val="0"/>
          <c:showBubbleSize val="0"/>
        </c:dLbls>
        <c:gapWidth val="219"/>
        <c:overlap val="-27"/>
        <c:axId val="2100213928"/>
        <c:axId val="2100217464"/>
      </c:barChart>
      <c:catAx>
        <c:axId val="21002139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100217464"/>
        <c:crosses val="autoZero"/>
        <c:auto val="1"/>
        <c:lblAlgn val="ctr"/>
        <c:lblOffset val="100"/>
        <c:noMultiLvlLbl val="0"/>
      </c:catAx>
      <c:valAx>
        <c:axId val="2100217464"/>
        <c:scaling>
          <c:orientation val="minMax"/>
          <c:max val="13"/>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Speedup</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100213928"/>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50E26-214D-E14F-9E54-2727A9C1AF80}" type="datetimeFigureOut">
              <a:rPr lang="en-US" smtClean="0"/>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13F72-3C1C-DE47-9C90-891B861E187B}" type="slidenum">
              <a:rPr lang="en-US" smtClean="0"/>
              <a:t>‹#›</a:t>
            </a:fld>
            <a:endParaRPr lang="en-US"/>
          </a:p>
        </p:txBody>
      </p:sp>
    </p:spTree>
    <p:extLst>
      <p:ext uri="{BB962C8B-B14F-4D97-AF65-F5344CB8AC3E}">
        <p14:creationId xmlns:p14="http://schemas.microsoft.com/office/powerpoint/2010/main" val="4284089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1</a:t>
            </a:fld>
            <a:endParaRPr lang="en-US"/>
          </a:p>
        </p:txBody>
      </p:sp>
    </p:spTree>
    <p:extLst>
      <p:ext uri="{BB962C8B-B14F-4D97-AF65-F5344CB8AC3E}">
        <p14:creationId xmlns:p14="http://schemas.microsoft.com/office/powerpoint/2010/main" val="388138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percentage spent in apply phase when the batch size varies:</a:t>
            </a:r>
          </a:p>
          <a:p>
            <a:br>
              <a:rPr lang="en-US" dirty="0"/>
            </a:br>
            <a:r>
              <a:rPr lang="en-US" dirty="0"/>
              <a:t>TT: From around 20% in batch size 2 until around 60% in batch size 256</a:t>
            </a:r>
          </a:p>
          <a:p>
            <a:endParaRPr lang="en-US" dirty="0"/>
          </a:p>
          <a:p>
            <a:r>
              <a:rPr lang="en-US" dirty="0"/>
              <a:t>LJ: From around 40% in batch size 2 until around 70% in batch size 1024</a:t>
            </a:r>
          </a:p>
        </p:txBody>
      </p:sp>
      <p:sp>
        <p:nvSpPr>
          <p:cNvPr id="4" name="Slide Number Placeholder 3"/>
          <p:cNvSpPr>
            <a:spLocks noGrp="1"/>
          </p:cNvSpPr>
          <p:nvPr>
            <p:ph type="sldNum" sz="quarter" idx="5"/>
          </p:nvPr>
        </p:nvSpPr>
        <p:spPr/>
        <p:txBody>
          <a:bodyPr/>
          <a:lstStyle/>
          <a:p>
            <a:fld id="{1D913F72-3C1C-DE47-9C90-891B861E187B}" type="slidenum">
              <a:rPr lang="en-US" smtClean="0"/>
              <a:t>12</a:t>
            </a:fld>
            <a:endParaRPr lang="en-US"/>
          </a:p>
        </p:txBody>
      </p:sp>
    </p:spTree>
    <p:extLst>
      <p:ext uri="{BB962C8B-B14F-4D97-AF65-F5344CB8AC3E}">
        <p14:creationId xmlns:p14="http://schemas.microsoft.com/office/powerpoint/2010/main" val="1509921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cs typeface="Calibri" panose="020F0502020204030204" pitchFamily="34" charset="0"/>
              </a:rPr>
              <a:t>In Basic MultiLyra, each phase acts on behalf of all the queries in the batch for an active vertex</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cs typeface="Calibri" panose="020F0502020204030204" pitchFamily="34" charset="0"/>
              </a:rPr>
              <a:t>Data communication also send the data of all queries (even if a query is inactive and consequently its data is unchanged)</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cs typeface="Calibri" panose="020F0502020204030204" pitchFamily="34" charset="0"/>
              </a:rPr>
              <a:t>Basic MultiLyra, all queries in the batch share only one unified active list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Solution: keeping track of each query status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13</a:t>
            </a:fld>
            <a:endParaRPr lang="en-US"/>
          </a:p>
        </p:txBody>
      </p:sp>
    </p:spTree>
    <p:extLst>
      <p:ext uri="{BB962C8B-B14F-4D97-AF65-F5344CB8AC3E}">
        <p14:creationId xmlns:p14="http://schemas.microsoft.com/office/powerpoint/2010/main" val="309541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upon Basic MultiLyra we develop two additional algorithms, FQT and IQT.</a:t>
            </a:r>
          </a:p>
        </p:txBody>
      </p:sp>
      <p:sp>
        <p:nvSpPr>
          <p:cNvPr id="4" name="Slide Number Placeholder 3"/>
          <p:cNvSpPr>
            <a:spLocks noGrp="1"/>
          </p:cNvSpPr>
          <p:nvPr>
            <p:ph type="sldNum" sz="quarter" idx="5"/>
          </p:nvPr>
        </p:nvSpPr>
        <p:spPr/>
        <p:txBody>
          <a:bodyPr/>
          <a:lstStyle/>
          <a:p>
            <a:fld id="{1D913F72-3C1C-DE47-9C90-891B861E187B}" type="slidenum">
              <a:rPr lang="en-US" smtClean="0"/>
              <a:t>14</a:t>
            </a:fld>
            <a:endParaRPr lang="en-US"/>
          </a:p>
        </p:txBody>
      </p:sp>
    </p:spTree>
    <p:extLst>
      <p:ext uri="{BB962C8B-B14F-4D97-AF65-F5344CB8AC3E}">
        <p14:creationId xmlns:p14="http://schemas.microsoft.com/office/powerpoint/2010/main" val="336861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15</a:t>
            </a:fld>
            <a:endParaRPr lang="en-US"/>
          </a:p>
        </p:txBody>
      </p:sp>
    </p:spTree>
    <p:extLst>
      <p:ext uri="{BB962C8B-B14F-4D97-AF65-F5344CB8AC3E}">
        <p14:creationId xmlns:p14="http://schemas.microsoft.com/office/powerpoint/2010/main" val="292052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16</a:t>
            </a:fld>
            <a:endParaRPr lang="en-US"/>
          </a:p>
        </p:txBody>
      </p:sp>
    </p:spTree>
    <p:extLst>
      <p:ext uri="{BB962C8B-B14F-4D97-AF65-F5344CB8AC3E}">
        <p14:creationId xmlns:p14="http://schemas.microsoft.com/office/powerpoint/2010/main" val="292458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cs typeface="Calibri" panose="020F0502020204030204" pitchFamily="34" charset="0"/>
              </a:rPr>
              <a:t>FQT: Only SSWP among the four algorithms could gain speedup since has more variance in each query finish times </a:t>
            </a:r>
            <a:r>
              <a:rPr lang="en-US" sz="1200" b="1" dirty="0">
                <a:solidFill>
                  <a:srgbClr val="F1AB00"/>
                </a:solidFill>
                <a:latin typeface="Calibri" panose="020F0502020204030204" pitchFamily="34" charset="0"/>
                <a:cs typeface="Calibri" panose="020F0502020204030204" pitchFamily="34" charset="0"/>
              </a:rPr>
              <a:t>(waiting time around 36% on average)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F1AB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F1AB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cs typeface="Calibri" panose="020F0502020204030204" pitchFamily="34" charset="0"/>
              </a:rPr>
              <a:t>Only SSWP among the four algorithms could gain speedup from</a:t>
            </a:r>
            <a:r>
              <a:rPr lang="en-US" sz="1200" dirty="0">
                <a:latin typeface="Calibri" panose="020F0502020204030204" pitchFamily="34" charset="0"/>
                <a:cs typeface="Calibri" panose="020F0502020204030204" pitchFamily="34" charset="0"/>
              </a:rPr>
              <a:t> </a:t>
            </a:r>
            <a:r>
              <a:rPr lang="en-US" sz="1200" b="1" dirty="0">
                <a:solidFill>
                  <a:srgbClr val="F1AB00"/>
                </a:solidFill>
                <a:latin typeface="Calibri" panose="020F0502020204030204" pitchFamily="34" charset="0"/>
                <a:cs typeface="Calibri" panose="020F0502020204030204" pitchFamily="34" charset="0"/>
              </a:rPr>
              <a:t>FQT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17</a:t>
            </a:fld>
            <a:endParaRPr lang="en-US"/>
          </a:p>
        </p:txBody>
      </p:sp>
    </p:spTree>
    <p:extLst>
      <p:ext uri="{BB962C8B-B14F-4D97-AF65-F5344CB8AC3E}">
        <p14:creationId xmlns:p14="http://schemas.microsoft.com/office/powerpoint/2010/main" val="208776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due to the nature of NP where the vertex values always increase till they hit a set upper limit and converge. Consequently, most of the queries are active in each iteration for active vertices and few opportunities exist for FQT and IQT to exploit.</a:t>
            </a:r>
          </a:p>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18</a:t>
            </a:fld>
            <a:endParaRPr lang="en-US"/>
          </a:p>
        </p:txBody>
      </p:sp>
    </p:spTree>
    <p:extLst>
      <p:ext uri="{BB962C8B-B14F-4D97-AF65-F5344CB8AC3E}">
        <p14:creationId xmlns:p14="http://schemas.microsoft.com/office/powerpoint/2010/main" val="304168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Reuse includes three steps. First, it extracts top high-centrality vertices during the run of the first batch. As the second step, it picks the top five to run  a batch of five queries of the graph algorithm and maintains the results distributed on each machine (each machine maintains the results for it's local vertices). Then in the third step, we reuse results of these five queries during the run of remaining batches to accelerate the convergence of each query.</a:t>
            </a:r>
          </a:p>
        </p:txBody>
      </p:sp>
      <p:sp>
        <p:nvSpPr>
          <p:cNvPr id="4" name="Slide Number Placeholder 3"/>
          <p:cNvSpPr>
            <a:spLocks noGrp="1"/>
          </p:cNvSpPr>
          <p:nvPr>
            <p:ph type="sldNum" sz="quarter" idx="5"/>
          </p:nvPr>
        </p:nvSpPr>
        <p:spPr/>
        <p:txBody>
          <a:bodyPr/>
          <a:lstStyle/>
          <a:p>
            <a:fld id="{1D913F72-3C1C-DE47-9C90-891B861E187B}" type="slidenum">
              <a:rPr lang="en-US" smtClean="0"/>
              <a:t>19</a:t>
            </a:fld>
            <a:endParaRPr lang="en-US"/>
          </a:p>
        </p:txBody>
      </p:sp>
    </p:spTree>
    <p:extLst>
      <p:ext uri="{BB962C8B-B14F-4D97-AF65-F5344CB8AC3E}">
        <p14:creationId xmlns:p14="http://schemas.microsoft.com/office/powerpoint/2010/main" val="2800611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D913F72-3C1C-DE47-9C90-891B861E187B}" type="slidenum">
              <a:rPr lang="en-US" smtClean="0"/>
              <a:t>21</a:t>
            </a:fld>
            <a:endParaRPr lang="en-US"/>
          </a:p>
        </p:txBody>
      </p:sp>
    </p:spTree>
    <p:extLst>
      <p:ext uri="{BB962C8B-B14F-4D97-AF65-F5344CB8AC3E}">
        <p14:creationId xmlns:p14="http://schemas.microsoft.com/office/powerpoint/2010/main" val="359669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rgbClr val="000000"/>
                </a:solidFill>
                <a:latin typeface="Calibri" panose="020F0502020204030204" pitchFamily="34" charset="0"/>
                <a:cs typeface="Calibri" panose="020F0502020204030204" pitchFamily="34" charset="0"/>
              </a:rPr>
              <a:t> </a:t>
            </a:r>
            <a:r>
              <a:rPr lang="en-US" sz="1200" b="1" dirty="0">
                <a:solidFill>
                  <a:srgbClr val="F1AB00"/>
                </a:solidFill>
                <a:latin typeface="Calibri" panose="020F0502020204030204" pitchFamily="34" charset="0"/>
                <a:cs typeface="Calibri" panose="020F0502020204030204" pitchFamily="34" charset="0"/>
              </a:rPr>
              <a:t>The number of communication is more important than the size of communication</a:t>
            </a:r>
          </a:p>
          <a:p>
            <a:pPr>
              <a:buFontTx/>
              <a:buNone/>
            </a:pPr>
            <a:endParaRPr lang="en-US" sz="1200" b="1" dirty="0">
              <a:solidFill>
                <a:srgbClr val="F1AB00"/>
              </a:solidFill>
              <a:latin typeface="Calibri" panose="020F0502020204030204" pitchFamily="34" charset="0"/>
              <a:cs typeface="Calibri" panose="020F0502020204030204" pitchFamily="34" charset="0"/>
            </a:endParaRPr>
          </a:p>
          <a:p>
            <a:pPr marL="0" indent="0" algn="just">
              <a:lnSpc>
                <a:spcPct val="120000"/>
              </a:lnSpc>
              <a:buSzPct val="70000"/>
              <a:buFontTx/>
              <a:buNone/>
            </a:pPr>
            <a:r>
              <a:rPr lang="en-US" sz="2000" dirty="0">
                <a:solidFill>
                  <a:srgbClr val="000000"/>
                </a:solidFill>
                <a:latin typeface="Calibri" panose="020F0502020204030204" pitchFamily="34" charset="0"/>
                <a:cs typeface="Calibri" panose="020F0502020204030204" pitchFamily="34" charset="0"/>
              </a:rPr>
              <a:t>The number of communication are the most dominant performance obstacle</a:t>
            </a:r>
            <a:endParaRPr lang="en-US" sz="2000" b="1" dirty="0">
              <a:solidFill>
                <a:srgbClr val="F1AB00"/>
              </a:solidFill>
              <a:latin typeface="Calibri" panose="020F0502020204030204" pitchFamily="34" charset="0"/>
              <a:cs typeface="Calibri" panose="020F0502020204030204" pitchFamily="34" charset="0"/>
            </a:endParaRPr>
          </a:p>
          <a:p>
            <a:pPr marL="0" indent="0" algn="just">
              <a:lnSpc>
                <a:spcPct val="120000"/>
              </a:lnSpc>
              <a:buSzPct val="70000"/>
              <a:buFontTx/>
              <a:buNone/>
            </a:pPr>
            <a:endParaRPr lang="en-US" sz="2000" dirty="0">
              <a:solidFill>
                <a:srgbClr val="000000"/>
              </a:solidFill>
              <a:latin typeface="Calibri" panose="020F0502020204030204" pitchFamily="34" charset="0"/>
              <a:cs typeface="Calibri" panose="020F0502020204030204" pitchFamily="34" charset="0"/>
            </a:endParaRPr>
          </a:p>
          <a:p>
            <a:pPr marL="0" indent="0" algn="just">
              <a:lnSpc>
                <a:spcPct val="120000"/>
              </a:lnSpc>
              <a:buSzPct val="70000"/>
              <a:buFontTx/>
              <a:buNone/>
            </a:pPr>
            <a:r>
              <a:rPr lang="en-US" sz="2000" dirty="0">
                <a:solidFill>
                  <a:srgbClr val="000000"/>
                </a:solidFill>
                <a:latin typeface="Calibri" panose="020F0502020204030204" pitchFamily="34" charset="0"/>
                <a:cs typeface="Calibri" panose="020F0502020204030204" pitchFamily="34" charset="0"/>
              </a:rPr>
              <a:t>MultiLyra evaluates a batch of graph queries efficiently by amortizing communication and synchronization costs of  query evaluation across multiple queries. </a:t>
            </a:r>
            <a:r>
              <a:rPr lang="en-US" sz="2000" b="1" dirty="0">
                <a:solidFill>
                  <a:srgbClr val="F1AB00"/>
                </a:solidFill>
                <a:latin typeface="Calibri" panose="020F0502020204030204" pitchFamily="34" charset="0"/>
                <a:cs typeface="Calibri" panose="020F0502020204030204" pitchFamily="34" charset="0"/>
              </a:rPr>
              <a:t> (Maximum speedups ranging form 3.08x to 5.55x)</a:t>
            </a:r>
          </a:p>
          <a:p>
            <a:pPr marL="0" indent="0" algn="just">
              <a:lnSpc>
                <a:spcPct val="120000"/>
              </a:lnSpc>
              <a:buClr>
                <a:schemeClr val="tx1"/>
              </a:buClr>
              <a:buSzPct val="70000"/>
              <a:buFontTx/>
              <a:buNone/>
            </a:pPr>
            <a:endParaRPr lang="en-US" sz="2000" dirty="0">
              <a:solidFill>
                <a:srgbClr val="000000"/>
              </a:solidFill>
              <a:latin typeface="Calibri" panose="020F0502020204030204" pitchFamily="34" charset="0"/>
              <a:cs typeface="Calibri" panose="020F0502020204030204" pitchFamily="34" charset="0"/>
            </a:endParaRPr>
          </a:p>
          <a:p>
            <a:pPr marL="0" indent="0">
              <a:lnSpc>
                <a:spcPct val="120000"/>
              </a:lnSpc>
              <a:buClr>
                <a:schemeClr val="tx1"/>
              </a:buClr>
              <a:buSzPct val="70000"/>
              <a:buFontTx/>
              <a:buNone/>
            </a:pPr>
            <a:r>
              <a:rPr lang="en-US" sz="2000" dirty="0">
                <a:solidFill>
                  <a:srgbClr val="000000"/>
                </a:solidFill>
                <a:latin typeface="Calibri" panose="020F0502020204030204" pitchFamily="34" charset="0"/>
                <a:cs typeface="Calibri" panose="020F0502020204030204" pitchFamily="34" charset="0"/>
              </a:rPr>
              <a:t>With applying further optimizations i.e., </a:t>
            </a:r>
            <a:r>
              <a:rPr lang="en-US" sz="2000" b="1" dirty="0">
                <a:solidFill>
                  <a:srgbClr val="F1AB00"/>
                </a:solidFill>
                <a:latin typeface="Calibri" panose="020F0502020204030204" pitchFamily="34" charset="0"/>
                <a:cs typeface="Calibri" panose="020F0502020204030204" pitchFamily="34" charset="0"/>
              </a:rPr>
              <a:t>FQT</a:t>
            </a:r>
            <a:r>
              <a:rPr lang="en-US" sz="2000" dirty="0">
                <a:solidFill>
                  <a:srgbClr val="000000"/>
                </a:solidFill>
                <a:latin typeface="Calibri" panose="020F0502020204030204" pitchFamily="34" charset="0"/>
                <a:cs typeface="Calibri" panose="020F0502020204030204" pitchFamily="34" charset="0"/>
              </a:rPr>
              <a:t>,</a:t>
            </a:r>
            <a:r>
              <a:rPr lang="en-US" sz="2000" b="1" dirty="0">
                <a:solidFill>
                  <a:srgbClr val="F1AB00"/>
                </a:solidFill>
                <a:latin typeface="Calibri" panose="020F0502020204030204" pitchFamily="34" charset="0"/>
                <a:cs typeface="Calibri" panose="020F0502020204030204" pitchFamily="34" charset="0"/>
              </a:rPr>
              <a:t> IQT</a:t>
            </a:r>
            <a:r>
              <a:rPr lang="en-US" sz="2000" dirty="0">
                <a:solidFill>
                  <a:srgbClr val="000000"/>
                </a:solidFill>
                <a:latin typeface="Calibri" panose="020F0502020204030204" pitchFamily="34" charset="0"/>
                <a:cs typeface="Calibri" panose="020F0502020204030204" pitchFamily="34" charset="0"/>
              </a:rPr>
              <a:t>, and</a:t>
            </a:r>
            <a:r>
              <a:rPr lang="en-US" sz="2000" b="1" dirty="0">
                <a:solidFill>
                  <a:srgbClr val="F1AB00"/>
                </a:solidFill>
                <a:latin typeface="Calibri" panose="020F0502020204030204" pitchFamily="34" charset="0"/>
                <a:cs typeface="Calibri" panose="020F0502020204030204" pitchFamily="34" charset="0"/>
              </a:rPr>
              <a:t> Reuse</a:t>
            </a:r>
            <a:r>
              <a:rPr lang="en-US" sz="2000" dirty="0">
                <a:solidFill>
                  <a:srgbClr val="000000"/>
                </a:solidFill>
                <a:latin typeface="Calibri" panose="020F0502020204030204" pitchFamily="34" charset="0"/>
                <a:cs typeface="Calibri" panose="020F0502020204030204" pitchFamily="34" charset="0"/>
              </a:rPr>
              <a:t>, the maximum speedup </a:t>
            </a:r>
            <a:r>
              <a:rPr lang="en-US" sz="2000" b="1" dirty="0">
                <a:solidFill>
                  <a:srgbClr val="F1AB00"/>
                </a:solidFill>
                <a:latin typeface="Calibri" panose="020F0502020204030204" pitchFamily="34" charset="0"/>
                <a:cs typeface="Calibri" panose="020F0502020204030204" pitchFamily="34" charset="0"/>
              </a:rPr>
              <a:t>boosts to ranging from 7.35x to 11.86x</a:t>
            </a:r>
          </a:p>
          <a:p>
            <a:pPr marL="457200" lvl="1" indent="0" algn="just">
              <a:lnSpc>
                <a:spcPct val="120000"/>
              </a:lnSpc>
              <a:buClr>
                <a:schemeClr val="tx1"/>
              </a:buClr>
              <a:buSzPct val="70000"/>
              <a:buFontTx/>
              <a:buNone/>
            </a:pPr>
            <a:r>
              <a:rPr lang="en-US" sz="2000" dirty="0">
                <a:solidFill>
                  <a:srgbClr val="000000"/>
                </a:solidFill>
                <a:latin typeface="Calibri" panose="020F0502020204030204" pitchFamily="34" charset="0"/>
                <a:cs typeface="Calibri" panose="020F0502020204030204" pitchFamily="34" charset="0"/>
              </a:rPr>
              <a:t>Removing unnecessary work which is done by already-finished or inactive queries</a:t>
            </a:r>
          </a:p>
          <a:p>
            <a:pPr>
              <a:buFontTx/>
              <a:buNone/>
            </a:pPr>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22</a:t>
            </a:fld>
            <a:endParaRPr lang="en-US"/>
          </a:p>
        </p:txBody>
      </p:sp>
    </p:spTree>
    <p:extLst>
      <p:ext uri="{BB962C8B-B14F-4D97-AF65-F5344CB8AC3E}">
        <p14:creationId xmlns:p14="http://schemas.microsoft.com/office/powerpoint/2010/main" val="392235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13F72-3C1C-DE47-9C90-891B861E187B}" type="slidenum">
              <a:rPr lang="en-US" smtClean="0"/>
              <a:t>3</a:t>
            </a:fld>
            <a:endParaRPr lang="en-US"/>
          </a:p>
        </p:txBody>
      </p:sp>
    </p:spTree>
    <p:extLst>
      <p:ext uri="{BB962C8B-B14F-4D97-AF65-F5344CB8AC3E}">
        <p14:creationId xmlns:p14="http://schemas.microsoft.com/office/powerpoint/2010/main" val="76942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MultiLyra by generalizing The GAS Model to handle a batch of queries</a:t>
            </a:r>
          </a:p>
        </p:txBody>
      </p:sp>
      <p:sp>
        <p:nvSpPr>
          <p:cNvPr id="4" name="Slide Number Placeholder 3"/>
          <p:cNvSpPr>
            <a:spLocks noGrp="1"/>
          </p:cNvSpPr>
          <p:nvPr>
            <p:ph type="sldNum" sz="quarter" idx="5"/>
          </p:nvPr>
        </p:nvSpPr>
        <p:spPr/>
        <p:txBody>
          <a:bodyPr/>
          <a:lstStyle/>
          <a:p>
            <a:fld id="{1D913F72-3C1C-DE47-9C90-891B861E187B}" type="slidenum">
              <a:rPr lang="en-US" smtClean="0"/>
              <a:t>4</a:t>
            </a:fld>
            <a:endParaRPr lang="en-US"/>
          </a:p>
        </p:txBody>
      </p:sp>
    </p:spTree>
    <p:extLst>
      <p:ext uri="{BB962C8B-B14F-4D97-AF65-F5344CB8AC3E}">
        <p14:creationId xmlns:p14="http://schemas.microsoft.com/office/powerpoint/2010/main" val="245564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5</a:t>
            </a:fld>
            <a:endParaRPr lang="en-US"/>
          </a:p>
        </p:txBody>
      </p:sp>
    </p:spTree>
    <p:extLst>
      <p:ext uri="{BB962C8B-B14F-4D97-AF65-F5344CB8AC3E}">
        <p14:creationId xmlns:p14="http://schemas.microsoft.com/office/powerpoint/2010/main" val="126594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 model in general has 3 main conceptual phases. First in Gather phase, the data are collected from the predecessors. </a:t>
            </a:r>
          </a:p>
          <a:p>
            <a:r>
              <a:rPr lang="en-US" dirty="0"/>
              <a:t>In this phase the mirrors who collected the remote data will send the partial gather to the local machines.</a:t>
            </a:r>
          </a:p>
          <a:p>
            <a:r>
              <a:rPr lang="en-US" dirty="0"/>
              <a:t>Then this collected data will be used in Apply phase in order to update the vertex value. In case of consistency, the updated value will be send to mirrors and also an activation message will be sent along with the data. </a:t>
            </a:r>
          </a:p>
          <a:p>
            <a:r>
              <a:rPr lang="en-US" dirty="0"/>
              <a:t>Finally in Scatter phase those vertices which gets updated will activate their successors for the next iteration.</a:t>
            </a:r>
          </a:p>
        </p:txBody>
      </p:sp>
      <p:sp>
        <p:nvSpPr>
          <p:cNvPr id="4" name="Slide Number Placeholder 3"/>
          <p:cNvSpPr>
            <a:spLocks noGrp="1"/>
          </p:cNvSpPr>
          <p:nvPr>
            <p:ph type="sldNum" sz="quarter" idx="5"/>
          </p:nvPr>
        </p:nvSpPr>
        <p:spPr/>
        <p:txBody>
          <a:bodyPr/>
          <a:lstStyle/>
          <a:p>
            <a:fld id="{1D913F72-3C1C-DE47-9C90-891B861E187B}" type="slidenum">
              <a:rPr lang="en-US" smtClean="0"/>
              <a:t>6</a:t>
            </a:fld>
            <a:endParaRPr lang="en-US"/>
          </a:p>
        </p:txBody>
      </p:sp>
    </p:spTree>
    <p:extLst>
      <p:ext uri="{BB962C8B-B14F-4D97-AF65-F5344CB8AC3E}">
        <p14:creationId xmlns:p14="http://schemas.microsoft.com/office/powerpoint/2010/main" val="306728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7</a:t>
            </a:fld>
            <a:endParaRPr lang="en-US"/>
          </a:p>
        </p:txBody>
      </p:sp>
    </p:spTree>
    <p:extLst>
      <p:ext uri="{BB962C8B-B14F-4D97-AF65-F5344CB8AC3E}">
        <p14:creationId xmlns:p14="http://schemas.microsoft.com/office/powerpoint/2010/main" val="302035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cs typeface="Calibri" panose="020F0502020204030204" pitchFamily="34" charset="0"/>
              </a:rPr>
              <a:t>In Active Category, only one message is needed to be sent, no matter how many queries are active, one message is enough</a:t>
            </a:r>
          </a:p>
          <a:p>
            <a:br>
              <a:rPr lang="en-US" sz="1200" dirty="0">
                <a:solidFill>
                  <a:srgbClr val="000000"/>
                </a:solidFill>
                <a:latin typeface="Calibri" panose="020F0502020204030204" pitchFamily="34" charset="0"/>
                <a:cs typeface="Calibri" panose="020F0502020204030204" pitchFamily="34" charset="0"/>
              </a:rPr>
            </a:br>
            <a:r>
              <a:rPr lang="en-US" sz="1200" dirty="0">
                <a:solidFill>
                  <a:srgbClr val="000000"/>
                </a:solidFill>
                <a:latin typeface="Calibri" panose="020F0502020204030204" pitchFamily="34" charset="0"/>
                <a:cs typeface="Calibri" panose="020F0502020204030204" pitchFamily="34" charset="0"/>
              </a:rPr>
              <a:t>Data category messages are integrated as one larger message in order to minimize the number of communication</a:t>
            </a:r>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8</a:t>
            </a:fld>
            <a:endParaRPr lang="en-US"/>
          </a:p>
        </p:txBody>
      </p:sp>
    </p:spTree>
    <p:extLst>
      <p:ext uri="{BB962C8B-B14F-4D97-AF65-F5344CB8AC3E}">
        <p14:creationId xmlns:p14="http://schemas.microsoft.com/office/powerpoint/2010/main" val="372420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3F72-3C1C-DE47-9C90-891B861E187B}" type="slidenum">
              <a:rPr lang="en-US" smtClean="0"/>
              <a:t>9</a:t>
            </a:fld>
            <a:endParaRPr lang="en-US"/>
          </a:p>
        </p:txBody>
      </p:sp>
    </p:spTree>
    <p:extLst>
      <p:ext uri="{BB962C8B-B14F-4D97-AF65-F5344CB8AC3E}">
        <p14:creationId xmlns:p14="http://schemas.microsoft.com/office/powerpoint/2010/main" val="124616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dominant performance obstacle in distributed graph processing is the number of communications needed by nodes in the cluster to exchange the remote data for an iterative graph algorithm.</a:t>
            </a:r>
          </a:p>
          <a:p>
            <a:endParaRPr lang="en-US" dirty="0"/>
          </a:p>
          <a:p>
            <a:r>
              <a:rPr lang="en-US" dirty="0"/>
              <a:t>Hypothetical ideal line shows the reduction achievable when the number of communication is reduced by a factor equal to the batch size.</a:t>
            </a:r>
          </a:p>
          <a:p>
            <a:endParaRPr lang="en-US" dirty="0"/>
          </a:p>
          <a:p>
            <a:r>
              <a:rPr lang="en-US" dirty="0"/>
              <a:t>The reduction in # of Comms achieved by Basic MultiLyra is not that far from the ideal line.  Speed up in some point reaches its peak and then begins to slightly fall.</a:t>
            </a:r>
          </a:p>
        </p:txBody>
      </p:sp>
      <p:sp>
        <p:nvSpPr>
          <p:cNvPr id="4" name="Slide Number Placeholder 3"/>
          <p:cNvSpPr>
            <a:spLocks noGrp="1"/>
          </p:cNvSpPr>
          <p:nvPr>
            <p:ph type="sldNum" sz="quarter" idx="5"/>
          </p:nvPr>
        </p:nvSpPr>
        <p:spPr/>
        <p:txBody>
          <a:bodyPr/>
          <a:lstStyle/>
          <a:p>
            <a:fld id="{1D913F72-3C1C-DE47-9C90-891B861E187B}" type="slidenum">
              <a:rPr lang="en-US" smtClean="0"/>
              <a:t>11</a:t>
            </a:fld>
            <a:endParaRPr lang="en-US"/>
          </a:p>
        </p:txBody>
      </p:sp>
    </p:spTree>
    <p:extLst>
      <p:ext uri="{BB962C8B-B14F-4D97-AF65-F5344CB8AC3E}">
        <p14:creationId xmlns:p14="http://schemas.microsoft.com/office/powerpoint/2010/main" val="216020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29" name="PlaceHolder 2"/>
          <p:cNvSpPr>
            <a:spLocks noGrp="1"/>
          </p:cNvSpPr>
          <p:nvPr>
            <p:ph type="body"/>
          </p:nvPr>
        </p:nvSpPr>
        <p:spPr>
          <a:xfrm>
            <a:off x="457200" y="1523880"/>
            <a:ext cx="8229240" cy="2253240"/>
          </a:xfrm>
          <a:prstGeom prst="rect">
            <a:avLst/>
          </a:prstGeom>
        </p:spPr>
        <p:txBody>
          <a:bodyPr lIns="0" tIns="0" rIns="0" bIns="0"/>
          <a:lstStyle/>
          <a:p>
            <a:endParaRPr/>
          </a:p>
        </p:txBody>
      </p:sp>
      <p:sp>
        <p:nvSpPr>
          <p:cNvPr id="30" name="PlaceHolder 3"/>
          <p:cNvSpPr>
            <a:spLocks noGrp="1"/>
          </p:cNvSpPr>
          <p:nvPr>
            <p:ph type="body"/>
          </p:nvPr>
        </p:nvSpPr>
        <p:spPr>
          <a:xfrm>
            <a:off x="457200" y="3991680"/>
            <a:ext cx="8229240" cy="22532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32" name="PlaceHolder 2"/>
          <p:cNvSpPr>
            <a:spLocks noGrp="1"/>
          </p:cNvSpPr>
          <p:nvPr>
            <p:ph type="body"/>
          </p:nvPr>
        </p:nvSpPr>
        <p:spPr>
          <a:xfrm>
            <a:off x="457200" y="1523880"/>
            <a:ext cx="4015800" cy="2253240"/>
          </a:xfrm>
          <a:prstGeom prst="rect">
            <a:avLst/>
          </a:prstGeom>
        </p:spPr>
        <p:txBody>
          <a:bodyPr lIns="0" tIns="0" rIns="0" bIns="0"/>
          <a:lstStyle/>
          <a:p>
            <a:endParaRPr/>
          </a:p>
        </p:txBody>
      </p:sp>
      <p:sp>
        <p:nvSpPr>
          <p:cNvPr id="33" name="PlaceHolder 3"/>
          <p:cNvSpPr>
            <a:spLocks noGrp="1"/>
          </p:cNvSpPr>
          <p:nvPr>
            <p:ph type="body"/>
          </p:nvPr>
        </p:nvSpPr>
        <p:spPr>
          <a:xfrm>
            <a:off x="4674240" y="1523880"/>
            <a:ext cx="4015800" cy="2253240"/>
          </a:xfrm>
          <a:prstGeom prst="rect">
            <a:avLst/>
          </a:prstGeom>
        </p:spPr>
        <p:txBody>
          <a:bodyPr lIns="0" tIns="0" rIns="0" bIns="0"/>
          <a:lstStyle/>
          <a:p>
            <a:endParaRPr/>
          </a:p>
        </p:txBody>
      </p:sp>
      <p:sp>
        <p:nvSpPr>
          <p:cNvPr id="34" name="PlaceHolder 4"/>
          <p:cNvSpPr>
            <a:spLocks noGrp="1"/>
          </p:cNvSpPr>
          <p:nvPr>
            <p:ph type="body"/>
          </p:nvPr>
        </p:nvSpPr>
        <p:spPr>
          <a:xfrm>
            <a:off x="4674240" y="3991680"/>
            <a:ext cx="4015800" cy="2253240"/>
          </a:xfrm>
          <a:prstGeom prst="rect">
            <a:avLst/>
          </a:prstGeom>
        </p:spPr>
        <p:txBody>
          <a:bodyPr lIns="0" tIns="0" rIns="0" bIns="0"/>
          <a:lstStyle/>
          <a:p>
            <a:endParaRPr/>
          </a:p>
        </p:txBody>
      </p:sp>
      <p:sp>
        <p:nvSpPr>
          <p:cNvPr id="35" name="PlaceHolder 5"/>
          <p:cNvSpPr>
            <a:spLocks noGrp="1"/>
          </p:cNvSpPr>
          <p:nvPr>
            <p:ph type="body"/>
          </p:nvPr>
        </p:nvSpPr>
        <p:spPr>
          <a:xfrm>
            <a:off x="457200" y="3991680"/>
            <a:ext cx="4015800" cy="22532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37" name="PlaceHolder 2"/>
          <p:cNvSpPr>
            <a:spLocks noGrp="1"/>
          </p:cNvSpPr>
          <p:nvPr>
            <p:ph type="body"/>
          </p:nvPr>
        </p:nvSpPr>
        <p:spPr>
          <a:xfrm>
            <a:off x="457200" y="1523880"/>
            <a:ext cx="8229240" cy="4723920"/>
          </a:xfrm>
          <a:prstGeom prst="rect">
            <a:avLst/>
          </a:prstGeom>
        </p:spPr>
        <p:txBody>
          <a:bodyPr lIns="0" tIns="0" rIns="0" bIns="0"/>
          <a:lstStyle/>
          <a:p>
            <a:endParaRPr/>
          </a:p>
        </p:txBody>
      </p:sp>
      <p:sp>
        <p:nvSpPr>
          <p:cNvPr id="38" name="PlaceHolder 3"/>
          <p:cNvSpPr>
            <a:spLocks noGrp="1"/>
          </p:cNvSpPr>
          <p:nvPr>
            <p:ph type="body"/>
          </p:nvPr>
        </p:nvSpPr>
        <p:spPr>
          <a:xfrm>
            <a:off x="457200" y="1523880"/>
            <a:ext cx="8229240" cy="4723920"/>
          </a:xfrm>
          <a:prstGeom prst="rect">
            <a:avLst/>
          </a:prstGeom>
        </p:spPr>
        <p:txBody>
          <a:bodyPr lIns="0" tIns="0" rIns="0" bIns="0"/>
          <a:lstStyle/>
          <a:p>
            <a:endParaRPr/>
          </a:p>
        </p:txBody>
      </p:sp>
      <p:pic>
        <p:nvPicPr>
          <p:cNvPr id="39" name="Picture 38"/>
          <p:cNvPicPr/>
          <p:nvPr/>
        </p:nvPicPr>
        <p:blipFill>
          <a:blip r:embed="rId2"/>
          <a:stretch>
            <a:fillRect/>
          </a:stretch>
        </p:blipFill>
        <p:spPr>
          <a:xfrm>
            <a:off x="1611360" y="1523880"/>
            <a:ext cx="5920560" cy="4723920"/>
          </a:xfrm>
          <a:prstGeom prst="rect">
            <a:avLst/>
          </a:prstGeom>
          <a:ln>
            <a:noFill/>
          </a:ln>
        </p:spPr>
      </p:pic>
      <p:pic>
        <p:nvPicPr>
          <p:cNvPr id="40" name="Picture 39"/>
          <p:cNvPicPr/>
          <p:nvPr/>
        </p:nvPicPr>
        <p:blipFill>
          <a:blip r:embed="rId2"/>
          <a:stretch>
            <a:fillRect/>
          </a:stretch>
        </p:blipFill>
        <p:spPr>
          <a:xfrm>
            <a:off x="1611360" y="1523880"/>
            <a:ext cx="5920560" cy="47239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48" name="PlaceHolder 2"/>
          <p:cNvSpPr>
            <a:spLocks noGrp="1"/>
          </p:cNvSpPr>
          <p:nvPr>
            <p:ph type="subTitle"/>
          </p:nvPr>
        </p:nvSpPr>
        <p:spPr>
          <a:xfrm>
            <a:off x="457200" y="1523880"/>
            <a:ext cx="8229240" cy="4724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50" name="PlaceHolder 2"/>
          <p:cNvSpPr>
            <a:spLocks noGrp="1"/>
          </p:cNvSpPr>
          <p:nvPr>
            <p:ph type="body"/>
          </p:nvPr>
        </p:nvSpPr>
        <p:spPr>
          <a:xfrm>
            <a:off x="457200" y="1523880"/>
            <a:ext cx="8229240" cy="47239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52" name="PlaceHolder 2"/>
          <p:cNvSpPr>
            <a:spLocks noGrp="1"/>
          </p:cNvSpPr>
          <p:nvPr>
            <p:ph type="body"/>
          </p:nvPr>
        </p:nvSpPr>
        <p:spPr>
          <a:xfrm>
            <a:off x="457200" y="1523880"/>
            <a:ext cx="4015800" cy="4723920"/>
          </a:xfrm>
          <a:prstGeom prst="rect">
            <a:avLst/>
          </a:prstGeom>
        </p:spPr>
        <p:txBody>
          <a:bodyPr lIns="0" tIns="0" rIns="0" bIns="0"/>
          <a:lstStyle/>
          <a:p>
            <a:endParaRPr/>
          </a:p>
        </p:txBody>
      </p:sp>
      <p:sp>
        <p:nvSpPr>
          <p:cNvPr id="53" name="PlaceHolder 3"/>
          <p:cNvSpPr>
            <a:spLocks noGrp="1"/>
          </p:cNvSpPr>
          <p:nvPr>
            <p:ph type="body"/>
          </p:nvPr>
        </p:nvSpPr>
        <p:spPr>
          <a:xfrm>
            <a:off x="4674240" y="1523880"/>
            <a:ext cx="4015800" cy="47239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685800"/>
            <a:ext cx="8229240" cy="353268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57" name="PlaceHolder 2"/>
          <p:cNvSpPr>
            <a:spLocks noGrp="1"/>
          </p:cNvSpPr>
          <p:nvPr>
            <p:ph type="body"/>
          </p:nvPr>
        </p:nvSpPr>
        <p:spPr>
          <a:xfrm>
            <a:off x="457200" y="1523880"/>
            <a:ext cx="4015800" cy="2253240"/>
          </a:xfrm>
          <a:prstGeom prst="rect">
            <a:avLst/>
          </a:prstGeom>
        </p:spPr>
        <p:txBody>
          <a:bodyPr lIns="0" tIns="0" rIns="0" bIns="0"/>
          <a:lstStyle/>
          <a:p>
            <a:endParaRPr/>
          </a:p>
        </p:txBody>
      </p:sp>
      <p:sp>
        <p:nvSpPr>
          <p:cNvPr id="58" name="PlaceHolder 3"/>
          <p:cNvSpPr>
            <a:spLocks noGrp="1"/>
          </p:cNvSpPr>
          <p:nvPr>
            <p:ph type="body"/>
          </p:nvPr>
        </p:nvSpPr>
        <p:spPr>
          <a:xfrm>
            <a:off x="457200" y="3991680"/>
            <a:ext cx="4015800" cy="2253240"/>
          </a:xfrm>
          <a:prstGeom prst="rect">
            <a:avLst/>
          </a:prstGeom>
        </p:spPr>
        <p:txBody>
          <a:bodyPr lIns="0" tIns="0" rIns="0" bIns="0"/>
          <a:lstStyle/>
          <a:p>
            <a:endParaRPr/>
          </a:p>
        </p:txBody>
      </p:sp>
      <p:sp>
        <p:nvSpPr>
          <p:cNvPr id="59" name="PlaceHolder 4"/>
          <p:cNvSpPr>
            <a:spLocks noGrp="1"/>
          </p:cNvSpPr>
          <p:nvPr>
            <p:ph type="body"/>
          </p:nvPr>
        </p:nvSpPr>
        <p:spPr>
          <a:xfrm>
            <a:off x="4674240" y="1523880"/>
            <a:ext cx="4015800" cy="47239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8" name="PlaceHolder 2"/>
          <p:cNvSpPr>
            <a:spLocks noGrp="1"/>
          </p:cNvSpPr>
          <p:nvPr>
            <p:ph type="subTitle"/>
          </p:nvPr>
        </p:nvSpPr>
        <p:spPr>
          <a:xfrm>
            <a:off x="457200" y="1523880"/>
            <a:ext cx="8229240" cy="4724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61" name="PlaceHolder 2"/>
          <p:cNvSpPr>
            <a:spLocks noGrp="1"/>
          </p:cNvSpPr>
          <p:nvPr>
            <p:ph type="body"/>
          </p:nvPr>
        </p:nvSpPr>
        <p:spPr>
          <a:xfrm>
            <a:off x="457200" y="1523880"/>
            <a:ext cx="4015800" cy="4723920"/>
          </a:xfrm>
          <a:prstGeom prst="rect">
            <a:avLst/>
          </a:prstGeom>
        </p:spPr>
        <p:txBody>
          <a:bodyPr lIns="0" tIns="0" rIns="0" bIns="0"/>
          <a:lstStyle/>
          <a:p>
            <a:endParaRPr/>
          </a:p>
        </p:txBody>
      </p:sp>
      <p:sp>
        <p:nvSpPr>
          <p:cNvPr id="62" name="PlaceHolder 3"/>
          <p:cNvSpPr>
            <a:spLocks noGrp="1"/>
          </p:cNvSpPr>
          <p:nvPr>
            <p:ph type="body"/>
          </p:nvPr>
        </p:nvSpPr>
        <p:spPr>
          <a:xfrm>
            <a:off x="4674240" y="1523880"/>
            <a:ext cx="4015800" cy="2253240"/>
          </a:xfrm>
          <a:prstGeom prst="rect">
            <a:avLst/>
          </a:prstGeom>
        </p:spPr>
        <p:txBody>
          <a:bodyPr lIns="0" tIns="0" rIns="0" bIns="0"/>
          <a:lstStyle/>
          <a:p>
            <a:endParaRPr/>
          </a:p>
        </p:txBody>
      </p:sp>
      <p:sp>
        <p:nvSpPr>
          <p:cNvPr id="63" name="PlaceHolder 4"/>
          <p:cNvSpPr>
            <a:spLocks noGrp="1"/>
          </p:cNvSpPr>
          <p:nvPr>
            <p:ph type="body"/>
          </p:nvPr>
        </p:nvSpPr>
        <p:spPr>
          <a:xfrm>
            <a:off x="4674240" y="3991680"/>
            <a:ext cx="4015800" cy="22532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65" name="PlaceHolder 2"/>
          <p:cNvSpPr>
            <a:spLocks noGrp="1"/>
          </p:cNvSpPr>
          <p:nvPr>
            <p:ph type="body"/>
          </p:nvPr>
        </p:nvSpPr>
        <p:spPr>
          <a:xfrm>
            <a:off x="457200" y="1523880"/>
            <a:ext cx="4015800" cy="2253240"/>
          </a:xfrm>
          <a:prstGeom prst="rect">
            <a:avLst/>
          </a:prstGeom>
        </p:spPr>
        <p:txBody>
          <a:bodyPr lIns="0" tIns="0" rIns="0" bIns="0"/>
          <a:lstStyle/>
          <a:p>
            <a:endParaRPr/>
          </a:p>
        </p:txBody>
      </p:sp>
      <p:sp>
        <p:nvSpPr>
          <p:cNvPr id="66" name="PlaceHolder 3"/>
          <p:cNvSpPr>
            <a:spLocks noGrp="1"/>
          </p:cNvSpPr>
          <p:nvPr>
            <p:ph type="body"/>
          </p:nvPr>
        </p:nvSpPr>
        <p:spPr>
          <a:xfrm>
            <a:off x="4674240" y="1523880"/>
            <a:ext cx="4015800" cy="2253240"/>
          </a:xfrm>
          <a:prstGeom prst="rect">
            <a:avLst/>
          </a:prstGeom>
        </p:spPr>
        <p:txBody>
          <a:bodyPr lIns="0" tIns="0" rIns="0" bIns="0"/>
          <a:lstStyle/>
          <a:p>
            <a:endParaRPr/>
          </a:p>
        </p:txBody>
      </p:sp>
      <p:sp>
        <p:nvSpPr>
          <p:cNvPr id="67" name="PlaceHolder 4"/>
          <p:cNvSpPr>
            <a:spLocks noGrp="1"/>
          </p:cNvSpPr>
          <p:nvPr>
            <p:ph type="body"/>
          </p:nvPr>
        </p:nvSpPr>
        <p:spPr>
          <a:xfrm>
            <a:off x="457200" y="3991680"/>
            <a:ext cx="8229240" cy="22532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69" name="PlaceHolder 2"/>
          <p:cNvSpPr>
            <a:spLocks noGrp="1"/>
          </p:cNvSpPr>
          <p:nvPr>
            <p:ph type="body"/>
          </p:nvPr>
        </p:nvSpPr>
        <p:spPr>
          <a:xfrm>
            <a:off x="457200" y="1523880"/>
            <a:ext cx="8229240" cy="2253240"/>
          </a:xfrm>
          <a:prstGeom prst="rect">
            <a:avLst/>
          </a:prstGeom>
        </p:spPr>
        <p:txBody>
          <a:bodyPr lIns="0" tIns="0" rIns="0" bIns="0"/>
          <a:lstStyle/>
          <a:p>
            <a:endParaRPr/>
          </a:p>
        </p:txBody>
      </p:sp>
      <p:sp>
        <p:nvSpPr>
          <p:cNvPr id="70" name="PlaceHolder 3"/>
          <p:cNvSpPr>
            <a:spLocks noGrp="1"/>
          </p:cNvSpPr>
          <p:nvPr>
            <p:ph type="body"/>
          </p:nvPr>
        </p:nvSpPr>
        <p:spPr>
          <a:xfrm>
            <a:off x="457200" y="3991680"/>
            <a:ext cx="8229240" cy="22532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72" name="PlaceHolder 2"/>
          <p:cNvSpPr>
            <a:spLocks noGrp="1"/>
          </p:cNvSpPr>
          <p:nvPr>
            <p:ph type="body"/>
          </p:nvPr>
        </p:nvSpPr>
        <p:spPr>
          <a:xfrm>
            <a:off x="457200" y="1523880"/>
            <a:ext cx="4015800" cy="2253240"/>
          </a:xfrm>
          <a:prstGeom prst="rect">
            <a:avLst/>
          </a:prstGeom>
        </p:spPr>
        <p:txBody>
          <a:bodyPr lIns="0" tIns="0" rIns="0" bIns="0"/>
          <a:lstStyle/>
          <a:p>
            <a:endParaRPr/>
          </a:p>
        </p:txBody>
      </p:sp>
      <p:sp>
        <p:nvSpPr>
          <p:cNvPr id="73" name="PlaceHolder 3"/>
          <p:cNvSpPr>
            <a:spLocks noGrp="1"/>
          </p:cNvSpPr>
          <p:nvPr>
            <p:ph type="body"/>
          </p:nvPr>
        </p:nvSpPr>
        <p:spPr>
          <a:xfrm>
            <a:off x="4674240" y="1523880"/>
            <a:ext cx="4015800" cy="2253240"/>
          </a:xfrm>
          <a:prstGeom prst="rect">
            <a:avLst/>
          </a:prstGeom>
        </p:spPr>
        <p:txBody>
          <a:bodyPr lIns="0" tIns="0" rIns="0" bIns="0"/>
          <a:lstStyle/>
          <a:p>
            <a:endParaRPr/>
          </a:p>
        </p:txBody>
      </p:sp>
      <p:sp>
        <p:nvSpPr>
          <p:cNvPr id="74" name="PlaceHolder 4"/>
          <p:cNvSpPr>
            <a:spLocks noGrp="1"/>
          </p:cNvSpPr>
          <p:nvPr>
            <p:ph type="body"/>
          </p:nvPr>
        </p:nvSpPr>
        <p:spPr>
          <a:xfrm>
            <a:off x="4674240" y="3991680"/>
            <a:ext cx="4015800" cy="2253240"/>
          </a:xfrm>
          <a:prstGeom prst="rect">
            <a:avLst/>
          </a:prstGeom>
        </p:spPr>
        <p:txBody>
          <a:bodyPr lIns="0" tIns="0" rIns="0" bIns="0"/>
          <a:lstStyle/>
          <a:p>
            <a:endParaRPr/>
          </a:p>
        </p:txBody>
      </p:sp>
      <p:sp>
        <p:nvSpPr>
          <p:cNvPr id="75" name="PlaceHolder 5"/>
          <p:cNvSpPr>
            <a:spLocks noGrp="1"/>
          </p:cNvSpPr>
          <p:nvPr>
            <p:ph type="body"/>
          </p:nvPr>
        </p:nvSpPr>
        <p:spPr>
          <a:xfrm>
            <a:off x="457200" y="3991680"/>
            <a:ext cx="4015800" cy="22532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77" name="PlaceHolder 2"/>
          <p:cNvSpPr>
            <a:spLocks noGrp="1"/>
          </p:cNvSpPr>
          <p:nvPr>
            <p:ph type="body"/>
          </p:nvPr>
        </p:nvSpPr>
        <p:spPr>
          <a:xfrm>
            <a:off x="457200" y="1523880"/>
            <a:ext cx="8229240" cy="4723920"/>
          </a:xfrm>
          <a:prstGeom prst="rect">
            <a:avLst/>
          </a:prstGeom>
        </p:spPr>
        <p:txBody>
          <a:bodyPr lIns="0" tIns="0" rIns="0" bIns="0"/>
          <a:lstStyle/>
          <a:p>
            <a:endParaRPr/>
          </a:p>
        </p:txBody>
      </p:sp>
      <p:sp>
        <p:nvSpPr>
          <p:cNvPr id="78" name="PlaceHolder 3"/>
          <p:cNvSpPr>
            <a:spLocks noGrp="1"/>
          </p:cNvSpPr>
          <p:nvPr>
            <p:ph type="body"/>
          </p:nvPr>
        </p:nvSpPr>
        <p:spPr>
          <a:xfrm>
            <a:off x="457200" y="1523880"/>
            <a:ext cx="8229240" cy="4723920"/>
          </a:xfrm>
          <a:prstGeom prst="rect">
            <a:avLst/>
          </a:prstGeom>
        </p:spPr>
        <p:txBody>
          <a:bodyPr lIns="0" tIns="0" rIns="0" bIns="0"/>
          <a:lstStyle/>
          <a:p>
            <a:endParaRPr/>
          </a:p>
        </p:txBody>
      </p:sp>
      <p:pic>
        <p:nvPicPr>
          <p:cNvPr id="79" name="Picture 78"/>
          <p:cNvPicPr/>
          <p:nvPr/>
        </p:nvPicPr>
        <p:blipFill>
          <a:blip r:embed="rId2"/>
          <a:stretch>
            <a:fillRect/>
          </a:stretch>
        </p:blipFill>
        <p:spPr>
          <a:xfrm>
            <a:off x="1611360" y="1523880"/>
            <a:ext cx="5920560" cy="4723920"/>
          </a:xfrm>
          <a:prstGeom prst="rect">
            <a:avLst/>
          </a:prstGeom>
          <a:ln>
            <a:noFill/>
          </a:ln>
        </p:spPr>
      </p:pic>
      <p:pic>
        <p:nvPicPr>
          <p:cNvPr id="80" name="Picture 79"/>
          <p:cNvPicPr/>
          <p:nvPr/>
        </p:nvPicPr>
        <p:blipFill>
          <a:blip r:embed="rId2"/>
          <a:stretch>
            <a:fillRect/>
          </a:stretch>
        </p:blipFill>
        <p:spPr>
          <a:xfrm>
            <a:off x="1611360" y="1523880"/>
            <a:ext cx="5920560" cy="472392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10" name="PlaceHolder 2"/>
          <p:cNvSpPr>
            <a:spLocks noGrp="1"/>
          </p:cNvSpPr>
          <p:nvPr>
            <p:ph type="body"/>
          </p:nvPr>
        </p:nvSpPr>
        <p:spPr>
          <a:xfrm>
            <a:off x="457200" y="1523880"/>
            <a:ext cx="8229240" cy="47239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12" name="PlaceHolder 2"/>
          <p:cNvSpPr>
            <a:spLocks noGrp="1"/>
          </p:cNvSpPr>
          <p:nvPr>
            <p:ph type="body"/>
          </p:nvPr>
        </p:nvSpPr>
        <p:spPr>
          <a:xfrm>
            <a:off x="457200" y="1523880"/>
            <a:ext cx="4015800" cy="4723920"/>
          </a:xfrm>
          <a:prstGeom prst="rect">
            <a:avLst/>
          </a:prstGeom>
        </p:spPr>
        <p:txBody>
          <a:bodyPr lIns="0" tIns="0" rIns="0" bIns="0"/>
          <a:lstStyle/>
          <a:p>
            <a:endParaRPr/>
          </a:p>
        </p:txBody>
      </p:sp>
      <p:sp>
        <p:nvSpPr>
          <p:cNvPr id="13" name="PlaceHolder 3"/>
          <p:cNvSpPr>
            <a:spLocks noGrp="1"/>
          </p:cNvSpPr>
          <p:nvPr>
            <p:ph type="body"/>
          </p:nvPr>
        </p:nvSpPr>
        <p:spPr>
          <a:xfrm>
            <a:off x="4674240" y="1523880"/>
            <a:ext cx="4015800" cy="472392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685800"/>
            <a:ext cx="8229240" cy="35326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17" name="PlaceHolder 2"/>
          <p:cNvSpPr>
            <a:spLocks noGrp="1"/>
          </p:cNvSpPr>
          <p:nvPr>
            <p:ph type="body"/>
          </p:nvPr>
        </p:nvSpPr>
        <p:spPr>
          <a:xfrm>
            <a:off x="457200" y="1523880"/>
            <a:ext cx="4015800" cy="2253240"/>
          </a:xfrm>
          <a:prstGeom prst="rect">
            <a:avLst/>
          </a:prstGeom>
        </p:spPr>
        <p:txBody>
          <a:bodyPr lIns="0" tIns="0" rIns="0" bIns="0"/>
          <a:lstStyle/>
          <a:p>
            <a:endParaRPr/>
          </a:p>
        </p:txBody>
      </p:sp>
      <p:sp>
        <p:nvSpPr>
          <p:cNvPr id="18" name="PlaceHolder 3"/>
          <p:cNvSpPr>
            <a:spLocks noGrp="1"/>
          </p:cNvSpPr>
          <p:nvPr>
            <p:ph type="body"/>
          </p:nvPr>
        </p:nvSpPr>
        <p:spPr>
          <a:xfrm>
            <a:off x="457200" y="3991680"/>
            <a:ext cx="4015800" cy="2253240"/>
          </a:xfrm>
          <a:prstGeom prst="rect">
            <a:avLst/>
          </a:prstGeom>
        </p:spPr>
        <p:txBody>
          <a:bodyPr lIns="0" tIns="0" rIns="0" bIns="0"/>
          <a:lstStyle/>
          <a:p>
            <a:endParaRPr/>
          </a:p>
        </p:txBody>
      </p:sp>
      <p:sp>
        <p:nvSpPr>
          <p:cNvPr id="19" name="PlaceHolder 4"/>
          <p:cNvSpPr>
            <a:spLocks noGrp="1"/>
          </p:cNvSpPr>
          <p:nvPr>
            <p:ph type="body"/>
          </p:nvPr>
        </p:nvSpPr>
        <p:spPr>
          <a:xfrm>
            <a:off x="4674240" y="1523880"/>
            <a:ext cx="4015800" cy="4723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21" name="PlaceHolder 2"/>
          <p:cNvSpPr>
            <a:spLocks noGrp="1"/>
          </p:cNvSpPr>
          <p:nvPr>
            <p:ph type="body"/>
          </p:nvPr>
        </p:nvSpPr>
        <p:spPr>
          <a:xfrm>
            <a:off x="457200" y="1523880"/>
            <a:ext cx="4015800" cy="4723920"/>
          </a:xfrm>
          <a:prstGeom prst="rect">
            <a:avLst/>
          </a:prstGeom>
        </p:spPr>
        <p:txBody>
          <a:bodyPr lIns="0" tIns="0" rIns="0" bIns="0"/>
          <a:lstStyle/>
          <a:p>
            <a:endParaRPr/>
          </a:p>
        </p:txBody>
      </p:sp>
      <p:sp>
        <p:nvSpPr>
          <p:cNvPr id="22" name="PlaceHolder 3"/>
          <p:cNvSpPr>
            <a:spLocks noGrp="1"/>
          </p:cNvSpPr>
          <p:nvPr>
            <p:ph type="body"/>
          </p:nvPr>
        </p:nvSpPr>
        <p:spPr>
          <a:xfrm>
            <a:off x="4674240" y="1523880"/>
            <a:ext cx="4015800" cy="2253240"/>
          </a:xfrm>
          <a:prstGeom prst="rect">
            <a:avLst/>
          </a:prstGeom>
        </p:spPr>
        <p:txBody>
          <a:bodyPr lIns="0" tIns="0" rIns="0" bIns="0"/>
          <a:lstStyle/>
          <a:p>
            <a:endParaRPr/>
          </a:p>
        </p:txBody>
      </p:sp>
      <p:sp>
        <p:nvSpPr>
          <p:cNvPr id="23" name="PlaceHolder 4"/>
          <p:cNvSpPr>
            <a:spLocks noGrp="1"/>
          </p:cNvSpPr>
          <p:nvPr>
            <p:ph type="body"/>
          </p:nvPr>
        </p:nvSpPr>
        <p:spPr>
          <a:xfrm>
            <a:off x="4674240" y="3991680"/>
            <a:ext cx="4015800" cy="22532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685800"/>
            <a:ext cx="8229240" cy="762120"/>
          </a:xfrm>
          <a:prstGeom prst="rect">
            <a:avLst/>
          </a:prstGeom>
        </p:spPr>
        <p:txBody>
          <a:bodyPr lIns="0" tIns="0" rIns="0" bIns="0" anchor="ctr"/>
          <a:lstStyle/>
          <a:p>
            <a:endParaRPr/>
          </a:p>
        </p:txBody>
      </p:sp>
      <p:sp>
        <p:nvSpPr>
          <p:cNvPr id="25" name="PlaceHolder 2"/>
          <p:cNvSpPr>
            <a:spLocks noGrp="1"/>
          </p:cNvSpPr>
          <p:nvPr>
            <p:ph type="body"/>
          </p:nvPr>
        </p:nvSpPr>
        <p:spPr>
          <a:xfrm>
            <a:off x="457200" y="1523880"/>
            <a:ext cx="4015800" cy="2253240"/>
          </a:xfrm>
          <a:prstGeom prst="rect">
            <a:avLst/>
          </a:prstGeom>
        </p:spPr>
        <p:txBody>
          <a:bodyPr lIns="0" tIns="0" rIns="0" bIns="0"/>
          <a:lstStyle/>
          <a:p>
            <a:endParaRPr/>
          </a:p>
        </p:txBody>
      </p:sp>
      <p:sp>
        <p:nvSpPr>
          <p:cNvPr id="26" name="PlaceHolder 3"/>
          <p:cNvSpPr>
            <a:spLocks noGrp="1"/>
          </p:cNvSpPr>
          <p:nvPr>
            <p:ph type="body"/>
          </p:nvPr>
        </p:nvSpPr>
        <p:spPr>
          <a:xfrm>
            <a:off x="4674240" y="1523880"/>
            <a:ext cx="4015800" cy="2253240"/>
          </a:xfrm>
          <a:prstGeom prst="rect">
            <a:avLst/>
          </a:prstGeom>
        </p:spPr>
        <p:txBody>
          <a:bodyPr lIns="0" tIns="0" rIns="0" bIns="0"/>
          <a:lstStyle/>
          <a:p>
            <a:endParaRPr/>
          </a:p>
        </p:txBody>
      </p:sp>
      <p:sp>
        <p:nvSpPr>
          <p:cNvPr id="27" name="PlaceHolder 4"/>
          <p:cNvSpPr>
            <a:spLocks noGrp="1"/>
          </p:cNvSpPr>
          <p:nvPr>
            <p:ph type="body"/>
          </p:nvPr>
        </p:nvSpPr>
        <p:spPr>
          <a:xfrm>
            <a:off x="457200" y="3991680"/>
            <a:ext cx="8229240" cy="22532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43"/>
          <p:cNvPicPr/>
          <p:nvPr/>
        </p:nvPicPr>
        <p:blipFill>
          <a:blip r:embed="rId14"/>
          <a:stretch>
            <a:fillRect/>
          </a:stretch>
        </p:blipFill>
        <p:spPr>
          <a:xfrm>
            <a:off x="0" y="0"/>
            <a:ext cx="9143640" cy="704520"/>
          </a:xfrm>
          <a:prstGeom prst="rect">
            <a:avLst/>
          </a:prstGeom>
          <a:ln>
            <a:noFill/>
          </a:ln>
        </p:spPr>
      </p:pic>
      <p:pic>
        <p:nvPicPr>
          <p:cNvPr id="8" name="Picture 43"/>
          <p:cNvPicPr/>
          <p:nvPr/>
        </p:nvPicPr>
        <p:blipFill>
          <a:blip r:embed="rId15"/>
          <a:stretch>
            <a:fillRect/>
          </a:stretch>
        </p:blipFill>
        <p:spPr>
          <a:xfrm>
            <a:off x="0" y="0"/>
            <a:ext cx="9143640" cy="6857640"/>
          </a:xfrm>
          <a:prstGeom prst="rect">
            <a:avLst/>
          </a:prstGeom>
          <a:ln>
            <a:noFill/>
          </a:ln>
        </p:spPr>
      </p:pic>
      <p:sp>
        <p:nvSpPr>
          <p:cNvPr id="2" name="PlaceHolder 1"/>
          <p:cNvSpPr>
            <a:spLocks noGrp="1"/>
          </p:cNvSpPr>
          <p:nvPr>
            <p:ph type="title"/>
          </p:nvPr>
        </p:nvSpPr>
        <p:spPr>
          <a:xfrm>
            <a:off x="3200400" y="380880"/>
            <a:ext cx="5562360" cy="2742840"/>
          </a:xfrm>
          <a:prstGeom prst="rect">
            <a:avLst/>
          </a:prstGeom>
        </p:spPr>
        <p:txBody>
          <a:bodyPr anchor="b"/>
          <a:lstStyle/>
          <a:p>
            <a:pPr>
              <a:lnSpc>
                <a:spcPct val="100000"/>
              </a:lnSpc>
            </a:pPr>
            <a:r>
              <a:rPr lang="en-US" sz="4800" b="1">
                <a:solidFill>
                  <a:srgbClr val="FFFFFF"/>
                </a:solidFill>
                <a:latin typeface="Arial"/>
              </a:rPr>
              <a:t>Click to edit the title text formatClick to edit Master title style</a:t>
            </a:r>
            <a:endParaRPr/>
          </a:p>
        </p:txBody>
      </p:sp>
      <p:sp>
        <p:nvSpPr>
          <p:cNvPr id="3" name="PlaceHolder 2"/>
          <p:cNvSpPr>
            <a:spLocks noGrp="1"/>
          </p:cNvSpPr>
          <p:nvPr>
            <p:ph type="dt"/>
          </p:nvPr>
        </p:nvSpPr>
        <p:spPr>
          <a:xfrm>
            <a:off x="457200" y="6400800"/>
            <a:ext cx="2133360" cy="304560"/>
          </a:xfrm>
          <a:prstGeom prst="rect">
            <a:avLst/>
          </a:prstGeom>
        </p:spPr>
        <p:txBody>
          <a:bodyPr/>
          <a:lstStyle/>
          <a:p>
            <a:endParaRPr/>
          </a:p>
        </p:txBody>
      </p:sp>
      <p:sp>
        <p:nvSpPr>
          <p:cNvPr id="4" name="PlaceHolder 3"/>
          <p:cNvSpPr>
            <a:spLocks noGrp="1"/>
          </p:cNvSpPr>
          <p:nvPr>
            <p:ph type="ftr"/>
          </p:nvPr>
        </p:nvSpPr>
        <p:spPr>
          <a:xfrm>
            <a:off x="3124080" y="6400800"/>
            <a:ext cx="2895120" cy="304560"/>
          </a:xfrm>
          <a:prstGeom prst="rect">
            <a:avLst/>
          </a:prstGeom>
        </p:spPr>
        <p:txBody>
          <a:bodyPr/>
          <a:lstStyle/>
          <a:p>
            <a:endParaRPr/>
          </a:p>
        </p:txBody>
      </p:sp>
      <p:sp>
        <p:nvSpPr>
          <p:cNvPr id="5" name="PlaceHolder 4"/>
          <p:cNvSpPr>
            <a:spLocks noGrp="1"/>
          </p:cNvSpPr>
          <p:nvPr>
            <p:ph type="sldNum"/>
          </p:nvPr>
        </p:nvSpPr>
        <p:spPr>
          <a:xfrm>
            <a:off x="6553080" y="6400800"/>
            <a:ext cx="2133360" cy="304560"/>
          </a:xfrm>
          <a:prstGeom prst="rect">
            <a:avLst/>
          </a:prstGeom>
        </p:spPr>
        <p:txBody>
          <a:bodyPr/>
          <a:lstStyle/>
          <a:p>
            <a:pPr>
              <a:lnSpc>
                <a:spcPct val="100000"/>
              </a:lnSpc>
            </a:pPr>
            <a:fld id="{AB2FD15E-82CE-4EF3-84D4-5BEE8022B7FD}" type="slidenum">
              <a:rPr lang="en-US" sz="1000">
                <a:solidFill>
                  <a:srgbClr val="FFFFFF"/>
                </a:solidFill>
                <a:latin typeface="Arial"/>
              </a:rPr>
              <a:t>‹#›</a:t>
            </a:fld>
            <a:endParaRPr/>
          </a:p>
        </p:txBody>
      </p:sp>
      <p:sp>
        <p:nvSpPr>
          <p:cNvPr id="6"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000">
                <a:latin typeface="Arial"/>
              </a:rPr>
              <a:t>Click to edit the outline text format</a:t>
            </a:r>
            <a:endParaRPr/>
          </a:p>
          <a:p>
            <a:pPr lvl="1">
              <a:buSzPct val="75000"/>
              <a:buFont typeface="StarSymbol"/>
              <a:buChar char=""/>
            </a:pPr>
            <a:r>
              <a:rPr lang="en-US" sz="2300">
                <a:latin typeface="Arial"/>
              </a:rPr>
              <a:t>Second Outline Level</a:t>
            </a:r>
            <a:endParaRPr/>
          </a:p>
          <a:p>
            <a:pPr lvl="2">
              <a:buSzPct val="45000"/>
              <a:buFont typeface="StarSymbol"/>
              <a:buChar char=""/>
            </a:pPr>
            <a:r>
              <a:rPr lang="en-US" sz="20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Picture 43"/>
          <p:cNvPicPr/>
          <p:nvPr/>
        </p:nvPicPr>
        <p:blipFill>
          <a:blip r:embed="rId14"/>
          <a:stretch>
            <a:fillRect/>
          </a:stretch>
        </p:blipFill>
        <p:spPr>
          <a:xfrm>
            <a:off x="0" y="0"/>
            <a:ext cx="9143640" cy="704520"/>
          </a:xfrm>
          <a:prstGeom prst="rect">
            <a:avLst/>
          </a:prstGeom>
          <a:ln>
            <a:noFill/>
          </a:ln>
        </p:spPr>
      </p:pic>
      <p:sp>
        <p:nvSpPr>
          <p:cNvPr id="42" name="PlaceHolder 1"/>
          <p:cNvSpPr>
            <a:spLocks noGrp="1"/>
          </p:cNvSpPr>
          <p:nvPr>
            <p:ph type="title"/>
          </p:nvPr>
        </p:nvSpPr>
        <p:spPr>
          <a:xfrm>
            <a:off x="457200" y="685800"/>
            <a:ext cx="8229240" cy="761760"/>
          </a:xfrm>
          <a:prstGeom prst="rect">
            <a:avLst/>
          </a:prstGeom>
        </p:spPr>
        <p:txBody>
          <a:bodyPr anchor="b"/>
          <a:lstStyle/>
          <a:p>
            <a:pPr>
              <a:lnSpc>
                <a:spcPct val="100000"/>
              </a:lnSpc>
            </a:pPr>
            <a:r>
              <a:rPr lang="en-US" sz="3900" b="1">
                <a:solidFill>
                  <a:srgbClr val="000000"/>
                </a:solidFill>
                <a:latin typeface="Arial"/>
              </a:rPr>
              <a:t>Click to edit the title text formatClick to edit Master title style</a:t>
            </a:r>
            <a:endParaRPr/>
          </a:p>
        </p:txBody>
      </p:sp>
      <p:sp>
        <p:nvSpPr>
          <p:cNvPr id="43" name="PlaceHolder 2"/>
          <p:cNvSpPr>
            <a:spLocks noGrp="1"/>
          </p:cNvSpPr>
          <p:nvPr>
            <p:ph type="body"/>
          </p:nvPr>
        </p:nvSpPr>
        <p:spPr>
          <a:xfrm>
            <a:off x="457200" y="1523880"/>
            <a:ext cx="8229240" cy="4723920"/>
          </a:xfrm>
          <a:prstGeom prst="rect">
            <a:avLst/>
          </a:prstGeom>
        </p:spPr>
        <p:txBody>
          <a:bodyPr/>
          <a:lstStyle/>
          <a:p>
            <a:pPr>
              <a:buSzPct val="45000"/>
              <a:buFont typeface="StarSymbol"/>
              <a:buChar char=""/>
            </a:pPr>
            <a:r>
              <a:rPr lang="en-US" sz="3000">
                <a:solidFill>
                  <a:srgbClr val="000000"/>
                </a:solidFill>
                <a:latin typeface="Arial"/>
              </a:rPr>
              <a:t>Click to edit the outline text format</a:t>
            </a:r>
            <a:endParaRPr/>
          </a:p>
          <a:p>
            <a:pPr lvl="1">
              <a:buSzPct val="75000"/>
              <a:buFont typeface="StarSymbol"/>
              <a:buChar char=""/>
            </a:pPr>
            <a:r>
              <a:rPr lang="en-US" sz="3000">
                <a:solidFill>
                  <a:srgbClr val="000000"/>
                </a:solidFill>
                <a:latin typeface="Arial"/>
              </a:rPr>
              <a:t>Second Outline Level</a:t>
            </a:r>
            <a:endParaRPr/>
          </a:p>
          <a:p>
            <a:pPr lvl="2">
              <a:buSzPct val="45000"/>
              <a:buFont typeface="StarSymbol"/>
              <a:buChar char=""/>
            </a:pPr>
            <a:r>
              <a:rPr lang="en-US" sz="3000">
                <a:solidFill>
                  <a:srgbClr val="000000"/>
                </a:solidFill>
                <a:latin typeface="Arial"/>
              </a:rPr>
              <a:t>Third Outline Level</a:t>
            </a:r>
            <a:endParaRPr/>
          </a:p>
          <a:p>
            <a:pPr lvl="3">
              <a:buSzPct val="75000"/>
              <a:buFont typeface="StarSymbol"/>
              <a:buChar char=""/>
            </a:pPr>
            <a:r>
              <a:rPr lang="en-US" sz="3000">
                <a:solidFill>
                  <a:srgbClr val="000000"/>
                </a:solidFill>
                <a:latin typeface="Arial"/>
              </a:rPr>
              <a:t>Fourth Outline Level</a:t>
            </a:r>
            <a:endParaRPr/>
          </a:p>
          <a:p>
            <a:pPr lvl="4">
              <a:buSzPct val="45000"/>
              <a:buFont typeface="StarSymbol"/>
              <a:buChar char=""/>
            </a:pPr>
            <a:r>
              <a:rPr lang="en-US" sz="3000">
                <a:solidFill>
                  <a:srgbClr val="000000"/>
                </a:solidFill>
                <a:latin typeface="Arial"/>
              </a:rPr>
              <a:t>Fifth Outline Level</a:t>
            </a:r>
            <a:endParaRPr/>
          </a:p>
          <a:p>
            <a:pPr lvl="5">
              <a:buSzPct val="45000"/>
              <a:buFont typeface="StarSymbol"/>
              <a:buChar char=""/>
            </a:pPr>
            <a:r>
              <a:rPr lang="en-US" sz="3000">
                <a:solidFill>
                  <a:srgbClr val="000000"/>
                </a:solidFill>
                <a:latin typeface="Arial"/>
              </a:rPr>
              <a:t>Sixth Outline Level</a:t>
            </a:r>
            <a:endParaRPr/>
          </a:p>
          <a:p>
            <a:pPr>
              <a:lnSpc>
                <a:spcPct val="100000"/>
              </a:lnSpc>
              <a:buBlip>
                <a:blip r:embed="rId15"/>
              </a:buBlip>
            </a:pPr>
            <a:r>
              <a:rPr lang="en-US" sz="3000">
                <a:solidFill>
                  <a:srgbClr val="000000"/>
                </a:solidFill>
                <a:latin typeface="Arial"/>
              </a:rPr>
              <a:t>Seventh Outline LevelEdit Master text styles</a:t>
            </a:r>
            <a:endParaRPr/>
          </a:p>
          <a:p>
            <a:pPr lvl="1">
              <a:lnSpc>
                <a:spcPct val="100000"/>
              </a:lnSpc>
              <a:buBlip>
                <a:blip r:embed="rId16"/>
              </a:buBlip>
            </a:pPr>
            <a:r>
              <a:rPr lang="en-US" sz="2600">
                <a:solidFill>
                  <a:srgbClr val="000000"/>
                </a:solidFill>
                <a:latin typeface="Arial"/>
              </a:rPr>
              <a:t>Second level</a:t>
            </a:r>
            <a:endParaRPr/>
          </a:p>
          <a:p>
            <a:pPr lvl="2">
              <a:lnSpc>
                <a:spcPct val="100000"/>
              </a:lnSpc>
              <a:buBlip>
                <a:blip r:embed="rId17"/>
              </a:buBlip>
            </a:pPr>
            <a:r>
              <a:rPr lang="en-US" sz="2300">
                <a:solidFill>
                  <a:srgbClr val="000000"/>
                </a:solidFill>
                <a:latin typeface="Arial"/>
              </a:rPr>
              <a:t>Third level</a:t>
            </a:r>
            <a:endParaRPr/>
          </a:p>
          <a:p>
            <a:pPr lvl="3">
              <a:lnSpc>
                <a:spcPct val="100000"/>
              </a:lnSpc>
              <a:buBlip>
                <a:blip r:embed="rId16"/>
              </a:buBlip>
            </a:pPr>
            <a:r>
              <a:rPr lang="en-US" sz="2000">
                <a:solidFill>
                  <a:srgbClr val="000000"/>
                </a:solidFill>
                <a:latin typeface="Arial"/>
              </a:rPr>
              <a:t>Fourth level</a:t>
            </a:r>
            <a:endParaRPr/>
          </a:p>
          <a:p>
            <a:pPr lvl="4">
              <a:lnSpc>
                <a:spcPct val="100000"/>
              </a:lnSpc>
              <a:buBlip>
                <a:blip r:embed="rId17"/>
              </a:buBlip>
            </a:pPr>
            <a:r>
              <a:rPr lang="en-US" sz="2000">
                <a:solidFill>
                  <a:srgbClr val="000000"/>
                </a:solidFill>
                <a:latin typeface="Arial"/>
              </a:rPr>
              <a:t>Fifth level</a:t>
            </a:r>
            <a:endParaRPr/>
          </a:p>
        </p:txBody>
      </p:sp>
      <p:sp>
        <p:nvSpPr>
          <p:cNvPr id="44" name="PlaceHolder 3"/>
          <p:cNvSpPr>
            <a:spLocks noGrp="1"/>
          </p:cNvSpPr>
          <p:nvPr>
            <p:ph type="dt"/>
          </p:nvPr>
        </p:nvSpPr>
        <p:spPr>
          <a:xfrm>
            <a:off x="457200" y="6400800"/>
            <a:ext cx="2133360" cy="304560"/>
          </a:xfrm>
          <a:prstGeom prst="rect">
            <a:avLst/>
          </a:prstGeom>
        </p:spPr>
        <p:txBody>
          <a:bodyPr/>
          <a:lstStyle/>
          <a:p>
            <a:endParaRPr/>
          </a:p>
        </p:txBody>
      </p:sp>
      <p:sp>
        <p:nvSpPr>
          <p:cNvPr id="45" name="PlaceHolder 4"/>
          <p:cNvSpPr>
            <a:spLocks noGrp="1"/>
          </p:cNvSpPr>
          <p:nvPr>
            <p:ph type="ftr"/>
          </p:nvPr>
        </p:nvSpPr>
        <p:spPr>
          <a:xfrm>
            <a:off x="3124080" y="6400800"/>
            <a:ext cx="2895120" cy="304560"/>
          </a:xfrm>
          <a:prstGeom prst="rect">
            <a:avLst/>
          </a:prstGeom>
        </p:spPr>
        <p:txBody>
          <a:bodyPr/>
          <a:lstStyle/>
          <a:p>
            <a:endParaRPr/>
          </a:p>
        </p:txBody>
      </p:sp>
      <p:sp>
        <p:nvSpPr>
          <p:cNvPr id="46" name="PlaceHolder 5"/>
          <p:cNvSpPr>
            <a:spLocks noGrp="1"/>
          </p:cNvSpPr>
          <p:nvPr>
            <p:ph type="sldNum"/>
          </p:nvPr>
        </p:nvSpPr>
        <p:spPr>
          <a:xfrm>
            <a:off x="6553080" y="6400800"/>
            <a:ext cx="2133360" cy="304560"/>
          </a:xfrm>
          <a:prstGeom prst="rect">
            <a:avLst/>
          </a:prstGeom>
        </p:spPr>
        <p:txBody>
          <a:bodyPr/>
          <a:lstStyle/>
          <a:p>
            <a:pPr>
              <a:lnSpc>
                <a:spcPct val="100000"/>
              </a:lnSpc>
            </a:pPr>
            <a:fld id="{A4DCCFDC-172C-4DD5-A944-6EC0AFD55164}" type="slidenum">
              <a:rPr lang="en-US" sz="1000">
                <a:solidFill>
                  <a:srgbClr val="000000"/>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2910780" y="927652"/>
            <a:ext cx="6248160" cy="1750315"/>
          </a:xfrm>
          <a:prstGeom prst="rect">
            <a:avLst/>
          </a:prstGeom>
        </p:spPr>
        <p:txBody>
          <a:bodyPr anchor="b"/>
          <a:lstStyle/>
          <a:p>
            <a:pPr algn="ctr">
              <a:lnSpc>
                <a:spcPct val="100000"/>
              </a:lnSpc>
            </a:pPr>
            <a:r>
              <a:rPr lang="en-US" sz="3200" b="1" dirty="0">
                <a:solidFill>
                  <a:srgbClr val="FFFFFF"/>
                </a:solidFill>
                <a:latin typeface="Times New Roman" panose="02020603050405020304" pitchFamily="18" charset="0"/>
                <a:cs typeface="Times New Roman" panose="02020603050405020304" pitchFamily="18" charset="0"/>
              </a:rPr>
              <a:t>MultiLyra: Scalable Distributed Evaluation of Batches of Iterative Graph Queries</a:t>
            </a:r>
            <a:endParaRPr dirty="0">
              <a:latin typeface="Times New Roman" panose="02020603050405020304" pitchFamily="18" charset="0"/>
              <a:cs typeface="Times New Roman" panose="02020603050405020304" pitchFamily="18" charset="0"/>
            </a:endParaRPr>
          </a:p>
        </p:txBody>
      </p:sp>
      <p:sp>
        <p:nvSpPr>
          <p:cNvPr id="82" name="TextShape 2"/>
          <p:cNvSpPr txBox="1"/>
          <p:nvPr/>
        </p:nvSpPr>
        <p:spPr>
          <a:xfrm>
            <a:off x="2926080" y="3541829"/>
            <a:ext cx="6217560" cy="2988005"/>
          </a:xfrm>
          <a:prstGeom prst="rect">
            <a:avLst/>
          </a:prstGeom>
        </p:spPr>
        <p:txBody>
          <a:bodyPr/>
          <a:lstStyle/>
          <a:p>
            <a:pPr algn="ctr">
              <a:lnSpc>
                <a:spcPct val="100000"/>
              </a:lnSpc>
            </a:pPr>
            <a:r>
              <a:rPr lang="en-US" sz="2200" b="1" u="sng" dirty="0">
                <a:solidFill>
                  <a:srgbClr val="F1AB00"/>
                </a:solidFill>
                <a:latin typeface="Times New Roman" panose="02020603050405020304" pitchFamily="18" charset="0"/>
                <a:cs typeface="Times New Roman" panose="02020603050405020304" pitchFamily="18" charset="0"/>
              </a:rPr>
              <a:t>Abbas Mazloumi</a:t>
            </a:r>
            <a:r>
              <a:rPr lang="en-US" sz="2200" b="1" dirty="0">
                <a:solidFill>
                  <a:srgbClr val="F1AB00"/>
                </a:solidFill>
                <a:latin typeface="Times New Roman" panose="02020603050405020304" pitchFamily="18" charset="0"/>
                <a:cs typeface="Times New Roman" panose="02020603050405020304" pitchFamily="18" charset="0"/>
              </a:rPr>
              <a:t>, Xiaolin Jiang and Rajiv Gupta</a:t>
            </a:r>
            <a:br>
              <a:rPr lang="en-US" sz="2400" b="1" dirty="0">
                <a:solidFill>
                  <a:srgbClr val="F1AB00"/>
                </a:solidFill>
                <a:latin typeface="Times New Roman" panose="02020603050405020304" pitchFamily="18" charset="0"/>
                <a:cs typeface="Times New Roman" panose="02020603050405020304" pitchFamily="18" charset="0"/>
              </a:rPr>
            </a:br>
            <a:endParaRPr lang="en-US" sz="2400" b="1" dirty="0">
              <a:solidFill>
                <a:srgbClr val="F1AB00"/>
              </a:solidFill>
              <a:latin typeface="Times New Roman" panose="02020603050405020304" pitchFamily="18" charset="0"/>
              <a:cs typeface="Times New Roman" panose="02020603050405020304" pitchFamily="18" charset="0"/>
            </a:endParaRPr>
          </a:p>
          <a:p>
            <a:pPr algn="ctr">
              <a:lnSpc>
                <a:spcPct val="100000"/>
              </a:lnSpc>
            </a:pPr>
            <a:endParaRPr lang="en-US" sz="2400" b="1" dirty="0">
              <a:solidFill>
                <a:srgbClr val="F1AB00"/>
              </a:solidFill>
              <a:latin typeface="Times New Roman" panose="02020603050405020304" pitchFamily="18" charset="0"/>
              <a:cs typeface="Times New Roman" panose="02020603050405020304" pitchFamily="18" charset="0"/>
            </a:endParaRPr>
          </a:p>
          <a:p>
            <a:pPr algn="ctr"/>
            <a:r>
              <a:rPr lang="en-US" sz="2000" b="1" dirty="0">
                <a:solidFill>
                  <a:schemeClr val="bg1"/>
                </a:solidFill>
                <a:latin typeface="Times New Roman" panose="02020603050405020304" pitchFamily="18" charset="0"/>
                <a:cs typeface="Times New Roman" panose="02020603050405020304" pitchFamily="18" charset="0"/>
              </a:rPr>
              <a:t>Department of Computer Science and Engineering</a:t>
            </a:r>
          </a:p>
          <a:p>
            <a:pPr algn="ctr">
              <a:lnSpc>
                <a:spcPct val="100000"/>
              </a:lnSpc>
            </a:pPr>
            <a:r>
              <a:rPr lang="en-US" sz="2000" b="1" dirty="0">
                <a:solidFill>
                  <a:schemeClr val="bg1"/>
                </a:solidFill>
                <a:latin typeface="Times New Roman" panose="02020603050405020304" pitchFamily="18" charset="0"/>
                <a:cs typeface="Times New Roman" panose="02020603050405020304" pitchFamily="18" charset="0"/>
              </a:rPr>
              <a:t>University of California, Riverside</a:t>
            </a:r>
          </a:p>
          <a:p>
            <a:pPr algn="ctr">
              <a:lnSpc>
                <a:spcPct val="100000"/>
              </a:lnSpc>
            </a:pPr>
            <a:endParaRPr lang="en-US" dirty="0">
              <a:solidFill>
                <a:schemeClr val="bg1"/>
              </a:solidFill>
              <a:latin typeface="Times New Roman" panose="02020603050405020304" pitchFamily="18" charset="0"/>
              <a:cs typeface="Times New Roman" panose="02020603050405020304" pitchFamily="18" charset="0"/>
            </a:endParaRPr>
          </a:p>
          <a:p>
            <a:pPr algn="ctr">
              <a:lnSpc>
                <a:spcPct val="100000"/>
              </a:lnSpc>
            </a:pPr>
            <a:endParaRPr lang="en-US" dirty="0">
              <a:solidFill>
                <a:schemeClr val="bg1"/>
              </a:solidFill>
              <a:latin typeface="Times New Roman" panose="02020603050405020304" pitchFamily="18" charset="0"/>
              <a:cs typeface="Times New Roman" panose="02020603050405020304" pitchFamily="18" charset="0"/>
            </a:endParaRPr>
          </a:p>
          <a:p>
            <a:pPr algn="ctr">
              <a:lnSpc>
                <a:spcPct val="100000"/>
              </a:lnSpc>
            </a:pPr>
            <a:br>
              <a:rPr lang="en-US" dirty="0">
                <a:solidFill>
                  <a:schemeClr val="bg1"/>
                </a:solidFill>
                <a:latin typeface="Times New Roman" panose="02020603050405020304" pitchFamily="18" charset="0"/>
                <a:cs typeface="Times New Roman" panose="02020603050405020304" pitchFamily="18" charset="0"/>
              </a:rPr>
            </a:br>
            <a:endParaRPr dirty="0">
              <a:solidFill>
                <a:schemeClr val="bg1"/>
              </a:solidFill>
              <a:latin typeface="Times New Roman" panose="02020603050405020304" pitchFamily="18" charset="0"/>
              <a:cs typeface="Times New Roman" panose="02020603050405020304" pitchFamily="18" charset="0"/>
            </a:endParaRPr>
          </a:p>
          <a:p>
            <a:pPr algn="ctr">
              <a:lnSpc>
                <a:spcPct val="100000"/>
              </a:lnSpc>
            </a:pPr>
            <a:r>
              <a:rPr lang="en-US" sz="2000" dirty="0">
                <a:solidFill>
                  <a:schemeClr val="bg1"/>
                </a:solidFill>
                <a:latin typeface="Times New Roman" panose="02020603050405020304" pitchFamily="18" charset="0"/>
                <a:cs typeface="Times New Roman" panose="02020603050405020304" pitchFamily="18" charset="0"/>
              </a:rPr>
              <a:t>December 10</a:t>
            </a:r>
            <a:r>
              <a:rPr lang="en-US" sz="2000" baseline="30000" dirty="0">
                <a:solidFill>
                  <a:schemeClr val="bg1"/>
                </a:solidFill>
                <a:latin typeface="Times New Roman" panose="02020603050405020304" pitchFamily="18" charset="0"/>
                <a:cs typeface="Times New Roman" panose="02020603050405020304" pitchFamily="18" charset="0"/>
              </a:rPr>
              <a:t>st.</a:t>
            </a:r>
            <a:r>
              <a:rPr lang="en-US" sz="2000" dirty="0">
                <a:solidFill>
                  <a:schemeClr val="bg1"/>
                </a:solidFill>
                <a:latin typeface="Times New Roman" panose="02020603050405020304" pitchFamily="18" charset="0"/>
                <a:cs typeface="Times New Roman" panose="02020603050405020304" pitchFamily="18" charset="0"/>
              </a:rPr>
              <a:t> 2019</a:t>
            </a:r>
            <a:endParaRPr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Experimental Setup</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10 / 21</a:t>
            </a:r>
            <a:endParaRPr lang="fa-IR" b="1" dirty="0">
              <a:solidFill>
                <a:schemeClr val="tx1"/>
              </a:solidFill>
              <a:latin typeface="Calibri" panose="020F0502020204030204" pitchFamily="34" charset="0"/>
              <a:cs typeface="Calibri" panose="020F0502020204030204" pitchFamily="34" charset="0"/>
            </a:endParaRPr>
          </a:p>
        </p:txBody>
      </p:sp>
      <p:sp>
        <p:nvSpPr>
          <p:cNvPr id="7" name="Rounded Rectangle 10">
            <a:extLst>
              <a:ext uri="{FF2B5EF4-FFF2-40B4-BE49-F238E27FC236}">
                <a16:creationId xmlns:a16="http://schemas.microsoft.com/office/drawing/2014/main" id="{BD220AEE-EB0E-426E-B321-E40D22C2335E}"/>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
        <p:nvSpPr>
          <p:cNvPr id="9" name="CustomShape 1">
            <a:extLst>
              <a:ext uri="{FF2B5EF4-FFF2-40B4-BE49-F238E27FC236}">
                <a16:creationId xmlns:a16="http://schemas.microsoft.com/office/drawing/2014/main" id="{B079136B-4B61-412A-86E7-D486B23B27BE}"/>
              </a:ext>
            </a:extLst>
          </p:cNvPr>
          <p:cNvSpPr/>
          <p:nvPr/>
        </p:nvSpPr>
        <p:spPr>
          <a:xfrm>
            <a:off x="0" y="1763649"/>
            <a:ext cx="4704849" cy="4466520"/>
          </a:xfrm>
          <a:prstGeom prst="rect">
            <a:avLst/>
          </a:prstGeom>
          <a:noFill/>
          <a:ln>
            <a:noFill/>
          </a:ln>
        </p:spPr>
        <p:txBody>
          <a:bodyPr/>
          <a:lstStyle/>
          <a:p>
            <a:pPr marL="457200" indent="-457200">
              <a:lnSpc>
                <a:spcPct val="10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Input Graphs:</a:t>
            </a:r>
          </a:p>
          <a:p>
            <a:pPr marL="914400" lvl="1" indent="-457200">
              <a:buSzPct val="100000"/>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Twitter (</a:t>
            </a:r>
            <a:r>
              <a:rPr lang="en-US" sz="2000" b="1" dirty="0">
                <a:solidFill>
                  <a:srgbClr val="2D6CC0"/>
                </a:solidFill>
                <a:latin typeface="Calibri" panose="020F0502020204030204" pitchFamily="34" charset="0"/>
                <a:cs typeface="Calibri" panose="020F0502020204030204" pitchFamily="34" charset="0"/>
              </a:rPr>
              <a:t>TT</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n-US" sz="2000" b="1" dirty="0">
                <a:solidFill>
                  <a:srgbClr val="F1AB00"/>
                </a:solidFill>
                <a:latin typeface="Calibri" panose="020F0502020204030204" pitchFamily="34" charset="0"/>
                <a:cs typeface="Calibri" panose="020F0502020204030204" pitchFamily="34" charset="0"/>
              </a:rPr>
              <a:t>2.0B, 52.6M</a:t>
            </a:r>
          </a:p>
          <a:p>
            <a:pPr marL="914400" lvl="1" indent="-457200">
              <a:buSzPct val="100000"/>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LiveJournal (</a:t>
            </a:r>
            <a:r>
              <a:rPr lang="en-US" sz="2000" b="1" dirty="0">
                <a:solidFill>
                  <a:srgbClr val="2D6CC0"/>
                </a:solidFill>
                <a:latin typeface="Calibri" panose="020F0502020204030204" pitchFamily="34" charset="0"/>
                <a:cs typeface="Calibri" panose="020F0502020204030204" pitchFamily="34" charset="0"/>
              </a:rPr>
              <a:t>LJ</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n-US" sz="2000" b="1" dirty="0">
                <a:solidFill>
                  <a:srgbClr val="F1AB00"/>
                </a:solidFill>
                <a:latin typeface="Calibri" panose="020F0502020204030204" pitchFamily="34" charset="0"/>
                <a:cs typeface="Calibri" panose="020F0502020204030204" pitchFamily="34" charset="0"/>
              </a:rPr>
              <a:t>69M, 4.8M</a:t>
            </a:r>
          </a:p>
          <a:p>
            <a:pPr marL="914400" lvl="1" indent="-457200">
              <a:buSzPct val="1000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457200" indent="-457200">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10K source-to-all queries</a:t>
            </a:r>
          </a:p>
          <a:p>
            <a:pPr marL="914400" lvl="1" indent="-457200">
              <a:buSzPct val="100000"/>
              <a:buFont typeface="Wingdings" panose="05000000000000000000" pitchFamily="2" charset="2"/>
              <a:buChar char="Ø"/>
            </a:pPr>
            <a:r>
              <a:rPr lang="en-US" sz="2000" dirty="0">
                <a:latin typeface="Calibri" panose="020F0502020204030204" pitchFamily="34" charset="0"/>
                <a:cs typeface="Calibri" panose="020F0502020204030204" pitchFamily="34" charset="0"/>
              </a:rPr>
              <a:t>Divided to multiple batches</a:t>
            </a:r>
          </a:p>
          <a:p>
            <a:pPr marL="914400" lvl="1" indent="-457200">
              <a:buSzPct val="1000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marL="457200" indent="-457200">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Algorithms</a:t>
            </a:r>
          </a:p>
          <a:p>
            <a:pPr marL="914400" lvl="1" indent="-457200">
              <a:buClr>
                <a:schemeClr val="tx1"/>
              </a:buClr>
              <a:buSzPct val="100000"/>
              <a:buFont typeface="Wingdings" panose="05000000000000000000" pitchFamily="2" charset="2"/>
              <a:buChar char="Ø"/>
            </a:pPr>
            <a:r>
              <a:rPr lang="en-US" sz="2000" b="1" dirty="0">
                <a:solidFill>
                  <a:srgbClr val="2D6CC0"/>
                </a:solidFill>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ingle </a:t>
            </a:r>
            <a:r>
              <a:rPr lang="en-US" sz="2000" b="1" dirty="0">
                <a:solidFill>
                  <a:srgbClr val="2D6CC0"/>
                </a:solidFill>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ource </a:t>
            </a:r>
            <a:r>
              <a:rPr lang="en-US" sz="2000" b="1" dirty="0">
                <a:solidFill>
                  <a:srgbClr val="2D6CC0"/>
                </a:solidFill>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hortest </a:t>
            </a:r>
            <a:r>
              <a:rPr lang="en-US" sz="2000" b="1" dirty="0">
                <a:solidFill>
                  <a:srgbClr val="2D6CC0"/>
                </a:solidFill>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ath (</a:t>
            </a:r>
            <a:r>
              <a:rPr lang="en-US" sz="2000" b="1" dirty="0">
                <a:solidFill>
                  <a:srgbClr val="2D6CC0"/>
                </a:solidFill>
                <a:latin typeface="Calibri" panose="020F0502020204030204" pitchFamily="34" charset="0"/>
                <a:cs typeface="Calibri" panose="020F0502020204030204" pitchFamily="34" charset="0"/>
              </a:rPr>
              <a:t>SSSP</a:t>
            </a:r>
            <a:r>
              <a:rPr lang="en-US" sz="2000" dirty="0">
                <a:latin typeface="Calibri" panose="020F0502020204030204" pitchFamily="34" charset="0"/>
                <a:cs typeface="Calibri" panose="020F0502020204030204" pitchFamily="34" charset="0"/>
              </a:rPr>
              <a:t>)</a:t>
            </a:r>
          </a:p>
          <a:p>
            <a:pPr marL="914400" lvl="1" indent="-457200">
              <a:buClr>
                <a:schemeClr val="tx1"/>
              </a:buClr>
              <a:buSzPct val="100000"/>
              <a:buFont typeface="Wingdings" panose="05000000000000000000" pitchFamily="2" charset="2"/>
              <a:buChar char="Ø"/>
            </a:pPr>
            <a:r>
              <a:rPr lang="en-US" sz="2000" b="1" dirty="0">
                <a:solidFill>
                  <a:srgbClr val="2D6CC0"/>
                </a:solidFill>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ingle </a:t>
            </a:r>
            <a:r>
              <a:rPr lang="en-US" sz="2000" b="1" dirty="0">
                <a:solidFill>
                  <a:srgbClr val="2D6CC0"/>
                </a:solidFill>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ource </a:t>
            </a:r>
            <a:r>
              <a:rPr lang="en-US" sz="2000" b="1" dirty="0">
                <a:solidFill>
                  <a:srgbClr val="2D6CC0"/>
                </a:solidFill>
                <a:latin typeface="Calibri" panose="020F0502020204030204" pitchFamily="34" charset="0"/>
                <a:cs typeface="Calibri" panose="020F0502020204030204" pitchFamily="34" charset="0"/>
              </a:rPr>
              <a:t>W</a:t>
            </a:r>
            <a:r>
              <a:rPr lang="en-US" sz="2000" dirty="0">
                <a:latin typeface="Calibri" panose="020F0502020204030204" pitchFamily="34" charset="0"/>
                <a:cs typeface="Calibri" panose="020F0502020204030204" pitchFamily="34" charset="0"/>
              </a:rPr>
              <a:t>idest </a:t>
            </a:r>
            <a:r>
              <a:rPr lang="en-US" sz="2000" b="1" dirty="0">
                <a:solidFill>
                  <a:srgbClr val="2D6CC0"/>
                </a:solidFill>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ath (</a:t>
            </a:r>
            <a:r>
              <a:rPr lang="en-US" sz="2000" b="1" dirty="0">
                <a:solidFill>
                  <a:srgbClr val="2D6CC0"/>
                </a:solidFill>
                <a:latin typeface="Calibri" panose="020F0502020204030204" pitchFamily="34" charset="0"/>
                <a:cs typeface="Calibri" panose="020F0502020204030204" pitchFamily="34" charset="0"/>
              </a:rPr>
              <a:t>SSWP</a:t>
            </a:r>
            <a:r>
              <a:rPr lang="en-US" sz="2000" dirty="0">
                <a:latin typeface="Calibri" panose="020F0502020204030204" pitchFamily="34" charset="0"/>
                <a:cs typeface="Calibri" panose="020F0502020204030204" pitchFamily="34" charset="0"/>
              </a:rPr>
              <a:t>)</a:t>
            </a:r>
          </a:p>
          <a:p>
            <a:pPr marL="914400" lvl="1" indent="-457200">
              <a:buClr>
                <a:schemeClr val="tx1"/>
              </a:buClr>
              <a:buSzPct val="100000"/>
              <a:buFont typeface="Wingdings" panose="05000000000000000000" pitchFamily="2" charset="2"/>
              <a:buChar char="Ø"/>
            </a:pPr>
            <a:r>
              <a:rPr lang="en-US" sz="2000" b="1" dirty="0">
                <a:solidFill>
                  <a:srgbClr val="2D6CC0"/>
                </a:solidFill>
                <a:latin typeface="Calibri" panose="020F0502020204030204" pitchFamily="34" charset="0"/>
                <a:cs typeface="Calibri" panose="020F0502020204030204" pitchFamily="34" charset="0"/>
              </a:rPr>
              <a:t>N</a:t>
            </a:r>
            <a:r>
              <a:rPr lang="en-US" sz="2000" dirty="0">
                <a:latin typeface="Calibri" panose="020F0502020204030204" pitchFamily="34" charset="0"/>
                <a:cs typeface="Calibri" panose="020F0502020204030204" pitchFamily="34" charset="0"/>
              </a:rPr>
              <a:t>umber of </a:t>
            </a:r>
            <a:r>
              <a:rPr lang="en-US" sz="2000" b="1" dirty="0">
                <a:solidFill>
                  <a:srgbClr val="2D6CC0"/>
                </a:solidFill>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aths (</a:t>
            </a:r>
            <a:r>
              <a:rPr lang="en-US" sz="2000" b="1" dirty="0">
                <a:solidFill>
                  <a:srgbClr val="2D6CC0"/>
                </a:solidFill>
                <a:latin typeface="Calibri" panose="020F0502020204030204" pitchFamily="34" charset="0"/>
                <a:cs typeface="Calibri" panose="020F0502020204030204" pitchFamily="34" charset="0"/>
              </a:rPr>
              <a:t>NP</a:t>
            </a:r>
            <a:r>
              <a:rPr lang="en-US" sz="2000" dirty="0">
                <a:latin typeface="Calibri" panose="020F0502020204030204" pitchFamily="34" charset="0"/>
                <a:cs typeface="Calibri" panose="020F0502020204030204" pitchFamily="34" charset="0"/>
              </a:rPr>
              <a:t>)</a:t>
            </a:r>
          </a:p>
          <a:p>
            <a:pPr marL="914400" lvl="1" indent="-457200">
              <a:buClr>
                <a:schemeClr val="tx1"/>
              </a:buClr>
              <a:buSzPct val="100000"/>
              <a:buFont typeface="Wingdings" panose="05000000000000000000" pitchFamily="2" charset="2"/>
              <a:buChar char="Ø"/>
            </a:pPr>
            <a:r>
              <a:rPr lang="en-US" sz="2000" b="1" dirty="0">
                <a:solidFill>
                  <a:srgbClr val="2D6CC0"/>
                </a:solidFill>
                <a:latin typeface="Calibri" panose="020F0502020204030204" pitchFamily="34" charset="0"/>
                <a:cs typeface="Calibri" panose="020F0502020204030204" pitchFamily="34" charset="0"/>
              </a:rPr>
              <a:t>V</a:t>
            </a:r>
            <a:r>
              <a:rPr lang="en-US" sz="2000" dirty="0">
                <a:latin typeface="Calibri" panose="020F0502020204030204" pitchFamily="34" charset="0"/>
                <a:cs typeface="Calibri" panose="020F0502020204030204" pitchFamily="34" charset="0"/>
              </a:rPr>
              <a:t>i</a:t>
            </a:r>
            <a:r>
              <a:rPr lang="en-US" sz="2000" b="1" dirty="0">
                <a:solidFill>
                  <a:srgbClr val="2D6CC0"/>
                </a:solidFill>
                <a:latin typeface="Calibri" panose="020F0502020204030204" pitchFamily="34" charset="0"/>
                <a:cs typeface="Calibri" panose="020F0502020204030204" pitchFamily="34" charset="0"/>
              </a:rPr>
              <a:t>t</a:t>
            </a:r>
            <a:r>
              <a:rPr lang="en-US" sz="2000" dirty="0">
                <a:latin typeface="Calibri" panose="020F0502020204030204" pitchFamily="34" charset="0"/>
                <a:cs typeface="Calibri" panose="020F0502020204030204" pitchFamily="34" charset="0"/>
              </a:rPr>
              <a:t>erbi (</a:t>
            </a:r>
            <a:r>
              <a:rPr lang="en-US" sz="2000" b="1" dirty="0">
                <a:solidFill>
                  <a:srgbClr val="2D6CC0"/>
                </a:solidFill>
                <a:latin typeface="Calibri" panose="020F0502020204030204" pitchFamily="34" charset="0"/>
                <a:cs typeface="Calibri" panose="020F0502020204030204" pitchFamily="34" charset="0"/>
              </a:rPr>
              <a:t>VT</a:t>
            </a:r>
            <a:r>
              <a:rPr lang="en-US" sz="2000" dirty="0">
                <a:latin typeface="Calibri" panose="020F0502020204030204" pitchFamily="34" charset="0"/>
                <a:cs typeface="Calibri" panose="020F0502020204030204" pitchFamily="34" charset="0"/>
              </a:rPr>
              <a:t>)</a:t>
            </a:r>
            <a:endParaRPr lang="en-US" dirty="0">
              <a:solidFill>
                <a:srgbClr val="000000"/>
              </a:solidFill>
              <a:latin typeface="Calibri" panose="020F0502020204030204" pitchFamily="34" charset="0"/>
              <a:cs typeface="Calibri" panose="020F0502020204030204" pitchFamily="34" charset="0"/>
            </a:endParaRPr>
          </a:p>
        </p:txBody>
      </p:sp>
      <p:sp>
        <p:nvSpPr>
          <p:cNvPr id="6" name="CustomShape 1">
            <a:extLst>
              <a:ext uri="{FF2B5EF4-FFF2-40B4-BE49-F238E27FC236}">
                <a16:creationId xmlns:a16="http://schemas.microsoft.com/office/drawing/2014/main" id="{DC7EF674-D202-4FEF-B0A1-D80631D4C834}"/>
              </a:ext>
            </a:extLst>
          </p:cNvPr>
          <p:cNvSpPr/>
          <p:nvPr/>
        </p:nvSpPr>
        <p:spPr>
          <a:xfrm>
            <a:off x="4704848" y="1763649"/>
            <a:ext cx="4463623" cy="4466520"/>
          </a:xfrm>
          <a:prstGeom prst="rect">
            <a:avLst/>
          </a:prstGeom>
          <a:noFill/>
          <a:ln>
            <a:noFill/>
          </a:ln>
        </p:spPr>
        <p:txBody>
          <a:bodyPr/>
          <a:lstStyle/>
          <a:p>
            <a:pPr marL="457200" indent="-457200">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Cluster:</a:t>
            </a:r>
            <a:r>
              <a:rPr lang="en-US" sz="3000" dirty="0"/>
              <a:t> </a:t>
            </a:r>
          </a:p>
          <a:p>
            <a:pPr marL="1371600" lvl="2" indent="-45720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Using 4 machines</a:t>
            </a:r>
          </a:p>
          <a:p>
            <a:pPr marL="1371600" lvl="2" indent="-45720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Each machine – 32 Intel Broadwell cores with 256 GB memory</a:t>
            </a:r>
          </a:p>
          <a:p>
            <a:pPr marL="1371600" lvl="2" indent="-457200">
              <a:buSzPct val="100000"/>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marL="457200" indent="-457200">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Implementing:</a:t>
            </a:r>
          </a:p>
          <a:p>
            <a:pPr marL="1371600" lvl="2" indent="-457200">
              <a:buSzPct val="100000"/>
              <a:buFont typeface="Wingdings" panose="05000000000000000000" pitchFamily="2" charset="2"/>
              <a:buChar char="Ø"/>
            </a:pPr>
            <a:r>
              <a:rPr lang="en-US" dirty="0">
                <a:latin typeface="Calibri" panose="020F0502020204030204" pitchFamily="34" charset="0"/>
                <a:cs typeface="Calibri" panose="020F0502020204030204" pitchFamily="34" charset="0"/>
              </a:rPr>
              <a:t>Implemented Upon the PowerLyra </a:t>
            </a:r>
            <a:endParaRPr lang="en-US" dirty="0"/>
          </a:p>
          <a:p>
            <a:pPr marL="1371600" lvl="2" indent="-457200">
              <a:buSzPct val="100000"/>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marL="1371600" lvl="2" indent="-457200">
              <a:buSzPct val="100000"/>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604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Basic MultiLyra</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11 / 21</a:t>
            </a:r>
            <a:endParaRPr lang="fa-IR" b="1" dirty="0">
              <a:solidFill>
                <a:schemeClr val="tx1"/>
              </a:solidFill>
              <a:latin typeface="Calibri" panose="020F0502020204030204" pitchFamily="34" charset="0"/>
              <a:cs typeface="Calibri" panose="020F0502020204030204" pitchFamily="34" charset="0"/>
            </a:endParaRPr>
          </a:p>
        </p:txBody>
      </p:sp>
      <p:sp>
        <p:nvSpPr>
          <p:cNvPr id="8" name="CustomShape 1">
            <a:extLst>
              <a:ext uri="{FF2B5EF4-FFF2-40B4-BE49-F238E27FC236}">
                <a16:creationId xmlns:a16="http://schemas.microsoft.com/office/drawing/2014/main" id="{088A8B9A-CEE8-4CE6-95A8-1A2A6E68D3F4}"/>
              </a:ext>
            </a:extLst>
          </p:cNvPr>
          <p:cNvSpPr/>
          <p:nvPr/>
        </p:nvSpPr>
        <p:spPr>
          <a:xfrm>
            <a:off x="91439" y="1539360"/>
            <a:ext cx="8376285" cy="3994665"/>
          </a:xfrm>
          <a:prstGeom prst="rect">
            <a:avLst/>
          </a:prstGeom>
          <a:noFill/>
          <a:ln>
            <a:noFill/>
          </a:ln>
        </p:spPr>
        <p:txBody>
          <a:bodyPr/>
          <a:lstStyle/>
          <a:p>
            <a:pPr>
              <a:lnSpc>
                <a:spcPct val="100000"/>
              </a:lnSpc>
              <a:buSzPct val="70000"/>
            </a:pPr>
            <a:endParaRPr lang="en-US" sz="3000" b="1" dirty="0">
              <a:solidFill>
                <a:srgbClr val="FF0000"/>
              </a:solidFill>
              <a:latin typeface="Calibri" panose="020F0502020204030204" pitchFamily="34" charset="0"/>
              <a:cs typeface="Calibri" panose="020F0502020204030204" pitchFamily="34" charset="0"/>
            </a:endParaRPr>
          </a:p>
        </p:txBody>
      </p:sp>
      <p:sp>
        <p:nvSpPr>
          <p:cNvPr id="7" name="Rounded Rectangle 10">
            <a:extLst>
              <a:ext uri="{FF2B5EF4-FFF2-40B4-BE49-F238E27FC236}">
                <a16:creationId xmlns:a16="http://schemas.microsoft.com/office/drawing/2014/main" id="{99F77A28-3A88-4B5E-B9D2-8A7B05734238}"/>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49CACC92-4926-4EEB-A862-F6EDA201F01D}"/>
              </a:ext>
            </a:extLst>
          </p:cNvPr>
          <p:cNvGraphicFramePr>
            <a:graphicFrameLocks/>
          </p:cNvGraphicFramePr>
          <p:nvPr>
            <p:extLst>
              <p:ext uri="{D42A27DB-BD31-4B8C-83A1-F6EECF244321}">
                <p14:modId xmlns:p14="http://schemas.microsoft.com/office/powerpoint/2010/main" val="1781650879"/>
              </p:ext>
            </p:extLst>
          </p:nvPr>
        </p:nvGraphicFramePr>
        <p:xfrm>
          <a:off x="4771962" y="1512270"/>
          <a:ext cx="4372038" cy="4455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CE2DB4B-25E4-4DC9-A3A5-3001C86D1154}"/>
              </a:ext>
            </a:extLst>
          </p:cNvPr>
          <p:cNvGraphicFramePr>
            <a:graphicFrameLocks/>
          </p:cNvGraphicFramePr>
          <p:nvPr>
            <p:extLst>
              <p:ext uri="{D42A27DB-BD31-4B8C-83A1-F6EECF244321}">
                <p14:modId xmlns:p14="http://schemas.microsoft.com/office/powerpoint/2010/main" val="21489662"/>
              </p:ext>
            </p:extLst>
          </p:nvPr>
        </p:nvGraphicFramePr>
        <p:xfrm>
          <a:off x="-1" y="1539359"/>
          <a:ext cx="4757899" cy="40864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E2032CE-4220-464B-BB4F-0A92D8359B15}"/>
              </a:ext>
            </a:extLst>
          </p:cNvPr>
          <p:cNvGraphicFramePr>
            <a:graphicFrameLocks/>
          </p:cNvGraphicFramePr>
          <p:nvPr>
            <p:extLst>
              <p:ext uri="{D42A27DB-BD31-4B8C-83A1-F6EECF244321}">
                <p14:modId xmlns:p14="http://schemas.microsoft.com/office/powerpoint/2010/main" val="1930374207"/>
              </p:ext>
            </p:extLst>
          </p:nvPr>
        </p:nvGraphicFramePr>
        <p:xfrm>
          <a:off x="2633628" y="4395534"/>
          <a:ext cx="4553238" cy="361922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438C44BE-B7E8-43BA-B9B4-47ACB10AAE61}"/>
              </a:ext>
            </a:extLst>
          </p:cNvPr>
          <p:cNvSpPr txBox="1"/>
          <p:nvPr/>
        </p:nvSpPr>
        <p:spPr>
          <a:xfrm>
            <a:off x="3126232" y="1785126"/>
            <a:ext cx="1317431" cy="2550692"/>
          </a:xfrm>
          <a:prstGeom prst="rect">
            <a:avLst/>
          </a:prstGeom>
          <a:solidFill>
            <a:srgbClr val="F1AB00">
              <a:alpha val="32941"/>
            </a:srgb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D5D76FB9-1A05-434D-8A7B-B031B0B6438B}"/>
              </a:ext>
            </a:extLst>
          </p:cNvPr>
          <p:cNvSpPr txBox="1"/>
          <p:nvPr/>
        </p:nvSpPr>
        <p:spPr>
          <a:xfrm>
            <a:off x="2495343" y="5166524"/>
            <a:ext cx="4553238" cy="1077218"/>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3200" b="1" dirty="0">
                <a:solidFill>
                  <a:srgbClr val="FF0000"/>
                </a:solidFill>
              </a:rPr>
              <a:t>What parts of Basic are not scaling well?</a:t>
            </a:r>
          </a:p>
        </p:txBody>
      </p:sp>
      <p:sp>
        <p:nvSpPr>
          <p:cNvPr id="4" name="Arrow: Right 3">
            <a:extLst>
              <a:ext uri="{FF2B5EF4-FFF2-40B4-BE49-F238E27FC236}">
                <a16:creationId xmlns:a16="http://schemas.microsoft.com/office/drawing/2014/main" id="{01B944AA-390A-4207-9FD5-943615FBEE58}"/>
              </a:ext>
            </a:extLst>
          </p:cNvPr>
          <p:cNvSpPr/>
          <p:nvPr/>
        </p:nvSpPr>
        <p:spPr>
          <a:xfrm flipH="1">
            <a:off x="7048651" y="2653682"/>
            <a:ext cx="1171474" cy="627530"/>
          </a:xfrm>
          <a:prstGeom prst="rightArrow">
            <a:avLst/>
          </a:prstGeom>
          <a:solidFill>
            <a:srgbClr val="F1AB00"/>
          </a:solidFill>
          <a:ln>
            <a:solidFill>
              <a:srgbClr val="2D6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37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Basic MultiLyra Experimental Results</a:t>
            </a:r>
            <a:endParaRPr lang="en-US" sz="40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12 / 21</a:t>
            </a:r>
            <a:endParaRPr lang="fa-IR" b="1" dirty="0">
              <a:solidFill>
                <a:schemeClr val="tx1"/>
              </a:solidFill>
              <a:latin typeface="Calibri" panose="020F0502020204030204" pitchFamily="34" charset="0"/>
              <a:cs typeface="Calibri" panose="020F0502020204030204" pitchFamily="34" charset="0"/>
            </a:endParaRPr>
          </a:p>
        </p:txBody>
      </p:sp>
      <p:sp>
        <p:nvSpPr>
          <p:cNvPr id="183" name="Rounded Rectangle 10">
            <a:extLst>
              <a:ext uri="{FF2B5EF4-FFF2-40B4-BE49-F238E27FC236}">
                <a16:creationId xmlns:a16="http://schemas.microsoft.com/office/drawing/2014/main" id="{39A2546C-BB74-4D6A-A8F2-8C7B7D81F331}"/>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BF73054-31F5-4D64-806C-867EDBF0E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370736"/>
            <a:ext cx="8229240" cy="2135189"/>
          </a:xfrm>
          <a:prstGeom prst="rect">
            <a:avLst/>
          </a:prstGeom>
        </p:spPr>
      </p:pic>
      <p:graphicFrame>
        <p:nvGraphicFramePr>
          <p:cNvPr id="11" name="Chart 10">
            <a:extLst>
              <a:ext uri="{FF2B5EF4-FFF2-40B4-BE49-F238E27FC236}">
                <a16:creationId xmlns:a16="http://schemas.microsoft.com/office/drawing/2014/main" id="{2669E556-0E97-419A-88FE-70369126B6CD}"/>
              </a:ext>
            </a:extLst>
          </p:cNvPr>
          <p:cNvGraphicFramePr>
            <a:graphicFrameLocks/>
          </p:cNvGraphicFramePr>
          <p:nvPr>
            <p:extLst>
              <p:ext uri="{D42A27DB-BD31-4B8C-83A1-F6EECF244321}">
                <p14:modId xmlns:p14="http://schemas.microsoft.com/office/powerpoint/2010/main" val="2009676480"/>
              </p:ext>
            </p:extLst>
          </p:nvPr>
        </p:nvGraphicFramePr>
        <p:xfrm>
          <a:off x="434889" y="3498741"/>
          <a:ext cx="3691438" cy="2301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9673381-0F46-4E6F-9BE8-A7BDE0B0AFC5}"/>
              </a:ext>
            </a:extLst>
          </p:cNvPr>
          <p:cNvGraphicFramePr>
            <a:graphicFrameLocks/>
          </p:cNvGraphicFramePr>
          <p:nvPr>
            <p:extLst>
              <p:ext uri="{D42A27DB-BD31-4B8C-83A1-F6EECF244321}">
                <p14:modId xmlns:p14="http://schemas.microsoft.com/office/powerpoint/2010/main" val="1052095631"/>
              </p:ext>
            </p:extLst>
          </p:nvPr>
        </p:nvGraphicFramePr>
        <p:xfrm>
          <a:off x="5035464" y="3497178"/>
          <a:ext cx="3691438" cy="2293269"/>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46007012-BCC8-48D4-B104-1310AF3ADE30}"/>
              </a:ext>
            </a:extLst>
          </p:cNvPr>
          <p:cNvSpPr txBox="1"/>
          <p:nvPr/>
        </p:nvSpPr>
        <p:spPr>
          <a:xfrm>
            <a:off x="5342021" y="1748590"/>
            <a:ext cx="818147" cy="1716504"/>
          </a:xfrm>
          <a:prstGeom prst="rect">
            <a:avLst/>
          </a:prstGeom>
          <a:solidFill>
            <a:srgbClr val="F1AB00">
              <a:alpha val="32941"/>
            </a:srgbClr>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B669C923-02FD-42EE-BC3E-A87A02AD9E03}"/>
              </a:ext>
            </a:extLst>
          </p:cNvPr>
          <p:cNvSpPr txBox="1"/>
          <p:nvPr/>
        </p:nvSpPr>
        <p:spPr>
          <a:xfrm>
            <a:off x="5422231" y="1438675"/>
            <a:ext cx="737937" cy="400110"/>
          </a:xfrm>
          <a:prstGeom prst="rect">
            <a:avLst/>
          </a:prstGeom>
          <a:noFill/>
        </p:spPr>
        <p:txBody>
          <a:bodyPr wrap="square" rtlCol="0">
            <a:spAutoFit/>
          </a:bodyPr>
          <a:lstStyle/>
          <a:p>
            <a:r>
              <a:rPr lang="en-US" sz="2000" b="1" dirty="0">
                <a:solidFill>
                  <a:srgbClr val="F1AB00"/>
                </a:solidFill>
              </a:rPr>
              <a:t>54%</a:t>
            </a:r>
          </a:p>
        </p:txBody>
      </p:sp>
      <p:cxnSp>
        <p:nvCxnSpPr>
          <p:cNvPr id="15" name="Straight Arrow Connector 14">
            <a:extLst>
              <a:ext uri="{FF2B5EF4-FFF2-40B4-BE49-F238E27FC236}">
                <a16:creationId xmlns:a16="http://schemas.microsoft.com/office/drawing/2014/main" id="{6FEA78C5-C526-4FC5-A081-83927E88F7BB}"/>
              </a:ext>
            </a:extLst>
          </p:cNvPr>
          <p:cNvCxnSpPr>
            <a:cxnSpLocks/>
          </p:cNvCxnSpPr>
          <p:nvPr/>
        </p:nvCxnSpPr>
        <p:spPr>
          <a:xfrm>
            <a:off x="4051264" y="4176215"/>
            <a:ext cx="0" cy="580030"/>
          </a:xfrm>
          <a:prstGeom prst="straightConnector1">
            <a:avLst/>
          </a:prstGeom>
          <a:ln w="38100" cap="flat" cmpd="sng" algn="ctr">
            <a:solidFill>
              <a:srgbClr val="F1AB00"/>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627E82D6-804D-4536-9920-6BAE72AD209F}"/>
              </a:ext>
            </a:extLst>
          </p:cNvPr>
          <p:cNvCxnSpPr>
            <a:cxnSpLocks/>
          </p:cNvCxnSpPr>
          <p:nvPr/>
        </p:nvCxnSpPr>
        <p:spPr>
          <a:xfrm>
            <a:off x="8679770" y="4176215"/>
            <a:ext cx="0" cy="689212"/>
          </a:xfrm>
          <a:prstGeom prst="straightConnector1">
            <a:avLst/>
          </a:prstGeom>
          <a:ln w="38100" cap="flat" cmpd="sng" algn="ctr">
            <a:solidFill>
              <a:srgbClr val="F1AB00"/>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959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P spid="1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Observations from Basic MultiLyra</a:t>
            </a:r>
            <a:endParaRPr b="1" dirty="0">
              <a:latin typeface="Calibri" panose="020F0502020204030204" pitchFamily="34" charset="0"/>
              <a:cs typeface="Calibri" panose="020F0502020204030204" pitchFamily="34" charset="0"/>
            </a:endParaRPr>
          </a:p>
        </p:txBody>
      </p:sp>
      <p:sp>
        <p:nvSpPr>
          <p:cNvPr id="181" name="TextBox 180">
            <a:extLst>
              <a:ext uri="{FF2B5EF4-FFF2-40B4-BE49-F238E27FC236}">
                <a16:creationId xmlns:a16="http://schemas.microsoft.com/office/drawing/2014/main" id="{1B4A08EF-D730-4521-AAA9-342D611ED1FC}"/>
              </a:ext>
            </a:extLst>
          </p:cNvPr>
          <p:cNvSpPr txBox="1"/>
          <p:nvPr/>
        </p:nvSpPr>
        <p:spPr>
          <a:xfrm>
            <a:off x="151100" y="1643700"/>
            <a:ext cx="8844842" cy="3754874"/>
          </a:xfrm>
          <a:prstGeom prst="rect">
            <a:avLst/>
          </a:prstGeom>
          <a:noFill/>
        </p:spPr>
        <p:txBody>
          <a:bodyPr wrap="square" rtlCol="0">
            <a:spAutoFit/>
          </a:bodyPr>
          <a:lstStyle/>
          <a:p>
            <a:pPr marL="285750" indent="-28575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Apply phase is the least scalable phase</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Takes more than half of the execution time and it increases as batch size grows </a:t>
            </a:r>
            <a:r>
              <a:rPr lang="en-US" sz="2000" b="1" dirty="0">
                <a:solidFill>
                  <a:srgbClr val="F1AB00"/>
                </a:solidFill>
                <a:latin typeface="Calibri" panose="020F0502020204030204" pitchFamily="34" charset="0"/>
                <a:cs typeface="Calibri" panose="020F0502020204030204" pitchFamily="34" charset="0"/>
              </a:rPr>
              <a:t>(around 54% on average)</a:t>
            </a:r>
            <a:endParaRPr lang="en-US" sz="2000" dirty="0">
              <a:solidFill>
                <a:srgbClr val="000000"/>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000" dirty="0">
                <a:latin typeface="Calibri" panose="020F0502020204030204" pitchFamily="34" charset="0"/>
                <a:cs typeface="Calibri" panose="020F0502020204030204" pitchFamily="34" charset="0"/>
              </a:rPr>
              <a:t>Apply phase is responsible for </a:t>
            </a:r>
            <a:r>
              <a:rPr lang="en-US" sz="2000" b="1" dirty="0">
                <a:solidFill>
                  <a:srgbClr val="F1AB00"/>
                </a:solidFill>
                <a:latin typeface="Calibri" panose="020F0502020204030204" pitchFamily="34" charset="0"/>
                <a:cs typeface="Calibri" panose="020F0502020204030204" pitchFamily="34" charset="0"/>
              </a:rPr>
              <a:t>82%</a:t>
            </a:r>
            <a:r>
              <a:rPr lang="en-US" sz="2000" dirty="0">
                <a:latin typeface="Calibri" panose="020F0502020204030204" pitchFamily="34" charset="0"/>
                <a:cs typeface="Calibri" panose="020F0502020204030204" pitchFamily="34" charset="0"/>
              </a:rPr>
              <a:t> of Data Communication on average</a:t>
            </a:r>
          </a:p>
          <a:p>
            <a:pPr lvl="1"/>
            <a:endParaRPr lang="en-US" dirty="0"/>
          </a:p>
          <a:p>
            <a:pPr marL="285750" indent="-28575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Drawbacks of unified active list</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Does not maintain the list of queries for which a vertex has been activated</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No matter a vertex become active by what queries, </a:t>
            </a:r>
            <a:r>
              <a:rPr lang="en-US" sz="2000" b="1" dirty="0">
                <a:solidFill>
                  <a:srgbClr val="F1AB00"/>
                </a:solidFill>
                <a:latin typeface="Calibri" panose="020F0502020204030204" pitchFamily="34" charset="0"/>
                <a:cs typeface="Calibri" panose="020F0502020204030204" pitchFamily="34" charset="0"/>
              </a:rPr>
              <a:t>computation/processing</a:t>
            </a:r>
            <a:r>
              <a:rPr lang="en-US" sz="2000" dirty="0">
                <a:solidFill>
                  <a:srgbClr val="000000"/>
                </a:solidFill>
                <a:latin typeface="Calibri" panose="020F0502020204030204" pitchFamily="34" charset="0"/>
                <a:cs typeface="Calibri" panose="020F0502020204030204" pitchFamily="34" charset="0"/>
              </a:rPr>
              <a:t> will be done for </a:t>
            </a:r>
            <a:r>
              <a:rPr lang="en-US" sz="2000" b="1" dirty="0">
                <a:solidFill>
                  <a:srgbClr val="F1AB00"/>
                </a:solidFill>
                <a:latin typeface="Calibri" panose="020F0502020204030204" pitchFamily="34" charset="0"/>
                <a:cs typeface="Calibri" panose="020F0502020204030204" pitchFamily="34" charset="0"/>
              </a:rPr>
              <a:t>all queries </a:t>
            </a:r>
            <a:r>
              <a:rPr lang="en-US" sz="2000" dirty="0">
                <a:solidFill>
                  <a:srgbClr val="000000"/>
                </a:solidFill>
                <a:latin typeface="Calibri" panose="020F0502020204030204" pitchFamily="34" charset="0"/>
                <a:cs typeface="Calibri" panose="020F0502020204030204" pitchFamily="34" charset="0"/>
              </a:rPr>
              <a:t>in each step </a:t>
            </a:r>
          </a:p>
          <a:p>
            <a:pPr marL="742950" lvl="1" indent="-285750">
              <a:buClr>
                <a:schemeClr val="tx1"/>
              </a:buClr>
              <a:buFont typeface="Wingdings" panose="05000000000000000000" pitchFamily="2" charset="2"/>
              <a:buChar char="Ø"/>
            </a:pPr>
            <a:r>
              <a:rPr lang="en-US" sz="2000" b="1" dirty="0">
                <a:solidFill>
                  <a:srgbClr val="F1AB00"/>
                </a:solidFill>
                <a:latin typeface="Calibri" panose="020F0502020204030204" pitchFamily="34" charset="0"/>
                <a:cs typeface="Calibri" panose="020F0502020204030204" pitchFamily="34" charset="0"/>
              </a:rPr>
              <a:t>Data communication </a:t>
            </a:r>
            <a:r>
              <a:rPr lang="en-US" sz="2000" dirty="0">
                <a:latin typeface="Calibri" panose="020F0502020204030204" pitchFamily="34" charset="0"/>
                <a:cs typeface="Calibri" panose="020F0502020204030204" pitchFamily="34" charset="0"/>
              </a:rPr>
              <a:t>also send the data needed for </a:t>
            </a:r>
            <a:r>
              <a:rPr lang="en-US" sz="2000" b="1" dirty="0">
                <a:solidFill>
                  <a:srgbClr val="F1AB00"/>
                </a:solidFill>
                <a:latin typeface="Calibri" panose="020F0502020204030204" pitchFamily="34" charset="0"/>
                <a:cs typeface="Calibri" panose="020F0502020204030204" pitchFamily="34" charset="0"/>
              </a:rPr>
              <a:t>all queries</a:t>
            </a:r>
          </a:p>
          <a:p>
            <a:pPr marL="742950" lvl="1" indent="-285750">
              <a:buFont typeface="Wingdings" panose="05000000000000000000" pitchFamily="2" charset="2"/>
              <a:buChar char="Ø"/>
            </a:pPr>
            <a:r>
              <a:rPr lang="en-US" sz="2000" dirty="0">
                <a:latin typeface="Calibri" panose="020F0502020204030204" pitchFamily="34" charset="0"/>
                <a:cs typeface="Calibri" panose="020F0502020204030204" pitchFamily="34" charset="0"/>
              </a:rPr>
              <a:t>Performs the acts of each phase </a:t>
            </a:r>
            <a:r>
              <a:rPr lang="en-US" sz="2000" b="1" dirty="0">
                <a:solidFill>
                  <a:srgbClr val="F1AB00"/>
                </a:solidFill>
                <a:latin typeface="Calibri" panose="020F0502020204030204" pitchFamily="34" charset="0"/>
                <a:cs typeface="Calibri" panose="020F0502020204030204" pitchFamily="34" charset="0"/>
              </a:rPr>
              <a:t>even</a:t>
            </a:r>
            <a:r>
              <a:rPr lang="en-US" sz="2000" dirty="0">
                <a:latin typeface="Calibri" panose="020F0502020204030204" pitchFamily="34" charset="0"/>
                <a:cs typeface="Calibri" panose="020F0502020204030204" pitchFamily="34" charset="0"/>
              </a:rPr>
              <a:t> if a query </a:t>
            </a:r>
            <a:r>
              <a:rPr lang="en-US" sz="2000" b="1" dirty="0">
                <a:solidFill>
                  <a:srgbClr val="F1AB00"/>
                </a:solidFill>
                <a:latin typeface="Calibri" panose="020F0502020204030204" pitchFamily="34" charset="0"/>
                <a:cs typeface="Calibri" panose="020F0502020204030204" pitchFamily="34" charset="0"/>
              </a:rPr>
              <a:t>has already finished</a:t>
            </a:r>
            <a:endParaRPr lang="en-US" sz="2000" b="1" dirty="0">
              <a:solidFill>
                <a:srgbClr val="F1AB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A97FAC-5042-41BB-B594-C04F68B46E4E}"/>
              </a:ext>
            </a:extLst>
          </p:cNvPr>
          <p:cNvSpPr txBox="1"/>
          <p:nvPr/>
        </p:nvSpPr>
        <p:spPr>
          <a:xfrm>
            <a:off x="720156" y="5299717"/>
            <a:ext cx="8145548" cy="1015663"/>
          </a:xfrm>
          <a:prstGeom prst="rect">
            <a:avLst/>
          </a:prstGeom>
          <a:noFill/>
        </p:spPr>
        <p:txBody>
          <a:bodyPr wrap="square" rtlCol="0">
            <a:spAutoFit/>
          </a:bodyPr>
          <a:lstStyle/>
          <a:p>
            <a:pPr marL="285750" indent="-285750">
              <a:buFont typeface="Wingdings" panose="05000000000000000000" pitchFamily="2" charset="2"/>
              <a:buChar char="Ø"/>
            </a:pPr>
            <a:r>
              <a:rPr lang="en-US" sz="3000" b="1" dirty="0">
                <a:solidFill>
                  <a:srgbClr val="FF0000"/>
                </a:solidFill>
              </a:rPr>
              <a:t>Unnecessary work in both computations and communications</a:t>
            </a:r>
          </a:p>
        </p:txBody>
      </p:sp>
      <p:sp>
        <p:nvSpPr>
          <p:cNvPr id="11" name="TextBox 10">
            <a:extLst>
              <a:ext uri="{FF2B5EF4-FFF2-40B4-BE49-F238E27FC236}">
                <a16:creationId xmlns:a16="http://schemas.microsoft.com/office/drawing/2014/main" id="{4FAA5ECD-4507-4742-BD84-A371851FCAAA}"/>
              </a:ext>
            </a:extLst>
          </p:cNvPr>
          <p:cNvSpPr txBox="1"/>
          <p:nvPr/>
        </p:nvSpPr>
        <p:spPr>
          <a:xfrm>
            <a:off x="720156" y="5297123"/>
            <a:ext cx="8145548" cy="1015663"/>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3000" b="1" dirty="0">
                <a:solidFill>
                  <a:srgbClr val="FF0000"/>
                </a:solidFill>
              </a:rPr>
              <a:t>Solution: keeping track of each query status</a:t>
            </a: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13 / 21</a:t>
            </a:r>
            <a:endParaRPr lang="fa-IR" b="1" dirty="0">
              <a:solidFill>
                <a:schemeClr val="tx1"/>
              </a:solidFill>
              <a:latin typeface="Calibri" panose="020F0502020204030204" pitchFamily="34" charset="0"/>
              <a:cs typeface="Calibri" panose="020F0502020204030204" pitchFamily="34" charset="0"/>
            </a:endParaRPr>
          </a:p>
        </p:txBody>
      </p:sp>
      <p:sp>
        <p:nvSpPr>
          <p:cNvPr id="182" name="Rounded Rectangle 10">
            <a:extLst>
              <a:ext uri="{FF2B5EF4-FFF2-40B4-BE49-F238E27FC236}">
                <a16:creationId xmlns:a16="http://schemas.microsoft.com/office/drawing/2014/main" id="{6CF8AB9D-F102-4D94-8830-8C4876C60353}"/>
              </a:ext>
            </a:extLst>
          </p:cNvPr>
          <p:cNvSpPr/>
          <p:nvPr/>
        </p:nvSpPr>
        <p:spPr>
          <a:xfrm>
            <a:off x="419450" y="6221710"/>
            <a:ext cx="7569114"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83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14 / 21</a:t>
            </a:r>
            <a:endParaRPr lang="fa-IR" b="1" dirty="0">
              <a:solidFill>
                <a:schemeClr val="tx1"/>
              </a:solidFill>
              <a:latin typeface="Calibri" panose="020F0502020204030204" pitchFamily="34" charset="0"/>
              <a:cs typeface="Calibri" panose="020F0502020204030204" pitchFamily="34" charset="0"/>
            </a:endParaRPr>
          </a:p>
        </p:txBody>
      </p:sp>
      <p:sp>
        <p:nvSpPr>
          <p:cNvPr id="18" name="TextShape 1">
            <a:extLst>
              <a:ext uri="{FF2B5EF4-FFF2-40B4-BE49-F238E27FC236}">
                <a16:creationId xmlns:a16="http://schemas.microsoft.com/office/drawing/2014/main" id="{8D74869B-E312-4412-B68A-FE3B8655D2BF}"/>
              </a:ext>
            </a:extLst>
          </p:cNvPr>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FQT &amp; IQT</a:t>
            </a:r>
          </a:p>
        </p:txBody>
      </p:sp>
      <p:sp>
        <p:nvSpPr>
          <p:cNvPr id="20" name="Rounded Rectangle 10">
            <a:extLst>
              <a:ext uri="{FF2B5EF4-FFF2-40B4-BE49-F238E27FC236}">
                <a16:creationId xmlns:a16="http://schemas.microsoft.com/office/drawing/2014/main" id="{AA72EE39-587E-44D0-BBDA-1E6968EEFB7C}"/>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2E1CF89-4401-4B1E-B19F-CDB49E7EF77F}"/>
              </a:ext>
            </a:extLst>
          </p:cNvPr>
          <p:cNvSpPr txBox="1"/>
          <p:nvPr/>
        </p:nvSpPr>
        <p:spPr>
          <a:xfrm>
            <a:off x="151100" y="1643700"/>
            <a:ext cx="8844842" cy="3170099"/>
          </a:xfrm>
          <a:prstGeom prst="rect">
            <a:avLst/>
          </a:prstGeom>
          <a:noFill/>
        </p:spPr>
        <p:txBody>
          <a:bodyPr wrap="square" rtlCol="0">
            <a:spAutoFit/>
          </a:bodyPr>
          <a:lstStyle/>
          <a:p>
            <a:pPr marL="285750" indent="-28575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Finished Query Tracking </a:t>
            </a:r>
            <a:r>
              <a:rPr lang="en-US" sz="3000" b="1" dirty="0">
                <a:solidFill>
                  <a:srgbClr val="F1AB00"/>
                </a:solidFill>
                <a:latin typeface="Calibri" panose="020F0502020204030204" pitchFamily="34" charset="0"/>
                <a:cs typeface="Calibri" panose="020F0502020204030204" pitchFamily="34" charset="0"/>
              </a:rPr>
              <a:t>(FQT)</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Maintain a list of finished queries</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Do computation only for queries that have not finished</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Not sending data of finished queries leads to smaller Data messages</a:t>
            </a:r>
          </a:p>
          <a:p>
            <a:pPr marL="742950" lvl="1" indent="-28575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Inactive Query Tracking </a:t>
            </a:r>
            <a:r>
              <a:rPr lang="en-US" sz="3000" b="1" dirty="0">
                <a:solidFill>
                  <a:srgbClr val="F1AB00"/>
                </a:solidFill>
                <a:latin typeface="Calibri" panose="020F0502020204030204" pitchFamily="34" charset="0"/>
                <a:cs typeface="Calibri" panose="020F0502020204030204" pitchFamily="34" charset="0"/>
              </a:rPr>
              <a:t>(IQT)</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Maintain a list of active queries for each active vertex</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Perform each phase only for those queries for which vertex is active</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Send data for those queries for which the vertex is active and gets updated</a:t>
            </a:r>
          </a:p>
        </p:txBody>
      </p:sp>
    </p:spTree>
    <p:extLst>
      <p:ext uri="{BB962C8B-B14F-4D97-AF65-F5344CB8AC3E}">
        <p14:creationId xmlns:p14="http://schemas.microsoft.com/office/powerpoint/2010/main" val="25497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FQT &amp; IQT</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15 / 21</a:t>
            </a:r>
            <a:endParaRPr lang="fa-IR" b="1" dirty="0">
              <a:solidFill>
                <a:schemeClr val="tx1"/>
              </a:solidFill>
              <a:latin typeface="Calibri" panose="020F0502020204030204" pitchFamily="34" charset="0"/>
              <a:cs typeface="Calibri" panose="020F0502020204030204" pitchFamily="34" charset="0"/>
            </a:endParaRPr>
          </a:p>
        </p:txBody>
      </p:sp>
      <p:sp>
        <p:nvSpPr>
          <p:cNvPr id="6" name="Rounded Rectangle 10">
            <a:extLst>
              <a:ext uri="{FF2B5EF4-FFF2-40B4-BE49-F238E27FC236}">
                <a16:creationId xmlns:a16="http://schemas.microsoft.com/office/drawing/2014/main" id="{7750BD6D-03A3-4D23-81D9-E1CC1D56BB4F}"/>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1185246-7713-480B-A38D-A195A29D4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 y="1565426"/>
            <a:ext cx="9144000" cy="2090854"/>
          </a:xfrm>
          <a:prstGeom prst="rect">
            <a:avLst/>
          </a:prstGeom>
        </p:spPr>
      </p:pic>
      <p:sp>
        <p:nvSpPr>
          <p:cNvPr id="4" name="TextBox 3">
            <a:extLst>
              <a:ext uri="{FF2B5EF4-FFF2-40B4-BE49-F238E27FC236}">
                <a16:creationId xmlns:a16="http://schemas.microsoft.com/office/drawing/2014/main" id="{18E806D2-C990-471D-8940-0C392B5B6FA6}"/>
              </a:ext>
            </a:extLst>
          </p:cNvPr>
          <p:cNvSpPr txBox="1"/>
          <p:nvPr/>
        </p:nvSpPr>
        <p:spPr>
          <a:xfrm>
            <a:off x="457201" y="4186989"/>
            <a:ext cx="8229240" cy="1877437"/>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600" b="1" dirty="0">
                <a:solidFill>
                  <a:srgbClr val="F1AB00"/>
                </a:solidFill>
                <a:latin typeface="Calibri" panose="020F0502020204030204" pitchFamily="34" charset="0"/>
                <a:cs typeface="Calibri" panose="020F0502020204030204" pitchFamily="34" charset="0"/>
              </a:rPr>
              <a:t>FQT</a:t>
            </a:r>
            <a:r>
              <a:rPr lang="en-US" sz="2600" dirty="0">
                <a:solidFill>
                  <a:srgbClr val="000000"/>
                </a:solidFill>
                <a:latin typeface="Calibri" panose="020F0502020204030204" pitchFamily="34" charset="0"/>
                <a:cs typeface="Calibri" panose="020F0502020204030204" pitchFamily="34" charset="0"/>
              </a:rPr>
              <a:t> adds a bit vector with size equal to the batch size</a:t>
            </a:r>
          </a:p>
          <a:p>
            <a:pPr marL="742950" lvl="1" indent="-285750">
              <a:buClr>
                <a:schemeClr val="tx1"/>
              </a:buClr>
              <a:buFont typeface="Wingdings" panose="05000000000000000000" pitchFamily="2" charset="2"/>
              <a:buChar char="Ø"/>
            </a:pPr>
            <a:r>
              <a:rPr lang="en-US" sz="2200" dirty="0">
                <a:solidFill>
                  <a:srgbClr val="000000"/>
                </a:solidFill>
                <a:latin typeface="Calibri" panose="020F0502020204030204" pitchFamily="34" charset="0"/>
                <a:cs typeface="Calibri" panose="020F0502020204030204" pitchFamily="34" charset="0"/>
              </a:rPr>
              <a:t>Needs to synced once per each iteration</a:t>
            </a:r>
          </a:p>
          <a:p>
            <a:pPr marL="285750" indent="-285750">
              <a:buClr>
                <a:schemeClr val="tx1"/>
              </a:buClr>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285750" indent="-285750">
              <a:buClr>
                <a:schemeClr val="tx1"/>
              </a:buClr>
              <a:buFont typeface="Wingdings" panose="05000000000000000000" pitchFamily="2" charset="2"/>
              <a:buChar char="Ø"/>
            </a:pPr>
            <a:r>
              <a:rPr lang="en-US" sz="2600" b="1" dirty="0">
                <a:solidFill>
                  <a:srgbClr val="F1AB00"/>
                </a:solidFill>
                <a:latin typeface="Calibri" panose="020F0502020204030204" pitchFamily="34" charset="0"/>
                <a:cs typeface="Calibri" panose="020F0502020204030204" pitchFamily="34" charset="0"/>
              </a:rPr>
              <a:t>IQT </a:t>
            </a:r>
            <a:r>
              <a:rPr lang="en-US" sz="2600" dirty="0">
                <a:solidFill>
                  <a:srgbClr val="000000"/>
                </a:solidFill>
                <a:latin typeface="Calibri" panose="020F0502020204030204" pitchFamily="34" charset="0"/>
                <a:cs typeface="Calibri" panose="020F0502020204030204" pitchFamily="34" charset="0"/>
              </a:rPr>
              <a:t>adds a bit vector with size = batch size for each vertex</a:t>
            </a:r>
          </a:p>
          <a:p>
            <a:pPr marL="742950" lvl="1" indent="-285750">
              <a:buClr>
                <a:schemeClr val="tx1"/>
              </a:buClr>
              <a:buFont typeface="Wingdings" panose="05000000000000000000" pitchFamily="2" charset="2"/>
              <a:buChar char="Ø"/>
            </a:pPr>
            <a:r>
              <a:rPr lang="en-US" sz="2200" dirty="0">
                <a:solidFill>
                  <a:srgbClr val="000000"/>
                </a:solidFill>
                <a:latin typeface="Calibri" panose="020F0502020204030204" pitchFamily="34" charset="0"/>
                <a:cs typeface="Calibri" panose="020F0502020204030204" pitchFamily="34" charset="0"/>
              </a:rPr>
              <a:t>Needs to be sent along with the activation message</a:t>
            </a:r>
          </a:p>
        </p:txBody>
      </p:sp>
    </p:spTree>
    <p:extLst>
      <p:ext uri="{BB962C8B-B14F-4D97-AF65-F5344CB8AC3E}">
        <p14:creationId xmlns:p14="http://schemas.microsoft.com/office/powerpoint/2010/main" val="124932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FQT &amp; IQT</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16 / 21</a:t>
            </a:r>
            <a:endParaRPr lang="fa-IR" b="1" dirty="0">
              <a:solidFill>
                <a:schemeClr val="tx1"/>
              </a:solidFill>
              <a:latin typeface="Calibri" panose="020F0502020204030204" pitchFamily="34" charset="0"/>
              <a:cs typeface="Calibri" panose="020F0502020204030204" pitchFamily="34" charset="0"/>
            </a:endParaRPr>
          </a:p>
        </p:txBody>
      </p:sp>
      <p:sp>
        <p:nvSpPr>
          <p:cNvPr id="18" name="Rounded Rectangle 10">
            <a:extLst>
              <a:ext uri="{FF2B5EF4-FFF2-40B4-BE49-F238E27FC236}">
                <a16:creationId xmlns:a16="http://schemas.microsoft.com/office/drawing/2014/main" id="{05ED5B4F-A3F9-40F1-BD8E-4940289D6916}"/>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D9321080-9EFB-4E69-B000-A54123943094}"/>
              </a:ext>
            </a:extLst>
          </p:cNvPr>
          <p:cNvGraphicFramePr>
            <a:graphicFrameLocks/>
          </p:cNvGraphicFramePr>
          <p:nvPr>
            <p:extLst>
              <p:ext uri="{D42A27DB-BD31-4B8C-83A1-F6EECF244321}">
                <p14:modId xmlns:p14="http://schemas.microsoft.com/office/powerpoint/2010/main" val="742139403"/>
              </p:ext>
            </p:extLst>
          </p:nvPr>
        </p:nvGraphicFramePr>
        <p:xfrm>
          <a:off x="1188720" y="1282968"/>
          <a:ext cx="6816621" cy="3161016"/>
        </p:xfrm>
        <a:graphic>
          <a:graphicData uri="http://schemas.openxmlformats.org/drawingml/2006/chart">
            <c:chart xmlns:c="http://schemas.openxmlformats.org/drawingml/2006/chart" xmlns:r="http://schemas.openxmlformats.org/officeDocument/2006/relationships" r:id="rId3"/>
          </a:graphicData>
        </a:graphic>
      </p:graphicFrame>
      <p:sp>
        <p:nvSpPr>
          <p:cNvPr id="19" name="CustomShape 1">
            <a:extLst>
              <a:ext uri="{FF2B5EF4-FFF2-40B4-BE49-F238E27FC236}">
                <a16:creationId xmlns:a16="http://schemas.microsoft.com/office/drawing/2014/main" id="{0BAD3D7D-A7E8-412D-BF45-38A890405809}"/>
              </a:ext>
            </a:extLst>
          </p:cNvPr>
          <p:cNvSpPr/>
          <p:nvPr/>
        </p:nvSpPr>
        <p:spPr>
          <a:xfrm>
            <a:off x="274320" y="4484089"/>
            <a:ext cx="5953396" cy="1659559"/>
          </a:xfrm>
          <a:prstGeom prst="rect">
            <a:avLst/>
          </a:prstGeom>
          <a:noFill/>
          <a:ln>
            <a:noFill/>
          </a:ln>
        </p:spPr>
        <p:txBody>
          <a:bodyPr/>
          <a:lstStyle/>
          <a:p>
            <a:pPr marL="342900" indent="-342900">
              <a:buClr>
                <a:schemeClr val="tx1"/>
              </a:buClr>
              <a:buFont typeface="Wingdings" panose="05000000000000000000" pitchFamily="2" charset="2"/>
              <a:buChar char="Ø"/>
            </a:pPr>
            <a:r>
              <a:rPr lang="en-US" sz="2000" b="1" dirty="0">
                <a:solidFill>
                  <a:srgbClr val="F1AB00"/>
                </a:solidFill>
                <a:latin typeface="Calibri" panose="020F0502020204030204" pitchFamily="34" charset="0"/>
                <a:cs typeface="Calibri" panose="020F0502020204030204" pitchFamily="34" charset="0"/>
              </a:rPr>
              <a:t>FQT</a:t>
            </a:r>
            <a:r>
              <a:rPr lang="en-US" sz="2000" b="1" dirty="0">
                <a:solidFill>
                  <a:srgbClr val="00000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and</a:t>
            </a:r>
            <a:r>
              <a:rPr lang="en-US" sz="2000" b="1" dirty="0">
                <a:solidFill>
                  <a:srgbClr val="000000"/>
                </a:solidFill>
                <a:latin typeface="Calibri" panose="020F0502020204030204" pitchFamily="34" charset="0"/>
                <a:cs typeface="Calibri" panose="020F0502020204030204" pitchFamily="34" charset="0"/>
              </a:rPr>
              <a:t> </a:t>
            </a:r>
            <a:r>
              <a:rPr lang="en-US" sz="2000" b="1" dirty="0">
                <a:solidFill>
                  <a:srgbClr val="F1AB00"/>
                </a:solidFill>
                <a:latin typeface="Calibri" panose="020F0502020204030204" pitchFamily="34" charset="0"/>
                <a:cs typeface="Calibri" panose="020F0502020204030204" pitchFamily="34" charset="0"/>
              </a:rPr>
              <a:t>IQT </a:t>
            </a:r>
            <a:r>
              <a:rPr lang="en-US" sz="2000" dirty="0">
                <a:solidFill>
                  <a:srgbClr val="000000"/>
                </a:solidFill>
                <a:latin typeface="Calibri" panose="020F0502020204030204" pitchFamily="34" charset="0"/>
                <a:cs typeface="Calibri" panose="020F0502020204030204" pitchFamily="34" charset="0"/>
              </a:rPr>
              <a:t>boost speedup</a:t>
            </a:r>
          </a:p>
          <a:p>
            <a:pPr marL="800100" lvl="1" indent="-342900">
              <a:buClr>
                <a:schemeClr val="tx1"/>
              </a:buClr>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by maintaining the status of each query and removing unnecessary computation and communication </a:t>
            </a:r>
            <a:endParaRPr lang="en-US" sz="2000" b="1" dirty="0">
              <a:solidFill>
                <a:srgbClr val="F1AB00"/>
              </a:solidFill>
              <a:latin typeface="Calibri" panose="020F0502020204030204" pitchFamily="34" charset="0"/>
              <a:cs typeface="Calibri" panose="020F0502020204030204" pitchFamily="34" charset="0"/>
            </a:endParaRPr>
          </a:p>
          <a:p>
            <a:endParaRPr lang="en-US" sz="2000" dirty="0">
              <a:solidFill>
                <a:srgbClr val="000000"/>
              </a:solidFill>
              <a:latin typeface="Calibri" panose="020F0502020204030204" pitchFamily="34" charset="0"/>
              <a:cs typeface="Calibri" panose="020F0502020204030204" pitchFamily="34" charset="0"/>
            </a:endParaRPr>
          </a:p>
          <a:p>
            <a:pPr marL="342900" indent="-342900">
              <a:lnSpc>
                <a:spcPct val="100000"/>
              </a:lnSpc>
              <a:buClr>
                <a:schemeClr val="tx1"/>
              </a:buClr>
              <a:buSzPct val="7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17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FQT &amp; IQT</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16 / 21</a:t>
            </a:r>
            <a:endParaRPr lang="fa-IR" b="1" dirty="0">
              <a:solidFill>
                <a:schemeClr val="tx1"/>
              </a:solidFill>
              <a:latin typeface="Calibri" panose="020F0502020204030204" pitchFamily="34" charset="0"/>
              <a:cs typeface="Calibri" panose="020F0502020204030204" pitchFamily="34" charset="0"/>
            </a:endParaRPr>
          </a:p>
        </p:txBody>
      </p:sp>
      <p:sp>
        <p:nvSpPr>
          <p:cNvPr id="18" name="Rounded Rectangle 10">
            <a:extLst>
              <a:ext uri="{FF2B5EF4-FFF2-40B4-BE49-F238E27FC236}">
                <a16:creationId xmlns:a16="http://schemas.microsoft.com/office/drawing/2014/main" id="{05ED5B4F-A3F9-40F1-BD8E-4940289D6916}"/>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D9321080-9EFB-4E69-B000-A54123943094}"/>
              </a:ext>
            </a:extLst>
          </p:cNvPr>
          <p:cNvGraphicFramePr>
            <a:graphicFrameLocks/>
          </p:cNvGraphicFramePr>
          <p:nvPr/>
        </p:nvGraphicFramePr>
        <p:xfrm>
          <a:off x="1188720" y="1282968"/>
          <a:ext cx="6816621" cy="316101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380E8E63-F56E-410D-9265-61BF4FC29DA5}"/>
              </a:ext>
            </a:extLst>
          </p:cNvPr>
          <p:cNvGrpSpPr/>
          <p:nvPr/>
        </p:nvGrpSpPr>
        <p:grpSpPr>
          <a:xfrm>
            <a:off x="5852161" y="3968497"/>
            <a:ext cx="3143782" cy="2188062"/>
            <a:chOff x="1755595" y="1989220"/>
            <a:chExt cx="5968680" cy="3370125"/>
          </a:xfrm>
        </p:grpSpPr>
        <p:pic>
          <p:nvPicPr>
            <p:cNvPr id="8" name="Picture 7">
              <a:extLst>
                <a:ext uri="{FF2B5EF4-FFF2-40B4-BE49-F238E27FC236}">
                  <a16:creationId xmlns:a16="http://schemas.microsoft.com/office/drawing/2014/main" id="{EA4D448A-4DF6-40BB-BD38-012039C30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595" y="1989220"/>
              <a:ext cx="5632810" cy="3370125"/>
            </a:xfrm>
            <a:prstGeom prst="rect">
              <a:avLst/>
            </a:prstGeom>
          </p:spPr>
        </p:pic>
        <p:cxnSp>
          <p:nvCxnSpPr>
            <p:cNvPr id="9" name="Straight Arrow Connector 8">
              <a:extLst>
                <a:ext uri="{FF2B5EF4-FFF2-40B4-BE49-F238E27FC236}">
                  <a16:creationId xmlns:a16="http://schemas.microsoft.com/office/drawing/2014/main" id="{A2F6B4F6-90D7-407E-8173-A3395FA00CC9}"/>
                </a:ext>
              </a:extLst>
            </p:cNvPr>
            <p:cNvCxnSpPr>
              <a:cxnSpLocks/>
            </p:cNvCxnSpPr>
            <p:nvPr/>
          </p:nvCxnSpPr>
          <p:spPr>
            <a:xfrm flipH="1">
              <a:off x="6673517" y="3477126"/>
              <a:ext cx="1042736" cy="0"/>
            </a:xfrm>
            <a:prstGeom prst="straightConnector1">
              <a:avLst/>
            </a:prstGeom>
            <a:ln w="76200">
              <a:solidFill>
                <a:srgbClr val="F1AB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72F7879-CCD7-4D9D-A6A4-E43273BE07D7}"/>
                </a:ext>
              </a:extLst>
            </p:cNvPr>
            <p:cNvCxnSpPr>
              <a:cxnSpLocks/>
            </p:cNvCxnSpPr>
            <p:nvPr/>
          </p:nvCxnSpPr>
          <p:spPr>
            <a:xfrm flipH="1">
              <a:off x="6681539" y="4592053"/>
              <a:ext cx="1042736" cy="0"/>
            </a:xfrm>
            <a:prstGeom prst="straightConnector1">
              <a:avLst/>
            </a:prstGeom>
            <a:ln w="76200">
              <a:solidFill>
                <a:srgbClr val="F1AB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Arrow: Down 2">
            <a:extLst>
              <a:ext uri="{FF2B5EF4-FFF2-40B4-BE49-F238E27FC236}">
                <a16:creationId xmlns:a16="http://schemas.microsoft.com/office/drawing/2014/main" id="{0CEAA89B-B122-494A-B51A-949D10972AC1}"/>
              </a:ext>
            </a:extLst>
          </p:cNvPr>
          <p:cNvSpPr/>
          <p:nvPr/>
        </p:nvSpPr>
        <p:spPr>
          <a:xfrm>
            <a:off x="2907792" y="1920240"/>
            <a:ext cx="201168" cy="438912"/>
          </a:xfrm>
          <a:prstGeom prst="downArrow">
            <a:avLst/>
          </a:prstGeom>
          <a:solidFill>
            <a:srgbClr val="F1AB00"/>
          </a:solidFill>
          <a:ln>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46D7599-1C81-42B3-AF23-1C840ED7851F}"/>
              </a:ext>
            </a:extLst>
          </p:cNvPr>
          <p:cNvSpPr/>
          <p:nvPr/>
        </p:nvSpPr>
        <p:spPr>
          <a:xfrm>
            <a:off x="5894833" y="2286000"/>
            <a:ext cx="201168" cy="438912"/>
          </a:xfrm>
          <a:prstGeom prst="downArrow">
            <a:avLst/>
          </a:prstGeom>
          <a:solidFill>
            <a:srgbClr val="F1AB00"/>
          </a:solidFill>
          <a:ln>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stomShape 1">
            <a:extLst>
              <a:ext uri="{FF2B5EF4-FFF2-40B4-BE49-F238E27FC236}">
                <a16:creationId xmlns:a16="http://schemas.microsoft.com/office/drawing/2014/main" id="{0BAD3D7D-A7E8-412D-BF45-38A890405809}"/>
              </a:ext>
            </a:extLst>
          </p:cNvPr>
          <p:cNvSpPr/>
          <p:nvPr/>
        </p:nvSpPr>
        <p:spPr>
          <a:xfrm>
            <a:off x="274320" y="4484089"/>
            <a:ext cx="5620513" cy="1659559"/>
          </a:xfrm>
          <a:prstGeom prst="rect">
            <a:avLst/>
          </a:prstGeom>
          <a:noFill/>
          <a:ln>
            <a:noFill/>
          </a:ln>
        </p:spPr>
        <p:txBody>
          <a:bodyPr/>
          <a:lstStyle/>
          <a:p>
            <a:pPr marL="342900" indent="-3429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Only </a:t>
            </a:r>
            <a:r>
              <a:rPr lang="en-US" sz="2000" b="1" dirty="0">
                <a:solidFill>
                  <a:srgbClr val="F1AB00"/>
                </a:solidFill>
                <a:latin typeface="Calibri" panose="020F0502020204030204" pitchFamily="34" charset="0"/>
                <a:cs typeface="Calibri" panose="020F0502020204030204" pitchFamily="34" charset="0"/>
              </a:rPr>
              <a:t>SSWP</a:t>
            </a:r>
            <a:r>
              <a:rPr lang="en-US" sz="2000" dirty="0">
                <a:solidFill>
                  <a:srgbClr val="000000"/>
                </a:solidFill>
                <a:latin typeface="Calibri" panose="020F0502020204030204" pitchFamily="34" charset="0"/>
                <a:cs typeface="Calibri" panose="020F0502020204030204" pitchFamily="34" charset="0"/>
              </a:rPr>
              <a:t> among the four algorithms could gain speedup from</a:t>
            </a:r>
            <a:r>
              <a:rPr lang="en-US" sz="2000" dirty="0">
                <a:latin typeface="Calibri" panose="020F0502020204030204" pitchFamily="34" charset="0"/>
                <a:cs typeface="Calibri" panose="020F0502020204030204" pitchFamily="34" charset="0"/>
              </a:rPr>
              <a:t> </a:t>
            </a:r>
            <a:r>
              <a:rPr lang="en-US" sz="2000" b="1" dirty="0">
                <a:solidFill>
                  <a:srgbClr val="F1AB00"/>
                </a:solidFill>
                <a:latin typeface="Calibri" panose="020F0502020204030204" pitchFamily="34" charset="0"/>
                <a:cs typeface="Calibri" panose="020F0502020204030204" pitchFamily="34" charset="0"/>
              </a:rPr>
              <a:t>FQT</a:t>
            </a:r>
          </a:p>
          <a:p>
            <a:pPr marL="800100" lvl="1" indent="-342900">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has more variance in each query’s finish time</a:t>
            </a:r>
            <a:endParaRPr lang="en-US" b="1" dirty="0">
              <a:solidFill>
                <a:srgbClr val="F1AB00"/>
              </a:solidFill>
              <a:latin typeface="Calibri" panose="020F0502020204030204" pitchFamily="34" charset="0"/>
              <a:cs typeface="Calibri" panose="020F0502020204030204" pitchFamily="34" charset="0"/>
            </a:endParaRPr>
          </a:p>
          <a:p>
            <a:endParaRPr lang="en-US" sz="2000" dirty="0">
              <a:solidFill>
                <a:srgbClr val="000000"/>
              </a:solidFill>
              <a:latin typeface="Calibri" panose="020F0502020204030204" pitchFamily="34" charset="0"/>
              <a:cs typeface="Calibri" panose="020F0502020204030204" pitchFamily="34" charset="0"/>
            </a:endParaRPr>
          </a:p>
          <a:p>
            <a:pPr marL="342900" indent="-342900">
              <a:lnSpc>
                <a:spcPct val="100000"/>
              </a:lnSpc>
              <a:buClr>
                <a:schemeClr val="tx1"/>
              </a:buClr>
              <a:buSzPct val="7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71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FQT &amp; IQT</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16 / 21</a:t>
            </a:r>
            <a:endParaRPr lang="fa-IR" b="1" dirty="0">
              <a:solidFill>
                <a:schemeClr val="tx1"/>
              </a:solidFill>
              <a:latin typeface="Calibri" panose="020F0502020204030204" pitchFamily="34" charset="0"/>
              <a:cs typeface="Calibri" panose="020F0502020204030204" pitchFamily="34" charset="0"/>
            </a:endParaRPr>
          </a:p>
        </p:txBody>
      </p:sp>
      <p:sp>
        <p:nvSpPr>
          <p:cNvPr id="11" name="CustomShape 1">
            <a:extLst>
              <a:ext uri="{FF2B5EF4-FFF2-40B4-BE49-F238E27FC236}">
                <a16:creationId xmlns:a16="http://schemas.microsoft.com/office/drawing/2014/main" id="{1CF9A295-3C50-4B76-9D24-F8059A603BC5}"/>
              </a:ext>
            </a:extLst>
          </p:cNvPr>
          <p:cNvSpPr/>
          <p:nvPr/>
        </p:nvSpPr>
        <p:spPr>
          <a:xfrm>
            <a:off x="274320" y="4484089"/>
            <a:ext cx="5577841" cy="1659559"/>
          </a:xfrm>
          <a:prstGeom prst="rect">
            <a:avLst/>
          </a:prstGeom>
          <a:noFill/>
          <a:ln>
            <a:noFill/>
          </a:ln>
        </p:spPr>
        <p:txBody>
          <a:bodyPr/>
          <a:lstStyle/>
          <a:p>
            <a:pPr marL="342900" indent="-342900">
              <a:buClr>
                <a:schemeClr val="tx1"/>
              </a:buClr>
              <a:buFont typeface="Wingdings" panose="05000000000000000000" pitchFamily="2" charset="2"/>
              <a:buChar char="Ø"/>
            </a:pPr>
            <a:r>
              <a:rPr lang="en-US" sz="2000" b="1" dirty="0">
                <a:solidFill>
                  <a:srgbClr val="F1AB00"/>
                </a:solidFill>
                <a:latin typeface="Calibri" panose="020F0502020204030204" pitchFamily="34" charset="0"/>
                <a:cs typeface="Calibri" panose="020F0502020204030204" pitchFamily="34" charset="0"/>
              </a:rPr>
              <a:t>NP</a:t>
            </a:r>
            <a:r>
              <a:rPr lang="en-US" sz="2000" dirty="0">
                <a:solidFill>
                  <a:srgbClr val="000000"/>
                </a:solidFill>
                <a:latin typeface="Calibri" panose="020F0502020204030204" pitchFamily="34" charset="0"/>
                <a:cs typeface="Calibri" panose="020F0502020204030204" pitchFamily="34" charset="0"/>
              </a:rPr>
              <a:t> is the only algorithm where </a:t>
            </a:r>
            <a:r>
              <a:rPr lang="en-US" sz="2000" b="1" dirty="0">
                <a:solidFill>
                  <a:srgbClr val="F1AB00"/>
                </a:solidFill>
                <a:latin typeface="Calibri" panose="020F0502020204030204" pitchFamily="34" charset="0"/>
                <a:cs typeface="Calibri" panose="020F0502020204030204" pitchFamily="34" charset="0"/>
              </a:rPr>
              <a:t>FQT</a:t>
            </a:r>
            <a:r>
              <a:rPr lang="en-US" sz="2000" dirty="0">
                <a:solidFill>
                  <a:srgbClr val="000000"/>
                </a:solidFill>
                <a:latin typeface="Calibri" panose="020F0502020204030204" pitchFamily="34" charset="0"/>
                <a:cs typeface="Calibri" panose="020F0502020204030204" pitchFamily="34" charset="0"/>
              </a:rPr>
              <a:t> and </a:t>
            </a:r>
            <a:r>
              <a:rPr lang="en-US" sz="2000" b="1" dirty="0">
                <a:solidFill>
                  <a:srgbClr val="F1AB00"/>
                </a:solidFill>
                <a:latin typeface="Calibri" panose="020F0502020204030204" pitchFamily="34" charset="0"/>
                <a:cs typeface="Calibri" panose="020F0502020204030204" pitchFamily="34" charset="0"/>
              </a:rPr>
              <a:t>IQT</a:t>
            </a:r>
            <a:r>
              <a:rPr lang="en-US" sz="2000" dirty="0">
                <a:solidFill>
                  <a:srgbClr val="000000"/>
                </a:solidFill>
                <a:latin typeface="Calibri" panose="020F0502020204030204" pitchFamily="34" charset="0"/>
                <a:cs typeface="Calibri" panose="020F0502020204030204" pitchFamily="34" charset="0"/>
              </a:rPr>
              <a:t> do not deliver speedups</a:t>
            </a:r>
            <a:endParaRPr lang="en-US" dirty="0">
              <a:solidFill>
                <a:srgbClr val="000000"/>
              </a:solidFill>
              <a:latin typeface="Calibri" panose="020F0502020204030204" pitchFamily="34" charset="0"/>
              <a:cs typeface="Calibri" panose="020F0502020204030204" pitchFamily="34" charset="0"/>
            </a:endParaRPr>
          </a:p>
          <a:p>
            <a:pPr marL="800100" lvl="1" indent="-342900">
              <a:buClr>
                <a:schemeClr val="tx1"/>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Most of the queries are active in each iteration for active vertices</a:t>
            </a:r>
          </a:p>
          <a:p>
            <a:pPr marL="800100" lvl="1" indent="-342900">
              <a:buClr>
                <a:schemeClr val="tx1"/>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Provide few opportunities to exploit</a:t>
            </a:r>
          </a:p>
          <a:p>
            <a:pPr marL="342900" indent="-342900">
              <a:buClr>
                <a:schemeClr val="tx1"/>
              </a:buClr>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342900" indent="-342900">
              <a:lnSpc>
                <a:spcPct val="100000"/>
              </a:lnSpc>
              <a:buClr>
                <a:schemeClr val="tx1"/>
              </a:buClr>
              <a:buSzPct val="7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p:txBody>
      </p:sp>
      <p:sp>
        <p:nvSpPr>
          <p:cNvPr id="18" name="Rounded Rectangle 10">
            <a:extLst>
              <a:ext uri="{FF2B5EF4-FFF2-40B4-BE49-F238E27FC236}">
                <a16:creationId xmlns:a16="http://schemas.microsoft.com/office/drawing/2014/main" id="{05ED5B4F-A3F9-40F1-BD8E-4940289D6916}"/>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D9321080-9EFB-4E69-B000-A54123943094}"/>
              </a:ext>
            </a:extLst>
          </p:cNvPr>
          <p:cNvGraphicFramePr>
            <a:graphicFrameLocks/>
          </p:cNvGraphicFramePr>
          <p:nvPr/>
        </p:nvGraphicFramePr>
        <p:xfrm>
          <a:off x="1188720" y="1282968"/>
          <a:ext cx="6816621" cy="316101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380E8E63-F56E-410D-9265-61BF4FC29DA5}"/>
              </a:ext>
            </a:extLst>
          </p:cNvPr>
          <p:cNvGrpSpPr/>
          <p:nvPr/>
        </p:nvGrpSpPr>
        <p:grpSpPr>
          <a:xfrm>
            <a:off x="5852161" y="3968497"/>
            <a:ext cx="3143782" cy="2188062"/>
            <a:chOff x="1755595" y="1989220"/>
            <a:chExt cx="5968680" cy="3370125"/>
          </a:xfrm>
        </p:grpSpPr>
        <p:pic>
          <p:nvPicPr>
            <p:cNvPr id="8" name="Picture 7">
              <a:extLst>
                <a:ext uri="{FF2B5EF4-FFF2-40B4-BE49-F238E27FC236}">
                  <a16:creationId xmlns:a16="http://schemas.microsoft.com/office/drawing/2014/main" id="{EA4D448A-4DF6-40BB-BD38-012039C30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595" y="1989220"/>
              <a:ext cx="5632810" cy="3370125"/>
            </a:xfrm>
            <a:prstGeom prst="rect">
              <a:avLst/>
            </a:prstGeom>
          </p:spPr>
        </p:pic>
        <p:cxnSp>
          <p:nvCxnSpPr>
            <p:cNvPr id="9" name="Straight Arrow Connector 8">
              <a:extLst>
                <a:ext uri="{FF2B5EF4-FFF2-40B4-BE49-F238E27FC236}">
                  <a16:creationId xmlns:a16="http://schemas.microsoft.com/office/drawing/2014/main" id="{A2F6B4F6-90D7-407E-8173-A3395FA00CC9}"/>
                </a:ext>
              </a:extLst>
            </p:cNvPr>
            <p:cNvCxnSpPr>
              <a:cxnSpLocks/>
            </p:cNvCxnSpPr>
            <p:nvPr/>
          </p:nvCxnSpPr>
          <p:spPr>
            <a:xfrm flipH="1">
              <a:off x="6673517" y="3758804"/>
              <a:ext cx="1042737" cy="0"/>
            </a:xfrm>
            <a:prstGeom prst="straightConnector1">
              <a:avLst/>
            </a:prstGeom>
            <a:ln w="76200">
              <a:solidFill>
                <a:srgbClr val="F1AB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72F7879-CCD7-4D9D-A6A4-E43273BE07D7}"/>
                </a:ext>
              </a:extLst>
            </p:cNvPr>
            <p:cNvCxnSpPr>
              <a:cxnSpLocks/>
            </p:cNvCxnSpPr>
            <p:nvPr/>
          </p:nvCxnSpPr>
          <p:spPr>
            <a:xfrm flipH="1">
              <a:off x="6681538" y="4873731"/>
              <a:ext cx="1042737" cy="0"/>
            </a:xfrm>
            <a:prstGeom prst="straightConnector1">
              <a:avLst/>
            </a:prstGeom>
            <a:ln w="76200">
              <a:solidFill>
                <a:srgbClr val="F1AB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Arrow: Down 2">
            <a:extLst>
              <a:ext uri="{FF2B5EF4-FFF2-40B4-BE49-F238E27FC236}">
                <a16:creationId xmlns:a16="http://schemas.microsoft.com/office/drawing/2014/main" id="{0CEAA89B-B122-494A-B51A-949D10972AC1}"/>
              </a:ext>
            </a:extLst>
          </p:cNvPr>
          <p:cNvSpPr/>
          <p:nvPr/>
        </p:nvSpPr>
        <p:spPr>
          <a:xfrm>
            <a:off x="3642361" y="2121408"/>
            <a:ext cx="201168" cy="438912"/>
          </a:xfrm>
          <a:prstGeom prst="downArrow">
            <a:avLst/>
          </a:prstGeom>
          <a:solidFill>
            <a:srgbClr val="F1AB00"/>
          </a:solidFill>
          <a:ln>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46D7599-1C81-42B3-AF23-1C840ED7851F}"/>
              </a:ext>
            </a:extLst>
          </p:cNvPr>
          <p:cNvSpPr/>
          <p:nvPr/>
        </p:nvSpPr>
        <p:spPr>
          <a:xfrm>
            <a:off x="6699505" y="2121408"/>
            <a:ext cx="201168" cy="438912"/>
          </a:xfrm>
          <a:prstGeom prst="downArrow">
            <a:avLst/>
          </a:prstGeom>
          <a:solidFill>
            <a:srgbClr val="F1AB00"/>
          </a:solidFill>
          <a:ln>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60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Reuse Technique</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17 / 21</a:t>
            </a:r>
            <a:endParaRPr lang="fa-IR" b="1" dirty="0">
              <a:solidFill>
                <a:schemeClr val="tx1"/>
              </a:solidFill>
              <a:latin typeface="Calibri" panose="020F0502020204030204" pitchFamily="34" charset="0"/>
              <a:cs typeface="Calibri" panose="020F0502020204030204" pitchFamily="34" charset="0"/>
            </a:endParaRPr>
          </a:p>
        </p:txBody>
      </p:sp>
      <p:sp>
        <p:nvSpPr>
          <p:cNvPr id="35" name="Rounded Rectangle 10">
            <a:extLst>
              <a:ext uri="{FF2B5EF4-FFF2-40B4-BE49-F238E27FC236}">
                <a16:creationId xmlns:a16="http://schemas.microsoft.com/office/drawing/2014/main" id="{B3FFF4C1-BF13-43C6-B547-3F50B92341D0}"/>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6296E4C-55E0-4D9B-8F20-1A99A5FC9835}"/>
              </a:ext>
            </a:extLst>
          </p:cNvPr>
          <p:cNvSpPr txBox="1"/>
          <p:nvPr/>
        </p:nvSpPr>
        <p:spPr>
          <a:xfrm>
            <a:off x="151100" y="1643700"/>
            <a:ext cx="8844842" cy="3016210"/>
          </a:xfrm>
          <a:prstGeom prst="rect">
            <a:avLst/>
          </a:prstGeom>
          <a:noFill/>
        </p:spPr>
        <p:txBody>
          <a:bodyPr wrap="square" rtlCol="0">
            <a:spAutoFit/>
          </a:bodyPr>
          <a:lstStyle/>
          <a:p>
            <a:pPr marL="514350" indent="-514350">
              <a:buFont typeface="+mj-lt"/>
              <a:buAutoNum type="arabicPeriod"/>
            </a:pPr>
            <a:r>
              <a:rPr lang="en-US" sz="3000" dirty="0">
                <a:solidFill>
                  <a:srgbClr val="000000"/>
                </a:solidFill>
                <a:latin typeface="Calibri" panose="020F0502020204030204" pitchFamily="34" charset="0"/>
                <a:cs typeface="Calibri" panose="020F0502020204030204" pitchFamily="34" charset="0"/>
              </a:rPr>
              <a:t>Extracting the high-centrality vertices</a:t>
            </a:r>
            <a:endParaRPr lang="en-US" sz="3000" b="1" dirty="0">
              <a:solidFill>
                <a:srgbClr val="F1AB00"/>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During the run of the first batch of queries</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By counting the number of updates for each vertex</a:t>
            </a:r>
          </a:p>
          <a:p>
            <a:pPr marL="742950" lvl="1" indent="-28575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000" dirty="0">
                <a:solidFill>
                  <a:srgbClr val="000000"/>
                </a:solidFill>
                <a:latin typeface="Calibri" panose="020F0502020204030204" pitchFamily="34" charset="0"/>
                <a:cs typeface="Calibri" panose="020F0502020204030204" pitchFamily="34" charset="0"/>
              </a:rPr>
              <a:t>Pick the top five high-centrality vertices</a:t>
            </a:r>
            <a:endParaRPr lang="en-US" sz="3000" b="1" dirty="0">
              <a:solidFill>
                <a:srgbClr val="F1AB00"/>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Construct an extra batch of five queries</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Store the results distributed on each machine</a:t>
            </a:r>
          </a:p>
          <a:p>
            <a:pPr marL="457200" indent="-457200">
              <a:buFont typeface="+mj-lt"/>
              <a:buAutoNum type="arabicPeriod"/>
            </a:pPr>
            <a:endParaRPr lang="en-US" sz="3000" dirty="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296E4C-55E0-4D9B-8F20-1A99A5FC9835}"/>
              </a:ext>
            </a:extLst>
          </p:cNvPr>
          <p:cNvSpPr txBox="1"/>
          <p:nvPr/>
        </p:nvSpPr>
        <p:spPr>
          <a:xfrm>
            <a:off x="151100" y="4278150"/>
            <a:ext cx="8844842" cy="1477328"/>
          </a:xfrm>
          <a:prstGeom prst="rect">
            <a:avLst/>
          </a:prstGeom>
          <a:noFill/>
        </p:spPr>
        <p:txBody>
          <a:bodyPr wrap="square" rtlCol="0">
            <a:spAutoFit/>
          </a:bodyPr>
          <a:lstStyle/>
          <a:p>
            <a:pPr marL="514350" indent="-514350">
              <a:buFont typeface="+mj-lt"/>
              <a:buAutoNum type="arabicPeriod" startAt="3"/>
            </a:pPr>
            <a:r>
              <a:rPr lang="en-US" sz="3000" dirty="0">
                <a:solidFill>
                  <a:srgbClr val="000000"/>
                </a:solidFill>
                <a:latin typeface="Calibri" panose="020F0502020204030204" pitchFamily="34" charset="0"/>
                <a:cs typeface="Calibri" panose="020F0502020204030204" pitchFamily="34" charset="0"/>
              </a:rPr>
              <a:t>Reusing the results of the second step</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During the run of the remaining batches</a:t>
            </a:r>
          </a:p>
          <a:p>
            <a:pPr marL="742950" lvl="1" indent="-28575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When one of the five high-centrality vertices become active in a iteration, update the values of all vertices using the pre-computed results</a:t>
            </a:r>
          </a:p>
        </p:txBody>
      </p:sp>
    </p:spTree>
    <p:extLst>
      <p:ext uri="{BB962C8B-B14F-4D97-AF65-F5344CB8AC3E}">
        <p14:creationId xmlns:p14="http://schemas.microsoft.com/office/powerpoint/2010/main" val="218465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0" y="762120"/>
            <a:ext cx="9143640" cy="777240"/>
          </a:xfrm>
          <a:prstGeom prst="rect">
            <a:avLst/>
          </a:prstGeom>
          <a:noFill/>
          <a:ln>
            <a:noFill/>
          </a:ln>
        </p:spPr>
        <p:txBody>
          <a:bodyPr anchor="b"/>
          <a:lstStyle/>
          <a:p>
            <a:pPr algn="ctr">
              <a:lnSpc>
                <a:spcPct val="100000"/>
              </a:lnSpc>
            </a:pPr>
            <a:r>
              <a:rPr lang="en-US" sz="3900" b="1" dirty="0">
                <a:solidFill>
                  <a:srgbClr val="000000"/>
                </a:solidFill>
                <a:latin typeface="Calibri" panose="020F0502020204030204" pitchFamily="34" charset="0"/>
                <a:cs typeface="Calibri" panose="020F0502020204030204" pitchFamily="34" charset="0"/>
              </a:rPr>
              <a:t>Large Graphs are Ubiquitous</a:t>
            </a:r>
            <a:endParaRPr dirty="0">
              <a:latin typeface="Calibri" panose="020F0502020204030204" pitchFamily="34" charset="0"/>
              <a:cs typeface="Calibri" panose="020F0502020204030204" pitchFamily="34" charset="0"/>
            </a:endParaRPr>
          </a:p>
        </p:txBody>
      </p:sp>
      <p:sp>
        <p:nvSpPr>
          <p:cNvPr id="84" name="CustomShape 2"/>
          <p:cNvSpPr/>
          <p:nvPr/>
        </p:nvSpPr>
        <p:spPr>
          <a:xfrm>
            <a:off x="131067" y="1539360"/>
            <a:ext cx="6252480" cy="4466520"/>
          </a:xfrm>
          <a:prstGeom prst="rect">
            <a:avLst/>
          </a:prstGeom>
          <a:noFill/>
          <a:ln>
            <a:noFill/>
          </a:ln>
        </p:spPr>
        <p:txBody>
          <a:bodyPr anchor="t"/>
          <a:lstStyle/>
          <a:p>
            <a:pPr marL="457200" indent="-457200">
              <a:lnSpc>
                <a:spcPct val="100000"/>
              </a:lnSpc>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Social Networks</a:t>
            </a:r>
            <a:endParaRPr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latin typeface="Calibri" panose="020F0502020204030204" pitchFamily="34" charset="0"/>
                <a:cs typeface="Calibri" panose="020F0502020204030204" pitchFamily="34" charset="0"/>
              </a:rPr>
              <a:t>Finding social behaviors like communities</a:t>
            </a:r>
          </a:p>
          <a:p>
            <a:pPr marL="742950" lvl="1" indent="-285750">
              <a:buSzPct val="100000"/>
              <a:buFont typeface="Wingdings" panose="05000000000000000000" pitchFamily="2" charset="2"/>
              <a:buChar char="Ø"/>
            </a:pPr>
            <a:endParaRPr sz="2000" dirty="0">
              <a:latin typeface="Calibri" panose="020F0502020204030204" pitchFamily="34" charset="0"/>
              <a:cs typeface="Calibri" panose="020F0502020204030204" pitchFamily="34" charset="0"/>
            </a:endParaRPr>
          </a:p>
          <a:p>
            <a:pPr marL="457200" indent="-457200">
              <a:lnSpc>
                <a:spcPct val="100000"/>
              </a:lnSpc>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Traffic Networks</a:t>
            </a:r>
            <a:endParaRPr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latin typeface="Calibri" panose="020F0502020204030204" pitchFamily="34" charset="0"/>
                <a:cs typeface="Calibri" panose="020F0502020204030204" pitchFamily="34" charset="0"/>
              </a:rPr>
              <a:t>Detecting malicious activities</a:t>
            </a:r>
          </a:p>
          <a:p>
            <a:pPr marL="742950" lvl="1" indent="-285750">
              <a:buSzPct val="100000"/>
              <a:buFont typeface="Wingdings" panose="05000000000000000000" pitchFamily="2" charset="2"/>
              <a:buChar char="Ø"/>
            </a:pPr>
            <a:endParaRPr sz="2000" dirty="0">
              <a:latin typeface="Calibri" panose="020F0502020204030204" pitchFamily="34" charset="0"/>
              <a:cs typeface="Calibri" panose="020F0502020204030204" pitchFamily="34" charset="0"/>
            </a:endParaRPr>
          </a:p>
          <a:p>
            <a:pPr marL="457200" indent="-457200">
              <a:lnSpc>
                <a:spcPct val="100000"/>
              </a:lnSpc>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Biology</a:t>
            </a:r>
            <a:endParaRPr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latin typeface="Calibri" panose="020F0502020204030204" pitchFamily="34" charset="0"/>
                <a:cs typeface="Calibri" panose="020F0502020204030204" pitchFamily="34" charset="0"/>
              </a:rPr>
              <a:t>Predicting diseases</a:t>
            </a:r>
          </a:p>
          <a:p>
            <a:pPr marL="742950" lvl="1" indent="-285750">
              <a:buSzPct val="100000"/>
              <a:buFont typeface="Wingdings" panose="05000000000000000000" pitchFamily="2" charset="2"/>
              <a:buChar char="Ø"/>
            </a:pPr>
            <a:endParaRPr sz="2000" dirty="0">
              <a:latin typeface="Calibri" panose="020F0502020204030204" pitchFamily="34" charset="0"/>
              <a:cs typeface="Calibri" panose="020F0502020204030204" pitchFamily="34" charset="0"/>
            </a:endParaRPr>
          </a:p>
          <a:p>
            <a:pPr marL="457200" indent="-457200">
              <a:lnSpc>
                <a:spcPct val="100000"/>
              </a:lnSpc>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Web Search</a:t>
            </a:r>
            <a:endParaRPr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latin typeface="Calibri" panose="020F0502020204030204" pitchFamily="34" charset="0"/>
                <a:cs typeface="Calibri" panose="020F0502020204030204" pitchFamily="34" charset="0"/>
              </a:rPr>
              <a:t>Page ranking</a:t>
            </a:r>
            <a:endParaRPr sz="2000" dirty="0">
              <a:latin typeface="Calibri" panose="020F0502020204030204" pitchFamily="34" charset="0"/>
              <a:cs typeface="Calibri" panose="020F0502020204030204" pitchFamily="34" charset="0"/>
            </a:endParaRPr>
          </a:p>
        </p:txBody>
      </p:sp>
      <p:pic>
        <p:nvPicPr>
          <p:cNvPr id="85" name="Picture 84"/>
          <p:cNvPicPr/>
          <p:nvPr/>
        </p:nvPicPr>
        <p:blipFill>
          <a:blip r:embed="rId2"/>
          <a:stretch>
            <a:fillRect/>
          </a:stretch>
        </p:blipFill>
        <p:spPr>
          <a:xfrm>
            <a:off x="4480560" y="3370844"/>
            <a:ext cx="4114800" cy="2743200"/>
          </a:xfrm>
          <a:prstGeom prst="rect">
            <a:avLst/>
          </a:prstGeom>
          <a:ln>
            <a:noFill/>
          </a:ln>
        </p:spPr>
      </p:pic>
      <p:pic>
        <p:nvPicPr>
          <p:cNvPr id="86" name="Picture 85"/>
          <p:cNvPicPr/>
          <p:nvPr/>
        </p:nvPicPr>
        <p:blipFill>
          <a:blip r:embed="rId3"/>
          <a:stretch>
            <a:fillRect/>
          </a:stretch>
        </p:blipFill>
        <p:spPr>
          <a:xfrm>
            <a:off x="6858000" y="2946404"/>
            <a:ext cx="1463040" cy="698760"/>
          </a:xfrm>
          <a:prstGeom prst="rect">
            <a:avLst/>
          </a:prstGeom>
          <a:ln>
            <a:noFill/>
          </a:ln>
        </p:spPr>
      </p:pic>
      <p:pic>
        <p:nvPicPr>
          <p:cNvPr id="87" name="Picture 86"/>
          <p:cNvPicPr/>
          <p:nvPr/>
        </p:nvPicPr>
        <p:blipFill>
          <a:blip r:embed="rId4"/>
          <a:stretch>
            <a:fillRect/>
          </a:stretch>
        </p:blipFill>
        <p:spPr>
          <a:xfrm>
            <a:off x="6217920" y="2273564"/>
            <a:ext cx="1280160" cy="822960"/>
          </a:xfrm>
          <a:prstGeom prst="rect">
            <a:avLst/>
          </a:prstGeom>
          <a:ln>
            <a:noFill/>
          </a:ln>
        </p:spPr>
      </p:pic>
      <p:pic>
        <p:nvPicPr>
          <p:cNvPr id="88" name="Picture 87"/>
          <p:cNvPicPr/>
          <p:nvPr/>
        </p:nvPicPr>
        <p:blipFill>
          <a:blip r:embed="rId5"/>
          <a:stretch>
            <a:fillRect/>
          </a:stretch>
        </p:blipFill>
        <p:spPr>
          <a:xfrm>
            <a:off x="2898714" y="4847924"/>
            <a:ext cx="2016000" cy="1266120"/>
          </a:xfrm>
          <a:prstGeom prst="rect">
            <a:avLst/>
          </a:prstGeom>
          <a:ln>
            <a:noFill/>
          </a:ln>
        </p:spPr>
      </p:pic>
      <p:sp>
        <p:nvSpPr>
          <p:cNvPr id="89" name="CustomShape 3"/>
          <p:cNvSpPr/>
          <p:nvPr/>
        </p:nvSpPr>
        <p:spPr>
          <a:xfrm>
            <a:off x="6040080" y="2097524"/>
            <a:ext cx="1621440" cy="267480"/>
          </a:xfrm>
          <a:prstGeom prst="rect">
            <a:avLst/>
          </a:prstGeom>
          <a:noFill/>
          <a:ln>
            <a:noFill/>
          </a:ln>
        </p:spPr>
        <p:txBody>
          <a:bodyPr lIns="90000" tIns="45000" rIns="90000" bIns="45000"/>
          <a:lstStyle/>
          <a:p>
            <a:pPr algn="ctr">
              <a:lnSpc>
                <a:spcPct val="100000"/>
              </a:lnSpc>
            </a:pPr>
            <a:r>
              <a:rPr lang="en-US" sz="800">
                <a:solidFill>
                  <a:srgbClr val="BFBFBF"/>
                </a:solidFill>
                <a:latin typeface="Arial"/>
              </a:rPr>
              <a:t>By Jamie posted in Blog Traffic</a:t>
            </a:r>
            <a:endParaRPr/>
          </a:p>
        </p:txBody>
      </p:sp>
      <p:sp>
        <p:nvSpPr>
          <p:cNvPr id="90" name="CustomShape 4"/>
          <p:cNvSpPr/>
          <p:nvPr/>
        </p:nvSpPr>
        <p:spPr>
          <a:xfrm rot="22200">
            <a:off x="4806360" y="6039164"/>
            <a:ext cx="3931920" cy="212040"/>
          </a:xfrm>
          <a:prstGeom prst="rect">
            <a:avLst/>
          </a:prstGeom>
          <a:noFill/>
          <a:ln>
            <a:noFill/>
          </a:ln>
        </p:spPr>
        <p:txBody>
          <a:bodyPr lIns="90000" tIns="45000" rIns="90000" bIns="45000"/>
          <a:lstStyle/>
          <a:p>
            <a:pPr algn="ctr">
              <a:lnSpc>
                <a:spcPct val="100000"/>
              </a:lnSpc>
            </a:pPr>
            <a:r>
              <a:rPr lang="en-US" sz="800">
                <a:solidFill>
                  <a:srgbClr val="BFBFBF"/>
                </a:solidFill>
                <a:latin typeface="Arial"/>
              </a:rPr>
              <a:t>https://theconversation.com/rethinking-ethics-in-social-network-research-88988</a:t>
            </a:r>
            <a:endParaRPr/>
          </a:p>
        </p:txBody>
      </p:sp>
      <p:sp>
        <p:nvSpPr>
          <p:cNvPr id="91" name="CustomShape 5"/>
          <p:cNvSpPr/>
          <p:nvPr/>
        </p:nvSpPr>
        <p:spPr>
          <a:xfrm>
            <a:off x="7323840" y="2759564"/>
            <a:ext cx="1181880" cy="212040"/>
          </a:xfrm>
          <a:prstGeom prst="rect">
            <a:avLst/>
          </a:prstGeom>
          <a:noFill/>
          <a:ln>
            <a:noFill/>
          </a:ln>
        </p:spPr>
        <p:txBody>
          <a:bodyPr lIns="90000" tIns="45000" rIns="90000" bIns="45000"/>
          <a:lstStyle/>
          <a:p>
            <a:pPr algn="ctr">
              <a:lnSpc>
                <a:spcPct val="100000"/>
              </a:lnSpc>
            </a:pPr>
            <a:r>
              <a:rPr lang="en-US" sz="800">
                <a:solidFill>
                  <a:srgbClr val="BFBFBF"/>
                </a:solidFill>
                <a:latin typeface="Arial"/>
              </a:rPr>
              <a:t>By Megan Deskin</a:t>
            </a:r>
            <a:endParaRPr/>
          </a:p>
        </p:txBody>
      </p:sp>
      <p:sp>
        <p:nvSpPr>
          <p:cNvPr id="92" name="CustomShape 6"/>
          <p:cNvSpPr/>
          <p:nvPr/>
        </p:nvSpPr>
        <p:spPr>
          <a:xfrm>
            <a:off x="3069354" y="4639844"/>
            <a:ext cx="1160280" cy="211320"/>
          </a:xfrm>
          <a:prstGeom prst="rect">
            <a:avLst/>
          </a:prstGeom>
          <a:noFill/>
          <a:ln>
            <a:noFill/>
          </a:ln>
        </p:spPr>
        <p:txBody>
          <a:bodyPr lIns="90000" tIns="45000" rIns="90000" bIns="45000"/>
          <a:lstStyle/>
          <a:p>
            <a:pPr algn="ctr">
              <a:lnSpc>
                <a:spcPct val="100000"/>
              </a:lnSpc>
            </a:pPr>
            <a:r>
              <a:rPr lang="en-US" sz="800">
                <a:solidFill>
                  <a:srgbClr val="BFBFBF"/>
                </a:solidFill>
                <a:latin typeface="Arial"/>
              </a:rPr>
              <a:t>http://10best4u.com/</a:t>
            </a:r>
            <a:endParaRPr/>
          </a:p>
        </p:txBody>
      </p:sp>
      <p:sp>
        <p:nvSpPr>
          <p:cNvPr id="2" name="Rectangle: Rounded Corners 1">
            <a:extLst>
              <a:ext uri="{FF2B5EF4-FFF2-40B4-BE49-F238E27FC236}">
                <a16:creationId xmlns:a16="http://schemas.microsoft.com/office/drawing/2014/main" id="{B6F26D2F-89BA-44A1-9341-8CAE41B79E83}"/>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2 / 21</a:t>
            </a:r>
            <a:endParaRPr lang="fa-IR" b="1" dirty="0">
              <a:solidFill>
                <a:schemeClr val="tx1"/>
              </a:solidFill>
              <a:latin typeface="Calibri" panose="020F0502020204030204" pitchFamily="34" charset="0"/>
              <a:cs typeface="Calibri" panose="020F0502020204030204" pitchFamily="34" charset="0"/>
            </a:endParaRPr>
          </a:p>
        </p:txBody>
      </p:sp>
      <p:sp>
        <p:nvSpPr>
          <p:cNvPr id="13" name="Rounded Rectangle 10">
            <a:extLst>
              <a:ext uri="{FF2B5EF4-FFF2-40B4-BE49-F238E27FC236}">
                <a16:creationId xmlns:a16="http://schemas.microsoft.com/office/drawing/2014/main" id="{A9F56DDE-BFBD-4739-A362-9F049A901DCF}"/>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MultiLyra: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18 / 21</a:t>
            </a:r>
            <a:endParaRPr lang="fa-IR" b="1" dirty="0">
              <a:solidFill>
                <a:schemeClr val="tx1"/>
              </a:solidFill>
              <a:latin typeface="Calibri" panose="020F0502020204030204" pitchFamily="34" charset="0"/>
              <a:cs typeface="Calibri" panose="020F0502020204030204" pitchFamily="34" charset="0"/>
            </a:endParaRPr>
          </a:p>
        </p:txBody>
      </p:sp>
      <p:sp>
        <p:nvSpPr>
          <p:cNvPr id="7" name="Rounded Rectangle 10">
            <a:extLst>
              <a:ext uri="{FF2B5EF4-FFF2-40B4-BE49-F238E27FC236}">
                <a16:creationId xmlns:a16="http://schemas.microsoft.com/office/drawing/2014/main" id="{088A6723-C1FA-443D-9FB6-6C81D81E3D4D}"/>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
        <p:nvSpPr>
          <p:cNvPr id="10" name="TextShape 1">
            <a:extLst>
              <a:ext uri="{FF2B5EF4-FFF2-40B4-BE49-F238E27FC236}">
                <a16:creationId xmlns:a16="http://schemas.microsoft.com/office/drawing/2014/main" id="{FB954E23-4D88-4559-87A0-8CE646C68F63}"/>
              </a:ext>
            </a:extLst>
          </p:cNvPr>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Reuse Technique</a:t>
            </a:r>
            <a:endParaRPr b="1" dirty="0">
              <a:latin typeface="Calibri" panose="020F0502020204030204" pitchFamily="34" charset="0"/>
              <a:cs typeface="Calibri" panose="020F0502020204030204" pitchFamily="34" charset="0"/>
            </a:endParaRPr>
          </a:p>
        </p:txBody>
      </p:sp>
      <p:graphicFrame>
        <p:nvGraphicFramePr>
          <p:cNvPr id="11" name="Chart 10">
            <a:extLst>
              <a:ext uri="{FF2B5EF4-FFF2-40B4-BE49-F238E27FC236}">
                <a16:creationId xmlns:a16="http://schemas.microsoft.com/office/drawing/2014/main" id="{8E8737B3-BB85-47B6-9FA7-A9340F4167A3}"/>
              </a:ext>
            </a:extLst>
          </p:cNvPr>
          <p:cNvGraphicFramePr>
            <a:graphicFrameLocks/>
          </p:cNvGraphicFramePr>
          <p:nvPr>
            <p:extLst>
              <p:ext uri="{D42A27DB-BD31-4B8C-83A1-F6EECF244321}">
                <p14:modId xmlns:p14="http://schemas.microsoft.com/office/powerpoint/2010/main" val="2340792340"/>
              </p:ext>
            </p:extLst>
          </p:nvPr>
        </p:nvGraphicFramePr>
        <p:xfrm>
          <a:off x="987552" y="1517904"/>
          <a:ext cx="7150608" cy="358444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69CC7ADE-D767-4AD8-BDD4-188242910B53}"/>
              </a:ext>
            </a:extLst>
          </p:cNvPr>
          <p:cNvSpPr/>
          <p:nvPr/>
        </p:nvSpPr>
        <p:spPr>
          <a:xfrm>
            <a:off x="1810512" y="1734552"/>
            <a:ext cx="932688" cy="368568"/>
          </a:xfrm>
          <a:prstGeom prst="roundRect">
            <a:avLst/>
          </a:prstGeom>
          <a:solidFill>
            <a:schemeClr val="bg1"/>
          </a:solidFill>
          <a:ln w="38100">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1AB00"/>
                </a:solidFill>
              </a:rPr>
              <a:t>10.26x</a:t>
            </a:r>
          </a:p>
        </p:txBody>
      </p:sp>
      <p:sp>
        <p:nvSpPr>
          <p:cNvPr id="18" name="Rectangle: Rounded Corners 17">
            <a:extLst>
              <a:ext uri="{FF2B5EF4-FFF2-40B4-BE49-F238E27FC236}">
                <a16:creationId xmlns:a16="http://schemas.microsoft.com/office/drawing/2014/main" id="{77A924CB-BD83-42DA-837D-D4ECDAA329B1}"/>
              </a:ext>
            </a:extLst>
          </p:cNvPr>
          <p:cNvSpPr/>
          <p:nvPr/>
        </p:nvSpPr>
        <p:spPr>
          <a:xfrm>
            <a:off x="2834640" y="1463040"/>
            <a:ext cx="932688" cy="368568"/>
          </a:xfrm>
          <a:prstGeom prst="roundRect">
            <a:avLst/>
          </a:prstGeom>
          <a:solidFill>
            <a:schemeClr val="bg1"/>
          </a:solidFill>
          <a:ln w="38100">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1AB00"/>
                </a:solidFill>
              </a:rPr>
              <a:t>11.86x</a:t>
            </a:r>
          </a:p>
        </p:txBody>
      </p:sp>
      <p:sp>
        <p:nvSpPr>
          <p:cNvPr id="19" name="Rectangle: Rounded Corners 18">
            <a:extLst>
              <a:ext uri="{FF2B5EF4-FFF2-40B4-BE49-F238E27FC236}">
                <a16:creationId xmlns:a16="http://schemas.microsoft.com/office/drawing/2014/main" id="{F2B2F8C1-49F6-41D0-8186-40B30E3F64CF}"/>
              </a:ext>
            </a:extLst>
          </p:cNvPr>
          <p:cNvSpPr/>
          <p:nvPr/>
        </p:nvSpPr>
        <p:spPr>
          <a:xfrm>
            <a:off x="3877056" y="1593864"/>
            <a:ext cx="932688" cy="368568"/>
          </a:xfrm>
          <a:prstGeom prst="roundRect">
            <a:avLst/>
          </a:prstGeom>
          <a:solidFill>
            <a:schemeClr val="bg1"/>
          </a:solidFill>
          <a:ln w="38100">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1AB00"/>
                </a:solidFill>
              </a:rPr>
              <a:t>11.07x</a:t>
            </a:r>
          </a:p>
        </p:txBody>
      </p:sp>
      <p:sp>
        <p:nvSpPr>
          <p:cNvPr id="20" name="Rectangle: Rounded Corners 19">
            <a:extLst>
              <a:ext uri="{FF2B5EF4-FFF2-40B4-BE49-F238E27FC236}">
                <a16:creationId xmlns:a16="http://schemas.microsoft.com/office/drawing/2014/main" id="{BAB65B13-DA4A-488D-A746-B90D43D96A74}"/>
              </a:ext>
            </a:extLst>
          </p:cNvPr>
          <p:cNvSpPr/>
          <p:nvPr/>
        </p:nvSpPr>
        <p:spPr>
          <a:xfrm>
            <a:off x="4919472" y="2143486"/>
            <a:ext cx="932688" cy="368568"/>
          </a:xfrm>
          <a:prstGeom prst="roundRect">
            <a:avLst/>
          </a:prstGeom>
          <a:solidFill>
            <a:schemeClr val="bg1"/>
          </a:solidFill>
          <a:ln w="38100">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1AB00"/>
                </a:solidFill>
              </a:rPr>
              <a:t>8.08x</a:t>
            </a:r>
          </a:p>
        </p:txBody>
      </p:sp>
      <p:sp>
        <p:nvSpPr>
          <p:cNvPr id="21" name="Rectangle: Rounded Corners 20">
            <a:extLst>
              <a:ext uri="{FF2B5EF4-FFF2-40B4-BE49-F238E27FC236}">
                <a16:creationId xmlns:a16="http://schemas.microsoft.com/office/drawing/2014/main" id="{7D37DAAC-E1DE-44DC-8252-ADB73B805FD9}"/>
              </a:ext>
            </a:extLst>
          </p:cNvPr>
          <p:cNvSpPr/>
          <p:nvPr/>
        </p:nvSpPr>
        <p:spPr>
          <a:xfrm>
            <a:off x="5969386" y="2256022"/>
            <a:ext cx="932688" cy="368568"/>
          </a:xfrm>
          <a:prstGeom prst="roundRect">
            <a:avLst/>
          </a:prstGeom>
          <a:solidFill>
            <a:schemeClr val="bg1"/>
          </a:solidFill>
          <a:ln w="38100">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1AB00"/>
                </a:solidFill>
              </a:rPr>
              <a:t>7.35x</a:t>
            </a:r>
          </a:p>
        </p:txBody>
      </p:sp>
      <p:sp>
        <p:nvSpPr>
          <p:cNvPr id="22" name="Rectangle: Rounded Corners 21">
            <a:extLst>
              <a:ext uri="{FF2B5EF4-FFF2-40B4-BE49-F238E27FC236}">
                <a16:creationId xmlns:a16="http://schemas.microsoft.com/office/drawing/2014/main" id="{4BF4E033-8435-415E-BA2B-096595C73085}"/>
              </a:ext>
            </a:extLst>
          </p:cNvPr>
          <p:cNvSpPr/>
          <p:nvPr/>
        </p:nvSpPr>
        <p:spPr>
          <a:xfrm>
            <a:off x="7019300" y="2033758"/>
            <a:ext cx="932688" cy="368568"/>
          </a:xfrm>
          <a:prstGeom prst="roundRect">
            <a:avLst/>
          </a:prstGeom>
          <a:solidFill>
            <a:schemeClr val="bg1"/>
          </a:solidFill>
          <a:ln w="38100">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1AB00"/>
                </a:solidFill>
              </a:rPr>
              <a:t>8.69x</a:t>
            </a:r>
          </a:p>
        </p:txBody>
      </p:sp>
      <p:sp>
        <p:nvSpPr>
          <p:cNvPr id="23" name="CustomShape 1">
            <a:extLst>
              <a:ext uri="{FF2B5EF4-FFF2-40B4-BE49-F238E27FC236}">
                <a16:creationId xmlns:a16="http://schemas.microsoft.com/office/drawing/2014/main" id="{41313090-EB65-4449-A82E-0AA188FB4D60}"/>
              </a:ext>
            </a:extLst>
          </p:cNvPr>
          <p:cNvSpPr/>
          <p:nvPr/>
        </p:nvSpPr>
        <p:spPr>
          <a:xfrm>
            <a:off x="274320" y="5117833"/>
            <a:ext cx="7731022" cy="953783"/>
          </a:xfrm>
          <a:prstGeom prst="rect">
            <a:avLst/>
          </a:prstGeom>
          <a:noFill/>
          <a:ln>
            <a:noFill/>
          </a:ln>
        </p:spPr>
        <p:txBody>
          <a:bodyPr anchor="ctr"/>
          <a:lstStyle/>
          <a:p>
            <a:pPr marL="342900" indent="-342900">
              <a:buClr>
                <a:schemeClr val="tx1"/>
              </a:buClr>
              <a:buFont typeface="Wingdings" panose="05000000000000000000" pitchFamily="2" charset="2"/>
              <a:buChar char="Ø"/>
            </a:pPr>
            <a:r>
              <a:rPr lang="en-US" sz="2000" b="1" dirty="0">
                <a:solidFill>
                  <a:srgbClr val="F1AB00"/>
                </a:solidFill>
                <a:latin typeface="Calibri" panose="020F0502020204030204" pitchFamily="34" charset="0"/>
                <a:cs typeface="Calibri" panose="020F0502020204030204" pitchFamily="34" charset="0"/>
              </a:rPr>
              <a:t>Reuse </a:t>
            </a:r>
            <a:r>
              <a:rPr lang="en-US" sz="2000" dirty="0">
                <a:latin typeface="Calibri" panose="020F0502020204030204" pitchFamily="34" charset="0"/>
                <a:cs typeface="Calibri" panose="020F0502020204030204" pitchFamily="34" charset="0"/>
              </a:rPr>
              <a:t>boosts the speedup extremely</a:t>
            </a:r>
          </a:p>
          <a:p>
            <a:pPr marL="342900" indent="-342900">
              <a:lnSpc>
                <a:spcPct val="100000"/>
              </a:lnSpc>
              <a:buClr>
                <a:schemeClr val="tx1"/>
              </a:buClr>
              <a:buSzPct val="7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09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IQT vs Quegel [PVLDB’16]</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19 / 21</a:t>
            </a:r>
            <a:endParaRPr lang="fa-IR" b="1" dirty="0">
              <a:solidFill>
                <a:schemeClr val="tx1"/>
              </a:solidFill>
              <a:latin typeface="Calibri" panose="020F0502020204030204" pitchFamily="34" charset="0"/>
              <a:cs typeface="Calibri" panose="020F0502020204030204" pitchFamily="34" charset="0"/>
            </a:endParaRPr>
          </a:p>
        </p:txBody>
      </p:sp>
      <p:sp>
        <p:nvSpPr>
          <p:cNvPr id="7" name="Rounded Rectangle 10">
            <a:extLst>
              <a:ext uri="{FF2B5EF4-FFF2-40B4-BE49-F238E27FC236}">
                <a16:creationId xmlns:a16="http://schemas.microsoft.com/office/drawing/2014/main" id="{EF307E4E-8E5F-4834-AFAB-62EEA924C4BF}"/>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DA21BFC-5C50-4745-9D39-105B48E59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996" y="2013124"/>
            <a:ext cx="3968862" cy="3120510"/>
          </a:xfrm>
          <a:prstGeom prst="rect">
            <a:avLst/>
          </a:prstGeom>
        </p:spPr>
      </p:pic>
      <p:sp>
        <p:nvSpPr>
          <p:cNvPr id="4" name="Arrow: Down 3">
            <a:extLst>
              <a:ext uri="{FF2B5EF4-FFF2-40B4-BE49-F238E27FC236}">
                <a16:creationId xmlns:a16="http://schemas.microsoft.com/office/drawing/2014/main" id="{50F64C05-16C0-437D-B513-3F7AFB650953}"/>
              </a:ext>
            </a:extLst>
          </p:cNvPr>
          <p:cNvSpPr/>
          <p:nvPr/>
        </p:nvSpPr>
        <p:spPr>
          <a:xfrm>
            <a:off x="8686440" y="2791326"/>
            <a:ext cx="152760" cy="2342308"/>
          </a:xfrm>
          <a:prstGeom prst="downArrow">
            <a:avLst/>
          </a:prstGeom>
          <a:solidFill>
            <a:srgbClr val="F1AB00"/>
          </a:solidFill>
          <a:ln>
            <a:solidFill>
              <a:srgbClr val="F1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68C3D0-6E27-49C4-8FEF-A32C8E2C3395}"/>
              </a:ext>
            </a:extLst>
          </p:cNvPr>
          <p:cNvSpPr txBox="1"/>
          <p:nvPr/>
        </p:nvSpPr>
        <p:spPr>
          <a:xfrm>
            <a:off x="151100" y="2173086"/>
            <a:ext cx="4843896" cy="2923877"/>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000" b="1" dirty="0">
                <a:solidFill>
                  <a:srgbClr val="F1AB00"/>
                </a:solidFill>
                <a:latin typeface="Calibri" panose="020F0502020204030204" pitchFamily="34" charset="0"/>
                <a:cs typeface="Calibri" panose="020F0502020204030204" pitchFamily="34" charset="0"/>
              </a:rPr>
              <a:t>Quegel</a:t>
            </a:r>
            <a:r>
              <a:rPr lang="en-US" sz="2000" dirty="0">
                <a:solidFill>
                  <a:srgbClr val="000000"/>
                </a:solidFill>
                <a:latin typeface="Calibri" panose="020F0502020204030204" pitchFamily="34" charset="0"/>
                <a:cs typeface="Calibri" panose="020F0502020204030204" pitchFamily="34" charset="0"/>
              </a:rPr>
              <a:t> </a:t>
            </a:r>
          </a:p>
          <a:p>
            <a:pPr marL="742950" lvl="1" indent="-285750">
              <a:buClr>
                <a:schemeClr val="tx1"/>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Shares computation and memory resources via pipelining</a:t>
            </a:r>
          </a:p>
          <a:p>
            <a:pPr marL="742950" lvl="1" indent="-285750">
              <a:buClr>
                <a:schemeClr val="tx1"/>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It’s query-centric </a:t>
            </a:r>
          </a:p>
          <a:p>
            <a:pPr marL="742950" lvl="1" indent="-285750">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Does not integrate the messages</a:t>
            </a:r>
          </a:p>
          <a:p>
            <a:pPr marL="742950" lvl="1" indent="-285750">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marL="285750" indent="-285750">
              <a:buClr>
                <a:schemeClr val="tx1"/>
              </a:buClr>
              <a:buFont typeface="Wingdings" panose="05000000000000000000" pitchFamily="2" charset="2"/>
              <a:buChar char="Ø"/>
            </a:pPr>
            <a:r>
              <a:rPr lang="en-US" sz="2000" b="1" dirty="0">
                <a:solidFill>
                  <a:srgbClr val="F1AB00"/>
                </a:solidFill>
                <a:latin typeface="Calibri" panose="020F0502020204030204" pitchFamily="34" charset="0"/>
                <a:cs typeface="Calibri" panose="020F0502020204030204" pitchFamily="34" charset="0"/>
              </a:rPr>
              <a:t>MultiLyra</a:t>
            </a:r>
          </a:p>
          <a:p>
            <a:pPr marL="742950" lvl="1" indent="-285750">
              <a:buClr>
                <a:schemeClr val="tx1"/>
              </a:buClr>
              <a:buFont typeface="Wingdings" panose="05000000000000000000" pitchFamily="2" charset="2"/>
              <a:buChar char="Ø"/>
            </a:pPr>
            <a:r>
              <a:rPr lang="en-US" dirty="0">
                <a:latin typeface="Calibri" panose="020F0502020204030204" pitchFamily="34" charset="0"/>
                <a:cs typeface="Calibri" panose="020F0502020204030204" pitchFamily="34" charset="0"/>
              </a:rPr>
              <a:t>Maintains the vertex-centric</a:t>
            </a:r>
          </a:p>
          <a:p>
            <a:pPr marL="742950" lvl="1" indent="-285750">
              <a:buClr>
                <a:schemeClr val="tx1"/>
              </a:buClr>
              <a:buFont typeface="Wingdings" panose="05000000000000000000" pitchFamily="2" charset="2"/>
              <a:buChar char="Ø"/>
            </a:pPr>
            <a:r>
              <a:rPr lang="en-US" dirty="0">
                <a:latin typeface="Calibri" panose="020F0502020204030204" pitchFamily="34" charset="0"/>
                <a:cs typeface="Calibri" panose="020F0502020204030204" pitchFamily="34" charset="0"/>
              </a:rPr>
              <a:t>Integrates the messages of all queries </a:t>
            </a:r>
          </a:p>
          <a:p>
            <a:pPr marL="742950" lvl="1" indent="-285750">
              <a:buClr>
                <a:schemeClr val="tx1"/>
              </a:buClr>
              <a:buFont typeface="Wingdings" panose="05000000000000000000" pitchFamily="2" charset="2"/>
              <a:buChar char="Ø"/>
            </a:pPr>
            <a:r>
              <a:rPr lang="en-US" dirty="0">
                <a:latin typeface="Calibri" panose="020F0502020204030204" pitchFamily="34" charset="0"/>
                <a:cs typeface="Calibri" panose="020F0502020204030204" pitchFamily="34" charset="0"/>
              </a:rPr>
              <a:t>Scales in performance with batch size</a:t>
            </a:r>
          </a:p>
        </p:txBody>
      </p:sp>
    </p:spTree>
    <p:extLst>
      <p:ext uri="{BB962C8B-B14F-4D97-AF65-F5344CB8AC3E}">
        <p14:creationId xmlns:p14="http://schemas.microsoft.com/office/powerpoint/2010/main" val="18681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Conclusions</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20 / 21</a:t>
            </a:r>
            <a:endParaRPr lang="fa-IR" b="1" dirty="0">
              <a:solidFill>
                <a:schemeClr val="tx1"/>
              </a:solidFill>
              <a:latin typeface="Calibri" panose="020F0502020204030204" pitchFamily="34" charset="0"/>
              <a:cs typeface="Calibri" panose="020F0502020204030204" pitchFamily="34" charset="0"/>
            </a:endParaRPr>
          </a:p>
        </p:txBody>
      </p:sp>
      <p:sp>
        <p:nvSpPr>
          <p:cNvPr id="9" name="Rounded Rectangle 10">
            <a:extLst>
              <a:ext uri="{FF2B5EF4-FFF2-40B4-BE49-F238E27FC236}">
                <a16:creationId xmlns:a16="http://schemas.microsoft.com/office/drawing/2014/main" id="{E4F4270B-03BF-4418-ACAF-B403F315B47E}"/>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C4C82E8-48B2-4A4E-8CBD-EA9649C4566F}"/>
              </a:ext>
            </a:extLst>
          </p:cNvPr>
          <p:cNvSpPr txBox="1"/>
          <p:nvPr/>
        </p:nvSpPr>
        <p:spPr>
          <a:xfrm>
            <a:off x="151100" y="1643700"/>
            <a:ext cx="8844842" cy="3477875"/>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The number of communication are the most dominant performance obstacle</a:t>
            </a:r>
          </a:p>
          <a:p>
            <a:pPr marL="285750" indent="-285750" algn="just">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MultiLyra evaluates a batch of graph queries efficiently by amortizing communication and synchronization costs of  query evaluation across multiple queries. </a:t>
            </a:r>
            <a:r>
              <a:rPr lang="en-US" sz="2000" b="1" dirty="0">
                <a:solidFill>
                  <a:srgbClr val="F1AB00"/>
                </a:solidFill>
                <a:latin typeface="Calibri" panose="020F0502020204030204" pitchFamily="34" charset="0"/>
                <a:cs typeface="Calibri" panose="020F0502020204030204" pitchFamily="34" charset="0"/>
              </a:rPr>
              <a:t> (Maximum speedups ranging form 3.08x to 5.55x)</a:t>
            </a:r>
          </a:p>
          <a:p>
            <a:pPr marL="285750" indent="-285750" algn="just">
              <a:buFont typeface="Wingdings" panose="05000000000000000000" pitchFamily="2" charset="2"/>
              <a:buChar char="Ø"/>
            </a:pPr>
            <a:endParaRPr lang="en-US" sz="2000" b="1" dirty="0">
              <a:solidFill>
                <a:srgbClr val="F1AB0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 With applying further optimizations (i.e., </a:t>
            </a:r>
            <a:r>
              <a:rPr lang="en-US" sz="2000" dirty="0">
                <a:latin typeface="Calibri" panose="020F0502020204030204" pitchFamily="34" charset="0"/>
                <a:cs typeface="Calibri" panose="020F0502020204030204" pitchFamily="34" charset="0"/>
              </a:rPr>
              <a:t>FQT, IQT</a:t>
            </a:r>
            <a:r>
              <a:rPr lang="en-US" sz="2000" dirty="0">
                <a:solidFill>
                  <a:srgbClr val="000000"/>
                </a:solidFill>
                <a:latin typeface="Calibri" panose="020F0502020204030204" pitchFamily="34" charset="0"/>
                <a:cs typeface="Calibri" panose="020F0502020204030204" pitchFamily="34" charset="0"/>
              </a:rPr>
              <a:t>, and</a:t>
            </a:r>
            <a:r>
              <a:rPr lang="en-US" sz="2000" b="1" dirty="0">
                <a:solidFill>
                  <a:srgbClr val="F1AB00"/>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Reuse</a:t>
            </a:r>
            <a:r>
              <a:rPr lang="en-US" sz="2000" dirty="0">
                <a:solidFill>
                  <a:srgbClr val="000000"/>
                </a:solidFill>
                <a:latin typeface="Calibri" panose="020F0502020204030204" pitchFamily="34" charset="0"/>
                <a:cs typeface="Calibri" panose="020F0502020204030204" pitchFamily="34" charset="0"/>
              </a:rPr>
              <a:t>), the maximum speedup </a:t>
            </a:r>
            <a:r>
              <a:rPr lang="en-US" sz="2000" b="1" dirty="0">
                <a:solidFill>
                  <a:srgbClr val="F1AB00"/>
                </a:solidFill>
                <a:latin typeface="Calibri" panose="020F0502020204030204" pitchFamily="34" charset="0"/>
                <a:cs typeface="Calibri" panose="020F0502020204030204" pitchFamily="34" charset="0"/>
              </a:rPr>
              <a:t>boosts to ranging from 7.35x to 11.86x</a:t>
            </a:r>
          </a:p>
          <a:p>
            <a:pPr marL="742950" lvl="1" indent="-285750" algn="just">
              <a:buFont typeface="Wingdings" panose="05000000000000000000" pitchFamily="2" charset="2"/>
              <a:buChar char="Ø"/>
            </a:pPr>
            <a:r>
              <a:rPr lang="en-US" i="1" dirty="0">
                <a:solidFill>
                  <a:srgbClr val="000000"/>
                </a:solidFill>
                <a:latin typeface="Calibri" panose="020F0502020204030204" pitchFamily="34" charset="0"/>
                <a:cs typeface="Calibri" panose="020F0502020204030204" pitchFamily="34" charset="0"/>
              </a:rPr>
              <a:t>Removing unnecessary work </a:t>
            </a:r>
            <a:r>
              <a:rPr lang="en-US" dirty="0">
                <a:solidFill>
                  <a:srgbClr val="000000"/>
                </a:solidFill>
                <a:latin typeface="Calibri" panose="020F0502020204030204" pitchFamily="34" charset="0"/>
                <a:cs typeface="Calibri" panose="020F0502020204030204" pitchFamily="34" charset="0"/>
              </a:rPr>
              <a:t>which is done by already-finished or inactive queries </a:t>
            </a:r>
            <a:r>
              <a:rPr lang="en-US" b="1" dirty="0">
                <a:solidFill>
                  <a:srgbClr val="F1AB00"/>
                </a:solidFill>
                <a:latin typeface="Calibri" panose="020F0502020204030204" pitchFamily="34" charset="0"/>
                <a:cs typeface="Calibri" panose="020F0502020204030204" pitchFamily="34" charset="0"/>
              </a:rPr>
              <a:t>(maintaining the status of each queries)</a:t>
            </a:r>
          </a:p>
          <a:p>
            <a:pPr marL="742950" lvl="1" indent="-285750" algn="just">
              <a:buFont typeface="Wingdings" panose="05000000000000000000" pitchFamily="2" charset="2"/>
              <a:buChar char="Ø"/>
            </a:pPr>
            <a:r>
              <a:rPr lang="en-US" i="1" dirty="0">
                <a:solidFill>
                  <a:srgbClr val="000000"/>
                </a:solidFill>
                <a:latin typeface="Calibri" panose="020F0502020204030204" pitchFamily="34" charset="0"/>
                <a:cs typeface="Calibri" panose="020F0502020204030204" pitchFamily="34" charset="0"/>
              </a:rPr>
              <a:t>By</a:t>
            </a:r>
            <a:r>
              <a:rPr lang="en-US" dirty="0">
                <a:solidFill>
                  <a:srgbClr val="000000"/>
                </a:solidFill>
                <a:latin typeface="Calibri" panose="020F0502020204030204" pitchFamily="34" charset="0"/>
                <a:cs typeface="Calibri" panose="020F0502020204030204" pitchFamily="34" charset="0"/>
              </a:rPr>
              <a:t> </a:t>
            </a:r>
            <a:r>
              <a:rPr lang="en-US" i="1" dirty="0">
                <a:solidFill>
                  <a:srgbClr val="000000"/>
                </a:solidFill>
                <a:latin typeface="Calibri" panose="020F0502020204030204" pitchFamily="34" charset="0"/>
                <a:cs typeface="Calibri" panose="020F0502020204030204" pitchFamily="34" charset="0"/>
              </a:rPr>
              <a:t>reusing the pre-computed results</a:t>
            </a:r>
            <a:r>
              <a:rPr lang="en-US" dirty="0">
                <a:solidFill>
                  <a:srgbClr val="000000"/>
                </a:solidFill>
                <a:latin typeface="Calibri" panose="020F0502020204030204" pitchFamily="34" charset="0"/>
                <a:cs typeface="Calibri" panose="020F0502020204030204" pitchFamily="34" charset="0"/>
              </a:rPr>
              <a:t> of high-centrality vertices</a:t>
            </a:r>
          </a:p>
        </p:txBody>
      </p:sp>
    </p:spTree>
    <p:extLst>
      <p:ext uri="{BB962C8B-B14F-4D97-AF65-F5344CB8AC3E}">
        <p14:creationId xmlns:p14="http://schemas.microsoft.com/office/powerpoint/2010/main" val="178865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0" y="2777400"/>
            <a:ext cx="9143640" cy="1302840"/>
          </a:xfrm>
          <a:prstGeom prst="rect">
            <a:avLst/>
          </a:prstGeom>
          <a:noFill/>
          <a:ln>
            <a:noFill/>
          </a:ln>
        </p:spPr>
        <p:txBody>
          <a:bodyPr anchor="b"/>
          <a:lstStyle/>
          <a:p>
            <a:pPr algn="ctr">
              <a:lnSpc>
                <a:spcPct val="100000"/>
              </a:lnSpc>
            </a:pPr>
            <a:r>
              <a:rPr lang="en-US" sz="3900" b="1" i="1" dirty="0">
                <a:solidFill>
                  <a:srgbClr val="F1AB00"/>
                </a:solidFill>
                <a:latin typeface="Calibri"/>
              </a:rPr>
              <a:t>Thank you,</a:t>
            </a:r>
            <a:endParaRPr dirty="0">
              <a:solidFill>
                <a:srgbClr val="F1AB00"/>
              </a:solidFill>
            </a:endParaRPr>
          </a:p>
          <a:p>
            <a:pPr algn="ctr">
              <a:lnSpc>
                <a:spcPct val="100000"/>
              </a:lnSpc>
            </a:pPr>
            <a:r>
              <a:rPr lang="en-US" sz="3900" b="1" i="1" dirty="0">
                <a:solidFill>
                  <a:srgbClr val="F1AB00"/>
                </a:solidFill>
                <a:latin typeface="Calibri"/>
              </a:rPr>
              <a:t>For your time and attendance.</a:t>
            </a:r>
            <a:endParaRPr dirty="0">
              <a:solidFill>
                <a:srgbClr val="F1AB00"/>
              </a:solidFill>
            </a:endParaRPr>
          </a:p>
        </p:txBody>
      </p:sp>
      <p:sp>
        <p:nvSpPr>
          <p:cNvPr id="3" name="Rectangle: Rounded Corners 2">
            <a:extLst>
              <a:ext uri="{FF2B5EF4-FFF2-40B4-BE49-F238E27FC236}">
                <a16:creationId xmlns:a16="http://schemas.microsoft.com/office/drawing/2014/main" id="{1FEB155B-FD34-4616-8285-51F639FE12F7}"/>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21 / 21</a:t>
            </a:r>
            <a:endParaRPr lang="fa-IR" b="1" dirty="0">
              <a:solidFill>
                <a:schemeClr val="tx1"/>
              </a:solidFill>
              <a:latin typeface="Calibri" panose="020F0502020204030204" pitchFamily="34" charset="0"/>
              <a:cs typeface="Calibri" panose="020F0502020204030204" pitchFamily="34" charset="0"/>
            </a:endParaRPr>
          </a:p>
        </p:txBody>
      </p:sp>
      <p:sp>
        <p:nvSpPr>
          <p:cNvPr id="6" name="Rounded Rectangle 10">
            <a:extLst>
              <a:ext uri="{FF2B5EF4-FFF2-40B4-BE49-F238E27FC236}">
                <a16:creationId xmlns:a16="http://schemas.microsoft.com/office/drawing/2014/main" id="{0F80B300-F670-461E-A24D-38CF1E38B09E}"/>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2"/>
          <p:cNvSpPr/>
          <p:nvPr/>
        </p:nvSpPr>
        <p:spPr>
          <a:xfrm>
            <a:off x="0" y="762120"/>
            <a:ext cx="9143640" cy="777240"/>
          </a:xfrm>
          <a:prstGeom prst="rect">
            <a:avLst/>
          </a:prstGeom>
          <a:noFill/>
          <a:ln>
            <a:noFill/>
          </a:ln>
        </p:spPr>
        <p:txBody>
          <a:bodyPr anchor="b"/>
          <a:lstStyle/>
          <a:p>
            <a:pPr algn="ctr">
              <a:lnSpc>
                <a:spcPct val="100000"/>
              </a:lnSpc>
            </a:pPr>
            <a:r>
              <a:rPr lang="en-US" sz="3900" b="1" dirty="0">
                <a:solidFill>
                  <a:srgbClr val="000000"/>
                </a:solidFill>
                <a:latin typeface="Calibri" panose="020F0502020204030204" pitchFamily="34" charset="0"/>
                <a:cs typeface="Calibri" panose="020F0502020204030204" pitchFamily="34" charset="0"/>
              </a:rPr>
              <a:t>Graph Processing</a:t>
            </a:r>
            <a:endParaRPr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DCBDCBF3-B55E-4CB4-BEEF-BED93C17FBCF}"/>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3 / 21</a:t>
            </a:r>
            <a:endParaRPr lang="fa-IR" b="1" dirty="0">
              <a:solidFill>
                <a:schemeClr val="tx1"/>
              </a:solidFill>
              <a:latin typeface="Calibri" panose="020F0502020204030204" pitchFamily="34" charset="0"/>
              <a:cs typeface="Calibri" panose="020F0502020204030204" pitchFamily="34" charset="0"/>
            </a:endParaRPr>
          </a:p>
        </p:txBody>
      </p:sp>
      <p:sp>
        <p:nvSpPr>
          <p:cNvPr id="8" name="CustomShape 1"/>
          <p:cNvSpPr/>
          <p:nvPr/>
        </p:nvSpPr>
        <p:spPr>
          <a:xfrm>
            <a:off x="91438" y="1539360"/>
            <a:ext cx="8020716" cy="4466520"/>
          </a:xfrm>
          <a:prstGeom prst="rect">
            <a:avLst/>
          </a:prstGeom>
          <a:noFill/>
          <a:ln>
            <a:noFill/>
          </a:ln>
        </p:spPr>
        <p:txBody>
          <a:bodyPr/>
          <a:lstStyle/>
          <a:p>
            <a:pPr marL="457200" indent="-457200">
              <a:lnSpc>
                <a:spcPct val="10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Graph Algorithms are Iterative</a:t>
            </a:r>
            <a:endParaRPr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Vertices are continuously processed until convergence </a:t>
            </a:r>
          </a:p>
          <a:p>
            <a:pPr marL="1200150" lvl="2" indent="-285750">
              <a:lnSpc>
                <a:spcPct val="100000"/>
              </a:lnSpc>
              <a:buSzPct val="100000"/>
              <a:buFont typeface="Wingdings" panose="05000000000000000000" pitchFamily="2" charset="2"/>
              <a:buChar char="Ø"/>
            </a:pPr>
            <a:endParaRPr dirty="0">
              <a:latin typeface="Calibri" panose="020F0502020204030204" pitchFamily="34" charset="0"/>
              <a:cs typeface="Calibri" panose="020F0502020204030204" pitchFamily="34" charset="0"/>
            </a:endParaRPr>
          </a:p>
          <a:p>
            <a:pPr marL="457200" indent="-457200">
              <a:lnSpc>
                <a:spcPct val="10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Highly Parallel </a:t>
            </a:r>
            <a:endParaRPr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Vertex-centric approach </a:t>
            </a:r>
            <a:r>
              <a:rPr lang="mr-IN" sz="2000" dirty="0">
                <a:solidFill>
                  <a:srgbClr val="000000"/>
                </a:solidFill>
                <a:latin typeface="Calibri" panose="020F0502020204030204" pitchFamily="34" charset="0"/>
                <a:cs typeface="Calibri" panose="020F0502020204030204" pitchFamily="34" charset="0"/>
              </a:rPr>
              <a:t>–</a:t>
            </a:r>
            <a:r>
              <a:rPr lang="en-US" sz="2000" dirty="0">
                <a:solidFill>
                  <a:srgbClr val="000000"/>
                </a:solidFill>
                <a:latin typeface="Calibri" panose="020F0502020204030204" pitchFamily="34" charset="0"/>
                <a:cs typeface="Calibri" panose="020F0502020204030204" pitchFamily="34" charset="0"/>
              </a:rPr>
              <a:t> “Think as a vertex” philosophy </a:t>
            </a:r>
            <a:endParaRPr sz="2000"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Process vertices in parallel, and communicate along the edges</a:t>
            </a:r>
          </a:p>
          <a:p>
            <a:pPr marL="1200150" lvl="2" indent="-285750">
              <a:lnSpc>
                <a:spcPct val="100000"/>
              </a:lnSpc>
              <a:buSzPct val="100000"/>
              <a:buFont typeface="Wingdings" panose="05000000000000000000" pitchFamily="2" charset="2"/>
              <a:buChar char="Ø"/>
            </a:pPr>
            <a:endParaRPr dirty="0">
              <a:latin typeface="Calibri" panose="020F0502020204030204" pitchFamily="34" charset="0"/>
              <a:cs typeface="Calibri" panose="020F0502020204030204" pitchFamily="34" charset="0"/>
            </a:endParaRPr>
          </a:p>
          <a:p>
            <a:pPr marL="457200" indent="-457200">
              <a:lnSpc>
                <a:spcPct val="10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Distributed Processing </a:t>
            </a:r>
            <a:endParaRPr lang="en-US"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Graph partitioning techniques</a:t>
            </a:r>
            <a:endParaRPr lang="en-US" sz="2000" dirty="0">
              <a:latin typeface="Calibri" panose="020F0502020204030204" pitchFamily="34" charset="0"/>
              <a:cs typeface="Calibri" panose="020F0502020204030204" pitchFamily="34" charset="0"/>
            </a:endParaRP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Distributed computation – GAS model</a:t>
            </a:r>
            <a:endParaRPr lang="en-US" sz="2000" dirty="0">
              <a:latin typeface="Calibri" panose="020F0502020204030204" pitchFamily="34" charset="0"/>
              <a:cs typeface="Calibri" panose="020F0502020204030204" pitchFamily="34" charset="0"/>
            </a:endParaRPr>
          </a:p>
        </p:txBody>
      </p:sp>
      <p:sp>
        <p:nvSpPr>
          <p:cNvPr id="6" name="Rounded Rectangle 10">
            <a:extLst>
              <a:ext uri="{FF2B5EF4-FFF2-40B4-BE49-F238E27FC236}">
                <a16:creationId xmlns:a16="http://schemas.microsoft.com/office/drawing/2014/main" id="{281D12FF-837B-4563-A862-5B9FE3D39270}"/>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Outline</a:t>
            </a:r>
            <a:endParaRPr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22C875C-11E5-47FE-8B71-16CCC600853A}"/>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4 / 21</a:t>
            </a:r>
            <a:endParaRPr lang="fa-IR" b="1" dirty="0">
              <a:solidFill>
                <a:schemeClr val="tx1"/>
              </a:solidFill>
              <a:latin typeface="Calibri" panose="020F0502020204030204" pitchFamily="34" charset="0"/>
              <a:cs typeface="Calibri" panose="020F0502020204030204" pitchFamily="34" charset="0"/>
            </a:endParaRPr>
          </a:p>
        </p:txBody>
      </p:sp>
      <p:sp>
        <p:nvSpPr>
          <p:cNvPr id="8" name="CustomShape 1">
            <a:extLst>
              <a:ext uri="{FF2B5EF4-FFF2-40B4-BE49-F238E27FC236}">
                <a16:creationId xmlns:a16="http://schemas.microsoft.com/office/drawing/2014/main" id="{088A8B9A-CEE8-4CE6-95A8-1A2A6E68D3F4}"/>
              </a:ext>
            </a:extLst>
          </p:cNvPr>
          <p:cNvSpPr/>
          <p:nvPr/>
        </p:nvSpPr>
        <p:spPr>
          <a:xfrm>
            <a:off x="100668" y="1493240"/>
            <a:ext cx="8834862" cy="4512640"/>
          </a:xfrm>
          <a:prstGeom prst="rect">
            <a:avLst/>
          </a:prstGeom>
          <a:noFill/>
          <a:ln>
            <a:noFill/>
          </a:ln>
        </p:spPr>
        <p:txBody>
          <a:bodyPr/>
          <a:lstStyle/>
          <a:p>
            <a:pPr marL="457200" indent="-457200">
              <a:lnSpc>
                <a:spcPct val="12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Background on PowerLyra</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GAS model based recent graph processing distributed framework</a:t>
            </a:r>
          </a:p>
          <a:p>
            <a:pPr marL="742950" lvl="1" indent="-285750">
              <a:buSzPct val="10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457200" indent="-457200">
              <a:lnSpc>
                <a:spcPct val="12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Basic MultiLyra</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Sharing the GAS model among a batch of graph queries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Unified active list for all queries</a:t>
            </a:r>
          </a:p>
          <a:p>
            <a:pPr marL="742950" lvl="1" indent="-285750">
              <a:buSzPct val="10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457200" indent="-457200">
              <a:lnSpc>
                <a:spcPct val="12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FQT &amp; IQT Optimizations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Keep track of the status of each query</a:t>
            </a:r>
          </a:p>
          <a:p>
            <a:pPr marL="742950" lvl="1" indent="-285750">
              <a:buSzPct val="10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457200" indent="-457200">
              <a:lnSpc>
                <a:spcPct val="12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Reuse technique</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Reusing results of previous batch of queries to speed up current batch </a:t>
            </a:r>
          </a:p>
        </p:txBody>
      </p:sp>
      <p:sp>
        <p:nvSpPr>
          <p:cNvPr id="6" name="Rounded Rectangle 10">
            <a:extLst>
              <a:ext uri="{FF2B5EF4-FFF2-40B4-BE49-F238E27FC236}">
                <a16:creationId xmlns:a16="http://schemas.microsoft.com/office/drawing/2014/main" id="{C7C46BC8-40BF-4519-972F-425C894DBA10}"/>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
        <p:nvSpPr>
          <p:cNvPr id="7" name="CustomShape 1">
            <a:extLst>
              <a:ext uri="{FF2B5EF4-FFF2-40B4-BE49-F238E27FC236}">
                <a16:creationId xmlns:a16="http://schemas.microsoft.com/office/drawing/2014/main" id="{7456742D-F51F-4C95-9DD4-71F0E1CE127F}"/>
              </a:ext>
            </a:extLst>
          </p:cNvPr>
          <p:cNvSpPr/>
          <p:nvPr/>
        </p:nvSpPr>
        <p:spPr>
          <a:xfrm>
            <a:off x="91438" y="1539360"/>
            <a:ext cx="8020716" cy="4466520"/>
          </a:xfrm>
          <a:prstGeom prst="rect">
            <a:avLst/>
          </a:prstGeom>
          <a:noFill/>
          <a:ln>
            <a:noFill/>
          </a:ln>
        </p:spPr>
        <p:txBody>
          <a:bodyPr/>
          <a:lstStyle/>
          <a:p>
            <a:pPr>
              <a:lnSpc>
                <a:spcPct val="120000"/>
              </a:lnSpc>
              <a:buSzPct val="100000"/>
            </a:pPr>
            <a:endParaRPr lang="en-US" sz="2000" dirty="0">
              <a:solidFill>
                <a:srgbClr val="000000"/>
              </a:solidFill>
              <a:latin typeface="Calibri" panose="020F0502020204030204" pitchFamily="34" charset="0"/>
              <a:cs typeface="Calibri" panose="020F0502020204030204" pitchFamily="34" charset="0"/>
            </a:endParaRPr>
          </a:p>
          <a:p>
            <a:pPr>
              <a:lnSpc>
                <a:spcPct val="100000"/>
              </a:lnSpc>
              <a:buSzPct val="100000"/>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273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457200" y="685800"/>
            <a:ext cx="8229240" cy="761760"/>
          </a:xfrm>
          <a:prstGeom prst="rect">
            <a:avLst/>
          </a:prstGeom>
        </p:spPr>
        <p:txBody>
          <a:bodyPr lIns="0" tIns="0" rIns="0" bIns="0" anchor="ctr"/>
          <a:lstStyle/>
          <a:p>
            <a:pPr algn="ctr"/>
            <a:r>
              <a:rPr lang="en-US" sz="3900" b="1" dirty="0">
                <a:latin typeface="Calibri" panose="020F0502020204030204" pitchFamily="34" charset="0"/>
                <a:cs typeface="Calibri" panose="020F0502020204030204" pitchFamily="34" charset="0"/>
              </a:rPr>
              <a:t>PowerLyra [EuroSys’15]</a:t>
            </a:r>
            <a:endParaRPr lang="en-US" sz="40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251014C-286E-4E4F-AB78-C141D7BEEEBB}"/>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5 / 21</a:t>
            </a:r>
            <a:endParaRPr lang="fa-IR" b="1" dirty="0">
              <a:solidFill>
                <a:schemeClr val="tx1"/>
              </a:solidFill>
              <a:latin typeface="Calibri" panose="020F0502020204030204" pitchFamily="34" charset="0"/>
              <a:cs typeface="Calibri" panose="020F0502020204030204" pitchFamily="34" charset="0"/>
            </a:endParaRPr>
          </a:p>
        </p:txBody>
      </p:sp>
      <p:sp>
        <p:nvSpPr>
          <p:cNvPr id="6" name="CustomShape 1">
            <a:extLst>
              <a:ext uri="{FF2B5EF4-FFF2-40B4-BE49-F238E27FC236}">
                <a16:creationId xmlns:a16="http://schemas.microsoft.com/office/drawing/2014/main" id="{9E84A9EB-C8CD-4EDA-8FC2-8CB62C0D7E97}"/>
              </a:ext>
            </a:extLst>
          </p:cNvPr>
          <p:cNvSpPr/>
          <p:nvPr/>
        </p:nvSpPr>
        <p:spPr>
          <a:xfrm>
            <a:off x="144704" y="1523917"/>
            <a:ext cx="8261163" cy="4692605"/>
          </a:xfrm>
          <a:prstGeom prst="rect">
            <a:avLst/>
          </a:prstGeom>
          <a:noFill/>
          <a:ln>
            <a:noFill/>
          </a:ln>
        </p:spPr>
        <p:txBody>
          <a:bodyPr anchor="t"/>
          <a:lstStyle/>
          <a:p>
            <a:pPr marL="457200" indent="-457200">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Distributed Vertex-centric Framework</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Performing the processing from the vertex perspective of view</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457200" indent="-457200">
              <a:buSzPct val="100000"/>
              <a:buFont typeface="Wingdings" panose="05000000000000000000" pitchFamily="2" charset="2"/>
              <a:buChar char="Ø"/>
            </a:pPr>
            <a:r>
              <a:rPr lang="en-US" sz="3000" dirty="0">
                <a:latin typeface="Calibri" panose="020F0502020204030204" pitchFamily="34" charset="0"/>
                <a:cs typeface="Calibri" panose="020F0502020204030204" pitchFamily="34" charset="0"/>
              </a:rPr>
              <a:t>Graph is Partitioned Across Machines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For remote adjacent vertices, replicas or mirrors are created</a:t>
            </a:r>
          </a:p>
          <a:p>
            <a:pPr marL="742950" lvl="1" indent="-285750">
              <a:buSzPct val="100000"/>
              <a:buFont typeface="Wingdings" panose="05000000000000000000" pitchFamily="2" charset="2"/>
              <a:buChar char="Ø"/>
            </a:pPr>
            <a:r>
              <a:rPr lang="en-US" sz="2000" dirty="0">
                <a:latin typeface="Calibri" panose="020F0502020204030204" pitchFamily="34" charset="0"/>
                <a:cs typeface="Calibri" panose="020F0502020204030204" pitchFamily="34" charset="0"/>
              </a:rPr>
              <a:t>Using hybrid-cut partitioning</a:t>
            </a:r>
          </a:p>
          <a:p>
            <a:pPr marL="457200" indent="-457200">
              <a:lnSpc>
                <a:spcPct val="100000"/>
              </a:lnSpc>
              <a:buSzPct val="100000"/>
              <a:buFont typeface="Wingdings" panose="05000000000000000000" pitchFamily="2" charset="2"/>
              <a:buChar char="Ø"/>
            </a:pPr>
            <a:endParaRPr lang="en-US" sz="3000" dirty="0">
              <a:solidFill>
                <a:srgbClr val="000000"/>
              </a:solidFill>
              <a:latin typeface="Calibri" panose="020F0502020204030204" pitchFamily="34" charset="0"/>
              <a:cs typeface="Calibri" panose="020F0502020204030204" pitchFamily="34" charset="0"/>
            </a:endParaRPr>
          </a:p>
          <a:p>
            <a:pPr marL="457200" indent="-457200">
              <a:lnSpc>
                <a:spcPct val="100000"/>
              </a:lnSpc>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All Machines Process Local vertices in parallel, and communicate with other machines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Using GAS model</a:t>
            </a:r>
          </a:p>
          <a:p>
            <a:pPr lvl="2">
              <a:buSzPct val="70000"/>
            </a:pPr>
            <a:endParaRPr lang="en-US" dirty="0">
              <a:solidFill>
                <a:srgbClr val="000000"/>
              </a:solidFill>
              <a:latin typeface="Calibri" panose="020F0502020204030204" pitchFamily="34" charset="0"/>
              <a:cs typeface="Calibri" panose="020F0502020204030204" pitchFamily="34" charset="0"/>
            </a:endParaRPr>
          </a:p>
          <a:p>
            <a:pPr marL="457200" indent="-457200">
              <a:buSzPct val="70000"/>
              <a:buFont typeface="Wingdings" panose="05000000000000000000" pitchFamily="2" charset="2"/>
              <a:buChar char="Ø"/>
            </a:pPr>
            <a:endParaRPr lang="en-US" sz="3000" dirty="0">
              <a:solidFill>
                <a:srgbClr val="000000"/>
              </a:solidFill>
              <a:latin typeface="Calibri" panose="020F0502020204030204" pitchFamily="34" charset="0"/>
              <a:cs typeface="Calibri" panose="020F0502020204030204" pitchFamily="34" charset="0"/>
            </a:endParaRPr>
          </a:p>
          <a:p>
            <a:pPr marL="1371600" lvl="2" indent="-457200">
              <a:buSzPct val="70000"/>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marL="457200" indent="-457200">
              <a:lnSpc>
                <a:spcPct val="100000"/>
              </a:lnSpc>
              <a:buSzPct val="70000"/>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a:buSzPct val="45000"/>
            </a:pPr>
            <a:endParaRPr sz="3000" dirty="0">
              <a:latin typeface="Calibri" panose="020F0502020204030204" pitchFamily="34" charset="0"/>
              <a:cs typeface="Calibri" panose="020F0502020204030204" pitchFamily="34" charset="0"/>
            </a:endParaRPr>
          </a:p>
        </p:txBody>
      </p:sp>
      <p:sp>
        <p:nvSpPr>
          <p:cNvPr id="7" name="Rounded Rectangle 10">
            <a:extLst>
              <a:ext uri="{FF2B5EF4-FFF2-40B4-BE49-F238E27FC236}">
                <a16:creationId xmlns:a16="http://schemas.microsoft.com/office/drawing/2014/main" id="{E9E3FDC9-00B6-4C0C-89C3-F91FF7CCC4C8}"/>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2"/>
          <p:cNvSpPr/>
          <p:nvPr/>
        </p:nvSpPr>
        <p:spPr>
          <a:xfrm>
            <a:off x="0" y="762120"/>
            <a:ext cx="9143640" cy="777240"/>
          </a:xfrm>
          <a:prstGeom prst="rect">
            <a:avLst/>
          </a:prstGeom>
          <a:noFill/>
          <a:ln>
            <a:noFill/>
          </a:ln>
        </p:spPr>
        <p:txBody>
          <a:bodyPr anchor="b"/>
          <a:lstStyle/>
          <a:p>
            <a:pPr algn="ctr">
              <a:lnSpc>
                <a:spcPct val="100000"/>
              </a:lnSpc>
            </a:pPr>
            <a:r>
              <a:rPr lang="en-US" sz="3900" b="1" dirty="0">
                <a:solidFill>
                  <a:srgbClr val="000000"/>
                </a:solidFill>
                <a:latin typeface="Calibri" panose="020F0502020204030204" pitchFamily="34" charset="0"/>
                <a:cs typeface="Calibri" panose="020F0502020204030204" pitchFamily="34" charset="0"/>
              </a:rPr>
              <a:t>GAS Computation Model</a:t>
            </a:r>
            <a:endParaRPr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99FE99CA-18FF-4DC4-824A-F6B4D387AF9D}"/>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6 / 21</a:t>
            </a:r>
            <a:endParaRPr lang="fa-IR" b="1" dirty="0">
              <a:solidFill>
                <a:schemeClr val="tx1"/>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30718CD-C800-4DC3-A222-4028519A511A}"/>
              </a:ext>
            </a:extLst>
          </p:cNvPr>
          <p:cNvGrpSpPr/>
          <p:nvPr/>
        </p:nvGrpSpPr>
        <p:grpSpPr>
          <a:xfrm>
            <a:off x="4627171" y="1926453"/>
            <a:ext cx="4379055" cy="3449614"/>
            <a:chOff x="0" y="230528"/>
            <a:chExt cx="2609507" cy="2334757"/>
          </a:xfrm>
        </p:grpSpPr>
        <p:grpSp>
          <p:nvGrpSpPr>
            <p:cNvPr id="17" name="Group 16">
              <a:extLst>
                <a:ext uri="{FF2B5EF4-FFF2-40B4-BE49-F238E27FC236}">
                  <a16:creationId xmlns:a16="http://schemas.microsoft.com/office/drawing/2014/main" id="{94C1C8E7-7A9D-4A8B-8B81-3363F85F2A5C}"/>
                </a:ext>
              </a:extLst>
            </p:cNvPr>
            <p:cNvGrpSpPr/>
            <p:nvPr/>
          </p:nvGrpSpPr>
          <p:grpSpPr>
            <a:xfrm>
              <a:off x="0" y="268940"/>
              <a:ext cx="2609507" cy="2296345"/>
              <a:chOff x="0" y="0"/>
              <a:chExt cx="2228850" cy="1943100"/>
            </a:xfrm>
          </p:grpSpPr>
          <p:sp>
            <p:nvSpPr>
              <p:cNvPr id="48" name="Rectangle: Rounded Corners 47">
                <a:extLst>
                  <a:ext uri="{FF2B5EF4-FFF2-40B4-BE49-F238E27FC236}">
                    <a16:creationId xmlns:a16="http://schemas.microsoft.com/office/drawing/2014/main" id="{927C5375-680E-4F6F-9812-1409C945A97A}"/>
                  </a:ext>
                </a:extLst>
              </p:cNvPr>
              <p:cNvSpPr/>
              <p:nvPr/>
            </p:nvSpPr>
            <p:spPr>
              <a:xfrm>
                <a:off x="0" y="0"/>
                <a:ext cx="2228850" cy="194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lowchart: Connector 21">
                <a:extLst>
                  <a:ext uri="{FF2B5EF4-FFF2-40B4-BE49-F238E27FC236}">
                    <a16:creationId xmlns:a16="http://schemas.microsoft.com/office/drawing/2014/main" id="{A3C27738-9FB4-42E2-A12E-B2B603FB5E4D}"/>
                  </a:ext>
                </a:extLst>
              </p:cNvPr>
              <p:cNvSpPr/>
              <p:nvPr/>
            </p:nvSpPr>
            <p:spPr>
              <a:xfrm>
                <a:off x="398353" y="905347"/>
                <a:ext cx="408537" cy="390525"/>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Arial" panose="020B0604020202020204" pitchFamily="34" charset="0"/>
                  </a:rPr>
                  <a:t> </a:t>
                </a:r>
              </a:p>
            </p:txBody>
          </p:sp>
          <p:cxnSp>
            <p:nvCxnSpPr>
              <p:cNvPr id="23" name="Straight Arrow Connector 22">
                <a:extLst>
                  <a:ext uri="{FF2B5EF4-FFF2-40B4-BE49-F238E27FC236}">
                    <a16:creationId xmlns:a16="http://schemas.microsoft.com/office/drawing/2014/main" id="{B9834E62-2FF5-47F8-80F4-CD1CEF59548D}"/>
                  </a:ext>
                </a:extLst>
              </p:cNvPr>
              <p:cNvCxnSpPr/>
              <p:nvPr/>
            </p:nvCxnSpPr>
            <p:spPr>
              <a:xfrm flipH="1">
                <a:off x="692590" y="56131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911B292-D0DF-439F-BE58-542659B419E4}"/>
                  </a:ext>
                </a:extLst>
              </p:cNvPr>
              <p:cNvCxnSpPr/>
              <p:nvPr/>
            </p:nvCxnSpPr>
            <p:spPr>
              <a:xfrm>
                <a:off x="348559" y="561315"/>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AB1C594-1642-4BAC-BD91-8677E3B73582}"/>
                  </a:ext>
                </a:extLst>
              </p:cNvPr>
              <p:cNvCxnSpPr/>
              <p:nvPr/>
            </p:nvCxnSpPr>
            <p:spPr>
              <a:xfrm flipH="1">
                <a:off x="380246" y="126748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570CCF1-9820-4CCA-8BF8-5FE60FCE1F1B}"/>
                  </a:ext>
                </a:extLst>
              </p:cNvPr>
              <p:cNvCxnSpPr/>
              <p:nvPr/>
            </p:nvCxnSpPr>
            <p:spPr>
              <a:xfrm>
                <a:off x="701644" y="1276539"/>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7" name="Flowchart: Connector 26">
                <a:extLst>
                  <a:ext uri="{FF2B5EF4-FFF2-40B4-BE49-F238E27FC236}">
                    <a16:creationId xmlns:a16="http://schemas.microsoft.com/office/drawing/2014/main" id="{6CF19029-B458-4C19-9AE4-C17272B1A548}"/>
                  </a:ext>
                </a:extLst>
              </p:cNvPr>
              <p:cNvSpPr/>
              <p:nvPr/>
            </p:nvSpPr>
            <p:spPr>
              <a:xfrm>
                <a:off x="1425921" y="905347"/>
                <a:ext cx="400050" cy="390525"/>
              </a:xfrm>
              <a:prstGeom prst="flowChartConnector">
                <a:avLst/>
              </a:prstGeom>
              <a:solidFill>
                <a:schemeClr val="bg1">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8" name="Straight Arrow Connector 27">
                <a:extLst>
                  <a:ext uri="{FF2B5EF4-FFF2-40B4-BE49-F238E27FC236}">
                    <a16:creationId xmlns:a16="http://schemas.microsoft.com/office/drawing/2014/main" id="{845DBD00-E73A-4EE4-81E7-26D644ED13E8}"/>
                  </a:ext>
                </a:extLst>
              </p:cNvPr>
              <p:cNvCxnSpPr/>
              <p:nvPr/>
            </p:nvCxnSpPr>
            <p:spPr>
              <a:xfrm flipH="1">
                <a:off x="1724686" y="56131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69AFBC4-B28B-4DED-A9F0-D10AAAD03629}"/>
                  </a:ext>
                </a:extLst>
              </p:cNvPr>
              <p:cNvCxnSpPr/>
              <p:nvPr/>
            </p:nvCxnSpPr>
            <p:spPr>
              <a:xfrm>
                <a:off x="1376127" y="561315"/>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BD3B0B69-4CEF-4F71-B9B4-4D6F0248DF01}"/>
                  </a:ext>
                </a:extLst>
              </p:cNvPr>
              <p:cNvCxnSpPr/>
              <p:nvPr/>
            </p:nvCxnSpPr>
            <p:spPr>
              <a:xfrm flipH="1">
                <a:off x="1407814" y="126748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EC6D7EB2-942D-45F3-A403-1B8979CB2384}"/>
                  </a:ext>
                </a:extLst>
              </p:cNvPr>
              <p:cNvCxnSpPr/>
              <p:nvPr/>
            </p:nvCxnSpPr>
            <p:spPr>
              <a:xfrm>
                <a:off x="1729212" y="1276539"/>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2" name="Flowchart: Connector 31">
                <a:extLst>
                  <a:ext uri="{FF2B5EF4-FFF2-40B4-BE49-F238E27FC236}">
                    <a16:creationId xmlns:a16="http://schemas.microsoft.com/office/drawing/2014/main" id="{CB1AAF52-8C45-49BF-AA38-56E30378AF12}"/>
                  </a:ext>
                </a:extLst>
              </p:cNvPr>
              <p:cNvSpPr/>
              <p:nvPr/>
            </p:nvSpPr>
            <p:spPr>
              <a:xfrm>
                <a:off x="443620" y="611109"/>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lowchart: Connector 32">
                <a:extLst>
                  <a:ext uri="{FF2B5EF4-FFF2-40B4-BE49-F238E27FC236}">
                    <a16:creationId xmlns:a16="http://schemas.microsoft.com/office/drawing/2014/main" id="{4AED649C-A381-4EE8-AE29-E008D25BEF2C}"/>
                  </a:ext>
                </a:extLst>
              </p:cNvPr>
              <p:cNvSpPr/>
              <p:nvPr/>
            </p:nvSpPr>
            <p:spPr>
              <a:xfrm>
                <a:off x="552262" y="611109"/>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lowchart: Connector 33">
                <a:extLst>
                  <a:ext uri="{FF2B5EF4-FFF2-40B4-BE49-F238E27FC236}">
                    <a16:creationId xmlns:a16="http://schemas.microsoft.com/office/drawing/2014/main" id="{556363E7-E1E5-48DB-858B-9112632C393D}"/>
                  </a:ext>
                </a:extLst>
              </p:cNvPr>
              <p:cNvSpPr/>
              <p:nvPr/>
            </p:nvSpPr>
            <p:spPr>
              <a:xfrm>
                <a:off x="665430" y="611109"/>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lowchart: Connector 34">
                <a:extLst>
                  <a:ext uri="{FF2B5EF4-FFF2-40B4-BE49-F238E27FC236}">
                    <a16:creationId xmlns:a16="http://schemas.microsoft.com/office/drawing/2014/main" id="{EDDF66C8-AC46-42F4-8793-4287A757C564}"/>
                  </a:ext>
                </a:extLst>
              </p:cNvPr>
              <p:cNvSpPr/>
              <p:nvPr/>
            </p:nvSpPr>
            <p:spPr>
              <a:xfrm>
                <a:off x="1475715" y="60205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lowchart: Connector 35">
                <a:extLst>
                  <a:ext uri="{FF2B5EF4-FFF2-40B4-BE49-F238E27FC236}">
                    <a16:creationId xmlns:a16="http://schemas.microsoft.com/office/drawing/2014/main" id="{772C1D01-E205-434C-89AA-30C7A400C247}"/>
                  </a:ext>
                </a:extLst>
              </p:cNvPr>
              <p:cNvSpPr/>
              <p:nvPr/>
            </p:nvSpPr>
            <p:spPr>
              <a:xfrm>
                <a:off x="1579830" y="60205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lowchart: Connector 36">
                <a:extLst>
                  <a:ext uri="{FF2B5EF4-FFF2-40B4-BE49-F238E27FC236}">
                    <a16:creationId xmlns:a16="http://schemas.microsoft.com/office/drawing/2014/main" id="{F2496A24-6C35-4B8C-80D9-F65B6F1214E6}"/>
                  </a:ext>
                </a:extLst>
              </p:cNvPr>
              <p:cNvSpPr/>
              <p:nvPr/>
            </p:nvSpPr>
            <p:spPr>
              <a:xfrm>
                <a:off x="1692998" y="60205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lowchart: Connector 37">
                <a:extLst>
                  <a:ext uri="{FF2B5EF4-FFF2-40B4-BE49-F238E27FC236}">
                    <a16:creationId xmlns:a16="http://schemas.microsoft.com/office/drawing/2014/main" id="{5FB72E6B-FDB0-4FF5-93F6-C8DD939FB0FD}"/>
                  </a:ext>
                </a:extLst>
              </p:cNvPr>
              <p:cNvSpPr/>
              <p:nvPr/>
            </p:nvSpPr>
            <p:spPr>
              <a:xfrm>
                <a:off x="466254"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owchart: Connector 38">
                <a:extLst>
                  <a:ext uri="{FF2B5EF4-FFF2-40B4-BE49-F238E27FC236}">
                    <a16:creationId xmlns:a16="http://schemas.microsoft.com/office/drawing/2014/main" id="{EAEDC35C-8B17-4607-9E29-D95723CE27DB}"/>
                  </a:ext>
                </a:extLst>
              </p:cNvPr>
              <p:cNvSpPr/>
              <p:nvPr/>
            </p:nvSpPr>
            <p:spPr>
              <a:xfrm>
                <a:off x="570369"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lowchart: Connector 39">
                <a:extLst>
                  <a:ext uri="{FF2B5EF4-FFF2-40B4-BE49-F238E27FC236}">
                    <a16:creationId xmlns:a16="http://schemas.microsoft.com/office/drawing/2014/main" id="{691A253E-6BAD-42B9-BD47-E91092EA2B74}"/>
                  </a:ext>
                </a:extLst>
              </p:cNvPr>
              <p:cNvSpPr/>
              <p:nvPr/>
            </p:nvSpPr>
            <p:spPr>
              <a:xfrm>
                <a:off x="683537"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lowchart: Connector 40">
                <a:extLst>
                  <a:ext uri="{FF2B5EF4-FFF2-40B4-BE49-F238E27FC236}">
                    <a16:creationId xmlns:a16="http://schemas.microsoft.com/office/drawing/2014/main" id="{01B53987-4634-4960-88D5-EB5AFBFEC87E}"/>
                  </a:ext>
                </a:extLst>
              </p:cNvPr>
              <p:cNvSpPr/>
              <p:nvPr/>
            </p:nvSpPr>
            <p:spPr>
              <a:xfrm>
                <a:off x="1493822"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lowchart: Connector 41">
                <a:extLst>
                  <a:ext uri="{FF2B5EF4-FFF2-40B4-BE49-F238E27FC236}">
                    <a16:creationId xmlns:a16="http://schemas.microsoft.com/office/drawing/2014/main" id="{687C42FC-62F4-4370-8BEA-1F9E64029C18}"/>
                  </a:ext>
                </a:extLst>
              </p:cNvPr>
              <p:cNvSpPr/>
              <p:nvPr/>
            </p:nvSpPr>
            <p:spPr>
              <a:xfrm>
                <a:off x="1597937"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lowchart: Connector 42">
                <a:extLst>
                  <a:ext uri="{FF2B5EF4-FFF2-40B4-BE49-F238E27FC236}">
                    <a16:creationId xmlns:a16="http://schemas.microsoft.com/office/drawing/2014/main" id="{F64A3907-3EA6-4ECB-B099-81D29EC19BB2}"/>
                  </a:ext>
                </a:extLst>
              </p:cNvPr>
              <p:cNvSpPr/>
              <p:nvPr/>
            </p:nvSpPr>
            <p:spPr>
              <a:xfrm>
                <a:off x="1711105"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ectangle: Rounded Corners 43">
                <a:extLst>
                  <a:ext uri="{FF2B5EF4-FFF2-40B4-BE49-F238E27FC236}">
                    <a16:creationId xmlns:a16="http://schemas.microsoft.com/office/drawing/2014/main" id="{61F1E7C1-5BB9-4623-9869-20500050C05D}"/>
                  </a:ext>
                </a:extLst>
              </p:cNvPr>
              <p:cNvSpPr/>
              <p:nvPr/>
            </p:nvSpPr>
            <p:spPr>
              <a:xfrm>
                <a:off x="199177" y="208230"/>
                <a:ext cx="771525" cy="15525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ectangle: Rounded Corners 44">
                <a:extLst>
                  <a:ext uri="{FF2B5EF4-FFF2-40B4-BE49-F238E27FC236}">
                    <a16:creationId xmlns:a16="http://schemas.microsoft.com/office/drawing/2014/main" id="{007B2EFD-9895-4273-B89F-01038B71B1F1}"/>
                  </a:ext>
                </a:extLst>
              </p:cNvPr>
              <p:cNvSpPr/>
              <p:nvPr/>
            </p:nvSpPr>
            <p:spPr>
              <a:xfrm>
                <a:off x="1226745" y="208230"/>
                <a:ext cx="771525" cy="1562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Text Box 65">
                <a:extLst>
                  <a:ext uri="{FF2B5EF4-FFF2-40B4-BE49-F238E27FC236}">
                    <a16:creationId xmlns:a16="http://schemas.microsoft.com/office/drawing/2014/main" id="{F4A192F5-44E5-43C0-AD07-B1517FFC74DE}"/>
                  </a:ext>
                </a:extLst>
              </p:cNvPr>
              <p:cNvSpPr txBox="1"/>
              <p:nvPr/>
            </p:nvSpPr>
            <p:spPr>
              <a:xfrm>
                <a:off x="199178" y="195422"/>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1</a:t>
                </a:r>
              </a:p>
            </p:txBody>
          </p:sp>
          <p:sp>
            <p:nvSpPr>
              <p:cNvPr id="47" name="Text Box 66">
                <a:extLst>
                  <a:ext uri="{FF2B5EF4-FFF2-40B4-BE49-F238E27FC236}">
                    <a16:creationId xmlns:a16="http://schemas.microsoft.com/office/drawing/2014/main" id="{F676CD32-AB2E-4A04-B61D-5E3E6AF8F110}"/>
                  </a:ext>
                </a:extLst>
              </p:cNvPr>
              <p:cNvSpPr txBox="1"/>
              <p:nvPr/>
            </p:nvSpPr>
            <p:spPr>
              <a:xfrm>
                <a:off x="1226745" y="190123"/>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2</a:t>
                </a:r>
              </a:p>
            </p:txBody>
          </p:sp>
        </p:grpSp>
        <p:sp>
          <p:nvSpPr>
            <p:cNvPr id="18" name="Oval 17">
              <a:extLst>
                <a:ext uri="{FF2B5EF4-FFF2-40B4-BE49-F238E27FC236}">
                  <a16:creationId xmlns:a16="http://schemas.microsoft.com/office/drawing/2014/main" id="{DBBE37B3-9F9D-4D48-A661-41C9C82942D6}"/>
                </a:ext>
              </a:extLst>
            </p:cNvPr>
            <p:cNvSpPr/>
            <p:nvPr/>
          </p:nvSpPr>
          <p:spPr>
            <a:xfrm>
              <a:off x="1129553" y="302042"/>
              <a:ext cx="61886" cy="5836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2BE41809-4BB0-4884-A2F4-3E23C27B9D9A}"/>
                </a:ext>
              </a:extLst>
            </p:cNvPr>
            <p:cNvSpPr/>
            <p:nvPr/>
          </p:nvSpPr>
          <p:spPr>
            <a:xfrm>
              <a:off x="1129553" y="401343"/>
              <a:ext cx="61886" cy="58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245">
              <a:extLst>
                <a:ext uri="{FF2B5EF4-FFF2-40B4-BE49-F238E27FC236}">
                  <a16:creationId xmlns:a16="http://schemas.microsoft.com/office/drawing/2014/main" id="{1D82C2A6-3694-4D32-A448-37043C258E83}"/>
                </a:ext>
              </a:extLst>
            </p:cNvPr>
            <p:cNvSpPr txBox="1"/>
            <p:nvPr/>
          </p:nvSpPr>
          <p:spPr>
            <a:xfrm>
              <a:off x="1153078" y="230528"/>
              <a:ext cx="388582"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Mirror</a:t>
              </a:r>
            </a:p>
          </p:txBody>
        </p:sp>
        <p:sp>
          <p:nvSpPr>
            <p:cNvPr id="21" name="Text Box 246">
              <a:extLst>
                <a:ext uri="{FF2B5EF4-FFF2-40B4-BE49-F238E27FC236}">
                  <a16:creationId xmlns:a16="http://schemas.microsoft.com/office/drawing/2014/main" id="{202AA893-7D60-4934-BC20-6B0283C4340F}"/>
                </a:ext>
              </a:extLst>
            </p:cNvPr>
            <p:cNvSpPr txBox="1"/>
            <p:nvPr/>
          </p:nvSpPr>
          <p:spPr>
            <a:xfrm>
              <a:off x="1157990" y="331226"/>
              <a:ext cx="422031"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Local</a:t>
              </a:r>
            </a:p>
          </p:txBody>
        </p:sp>
      </p:grpSp>
      <p:sp>
        <p:nvSpPr>
          <p:cNvPr id="82" name="CustomShape 1">
            <a:extLst>
              <a:ext uri="{FF2B5EF4-FFF2-40B4-BE49-F238E27FC236}">
                <a16:creationId xmlns:a16="http://schemas.microsoft.com/office/drawing/2014/main" id="{EA728F69-89DF-4A5F-AF81-7F5759123558}"/>
              </a:ext>
            </a:extLst>
          </p:cNvPr>
          <p:cNvSpPr/>
          <p:nvPr/>
        </p:nvSpPr>
        <p:spPr>
          <a:xfrm>
            <a:off x="-18133" y="1783392"/>
            <a:ext cx="4682920" cy="3851664"/>
          </a:xfrm>
          <a:prstGeom prst="rect">
            <a:avLst/>
          </a:prstGeom>
          <a:noFill/>
          <a:ln>
            <a:noFill/>
          </a:ln>
        </p:spPr>
        <p:txBody>
          <a:bodyPr anchor="t"/>
          <a:lstStyle/>
          <a:p>
            <a:pPr marL="342900" indent="-342900">
              <a:buSzPct val="100000"/>
              <a:buFont typeface="Wingdings" panose="05000000000000000000" pitchFamily="2" charset="2"/>
              <a:buChar char="Ø"/>
            </a:pPr>
            <a:r>
              <a:rPr lang="en-US" sz="2200" b="1" dirty="0">
                <a:solidFill>
                  <a:srgbClr val="000000"/>
                </a:solidFill>
                <a:latin typeface="Calibri" panose="020F0502020204030204" pitchFamily="34" charset="0"/>
                <a:cs typeface="Calibri" panose="020F0502020204030204" pitchFamily="34" charset="0"/>
              </a:rPr>
              <a:t>Gather</a:t>
            </a:r>
            <a:r>
              <a:rPr lang="en-US" sz="2200" dirty="0">
                <a:solidFill>
                  <a:srgbClr val="000000"/>
                </a:solidFill>
                <a:latin typeface="Calibri" panose="020F0502020204030204" pitchFamily="34" charset="0"/>
                <a:cs typeface="Calibri" panose="020F0502020204030204" pitchFamily="34" charset="0"/>
              </a:rPr>
              <a:t> data from predecessors</a:t>
            </a:r>
          </a:p>
          <a:p>
            <a:pPr marL="800100" lvl="1" indent="-34290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Send the partial gather from mirrors to local (G-Data)</a:t>
            </a:r>
            <a:br>
              <a:rPr lang="en-US" dirty="0">
                <a:solidFill>
                  <a:srgbClr val="000000"/>
                </a:solidFill>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SzPct val="100000"/>
              <a:buFont typeface="Wingdings" panose="05000000000000000000" pitchFamily="2" charset="2"/>
              <a:buChar char="Ø"/>
            </a:pPr>
            <a:r>
              <a:rPr lang="en-US" sz="2200" b="1" dirty="0">
                <a:solidFill>
                  <a:srgbClr val="000000"/>
                </a:solidFill>
                <a:latin typeface="Calibri" panose="020F0502020204030204" pitchFamily="34" charset="0"/>
                <a:cs typeface="Calibri" panose="020F0502020204030204" pitchFamily="34" charset="0"/>
              </a:rPr>
              <a:t>Apply/Update </a:t>
            </a:r>
            <a:r>
              <a:rPr lang="en-US" sz="2200" dirty="0">
                <a:solidFill>
                  <a:srgbClr val="000000"/>
                </a:solidFill>
                <a:latin typeface="Calibri" panose="020F0502020204030204" pitchFamily="34" charset="0"/>
                <a:cs typeface="Calibri" panose="020F0502020204030204" pitchFamily="34" charset="0"/>
              </a:rPr>
              <a:t>vertex with new data</a:t>
            </a:r>
          </a:p>
          <a:p>
            <a:pPr marL="800100" lvl="1" indent="-34290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Send the updated data to mirrors and inform them to be active for the scatter (A-Mix)</a:t>
            </a:r>
            <a:br>
              <a:rPr lang="en-US" dirty="0">
                <a:solidFill>
                  <a:srgbClr val="000000"/>
                </a:solidFill>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SzPct val="100000"/>
              <a:buFont typeface="Wingdings" panose="05000000000000000000" pitchFamily="2" charset="2"/>
              <a:buChar char="Ø"/>
            </a:pPr>
            <a:r>
              <a:rPr lang="en-US" sz="2200" b="1" dirty="0">
                <a:solidFill>
                  <a:srgbClr val="000000"/>
                </a:solidFill>
                <a:latin typeface="Calibri" panose="020F0502020204030204" pitchFamily="34" charset="0"/>
                <a:cs typeface="Calibri" panose="020F0502020204030204" pitchFamily="34" charset="0"/>
              </a:rPr>
              <a:t>Scatter</a:t>
            </a:r>
            <a:r>
              <a:rPr lang="en-US" sz="2200" dirty="0">
                <a:solidFill>
                  <a:srgbClr val="000000"/>
                </a:solidFill>
                <a:latin typeface="Calibri" panose="020F0502020204030204" pitchFamily="34" charset="0"/>
                <a:cs typeface="Calibri" panose="020F0502020204030204" pitchFamily="34" charset="0"/>
              </a:rPr>
              <a:t> data to successors</a:t>
            </a:r>
            <a:endParaRPr lang="en-US" sz="2200" dirty="0">
              <a:latin typeface="Calibri" panose="020F0502020204030204" pitchFamily="34" charset="0"/>
              <a:cs typeface="Calibri" panose="020F0502020204030204" pitchFamily="34" charset="0"/>
            </a:endParaRPr>
          </a:p>
          <a:p>
            <a:pPr marL="800100" lvl="1" indent="-34290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Send activation between machines (E-Active and G-Active)</a:t>
            </a:r>
            <a:endParaRPr lang="en-US" dirty="0">
              <a:solidFill>
                <a:srgbClr val="000000"/>
              </a:solidFill>
              <a:latin typeface="Calibri" panose="020F0502020204030204" pitchFamily="34" charset="0"/>
              <a:cs typeface="Calibri" panose="020F0502020204030204" pitchFamily="34" charset="0"/>
            </a:endParaRPr>
          </a:p>
          <a:p>
            <a:pPr>
              <a:buSzPct val="45000"/>
            </a:pPr>
            <a:endParaRPr sz="3000" dirty="0">
              <a:latin typeface="Calibri" panose="020F0502020204030204" pitchFamily="34" charset="0"/>
              <a:cs typeface="Calibri" panose="020F0502020204030204" pitchFamily="34" charset="0"/>
            </a:endParaRPr>
          </a:p>
        </p:txBody>
      </p:sp>
      <p:grpSp>
        <p:nvGrpSpPr>
          <p:cNvPr id="84" name="Group 83">
            <a:extLst>
              <a:ext uri="{FF2B5EF4-FFF2-40B4-BE49-F238E27FC236}">
                <a16:creationId xmlns:a16="http://schemas.microsoft.com/office/drawing/2014/main" id="{F653CBA8-B234-4CA6-A55D-C789EF3616EE}"/>
              </a:ext>
            </a:extLst>
          </p:cNvPr>
          <p:cNvGrpSpPr/>
          <p:nvPr/>
        </p:nvGrpSpPr>
        <p:grpSpPr>
          <a:xfrm>
            <a:off x="4618396" y="1925082"/>
            <a:ext cx="4379055" cy="3449614"/>
            <a:chOff x="4519596" y="3096212"/>
            <a:chExt cx="4379055" cy="3449614"/>
          </a:xfrm>
        </p:grpSpPr>
        <p:grpSp>
          <p:nvGrpSpPr>
            <p:cNvPr id="49" name="Group 48">
              <a:extLst>
                <a:ext uri="{FF2B5EF4-FFF2-40B4-BE49-F238E27FC236}">
                  <a16:creationId xmlns:a16="http://schemas.microsoft.com/office/drawing/2014/main" id="{5367E5D9-147E-4E45-BDD3-1BA558519B6F}"/>
                </a:ext>
              </a:extLst>
            </p:cNvPr>
            <p:cNvGrpSpPr/>
            <p:nvPr/>
          </p:nvGrpSpPr>
          <p:grpSpPr>
            <a:xfrm>
              <a:off x="4519596" y="3096212"/>
              <a:ext cx="4379055" cy="3449614"/>
              <a:chOff x="0" y="230528"/>
              <a:chExt cx="2609506" cy="2334757"/>
            </a:xfrm>
          </p:grpSpPr>
          <p:grpSp>
            <p:nvGrpSpPr>
              <p:cNvPr id="50" name="Group 49">
                <a:extLst>
                  <a:ext uri="{FF2B5EF4-FFF2-40B4-BE49-F238E27FC236}">
                    <a16:creationId xmlns:a16="http://schemas.microsoft.com/office/drawing/2014/main" id="{F835EEC8-96D3-4D24-9BBE-1853A93FC9D0}"/>
                  </a:ext>
                </a:extLst>
              </p:cNvPr>
              <p:cNvGrpSpPr/>
              <p:nvPr/>
            </p:nvGrpSpPr>
            <p:grpSpPr>
              <a:xfrm>
                <a:off x="0" y="268940"/>
                <a:ext cx="2609506" cy="2296345"/>
                <a:chOff x="0" y="0"/>
                <a:chExt cx="2228850" cy="1943100"/>
              </a:xfrm>
            </p:grpSpPr>
            <p:sp>
              <p:nvSpPr>
                <p:cNvPr id="81" name="Rectangle: Rounded Corners 80">
                  <a:extLst>
                    <a:ext uri="{FF2B5EF4-FFF2-40B4-BE49-F238E27FC236}">
                      <a16:creationId xmlns:a16="http://schemas.microsoft.com/office/drawing/2014/main" id="{CE4C957C-63FB-4FDA-882B-D6F8E9E16EED}"/>
                    </a:ext>
                  </a:extLst>
                </p:cNvPr>
                <p:cNvSpPr/>
                <p:nvPr/>
              </p:nvSpPr>
              <p:spPr>
                <a:xfrm>
                  <a:off x="0" y="0"/>
                  <a:ext cx="2228850" cy="194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lowchart: Connector 54">
                  <a:extLst>
                    <a:ext uri="{FF2B5EF4-FFF2-40B4-BE49-F238E27FC236}">
                      <a16:creationId xmlns:a16="http://schemas.microsoft.com/office/drawing/2014/main" id="{D4CDDB26-E4B8-41F3-A5C1-829A0D448BB4}"/>
                    </a:ext>
                  </a:extLst>
                </p:cNvPr>
                <p:cNvSpPr/>
                <p:nvPr/>
              </p:nvSpPr>
              <p:spPr>
                <a:xfrm>
                  <a:off x="398353" y="905347"/>
                  <a:ext cx="408537" cy="390525"/>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Arial" panose="020B0604020202020204" pitchFamily="34" charset="0"/>
                    </a:rPr>
                    <a:t> </a:t>
                  </a:r>
                </a:p>
              </p:txBody>
            </p:sp>
            <p:cxnSp>
              <p:nvCxnSpPr>
                <p:cNvPr id="56" name="Straight Arrow Connector 55">
                  <a:extLst>
                    <a:ext uri="{FF2B5EF4-FFF2-40B4-BE49-F238E27FC236}">
                      <a16:creationId xmlns:a16="http://schemas.microsoft.com/office/drawing/2014/main" id="{9B3A4648-4525-4848-B733-67285744E8F9}"/>
                    </a:ext>
                  </a:extLst>
                </p:cNvPr>
                <p:cNvCxnSpPr/>
                <p:nvPr/>
              </p:nvCxnSpPr>
              <p:spPr>
                <a:xfrm flipH="1">
                  <a:off x="692590" y="561315"/>
                  <a:ext cx="114300" cy="371475"/>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58219535-E2CD-4087-BAE7-E85096F89371}"/>
                    </a:ext>
                  </a:extLst>
                </p:cNvPr>
                <p:cNvCxnSpPr/>
                <p:nvPr/>
              </p:nvCxnSpPr>
              <p:spPr>
                <a:xfrm>
                  <a:off x="348559" y="561315"/>
                  <a:ext cx="123825" cy="381000"/>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248FC807-194C-4459-881F-B801A2603F55}"/>
                    </a:ext>
                  </a:extLst>
                </p:cNvPr>
                <p:cNvCxnSpPr/>
                <p:nvPr/>
              </p:nvCxnSpPr>
              <p:spPr>
                <a:xfrm flipH="1">
                  <a:off x="380246" y="126748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B04D7E76-E552-4A99-80F2-7F5153AD33FD}"/>
                    </a:ext>
                  </a:extLst>
                </p:cNvPr>
                <p:cNvCxnSpPr/>
                <p:nvPr/>
              </p:nvCxnSpPr>
              <p:spPr>
                <a:xfrm>
                  <a:off x="701644" y="1276539"/>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0" name="Flowchart: Connector 59">
                  <a:extLst>
                    <a:ext uri="{FF2B5EF4-FFF2-40B4-BE49-F238E27FC236}">
                      <a16:creationId xmlns:a16="http://schemas.microsoft.com/office/drawing/2014/main" id="{35CBBDC8-15AD-41F9-B515-D78419A8D891}"/>
                    </a:ext>
                  </a:extLst>
                </p:cNvPr>
                <p:cNvSpPr/>
                <p:nvPr/>
              </p:nvSpPr>
              <p:spPr>
                <a:xfrm>
                  <a:off x="1425921" y="905347"/>
                  <a:ext cx="400050" cy="390525"/>
                </a:xfrm>
                <a:prstGeom prst="flowChartConnector">
                  <a:avLst/>
                </a:prstGeom>
                <a:solidFill>
                  <a:schemeClr val="bg1">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1" name="Straight Arrow Connector 60">
                  <a:extLst>
                    <a:ext uri="{FF2B5EF4-FFF2-40B4-BE49-F238E27FC236}">
                      <a16:creationId xmlns:a16="http://schemas.microsoft.com/office/drawing/2014/main" id="{6DB26E03-5A99-46BD-94DE-D585F576F339}"/>
                    </a:ext>
                  </a:extLst>
                </p:cNvPr>
                <p:cNvCxnSpPr/>
                <p:nvPr/>
              </p:nvCxnSpPr>
              <p:spPr>
                <a:xfrm flipH="1">
                  <a:off x="1724686" y="561315"/>
                  <a:ext cx="114300" cy="371475"/>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D6D3F4B9-2E92-41AC-BA56-20624BADA105}"/>
                    </a:ext>
                  </a:extLst>
                </p:cNvPr>
                <p:cNvCxnSpPr/>
                <p:nvPr/>
              </p:nvCxnSpPr>
              <p:spPr>
                <a:xfrm>
                  <a:off x="1376127" y="561315"/>
                  <a:ext cx="123825" cy="381000"/>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FB20974F-C30A-4E56-BA69-533C874D9966}"/>
                    </a:ext>
                  </a:extLst>
                </p:cNvPr>
                <p:cNvCxnSpPr/>
                <p:nvPr/>
              </p:nvCxnSpPr>
              <p:spPr>
                <a:xfrm flipH="1">
                  <a:off x="1407814" y="126748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E5C6EB99-934F-45FA-86D5-D5C31BD1E8F5}"/>
                    </a:ext>
                  </a:extLst>
                </p:cNvPr>
                <p:cNvCxnSpPr/>
                <p:nvPr/>
              </p:nvCxnSpPr>
              <p:spPr>
                <a:xfrm>
                  <a:off x="1729212" y="1276539"/>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5" name="Flowchart: Connector 64">
                  <a:extLst>
                    <a:ext uri="{FF2B5EF4-FFF2-40B4-BE49-F238E27FC236}">
                      <a16:creationId xmlns:a16="http://schemas.microsoft.com/office/drawing/2014/main" id="{A572B5D3-F97F-4281-A0B5-F6917119D574}"/>
                    </a:ext>
                  </a:extLst>
                </p:cNvPr>
                <p:cNvSpPr/>
                <p:nvPr/>
              </p:nvSpPr>
              <p:spPr>
                <a:xfrm>
                  <a:off x="443620" y="611109"/>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lowchart: Connector 65">
                  <a:extLst>
                    <a:ext uri="{FF2B5EF4-FFF2-40B4-BE49-F238E27FC236}">
                      <a16:creationId xmlns:a16="http://schemas.microsoft.com/office/drawing/2014/main" id="{7D7C3BD7-4E40-40A0-A1E0-536760A3554C}"/>
                    </a:ext>
                  </a:extLst>
                </p:cNvPr>
                <p:cNvSpPr/>
                <p:nvPr/>
              </p:nvSpPr>
              <p:spPr>
                <a:xfrm>
                  <a:off x="552262" y="611109"/>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lowchart: Connector 66">
                  <a:extLst>
                    <a:ext uri="{FF2B5EF4-FFF2-40B4-BE49-F238E27FC236}">
                      <a16:creationId xmlns:a16="http://schemas.microsoft.com/office/drawing/2014/main" id="{5D350253-C7AA-413D-A58C-2F02A0C7203D}"/>
                    </a:ext>
                  </a:extLst>
                </p:cNvPr>
                <p:cNvSpPr/>
                <p:nvPr/>
              </p:nvSpPr>
              <p:spPr>
                <a:xfrm>
                  <a:off x="665430" y="611109"/>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lowchart: Connector 67">
                  <a:extLst>
                    <a:ext uri="{FF2B5EF4-FFF2-40B4-BE49-F238E27FC236}">
                      <a16:creationId xmlns:a16="http://schemas.microsoft.com/office/drawing/2014/main" id="{449C95BE-F2E9-4630-86B6-9AE7DCF7D7A4}"/>
                    </a:ext>
                  </a:extLst>
                </p:cNvPr>
                <p:cNvSpPr/>
                <p:nvPr/>
              </p:nvSpPr>
              <p:spPr>
                <a:xfrm>
                  <a:off x="1475715" y="602055"/>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lowchart: Connector 68">
                  <a:extLst>
                    <a:ext uri="{FF2B5EF4-FFF2-40B4-BE49-F238E27FC236}">
                      <a16:creationId xmlns:a16="http://schemas.microsoft.com/office/drawing/2014/main" id="{5A6C4914-5A63-42F2-BC26-C4A8596B018C}"/>
                    </a:ext>
                  </a:extLst>
                </p:cNvPr>
                <p:cNvSpPr/>
                <p:nvPr/>
              </p:nvSpPr>
              <p:spPr>
                <a:xfrm>
                  <a:off x="1579830" y="602055"/>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lowchart: Connector 69">
                  <a:extLst>
                    <a:ext uri="{FF2B5EF4-FFF2-40B4-BE49-F238E27FC236}">
                      <a16:creationId xmlns:a16="http://schemas.microsoft.com/office/drawing/2014/main" id="{FB50285F-72C4-44C9-8ED7-0B8CDEA07018}"/>
                    </a:ext>
                  </a:extLst>
                </p:cNvPr>
                <p:cNvSpPr/>
                <p:nvPr/>
              </p:nvSpPr>
              <p:spPr>
                <a:xfrm>
                  <a:off x="1692998" y="602055"/>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lowchart: Connector 70">
                  <a:extLst>
                    <a:ext uri="{FF2B5EF4-FFF2-40B4-BE49-F238E27FC236}">
                      <a16:creationId xmlns:a16="http://schemas.microsoft.com/office/drawing/2014/main" id="{8F9CCAE9-EFBD-4E1D-B40E-40B8712CB78B}"/>
                    </a:ext>
                  </a:extLst>
                </p:cNvPr>
                <p:cNvSpPr/>
                <p:nvPr/>
              </p:nvSpPr>
              <p:spPr>
                <a:xfrm>
                  <a:off x="466254"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lowchart: Connector 71">
                  <a:extLst>
                    <a:ext uri="{FF2B5EF4-FFF2-40B4-BE49-F238E27FC236}">
                      <a16:creationId xmlns:a16="http://schemas.microsoft.com/office/drawing/2014/main" id="{2ADF3054-9836-466D-845D-07B57685E2BE}"/>
                    </a:ext>
                  </a:extLst>
                </p:cNvPr>
                <p:cNvSpPr/>
                <p:nvPr/>
              </p:nvSpPr>
              <p:spPr>
                <a:xfrm>
                  <a:off x="570369"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lowchart: Connector 72">
                  <a:extLst>
                    <a:ext uri="{FF2B5EF4-FFF2-40B4-BE49-F238E27FC236}">
                      <a16:creationId xmlns:a16="http://schemas.microsoft.com/office/drawing/2014/main" id="{E4E27A70-E5D5-486C-BC42-10A3596F3F08}"/>
                    </a:ext>
                  </a:extLst>
                </p:cNvPr>
                <p:cNvSpPr/>
                <p:nvPr/>
              </p:nvSpPr>
              <p:spPr>
                <a:xfrm>
                  <a:off x="683537"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lowchart: Connector 73">
                  <a:extLst>
                    <a:ext uri="{FF2B5EF4-FFF2-40B4-BE49-F238E27FC236}">
                      <a16:creationId xmlns:a16="http://schemas.microsoft.com/office/drawing/2014/main" id="{BAEE42DD-D935-4830-BE61-842D452B7B63}"/>
                    </a:ext>
                  </a:extLst>
                </p:cNvPr>
                <p:cNvSpPr/>
                <p:nvPr/>
              </p:nvSpPr>
              <p:spPr>
                <a:xfrm>
                  <a:off x="1493822"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lowchart: Connector 74">
                  <a:extLst>
                    <a:ext uri="{FF2B5EF4-FFF2-40B4-BE49-F238E27FC236}">
                      <a16:creationId xmlns:a16="http://schemas.microsoft.com/office/drawing/2014/main" id="{6B5097A7-D9A2-4B81-8A87-4FD0436C1AAD}"/>
                    </a:ext>
                  </a:extLst>
                </p:cNvPr>
                <p:cNvSpPr/>
                <p:nvPr/>
              </p:nvSpPr>
              <p:spPr>
                <a:xfrm>
                  <a:off x="1597937"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lowchart: Connector 75">
                  <a:extLst>
                    <a:ext uri="{FF2B5EF4-FFF2-40B4-BE49-F238E27FC236}">
                      <a16:creationId xmlns:a16="http://schemas.microsoft.com/office/drawing/2014/main" id="{55D66465-B3AD-4DA6-A01D-1631A461670E}"/>
                    </a:ext>
                  </a:extLst>
                </p:cNvPr>
                <p:cNvSpPr/>
                <p:nvPr/>
              </p:nvSpPr>
              <p:spPr>
                <a:xfrm>
                  <a:off x="1711105"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Rectangle: Rounded Corners 76">
                  <a:extLst>
                    <a:ext uri="{FF2B5EF4-FFF2-40B4-BE49-F238E27FC236}">
                      <a16:creationId xmlns:a16="http://schemas.microsoft.com/office/drawing/2014/main" id="{18D8C40B-965F-4D55-99CD-C0727D5321E6}"/>
                    </a:ext>
                  </a:extLst>
                </p:cNvPr>
                <p:cNvSpPr/>
                <p:nvPr/>
              </p:nvSpPr>
              <p:spPr>
                <a:xfrm>
                  <a:off x="199177" y="208230"/>
                  <a:ext cx="771525" cy="15525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Rectangle: Rounded Corners 77">
                  <a:extLst>
                    <a:ext uri="{FF2B5EF4-FFF2-40B4-BE49-F238E27FC236}">
                      <a16:creationId xmlns:a16="http://schemas.microsoft.com/office/drawing/2014/main" id="{7A9C71AB-916A-4374-8527-72085EF4524B}"/>
                    </a:ext>
                  </a:extLst>
                </p:cNvPr>
                <p:cNvSpPr/>
                <p:nvPr/>
              </p:nvSpPr>
              <p:spPr>
                <a:xfrm>
                  <a:off x="1226745" y="208230"/>
                  <a:ext cx="771525" cy="1562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Text Box 65">
                  <a:extLst>
                    <a:ext uri="{FF2B5EF4-FFF2-40B4-BE49-F238E27FC236}">
                      <a16:creationId xmlns:a16="http://schemas.microsoft.com/office/drawing/2014/main" id="{72798645-D0E0-43CC-8FC3-545F7EDC2718}"/>
                    </a:ext>
                  </a:extLst>
                </p:cNvPr>
                <p:cNvSpPr txBox="1"/>
                <p:nvPr/>
              </p:nvSpPr>
              <p:spPr>
                <a:xfrm>
                  <a:off x="199178" y="195422"/>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1</a:t>
                  </a:r>
                </a:p>
              </p:txBody>
            </p:sp>
            <p:sp>
              <p:nvSpPr>
                <p:cNvPr id="80" name="Text Box 66">
                  <a:extLst>
                    <a:ext uri="{FF2B5EF4-FFF2-40B4-BE49-F238E27FC236}">
                      <a16:creationId xmlns:a16="http://schemas.microsoft.com/office/drawing/2014/main" id="{8FC590F2-3341-4CD1-B358-11D0EA979304}"/>
                    </a:ext>
                  </a:extLst>
                </p:cNvPr>
                <p:cNvSpPr txBox="1"/>
                <p:nvPr/>
              </p:nvSpPr>
              <p:spPr>
                <a:xfrm>
                  <a:off x="1226745" y="190123"/>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2</a:t>
                  </a:r>
                </a:p>
              </p:txBody>
            </p:sp>
          </p:grpSp>
          <p:sp>
            <p:nvSpPr>
              <p:cNvPr id="51" name="Oval 50">
                <a:extLst>
                  <a:ext uri="{FF2B5EF4-FFF2-40B4-BE49-F238E27FC236}">
                    <a16:creationId xmlns:a16="http://schemas.microsoft.com/office/drawing/2014/main" id="{2E9FF33C-1145-4FE8-B64F-0A19EC9EE30D}"/>
                  </a:ext>
                </a:extLst>
              </p:cNvPr>
              <p:cNvSpPr/>
              <p:nvPr/>
            </p:nvSpPr>
            <p:spPr>
              <a:xfrm>
                <a:off x="1129553" y="302042"/>
                <a:ext cx="61886" cy="5836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 name="Oval 51">
                <a:extLst>
                  <a:ext uri="{FF2B5EF4-FFF2-40B4-BE49-F238E27FC236}">
                    <a16:creationId xmlns:a16="http://schemas.microsoft.com/office/drawing/2014/main" id="{007486FA-E647-45A2-A733-80D23A565E47}"/>
                  </a:ext>
                </a:extLst>
              </p:cNvPr>
              <p:cNvSpPr/>
              <p:nvPr/>
            </p:nvSpPr>
            <p:spPr>
              <a:xfrm>
                <a:off x="1129553" y="401343"/>
                <a:ext cx="61886" cy="58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Text Box 245">
                <a:extLst>
                  <a:ext uri="{FF2B5EF4-FFF2-40B4-BE49-F238E27FC236}">
                    <a16:creationId xmlns:a16="http://schemas.microsoft.com/office/drawing/2014/main" id="{9DF87B48-4507-46BE-8A0B-68EF530706ED}"/>
                  </a:ext>
                </a:extLst>
              </p:cNvPr>
              <p:cNvSpPr txBox="1"/>
              <p:nvPr/>
            </p:nvSpPr>
            <p:spPr>
              <a:xfrm>
                <a:off x="1153078" y="230528"/>
                <a:ext cx="388582"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Mirror</a:t>
                </a:r>
              </a:p>
            </p:txBody>
          </p:sp>
          <p:sp>
            <p:nvSpPr>
              <p:cNvPr id="54" name="Text Box 246">
                <a:extLst>
                  <a:ext uri="{FF2B5EF4-FFF2-40B4-BE49-F238E27FC236}">
                    <a16:creationId xmlns:a16="http://schemas.microsoft.com/office/drawing/2014/main" id="{CD042D27-0090-438F-A887-7EB7288533F7}"/>
                  </a:ext>
                </a:extLst>
              </p:cNvPr>
              <p:cNvSpPr txBox="1"/>
              <p:nvPr/>
            </p:nvSpPr>
            <p:spPr>
              <a:xfrm>
                <a:off x="1157990" y="331226"/>
                <a:ext cx="422031"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Local</a:t>
                </a:r>
              </a:p>
            </p:txBody>
          </p:sp>
        </p:grpSp>
        <p:cxnSp>
          <p:nvCxnSpPr>
            <p:cNvPr id="168" name="Straight Arrow Connector 167">
              <a:extLst>
                <a:ext uri="{FF2B5EF4-FFF2-40B4-BE49-F238E27FC236}">
                  <a16:creationId xmlns:a16="http://schemas.microsoft.com/office/drawing/2014/main" id="{7DA02EE5-78B7-409E-BD66-5EA7B0E95662}"/>
                </a:ext>
              </a:extLst>
            </p:cNvPr>
            <p:cNvCxnSpPr>
              <a:cxnSpLocks/>
            </p:cNvCxnSpPr>
            <p:nvPr/>
          </p:nvCxnSpPr>
          <p:spPr>
            <a:xfrm flipH="1">
              <a:off x="6235510" y="4575770"/>
              <a:ext cx="807777" cy="6504"/>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grpSp>
      <p:grpSp>
        <p:nvGrpSpPr>
          <p:cNvPr id="275" name="Group 274">
            <a:extLst>
              <a:ext uri="{FF2B5EF4-FFF2-40B4-BE49-F238E27FC236}">
                <a16:creationId xmlns:a16="http://schemas.microsoft.com/office/drawing/2014/main" id="{D4C50565-6352-4D04-9AAF-69BA7C7130AE}"/>
              </a:ext>
            </a:extLst>
          </p:cNvPr>
          <p:cNvGrpSpPr/>
          <p:nvPr/>
        </p:nvGrpSpPr>
        <p:grpSpPr>
          <a:xfrm>
            <a:off x="4628718" y="1918661"/>
            <a:ext cx="4379055" cy="3449614"/>
            <a:chOff x="2156035" y="3481494"/>
            <a:chExt cx="4379055" cy="3449614"/>
          </a:xfrm>
        </p:grpSpPr>
        <p:grpSp>
          <p:nvGrpSpPr>
            <p:cNvPr id="240" name="Group 239">
              <a:extLst>
                <a:ext uri="{FF2B5EF4-FFF2-40B4-BE49-F238E27FC236}">
                  <a16:creationId xmlns:a16="http://schemas.microsoft.com/office/drawing/2014/main" id="{B09BF0D8-8B2C-4B00-9604-B4A5714C7D6C}"/>
                </a:ext>
              </a:extLst>
            </p:cNvPr>
            <p:cNvGrpSpPr/>
            <p:nvPr/>
          </p:nvGrpSpPr>
          <p:grpSpPr>
            <a:xfrm>
              <a:off x="2156035" y="3481494"/>
              <a:ext cx="4379055" cy="3449614"/>
              <a:chOff x="0" y="230528"/>
              <a:chExt cx="2609506" cy="2334757"/>
            </a:xfrm>
          </p:grpSpPr>
          <p:grpSp>
            <p:nvGrpSpPr>
              <p:cNvPr id="242" name="Group 241">
                <a:extLst>
                  <a:ext uri="{FF2B5EF4-FFF2-40B4-BE49-F238E27FC236}">
                    <a16:creationId xmlns:a16="http://schemas.microsoft.com/office/drawing/2014/main" id="{BE2DDCA4-35D5-41FC-A117-5EB120F78CA2}"/>
                  </a:ext>
                </a:extLst>
              </p:cNvPr>
              <p:cNvGrpSpPr/>
              <p:nvPr/>
            </p:nvGrpSpPr>
            <p:grpSpPr>
              <a:xfrm>
                <a:off x="0" y="268940"/>
                <a:ext cx="2609506" cy="2296345"/>
                <a:chOff x="0" y="0"/>
                <a:chExt cx="2228850" cy="1943100"/>
              </a:xfrm>
            </p:grpSpPr>
            <p:sp>
              <p:nvSpPr>
                <p:cNvPr id="247" name="Rectangle: Rounded Corners 246">
                  <a:extLst>
                    <a:ext uri="{FF2B5EF4-FFF2-40B4-BE49-F238E27FC236}">
                      <a16:creationId xmlns:a16="http://schemas.microsoft.com/office/drawing/2014/main" id="{C8733F38-33B2-483D-81EA-F5EB04A59DEB}"/>
                    </a:ext>
                  </a:extLst>
                </p:cNvPr>
                <p:cNvSpPr/>
                <p:nvPr/>
              </p:nvSpPr>
              <p:spPr>
                <a:xfrm>
                  <a:off x="0" y="0"/>
                  <a:ext cx="2228850" cy="194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8" name="Flowchart: Connector 247">
                  <a:extLst>
                    <a:ext uri="{FF2B5EF4-FFF2-40B4-BE49-F238E27FC236}">
                      <a16:creationId xmlns:a16="http://schemas.microsoft.com/office/drawing/2014/main" id="{118FE610-6804-428A-BD0C-BD3BE8109191}"/>
                    </a:ext>
                  </a:extLst>
                </p:cNvPr>
                <p:cNvSpPr/>
                <p:nvPr/>
              </p:nvSpPr>
              <p:spPr>
                <a:xfrm>
                  <a:off x="398353" y="905347"/>
                  <a:ext cx="408537" cy="390525"/>
                </a:xfrm>
                <a:prstGeom prst="flowChartConnector">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Arial" panose="020B0604020202020204" pitchFamily="34" charset="0"/>
                    </a:rPr>
                    <a:t> </a:t>
                  </a:r>
                </a:p>
              </p:txBody>
            </p:sp>
            <p:cxnSp>
              <p:nvCxnSpPr>
                <p:cNvPr id="249" name="Straight Arrow Connector 248">
                  <a:extLst>
                    <a:ext uri="{FF2B5EF4-FFF2-40B4-BE49-F238E27FC236}">
                      <a16:creationId xmlns:a16="http://schemas.microsoft.com/office/drawing/2014/main" id="{EA493B67-1DC8-45B7-ACD6-704E4EB8D119}"/>
                    </a:ext>
                  </a:extLst>
                </p:cNvPr>
                <p:cNvCxnSpPr/>
                <p:nvPr/>
              </p:nvCxnSpPr>
              <p:spPr>
                <a:xfrm flipH="1">
                  <a:off x="692590" y="561315"/>
                  <a:ext cx="114300" cy="371475"/>
                </a:xfrm>
                <a:prstGeom prst="straightConnector1">
                  <a:avLst/>
                </a:prstGeom>
                <a:solidFill>
                  <a:schemeClr val="tx1"/>
                </a:solidFill>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0" name="Straight Arrow Connector 249">
                  <a:extLst>
                    <a:ext uri="{FF2B5EF4-FFF2-40B4-BE49-F238E27FC236}">
                      <a16:creationId xmlns:a16="http://schemas.microsoft.com/office/drawing/2014/main" id="{4FE403F3-A927-4110-A35D-068EE7F67F01}"/>
                    </a:ext>
                  </a:extLst>
                </p:cNvPr>
                <p:cNvCxnSpPr/>
                <p:nvPr/>
              </p:nvCxnSpPr>
              <p:spPr>
                <a:xfrm>
                  <a:off x="348559" y="561315"/>
                  <a:ext cx="123825" cy="381000"/>
                </a:xfrm>
                <a:prstGeom prst="straightConnector1">
                  <a:avLst/>
                </a:prstGeom>
                <a:solidFill>
                  <a:schemeClr val="tx1"/>
                </a:solidFill>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1" name="Straight Arrow Connector 250">
                  <a:extLst>
                    <a:ext uri="{FF2B5EF4-FFF2-40B4-BE49-F238E27FC236}">
                      <a16:creationId xmlns:a16="http://schemas.microsoft.com/office/drawing/2014/main" id="{593BADD5-492C-4AF6-8F5B-5B247750231C}"/>
                    </a:ext>
                  </a:extLst>
                </p:cNvPr>
                <p:cNvCxnSpPr/>
                <p:nvPr/>
              </p:nvCxnSpPr>
              <p:spPr>
                <a:xfrm flipH="1">
                  <a:off x="380246" y="126748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2" name="Straight Arrow Connector 251">
                  <a:extLst>
                    <a:ext uri="{FF2B5EF4-FFF2-40B4-BE49-F238E27FC236}">
                      <a16:creationId xmlns:a16="http://schemas.microsoft.com/office/drawing/2014/main" id="{D8DD3A9C-792B-4FCE-9EFB-B194BF697044}"/>
                    </a:ext>
                  </a:extLst>
                </p:cNvPr>
                <p:cNvCxnSpPr/>
                <p:nvPr/>
              </p:nvCxnSpPr>
              <p:spPr>
                <a:xfrm>
                  <a:off x="701644" y="1276539"/>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53" name="Flowchart: Connector 252">
                  <a:extLst>
                    <a:ext uri="{FF2B5EF4-FFF2-40B4-BE49-F238E27FC236}">
                      <a16:creationId xmlns:a16="http://schemas.microsoft.com/office/drawing/2014/main" id="{4FF9481D-3B69-4BCA-9B37-3A928A2CE82E}"/>
                    </a:ext>
                  </a:extLst>
                </p:cNvPr>
                <p:cNvSpPr/>
                <p:nvPr/>
              </p:nvSpPr>
              <p:spPr>
                <a:xfrm>
                  <a:off x="1425921" y="905347"/>
                  <a:ext cx="400050" cy="390525"/>
                </a:xfrm>
                <a:prstGeom prst="flowChartConnector">
                  <a:avLst/>
                </a:prstGeom>
                <a:solidFill>
                  <a:schemeClr val="bg1">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54" name="Straight Arrow Connector 253">
                  <a:extLst>
                    <a:ext uri="{FF2B5EF4-FFF2-40B4-BE49-F238E27FC236}">
                      <a16:creationId xmlns:a16="http://schemas.microsoft.com/office/drawing/2014/main" id="{F2DE4E14-67E1-4513-AD3C-2BC795BC9806}"/>
                    </a:ext>
                  </a:extLst>
                </p:cNvPr>
                <p:cNvCxnSpPr/>
                <p:nvPr/>
              </p:nvCxnSpPr>
              <p:spPr>
                <a:xfrm flipH="1">
                  <a:off x="1724686" y="561315"/>
                  <a:ext cx="114300" cy="371475"/>
                </a:xfrm>
                <a:prstGeom prst="straightConnector1">
                  <a:avLst/>
                </a:prstGeom>
                <a:solidFill>
                  <a:schemeClr val="tx1"/>
                </a:solidFill>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5" name="Straight Arrow Connector 254">
                  <a:extLst>
                    <a:ext uri="{FF2B5EF4-FFF2-40B4-BE49-F238E27FC236}">
                      <a16:creationId xmlns:a16="http://schemas.microsoft.com/office/drawing/2014/main" id="{689ABBB3-B004-4826-9CA2-C6329DB7887E}"/>
                    </a:ext>
                  </a:extLst>
                </p:cNvPr>
                <p:cNvCxnSpPr/>
                <p:nvPr/>
              </p:nvCxnSpPr>
              <p:spPr>
                <a:xfrm>
                  <a:off x="1376127" y="561315"/>
                  <a:ext cx="123825" cy="381000"/>
                </a:xfrm>
                <a:prstGeom prst="straightConnector1">
                  <a:avLst/>
                </a:prstGeom>
                <a:solidFill>
                  <a:schemeClr val="tx1"/>
                </a:solidFill>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6" name="Straight Arrow Connector 255">
                  <a:extLst>
                    <a:ext uri="{FF2B5EF4-FFF2-40B4-BE49-F238E27FC236}">
                      <a16:creationId xmlns:a16="http://schemas.microsoft.com/office/drawing/2014/main" id="{7AFCF507-29EE-45AF-9473-B54CFB38FE0D}"/>
                    </a:ext>
                  </a:extLst>
                </p:cNvPr>
                <p:cNvCxnSpPr/>
                <p:nvPr/>
              </p:nvCxnSpPr>
              <p:spPr>
                <a:xfrm flipH="1">
                  <a:off x="1407814" y="126748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7" name="Straight Arrow Connector 256">
                  <a:extLst>
                    <a:ext uri="{FF2B5EF4-FFF2-40B4-BE49-F238E27FC236}">
                      <a16:creationId xmlns:a16="http://schemas.microsoft.com/office/drawing/2014/main" id="{1637D625-F55E-4AFF-A83F-A2963622DDEC}"/>
                    </a:ext>
                  </a:extLst>
                </p:cNvPr>
                <p:cNvCxnSpPr/>
                <p:nvPr/>
              </p:nvCxnSpPr>
              <p:spPr>
                <a:xfrm>
                  <a:off x="1729212" y="1276539"/>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58" name="Flowchart: Connector 257">
                  <a:extLst>
                    <a:ext uri="{FF2B5EF4-FFF2-40B4-BE49-F238E27FC236}">
                      <a16:creationId xmlns:a16="http://schemas.microsoft.com/office/drawing/2014/main" id="{72F2A27F-521D-41C2-AA40-7A7A0D7218EA}"/>
                    </a:ext>
                  </a:extLst>
                </p:cNvPr>
                <p:cNvSpPr/>
                <p:nvPr/>
              </p:nvSpPr>
              <p:spPr>
                <a:xfrm>
                  <a:off x="443620" y="611109"/>
                  <a:ext cx="47625" cy="5715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9" name="Flowchart: Connector 258">
                  <a:extLst>
                    <a:ext uri="{FF2B5EF4-FFF2-40B4-BE49-F238E27FC236}">
                      <a16:creationId xmlns:a16="http://schemas.microsoft.com/office/drawing/2014/main" id="{631BD107-1317-4583-AEC4-D4DDA8C7D317}"/>
                    </a:ext>
                  </a:extLst>
                </p:cNvPr>
                <p:cNvSpPr/>
                <p:nvPr/>
              </p:nvSpPr>
              <p:spPr>
                <a:xfrm>
                  <a:off x="552262" y="611109"/>
                  <a:ext cx="47625" cy="5715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0" name="Flowchart: Connector 259">
                  <a:extLst>
                    <a:ext uri="{FF2B5EF4-FFF2-40B4-BE49-F238E27FC236}">
                      <a16:creationId xmlns:a16="http://schemas.microsoft.com/office/drawing/2014/main" id="{3872FB6D-78BC-482D-9BF0-9E9A89825F22}"/>
                    </a:ext>
                  </a:extLst>
                </p:cNvPr>
                <p:cNvSpPr/>
                <p:nvPr/>
              </p:nvSpPr>
              <p:spPr>
                <a:xfrm>
                  <a:off x="665430" y="611109"/>
                  <a:ext cx="47625" cy="5715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1" name="Flowchart: Connector 260">
                  <a:extLst>
                    <a:ext uri="{FF2B5EF4-FFF2-40B4-BE49-F238E27FC236}">
                      <a16:creationId xmlns:a16="http://schemas.microsoft.com/office/drawing/2014/main" id="{AA160CE1-40F6-44F9-9944-9EE1E57ED5F7}"/>
                    </a:ext>
                  </a:extLst>
                </p:cNvPr>
                <p:cNvSpPr/>
                <p:nvPr/>
              </p:nvSpPr>
              <p:spPr>
                <a:xfrm>
                  <a:off x="1475715" y="602055"/>
                  <a:ext cx="47625" cy="5715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2" name="Flowchart: Connector 261">
                  <a:extLst>
                    <a:ext uri="{FF2B5EF4-FFF2-40B4-BE49-F238E27FC236}">
                      <a16:creationId xmlns:a16="http://schemas.microsoft.com/office/drawing/2014/main" id="{ABD0E04E-F517-4AF1-966A-DC84688B8BC4}"/>
                    </a:ext>
                  </a:extLst>
                </p:cNvPr>
                <p:cNvSpPr/>
                <p:nvPr/>
              </p:nvSpPr>
              <p:spPr>
                <a:xfrm>
                  <a:off x="1579830" y="602055"/>
                  <a:ext cx="47625" cy="5715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3" name="Flowchart: Connector 262">
                  <a:extLst>
                    <a:ext uri="{FF2B5EF4-FFF2-40B4-BE49-F238E27FC236}">
                      <a16:creationId xmlns:a16="http://schemas.microsoft.com/office/drawing/2014/main" id="{508CE9D2-5325-4FB1-B7D2-32317154AA34}"/>
                    </a:ext>
                  </a:extLst>
                </p:cNvPr>
                <p:cNvSpPr/>
                <p:nvPr/>
              </p:nvSpPr>
              <p:spPr>
                <a:xfrm>
                  <a:off x="1692998" y="602055"/>
                  <a:ext cx="47625" cy="5715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4" name="Flowchart: Connector 263">
                  <a:extLst>
                    <a:ext uri="{FF2B5EF4-FFF2-40B4-BE49-F238E27FC236}">
                      <a16:creationId xmlns:a16="http://schemas.microsoft.com/office/drawing/2014/main" id="{80C8EAD7-67B7-44D8-AE7D-0E2F8B1BEA97}"/>
                    </a:ext>
                  </a:extLst>
                </p:cNvPr>
                <p:cNvSpPr/>
                <p:nvPr/>
              </p:nvSpPr>
              <p:spPr>
                <a:xfrm>
                  <a:off x="466254"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5" name="Flowchart: Connector 264">
                  <a:extLst>
                    <a:ext uri="{FF2B5EF4-FFF2-40B4-BE49-F238E27FC236}">
                      <a16:creationId xmlns:a16="http://schemas.microsoft.com/office/drawing/2014/main" id="{101F1740-DD58-4581-8AC2-D3784FF1954C}"/>
                    </a:ext>
                  </a:extLst>
                </p:cNvPr>
                <p:cNvSpPr/>
                <p:nvPr/>
              </p:nvSpPr>
              <p:spPr>
                <a:xfrm>
                  <a:off x="570369"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6" name="Flowchart: Connector 265">
                  <a:extLst>
                    <a:ext uri="{FF2B5EF4-FFF2-40B4-BE49-F238E27FC236}">
                      <a16:creationId xmlns:a16="http://schemas.microsoft.com/office/drawing/2014/main" id="{F4CB1528-2CB1-4A91-B2D5-A71C802D964E}"/>
                    </a:ext>
                  </a:extLst>
                </p:cNvPr>
                <p:cNvSpPr/>
                <p:nvPr/>
              </p:nvSpPr>
              <p:spPr>
                <a:xfrm>
                  <a:off x="683537" y="1484768"/>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7" name="Flowchart: Connector 266">
                  <a:extLst>
                    <a:ext uri="{FF2B5EF4-FFF2-40B4-BE49-F238E27FC236}">
                      <a16:creationId xmlns:a16="http://schemas.microsoft.com/office/drawing/2014/main" id="{900BFF47-65B7-4C7D-BB3E-D1DDAC41A4E3}"/>
                    </a:ext>
                  </a:extLst>
                </p:cNvPr>
                <p:cNvSpPr/>
                <p:nvPr/>
              </p:nvSpPr>
              <p:spPr>
                <a:xfrm>
                  <a:off x="1493822"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8" name="Flowchart: Connector 267">
                  <a:extLst>
                    <a:ext uri="{FF2B5EF4-FFF2-40B4-BE49-F238E27FC236}">
                      <a16:creationId xmlns:a16="http://schemas.microsoft.com/office/drawing/2014/main" id="{FA3F6ED6-2EA6-473A-88EE-DE534CE35575}"/>
                    </a:ext>
                  </a:extLst>
                </p:cNvPr>
                <p:cNvSpPr/>
                <p:nvPr/>
              </p:nvSpPr>
              <p:spPr>
                <a:xfrm>
                  <a:off x="1597937"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9" name="Flowchart: Connector 268">
                  <a:extLst>
                    <a:ext uri="{FF2B5EF4-FFF2-40B4-BE49-F238E27FC236}">
                      <a16:creationId xmlns:a16="http://schemas.microsoft.com/office/drawing/2014/main" id="{0911946C-34F9-4BA6-9010-62A37C686EE5}"/>
                    </a:ext>
                  </a:extLst>
                </p:cNvPr>
                <p:cNvSpPr/>
                <p:nvPr/>
              </p:nvSpPr>
              <p:spPr>
                <a:xfrm>
                  <a:off x="1711105" y="150287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 name="Rectangle: Rounded Corners 269">
                  <a:extLst>
                    <a:ext uri="{FF2B5EF4-FFF2-40B4-BE49-F238E27FC236}">
                      <a16:creationId xmlns:a16="http://schemas.microsoft.com/office/drawing/2014/main" id="{9DBBFF94-837B-496B-BF3B-3BC1ED19018D}"/>
                    </a:ext>
                  </a:extLst>
                </p:cNvPr>
                <p:cNvSpPr/>
                <p:nvPr/>
              </p:nvSpPr>
              <p:spPr>
                <a:xfrm>
                  <a:off x="199177" y="208230"/>
                  <a:ext cx="771525" cy="15525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 name="Rectangle: Rounded Corners 270">
                  <a:extLst>
                    <a:ext uri="{FF2B5EF4-FFF2-40B4-BE49-F238E27FC236}">
                      <a16:creationId xmlns:a16="http://schemas.microsoft.com/office/drawing/2014/main" id="{A33A431B-E7EA-498B-9CA0-5A6F09D94470}"/>
                    </a:ext>
                  </a:extLst>
                </p:cNvPr>
                <p:cNvSpPr/>
                <p:nvPr/>
              </p:nvSpPr>
              <p:spPr>
                <a:xfrm>
                  <a:off x="1226745" y="208230"/>
                  <a:ext cx="771525" cy="1562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2" name="Text Box 65">
                  <a:extLst>
                    <a:ext uri="{FF2B5EF4-FFF2-40B4-BE49-F238E27FC236}">
                      <a16:creationId xmlns:a16="http://schemas.microsoft.com/office/drawing/2014/main" id="{1465F14C-3885-4A53-8152-E7C707E30D3D}"/>
                    </a:ext>
                  </a:extLst>
                </p:cNvPr>
                <p:cNvSpPr txBox="1"/>
                <p:nvPr/>
              </p:nvSpPr>
              <p:spPr>
                <a:xfrm>
                  <a:off x="199178" y="195422"/>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1</a:t>
                  </a:r>
                </a:p>
              </p:txBody>
            </p:sp>
            <p:sp>
              <p:nvSpPr>
                <p:cNvPr id="273" name="Text Box 66">
                  <a:extLst>
                    <a:ext uri="{FF2B5EF4-FFF2-40B4-BE49-F238E27FC236}">
                      <a16:creationId xmlns:a16="http://schemas.microsoft.com/office/drawing/2014/main" id="{3B0584F5-00DF-4A4C-B749-C976D8820103}"/>
                    </a:ext>
                  </a:extLst>
                </p:cNvPr>
                <p:cNvSpPr txBox="1"/>
                <p:nvPr/>
              </p:nvSpPr>
              <p:spPr>
                <a:xfrm>
                  <a:off x="1226745" y="190123"/>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2</a:t>
                  </a:r>
                </a:p>
              </p:txBody>
            </p:sp>
          </p:grpSp>
          <p:sp>
            <p:nvSpPr>
              <p:cNvPr id="243" name="Oval 242">
                <a:extLst>
                  <a:ext uri="{FF2B5EF4-FFF2-40B4-BE49-F238E27FC236}">
                    <a16:creationId xmlns:a16="http://schemas.microsoft.com/office/drawing/2014/main" id="{764F00BC-E236-4D1C-A753-31CC13ECDDE3}"/>
                  </a:ext>
                </a:extLst>
              </p:cNvPr>
              <p:cNvSpPr/>
              <p:nvPr/>
            </p:nvSpPr>
            <p:spPr>
              <a:xfrm>
                <a:off x="1129553" y="302042"/>
                <a:ext cx="61886" cy="5836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4" name="Oval 243">
                <a:extLst>
                  <a:ext uri="{FF2B5EF4-FFF2-40B4-BE49-F238E27FC236}">
                    <a16:creationId xmlns:a16="http://schemas.microsoft.com/office/drawing/2014/main" id="{FEF60A95-23B0-440F-B66E-2BD47725AEC0}"/>
                  </a:ext>
                </a:extLst>
              </p:cNvPr>
              <p:cNvSpPr/>
              <p:nvPr/>
            </p:nvSpPr>
            <p:spPr>
              <a:xfrm>
                <a:off x="1129553" y="401343"/>
                <a:ext cx="61886" cy="58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 name="Text Box 245">
                <a:extLst>
                  <a:ext uri="{FF2B5EF4-FFF2-40B4-BE49-F238E27FC236}">
                    <a16:creationId xmlns:a16="http://schemas.microsoft.com/office/drawing/2014/main" id="{0D578528-5813-4203-A10A-67E7BD9549C5}"/>
                  </a:ext>
                </a:extLst>
              </p:cNvPr>
              <p:cNvSpPr txBox="1"/>
              <p:nvPr/>
            </p:nvSpPr>
            <p:spPr>
              <a:xfrm>
                <a:off x="1153078" y="230528"/>
                <a:ext cx="388582"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Mirror</a:t>
                </a:r>
              </a:p>
            </p:txBody>
          </p:sp>
          <p:sp>
            <p:nvSpPr>
              <p:cNvPr id="246" name="Text Box 246">
                <a:extLst>
                  <a:ext uri="{FF2B5EF4-FFF2-40B4-BE49-F238E27FC236}">
                    <a16:creationId xmlns:a16="http://schemas.microsoft.com/office/drawing/2014/main" id="{0AFB017A-3558-4DBE-B85E-E9EB00D213D4}"/>
                  </a:ext>
                </a:extLst>
              </p:cNvPr>
              <p:cNvSpPr txBox="1"/>
              <p:nvPr/>
            </p:nvSpPr>
            <p:spPr>
              <a:xfrm>
                <a:off x="1157990" y="331226"/>
                <a:ext cx="422031"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Local</a:t>
                </a:r>
              </a:p>
            </p:txBody>
          </p:sp>
        </p:grpSp>
        <p:cxnSp>
          <p:nvCxnSpPr>
            <p:cNvPr id="274" name="Straight Arrow Connector 273">
              <a:extLst>
                <a:ext uri="{FF2B5EF4-FFF2-40B4-BE49-F238E27FC236}">
                  <a16:creationId xmlns:a16="http://schemas.microsoft.com/office/drawing/2014/main" id="{7FD11B4B-A1B7-4D4D-B63D-29274B864AC8}"/>
                </a:ext>
              </a:extLst>
            </p:cNvPr>
            <p:cNvCxnSpPr>
              <a:cxnSpLocks/>
            </p:cNvCxnSpPr>
            <p:nvPr/>
          </p:nvCxnSpPr>
          <p:spPr>
            <a:xfrm flipV="1">
              <a:off x="3892492" y="5780016"/>
              <a:ext cx="836056" cy="1"/>
            </a:xfrm>
            <a:prstGeom prst="straightConnector1">
              <a:avLst/>
            </a:prstGeom>
            <a:solidFill>
              <a:schemeClr val="accent3"/>
            </a:solidFill>
            <a:ln w="57150">
              <a:solidFill>
                <a:schemeClr val="accent6"/>
              </a:solidFill>
              <a:tailEnd type="triangle"/>
            </a:ln>
          </p:spPr>
          <p:style>
            <a:lnRef idx="1">
              <a:schemeClr val="dk1"/>
            </a:lnRef>
            <a:fillRef idx="0">
              <a:schemeClr val="dk1"/>
            </a:fillRef>
            <a:effectRef idx="0">
              <a:schemeClr val="dk1"/>
            </a:effectRef>
            <a:fontRef idx="minor">
              <a:schemeClr val="tx1"/>
            </a:fontRef>
          </p:style>
        </p:cxnSp>
      </p:grpSp>
      <p:grpSp>
        <p:nvGrpSpPr>
          <p:cNvPr id="320" name="Group 319">
            <a:extLst>
              <a:ext uri="{FF2B5EF4-FFF2-40B4-BE49-F238E27FC236}">
                <a16:creationId xmlns:a16="http://schemas.microsoft.com/office/drawing/2014/main" id="{1EFA3E3A-A6BB-45ED-9E88-416B5F8E4767}"/>
              </a:ext>
            </a:extLst>
          </p:cNvPr>
          <p:cNvGrpSpPr/>
          <p:nvPr/>
        </p:nvGrpSpPr>
        <p:grpSpPr>
          <a:xfrm>
            <a:off x="4627880" y="1917180"/>
            <a:ext cx="4379055" cy="3449616"/>
            <a:chOff x="4519234" y="1926192"/>
            <a:chExt cx="4379055" cy="3449616"/>
          </a:xfrm>
        </p:grpSpPr>
        <p:grpSp>
          <p:nvGrpSpPr>
            <p:cNvPr id="276" name="Group 275">
              <a:extLst>
                <a:ext uri="{FF2B5EF4-FFF2-40B4-BE49-F238E27FC236}">
                  <a16:creationId xmlns:a16="http://schemas.microsoft.com/office/drawing/2014/main" id="{B8EDBE99-F182-4825-80DD-7B6738FD1622}"/>
                </a:ext>
              </a:extLst>
            </p:cNvPr>
            <p:cNvGrpSpPr/>
            <p:nvPr/>
          </p:nvGrpSpPr>
          <p:grpSpPr>
            <a:xfrm>
              <a:off x="4519234" y="1926192"/>
              <a:ext cx="4379055" cy="3449616"/>
              <a:chOff x="0" y="230528"/>
              <a:chExt cx="2609507" cy="2334758"/>
            </a:xfrm>
          </p:grpSpPr>
          <p:grpSp>
            <p:nvGrpSpPr>
              <p:cNvPr id="277" name="Group 276">
                <a:extLst>
                  <a:ext uri="{FF2B5EF4-FFF2-40B4-BE49-F238E27FC236}">
                    <a16:creationId xmlns:a16="http://schemas.microsoft.com/office/drawing/2014/main" id="{25AD57DA-76BE-4029-B284-1C57830FD02C}"/>
                  </a:ext>
                </a:extLst>
              </p:cNvPr>
              <p:cNvGrpSpPr/>
              <p:nvPr/>
            </p:nvGrpSpPr>
            <p:grpSpPr>
              <a:xfrm>
                <a:off x="0" y="268941"/>
                <a:ext cx="2609507" cy="2296345"/>
                <a:chOff x="0" y="1"/>
                <a:chExt cx="2228850" cy="1943100"/>
              </a:xfrm>
            </p:grpSpPr>
            <p:sp>
              <p:nvSpPr>
                <p:cNvPr id="282" name="Rectangle: Rounded Corners 281">
                  <a:extLst>
                    <a:ext uri="{FF2B5EF4-FFF2-40B4-BE49-F238E27FC236}">
                      <a16:creationId xmlns:a16="http://schemas.microsoft.com/office/drawing/2014/main" id="{33ADC46C-C279-402E-8D27-CEC7D6FF3A63}"/>
                    </a:ext>
                  </a:extLst>
                </p:cNvPr>
                <p:cNvSpPr/>
                <p:nvPr/>
              </p:nvSpPr>
              <p:spPr>
                <a:xfrm>
                  <a:off x="0" y="1"/>
                  <a:ext cx="2228850" cy="194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3" name="Flowchart: Connector 282">
                  <a:extLst>
                    <a:ext uri="{FF2B5EF4-FFF2-40B4-BE49-F238E27FC236}">
                      <a16:creationId xmlns:a16="http://schemas.microsoft.com/office/drawing/2014/main" id="{20C7C894-9D61-44E1-8C0E-D1BC24CB4253}"/>
                    </a:ext>
                  </a:extLst>
                </p:cNvPr>
                <p:cNvSpPr/>
                <p:nvPr/>
              </p:nvSpPr>
              <p:spPr>
                <a:xfrm>
                  <a:off x="398353" y="905347"/>
                  <a:ext cx="408537" cy="390525"/>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Arial" panose="020B0604020202020204" pitchFamily="34" charset="0"/>
                    </a:rPr>
                    <a:t> </a:t>
                  </a:r>
                </a:p>
              </p:txBody>
            </p:sp>
            <p:cxnSp>
              <p:nvCxnSpPr>
                <p:cNvPr id="284" name="Straight Arrow Connector 283">
                  <a:extLst>
                    <a:ext uri="{FF2B5EF4-FFF2-40B4-BE49-F238E27FC236}">
                      <a16:creationId xmlns:a16="http://schemas.microsoft.com/office/drawing/2014/main" id="{9CAB36C4-76E7-48FD-BAC8-A68352634FC5}"/>
                    </a:ext>
                  </a:extLst>
                </p:cNvPr>
                <p:cNvCxnSpPr/>
                <p:nvPr/>
              </p:nvCxnSpPr>
              <p:spPr>
                <a:xfrm flipH="1">
                  <a:off x="692590" y="56131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85" name="Straight Arrow Connector 284">
                  <a:extLst>
                    <a:ext uri="{FF2B5EF4-FFF2-40B4-BE49-F238E27FC236}">
                      <a16:creationId xmlns:a16="http://schemas.microsoft.com/office/drawing/2014/main" id="{A7DBB9A3-B015-4EE5-85C5-2D49D361E532}"/>
                    </a:ext>
                  </a:extLst>
                </p:cNvPr>
                <p:cNvCxnSpPr/>
                <p:nvPr/>
              </p:nvCxnSpPr>
              <p:spPr>
                <a:xfrm>
                  <a:off x="348559" y="561315"/>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86" name="Straight Arrow Connector 285">
                  <a:extLst>
                    <a:ext uri="{FF2B5EF4-FFF2-40B4-BE49-F238E27FC236}">
                      <a16:creationId xmlns:a16="http://schemas.microsoft.com/office/drawing/2014/main" id="{77340052-BCBB-4027-91DB-9D0CFA5A9843}"/>
                    </a:ext>
                  </a:extLst>
                </p:cNvPr>
                <p:cNvCxnSpPr/>
                <p:nvPr/>
              </p:nvCxnSpPr>
              <p:spPr>
                <a:xfrm flipH="1">
                  <a:off x="380246" y="1267485"/>
                  <a:ext cx="114300" cy="371475"/>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287" name="Straight Arrow Connector 286">
                  <a:extLst>
                    <a:ext uri="{FF2B5EF4-FFF2-40B4-BE49-F238E27FC236}">
                      <a16:creationId xmlns:a16="http://schemas.microsoft.com/office/drawing/2014/main" id="{DFBB102C-4F4D-4AD7-ADC4-15B7B306F01E}"/>
                    </a:ext>
                  </a:extLst>
                </p:cNvPr>
                <p:cNvCxnSpPr/>
                <p:nvPr/>
              </p:nvCxnSpPr>
              <p:spPr>
                <a:xfrm>
                  <a:off x="701644" y="1276539"/>
                  <a:ext cx="123825" cy="381000"/>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88" name="Flowchart: Connector 287">
                  <a:extLst>
                    <a:ext uri="{FF2B5EF4-FFF2-40B4-BE49-F238E27FC236}">
                      <a16:creationId xmlns:a16="http://schemas.microsoft.com/office/drawing/2014/main" id="{9A05351E-8D32-48F5-9764-538798B4FEB9}"/>
                    </a:ext>
                  </a:extLst>
                </p:cNvPr>
                <p:cNvSpPr/>
                <p:nvPr/>
              </p:nvSpPr>
              <p:spPr>
                <a:xfrm>
                  <a:off x="1425921" y="905347"/>
                  <a:ext cx="400050" cy="390525"/>
                </a:xfrm>
                <a:prstGeom prst="flowChartConnector">
                  <a:avLst/>
                </a:prstGeom>
                <a:solidFill>
                  <a:schemeClr val="bg1">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89" name="Straight Arrow Connector 288">
                  <a:extLst>
                    <a:ext uri="{FF2B5EF4-FFF2-40B4-BE49-F238E27FC236}">
                      <a16:creationId xmlns:a16="http://schemas.microsoft.com/office/drawing/2014/main" id="{F93F05CB-1734-434F-9B8A-D74D2EB89186}"/>
                    </a:ext>
                  </a:extLst>
                </p:cNvPr>
                <p:cNvCxnSpPr/>
                <p:nvPr/>
              </p:nvCxnSpPr>
              <p:spPr>
                <a:xfrm flipH="1">
                  <a:off x="1724686" y="561315"/>
                  <a:ext cx="114300" cy="3714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90" name="Straight Arrow Connector 289">
                  <a:extLst>
                    <a:ext uri="{FF2B5EF4-FFF2-40B4-BE49-F238E27FC236}">
                      <a16:creationId xmlns:a16="http://schemas.microsoft.com/office/drawing/2014/main" id="{2E463133-DE9B-4EE3-AA03-7AEDF151D718}"/>
                    </a:ext>
                  </a:extLst>
                </p:cNvPr>
                <p:cNvCxnSpPr/>
                <p:nvPr/>
              </p:nvCxnSpPr>
              <p:spPr>
                <a:xfrm>
                  <a:off x="1376127" y="561315"/>
                  <a:ext cx="123825" cy="381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91" name="Straight Arrow Connector 290">
                  <a:extLst>
                    <a:ext uri="{FF2B5EF4-FFF2-40B4-BE49-F238E27FC236}">
                      <a16:creationId xmlns:a16="http://schemas.microsoft.com/office/drawing/2014/main" id="{DD96A5D0-9AA8-4F9F-9FE7-C0C6C65A0196}"/>
                    </a:ext>
                  </a:extLst>
                </p:cNvPr>
                <p:cNvCxnSpPr/>
                <p:nvPr/>
              </p:nvCxnSpPr>
              <p:spPr>
                <a:xfrm flipH="1">
                  <a:off x="1407814" y="1267485"/>
                  <a:ext cx="114300" cy="371475"/>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292" name="Straight Arrow Connector 291">
                  <a:extLst>
                    <a:ext uri="{FF2B5EF4-FFF2-40B4-BE49-F238E27FC236}">
                      <a16:creationId xmlns:a16="http://schemas.microsoft.com/office/drawing/2014/main" id="{478CB58C-9137-4111-B093-C0CA011D471B}"/>
                    </a:ext>
                  </a:extLst>
                </p:cNvPr>
                <p:cNvCxnSpPr/>
                <p:nvPr/>
              </p:nvCxnSpPr>
              <p:spPr>
                <a:xfrm>
                  <a:off x="1729212" y="1276539"/>
                  <a:ext cx="123825" cy="381000"/>
                </a:xfrm>
                <a:prstGeom prst="straightConnector1">
                  <a:avLst/>
                </a:prstGeom>
                <a:solidFill>
                  <a:schemeClr val="accent3"/>
                </a:solidFill>
                <a:ln w="57150">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93" name="Flowchart: Connector 292">
                  <a:extLst>
                    <a:ext uri="{FF2B5EF4-FFF2-40B4-BE49-F238E27FC236}">
                      <a16:creationId xmlns:a16="http://schemas.microsoft.com/office/drawing/2014/main" id="{B492C8C0-9AD7-49C1-8235-BA6D188D09C8}"/>
                    </a:ext>
                  </a:extLst>
                </p:cNvPr>
                <p:cNvSpPr/>
                <p:nvPr/>
              </p:nvSpPr>
              <p:spPr>
                <a:xfrm>
                  <a:off x="443620" y="611109"/>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4" name="Flowchart: Connector 293">
                  <a:extLst>
                    <a:ext uri="{FF2B5EF4-FFF2-40B4-BE49-F238E27FC236}">
                      <a16:creationId xmlns:a16="http://schemas.microsoft.com/office/drawing/2014/main" id="{8D645EC6-7CE8-4228-94DB-AFB683B240A6}"/>
                    </a:ext>
                  </a:extLst>
                </p:cNvPr>
                <p:cNvSpPr/>
                <p:nvPr/>
              </p:nvSpPr>
              <p:spPr>
                <a:xfrm>
                  <a:off x="552262" y="611109"/>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5" name="Flowchart: Connector 294">
                  <a:extLst>
                    <a:ext uri="{FF2B5EF4-FFF2-40B4-BE49-F238E27FC236}">
                      <a16:creationId xmlns:a16="http://schemas.microsoft.com/office/drawing/2014/main" id="{D4BE457B-FB5E-4696-BA87-3CF7858619DB}"/>
                    </a:ext>
                  </a:extLst>
                </p:cNvPr>
                <p:cNvSpPr/>
                <p:nvPr/>
              </p:nvSpPr>
              <p:spPr>
                <a:xfrm>
                  <a:off x="665430" y="611109"/>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6" name="Flowchart: Connector 295">
                  <a:extLst>
                    <a:ext uri="{FF2B5EF4-FFF2-40B4-BE49-F238E27FC236}">
                      <a16:creationId xmlns:a16="http://schemas.microsoft.com/office/drawing/2014/main" id="{A8605F2F-657D-46C0-9D92-D553826A9AD8}"/>
                    </a:ext>
                  </a:extLst>
                </p:cNvPr>
                <p:cNvSpPr/>
                <p:nvPr/>
              </p:nvSpPr>
              <p:spPr>
                <a:xfrm>
                  <a:off x="1475715" y="60205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7" name="Flowchart: Connector 296">
                  <a:extLst>
                    <a:ext uri="{FF2B5EF4-FFF2-40B4-BE49-F238E27FC236}">
                      <a16:creationId xmlns:a16="http://schemas.microsoft.com/office/drawing/2014/main" id="{0F8EEA65-04A4-4F26-A250-4D20BBBEBBC6}"/>
                    </a:ext>
                  </a:extLst>
                </p:cNvPr>
                <p:cNvSpPr/>
                <p:nvPr/>
              </p:nvSpPr>
              <p:spPr>
                <a:xfrm>
                  <a:off x="1579830" y="60205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8" name="Flowchart: Connector 297">
                  <a:extLst>
                    <a:ext uri="{FF2B5EF4-FFF2-40B4-BE49-F238E27FC236}">
                      <a16:creationId xmlns:a16="http://schemas.microsoft.com/office/drawing/2014/main" id="{9E41D90C-67B7-4091-B03B-9337FA406F45}"/>
                    </a:ext>
                  </a:extLst>
                </p:cNvPr>
                <p:cNvSpPr/>
                <p:nvPr/>
              </p:nvSpPr>
              <p:spPr>
                <a:xfrm>
                  <a:off x="1692998" y="602055"/>
                  <a:ext cx="47625" cy="571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9" name="Flowchart: Connector 298">
                  <a:extLst>
                    <a:ext uri="{FF2B5EF4-FFF2-40B4-BE49-F238E27FC236}">
                      <a16:creationId xmlns:a16="http://schemas.microsoft.com/office/drawing/2014/main" id="{EE1DAB6E-E940-4C3E-A3C5-E22EFD3021BF}"/>
                    </a:ext>
                  </a:extLst>
                </p:cNvPr>
                <p:cNvSpPr/>
                <p:nvPr/>
              </p:nvSpPr>
              <p:spPr>
                <a:xfrm>
                  <a:off x="466254" y="1484768"/>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0" name="Flowchart: Connector 299">
                  <a:extLst>
                    <a:ext uri="{FF2B5EF4-FFF2-40B4-BE49-F238E27FC236}">
                      <a16:creationId xmlns:a16="http://schemas.microsoft.com/office/drawing/2014/main" id="{59933811-7D54-46A2-BBC7-760EA770524E}"/>
                    </a:ext>
                  </a:extLst>
                </p:cNvPr>
                <p:cNvSpPr/>
                <p:nvPr/>
              </p:nvSpPr>
              <p:spPr>
                <a:xfrm>
                  <a:off x="570369" y="1484768"/>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1" name="Flowchart: Connector 300">
                  <a:extLst>
                    <a:ext uri="{FF2B5EF4-FFF2-40B4-BE49-F238E27FC236}">
                      <a16:creationId xmlns:a16="http://schemas.microsoft.com/office/drawing/2014/main" id="{FF3CE48E-2F7B-498D-8CA0-9C70B453E6CF}"/>
                    </a:ext>
                  </a:extLst>
                </p:cNvPr>
                <p:cNvSpPr/>
                <p:nvPr/>
              </p:nvSpPr>
              <p:spPr>
                <a:xfrm>
                  <a:off x="683537" y="1484768"/>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2" name="Flowchart: Connector 301">
                  <a:extLst>
                    <a:ext uri="{FF2B5EF4-FFF2-40B4-BE49-F238E27FC236}">
                      <a16:creationId xmlns:a16="http://schemas.microsoft.com/office/drawing/2014/main" id="{18708888-80EA-4D60-AAA8-7C55F810EBF6}"/>
                    </a:ext>
                  </a:extLst>
                </p:cNvPr>
                <p:cNvSpPr/>
                <p:nvPr/>
              </p:nvSpPr>
              <p:spPr>
                <a:xfrm>
                  <a:off x="1493822" y="1502875"/>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3" name="Flowchart: Connector 302">
                  <a:extLst>
                    <a:ext uri="{FF2B5EF4-FFF2-40B4-BE49-F238E27FC236}">
                      <a16:creationId xmlns:a16="http://schemas.microsoft.com/office/drawing/2014/main" id="{0185B1F6-8294-42CF-8D60-EF8316D3194D}"/>
                    </a:ext>
                  </a:extLst>
                </p:cNvPr>
                <p:cNvSpPr/>
                <p:nvPr/>
              </p:nvSpPr>
              <p:spPr>
                <a:xfrm>
                  <a:off x="1597937" y="1502875"/>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4" name="Flowchart: Connector 303">
                  <a:extLst>
                    <a:ext uri="{FF2B5EF4-FFF2-40B4-BE49-F238E27FC236}">
                      <a16:creationId xmlns:a16="http://schemas.microsoft.com/office/drawing/2014/main" id="{9850CF69-BA40-46E5-AAF8-8C5129080CD5}"/>
                    </a:ext>
                  </a:extLst>
                </p:cNvPr>
                <p:cNvSpPr/>
                <p:nvPr/>
              </p:nvSpPr>
              <p:spPr>
                <a:xfrm>
                  <a:off x="1711105" y="1502875"/>
                  <a:ext cx="47625" cy="57150"/>
                </a:xfrm>
                <a:prstGeom prst="flowChartConnector">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5" name="Rectangle: Rounded Corners 304">
                  <a:extLst>
                    <a:ext uri="{FF2B5EF4-FFF2-40B4-BE49-F238E27FC236}">
                      <a16:creationId xmlns:a16="http://schemas.microsoft.com/office/drawing/2014/main" id="{E27D914F-3984-4BDB-B377-A27E027CBFD5}"/>
                    </a:ext>
                  </a:extLst>
                </p:cNvPr>
                <p:cNvSpPr/>
                <p:nvPr/>
              </p:nvSpPr>
              <p:spPr>
                <a:xfrm>
                  <a:off x="199177" y="208230"/>
                  <a:ext cx="771525" cy="15525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6" name="Rectangle: Rounded Corners 305">
                  <a:extLst>
                    <a:ext uri="{FF2B5EF4-FFF2-40B4-BE49-F238E27FC236}">
                      <a16:creationId xmlns:a16="http://schemas.microsoft.com/office/drawing/2014/main" id="{1E5414E1-0764-46C6-A456-94CF84F483F5}"/>
                    </a:ext>
                  </a:extLst>
                </p:cNvPr>
                <p:cNvSpPr/>
                <p:nvPr/>
              </p:nvSpPr>
              <p:spPr>
                <a:xfrm>
                  <a:off x="1226745" y="208230"/>
                  <a:ext cx="771525" cy="1562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7" name="Text Box 65">
                  <a:extLst>
                    <a:ext uri="{FF2B5EF4-FFF2-40B4-BE49-F238E27FC236}">
                      <a16:creationId xmlns:a16="http://schemas.microsoft.com/office/drawing/2014/main" id="{ED11D543-F90B-4ACD-A91D-26DA3D8CF04E}"/>
                    </a:ext>
                  </a:extLst>
                </p:cNvPr>
                <p:cNvSpPr txBox="1"/>
                <p:nvPr/>
              </p:nvSpPr>
              <p:spPr>
                <a:xfrm>
                  <a:off x="199178" y="195422"/>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1</a:t>
                  </a:r>
                </a:p>
              </p:txBody>
            </p:sp>
            <p:sp>
              <p:nvSpPr>
                <p:cNvPr id="308" name="Text Box 66">
                  <a:extLst>
                    <a:ext uri="{FF2B5EF4-FFF2-40B4-BE49-F238E27FC236}">
                      <a16:creationId xmlns:a16="http://schemas.microsoft.com/office/drawing/2014/main" id="{50D75358-F9DA-4030-A02A-5DB574EA6CB6}"/>
                    </a:ext>
                  </a:extLst>
                </p:cNvPr>
                <p:cNvSpPr txBox="1"/>
                <p:nvPr/>
              </p:nvSpPr>
              <p:spPr>
                <a:xfrm>
                  <a:off x="1226745" y="190123"/>
                  <a:ext cx="77152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Machine 2</a:t>
                  </a:r>
                </a:p>
              </p:txBody>
            </p:sp>
          </p:grpSp>
          <p:sp>
            <p:nvSpPr>
              <p:cNvPr id="278" name="Oval 277">
                <a:extLst>
                  <a:ext uri="{FF2B5EF4-FFF2-40B4-BE49-F238E27FC236}">
                    <a16:creationId xmlns:a16="http://schemas.microsoft.com/office/drawing/2014/main" id="{619ECC0B-B921-4031-9FC9-E81B7BCF0769}"/>
                  </a:ext>
                </a:extLst>
              </p:cNvPr>
              <p:cNvSpPr/>
              <p:nvPr/>
            </p:nvSpPr>
            <p:spPr>
              <a:xfrm>
                <a:off x="1129553" y="302042"/>
                <a:ext cx="61886" cy="5836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9" name="Oval 278">
                <a:extLst>
                  <a:ext uri="{FF2B5EF4-FFF2-40B4-BE49-F238E27FC236}">
                    <a16:creationId xmlns:a16="http://schemas.microsoft.com/office/drawing/2014/main" id="{CE9AF96C-12B4-4714-97BC-9E5C8EAC2FD1}"/>
                  </a:ext>
                </a:extLst>
              </p:cNvPr>
              <p:cNvSpPr/>
              <p:nvPr/>
            </p:nvSpPr>
            <p:spPr>
              <a:xfrm>
                <a:off x="1129553" y="401343"/>
                <a:ext cx="61886" cy="58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0" name="Text Box 245">
                <a:extLst>
                  <a:ext uri="{FF2B5EF4-FFF2-40B4-BE49-F238E27FC236}">
                    <a16:creationId xmlns:a16="http://schemas.microsoft.com/office/drawing/2014/main" id="{35968508-3FF0-4267-AE20-BA2E6A04F7AA}"/>
                  </a:ext>
                </a:extLst>
              </p:cNvPr>
              <p:cNvSpPr txBox="1"/>
              <p:nvPr/>
            </p:nvSpPr>
            <p:spPr>
              <a:xfrm>
                <a:off x="1153078" y="230528"/>
                <a:ext cx="388582"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Mirror</a:t>
                </a:r>
              </a:p>
            </p:txBody>
          </p:sp>
          <p:sp>
            <p:nvSpPr>
              <p:cNvPr id="281" name="Text Box 246">
                <a:extLst>
                  <a:ext uri="{FF2B5EF4-FFF2-40B4-BE49-F238E27FC236}">
                    <a16:creationId xmlns:a16="http://schemas.microsoft.com/office/drawing/2014/main" id="{72E50671-27D0-4449-80FF-5B2791245EEB}"/>
                  </a:ext>
                </a:extLst>
              </p:cNvPr>
              <p:cNvSpPr txBox="1"/>
              <p:nvPr/>
            </p:nvSpPr>
            <p:spPr>
              <a:xfrm>
                <a:off x="1157990" y="331226"/>
                <a:ext cx="422031" cy="181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Local</a:t>
                </a:r>
              </a:p>
            </p:txBody>
          </p:sp>
        </p:grpSp>
        <p:cxnSp>
          <p:nvCxnSpPr>
            <p:cNvPr id="316" name="Straight Arrow Connector 315">
              <a:extLst>
                <a:ext uri="{FF2B5EF4-FFF2-40B4-BE49-F238E27FC236}">
                  <a16:creationId xmlns:a16="http://schemas.microsoft.com/office/drawing/2014/main" id="{063E852C-4C06-48BB-AF56-C4999D2B9CFF}"/>
                </a:ext>
              </a:extLst>
            </p:cNvPr>
            <p:cNvCxnSpPr>
              <a:cxnSpLocks/>
            </p:cNvCxnSpPr>
            <p:nvPr/>
          </p:nvCxnSpPr>
          <p:spPr>
            <a:xfrm>
              <a:off x="6174601" y="4802800"/>
              <a:ext cx="1029647" cy="0"/>
            </a:xfrm>
            <a:prstGeom prst="straightConnector1">
              <a:avLst/>
            </a:prstGeom>
            <a:ln w="571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4" name="Rounded Rectangle 10">
            <a:extLst>
              <a:ext uri="{FF2B5EF4-FFF2-40B4-BE49-F238E27FC236}">
                <a16:creationId xmlns:a16="http://schemas.microsoft.com/office/drawing/2014/main" id="{05B91108-84E6-4C52-9F69-85397B308661}"/>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par>
                                <p:cTn id="13" presetID="10" presetClass="entr" presetSubtype="0" fill="hold" nodeType="withEffect">
                                  <p:stCondLst>
                                    <p:cond delay="0"/>
                                  </p:stCondLst>
                                  <p:childTnLst>
                                    <p:set>
                                      <p:cBhvr>
                                        <p:cTn id="14" dur="1" fill="hold">
                                          <p:stCondLst>
                                            <p:cond delay="0"/>
                                          </p:stCondLst>
                                        </p:cTn>
                                        <p:tgtEl>
                                          <p:spTgt spid="82">
                                            <p:txEl>
                                              <p:pRg st="0" end="0"/>
                                            </p:txEl>
                                          </p:spTgt>
                                        </p:tgtEl>
                                        <p:attrNameLst>
                                          <p:attrName>style.visibility</p:attrName>
                                        </p:attrNameLst>
                                      </p:cBhvr>
                                      <p:to>
                                        <p:strVal val="visible"/>
                                      </p:to>
                                    </p:set>
                                    <p:animEffect transition="in" filter="fade">
                                      <p:cBhvr>
                                        <p:cTn id="15" dur="500"/>
                                        <p:tgtEl>
                                          <p:spTgt spid="8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2">
                                            <p:txEl>
                                              <p:pRg st="1" end="1"/>
                                            </p:txEl>
                                          </p:spTgt>
                                        </p:tgtEl>
                                        <p:attrNameLst>
                                          <p:attrName>style.visibility</p:attrName>
                                        </p:attrNameLst>
                                      </p:cBhvr>
                                      <p:to>
                                        <p:strVal val="visible"/>
                                      </p:to>
                                    </p:set>
                                    <p:animEffect transition="in" filter="fade">
                                      <p:cBhvr>
                                        <p:cTn id="18" dur="500"/>
                                        <p:tgtEl>
                                          <p:spTgt spid="8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5"/>
                                        </p:tgtEl>
                                        <p:attrNameLst>
                                          <p:attrName>style.visibility</p:attrName>
                                        </p:attrNameLst>
                                      </p:cBhvr>
                                      <p:to>
                                        <p:strVal val="visible"/>
                                      </p:to>
                                    </p:set>
                                    <p:animEffect transition="in" filter="fade">
                                      <p:cBhvr>
                                        <p:cTn id="23" dur="500"/>
                                        <p:tgtEl>
                                          <p:spTgt spid="275"/>
                                        </p:tgtEl>
                                      </p:cBhvr>
                                    </p:animEffect>
                                  </p:childTnLst>
                                </p:cTn>
                              </p:par>
                              <p:par>
                                <p:cTn id="24" presetID="10" presetClass="entr" presetSubtype="0" fill="hold" nodeType="withEffect">
                                  <p:stCondLst>
                                    <p:cond delay="0"/>
                                  </p:stCondLst>
                                  <p:childTnLst>
                                    <p:set>
                                      <p:cBhvr>
                                        <p:cTn id="25" dur="1" fill="hold">
                                          <p:stCondLst>
                                            <p:cond delay="0"/>
                                          </p:stCondLst>
                                        </p:cTn>
                                        <p:tgtEl>
                                          <p:spTgt spid="82">
                                            <p:txEl>
                                              <p:pRg st="2" end="2"/>
                                            </p:txEl>
                                          </p:spTgt>
                                        </p:tgtEl>
                                        <p:attrNameLst>
                                          <p:attrName>style.visibility</p:attrName>
                                        </p:attrNameLst>
                                      </p:cBhvr>
                                      <p:to>
                                        <p:strVal val="visible"/>
                                      </p:to>
                                    </p:set>
                                    <p:animEffect transition="in" filter="fade">
                                      <p:cBhvr>
                                        <p:cTn id="26" dur="500"/>
                                        <p:tgtEl>
                                          <p:spTgt spid="8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2">
                                            <p:txEl>
                                              <p:pRg st="3" end="3"/>
                                            </p:txEl>
                                          </p:spTgt>
                                        </p:tgtEl>
                                        <p:attrNameLst>
                                          <p:attrName>style.visibility</p:attrName>
                                        </p:attrNameLst>
                                      </p:cBhvr>
                                      <p:to>
                                        <p:strVal val="visible"/>
                                      </p:to>
                                    </p:set>
                                    <p:animEffect transition="in" filter="fade">
                                      <p:cBhvr>
                                        <p:cTn id="29" dur="500"/>
                                        <p:tgtEl>
                                          <p:spTgt spid="8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0"/>
                                        </p:tgtEl>
                                        <p:attrNameLst>
                                          <p:attrName>style.visibility</p:attrName>
                                        </p:attrNameLst>
                                      </p:cBhvr>
                                      <p:to>
                                        <p:strVal val="visible"/>
                                      </p:to>
                                    </p:set>
                                    <p:animEffect transition="in" filter="fade">
                                      <p:cBhvr>
                                        <p:cTn id="34" dur="500"/>
                                        <p:tgtEl>
                                          <p:spTgt spid="320"/>
                                        </p:tgtEl>
                                      </p:cBhvr>
                                    </p:animEffect>
                                  </p:childTnLst>
                                </p:cTn>
                              </p:par>
                              <p:par>
                                <p:cTn id="35" presetID="10" presetClass="entr" presetSubtype="0" fill="hold" nodeType="withEffect">
                                  <p:stCondLst>
                                    <p:cond delay="0"/>
                                  </p:stCondLst>
                                  <p:childTnLst>
                                    <p:set>
                                      <p:cBhvr>
                                        <p:cTn id="36" dur="1" fill="hold">
                                          <p:stCondLst>
                                            <p:cond delay="0"/>
                                          </p:stCondLst>
                                        </p:cTn>
                                        <p:tgtEl>
                                          <p:spTgt spid="82">
                                            <p:txEl>
                                              <p:pRg st="4" end="4"/>
                                            </p:txEl>
                                          </p:spTgt>
                                        </p:tgtEl>
                                        <p:attrNameLst>
                                          <p:attrName>style.visibility</p:attrName>
                                        </p:attrNameLst>
                                      </p:cBhvr>
                                      <p:to>
                                        <p:strVal val="visible"/>
                                      </p:to>
                                    </p:set>
                                    <p:animEffect transition="in" filter="fade">
                                      <p:cBhvr>
                                        <p:cTn id="37" dur="500"/>
                                        <p:tgtEl>
                                          <p:spTgt spid="82">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2">
                                            <p:txEl>
                                              <p:pRg st="5" end="5"/>
                                            </p:txEl>
                                          </p:spTgt>
                                        </p:tgtEl>
                                        <p:attrNameLst>
                                          <p:attrName>style.visibility</p:attrName>
                                        </p:attrNameLst>
                                      </p:cBhvr>
                                      <p:to>
                                        <p:strVal val="visible"/>
                                      </p:to>
                                    </p:set>
                                    <p:animEffect transition="in" filter="fade">
                                      <p:cBhvr>
                                        <p:cTn id="40" dur="500"/>
                                        <p:tgtEl>
                                          <p:spTgt spid="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2"/>
          <p:cNvSpPr/>
          <p:nvPr/>
        </p:nvSpPr>
        <p:spPr>
          <a:xfrm>
            <a:off x="0" y="762120"/>
            <a:ext cx="9143640" cy="777240"/>
          </a:xfrm>
          <a:prstGeom prst="rect">
            <a:avLst/>
          </a:prstGeom>
          <a:noFill/>
          <a:ln>
            <a:noFill/>
          </a:ln>
        </p:spPr>
        <p:txBody>
          <a:bodyPr anchor="b"/>
          <a:lstStyle/>
          <a:p>
            <a:pPr algn="ctr">
              <a:lnSpc>
                <a:spcPct val="100000"/>
              </a:lnSpc>
            </a:pPr>
            <a:r>
              <a:rPr lang="en-US" sz="3900" b="1" dirty="0">
                <a:solidFill>
                  <a:srgbClr val="000000"/>
                </a:solidFill>
                <a:latin typeface="Calibri" panose="020F0502020204030204" pitchFamily="34" charset="0"/>
                <a:cs typeface="Calibri" panose="020F0502020204030204" pitchFamily="34" charset="0"/>
              </a:rPr>
              <a:t>GAS Computation Model</a:t>
            </a:r>
            <a:endParaRPr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99FE99CA-18FF-4DC4-824A-F6B4D387AF9D}"/>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7 / 21</a:t>
            </a:r>
            <a:endParaRPr lang="fa-IR" b="1" dirty="0">
              <a:solidFill>
                <a:schemeClr val="tx1"/>
              </a:solidFill>
              <a:latin typeface="Calibri" panose="020F0502020204030204" pitchFamily="34" charset="0"/>
              <a:cs typeface="Calibri" panose="020F0502020204030204" pitchFamily="34" charset="0"/>
            </a:endParaRPr>
          </a:p>
        </p:txBody>
      </p:sp>
      <p:sp>
        <p:nvSpPr>
          <p:cNvPr id="82" name="CustomShape 1">
            <a:extLst>
              <a:ext uri="{FF2B5EF4-FFF2-40B4-BE49-F238E27FC236}">
                <a16:creationId xmlns:a16="http://schemas.microsoft.com/office/drawing/2014/main" id="{EA728F69-89DF-4A5F-AF81-7F5759123558}"/>
              </a:ext>
            </a:extLst>
          </p:cNvPr>
          <p:cNvSpPr/>
          <p:nvPr/>
        </p:nvSpPr>
        <p:spPr>
          <a:xfrm>
            <a:off x="144704" y="1725283"/>
            <a:ext cx="8851238" cy="4491239"/>
          </a:xfrm>
          <a:prstGeom prst="rect">
            <a:avLst/>
          </a:prstGeom>
          <a:noFill/>
          <a:ln>
            <a:noFill/>
          </a:ln>
        </p:spPr>
        <p:txBody>
          <a:bodyPr anchor="t"/>
          <a:lstStyle/>
          <a:p>
            <a:pPr marL="285750" indent="-285750">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Lots of communications in each phase</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Two communications in Data Category for each active vertex</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Three communication in Active Category for each active vertex</a:t>
            </a:r>
          </a:p>
          <a:p>
            <a:pPr lvl="1">
              <a:buSzPct val="45000"/>
            </a:pPr>
            <a:endParaRPr lang="en-US" dirty="0">
              <a:solidFill>
                <a:srgbClr val="000000"/>
              </a:solidFill>
              <a:latin typeface="Calibri" panose="020F0502020204030204" pitchFamily="34" charset="0"/>
              <a:cs typeface="Calibri" panose="020F0502020204030204" pitchFamily="34" charset="0"/>
            </a:endParaRPr>
          </a:p>
          <a:p>
            <a:pPr marL="285750" indent="-285750">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Locking and unlocking shared data structures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All phases performed in parallel, including updates</a:t>
            </a:r>
          </a:p>
          <a:p>
            <a:pPr marL="742950" lvl="1" indent="-285750">
              <a:buSzPct val="45000"/>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marL="285750" indent="-285750">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Synchronization overhead</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At each phase and iteration boundaries, machines need to be synched</a:t>
            </a:r>
          </a:p>
          <a:p>
            <a:pPr marL="457200" indent="-457200">
              <a:lnSpc>
                <a:spcPct val="100000"/>
              </a:lnSpc>
              <a:buSzPct val="70000"/>
              <a:buFont typeface="Wingdings" panose="05000000000000000000" pitchFamily="2" charset="2"/>
              <a:buChar char="Ø"/>
            </a:pPr>
            <a:endParaRPr lang="en-US" sz="2400" dirty="0">
              <a:solidFill>
                <a:srgbClr val="000000"/>
              </a:solidFill>
              <a:latin typeface="Calibri" panose="020F0502020204030204" pitchFamily="34" charset="0"/>
              <a:cs typeface="Calibri" panose="020F0502020204030204" pitchFamily="34" charset="0"/>
            </a:endParaRPr>
          </a:p>
          <a:p>
            <a:pPr marL="342900" indent="-342900">
              <a:buSzPct val="100000"/>
              <a:buFont typeface="Wingdings" panose="05000000000000000000" pitchFamily="2" charset="2"/>
              <a:buChar char="Ø"/>
            </a:pPr>
            <a:r>
              <a:rPr lang="en-US" sz="3000" b="1" dirty="0">
                <a:solidFill>
                  <a:srgbClr val="FF0000"/>
                </a:solidFill>
                <a:latin typeface="Calibri" panose="020F0502020204030204" pitchFamily="34" charset="0"/>
                <a:cs typeface="Calibri" panose="020F0502020204030204" pitchFamily="34" charset="0"/>
              </a:rPr>
              <a:t>Can we amortize these overheads?</a:t>
            </a:r>
            <a:endParaRPr sz="3000" b="1" dirty="0">
              <a:solidFill>
                <a:srgbClr val="FF0000"/>
              </a:solidFill>
              <a:latin typeface="Calibri" panose="020F0502020204030204" pitchFamily="34" charset="0"/>
              <a:cs typeface="Calibri" panose="020F0502020204030204" pitchFamily="34" charset="0"/>
            </a:endParaRPr>
          </a:p>
        </p:txBody>
      </p:sp>
      <p:sp>
        <p:nvSpPr>
          <p:cNvPr id="144" name="Rounded Rectangle 10">
            <a:extLst>
              <a:ext uri="{FF2B5EF4-FFF2-40B4-BE49-F238E27FC236}">
                <a16:creationId xmlns:a16="http://schemas.microsoft.com/office/drawing/2014/main" id="{09B48B4F-6C10-46DE-BFFD-8FD0DAC3F2E0}"/>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034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2"/>
          <p:cNvSpPr/>
          <p:nvPr/>
        </p:nvSpPr>
        <p:spPr>
          <a:xfrm>
            <a:off x="0" y="762120"/>
            <a:ext cx="9143640" cy="777240"/>
          </a:xfrm>
          <a:prstGeom prst="rect">
            <a:avLst/>
          </a:prstGeom>
          <a:noFill/>
          <a:ln>
            <a:noFill/>
          </a:ln>
        </p:spPr>
        <p:txBody>
          <a:bodyPr anchor="b"/>
          <a:lstStyle/>
          <a:p>
            <a:pPr algn="ctr">
              <a:lnSpc>
                <a:spcPct val="100000"/>
              </a:lnSpc>
            </a:pPr>
            <a:r>
              <a:rPr lang="en-US" sz="3900" b="1" dirty="0">
                <a:solidFill>
                  <a:srgbClr val="000000"/>
                </a:solidFill>
                <a:latin typeface="Calibri" panose="020F0502020204030204" pitchFamily="34" charset="0"/>
                <a:cs typeface="Calibri" panose="020F0502020204030204" pitchFamily="34" charset="0"/>
              </a:rPr>
              <a:t>Basic MultiLyra</a:t>
            </a:r>
            <a:endParaRPr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99FE99CA-18FF-4DC4-824A-F6B4D387AF9D}"/>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8 / 21</a:t>
            </a:r>
            <a:endParaRPr lang="fa-IR" b="1" dirty="0">
              <a:solidFill>
                <a:schemeClr val="tx1"/>
              </a:solidFill>
              <a:latin typeface="Calibri" panose="020F0502020204030204" pitchFamily="34" charset="0"/>
              <a:cs typeface="Calibri" panose="020F0502020204030204" pitchFamily="34" charset="0"/>
            </a:endParaRPr>
          </a:p>
        </p:txBody>
      </p:sp>
      <p:sp>
        <p:nvSpPr>
          <p:cNvPr id="13" name="CustomShape 1">
            <a:extLst>
              <a:ext uri="{FF2B5EF4-FFF2-40B4-BE49-F238E27FC236}">
                <a16:creationId xmlns:a16="http://schemas.microsoft.com/office/drawing/2014/main" id="{6606C1CE-D865-48D0-8C4D-140F847CE20B}"/>
              </a:ext>
            </a:extLst>
          </p:cNvPr>
          <p:cNvSpPr/>
          <p:nvPr/>
        </p:nvSpPr>
        <p:spPr>
          <a:xfrm>
            <a:off x="144704" y="1725282"/>
            <a:ext cx="8851238" cy="4491239"/>
          </a:xfrm>
          <a:prstGeom prst="rect">
            <a:avLst/>
          </a:prstGeom>
          <a:noFill/>
          <a:ln>
            <a:noFill/>
          </a:ln>
        </p:spPr>
        <p:txBody>
          <a:bodyPr anchor="t"/>
          <a:lstStyle/>
          <a:p>
            <a:pPr marL="285750" indent="-285750">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Amortizing the costs across multiple queries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Performing each phase for processing a batch of queries.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Having one unified active including the active vertices of all queries</a:t>
            </a:r>
          </a:p>
          <a:p>
            <a:pPr marL="742950" lvl="1" indent="-285750">
              <a:buSzPct val="100000"/>
              <a:buFont typeface="Wingdings" panose="05000000000000000000" pitchFamily="2" charset="2"/>
              <a:buChar char="Ø"/>
            </a:pPr>
            <a:endParaRPr lang="en-US" sz="2000" dirty="0">
              <a:solidFill>
                <a:srgbClr val="000000"/>
              </a:solidFill>
              <a:latin typeface="Calibri" panose="020F0502020204030204" pitchFamily="34" charset="0"/>
              <a:cs typeface="Calibri" panose="020F0502020204030204" pitchFamily="34" charset="0"/>
            </a:endParaRPr>
          </a:p>
          <a:p>
            <a:pPr marL="285750" indent="-285750">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Communication</a:t>
            </a:r>
          </a:p>
          <a:p>
            <a:pPr marL="742950" lvl="1" indent="-285750">
              <a:buSzPct val="100000"/>
              <a:buFont typeface="Wingdings" panose="05000000000000000000" pitchFamily="2" charset="2"/>
              <a:buChar char="Ø"/>
            </a:pPr>
            <a:r>
              <a:rPr lang="en-US" sz="2000" i="1" dirty="0">
                <a:solidFill>
                  <a:srgbClr val="000000"/>
                </a:solidFill>
                <a:latin typeface="Calibri" panose="020F0502020204030204" pitchFamily="34" charset="0"/>
                <a:cs typeface="Calibri" panose="020F0502020204030204" pitchFamily="34" charset="0"/>
              </a:rPr>
              <a:t>Active Category</a:t>
            </a:r>
            <a:r>
              <a:rPr lang="en-US" sz="2000" dirty="0">
                <a:solidFill>
                  <a:srgbClr val="000000"/>
                </a:solidFill>
                <a:latin typeface="Calibri" panose="020F0502020204030204" pitchFamily="34" charset="0"/>
                <a:cs typeface="Calibri" panose="020F0502020204030204" pitchFamily="34" charset="0"/>
              </a:rPr>
              <a:t>: only one message is sent  </a:t>
            </a:r>
          </a:p>
          <a:p>
            <a:pPr marL="742950" lvl="1" indent="-285750">
              <a:buSzPct val="100000"/>
              <a:buFont typeface="Wingdings" panose="05000000000000000000" pitchFamily="2" charset="2"/>
              <a:buChar char="Ø"/>
            </a:pPr>
            <a:r>
              <a:rPr lang="en-US" sz="2000" i="1" dirty="0">
                <a:solidFill>
                  <a:srgbClr val="000000"/>
                </a:solidFill>
                <a:latin typeface="Calibri" panose="020F0502020204030204" pitchFamily="34" charset="0"/>
                <a:cs typeface="Calibri" panose="020F0502020204030204" pitchFamily="34" charset="0"/>
              </a:rPr>
              <a:t>Data Category</a:t>
            </a:r>
            <a:r>
              <a:rPr lang="en-US" sz="2000" dirty="0">
                <a:solidFill>
                  <a:srgbClr val="000000"/>
                </a:solidFill>
                <a:latin typeface="Calibri" panose="020F0502020204030204" pitchFamily="34" charset="0"/>
                <a:cs typeface="Calibri" panose="020F0502020204030204" pitchFamily="34" charset="0"/>
              </a:rPr>
              <a:t>: values of all queries are integrated as one larger message</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pPr marL="285750" indent="-285750">
              <a:buSzPct val="100000"/>
              <a:buFont typeface="Wingdings" panose="05000000000000000000" pitchFamily="2" charset="2"/>
              <a:buChar char="Ø"/>
            </a:pPr>
            <a:r>
              <a:rPr lang="en-US" sz="3000" dirty="0">
                <a:solidFill>
                  <a:srgbClr val="000000"/>
                </a:solidFill>
                <a:latin typeface="Calibri" panose="020F0502020204030204" pitchFamily="34" charset="0"/>
                <a:cs typeface="Calibri" panose="020F0502020204030204" pitchFamily="34" charset="0"/>
              </a:rPr>
              <a:t>Locking operations</a:t>
            </a:r>
          </a:p>
          <a:p>
            <a:pPr marL="742950" lvl="1" indent="-285750">
              <a:buSzPct val="100000"/>
              <a:buFont typeface="Wingdings" panose="05000000000000000000" pitchFamily="2" charset="2"/>
              <a:buChar char="Ø"/>
            </a:pPr>
            <a:r>
              <a:rPr lang="en-US" sz="2000" dirty="0">
                <a:solidFill>
                  <a:srgbClr val="000000"/>
                </a:solidFill>
                <a:latin typeface="Calibri" panose="020F0502020204030204" pitchFamily="34" charset="0"/>
                <a:cs typeface="Calibri" panose="020F0502020204030204" pitchFamily="34" charset="0"/>
              </a:rPr>
              <a:t>Lock once for when processing/computing for all the queries in the batch</a:t>
            </a:r>
          </a:p>
          <a:p>
            <a:pPr marL="285750" indent="-285750">
              <a:buSzPct val="100000"/>
              <a:buFont typeface="Wingdings" panose="05000000000000000000" pitchFamily="2" charset="2"/>
              <a:buChar char="Ø"/>
            </a:pPr>
            <a:endParaRPr lang="en-US" sz="2400" dirty="0">
              <a:solidFill>
                <a:srgbClr val="000000"/>
              </a:solidFill>
              <a:latin typeface="Calibri" panose="020F0502020204030204" pitchFamily="34" charset="0"/>
              <a:cs typeface="Calibri" panose="020F0502020204030204" pitchFamily="34" charset="0"/>
            </a:endParaRPr>
          </a:p>
        </p:txBody>
      </p:sp>
      <p:sp>
        <p:nvSpPr>
          <p:cNvPr id="14" name="Rounded Rectangle 10">
            <a:extLst>
              <a:ext uri="{FF2B5EF4-FFF2-40B4-BE49-F238E27FC236}">
                <a16:creationId xmlns:a16="http://schemas.microsoft.com/office/drawing/2014/main" id="{E442C07A-E296-49DD-AF68-BEF6854C7251}"/>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31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73BCBCEE-F063-4BA5-97F9-31A7115C7195}"/>
              </a:ext>
            </a:extLst>
          </p:cNvPr>
          <p:cNvSpPr/>
          <p:nvPr/>
        </p:nvSpPr>
        <p:spPr>
          <a:xfrm>
            <a:off x="623386" y="3919606"/>
            <a:ext cx="3267075" cy="26277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DF6249A7-5EFD-48F6-BDC4-9F5AC65904BF}"/>
              </a:ext>
            </a:extLst>
          </p:cNvPr>
          <p:cNvSpPr/>
          <p:nvPr/>
        </p:nvSpPr>
        <p:spPr>
          <a:xfrm>
            <a:off x="623386" y="3642457"/>
            <a:ext cx="3267075" cy="26277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89993E-DC30-4EA1-B2F0-CC6C05B5771E}"/>
              </a:ext>
            </a:extLst>
          </p:cNvPr>
          <p:cNvSpPr/>
          <p:nvPr/>
        </p:nvSpPr>
        <p:spPr>
          <a:xfrm>
            <a:off x="623387" y="3346258"/>
            <a:ext cx="3267075" cy="262778"/>
          </a:xfrm>
          <a:prstGeom prst="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ustomShape 2"/>
          <p:cNvSpPr/>
          <p:nvPr/>
        </p:nvSpPr>
        <p:spPr>
          <a:xfrm>
            <a:off x="0" y="762120"/>
            <a:ext cx="9143640" cy="777240"/>
          </a:xfrm>
          <a:prstGeom prst="rect">
            <a:avLst/>
          </a:prstGeom>
          <a:noFill/>
          <a:ln>
            <a:noFill/>
          </a:ln>
        </p:spPr>
        <p:txBody>
          <a:bodyPr anchor="b"/>
          <a:lstStyle/>
          <a:p>
            <a:pPr algn="ctr">
              <a:lnSpc>
                <a:spcPct val="100000"/>
              </a:lnSpc>
            </a:pPr>
            <a:r>
              <a:rPr lang="en-US" sz="3900" b="1" dirty="0">
                <a:solidFill>
                  <a:srgbClr val="000000"/>
                </a:solidFill>
                <a:latin typeface="Calibri" panose="020F0502020204030204" pitchFamily="34" charset="0"/>
                <a:cs typeface="Calibri" panose="020F0502020204030204" pitchFamily="34" charset="0"/>
              </a:rPr>
              <a:t>Basic MultiLyra</a:t>
            </a:r>
            <a:endParaRPr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99FE99CA-18FF-4DC4-824A-F6B4D387AF9D}"/>
              </a:ext>
            </a:extLst>
          </p:cNvPr>
          <p:cNvSpPr/>
          <p:nvPr/>
        </p:nvSpPr>
        <p:spPr>
          <a:xfrm>
            <a:off x="8005342" y="6216522"/>
            <a:ext cx="990600" cy="462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9 / 21</a:t>
            </a:r>
            <a:endParaRPr lang="fa-IR" b="1" dirty="0">
              <a:solidFill>
                <a:schemeClr val="tx1"/>
              </a:solidFill>
              <a:latin typeface="Calibri" panose="020F0502020204030204" pitchFamily="34" charset="0"/>
              <a:cs typeface="Calibri" panose="020F0502020204030204" pitchFamily="34" charset="0"/>
            </a:endParaRPr>
          </a:p>
        </p:txBody>
      </p:sp>
      <p:sp>
        <p:nvSpPr>
          <p:cNvPr id="145" name="TextBox 144">
            <a:extLst>
              <a:ext uri="{FF2B5EF4-FFF2-40B4-BE49-F238E27FC236}">
                <a16:creationId xmlns:a16="http://schemas.microsoft.com/office/drawing/2014/main" id="{459EDF58-B444-4081-ADA5-29EBE407FD2D}"/>
              </a:ext>
            </a:extLst>
          </p:cNvPr>
          <p:cNvSpPr txBox="1"/>
          <p:nvPr/>
        </p:nvSpPr>
        <p:spPr>
          <a:xfrm>
            <a:off x="4744528" y="1727768"/>
            <a:ext cx="4372182" cy="1754326"/>
          </a:xfrm>
          <a:prstGeom prst="rect">
            <a:avLst/>
          </a:prstGeom>
          <a:solidFill>
            <a:schemeClr val="accent5">
              <a:lumMod val="20000"/>
              <a:lumOff val="8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1: </a:t>
            </a:r>
            <a:r>
              <a:rPr lang="en-US" i="1" dirty="0" err="1">
                <a:latin typeface="Times New Roman" panose="02020603050405020304" pitchFamily="18" charset="0"/>
                <a:cs typeface="Times New Roman" panose="02020603050405020304" pitchFamily="18" charset="0"/>
              </a:rPr>
              <a:t>gData</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for</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Predecessors(</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do</a:t>
            </a:r>
          </a:p>
          <a:p>
            <a:r>
              <a:rPr lang="en-US" dirty="0">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for</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qid</a:t>
            </a:r>
            <a:r>
              <a:rPr lang="en-US" dirty="0">
                <a:latin typeface="Times New Roman" panose="02020603050405020304" pitchFamily="18" charset="0"/>
                <a:cs typeface="Times New Roman" panose="02020603050405020304" pitchFamily="18" charset="0"/>
              </a:rPr>
              <a:t> ∈ batch </a:t>
            </a:r>
            <a:r>
              <a:rPr lang="en-US" b="1" dirty="0">
                <a:latin typeface="Times New Roman" panose="02020603050405020304" pitchFamily="18" charset="0"/>
                <a:cs typeface="Times New Roman" panose="02020603050405020304" pitchFamily="18" charset="0"/>
              </a:rPr>
              <a:t>do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a:t>
            </a:r>
            <a:r>
              <a:rPr lang="en-US" i="1" dirty="0" err="1">
                <a:latin typeface="Times New Roman" panose="02020603050405020304" pitchFamily="18" charset="0"/>
                <a:cs typeface="Times New Roman" panose="02020603050405020304" pitchFamily="18" charset="0"/>
              </a:rPr>
              <a:t>gData</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qid</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gData</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qid</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P.value</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qid</a:t>
            </a:r>
            <a:r>
              <a:rPr lang="en-US" i="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5:   </a:t>
            </a:r>
            <a:r>
              <a:rPr lang="en-US" b="1" dirty="0">
                <a:latin typeface="Times New Roman" panose="02020603050405020304" pitchFamily="18" charset="0"/>
                <a:cs typeface="Times New Roman" panose="02020603050405020304" pitchFamily="18" charset="0"/>
              </a:rPr>
              <a:t>end for</a:t>
            </a:r>
          </a:p>
          <a:p>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end for</a:t>
            </a:r>
          </a:p>
        </p:txBody>
      </p:sp>
      <p:sp>
        <p:nvSpPr>
          <p:cNvPr id="147" name="TextBox 146">
            <a:extLst>
              <a:ext uri="{FF2B5EF4-FFF2-40B4-BE49-F238E27FC236}">
                <a16:creationId xmlns:a16="http://schemas.microsoft.com/office/drawing/2014/main" id="{BE25CDEC-B08D-4C20-87D4-A9679E2697DF}"/>
              </a:ext>
            </a:extLst>
          </p:cNvPr>
          <p:cNvSpPr txBox="1"/>
          <p:nvPr/>
        </p:nvSpPr>
        <p:spPr>
          <a:xfrm>
            <a:off x="10399" y="2157446"/>
            <a:ext cx="4544347"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query_list.empty</a:t>
            </a:r>
            <a:r>
              <a:rPr lang="en-US"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do</a:t>
            </a:r>
          </a:p>
          <a:p>
            <a:r>
              <a:rPr lang="en-US" dirty="0">
                <a:latin typeface="Times New Roman" panose="02020603050405020304" pitchFamily="18" charset="0"/>
                <a:cs typeface="Times New Roman" panose="02020603050405020304" pitchFamily="18" charset="0"/>
              </a:rPr>
              <a:t>2:   </a:t>
            </a:r>
            <a:r>
              <a:rPr lang="en-US" i="1" dirty="0">
                <a:latin typeface="Times New Roman" panose="02020603050405020304" pitchFamily="18" charset="0"/>
                <a:cs typeface="Times New Roman" panose="02020603050405020304" pitchFamily="18" charset="0"/>
              </a:rPr>
              <a:t>batch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get next </a:t>
            </a:r>
            <a:r>
              <a:rPr lang="en-US" i="1" dirty="0">
                <a:latin typeface="Times New Roman" panose="02020603050405020304" pitchFamily="18" charset="0"/>
                <a:cs typeface="Times New Roman" panose="02020603050405020304" pitchFamily="18" charset="0"/>
                <a:sym typeface="Wingdings" panose="05000000000000000000" pitchFamily="2" charset="2"/>
              </a:rPr>
              <a:t>k</a:t>
            </a:r>
            <a:r>
              <a:rPr lang="en-US" dirty="0">
                <a:latin typeface="Times New Roman" panose="02020603050405020304" pitchFamily="18" charset="0"/>
                <a:cs typeface="Times New Roman" panose="02020603050405020304" pitchFamily="18" charset="0"/>
                <a:sym typeface="Wingdings" panose="05000000000000000000" pitchFamily="2" charset="2"/>
              </a:rPr>
              <a:t> queries from </a:t>
            </a:r>
            <a:r>
              <a:rPr lang="en-US" i="1" dirty="0" err="1">
                <a:latin typeface="Times New Roman" panose="02020603050405020304" pitchFamily="18" charset="0"/>
                <a:cs typeface="Times New Roman" panose="02020603050405020304" pitchFamily="18" charset="0"/>
                <a:sym typeface="Wingdings" panose="05000000000000000000" pitchFamily="2" charset="2"/>
              </a:rPr>
              <a:t>query_list</a:t>
            </a:r>
            <a:endParaRPr lang="en-US" i="1" dirty="0">
              <a:latin typeface="Times New Roman" panose="02020603050405020304" pitchFamily="18" charset="0"/>
              <a:cs typeface="Times New Roman" panose="02020603050405020304" pitchFamily="18" charset="0"/>
              <a:sym typeface="Wingdings" panose="05000000000000000000" pitchFamily="2" charset="2"/>
            </a:endParaRPr>
          </a:p>
          <a:p>
            <a:r>
              <a:rPr lang="en-US" dirty="0">
                <a:latin typeface="Times New Roman" panose="02020603050405020304" pitchFamily="18" charset="0"/>
                <a:cs typeface="Times New Roman" panose="02020603050405020304" pitchFamily="18" charset="0"/>
                <a:sym typeface="Wingdings" panose="05000000000000000000" pitchFamily="2" charset="2"/>
              </a:rPr>
              <a:t>3:   </a:t>
            </a:r>
            <a:r>
              <a:rPr lang="en-US" i="1" dirty="0" err="1">
                <a:latin typeface="Times New Roman" panose="02020603050405020304" pitchFamily="18" charset="0"/>
                <a:cs typeface="Times New Roman" panose="02020603050405020304" pitchFamily="18" charset="0"/>
                <a:sym typeface="Wingdings" panose="05000000000000000000" pitchFamily="2" charset="2"/>
              </a:rPr>
              <a:t>unified_active_list</a:t>
            </a:r>
            <a:r>
              <a:rPr lang="en-US" dirty="0">
                <a:latin typeface="Times New Roman" panose="02020603050405020304" pitchFamily="18" charset="0"/>
                <a:cs typeface="Times New Roman" panose="02020603050405020304" pitchFamily="18" charset="0"/>
                <a:sym typeface="Wingdings" panose="05000000000000000000" pitchFamily="2" charset="2"/>
              </a:rPr>
              <a:t>  all q </a:t>
            </a:r>
            <a:r>
              <a:rPr 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i="1" dirty="0">
                <a:latin typeface="Times New Roman" panose="02020603050405020304" pitchFamily="18" charset="0"/>
                <a:cs typeface="Times New Roman" panose="02020603050405020304" pitchFamily="18" charset="0"/>
                <a:sym typeface="Wingdings" panose="05000000000000000000" pitchFamily="2" charset="2"/>
              </a:rPr>
              <a:t>batch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while</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unified_avctive_list.empty</a:t>
            </a:r>
            <a:r>
              <a:rPr lang="en-US"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do</a:t>
            </a:r>
          </a:p>
          <a:p>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distribute_run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gather_phase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distribute_run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apply_phase</a:t>
            </a:r>
            <a:r>
              <a:rPr lang="en-US"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7:       </a:t>
            </a:r>
            <a:r>
              <a:rPr lang="en-US" dirty="0" err="1">
                <a:latin typeface="Times New Roman" panose="02020603050405020304" pitchFamily="18" charset="0"/>
                <a:cs typeface="Times New Roman" panose="02020603050405020304" pitchFamily="18" charset="0"/>
              </a:rPr>
              <a:t>distribute_run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scatter_phase</a:t>
            </a:r>
            <a:r>
              <a:rPr lang="en-US"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8:   </a:t>
            </a:r>
            <a:r>
              <a:rPr lang="en-US" b="1" dirty="0">
                <a:latin typeface="Times New Roman" panose="02020603050405020304" pitchFamily="18" charset="0"/>
                <a:cs typeface="Times New Roman" panose="02020603050405020304" pitchFamily="18" charset="0"/>
              </a:rPr>
              <a:t>end while</a:t>
            </a:r>
          </a:p>
          <a:p>
            <a:r>
              <a:rPr lang="en-US" dirty="0">
                <a:latin typeface="Times New Roman" panose="02020603050405020304" pitchFamily="18" charset="0"/>
                <a:cs typeface="Times New Roman" panose="02020603050405020304" pitchFamily="18" charset="0"/>
              </a:rPr>
              <a:t>9: </a:t>
            </a:r>
            <a:r>
              <a:rPr lang="en-US" b="1" dirty="0">
                <a:latin typeface="Times New Roman" panose="02020603050405020304" pitchFamily="18" charset="0"/>
                <a:cs typeface="Times New Roman" panose="02020603050405020304" pitchFamily="18" charset="0"/>
              </a:rPr>
              <a:t>end while</a:t>
            </a:r>
          </a:p>
          <a:p>
            <a:endParaRPr lang="en-US" b="1" dirty="0">
              <a:latin typeface="Times New Roman" panose="02020603050405020304" pitchFamily="18" charset="0"/>
              <a:cs typeface="Times New Roman" panose="02020603050405020304" pitchFamily="18" charset="0"/>
            </a:endParaRPr>
          </a:p>
        </p:txBody>
      </p:sp>
      <p:sp>
        <p:nvSpPr>
          <p:cNvPr id="148" name="TextBox 147">
            <a:extLst>
              <a:ext uri="{FF2B5EF4-FFF2-40B4-BE49-F238E27FC236}">
                <a16:creationId xmlns:a16="http://schemas.microsoft.com/office/drawing/2014/main" id="{C83861C4-C721-41E2-BD5D-8D006CF052A2}"/>
              </a:ext>
            </a:extLst>
          </p:cNvPr>
          <p:cNvSpPr txBox="1"/>
          <p:nvPr/>
        </p:nvSpPr>
        <p:spPr>
          <a:xfrm>
            <a:off x="4744528" y="3500083"/>
            <a:ext cx="4372182" cy="923330"/>
          </a:xfrm>
          <a:prstGeom prst="rect">
            <a:avLst/>
          </a:prstGeom>
          <a:solidFill>
            <a:schemeClr val="accent6">
              <a:lumMod val="40000"/>
              <a:lumOff val="6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for</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qid</a:t>
            </a:r>
            <a:r>
              <a:rPr lang="en-US" dirty="0">
                <a:latin typeface="Times New Roman" panose="02020603050405020304" pitchFamily="18" charset="0"/>
                <a:cs typeface="Times New Roman" panose="02020603050405020304" pitchFamily="18" charset="0"/>
              </a:rPr>
              <a:t> ∈ batch </a:t>
            </a:r>
            <a:r>
              <a:rPr lang="en-US" b="1" dirty="0">
                <a:latin typeface="Times New Roman" panose="02020603050405020304" pitchFamily="18" charset="0"/>
                <a:cs typeface="Times New Roman" panose="02020603050405020304" pitchFamily="18" charset="0"/>
              </a:rPr>
              <a:t>do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i="1" dirty="0" err="1">
                <a:latin typeface="Times New Roman" panose="02020603050405020304" pitchFamily="18" charset="0"/>
                <a:cs typeface="Times New Roman" panose="02020603050405020304" pitchFamily="18" charset="0"/>
              </a:rPr>
              <a:t>V.value</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qid</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f(</a:t>
            </a:r>
            <a:r>
              <a:rPr lang="en-US" i="1" dirty="0" err="1">
                <a:latin typeface="Times New Roman" panose="02020603050405020304" pitchFamily="18" charset="0"/>
                <a:cs typeface="Times New Roman" panose="02020603050405020304" pitchFamily="18" charset="0"/>
              </a:rPr>
              <a:t>gData</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qid</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end for</a:t>
            </a:r>
          </a:p>
        </p:txBody>
      </p:sp>
      <p:sp>
        <p:nvSpPr>
          <p:cNvPr id="149" name="TextBox 148">
            <a:extLst>
              <a:ext uri="{FF2B5EF4-FFF2-40B4-BE49-F238E27FC236}">
                <a16:creationId xmlns:a16="http://schemas.microsoft.com/office/drawing/2014/main" id="{B99A6679-21F0-451E-9554-5709844B407B}"/>
              </a:ext>
            </a:extLst>
          </p:cNvPr>
          <p:cNvSpPr txBox="1"/>
          <p:nvPr/>
        </p:nvSpPr>
        <p:spPr>
          <a:xfrm>
            <a:off x="4744528" y="4438002"/>
            <a:ext cx="4372182" cy="1477328"/>
          </a:xfrm>
          <a:prstGeom prst="rect">
            <a:avLst/>
          </a:prstGeom>
          <a:solidFill>
            <a:schemeClr val="accent3">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if</a:t>
            </a:r>
            <a:r>
              <a:rPr lang="en-US" dirty="0">
                <a:latin typeface="Times New Roman" panose="02020603050405020304" pitchFamily="18" charset="0"/>
                <a:cs typeface="Times New Roman" panose="02020603050405020304" pitchFamily="18" charset="0"/>
              </a:rPr>
              <a:t> Changed(</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for any </a:t>
            </a:r>
            <a:r>
              <a:rPr lang="en-US" dirty="0" err="1">
                <a:latin typeface="Times New Roman" panose="02020603050405020304" pitchFamily="18" charset="0"/>
                <a:cs typeface="Times New Roman" panose="02020603050405020304" pitchFamily="18" charset="0"/>
              </a:rPr>
              <a:t>qid</a:t>
            </a:r>
            <a:r>
              <a:rPr lang="en-US" dirty="0">
                <a:latin typeface="Times New Roman" panose="02020603050405020304" pitchFamily="18" charset="0"/>
                <a:cs typeface="Times New Roman" panose="02020603050405020304" pitchFamily="18" charset="0"/>
              </a:rPr>
              <a:t> is true </a:t>
            </a:r>
            <a:r>
              <a:rPr lang="en-US" b="1" dirty="0">
                <a:latin typeface="Times New Roman" panose="02020603050405020304" pitchFamily="18" charset="0"/>
                <a:cs typeface="Times New Roman" panose="02020603050405020304" pitchFamily="18" charset="0"/>
              </a:rPr>
              <a:t>then</a:t>
            </a:r>
          </a:p>
          <a:p>
            <a:r>
              <a:rPr lang="en-US"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for </a:t>
            </a:r>
            <a:r>
              <a:rPr lang="en-US" i="1" dirty="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 Successors(</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do</a:t>
            </a:r>
          </a:p>
          <a:p>
            <a:r>
              <a:rPr lang="en-US" dirty="0">
                <a:latin typeface="Times New Roman" panose="02020603050405020304" pitchFamily="18" charset="0"/>
                <a:cs typeface="Times New Roman" panose="02020603050405020304" pitchFamily="18" charset="0"/>
              </a:rPr>
              <a:t>3:         Activate(</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a:solidFill>
                  <a:schemeClr val="tx2">
                    <a:lumMod val="60000"/>
                    <a:lumOff val="40000"/>
                  </a:schemeClr>
                </a:solidFill>
                <a:latin typeface="Times New Roman" panose="02020603050405020304" pitchFamily="18" charset="0"/>
                <a:cs typeface="Times New Roman" panose="02020603050405020304" pitchFamily="18" charset="0"/>
              </a:rPr>
              <a:t>// put it in the unified list</a:t>
            </a:r>
          </a:p>
          <a:p>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end for</a:t>
            </a:r>
          </a:p>
          <a:p>
            <a:r>
              <a:rPr lang="en-US" dirty="0">
                <a:latin typeface="Times New Roman" panose="02020603050405020304" pitchFamily="18" charset="0"/>
                <a:cs typeface="Times New Roman" panose="02020603050405020304" pitchFamily="18" charset="0"/>
              </a:rPr>
              <a:t>5: </a:t>
            </a:r>
            <a:r>
              <a:rPr lang="en-US" b="1" dirty="0">
                <a:latin typeface="Times New Roman" panose="02020603050405020304" pitchFamily="18" charset="0"/>
                <a:cs typeface="Times New Roman" panose="02020603050405020304" pitchFamily="18" charset="0"/>
              </a:rPr>
              <a:t>end if</a:t>
            </a:r>
          </a:p>
        </p:txBody>
      </p:sp>
      <p:sp>
        <p:nvSpPr>
          <p:cNvPr id="13" name="Rounded Rectangle 10">
            <a:extLst>
              <a:ext uri="{FF2B5EF4-FFF2-40B4-BE49-F238E27FC236}">
                <a16:creationId xmlns:a16="http://schemas.microsoft.com/office/drawing/2014/main" id="{A0CD6AC1-B55F-4678-9ABF-71FFDEB650F5}"/>
              </a:ext>
            </a:extLst>
          </p:cNvPr>
          <p:cNvSpPr/>
          <p:nvPr/>
        </p:nvSpPr>
        <p:spPr>
          <a:xfrm>
            <a:off x="419450" y="6221710"/>
            <a:ext cx="7569114"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sz="1200" b="1" dirty="0">
                <a:solidFill>
                  <a:srgbClr val="2D6CC0"/>
                </a:solidFill>
                <a:latin typeface="Calibri"/>
              </a:rPr>
              <a:t>A Mazloumi et al, </a:t>
            </a:r>
            <a:r>
              <a:rPr lang="en-US" sz="1200" b="1" dirty="0" err="1">
                <a:solidFill>
                  <a:srgbClr val="2D6CC0"/>
                </a:solidFill>
                <a:latin typeface="Calibri"/>
              </a:rPr>
              <a:t>MultiLyra</a:t>
            </a:r>
            <a:r>
              <a:rPr lang="en-US" sz="1200" b="1" dirty="0">
                <a:solidFill>
                  <a:srgbClr val="2D6CC0"/>
                </a:solidFill>
                <a:latin typeface="Calibri"/>
              </a:rPr>
              <a:t>: Scalable Distributed Evaluation of Batches of Iterative Graph Queries</a:t>
            </a:r>
            <a:endParaRPr lang="fa-IR" sz="1200" b="1" dirty="0">
              <a:solidFill>
                <a:srgbClr val="2D6C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35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500"/>
                                        <p:tgtEl>
                                          <p:spTgt spid="1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500"/>
                                        <p:tgtEl>
                                          <p:spTgt spid="1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fade">
                                      <p:cBhvr>
                                        <p:cTn id="23" dur="500"/>
                                        <p:tgtEl>
                                          <p:spTgt spid="1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2" grpId="0" animBg="1"/>
      <p:bldP spid="4" grpId="0" animBg="1"/>
      <p:bldP spid="145" grpId="0" animBg="1"/>
      <p:bldP spid="148" grpId="0" animBg="1"/>
      <p:bldP spid="1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9415</TotalTime>
  <Words>2160</Words>
  <Application>Microsoft Office PowerPoint</Application>
  <PresentationFormat>On-screen Show (4:3)</PresentationFormat>
  <Paragraphs>347</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StarSymbol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YASMRYM</dc:creator>
  <cp:lastModifiedBy>Yasin Mazloumi</cp:lastModifiedBy>
  <cp:revision>361</cp:revision>
  <dcterms:modified xsi:type="dcterms:W3CDTF">2020-01-30T17:26:55Z</dcterms:modified>
</cp:coreProperties>
</file>