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 Allen" initials="" lastIdx="3" clrIdx="0"/>
  <p:cmAuthor id="1" name="Alex Edgcomb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A561FE7-BC87-4870-A93F-7632736EDBE4}">
  <a:tblStyle styleId="{1A561FE7-BC87-4870-A93F-7632736EDBE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59" d="100"/>
          <a:sy n="159" d="100"/>
        </p:scale>
        <p:origin x="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2-22T23:08:21.001" idx="1">
    <p:pos x="6000" y="0"/>
    <p:text>I noticed that this slide uses orange as the secondary color, should I change the other ones to reflect this as well?</p:text>
  </p:cm>
  <p:cm authorId="0" dt="2019-02-22T23:08:21.001" idx="2">
    <p:pos x="6000" y="0"/>
    <p:text>Switch the MSP data to orange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2-22T23:16:08.358" idx="1">
    <p:pos x="2704" y="1812"/>
    <p:text>Make bigger</p:text>
  </p:cm>
  <p:cm authorId="0" dt="2019-02-26T17:53:33.627" idx="3">
    <p:pos x="396" y="768"/>
    <p:text>Make consistent - ~80 or 76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5063809e0d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5063809e0d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063809e0d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5063809e0d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5063809e0d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5063809e0d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5063809e0d_1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5063809e0d_1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063809e0d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5063809e0d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063809e0d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5063809e0d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5063809e0d_1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5063809e0d_1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5063809e0d_1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5063809e0d_1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4f58981736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4f58981736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5063809e0d_1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5063809e0d_1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f5898173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f5898173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5063809e0d_1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5063809e0d_1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4ff653f53b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4ff653f53b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5063809e0d_1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5063809e0d_1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4f58981736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4f58981736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5063809e0d_1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5063809e0d_1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4f58981736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4f58981736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4ff653f53b_3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4ff653f53b_3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4f58981736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4f58981736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06dc27477_1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06dc27477_1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03ff6ad1b_2_8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g503ff6ad1b_2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03ff6ad1b_2_10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503ff6ad1b_2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03ff6ad1b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03ff6ad1b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063809e0d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5063809e0d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063809e0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5063809e0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063809e0d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063809e0d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2493450" y="4722025"/>
            <a:ext cx="4157100" cy="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Copyright © 2019 Joe Michael Allen, UC Riverside</a:t>
            </a:r>
            <a:br>
              <a:rPr lang="en" sz="1000"/>
            </a:br>
            <a:endParaRPr sz="10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comments" Target="../comments/commen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311708" y="2111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An Analysis of Using Many Small Programs in CS1</a:t>
            </a:r>
            <a:endParaRPr sz="4800"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311700" y="22245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By: </a:t>
            </a:r>
            <a:r>
              <a:rPr lang="en" sz="1400" b="1"/>
              <a:t>Joe Michael Allen</a:t>
            </a:r>
            <a:r>
              <a:rPr lang="en" sz="1400" baseline="30000"/>
              <a:t>1</a:t>
            </a:r>
            <a:r>
              <a:rPr lang="en" sz="1400"/>
              <a:t>, Frank Vahid</a:t>
            </a:r>
            <a:r>
              <a:rPr lang="en" sz="1400" baseline="30000"/>
              <a:t>1,2</a:t>
            </a:r>
            <a:r>
              <a:rPr lang="en" sz="1400"/>
              <a:t>, Alex Edgcomb</a:t>
            </a:r>
            <a:r>
              <a:rPr lang="en" sz="1400" baseline="30000"/>
              <a:t>1,2</a:t>
            </a:r>
            <a:r>
              <a:rPr lang="en" sz="1400"/>
              <a:t>, Kelly Downey</a:t>
            </a:r>
            <a:r>
              <a:rPr lang="en" sz="1400" baseline="30000"/>
              <a:t>1</a:t>
            </a:r>
            <a:r>
              <a:rPr lang="en" sz="1400"/>
              <a:t>, and Kris Miller</a:t>
            </a:r>
            <a:r>
              <a:rPr lang="en" sz="1400" baseline="30000"/>
              <a:t>1</a:t>
            </a:r>
            <a:br>
              <a:rPr lang="en" sz="1400"/>
            </a:br>
            <a:r>
              <a:rPr lang="en" sz="1400" baseline="30000"/>
              <a:t>1</a:t>
            </a:r>
            <a:r>
              <a:rPr lang="en" sz="1400"/>
              <a:t>Computer Science and Engineering, University of California, Riverside</a:t>
            </a:r>
            <a:br>
              <a:rPr lang="en" sz="1400"/>
            </a:br>
            <a:r>
              <a:rPr lang="en" sz="1400" baseline="30000"/>
              <a:t>2</a:t>
            </a:r>
            <a:r>
              <a:rPr lang="en" sz="1400"/>
              <a:t>zyBooks, Los Gatos, California</a:t>
            </a:r>
            <a:endParaRPr sz="1400"/>
          </a:p>
        </p:txBody>
      </p:sp>
      <p:sp>
        <p:nvSpPr>
          <p:cNvPr id="63" name="Google Shape;63;p14"/>
          <p:cNvSpPr/>
          <p:nvPr/>
        </p:nvSpPr>
        <p:spPr>
          <a:xfrm rot="5400000">
            <a:off x="4629475" y="1947964"/>
            <a:ext cx="512400" cy="3486600"/>
          </a:xfrm>
          <a:prstGeom prst="rect">
            <a:avLst/>
          </a:prstGeom>
          <a:solidFill>
            <a:srgbClr val="5B9BD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4" name="Google Shape;64;p14"/>
          <p:cNvGrpSpPr/>
          <p:nvPr/>
        </p:nvGrpSpPr>
        <p:grpSpPr>
          <a:xfrm rot="-5400000" flipH="1">
            <a:off x="4626610" y="2598601"/>
            <a:ext cx="512650" cy="3481303"/>
            <a:chOff x="3121112" y="1303021"/>
            <a:chExt cx="502500" cy="3970917"/>
          </a:xfrm>
        </p:grpSpPr>
        <p:sp>
          <p:nvSpPr>
            <p:cNvPr id="65" name="Google Shape;65;p14"/>
            <p:cNvSpPr/>
            <p:nvPr/>
          </p:nvSpPr>
          <p:spPr>
            <a:xfrm>
              <a:off x="3121112" y="1303021"/>
              <a:ext cx="502500" cy="2820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14"/>
            <p:cNvSpPr/>
            <p:nvPr/>
          </p:nvSpPr>
          <p:spPr>
            <a:xfrm>
              <a:off x="3121112" y="1635778"/>
              <a:ext cx="502500" cy="2892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14"/>
            <p:cNvSpPr/>
            <p:nvPr/>
          </p:nvSpPr>
          <p:spPr>
            <a:xfrm>
              <a:off x="3121112" y="1975703"/>
              <a:ext cx="502500" cy="5121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14"/>
            <p:cNvSpPr/>
            <p:nvPr/>
          </p:nvSpPr>
          <p:spPr>
            <a:xfrm>
              <a:off x="3121112" y="3664820"/>
              <a:ext cx="502500" cy="7791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3121112" y="2538742"/>
              <a:ext cx="502500" cy="5121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3121112" y="3101781"/>
              <a:ext cx="502500" cy="5121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14"/>
            <p:cNvSpPr/>
            <p:nvPr/>
          </p:nvSpPr>
          <p:spPr>
            <a:xfrm>
              <a:off x="3121112" y="4494838"/>
              <a:ext cx="502500" cy="7791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2" name="Google Shape;72;p14"/>
          <p:cNvSpPr txBox="1"/>
          <p:nvPr/>
        </p:nvSpPr>
        <p:spPr>
          <a:xfrm>
            <a:off x="2515017" y="3519514"/>
            <a:ext cx="7929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OLP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2515017" y="4128880"/>
            <a:ext cx="7929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MSP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4"/>
          <p:cNvSpPr txBox="1">
            <a:spLocks noGrp="1"/>
          </p:cNvSpPr>
          <p:nvPr>
            <p:ph type="subTitle" idx="1"/>
          </p:nvPr>
        </p:nvSpPr>
        <p:spPr>
          <a:xfrm>
            <a:off x="454350" y="2953125"/>
            <a:ext cx="8520600" cy="4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This work was supported by the U.S. Dept. of Education (GAANN fellowship) and by Google.</a:t>
            </a:r>
            <a:br>
              <a:rPr lang="en" sz="1400"/>
            </a:br>
            <a:endParaRPr sz="1400"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A: About 17 min per MSP</a:t>
            </a:r>
            <a:endParaRPr sz="2400"/>
          </a:p>
        </p:txBody>
      </p:sp>
      <p:pic>
        <p:nvPicPr>
          <p:cNvPr id="166" name="Google Shape;16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400" y="1286800"/>
            <a:ext cx="8407200" cy="268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3"/>
          <p:cNvSpPr txBox="1"/>
          <p:nvPr/>
        </p:nvSpPr>
        <p:spPr>
          <a:xfrm>
            <a:off x="680550" y="4151100"/>
            <a:ext cx="7782900" cy="5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Average time spent per MSP - 17 min / MSP (weeks 1 and 9 excluded).</a:t>
            </a:r>
            <a:endParaRPr/>
          </a:p>
        </p:txBody>
      </p:sp>
      <p:sp>
        <p:nvSpPr>
          <p:cNvPr id="168" name="Google Shape;168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8186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Q: How many days before the due date do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students start working on MSPs?</a:t>
            </a:r>
            <a:endParaRPr sz="2400"/>
          </a:p>
        </p:txBody>
      </p:sp>
      <p:sp>
        <p:nvSpPr>
          <p:cNvPr id="174" name="Google Shape;17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A: MSPs started 2.2 days before due date</a:t>
            </a:r>
            <a:endParaRPr sz="2400"/>
          </a:p>
        </p:txBody>
      </p:sp>
      <p:pic>
        <p:nvPicPr>
          <p:cNvPr id="180" name="Google Shape;18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500" y="952163"/>
            <a:ext cx="5626166" cy="347472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6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A: But with policy adjustment in Fall, started 5.3 days before</a:t>
            </a:r>
            <a:endParaRPr sz="2400"/>
          </a:p>
        </p:txBody>
      </p:sp>
      <p:pic>
        <p:nvPicPr>
          <p:cNvPr id="187" name="Google Shape;187;p26"/>
          <p:cNvPicPr preferRelativeResize="0"/>
          <p:nvPr/>
        </p:nvPicPr>
        <p:blipFill rotWithShape="1">
          <a:blip r:embed="rId3">
            <a:alphaModFix/>
          </a:blip>
          <a:srcRect t="59" b="59"/>
          <a:stretch/>
        </p:blipFill>
        <p:spPr>
          <a:xfrm>
            <a:off x="1758913" y="943663"/>
            <a:ext cx="5626166" cy="347472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7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8186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Q: What % of MSPs do students complete each day?</a:t>
            </a:r>
            <a:endParaRPr sz="2400"/>
          </a:p>
        </p:txBody>
      </p:sp>
      <p:sp>
        <p:nvSpPr>
          <p:cNvPr id="194" name="Google Shape;194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A: Completed ~10% of MSPs each day</a:t>
            </a:r>
            <a:endParaRPr sz="2400"/>
          </a:p>
        </p:txBody>
      </p:sp>
      <p:pic>
        <p:nvPicPr>
          <p:cNvPr id="200" name="Google Shape;20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1550" y="1017725"/>
            <a:ext cx="6520891" cy="347472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8186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Q: Given a full-credit threshold, do students complete more MSPs than required?</a:t>
            </a:r>
            <a:endParaRPr sz="2400"/>
          </a:p>
        </p:txBody>
      </p:sp>
      <p:sp>
        <p:nvSpPr>
          <p:cNvPr id="207" name="Google Shape;207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A: 40% of students completed more MSPs than required</a:t>
            </a:r>
            <a:endParaRPr sz="2400"/>
          </a:p>
        </p:txBody>
      </p:sp>
      <p:pic>
        <p:nvPicPr>
          <p:cNvPr id="213" name="Google Shape;21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7950" y="934413"/>
            <a:ext cx="5988100" cy="3474720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30"/>
          <p:cNvSpPr txBox="1"/>
          <p:nvPr/>
        </p:nvSpPr>
        <p:spPr>
          <a:xfrm>
            <a:off x="680550" y="4379700"/>
            <a:ext cx="7782900" cy="5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extra credit given for exceeding full-credit threshold</a:t>
            </a:r>
            <a:endParaRPr/>
          </a:p>
        </p:txBody>
      </p:sp>
      <p:sp>
        <p:nvSpPr>
          <p:cNvPr id="215" name="Google Shape;215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Google Shape;22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0913" y="865325"/>
            <a:ext cx="7262165" cy="347472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A: Total points per week -- Avg 13 more points</a:t>
            </a:r>
            <a:endParaRPr sz="2400"/>
          </a:p>
        </p:txBody>
      </p:sp>
      <p:sp>
        <p:nvSpPr>
          <p:cNvPr id="222" name="Google Shape;222;p31"/>
          <p:cNvSpPr txBox="1"/>
          <p:nvPr/>
        </p:nvSpPr>
        <p:spPr>
          <a:xfrm>
            <a:off x="680550" y="4227300"/>
            <a:ext cx="7782900" cy="5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Bubble size represents number of students. Dashed line indicates full-credit threshold. </a:t>
            </a:r>
            <a:r>
              <a:rPr lang="en">
                <a:solidFill>
                  <a:schemeClr val="dk1"/>
                </a:solidFill>
              </a:rPr>
              <a:t>Students who scored 0 points for a week excluded. </a:t>
            </a:r>
            <a:endParaRPr/>
          </a:p>
        </p:txBody>
      </p:sp>
      <p:sp>
        <p:nvSpPr>
          <p:cNvPr id="223" name="Google Shape;223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8186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Q: Do students switch among MSPs when stuck?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 i="1">
                <a:solidFill>
                  <a:srgbClr val="FF9900"/>
                </a:solidFill>
              </a:rPr>
              <a:t>"Pivot"</a:t>
            </a:r>
            <a:endParaRPr sz="2400" b="1" i="1">
              <a:solidFill>
                <a:srgbClr val="FF9900"/>
              </a:solidFill>
            </a:endParaRPr>
          </a:p>
        </p:txBody>
      </p:sp>
      <p:sp>
        <p:nvSpPr>
          <p:cNvPr id="229" name="Google Shape;229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Traditional: One Large Program (OLP) each week</a:t>
            </a:r>
            <a:endParaRPr sz="2400"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781800" cy="23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Solution 50-200 lines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Long spec</a:t>
            </a:r>
            <a:br>
              <a:rPr lang="en"/>
            </a:br>
            <a:endParaRPr/>
          </a:p>
        </p:txBody>
      </p:sp>
      <p:sp>
        <p:nvSpPr>
          <p:cNvPr id="82" name="Google Shape;82;p15"/>
          <p:cNvSpPr/>
          <p:nvPr/>
        </p:nvSpPr>
        <p:spPr>
          <a:xfrm rot="5400000">
            <a:off x="6422132" y="255045"/>
            <a:ext cx="512523" cy="3486712"/>
          </a:xfrm>
          <a:prstGeom prst="rect">
            <a:avLst/>
          </a:prstGeom>
          <a:solidFill>
            <a:srgbClr val="5B9BD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4307792" y="1826589"/>
            <a:ext cx="792865" cy="40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OLP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3263" y="1124625"/>
            <a:ext cx="5617463" cy="3474720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33"/>
          <p:cNvSpPr txBox="1">
            <a:spLocks noGrp="1"/>
          </p:cNvSpPr>
          <p:nvPr>
            <p:ph type="title"/>
          </p:nvPr>
        </p:nvSpPr>
        <p:spPr>
          <a:xfrm>
            <a:off x="240525" y="445025"/>
            <a:ext cx="8658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A: Each week, 50% of students pivoted (avg. 1.3 pivots)</a:t>
            </a:r>
            <a:br>
              <a:rPr lang="en" sz="2400"/>
            </a:b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6" name="Google Shape;236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Pivot Pattern</a:t>
            </a:r>
            <a:endParaRPr/>
          </a:p>
        </p:txBody>
      </p:sp>
      <p:pic>
        <p:nvPicPr>
          <p:cNvPr id="242" name="Google Shape;242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4362" y="1092200"/>
            <a:ext cx="4875275" cy="3656450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8186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Q: Do students use MSPs to study for exams?</a:t>
            </a:r>
            <a:endParaRPr sz="2400"/>
          </a:p>
        </p:txBody>
      </p:sp>
      <p:sp>
        <p:nvSpPr>
          <p:cNvPr id="249" name="Google Shape;249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A: Yes, students use MSPs to study for exams</a:t>
            </a:r>
            <a:endParaRPr sz="2400"/>
          </a:p>
        </p:txBody>
      </p:sp>
      <p:graphicFrame>
        <p:nvGraphicFramePr>
          <p:cNvPr id="255" name="Google Shape;255;p36"/>
          <p:cNvGraphicFramePr/>
          <p:nvPr/>
        </p:nvGraphicFramePr>
        <p:xfrm>
          <a:off x="952500" y="1123950"/>
          <a:ext cx="7239000" cy="3169680"/>
        </p:xfrm>
        <a:graphic>
          <a:graphicData uri="http://schemas.openxmlformats.org/drawingml/2006/table">
            <a:tbl>
              <a:tblPr>
                <a:noFill/>
                <a:tableStyleId>{1A561FE7-BC87-4870-A93F-7632736EDBE4}</a:tableStyleId>
              </a:tblPr>
              <a:tblGrid>
                <a:gridCol w="606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Total number of students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76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Total number of MSPs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% of students that used MSPs to study for the midterm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38%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% of students that used MSPs to study for the final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37%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% of students that used MSPs to study for either exam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54%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% of MSPs that were used to study for the midterm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97%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% of MSPs that were used to study for the final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90%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% of MSPs that were used to study for either exam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98%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56" name="Google Shape;256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7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8186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 i="1"/>
              <a:t>Q: Won't MSP CS1 students do poorly in an OLP CS2?</a:t>
            </a:r>
            <a:endParaRPr sz="2400" b="1" i="1"/>
          </a:p>
        </p:txBody>
      </p:sp>
      <p:sp>
        <p:nvSpPr>
          <p:cNvPr id="262" name="Google Shape;262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Google Shape;267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8263" y="961988"/>
            <a:ext cx="6467475" cy="3533775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/>
              <a:t>A: MSP CS1 students do fine in an OLP CS2, in fact slightly better</a:t>
            </a:r>
            <a:endParaRPr sz="2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9" name="Google Shape;269;p38"/>
          <p:cNvSpPr/>
          <p:nvPr/>
        </p:nvSpPr>
        <p:spPr>
          <a:xfrm>
            <a:off x="4007650" y="1435900"/>
            <a:ext cx="846600" cy="8466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38"/>
          <p:cNvSpPr txBox="1"/>
          <p:nvPr/>
        </p:nvSpPr>
        <p:spPr>
          <a:xfrm>
            <a:off x="579600" y="2033600"/>
            <a:ext cx="846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/>
              <a:t>CS2</a:t>
            </a:r>
            <a:r>
              <a:rPr lang="en"/>
              <a:t> scores</a:t>
            </a:r>
            <a:endParaRPr/>
          </a:p>
        </p:txBody>
      </p:sp>
      <p:sp>
        <p:nvSpPr>
          <p:cNvPr id="271" name="Google Shape;271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Quotes</a:t>
            </a:r>
            <a:endParaRPr/>
          </a:p>
        </p:txBody>
      </p:sp>
      <p:sp>
        <p:nvSpPr>
          <p:cNvPr id="277" name="Google Shape;277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 enjoy the class a lot and I actually enjoy completing the more difficult labs. I would just like to use my laptop in-class to take notes.</a:t>
            </a:r>
            <a:endParaRPr/>
          </a:p>
        </p:txBody>
      </p:sp>
      <p:sp>
        <p:nvSpPr>
          <p:cNvPr id="278" name="Google Shape;278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284" name="Google Shape;284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Students make good use of MSPs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Previous work: +confidence/stress, +coding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Sufficient time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Started early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Completed more than necessary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Pivoted to help selves when stuck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Used MSPs to study for exams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000000"/>
                </a:solidFill>
              </a:rPr>
              <a:t>And</a:t>
            </a:r>
            <a:r>
              <a:rPr lang="en">
                <a:solidFill>
                  <a:srgbClr val="000000"/>
                </a:solidFill>
              </a:rPr>
              <a:t>, MSP CS1 students do </a:t>
            </a:r>
            <a:r>
              <a:rPr lang="en">
                <a:solidFill>
                  <a:srgbClr val="FF0000"/>
                </a:solidFill>
              </a:rPr>
              <a:t>just as well</a:t>
            </a:r>
            <a:r>
              <a:rPr lang="en">
                <a:solidFill>
                  <a:srgbClr val="000000"/>
                </a:solidFill>
              </a:rPr>
              <a:t> as OLP CS1 students in an OLP CS2.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Many schools switching to auto-grading and MSPs, more analysis desirable...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85" name="Google Shape;285;p40"/>
          <p:cNvSpPr/>
          <p:nvPr/>
        </p:nvSpPr>
        <p:spPr>
          <a:xfrm rot="5400000">
            <a:off x="6832800" y="-1335986"/>
            <a:ext cx="512400" cy="3486600"/>
          </a:xfrm>
          <a:prstGeom prst="rect">
            <a:avLst/>
          </a:prstGeom>
          <a:solidFill>
            <a:srgbClr val="5B9BD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6" name="Google Shape;286;p40"/>
          <p:cNvGrpSpPr/>
          <p:nvPr/>
        </p:nvGrpSpPr>
        <p:grpSpPr>
          <a:xfrm rot="-5400000" flipH="1">
            <a:off x="6829935" y="-685349"/>
            <a:ext cx="512650" cy="3481303"/>
            <a:chOff x="3121112" y="1303021"/>
            <a:chExt cx="502500" cy="3970917"/>
          </a:xfrm>
        </p:grpSpPr>
        <p:sp>
          <p:nvSpPr>
            <p:cNvPr id="287" name="Google Shape;287;p40"/>
            <p:cNvSpPr/>
            <p:nvPr/>
          </p:nvSpPr>
          <p:spPr>
            <a:xfrm>
              <a:off x="3121112" y="1303021"/>
              <a:ext cx="502500" cy="2820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40"/>
            <p:cNvSpPr/>
            <p:nvPr/>
          </p:nvSpPr>
          <p:spPr>
            <a:xfrm>
              <a:off x="3121112" y="1635778"/>
              <a:ext cx="502500" cy="2892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40"/>
            <p:cNvSpPr/>
            <p:nvPr/>
          </p:nvSpPr>
          <p:spPr>
            <a:xfrm>
              <a:off x="3121112" y="1975703"/>
              <a:ext cx="502500" cy="5121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40"/>
            <p:cNvSpPr/>
            <p:nvPr/>
          </p:nvSpPr>
          <p:spPr>
            <a:xfrm>
              <a:off x="3121112" y="3664820"/>
              <a:ext cx="502500" cy="7791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40"/>
            <p:cNvSpPr/>
            <p:nvPr/>
          </p:nvSpPr>
          <p:spPr>
            <a:xfrm>
              <a:off x="3121112" y="2538742"/>
              <a:ext cx="502500" cy="5121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40"/>
            <p:cNvSpPr/>
            <p:nvPr/>
          </p:nvSpPr>
          <p:spPr>
            <a:xfrm>
              <a:off x="3121112" y="3101781"/>
              <a:ext cx="502500" cy="5121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40"/>
            <p:cNvSpPr/>
            <p:nvPr/>
          </p:nvSpPr>
          <p:spPr>
            <a:xfrm>
              <a:off x="3121112" y="4494838"/>
              <a:ext cx="502500" cy="7791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4" name="Google Shape;294;p40"/>
          <p:cNvSpPr txBox="1"/>
          <p:nvPr/>
        </p:nvSpPr>
        <p:spPr>
          <a:xfrm>
            <a:off x="4718342" y="235564"/>
            <a:ext cx="7929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OLP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40"/>
          <p:cNvSpPr txBox="1"/>
          <p:nvPr/>
        </p:nvSpPr>
        <p:spPr>
          <a:xfrm>
            <a:off x="4718342" y="844930"/>
            <a:ext cx="7929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MSP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6" name="Google Shape;296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1500" y="1505900"/>
            <a:ext cx="3440726" cy="1879925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40"/>
          <p:cNvSpPr/>
          <p:nvPr/>
        </p:nvSpPr>
        <p:spPr>
          <a:xfrm>
            <a:off x="6743900" y="1809904"/>
            <a:ext cx="453300" cy="4086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40"/>
          <p:cNvSpPr txBox="1"/>
          <p:nvPr/>
        </p:nvSpPr>
        <p:spPr>
          <a:xfrm>
            <a:off x="8151525" y="1523275"/>
            <a:ext cx="6207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i="1"/>
              <a:t>CS2</a:t>
            </a:r>
            <a:r>
              <a:rPr lang="en" sz="900"/>
              <a:t> scores</a:t>
            </a:r>
            <a:endParaRPr sz="900"/>
          </a:p>
        </p:txBody>
      </p:sp>
      <p:sp>
        <p:nvSpPr>
          <p:cNvPr id="299" name="Google Shape;299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Many Small Programs (MSPs) each week</a:t>
            </a:r>
            <a:endParaRPr sz="2400"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873900" cy="355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</a:t>
            </a:r>
            <a:r>
              <a:rPr lang="en">
                <a:solidFill>
                  <a:srgbClr val="000000"/>
                </a:solidFill>
              </a:rPr>
              <a:t>ur approach: 5-7 MSPs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Solution 10-50 lines each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Short spec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Benefits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Less intimidating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Pivot if stuck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Build confidence, more practice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91" name="Google Shape;91;p16"/>
          <p:cNvSpPr/>
          <p:nvPr/>
        </p:nvSpPr>
        <p:spPr>
          <a:xfrm rot="5400000">
            <a:off x="6472950" y="-334624"/>
            <a:ext cx="512400" cy="3486600"/>
          </a:xfrm>
          <a:prstGeom prst="rect">
            <a:avLst/>
          </a:prstGeom>
          <a:solidFill>
            <a:srgbClr val="5B9BD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2" name="Google Shape;92;p16"/>
          <p:cNvGrpSpPr/>
          <p:nvPr/>
        </p:nvGrpSpPr>
        <p:grpSpPr>
          <a:xfrm rot="-5400000" flipH="1">
            <a:off x="6470085" y="316013"/>
            <a:ext cx="512650" cy="3481303"/>
            <a:chOff x="3121112" y="1303021"/>
            <a:chExt cx="502500" cy="3970917"/>
          </a:xfrm>
        </p:grpSpPr>
        <p:sp>
          <p:nvSpPr>
            <p:cNvPr id="93" name="Google Shape;93;p16"/>
            <p:cNvSpPr/>
            <p:nvPr/>
          </p:nvSpPr>
          <p:spPr>
            <a:xfrm>
              <a:off x="3121112" y="1303021"/>
              <a:ext cx="502500" cy="2820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6"/>
            <p:cNvSpPr/>
            <p:nvPr/>
          </p:nvSpPr>
          <p:spPr>
            <a:xfrm>
              <a:off x="3121112" y="1635778"/>
              <a:ext cx="502500" cy="2892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6"/>
            <p:cNvSpPr/>
            <p:nvPr/>
          </p:nvSpPr>
          <p:spPr>
            <a:xfrm>
              <a:off x="3121112" y="1975703"/>
              <a:ext cx="502500" cy="5121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6"/>
            <p:cNvSpPr/>
            <p:nvPr/>
          </p:nvSpPr>
          <p:spPr>
            <a:xfrm>
              <a:off x="3121112" y="3664820"/>
              <a:ext cx="502500" cy="7791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6"/>
            <p:cNvSpPr/>
            <p:nvPr/>
          </p:nvSpPr>
          <p:spPr>
            <a:xfrm>
              <a:off x="3121112" y="2538742"/>
              <a:ext cx="502500" cy="5121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6"/>
            <p:cNvSpPr/>
            <p:nvPr/>
          </p:nvSpPr>
          <p:spPr>
            <a:xfrm>
              <a:off x="3121112" y="3101781"/>
              <a:ext cx="502500" cy="5121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6"/>
            <p:cNvSpPr/>
            <p:nvPr/>
          </p:nvSpPr>
          <p:spPr>
            <a:xfrm>
              <a:off x="3121112" y="4494838"/>
              <a:ext cx="502500" cy="779100"/>
            </a:xfrm>
            <a:prstGeom prst="rect">
              <a:avLst/>
            </a:prstGeom>
            <a:solidFill>
              <a:srgbClr val="ED7D3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0" name="Google Shape;100;p16"/>
          <p:cNvSpPr txBox="1"/>
          <p:nvPr/>
        </p:nvSpPr>
        <p:spPr>
          <a:xfrm>
            <a:off x="4358492" y="1236927"/>
            <a:ext cx="7929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OLP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4358492" y="1846292"/>
            <a:ext cx="7929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MSP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4358500" y="2536425"/>
            <a:ext cx="3873900" cy="17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Enabled by new auto-graders</a:t>
            </a:r>
            <a:endParaRPr sz="180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Easy to create / Instant feedback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zyLabs (zyBooks): ~30 min create lab</a:t>
            </a:r>
            <a:endParaRPr sz="1800"/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800" y="2157650"/>
            <a:ext cx="8734425" cy="2773663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206149" y="134950"/>
            <a:ext cx="5693700" cy="6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sz="2800"/>
              <a:t>Previous: MSP impact on confidence/stress?</a:t>
            </a:r>
            <a:endParaRPr sz="2800"/>
          </a:p>
        </p:txBody>
      </p:sp>
      <p:sp>
        <p:nvSpPr>
          <p:cNvPr id="110" name="Google Shape;110;p17"/>
          <p:cNvSpPr txBox="1"/>
          <p:nvPr/>
        </p:nvSpPr>
        <p:spPr>
          <a:xfrm>
            <a:off x="1902277" y="2536147"/>
            <a:ext cx="15552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Higher is better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6709001" y="2598446"/>
            <a:ext cx="15552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Lower is better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5025635" y="2909497"/>
            <a:ext cx="1024200" cy="4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p values &lt; 0.02</a:t>
            </a:r>
            <a:endParaRPr sz="10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83100" y="979800"/>
            <a:ext cx="6203400" cy="1031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77800" lvl="0" indent="-1778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>
                <a:solidFill>
                  <a:srgbClr val="000000"/>
                </a:solidFill>
              </a:rPr>
              <a:t>Controlled study, Spring 2017 UCR's CS1</a:t>
            </a:r>
            <a:endParaRPr>
              <a:solidFill>
                <a:srgbClr val="000000"/>
              </a:solidFill>
            </a:endParaRPr>
          </a:p>
          <a:p>
            <a:pPr marL="520700" lvl="1" indent="-177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1 MSP section (~80 students), 2 OLP sections (~160 students)</a:t>
            </a:r>
            <a:endParaRPr>
              <a:solidFill>
                <a:srgbClr val="000000"/>
              </a:solidFill>
            </a:endParaRPr>
          </a:p>
          <a:p>
            <a:pPr marL="520700" lvl="1" indent="-177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7 MSPs/week, 70 pts total, 50 pts full credit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6139500" y="128900"/>
            <a:ext cx="3112500" cy="10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ASEE 201</a:t>
            </a:r>
            <a:r>
              <a:rPr lang="en" b="1">
                <a:latin typeface="Calibri"/>
                <a:ea typeface="Calibri"/>
                <a:cs typeface="Calibri"/>
                <a:sym typeface="Calibri"/>
              </a:rPr>
              <a:t>8      </a:t>
            </a: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J.M. Allen, F. Vahid, K. Downey, A. Edgcomb. </a:t>
            </a:r>
            <a:r>
              <a:rPr lang="en" sz="1000" i="1">
                <a:latin typeface="Calibri"/>
                <a:ea typeface="Calibri"/>
                <a:cs typeface="Calibri"/>
                <a:sym typeface="Calibri"/>
              </a:rPr>
              <a:t>Weekly Programs in a CS1 Class: Experiences with Auto-graded Many-small Programs (MSP).</a:t>
            </a: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 ASEE Annual Conference, 2018. (</a:t>
            </a:r>
            <a:r>
              <a:rPr lang="en" sz="1000" i="1">
                <a:latin typeface="Calibri"/>
                <a:ea typeface="Calibri"/>
                <a:cs typeface="Calibri"/>
                <a:sym typeface="Calibri"/>
              </a:rPr>
              <a:t>Best paper nominee)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475" y="1160288"/>
            <a:ext cx="8143875" cy="325755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sz="2800"/>
              <a:t>Previous: MSP impact on learning?</a:t>
            </a:r>
            <a:endParaRPr sz="2800"/>
          </a:p>
        </p:txBody>
      </p:sp>
      <p:sp>
        <p:nvSpPr>
          <p:cNvPr id="122" name="Google Shape;122;p18"/>
          <p:cNvSpPr txBox="1"/>
          <p:nvPr/>
        </p:nvSpPr>
        <p:spPr>
          <a:xfrm>
            <a:off x="5280254" y="3873956"/>
            <a:ext cx="818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&lt; 0.001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8"/>
          <p:cNvSpPr/>
          <p:nvPr/>
        </p:nvSpPr>
        <p:spPr>
          <a:xfrm>
            <a:off x="5167993" y="1763489"/>
            <a:ext cx="947100" cy="8205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8"/>
          <p:cNvSpPr/>
          <p:nvPr/>
        </p:nvSpPr>
        <p:spPr>
          <a:xfrm>
            <a:off x="7384597" y="1671076"/>
            <a:ext cx="914400" cy="7170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7432561" y="3866953"/>
            <a:ext cx="818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&lt; 0.003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8"/>
          <p:cNvSpPr txBox="1"/>
          <p:nvPr/>
        </p:nvSpPr>
        <p:spPr>
          <a:xfrm>
            <a:off x="310750" y="4114800"/>
            <a:ext cx="5477400" cy="7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Dozens of schools have switched to MSPs, many using UCR's MSPs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(orig C++, now Java, Python, and C), reporting good results.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8"/>
          <p:cNvSpPr txBox="1"/>
          <p:nvPr/>
        </p:nvSpPr>
        <p:spPr>
          <a:xfrm>
            <a:off x="6139500" y="128900"/>
            <a:ext cx="3112500" cy="10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ASEE 201</a:t>
            </a:r>
            <a:r>
              <a:rPr lang="en" b="1">
                <a:latin typeface="Calibri"/>
                <a:ea typeface="Calibri"/>
                <a:cs typeface="Calibri"/>
                <a:sym typeface="Calibri"/>
              </a:rPr>
              <a:t>8      </a:t>
            </a: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J.M. Allen, F. Vahid, K. Downey, A. Edgcomb. </a:t>
            </a:r>
            <a:r>
              <a:rPr lang="en" sz="1000" i="1">
                <a:latin typeface="Calibri"/>
                <a:ea typeface="Calibri"/>
                <a:cs typeface="Calibri"/>
                <a:sym typeface="Calibri"/>
              </a:rPr>
              <a:t>Weekly Programs in a CS1 Class: Experiences with Auto-graded Many-small Programs (MSP).</a:t>
            </a: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 ASEE Annual Conference, 2018. (</a:t>
            </a:r>
            <a:r>
              <a:rPr lang="en" sz="1000" i="1">
                <a:latin typeface="Calibri"/>
                <a:ea typeface="Calibri"/>
                <a:cs typeface="Calibri"/>
                <a:sym typeface="Calibri"/>
              </a:rPr>
              <a:t>Best paper nominee)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>
            <a:spLocks noGrp="1"/>
          </p:cNvSpPr>
          <p:nvPr>
            <p:ph type="title"/>
          </p:nvPr>
        </p:nvSpPr>
        <p:spPr>
          <a:xfrm>
            <a:off x="300050" y="273850"/>
            <a:ext cx="86151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This paper: Answer common questions about MSP use</a:t>
            </a:r>
            <a:endParaRPr sz="3000"/>
          </a:p>
        </p:txBody>
      </p:sp>
      <p:sp>
        <p:nvSpPr>
          <p:cNvPr id="134" name="Google Shape;134;p19"/>
          <p:cNvSpPr txBox="1">
            <a:spLocks noGrp="1"/>
          </p:cNvSpPr>
          <p:nvPr>
            <p:ph type="body" idx="1"/>
          </p:nvPr>
        </p:nvSpPr>
        <p:spPr>
          <a:xfrm>
            <a:off x="628650" y="1216825"/>
            <a:ext cx="7886700" cy="3485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Time spent per week? 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Time spent per MSP? 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When do students start on MSPs?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What % completed each day?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Given full-credit threshold, do students complete more?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Do students switch among MSPs when stuck?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Are MSPs used to study for exams?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 b="1">
                <a:solidFill>
                  <a:srgbClr val="000000"/>
                </a:solidFill>
              </a:rPr>
              <a:t>Won't MSP CS1 students do poorly in an OLP CS2?</a:t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135" name="Google Shape;135;p19"/>
          <p:cNvSpPr txBox="1"/>
          <p:nvPr/>
        </p:nvSpPr>
        <p:spPr>
          <a:xfrm>
            <a:off x="6300775" y="1268050"/>
            <a:ext cx="24111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"Fact-finding mission"</a:t>
            </a:r>
            <a:endParaRPr sz="18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</a:t>
            </a:r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628650" y="1219200"/>
            <a:ext cx="3664800" cy="33006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UCR CS1 Spring 2017 MSP section: 76 students</a:t>
            </a:r>
            <a:br>
              <a:rPr lang="en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Used zyLabs from zyBooks</a:t>
            </a:r>
            <a:br>
              <a:rPr lang="en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Collected:</a:t>
            </a:r>
            <a:endParaRPr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48,000 develop runs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16,000 submissions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Each has labID, userID, score, maxScore, time/date, 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143" name="Google Shape;14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2293" y="3176288"/>
            <a:ext cx="4327624" cy="1343525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0"/>
          <p:cNvSpPr txBox="1"/>
          <p:nvPr/>
        </p:nvSpPr>
        <p:spPr>
          <a:xfrm>
            <a:off x="4293450" y="2878063"/>
            <a:ext cx="4645500" cy="5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labID                                                     </a:t>
            </a: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lang="en" sz="12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userID</a:t>
            </a: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lang="en" sz="12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score</a:t>
            </a: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lang="en" sz="12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maxScore</a:t>
            </a: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|</a:t>
            </a:r>
            <a:r>
              <a:rPr lang="en" sz="12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timestamp</a:t>
            </a:r>
            <a:endParaRPr sz="12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Google Shape;14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7795" y="352600"/>
            <a:ext cx="3876801" cy="2382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8186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Q: How much time do students spend working on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MSPs each week?</a:t>
            </a:r>
            <a:endParaRPr sz="2400"/>
          </a:p>
        </p:txBody>
      </p:sp>
      <p:sp>
        <p:nvSpPr>
          <p:cNvPr id="152" name="Google Shape;152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A: At least 120 min / week</a:t>
            </a:r>
            <a:endParaRPr sz="2400"/>
          </a:p>
        </p:txBody>
      </p:sp>
      <p:pic>
        <p:nvPicPr>
          <p:cNvPr id="158" name="Google Shape;15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1600" y="747150"/>
            <a:ext cx="6148275" cy="347472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2"/>
          <p:cNvSpPr txBox="1"/>
          <p:nvPr/>
        </p:nvSpPr>
        <p:spPr>
          <a:xfrm>
            <a:off x="680550" y="4227300"/>
            <a:ext cx="7782900" cy="5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NOTE: </a:t>
            </a:r>
            <a:r>
              <a:rPr lang="en" b="1" i="1"/>
              <a:t>Underestimate</a:t>
            </a:r>
            <a:r>
              <a:rPr lang="en"/>
              <a:t>.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with 0 subs or 0 time excluded. </a:t>
            </a:r>
            <a:r>
              <a:rPr lang="en">
                <a:solidFill>
                  <a:schemeClr val="dk1"/>
                </a:solidFill>
              </a:rPr>
              <a:t>Avg is for weeks 2-8.</a:t>
            </a:r>
            <a:endParaRPr/>
          </a:p>
        </p:txBody>
      </p:sp>
      <p:sp>
        <p:nvSpPr>
          <p:cNvPr id="160" name="Google Shape;16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890</Words>
  <Application>Microsoft Macintosh PowerPoint</Application>
  <PresentationFormat>On-screen Show (16:9)</PresentationFormat>
  <Paragraphs>139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Simple Light</vt:lpstr>
      <vt:lpstr>An Analysis of Using Many Small Programs in CS1</vt:lpstr>
      <vt:lpstr>Traditional: One Large Program (OLP) each week</vt:lpstr>
      <vt:lpstr>Many Small Programs (MSPs) each week</vt:lpstr>
      <vt:lpstr>Previous: MSP impact on confidence/stress?</vt:lpstr>
      <vt:lpstr>Previous: MSP impact on learning?</vt:lpstr>
      <vt:lpstr>This paper: Answer common questions about MSP use</vt:lpstr>
      <vt:lpstr>Data </vt:lpstr>
      <vt:lpstr>Q: How much time do students spend working on  MSPs each week?</vt:lpstr>
      <vt:lpstr>A: At least 120 min / week</vt:lpstr>
      <vt:lpstr>A: About 17 min per MSP</vt:lpstr>
      <vt:lpstr>Q: How many days before the due date do  students start working on MSPs?</vt:lpstr>
      <vt:lpstr>A: MSPs started 2.2 days before due date</vt:lpstr>
      <vt:lpstr>A: But with policy adjustment in Fall, started 5.3 days before</vt:lpstr>
      <vt:lpstr>Q: What % of MSPs do students complete each day?</vt:lpstr>
      <vt:lpstr>A: Completed ~10% of MSPs each day</vt:lpstr>
      <vt:lpstr>Q: Given a full-credit threshold, do students complete more MSPs than required?</vt:lpstr>
      <vt:lpstr>A: 40% of students completed more MSPs than required</vt:lpstr>
      <vt:lpstr>A: Total points per week -- Avg 13 more points</vt:lpstr>
      <vt:lpstr>Q: Do students switch among MSPs when stuck? "Pivot"</vt:lpstr>
      <vt:lpstr>A: Each week, 50% of students pivoted (avg. 1.3 pivots)  </vt:lpstr>
      <vt:lpstr>Pivot Pattern</vt:lpstr>
      <vt:lpstr>Q: Do students use MSPs to study for exams?</vt:lpstr>
      <vt:lpstr>A: Yes, students use MSPs to study for exams</vt:lpstr>
      <vt:lpstr>Q: Won't MSP CS1 students do poorly in an OLP CS2?</vt:lpstr>
      <vt:lpstr>A: MSP CS1 students do fine in an OLP CS2, in fact slightly better </vt:lpstr>
      <vt:lpstr>Student Quotes</vt:lpstr>
      <vt:lpstr>Conclusion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Analysis of Using Many Small Programs in CS1</dc:title>
  <cp:lastModifiedBy>Microsoft Office User</cp:lastModifiedBy>
  <cp:revision>1</cp:revision>
  <dcterms:modified xsi:type="dcterms:W3CDTF">2019-03-08T00:29:13Z</dcterms:modified>
</cp:coreProperties>
</file>