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11"/>
  </p:notesMasterIdLst>
  <p:handoutMasterIdLst>
    <p:handoutMasterId r:id="rId12"/>
  </p:handoutMasterIdLst>
  <p:sldIdLst>
    <p:sldId id="286" r:id="rId2"/>
    <p:sldId id="288" r:id="rId3"/>
    <p:sldId id="281" r:id="rId4"/>
    <p:sldId id="287" r:id="rId5"/>
    <p:sldId id="290" r:id="rId6"/>
    <p:sldId id="293" r:id="rId7"/>
    <p:sldId id="291" r:id="rId8"/>
    <p:sldId id="292" r:id="rId9"/>
    <p:sldId id="295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B8B3"/>
    <a:srgbClr val="73FBA9"/>
    <a:srgbClr val="A7FEFF"/>
    <a:srgbClr val="EF7B41"/>
    <a:srgbClr val="BED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3"/>
    <p:restoredTop sz="88940"/>
  </p:normalViewPr>
  <p:slideViewPr>
    <p:cSldViewPr snapToGrid="0" snapToObjects="1">
      <p:cViewPr varScale="1">
        <p:scale>
          <a:sx n="132" d="100"/>
          <a:sy n="132" d="100"/>
        </p:scale>
        <p:origin x="21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Roman Lysecky, University of Arizona, rlysecky@ece.arizona.edu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0390F-AEA4-5848-9603-48697F730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6006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Roman Lysecky, University of Arizona, rlysecky@ece.arizona.edu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A69BA-1549-5244-B4CC-560899E2C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73826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Roman Lysecky, University of Arizona, rlysecky@ece.arizona.edu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Roman Lysecky, University of Arizona, rlysecky@ece.arizona.edu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44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Roman Lysecky, University of Arizona, rlysecky@ece.arizona.edu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53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Roman Lysecky, University of Arizona, rlysecky@ece.arizona.edu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0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Roman Lysecky, University of Arizona, rlysecky@ece.arizona.edu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Roman Lysecky, University of Arizona, rlysecky@ece.arizona.edu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36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Roman Lysecky, University of Arizona, rlysecky@ece.arizona.edu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92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Roman Lysecky, University of Arizona, rlysecky@ece.arizona.edu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77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Roman Lysecky, University of Arizona, rlysecky@ece.arizona.edu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41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1122363"/>
            <a:ext cx="12192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Gras" charset="0"/>
              </a:defRPr>
            </a:lvl1pPr>
          </a:lstStyle>
          <a:p>
            <a:r>
              <a:rPr lang="en-US" noProof="0" dirty="0" smtClean="0"/>
              <a:t>Click and edit the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0259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1122363"/>
            <a:ext cx="12192000" cy="2387600"/>
          </a:xfrm>
          <a:prstGeom prst="rect">
            <a:avLst/>
          </a:prstGeom>
          <a:effectLst/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Gras" charset="0"/>
              </a:defRPr>
            </a:lvl1pPr>
          </a:lstStyle>
          <a:p>
            <a:r>
              <a:rPr lang="en-US" noProof="0" dirty="0" smtClean="0"/>
              <a:t>Click and edit the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989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145506" y="-8041"/>
            <a:ext cx="9144000" cy="84749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4000" baseline="0">
                <a:solidFill>
                  <a:schemeClr val="bg1"/>
                </a:solidFill>
                <a:effectLst/>
                <a:latin typeface="Arial Gras" charset="0"/>
              </a:defRPr>
            </a:lvl1pPr>
          </a:lstStyle>
          <a:p>
            <a:r>
              <a:rPr lang="en-US" noProof="0" dirty="0" smtClean="0"/>
              <a:t>Click and edit the title</a:t>
            </a:r>
            <a:endParaRPr lang="en-US" noProof="0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51692" y="1175880"/>
            <a:ext cx="11422966" cy="468527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Clr>
                <a:srgbClr val="2C7F7B"/>
              </a:buClr>
              <a:buSzPct val="125000"/>
              <a:buFont typeface="Courier New" charset="0"/>
              <a:buChar char="o"/>
              <a:defRPr sz="2800" baseline="0">
                <a:latin typeface="+mn-lt"/>
              </a:defRPr>
            </a:lvl1pPr>
            <a:lvl2pPr marL="800100" indent="-342900" algn="l">
              <a:lnSpc>
                <a:spcPct val="100000"/>
              </a:lnSpc>
              <a:buFont typeface="Courier New" charset="0"/>
              <a:buChar char="o"/>
              <a:defRPr sz="2400">
                <a:latin typeface="+mn-lt"/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smtClean="0"/>
              <a:t>Click to change the style of the mask subtitle</a:t>
            </a:r>
          </a:p>
          <a:p>
            <a:pPr lvl="1"/>
            <a:r>
              <a:rPr lang="en-US" noProof="0" dirty="0" smtClean="0"/>
              <a:t>Second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395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1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029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SAMPLE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1"/>
            <a:ext cx="8534400" cy="13443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Sample text or subtitle</a:t>
            </a:r>
            <a:endParaRPr lang="en-US" dirty="0"/>
          </a:p>
        </p:txBody>
      </p:sp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31" y="1977326"/>
            <a:ext cx="808736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ireldata:Shared:_UR_CLIENTS:OUR:2014:OUR140527_DE_BrandArchitecture:MASTER LOGOS:CENG_140611_DE_BrandArchitecture_Folder:UA_CENG_logo lock up:DIGITAL:PNG:Full Color:UA_CENG_RGB_Promo.png"/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489" y="6238263"/>
            <a:ext cx="2815525" cy="4822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 userDrawn="1"/>
        </p:nvSpPr>
        <p:spPr>
          <a:xfrm>
            <a:off x="0" y="-18019"/>
            <a:ext cx="12192000" cy="872814"/>
          </a:xfrm>
          <a:prstGeom prst="rect">
            <a:avLst/>
          </a:prstGeom>
          <a:solidFill>
            <a:srgbClr val="41B8B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 userDrawn="1"/>
        </p:nvSpPr>
        <p:spPr>
          <a:xfrm>
            <a:off x="10053234" y="2584440"/>
            <a:ext cx="1549830" cy="1584604"/>
          </a:xfrm>
          <a:prstGeom prst="roundRect">
            <a:avLst>
              <a:gd name="adj" fmla="val 17667"/>
            </a:avLst>
          </a:prstGeom>
          <a:noFill/>
          <a:ln cap="sq">
            <a:solidFill>
              <a:srgbClr val="41B8B3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9931830" y="2836190"/>
            <a:ext cx="1549830" cy="1252780"/>
          </a:xfrm>
          <a:prstGeom prst="roundRect">
            <a:avLst>
              <a:gd name="adj" fmla="val 30275"/>
            </a:avLst>
          </a:prstGeom>
          <a:noFill/>
          <a:ln cap="sq">
            <a:solidFill>
              <a:srgbClr val="41B8B3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10053234" y="2650216"/>
            <a:ext cx="1549830" cy="1392260"/>
          </a:xfrm>
          <a:prstGeom prst="roundRect">
            <a:avLst>
              <a:gd name="adj" fmla="val 30275"/>
            </a:avLst>
          </a:prstGeom>
          <a:noFill/>
          <a:ln cap="sq">
            <a:solidFill>
              <a:srgbClr val="41B8B3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>
            <a:off x="10128144" y="2864608"/>
            <a:ext cx="1596324" cy="1392260"/>
          </a:xfrm>
          <a:prstGeom prst="roundRect">
            <a:avLst>
              <a:gd name="adj" fmla="val 30275"/>
            </a:avLst>
          </a:prstGeom>
          <a:noFill/>
          <a:ln cap="sq">
            <a:solidFill>
              <a:srgbClr val="41B8B3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>
            <a:off x="-69743" y="221581"/>
            <a:ext cx="2743200" cy="2070592"/>
          </a:xfrm>
          <a:custGeom>
            <a:avLst/>
            <a:gdLst>
              <a:gd name="connsiteX0" fmla="*/ 0 w 2743200"/>
              <a:gd name="connsiteY0" fmla="*/ 1844298 h 2070592"/>
              <a:gd name="connsiteX1" fmla="*/ 1704813 w 2743200"/>
              <a:gd name="connsiteY1" fmla="*/ 1906291 h 2070592"/>
              <a:gd name="connsiteX2" fmla="*/ 2743200 w 2743200"/>
              <a:gd name="connsiteY2" fmla="*/ 0 h 207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2070592">
                <a:moveTo>
                  <a:pt x="0" y="1844298"/>
                </a:moveTo>
                <a:cubicBezTo>
                  <a:pt x="623806" y="2028986"/>
                  <a:pt x="1247613" y="2213674"/>
                  <a:pt x="1704813" y="1906291"/>
                </a:cubicBezTo>
                <a:cubicBezTo>
                  <a:pt x="2162013" y="1598908"/>
                  <a:pt x="2743200" y="0"/>
                  <a:pt x="2743200" y="0"/>
                </a:cubicBezTo>
              </a:path>
            </a:pathLst>
          </a:custGeom>
          <a:noFill/>
          <a:ln cap="sq">
            <a:solidFill>
              <a:srgbClr val="41B8B3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-2581" y="307383"/>
            <a:ext cx="2427008" cy="1923603"/>
          </a:xfrm>
          <a:custGeom>
            <a:avLst/>
            <a:gdLst>
              <a:gd name="connsiteX0" fmla="*/ 0 w 2743200"/>
              <a:gd name="connsiteY0" fmla="*/ 1844298 h 2070592"/>
              <a:gd name="connsiteX1" fmla="*/ 1704813 w 2743200"/>
              <a:gd name="connsiteY1" fmla="*/ 1906291 h 2070592"/>
              <a:gd name="connsiteX2" fmla="*/ 2743200 w 2743200"/>
              <a:gd name="connsiteY2" fmla="*/ 0 h 2070592"/>
              <a:gd name="connsiteX0" fmla="*/ 0 w 2417735"/>
              <a:gd name="connsiteY0" fmla="*/ 1844298 h 2070592"/>
              <a:gd name="connsiteX1" fmla="*/ 1704813 w 2417735"/>
              <a:gd name="connsiteY1" fmla="*/ 1906291 h 2070592"/>
              <a:gd name="connsiteX2" fmla="*/ 2417735 w 2417735"/>
              <a:gd name="connsiteY2" fmla="*/ 0 h 2070592"/>
              <a:gd name="connsiteX0" fmla="*/ 0 w 2427008"/>
              <a:gd name="connsiteY0" fmla="*/ 1844298 h 1923603"/>
              <a:gd name="connsiteX1" fmla="*/ 2107769 w 2427008"/>
              <a:gd name="connsiteY1" fmla="*/ 1565328 h 1923603"/>
              <a:gd name="connsiteX2" fmla="*/ 2417735 w 2427008"/>
              <a:gd name="connsiteY2" fmla="*/ 0 h 1923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7008" h="1923603">
                <a:moveTo>
                  <a:pt x="0" y="1844298"/>
                </a:moveTo>
                <a:cubicBezTo>
                  <a:pt x="623806" y="2028986"/>
                  <a:pt x="1704813" y="1872711"/>
                  <a:pt x="2107769" y="1565328"/>
                </a:cubicBezTo>
                <a:cubicBezTo>
                  <a:pt x="2510725" y="1257945"/>
                  <a:pt x="2417735" y="0"/>
                  <a:pt x="2417735" y="0"/>
                </a:cubicBezTo>
              </a:path>
            </a:pathLst>
          </a:custGeom>
          <a:noFill/>
          <a:ln cap="sq">
            <a:solidFill>
              <a:srgbClr val="41B8B3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Freeform 14"/>
          <p:cNvSpPr/>
          <p:nvPr userDrawn="1"/>
        </p:nvSpPr>
        <p:spPr>
          <a:xfrm>
            <a:off x="-20663" y="273802"/>
            <a:ext cx="2748507" cy="2093180"/>
          </a:xfrm>
          <a:custGeom>
            <a:avLst/>
            <a:gdLst>
              <a:gd name="connsiteX0" fmla="*/ 0 w 2743200"/>
              <a:gd name="connsiteY0" fmla="*/ 1844298 h 2070592"/>
              <a:gd name="connsiteX1" fmla="*/ 1704813 w 2743200"/>
              <a:gd name="connsiteY1" fmla="*/ 1906291 h 2070592"/>
              <a:gd name="connsiteX2" fmla="*/ 2743200 w 2743200"/>
              <a:gd name="connsiteY2" fmla="*/ 0 h 2070592"/>
              <a:gd name="connsiteX0" fmla="*/ 0 w 2200759"/>
              <a:gd name="connsiteY0" fmla="*/ 2076773 h 2320000"/>
              <a:gd name="connsiteX1" fmla="*/ 1704813 w 2200759"/>
              <a:gd name="connsiteY1" fmla="*/ 2138766 h 2320000"/>
              <a:gd name="connsiteX2" fmla="*/ 2200759 w 2200759"/>
              <a:gd name="connsiteY2" fmla="*/ 0 h 2320000"/>
              <a:gd name="connsiteX0" fmla="*/ 0 w 2399034"/>
              <a:gd name="connsiteY0" fmla="*/ 2076773 h 2108179"/>
              <a:gd name="connsiteX1" fmla="*/ 2247254 w 2399034"/>
              <a:gd name="connsiteY1" fmla="*/ 1239864 h 2108179"/>
              <a:gd name="connsiteX2" fmla="*/ 2200759 w 2399034"/>
              <a:gd name="connsiteY2" fmla="*/ 0 h 2108179"/>
              <a:gd name="connsiteX0" fmla="*/ 0 w 2748507"/>
              <a:gd name="connsiteY0" fmla="*/ 2061275 h 2093180"/>
              <a:gd name="connsiteX1" fmla="*/ 2572718 w 2748507"/>
              <a:gd name="connsiteY1" fmla="*/ 1239864 h 2093180"/>
              <a:gd name="connsiteX2" fmla="*/ 2526223 w 2748507"/>
              <a:gd name="connsiteY2" fmla="*/ 0 h 209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8507" h="2093180">
                <a:moveTo>
                  <a:pt x="0" y="2061275"/>
                </a:moveTo>
                <a:cubicBezTo>
                  <a:pt x="623806" y="2245963"/>
                  <a:pt x="2151681" y="1583410"/>
                  <a:pt x="2572718" y="1239864"/>
                </a:cubicBezTo>
                <a:cubicBezTo>
                  <a:pt x="2993755" y="896318"/>
                  <a:pt x="2526223" y="0"/>
                  <a:pt x="2526223" y="0"/>
                </a:cubicBezTo>
              </a:path>
            </a:pathLst>
          </a:custGeom>
          <a:noFill/>
          <a:ln cap="sq">
            <a:solidFill>
              <a:srgbClr val="41B8B3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Freeform 15"/>
          <p:cNvSpPr/>
          <p:nvPr userDrawn="1"/>
        </p:nvSpPr>
        <p:spPr>
          <a:xfrm>
            <a:off x="-69743" y="250799"/>
            <a:ext cx="2634711" cy="2086965"/>
          </a:xfrm>
          <a:custGeom>
            <a:avLst/>
            <a:gdLst>
              <a:gd name="connsiteX0" fmla="*/ 0 w 2743200"/>
              <a:gd name="connsiteY0" fmla="*/ 1844298 h 2070592"/>
              <a:gd name="connsiteX1" fmla="*/ 1704813 w 2743200"/>
              <a:gd name="connsiteY1" fmla="*/ 1906291 h 2070592"/>
              <a:gd name="connsiteX2" fmla="*/ 2743200 w 2743200"/>
              <a:gd name="connsiteY2" fmla="*/ 0 h 2070592"/>
              <a:gd name="connsiteX0" fmla="*/ 0 w 3285640"/>
              <a:gd name="connsiteY0" fmla="*/ 1642820 h 2006791"/>
              <a:gd name="connsiteX1" fmla="*/ 2247253 w 3285640"/>
              <a:gd name="connsiteY1" fmla="*/ 1906291 h 2006791"/>
              <a:gd name="connsiteX2" fmla="*/ 3285640 w 3285640"/>
              <a:gd name="connsiteY2" fmla="*/ 0 h 2006791"/>
              <a:gd name="connsiteX0" fmla="*/ 0 w 2636585"/>
              <a:gd name="connsiteY0" fmla="*/ 2014779 h 2405439"/>
              <a:gd name="connsiteX1" fmla="*/ 2247253 w 2636585"/>
              <a:gd name="connsiteY1" fmla="*/ 2278250 h 2405439"/>
              <a:gd name="connsiteX2" fmla="*/ 2634711 w 2636585"/>
              <a:gd name="connsiteY2" fmla="*/ 0 h 2405439"/>
              <a:gd name="connsiteX0" fmla="*/ 0 w 2634711"/>
              <a:gd name="connsiteY0" fmla="*/ 2014779 h 2086965"/>
              <a:gd name="connsiteX1" fmla="*/ 2154263 w 2634711"/>
              <a:gd name="connsiteY1" fmla="*/ 1673817 h 2086965"/>
              <a:gd name="connsiteX2" fmla="*/ 2634711 w 2634711"/>
              <a:gd name="connsiteY2" fmla="*/ 0 h 208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4711" h="2086965">
                <a:moveTo>
                  <a:pt x="0" y="2014779"/>
                </a:moveTo>
                <a:cubicBezTo>
                  <a:pt x="623806" y="2199467"/>
                  <a:pt x="1715144" y="2009614"/>
                  <a:pt x="2154263" y="1673817"/>
                </a:cubicBezTo>
                <a:cubicBezTo>
                  <a:pt x="2593382" y="1338020"/>
                  <a:pt x="2634711" y="0"/>
                  <a:pt x="2634711" y="0"/>
                </a:cubicBezTo>
              </a:path>
            </a:pathLst>
          </a:custGeom>
          <a:noFill/>
          <a:ln cap="sq">
            <a:solidFill>
              <a:srgbClr val="41B8B3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Arc 16"/>
          <p:cNvSpPr/>
          <p:nvPr userDrawn="1"/>
        </p:nvSpPr>
        <p:spPr>
          <a:xfrm>
            <a:off x="542440" y="5646371"/>
            <a:ext cx="8012624" cy="1883044"/>
          </a:xfrm>
          <a:prstGeom prst="arc">
            <a:avLst>
              <a:gd name="adj1" fmla="val 10544070"/>
              <a:gd name="adj2" fmla="val 254682"/>
            </a:avLst>
          </a:prstGeom>
          <a:ln w="12700">
            <a:solidFill>
              <a:srgbClr val="41B8B3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 userDrawn="1"/>
        </p:nvSpPr>
        <p:spPr>
          <a:xfrm>
            <a:off x="878237" y="5486399"/>
            <a:ext cx="7196380" cy="2929181"/>
          </a:xfrm>
          <a:prstGeom prst="arc">
            <a:avLst>
              <a:gd name="adj1" fmla="val 10887312"/>
              <a:gd name="adj2" fmla="val 21526587"/>
            </a:avLst>
          </a:prstGeom>
          <a:ln w="12700">
            <a:solidFill>
              <a:srgbClr val="41B8B3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 userDrawn="1"/>
        </p:nvSpPr>
        <p:spPr>
          <a:xfrm>
            <a:off x="829159" y="5113540"/>
            <a:ext cx="7196380" cy="2415875"/>
          </a:xfrm>
          <a:prstGeom prst="arc">
            <a:avLst>
              <a:gd name="adj1" fmla="val 10217062"/>
              <a:gd name="adj2" fmla="val 585321"/>
            </a:avLst>
          </a:prstGeom>
          <a:ln w="12700">
            <a:solidFill>
              <a:srgbClr val="41B8B3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 userDrawn="1"/>
        </p:nvSpPr>
        <p:spPr>
          <a:xfrm rot="360746">
            <a:off x="638891" y="5252939"/>
            <a:ext cx="7338028" cy="2868085"/>
          </a:xfrm>
          <a:prstGeom prst="arc">
            <a:avLst>
              <a:gd name="adj1" fmla="val 10241672"/>
              <a:gd name="adj2" fmla="val 21435280"/>
            </a:avLst>
          </a:prstGeom>
          <a:ln w="12700">
            <a:solidFill>
              <a:srgbClr val="41B8B3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 userDrawn="1"/>
        </p:nvSpPr>
        <p:spPr>
          <a:xfrm rot="20889883">
            <a:off x="749155" y="4956881"/>
            <a:ext cx="7196380" cy="2415875"/>
          </a:xfrm>
          <a:prstGeom prst="arc">
            <a:avLst>
              <a:gd name="adj1" fmla="val 10813972"/>
              <a:gd name="adj2" fmla="val 1965743"/>
            </a:avLst>
          </a:prstGeom>
          <a:ln w="12700">
            <a:solidFill>
              <a:srgbClr val="41B8B3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7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65" r:id="rId3"/>
    <p:sldLayoutId id="2147483661" r:id="rId4"/>
    <p:sldLayoutId id="2147483657" r:id="rId5"/>
    <p:sldLayoutId id="2147483666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rlysecky@ece.arizona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9547" y="1244184"/>
            <a:ext cx="10897849" cy="2126406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Coral: An Ultra Simple Language for Learning to Program</a:t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endParaRPr lang="en-US" sz="36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946" y="3534752"/>
            <a:ext cx="9069048" cy="1978701"/>
          </a:xfrm>
        </p:spPr>
        <p:txBody>
          <a:bodyPr>
            <a:noAutofit/>
          </a:bodyPr>
          <a:lstStyle/>
          <a:p>
            <a:pPr marL="0" lvl="2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Helvetica"/>
                <a:sym typeface="Gill Sans Light" charset="0"/>
              </a:rPr>
              <a:t>Alex Edgcomb</a:t>
            </a:r>
            <a:r>
              <a:rPr lang="en-US" sz="32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Helvetica"/>
                <a:sym typeface="Gill Sans Light" charset="0"/>
              </a:rPr>
              <a:t>1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Helvetica"/>
                <a:sym typeface="Gill Sans Light" charset="0"/>
              </a:rPr>
              <a:t>, Frank Vahid</a:t>
            </a:r>
            <a:r>
              <a:rPr lang="en-US" sz="32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Helvetica"/>
                <a:sym typeface="Gill Sans Light" charset="0"/>
              </a:rPr>
              <a:t>1,2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Helvetica"/>
                <a:sym typeface="Gill Sans Light" charset="0"/>
              </a:rPr>
              <a:t>, </a:t>
            </a:r>
            <a:r>
              <a:rPr lang="en-US" sz="32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Helvetica"/>
                <a:sym typeface="Gill Sans Light" charset="0"/>
              </a:rPr>
              <a:t>Roman Lysecky</a:t>
            </a:r>
            <a:r>
              <a:rPr lang="en-US" sz="32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Helvetica"/>
                <a:sym typeface="Gill Sans Light" charset="0"/>
              </a:rPr>
              <a:t>1,3</a:t>
            </a:r>
            <a:endParaRPr lang="en-US" sz="3200" b="1" baseline="30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Helvetica"/>
              <a:sym typeface="Gill Sans Light" charset="0"/>
            </a:endParaRPr>
          </a:p>
          <a:p>
            <a:pPr marL="0" lvl="2"/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/>
                <a:sym typeface="Gill Sans Light" charset="0"/>
              </a:rPr>
              <a:t>1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/>
                <a:sym typeface="Gill Sans Light" charset="0"/>
              </a:rPr>
              <a:t>zyBooks</a:t>
            </a:r>
          </a:p>
          <a:p>
            <a:pPr marL="0" lvl="2"/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/>
                <a:sym typeface="Gill Sans Light" charset="0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/>
                <a:sym typeface="Gill Sans Light" charset="0"/>
              </a:rPr>
              <a:t>Computer Science and Engineering, University of California, Riverside</a:t>
            </a:r>
          </a:p>
          <a:p>
            <a:pPr marL="0" lvl="2"/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/>
                <a:sym typeface="Gill Sans Light" charset="0"/>
              </a:rPr>
              <a:t>3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/>
                <a:sym typeface="Gill Sans Light" charset="0"/>
              </a:rPr>
              <a:t>Electrical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/>
                <a:sym typeface="Gill Sans Light" charset="0"/>
              </a:rPr>
              <a:t>and Computer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/>
                <a:sym typeface="Gill Sans Light" charset="0"/>
              </a:rPr>
              <a:t>Engineering, University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/>
                <a:sym typeface="Gill Sans Light" charset="0"/>
              </a:rPr>
              <a:t>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/>
                <a:sym typeface="Gill Sans Light" charset="0"/>
              </a:rPr>
              <a:t>Arizona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Helvetica"/>
              <a:sym typeface="Gill Sans Light" charset="0"/>
            </a:endParaRPr>
          </a:p>
          <a:p>
            <a:pPr marL="0" lvl="2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/>
                <a:sym typeface="Gill Sans Light" charset="0"/>
                <a:hlinkClick r:id="rId3"/>
              </a:rPr>
              <a:t>rlysecky@ece.arizona.edu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Helvetica"/>
              <a:sym typeface="Gill Sans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0195" y="5897593"/>
            <a:ext cx="4956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https://</a:t>
            </a:r>
            <a:r>
              <a:rPr lang="en-US" sz="3600" dirty="0" err="1">
                <a:solidFill>
                  <a:srgbClr val="0070C0"/>
                </a:solidFill>
              </a:rPr>
              <a:t>corallanguage.org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latin typeface="+mj-lt"/>
              </a:rPr>
              <a:t>Coral language</a:t>
            </a:r>
            <a:endParaRPr lang="en-US" b="1" dirty="0">
              <a:latin typeface="+mj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5506" y="970400"/>
            <a:ext cx="7580660" cy="2789945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Coral language</a:t>
            </a:r>
          </a:p>
          <a:p>
            <a:pPr lvl="1"/>
            <a:r>
              <a:rPr lang="en-US" sz="2000" dirty="0" smtClean="0"/>
              <a:t>Designed </a:t>
            </a:r>
            <a:r>
              <a:rPr lang="en-US" sz="2000" dirty="0"/>
              <a:t>with equivalent code and flowchart </a:t>
            </a:r>
            <a:r>
              <a:rPr lang="en-US" sz="2000" dirty="0" smtClean="0"/>
              <a:t>versions</a:t>
            </a:r>
          </a:p>
          <a:p>
            <a:pPr marL="804863" lvl="1" indent="-338138"/>
            <a:r>
              <a:rPr lang="en-US" sz="2000" dirty="0" smtClean="0"/>
              <a:t>Educational </a:t>
            </a:r>
            <a:r>
              <a:rPr lang="en-US" sz="2000" dirty="0"/>
              <a:t>simulator </a:t>
            </a:r>
            <a:r>
              <a:rPr lang="en-US" sz="2000" dirty="0" smtClean="0"/>
              <a:t>designed </a:t>
            </a:r>
            <a:r>
              <a:rPr lang="en-US" sz="2000" dirty="0"/>
              <a:t>hand-in-hand with </a:t>
            </a:r>
            <a:r>
              <a:rPr lang="en-US" sz="2000" dirty="0" smtClean="0"/>
              <a:t>language</a:t>
            </a:r>
          </a:p>
          <a:p>
            <a:pPr marL="804863" lvl="1" indent="-338138"/>
            <a:r>
              <a:rPr lang="en-US" sz="2000" dirty="0" smtClean="0"/>
              <a:t>Designed </a:t>
            </a:r>
            <a:r>
              <a:rPr lang="en-US" sz="2000" dirty="0"/>
              <a:t>specifically for learning core programming concepts: </a:t>
            </a:r>
            <a:endParaRPr lang="en-US" sz="2000" dirty="0" smtClean="0"/>
          </a:p>
          <a:p>
            <a:pPr marL="1208088" lvl="2" indent="-287338" algn="l">
              <a:buFont typeface="Courier New" charset="0"/>
              <a:buChar char="o"/>
            </a:pPr>
            <a:r>
              <a:rPr lang="en-US" sz="1600" dirty="0"/>
              <a:t>input/output, variables, assignments, expressions, branches, loops, functions, and </a:t>
            </a:r>
            <a:r>
              <a:rPr lang="en-US" sz="1600" dirty="0" smtClean="0"/>
              <a:t>arrays</a:t>
            </a:r>
          </a:p>
          <a:p>
            <a:pPr marL="808038" lvl="1" indent="-276225"/>
            <a:r>
              <a:rPr lang="en-US" sz="2000" dirty="0" smtClean="0"/>
              <a:t>Prepares students to </a:t>
            </a:r>
            <a:r>
              <a:rPr lang="en-US" sz="2000" dirty="0"/>
              <a:t>transition to an industry </a:t>
            </a:r>
            <a:r>
              <a:rPr lang="en-US" sz="2000" dirty="0" smtClean="0"/>
              <a:t>language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57400" y="1300169"/>
            <a:ext cx="3299301" cy="954107"/>
          </a:xfrm>
          <a:prstGeom prst="rect">
            <a:avLst/>
          </a:prstGeom>
          <a:solidFill>
            <a:srgbClr val="A7FE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integer x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Put "Enter number" to output 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x = Get next input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Put 2 * x to output</a:t>
            </a:r>
          </a:p>
        </p:txBody>
      </p:sp>
      <p:pic>
        <p:nvPicPr>
          <p:cNvPr id="9" name="Picture 8" descr="https://lh4.googleusercontent.com/iqBym2I-z3-5Bjn3YgJso2KqN3fJHhlcLlUwPGmnt9jvN3Qy26_5u4-LZoj2pcwDpC34p83bnouO3xK9M72ULTq2k72hf69qisFa-RAwrlzo0Gndjh39d5ZDS7Xgiu4D55mQHQY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754" y="2905279"/>
            <a:ext cx="2740044" cy="25068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957400" y="944808"/>
            <a:ext cx="175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Coral: Code view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57400" y="2609637"/>
            <a:ext cx="2204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Coral</a:t>
            </a:r>
            <a:r>
              <a:rPr lang="en-US" smtClean="0"/>
              <a:t>: Flowchart view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99" y="3471582"/>
            <a:ext cx="6633765" cy="322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4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latin typeface="+mj-lt"/>
              </a:rPr>
              <a:t>Why a new language?</a:t>
            </a:r>
            <a:endParaRPr lang="en-US" b="1" dirty="0">
              <a:latin typeface="+mj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5506" y="1175880"/>
            <a:ext cx="5270399" cy="4685273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CS0/CS1 courses often use an </a:t>
            </a:r>
            <a:r>
              <a:rPr lang="en-US" sz="2400" dirty="0"/>
              <a:t>industry </a:t>
            </a:r>
            <a:r>
              <a:rPr lang="en-US" sz="2400" dirty="0" smtClean="0"/>
              <a:t>language</a:t>
            </a:r>
          </a:p>
          <a:p>
            <a:pPr lvl="1"/>
            <a:r>
              <a:rPr lang="en-US" sz="2000" dirty="0" smtClean="0"/>
              <a:t>Created </a:t>
            </a:r>
            <a:r>
              <a:rPr lang="en-US" sz="2000" dirty="0"/>
              <a:t>and used by professional programmers </a:t>
            </a:r>
            <a:r>
              <a:rPr lang="en-US" sz="2000" dirty="0" smtClean="0"/>
              <a:t>(e.g., </a:t>
            </a:r>
            <a:r>
              <a:rPr lang="en-US" sz="2000" dirty="0" smtClean="0"/>
              <a:t>Java</a:t>
            </a:r>
            <a:r>
              <a:rPr lang="en-US" sz="2000" dirty="0" smtClean="0"/>
              <a:t>, </a:t>
            </a:r>
            <a:r>
              <a:rPr lang="en-US" sz="2000" dirty="0"/>
              <a:t>C++, </a:t>
            </a:r>
            <a:r>
              <a:rPr lang="en-US" sz="2000" dirty="0" smtClean="0"/>
              <a:t>Python</a:t>
            </a:r>
            <a:r>
              <a:rPr lang="en-US" sz="2000" dirty="0" smtClean="0"/>
              <a:t>) </a:t>
            </a:r>
          </a:p>
          <a:p>
            <a:r>
              <a:rPr lang="en-US" sz="2400" dirty="0" smtClean="0"/>
              <a:t>Industry </a:t>
            </a:r>
            <a:r>
              <a:rPr lang="en-US" sz="2400" dirty="0"/>
              <a:t>languages </a:t>
            </a:r>
            <a:r>
              <a:rPr lang="en-US" sz="2400" dirty="0" smtClean="0"/>
              <a:t>designed </a:t>
            </a:r>
            <a:r>
              <a:rPr lang="en-US" sz="2400" dirty="0"/>
              <a:t>for professionals, not </a:t>
            </a:r>
            <a:r>
              <a:rPr lang="en-US" sz="2400" dirty="0" smtClean="0"/>
              <a:t>learners</a:t>
            </a:r>
          </a:p>
          <a:p>
            <a:pPr lvl="1"/>
            <a:r>
              <a:rPr lang="en-US" sz="2000" dirty="0" smtClean="0"/>
              <a:t>Complex features can </a:t>
            </a:r>
            <a:r>
              <a:rPr lang="en-US" sz="2000" dirty="0"/>
              <a:t>confuse </a:t>
            </a:r>
            <a:r>
              <a:rPr lang="en-US" sz="2000" dirty="0" smtClean="0"/>
              <a:t>new learners</a:t>
            </a:r>
          </a:p>
          <a:p>
            <a:pPr lvl="1"/>
            <a:r>
              <a:rPr lang="en-US" sz="2000" dirty="0" smtClean="0"/>
              <a:t>One </a:t>
            </a:r>
            <a:r>
              <a:rPr lang="en-US" sz="2000" dirty="0"/>
              <a:t>long-time instructor put </a:t>
            </a:r>
            <a:r>
              <a:rPr lang="en-US" sz="2000" dirty="0" smtClean="0"/>
              <a:t>it: "even </a:t>
            </a:r>
            <a:r>
              <a:rPr lang="en-US" sz="2000" dirty="0"/>
              <a:t>Python has its </a:t>
            </a:r>
            <a:r>
              <a:rPr lang="en-US" sz="2000" dirty="0" smtClean="0"/>
              <a:t>‘</a:t>
            </a:r>
            <a:r>
              <a:rPr lang="en-US" sz="2000" dirty="0" err="1" smtClean="0"/>
              <a:t>Gotchas</a:t>
            </a:r>
            <a:r>
              <a:rPr lang="en-US" sz="2000" dirty="0" smtClean="0"/>
              <a:t>’"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2060293" y="2965621"/>
            <a:ext cx="8280451" cy="1655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200518" y="1303794"/>
            <a:ext cx="5125121" cy="2031325"/>
          </a:xfrm>
          <a:prstGeom prst="rect">
            <a:avLst/>
          </a:prstGeom>
          <a:solidFill>
            <a:srgbClr val="A7FE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public class Demo {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   public static void main(String[]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args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) {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       Scanner scan = new Scanner(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System.in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       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System.out.println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("Enter number: "); 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       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num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scan.nextInt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       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scan.close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       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System.out.println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(2 *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num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   }</a:t>
            </a:r>
          </a:p>
          <a:p>
            <a:r>
              <a:rPr lang="en-US" sz="1400" dirty="0" smtClean="0">
                <a:latin typeface="Courier New" charset="0"/>
                <a:ea typeface="Courier New" charset="0"/>
                <a:cs typeface="Courier New" charset="0"/>
              </a:rPr>
              <a:t>}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0517" y="4621383"/>
            <a:ext cx="5125121" cy="523220"/>
          </a:xfrm>
          <a:prstGeom prst="rect">
            <a:avLst/>
          </a:prstGeom>
          <a:solidFill>
            <a:srgbClr val="73FBA9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x =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(input('Enter number: '))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print(2 * x</a:t>
            </a:r>
            <a:r>
              <a:rPr lang="en-US" sz="1400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0518" y="3335119"/>
            <a:ext cx="4828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Java concepts needed: classes, methods, </a:t>
            </a:r>
            <a:r>
              <a:rPr lang="en-US" sz="1600" dirty="0" smtClean="0"/>
              <a:t>parameters, </a:t>
            </a:r>
            <a:r>
              <a:rPr lang="mr-IN" sz="1600" dirty="0" smtClean="0"/>
              <a:t>…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200517" y="5130806"/>
            <a:ext cx="4828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Python concepts needed</a:t>
            </a:r>
            <a:r>
              <a:rPr lang="en-US" sz="1600" dirty="0" smtClean="0"/>
              <a:t>: </a:t>
            </a:r>
            <a:r>
              <a:rPr lang="en-US" sz="1600" dirty="0" smtClean="0"/>
              <a:t>functions, type casting, dynamic typing, </a:t>
            </a:r>
            <a:r>
              <a:rPr lang="mr-IN" sz="1600" dirty="0" smtClean="0"/>
              <a:t>…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latin typeface="+mj-lt"/>
              </a:rPr>
              <a:t>Why a new language?</a:t>
            </a:r>
            <a:endParaRPr lang="en-US" b="1" dirty="0">
              <a:latin typeface="+mj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5506" y="1175880"/>
            <a:ext cx="6666260" cy="4685273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Block-based programming (Scratch, Snap, Alice)</a:t>
            </a:r>
          </a:p>
          <a:p>
            <a:pPr lvl="1"/>
            <a:r>
              <a:rPr lang="en-US" sz="2000" dirty="0"/>
              <a:t>Simpler </a:t>
            </a:r>
            <a:r>
              <a:rPr lang="en-US" sz="2000" dirty="0" smtClean="0"/>
              <a:t>syntax </a:t>
            </a:r>
            <a:r>
              <a:rPr lang="en-US" sz="2000" dirty="0"/>
              <a:t>visualized via connecting </a:t>
            </a:r>
            <a:r>
              <a:rPr lang="en-US" sz="2000" dirty="0" smtClean="0"/>
              <a:t>patterns</a:t>
            </a:r>
          </a:p>
          <a:p>
            <a:pPr lvl="1"/>
            <a:r>
              <a:rPr lang="en-US" sz="2000" dirty="0" smtClean="0"/>
              <a:t>Helps </a:t>
            </a:r>
            <a:r>
              <a:rPr lang="en-US" sz="2000" dirty="0"/>
              <a:t>attract people to </a:t>
            </a:r>
            <a:r>
              <a:rPr lang="en-US" sz="2000" dirty="0" smtClean="0"/>
              <a:t>computing, </a:t>
            </a:r>
            <a:r>
              <a:rPr lang="en-US" sz="2000" dirty="0"/>
              <a:t>especially in </a:t>
            </a:r>
            <a:r>
              <a:rPr lang="en-US" sz="2000" dirty="0" smtClean="0"/>
              <a:t>K-12 </a:t>
            </a:r>
          </a:p>
          <a:p>
            <a:pPr lvl="1"/>
            <a:r>
              <a:rPr lang="en-US" sz="2000" dirty="0" smtClean="0"/>
              <a:t>Instructors/students often want a more serious </a:t>
            </a:r>
            <a:r>
              <a:rPr lang="en-US" sz="2000" dirty="0"/>
              <a:t>feel for college </a:t>
            </a:r>
            <a:r>
              <a:rPr lang="en-US" sz="2000" dirty="0" smtClean="0"/>
              <a:t>courses</a:t>
            </a:r>
          </a:p>
          <a:p>
            <a:pPr lvl="1"/>
            <a:r>
              <a:rPr lang="en-US" sz="2000" dirty="0" smtClean="0"/>
              <a:t>No direct lead into </a:t>
            </a:r>
            <a:r>
              <a:rPr lang="en-US" sz="2000" dirty="0"/>
              <a:t>industry </a:t>
            </a:r>
            <a:r>
              <a:rPr lang="en-US" sz="2000" dirty="0" smtClean="0"/>
              <a:t>languages</a:t>
            </a:r>
            <a:endParaRPr lang="en-US" sz="2000" dirty="0"/>
          </a:p>
          <a:p>
            <a:r>
              <a:rPr lang="en-US" sz="2400" dirty="0"/>
              <a:t>Raptor </a:t>
            </a:r>
            <a:r>
              <a:rPr lang="en-US" sz="2400" dirty="0" smtClean="0"/>
              <a:t>flowchart languages </a:t>
            </a:r>
          </a:p>
          <a:p>
            <a:pPr lvl="1"/>
            <a:r>
              <a:rPr lang="en-US" sz="2000" dirty="0" smtClean="0"/>
              <a:t>Flowchart </a:t>
            </a:r>
            <a:r>
              <a:rPr lang="en-US" sz="2000" dirty="0"/>
              <a:t>visually captures the execution </a:t>
            </a:r>
            <a:r>
              <a:rPr lang="en-US" sz="2000" dirty="0" smtClean="0"/>
              <a:t>model</a:t>
            </a:r>
          </a:p>
          <a:p>
            <a:pPr lvl="1"/>
            <a:r>
              <a:rPr lang="en-US" sz="2000" dirty="0" smtClean="0"/>
              <a:t>Helpful </a:t>
            </a:r>
            <a:r>
              <a:rPr lang="en-US" sz="2000" dirty="0"/>
              <a:t>if a standard layout is used, but that's not </a:t>
            </a:r>
            <a:r>
              <a:rPr lang="en-US" sz="2000" dirty="0" smtClean="0"/>
              <a:t>typical</a:t>
            </a:r>
          </a:p>
          <a:p>
            <a:pPr lvl="1"/>
            <a:r>
              <a:rPr lang="en-US" sz="2000" dirty="0" smtClean="0"/>
              <a:t>Windows-only application</a:t>
            </a:r>
          </a:p>
          <a:p>
            <a:pPr lvl="1"/>
            <a:r>
              <a:rPr lang="en-US" sz="2000" dirty="0"/>
              <a:t>No direct lead into industry languages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2060293" y="2965621"/>
            <a:ext cx="8280451" cy="1655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29" y="4219508"/>
            <a:ext cx="2909169" cy="2528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96" y="921709"/>
            <a:ext cx="2706590" cy="437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latin typeface="+mj-lt"/>
              </a:rPr>
              <a:t>Coral language and simulator</a:t>
            </a:r>
            <a:endParaRPr lang="en-US" b="1" dirty="0">
              <a:latin typeface="+mj-lt"/>
            </a:endParaRPr>
          </a:p>
        </p:txBody>
      </p:sp>
      <p:pic>
        <p:nvPicPr>
          <p:cNvPr id="6" name="Cor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0912" y="1027416"/>
            <a:ext cx="8050176" cy="50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8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latin typeface="+mj-lt"/>
              </a:rPr>
              <a:t>Coral: Student usage data</a:t>
            </a:r>
            <a:endParaRPr lang="en-US" b="1" dirty="0">
              <a:latin typeface="+mj-lt"/>
            </a:endParaRP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45505" y="970400"/>
            <a:ext cx="11310179" cy="2789945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Early data on student </a:t>
            </a:r>
            <a:r>
              <a:rPr lang="en-US" sz="2400" dirty="0" smtClean="0"/>
              <a:t>usage</a:t>
            </a:r>
          </a:p>
          <a:p>
            <a:pPr lvl="1"/>
            <a:r>
              <a:rPr lang="en-US" sz="2000" dirty="0" smtClean="0"/>
              <a:t>ENGR 1: Required </a:t>
            </a:r>
            <a:r>
              <a:rPr lang="en-US" sz="2000" dirty="0"/>
              <a:t>1-unit Freshmen course on professional </a:t>
            </a:r>
            <a:r>
              <a:rPr lang="en-US" sz="2000" dirty="0" smtClean="0"/>
              <a:t>development</a:t>
            </a:r>
            <a:endParaRPr lang="en-US" sz="2000" dirty="0"/>
          </a:p>
          <a:p>
            <a:pPr marL="1208088" lvl="2" indent="-293688" algn="l">
              <a:buFont typeface="Courier New" charset="0"/>
              <a:buChar char="o"/>
            </a:pPr>
            <a:r>
              <a:rPr lang="en-US" dirty="0"/>
              <a:t>Fall 2018</a:t>
            </a:r>
            <a:r>
              <a:rPr lang="en-US" smtClean="0"/>
              <a:t>, </a:t>
            </a:r>
            <a:r>
              <a:rPr lang="en-US" smtClean="0"/>
              <a:t>159 students</a:t>
            </a:r>
            <a:endParaRPr lang="en-US" dirty="0" smtClean="0"/>
          </a:p>
          <a:p>
            <a:pPr lvl="1"/>
            <a:r>
              <a:rPr lang="en-US" sz="1800" dirty="0" smtClean="0"/>
              <a:t>Assigned 28 sections (across 4 chapters) from the </a:t>
            </a:r>
            <a:r>
              <a:rPr lang="en-US" sz="1800" dirty="0"/>
              <a:t>Programming Concepts </a:t>
            </a:r>
            <a:r>
              <a:rPr lang="en-US" sz="1800" dirty="0" err="1"/>
              <a:t>zyBook</a:t>
            </a:r>
            <a:r>
              <a:rPr lang="en-US" sz="1800" dirty="0"/>
              <a:t> </a:t>
            </a:r>
            <a:r>
              <a:rPr lang="en-US" sz="1800" dirty="0" smtClean="0"/>
              <a:t>that uses Coral</a:t>
            </a:r>
          </a:p>
          <a:p>
            <a:pPr marL="1200150" lvl="2" indent="-285750" algn="l">
              <a:buFont typeface="Courier New" charset="0"/>
              <a:buChar char="o"/>
            </a:pPr>
            <a:r>
              <a:rPr lang="en-US" dirty="0" smtClean="0"/>
              <a:t>Reading: Consists of </a:t>
            </a:r>
            <a:r>
              <a:rPr lang="en-US" dirty="0" smtClean="0"/>
              <a:t>brief text, </a:t>
            </a:r>
            <a:r>
              <a:rPr lang="en-US" dirty="0" smtClean="0"/>
              <a:t>animations, </a:t>
            </a:r>
            <a:r>
              <a:rPr lang="en-US" dirty="0"/>
              <a:t>and learning </a:t>
            </a:r>
            <a:r>
              <a:rPr lang="en-US" dirty="0" smtClean="0"/>
              <a:t>questions</a:t>
            </a:r>
          </a:p>
          <a:p>
            <a:pPr marL="1200150" lvl="2" indent="-285750" algn="l">
              <a:buFont typeface="Courier New" charset="0"/>
              <a:buChar char="o"/>
            </a:pPr>
            <a:r>
              <a:rPr lang="en-US" dirty="0" smtClean="0"/>
              <a:t>Homework: Consist </a:t>
            </a:r>
            <a:r>
              <a:rPr lang="en-US" dirty="0"/>
              <a:t>of about 5 levels that get incrementally harder and provide immediate feedback via </a:t>
            </a:r>
            <a:r>
              <a:rPr lang="en-US" dirty="0" smtClean="0"/>
              <a:t>auto-grading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364711"/>
              </p:ext>
            </p:extLst>
          </p:nvPr>
        </p:nvGraphicFramePr>
        <p:xfrm>
          <a:off x="951456" y="3760345"/>
          <a:ext cx="8127999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9604"/>
                <a:gridCol w="1756881"/>
                <a:gridCol w="16615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</a:rPr>
                        <a:t>Assignment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NewRomanPSMT" charset="0"/>
                        </a:rPr>
                        <a:t>Due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NewRomanPSMT" charset="0"/>
                        </a:rPr>
                        <a:t>Time Spent (Avg. Minutes)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  <a:latin typeface="+mj-lt"/>
                        </a:rPr>
                        <a:t>Chapter 1:</a:t>
                      </a:r>
                      <a:r>
                        <a:rPr lang="en-US" sz="1600" baseline="0" dirty="0" smtClean="0">
                          <a:effectLst/>
                          <a:latin typeface="+mj-lt"/>
                        </a:rPr>
                        <a:t> B</a:t>
                      </a:r>
                      <a:r>
                        <a:rPr lang="en-US" sz="1600" dirty="0" smtClean="0">
                          <a:effectLst/>
                          <a:latin typeface="+mj-lt"/>
                        </a:rPr>
                        <a:t>asic input and output</a:t>
                      </a:r>
                    </a:p>
                    <a:p>
                      <a:r>
                        <a:rPr lang="en-US" sz="1600" dirty="0" smtClean="0">
                          <a:effectLst/>
                          <a:latin typeface="+mj-lt"/>
                        </a:rPr>
                        <a:t>Chapter 2: Integer and floating-point variables</a:t>
                      </a:r>
                      <a:endParaRPr lang="en-US" sz="16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effectLst/>
                          <a:latin typeface="+mj-lt"/>
                        </a:rPr>
                        <a:t>Middle of term</a:t>
                      </a:r>
                      <a:endParaRPr lang="en-US" sz="1600" noProof="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 smtClean="0">
                          <a:effectLst/>
                          <a:latin typeface="+mj-lt"/>
                        </a:rPr>
                        <a:t>80</a:t>
                      </a:r>
                      <a:endParaRPr lang="nb-NO" sz="16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  <a:latin typeface="+mj-lt"/>
                        </a:rPr>
                        <a:t>Chapter 3: if-else and operators in branching</a:t>
                      </a:r>
                    </a:p>
                    <a:p>
                      <a:r>
                        <a:rPr lang="en-US" sz="1600" dirty="0" smtClean="0">
                          <a:effectLst/>
                          <a:latin typeface="+mj-lt"/>
                        </a:rPr>
                        <a:t>Chapter</a:t>
                      </a:r>
                      <a:r>
                        <a:rPr lang="en-US" sz="1600" baseline="0" dirty="0" smtClean="0">
                          <a:effectLst/>
                          <a:latin typeface="+mj-lt"/>
                        </a:rPr>
                        <a:t> 4: while and for loops</a:t>
                      </a:r>
                      <a:endParaRPr lang="en-US" sz="16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effectLst/>
                          <a:latin typeface="+mj-lt"/>
                        </a:rPr>
                        <a:t>5 days later</a:t>
                      </a:r>
                      <a:endParaRPr lang="en-US" sz="1600" noProof="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 smtClean="0">
                          <a:effectLst/>
                          <a:latin typeface="+mj-lt"/>
                        </a:rPr>
                        <a:t>88</a:t>
                      </a:r>
                      <a:endParaRPr lang="nb-NO" sz="16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Left Arrow 3"/>
          <p:cNvSpPr/>
          <p:nvPr/>
        </p:nvSpPr>
        <p:spPr>
          <a:xfrm>
            <a:off x="9231756" y="4254366"/>
            <a:ext cx="326132" cy="288758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9231756" y="4815762"/>
            <a:ext cx="326132" cy="288758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9231756" y="5380288"/>
            <a:ext cx="326132" cy="288758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557887" y="4122738"/>
            <a:ext cx="2425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Survey 1: Prior </a:t>
            </a:r>
            <a:r>
              <a:rPr lang="en-US" sz="1400" dirty="0"/>
              <a:t>programming experience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57887" y="4787761"/>
            <a:ext cx="2425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Survey </a:t>
            </a:r>
            <a:r>
              <a:rPr lang="en-US" sz="1400" smtClean="0"/>
              <a:t>2</a:t>
            </a:r>
            <a:endParaRPr lang="en-US" sz="1400" dirty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7887" y="5361269"/>
            <a:ext cx="2425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Survey 3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531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latin typeface="+mj-lt"/>
              </a:rPr>
              <a:t>Coral: Student survey responses</a:t>
            </a:r>
            <a:endParaRPr lang="en-US" b="1" dirty="0"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430858"/>
              </p:ext>
            </p:extLst>
          </p:nvPr>
        </p:nvGraphicFramePr>
        <p:xfrm>
          <a:off x="567743" y="1884039"/>
          <a:ext cx="8127999" cy="301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9604"/>
                <a:gridCol w="1756881"/>
                <a:gridCol w="16615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</a:rPr>
                        <a:t>Survey Question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NewRomanPSMT" charset="0"/>
                        </a:rPr>
                        <a:t>End of </a:t>
                      </a:r>
                      <a:r>
                        <a:rPr lang="en-US" sz="1800" dirty="0" err="1">
                          <a:effectLst/>
                          <a:latin typeface="TimesNewRomanPSMT" charset="0"/>
                        </a:rPr>
                        <a:t>ch</a:t>
                      </a:r>
                      <a:r>
                        <a:rPr lang="en-US" sz="1800" dirty="0">
                          <a:effectLst/>
                          <a:latin typeface="TimesNewRomanPSMT" charset="0"/>
                        </a:rPr>
                        <a:t> 2 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NewRomanPSMT" charset="0"/>
                        </a:rPr>
                        <a:t>End of </a:t>
                      </a:r>
                      <a:r>
                        <a:rPr lang="en-US" sz="1800" dirty="0" err="1">
                          <a:effectLst/>
                          <a:latin typeface="TimesNewRomanPSMT" charset="0"/>
                        </a:rPr>
                        <a:t>ch</a:t>
                      </a:r>
                      <a:r>
                        <a:rPr lang="en-US" sz="1800" dirty="0">
                          <a:effectLst/>
                          <a:latin typeface="TimesNewRomanPSMT" charset="0"/>
                        </a:rPr>
                        <a:t> 4 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j-lt"/>
                        </a:rPr>
                        <a:t>The flowcharts were easy to understand.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>
                          <a:effectLst/>
                          <a:latin typeface="+mj-lt"/>
                        </a:rPr>
                        <a:t>0.9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>
                          <a:effectLst/>
                          <a:latin typeface="+mj-lt"/>
                        </a:rPr>
                        <a:t>0.9 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j-lt"/>
                        </a:rPr>
                        <a:t>The code was easy to read and understand.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>
                          <a:effectLst/>
                          <a:latin typeface="+mj-lt"/>
                        </a:rPr>
                        <a:t>0.8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>
                          <a:effectLst/>
                          <a:latin typeface="+mj-lt"/>
                        </a:rPr>
                        <a:t>0.9 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j-lt"/>
                        </a:rPr>
                        <a:t>The code was easy to write.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>
                          <a:effectLst/>
                          <a:latin typeface="+mj-lt"/>
                        </a:rPr>
                        <a:t>0.3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>
                          <a:effectLst/>
                          <a:latin typeface="+mj-lt"/>
                        </a:rPr>
                        <a:t>0.2 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j-lt"/>
                        </a:rPr>
                        <a:t>I often struggled with writing the code for the challenge activities.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effectLst/>
                          <a:latin typeface="+mj-lt"/>
                        </a:rPr>
                        <a:t>-0.3</a:t>
                      </a:r>
                      <a:r>
                        <a:rPr lang="mr-IN" sz="1600" dirty="0" smtClean="0">
                          <a:effectLst/>
                          <a:latin typeface="+mj-lt"/>
                        </a:rPr>
                        <a:t> </a:t>
                      </a:r>
                      <a:endParaRPr lang="mr-IN" sz="16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effectLst/>
                          <a:latin typeface="+mj-lt"/>
                        </a:rPr>
                        <a:t>-0.1</a:t>
                      </a:r>
                      <a:endParaRPr lang="mr-IN" sz="16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+mj-lt"/>
                        </a:rPr>
                        <a:t>I think I like programming.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>
                          <a:effectLst/>
                          <a:latin typeface="+mj-lt"/>
                        </a:rPr>
                        <a:t>1.2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>
                          <a:effectLst/>
                          <a:latin typeface="+mj-lt"/>
                        </a:rPr>
                        <a:t>1.6 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j-lt"/>
                        </a:rPr>
                        <a:t>I often was frustrated by issues with the programming language.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>
                          <a:effectLst/>
                          <a:latin typeface="+mj-lt"/>
                        </a:rPr>
                        <a:t>0.4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>
                          <a:effectLst/>
                          <a:latin typeface="+mj-lt"/>
                        </a:rPr>
                        <a:t>0.6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67743" y="4926473"/>
            <a:ext cx="4410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Range: -3 (Strongly disagree) to +3 (Strongly agree</a:t>
            </a:r>
            <a:r>
              <a:rPr lang="en-US" sz="1600" dirty="0" smtClean="0">
                <a:latin typeface="+mj-lt"/>
              </a:rPr>
              <a:t>) </a:t>
            </a:r>
            <a:endParaRPr lang="en-US" sz="1600" dirty="0">
              <a:effectLst/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01752" y="3486509"/>
            <a:ext cx="27977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Minor amount of frustration</a:t>
            </a:r>
            <a:endParaRPr lang="en-US" sz="1600" dirty="0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34375" y="3966488"/>
            <a:ext cx="1831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Liked programming </a:t>
            </a:r>
            <a:endParaRPr lang="en-US" sz="1600" dirty="0"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34375" y="2336292"/>
            <a:ext cx="2627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Both code and flowchart views easy to understand</a:t>
            </a:r>
            <a:endParaRPr lang="en-US" sz="1600" dirty="0">
              <a:effectLst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265019" y="2262518"/>
            <a:ext cx="3430723" cy="76039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1" idx="3"/>
          </p:cNvCxnSpPr>
          <p:nvPr/>
        </p:nvCxnSpPr>
        <p:spPr>
          <a:xfrm flipV="1">
            <a:off x="8695742" y="2637904"/>
            <a:ext cx="438633" cy="4812"/>
          </a:xfrm>
          <a:prstGeom prst="lin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/>
          <p:cNvCxnSpPr>
            <a:stCxn id="14" idx="3"/>
            <a:endCxn id="8" idx="1"/>
          </p:cNvCxnSpPr>
          <p:nvPr/>
        </p:nvCxnSpPr>
        <p:spPr>
          <a:xfrm>
            <a:off x="8694141" y="3655666"/>
            <a:ext cx="507611" cy="120"/>
          </a:xfrm>
          <a:prstGeom prst="line">
            <a:avLst/>
          </a:prstGeom>
          <a:noFill/>
          <a:ln w="57150">
            <a:solidFill>
              <a:srgbClr val="41B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Rounded Rectangle 15"/>
          <p:cNvSpPr/>
          <p:nvPr/>
        </p:nvSpPr>
        <p:spPr>
          <a:xfrm>
            <a:off x="5263418" y="4316536"/>
            <a:ext cx="3430723" cy="594940"/>
          </a:xfrm>
          <a:prstGeom prst="roundRect">
            <a:avLst/>
          </a:prstGeom>
          <a:noFill/>
          <a:ln w="57150">
            <a:solidFill>
              <a:srgbClr val="41B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6" idx="3"/>
            <a:endCxn id="8" idx="1"/>
          </p:cNvCxnSpPr>
          <p:nvPr/>
        </p:nvCxnSpPr>
        <p:spPr>
          <a:xfrm flipV="1">
            <a:off x="8694141" y="3655786"/>
            <a:ext cx="507611" cy="958220"/>
          </a:xfrm>
          <a:prstGeom prst="line">
            <a:avLst/>
          </a:prstGeom>
          <a:noFill/>
          <a:ln w="57150">
            <a:solidFill>
              <a:srgbClr val="41B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Rounded Rectangle 20"/>
          <p:cNvSpPr/>
          <p:nvPr/>
        </p:nvSpPr>
        <p:spPr>
          <a:xfrm>
            <a:off x="5263417" y="3975628"/>
            <a:ext cx="3430723" cy="33546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endCxn id="21" idx="3"/>
          </p:cNvCxnSpPr>
          <p:nvPr/>
        </p:nvCxnSpPr>
        <p:spPr>
          <a:xfrm flipH="1">
            <a:off x="8694140" y="4143361"/>
            <a:ext cx="440235" cy="1"/>
          </a:xfrm>
          <a:prstGeom prst="lin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ounded Rectangle 13"/>
          <p:cNvSpPr/>
          <p:nvPr/>
        </p:nvSpPr>
        <p:spPr>
          <a:xfrm>
            <a:off x="5263418" y="3358196"/>
            <a:ext cx="3430723" cy="594940"/>
          </a:xfrm>
          <a:prstGeom prst="roundRect">
            <a:avLst/>
          </a:prstGeom>
          <a:noFill/>
          <a:ln w="57150">
            <a:solidFill>
              <a:srgbClr val="41B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6" grpId="0" animBg="1"/>
      <p:bldP spid="2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latin typeface="+mj-lt"/>
              </a:rPr>
              <a:t>Conclusions</a:t>
            </a:r>
            <a:endParaRPr lang="en-US" b="1" dirty="0">
              <a:latin typeface="+mj-lt"/>
            </a:endParaRP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145504" y="970400"/>
            <a:ext cx="8050641" cy="5742634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Coral is an ultra-simple language that focuses on teaching core programming </a:t>
            </a:r>
            <a:r>
              <a:rPr lang="en-US" sz="2400" dirty="0" smtClean="0"/>
              <a:t>concepts</a:t>
            </a:r>
          </a:p>
          <a:p>
            <a:pPr lvl="1"/>
            <a:r>
              <a:rPr lang="en-US" sz="2000" dirty="0" smtClean="0"/>
              <a:t>Coral </a:t>
            </a:r>
            <a:r>
              <a:rPr lang="en-US" sz="2000" dirty="0"/>
              <a:t>may be useful in CS0 to give students a flavor for programming, or CS1 to teach core programming concepts before transitioning to an industry </a:t>
            </a:r>
            <a:r>
              <a:rPr lang="en-US" sz="2000" dirty="0" smtClean="0"/>
              <a:t>language</a:t>
            </a:r>
          </a:p>
          <a:p>
            <a:r>
              <a:rPr lang="en-US" sz="2400" dirty="0" smtClean="0"/>
              <a:t>In </a:t>
            </a:r>
            <a:r>
              <a:rPr lang="en-US" sz="2400" dirty="0"/>
              <a:t>168 minutes, students with a little programming experience independently learned Coral </a:t>
            </a:r>
            <a:endParaRPr lang="en-US" sz="2400" dirty="0" smtClean="0"/>
          </a:p>
          <a:p>
            <a:pPr lvl="1"/>
            <a:r>
              <a:rPr lang="en-US" sz="2000" dirty="0" smtClean="0"/>
              <a:t>Students tended </a:t>
            </a:r>
            <a:r>
              <a:rPr lang="en-US" sz="2000" dirty="0"/>
              <a:t>to report that the flowcharts and code were easy to </a:t>
            </a:r>
            <a:r>
              <a:rPr lang="en-US" sz="2000" dirty="0" smtClean="0"/>
              <a:t>read</a:t>
            </a:r>
          </a:p>
          <a:p>
            <a:r>
              <a:rPr lang="en-US" sz="2400" dirty="0" smtClean="0"/>
              <a:t>Coral has been used by about 2600 students at 21 universities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570717" y="1325761"/>
            <a:ext cx="3299301" cy="954107"/>
          </a:xfrm>
          <a:prstGeom prst="rect">
            <a:avLst/>
          </a:prstGeom>
          <a:solidFill>
            <a:srgbClr val="A7FE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integer x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Put "Enter number" to output 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x = Get next input</a:t>
            </a:r>
          </a:p>
          <a:p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Put 2 * x to output</a:t>
            </a:r>
          </a:p>
        </p:txBody>
      </p:sp>
      <p:pic>
        <p:nvPicPr>
          <p:cNvPr id="7" name="Picture 6" descr="https://lh4.googleusercontent.com/iqBym2I-z3-5Bjn3YgJso2KqN3fJHhlcLlUwPGmnt9jvN3Qy26_5u4-LZoj2pcwDpC34p83bnouO3xK9M72ULTq2k72hf69qisFa-RAwrlzo0Gndjh39d5ZDS7Xgiu4D55mQHQY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071" y="2930871"/>
            <a:ext cx="2740044" cy="25068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570717" y="970400"/>
            <a:ext cx="175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Coral: Code view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70717" y="2635229"/>
            <a:ext cx="2204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Coral</a:t>
            </a:r>
            <a:r>
              <a:rPr lang="en-US" smtClean="0"/>
              <a:t>: Flowchart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5505" y="-8041"/>
            <a:ext cx="11834161" cy="84749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dirty="0">
                <a:latin typeface="+mn-lt"/>
              </a:rPr>
              <a:t>Thank </a:t>
            </a:r>
            <a:r>
              <a:rPr lang="en-US" sz="3200" dirty="0" smtClean="0">
                <a:latin typeface="+mn-lt"/>
              </a:rPr>
              <a:t>you</a:t>
            </a:r>
            <a:r>
              <a:rPr lang="en-US" sz="3200" dirty="0">
                <a:latin typeface="+mn-lt"/>
              </a:rPr>
              <a:t>, Gracias, </a:t>
            </a:r>
            <a:r>
              <a:rPr lang="en-US" sz="3200" dirty="0" err="1">
                <a:latin typeface="+mn-lt"/>
              </a:rPr>
              <a:t>Danke</a:t>
            </a:r>
            <a:r>
              <a:rPr lang="en-US" sz="3200" dirty="0">
                <a:latin typeface="+mn-lt"/>
              </a:rPr>
              <a:t>, Merci, </a:t>
            </a:r>
            <a:r>
              <a:rPr lang="en-US" sz="3200" dirty="0" err="1">
                <a:latin typeface="+mn-lt"/>
              </a:rPr>
              <a:t>Tak</a:t>
            </a:r>
            <a:r>
              <a:rPr lang="en-US" sz="3200" dirty="0">
                <a:latin typeface="+mn-lt"/>
              </a:rPr>
              <a:t>, ありがとう, 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Kittos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smtClean="0">
                <a:latin typeface="+mn-lt"/>
              </a:rPr>
              <a:t>Dank </a:t>
            </a:r>
            <a:r>
              <a:rPr lang="en-US" sz="3200" dirty="0">
                <a:latin typeface="+mn-lt"/>
              </a:rPr>
              <a:t>je, </a:t>
            </a:r>
            <a:r>
              <a:rPr lang="en-US" sz="3200" dirty="0" smtClean="0">
                <a:latin typeface="+mn-lt"/>
              </a:rPr>
              <a:t>Grazie </a:t>
            </a:r>
            <a:endParaRPr lang="en-US" sz="3200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0195" y="5897593"/>
            <a:ext cx="4956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https://</a:t>
            </a:r>
            <a:r>
              <a:rPr lang="en-US" sz="3600" dirty="0" err="1">
                <a:solidFill>
                  <a:srgbClr val="0070C0"/>
                </a:solidFill>
              </a:rPr>
              <a:t>corallanguage.org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6" name="Picture 5" descr="frequently-asked-ques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14" y="1802427"/>
            <a:ext cx="2941637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8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721</Words>
  <Application>Microsoft Macintosh PowerPoint</Application>
  <PresentationFormat>Widescreen</PresentationFormat>
  <Paragraphs>121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 Gras</vt:lpstr>
      <vt:lpstr>Calibri</vt:lpstr>
      <vt:lpstr>Calibri Light</vt:lpstr>
      <vt:lpstr>Courier New</vt:lpstr>
      <vt:lpstr>Gill Sans Light</vt:lpstr>
      <vt:lpstr>Helvetica</vt:lpstr>
      <vt:lpstr>Mangal</vt:lpstr>
      <vt:lpstr>TimesNewRomanPSMT</vt:lpstr>
      <vt:lpstr>Arial</vt:lpstr>
      <vt:lpstr>3_Conception personnalisée</vt:lpstr>
      <vt:lpstr>Coral: An Ultra Simple Language for Learning to Program  </vt:lpstr>
      <vt:lpstr>Coral language</vt:lpstr>
      <vt:lpstr>Why a new language?</vt:lpstr>
      <vt:lpstr>Why a new language?</vt:lpstr>
      <vt:lpstr>Coral language and simulator</vt:lpstr>
      <vt:lpstr>Coral: Student usage data</vt:lpstr>
      <vt:lpstr>Coral: Student survey responses</vt:lpstr>
      <vt:lpstr>Conclusions</vt:lpstr>
      <vt:lpstr>Thank you, Gracias, Danke, Merci, Tak, ありがとう,  Kittos, Dank je, Grazie </vt:lpstr>
    </vt:vector>
  </TitlesOfParts>
  <Manager/>
  <Company/>
  <LinksUpToDate>false</LinksUpToDate>
  <SharedDoc>false</SharedDoc>
  <HyperlinkBase/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Doesn’t Stop at Design</dc:title>
  <dc:subject/>
  <dc:creator/>
  <cp:keywords/>
  <dc:description/>
  <cp:lastModifiedBy>Lysecky, Roman L - (rlysecky)</cp:lastModifiedBy>
  <cp:revision>189</cp:revision>
  <cp:lastPrinted>2018-04-11T16:24:36Z</cp:lastPrinted>
  <dcterms:created xsi:type="dcterms:W3CDTF">2017-12-06T10:16:06Z</dcterms:created>
  <dcterms:modified xsi:type="dcterms:W3CDTF">2019-06-17T15:46:05Z</dcterms:modified>
  <cp:category/>
</cp:coreProperties>
</file>