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86" r:id="rId2"/>
    <p:sldId id="309" r:id="rId3"/>
    <p:sldId id="288" r:id="rId4"/>
    <p:sldId id="310" r:id="rId5"/>
    <p:sldId id="304" r:id="rId6"/>
    <p:sldId id="292" r:id="rId7"/>
    <p:sldId id="293" r:id="rId8"/>
    <p:sldId id="312" r:id="rId9"/>
    <p:sldId id="294" r:id="rId10"/>
    <p:sldId id="295" r:id="rId11"/>
    <p:sldId id="296" r:id="rId12"/>
    <p:sldId id="305" r:id="rId13"/>
    <p:sldId id="306" r:id="rId14"/>
    <p:sldId id="307" r:id="rId15"/>
    <p:sldId id="29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e Michael Allen" initials="JMA" lastIdx="25" clrIdx="0">
    <p:extLst>
      <p:ext uri="{19B8F6BF-5375-455C-9EA6-DF929625EA0E}">
        <p15:presenceInfo xmlns:p15="http://schemas.microsoft.com/office/powerpoint/2012/main" userId="46d03c7b799d95a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9" autoAdjust="0"/>
    <p:restoredTop sz="75714" autoAdjust="0"/>
  </p:normalViewPr>
  <p:slideViewPr>
    <p:cSldViewPr snapToGrid="0">
      <p:cViewPr varScale="1">
        <p:scale>
          <a:sx n="51" d="100"/>
          <a:sy n="51" d="100"/>
        </p:scale>
        <p:origin x="1252" y="44"/>
      </p:cViewPr>
      <p:guideLst/>
    </p:cSldViewPr>
  </p:slideViewPr>
  <p:notesTextViewPr>
    <p:cViewPr>
      <p:scale>
        <a:sx n="1" d="1"/>
        <a:sy n="1" d="1"/>
      </p:scale>
      <p:origin x="0" y="0"/>
    </p:cViewPr>
  </p:notesTextViewPr>
  <p:notesViewPr>
    <p:cSldViewPr snapToGrid="0">
      <p:cViewPr varScale="1">
        <p:scale>
          <a:sx n="51" d="100"/>
          <a:sy n="51" d="100"/>
        </p:scale>
        <p:origin x="2692"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593D749-16D8-4B37-9F0D-4D61FF9938B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47F583A-664D-43FB-8517-8ED9247B3F9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50D543F-877D-4133-8F13-14EB06FFD481}" type="datetimeFigureOut">
              <a:rPr lang="en-US" smtClean="0"/>
              <a:t>6/29/2018</a:t>
            </a:fld>
            <a:endParaRPr lang="en-US"/>
          </a:p>
        </p:txBody>
      </p:sp>
      <p:sp>
        <p:nvSpPr>
          <p:cNvPr id="4" name="Footer Placeholder 3">
            <a:extLst>
              <a:ext uri="{FF2B5EF4-FFF2-40B4-BE49-F238E27FC236}">
                <a16:creationId xmlns:a16="http://schemas.microsoft.com/office/drawing/2014/main" id="{9B40AED9-A52C-458C-A313-6CFBEF2B791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Copyright © 2018 Joe Michael Allen and  Frank Vahid, UC Riverside</a:t>
            </a:r>
          </a:p>
        </p:txBody>
      </p:sp>
      <p:sp>
        <p:nvSpPr>
          <p:cNvPr id="5" name="Slide Number Placeholder 4">
            <a:extLst>
              <a:ext uri="{FF2B5EF4-FFF2-40B4-BE49-F238E27FC236}">
                <a16:creationId xmlns:a16="http://schemas.microsoft.com/office/drawing/2014/main" id="{D1752571-4984-4C40-A7AC-6BA450675D6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888BB4-1DA1-4C85-BE53-CBDAB4211EA4}" type="slidenum">
              <a:rPr lang="en-US" smtClean="0"/>
              <a:t>‹#›</a:t>
            </a:fld>
            <a:endParaRPr lang="en-US"/>
          </a:p>
        </p:txBody>
      </p:sp>
    </p:spTree>
    <p:extLst>
      <p:ext uri="{BB962C8B-B14F-4D97-AF65-F5344CB8AC3E}">
        <p14:creationId xmlns:p14="http://schemas.microsoft.com/office/powerpoint/2010/main" val="425769646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C5F0EB-61CF-420F-AE5B-B0F5461C8761}" type="datetimeFigureOut">
              <a:rPr lang="en-US" smtClean="0"/>
              <a:t>6/29/2018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Copyright © 2018 Joe Michael Allen and  Frank Vahid, UC Riverside</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A85EA4-B8BC-4777-88B6-826F0DC2BBF8}" type="slidenum">
              <a:rPr lang="en-US" smtClean="0"/>
              <a:t>‹#›</a:t>
            </a:fld>
            <a:endParaRPr lang="en-US"/>
          </a:p>
        </p:txBody>
      </p:sp>
    </p:spTree>
    <p:extLst>
      <p:ext uri="{BB962C8B-B14F-4D97-AF65-F5344CB8AC3E}">
        <p14:creationId xmlns:p14="http://schemas.microsoft.com/office/powerpoint/2010/main" val="68741926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Welcome everyone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Introduce self (name, year, university, research)</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Introduce paper (name)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Thank U.S. </a:t>
            </a:r>
            <a:r>
              <a:rPr lang="en-US" sz="1200" kern="1200" dirty="0" err="1">
                <a:solidFill>
                  <a:schemeClr val="tx1"/>
                </a:solidFill>
                <a:effectLst/>
                <a:latin typeface="+mn-lt"/>
                <a:ea typeface="+mn-ea"/>
                <a:cs typeface="+mn-cs"/>
              </a:rPr>
              <a:t>Dept</a:t>
            </a:r>
            <a:r>
              <a:rPr lang="en-US" sz="1200" kern="1200" dirty="0">
                <a:solidFill>
                  <a:schemeClr val="tx1"/>
                </a:solidFill>
                <a:effectLst/>
                <a:latin typeface="+mn-lt"/>
                <a:ea typeface="+mn-ea"/>
                <a:cs typeface="+mn-cs"/>
              </a:rPr>
              <a:t> of EDU and Google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Hello everyone and welcome. My name is Joe Michael Allen and I am a 3</a:t>
            </a:r>
            <a:r>
              <a:rPr lang="en-US" sz="1200" kern="1200" baseline="30000" dirty="0">
                <a:solidFill>
                  <a:schemeClr val="tx1"/>
                </a:solidFill>
                <a:effectLst/>
                <a:latin typeface="+mn-lt"/>
                <a:ea typeface="+mn-ea"/>
                <a:cs typeface="+mn-cs"/>
              </a:rPr>
              <a:t>rd</a:t>
            </a:r>
            <a:r>
              <a:rPr lang="en-US" sz="1200" kern="1200" dirty="0">
                <a:solidFill>
                  <a:schemeClr val="tx1"/>
                </a:solidFill>
                <a:effectLst/>
                <a:latin typeface="+mn-lt"/>
                <a:ea typeface="+mn-ea"/>
                <a:cs typeface="+mn-cs"/>
              </a:rPr>
              <a:t> year Ph.D. student studying Computer Science at the University of California, Riverside. My research revolves around STEM education with a focus on improving introductory programming courses, known as CS1. Today I will be presenting our paper: “Weekly Programs in CS1: Experiences with Many-Small Auto-Graded Programs.” Before I begin, I want to thank the U.S. Department of Education and Google for supporting this work.</a:t>
            </a:r>
          </a:p>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3313134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Experiment at UCR during Spring 2017</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Control group on left, Experimental group on right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Differences: section size</a:t>
            </a:r>
            <a:r>
              <a:rPr lang="en-US" sz="1200" kern="1200">
                <a:solidFill>
                  <a:schemeClr val="tx1"/>
                </a:solidFill>
                <a:effectLst/>
                <a:latin typeface="+mn-lt"/>
                <a:ea typeface="+mn-ea"/>
                <a:cs typeface="+mn-cs"/>
              </a:rPr>
              <a:t>, instructor, collaboration</a:t>
            </a:r>
            <a:r>
              <a:rPr lang="en-US" sz="1200" kern="1200" dirty="0">
                <a:solidFill>
                  <a:schemeClr val="tx1"/>
                </a:solidFill>
                <a:effectLst/>
                <a:latin typeface="+mn-lt"/>
                <a:ea typeface="+mn-ea"/>
                <a:cs typeface="+mn-cs"/>
              </a:rPr>
              <a:t>, grade scale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Similarities: textbook, topics, exams</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 would now like to introduce our experiment. We conducted our study on a CS1 course at the University of California, Riverside during the 10-week, Spring 2017 quarter. The control group on the left had students use the one-large program a week model and the experimental group on the right had students use MSPs. The control group consisted of two class sections with 166 students and the experimental group consisted of one class section with 77 students. Furthermore, the control group did not allow collaboration on weekly programming assignments while the experimental group did allow collaboration on MSPs. Lastly, there was a slight difference in the class grading scale; the details can be seen on the slide. Everything else in the class was kept the same including using the same book, teaching the same topics each week, and using the same midterm and final exams.</a:t>
            </a:r>
          </a:p>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30711419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Methods – two ways to gather data</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Survey – week 8 - 18 questions (Strongly agree - strongly disagree)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Survey - random order, high/low response to be favorable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Bonferroni correction to be conservative and stop us from overstating our findings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Static analysis – grades at the end of quarter (read categories)</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Our methods included two ways of gathering data. First, we had students fill out a survey during week 8 of the quarter to get feedback on their satisfaction. The survey contained 18 questions with responses ranging from Strongly agree to Strongly disagree. To avoid bias, the questions were asked in random order and phrased such that some required a higher response to be favorable and others required a lower response to be favorable. Note, we used the Bonferroni correction to be conservative and stop us from overstating our findings. Second, we performed a static analysis of student grades at the end of the quarter. We looked at student grades for participation, challenge, and programming activities, the midterm, the final, and the total grade in the class. We also used the Bonferroni correction with this analysis. </a:t>
            </a:r>
          </a:p>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1894372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Explain columns, question, average, check-mark, p-value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Reminder, questions not asked in this order</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First questions higher is more favorable and experimental all favorable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Most happy to see “weekly more enjoyable…” since this is MSP change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Last questions lower is more favorable and experimental all favorable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Experimental had favorable for almost all 18 questions – refer to paper</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First, let’s look at the results from the student surveys. For this talk, I only included the questions where the p-value is under 0.05. The first column indicates the question asked, for example “I enjoy the class.” The next column is the average for the control group. This value is out of 6 which represents Strongly Agree – so for this first row a value of 4.53 would indicate that the average response from the control group was “Agree.”  The third column is the average for the experimental group. You will notice that there is a check-mark listed in the experimental group column; this is to provide a quick visual for which group has a more favorable response. In this case, the experimental group agrees more favorably with the statement “I enjoy the class.” The final column represents the p-value we calculated. As a reminder, these questions are not presented in the same order they were given to the students. These next questions are phrased such that a higher value is considered favorable. For all these questions, the experimental group had a more favorable response. We were most excited to see a more favorable response for the question, “The weekly programming assignments were enjoyable” since this directly relates to our change to MSPs. The last four questions here are phrased such that a lower response is considered favorable. You’ll see that the experimental group had a more favorable response to each question as well. In fact, we found that the experimental group had a more favorable response for almost all 18 questions in the survey. If you are interested in seeing the responses for all 18 questions, you can see the results shown in the full paper. </a:t>
            </a:r>
          </a:p>
        </p:txBody>
      </p:sp>
    </p:spTree>
    <p:extLst>
      <p:ext uri="{BB962C8B-B14F-4D97-AF65-F5344CB8AC3E}">
        <p14:creationId xmlns:p14="http://schemas.microsoft.com/office/powerpoint/2010/main" val="181385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Grade analysis – explain x and y axis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Blue column is control, red column is experimental</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Experimental outperformed or performed same in all categories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Focus on left circle: midterm coding, and right circle: final coding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Most important part of programming course is programming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Programming assignments – same %, experimental better – indication MSPs positive impact on coding performance</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Finally, I will share the results of our static grade analysis. The x-axis represents the grading categories we looked at: participation activities, midterm, final, etc. and the y-axis represents the grade percentage. The blue columns represent the control group and the red columns represent the experimental group. Looking at the chart, you can see that the experimental group either outperformed the control group or performed similarly in all categories. I really want to focus on the two circled categories: the one on left being the coding grade percentage on the midterm and the one on the right being coding grade percentage on the final. We are very happy to see that the experimental group using MSPs outperformed the control group in these two categories especially. To us, the most important part of a programming course is the programming; so if MSPs are helping students perform better on the coding portions of exams, we consider this change a success. We can see this even clearer by looking at the columns for the programming assignment grade percentages. Both the control group and the experimental group performed almost the same, yet as I just mentioned the experimental group performed much better on the coding portion of the exams.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i="0" u="none" strike="noStrike" kern="1200" baseline="0" dirty="0">
              <a:solidFill>
                <a:schemeClr val="tx1"/>
              </a:solidFill>
              <a:latin typeface="+mn-lt"/>
              <a:ea typeface="+mn-ea"/>
              <a:cs typeface="+mn-cs"/>
            </a:endParaRPr>
          </a:p>
        </p:txBody>
      </p:sp>
    </p:spTree>
    <p:extLst>
      <p:ext uri="{BB962C8B-B14F-4D97-AF65-F5344CB8AC3E}">
        <p14:creationId xmlns:p14="http://schemas.microsoft.com/office/powerpoint/2010/main" val="3008969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Changing does improve students’ experience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Students are happier</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Students perform better</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UCR CS1 has switched – 4 instructors and 1500 students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Shared with universities around the country – numerous have switched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Additional work – one year student stull do well, CS2 students do fine, variation with small + large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Happy with results and look forward to more research &amp; fine-tuning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THANK YOU</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To wrap up, based on the data we collected and the results I have shown, we can conclude that changing the traditional one-large programming assignment each week to MSPs did improve the students’ experience. Students self-reported being happier and more satisfied with the course as we saw from the results of our survey. In addition, based on the static grade analysis we saw that student performance did not worsen, and in fact improved in a couple of categories. Based on the results of this study, all CS1 courses at the university of California, Riverside have switched to using MSPs. To add some perspective, UCR’s CS1 course is taught by four instructors and serves around 1,500 students a year. In addition, we have shared these results with many other universities around the country and have already seen numerous universities decide to switch their CS1 curriculum to using MSPs. Since the publication of this work, we have done further analysis. For instance, students continue to perform well in CS1 after one year of using MSPs. We started analysis on student performance in CS2 after using MSPs and have seen that students are performing just fine, and in fact slightly better. Additionally, we have introduced some variations to MSPs such as combining mostly smaller programs with a few larger assignments. We are very happy to see such positive results from this work and we look forward to further analysis. Thank you.</a:t>
            </a:r>
          </a:p>
        </p:txBody>
      </p:sp>
    </p:spTree>
    <p:extLst>
      <p:ext uri="{BB962C8B-B14F-4D97-AF65-F5344CB8AC3E}">
        <p14:creationId xmlns:p14="http://schemas.microsoft.com/office/powerpoint/2010/main" val="14162462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Stress survey</a:t>
            </a:r>
          </a:p>
          <a:p>
            <a:pPr marL="171450" indent="-171450">
              <a:buFont typeface="Arial" panose="020B0604020202020204" pitchFamily="34" charset="0"/>
              <a:buChar char="•"/>
            </a:pPr>
            <a:r>
              <a:rPr lang="en-US" dirty="0"/>
              <a:t>Black is significant under Bonferroni</a:t>
            </a:r>
          </a:p>
          <a:p>
            <a:pPr marL="171450" indent="-171450">
              <a:buFont typeface="Arial" panose="020B0604020202020204" pitchFamily="34" charset="0"/>
              <a:buChar char="•"/>
            </a:pPr>
            <a:r>
              <a:rPr lang="en-US" dirty="0"/>
              <a:t>Blue is approaching significance (p &lt; 0.05)</a:t>
            </a:r>
          </a:p>
          <a:p>
            <a:pPr marL="171450" indent="-171450">
              <a:buFont typeface="Arial" panose="020B0604020202020204" pitchFamily="34" charset="0"/>
              <a:buChar char="•"/>
            </a:pPr>
            <a:r>
              <a:rPr lang="en-US" dirty="0"/>
              <a:t>Convert to % using online tool and Experimental preferred 9% more</a:t>
            </a:r>
          </a:p>
          <a:p>
            <a:endParaRPr lang="en-US" dirty="0"/>
          </a:p>
          <a:p>
            <a:r>
              <a:rPr lang="en-US" dirty="0"/>
              <a:t>To remind you, the questions where higher is favorable are on top, and where lower is favorable are on the bottom. This slide shows the results of what we call the “Stress Survey.” Listed on here are all the questions that were asked to the students. The top half of the table are the questions where a higher number is better and the lower half of the table are the questions where a lower number is better. This black arrow indicated our p-value is lower than the Bonferroni correction thus it is interpreted as significant. These other blue arrows are nearing significance of 0.05, but are not considered significant under the </a:t>
            </a:r>
            <a:r>
              <a:rPr lang="en-US" dirty="0" err="1"/>
              <a:t>bonferonni</a:t>
            </a:r>
            <a:r>
              <a:rPr lang="en-US" dirty="0"/>
              <a:t> correction. Overall, on a lot of these questions, the experimental MSP group answered better. In fact, after z-scoring our values, we converted our final p-value into a percentage and found that the experimental group preferred the class 9% more than the control group.</a:t>
            </a:r>
          </a:p>
        </p:txBody>
      </p:sp>
    </p:spTree>
    <p:extLst>
      <p:ext uri="{BB962C8B-B14F-4D97-AF65-F5344CB8AC3E}">
        <p14:creationId xmlns:p14="http://schemas.microsoft.com/office/powerpoint/2010/main" val="3639200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Problem: high non-passing rate of students in CS1</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Watson &amp; Li - Durham University – 161 institutions, 51 countries, over 30 years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Explain chart – 1979, 1988, 2013</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Issues: high stress, dissatisfaction, dishonesty.</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Lead to low grades, ultimately resulting in drop/fail</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Become one more statistic in the 30%</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Hello everyone, welcome and good morning. Today, I want to talk to you about a problem that we are facing in computer science; that problem being a high non-passing rate of students in CS1 courses. Let’s look at a worldwide study done by Watson and Li at Durham University in 2016. This study analyzed 161 CS1 courses taught in 51 different countries over the past 40 years to try and answer the question, “What are the pass and fail rates for introductory programming courses?” This chart summarizes their findings. The x-axis represents the failure rate percentage and the y-axis represents the year. For example, if we look at 1979 the average failure rate of CS1 students was about 18%. In 1988, the average failure rate was at a staggering 55%. Finally, more recently in 2013, the failure rate was about 28%. This study concluded that over the past 30 years, the average non-passing rate of CS1 students worldwide has remained the same at around 30%. Some other issues we see in CS1 are as follows. First, students in CS1 tend to have high stress when it comes to programming. As we know, programming is difficult and most students are not aware of the discipline they need to succeed, especially for an introductory course. Students are dissatisfied either with the course for being so challenging, or with themselves for struggling more than they expected. If a student is struggling, they are more likely to cheat; resulting in higher academic dishonesty. These issues I have just mentioned, along with a variety of others, lead to low grades in the course. These low grades ultimately result in students either dropping or failing the course; becoming one more statistic in the 30% of non-passing students. </a:t>
            </a:r>
          </a:p>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3371138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Goal – fix problems by improve students’ experience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Improve satisfaction and happiness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Cannot worsen academic performance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Focused on weekly programming assignments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Large part of CS1 -&gt; large part of student experience</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Our goal with this research is to fix these problems and improve the student experience in CS1 courses. More specifically, we aim to find a solution that improves both student satisfaction and happiness without worsening academic performance.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decided to focus on improving weekly programming assignments because they form a large part of the curriculum and thus form a large part of the student experience. These programming assignments can be large and daunting – causing students to struggle and fear continuing in the course. </a:t>
            </a:r>
          </a:p>
          <a:p>
            <a:endParaRPr lang="en-US" dirty="0"/>
          </a:p>
        </p:txBody>
      </p:sp>
    </p:spTree>
    <p:extLst>
      <p:ext uri="{BB962C8B-B14F-4D97-AF65-F5344CB8AC3E}">
        <p14:creationId xmlns:p14="http://schemas.microsoft.com/office/powerpoint/2010/main" val="3780309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Sample program - Lots of text &amp; Many parts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Common characteristics: teach many concepts, multiple parts, lots of text, more solution LOC</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CS1 - First time programming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Some do small into large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We may have a better approach</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Traditionally, students are given weekly large programming assignments that look something like this. On the left, I have a sample program that is being used in CS1 courses around the nation. The first thing you may notice is the large amount of text. Second, you may see that there are many parts to solving this problem, in fact, this example has seven or more. This sample program shows some common characteristics that most large programming assignments share: they may teach many concepts at once, they may ask multiple parts, they tend to have lots of text, and by nature, they typically require a larger solution size; being 50 to 100 lines of code, or more. Keep in mind, this is all relative to a CS1 course; so, this may be the first time that students have ever programmed before. Also note, that some instructors may give smaller warm-up programs that lead up to assigning a large program like this one. Though these large assignments are currently the standard, we may have a better approach.</a:t>
            </a:r>
          </a:p>
        </p:txBody>
      </p:sp>
    </p:spTree>
    <p:extLst>
      <p:ext uri="{BB962C8B-B14F-4D97-AF65-F5344CB8AC3E}">
        <p14:creationId xmlns:p14="http://schemas.microsoft.com/office/powerpoint/2010/main" val="992749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Our solution – MSPs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Opposed to large, characteristics: teach one specific concept, short, minimal text, smaller solution sizes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7 MSPs, but time spent was the same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Additional: less intimidating, build confidence, pivot, more practice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Possible thanks to </a:t>
            </a:r>
            <a:r>
              <a:rPr lang="en-US" sz="1200" kern="1200" dirty="0" err="1">
                <a:solidFill>
                  <a:schemeClr val="tx1"/>
                </a:solidFill>
                <a:effectLst/>
                <a:latin typeface="+mn-lt"/>
                <a:ea typeface="+mn-ea"/>
                <a:cs typeface="+mn-cs"/>
              </a:rPr>
              <a:t>zyBooks</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Our solution is called Many Small Programs, or MSPs. Instead of assigning students one-large programming assignment each week, MSPs allow us to assign multiple small assignments each week instead. Opposed to large programming assignments, some characteristics of MSPs are that they teach one specific concept at a time, they are short in size, they have concise text, and they tend to have smaller solution sizes. For this experiment, we decided to give students seven MSPs each week. Though students had multiple MSPs each week, the total time spent on programming assignments remained about the same at three-and-a-half hours. Some additional benefits of MSPs are that they are less intimidating due to their small size. Next, the first couple MSPs tend to be simpler, providing students a sense of confidence when tackling later, more challenging problems. Furthermore, students can pivot, or move from problem to problem, if stuck instead of getting frustrated and leaving the problem incomplete. Finally, students get more practice on new concepts since they have more assignments to complete. All this was made possible by a program auto-grader that is published by </a:t>
            </a:r>
            <a:r>
              <a:rPr lang="en-US" sz="1200" kern="1200" dirty="0" err="1">
                <a:solidFill>
                  <a:schemeClr val="tx1"/>
                </a:solidFill>
                <a:effectLst/>
                <a:latin typeface="+mn-lt"/>
                <a:ea typeface="+mn-ea"/>
                <a:cs typeface="+mn-cs"/>
              </a:rPr>
              <a:t>zyBooks</a:t>
            </a:r>
            <a:r>
              <a:rPr lang="en-US" sz="1200" kern="1200" dirty="0">
                <a:solidFill>
                  <a:schemeClr val="tx1"/>
                </a:solidFill>
                <a:effectLst/>
                <a:latin typeface="+mn-lt"/>
                <a:ea typeface="+mn-ea"/>
                <a:cs typeface="+mn-cs"/>
              </a:rPr>
              <a:t>. This auto-grader is web-based and incredibly easy to use – allowing both the instructor or the TA to create and modify new MSPs.</a:t>
            </a:r>
          </a:p>
        </p:txBody>
      </p:sp>
    </p:spTree>
    <p:extLst>
      <p:ext uri="{BB962C8B-B14F-4D97-AF65-F5344CB8AC3E}">
        <p14:creationId xmlns:p14="http://schemas.microsoft.com/office/powerpoint/2010/main" val="4054334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Let’s take a look at some components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Prompt – detailed and concise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Title &amp; few sentences – explanation, sample input/output, hints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Now that I have introduced you to MSPs, let’s take a look at some of the components that make up each MSP. The first part is the prompt. Notice that the prompt is detailed and concise. Each MSP usually has two/three sentences that consist of a problem explanation, sample input and output, and sometimes a hint for the students.</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519962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Solution code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23 lines of code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61 new MSPs – average 34 lines of code</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Next, is the solution code. You’ll see in this example that our solution is 23 lines of code including whitespace. In fact, we created 61 new MSPs in total for our experiment and on average, each solution is 34 lines of code including whitespace.</a:t>
            </a:r>
          </a:p>
        </p:txBody>
      </p:sp>
    </p:spTree>
    <p:extLst>
      <p:ext uri="{BB962C8B-B14F-4D97-AF65-F5344CB8AC3E}">
        <p14:creationId xmlns:p14="http://schemas.microsoft.com/office/powerpoint/2010/main" val="2128905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Scatter plot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X axis – MSP split by week &amp; Y axis - LOC</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Average 15-50 lines of code, few outliers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Weeks go on, average solution size gets larger</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Min: 9, Max: 90, Average: 34</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Here is a scatter plot to help visualize the lines of code for each MSP solution. The x-axis represents each MSP, divided by the week number, and the y-axis represents the number of lines of code. Most of our solutions are between 15 and 50 lines of code with a few outliers. If you look, as the weeks get higher, the average solution size increases as well. Our smallest solution has 9 lines of code, our largest solution has 90 lines of code, and the average over 61 MSP solutions is 34 lines of code, all including whitespace.</a:t>
            </a:r>
          </a:p>
          <a:p>
            <a:endParaRPr lang="en-US" dirty="0"/>
          </a:p>
        </p:txBody>
      </p:sp>
    </p:spTree>
    <p:extLst>
      <p:ext uri="{BB962C8B-B14F-4D97-AF65-F5344CB8AC3E}">
        <p14:creationId xmlns:p14="http://schemas.microsoft.com/office/powerpoint/2010/main" val="2228703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Set of test cases – assess student solution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10 points for each MSP – 3/4 test cases on average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Input/output test cases and unit tests</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Finally, each MSP has a set of test cases used to assess a student’s submission and award the necessary points. For our experiment, we assigned 10 points for each MSP spread out across three to four test cases on average. The two types of test cases we used are input/output tests and unit tests.</a:t>
            </a:r>
          </a:p>
        </p:txBody>
      </p:sp>
    </p:spTree>
    <p:extLst>
      <p:ext uri="{BB962C8B-B14F-4D97-AF65-F5344CB8AC3E}">
        <p14:creationId xmlns:p14="http://schemas.microsoft.com/office/powerpoint/2010/main" val="3277169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12B1BE-60BF-4954-88A1-0563A520EBEF}" type="datetime1">
              <a:rPr lang="en-US" smtClean="0"/>
              <a:t>6/29/2018</a:t>
            </a:fld>
            <a:endParaRPr lang="en-US"/>
          </a:p>
        </p:txBody>
      </p:sp>
      <p:sp>
        <p:nvSpPr>
          <p:cNvPr id="5" name="Footer Placeholder 4"/>
          <p:cNvSpPr>
            <a:spLocks noGrp="1"/>
          </p:cNvSpPr>
          <p:nvPr>
            <p:ph type="ftr" sz="quarter" idx="11"/>
          </p:nvPr>
        </p:nvSpPr>
        <p:spPr/>
        <p:txBody>
          <a:bodyPr/>
          <a:lstStyle>
            <a:lvl1pPr>
              <a:defRPr/>
            </a:lvl1pPr>
          </a:lstStyle>
          <a:p>
            <a:r>
              <a:rPr lang="en-US" dirty="0"/>
              <a:t>Copyright © 2018 Joe Michael Allen and Frank </a:t>
            </a:r>
            <a:r>
              <a:rPr lang="en-US" dirty="0" err="1"/>
              <a:t>Vahid</a:t>
            </a:r>
            <a:r>
              <a:rPr lang="en-US" dirty="0"/>
              <a:t>, UC Riverside</a:t>
            </a:r>
          </a:p>
        </p:txBody>
      </p:sp>
      <p:sp>
        <p:nvSpPr>
          <p:cNvPr id="6" name="Slide Number Placeholder 5"/>
          <p:cNvSpPr>
            <a:spLocks noGrp="1"/>
          </p:cNvSpPr>
          <p:nvPr>
            <p:ph type="sldNum" sz="quarter" idx="12"/>
          </p:nvPr>
        </p:nvSpPr>
        <p:spPr/>
        <p:txBody>
          <a:bodyPr/>
          <a:lstStyle>
            <a:lvl1pPr>
              <a:defRPr/>
            </a:lvl1pPr>
          </a:lstStyle>
          <a:p>
            <a:fld id="{138DCD90-BB6F-4E23-81B1-ED491A32B6AE}" type="slidenum">
              <a:rPr lang="en-US" smtClean="0"/>
              <a:pPr/>
              <a:t>‹#›</a:t>
            </a:fld>
            <a:r>
              <a:rPr lang="en-US" dirty="0"/>
              <a:t> of 14</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8668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F6B4E4-172C-4344-B1BF-EAF6D1B175A3}" type="datetime1">
              <a:rPr lang="en-US" smtClean="0"/>
              <a:t>6/29/2018</a:t>
            </a:fld>
            <a:endParaRPr lang="en-US"/>
          </a:p>
        </p:txBody>
      </p:sp>
      <p:sp>
        <p:nvSpPr>
          <p:cNvPr id="5" name="Footer Placeholder 4"/>
          <p:cNvSpPr>
            <a:spLocks noGrp="1"/>
          </p:cNvSpPr>
          <p:nvPr>
            <p:ph type="ftr" sz="quarter" idx="11"/>
          </p:nvPr>
        </p:nvSpPr>
        <p:spPr/>
        <p:txBody>
          <a:bodyPr/>
          <a:lstStyle>
            <a:lvl1pPr>
              <a:defRPr/>
            </a:lvl1pPr>
          </a:lstStyle>
          <a:p>
            <a:r>
              <a:rPr lang="en-US" dirty="0"/>
              <a:t>Copyright © 2018 Joe Michael Allen and Frank </a:t>
            </a:r>
            <a:r>
              <a:rPr lang="en-US" dirty="0" err="1"/>
              <a:t>Vahid</a:t>
            </a:r>
            <a:r>
              <a:rPr lang="en-US" dirty="0"/>
              <a:t>, UC Riverside</a:t>
            </a:r>
          </a:p>
        </p:txBody>
      </p:sp>
      <p:sp>
        <p:nvSpPr>
          <p:cNvPr id="6" name="Slide Number Placeholder 5"/>
          <p:cNvSpPr>
            <a:spLocks noGrp="1"/>
          </p:cNvSpPr>
          <p:nvPr>
            <p:ph type="sldNum" sz="quarter" idx="12"/>
          </p:nvPr>
        </p:nvSpPr>
        <p:spPr/>
        <p:txBody>
          <a:bodyPr/>
          <a:lstStyle>
            <a:lvl1pPr>
              <a:defRPr/>
            </a:lvl1pPr>
          </a:lstStyle>
          <a:p>
            <a:fld id="{138DCD90-BB6F-4E23-81B1-ED491A32B6AE}" type="slidenum">
              <a:rPr lang="en-US" smtClean="0"/>
              <a:pPr/>
              <a:t>‹#›</a:t>
            </a:fld>
            <a:r>
              <a:rPr lang="en-US" dirty="0"/>
              <a:t> of 14</a:t>
            </a:r>
          </a:p>
        </p:txBody>
      </p:sp>
    </p:spTree>
    <p:extLst>
      <p:ext uri="{BB962C8B-B14F-4D97-AF65-F5344CB8AC3E}">
        <p14:creationId xmlns:p14="http://schemas.microsoft.com/office/powerpoint/2010/main" val="53480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A057BB-8CB1-49D6-A50B-89467528A0BF}" type="datetime1">
              <a:rPr lang="en-US" smtClean="0"/>
              <a:t>6/29/2018</a:t>
            </a:fld>
            <a:endParaRPr lang="en-US"/>
          </a:p>
        </p:txBody>
      </p:sp>
      <p:sp>
        <p:nvSpPr>
          <p:cNvPr id="5" name="Footer Placeholder 4"/>
          <p:cNvSpPr>
            <a:spLocks noGrp="1"/>
          </p:cNvSpPr>
          <p:nvPr>
            <p:ph type="ftr" sz="quarter" idx="11"/>
          </p:nvPr>
        </p:nvSpPr>
        <p:spPr/>
        <p:txBody>
          <a:bodyPr/>
          <a:lstStyle>
            <a:lvl1pPr>
              <a:defRPr/>
            </a:lvl1pPr>
          </a:lstStyle>
          <a:p>
            <a:r>
              <a:rPr lang="en-US" dirty="0"/>
              <a:t>Copyright © 2018 Joe Michael Allen and Frank </a:t>
            </a:r>
            <a:r>
              <a:rPr lang="en-US" dirty="0" err="1"/>
              <a:t>Vahid</a:t>
            </a:r>
            <a:r>
              <a:rPr lang="en-US" dirty="0"/>
              <a:t>, UC Riverside</a:t>
            </a:r>
          </a:p>
        </p:txBody>
      </p:sp>
      <p:sp>
        <p:nvSpPr>
          <p:cNvPr id="6" name="Slide Number Placeholder 5"/>
          <p:cNvSpPr>
            <a:spLocks noGrp="1"/>
          </p:cNvSpPr>
          <p:nvPr>
            <p:ph type="sldNum" sz="quarter" idx="12"/>
          </p:nvPr>
        </p:nvSpPr>
        <p:spPr/>
        <p:txBody>
          <a:bodyPr/>
          <a:lstStyle>
            <a:lvl1pPr>
              <a:defRPr/>
            </a:lvl1pPr>
          </a:lstStyle>
          <a:p>
            <a:fld id="{138DCD90-BB6F-4E23-81B1-ED491A32B6AE}" type="slidenum">
              <a:rPr lang="en-US" smtClean="0"/>
              <a:pPr/>
              <a:t>‹#›</a:t>
            </a:fld>
            <a:r>
              <a:rPr lang="en-US" dirty="0"/>
              <a:t> of 14</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0307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A2D682-A0D6-4B18-809D-70C4058513E8}" type="datetime1">
              <a:rPr lang="en-US" smtClean="0"/>
              <a:t>6/29/2018</a:t>
            </a:fld>
            <a:endParaRPr lang="en-US"/>
          </a:p>
        </p:txBody>
      </p:sp>
      <p:sp>
        <p:nvSpPr>
          <p:cNvPr id="4" name="Footer Placeholder 3"/>
          <p:cNvSpPr>
            <a:spLocks noGrp="1"/>
          </p:cNvSpPr>
          <p:nvPr>
            <p:ph type="ftr" sz="quarter" idx="11"/>
          </p:nvPr>
        </p:nvSpPr>
        <p:spPr/>
        <p:txBody>
          <a:bodyPr/>
          <a:lstStyle>
            <a:lvl1pPr>
              <a:defRPr/>
            </a:lvl1pPr>
          </a:lstStyle>
          <a:p>
            <a:r>
              <a:rPr lang="en-US" dirty="0"/>
              <a:t>Copyright © 2018 Joe Michael Allen and Frank </a:t>
            </a:r>
            <a:r>
              <a:rPr lang="en-US" dirty="0" err="1"/>
              <a:t>Vahid</a:t>
            </a:r>
            <a:r>
              <a:rPr lang="en-US" dirty="0"/>
              <a:t>, UC Riverside</a:t>
            </a:r>
          </a:p>
        </p:txBody>
      </p:sp>
      <p:sp>
        <p:nvSpPr>
          <p:cNvPr id="5" name="Slide Number Placeholder 4"/>
          <p:cNvSpPr>
            <a:spLocks noGrp="1"/>
          </p:cNvSpPr>
          <p:nvPr>
            <p:ph type="sldNum" sz="quarter" idx="12"/>
          </p:nvPr>
        </p:nvSpPr>
        <p:spPr/>
        <p:txBody>
          <a:bodyPr/>
          <a:lstStyle>
            <a:lvl1pPr>
              <a:defRPr/>
            </a:lvl1pPr>
          </a:lstStyle>
          <a:p>
            <a:fld id="{138DCD90-BB6F-4E23-81B1-ED491A32B6AE}" type="slidenum">
              <a:rPr lang="en-US" smtClean="0"/>
              <a:pPr/>
              <a:t>‹#›</a:t>
            </a:fld>
            <a:r>
              <a:rPr lang="en-US" dirty="0"/>
              <a:t> of 14</a:t>
            </a:r>
          </a:p>
        </p:txBody>
      </p:sp>
    </p:spTree>
    <p:extLst>
      <p:ext uri="{BB962C8B-B14F-4D97-AF65-F5344CB8AC3E}">
        <p14:creationId xmlns:p14="http://schemas.microsoft.com/office/powerpoint/2010/main" val="381686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74ADD2B-A48B-41A0-ABEE-34FF0B520341}" type="datetime1">
              <a:rPr lang="en-US" smtClean="0"/>
              <a:t>6/29/2018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Copyright © 2018 Joe Michael Allen and Frank </a:t>
            </a:r>
            <a:r>
              <a:rPr lang="en-US" dirty="0" err="1"/>
              <a:t>Vahid</a:t>
            </a:r>
            <a:r>
              <a:rPr lang="en-US" dirty="0"/>
              <a:t>, UC Riverside</a:t>
            </a:r>
          </a:p>
        </p:txBody>
      </p:sp>
      <p:sp>
        <p:nvSpPr>
          <p:cNvPr id="9" name="Slide Number Placeholder 8"/>
          <p:cNvSpPr>
            <a:spLocks noGrp="1"/>
          </p:cNvSpPr>
          <p:nvPr>
            <p:ph type="sldNum" sz="quarter" idx="12"/>
          </p:nvPr>
        </p:nvSpPr>
        <p:spPr/>
        <p:txBody>
          <a:bodyPr/>
          <a:lstStyle>
            <a:lvl1pPr>
              <a:defRPr/>
            </a:lvl1pPr>
          </a:lstStyle>
          <a:p>
            <a:fld id="{138DCD90-BB6F-4E23-81B1-ED491A32B6AE}" type="slidenum">
              <a:rPr lang="en-US" smtClean="0"/>
              <a:pPr/>
              <a:t>‹#›</a:t>
            </a:fld>
            <a:r>
              <a:rPr lang="en-US" dirty="0"/>
              <a:t> of 14</a:t>
            </a:r>
          </a:p>
        </p:txBody>
      </p:sp>
    </p:spTree>
    <p:extLst>
      <p:ext uri="{BB962C8B-B14F-4D97-AF65-F5344CB8AC3E}">
        <p14:creationId xmlns:p14="http://schemas.microsoft.com/office/powerpoint/2010/main" val="14579910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3BB2545-E6EC-4A73-9684-B0E38F68DDAE}" type="datetime1">
              <a:rPr lang="en-US" smtClean="0"/>
              <a:t>6/29/2018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dirty="0"/>
              <a:t>Copyright © 2018 Joe Michael Allen and Frank </a:t>
            </a:r>
            <a:r>
              <a:rPr lang="en-US" dirty="0" err="1"/>
              <a:t>Vahid</a:t>
            </a:r>
            <a:r>
              <a:rPr lang="en-US" dirty="0"/>
              <a:t>, UC Riverside</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38DCD90-BB6F-4E23-81B1-ED491A32B6AE}" type="slidenum">
              <a:rPr lang="en-US" smtClean="0"/>
              <a:pPr/>
              <a:t>‹#›</a:t>
            </a:fld>
            <a:r>
              <a:rPr lang="en-US" dirty="0"/>
              <a:t> of 14</a:t>
            </a: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53595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8" r:id="rId4"/>
    <p:sldLayoutId id="2147483679" r:id="rId5"/>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65BEA922-A1D6-4E2B-9C57-F8555ED67576}"/>
              </a:ext>
            </a:extLst>
          </p:cNvPr>
          <p:cNvSpPr>
            <a:spLocks noGrp="1"/>
          </p:cNvSpPr>
          <p:nvPr>
            <p:ph type="ctrTitle"/>
          </p:nvPr>
        </p:nvSpPr>
        <p:spPr>
          <a:xfrm>
            <a:off x="1097280" y="758952"/>
            <a:ext cx="10058400" cy="3566160"/>
          </a:xfrm>
        </p:spPr>
        <p:txBody>
          <a:bodyPr anchor="ctr">
            <a:normAutofit/>
          </a:bodyPr>
          <a:lstStyle/>
          <a:p>
            <a:pPr algn="ctr"/>
            <a:r>
              <a:rPr lang="en-US" sz="5400" b="1" dirty="0"/>
              <a:t>Weekly Programs in CS 1: Experiences with Many-Small </a:t>
            </a:r>
            <a:br>
              <a:rPr lang="en-US" sz="5400" b="1" dirty="0"/>
            </a:br>
            <a:r>
              <a:rPr lang="en-US" sz="5400" b="1" dirty="0"/>
              <a:t>Auto-Graded Programs</a:t>
            </a:r>
            <a:r>
              <a:rPr lang="en-US" sz="4800" b="1" dirty="0"/>
              <a:t> </a:t>
            </a:r>
            <a:endParaRPr lang="en-US" sz="4800" dirty="0"/>
          </a:p>
        </p:txBody>
      </p:sp>
      <p:sp>
        <p:nvSpPr>
          <p:cNvPr id="10" name="Subtitle 2">
            <a:extLst>
              <a:ext uri="{FF2B5EF4-FFF2-40B4-BE49-F238E27FC236}">
                <a16:creationId xmlns:a16="http://schemas.microsoft.com/office/drawing/2014/main" id="{A1263D69-3FDB-4EF2-9289-B2BECD7C6914}"/>
              </a:ext>
            </a:extLst>
          </p:cNvPr>
          <p:cNvSpPr>
            <a:spLocks noGrp="1"/>
          </p:cNvSpPr>
          <p:nvPr>
            <p:ph type="subTitle" idx="1"/>
          </p:nvPr>
        </p:nvSpPr>
        <p:spPr>
          <a:xfrm>
            <a:off x="1100051" y="4455621"/>
            <a:ext cx="10058400" cy="1143000"/>
          </a:xfrm>
        </p:spPr>
        <p:txBody>
          <a:bodyPr>
            <a:normAutofit fontScale="85000" lnSpcReduction="20000"/>
          </a:bodyPr>
          <a:lstStyle/>
          <a:p>
            <a:pPr algn="ctr"/>
            <a:r>
              <a:rPr lang="en-US" dirty="0"/>
              <a:t>by </a:t>
            </a:r>
            <a:r>
              <a:rPr lang="en-US" b="1" u="sng" dirty="0"/>
              <a:t>Joe Michael Allen</a:t>
            </a:r>
            <a:r>
              <a:rPr lang="en-US" dirty="0"/>
              <a:t>, Frank </a:t>
            </a:r>
            <a:r>
              <a:rPr lang="en-US" dirty="0" err="1"/>
              <a:t>Vahid</a:t>
            </a:r>
            <a:r>
              <a:rPr lang="en-US" dirty="0"/>
              <a:t>, Kelly Downey, and Alex </a:t>
            </a:r>
            <a:r>
              <a:rPr lang="en-US" dirty="0" err="1"/>
              <a:t>Edgcomb</a:t>
            </a:r>
            <a:endParaRPr lang="en-US" dirty="0"/>
          </a:p>
          <a:p>
            <a:pPr algn="ctr"/>
            <a:r>
              <a:rPr lang="en-US" dirty="0"/>
              <a:t>Dept. of Computer Science and Engineering</a:t>
            </a:r>
          </a:p>
          <a:p>
            <a:pPr algn="ctr"/>
            <a:r>
              <a:rPr lang="en-US" dirty="0"/>
              <a:t>University of California, Riverside</a:t>
            </a:r>
          </a:p>
        </p:txBody>
      </p:sp>
      <p:sp>
        <p:nvSpPr>
          <p:cNvPr id="11" name="TextBox 10">
            <a:extLst>
              <a:ext uri="{FF2B5EF4-FFF2-40B4-BE49-F238E27FC236}">
                <a16:creationId xmlns:a16="http://schemas.microsoft.com/office/drawing/2014/main" id="{F6D0E201-2C73-4320-9C3F-C51CDA84199E}"/>
              </a:ext>
            </a:extLst>
          </p:cNvPr>
          <p:cNvSpPr txBox="1"/>
          <p:nvPr/>
        </p:nvSpPr>
        <p:spPr>
          <a:xfrm>
            <a:off x="1097280" y="5704525"/>
            <a:ext cx="10058400" cy="369332"/>
          </a:xfrm>
          <a:prstGeom prst="rect">
            <a:avLst/>
          </a:prstGeom>
          <a:noFill/>
        </p:spPr>
        <p:txBody>
          <a:bodyPr wrap="square" rtlCol="0">
            <a:spAutoFit/>
          </a:bodyPr>
          <a:lstStyle/>
          <a:p>
            <a:pPr algn="ctr"/>
            <a:r>
              <a:rPr lang="en-US" dirty="0">
                <a:solidFill>
                  <a:schemeClr val="tx2"/>
                </a:solidFill>
              </a:rPr>
              <a:t>This work was supported by the U.S. Dept. of Education (GAANN fellowship) and by Google</a:t>
            </a:r>
          </a:p>
        </p:txBody>
      </p:sp>
      <p:sp>
        <p:nvSpPr>
          <p:cNvPr id="12" name="Footer Placeholder 11">
            <a:extLst>
              <a:ext uri="{FF2B5EF4-FFF2-40B4-BE49-F238E27FC236}">
                <a16:creationId xmlns:a16="http://schemas.microsoft.com/office/drawing/2014/main" id="{9F0E1D18-E885-4C17-8754-985824109CD5}"/>
              </a:ext>
            </a:extLst>
          </p:cNvPr>
          <p:cNvSpPr>
            <a:spLocks noGrp="1"/>
          </p:cNvSpPr>
          <p:nvPr>
            <p:ph type="ftr" sz="quarter" idx="11"/>
          </p:nvPr>
        </p:nvSpPr>
        <p:spPr/>
        <p:txBody>
          <a:bodyPr/>
          <a:lstStyle/>
          <a:p>
            <a:r>
              <a:rPr lang="en-US" cap="none" dirty="0"/>
              <a:t>Copyright © 2018 Joe Michael Allen and Frank </a:t>
            </a:r>
            <a:r>
              <a:rPr lang="en-US" cap="none" dirty="0" err="1"/>
              <a:t>Vahid</a:t>
            </a:r>
            <a:r>
              <a:rPr lang="en-US" cap="none" dirty="0"/>
              <a:t>, UC Riverside</a:t>
            </a:r>
          </a:p>
        </p:txBody>
      </p:sp>
      <p:sp>
        <p:nvSpPr>
          <p:cNvPr id="2" name="Slide Number Placeholder 1">
            <a:extLst>
              <a:ext uri="{FF2B5EF4-FFF2-40B4-BE49-F238E27FC236}">
                <a16:creationId xmlns:a16="http://schemas.microsoft.com/office/drawing/2014/main" id="{045615C5-9A63-4CBD-9854-02E15C4D466F}"/>
              </a:ext>
            </a:extLst>
          </p:cNvPr>
          <p:cNvSpPr>
            <a:spLocks noGrp="1"/>
          </p:cNvSpPr>
          <p:nvPr>
            <p:ph type="sldNum" sz="quarter" idx="12"/>
          </p:nvPr>
        </p:nvSpPr>
        <p:spPr/>
        <p:txBody>
          <a:bodyPr/>
          <a:lstStyle/>
          <a:p>
            <a:fld id="{138DCD90-BB6F-4E23-81B1-ED491A32B6AE}" type="slidenum">
              <a:rPr lang="en-US" smtClean="0"/>
              <a:pPr/>
              <a:t>1</a:t>
            </a:fld>
            <a:r>
              <a:rPr lang="en-US"/>
              <a:t> of 14</a:t>
            </a:r>
            <a:endParaRPr lang="en-US" dirty="0"/>
          </a:p>
        </p:txBody>
      </p:sp>
    </p:spTree>
    <p:extLst>
      <p:ext uri="{BB962C8B-B14F-4D97-AF65-F5344CB8AC3E}">
        <p14:creationId xmlns:p14="http://schemas.microsoft.com/office/powerpoint/2010/main" val="260261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97D6E-B636-49BF-93B7-A395EA9265E3}"/>
              </a:ext>
            </a:extLst>
          </p:cNvPr>
          <p:cNvSpPr>
            <a:spLocks noGrp="1"/>
          </p:cNvSpPr>
          <p:nvPr>
            <p:ph type="title"/>
          </p:nvPr>
        </p:nvSpPr>
        <p:spPr/>
        <p:txBody>
          <a:bodyPr/>
          <a:lstStyle/>
          <a:p>
            <a:r>
              <a:rPr lang="en-US" dirty="0">
                <a:solidFill>
                  <a:schemeClr val="tx1"/>
                </a:solidFill>
              </a:rPr>
              <a:t>Experiment</a:t>
            </a:r>
          </a:p>
        </p:txBody>
      </p:sp>
      <p:sp>
        <p:nvSpPr>
          <p:cNvPr id="6" name="Content Placeholder 2">
            <a:extLst>
              <a:ext uri="{FF2B5EF4-FFF2-40B4-BE49-F238E27FC236}">
                <a16:creationId xmlns:a16="http://schemas.microsoft.com/office/drawing/2014/main" id="{6F21EDFB-AC8A-4C02-860B-1DE6B80829EC}"/>
              </a:ext>
            </a:extLst>
          </p:cNvPr>
          <p:cNvSpPr>
            <a:spLocks noGrp="1"/>
          </p:cNvSpPr>
          <p:nvPr>
            <p:ph idx="1"/>
          </p:nvPr>
        </p:nvSpPr>
        <p:spPr>
          <a:xfrm>
            <a:off x="1154083" y="1842684"/>
            <a:ext cx="10058400" cy="651761"/>
          </a:xfrm>
        </p:spPr>
        <p:txBody>
          <a:bodyPr>
            <a:normAutofit/>
          </a:bodyPr>
          <a:lstStyle/>
          <a:p>
            <a:pPr marL="0" indent="0">
              <a:buNone/>
            </a:pPr>
            <a:r>
              <a:rPr lang="en-US" sz="2400" dirty="0">
                <a:solidFill>
                  <a:schemeClr val="tx1"/>
                </a:solidFill>
              </a:rPr>
              <a:t>CS 1 course at UCR during Spring 2017; 10 week quarter</a:t>
            </a:r>
          </a:p>
          <a:p>
            <a:pPr marL="0" indent="0">
              <a:buNone/>
            </a:pPr>
            <a:endParaRPr lang="en-US" dirty="0">
              <a:solidFill>
                <a:schemeClr val="tx1"/>
              </a:solidFill>
            </a:endParaRPr>
          </a:p>
        </p:txBody>
      </p:sp>
      <p:sp>
        <p:nvSpPr>
          <p:cNvPr id="9" name="TextBox 8">
            <a:extLst>
              <a:ext uri="{FF2B5EF4-FFF2-40B4-BE49-F238E27FC236}">
                <a16:creationId xmlns:a16="http://schemas.microsoft.com/office/drawing/2014/main" id="{378A4C07-CBB8-45C5-9A16-0D8869A40B36}"/>
              </a:ext>
            </a:extLst>
          </p:cNvPr>
          <p:cNvSpPr txBox="1"/>
          <p:nvPr/>
        </p:nvSpPr>
        <p:spPr>
          <a:xfrm>
            <a:off x="415427" y="5021619"/>
            <a:ext cx="5443872" cy="1631216"/>
          </a:xfrm>
          <a:prstGeom prst="rect">
            <a:avLst/>
          </a:prstGeom>
          <a:noFill/>
        </p:spPr>
        <p:txBody>
          <a:bodyPr wrap="square" rtlCol="0">
            <a:spAutoFit/>
          </a:bodyPr>
          <a:lstStyle/>
          <a:p>
            <a:pPr algn="ctr"/>
            <a:r>
              <a:rPr lang="en-US" sz="2000" dirty="0"/>
              <a:t>2 sections; 166 students</a:t>
            </a:r>
          </a:p>
          <a:p>
            <a:pPr algn="ctr"/>
            <a:r>
              <a:rPr lang="en-US" sz="2000" dirty="0"/>
              <a:t>Instructor 1</a:t>
            </a:r>
          </a:p>
          <a:p>
            <a:pPr algn="ctr"/>
            <a:r>
              <a:rPr lang="en-US" sz="2000" dirty="0"/>
              <a:t>No collaboration</a:t>
            </a:r>
          </a:p>
          <a:p>
            <a:pPr algn="ctr"/>
            <a:r>
              <a:rPr lang="en-US" sz="2000" dirty="0"/>
              <a:t>Programming assignments: 25%, Midterm: 20% </a:t>
            </a:r>
          </a:p>
          <a:p>
            <a:pPr algn="ctr"/>
            <a:endParaRPr lang="en-US" sz="2000" dirty="0"/>
          </a:p>
        </p:txBody>
      </p:sp>
      <p:sp>
        <p:nvSpPr>
          <p:cNvPr id="12" name="TextBox 11">
            <a:extLst>
              <a:ext uri="{FF2B5EF4-FFF2-40B4-BE49-F238E27FC236}">
                <a16:creationId xmlns:a16="http://schemas.microsoft.com/office/drawing/2014/main" id="{1655FD1E-4C19-4AFC-BE44-9C1985921FEE}"/>
              </a:ext>
            </a:extLst>
          </p:cNvPr>
          <p:cNvSpPr txBox="1"/>
          <p:nvPr/>
        </p:nvSpPr>
        <p:spPr>
          <a:xfrm>
            <a:off x="6401595" y="5051714"/>
            <a:ext cx="5298736" cy="1631216"/>
          </a:xfrm>
          <a:prstGeom prst="rect">
            <a:avLst/>
          </a:prstGeom>
          <a:noFill/>
        </p:spPr>
        <p:txBody>
          <a:bodyPr wrap="square" rtlCol="0">
            <a:spAutoFit/>
          </a:bodyPr>
          <a:lstStyle/>
          <a:p>
            <a:pPr algn="ctr"/>
            <a:r>
              <a:rPr lang="en-US" sz="2000" dirty="0"/>
              <a:t>1 section; 77 students</a:t>
            </a:r>
          </a:p>
          <a:p>
            <a:pPr algn="ctr"/>
            <a:r>
              <a:rPr lang="en-US" sz="2000" dirty="0"/>
              <a:t>Instructor 2</a:t>
            </a:r>
          </a:p>
          <a:p>
            <a:pPr algn="ctr"/>
            <a:r>
              <a:rPr lang="en-US" sz="2000" dirty="0"/>
              <a:t>Yes collaboration</a:t>
            </a:r>
          </a:p>
          <a:p>
            <a:pPr algn="ctr"/>
            <a:r>
              <a:rPr lang="en-US" sz="2000" dirty="0"/>
              <a:t>Programming assignments: 15%, Midterm: 30% </a:t>
            </a:r>
          </a:p>
          <a:p>
            <a:pPr algn="ctr"/>
            <a:endParaRPr lang="en-US" sz="2000" dirty="0"/>
          </a:p>
        </p:txBody>
      </p:sp>
      <p:sp>
        <p:nvSpPr>
          <p:cNvPr id="14" name="Footer Placeholder 13">
            <a:extLst>
              <a:ext uri="{FF2B5EF4-FFF2-40B4-BE49-F238E27FC236}">
                <a16:creationId xmlns:a16="http://schemas.microsoft.com/office/drawing/2014/main" id="{D89310FF-2366-4A80-8BA7-DF2F339831E1}"/>
              </a:ext>
            </a:extLst>
          </p:cNvPr>
          <p:cNvSpPr>
            <a:spLocks noGrp="1"/>
          </p:cNvSpPr>
          <p:nvPr>
            <p:ph type="ftr" sz="quarter" idx="11"/>
          </p:nvPr>
        </p:nvSpPr>
        <p:spPr/>
        <p:txBody>
          <a:bodyPr/>
          <a:lstStyle/>
          <a:p>
            <a:r>
              <a:rPr lang="en-US"/>
              <a:t>Copyright © 2018 Joe Michael Allen and Frank Vahid, UC Riverside</a:t>
            </a:r>
          </a:p>
        </p:txBody>
      </p:sp>
      <p:sp>
        <p:nvSpPr>
          <p:cNvPr id="13" name="Rectangle 12">
            <a:extLst>
              <a:ext uri="{FF2B5EF4-FFF2-40B4-BE49-F238E27FC236}">
                <a16:creationId xmlns:a16="http://schemas.microsoft.com/office/drawing/2014/main" id="{598A90FE-8E8C-425C-98D7-178160B8C4D8}"/>
              </a:ext>
            </a:extLst>
          </p:cNvPr>
          <p:cNvSpPr/>
          <p:nvPr/>
        </p:nvSpPr>
        <p:spPr>
          <a:xfrm>
            <a:off x="2886109" y="2332259"/>
            <a:ext cx="502508" cy="260624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solidFill>
                  <a:schemeClr val="tx1"/>
                </a:solidFill>
              </a:rPr>
              <a:t>One large program</a:t>
            </a:r>
          </a:p>
        </p:txBody>
      </p:sp>
      <p:grpSp>
        <p:nvGrpSpPr>
          <p:cNvPr id="4" name="Group 3">
            <a:extLst>
              <a:ext uri="{FF2B5EF4-FFF2-40B4-BE49-F238E27FC236}">
                <a16:creationId xmlns:a16="http://schemas.microsoft.com/office/drawing/2014/main" id="{0EF123DC-7975-4820-BD57-28708352BB44}"/>
              </a:ext>
            </a:extLst>
          </p:cNvPr>
          <p:cNvGrpSpPr/>
          <p:nvPr/>
        </p:nvGrpSpPr>
        <p:grpSpPr>
          <a:xfrm>
            <a:off x="8799709" y="2405834"/>
            <a:ext cx="502508" cy="2615785"/>
            <a:chOff x="6029816" y="1821813"/>
            <a:chExt cx="502508" cy="4060704"/>
          </a:xfrm>
        </p:grpSpPr>
        <p:sp>
          <p:nvSpPr>
            <p:cNvPr id="36" name="Rectangle 35">
              <a:extLst>
                <a:ext uri="{FF2B5EF4-FFF2-40B4-BE49-F238E27FC236}">
                  <a16:creationId xmlns:a16="http://schemas.microsoft.com/office/drawing/2014/main" id="{35BD002D-A0D4-4539-A086-C73609E89D51}"/>
                </a:ext>
              </a:extLst>
            </p:cNvPr>
            <p:cNvSpPr/>
            <p:nvPr/>
          </p:nvSpPr>
          <p:spPr>
            <a:xfrm>
              <a:off x="6029816" y="1821813"/>
              <a:ext cx="502508" cy="281912"/>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Rectangle 36">
              <a:extLst>
                <a:ext uri="{FF2B5EF4-FFF2-40B4-BE49-F238E27FC236}">
                  <a16:creationId xmlns:a16="http://schemas.microsoft.com/office/drawing/2014/main" id="{78DF54AF-F5D2-4068-B585-66270486E443}"/>
                </a:ext>
              </a:extLst>
            </p:cNvPr>
            <p:cNvSpPr/>
            <p:nvPr/>
          </p:nvSpPr>
          <p:spPr>
            <a:xfrm>
              <a:off x="6029816" y="2154570"/>
              <a:ext cx="502508" cy="28908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Rectangle 37">
              <a:extLst>
                <a:ext uri="{FF2B5EF4-FFF2-40B4-BE49-F238E27FC236}">
                  <a16:creationId xmlns:a16="http://schemas.microsoft.com/office/drawing/2014/main" id="{72B5F95B-65C1-4BB8-8A1C-933218893936}"/>
                </a:ext>
              </a:extLst>
            </p:cNvPr>
            <p:cNvSpPr/>
            <p:nvPr/>
          </p:nvSpPr>
          <p:spPr>
            <a:xfrm>
              <a:off x="6029816" y="2494495"/>
              <a:ext cx="502508" cy="51219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38">
              <a:extLst>
                <a:ext uri="{FF2B5EF4-FFF2-40B4-BE49-F238E27FC236}">
                  <a16:creationId xmlns:a16="http://schemas.microsoft.com/office/drawing/2014/main" id="{8D0DE674-8755-4C45-A45A-3D2DEF29E72A}"/>
                </a:ext>
              </a:extLst>
            </p:cNvPr>
            <p:cNvSpPr/>
            <p:nvPr/>
          </p:nvSpPr>
          <p:spPr>
            <a:xfrm>
              <a:off x="6029816" y="4183612"/>
              <a:ext cx="502508" cy="779175"/>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Rectangle 39">
              <a:extLst>
                <a:ext uri="{FF2B5EF4-FFF2-40B4-BE49-F238E27FC236}">
                  <a16:creationId xmlns:a16="http://schemas.microsoft.com/office/drawing/2014/main" id="{C4E97AE0-E65A-4AC4-843B-E141BA18EF6B}"/>
                </a:ext>
              </a:extLst>
            </p:cNvPr>
            <p:cNvSpPr/>
            <p:nvPr/>
          </p:nvSpPr>
          <p:spPr>
            <a:xfrm>
              <a:off x="6029816" y="3057534"/>
              <a:ext cx="502508" cy="51219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Rectangle 40">
              <a:extLst>
                <a:ext uri="{FF2B5EF4-FFF2-40B4-BE49-F238E27FC236}">
                  <a16:creationId xmlns:a16="http://schemas.microsoft.com/office/drawing/2014/main" id="{DAA8F2FB-D7B4-4CBD-A6D2-C06119B8A2BA}"/>
                </a:ext>
              </a:extLst>
            </p:cNvPr>
            <p:cNvSpPr/>
            <p:nvPr/>
          </p:nvSpPr>
          <p:spPr>
            <a:xfrm>
              <a:off x="6029816" y="3620573"/>
              <a:ext cx="502508" cy="51219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Rectangle 41">
              <a:extLst>
                <a:ext uri="{FF2B5EF4-FFF2-40B4-BE49-F238E27FC236}">
                  <a16:creationId xmlns:a16="http://schemas.microsoft.com/office/drawing/2014/main" id="{3024D058-B9ED-4A59-BEC6-FD8671FB044E}"/>
                </a:ext>
              </a:extLst>
            </p:cNvPr>
            <p:cNvSpPr/>
            <p:nvPr/>
          </p:nvSpPr>
          <p:spPr>
            <a:xfrm>
              <a:off x="6029816" y="5013630"/>
              <a:ext cx="502508" cy="739865"/>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TextBox 42">
              <a:extLst>
                <a:ext uri="{FF2B5EF4-FFF2-40B4-BE49-F238E27FC236}">
                  <a16:creationId xmlns:a16="http://schemas.microsoft.com/office/drawing/2014/main" id="{A1F61B16-2D69-4ADD-9B7A-5E3700539FCD}"/>
                </a:ext>
              </a:extLst>
            </p:cNvPr>
            <p:cNvSpPr txBox="1"/>
            <p:nvPr/>
          </p:nvSpPr>
          <p:spPr>
            <a:xfrm rot="5400000">
              <a:off x="4422471" y="3835545"/>
              <a:ext cx="3717197" cy="376747"/>
            </a:xfrm>
            <a:prstGeom prst="rect">
              <a:avLst/>
            </a:prstGeom>
            <a:noFill/>
          </p:spPr>
          <p:txBody>
            <a:bodyPr wrap="square" rtlCol="0">
              <a:spAutoFit/>
            </a:bodyPr>
            <a:lstStyle/>
            <a:p>
              <a:r>
                <a:rPr lang="en-US" b="1" dirty="0"/>
                <a:t>Many-small programs</a:t>
              </a:r>
            </a:p>
          </p:txBody>
        </p:sp>
      </p:grpSp>
      <p:sp>
        <p:nvSpPr>
          <p:cNvPr id="5" name="Slide Number Placeholder 4">
            <a:extLst>
              <a:ext uri="{FF2B5EF4-FFF2-40B4-BE49-F238E27FC236}">
                <a16:creationId xmlns:a16="http://schemas.microsoft.com/office/drawing/2014/main" id="{A25009B5-D806-4056-AF1D-0A3CC399A7BF}"/>
              </a:ext>
            </a:extLst>
          </p:cNvPr>
          <p:cNvSpPr>
            <a:spLocks noGrp="1"/>
          </p:cNvSpPr>
          <p:nvPr>
            <p:ph type="sldNum" sz="quarter" idx="12"/>
          </p:nvPr>
        </p:nvSpPr>
        <p:spPr/>
        <p:txBody>
          <a:bodyPr/>
          <a:lstStyle/>
          <a:p>
            <a:fld id="{138DCD90-BB6F-4E23-81B1-ED491A32B6AE}" type="slidenum">
              <a:rPr lang="en-US" smtClean="0"/>
              <a:pPr/>
              <a:t>10</a:t>
            </a:fld>
            <a:r>
              <a:rPr lang="en-US"/>
              <a:t> of 14</a:t>
            </a:r>
            <a:endParaRPr lang="en-US" dirty="0"/>
          </a:p>
        </p:txBody>
      </p:sp>
      <p:sp>
        <p:nvSpPr>
          <p:cNvPr id="20" name="TextBox 19">
            <a:extLst>
              <a:ext uri="{FF2B5EF4-FFF2-40B4-BE49-F238E27FC236}">
                <a16:creationId xmlns:a16="http://schemas.microsoft.com/office/drawing/2014/main" id="{40037722-05C9-490C-8D94-25FC9AE8E404}"/>
              </a:ext>
            </a:extLst>
          </p:cNvPr>
          <p:cNvSpPr txBox="1"/>
          <p:nvPr/>
        </p:nvSpPr>
        <p:spPr>
          <a:xfrm>
            <a:off x="3563853" y="3190233"/>
            <a:ext cx="5298736" cy="1323439"/>
          </a:xfrm>
          <a:prstGeom prst="rect">
            <a:avLst/>
          </a:prstGeom>
          <a:noFill/>
        </p:spPr>
        <p:txBody>
          <a:bodyPr wrap="square" rtlCol="0">
            <a:spAutoFit/>
          </a:bodyPr>
          <a:lstStyle/>
          <a:p>
            <a:pPr algn="ctr"/>
            <a:r>
              <a:rPr lang="en-US" sz="2000" dirty="0"/>
              <a:t>Same online textbook</a:t>
            </a:r>
          </a:p>
          <a:p>
            <a:pPr algn="ctr"/>
            <a:r>
              <a:rPr lang="en-US" sz="2000" dirty="0"/>
              <a:t>Same topics taught each week</a:t>
            </a:r>
          </a:p>
          <a:p>
            <a:pPr algn="ctr"/>
            <a:r>
              <a:rPr lang="en-US" sz="2000" dirty="0"/>
              <a:t>Same midterm &amp; final</a:t>
            </a:r>
          </a:p>
          <a:p>
            <a:pPr algn="ctr"/>
            <a:endParaRPr lang="en-US" sz="2000" dirty="0"/>
          </a:p>
        </p:txBody>
      </p:sp>
    </p:spTree>
    <p:extLst>
      <p:ext uri="{BB962C8B-B14F-4D97-AF65-F5344CB8AC3E}">
        <p14:creationId xmlns:p14="http://schemas.microsoft.com/office/powerpoint/2010/main" val="613231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xEl>
                                              <p:pRg st="1" end="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C3279-6A33-4AF0-915B-590D06833D99}"/>
              </a:ext>
            </a:extLst>
          </p:cNvPr>
          <p:cNvSpPr>
            <a:spLocks noGrp="1"/>
          </p:cNvSpPr>
          <p:nvPr>
            <p:ph type="title"/>
          </p:nvPr>
        </p:nvSpPr>
        <p:spPr/>
        <p:txBody>
          <a:bodyPr/>
          <a:lstStyle/>
          <a:p>
            <a:r>
              <a:rPr lang="en-US" dirty="0">
                <a:solidFill>
                  <a:schemeClr val="tx1"/>
                </a:solidFill>
              </a:rPr>
              <a:t>Methods</a:t>
            </a:r>
          </a:p>
        </p:txBody>
      </p:sp>
      <p:sp>
        <p:nvSpPr>
          <p:cNvPr id="3" name="Content Placeholder 2">
            <a:extLst>
              <a:ext uri="{FF2B5EF4-FFF2-40B4-BE49-F238E27FC236}">
                <a16:creationId xmlns:a16="http://schemas.microsoft.com/office/drawing/2014/main" id="{ECD11B02-7702-4EE5-83FD-EAAB9E1426C2}"/>
              </a:ext>
            </a:extLst>
          </p:cNvPr>
          <p:cNvSpPr>
            <a:spLocks noGrp="1"/>
          </p:cNvSpPr>
          <p:nvPr>
            <p:ph idx="1"/>
          </p:nvPr>
        </p:nvSpPr>
        <p:spPr>
          <a:xfrm>
            <a:off x="1097279" y="1845734"/>
            <a:ext cx="10383521" cy="4023360"/>
          </a:xfrm>
        </p:spPr>
        <p:txBody>
          <a:bodyPr>
            <a:normAutofit/>
          </a:bodyPr>
          <a:lstStyle/>
          <a:p>
            <a:r>
              <a:rPr lang="en-US" sz="2400" dirty="0">
                <a:solidFill>
                  <a:schemeClr val="tx1"/>
                </a:solidFill>
              </a:rPr>
              <a:t>Student surveys (“Stress survey”)</a:t>
            </a:r>
          </a:p>
          <a:p>
            <a:pPr lvl="1"/>
            <a:r>
              <a:rPr lang="en-US" sz="2000" dirty="0">
                <a:solidFill>
                  <a:schemeClr val="tx1"/>
                </a:solidFill>
              </a:rPr>
              <a:t>Ask students about their experience</a:t>
            </a:r>
          </a:p>
          <a:p>
            <a:pPr lvl="1"/>
            <a:r>
              <a:rPr lang="en-US" sz="2000" dirty="0">
                <a:solidFill>
                  <a:schemeClr val="tx1"/>
                </a:solidFill>
              </a:rPr>
              <a:t>Given week 8 of the quarter</a:t>
            </a:r>
          </a:p>
          <a:p>
            <a:pPr lvl="1"/>
            <a:r>
              <a:rPr lang="en-US" sz="2000" dirty="0">
                <a:solidFill>
                  <a:schemeClr val="tx1"/>
                </a:solidFill>
              </a:rPr>
              <a:t>18 questions: Strongly agree (6) to Strongly disagree (0)</a:t>
            </a:r>
          </a:p>
          <a:p>
            <a:pPr lvl="1"/>
            <a:r>
              <a:rPr lang="en-US" sz="2000" dirty="0">
                <a:solidFill>
                  <a:schemeClr val="tx1"/>
                </a:solidFill>
              </a:rPr>
              <a:t>Bonferroni correction: Conservative interpretation of</a:t>
            </a:r>
            <a:br>
              <a:rPr lang="en-US" sz="2000" dirty="0">
                <a:solidFill>
                  <a:schemeClr val="tx1"/>
                </a:solidFill>
              </a:rPr>
            </a:br>
            <a:r>
              <a:rPr lang="en-US" sz="2000" dirty="0">
                <a:solidFill>
                  <a:schemeClr val="tx1"/>
                </a:solidFill>
              </a:rPr>
              <a:t> p-value</a:t>
            </a:r>
          </a:p>
          <a:p>
            <a:endParaRPr lang="en-US" dirty="0">
              <a:solidFill>
                <a:schemeClr val="tx1"/>
              </a:solidFill>
            </a:endParaRPr>
          </a:p>
          <a:p>
            <a:r>
              <a:rPr lang="en-US" sz="2400" dirty="0">
                <a:solidFill>
                  <a:schemeClr val="tx1"/>
                </a:solidFill>
              </a:rPr>
              <a:t>Student outcomes</a:t>
            </a:r>
          </a:p>
          <a:p>
            <a:pPr lvl="1"/>
            <a:r>
              <a:rPr lang="en-US" sz="2000" dirty="0">
                <a:solidFill>
                  <a:schemeClr val="tx1"/>
                </a:solidFill>
              </a:rPr>
              <a:t>Participation, Challenge, and Programming Activities, Midterm, Final, Total grade</a:t>
            </a:r>
          </a:p>
          <a:p>
            <a:pPr lvl="1"/>
            <a:r>
              <a:rPr lang="en-US" sz="2000" dirty="0">
                <a:solidFill>
                  <a:schemeClr val="tx1"/>
                </a:solidFill>
              </a:rPr>
              <a:t>Bonferroni correction</a:t>
            </a:r>
          </a:p>
        </p:txBody>
      </p:sp>
      <p:sp>
        <p:nvSpPr>
          <p:cNvPr id="7" name="Footer Placeholder 6">
            <a:extLst>
              <a:ext uri="{FF2B5EF4-FFF2-40B4-BE49-F238E27FC236}">
                <a16:creationId xmlns:a16="http://schemas.microsoft.com/office/drawing/2014/main" id="{A0288C17-AE64-409D-94FD-C550766E4190}"/>
              </a:ext>
            </a:extLst>
          </p:cNvPr>
          <p:cNvSpPr>
            <a:spLocks noGrp="1"/>
          </p:cNvSpPr>
          <p:nvPr>
            <p:ph type="ftr" sz="quarter" idx="11"/>
          </p:nvPr>
        </p:nvSpPr>
        <p:spPr/>
        <p:txBody>
          <a:bodyPr/>
          <a:lstStyle/>
          <a:p>
            <a:r>
              <a:rPr lang="en-US"/>
              <a:t>Copyright © 2018 Joe Michael Allen and Frank Vahid, UC Riverside</a:t>
            </a:r>
          </a:p>
        </p:txBody>
      </p:sp>
      <p:sp>
        <p:nvSpPr>
          <p:cNvPr id="4" name="Slide Number Placeholder 3">
            <a:extLst>
              <a:ext uri="{FF2B5EF4-FFF2-40B4-BE49-F238E27FC236}">
                <a16:creationId xmlns:a16="http://schemas.microsoft.com/office/drawing/2014/main" id="{75E425AB-14EC-43F7-AF3E-4D72669EEFCF}"/>
              </a:ext>
            </a:extLst>
          </p:cNvPr>
          <p:cNvSpPr>
            <a:spLocks noGrp="1"/>
          </p:cNvSpPr>
          <p:nvPr>
            <p:ph type="sldNum" sz="quarter" idx="12"/>
          </p:nvPr>
        </p:nvSpPr>
        <p:spPr/>
        <p:txBody>
          <a:bodyPr/>
          <a:lstStyle/>
          <a:p>
            <a:fld id="{138DCD90-BB6F-4E23-81B1-ED491A32B6AE}" type="slidenum">
              <a:rPr lang="en-US" smtClean="0"/>
              <a:pPr/>
              <a:t>11</a:t>
            </a:fld>
            <a:r>
              <a:rPr lang="en-US"/>
              <a:t> of 14</a:t>
            </a:r>
            <a:endParaRPr lang="en-US" dirty="0"/>
          </a:p>
        </p:txBody>
      </p:sp>
      <p:pic>
        <p:nvPicPr>
          <p:cNvPr id="5" name="Picture 4">
            <a:extLst>
              <a:ext uri="{FF2B5EF4-FFF2-40B4-BE49-F238E27FC236}">
                <a16:creationId xmlns:a16="http://schemas.microsoft.com/office/drawing/2014/main" id="{C47DD393-D8C8-432F-919C-5395316B6E67}"/>
              </a:ext>
            </a:extLst>
          </p:cNvPr>
          <p:cNvPicPr>
            <a:picLocks noChangeAspect="1"/>
          </p:cNvPicPr>
          <p:nvPr/>
        </p:nvPicPr>
        <p:blipFill>
          <a:blip r:embed="rId3"/>
          <a:stretch>
            <a:fillRect/>
          </a:stretch>
        </p:blipFill>
        <p:spPr>
          <a:xfrm>
            <a:off x="7426669" y="1845734"/>
            <a:ext cx="4532824" cy="2882469"/>
          </a:xfrm>
          <a:prstGeom prst="rect">
            <a:avLst/>
          </a:prstGeom>
        </p:spPr>
      </p:pic>
    </p:spTree>
    <p:extLst>
      <p:ext uri="{BB962C8B-B14F-4D97-AF65-F5344CB8AC3E}">
        <p14:creationId xmlns:p14="http://schemas.microsoft.com/office/powerpoint/2010/main" val="3098027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898A9-4DD0-4F82-B5F6-88161D16E6E9}"/>
              </a:ext>
            </a:extLst>
          </p:cNvPr>
          <p:cNvSpPr>
            <a:spLocks noGrp="1"/>
          </p:cNvSpPr>
          <p:nvPr>
            <p:ph type="title"/>
          </p:nvPr>
        </p:nvSpPr>
        <p:spPr/>
        <p:txBody>
          <a:bodyPr>
            <a:normAutofit/>
          </a:bodyPr>
          <a:lstStyle/>
          <a:p>
            <a:r>
              <a:rPr lang="en-US" dirty="0">
                <a:solidFill>
                  <a:schemeClr val="tx1"/>
                </a:solidFill>
              </a:rPr>
              <a:t>Results – Experimental group indicated better student satisfaction</a:t>
            </a:r>
          </a:p>
        </p:txBody>
      </p:sp>
      <p:sp>
        <p:nvSpPr>
          <p:cNvPr id="10" name="Footer Placeholder 9">
            <a:extLst>
              <a:ext uri="{FF2B5EF4-FFF2-40B4-BE49-F238E27FC236}">
                <a16:creationId xmlns:a16="http://schemas.microsoft.com/office/drawing/2014/main" id="{FB521E9F-6ED2-4B89-9681-C6ABFA2F9820}"/>
              </a:ext>
            </a:extLst>
          </p:cNvPr>
          <p:cNvSpPr>
            <a:spLocks noGrp="1"/>
          </p:cNvSpPr>
          <p:nvPr>
            <p:ph type="ftr" sz="quarter" idx="11"/>
          </p:nvPr>
        </p:nvSpPr>
        <p:spPr/>
        <p:txBody>
          <a:bodyPr/>
          <a:lstStyle/>
          <a:p>
            <a:r>
              <a:rPr lang="en-US"/>
              <a:t>Copyright © 2018 Joe Michael Allen and Frank Vahid, UC Riverside</a:t>
            </a:r>
          </a:p>
        </p:txBody>
      </p:sp>
      <p:sp>
        <p:nvSpPr>
          <p:cNvPr id="5" name="Slide Number Placeholder 4">
            <a:extLst>
              <a:ext uri="{FF2B5EF4-FFF2-40B4-BE49-F238E27FC236}">
                <a16:creationId xmlns:a16="http://schemas.microsoft.com/office/drawing/2014/main" id="{CE715510-EED7-4257-865C-DCC7AF4209FF}"/>
              </a:ext>
            </a:extLst>
          </p:cNvPr>
          <p:cNvSpPr>
            <a:spLocks noGrp="1"/>
          </p:cNvSpPr>
          <p:nvPr>
            <p:ph type="sldNum" sz="quarter" idx="12"/>
          </p:nvPr>
        </p:nvSpPr>
        <p:spPr/>
        <p:txBody>
          <a:bodyPr/>
          <a:lstStyle/>
          <a:p>
            <a:fld id="{138DCD90-BB6F-4E23-81B1-ED491A32B6AE}" type="slidenum">
              <a:rPr lang="en-US" smtClean="0"/>
              <a:pPr/>
              <a:t>12</a:t>
            </a:fld>
            <a:r>
              <a:rPr lang="en-US" dirty="0"/>
              <a:t> of 14</a:t>
            </a:r>
          </a:p>
        </p:txBody>
      </p:sp>
      <p:grpSp>
        <p:nvGrpSpPr>
          <p:cNvPr id="20" name="Group 19">
            <a:extLst>
              <a:ext uri="{FF2B5EF4-FFF2-40B4-BE49-F238E27FC236}">
                <a16:creationId xmlns:a16="http://schemas.microsoft.com/office/drawing/2014/main" id="{B9EC0395-A07E-4D19-8365-4356AD91F98A}"/>
              </a:ext>
            </a:extLst>
          </p:cNvPr>
          <p:cNvGrpSpPr/>
          <p:nvPr/>
        </p:nvGrpSpPr>
        <p:grpSpPr>
          <a:xfrm>
            <a:off x="1186180" y="1814882"/>
            <a:ext cx="10115203" cy="4234116"/>
            <a:chOff x="1186180" y="1814882"/>
            <a:chExt cx="10115203" cy="4234116"/>
          </a:xfrm>
        </p:grpSpPr>
        <p:pic>
          <p:nvPicPr>
            <p:cNvPr id="6" name="Picture 5">
              <a:extLst>
                <a:ext uri="{FF2B5EF4-FFF2-40B4-BE49-F238E27FC236}">
                  <a16:creationId xmlns:a16="http://schemas.microsoft.com/office/drawing/2014/main" id="{99CEFFCD-9F88-4558-AA0F-6A0DF79E05AD}"/>
                </a:ext>
              </a:extLst>
            </p:cNvPr>
            <p:cNvPicPr>
              <a:picLocks noChangeAspect="1"/>
            </p:cNvPicPr>
            <p:nvPr/>
          </p:nvPicPr>
          <p:blipFill rotWithShape="1">
            <a:blip r:embed="rId3"/>
            <a:srcRect l="2676" t="4453" r="154" b="2330"/>
            <a:stretch/>
          </p:blipFill>
          <p:spPr>
            <a:xfrm>
              <a:off x="1186180" y="1814882"/>
              <a:ext cx="10115203" cy="4234116"/>
            </a:xfrm>
            <a:prstGeom prst="rect">
              <a:avLst/>
            </a:prstGeom>
          </p:spPr>
        </p:pic>
        <p:pic>
          <p:nvPicPr>
            <p:cNvPr id="12" name="Picture 2" descr="Image result for check mark">
              <a:extLst>
                <a:ext uri="{FF2B5EF4-FFF2-40B4-BE49-F238E27FC236}">
                  <a16:creationId xmlns:a16="http://schemas.microsoft.com/office/drawing/2014/main" id="{32D16A85-9AE2-491A-B605-E8CDDFF5B4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986" y="2541921"/>
              <a:ext cx="251773" cy="25177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Image result for check mark">
              <a:extLst>
                <a:ext uri="{FF2B5EF4-FFF2-40B4-BE49-F238E27FC236}">
                  <a16:creationId xmlns:a16="http://schemas.microsoft.com/office/drawing/2014/main" id="{759F8109-13BA-495B-9BAC-1108086F8E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986" y="2924319"/>
              <a:ext cx="251773" cy="25177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Image result for check mark">
              <a:extLst>
                <a:ext uri="{FF2B5EF4-FFF2-40B4-BE49-F238E27FC236}">
                  <a16:creationId xmlns:a16="http://schemas.microsoft.com/office/drawing/2014/main" id="{29A6E22A-320E-49A2-A790-54D14668862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986" y="3314357"/>
              <a:ext cx="251773" cy="251773"/>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Image result for check mark">
              <a:extLst>
                <a:ext uri="{FF2B5EF4-FFF2-40B4-BE49-F238E27FC236}">
                  <a16:creationId xmlns:a16="http://schemas.microsoft.com/office/drawing/2014/main" id="{81D3A58C-5592-46C5-8FD6-4845B9203B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986" y="3660847"/>
              <a:ext cx="251773" cy="25177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Image result for check mark">
              <a:extLst>
                <a:ext uri="{FF2B5EF4-FFF2-40B4-BE49-F238E27FC236}">
                  <a16:creationId xmlns:a16="http://schemas.microsoft.com/office/drawing/2014/main" id="{0CFD79E8-3F15-4941-8631-8DCC5258A5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986" y="4072625"/>
              <a:ext cx="251773" cy="25177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Image result for check mark">
              <a:extLst>
                <a:ext uri="{FF2B5EF4-FFF2-40B4-BE49-F238E27FC236}">
                  <a16:creationId xmlns:a16="http://schemas.microsoft.com/office/drawing/2014/main" id="{8B3AFCA8-9D49-4FD6-B029-911AECD8E1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986" y="4548379"/>
              <a:ext cx="251773" cy="25177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Image result for check mark">
              <a:extLst>
                <a:ext uri="{FF2B5EF4-FFF2-40B4-BE49-F238E27FC236}">
                  <a16:creationId xmlns:a16="http://schemas.microsoft.com/office/drawing/2014/main" id="{6351D35A-7000-4858-A092-B7365EFD3A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986" y="5156703"/>
              <a:ext cx="251773" cy="25177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Image result for check mark">
              <a:extLst>
                <a:ext uri="{FF2B5EF4-FFF2-40B4-BE49-F238E27FC236}">
                  <a16:creationId xmlns:a16="http://schemas.microsoft.com/office/drawing/2014/main" id="{B5C76318-1E58-460A-849F-3FDEC19813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4647" y="5662845"/>
              <a:ext cx="251773" cy="251773"/>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TextBox 8">
            <a:extLst>
              <a:ext uri="{FF2B5EF4-FFF2-40B4-BE49-F238E27FC236}">
                <a16:creationId xmlns:a16="http://schemas.microsoft.com/office/drawing/2014/main" id="{18821988-E911-45A6-82C8-AA8C9CE1C764}"/>
              </a:ext>
            </a:extLst>
          </p:cNvPr>
          <p:cNvSpPr txBox="1"/>
          <p:nvPr/>
        </p:nvSpPr>
        <p:spPr>
          <a:xfrm>
            <a:off x="1097280" y="5998198"/>
            <a:ext cx="10058400" cy="369332"/>
          </a:xfrm>
          <a:prstGeom prst="rect">
            <a:avLst/>
          </a:prstGeom>
          <a:noFill/>
        </p:spPr>
        <p:txBody>
          <a:bodyPr wrap="square" rtlCol="0">
            <a:spAutoFit/>
          </a:bodyPr>
          <a:lstStyle/>
          <a:p>
            <a:r>
              <a:rPr lang="en-US" dirty="0"/>
              <a:t>*Note these questions are not presented in the same order they were given to the students</a:t>
            </a:r>
          </a:p>
        </p:txBody>
      </p:sp>
      <p:sp>
        <p:nvSpPr>
          <p:cNvPr id="3" name="Rectangle 2">
            <a:extLst>
              <a:ext uri="{FF2B5EF4-FFF2-40B4-BE49-F238E27FC236}">
                <a16:creationId xmlns:a16="http://schemas.microsoft.com/office/drawing/2014/main" id="{5425993C-F725-4F1E-836C-059677502A30}"/>
              </a:ext>
            </a:extLst>
          </p:cNvPr>
          <p:cNvSpPr/>
          <p:nvPr/>
        </p:nvSpPr>
        <p:spPr>
          <a:xfrm>
            <a:off x="776614" y="4014707"/>
            <a:ext cx="10835013" cy="20939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E8E5486-719F-43AC-9F10-850AB8E58195}"/>
              </a:ext>
            </a:extLst>
          </p:cNvPr>
          <p:cNvSpPr/>
          <p:nvPr/>
        </p:nvSpPr>
        <p:spPr>
          <a:xfrm>
            <a:off x="635000" y="2864393"/>
            <a:ext cx="10666383" cy="31338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5623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6F721-DD91-428F-8D97-A7E61287D467}"/>
              </a:ext>
            </a:extLst>
          </p:cNvPr>
          <p:cNvSpPr>
            <a:spLocks noGrp="1"/>
          </p:cNvSpPr>
          <p:nvPr>
            <p:ph type="title"/>
          </p:nvPr>
        </p:nvSpPr>
        <p:spPr/>
        <p:txBody>
          <a:bodyPr/>
          <a:lstStyle/>
          <a:p>
            <a:r>
              <a:rPr lang="en-US" dirty="0">
                <a:solidFill>
                  <a:schemeClr val="tx1"/>
                </a:solidFill>
              </a:rPr>
              <a:t>Results – Experimental group did not perform worse – in fact, did better</a:t>
            </a:r>
          </a:p>
        </p:txBody>
      </p:sp>
      <p:sp>
        <p:nvSpPr>
          <p:cNvPr id="12" name="Footer Placeholder 11">
            <a:extLst>
              <a:ext uri="{FF2B5EF4-FFF2-40B4-BE49-F238E27FC236}">
                <a16:creationId xmlns:a16="http://schemas.microsoft.com/office/drawing/2014/main" id="{26638798-9F6E-4205-8309-E53761B3E6B3}"/>
              </a:ext>
            </a:extLst>
          </p:cNvPr>
          <p:cNvSpPr>
            <a:spLocks noGrp="1"/>
          </p:cNvSpPr>
          <p:nvPr>
            <p:ph type="ftr" sz="quarter" idx="11"/>
          </p:nvPr>
        </p:nvSpPr>
        <p:spPr/>
        <p:txBody>
          <a:bodyPr/>
          <a:lstStyle/>
          <a:p>
            <a:r>
              <a:rPr lang="en-US"/>
              <a:t>Copyright © 2018 Joe Michael Allen and Frank Vahid, UC Riverside</a:t>
            </a:r>
          </a:p>
        </p:txBody>
      </p:sp>
      <p:sp>
        <p:nvSpPr>
          <p:cNvPr id="18" name="Slide Number Placeholder 17">
            <a:extLst>
              <a:ext uri="{FF2B5EF4-FFF2-40B4-BE49-F238E27FC236}">
                <a16:creationId xmlns:a16="http://schemas.microsoft.com/office/drawing/2014/main" id="{E45C6A0A-1E95-4738-A082-E89A1DF0586B}"/>
              </a:ext>
            </a:extLst>
          </p:cNvPr>
          <p:cNvSpPr>
            <a:spLocks noGrp="1"/>
          </p:cNvSpPr>
          <p:nvPr>
            <p:ph type="sldNum" sz="quarter" idx="12"/>
          </p:nvPr>
        </p:nvSpPr>
        <p:spPr/>
        <p:txBody>
          <a:bodyPr/>
          <a:lstStyle/>
          <a:p>
            <a:fld id="{138DCD90-BB6F-4E23-81B1-ED491A32B6AE}" type="slidenum">
              <a:rPr lang="en-US" smtClean="0"/>
              <a:pPr/>
              <a:t>13</a:t>
            </a:fld>
            <a:r>
              <a:rPr lang="en-US"/>
              <a:t> of 14</a:t>
            </a:r>
            <a:endParaRPr lang="en-US" dirty="0"/>
          </a:p>
        </p:txBody>
      </p:sp>
      <p:pic>
        <p:nvPicPr>
          <p:cNvPr id="6" name="Content Placeholder 5">
            <a:extLst>
              <a:ext uri="{FF2B5EF4-FFF2-40B4-BE49-F238E27FC236}">
                <a16:creationId xmlns:a16="http://schemas.microsoft.com/office/drawing/2014/main" id="{C5CFEB8D-0C0D-4007-A048-3861518184B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97280" y="2350647"/>
            <a:ext cx="10838046" cy="3279702"/>
          </a:xfrm>
        </p:spPr>
      </p:pic>
      <p:sp>
        <p:nvSpPr>
          <p:cNvPr id="13" name="Oval 12">
            <a:extLst>
              <a:ext uri="{FF2B5EF4-FFF2-40B4-BE49-F238E27FC236}">
                <a16:creationId xmlns:a16="http://schemas.microsoft.com/office/drawing/2014/main" id="{424149A1-8C0F-4D54-9D58-4149167E02F0}"/>
              </a:ext>
            </a:extLst>
          </p:cNvPr>
          <p:cNvSpPr/>
          <p:nvPr/>
        </p:nvSpPr>
        <p:spPr>
          <a:xfrm>
            <a:off x="4937759" y="3157090"/>
            <a:ext cx="1001027" cy="2791326"/>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69A0E98A-D092-468C-9454-7A1435076EF2}"/>
              </a:ext>
            </a:extLst>
          </p:cNvPr>
          <p:cNvSpPr/>
          <p:nvPr/>
        </p:nvSpPr>
        <p:spPr>
          <a:xfrm>
            <a:off x="7425890" y="3157090"/>
            <a:ext cx="1001027" cy="2791326"/>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16899DC0-9AC1-41EF-A3EA-7A187F7CD960}"/>
              </a:ext>
            </a:extLst>
          </p:cNvPr>
          <p:cNvSpPr/>
          <p:nvPr/>
        </p:nvSpPr>
        <p:spPr>
          <a:xfrm>
            <a:off x="3303693" y="2839022"/>
            <a:ext cx="1001027" cy="3109393"/>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31779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EA910-171A-408F-A0C1-654A6C434A7C}"/>
              </a:ext>
            </a:extLst>
          </p:cNvPr>
          <p:cNvSpPr>
            <a:spLocks noGrp="1"/>
          </p:cNvSpPr>
          <p:nvPr>
            <p:ph type="title"/>
          </p:nvPr>
        </p:nvSpPr>
        <p:spPr/>
        <p:txBody>
          <a:bodyPr/>
          <a:lstStyle/>
          <a:p>
            <a:r>
              <a:rPr lang="en-US" dirty="0">
                <a:solidFill>
                  <a:schemeClr val="tx1"/>
                </a:solidFill>
              </a:rPr>
              <a:t>Conclusion – MSPs improved the students’ experience</a:t>
            </a:r>
          </a:p>
        </p:txBody>
      </p:sp>
      <p:sp>
        <p:nvSpPr>
          <p:cNvPr id="8" name="Content Placeholder 2">
            <a:extLst>
              <a:ext uri="{FF2B5EF4-FFF2-40B4-BE49-F238E27FC236}">
                <a16:creationId xmlns:a16="http://schemas.microsoft.com/office/drawing/2014/main" id="{1CCCBC88-AE90-4521-A3EB-5C8DFB186290}"/>
              </a:ext>
            </a:extLst>
          </p:cNvPr>
          <p:cNvSpPr txBox="1">
            <a:spLocks/>
          </p:cNvSpPr>
          <p:nvPr/>
        </p:nvSpPr>
        <p:spPr>
          <a:xfrm>
            <a:off x="1097280" y="1897926"/>
            <a:ext cx="10058400"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400" dirty="0">
                <a:solidFill>
                  <a:schemeClr val="tx1"/>
                </a:solidFill>
              </a:rPr>
              <a:t>Students are happier</a:t>
            </a:r>
          </a:p>
          <a:p>
            <a:r>
              <a:rPr lang="en-US" sz="2400" dirty="0">
                <a:solidFill>
                  <a:schemeClr val="tx1"/>
                </a:solidFill>
              </a:rPr>
              <a:t>Student performance did not worsen</a:t>
            </a:r>
          </a:p>
          <a:p>
            <a:pPr lvl="1"/>
            <a:r>
              <a:rPr lang="en-US" dirty="0">
                <a:solidFill>
                  <a:schemeClr val="tx1"/>
                </a:solidFill>
              </a:rPr>
              <a:t>In fact performed better</a:t>
            </a:r>
          </a:p>
        </p:txBody>
      </p:sp>
      <p:sp>
        <p:nvSpPr>
          <p:cNvPr id="12" name="Footer Placeholder 11">
            <a:extLst>
              <a:ext uri="{FF2B5EF4-FFF2-40B4-BE49-F238E27FC236}">
                <a16:creationId xmlns:a16="http://schemas.microsoft.com/office/drawing/2014/main" id="{53F0F571-E98C-4036-B5CB-0B7852A01251}"/>
              </a:ext>
            </a:extLst>
          </p:cNvPr>
          <p:cNvSpPr>
            <a:spLocks noGrp="1"/>
          </p:cNvSpPr>
          <p:nvPr>
            <p:ph type="ftr" sz="quarter" idx="11"/>
          </p:nvPr>
        </p:nvSpPr>
        <p:spPr/>
        <p:txBody>
          <a:bodyPr/>
          <a:lstStyle/>
          <a:p>
            <a:r>
              <a:rPr lang="en-US"/>
              <a:t>Copyright © 2018 Joe Michael Allen and Frank Vahid, UC Riverside</a:t>
            </a:r>
          </a:p>
        </p:txBody>
      </p:sp>
      <p:pic>
        <p:nvPicPr>
          <p:cNvPr id="11" name="Picture 10">
            <a:extLst>
              <a:ext uri="{FF2B5EF4-FFF2-40B4-BE49-F238E27FC236}">
                <a16:creationId xmlns:a16="http://schemas.microsoft.com/office/drawing/2014/main" id="{632BAA44-99B9-4C99-A67A-6E87EB8B8210}"/>
              </a:ext>
            </a:extLst>
          </p:cNvPr>
          <p:cNvPicPr>
            <a:picLocks noChangeAspect="1"/>
          </p:cNvPicPr>
          <p:nvPr/>
        </p:nvPicPr>
        <p:blipFill>
          <a:blip r:embed="rId3"/>
          <a:stretch>
            <a:fillRect/>
          </a:stretch>
        </p:blipFill>
        <p:spPr>
          <a:xfrm>
            <a:off x="1097280" y="3050108"/>
            <a:ext cx="4509369" cy="1967641"/>
          </a:xfrm>
          <a:prstGeom prst="rect">
            <a:avLst/>
          </a:prstGeom>
        </p:spPr>
      </p:pic>
      <p:sp>
        <p:nvSpPr>
          <p:cNvPr id="4" name="TextBox 3">
            <a:extLst>
              <a:ext uri="{FF2B5EF4-FFF2-40B4-BE49-F238E27FC236}">
                <a16:creationId xmlns:a16="http://schemas.microsoft.com/office/drawing/2014/main" id="{FE6F9746-49F4-45FE-8A2F-3945B8A7ECB4}"/>
              </a:ext>
            </a:extLst>
          </p:cNvPr>
          <p:cNvSpPr txBox="1"/>
          <p:nvPr/>
        </p:nvSpPr>
        <p:spPr>
          <a:xfrm>
            <a:off x="1097280" y="5302033"/>
            <a:ext cx="10058400" cy="461665"/>
          </a:xfrm>
          <a:prstGeom prst="rect">
            <a:avLst/>
          </a:prstGeom>
          <a:noFill/>
        </p:spPr>
        <p:txBody>
          <a:bodyPr wrap="square" rtlCol="0">
            <a:spAutoFit/>
          </a:bodyPr>
          <a:lstStyle/>
          <a:p>
            <a:r>
              <a:rPr lang="en-US" sz="2400" dirty="0"/>
              <a:t>Additional work: One-year results, CS2 performance, MSP variations</a:t>
            </a:r>
          </a:p>
        </p:txBody>
      </p:sp>
      <p:sp>
        <p:nvSpPr>
          <p:cNvPr id="5" name="Slide Number Placeholder 4">
            <a:extLst>
              <a:ext uri="{FF2B5EF4-FFF2-40B4-BE49-F238E27FC236}">
                <a16:creationId xmlns:a16="http://schemas.microsoft.com/office/drawing/2014/main" id="{29AB09B0-CEE1-4AF8-BDE4-4AD582B98FCD}"/>
              </a:ext>
            </a:extLst>
          </p:cNvPr>
          <p:cNvSpPr>
            <a:spLocks noGrp="1"/>
          </p:cNvSpPr>
          <p:nvPr>
            <p:ph type="sldNum" sz="quarter" idx="12"/>
          </p:nvPr>
        </p:nvSpPr>
        <p:spPr/>
        <p:txBody>
          <a:bodyPr/>
          <a:lstStyle/>
          <a:p>
            <a:fld id="{138DCD90-BB6F-4E23-81B1-ED491A32B6AE}" type="slidenum">
              <a:rPr lang="en-US" smtClean="0"/>
              <a:pPr/>
              <a:t>14</a:t>
            </a:fld>
            <a:r>
              <a:rPr lang="en-US"/>
              <a:t> of 14</a:t>
            </a:r>
            <a:endParaRPr lang="en-US" dirty="0"/>
          </a:p>
        </p:txBody>
      </p:sp>
      <p:pic>
        <p:nvPicPr>
          <p:cNvPr id="13" name="Content Placeholder 5">
            <a:extLst>
              <a:ext uri="{FF2B5EF4-FFF2-40B4-BE49-F238E27FC236}">
                <a16:creationId xmlns:a16="http://schemas.microsoft.com/office/drawing/2014/main" id="{C8A1075F-4EB4-414C-911B-6F85A860EC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96284" y="3096186"/>
            <a:ext cx="6349963" cy="1921563"/>
          </a:xfrm>
          <a:prstGeom prst="rect">
            <a:avLst/>
          </a:prstGeom>
        </p:spPr>
      </p:pic>
      <p:sp>
        <p:nvSpPr>
          <p:cNvPr id="18" name="Oval 17">
            <a:extLst>
              <a:ext uri="{FF2B5EF4-FFF2-40B4-BE49-F238E27FC236}">
                <a16:creationId xmlns:a16="http://schemas.microsoft.com/office/drawing/2014/main" id="{B13EBC81-A6DB-4214-B22D-99ADD33E1743}"/>
              </a:ext>
            </a:extLst>
          </p:cNvPr>
          <p:cNvSpPr/>
          <p:nvPr/>
        </p:nvSpPr>
        <p:spPr>
          <a:xfrm>
            <a:off x="7954262" y="3630909"/>
            <a:ext cx="577772" cy="1513537"/>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 descr="Image result for check mark">
            <a:extLst>
              <a:ext uri="{FF2B5EF4-FFF2-40B4-BE49-F238E27FC236}">
                <a16:creationId xmlns:a16="http://schemas.microsoft.com/office/drawing/2014/main" id="{F77E7A90-7E3D-4C11-86E7-7E30177DF3F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40977" y="3446879"/>
            <a:ext cx="113573" cy="113573"/>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Image result for check mark">
            <a:extLst>
              <a:ext uri="{FF2B5EF4-FFF2-40B4-BE49-F238E27FC236}">
                <a16:creationId xmlns:a16="http://schemas.microsoft.com/office/drawing/2014/main" id="{2AF5E480-E51A-4512-ACD4-3B4518E0ADB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40976" y="3621843"/>
            <a:ext cx="113573" cy="113573"/>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Image result for check mark">
            <a:extLst>
              <a:ext uri="{FF2B5EF4-FFF2-40B4-BE49-F238E27FC236}">
                <a16:creationId xmlns:a16="http://schemas.microsoft.com/office/drawing/2014/main" id="{530E13B0-E5BF-4643-B0B9-EF0B74A9B22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40976" y="3772914"/>
            <a:ext cx="113573" cy="113573"/>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Image result for check mark">
            <a:extLst>
              <a:ext uri="{FF2B5EF4-FFF2-40B4-BE49-F238E27FC236}">
                <a16:creationId xmlns:a16="http://schemas.microsoft.com/office/drawing/2014/main" id="{A9DFE8A6-BE99-47DE-A035-BF8BA9FA06A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40976" y="3947878"/>
            <a:ext cx="113573" cy="113573"/>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Image result for check mark">
            <a:extLst>
              <a:ext uri="{FF2B5EF4-FFF2-40B4-BE49-F238E27FC236}">
                <a16:creationId xmlns:a16="http://schemas.microsoft.com/office/drawing/2014/main" id="{3B99727E-EA1C-46AB-A43B-96A4FC555DA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40977" y="4093279"/>
            <a:ext cx="113573" cy="113573"/>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Image result for check mark">
            <a:extLst>
              <a:ext uri="{FF2B5EF4-FFF2-40B4-BE49-F238E27FC236}">
                <a16:creationId xmlns:a16="http://schemas.microsoft.com/office/drawing/2014/main" id="{254E2355-AE26-4BBC-9E59-C441B1E53EB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40976" y="4310375"/>
            <a:ext cx="113573" cy="113573"/>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Image result for check mark">
            <a:extLst>
              <a:ext uri="{FF2B5EF4-FFF2-40B4-BE49-F238E27FC236}">
                <a16:creationId xmlns:a16="http://schemas.microsoft.com/office/drawing/2014/main" id="{C2DDA37E-C000-4776-9BD0-9AE4924A923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40976" y="4583557"/>
            <a:ext cx="113573" cy="113573"/>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Image result for check mark">
            <a:extLst>
              <a:ext uri="{FF2B5EF4-FFF2-40B4-BE49-F238E27FC236}">
                <a16:creationId xmlns:a16="http://schemas.microsoft.com/office/drawing/2014/main" id="{571BF03F-DB04-437F-A883-66722E1CA17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40976" y="4800653"/>
            <a:ext cx="113573" cy="113573"/>
          </a:xfrm>
          <a:prstGeom prst="rect">
            <a:avLst/>
          </a:prstGeom>
          <a:noFill/>
          <a:extLst>
            <a:ext uri="{909E8E84-426E-40DD-AFC4-6F175D3DCCD1}">
              <a14:hiddenFill xmlns:a14="http://schemas.microsoft.com/office/drawing/2010/main">
                <a:solidFill>
                  <a:srgbClr val="FFFFFF"/>
                </a:solidFill>
              </a14:hiddenFill>
            </a:ext>
          </a:extLst>
        </p:spPr>
      </p:pic>
      <p:sp>
        <p:nvSpPr>
          <p:cNvPr id="29" name="Oval 28">
            <a:extLst>
              <a:ext uri="{FF2B5EF4-FFF2-40B4-BE49-F238E27FC236}">
                <a16:creationId xmlns:a16="http://schemas.microsoft.com/office/drawing/2014/main" id="{383B9F75-61AF-4BC0-B92D-8ECF96FA7A29}"/>
              </a:ext>
            </a:extLst>
          </p:cNvPr>
          <p:cNvSpPr/>
          <p:nvPr/>
        </p:nvSpPr>
        <p:spPr>
          <a:xfrm>
            <a:off x="9410528" y="3622390"/>
            <a:ext cx="577772" cy="1513537"/>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7CBBE7C7-7CDD-4E65-BEFD-BA9FB17B4012}"/>
              </a:ext>
            </a:extLst>
          </p:cNvPr>
          <p:cNvSpPr/>
          <p:nvPr/>
        </p:nvSpPr>
        <p:spPr>
          <a:xfrm>
            <a:off x="6982863" y="3443061"/>
            <a:ext cx="577772" cy="1709853"/>
          </a:xfrm>
          <a:prstGeom prst="ellipse">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D719BE3C-F5DA-4683-A7DF-A06202B54947}"/>
              </a:ext>
            </a:extLst>
          </p:cNvPr>
          <p:cNvSpPr txBox="1"/>
          <p:nvPr/>
        </p:nvSpPr>
        <p:spPr>
          <a:xfrm>
            <a:off x="1097280" y="5899330"/>
            <a:ext cx="10058400" cy="369332"/>
          </a:xfrm>
          <a:prstGeom prst="rect">
            <a:avLst/>
          </a:prstGeom>
          <a:noFill/>
        </p:spPr>
        <p:txBody>
          <a:bodyPr wrap="square" rtlCol="0">
            <a:spAutoFit/>
          </a:bodyPr>
          <a:lstStyle/>
          <a:p>
            <a:pPr algn="ctr"/>
            <a:r>
              <a:rPr lang="en-US" dirty="0">
                <a:solidFill>
                  <a:schemeClr val="tx2"/>
                </a:solidFill>
              </a:rPr>
              <a:t>This work was supported by the U.S. Dept. of Education (GAANN fellowship) and by Google</a:t>
            </a:r>
          </a:p>
        </p:txBody>
      </p:sp>
    </p:spTree>
    <p:extLst>
      <p:ext uri="{BB962C8B-B14F-4D97-AF65-F5344CB8AC3E}">
        <p14:creationId xmlns:p14="http://schemas.microsoft.com/office/powerpoint/2010/main" val="30378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a:extLst>
              <a:ext uri="{FF2B5EF4-FFF2-40B4-BE49-F238E27FC236}">
                <a16:creationId xmlns:a16="http://schemas.microsoft.com/office/drawing/2014/main" id="{A6385A82-8897-46A0-9B7A-968719F5CCC8}"/>
              </a:ext>
            </a:extLst>
          </p:cNvPr>
          <p:cNvSpPr>
            <a:spLocks noGrp="1"/>
          </p:cNvSpPr>
          <p:nvPr>
            <p:ph type="ftr" sz="quarter" idx="11"/>
          </p:nvPr>
        </p:nvSpPr>
        <p:spPr/>
        <p:txBody>
          <a:bodyPr/>
          <a:lstStyle/>
          <a:p>
            <a:r>
              <a:rPr lang="en-US"/>
              <a:t>Copyright © 2018 Joe Michael Allen and Frank Vahid, UC Riverside</a:t>
            </a:r>
          </a:p>
        </p:txBody>
      </p:sp>
      <p:pic>
        <p:nvPicPr>
          <p:cNvPr id="6" name="Picture 5">
            <a:extLst>
              <a:ext uri="{FF2B5EF4-FFF2-40B4-BE49-F238E27FC236}">
                <a16:creationId xmlns:a16="http://schemas.microsoft.com/office/drawing/2014/main" id="{33BDD5C8-F84A-446C-8F3E-A57EE5AEA58B}"/>
              </a:ext>
            </a:extLst>
          </p:cNvPr>
          <p:cNvPicPr>
            <a:picLocks noChangeAspect="1"/>
          </p:cNvPicPr>
          <p:nvPr/>
        </p:nvPicPr>
        <p:blipFill rotWithShape="1">
          <a:blip r:embed="rId3"/>
          <a:srcRect t="11864"/>
          <a:stretch/>
        </p:blipFill>
        <p:spPr>
          <a:xfrm>
            <a:off x="2321272" y="136094"/>
            <a:ext cx="7552630" cy="6182767"/>
          </a:xfrm>
          <a:prstGeom prst="rect">
            <a:avLst/>
          </a:prstGeom>
        </p:spPr>
      </p:pic>
      <p:sp>
        <p:nvSpPr>
          <p:cNvPr id="3" name="Slide Number Placeholder 2">
            <a:extLst>
              <a:ext uri="{FF2B5EF4-FFF2-40B4-BE49-F238E27FC236}">
                <a16:creationId xmlns:a16="http://schemas.microsoft.com/office/drawing/2014/main" id="{72C6B312-47A5-4D30-B2DA-24C306E69235}"/>
              </a:ext>
            </a:extLst>
          </p:cNvPr>
          <p:cNvSpPr>
            <a:spLocks noGrp="1"/>
          </p:cNvSpPr>
          <p:nvPr>
            <p:ph type="sldNum" sz="quarter" idx="12"/>
          </p:nvPr>
        </p:nvSpPr>
        <p:spPr/>
        <p:txBody>
          <a:bodyPr/>
          <a:lstStyle/>
          <a:p>
            <a:fld id="{138DCD90-BB6F-4E23-81B1-ED491A32B6AE}" type="slidenum">
              <a:rPr lang="en-US" smtClean="0"/>
              <a:pPr/>
              <a:t>15</a:t>
            </a:fld>
            <a:r>
              <a:rPr lang="en-US"/>
              <a:t> of 14</a:t>
            </a:r>
            <a:endParaRPr lang="en-US" dirty="0"/>
          </a:p>
        </p:txBody>
      </p:sp>
    </p:spTree>
    <p:extLst>
      <p:ext uri="{BB962C8B-B14F-4D97-AF65-F5344CB8AC3E}">
        <p14:creationId xmlns:p14="http://schemas.microsoft.com/office/powerpoint/2010/main" val="3228467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9207-A46A-410F-B344-EF48BC28FE20}"/>
              </a:ext>
            </a:extLst>
          </p:cNvPr>
          <p:cNvSpPr>
            <a:spLocks noGrp="1"/>
          </p:cNvSpPr>
          <p:nvPr>
            <p:ph type="title"/>
          </p:nvPr>
        </p:nvSpPr>
        <p:spPr/>
        <p:txBody>
          <a:bodyPr/>
          <a:lstStyle/>
          <a:p>
            <a:r>
              <a:rPr lang="en-US" dirty="0">
                <a:solidFill>
                  <a:schemeClr val="tx1"/>
                </a:solidFill>
              </a:rPr>
              <a:t>Problem</a:t>
            </a:r>
          </a:p>
        </p:txBody>
      </p:sp>
      <p:sp>
        <p:nvSpPr>
          <p:cNvPr id="3" name="Content Placeholder 2">
            <a:extLst>
              <a:ext uri="{FF2B5EF4-FFF2-40B4-BE49-F238E27FC236}">
                <a16:creationId xmlns:a16="http://schemas.microsoft.com/office/drawing/2014/main" id="{E6A2B110-AEE0-40DF-9081-06B3128D5FD6}"/>
              </a:ext>
            </a:extLst>
          </p:cNvPr>
          <p:cNvSpPr>
            <a:spLocks noGrp="1"/>
          </p:cNvSpPr>
          <p:nvPr>
            <p:ph idx="1"/>
          </p:nvPr>
        </p:nvSpPr>
        <p:spPr>
          <a:xfrm>
            <a:off x="7802476" y="1800406"/>
            <a:ext cx="3353204" cy="4367176"/>
          </a:xfrm>
        </p:spPr>
        <p:txBody>
          <a:bodyPr>
            <a:normAutofit/>
          </a:bodyPr>
          <a:lstStyle/>
          <a:p>
            <a:r>
              <a:rPr lang="en-US" sz="2400" dirty="0">
                <a:solidFill>
                  <a:schemeClr val="tx1"/>
                </a:solidFill>
              </a:rPr>
              <a:t>CS 1 issues:  </a:t>
            </a:r>
          </a:p>
          <a:p>
            <a:pPr lvl="1"/>
            <a:r>
              <a:rPr lang="en-US" sz="2000" dirty="0">
                <a:solidFill>
                  <a:schemeClr val="tx1"/>
                </a:solidFill>
              </a:rPr>
              <a:t>High student stress</a:t>
            </a:r>
          </a:p>
          <a:p>
            <a:pPr lvl="1"/>
            <a:r>
              <a:rPr lang="en-US" sz="2000" dirty="0">
                <a:solidFill>
                  <a:schemeClr val="tx1"/>
                </a:solidFill>
              </a:rPr>
              <a:t>Student dissatisfaction</a:t>
            </a:r>
          </a:p>
          <a:p>
            <a:pPr lvl="1"/>
            <a:r>
              <a:rPr lang="en-US" sz="2000" dirty="0">
                <a:solidFill>
                  <a:schemeClr val="tx1"/>
                </a:solidFill>
              </a:rPr>
              <a:t>Academic dishonesty</a:t>
            </a:r>
          </a:p>
          <a:p>
            <a:pPr lvl="1"/>
            <a:r>
              <a:rPr lang="en-US" sz="2000" dirty="0">
                <a:solidFill>
                  <a:schemeClr val="tx1"/>
                </a:solidFill>
              </a:rPr>
              <a:t>Low grades </a:t>
            </a:r>
          </a:p>
          <a:p>
            <a:pPr lvl="1"/>
            <a:r>
              <a:rPr lang="en-US" sz="2000" dirty="0">
                <a:solidFill>
                  <a:schemeClr val="tx1"/>
                </a:solidFill>
              </a:rPr>
              <a:t>High non-passing rates</a:t>
            </a:r>
          </a:p>
          <a:p>
            <a:pPr lvl="1"/>
            <a:endParaRPr lang="en-US" sz="2000" dirty="0">
              <a:solidFill>
                <a:schemeClr val="tx1"/>
              </a:solidFill>
            </a:endParaRPr>
          </a:p>
          <a:p>
            <a:pPr lvl="1"/>
            <a:endParaRPr lang="en-US" sz="2000" dirty="0">
              <a:solidFill>
                <a:schemeClr val="tx1"/>
              </a:solidFill>
            </a:endParaRPr>
          </a:p>
          <a:p>
            <a:pPr marL="201168" lvl="1" indent="0">
              <a:buNone/>
            </a:pPr>
            <a:r>
              <a:rPr lang="en-US" sz="2400" b="1" dirty="0">
                <a:solidFill>
                  <a:schemeClr val="tx1"/>
                </a:solidFill>
              </a:rPr>
              <a:t>~ 30% non-passing rate over the past 30 years</a:t>
            </a:r>
          </a:p>
          <a:p>
            <a:pPr lvl="1"/>
            <a:endParaRPr lang="en-US" dirty="0">
              <a:solidFill>
                <a:schemeClr val="tx1"/>
              </a:solidFill>
            </a:endParaRPr>
          </a:p>
          <a:p>
            <a:endParaRPr lang="en-US" dirty="0">
              <a:solidFill>
                <a:schemeClr val="tx1"/>
              </a:solidFill>
            </a:endParaRPr>
          </a:p>
          <a:p>
            <a:pPr marL="0" indent="0">
              <a:buNone/>
            </a:pPr>
            <a:endParaRPr lang="en-US" dirty="0">
              <a:solidFill>
                <a:schemeClr val="tx1"/>
              </a:solidFill>
            </a:endParaRPr>
          </a:p>
        </p:txBody>
      </p:sp>
      <p:sp>
        <p:nvSpPr>
          <p:cNvPr id="9" name="Footer Placeholder 8">
            <a:extLst>
              <a:ext uri="{FF2B5EF4-FFF2-40B4-BE49-F238E27FC236}">
                <a16:creationId xmlns:a16="http://schemas.microsoft.com/office/drawing/2014/main" id="{9A4C48CD-F539-4223-8C7B-0BF0C0D7BDC5}"/>
              </a:ext>
            </a:extLst>
          </p:cNvPr>
          <p:cNvSpPr>
            <a:spLocks noGrp="1"/>
          </p:cNvSpPr>
          <p:nvPr>
            <p:ph type="ftr" sz="quarter" idx="11"/>
          </p:nvPr>
        </p:nvSpPr>
        <p:spPr/>
        <p:txBody>
          <a:bodyPr/>
          <a:lstStyle/>
          <a:p>
            <a:r>
              <a:rPr lang="en-US" dirty="0"/>
              <a:t>Copyright © 2018 Joe Michael Allen and Frank </a:t>
            </a:r>
            <a:r>
              <a:rPr lang="en-US" dirty="0" err="1"/>
              <a:t>Vahid</a:t>
            </a:r>
            <a:r>
              <a:rPr lang="en-US" dirty="0"/>
              <a:t>, UC Riverside</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7277"/>
          <a:stretch/>
        </p:blipFill>
        <p:spPr>
          <a:xfrm>
            <a:off x="1778929" y="2082793"/>
            <a:ext cx="3990725" cy="3884734"/>
          </a:xfrm>
          <a:prstGeom prst="rect">
            <a:avLst/>
          </a:prstGeom>
        </p:spPr>
      </p:pic>
      <p:sp>
        <p:nvSpPr>
          <p:cNvPr id="5" name="TextBox 4"/>
          <p:cNvSpPr txBox="1"/>
          <p:nvPr/>
        </p:nvSpPr>
        <p:spPr>
          <a:xfrm>
            <a:off x="1416100" y="5967527"/>
            <a:ext cx="4815742" cy="400110"/>
          </a:xfrm>
          <a:prstGeom prst="rect">
            <a:avLst/>
          </a:prstGeom>
          <a:noFill/>
        </p:spPr>
        <p:txBody>
          <a:bodyPr wrap="none" rtlCol="0">
            <a:spAutoFit/>
          </a:bodyPr>
          <a:lstStyle/>
          <a:p>
            <a:pPr algn="ctr"/>
            <a:r>
              <a:rPr lang="en-US" sz="1000" dirty="0"/>
              <a:t>Watson, C. and Li, F. “Failure Rates in Introductory Programming Revisited, ” </a:t>
            </a:r>
            <a:r>
              <a:rPr lang="en-US" sz="1000" dirty="0" err="1"/>
              <a:t>iTiCSE</a:t>
            </a:r>
            <a:r>
              <a:rPr lang="en-US" sz="1000" dirty="0"/>
              <a:t>, 2014</a:t>
            </a:r>
            <a:br>
              <a:rPr lang="en-US" sz="1000" dirty="0"/>
            </a:br>
            <a:r>
              <a:rPr lang="tr-TR" sz="1000" dirty="0"/>
              <a:t>http://dro.dur.ac.uk/19223/1/19223.pdf%3FDDD10%2Bd74ks0%2Bdcs0lw</a:t>
            </a:r>
            <a:endParaRPr lang="en-US" sz="1000" dirty="0"/>
          </a:p>
        </p:txBody>
      </p:sp>
      <p:sp>
        <p:nvSpPr>
          <p:cNvPr id="6" name="Slide Number Placeholder 5">
            <a:extLst>
              <a:ext uri="{FF2B5EF4-FFF2-40B4-BE49-F238E27FC236}">
                <a16:creationId xmlns:a16="http://schemas.microsoft.com/office/drawing/2014/main" id="{352E097F-76A4-451D-8C1E-95618CD1DA3F}"/>
              </a:ext>
            </a:extLst>
          </p:cNvPr>
          <p:cNvSpPr>
            <a:spLocks noGrp="1"/>
          </p:cNvSpPr>
          <p:nvPr>
            <p:ph type="sldNum" sz="quarter" idx="12"/>
          </p:nvPr>
        </p:nvSpPr>
        <p:spPr/>
        <p:txBody>
          <a:bodyPr/>
          <a:lstStyle/>
          <a:p>
            <a:fld id="{138DCD90-BB6F-4E23-81B1-ED491A32B6AE}" type="slidenum">
              <a:rPr lang="en-US" smtClean="0"/>
              <a:pPr/>
              <a:t>2</a:t>
            </a:fld>
            <a:r>
              <a:rPr lang="en-US"/>
              <a:t> of 14</a:t>
            </a:r>
            <a:endParaRPr lang="en-US" dirty="0"/>
          </a:p>
        </p:txBody>
      </p:sp>
      <p:sp>
        <p:nvSpPr>
          <p:cNvPr id="7" name="TextBox 6">
            <a:extLst>
              <a:ext uri="{FF2B5EF4-FFF2-40B4-BE49-F238E27FC236}">
                <a16:creationId xmlns:a16="http://schemas.microsoft.com/office/drawing/2014/main" id="{E808DBB2-8001-48A1-BAF1-27B501B6624A}"/>
              </a:ext>
            </a:extLst>
          </p:cNvPr>
          <p:cNvSpPr txBox="1"/>
          <p:nvPr/>
        </p:nvSpPr>
        <p:spPr>
          <a:xfrm>
            <a:off x="1461908" y="1800406"/>
            <a:ext cx="5180217" cy="369332"/>
          </a:xfrm>
          <a:prstGeom prst="rect">
            <a:avLst/>
          </a:prstGeom>
          <a:noFill/>
        </p:spPr>
        <p:txBody>
          <a:bodyPr wrap="square" rtlCol="0">
            <a:spAutoFit/>
          </a:bodyPr>
          <a:lstStyle/>
          <a:p>
            <a:r>
              <a:rPr lang="en-US" dirty="0"/>
              <a:t>Mean Percentage of Non-Passing Students in CS1</a:t>
            </a:r>
          </a:p>
        </p:txBody>
      </p:sp>
      <p:sp>
        <p:nvSpPr>
          <p:cNvPr id="8" name="TextBox 7">
            <a:extLst>
              <a:ext uri="{FF2B5EF4-FFF2-40B4-BE49-F238E27FC236}">
                <a16:creationId xmlns:a16="http://schemas.microsoft.com/office/drawing/2014/main" id="{500CCF41-C14E-429E-8EE7-00BC6DCE9646}"/>
              </a:ext>
            </a:extLst>
          </p:cNvPr>
          <p:cNvSpPr txBox="1"/>
          <p:nvPr/>
        </p:nvSpPr>
        <p:spPr>
          <a:xfrm>
            <a:off x="5569760" y="5452094"/>
            <a:ext cx="861977" cy="369332"/>
          </a:xfrm>
          <a:prstGeom prst="rect">
            <a:avLst/>
          </a:prstGeom>
          <a:noFill/>
        </p:spPr>
        <p:txBody>
          <a:bodyPr wrap="square" rtlCol="0">
            <a:spAutoFit/>
          </a:bodyPr>
          <a:lstStyle/>
          <a:p>
            <a:r>
              <a:rPr lang="en-US" dirty="0"/>
              <a:t>~18%</a:t>
            </a:r>
          </a:p>
        </p:txBody>
      </p:sp>
      <p:sp>
        <p:nvSpPr>
          <p:cNvPr id="10" name="TextBox 9">
            <a:extLst>
              <a:ext uri="{FF2B5EF4-FFF2-40B4-BE49-F238E27FC236}">
                <a16:creationId xmlns:a16="http://schemas.microsoft.com/office/drawing/2014/main" id="{87D61161-C9F4-4259-BC5D-2AF7DEC98C4E}"/>
              </a:ext>
            </a:extLst>
          </p:cNvPr>
          <p:cNvSpPr txBox="1"/>
          <p:nvPr/>
        </p:nvSpPr>
        <p:spPr>
          <a:xfrm>
            <a:off x="5569760" y="4864046"/>
            <a:ext cx="861977" cy="369332"/>
          </a:xfrm>
          <a:prstGeom prst="rect">
            <a:avLst/>
          </a:prstGeom>
          <a:noFill/>
        </p:spPr>
        <p:txBody>
          <a:bodyPr wrap="square" rtlCol="0">
            <a:spAutoFit/>
          </a:bodyPr>
          <a:lstStyle/>
          <a:p>
            <a:r>
              <a:rPr lang="en-US" dirty="0"/>
              <a:t>~55%</a:t>
            </a:r>
          </a:p>
        </p:txBody>
      </p:sp>
      <p:sp>
        <p:nvSpPr>
          <p:cNvPr id="11" name="TextBox 10">
            <a:extLst>
              <a:ext uri="{FF2B5EF4-FFF2-40B4-BE49-F238E27FC236}">
                <a16:creationId xmlns:a16="http://schemas.microsoft.com/office/drawing/2014/main" id="{4ACD593E-12DF-478A-AF22-1271180257E5}"/>
              </a:ext>
            </a:extLst>
          </p:cNvPr>
          <p:cNvSpPr txBox="1"/>
          <p:nvPr/>
        </p:nvSpPr>
        <p:spPr>
          <a:xfrm>
            <a:off x="5569760" y="2149152"/>
            <a:ext cx="861977" cy="369332"/>
          </a:xfrm>
          <a:prstGeom prst="rect">
            <a:avLst/>
          </a:prstGeom>
          <a:noFill/>
        </p:spPr>
        <p:txBody>
          <a:bodyPr wrap="square" rtlCol="0">
            <a:spAutoFit/>
          </a:bodyPr>
          <a:lstStyle/>
          <a:p>
            <a:r>
              <a:rPr lang="en-US" dirty="0"/>
              <a:t>~28%</a:t>
            </a:r>
          </a:p>
        </p:txBody>
      </p:sp>
    </p:spTree>
    <p:extLst>
      <p:ext uri="{BB962C8B-B14F-4D97-AF65-F5344CB8AC3E}">
        <p14:creationId xmlns:p14="http://schemas.microsoft.com/office/powerpoint/2010/main" val="201445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51A6B-899A-4608-8CA2-19E2E38DFB99}"/>
              </a:ext>
            </a:extLst>
          </p:cNvPr>
          <p:cNvSpPr>
            <a:spLocks noGrp="1"/>
          </p:cNvSpPr>
          <p:nvPr>
            <p:ph type="title"/>
          </p:nvPr>
        </p:nvSpPr>
        <p:spPr/>
        <p:txBody>
          <a:bodyPr/>
          <a:lstStyle/>
          <a:p>
            <a:r>
              <a:rPr lang="en-US" dirty="0">
                <a:solidFill>
                  <a:schemeClr val="tx1"/>
                </a:solidFill>
              </a:rPr>
              <a:t>Goal</a:t>
            </a:r>
          </a:p>
        </p:txBody>
      </p:sp>
      <p:sp>
        <p:nvSpPr>
          <p:cNvPr id="3" name="Content Placeholder 2">
            <a:extLst>
              <a:ext uri="{FF2B5EF4-FFF2-40B4-BE49-F238E27FC236}">
                <a16:creationId xmlns:a16="http://schemas.microsoft.com/office/drawing/2014/main" id="{6FC2D39B-053E-40AC-B932-0E27F40C3B3E}"/>
              </a:ext>
            </a:extLst>
          </p:cNvPr>
          <p:cNvSpPr>
            <a:spLocks noGrp="1"/>
          </p:cNvSpPr>
          <p:nvPr>
            <p:ph idx="1"/>
          </p:nvPr>
        </p:nvSpPr>
        <p:spPr/>
        <p:txBody>
          <a:bodyPr>
            <a:normAutofit/>
          </a:bodyPr>
          <a:lstStyle/>
          <a:p>
            <a:r>
              <a:rPr lang="en-US" sz="2400" dirty="0">
                <a:solidFill>
                  <a:schemeClr val="tx1"/>
                </a:solidFill>
              </a:rPr>
              <a:t>Improve the student experience  </a:t>
            </a:r>
          </a:p>
          <a:p>
            <a:pPr lvl="1"/>
            <a:r>
              <a:rPr lang="en-US" sz="2000" dirty="0">
                <a:solidFill>
                  <a:schemeClr val="tx1"/>
                </a:solidFill>
              </a:rPr>
              <a:t>Improve satisfaction &amp; happiness</a:t>
            </a:r>
          </a:p>
          <a:p>
            <a:pPr lvl="1"/>
            <a:r>
              <a:rPr lang="en-US" sz="2000" dirty="0">
                <a:solidFill>
                  <a:schemeClr val="tx1"/>
                </a:solidFill>
              </a:rPr>
              <a:t>Without worsening performance</a:t>
            </a:r>
          </a:p>
          <a:p>
            <a:pPr lvl="1"/>
            <a:endParaRPr lang="en-US" sz="2000" dirty="0">
              <a:solidFill>
                <a:schemeClr val="tx1"/>
              </a:solidFill>
            </a:endParaRPr>
          </a:p>
          <a:p>
            <a:endParaRPr lang="en-US" sz="2400" dirty="0">
              <a:solidFill>
                <a:schemeClr val="tx1"/>
              </a:solidFill>
            </a:endParaRPr>
          </a:p>
          <a:p>
            <a:endParaRPr lang="en-US" sz="2400" dirty="0">
              <a:solidFill>
                <a:schemeClr val="tx1"/>
              </a:solidFill>
            </a:endParaRPr>
          </a:p>
          <a:p>
            <a:r>
              <a:rPr lang="en-US" sz="2400" dirty="0">
                <a:solidFill>
                  <a:schemeClr val="tx1"/>
                </a:solidFill>
              </a:rPr>
              <a:t>Problem: Weekly programming assignments  </a:t>
            </a:r>
          </a:p>
          <a:p>
            <a:pPr lvl="1"/>
            <a:r>
              <a:rPr lang="en-US" sz="2000" dirty="0">
                <a:solidFill>
                  <a:schemeClr val="tx1"/>
                </a:solidFill>
              </a:rPr>
              <a:t>Large part of the students’ experience</a:t>
            </a:r>
          </a:p>
          <a:p>
            <a:pPr lvl="1"/>
            <a:r>
              <a:rPr lang="en-US" sz="2000" dirty="0">
                <a:solidFill>
                  <a:schemeClr val="tx1"/>
                </a:solidFill>
              </a:rPr>
              <a:t>Key source of issues – student struggle/fear</a:t>
            </a:r>
          </a:p>
          <a:p>
            <a:pPr marL="201168" lvl="1" indent="0">
              <a:buNone/>
            </a:pPr>
            <a:endParaRPr lang="en-US" sz="2000" dirty="0">
              <a:solidFill>
                <a:schemeClr val="tx1"/>
              </a:solidFill>
            </a:endParaRPr>
          </a:p>
          <a:p>
            <a:pPr marL="201168" lvl="1" indent="0">
              <a:buNone/>
            </a:pPr>
            <a:endParaRPr lang="en-US" sz="2000" dirty="0">
              <a:solidFill>
                <a:schemeClr val="tx1"/>
              </a:solidFill>
            </a:endParaRPr>
          </a:p>
          <a:p>
            <a:pPr marL="201168" lvl="1" indent="0">
              <a:buNone/>
            </a:pPr>
            <a:endParaRPr lang="en-US" sz="2000" dirty="0">
              <a:solidFill>
                <a:schemeClr val="tx1"/>
              </a:solidFill>
            </a:endParaRPr>
          </a:p>
          <a:p>
            <a:pPr marL="201168" lvl="1" indent="0">
              <a:buNone/>
            </a:pPr>
            <a:endParaRPr lang="en-US" sz="2000" dirty="0">
              <a:solidFill>
                <a:schemeClr val="tx1"/>
              </a:solidFill>
            </a:endParaRPr>
          </a:p>
        </p:txBody>
      </p:sp>
      <p:sp>
        <p:nvSpPr>
          <p:cNvPr id="7" name="Footer Placeholder 6">
            <a:extLst>
              <a:ext uri="{FF2B5EF4-FFF2-40B4-BE49-F238E27FC236}">
                <a16:creationId xmlns:a16="http://schemas.microsoft.com/office/drawing/2014/main" id="{23DB5F43-B80C-4BAE-89DF-DFEE1365D313}"/>
              </a:ext>
            </a:extLst>
          </p:cNvPr>
          <p:cNvSpPr>
            <a:spLocks noGrp="1"/>
          </p:cNvSpPr>
          <p:nvPr>
            <p:ph type="ftr" sz="quarter" idx="11"/>
          </p:nvPr>
        </p:nvSpPr>
        <p:spPr/>
        <p:txBody>
          <a:bodyPr/>
          <a:lstStyle/>
          <a:p>
            <a:r>
              <a:rPr lang="en-US"/>
              <a:t>Copyright © 2018 Joe Michael Allen and Frank Vahid, UC Riverside</a:t>
            </a:r>
          </a:p>
        </p:txBody>
      </p:sp>
      <p:pic>
        <p:nvPicPr>
          <p:cNvPr id="6" name="Picture 2" descr="https://lh4.googleusercontent.com/SIIJF1FjmaxlczFRsY5DoZiNrYwuWMo_xOugoMdN09_yZpK2tuU_o_z7RAxX8HOtvGu7ZdyInEk0_YrKtkKUXKzHWjQUKTcwEPsOkkTy296c4yFTIx-a4dA2Z8gx445i1WIjyX0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9677" y="1884630"/>
            <a:ext cx="1790672" cy="218787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44208" y="1884630"/>
            <a:ext cx="1790672" cy="2187876"/>
          </a:xfrm>
          <a:prstGeom prst="rect">
            <a:avLst/>
          </a:prstGeom>
        </p:spPr>
      </p:pic>
      <p:sp>
        <p:nvSpPr>
          <p:cNvPr id="4" name="Right Arrow 3"/>
          <p:cNvSpPr/>
          <p:nvPr/>
        </p:nvSpPr>
        <p:spPr>
          <a:xfrm>
            <a:off x="8306225" y="2721894"/>
            <a:ext cx="802106" cy="5133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Slide Number Placeholder 4">
            <a:extLst>
              <a:ext uri="{FF2B5EF4-FFF2-40B4-BE49-F238E27FC236}">
                <a16:creationId xmlns:a16="http://schemas.microsoft.com/office/drawing/2014/main" id="{9B042AC2-1653-4FD9-8C5C-C210B17BF856}"/>
              </a:ext>
            </a:extLst>
          </p:cNvPr>
          <p:cNvSpPr>
            <a:spLocks noGrp="1"/>
          </p:cNvSpPr>
          <p:nvPr>
            <p:ph type="sldNum" sz="quarter" idx="12"/>
          </p:nvPr>
        </p:nvSpPr>
        <p:spPr/>
        <p:txBody>
          <a:bodyPr/>
          <a:lstStyle/>
          <a:p>
            <a:fld id="{138DCD90-BB6F-4E23-81B1-ED491A32B6AE}" type="slidenum">
              <a:rPr lang="en-US" smtClean="0"/>
              <a:pPr/>
              <a:t>3</a:t>
            </a:fld>
            <a:r>
              <a:rPr lang="en-US"/>
              <a:t> of 14</a:t>
            </a:r>
            <a:endParaRPr lang="en-US" dirty="0"/>
          </a:p>
        </p:txBody>
      </p:sp>
    </p:spTree>
    <p:extLst>
      <p:ext uri="{BB962C8B-B14F-4D97-AF65-F5344CB8AC3E}">
        <p14:creationId xmlns:p14="http://schemas.microsoft.com/office/powerpoint/2010/main" val="240899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5230" y="245674"/>
            <a:ext cx="5881079" cy="6001643"/>
          </a:xfrm>
          <a:prstGeom prst="rect">
            <a:avLst/>
          </a:prstGeom>
          <a:solidFill>
            <a:schemeClr val="bg1"/>
          </a:solidFill>
          <a:ln>
            <a:solidFill>
              <a:schemeClr val="tx1"/>
            </a:solidFill>
          </a:ln>
        </p:spPr>
        <p:txBody>
          <a:bodyPr wrap="square" rtlCol="0">
            <a:spAutoFit/>
          </a:bodyPr>
          <a:lstStyle/>
          <a:p>
            <a:r>
              <a:rPr lang="en-US" sz="2400" dirty="0" err="1"/>
              <a:t>Wk</a:t>
            </a:r>
            <a:r>
              <a:rPr lang="en-US" sz="2400" dirty="0"/>
              <a:t> 6 Program: Authoring assistant</a:t>
            </a:r>
          </a:p>
          <a:p>
            <a:endParaRPr lang="en-US" dirty="0"/>
          </a:p>
          <a:p>
            <a:r>
              <a:rPr lang="en-US" dirty="0"/>
              <a:t>(1) Prompt the user to enter a string of their choosing. Store the text in a string. Output the string. (1 </a:t>
            </a:r>
            <a:r>
              <a:rPr lang="en-US" dirty="0" err="1"/>
              <a:t>pt</a:t>
            </a:r>
            <a:r>
              <a:rPr lang="en-US" dirty="0"/>
              <a:t>) </a:t>
            </a:r>
            <a:br>
              <a:rPr lang="en-US" dirty="0"/>
            </a:br>
            <a:br>
              <a:rPr lang="en-US" dirty="0"/>
            </a:br>
            <a:r>
              <a:rPr lang="en-US" dirty="0"/>
              <a:t>(2) Implement a </a:t>
            </a:r>
            <a:r>
              <a:rPr lang="en-US" dirty="0" err="1"/>
              <a:t>printMenu</a:t>
            </a:r>
            <a:r>
              <a:rPr lang="en-US" dirty="0"/>
              <a:t>() method, which outputs a menu of user options for analyzing/editing the string, and returns the user's entered menu option. Each option is represented by a single character.</a:t>
            </a:r>
          </a:p>
          <a:p>
            <a:r>
              <a:rPr lang="en-US" dirty="0"/>
              <a:t>If an invalid character is entered, continue to prompt for a valid choice. </a:t>
            </a:r>
            <a:r>
              <a:rPr lang="en-US" i="1" dirty="0"/>
              <a:t>Hint: Implement Quit before implementing other options.</a:t>
            </a:r>
            <a:r>
              <a:rPr lang="en-US" dirty="0"/>
              <a:t> Call </a:t>
            </a:r>
            <a:r>
              <a:rPr lang="en-US" dirty="0" err="1"/>
              <a:t>printMenu</a:t>
            </a:r>
            <a:r>
              <a:rPr lang="en-US" dirty="0"/>
              <a:t>() in the main() method. Continue to call </a:t>
            </a:r>
            <a:r>
              <a:rPr lang="en-US" dirty="0" err="1"/>
              <a:t>printMenu</a:t>
            </a:r>
            <a:r>
              <a:rPr lang="en-US" dirty="0"/>
              <a:t>() until the user enters q to Quit. (3 pts) </a:t>
            </a:r>
            <a:br>
              <a:rPr lang="en-US" dirty="0"/>
            </a:br>
            <a:br>
              <a:rPr lang="en-US" dirty="0"/>
            </a:br>
            <a:r>
              <a:rPr lang="en-US" dirty="0"/>
              <a:t>(3) Implement the </a:t>
            </a:r>
            <a:r>
              <a:rPr lang="en-US" dirty="0" err="1"/>
              <a:t>getNumOfNonWSCharacters</a:t>
            </a:r>
            <a:r>
              <a:rPr lang="en-US" dirty="0"/>
              <a:t>() method. </a:t>
            </a:r>
            <a:r>
              <a:rPr lang="en-US" dirty="0" err="1"/>
              <a:t>getNumOfNonWSCharacters</a:t>
            </a:r>
            <a:r>
              <a:rPr lang="en-US" dirty="0"/>
              <a:t>() has a string as a parameter and returns the number of characters in the string, excluding all whitespace. Call </a:t>
            </a:r>
            <a:r>
              <a:rPr lang="en-US" dirty="0" err="1"/>
              <a:t>getNumOfNonWSCharacters</a:t>
            </a:r>
            <a:r>
              <a:rPr lang="en-US" dirty="0"/>
              <a:t>() in the main() method. (4 pts) </a:t>
            </a:r>
            <a:br>
              <a:rPr lang="en-US" dirty="0"/>
            </a:br>
            <a:endParaRPr lang="en-US" dirty="0"/>
          </a:p>
          <a:p>
            <a:r>
              <a:rPr lang="en-US" dirty="0"/>
              <a:t>(4)</a:t>
            </a:r>
            <a:r>
              <a:rPr lang="is-IS" dirty="0"/>
              <a:t>…(5)...(6)...(7)...</a:t>
            </a:r>
            <a:endParaRPr lang="en-US" dirty="0"/>
          </a:p>
        </p:txBody>
      </p:sp>
      <p:sp>
        <p:nvSpPr>
          <p:cNvPr id="2" name="Title 1">
            <a:extLst>
              <a:ext uri="{FF2B5EF4-FFF2-40B4-BE49-F238E27FC236}">
                <a16:creationId xmlns:a16="http://schemas.microsoft.com/office/drawing/2014/main" id="{BEAC1762-AC35-42BB-A350-807C9AF62410}"/>
              </a:ext>
            </a:extLst>
          </p:cNvPr>
          <p:cNvSpPr>
            <a:spLocks noGrp="1"/>
          </p:cNvSpPr>
          <p:nvPr>
            <p:ph type="title"/>
          </p:nvPr>
        </p:nvSpPr>
        <p:spPr>
          <a:xfrm>
            <a:off x="6283055" y="245674"/>
            <a:ext cx="4716486" cy="1450757"/>
          </a:xfrm>
        </p:spPr>
        <p:txBody>
          <a:bodyPr>
            <a:noAutofit/>
          </a:bodyPr>
          <a:lstStyle/>
          <a:p>
            <a:r>
              <a:rPr lang="en-US" sz="4400" dirty="0">
                <a:solidFill>
                  <a:schemeClr val="tx1"/>
                </a:solidFill>
              </a:rPr>
              <a:t>Traditional approach</a:t>
            </a:r>
          </a:p>
        </p:txBody>
      </p:sp>
      <p:sp>
        <p:nvSpPr>
          <p:cNvPr id="3" name="Content Placeholder 2">
            <a:extLst>
              <a:ext uri="{FF2B5EF4-FFF2-40B4-BE49-F238E27FC236}">
                <a16:creationId xmlns:a16="http://schemas.microsoft.com/office/drawing/2014/main" id="{215D487E-CD12-4A8F-82F2-4F6F1115CB96}"/>
              </a:ext>
            </a:extLst>
          </p:cNvPr>
          <p:cNvSpPr>
            <a:spLocks noGrp="1"/>
          </p:cNvSpPr>
          <p:nvPr>
            <p:ph idx="1"/>
          </p:nvPr>
        </p:nvSpPr>
        <p:spPr>
          <a:xfrm>
            <a:off x="6283055" y="1887125"/>
            <a:ext cx="3975761" cy="4023360"/>
          </a:xfrm>
        </p:spPr>
        <p:txBody>
          <a:bodyPr/>
          <a:lstStyle/>
          <a:p>
            <a:r>
              <a:rPr lang="en-US" sz="2400" dirty="0">
                <a:solidFill>
                  <a:schemeClr val="tx1"/>
                </a:solidFill>
              </a:rPr>
              <a:t>One-large program:</a:t>
            </a:r>
          </a:p>
          <a:p>
            <a:pPr lvl="1"/>
            <a:r>
              <a:rPr lang="en-US" sz="2000" dirty="0">
                <a:solidFill>
                  <a:schemeClr val="tx1"/>
                </a:solidFill>
              </a:rPr>
              <a:t>One-large assignment each week</a:t>
            </a:r>
          </a:p>
          <a:p>
            <a:pPr lvl="1"/>
            <a:r>
              <a:rPr lang="en-US" sz="2000" dirty="0">
                <a:solidFill>
                  <a:schemeClr val="tx1"/>
                </a:solidFill>
              </a:rPr>
              <a:t>Teach many concepts</a:t>
            </a:r>
          </a:p>
          <a:p>
            <a:pPr lvl="1"/>
            <a:r>
              <a:rPr lang="en-US" sz="2000" dirty="0">
                <a:solidFill>
                  <a:schemeClr val="tx1"/>
                </a:solidFill>
              </a:rPr>
              <a:t>Multiple parts</a:t>
            </a:r>
          </a:p>
          <a:p>
            <a:pPr lvl="1"/>
            <a:r>
              <a:rPr lang="en-US" sz="2000" dirty="0">
                <a:solidFill>
                  <a:schemeClr val="tx1"/>
                </a:solidFill>
              </a:rPr>
              <a:t>More text</a:t>
            </a:r>
          </a:p>
          <a:p>
            <a:pPr lvl="1"/>
            <a:r>
              <a:rPr lang="en-US" sz="2000" dirty="0">
                <a:solidFill>
                  <a:schemeClr val="tx1"/>
                </a:solidFill>
              </a:rPr>
              <a:t>Larger solution size</a:t>
            </a:r>
          </a:p>
          <a:p>
            <a:pPr lvl="1"/>
            <a:endParaRPr lang="en-US" sz="2000" dirty="0">
              <a:solidFill>
                <a:schemeClr val="tx1"/>
              </a:solidFill>
            </a:endParaRPr>
          </a:p>
        </p:txBody>
      </p:sp>
      <p:sp>
        <p:nvSpPr>
          <p:cNvPr id="8" name="Footer Placeholder 7">
            <a:extLst>
              <a:ext uri="{FF2B5EF4-FFF2-40B4-BE49-F238E27FC236}">
                <a16:creationId xmlns:a16="http://schemas.microsoft.com/office/drawing/2014/main" id="{FE6DCE69-789A-48A6-8CC1-89E499A1CFED}"/>
              </a:ext>
            </a:extLst>
          </p:cNvPr>
          <p:cNvSpPr>
            <a:spLocks noGrp="1"/>
          </p:cNvSpPr>
          <p:nvPr>
            <p:ph type="ftr" sz="quarter" idx="11"/>
          </p:nvPr>
        </p:nvSpPr>
        <p:spPr/>
        <p:txBody>
          <a:bodyPr/>
          <a:lstStyle/>
          <a:p>
            <a:r>
              <a:rPr lang="en-US"/>
              <a:t>Copyright © 2018 Joe Michael Allen and Frank Vahid, UC Riverside</a:t>
            </a:r>
          </a:p>
        </p:txBody>
      </p:sp>
      <p:sp>
        <p:nvSpPr>
          <p:cNvPr id="10" name="Rectangle 9"/>
          <p:cNvSpPr/>
          <p:nvPr/>
        </p:nvSpPr>
        <p:spPr>
          <a:xfrm>
            <a:off x="10556470" y="1887125"/>
            <a:ext cx="502508" cy="3977213"/>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solidFill>
                  <a:schemeClr val="tx1"/>
                </a:solidFill>
              </a:rPr>
              <a:t>One-large program</a:t>
            </a:r>
          </a:p>
        </p:txBody>
      </p:sp>
      <p:sp>
        <p:nvSpPr>
          <p:cNvPr id="5" name="TextBox 4"/>
          <p:cNvSpPr txBox="1"/>
          <p:nvPr/>
        </p:nvSpPr>
        <p:spPr>
          <a:xfrm>
            <a:off x="10394740" y="5877985"/>
            <a:ext cx="817743" cy="369332"/>
          </a:xfrm>
          <a:prstGeom prst="rect">
            <a:avLst/>
          </a:prstGeom>
          <a:noFill/>
        </p:spPr>
        <p:txBody>
          <a:bodyPr wrap="square" rtlCol="0">
            <a:spAutoFit/>
          </a:bodyPr>
          <a:lstStyle/>
          <a:p>
            <a:r>
              <a:rPr lang="en-US" dirty="0"/>
              <a:t>3.5 </a:t>
            </a:r>
            <a:r>
              <a:rPr lang="en-US" dirty="0" err="1"/>
              <a:t>hrs</a:t>
            </a:r>
            <a:endParaRPr lang="en-US" dirty="0"/>
          </a:p>
        </p:txBody>
      </p:sp>
      <p:sp>
        <p:nvSpPr>
          <p:cNvPr id="6" name="Slide Number Placeholder 5">
            <a:extLst>
              <a:ext uri="{FF2B5EF4-FFF2-40B4-BE49-F238E27FC236}">
                <a16:creationId xmlns:a16="http://schemas.microsoft.com/office/drawing/2014/main" id="{D06F876E-DBAC-4397-A364-C4897643F049}"/>
              </a:ext>
            </a:extLst>
          </p:cNvPr>
          <p:cNvSpPr>
            <a:spLocks noGrp="1"/>
          </p:cNvSpPr>
          <p:nvPr>
            <p:ph type="sldNum" sz="quarter" idx="12"/>
          </p:nvPr>
        </p:nvSpPr>
        <p:spPr/>
        <p:txBody>
          <a:bodyPr/>
          <a:lstStyle/>
          <a:p>
            <a:fld id="{138DCD90-BB6F-4E23-81B1-ED491A32B6AE}" type="slidenum">
              <a:rPr lang="en-US" smtClean="0"/>
              <a:pPr/>
              <a:t>4</a:t>
            </a:fld>
            <a:r>
              <a:rPr lang="en-US"/>
              <a:t> of 14</a:t>
            </a:r>
            <a:endParaRPr lang="en-US" dirty="0"/>
          </a:p>
        </p:txBody>
      </p:sp>
    </p:spTree>
    <p:extLst>
      <p:ext uri="{BB962C8B-B14F-4D97-AF65-F5344CB8AC3E}">
        <p14:creationId xmlns:p14="http://schemas.microsoft.com/office/powerpoint/2010/main" val="740756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6029816" y="1821813"/>
            <a:ext cx="502508" cy="281912"/>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Rectangle 20"/>
          <p:cNvSpPr/>
          <p:nvPr/>
        </p:nvSpPr>
        <p:spPr>
          <a:xfrm>
            <a:off x="6029816" y="2154570"/>
            <a:ext cx="502508" cy="28908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Rectangle 21"/>
          <p:cNvSpPr/>
          <p:nvPr/>
        </p:nvSpPr>
        <p:spPr>
          <a:xfrm>
            <a:off x="6029816" y="2494495"/>
            <a:ext cx="502508" cy="51219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22"/>
          <p:cNvSpPr/>
          <p:nvPr/>
        </p:nvSpPr>
        <p:spPr>
          <a:xfrm>
            <a:off x="6029816" y="4183612"/>
            <a:ext cx="502508" cy="779175"/>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Rectangle 23"/>
          <p:cNvSpPr/>
          <p:nvPr/>
        </p:nvSpPr>
        <p:spPr>
          <a:xfrm>
            <a:off x="6029816" y="3057534"/>
            <a:ext cx="502508" cy="51219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Rectangle 24"/>
          <p:cNvSpPr/>
          <p:nvPr/>
        </p:nvSpPr>
        <p:spPr>
          <a:xfrm>
            <a:off x="6029816" y="3620573"/>
            <a:ext cx="502508" cy="51219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Rectangle 25"/>
          <p:cNvSpPr/>
          <p:nvPr/>
        </p:nvSpPr>
        <p:spPr>
          <a:xfrm>
            <a:off x="6029816" y="5013630"/>
            <a:ext cx="502508" cy="739865"/>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83A32526-DA62-4840-B0C8-B25C230D01C5}"/>
              </a:ext>
            </a:extLst>
          </p:cNvPr>
          <p:cNvSpPr>
            <a:spLocks noGrp="1"/>
          </p:cNvSpPr>
          <p:nvPr>
            <p:ph type="title"/>
          </p:nvPr>
        </p:nvSpPr>
        <p:spPr/>
        <p:txBody>
          <a:bodyPr/>
          <a:lstStyle/>
          <a:p>
            <a:r>
              <a:rPr lang="en-US" dirty="0">
                <a:solidFill>
                  <a:schemeClr val="tx1"/>
                </a:solidFill>
              </a:rPr>
              <a:t>Our solution - MSPs</a:t>
            </a:r>
          </a:p>
        </p:txBody>
      </p:sp>
      <p:sp>
        <p:nvSpPr>
          <p:cNvPr id="3" name="Content Placeholder 2">
            <a:extLst>
              <a:ext uri="{FF2B5EF4-FFF2-40B4-BE49-F238E27FC236}">
                <a16:creationId xmlns:a16="http://schemas.microsoft.com/office/drawing/2014/main" id="{152B2114-49F9-4070-8FB1-51CD3A33DC7F}"/>
              </a:ext>
            </a:extLst>
          </p:cNvPr>
          <p:cNvSpPr>
            <a:spLocks noGrp="1"/>
          </p:cNvSpPr>
          <p:nvPr>
            <p:ph idx="1"/>
          </p:nvPr>
        </p:nvSpPr>
        <p:spPr>
          <a:xfrm>
            <a:off x="1181207" y="1858709"/>
            <a:ext cx="3779519" cy="4023360"/>
          </a:xfrm>
        </p:spPr>
        <p:txBody>
          <a:bodyPr/>
          <a:lstStyle/>
          <a:p>
            <a:r>
              <a:rPr lang="en-US" sz="2400" dirty="0">
                <a:solidFill>
                  <a:schemeClr val="tx1"/>
                </a:solidFill>
              </a:rPr>
              <a:t>Many-small programs  </a:t>
            </a:r>
          </a:p>
          <a:p>
            <a:pPr lvl="1"/>
            <a:r>
              <a:rPr lang="en-US" sz="2000" dirty="0">
                <a:solidFill>
                  <a:schemeClr val="tx1"/>
                </a:solidFill>
              </a:rPr>
              <a:t>Multiple small programs each week</a:t>
            </a:r>
          </a:p>
          <a:p>
            <a:pPr lvl="1"/>
            <a:r>
              <a:rPr lang="en-US" sz="2000" dirty="0">
                <a:solidFill>
                  <a:schemeClr val="tx1"/>
                </a:solidFill>
              </a:rPr>
              <a:t>Teach one specific concept</a:t>
            </a:r>
          </a:p>
          <a:p>
            <a:pPr lvl="1"/>
            <a:r>
              <a:rPr lang="en-US" sz="2000" dirty="0">
                <a:solidFill>
                  <a:schemeClr val="tx1"/>
                </a:solidFill>
              </a:rPr>
              <a:t>Short</a:t>
            </a:r>
          </a:p>
          <a:p>
            <a:pPr lvl="1"/>
            <a:r>
              <a:rPr lang="en-US" sz="2000" dirty="0">
                <a:solidFill>
                  <a:schemeClr val="tx1"/>
                </a:solidFill>
              </a:rPr>
              <a:t>Minimal text</a:t>
            </a:r>
          </a:p>
          <a:p>
            <a:pPr lvl="1"/>
            <a:r>
              <a:rPr lang="en-US" sz="2000" dirty="0">
                <a:solidFill>
                  <a:schemeClr val="tx1"/>
                </a:solidFill>
              </a:rPr>
              <a:t>Smaller solution size</a:t>
            </a:r>
          </a:p>
          <a:p>
            <a:pPr lvl="1"/>
            <a:r>
              <a:rPr lang="en-US" sz="2000" dirty="0">
                <a:solidFill>
                  <a:schemeClr val="tx1"/>
                </a:solidFill>
              </a:rPr>
              <a:t>Total time about same (~3.5 </a:t>
            </a:r>
            <a:r>
              <a:rPr lang="en-US" sz="2000" dirty="0" err="1">
                <a:solidFill>
                  <a:schemeClr val="tx1"/>
                </a:solidFill>
              </a:rPr>
              <a:t>hrs</a:t>
            </a:r>
            <a:r>
              <a:rPr lang="en-US" sz="2000" dirty="0">
                <a:solidFill>
                  <a:schemeClr val="tx1"/>
                </a:solidFill>
              </a:rPr>
              <a:t>)</a:t>
            </a:r>
          </a:p>
          <a:p>
            <a:endParaRPr lang="en-US" dirty="0">
              <a:solidFill>
                <a:schemeClr val="tx1"/>
              </a:solidFill>
            </a:endParaRPr>
          </a:p>
        </p:txBody>
      </p:sp>
      <p:sp>
        <p:nvSpPr>
          <p:cNvPr id="11" name="Footer Placeholder 10">
            <a:extLst>
              <a:ext uri="{FF2B5EF4-FFF2-40B4-BE49-F238E27FC236}">
                <a16:creationId xmlns:a16="http://schemas.microsoft.com/office/drawing/2014/main" id="{EDB131EE-B6A3-482F-A575-BDB3691BF092}"/>
              </a:ext>
            </a:extLst>
          </p:cNvPr>
          <p:cNvSpPr>
            <a:spLocks noGrp="1"/>
          </p:cNvSpPr>
          <p:nvPr>
            <p:ph type="ftr" sz="quarter" idx="11"/>
          </p:nvPr>
        </p:nvSpPr>
        <p:spPr/>
        <p:txBody>
          <a:bodyPr/>
          <a:lstStyle/>
          <a:p>
            <a:r>
              <a:rPr lang="en-US"/>
              <a:t>Copyright © 2018 Joe Michael Allen and Frank Vahid, UC Riverside</a:t>
            </a:r>
          </a:p>
        </p:txBody>
      </p:sp>
      <p:sp>
        <p:nvSpPr>
          <p:cNvPr id="4" name="TextBox 3"/>
          <p:cNvSpPr txBox="1"/>
          <p:nvPr/>
        </p:nvSpPr>
        <p:spPr>
          <a:xfrm rot="5400000">
            <a:off x="5074748" y="3773405"/>
            <a:ext cx="2470484" cy="369332"/>
          </a:xfrm>
          <a:prstGeom prst="rect">
            <a:avLst/>
          </a:prstGeom>
          <a:noFill/>
        </p:spPr>
        <p:txBody>
          <a:bodyPr wrap="square" rtlCol="0">
            <a:spAutoFit/>
          </a:bodyPr>
          <a:lstStyle/>
          <a:p>
            <a:r>
              <a:rPr lang="en-US" b="1" dirty="0"/>
              <a:t>Many-small programs</a:t>
            </a:r>
          </a:p>
        </p:txBody>
      </p:sp>
      <p:sp>
        <p:nvSpPr>
          <p:cNvPr id="18" name="Rectangle 17"/>
          <p:cNvSpPr/>
          <p:nvPr/>
        </p:nvSpPr>
        <p:spPr>
          <a:xfrm>
            <a:off x="5346385" y="1821813"/>
            <a:ext cx="502508" cy="3931682"/>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solidFill>
                  <a:schemeClr val="tx1"/>
                </a:solidFill>
              </a:rPr>
              <a:t>One large program</a:t>
            </a:r>
          </a:p>
        </p:txBody>
      </p:sp>
      <p:sp>
        <p:nvSpPr>
          <p:cNvPr id="19" name="Content Placeholder 2">
            <a:extLst>
              <a:ext uri="{FF2B5EF4-FFF2-40B4-BE49-F238E27FC236}">
                <a16:creationId xmlns:a16="http://schemas.microsoft.com/office/drawing/2014/main" id="{152B2114-49F9-4070-8FB1-51CD3A33DC7F}"/>
              </a:ext>
            </a:extLst>
          </p:cNvPr>
          <p:cNvSpPr txBox="1">
            <a:spLocks/>
          </p:cNvSpPr>
          <p:nvPr/>
        </p:nvSpPr>
        <p:spPr>
          <a:xfrm>
            <a:off x="6944628" y="1845734"/>
            <a:ext cx="4267855"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400" dirty="0">
                <a:solidFill>
                  <a:schemeClr val="tx1"/>
                </a:solidFill>
              </a:rPr>
              <a:t>Benefits</a:t>
            </a:r>
          </a:p>
          <a:p>
            <a:pPr lvl="1"/>
            <a:r>
              <a:rPr lang="en-US" sz="2000" dirty="0">
                <a:solidFill>
                  <a:schemeClr val="tx1"/>
                </a:solidFill>
              </a:rPr>
              <a:t>Less intimidating</a:t>
            </a:r>
          </a:p>
          <a:p>
            <a:pPr lvl="1"/>
            <a:r>
              <a:rPr lang="en-US" sz="2000" dirty="0">
                <a:solidFill>
                  <a:schemeClr val="tx1"/>
                </a:solidFill>
              </a:rPr>
              <a:t>Simpler labs build confidence</a:t>
            </a:r>
          </a:p>
          <a:p>
            <a:pPr lvl="1"/>
            <a:r>
              <a:rPr lang="en-US" sz="2000" dirty="0">
                <a:solidFill>
                  <a:schemeClr val="tx1"/>
                </a:solidFill>
              </a:rPr>
              <a:t>Pivot if stuck</a:t>
            </a:r>
          </a:p>
          <a:p>
            <a:pPr lvl="1"/>
            <a:r>
              <a:rPr lang="en-US" sz="2000" dirty="0">
                <a:solidFill>
                  <a:schemeClr val="tx1"/>
                </a:solidFill>
              </a:rPr>
              <a:t>More practice</a:t>
            </a:r>
          </a:p>
          <a:p>
            <a:pPr lvl="1"/>
            <a:endParaRPr lang="en-US" sz="2000" dirty="0">
              <a:solidFill>
                <a:schemeClr val="tx1"/>
              </a:solidFill>
            </a:endParaRPr>
          </a:p>
          <a:p>
            <a:endParaRPr lang="en-US" dirty="0">
              <a:solidFill>
                <a:schemeClr val="tx1"/>
              </a:solidFill>
            </a:endParaRPr>
          </a:p>
        </p:txBody>
      </p:sp>
      <p:sp>
        <p:nvSpPr>
          <p:cNvPr id="5" name="TextBox 4"/>
          <p:cNvSpPr txBox="1"/>
          <p:nvPr/>
        </p:nvSpPr>
        <p:spPr>
          <a:xfrm>
            <a:off x="7089662" y="4921897"/>
            <a:ext cx="4122821" cy="923330"/>
          </a:xfrm>
          <a:prstGeom prst="rect">
            <a:avLst/>
          </a:prstGeom>
          <a:noFill/>
        </p:spPr>
        <p:txBody>
          <a:bodyPr wrap="square" rtlCol="0">
            <a:spAutoFit/>
          </a:bodyPr>
          <a:lstStyle/>
          <a:p>
            <a:pPr algn="ctr"/>
            <a:r>
              <a:rPr lang="en-US" i="1" dirty="0"/>
              <a:t>Made possible by program auto-grader (with easy web-based creation so any instructor or TA can create/modify)</a:t>
            </a:r>
          </a:p>
        </p:txBody>
      </p:sp>
      <p:sp>
        <p:nvSpPr>
          <p:cNvPr id="6" name="Slide Number Placeholder 5">
            <a:extLst>
              <a:ext uri="{FF2B5EF4-FFF2-40B4-BE49-F238E27FC236}">
                <a16:creationId xmlns:a16="http://schemas.microsoft.com/office/drawing/2014/main" id="{98B7BA37-2CFD-4D9D-9CB1-3F1249DB39A0}"/>
              </a:ext>
            </a:extLst>
          </p:cNvPr>
          <p:cNvSpPr>
            <a:spLocks noGrp="1"/>
          </p:cNvSpPr>
          <p:nvPr>
            <p:ph type="sldNum" sz="quarter" idx="12"/>
          </p:nvPr>
        </p:nvSpPr>
        <p:spPr/>
        <p:txBody>
          <a:bodyPr/>
          <a:lstStyle/>
          <a:p>
            <a:fld id="{138DCD90-BB6F-4E23-81B1-ED491A32B6AE}" type="slidenum">
              <a:rPr lang="en-US" smtClean="0"/>
              <a:pPr/>
              <a:t>5</a:t>
            </a:fld>
            <a:r>
              <a:rPr lang="en-US"/>
              <a:t> of 14</a:t>
            </a:r>
            <a:endParaRPr lang="en-US" dirty="0"/>
          </a:p>
        </p:txBody>
      </p:sp>
    </p:spTree>
    <p:extLst>
      <p:ext uri="{BB962C8B-B14F-4D97-AF65-F5344CB8AC3E}">
        <p14:creationId xmlns:p14="http://schemas.microsoft.com/office/powerpoint/2010/main" val="235003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57FDD-1E87-4BE3-B6EB-557D40D0EE00}"/>
              </a:ext>
            </a:extLst>
          </p:cNvPr>
          <p:cNvSpPr>
            <a:spLocks noGrp="1"/>
          </p:cNvSpPr>
          <p:nvPr>
            <p:ph type="title"/>
          </p:nvPr>
        </p:nvSpPr>
        <p:spPr/>
        <p:txBody>
          <a:bodyPr/>
          <a:lstStyle/>
          <a:p>
            <a:r>
              <a:rPr lang="en-US" dirty="0"/>
              <a:t>MSPs - prompt</a:t>
            </a:r>
          </a:p>
        </p:txBody>
      </p:sp>
      <p:pic>
        <p:nvPicPr>
          <p:cNvPr id="6" name="Content Placeholder 3">
            <a:extLst>
              <a:ext uri="{FF2B5EF4-FFF2-40B4-BE49-F238E27FC236}">
                <a16:creationId xmlns:a16="http://schemas.microsoft.com/office/drawing/2014/main" id="{8FB33468-0F08-433E-B278-24C5ADCB0A71}"/>
              </a:ext>
            </a:extLst>
          </p:cNvPr>
          <p:cNvPicPr>
            <a:picLocks noChangeAspect="1"/>
          </p:cNvPicPr>
          <p:nvPr/>
        </p:nvPicPr>
        <p:blipFill>
          <a:blip r:embed="rId3"/>
          <a:stretch>
            <a:fillRect/>
          </a:stretch>
        </p:blipFill>
        <p:spPr>
          <a:xfrm>
            <a:off x="1096963" y="2184967"/>
            <a:ext cx="10058400" cy="3345316"/>
          </a:xfrm>
          <a:prstGeom prst="rect">
            <a:avLst/>
          </a:prstGeom>
        </p:spPr>
      </p:pic>
      <p:sp>
        <p:nvSpPr>
          <p:cNvPr id="8" name="Footer Placeholder 7">
            <a:extLst>
              <a:ext uri="{FF2B5EF4-FFF2-40B4-BE49-F238E27FC236}">
                <a16:creationId xmlns:a16="http://schemas.microsoft.com/office/drawing/2014/main" id="{218C1E2A-9B6D-474F-8C68-613198DAFF0D}"/>
              </a:ext>
            </a:extLst>
          </p:cNvPr>
          <p:cNvSpPr>
            <a:spLocks noGrp="1"/>
          </p:cNvSpPr>
          <p:nvPr>
            <p:ph type="ftr" sz="quarter" idx="11"/>
          </p:nvPr>
        </p:nvSpPr>
        <p:spPr/>
        <p:txBody>
          <a:bodyPr/>
          <a:lstStyle/>
          <a:p>
            <a:r>
              <a:rPr lang="en-US"/>
              <a:t>Copyright © 2018 Joe Michael Allen and Frank Vahid, UC Riverside</a:t>
            </a:r>
          </a:p>
        </p:txBody>
      </p:sp>
      <p:sp>
        <p:nvSpPr>
          <p:cNvPr id="3" name="Slide Number Placeholder 2">
            <a:extLst>
              <a:ext uri="{FF2B5EF4-FFF2-40B4-BE49-F238E27FC236}">
                <a16:creationId xmlns:a16="http://schemas.microsoft.com/office/drawing/2014/main" id="{F3EA2E2E-DE39-4618-B208-61D6A9508AE4}"/>
              </a:ext>
            </a:extLst>
          </p:cNvPr>
          <p:cNvSpPr>
            <a:spLocks noGrp="1"/>
          </p:cNvSpPr>
          <p:nvPr>
            <p:ph type="sldNum" sz="quarter" idx="12"/>
          </p:nvPr>
        </p:nvSpPr>
        <p:spPr/>
        <p:txBody>
          <a:bodyPr/>
          <a:lstStyle/>
          <a:p>
            <a:fld id="{138DCD90-BB6F-4E23-81B1-ED491A32B6AE}" type="slidenum">
              <a:rPr lang="en-US" smtClean="0"/>
              <a:pPr/>
              <a:t>6</a:t>
            </a:fld>
            <a:r>
              <a:rPr lang="en-US"/>
              <a:t> of 14</a:t>
            </a:r>
            <a:endParaRPr lang="en-US" dirty="0"/>
          </a:p>
        </p:txBody>
      </p:sp>
    </p:spTree>
    <p:extLst>
      <p:ext uri="{BB962C8B-B14F-4D97-AF65-F5344CB8AC3E}">
        <p14:creationId xmlns:p14="http://schemas.microsoft.com/office/powerpoint/2010/main" val="3785603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F2D17-230E-4C8B-BBE3-955DBFE18E15}"/>
              </a:ext>
            </a:extLst>
          </p:cNvPr>
          <p:cNvSpPr>
            <a:spLocks noGrp="1"/>
          </p:cNvSpPr>
          <p:nvPr>
            <p:ph type="title"/>
          </p:nvPr>
        </p:nvSpPr>
        <p:spPr/>
        <p:txBody>
          <a:bodyPr/>
          <a:lstStyle/>
          <a:p>
            <a:r>
              <a:rPr lang="en-US" dirty="0"/>
              <a:t>MSPs - solution</a:t>
            </a:r>
          </a:p>
        </p:txBody>
      </p:sp>
      <p:pic>
        <p:nvPicPr>
          <p:cNvPr id="6" name="Content Placeholder 3">
            <a:extLst>
              <a:ext uri="{FF2B5EF4-FFF2-40B4-BE49-F238E27FC236}">
                <a16:creationId xmlns:a16="http://schemas.microsoft.com/office/drawing/2014/main" id="{3552681E-2CED-4752-B819-0989AC3363E4}"/>
              </a:ext>
            </a:extLst>
          </p:cNvPr>
          <p:cNvPicPr>
            <a:picLocks noChangeAspect="1"/>
          </p:cNvPicPr>
          <p:nvPr/>
        </p:nvPicPr>
        <p:blipFill>
          <a:blip r:embed="rId3"/>
          <a:stretch>
            <a:fillRect/>
          </a:stretch>
        </p:blipFill>
        <p:spPr>
          <a:xfrm>
            <a:off x="1097280" y="1846263"/>
            <a:ext cx="9344293" cy="4355266"/>
          </a:xfrm>
          <a:prstGeom prst="rect">
            <a:avLst/>
          </a:prstGeom>
        </p:spPr>
      </p:pic>
      <p:sp>
        <p:nvSpPr>
          <p:cNvPr id="8" name="Footer Placeholder 7">
            <a:extLst>
              <a:ext uri="{FF2B5EF4-FFF2-40B4-BE49-F238E27FC236}">
                <a16:creationId xmlns:a16="http://schemas.microsoft.com/office/drawing/2014/main" id="{3A65A3B8-7BC0-470F-A0A8-BDDECE565916}"/>
              </a:ext>
            </a:extLst>
          </p:cNvPr>
          <p:cNvSpPr>
            <a:spLocks noGrp="1"/>
          </p:cNvSpPr>
          <p:nvPr>
            <p:ph type="ftr" sz="quarter" idx="11"/>
          </p:nvPr>
        </p:nvSpPr>
        <p:spPr/>
        <p:txBody>
          <a:bodyPr/>
          <a:lstStyle/>
          <a:p>
            <a:r>
              <a:rPr lang="en-US"/>
              <a:t>Copyright © 2018 Joe Michael Allen and Frank Vahid, UC Riverside</a:t>
            </a:r>
          </a:p>
        </p:txBody>
      </p:sp>
      <p:sp>
        <p:nvSpPr>
          <p:cNvPr id="3" name="Slide Number Placeholder 2">
            <a:extLst>
              <a:ext uri="{FF2B5EF4-FFF2-40B4-BE49-F238E27FC236}">
                <a16:creationId xmlns:a16="http://schemas.microsoft.com/office/drawing/2014/main" id="{A871DDD8-601F-4893-8D59-A0B97465DFCF}"/>
              </a:ext>
            </a:extLst>
          </p:cNvPr>
          <p:cNvSpPr>
            <a:spLocks noGrp="1"/>
          </p:cNvSpPr>
          <p:nvPr>
            <p:ph type="sldNum" sz="quarter" idx="12"/>
          </p:nvPr>
        </p:nvSpPr>
        <p:spPr/>
        <p:txBody>
          <a:bodyPr/>
          <a:lstStyle/>
          <a:p>
            <a:fld id="{138DCD90-BB6F-4E23-81B1-ED491A32B6AE}" type="slidenum">
              <a:rPr lang="en-US" smtClean="0"/>
              <a:pPr/>
              <a:t>7</a:t>
            </a:fld>
            <a:r>
              <a:rPr lang="en-US"/>
              <a:t> of 14</a:t>
            </a:r>
            <a:endParaRPr lang="en-US" dirty="0"/>
          </a:p>
        </p:txBody>
      </p:sp>
    </p:spTree>
    <p:extLst>
      <p:ext uri="{BB962C8B-B14F-4D97-AF65-F5344CB8AC3E}">
        <p14:creationId xmlns:p14="http://schemas.microsoft.com/office/powerpoint/2010/main" val="1707695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a:extLst>
              <a:ext uri="{FF2B5EF4-FFF2-40B4-BE49-F238E27FC236}">
                <a16:creationId xmlns:a16="http://schemas.microsoft.com/office/drawing/2014/main" id="{53BF1C34-4B31-4B40-BCC0-1C179A31E6B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98244" y="2550231"/>
            <a:ext cx="10523528" cy="3184525"/>
          </a:xfrm>
        </p:spPr>
      </p:pic>
      <p:sp>
        <p:nvSpPr>
          <p:cNvPr id="2" name="Title 1">
            <a:extLst>
              <a:ext uri="{FF2B5EF4-FFF2-40B4-BE49-F238E27FC236}">
                <a16:creationId xmlns:a16="http://schemas.microsoft.com/office/drawing/2014/main" id="{641ECCB3-403F-4F0B-867E-D0CEA13751C2}"/>
              </a:ext>
            </a:extLst>
          </p:cNvPr>
          <p:cNvSpPr>
            <a:spLocks noGrp="1"/>
          </p:cNvSpPr>
          <p:nvPr>
            <p:ph type="title"/>
          </p:nvPr>
        </p:nvSpPr>
        <p:spPr/>
        <p:txBody>
          <a:bodyPr/>
          <a:lstStyle/>
          <a:p>
            <a:r>
              <a:rPr lang="en-US" dirty="0"/>
              <a:t>MSPs – lines of code (LOC)</a:t>
            </a:r>
          </a:p>
        </p:txBody>
      </p:sp>
      <p:sp>
        <p:nvSpPr>
          <p:cNvPr id="4" name="Footer Placeholder 3">
            <a:extLst>
              <a:ext uri="{FF2B5EF4-FFF2-40B4-BE49-F238E27FC236}">
                <a16:creationId xmlns:a16="http://schemas.microsoft.com/office/drawing/2014/main" id="{FE1DEE2E-2C02-4453-BD4D-ADA8CBE3A901}"/>
              </a:ext>
            </a:extLst>
          </p:cNvPr>
          <p:cNvSpPr>
            <a:spLocks noGrp="1"/>
          </p:cNvSpPr>
          <p:nvPr>
            <p:ph type="ftr" sz="quarter" idx="11"/>
          </p:nvPr>
        </p:nvSpPr>
        <p:spPr/>
        <p:txBody>
          <a:bodyPr/>
          <a:lstStyle/>
          <a:p>
            <a:r>
              <a:rPr lang="en-US"/>
              <a:t>Copyright © 2018 Joe Michael Allen and Frank Vahid, UC Riverside</a:t>
            </a:r>
            <a:endParaRPr lang="en-US" dirty="0"/>
          </a:p>
        </p:txBody>
      </p:sp>
      <p:sp>
        <p:nvSpPr>
          <p:cNvPr id="16" name="TextBox 15">
            <a:extLst>
              <a:ext uri="{FF2B5EF4-FFF2-40B4-BE49-F238E27FC236}">
                <a16:creationId xmlns:a16="http://schemas.microsoft.com/office/drawing/2014/main" id="{4F5CCECA-27EA-4ABD-A041-8A5767E8582B}"/>
              </a:ext>
            </a:extLst>
          </p:cNvPr>
          <p:cNvSpPr txBox="1"/>
          <p:nvPr/>
        </p:nvSpPr>
        <p:spPr>
          <a:xfrm>
            <a:off x="4976507" y="2267721"/>
            <a:ext cx="2242159" cy="461665"/>
          </a:xfrm>
          <a:prstGeom prst="rect">
            <a:avLst/>
          </a:prstGeom>
          <a:noFill/>
        </p:spPr>
        <p:txBody>
          <a:bodyPr wrap="square" rtlCol="0">
            <a:spAutoFit/>
          </a:bodyPr>
          <a:lstStyle/>
          <a:p>
            <a:pPr algn="ctr"/>
            <a:r>
              <a:rPr lang="en-US" sz="2400" dirty="0"/>
              <a:t>Average LOC: 34</a:t>
            </a:r>
          </a:p>
        </p:txBody>
      </p:sp>
      <p:sp>
        <p:nvSpPr>
          <p:cNvPr id="17" name="Slide Number Placeholder 16">
            <a:extLst>
              <a:ext uri="{FF2B5EF4-FFF2-40B4-BE49-F238E27FC236}">
                <a16:creationId xmlns:a16="http://schemas.microsoft.com/office/drawing/2014/main" id="{2B104105-E8A7-4F1D-9166-8AC406DFD0C5}"/>
              </a:ext>
            </a:extLst>
          </p:cNvPr>
          <p:cNvSpPr>
            <a:spLocks noGrp="1"/>
          </p:cNvSpPr>
          <p:nvPr>
            <p:ph type="sldNum" sz="quarter" idx="12"/>
          </p:nvPr>
        </p:nvSpPr>
        <p:spPr/>
        <p:txBody>
          <a:bodyPr/>
          <a:lstStyle/>
          <a:p>
            <a:fld id="{138DCD90-BB6F-4E23-81B1-ED491A32B6AE}" type="slidenum">
              <a:rPr lang="en-US" smtClean="0"/>
              <a:pPr/>
              <a:t>8</a:t>
            </a:fld>
            <a:r>
              <a:rPr lang="en-US"/>
              <a:t> of 14</a:t>
            </a:r>
            <a:endParaRPr lang="en-US" dirty="0"/>
          </a:p>
        </p:txBody>
      </p:sp>
      <p:sp>
        <p:nvSpPr>
          <p:cNvPr id="7" name="TextBox 6">
            <a:extLst>
              <a:ext uri="{FF2B5EF4-FFF2-40B4-BE49-F238E27FC236}">
                <a16:creationId xmlns:a16="http://schemas.microsoft.com/office/drawing/2014/main" id="{E539C694-1D09-43A9-8C81-9DD135BB8FE4}"/>
              </a:ext>
            </a:extLst>
          </p:cNvPr>
          <p:cNvSpPr txBox="1"/>
          <p:nvPr/>
        </p:nvSpPr>
        <p:spPr>
          <a:xfrm>
            <a:off x="1097280" y="2267466"/>
            <a:ext cx="1758654" cy="461665"/>
          </a:xfrm>
          <a:prstGeom prst="rect">
            <a:avLst/>
          </a:prstGeom>
          <a:noFill/>
        </p:spPr>
        <p:txBody>
          <a:bodyPr wrap="square" rtlCol="0">
            <a:spAutoFit/>
          </a:bodyPr>
          <a:lstStyle/>
          <a:p>
            <a:r>
              <a:rPr lang="en-US" sz="2400" dirty="0"/>
              <a:t>Min LOC: 9</a:t>
            </a:r>
          </a:p>
        </p:txBody>
      </p:sp>
      <p:sp>
        <p:nvSpPr>
          <p:cNvPr id="8" name="TextBox 7">
            <a:extLst>
              <a:ext uri="{FF2B5EF4-FFF2-40B4-BE49-F238E27FC236}">
                <a16:creationId xmlns:a16="http://schemas.microsoft.com/office/drawing/2014/main" id="{0FBE54B0-5760-4876-B120-7B24518DF46A}"/>
              </a:ext>
            </a:extLst>
          </p:cNvPr>
          <p:cNvSpPr txBox="1"/>
          <p:nvPr/>
        </p:nvSpPr>
        <p:spPr>
          <a:xfrm>
            <a:off x="9461674" y="2267466"/>
            <a:ext cx="1750809" cy="461665"/>
          </a:xfrm>
          <a:prstGeom prst="rect">
            <a:avLst/>
          </a:prstGeom>
          <a:noFill/>
        </p:spPr>
        <p:txBody>
          <a:bodyPr wrap="square" rtlCol="0">
            <a:spAutoFit/>
          </a:bodyPr>
          <a:lstStyle/>
          <a:p>
            <a:r>
              <a:rPr lang="en-US" sz="2400" dirty="0"/>
              <a:t>Max LOC: 90</a:t>
            </a:r>
          </a:p>
        </p:txBody>
      </p:sp>
      <p:cxnSp>
        <p:nvCxnSpPr>
          <p:cNvPr id="5" name="Straight Connector 4">
            <a:extLst>
              <a:ext uri="{FF2B5EF4-FFF2-40B4-BE49-F238E27FC236}">
                <a16:creationId xmlns:a16="http://schemas.microsoft.com/office/drawing/2014/main" id="{1FCECFAA-3C76-467F-961A-C97AE22567B7}"/>
              </a:ext>
            </a:extLst>
          </p:cNvPr>
          <p:cNvCxnSpPr>
            <a:cxnSpLocks/>
          </p:cNvCxnSpPr>
          <p:nvPr/>
        </p:nvCxnSpPr>
        <p:spPr>
          <a:xfrm flipV="1">
            <a:off x="2342367" y="2729131"/>
            <a:ext cx="0" cy="3121042"/>
          </a:xfrm>
          <a:prstGeom prst="line">
            <a:avLst/>
          </a:prstGeom>
          <a:ln w="12700"/>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82406AC5-5AA7-4AFE-9C74-8BF9D4B5A802}"/>
              </a:ext>
            </a:extLst>
          </p:cNvPr>
          <p:cNvSpPr txBox="1"/>
          <p:nvPr/>
        </p:nvSpPr>
        <p:spPr>
          <a:xfrm>
            <a:off x="1365835" y="5480841"/>
            <a:ext cx="570990" cy="369332"/>
          </a:xfrm>
          <a:prstGeom prst="rect">
            <a:avLst/>
          </a:prstGeom>
          <a:noFill/>
        </p:spPr>
        <p:txBody>
          <a:bodyPr wrap="none" rtlCol="0">
            <a:spAutoFit/>
          </a:bodyPr>
          <a:lstStyle/>
          <a:p>
            <a:r>
              <a:rPr lang="en-US" dirty="0"/>
              <a:t>wk1</a:t>
            </a:r>
          </a:p>
        </p:txBody>
      </p:sp>
      <p:sp>
        <p:nvSpPr>
          <p:cNvPr id="13" name="TextBox 12">
            <a:extLst>
              <a:ext uri="{FF2B5EF4-FFF2-40B4-BE49-F238E27FC236}">
                <a16:creationId xmlns:a16="http://schemas.microsoft.com/office/drawing/2014/main" id="{849C74B7-6E72-4C5B-ADC1-ECBCCF46E0FF}"/>
              </a:ext>
            </a:extLst>
          </p:cNvPr>
          <p:cNvSpPr txBox="1"/>
          <p:nvPr/>
        </p:nvSpPr>
        <p:spPr>
          <a:xfrm>
            <a:off x="2621587" y="5490488"/>
            <a:ext cx="570990" cy="369332"/>
          </a:xfrm>
          <a:prstGeom prst="rect">
            <a:avLst/>
          </a:prstGeom>
          <a:noFill/>
        </p:spPr>
        <p:txBody>
          <a:bodyPr wrap="none" rtlCol="0">
            <a:spAutoFit/>
          </a:bodyPr>
          <a:lstStyle/>
          <a:p>
            <a:r>
              <a:rPr lang="en-US" dirty="0"/>
              <a:t>wk2</a:t>
            </a:r>
          </a:p>
        </p:txBody>
      </p:sp>
      <p:sp>
        <p:nvSpPr>
          <p:cNvPr id="18" name="TextBox 17">
            <a:extLst>
              <a:ext uri="{FF2B5EF4-FFF2-40B4-BE49-F238E27FC236}">
                <a16:creationId xmlns:a16="http://schemas.microsoft.com/office/drawing/2014/main" id="{6682A72E-87F0-4625-B22E-49D465FE454C}"/>
              </a:ext>
            </a:extLst>
          </p:cNvPr>
          <p:cNvSpPr txBox="1"/>
          <p:nvPr/>
        </p:nvSpPr>
        <p:spPr>
          <a:xfrm>
            <a:off x="3754549" y="5480841"/>
            <a:ext cx="570990" cy="369332"/>
          </a:xfrm>
          <a:prstGeom prst="rect">
            <a:avLst/>
          </a:prstGeom>
          <a:noFill/>
        </p:spPr>
        <p:txBody>
          <a:bodyPr wrap="none" rtlCol="0">
            <a:spAutoFit/>
          </a:bodyPr>
          <a:lstStyle/>
          <a:p>
            <a:r>
              <a:rPr lang="en-US" dirty="0"/>
              <a:t>wk3</a:t>
            </a:r>
          </a:p>
        </p:txBody>
      </p:sp>
      <p:cxnSp>
        <p:nvCxnSpPr>
          <p:cNvPr id="20" name="Straight Connector 19">
            <a:extLst>
              <a:ext uri="{FF2B5EF4-FFF2-40B4-BE49-F238E27FC236}">
                <a16:creationId xmlns:a16="http://schemas.microsoft.com/office/drawing/2014/main" id="{9149CA84-BB36-4F6D-93B7-B534B4D49C59}"/>
              </a:ext>
            </a:extLst>
          </p:cNvPr>
          <p:cNvCxnSpPr>
            <a:cxnSpLocks/>
          </p:cNvCxnSpPr>
          <p:nvPr/>
        </p:nvCxnSpPr>
        <p:spPr>
          <a:xfrm flipV="1">
            <a:off x="3484324" y="2729131"/>
            <a:ext cx="0" cy="3121042"/>
          </a:xfrm>
          <a:prstGeom prst="line">
            <a:avLst/>
          </a:prstGeom>
          <a:ln w="12700"/>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34272B15-AF33-41CB-B1AA-FD36FC7D4760}"/>
              </a:ext>
            </a:extLst>
          </p:cNvPr>
          <p:cNvCxnSpPr>
            <a:cxnSpLocks/>
          </p:cNvCxnSpPr>
          <p:nvPr/>
        </p:nvCxnSpPr>
        <p:spPr>
          <a:xfrm flipV="1">
            <a:off x="4617287" y="2729131"/>
            <a:ext cx="0" cy="3121042"/>
          </a:xfrm>
          <a:prstGeom prst="line">
            <a:avLst/>
          </a:prstGeom>
          <a:ln w="12700"/>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AD43BE4C-0613-4972-88AB-FB93B091B380}"/>
              </a:ext>
            </a:extLst>
          </p:cNvPr>
          <p:cNvCxnSpPr>
            <a:cxnSpLocks/>
          </p:cNvCxnSpPr>
          <p:nvPr/>
        </p:nvCxnSpPr>
        <p:spPr>
          <a:xfrm flipV="1">
            <a:off x="5764061" y="2729131"/>
            <a:ext cx="0" cy="3121042"/>
          </a:xfrm>
          <a:prstGeom prst="line">
            <a:avLst/>
          </a:prstGeom>
          <a:ln w="12700"/>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27EAA749-07DA-4C35-B672-9E2EC787AE73}"/>
              </a:ext>
            </a:extLst>
          </p:cNvPr>
          <p:cNvCxnSpPr>
            <a:cxnSpLocks/>
          </p:cNvCxnSpPr>
          <p:nvPr/>
        </p:nvCxnSpPr>
        <p:spPr>
          <a:xfrm flipV="1">
            <a:off x="6906018" y="2729131"/>
            <a:ext cx="0" cy="3121042"/>
          </a:xfrm>
          <a:prstGeom prst="line">
            <a:avLst/>
          </a:prstGeom>
          <a:ln w="12700"/>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ECE771C4-D8C9-46FF-9870-122C40484BC7}"/>
              </a:ext>
            </a:extLst>
          </p:cNvPr>
          <p:cNvCxnSpPr>
            <a:cxnSpLocks/>
          </p:cNvCxnSpPr>
          <p:nvPr/>
        </p:nvCxnSpPr>
        <p:spPr>
          <a:xfrm flipV="1">
            <a:off x="8038981" y="2729131"/>
            <a:ext cx="0" cy="3121042"/>
          </a:xfrm>
          <a:prstGeom prst="line">
            <a:avLst/>
          </a:prstGeom>
          <a:ln w="12700"/>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CBE90D98-72E3-431A-96D3-988C4442B9F4}"/>
              </a:ext>
            </a:extLst>
          </p:cNvPr>
          <p:cNvSpPr txBox="1"/>
          <p:nvPr/>
        </p:nvSpPr>
        <p:spPr>
          <a:xfrm>
            <a:off x="4962402" y="5490387"/>
            <a:ext cx="570990" cy="369332"/>
          </a:xfrm>
          <a:prstGeom prst="rect">
            <a:avLst/>
          </a:prstGeom>
          <a:noFill/>
        </p:spPr>
        <p:txBody>
          <a:bodyPr wrap="none" rtlCol="0">
            <a:spAutoFit/>
          </a:bodyPr>
          <a:lstStyle/>
          <a:p>
            <a:r>
              <a:rPr lang="en-US" dirty="0"/>
              <a:t>wk4</a:t>
            </a:r>
          </a:p>
        </p:txBody>
      </p:sp>
      <p:sp>
        <p:nvSpPr>
          <p:cNvPr id="26" name="TextBox 25">
            <a:extLst>
              <a:ext uri="{FF2B5EF4-FFF2-40B4-BE49-F238E27FC236}">
                <a16:creationId xmlns:a16="http://schemas.microsoft.com/office/drawing/2014/main" id="{0CE8B30C-715D-4F42-AC1A-601BE23377CF}"/>
              </a:ext>
            </a:extLst>
          </p:cNvPr>
          <p:cNvSpPr txBox="1"/>
          <p:nvPr/>
        </p:nvSpPr>
        <p:spPr>
          <a:xfrm>
            <a:off x="6054042" y="5491150"/>
            <a:ext cx="570990" cy="369332"/>
          </a:xfrm>
          <a:prstGeom prst="rect">
            <a:avLst/>
          </a:prstGeom>
          <a:noFill/>
        </p:spPr>
        <p:txBody>
          <a:bodyPr wrap="none" rtlCol="0">
            <a:spAutoFit/>
          </a:bodyPr>
          <a:lstStyle/>
          <a:p>
            <a:r>
              <a:rPr lang="en-US" dirty="0"/>
              <a:t>wk5</a:t>
            </a:r>
          </a:p>
        </p:txBody>
      </p:sp>
      <p:sp>
        <p:nvSpPr>
          <p:cNvPr id="27" name="TextBox 26">
            <a:extLst>
              <a:ext uri="{FF2B5EF4-FFF2-40B4-BE49-F238E27FC236}">
                <a16:creationId xmlns:a16="http://schemas.microsoft.com/office/drawing/2014/main" id="{1D8DCA8F-AF4A-42C3-9421-D5F551268994}"/>
              </a:ext>
            </a:extLst>
          </p:cNvPr>
          <p:cNvSpPr txBox="1"/>
          <p:nvPr/>
        </p:nvSpPr>
        <p:spPr>
          <a:xfrm>
            <a:off x="7187004" y="5490387"/>
            <a:ext cx="570990" cy="369332"/>
          </a:xfrm>
          <a:prstGeom prst="rect">
            <a:avLst/>
          </a:prstGeom>
          <a:noFill/>
        </p:spPr>
        <p:txBody>
          <a:bodyPr wrap="none" rtlCol="0">
            <a:spAutoFit/>
          </a:bodyPr>
          <a:lstStyle/>
          <a:p>
            <a:r>
              <a:rPr lang="en-US" dirty="0"/>
              <a:t>wk6</a:t>
            </a:r>
          </a:p>
        </p:txBody>
      </p:sp>
      <p:cxnSp>
        <p:nvCxnSpPr>
          <p:cNvPr id="28" name="Straight Connector 27">
            <a:extLst>
              <a:ext uri="{FF2B5EF4-FFF2-40B4-BE49-F238E27FC236}">
                <a16:creationId xmlns:a16="http://schemas.microsoft.com/office/drawing/2014/main" id="{B34CB440-D9D9-4221-A5DD-E6D400E8129C}"/>
              </a:ext>
            </a:extLst>
          </p:cNvPr>
          <p:cNvCxnSpPr>
            <a:cxnSpLocks/>
          </p:cNvCxnSpPr>
          <p:nvPr/>
        </p:nvCxnSpPr>
        <p:spPr>
          <a:xfrm flipV="1">
            <a:off x="9198279" y="2729131"/>
            <a:ext cx="0" cy="3121042"/>
          </a:xfrm>
          <a:prstGeom prst="line">
            <a:avLst/>
          </a:prstGeom>
          <a:ln w="12700"/>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FE5CB87D-2C79-444F-9364-9DB0C890CFF9}"/>
              </a:ext>
            </a:extLst>
          </p:cNvPr>
          <p:cNvCxnSpPr>
            <a:cxnSpLocks/>
          </p:cNvCxnSpPr>
          <p:nvPr/>
        </p:nvCxnSpPr>
        <p:spPr>
          <a:xfrm flipV="1">
            <a:off x="10340236" y="2729131"/>
            <a:ext cx="0" cy="3121042"/>
          </a:xfrm>
          <a:prstGeom prst="line">
            <a:avLst/>
          </a:prstGeom>
          <a:ln w="12700"/>
        </p:spPr>
        <p:style>
          <a:lnRef idx="1">
            <a:schemeClr val="dk1"/>
          </a:lnRef>
          <a:fillRef idx="0">
            <a:schemeClr val="dk1"/>
          </a:fillRef>
          <a:effectRef idx="0">
            <a:schemeClr val="dk1"/>
          </a:effectRef>
          <a:fontRef idx="minor">
            <a:schemeClr val="tx1"/>
          </a:fontRef>
        </p:style>
      </p:cxnSp>
      <p:sp>
        <p:nvSpPr>
          <p:cNvPr id="31" name="TextBox 30">
            <a:extLst>
              <a:ext uri="{FF2B5EF4-FFF2-40B4-BE49-F238E27FC236}">
                <a16:creationId xmlns:a16="http://schemas.microsoft.com/office/drawing/2014/main" id="{DD429385-AF79-4B27-A29D-E297F64093C4}"/>
              </a:ext>
            </a:extLst>
          </p:cNvPr>
          <p:cNvSpPr txBox="1"/>
          <p:nvPr/>
        </p:nvSpPr>
        <p:spPr>
          <a:xfrm>
            <a:off x="8284835" y="5490387"/>
            <a:ext cx="570990" cy="369332"/>
          </a:xfrm>
          <a:prstGeom prst="rect">
            <a:avLst/>
          </a:prstGeom>
          <a:noFill/>
        </p:spPr>
        <p:txBody>
          <a:bodyPr wrap="none" rtlCol="0">
            <a:spAutoFit/>
          </a:bodyPr>
          <a:lstStyle/>
          <a:p>
            <a:r>
              <a:rPr lang="en-US" dirty="0"/>
              <a:t>wk7</a:t>
            </a:r>
          </a:p>
        </p:txBody>
      </p:sp>
      <p:sp>
        <p:nvSpPr>
          <p:cNvPr id="32" name="TextBox 31">
            <a:extLst>
              <a:ext uri="{FF2B5EF4-FFF2-40B4-BE49-F238E27FC236}">
                <a16:creationId xmlns:a16="http://schemas.microsoft.com/office/drawing/2014/main" id="{5C2F81B9-666D-44B3-818D-35B2BA8E476A}"/>
              </a:ext>
            </a:extLst>
          </p:cNvPr>
          <p:cNvSpPr txBox="1"/>
          <p:nvPr/>
        </p:nvSpPr>
        <p:spPr>
          <a:xfrm>
            <a:off x="9488659" y="5480841"/>
            <a:ext cx="570990" cy="369332"/>
          </a:xfrm>
          <a:prstGeom prst="rect">
            <a:avLst/>
          </a:prstGeom>
          <a:noFill/>
        </p:spPr>
        <p:txBody>
          <a:bodyPr wrap="none" rtlCol="0">
            <a:spAutoFit/>
          </a:bodyPr>
          <a:lstStyle/>
          <a:p>
            <a:r>
              <a:rPr lang="en-US" dirty="0"/>
              <a:t>wk8</a:t>
            </a:r>
          </a:p>
        </p:txBody>
      </p:sp>
      <p:sp>
        <p:nvSpPr>
          <p:cNvPr id="33" name="TextBox 32">
            <a:extLst>
              <a:ext uri="{FF2B5EF4-FFF2-40B4-BE49-F238E27FC236}">
                <a16:creationId xmlns:a16="http://schemas.microsoft.com/office/drawing/2014/main" id="{1C55BBCC-73D9-471A-BF88-C0DDE8D4CDBE}"/>
              </a:ext>
            </a:extLst>
          </p:cNvPr>
          <p:cNvSpPr txBox="1"/>
          <p:nvPr/>
        </p:nvSpPr>
        <p:spPr>
          <a:xfrm>
            <a:off x="10545509" y="5480841"/>
            <a:ext cx="570990" cy="369332"/>
          </a:xfrm>
          <a:prstGeom prst="rect">
            <a:avLst/>
          </a:prstGeom>
          <a:noFill/>
        </p:spPr>
        <p:txBody>
          <a:bodyPr wrap="none" rtlCol="0">
            <a:spAutoFit/>
          </a:bodyPr>
          <a:lstStyle/>
          <a:p>
            <a:r>
              <a:rPr lang="en-US" dirty="0"/>
              <a:t>wk9</a:t>
            </a:r>
          </a:p>
        </p:txBody>
      </p:sp>
      <p:sp>
        <p:nvSpPr>
          <p:cNvPr id="35" name="TextBox 34">
            <a:extLst>
              <a:ext uri="{FF2B5EF4-FFF2-40B4-BE49-F238E27FC236}">
                <a16:creationId xmlns:a16="http://schemas.microsoft.com/office/drawing/2014/main" id="{D5786AF3-858E-45BB-B216-4D564F51D9F4}"/>
              </a:ext>
            </a:extLst>
          </p:cNvPr>
          <p:cNvSpPr txBox="1"/>
          <p:nvPr/>
        </p:nvSpPr>
        <p:spPr>
          <a:xfrm>
            <a:off x="5218457" y="5927632"/>
            <a:ext cx="2242159" cy="369332"/>
          </a:xfrm>
          <a:prstGeom prst="rect">
            <a:avLst/>
          </a:prstGeom>
          <a:noFill/>
        </p:spPr>
        <p:txBody>
          <a:bodyPr wrap="square" rtlCol="0">
            <a:spAutoFit/>
          </a:bodyPr>
          <a:lstStyle/>
          <a:p>
            <a:pPr algn="ctr"/>
            <a:r>
              <a:rPr lang="en-US" dirty="0"/>
              <a:t>MSPs per week</a:t>
            </a:r>
          </a:p>
        </p:txBody>
      </p:sp>
      <p:sp>
        <p:nvSpPr>
          <p:cNvPr id="36" name="TextBox 35">
            <a:extLst>
              <a:ext uri="{FF2B5EF4-FFF2-40B4-BE49-F238E27FC236}">
                <a16:creationId xmlns:a16="http://schemas.microsoft.com/office/drawing/2014/main" id="{D20C1ECC-92C6-4705-8ABB-295D3A051ACC}"/>
              </a:ext>
            </a:extLst>
          </p:cNvPr>
          <p:cNvSpPr txBox="1"/>
          <p:nvPr/>
        </p:nvSpPr>
        <p:spPr>
          <a:xfrm rot="16200000">
            <a:off x="-507502" y="3957826"/>
            <a:ext cx="2242159" cy="369332"/>
          </a:xfrm>
          <a:prstGeom prst="rect">
            <a:avLst/>
          </a:prstGeom>
          <a:noFill/>
        </p:spPr>
        <p:txBody>
          <a:bodyPr wrap="square" rtlCol="0">
            <a:spAutoFit/>
          </a:bodyPr>
          <a:lstStyle/>
          <a:p>
            <a:pPr algn="ctr"/>
            <a:r>
              <a:rPr lang="en-US" dirty="0"/>
              <a:t>LOC</a:t>
            </a:r>
          </a:p>
        </p:txBody>
      </p:sp>
    </p:spTree>
    <p:extLst>
      <p:ext uri="{BB962C8B-B14F-4D97-AF65-F5344CB8AC3E}">
        <p14:creationId xmlns:p14="http://schemas.microsoft.com/office/powerpoint/2010/main" val="1067079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E9D05-2B05-409A-8B60-A9542D2A6F64}"/>
              </a:ext>
            </a:extLst>
          </p:cNvPr>
          <p:cNvSpPr>
            <a:spLocks noGrp="1"/>
          </p:cNvSpPr>
          <p:nvPr>
            <p:ph type="title"/>
          </p:nvPr>
        </p:nvSpPr>
        <p:spPr/>
        <p:txBody>
          <a:bodyPr/>
          <a:lstStyle/>
          <a:p>
            <a:r>
              <a:rPr lang="en-US" dirty="0"/>
              <a:t>MSPs – test cases</a:t>
            </a:r>
          </a:p>
        </p:txBody>
      </p:sp>
      <p:sp>
        <p:nvSpPr>
          <p:cNvPr id="9" name="Footer Placeholder 8">
            <a:extLst>
              <a:ext uri="{FF2B5EF4-FFF2-40B4-BE49-F238E27FC236}">
                <a16:creationId xmlns:a16="http://schemas.microsoft.com/office/drawing/2014/main" id="{D0D1E42F-5971-4A40-824A-0B5EFC73FCD4}"/>
              </a:ext>
            </a:extLst>
          </p:cNvPr>
          <p:cNvSpPr>
            <a:spLocks noGrp="1"/>
          </p:cNvSpPr>
          <p:nvPr>
            <p:ph type="ftr" sz="quarter" idx="11"/>
          </p:nvPr>
        </p:nvSpPr>
        <p:spPr/>
        <p:txBody>
          <a:bodyPr/>
          <a:lstStyle/>
          <a:p>
            <a:r>
              <a:rPr lang="en-US"/>
              <a:t>Copyright © 2018 Joe Michael Allen and Frank Vahid, UC Riverside</a:t>
            </a:r>
          </a:p>
        </p:txBody>
      </p:sp>
      <p:sp>
        <p:nvSpPr>
          <p:cNvPr id="3" name="Slide Number Placeholder 2">
            <a:extLst>
              <a:ext uri="{FF2B5EF4-FFF2-40B4-BE49-F238E27FC236}">
                <a16:creationId xmlns:a16="http://schemas.microsoft.com/office/drawing/2014/main" id="{B5B231B0-9AFF-4AAF-8D22-8E8881FA6792}"/>
              </a:ext>
            </a:extLst>
          </p:cNvPr>
          <p:cNvSpPr>
            <a:spLocks noGrp="1"/>
          </p:cNvSpPr>
          <p:nvPr>
            <p:ph type="sldNum" sz="quarter" idx="12"/>
          </p:nvPr>
        </p:nvSpPr>
        <p:spPr/>
        <p:txBody>
          <a:bodyPr/>
          <a:lstStyle/>
          <a:p>
            <a:fld id="{138DCD90-BB6F-4E23-81B1-ED491A32B6AE}" type="slidenum">
              <a:rPr lang="en-US" smtClean="0"/>
              <a:pPr/>
              <a:t>9</a:t>
            </a:fld>
            <a:r>
              <a:rPr lang="en-US"/>
              <a:t> of 14</a:t>
            </a:r>
            <a:endParaRPr lang="en-US" dirty="0"/>
          </a:p>
        </p:txBody>
      </p:sp>
      <p:pic>
        <p:nvPicPr>
          <p:cNvPr id="8" name="Picture 7">
            <a:extLst>
              <a:ext uri="{FF2B5EF4-FFF2-40B4-BE49-F238E27FC236}">
                <a16:creationId xmlns:a16="http://schemas.microsoft.com/office/drawing/2014/main" id="{A991404F-B8DD-4B06-A27D-2BE4AFCFF026}"/>
              </a:ext>
            </a:extLst>
          </p:cNvPr>
          <p:cNvPicPr>
            <a:picLocks noChangeAspect="1"/>
          </p:cNvPicPr>
          <p:nvPr/>
        </p:nvPicPr>
        <p:blipFill>
          <a:blip r:embed="rId3"/>
          <a:stretch>
            <a:fillRect/>
          </a:stretch>
        </p:blipFill>
        <p:spPr>
          <a:xfrm>
            <a:off x="1315536" y="1834266"/>
            <a:ext cx="2578461" cy="4434699"/>
          </a:xfrm>
          <a:prstGeom prst="rect">
            <a:avLst/>
          </a:prstGeom>
        </p:spPr>
      </p:pic>
      <p:pic>
        <p:nvPicPr>
          <p:cNvPr id="10" name="Picture 9">
            <a:extLst>
              <a:ext uri="{FF2B5EF4-FFF2-40B4-BE49-F238E27FC236}">
                <a16:creationId xmlns:a16="http://schemas.microsoft.com/office/drawing/2014/main" id="{72AD511F-D59E-4777-BCAC-C5ACB916020F}"/>
              </a:ext>
            </a:extLst>
          </p:cNvPr>
          <p:cNvPicPr>
            <a:picLocks noChangeAspect="1"/>
          </p:cNvPicPr>
          <p:nvPr/>
        </p:nvPicPr>
        <p:blipFill>
          <a:blip r:embed="rId4"/>
          <a:stretch>
            <a:fillRect/>
          </a:stretch>
        </p:blipFill>
        <p:spPr>
          <a:xfrm>
            <a:off x="4348296" y="1834267"/>
            <a:ext cx="3066781" cy="4434698"/>
          </a:xfrm>
          <a:prstGeom prst="rect">
            <a:avLst/>
          </a:prstGeom>
        </p:spPr>
      </p:pic>
      <p:sp>
        <p:nvSpPr>
          <p:cNvPr id="11" name="Content Placeholder 2">
            <a:extLst>
              <a:ext uri="{FF2B5EF4-FFF2-40B4-BE49-F238E27FC236}">
                <a16:creationId xmlns:a16="http://schemas.microsoft.com/office/drawing/2014/main" id="{BE4ABB31-9B91-453B-81EB-348969F5422B}"/>
              </a:ext>
            </a:extLst>
          </p:cNvPr>
          <p:cNvSpPr>
            <a:spLocks noGrp="1"/>
          </p:cNvSpPr>
          <p:nvPr>
            <p:ph idx="1"/>
          </p:nvPr>
        </p:nvSpPr>
        <p:spPr>
          <a:xfrm>
            <a:off x="8223856" y="1834266"/>
            <a:ext cx="3353204" cy="4367176"/>
          </a:xfrm>
        </p:spPr>
        <p:txBody>
          <a:bodyPr>
            <a:normAutofit/>
          </a:bodyPr>
          <a:lstStyle/>
          <a:p>
            <a:r>
              <a:rPr lang="en-US" sz="2400" dirty="0">
                <a:solidFill>
                  <a:schemeClr val="tx1"/>
                </a:solidFill>
              </a:rPr>
              <a:t>Test cases:  </a:t>
            </a:r>
          </a:p>
          <a:p>
            <a:pPr lvl="1"/>
            <a:r>
              <a:rPr lang="en-US" sz="2000" dirty="0">
                <a:solidFill>
                  <a:schemeClr val="tx1"/>
                </a:solidFill>
              </a:rPr>
              <a:t>10 points per MSP</a:t>
            </a:r>
          </a:p>
          <a:p>
            <a:pPr lvl="1"/>
            <a:r>
              <a:rPr lang="en-US" sz="2000" dirty="0">
                <a:solidFill>
                  <a:schemeClr val="tx1"/>
                </a:solidFill>
              </a:rPr>
              <a:t>Input/output tests</a:t>
            </a:r>
          </a:p>
          <a:p>
            <a:pPr lvl="1"/>
            <a:r>
              <a:rPr lang="en-US" sz="2000" dirty="0">
                <a:solidFill>
                  <a:schemeClr val="tx1"/>
                </a:solidFill>
              </a:rPr>
              <a:t>Unit tests</a:t>
            </a:r>
          </a:p>
          <a:p>
            <a:pPr marL="201168" lvl="1" indent="0">
              <a:buNone/>
            </a:pPr>
            <a:endParaRPr lang="en-US" dirty="0">
              <a:solidFill>
                <a:schemeClr val="tx1"/>
              </a:solidFill>
            </a:endParaRPr>
          </a:p>
          <a:p>
            <a:endParaRPr lang="en-US" dirty="0">
              <a:solidFill>
                <a:schemeClr val="tx1"/>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val="343532523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16285</TotalTime>
  <Words>3908</Words>
  <Application>Microsoft Office PowerPoint</Application>
  <PresentationFormat>Widescreen</PresentationFormat>
  <Paragraphs>254</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Retrospect</vt:lpstr>
      <vt:lpstr>Weekly Programs in CS 1: Experiences with Many-Small  Auto-Graded Programs </vt:lpstr>
      <vt:lpstr>Problem</vt:lpstr>
      <vt:lpstr>Goal</vt:lpstr>
      <vt:lpstr>Traditional approach</vt:lpstr>
      <vt:lpstr>Our solution - MSPs</vt:lpstr>
      <vt:lpstr>MSPs - prompt</vt:lpstr>
      <vt:lpstr>MSPs - solution</vt:lpstr>
      <vt:lpstr>MSPs – lines of code (LOC)</vt:lpstr>
      <vt:lpstr>MSPs – test cases</vt:lpstr>
      <vt:lpstr>Experiment</vt:lpstr>
      <vt:lpstr>Methods</vt:lpstr>
      <vt:lpstr>Results – Experimental group indicated better student satisfaction</vt:lpstr>
      <vt:lpstr>Results – Experimental group did not perform worse – in fact, did better</vt:lpstr>
      <vt:lpstr>Conclusion – MSPs improved the students’ experience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Weekly Programs in CS 1: Experiences with Many-Small Auto-Graded Programs</dc:title>
  <dc:creator>Joe Michael Allen</dc:creator>
  <cp:lastModifiedBy>Joe Michael Allen</cp:lastModifiedBy>
  <cp:revision>231</cp:revision>
  <dcterms:created xsi:type="dcterms:W3CDTF">2018-06-06T08:20:12Z</dcterms:created>
  <dcterms:modified xsi:type="dcterms:W3CDTF">2018-06-29T22:29:38Z</dcterms:modified>
</cp:coreProperties>
</file>