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0" r:id="rId3"/>
    <p:sldId id="257" r:id="rId4"/>
    <p:sldId id="258" r:id="rId5"/>
    <p:sldId id="259" r:id="rId6"/>
    <p:sldId id="262" r:id="rId7"/>
    <p:sldId id="263" r:id="rId8"/>
    <p:sldId id="264" r:id="rId9"/>
    <p:sldId id="265" r:id="rId10"/>
    <p:sldId id="266" r:id="rId11"/>
    <p:sldId id="269"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88" autoAdjust="0"/>
  </p:normalViewPr>
  <p:slideViewPr>
    <p:cSldViewPr snapToGrid="0">
      <p:cViewPr varScale="1">
        <p:scale>
          <a:sx n="40" d="100"/>
          <a:sy n="40" d="100"/>
        </p:scale>
        <p:origin x="48" y="496"/>
      </p:cViewPr>
      <p:guideLst/>
    </p:cSldViewPr>
  </p:slideViewPr>
  <p:notesTextViewPr>
    <p:cViewPr>
      <p:scale>
        <a:sx n="1" d="1"/>
        <a:sy n="1" d="1"/>
      </p:scale>
      <p:origin x="0" y="0"/>
    </p:cViewPr>
  </p:notesText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EDACA-E858-4DC9-8049-89A3E8AD2D18}" type="datetimeFigureOut">
              <a:rPr lang="en-US" smtClean="0"/>
              <a:t>6/21/2017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F8B22-F283-496A-BAF7-1F5B6F23FDFF}" type="slidenum">
              <a:rPr lang="en-US" smtClean="0"/>
              <a:t>‹#›</a:t>
            </a:fld>
            <a:endParaRPr lang="en-US"/>
          </a:p>
        </p:txBody>
      </p:sp>
    </p:spTree>
    <p:extLst>
      <p:ext uri="{BB962C8B-B14F-4D97-AF65-F5344CB8AC3E}">
        <p14:creationId xmlns:p14="http://schemas.microsoft.com/office/powerpoint/2010/main" val="3360539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Introduce self and research</a:t>
            </a:r>
          </a:p>
          <a:p>
            <a:pPr lvl="0"/>
            <a:r>
              <a:rPr lang="en-US" sz="1200" kern="1200" dirty="0">
                <a:solidFill>
                  <a:schemeClr val="tx1"/>
                </a:solidFill>
                <a:effectLst/>
                <a:latin typeface="+mn-lt"/>
                <a:ea typeface="+mn-ea"/>
                <a:cs typeface="+mn-cs"/>
              </a:rPr>
              <a:t>Give thanks to co-authors, NSF, and </a:t>
            </a:r>
            <a:r>
              <a:rPr lang="en-US" sz="1200" kern="1200" dirty="0" err="1">
                <a:solidFill>
                  <a:schemeClr val="tx1"/>
                </a:solidFill>
                <a:effectLst/>
                <a:latin typeface="+mn-lt"/>
                <a:ea typeface="+mn-ea"/>
                <a:cs typeface="+mn-cs"/>
              </a:rPr>
              <a:t>USDoE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3F8B22-F283-496A-BAF7-1F5B6F23FDFF}" type="slidenum">
              <a:rPr lang="en-US" smtClean="0"/>
              <a:t>1</a:t>
            </a:fld>
            <a:endParaRPr lang="en-US"/>
          </a:p>
        </p:txBody>
      </p:sp>
    </p:spTree>
    <p:extLst>
      <p:ext uri="{BB962C8B-B14F-4D97-AF65-F5344CB8AC3E}">
        <p14:creationId xmlns:p14="http://schemas.microsoft.com/office/powerpoint/2010/main" val="92515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what serious games are</a:t>
            </a:r>
          </a:p>
          <a:p>
            <a:r>
              <a:rPr lang="en-US" dirty="0"/>
              <a:t>Use</a:t>
            </a:r>
            <a:r>
              <a:rPr lang="en-US" baseline="0" dirty="0"/>
              <a:t> </a:t>
            </a:r>
            <a:r>
              <a:rPr lang="en-US" baseline="0" dirty="0" err="1"/>
              <a:t>dragobBox</a:t>
            </a:r>
            <a:endParaRPr lang="en-US" dirty="0"/>
          </a:p>
        </p:txBody>
      </p:sp>
      <p:sp>
        <p:nvSpPr>
          <p:cNvPr id="4" name="Slide Number Placeholder 3"/>
          <p:cNvSpPr>
            <a:spLocks noGrp="1"/>
          </p:cNvSpPr>
          <p:nvPr>
            <p:ph type="sldNum" sz="quarter" idx="10"/>
          </p:nvPr>
        </p:nvSpPr>
        <p:spPr/>
        <p:txBody>
          <a:bodyPr/>
          <a:lstStyle/>
          <a:p>
            <a:fld id="{FF3F8B22-F283-496A-BAF7-1F5B6F23FDFF}" type="slidenum">
              <a:rPr lang="en-US" smtClean="0"/>
              <a:t>2</a:t>
            </a:fld>
            <a:endParaRPr lang="en-US"/>
          </a:p>
        </p:txBody>
      </p:sp>
    </p:spTree>
    <p:extLst>
      <p:ext uri="{BB962C8B-B14F-4D97-AF65-F5344CB8AC3E}">
        <p14:creationId xmlns:p14="http://schemas.microsoft.com/office/powerpoint/2010/main" val="388585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Introduce the slide</a:t>
            </a:r>
          </a:p>
          <a:p>
            <a:pPr lvl="0"/>
            <a:r>
              <a:rPr lang="en-US" sz="1200" kern="1200" dirty="0">
                <a:solidFill>
                  <a:schemeClr val="tx1"/>
                </a:solidFill>
                <a:effectLst/>
                <a:latin typeface="+mn-lt"/>
                <a:ea typeface="+mn-ea"/>
                <a:cs typeface="+mn-cs"/>
              </a:rPr>
              <a:t>Explain the categories and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understand the current state of games used in computer science education, we surveyed SIGCSE conference paper submissions over the past 20 years. Paper submissions needed to meet the following criteria for inclusion in our survey: 1) the title of the paper included either “game” or “games” and 2) the paper was not about a panel discussion taking place at the conference. In total, we found 68 papers to include in our survey. From the papers surveyed, we created a taxonomy to categorize the common ways that games were being used for education. We recognized three major categories 1) Game development, 2) Adding gamification to the classroom, and 3) Game playing. Figure 1 summarizes these findings.</a:t>
            </a:r>
            <a:endParaRPr lang="en-US" b="0" dirty="0">
              <a:effectLst/>
            </a:endParaRPr>
          </a:p>
        </p:txBody>
      </p:sp>
      <p:sp>
        <p:nvSpPr>
          <p:cNvPr id="4" name="Slide Number Placeholder 3"/>
          <p:cNvSpPr>
            <a:spLocks noGrp="1"/>
          </p:cNvSpPr>
          <p:nvPr>
            <p:ph type="sldNum" sz="quarter" idx="10"/>
          </p:nvPr>
        </p:nvSpPr>
        <p:spPr/>
        <p:txBody>
          <a:bodyPr/>
          <a:lstStyle/>
          <a:p>
            <a:fld id="{FF3F8B22-F283-496A-BAF7-1F5B6F23FDFF}" type="slidenum">
              <a:rPr lang="en-US" smtClean="0"/>
              <a:t>3</a:t>
            </a:fld>
            <a:endParaRPr lang="en-US"/>
          </a:p>
        </p:txBody>
      </p:sp>
    </p:spTree>
    <p:extLst>
      <p:ext uri="{BB962C8B-B14F-4D97-AF65-F5344CB8AC3E}">
        <p14:creationId xmlns:p14="http://schemas.microsoft.com/office/powerpoint/2010/main" val="311974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Explain the categories and examples – couldn’t</a:t>
            </a:r>
            <a:r>
              <a:rPr lang="en-US" sz="1200" kern="1200" baseline="0" dirty="0">
                <a:solidFill>
                  <a:schemeClr val="tx1"/>
                </a:solidFill>
                <a:effectLst/>
                <a:latin typeface="+mn-lt"/>
                <a:ea typeface="+mn-ea"/>
                <a:cs typeface="+mn-cs"/>
              </a:rPr>
              <a:t> find skill building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what we are doing</a:t>
            </a:r>
          </a:p>
          <a:p>
            <a:pPr lvl="0"/>
            <a:r>
              <a:rPr lang="en-US" sz="1200" kern="1200" dirty="0">
                <a:solidFill>
                  <a:schemeClr val="tx1"/>
                </a:solidFill>
                <a:effectLst/>
                <a:latin typeface="+mn-lt"/>
                <a:ea typeface="+mn-ea"/>
                <a:cs typeface="+mn-cs"/>
              </a:rPr>
              <a:t>Piano Example</a:t>
            </a:r>
          </a:p>
        </p:txBody>
      </p:sp>
      <p:sp>
        <p:nvSpPr>
          <p:cNvPr id="4" name="Slide Number Placeholder 3"/>
          <p:cNvSpPr>
            <a:spLocks noGrp="1"/>
          </p:cNvSpPr>
          <p:nvPr>
            <p:ph type="sldNum" sz="quarter" idx="10"/>
          </p:nvPr>
        </p:nvSpPr>
        <p:spPr/>
        <p:txBody>
          <a:bodyPr/>
          <a:lstStyle/>
          <a:p>
            <a:fld id="{FF3F8B22-F283-496A-BAF7-1F5B6F23FDFF}" type="slidenum">
              <a:rPr lang="en-US" smtClean="0"/>
              <a:t>4</a:t>
            </a:fld>
            <a:endParaRPr lang="en-US"/>
          </a:p>
        </p:txBody>
      </p:sp>
    </p:spTree>
    <p:extLst>
      <p:ext uri="{BB962C8B-B14F-4D97-AF65-F5344CB8AC3E}">
        <p14:creationId xmlns:p14="http://schemas.microsoft.com/office/powerpoint/2010/main" val="35838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Introduce </a:t>
            </a:r>
            <a:r>
              <a:rPr lang="en-US" sz="1200" kern="1200" dirty="0" err="1">
                <a:solidFill>
                  <a:schemeClr val="tx1"/>
                </a:solidFill>
                <a:effectLst/>
                <a:latin typeface="+mn-lt"/>
                <a:ea typeface="+mn-ea"/>
                <a:cs typeface="+mn-cs"/>
              </a:rPr>
              <a:t>Sweller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figure</a:t>
            </a:r>
          </a:p>
          <a:p>
            <a:pPr lvl="0"/>
            <a:r>
              <a:rPr lang="en-US" sz="1200" kern="1200" dirty="0">
                <a:solidFill>
                  <a:schemeClr val="tx1"/>
                </a:solidFill>
                <a:effectLst/>
                <a:latin typeface="+mn-lt"/>
                <a:ea typeface="+mn-ea"/>
                <a:cs typeface="+mn-cs"/>
              </a:rPr>
              <a:t>Why this matters to game design</a:t>
            </a:r>
          </a:p>
          <a:p>
            <a:endParaRPr lang="en-US" dirty="0"/>
          </a:p>
        </p:txBody>
      </p:sp>
      <p:sp>
        <p:nvSpPr>
          <p:cNvPr id="4" name="Slide Number Placeholder 3"/>
          <p:cNvSpPr>
            <a:spLocks noGrp="1"/>
          </p:cNvSpPr>
          <p:nvPr>
            <p:ph type="sldNum" sz="quarter" idx="10"/>
          </p:nvPr>
        </p:nvSpPr>
        <p:spPr/>
        <p:txBody>
          <a:bodyPr/>
          <a:lstStyle/>
          <a:p>
            <a:fld id="{FF3F8B22-F283-496A-BAF7-1F5B6F23FDFF}" type="slidenum">
              <a:rPr lang="en-US" smtClean="0"/>
              <a:t>5</a:t>
            </a:fld>
            <a:endParaRPr lang="en-US"/>
          </a:p>
        </p:txBody>
      </p:sp>
    </p:spTree>
    <p:extLst>
      <p:ext uri="{BB962C8B-B14F-4D97-AF65-F5344CB8AC3E}">
        <p14:creationId xmlns:p14="http://schemas.microsoft.com/office/powerpoint/2010/main" val="276414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Figure 5, note that we're making a CS version</a:t>
            </a:r>
          </a:p>
          <a:p>
            <a:pPr lvl="1"/>
            <a:r>
              <a:rPr lang="en-US" dirty="0"/>
              <a:t>Set notation =&gt; Boolean algebra</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FF3F8B22-F283-496A-BAF7-1F5B6F23FDFF}" type="slidenum">
              <a:rPr lang="en-US" smtClean="0"/>
              <a:t>8</a:t>
            </a:fld>
            <a:endParaRPr lang="en-US"/>
          </a:p>
        </p:txBody>
      </p:sp>
    </p:spTree>
    <p:extLst>
      <p:ext uri="{BB962C8B-B14F-4D97-AF65-F5344CB8AC3E}">
        <p14:creationId xmlns:p14="http://schemas.microsoft.com/office/powerpoint/2010/main" val="391414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B3FEAE-4AF2-4414-8B34-9830F68856B0}" type="datetime1">
              <a:rPr lang="en-US" smtClean="0"/>
              <a:t>6/22/2017</a:t>
            </a:fld>
            <a:endParaRPr lang="en-US"/>
          </a:p>
        </p:txBody>
      </p:sp>
      <p:sp>
        <p:nvSpPr>
          <p:cNvPr id="5" name="Footer Placeholder 4"/>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pPr/>
              <a:t>‹#›</a:t>
            </a:fld>
            <a:r>
              <a:rPr lang="en-US" dirty="0"/>
              <a:t>/&lt;##&gt;</a:t>
            </a:r>
          </a:p>
        </p:txBody>
      </p:sp>
    </p:spTree>
    <p:extLst>
      <p:ext uri="{BB962C8B-B14F-4D97-AF65-F5344CB8AC3E}">
        <p14:creationId xmlns:p14="http://schemas.microsoft.com/office/powerpoint/2010/main" val="264341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EDC977-D9F7-4AFD-AA1F-57FAF734B8E2}" type="datetime1">
              <a:rPr lang="en-US" smtClean="0"/>
              <a:t>6/22/2017</a:t>
            </a:fld>
            <a:endParaRPr lang="en-US"/>
          </a:p>
        </p:txBody>
      </p:sp>
      <p:sp>
        <p:nvSpPr>
          <p:cNvPr id="5" name="Footer Placeholder 4"/>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83754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51851-455A-4F4A-9F52-3F50A81EA0D8}" type="datetime1">
              <a:rPr lang="en-US" smtClean="0"/>
              <a:t>6/22/2017</a:t>
            </a:fld>
            <a:endParaRPr lang="en-US"/>
          </a:p>
        </p:txBody>
      </p:sp>
      <p:sp>
        <p:nvSpPr>
          <p:cNvPr id="5" name="Footer Placeholder 4"/>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121036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BE51A-5D84-4713-9263-63802DE6CEBB}" type="datetime1">
              <a:rPr lang="en-US" smtClean="0"/>
              <a:t>6/22/2017</a:t>
            </a:fld>
            <a:endParaRPr lang="en-US"/>
          </a:p>
        </p:txBody>
      </p:sp>
      <p:sp>
        <p:nvSpPr>
          <p:cNvPr id="5" name="Footer Placeholder 4"/>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pPr/>
              <a:t>‹#›</a:t>
            </a:fld>
            <a:r>
              <a:rPr lang="en-US" dirty="0"/>
              <a:t> of 13</a:t>
            </a:r>
          </a:p>
        </p:txBody>
      </p:sp>
    </p:spTree>
    <p:extLst>
      <p:ext uri="{BB962C8B-B14F-4D97-AF65-F5344CB8AC3E}">
        <p14:creationId xmlns:p14="http://schemas.microsoft.com/office/powerpoint/2010/main" val="53008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07B7C7-590E-4753-9775-8DEEDFBD13E8}" type="datetime1">
              <a:rPr lang="en-US" smtClean="0"/>
              <a:t>6/22/2017</a:t>
            </a:fld>
            <a:endParaRPr lang="en-US"/>
          </a:p>
        </p:txBody>
      </p:sp>
      <p:sp>
        <p:nvSpPr>
          <p:cNvPr id="5" name="Footer Placeholder 4"/>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124373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4DC250-4451-4CA7-ACDB-5B505C988099}" type="datetime1">
              <a:rPr lang="en-US" smtClean="0"/>
              <a:t>6/22/2017</a:t>
            </a:fld>
            <a:endParaRPr lang="en-US"/>
          </a:p>
        </p:txBody>
      </p:sp>
      <p:sp>
        <p:nvSpPr>
          <p:cNvPr id="6" name="Footer Placeholder 5"/>
          <p:cNvSpPr>
            <a:spLocks noGrp="1"/>
          </p:cNvSpPr>
          <p:nvPr>
            <p:ph type="ftr" sz="quarter" idx="11"/>
          </p:nvPr>
        </p:nvSpPr>
        <p:spPr/>
        <p:txBody>
          <a:bodyPr/>
          <a:lstStyle/>
          <a:p>
            <a:r>
              <a:rPr lang="en-US"/>
              <a:t>Joe Michael Allen, Univ. of California, Riverside</a:t>
            </a:r>
          </a:p>
        </p:txBody>
      </p:sp>
      <p:sp>
        <p:nvSpPr>
          <p:cNvPr id="7" name="Slide Number Placeholder 6"/>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3527272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22DC34-F6CE-4530-B939-E8245C4938D7}" type="datetime1">
              <a:rPr lang="en-US" smtClean="0"/>
              <a:t>6/22/2017</a:t>
            </a:fld>
            <a:endParaRPr lang="en-US"/>
          </a:p>
        </p:txBody>
      </p:sp>
      <p:sp>
        <p:nvSpPr>
          <p:cNvPr id="8" name="Footer Placeholder 7"/>
          <p:cNvSpPr>
            <a:spLocks noGrp="1"/>
          </p:cNvSpPr>
          <p:nvPr>
            <p:ph type="ftr" sz="quarter" idx="11"/>
          </p:nvPr>
        </p:nvSpPr>
        <p:spPr/>
        <p:txBody>
          <a:bodyPr/>
          <a:lstStyle/>
          <a:p>
            <a:r>
              <a:rPr lang="en-US"/>
              <a:t>Joe Michael Allen, Univ. of California, Riverside</a:t>
            </a:r>
          </a:p>
        </p:txBody>
      </p:sp>
      <p:sp>
        <p:nvSpPr>
          <p:cNvPr id="9" name="Slide Number Placeholder 8"/>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357127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41C37-65A1-4835-98D8-3D2A3D8F54ED}" type="datetime1">
              <a:rPr lang="en-US" smtClean="0"/>
              <a:t>6/22/2017</a:t>
            </a:fld>
            <a:endParaRPr lang="en-US"/>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298079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6AD65-E1B6-47AA-8BD5-651DC3E8A1FE}" type="datetime1">
              <a:rPr lang="en-US" smtClean="0"/>
              <a:t>6/22/2017</a:t>
            </a:fld>
            <a:endParaRPr lang="en-US"/>
          </a:p>
        </p:txBody>
      </p:sp>
      <p:sp>
        <p:nvSpPr>
          <p:cNvPr id="3" name="Footer Placeholder 2"/>
          <p:cNvSpPr>
            <a:spLocks noGrp="1"/>
          </p:cNvSpPr>
          <p:nvPr>
            <p:ph type="ftr" sz="quarter" idx="11"/>
          </p:nvPr>
        </p:nvSpPr>
        <p:spPr/>
        <p:txBody>
          <a:bodyPr/>
          <a:lstStyle/>
          <a:p>
            <a:r>
              <a:rPr lang="en-US"/>
              <a:t>Joe Michael Allen, Univ. of California, Riverside</a:t>
            </a:r>
          </a:p>
        </p:txBody>
      </p:sp>
      <p:sp>
        <p:nvSpPr>
          <p:cNvPr id="4" name="Slide Number Placeholder 3"/>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183209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5C72E0-FF6F-45DC-8798-5EC239C051DC}" type="datetime1">
              <a:rPr lang="en-US" smtClean="0"/>
              <a:t>6/22/2017</a:t>
            </a:fld>
            <a:endParaRPr lang="en-US"/>
          </a:p>
        </p:txBody>
      </p:sp>
      <p:sp>
        <p:nvSpPr>
          <p:cNvPr id="6" name="Footer Placeholder 5"/>
          <p:cNvSpPr>
            <a:spLocks noGrp="1"/>
          </p:cNvSpPr>
          <p:nvPr>
            <p:ph type="ftr" sz="quarter" idx="11"/>
          </p:nvPr>
        </p:nvSpPr>
        <p:spPr/>
        <p:txBody>
          <a:bodyPr/>
          <a:lstStyle/>
          <a:p>
            <a:r>
              <a:rPr lang="en-US"/>
              <a:t>Joe Michael Allen, Univ. of California, Riverside</a:t>
            </a:r>
          </a:p>
        </p:txBody>
      </p:sp>
      <p:sp>
        <p:nvSpPr>
          <p:cNvPr id="7" name="Slide Number Placeholder 6"/>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319980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866E7-60D2-49A5-8FC8-B1B0256C428E}" type="datetime1">
              <a:rPr lang="en-US" smtClean="0"/>
              <a:t>6/22/2017</a:t>
            </a:fld>
            <a:endParaRPr lang="en-US"/>
          </a:p>
        </p:txBody>
      </p:sp>
      <p:sp>
        <p:nvSpPr>
          <p:cNvPr id="6" name="Footer Placeholder 5"/>
          <p:cNvSpPr>
            <a:spLocks noGrp="1"/>
          </p:cNvSpPr>
          <p:nvPr>
            <p:ph type="ftr" sz="quarter" idx="11"/>
          </p:nvPr>
        </p:nvSpPr>
        <p:spPr/>
        <p:txBody>
          <a:bodyPr/>
          <a:lstStyle/>
          <a:p>
            <a:r>
              <a:rPr lang="en-US"/>
              <a:t>Joe Michael Allen, Univ. of California, Riverside</a:t>
            </a:r>
          </a:p>
        </p:txBody>
      </p:sp>
      <p:sp>
        <p:nvSpPr>
          <p:cNvPr id="7" name="Slide Number Placeholder 6"/>
          <p:cNvSpPr>
            <a:spLocks noGrp="1"/>
          </p:cNvSpPr>
          <p:nvPr>
            <p:ph type="sldNum" sz="quarter" idx="12"/>
          </p:nvPr>
        </p:nvSpPr>
        <p:spPr/>
        <p:txBody>
          <a:bodyPr/>
          <a:lstStyle/>
          <a:p>
            <a:fld id="{739CF591-A014-490A-9D0C-3C6E01451B57}" type="slidenum">
              <a:rPr lang="en-US" smtClean="0"/>
              <a:t>‹#›</a:t>
            </a:fld>
            <a:endParaRPr lang="en-US"/>
          </a:p>
        </p:txBody>
      </p:sp>
    </p:spTree>
    <p:extLst>
      <p:ext uri="{BB962C8B-B14F-4D97-AF65-F5344CB8AC3E}">
        <p14:creationId xmlns:p14="http://schemas.microsoft.com/office/powerpoint/2010/main" val="132580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18953-B05E-427A-870B-0B55B41847A7}" type="datetime1">
              <a:rPr lang="en-US" smtClean="0"/>
              <a:t>6/22/2017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Joe Michael Allen, Univ. of California, Riverside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F591-A014-490A-9D0C-3C6E01451B57}" type="slidenum">
              <a:rPr lang="en-US" smtClean="0"/>
              <a:t>‹#›</a:t>
            </a:fld>
            <a:endParaRPr lang="en-US"/>
          </a:p>
        </p:txBody>
      </p:sp>
    </p:spTree>
    <p:extLst>
      <p:ext uri="{BB962C8B-B14F-4D97-AF65-F5344CB8AC3E}">
        <p14:creationId xmlns:p14="http://schemas.microsoft.com/office/powerpoint/2010/main" val="4114854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3347" y="754501"/>
            <a:ext cx="11165305" cy="2387600"/>
          </a:xfrm>
        </p:spPr>
        <p:txBody>
          <a:bodyPr>
            <a:normAutofit/>
          </a:bodyPr>
          <a:lstStyle/>
          <a:p>
            <a:r>
              <a:rPr lang="en-US" sz="4400" dirty="0"/>
              <a:t>Serious Games for Building Skills in Introductory Algebra and Computer Science Courses</a:t>
            </a:r>
            <a:endParaRPr lang="en-US" sz="4400" dirty="0"/>
          </a:p>
        </p:txBody>
      </p:sp>
      <p:sp>
        <p:nvSpPr>
          <p:cNvPr id="3" name="Subtitle 2"/>
          <p:cNvSpPr>
            <a:spLocks noGrp="1"/>
          </p:cNvSpPr>
          <p:nvPr>
            <p:ph type="subTitle" idx="1"/>
          </p:nvPr>
        </p:nvSpPr>
        <p:spPr>
          <a:xfrm>
            <a:off x="1534372" y="3545212"/>
            <a:ext cx="9464842" cy="1819752"/>
          </a:xfrm>
        </p:spPr>
        <p:txBody>
          <a:bodyPr>
            <a:normAutofit fontScale="92500" lnSpcReduction="20000"/>
          </a:bodyPr>
          <a:lstStyle/>
          <a:p>
            <a:r>
              <a:rPr lang="en-US" sz="2600" dirty="0"/>
              <a:t>by Joe Michael Allen, Frank </a:t>
            </a:r>
            <a:r>
              <a:rPr lang="en-US" sz="2600" dirty="0" err="1"/>
              <a:t>Vahid</a:t>
            </a:r>
            <a:r>
              <a:rPr lang="en-US" sz="2600" dirty="0"/>
              <a:t>*, </a:t>
            </a:r>
            <a:r>
              <a:rPr lang="en-US" sz="2600" dirty="0" err="1"/>
              <a:t>Shayan</a:t>
            </a:r>
            <a:r>
              <a:rPr lang="en-US" sz="2600" dirty="0"/>
              <a:t> </a:t>
            </a:r>
            <a:r>
              <a:rPr lang="en-US" sz="2600" dirty="0" err="1"/>
              <a:t>Salehian</a:t>
            </a:r>
            <a:r>
              <a:rPr lang="en-US" sz="2600" dirty="0"/>
              <a:t>, Alex </a:t>
            </a:r>
            <a:r>
              <a:rPr lang="en-US" sz="2600" dirty="0" err="1"/>
              <a:t>Edgcomb</a:t>
            </a:r>
            <a:r>
              <a:rPr lang="en-US" sz="2600" dirty="0"/>
              <a:t>*</a:t>
            </a:r>
          </a:p>
          <a:p>
            <a:r>
              <a:rPr lang="en-US" sz="2600" dirty="0"/>
              <a:t>Dept. of Computer Science and Engineering</a:t>
            </a:r>
          </a:p>
          <a:p>
            <a:r>
              <a:rPr lang="en-US" sz="2600" dirty="0"/>
              <a:t>University of California, Riverside</a:t>
            </a:r>
          </a:p>
          <a:p>
            <a:r>
              <a:rPr lang="en-US" sz="2600" dirty="0"/>
              <a:t>*Also with </a:t>
            </a:r>
            <a:r>
              <a:rPr lang="en-US" sz="2600" dirty="0" err="1"/>
              <a:t>zyBooks</a:t>
            </a:r>
            <a:br>
              <a:rPr lang="en-US" dirty="0"/>
            </a:br>
            <a:endParaRPr lang="en-US" dirty="0"/>
          </a:p>
        </p:txBody>
      </p:sp>
      <p:sp>
        <p:nvSpPr>
          <p:cNvPr id="4" name="TextBox 3"/>
          <p:cNvSpPr txBox="1"/>
          <p:nvPr/>
        </p:nvSpPr>
        <p:spPr>
          <a:xfrm>
            <a:off x="2049517" y="5546999"/>
            <a:ext cx="8434552" cy="646331"/>
          </a:xfrm>
          <a:prstGeom prst="rect">
            <a:avLst/>
          </a:prstGeom>
          <a:noFill/>
        </p:spPr>
        <p:txBody>
          <a:bodyPr wrap="square" rtlCol="0">
            <a:spAutoFit/>
          </a:bodyPr>
          <a:lstStyle/>
          <a:p>
            <a:pPr algn="ctr"/>
            <a:r>
              <a:rPr lang="en-US" dirty="0"/>
              <a:t>Funding from the U.S. National Science Foundation (grant #</a:t>
            </a:r>
            <a:r>
              <a:rPr lang="is-IS" dirty="0"/>
              <a:t>1542851) and the U.S. Dept. </a:t>
            </a:r>
            <a:r>
              <a:rPr lang="en-US" dirty="0"/>
              <a:t>of Education (GAANN fellowship)</a:t>
            </a:r>
          </a:p>
        </p:txBody>
      </p:sp>
      <p:sp>
        <p:nvSpPr>
          <p:cNvPr id="5" name="Footer Placeholder 4"/>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t>1</a:t>
            </a:fld>
            <a:r>
              <a:rPr lang="en-US" dirty="0"/>
              <a:t> of 13</a:t>
            </a:r>
          </a:p>
        </p:txBody>
      </p:sp>
    </p:spTree>
    <p:extLst>
      <p:ext uri="{BB962C8B-B14F-4D97-AF65-F5344CB8AC3E}">
        <p14:creationId xmlns:p14="http://schemas.microsoft.com/office/powerpoint/2010/main" val="53438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If/else conditional game</a:t>
            </a:r>
          </a:p>
        </p:txBody>
      </p:sp>
      <p:pic>
        <p:nvPicPr>
          <p:cNvPr id="6" name="IfElseConditionals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6140" y="1372870"/>
            <a:ext cx="8859720" cy="4983480"/>
          </a:xfrm>
        </p:spPr>
      </p:pic>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10</a:t>
            </a:fld>
            <a:r>
              <a:rPr lang="en-US" dirty="0"/>
              <a:t> of 13</a:t>
            </a:r>
          </a:p>
        </p:txBody>
      </p:sp>
    </p:spTree>
    <p:extLst>
      <p:ext uri="{BB962C8B-B14F-4D97-AF65-F5344CB8AC3E}">
        <p14:creationId xmlns:p14="http://schemas.microsoft.com/office/powerpoint/2010/main" val="3661752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mute="1">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games</a:t>
            </a:r>
          </a:p>
        </p:txBody>
      </p:sp>
      <p:sp>
        <p:nvSpPr>
          <p:cNvPr id="3" name="Content Placeholder 2"/>
          <p:cNvSpPr>
            <a:spLocks noGrp="1"/>
          </p:cNvSpPr>
          <p:nvPr>
            <p:ph idx="1"/>
          </p:nvPr>
        </p:nvSpPr>
        <p:spPr/>
        <p:txBody>
          <a:bodyPr/>
          <a:lstStyle/>
          <a:p>
            <a:r>
              <a:rPr lang="en-US" dirty="0"/>
              <a:t>Set notation (CS-oriented)</a:t>
            </a:r>
            <a:endParaRPr lang="en-US" dirty="0"/>
          </a:p>
          <a:p>
            <a:r>
              <a:rPr lang="en-US" dirty="0"/>
              <a:t>Nested for-loops</a:t>
            </a:r>
          </a:p>
          <a:p>
            <a:r>
              <a:rPr lang="en-US" dirty="0"/>
              <a:t>Interval counting</a:t>
            </a:r>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11</a:t>
            </a:fld>
            <a:r>
              <a:rPr lang="en-US" dirty="0"/>
              <a:t> of 13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54" y="2641711"/>
            <a:ext cx="6284892" cy="3535252"/>
          </a:xfrm>
          <a:prstGeom prst="rect">
            <a:avLst/>
          </a:prstGeom>
          <a:ln>
            <a:solidFill>
              <a:schemeClr val="tx1"/>
            </a:solidFill>
          </a:ln>
        </p:spPr>
      </p:pic>
    </p:spTree>
    <p:extLst>
      <p:ext uri="{BB962C8B-B14F-4D97-AF65-F5344CB8AC3E}">
        <p14:creationId xmlns:p14="http://schemas.microsoft.com/office/powerpoint/2010/main" val="3921640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idx="1"/>
          </p:nvPr>
        </p:nvSpPr>
        <p:spPr/>
        <p:txBody>
          <a:bodyPr>
            <a:normAutofit/>
          </a:bodyPr>
          <a:lstStyle/>
          <a:p>
            <a:r>
              <a:rPr lang="en-US" dirty="0"/>
              <a:t>Preliminary Survey Data:</a:t>
            </a:r>
          </a:p>
          <a:p>
            <a:pPr lvl="1"/>
            <a:r>
              <a:rPr lang="en-US" dirty="0"/>
              <a:t>Ways to improve the games</a:t>
            </a:r>
          </a:p>
          <a:p>
            <a:pPr lvl="1"/>
            <a:r>
              <a:rPr lang="en-US" dirty="0"/>
              <a:t>“The game made me more focused on completing the game rather than understanding the concept”</a:t>
            </a:r>
          </a:p>
          <a:p>
            <a:pPr marL="0" indent="0">
              <a:buNone/>
            </a:pPr>
            <a:endParaRPr lang="en-US" dirty="0"/>
          </a:p>
          <a:p>
            <a:r>
              <a:rPr lang="en-US" dirty="0"/>
              <a:t>Challenges</a:t>
            </a:r>
          </a:p>
          <a:p>
            <a:pPr lvl="1"/>
            <a:r>
              <a:rPr lang="en-US" dirty="0"/>
              <a:t>How to collect improvement data</a:t>
            </a:r>
          </a:p>
          <a:p>
            <a:pPr lvl="1"/>
            <a:r>
              <a:rPr lang="en-US" dirty="0"/>
              <a:t>Difficult to conduct a controlled study</a:t>
            </a:r>
            <a:endParaRPr lang="en-US" b="0" dirty="0">
              <a:effectLst/>
            </a:endParaRPr>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12</a:t>
            </a:fld>
            <a:r>
              <a:rPr lang="en-US" dirty="0"/>
              <a:t> of 13</a:t>
            </a:r>
          </a:p>
        </p:txBody>
      </p:sp>
    </p:spTree>
    <p:extLst>
      <p:ext uri="{BB962C8B-B14F-4D97-AF65-F5344CB8AC3E}">
        <p14:creationId xmlns:p14="http://schemas.microsoft.com/office/powerpoint/2010/main" val="2468779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Website</a:t>
            </a:r>
          </a:p>
        </p:txBody>
      </p:sp>
      <p:sp>
        <p:nvSpPr>
          <p:cNvPr id="3" name="Content Placeholder 2"/>
          <p:cNvSpPr>
            <a:spLocks noGrp="1"/>
          </p:cNvSpPr>
          <p:nvPr>
            <p:ph idx="1"/>
          </p:nvPr>
        </p:nvSpPr>
        <p:spPr>
          <a:xfrm>
            <a:off x="838200" y="1825624"/>
            <a:ext cx="10515600" cy="4530725"/>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http://www.cs.ucr.edu/~vahid/seriousGames/</a:t>
            </a:r>
            <a:endParaRPr lang="en-US" dirty="0"/>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13</a:t>
            </a:fld>
            <a:r>
              <a:rPr lang="en-US" dirty="0"/>
              <a:t> of 13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971" y="1466100"/>
            <a:ext cx="7121494" cy="4005841"/>
          </a:xfrm>
          <a:prstGeom prst="rect">
            <a:avLst/>
          </a:prstGeom>
        </p:spPr>
      </p:pic>
    </p:spTree>
    <p:extLst>
      <p:ext uri="{BB962C8B-B14F-4D97-AF65-F5344CB8AC3E}">
        <p14:creationId xmlns:p14="http://schemas.microsoft.com/office/powerpoint/2010/main" val="34691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serious games?</a:t>
            </a:r>
          </a:p>
        </p:txBody>
      </p:sp>
      <p:sp>
        <p:nvSpPr>
          <p:cNvPr id="3" name="Content Placeholder 2"/>
          <p:cNvSpPr>
            <a:spLocks noGrp="1"/>
          </p:cNvSpPr>
          <p:nvPr>
            <p:ph idx="1"/>
          </p:nvPr>
        </p:nvSpPr>
        <p:spPr/>
        <p:txBody>
          <a:bodyPr/>
          <a:lstStyle/>
          <a:p>
            <a:r>
              <a:rPr lang="en-US" dirty="0"/>
              <a:t>Serious games are games with a purpose beyond entertainment</a:t>
            </a:r>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2</a:t>
            </a:fld>
            <a:r>
              <a:rPr lang="en-US" dirty="0"/>
              <a:t> of 13</a:t>
            </a:r>
          </a:p>
        </p:txBody>
      </p:sp>
      <p:pic>
        <p:nvPicPr>
          <p:cNvPr id="6" name="Picture 5"/>
          <p:cNvPicPr>
            <a:picLocks noChangeAspect="1"/>
          </p:cNvPicPr>
          <p:nvPr/>
        </p:nvPicPr>
        <p:blipFill>
          <a:blip r:embed="rId3"/>
          <a:stretch>
            <a:fillRect/>
          </a:stretch>
        </p:blipFill>
        <p:spPr>
          <a:xfrm>
            <a:off x="838199" y="2936000"/>
            <a:ext cx="4627179" cy="2891987"/>
          </a:xfrm>
          <a:prstGeom prst="rect">
            <a:avLst/>
          </a:prstGeom>
        </p:spPr>
      </p:pic>
      <p:pic>
        <p:nvPicPr>
          <p:cNvPr id="7" name="Picture 6"/>
          <p:cNvPicPr>
            <a:picLocks noChangeAspect="1"/>
          </p:cNvPicPr>
          <p:nvPr/>
        </p:nvPicPr>
        <p:blipFill>
          <a:blip r:embed="rId4"/>
          <a:stretch>
            <a:fillRect/>
          </a:stretch>
        </p:blipFill>
        <p:spPr>
          <a:xfrm>
            <a:off x="7443952" y="2936000"/>
            <a:ext cx="3213538" cy="2878795"/>
          </a:xfrm>
          <a:prstGeom prst="rect">
            <a:avLst/>
          </a:prstGeom>
        </p:spPr>
      </p:pic>
    </p:spTree>
    <p:extLst>
      <p:ext uri="{BB962C8B-B14F-4D97-AF65-F5344CB8AC3E}">
        <p14:creationId xmlns:p14="http://schemas.microsoft.com/office/powerpoint/2010/main" val="190048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2322927"/>
            <a:ext cx="10515600" cy="4351338"/>
          </a:xfrm>
        </p:spPr>
        <p:txBody>
          <a:bodyPr>
            <a:normAutofit/>
          </a:bodyPr>
          <a:lstStyle/>
          <a:p>
            <a:endParaRPr lang="en-US" dirty="0"/>
          </a:p>
          <a:p>
            <a:endParaRPr lang="en-US" dirty="0"/>
          </a:p>
          <a:p>
            <a:endParaRPr lang="en-US" dirty="0"/>
          </a:p>
          <a:p>
            <a:endParaRPr lang="en-US" dirty="0"/>
          </a:p>
          <a:p>
            <a:pPr marL="0" indent="0">
              <a:buNone/>
            </a:pPr>
            <a:endParaRPr lang="en-US" sz="2300" dirty="0"/>
          </a:p>
          <a:p>
            <a:r>
              <a:rPr lang="en-US" sz="2300" dirty="0"/>
              <a:t>Making games a "snap" with </a:t>
            </a:r>
            <a:r>
              <a:rPr lang="en-US" sz="2300" dirty="0" err="1"/>
              <a:t>Stencyl</a:t>
            </a:r>
            <a:r>
              <a:rPr lang="en-US" sz="2300" dirty="0"/>
              <a:t>: a summer computing workshop for K-12 (SIGCSE 2014, </a:t>
            </a:r>
            <a:r>
              <a:rPr lang="en-US" sz="2300" dirty="0" err="1"/>
              <a:t>Jiangjiang</a:t>
            </a:r>
            <a:r>
              <a:rPr lang="en-US" sz="2300" dirty="0"/>
              <a:t> Liu et al.)</a:t>
            </a:r>
          </a:p>
          <a:p>
            <a:r>
              <a:rPr lang="en-US" sz="2300" dirty="0"/>
              <a:t>Life’s a Game and the Game of Life: How Making a Game Out of it Can Change Student Behavior (SIGCSE 2013, Adrienne Decker and Elizabeth Lane Lawley)</a:t>
            </a:r>
            <a:endParaRPr lang="en-US" sz="2300" dirty="0"/>
          </a:p>
        </p:txBody>
      </p:sp>
      <p:sp>
        <p:nvSpPr>
          <p:cNvPr id="2" name="Title 1"/>
          <p:cNvSpPr>
            <a:spLocks noGrp="1"/>
          </p:cNvSpPr>
          <p:nvPr>
            <p:ph type="title"/>
          </p:nvPr>
        </p:nvSpPr>
        <p:spPr/>
        <p:txBody>
          <a:bodyPr>
            <a:normAutofit/>
          </a:bodyPr>
          <a:lstStyle/>
          <a:p>
            <a:r>
              <a:rPr lang="en-US" dirty="0"/>
              <a:t>Serious games: taxonomy</a:t>
            </a:r>
          </a:p>
        </p:txBody>
      </p:sp>
      <p:sp>
        <p:nvSpPr>
          <p:cNvPr id="4" name="Footer Placeholder 3"/>
          <p:cNvSpPr>
            <a:spLocks noGrp="1"/>
          </p:cNvSpPr>
          <p:nvPr>
            <p:ph type="ftr" sz="quarter" idx="11"/>
          </p:nvPr>
        </p:nvSpPr>
        <p:spPr/>
        <p:txBody>
          <a:bodyPr/>
          <a:lstStyle/>
          <a:p>
            <a:r>
              <a:rPr lang="en-US"/>
              <a:t>Joe Michael Allen, Univ. of California, Riverside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19" y="1477106"/>
            <a:ext cx="11852962" cy="2227823"/>
          </a:xfrm>
          <a:prstGeom prst="rect">
            <a:avLst/>
          </a:prstGeom>
        </p:spPr>
      </p:pic>
      <p:sp>
        <p:nvSpPr>
          <p:cNvPr id="6" name="Slide Number Placeholder 5"/>
          <p:cNvSpPr>
            <a:spLocks noGrp="1"/>
          </p:cNvSpPr>
          <p:nvPr>
            <p:ph type="sldNum" sz="quarter" idx="12"/>
          </p:nvPr>
        </p:nvSpPr>
        <p:spPr/>
        <p:txBody>
          <a:bodyPr/>
          <a:lstStyle/>
          <a:p>
            <a:fld id="{739CF591-A014-490A-9D0C-3C6E01451B57}" type="slidenum">
              <a:rPr lang="en-US" smtClean="0"/>
              <a:t>3</a:t>
            </a:fld>
            <a:r>
              <a:rPr lang="en-US" dirty="0"/>
              <a:t> of 13</a:t>
            </a:r>
          </a:p>
        </p:txBody>
      </p:sp>
      <p:sp>
        <p:nvSpPr>
          <p:cNvPr id="7" name="TextBox 6"/>
          <p:cNvSpPr txBox="1"/>
          <p:nvPr/>
        </p:nvSpPr>
        <p:spPr>
          <a:xfrm>
            <a:off x="2953753" y="3876511"/>
            <a:ext cx="6284494" cy="461665"/>
          </a:xfrm>
          <a:prstGeom prst="rect">
            <a:avLst/>
          </a:prstGeom>
          <a:noFill/>
        </p:spPr>
        <p:txBody>
          <a:bodyPr wrap="square" rtlCol="0">
            <a:spAutoFit/>
          </a:bodyPr>
          <a:lstStyle/>
          <a:p>
            <a:r>
              <a:rPr lang="en-US" sz="2400" dirty="0"/>
              <a:t>Surveyed SIGCSE papers from 1995 - 2016</a:t>
            </a:r>
          </a:p>
        </p:txBody>
      </p:sp>
    </p:spTree>
    <p:extLst>
      <p:ext uri="{BB962C8B-B14F-4D97-AF65-F5344CB8AC3E}">
        <p14:creationId xmlns:p14="http://schemas.microsoft.com/office/powerpoint/2010/main" val="2732735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2210633"/>
            <a:ext cx="10515600" cy="4351338"/>
          </a:xfrm>
        </p:spPr>
        <p:txBody>
          <a:bodyPr>
            <a:normAutofit/>
          </a:bodyPr>
          <a:lstStyle/>
          <a:p>
            <a:endParaRPr lang="en-US" dirty="0"/>
          </a:p>
          <a:p>
            <a:endParaRPr lang="en-US" dirty="0"/>
          </a:p>
          <a:p>
            <a:endParaRPr lang="en-US" dirty="0"/>
          </a:p>
          <a:p>
            <a:endParaRPr lang="en-US" dirty="0"/>
          </a:p>
          <a:p>
            <a:endParaRPr lang="en-US" dirty="0"/>
          </a:p>
          <a:p>
            <a:r>
              <a:rPr lang="en-US" sz="2300" dirty="0"/>
              <a:t>Using Game Days to Teach a Multiagent System Class (SIGCSE 2004, </a:t>
            </a:r>
            <a:r>
              <a:rPr lang="en-US" sz="2300" dirty="0" err="1"/>
              <a:t>Leen-Kiat</a:t>
            </a:r>
            <a:r>
              <a:rPr lang="en-US" sz="2300" dirty="0"/>
              <a:t> Soh)</a:t>
            </a:r>
            <a:br>
              <a:rPr lang="en-US" sz="2300" dirty="0"/>
            </a:br>
            <a:endParaRPr lang="en-US" sz="2300" dirty="0"/>
          </a:p>
          <a:p>
            <a:r>
              <a:rPr lang="en-US" sz="2300" dirty="0"/>
              <a:t>Design Insights into the Creation and Evaluation of a Computer Science Educational Game. (SIGCSE 2016, Britton Horn et al.)</a:t>
            </a:r>
            <a:endParaRPr lang="en-US" sz="2300" dirty="0"/>
          </a:p>
        </p:txBody>
      </p:sp>
      <p:sp>
        <p:nvSpPr>
          <p:cNvPr id="2" name="Title 1"/>
          <p:cNvSpPr>
            <a:spLocks noGrp="1"/>
          </p:cNvSpPr>
          <p:nvPr>
            <p:ph type="title"/>
          </p:nvPr>
        </p:nvSpPr>
        <p:spPr/>
        <p:txBody>
          <a:bodyPr/>
          <a:lstStyle/>
          <a:p>
            <a:r>
              <a:rPr lang="en-US" dirty="0"/>
              <a:t>Game playing</a:t>
            </a:r>
          </a:p>
        </p:txBody>
      </p:sp>
      <p:sp>
        <p:nvSpPr>
          <p:cNvPr id="4" name="Footer Placeholder 3"/>
          <p:cNvSpPr>
            <a:spLocks noGrp="1"/>
          </p:cNvSpPr>
          <p:nvPr>
            <p:ph type="ftr" sz="quarter" idx="11"/>
          </p:nvPr>
        </p:nvSpPr>
        <p:spPr/>
        <p:txBody>
          <a:bodyPr/>
          <a:lstStyle/>
          <a:p>
            <a:r>
              <a:rPr lang="en-US"/>
              <a:t>Joe Michael Allen, Univ. of California, Riverside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46238"/>
            <a:ext cx="10460347" cy="2534207"/>
          </a:xfrm>
          <a:prstGeom prst="rect">
            <a:avLst/>
          </a:prstGeom>
        </p:spPr>
      </p:pic>
      <p:sp>
        <p:nvSpPr>
          <p:cNvPr id="7" name="Slide Number Placeholder 6"/>
          <p:cNvSpPr>
            <a:spLocks noGrp="1"/>
          </p:cNvSpPr>
          <p:nvPr>
            <p:ph type="sldNum" sz="quarter" idx="12"/>
          </p:nvPr>
        </p:nvSpPr>
        <p:spPr/>
        <p:txBody>
          <a:bodyPr/>
          <a:lstStyle/>
          <a:p>
            <a:fld id="{739CF591-A014-490A-9D0C-3C6E01451B57}" type="slidenum">
              <a:rPr lang="en-US" smtClean="0"/>
              <a:t>4</a:t>
            </a:fld>
            <a:r>
              <a:rPr lang="en-US" dirty="0"/>
              <a:t> of 13</a:t>
            </a:r>
          </a:p>
        </p:txBody>
      </p:sp>
    </p:spTree>
    <p:extLst>
      <p:ext uri="{BB962C8B-B14F-4D97-AF65-F5344CB8AC3E}">
        <p14:creationId xmlns:p14="http://schemas.microsoft.com/office/powerpoint/2010/main" val="417450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Memory model - </a:t>
            </a:r>
            <a:r>
              <a:rPr lang="en-US" sz="4000" dirty="0"/>
              <a:t>short-term to long-term memory</a:t>
            </a:r>
            <a:endParaRPr lang="en-US" sz="4000" dirty="0"/>
          </a:p>
        </p:txBody>
      </p:sp>
      <p:sp>
        <p:nvSpPr>
          <p:cNvPr id="3" name="Content Placeholder 2"/>
          <p:cNvSpPr>
            <a:spLocks noGrp="1"/>
          </p:cNvSpPr>
          <p:nvPr>
            <p:ph idx="1"/>
          </p:nvPr>
        </p:nvSpPr>
        <p:spPr/>
        <p:txBody>
          <a:bodyPr/>
          <a:lstStyle/>
          <a:p>
            <a:r>
              <a:rPr lang="en-US" dirty="0"/>
              <a:t>Atkinson and </a:t>
            </a:r>
            <a:r>
              <a:rPr lang="en-US" dirty="0" err="1"/>
              <a:t>Shifrin’s</a:t>
            </a:r>
            <a:r>
              <a:rPr lang="en-US" dirty="0"/>
              <a:t> Memory model</a:t>
            </a:r>
          </a:p>
          <a:p>
            <a:r>
              <a:rPr lang="en-US" dirty="0"/>
              <a:t>Jonathan </a:t>
            </a:r>
            <a:r>
              <a:rPr lang="en-US" dirty="0" err="1"/>
              <a:t>Sweller’s</a:t>
            </a:r>
            <a:r>
              <a:rPr lang="en-US" dirty="0"/>
              <a:t> Cognitive Load Theory</a:t>
            </a:r>
          </a:p>
        </p:txBody>
      </p:sp>
      <p:sp>
        <p:nvSpPr>
          <p:cNvPr id="4" name="Footer Placeholder 3"/>
          <p:cNvSpPr>
            <a:spLocks noGrp="1"/>
          </p:cNvSpPr>
          <p:nvPr>
            <p:ph type="ftr" sz="quarter" idx="11"/>
          </p:nvPr>
        </p:nvSpPr>
        <p:spPr/>
        <p:txBody>
          <a:bodyPr/>
          <a:lstStyle/>
          <a:p>
            <a:r>
              <a:rPr lang="en-US"/>
              <a:t>Joe Michael Allen, Univ. of California, Riverside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087" y="3055017"/>
            <a:ext cx="8715825" cy="3108829"/>
          </a:xfrm>
          <a:prstGeom prst="rect">
            <a:avLst/>
          </a:prstGeom>
        </p:spPr>
      </p:pic>
      <p:sp>
        <p:nvSpPr>
          <p:cNvPr id="6" name="Slide Number Placeholder 5"/>
          <p:cNvSpPr>
            <a:spLocks noGrp="1"/>
          </p:cNvSpPr>
          <p:nvPr>
            <p:ph type="sldNum" sz="quarter" idx="12"/>
          </p:nvPr>
        </p:nvSpPr>
        <p:spPr/>
        <p:txBody>
          <a:bodyPr/>
          <a:lstStyle/>
          <a:p>
            <a:fld id="{739CF591-A014-490A-9D0C-3C6E01451B57}" type="slidenum">
              <a:rPr lang="en-US" smtClean="0"/>
              <a:t>5</a:t>
            </a:fld>
            <a:r>
              <a:rPr lang="en-US" dirty="0"/>
              <a:t> of 13</a:t>
            </a:r>
          </a:p>
        </p:txBody>
      </p:sp>
    </p:spTree>
    <p:extLst>
      <p:ext uri="{BB962C8B-B14F-4D97-AF65-F5344CB8AC3E}">
        <p14:creationId xmlns:p14="http://schemas.microsoft.com/office/powerpoint/2010/main" val="4265479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Solve for x game</a:t>
            </a:r>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t>6</a:t>
            </a:fld>
            <a:r>
              <a:rPr lang="en-US" dirty="0"/>
              <a:t> of 13</a:t>
            </a:r>
          </a:p>
        </p:txBody>
      </p:sp>
      <p:pic>
        <p:nvPicPr>
          <p:cNvPr id="10" name="SolveForX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6140" y="1372870"/>
            <a:ext cx="8859720" cy="4983480"/>
          </a:xfrm>
        </p:spPr>
      </p:pic>
    </p:spTree>
    <p:extLst>
      <p:ext uri="{BB962C8B-B14F-4D97-AF65-F5344CB8AC3E}">
        <p14:creationId xmlns:p14="http://schemas.microsoft.com/office/powerpoint/2010/main" val="3662939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mute="1">
                <p:cTn id="7"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 multiply game</a:t>
            </a:r>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7</a:t>
            </a:fld>
            <a:r>
              <a:rPr lang="en-US" dirty="0"/>
              <a:t> of 13</a:t>
            </a:r>
          </a:p>
        </p:txBody>
      </p:sp>
      <p:pic>
        <p:nvPicPr>
          <p:cNvPr id="10" name="ExponentMultiply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6140" y="1372870"/>
            <a:ext cx="8859720" cy="4983480"/>
          </a:xfrm>
        </p:spPr>
      </p:pic>
    </p:spTree>
    <p:extLst>
      <p:ext uri="{BB962C8B-B14F-4D97-AF65-F5344CB8AC3E}">
        <p14:creationId xmlns:p14="http://schemas.microsoft.com/office/powerpoint/2010/main" val="3351537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mute="1">
                <p:cTn id="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Interval notation game</a:t>
            </a:r>
          </a:p>
        </p:txBody>
      </p:sp>
      <p:pic>
        <p:nvPicPr>
          <p:cNvPr id="6" name="IntervalNotation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66140" y="1372870"/>
            <a:ext cx="8859720" cy="4983480"/>
          </a:xfrm>
        </p:spPr>
      </p:pic>
      <p:sp>
        <p:nvSpPr>
          <p:cNvPr id="4" name="Footer Placeholder 3"/>
          <p:cNvSpPr>
            <a:spLocks noGrp="1"/>
          </p:cNvSpPr>
          <p:nvPr>
            <p:ph type="ftr" sz="quarter" idx="11"/>
          </p:nvPr>
        </p:nvSpPr>
        <p:spPr/>
        <p:txBody>
          <a:bodyPr/>
          <a:lstStyle/>
          <a:p>
            <a:r>
              <a:rPr lang="en-US"/>
              <a:t>Joe Michael Allen, Univ. of California, Riverside</a:t>
            </a:r>
          </a:p>
        </p:txBody>
      </p:sp>
      <p:sp>
        <p:nvSpPr>
          <p:cNvPr id="5" name="Slide Number Placeholder 4"/>
          <p:cNvSpPr>
            <a:spLocks noGrp="1"/>
          </p:cNvSpPr>
          <p:nvPr>
            <p:ph type="sldNum" sz="quarter" idx="12"/>
          </p:nvPr>
        </p:nvSpPr>
        <p:spPr/>
        <p:txBody>
          <a:bodyPr/>
          <a:lstStyle/>
          <a:p>
            <a:fld id="{739CF591-A014-490A-9D0C-3C6E01451B57}" type="slidenum">
              <a:rPr lang="en-US" smtClean="0"/>
              <a:t>8</a:t>
            </a:fld>
            <a:r>
              <a:rPr lang="en-US" dirty="0"/>
              <a:t> of 13</a:t>
            </a:r>
          </a:p>
        </p:txBody>
      </p:sp>
    </p:spTree>
    <p:extLst>
      <p:ext uri="{BB962C8B-B14F-4D97-AF65-F5344CB8AC3E}">
        <p14:creationId xmlns:p14="http://schemas.microsoft.com/office/powerpoint/2010/main" val="2363323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mute="1">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For-loop game</a:t>
            </a:r>
          </a:p>
        </p:txBody>
      </p:sp>
      <p:sp>
        <p:nvSpPr>
          <p:cNvPr id="4" name="Footer Placeholder 3"/>
          <p:cNvSpPr>
            <a:spLocks noGrp="1"/>
          </p:cNvSpPr>
          <p:nvPr>
            <p:ph type="ftr" sz="quarter" idx="11"/>
          </p:nvPr>
        </p:nvSpPr>
        <p:spPr/>
        <p:txBody>
          <a:bodyPr/>
          <a:lstStyle/>
          <a:p>
            <a:r>
              <a:rPr lang="en-US"/>
              <a:t>Joe Michael Allen, Univ. of California, Riverside</a:t>
            </a:r>
          </a:p>
        </p:txBody>
      </p:sp>
      <p:sp>
        <p:nvSpPr>
          <p:cNvPr id="6" name="Slide Number Placeholder 5"/>
          <p:cNvSpPr>
            <a:spLocks noGrp="1"/>
          </p:cNvSpPr>
          <p:nvPr>
            <p:ph type="sldNum" sz="quarter" idx="12"/>
          </p:nvPr>
        </p:nvSpPr>
        <p:spPr/>
        <p:txBody>
          <a:bodyPr/>
          <a:lstStyle/>
          <a:p>
            <a:fld id="{739CF591-A014-490A-9D0C-3C6E01451B57}" type="slidenum">
              <a:rPr lang="en-US" smtClean="0"/>
              <a:t>9</a:t>
            </a:fld>
            <a:r>
              <a:rPr lang="en-US" dirty="0"/>
              <a:t> of 13</a:t>
            </a:r>
          </a:p>
        </p:txBody>
      </p:sp>
      <p:pic>
        <p:nvPicPr>
          <p:cNvPr id="10" name="ForLoop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6140" y="1372870"/>
            <a:ext cx="8859720" cy="4983480"/>
          </a:xfrm>
        </p:spPr>
      </p:pic>
    </p:spTree>
    <p:extLst>
      <p:ext uri="{BB962C8B-B14F-4D97-AF65-F5344CB8AC3E}">
        <p14:creationId xmlns:p14="http://schemas.microsoft.com/office/powerpoint/2010/main" val="299760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mute="1">
                <p:cTn id="7"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6758</TotalTime>
  <Words>638</Words>
  <Application>Microsoft Office PowerPoint</Application>
  <PresentationFormat>Widescreen</PresentationFormat>
  <Paragraphs>104</Paragraphs>
  <Slides>13</Slides>
  <Notes>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Serious Games for Building Skills in Introductory Algebra and Computer Science Courses</vt:lpstr>
      <vt:lpstr>What are serious games?</vt:lpstr>
      <vt:lpstr>Serious games: taxonomy</vt:lpstr>
      <vt:lpstr>Game playing</vt:lpstr>
      <vt:lpstr>Memory model - short-term to long-term memory</vt:lpstr>
      <vt:lpstr>Solve for x game</vt:lpstr>
      <vt:lpstr>Exponent multiply game</vt:lpstr>
      <vt:lpstr>Interval notation game</vt:lpstr>
      <vt:lpstr>For-loop game</vt:lpstr>
      <vt:lpstr>If/else conditional game</vt:lpstr>
      <vt:lpstr>Future games</vt:lpstr>
      <vt:lpstr>Discussion</vt:lpstr>
      <vt:lpstr>Our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Serious games for building skills in computing and engineering</dc:title>
  <dc:creator>Joe Michael Allen</dc:creator>
  <cp:lastModifiedBy>Joe Michael Allen</cp:lastModifiedBy>
  <cp:revision>43</cp:revision>
  <dcterms:created xsi:type="dcterms:W3CDTF">2017-06-21T17:51:36Z</dcterms:created>
  <dcterms:modified xsi:type="dcterms:W3CDTF">2017-06-26T11:49:18Z</dcterms:modified>
</cp:coreProperties>
</file>