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67" r:id="rId5"/>
    <p:sldId id="270" r:id="rId6"/>
    <p:sldId id="263" r:id="rId7"/>
    <p:sldId id="272" r:id="rId8"/>
    <p:sldId id="264" r:id="rId9"/>
    <p:sldId id="273" r:id="rId10"/>
    <p:sldId id="262" r:id="rId11"/>
    <p:sldId id="271" r:id="rId12"/>
    <p:sldId id="266" r:id="rId13"/>
    <p:sldId id="275" r:id="rId14"/>
    <p:sldId id="268" r:id="rId15"/>
    <p:sldId id="274" r:id="rId16"/>
    <p:sldId id="269" r:id="rId17"/>
    <p:sldId id="276" r:id="rId18"/>
    <p:sldId id="260" r:id="rId19"/>
    <p:sldId id="26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2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FBF39-C956-584C-82C1-5796017DF9F7}" type="datetimeFigureOut">
              <a:rPr lang="en-US" smtClean="0"/>
              <a:t>6/4/14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EDB62-A5FB-8442-B594-95C44F615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957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50E0-ECCB-4D4A-9C94-DF7F53EBDEAD}" type="datetimeFigureOut">
              <a:rPr lang="en-US" smtClean="0"/>
              <a:t>6/4/14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6E5F2-7A33-8843-A776-6D96E2DF1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614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25C2-5133-DB4B-9B66-1E3BC73920CE}" type="datetime1">
              <a:rPr lang="en-US" smtClean="0"/>
              <a:t>6/4/14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99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2070-289C-7543-B9F7-69C96DEE2319}" type="datetime1">
              <a:rPr lang="en-US" smtClean="0"/>
              <a:t>6/4/14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73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5D3D8-D0D5-3746-B781-DE5335C59962}" type="datetime1">
              <a:rPr lang="en-US" smtClean="0"/>
              <a:t>6/4/14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87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53620" y="1126672"/>
            <a:ext cx="3920414" cy="5038045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57534" y="1126672"/>
            <a:ext cx="3920414" cy="5038045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857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E8FAC-3611-7A44-B03C-DA69BB7D5041}" type="datetime1">
              <a:rPr lang="en-US" smtClean="0"/>
              <a:t>6/4/14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5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017C-3EBA-814F-9049-541343D325BB}" type="datetime1">
              <a:rPr lang="en-US" smtClean="0"/>
              <a:t>6/4/14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8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73E9-24C0-6940-8A62-BF7FB3EED783}" type="datetime1">
              <a:rPr lang="en-US" smtClean="0"/>
              <a:t>6/4/14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5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65B6-FD18-F24D-8085-861B3486F1BF}" type="datetime1">
              <a:rPr lang="en-US" smtClean="0"/>
              <a:t>6/4/14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02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EADA-0245-DF48-8007-D098E7BB248F}" type="datetime1">
              <a:rPr lang="en-US" smtClean="0"/>
              <a:t>6/4/14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85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BDB4-722A-9347-879B-6965AE30F620}" type="datetime1">
              <a:rPr lang="en-US" smtClean="0"/>
              <a:t>6/4/14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59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BD223-B5C3-294A-8D64-E92F924E6878}" type="datetime1">
              <a:rPr lang="en-US" smtClean="0"/>
              <a:t>6/4/14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04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20D7-DA6C-324A-A96D-1E66DF4040E8}" type="datetime1">
              <a:rPr lang="en-US" smtClean="0"/>
              <a:t>6/4/14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4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1FB71-4DE3-A34F-84F7-0C4E0D7DA180}" type="datetime1">
              <a:rPr lang="en-US" smtClean="0"/>
              <a:t>6/4/14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72DC0-25AE-034D-AF97-282922127F2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35544" y="6396271"/>
            <a:ext cx="1062439" cy="34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9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3376" y="1241425"/>
            <a:ext cx="5048250" cy="174625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Zyante’s</a:t>
            </a:r>
            <a:r>
              <a:rPr lang="en-US" dirty="0" smtClean="0"/>
              <a:t> </a:t>
            </a:r>
            <a:r>
              <a:rPr lang="en-US" dirty="0" err="1" smtClean="0"/>
              <a:t>zyBooks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Animated Interactive Learning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Frank Vahid</a:t>
            </a:r>
          </a:p>
          <a:p>
            <a:r>
              <a:rPr lang="en-US" dirty="0" smtClean="0"/>
              <a:t>Prof. of Computer Science and Eng.</a:t>
            </a:r>
          </a:p>
          <a:p>
            <a:r>
              <a:rPr lang="en-US" dirty="0" smtClean="0"/>
              <a:t>Univ. of Calif., Riverside</a:t>
            </a:r>
          </a:p>
          <a:p>
            <a:r>
              <a:rPr lang="en-US" dirty="0" err="1" smtClean="0"/>
              <a:t>Zyante</a:t>
            </a:r>
            <a:r>
              <a:rPr lang="en-US" dirty="0" smtClean="0"/>
              <a:t> co-founder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075" y="1054100"/>
            <a:ext cx="32893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03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Animation: “worth 5,000 words”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10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rcRect t="88" b="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8462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Animation: “worth 5,000 words”</a:t>
            </a:r>
            <a:endParaRPr lang="en-US" dirty="0"/>
          </a:p>
        </p:txBody>
      </p:sp>
      <p:pic>
        <p:nvPicPr>
          <p:cNvPr id="5" name="animation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" y="1417638"/>
            <a:ext cx="8542118" cy="4805362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99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Integrated tools/homework: </a:t>
            </a:r>
            <a:br>
              <a:rPr lang="en-US" dirty="0" smtClean="0"/>
            </a:br>
            <a:r>
              <a:rPr lang="en-US" dirty="0" smtClean="0"/>
              <a:t>No “tool shock”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12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t="88" b="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0046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Integrated tools/homework: </a:t>
            </a:r>
            <a:br>
              <a:rPr lang="en-US" dirty="0" smtClean="0"/>
            </a:br>
            <a:r>
              <a:rPr lang="en-US" dirty="0" smtClean="0"/>
              <a:t>No “tool shock”</a:t>
            </a:r>
            <a:endParaRPr lang="en-US" dirty="0"/>
          </a:p>
        </p:txBody>
      </p:sp>
      <p:pic>
        <p:nvPicPr>
          <p:cNvPr id="4" name="homewor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2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Teachers “see” their class</a:t>
            </a:r>
            <a:br>
              <a:rPr lang="en-US" dirty="0" smtClean="0"/>
            </a:br>
            <a:r>
              <a:rPr lang="en-US" dirty="0" smtClean="0"/>
              <a:t>Can configure content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14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t="88" b="88"/>
          <a:stretch>
            <a:fillRect/>
          </a:stretch>
        </p:blipFill>
        <p:spPr>
          <a:xfrm>
            <a:off x="350096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221467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Teachers “see” their class</a:t>
            </a:r>
            <a:br>
              <a:rPr lang="en-US" dirty="0" smtClean="0"/>
            </a:br>
            <a:r>
              <a:rPr lang="en-US" dirty="0" smtClean="0"/>
              <a:t>Can configure content</a:t>
            </a:r>
            <a:endParaRPr lang="en-US" dirty="0"/>
          </a:p>
        </p:txBody>
      </p:sp>
      <p:pic>
        <p:nvPicPr>
          <p:cNvPr id="4" name="instructorporta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35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Users can contribute content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16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t="88" b="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9016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Users can contribute content</a:t>
            </a:r>
            <a:endParaRPr lang="en-US" dirty="0"/>
          </a:p>
        </p:txBody>
      </p:sp>
      <p:pic>
        <p:nvPicPr>
          <p:cNvPr id="4" name="instrAddQuestion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77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88" y="2030615"/>
            <a:ext cx="5365423" cy="3491480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5400" y="279400"/>
            <a:ext cx="9144000" cy="7874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Struck a chord</a:t>
            </a:r>
            <a:br>
              <a:rPr lang="en-US" sz="3200" dirty="0" smtClean="0"/>
            </a:br>
            <a:r>
              <a:rPr lang="en-US" sz="1800" dirty="0" smtClean="0">
                <a:solidFill>
                  <a:srgbClr val="FF6600"/>
                </a:solidFill>
              </a:rPr>
              <a:t>2 NSF SBIR P1 grants, 2 seed rounds (Dec’13, Mar’14)</a:t>
            </a:r>
            <a:endParaRPr lang="en-US" sz="1800" dirty="0">
              <a:solidFill>
                <a:srgbClr val="FF66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9379" y="4759051"/>
            <a:ext cx="76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1univ</a:t>
            </a:r>
            <a:endParaRPr lang="en-US" sz="18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72964" y="4437781"/>
            <a:ext cx="97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3 </a:t>
            </a:r>
            <a:r>
              <a:rPr lang="en-US" sz="18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univs</a:t>
            </a:r>
            <a:endParaRPr lang="en-US" sz="18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50864" y="4136751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en-US" sz="1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univs</a:t>
            </a:r>
            <a:endParaRPr lang="en-US" sz="18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05343" y="3084715"/>
            <a:ext cx="120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40 </a:t>
            </a:r>
            <a:r>
              <a:rPr lang="en-US" sz="18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univs</a:t>
            </a:r>
            <a:endParaRPr lang="en-US" sz="18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566630" y="2985923"/>
            <a:ext cx="1502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# students</a:t>
            </a:r>
            <a:endParaRPr lang="en-US" sz="18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07506" y="1283597"/>
            <a:ext cx="1851579" cy="830997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6600"/>
                </a:solidFill>
                <a:latin typeface="Tahoma" pitchFamily="34" charset="0"/>
                <a:cs typeface="Tahoma" pitchFamily="34" charset="0"/>
              </a:rPr>
              <a:t>Sep’14</a:t>
            </a:r>
          </a:p>
          <a:p>
            <a:pPr algn="ctr"/>
            <a:r>
              <a:rPr lang="en-US" sz="1600" dirty="0" smtClean="0">
                <a:solidFill>
                  <a:srgbClr val="FF6600"/>
                </a:solidFill>
                <a:latin typeface="Tahoma" pitchFamily="34" charset="0"/>
                <a:cs typeface="Tahoma" pitchFamily="34" charset="0"/>
              </a:rPr>
              <a:t>20,000 students</a:t>
            </a:r>
            <a:endParaRPr lang="en-US" sz="1600" dirty="0">
              <a:solidFill>
                <a:srgbClr val="FF6600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en-US" sz="1600" dirty="0" smtClean="0">
                <a:solidFill>
                  <a:srgbClr val="FF6600"/>
                </a:solidFill>
                <a:latin typeface="Tahoma" pitchFamily="34" charset="0"/>
                <a:cs typeface="Tahoma" pitchFamily="34" charset="0"/>
              </a:rPr>
              <a:t>100 </a:t>
            </a:r>
            <a:r>
              <a:rPr lang="en-US" sz="1600" dirty="0" err="1" smtClean="0">
                <a:solidFill>
                  <a:srgbClr val="FF6600"/>
                </a:solidFill>
                <a:latin typeface="Tahoma" pitchFamily="34" charset="0"/>
                <a:cs typeface="Tahoma" pitchFamily="34" charset="0"/>
              </a:rPr>
              <a:t>univs</a:t>
            </a:r>
            <a:r>
              <a:rPr lang="en-US" sz="1600" dirty="0" smtClean="0">
                <a:solidFill>
                  <a:srgbClr val="FF6600"/>
                </a:solidFill>
                <a:latin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73743" y="2114594"/>
            <a:ext cx="113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60 </a:t>
            </a:r>
            <a:r>
              <a:rPr lang="en-US" sz="18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univs</a:t>
            </a:r>
            <a:endParaRPr lang="en-US" sz="18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307" y="5645522"/>
            <a:ext cx="8553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Controlled studies: 2x student engagement, 15%-60% learning outcome improvement – especially </a:t>
            </a:r>
            <a:r>
              <a:rPr lang="en-US" b="1" i="1" dirty="0" smtClean="0"/>
              <a:t>initially-weaker </a:t>
            </a:r>
            <a:r>
              <a:rPr lang="en-US" dirty="0" smtClean="0"/>
              <a:t>students (ASEE’14), cross-semester significantly fewer </a:t>
            </a:r>
            <a:r>
              <a:rPr lang="en-US" dirty="0" err="1" smtClean="0"/>
              <a:t>Fs</a:t>
            </a:r>
            <a:r>
              <a:rPr lang="en-US" dirty="0" smtClean="0"/>
              <a:t>/Ds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559085" y="1066800"/>
            <a:ext cx="2407115" cy="4455295"/>
            <a:chOff x="6559085" y="1066800"/>
            <a:chExt cx="2407115" cy="4455295"/>
          </a:xfrm>
        </p:grpSpPr>
        <p:sp>
          <p:nvSpPr>
            <p:cNvPr id="4" name="Rectangle 3"/>
            <p:cNvSpPr/>
            <p:nvPr/>
          </p:nvSpPr>
          <p:spPr>
            <a:xfrm>
              <a:off x="6578600" y="1066800"/>
              <a:ext cx="2387600" cy="4455295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78600" y="1661283"/>
              <a:ext cx="10704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Tahoma" pitchFamily="34" charset="0"/>
                  <a:cs typeface="Tahoma" pitchFamily="34" charset="0"/>
                </a:rPr>
                <a:t>Prog</a:t>
              </a:r>
              <a:r>
                <a:rPr lang="en-US" sz="1600" dirty="0" smtClean="0">
                  <a:latin typeface="Tahoma" pitchFamily="34" charset="0"/>
                  <a:cs typeface="Tahoma" pitchFamily="34" charset="0"/>
                </a:rPr>
                <a:t>. in C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78600" y="2028112"/>
              <a:ext cx="13689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Tahoma" pitchFamily="34" charset="0"/>
                  <a:cs typeface="Tahoma" pitchFamily="34" charset="0"/>
                </a:rPr>
                <a:t>Prog</a:t>
              </a:r>
              <a:r>
                <a:rPr lang="en-US" sz="1600" dirty="0" smtClean="0">
                  <a:latin typeface="Tahoma" pitchFamily="34" charset="0"/>
                  <a:cs typeface="Tahoma" pitchFamily="34" charset="0"/>
                </a:rPr>
                <a:t>. in C++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78600" y="2394941"/>
              <a:ext cx="16853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Tahoma" pitchFamily="34" charset="0"/>
                  <a:cs typeface="Tahoma" pitchFamily="34" charset="0"/>
                </a:rPr>
                <a:t>Prog</a:t>
              </a:r>
              <a:r>
                <a:rPr lang="en-US" sz="1600" dirty="0" smtClean="0">
                  <a:latin typeface="Tahoma" pitchFamily="34" charset="0"/>
                  <a:cs typeface="Tahoma" pitchFamily="34" charset="0"/>
                </a:rPr>
                <a:t> in Python 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78600" y="2761770"/>
              <a:ext cx="16853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Tahoma" pitchFamily="34" charset="0"/>
                  <a:cs typeface="Tahoma" pitchFamily="34" charset="0"/>
                </a:rPr>
                <a:t>Prog</a:t>
              </a:r>
              <a:r>
                <a:rPr lang="en-US" sz="1600" dirty="0" smtClean="0">
                  <a:latin typeface="Tahoma" pitchFamily="34" charset="0"/>
                  <a:cs typeface="Tahoma" pitchFamily="34" charset="0"/>
                </a:rPr>
                <a:t> in Python 3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78600" y="3128599"/>
              <a:ext cx="13449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Tahoma" pitchFamily="34" charset="0"/>
                  <a:cs typeface="Tahoma" pitchFamily="34" charset="0"/>
                </a:rPr>
                <a:t>Prog</a:t>
              </a:r>
              <a:r>
                <a:rPr lang="en-US" sz="1600" dirty="0" smtClean="0">
                  <a:latin typeface="Tahoma" pitchFamily="34" charset="0"/>
                  <a:cs typeface="Tahoma" pitchFamily="34" charset="0"/>
                </a:rPr>
                <a:t>. in Java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78600" y="3495428"/>
              <a:ext cx="16785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Tahoma" pitchFamily="34" charset="0"/>
                  <a:cs typeface="Tahoma" pitchFamily="34" charset="0"/>
                </a:rPr>
                <a:t>Prog</a:t>
              </a:r>
              <a:r>
                <a:rPr lang="en-US" sz="1600" dirty="0" smtClean="0">
                  <a:latin typeface="Tahoma" pitchFamily="34" charset="0"/>
                  <a:cs typeface="Tahoma" pitchFamily="34" charset="0"/>
                </a:rPr>
                <a:t>. in MATLAB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78600" y="3862257"/>
              <a:ext cx="167886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Tahoma" pitchFamily="34" charset="0"/>
                  <a:cs typeface="Tahoma" pitchFamily="34" charset="0"/>
                </a:rPr>
                <a:t>Prog</a:t>
              </a:r>
              <a:r>
                <a:rPr lang="en-US" sz="1600" dirty="0" smtClean="0">
                  <a:latin typeface="Tahoma" pitchFamily="34" charset="0"/>
                  <a:cs typeface="Tahoma" pitchFamily="34" charset="0"/>
                </a:rPr>
                <a:t>. Embedded</a:t>
              </a:r>
            </a:p>
            <a:p>
              <a:r>
                <a:rPr lang="en-US" sz="1600" dirty="0" smtClean="0">
                  <a:latin typeface="Tahoma" pitchFamily="34" charset="0"/>
                  <a:cs typeface="Tahoma" pitchFamily="34" charset="0"/>
                </a:rPr>
                <a:t>Systems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78600" y="4506083"/>
              <a:ext cx="2117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ahoma" pitchFamily="34" charset="0"/>
                  <a:cs typeface="Tahoma" pitchFamily="34" charset="0"/>
                </a:rPr>
                <a:t>Discrete Mathematics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19529" y="1102370"/>
              <a:ext cx="10080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latin typeface="Tahoma" pitchFamily="34" charset="0"/>
                  <a:cs typeface="Tahoma" pitchFamily="34" charset="0"/>
                </a:rPr>
                <a:t>zyBooks</a:t>
              </a:r>
              <a:endParaRPr lang="en-US" sz="1800" dirty="0" smtClean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559085" y="5027815"/>
              <a:ext cx="1095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>
                  <a:latin typeface="Tahoma" pitchFamily="34" charset="0"/>
                  <a:cs typeface="Tahoma" pitchFamily="34" charset="0"/>
                </a:rPr>
                <a:t>$35-$50 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958471" y="1480639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Also used in UT’s </a:t>
            </a:r>
            <a:r>
              <a:rPr lang="en-US" i="1" dirty="0" err="1" smtClean="0"/>
              <a:t>EdX</a:t>
            </a:r>
            <a:r>
              <a:rPr lang="en-US" i="1" dirty="0" smtClean="0"/>
              <a:t> MOOC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80760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8" grpId="0" animBg="1"/>
      <p:bldP spid="29" grpId="0"/>
      <p:bldP spid="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0"/>
            <a:ext cx="4391262" cy="787400"/>
          </a:xfrm>
        </p:spPr>
        <p:txBody>
          <a:bodyPr/>
          <a:lstStyle/>
          <a:p>
            <a:r>
              <a:rPr lang="en-US" dirty="0" err="1" smtClean="0">
                <a:solidFill>
                  <a:schemeClr val="accent6"/>
                </a:solidFill>
              </a:rPr>
              <a:t>Zyante.com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6" name="Picture 5" descr="Screen Shot 2014-04-18 at 4.54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094"/>
            <a:ext cx="9144000" cy="55797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7250" y="228600"/>
            <a:ext cx="4314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8 new </a:t>
            </a:r>
            <a:r>
              <a:rPr lang="en-US" dirty="0" err="1" smtClean="0"/>
              <a:t>zyBooks</a:t>
            </a:r>
            <a:r>
              <a:rPr lang="en-US" dirty="0" smtClean="0"/>
              <a:t> (</a:t>
            </a:r>
            <a:r>
              <a:rPr lang="en-US" dirty="0" err="1" smtClean="0"/>
              <a:t>inc.</a:t>
            </a:r>
            <a:r>
              <a:rPr lang="en-US" dirty="0" smtClean="0"/>
              <a:t> publisher deals)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</a:t>
            </a:r>
            <a:r>
              <a:rPr lang="en-US" dirty="0" smtClean="0"/>
              <a:t>ore tools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Curated crowdsourcing</a:t>
            </a:r>
          </a:p>
        </p:txBody>
      </p:sp>
    </p:spTree>
    <p:extLst>
      <p:ext uri="{BB962C8B-B14F-4D97-AF65-F5344CB8AC3E}">
        <p14:creationId xmlns:p14="http://schemas.microsoft.com/office/powerpoint/2010/main" val="4238483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730" y="1132006"/>
            <a:ext cx="1536700" cy="170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STEM attrition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292" y="3018825"/>
            <a:ext cx="160020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901" y="1322506"/>
            <a:ext cx="1752600" cy="1320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786" y="1227138"/>
            <a:ext cx="2032000" cy="1524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5740" y="1181478"/>
            <a:ext cx="979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/>
                <a:cs typeface="Arial Black"/>
              </a:rPr>
              <a:t>X</a:t>
            </a:r>
            <a:endParaRPr lang="en-US" sz="9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68345" y="1264146"/>
            <a:ext cx="979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/>
                <a:cs typeface="Arial Black"/>
              </a:rPr>
              <a:t>X</a:t>
            </a:r>
            <a:endParaRPr lang="en-US" sz="9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34168" y="1181478"/>
            <a:ext cx="979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/>
                <a:cs typeface="Arial Black"/>
              </a:rPr>
              <a:t>X</a:t>
            </a:r>
            <a:endParaRPr lang="en-US" sz="9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023" y="3222025"/>
            <a:ext cx="1778000" cy="1333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2730" y="3147344"/>
            <a:ext cx="979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 Black"/>
                <a:cs typeface="Arial Black"/>
              </a:rPr>
              <a:t>X</a:t>
            </a:r>
            <a:endParaRPr lang="en-US" sz="9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5345" y="3018825"/>
            <a:ext cx="2057400" cy="15367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823" y="4744204"/>
            <a:ext cx="2108200" cy="1574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9964" y="4641242"/>
            <a:ext cx="1104900" cy="1651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8453" y="4744204"/>
            <a:ext cx="1854200" cy="1397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3220" y="5022242"/>
            <a:ext cx="1574800" cy="12700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014282" y="2885061"/>
            <a:ext cx="979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 smtClean="0">
                <a:solidFill>
                  <a:srgbClr val="FF0000"/>
                </a:solidFill>
                <a:latin typeface="Arial Black"/>
                <a:cs typeface="Arial Black"/>
              </a:rPr>
              <a:t>X</a:t>
            </a:r>
            <a:endParaRPr lang="en-US" sz="9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02787" y="4641242"/>
            <a:ext cx="979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 smtClean="0">
                <a:solidFill>
                  <a:srgbClr val="FF0000"/>
                </a:solidFill>
                <a:latin typeface="Arial Black"/>
                <a:cs typeface="Arial Black"/>
              </a:rPr>
              <a:t>X</a:t>
            </a:r>
            <a:endParaRPr lang="en-US" sz="9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47574" y="4722582"/>
            <a:ext cx="979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dirty="0" smtClean="0">
                <a:solidFill>
                  <a:srgbClr val="FF0000"/>
                </a:solidFill>
                <a:latin typeface="Arial Black"/>
                <a:cs typeface="Arial Black"/>
              </a:rPr>
              <a:t>X</a:t>
            </a:r>
            <a:endParaRPr lang="en-US" sz="96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64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1"/>
      <p:bldP spid="18" grpId="0"/>
      <p:bldP spid="19" grpId="0"/>
      <p:bldP spid="34" grpId="0"/>
      <p:bldP spid="3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Teaching/learning mismatch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3006" y="1234043"/>
            <a:ext cx="614937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Standard Shoelace Knot</a:t>
            </a:r>
          </a:p>
          <a:p>
            <a:r>
              <a:rPr lang="en-US" sz="1400" dirty="0"/>
              <a:t>Also known as the "Around The Tree" shoelace knot" or simply the "Bowknot", this is probably the most common method for tying shoelaces: Make a loop with one end, wrap the other end around and pull a loop through the "hole" in the middle.</a:t>
            </a:r>
          </a:p>
          <a:p>
            <a:r>
              <a:rPr lang="en-US" sz="1400" b="1" dirty="0"/>
              <a:t>Step 1</a:t>
            </a:r>
            <a:r>
              <a:rPr lang="en-US" sz="1400" b="1" dirty="0" smtClean="0"/>
              <a:t>:</a:t>
            </a:r>
            <a:r>
              <a:rPr lang="en-US" sz="1400" dirty="0" smtClean="0"/>
              <a:t> Tie </a:t>
            </a:r>
            <a:r>
              <a:rPr lang="en-US" sz="1400" dirty="0"/>
              <a:t>a Left-over-Right Starting Knot as shown, then make the right (blue) end into a "loop" by simply doubling it back onto itself.	 </a:t>
            </a:r>
            <a:endParaRPr lang="en-US" sz="1400" dirty="0" smtClean="0"/>
          </a:p>
          <a:p>
            <a:r>
              <a:rPr lang="en-US" sz="1400" b="1" dirty="0" smtClean="0"/>
              <a:t>Step </a:t>
            </a:r>
            <a:r>
              <a:rPr lang="en-US" sz="1400" b="1" dirty="0"/>
              <a:t>2</a:t>
            </a:r>
            <a:r>
              <a:rPr lang="en-US" sz="1400" b="1" dirty="0" smtClean="0"/>
              <a:t>: </a:t>
            </a:r>
            <a:r>
              <a:rPr lang="en-US" sz="1400" dirty="0" smtClean="0"/>
              <a:t>Take </a:t>
            </a:r>
            <a:r>
              <a:rPr lang="en-US" sz="1400" dirty="0"/>
              <a:t>the left (yellow) end and pass it around to the right, going behind the right loop.</a:t>
            </a:r>
          </a:p>
          <a:p>
            <a:r>
              <a:rPr lang="en-US" sz="1400" b="1" dirty="0" smtClean="0"/>
              <a:t>Step 3:</a:t>
            </a:r>
            <a:r>
              <a:rPr lang="en-US" sz="1400" dirty="0" smtClean="0"/>
              <a:t> Continue </a:t>
            </a:r>
            <a:r>
              <a:rPr lang="en-US" sz="1400" dirty="0"/>
              <a:t>the left (yellow) end around the right loop to end up in front.	</a:t>
            </a:r>
            <a:endParaRPr lang="en-US" sz="1400" dirty="0" smtClean="0"/>
          </a:p>
          <a:p>
            <a:r>
              <a:rPr lang="en-US" sz="1400" b="1" dirty="0" smtClean="0"/>
              <a:t>Step 4:</a:t>
            </a:r>
            <a:r>
              <a:rPr lang="en-US" sz="1400" dirty="0" smtClean="0"/>
              <a:t> Start </a:t>
            </a:r>
            <a:r>
              <a:rPr lang="en-US" sz="1400" dirty="0"/>
              <a:t>to feed the left (yellow) lace into the "hole" that has just been made.</a:t>
            </a:r>
          </a:p>
          <a:p>
            <a:r>
              <a:rPr lang="en-US" sz="1400" b="1" dirty="0" smtClean="0"/>
              <a:t>Step 5:</a:t>
            </a:r>
            <a:r>
              <a:rPr lang="en-US" sz="1400" dirty="0" smtClean="0"/>
              <a:t> With </a:t>
            </a:r>
            <a:r>
              <a:rPr lang="en-US" sz="1400" dirty="0"/>
              <a:t>the left (yellow) lace now through the "hole", grab hold of both loops and start to pull the knot tight.	</a:t>
            </a:r>
            <a:r>
              <a:rPr lang="en-US" sz="1400" dirty="0" smtClean="0"/>
              <a:t> </a:t>
            </a:r>
          </a:p>
          <a:p>
            <a:r>
              <a:rPr lang="en-US" sz="1400" b="1" dirty="0" smtClean="0"/>
              <a:t>Step </a:t>
            </a:r>
            <a:r>
              <a:rPr lang="en-US" sz="1400" b="1" dirty="0"/>
              <a:t>6</a:t>
            </a:r>
            <a:r>
              <a:rPr lang="en-US" sz="1400" b="1" dirty="0" smtClean="0"/>
              <a:t>:</a:t>
            </a:r>
            <a:r>
              <a:rPr lang="en-US" sz="1400" dirty="0" smtClean="0"/>
              <a:t> Continue </a:t>
            </a:r>
            <a:r>
              <a:rPr lang="en-US" sz="1400" dirty="0"/>
              <a:t>pulling on the loops until the knot is firmly tied.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86" y="4426188"/>
            <a:ext cx="1310423" cy="8736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109" y="4297191"/>
            <a:ext cx="1503918" cy="10026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609" y="4398103"/>
            <a:ext cx="1333500" cy="901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725" y="5299803"/>
            <a:ext cx="1371600" cy="914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9325" y="5199932"/>
            <a:ext cx="1521407" cy="10142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0732" y="5199932"/>
            <a:ext cx="1222295" cy="10142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86718" y="6214203"/>
            <a:ext cx="24232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800" dirty="0"/>
              <a:t>http://</a:t>
            </a:r>
            <a:r>
              <a:rPr lang="nl-NL" sz="800" dirty="0" err="1"/>
              <a:t>www.fieggen.com</a:t>
            </a:r>
            <a:r>
              <a:rPr lang="nl-NL" sz="800" dirty="0"/>
              <a:t>/</a:t>
            </a:r>
            <a:r>
              <a:rPr lang="nl-NL" sz="800" dirty="0" err="1"/>
              <a:t>shoelace</a:t>
            </a:r>
            <a:r>
              <a:rPr lang="nl-NL" sz="800" dirty="0"/>
              <a:t>/</a:t>
            </a:r>
            <a:r>
              <a:rPr lang="nl-NL" sz="800" dirty="0" err="1"/>
              <a:t>standardknot.htm</a:t>
            </a:r>
            <a:endParaRPr lang="en-US" sz="8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2410" y="1278864"/>
            <a:ext cx="1955800" cy="22987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302376" y="3754486"/>
            <a:ext cx="238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You have to DO it to learn it. </a:t>
            </a:r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3</a:t>
            </a:fld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9800" y="4397306"/>
            <a:ext cx="1997389" cy="128018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108932" y="5633953"/>
            <a:ext cx="3728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 err="1" smtClean="0">
                <a:solidFill>
                  <a:srgbClr val="FF6600"/>
                </a:solidFill>
              </a:rPr>
              <a:t>zyBook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From scratch, for the web</a:t>
            </a:r>
          </a:p>
        </p:txBody>
      </p:sp>
    </p:spTree>
    <p:extLst>
      <p:ext uri="{BB962C8B-B14F-4D97-AF65-F5344CB8AC3E}">
        <p14:creationId xmlns:p14="http://schemas.microsoft.com/office/powerpoint/2010/main" val="906540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zyBook</a:t>
            </a:r>
            <a:r>
              <a:rPr lang="en-US" dirty="0" smtClean="0"/>
              <a:t>: “Less text, more action”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4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t="88" b="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645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zyBook</a:t>
            </a:r>
            <a:r>
              <a:rPr lang="en-US" dirty="0" smtClean="0"/>
              <a:t>: “Less text, more action”</a:t>
            </a:r>
            <a:endParaRPr lang="en-US" dirty="0"/>
          </a:p>
        </p:txBody>
      </p:sp>
      <p:pic>
        <p:nvPicPr>
          <p:cNvPr id="4" name="scrolli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21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Questions: Better than reading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93" y="1291094"/>
            <a:ext cx="83693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4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Questions: Better than reading</a:t>
            </a:r>
            <a:endParaRPr lang="en-US" dirty="0"/>
          </a:p>
        </p:txBody>
      </p:sp>
      <p:pic>
        <p:nvPicPr>
          <p:cNvPr id="5" name="questionset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67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Tools: Master the hard stuff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8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l="30" r="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2427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Tools: Master the hard stuff</a:t>
            </a:r>
            <a:endParaRPr lang="en-US" dirty="0"/>
          </a:p>
        </p:txBody>
      </p:sp>
      <p:pic>
        <p:nvPicPr>
          <p:cNvPr id="4" name="interactiveToo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Frank Vahid, UCR / Zyante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72DC0-25AE-034D-AF97-282922127F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85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2941</TotalTime>
  <Words>468</Words>
  <Application>Microsoft Macintosh PowerPoint</Application>
  <PresentationFormat>On-screen Show (4:3)</PresentationFormat>
  <Paragraphs>100</Paragraphs>
  <Slides>19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Zyante’s zyBooks:  Animated Interactive Learning</vt:lpstr>
      <vt:lpstr>STEM attrition</vt:lpstr>
      <vt:lpstr>Teaching/learning mismatch</vt:lpstr>
      <vt:lpstr>zyBook: “Less text, more action”</vt:lpstr>
      <vt:lpstr>zyBook: “Less text, more action”</vt:lpstr>
      <vt:lpstr>Questions: Better than reading</vt:lpstr>
      <vt:lpstr>Questions: Better than reading</vt:lpstr>
      <vt:lpstr>Tools: Master the hard stuff</vt:lpstr>
      <vt:lpstr>Tools: Master the hard stuff</vt:lpstr>
      <vt:lpstr>Animation: “worth 5,000 words”</vt:lpstr>
      <vt:lpstr>Animation: “worth 5,000 words”</vt:lpstr>
      <vt:lpstr>Integrated tools/homework:  No “tool shock”</vt:lpstr>
      <vt:lpstr>Integrated tools/homework:  No “tool shock”</vt:lpstr>
      <vt:lpstr>Teachers “see” their class Can configure content</vt:lpstr>
      <vt:lpstr>Teachers “see” their class Can configure content</vt:lpstr>
      <vt:lpstr>Users can contribute content</vt:lpstr>
      <vt:lpstr>Users can contribute content</vt:lpstr>
      <vt:lpstr>Struck a chord 2 NSF SBIR P1 grants, 2 seed rounds (Dec’13, Mar’14)</vt:lpstr>
      <vt:lpstr>Zyante.com</vt:lpstr>
    </vt:vector>
  </TitlesOfParts>
  <Company>UC Riverside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Zyante’s zyBooks:  Animated Interactive Learning</dc:title>
  <dc:creator>Frank Vahid</dc:creator>
  <cp:lastModifiedBy>Frank Vahid</cp:lastModifiedBy>
  <cp:revision>61</cp:revision>
  <dcterms:created xsi:type="dcterms:W3CDTF">2014-04-18T22:26:43Z</dcterms:created>
  <dcterms:modified xsi:type="dcterms:W3CDTF">2014-06-05T06:11:21Z</dcterms:modified>
</cp:coreProperties>
</file>