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4v" ContentType="video/unknown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77" r:id="rId4"/>
    <p:sldId id="257" r:id="rId5"/>
    <p:sldId id="273" r:id="rId6"/>
    <p:sldId id="274" r:id="rId7"/>
    <p:sldId id="259" r:id="rId8"/>
    <p:sldId id="260" r:id="rId9"/>
    <p:sldId id="275" r:id="rId10"/>
    <p:sldId id="266" r:id="rId11"/>
    <p:sldId id="267" r:id="rId12"/>
    <p:sldId id="268" r:id="rId13"/>
    <p:sldId id="279" r:id="rId14"/>
    <p:sldId id="280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9245" autoAdjust="0"/>
  </p:normalViewPr>
  <p:slideViewPr>
    <p:cSldViewPr snapToGrid="0">
      <p:cViewPr varScale="1">
        <p:scale>
          <a:sx n="86" d="100"/>
          <a:sy n="86" d="100"/>
        </p:scale>
        <p:origin x="-21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esktop\ASEE%20slides\ECE275%20F12%20vs%20F13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aseline="0" dirty="0" smtClean="0"/>
              <a:t>University of Arizona cross </a:t>
            </a:r>
            <a:r>
              <a:rPr lang="en-US" sz="3000" baseline="0" dirty="0"/>
              <a:t>semester pass rate</a:t>
            </a:r>
          </a:p>
        </c:rich>
      </c:tx>
      <c:layout>
        <c:manualLayout>
          <c:xMode val="edge"/>
          <c:yMode val="edge"/>
          <c:x val="0.0899701883989721"/>
          <c:y val="0.016531407070061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cat>
            <c:strRef>
              <c:f>'Whole class'!$AE$1:$AE$2</c:f>
              <c:strCache>
                <c:ptCount val="2"/>
                <c:pt idx="0">
                  <c:v>Traditional textbook</c:v>
                </c:pt>
                <c:pt idx="1">
                  <c:v>zyBook</c:v>
                </c:pt>
              </c:strCache>
            </c:strRef>
          </c:cat>
          <c:val>
            <c:numRef>
              <c:f>'Whole class'!$AF$1:$AF$2</c:f>
              <c:numCache>
                <c:formatCode>General</c:formatCode>
                <c:ptCount val="2"/>
                <c:pt idx="0">
                  <c:v>78.2</c:v>
                </c:pt>
                <c:pt idx="1">
                  <c:v>85.0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6621896"/>
        <c:axId val="-2135371640"/>
      </c:barChart>
      <c:catAx>
        <c:axId val="-2136621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5371640"/>
        <c:crosses val="autoZero"/>
        <c:auto val="1"/>
        <c:lblAlgn val="ctr"/>
        <c:lblOffset val="100"/>
        <c:noMultiLvlLbl val="0"/>
      </c:catAx>
      <c:valAx>
        <c:axId val="-2135371640"/>
        <c:scaling>
          <c:orientation val="minMax"/>
          <c:max val="10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62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47B82-9C64-469B-8DF8-15CBE2738A70}" type="datetimeFigureOut">
              <a:rPr lang="en-US" smtClean="0"/>
              <a:t>6/15/14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26E4B-F8B3-4007-B0D5-2A5B83F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4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6E4B-F8B3-4007-B0D5-2A5B83F06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powerful features of the web is to distribute info efficiently. That’s how folks have viewed online material; that’s a good feature: don’t have to carry a book and quick to jump around info. However, that’s not dramatically different.</a:t>
            </a:r>
          </a:p>
          <a:p>
            <a:r>
              <a:rPr lang="en-US" dirty="0" smtClean="0"/>
              <a:t>Power of web is interactivity.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6E4B-F8B3-4007-B0D5-2A5B83F06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4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Self-assessment with question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6E4B-F8B3-4007-B0D5-2A5B83F06B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seniors in CS evaluated latest C++ traditional textbooks in English. Both concluded Big C++ was the best.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6E4B-F8B3-4007-B0D5-2A5B83F06B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quote on interactive content: “I can learn by practicing and auto-check the answer right away … the activities are fun and helpful.”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6E4B-F8B3-4007-B0D5-2A5B83F06B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4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this exist… (I’ve asked Adam Koehler for his class stats)</a:t>
            </a:r>
          </a:p>
          <a:p>
            <a:pPr lvl="1"/>
            <a:r>
              <a:rPr lang="en-US" dirty="0" smtClean="0"/>
              <a:t>How many student’s actually purchase textbook?</a:t>
            </a:r>
          </a:p>
          <a:p>
            <a:pPr lvl="2"/>
            <a:r>
              <a:rPr lang="en-US" dirty="0" smtClean="0"/>
              <a:t>UCR – 70% don’t buy textbook</a:t>
            </a:r>
          </a:p>
          <a:p>
            <a:pPr lvl="2"/>
            <a:r>
              <a:rPr lang="en-US" dirty="0" err="1" smtClean="0"/>
              <a:t>Zyante</a:t>
            </a:r>
            <a:r>
              <a:rPr lang="en-US" dirty="0" smtClean="0"/>
              <a:t> – 98% buy </a:t>
            </a:r>
            <a:r>
              <a:rPr lang="en-US" dirty="0" err="1" smtClean="0"/>
              <a:t>zyBook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6E4B-F8B3-4007-B0D5-2A5B83F06B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5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750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60CC-F2C7-42E6-A134-F67B78ECF6E2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EDB3-B8DF-426A-810E-A962F0CB4FA6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D4B4-6D95-4A14-B9B2-85A9ECB5EBD2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7FA-2109-4CC0-8460-B4DBB147EFDA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A6A5-A83C-41B0-8880-E1BBBC2F0F84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3ABA-59F0-473E-BDBA-062541182113}" type="datetime1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E0EE-F039-45A5-96C0-49918544BE77}" type="datetime1">
              <a:rPr lang="en-US" smtClean="0"/>
              <a:t>6/15/14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9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443-4DA2-408D-85FE-9227A86113F8}" type="datetime1">
              <a:rPr lang="en-US" smtClean="0"/>
              <a:t>6/15/14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222-6154-4BCB-9C15-911DFA40B9E1}" type="datetime1">
              <a:rPr lang="en-US" smtClean="0"/>
              <a:t>6/15/14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A6B9-DE51-4EDF-83E5-85C807C14D62}" type="datetime1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3823-447F-4F48-A4E3-882C0411F419}" type="datetime1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38CF-87D7-43D0-B07B-6CD207AB0F0C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9307" y="6356350"/>
            <a:ext cx="5180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 2014 Frank Vahid and Alex </a:t>
            </a:r>
            <a:r>
              <a:rPr lang="en-US" dirty="0" err="1" smtClean="0"/>
              <a:t>Edgcomb</a:t>
            </a:r>
            <a:r>
              <a:rPr lang="en-US" dirty="0" smtClean="0"/>
              <a:t> (UC Riverside / </a:t>
            </a:r>
            <a:r>
              <a:rPr lang="en-US" dirty="0" err="1" smtClean="0"/>
              <a:t>Zyante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F41C-70D2-4527-A602-5E5F70C2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9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3.m4v"/><Relationship Id="rId2" Type="http://schemas.openxmlformats.org/officeDocument/2006/relationships/video" Target="../media/media3.m4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85" y="341242"/>
            <a:ext cx="11599694" cy="1516626"/>
          </a:xfrm>
        </p:spPr>
        <p:txBody>
          <a:bodyPr>
            <a:normAutofit/>
          </a:bodyPr>
          <a:lstStyle/>
          <a:p>
            <a:r>
              <a:rPr lang="en-US" sz="4000" b="1" dirty="0"/>
              <a:t>Effectiveness </a:t>
            </a:r>
            <a:r>
              <a:rPr lang="en-US" sz="4000" b="1" dirty="0" smtClean="0"/>
              <a:t>of Interactive Web-Native Content vs. Online Textbooks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5794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Alex </a:t>
            </a:r>
            <a:r>
              <a:rPr lang="en-US" b="1" dirty="0" err="1" smtClean="0"/>
              <a:t>Edgcomb</a:t>
            </a:r>
            <a:r>
              <a:rPr lang="en-US" b="1" dirty="0" smtClean="0"/>
              <a:t> and Frank Vahid</a:t>
            </a:r>
          </a:p>
          <a:p>
            <a:r>
              <a:rPr lang="en-US" dirty="0" smtClean="0"/>
              <a:t>Dept. of Computer Science and Engineering</a:t>
            </a:r>
          </a:p>
          <a:p>
            <a:r>
              <a:rPr lang="en-US" dirty="0" smtClean="0"/>
              <a:t>University of California, Riverside</a:t>
            </a:r>
          </a:p>
          <a:p>
            <a:r>
              <a:rPr lang="en-US" dirty="0" smtClean="0"/>
              <a:t>Also with </a:t>
            </a:r>
            <a:r>
              <a:rPr lang="en-US" dirty="0" err="1" smtClean="0"/>
              <a:t>Zyante</a:t>
            </a:r>
            <a:r>
              <a:rPr lang="en-US" dirty="0" smtClean="0"/>
              <a:t> Inc. (</a:t>
            </a:r>
            <a:r>
              <a:rPr lang="en-US" dirty="0" err="1" smtClean="0"/>
              <a:t>www.zyante.com</a:t>
            </a:r>
            <a:r>
              <a:rPr lang="en-US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9924" y="6445667"/>
            <a:ext cx="7164518" cy="275808"/>
          </a:xfrm>
        </p:spPr>
        <p:txBody>
          <a:bodyPr/>
          <a:lstStyle/>
          <a:p>
            <a:r>
              <a:rPr lang="en-US" dirty="0" smtClean="0"/>
              <a:t>Copyright © 2014 Frank Vahid and Alex Edgcomb, UC Riverside / </a:t>
            </a:r>
            <a:r>
              <a:rPr lang="en-US" dirty="0" err="1" smtClean="0"/>
              <a:t>Zyante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t="1" r="65" b="48255"/>
          <a:stretch/>
        </p:blipFill>
        <p:spPr>
          <a:xfrm>
            <a:off x="8030093" y="2121449"/>
            <a:ext cx="3807234" cy="2519368"/>
          </a:xfrm>
          <a:prstGeom prst="rect">
            <a:avLst/>
          </a:prstGeom>
        </p:spPr>
      </p:pic>
      <p:pic>
        <p:nvPicPr>
          <p:cNvPr id="8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89"/>
          <a:stretch>
            <a:fillRect/>
          </a:stretch>
        </p:blipFill>
        <p:spPr bwMode="auto">
          <a:xfrm>
            <a:off x="536859" y="2167688"/>
            <a:ext cx="4417526" cy="24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5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activity completion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10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9602" r="1168" b="1891"/>
          <a:stretch/>
        </p:blipFill>
        <p:spPr>
          <a:xfrm>
            <a:off x="2360808" y="1429110"/>
            <a:ext cx="7545347" cy="4657300"/>
          </a:xfrm>
        </p:spPr>
      </p:pic>
      <p:sp>
        <p:nvSpPr>
          <p:cNvPr id="8" name="TextBox 7"/>
          <p:cNvSpPr txBox="1"/>
          <p:nvPr/>
        </p:nvSpPr>
        <p:spPr>
          <a:xfrm>
            <a:off x="8398444" y="4169026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55%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79" y="4461414"/>
            <a:ext cx="291653" cy="3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Zyante</a:t>
            </a:r>
            <a:r>
              <a:rPr lang="en-US" dirty="0" smtClean="0"/>
              <a:t> in 100 schools, 20k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00" y="1825625"/>
            <a:ext cx="10515600" cy="1815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182,000+ interactive tools used</a:t>
            </a:r>
          </a:p>
          <a:p>
            <a:r>
              <a:rPr lang="en-US" sz="3200" dirty="0" smtClean="0"/>
              <a:t>460,000+ animations viewed</a:t>
            </a:r>
          </a:p>
          <a:p>
            <a:r>
              <a:rPr lang="en-US" sz="3200" dirty="0" smtClean="0"/>
              <a:t>9,094,000+ questions answered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11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40" y="3775912"/>
            <a:ext cx="4108557" cy="1289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8275" y="5449362"/>
            <a:ext cx="821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Professor formed </a:t>
            </a:r>
            <a:r>
              <a:rPr lang="en-US" sz="2800" dirty="0" smtClean="0"/>
              <a:t>company. Materials </a:t>
            </a:r>
            <a:r>
              <a:rPr lang="en-US" sz="2800" dirty="0"/>
              <a:t>released in </a:t>
            </a:r>
            <a:r>
              <a:rPr lang="en-US" sz="2800" dirty="0" smtClean="0"/>
              <a:t>2013.</a:t>
            </a:r>
            <a:endParaRPr lang="en-US" sz="2800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9602" r="1168" b="1891"/>
          <a:stretch/>
        </p:blipFill>
        <p:spPr>
          <a:xfrm>
            <a:off x="6280686" y="1825625"/>
            <a:ext cx="5253899" cy="32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4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Is interactive content effective?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12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" r="189" b="32066"/>
          <a:stretch/>
        </p:blipFill>
        <p:spPr>
          <a:xfrm>
            <a:off x="520985" y="1870075"/>
            <a:ext cx="4951358" cy="4306888"/>
          </a:xfrm>
          <a:prstGeom prst="rect">
            <a:avLst/>
          </a:prstGeom>
        </p:spPr>
      </p:pic>
      <p:pic>
        <p:nvPicPr>
          <p:cNvPr id="7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89"/>
          <a:stretch>
            <a:fillRect/>
          </a:stretch>
        </p:blipFill>
        <p:spPr bwMode="auto">
          <a:xfrm>
            <a:off x="5642327" y="2307431"/>
            <a:ext cx="6051186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962" y="1285299"/>
            <a:ext cx="451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Traditional static textbook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25721" y="1285299"/>
            <a:ext cx="388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Interactive web native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45803" y="1285298"/>
            <a:ext cx="633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246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static textbook w/ easy-to-use 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13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1027" name="Picture 3" descr="staticWebContentPlusT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0467"/>
            <a:ext cx="10515600" cy="37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0934" y="1225204"/>
            <a:ext cx="727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Big C++,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 by Cay </a:t>
            </a:r>
            <a:r>
              <a:rPr lang="en-US" sz="2400" dirty="0" err="1" smtClean="0"/>
              <a:t>Horstmann</a:t>
            </a:r>
            <a:r>
              <a:rPr lang="en-US" sz="2400" dirty="0" smtClean="0"/>
              <a:t> and Timothy Budd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28407" y="1803428"/>
            <a:ext cx="197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1,236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411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Interactive web-native content:</a:t>
            </a:r>
            <a:br>
              <a:rPr lang="en-US" dirty="0" smtClean="0"/>
            </a:br>
            <a:r>
              <a:rPr lang="en-US" dirty="0" err="1" smtClean="0"/>
              <a:t>Zyante’s</a:t>
            </a:r>
            <a:r>
              <a:rPr lang="en-US" dirty="0" smtClean="0"/>
              <a:t> Programming In C++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14</a:t>
            </a:fld>
            <a:r>
              <a:rPr lang="en-US" dirty="0" smtClean="0"/>
              <a:t> of 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6747" y="1614167"/>
            <a:ext cx="9058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769 </a:t>
            </a:r>
            <a:r>
              <a:rPr lang="en-US" sz="2400" dirty="0" smtClean="0"/>
              <a:t>words, 1 </a:t>
            </a:r>
            <a:r>
              <a:rPr lang="en-US" sz="2400" dirty="0"/>
              <a:t>animation, 3 </a:t>
            </a:r>
            <a:r>
              <a:rPr lang="en-US" sz="2400" dirty="0" smtClean="0"/>
              <a:t>programming </a:t>
            </a:r>
            <a:r>
              <a:rPr lang="en-US" sz="2400" dirty="0"/>
              <a:t>exercises, and 3 questions </a:t>
            </a:r>
            <a:r>
              <a:rPr lang="en-US" sz="2400" dirty="0" smtClean="0"/>
              <a:t>sets</a:t>
            </a:r>
            <a:endParaRPr lang="en-US" sz="2400" dirty="0"/>
          </a:p>
        </p:txBody>
      </p:sp>
      <p:pic>
        <p:nvPicPr>
          <p:cNvPr id="2050" name="Picture 2" descr="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5" y="2205276"/>
            <a:ext cx="5343307" cy="39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nteractiveQuestio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62" y="2569418"/>
            <a:ext cx="5719762" cy="3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8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2983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136 participants</a:t>
            </a:r>
          </a:p>
          <a:p>
            <a:pPr lvl="1"/>
            <a:r>
              <a:rPr lang="en-US" dirty="0" smtClean="0"/>
              <a:t>72% freshmen</a:t>
            </a:r>
          </a:p>
          <a:p>
            <a:pPr lvl="1"/>
            <a:r>
              <a:rPr lang="en-US" dirty="0" smtClean="0"/>
              <a:t>79% engineers</a:t>
            </a:r>
          </a:p>
          <a:p>
            <a:pPr lvl="1"/>
            <a:r>
              <a:rPr lang="en-US" dirty="0"/>
              <a:t>Work as long as like</a:t>
            </a:r>
          </a:p>
          <a:p>
            <a:pPr lvl="1"/>
            <a:r>
              <a:rPr lang="en-US" dirty="0"/>
              <a:t>Work </a:t>
            </a:r>
            <a:r>
              <a:rPr lang="en-US" dirty="0" smtClean="0"/>
              <a:t>alone</a:t>
            </a:r>
          </a:p>
          <a:p>
            <a:r>
              <a:rPr lang="en-US" dirty="0"/>
              <a:t>Pre-lesson quiz, </a:t>
            </a:r>
            <a:r>
              <a:rPr lang="en-US" dirty="0" smtClean="0"/>
              <a:t>lesson on basic output in C++,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then post-lesson </a:t>
            </a:r>
            <a:r>
              <a:rPr lang="en-US" dirty="0" smtClean="0"/>
              <a:t>quiz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15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1026" name="Picture 2" descr="postLesson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37" y="1547446"/>
            <a:ext cx="7770725" cy="480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6639" y="1147336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Post-lesson quiz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119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Results: Interactive vs. static content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7" y="1254216"/>
            <a:ext cx="5189593" cy="4105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0" y="1254217"/>
            <a:ext cx="5178806" cy="4105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49044" y="2429846"/>
            <a:ext cx="15794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64% better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(p-value &lt; 0.001)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9899" y="2669479"/>
            <a:ext cx="15794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16% better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(p-value = 0.016)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16</a:t>
            </a:fld>
            <a:r>
              <a:rPr lang="en-US" dirty="0" smtClean="0"/>
              <a:t> of 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9974" y="320610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(68)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70089" y="349410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(60)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30518" y="321782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50633" y="350582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3993" y="5402242"/>
            <a:ext cx="8224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Students chose to spend more time (p-value &lt; 0.001) with interactive (17.5 </a:t>
            </a:r>
            <a:r>
              <a:rPr lang="en-US" sz="2800" dirty="0" err="1" smtClean="0"/>
              <a:t>mins</a:t>
            </a:r>
            <a:r>
              <a:rPr lang="en-US" sz="2800" dirty="0" smtClean="0"/>
              <a:t>) than static (9.4 </a:t>
            </a:r>
            <a:r>
              <a:rPr lang="en-US" sz="2800" dirty="0" err="1" smtClean="0"/>
              <a:t>mins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451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Further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17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7990" r="874" b="4602"/>
          <a:stretch/>
        </p:blipFill>
        <p:spPr>
          <a:xfrm>
            <a:off x="5320146" y="1935190"/>
            <a:ext cx="6531886" cy="4421159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15083"/>
              </p:ext>
            </p:extLst>
          </p:nvPr>
        </p:nvGraphicFramePr>
        <p:xfrm>
          <a:off x="714895" y="1126374"/>
          <a:ext cx="4871258" cy="460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425" y="5619404"/>
            <a:ext cx="10854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Zyante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56652" y="5619404"/>
            <a:ext cx="1625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Traditional</a:t>
            </a:r>
          </a:p>
          <a:p>
            <a:pPr algn="ctr"/>
            <a:r>
              <a:rPr lang="en-US" sz="2600" dirty="0" smtClean="0"/>
              <a:t>textbook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453263" y="2345444"/>
            <a:ext cx="3552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8.6% more students pass</a:t>
            </a:r>
          </a:p>
          <a:p>
            <a:pPr algn="ctr"/>
            <a:r>
              <a:rPr lang="en-US" dirty="0" smtClean="0"/>
              <a:t>(p-value = 0.08)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1013" y="632729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(124)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4743" y="598701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(133)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5409" y="496159"/>
            <a:ext cx="35662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UCR book purchase rate:</a:t>
            </a:r>
          </a:p>
          <a:p>
            <a:r>
              <a:rPr lang="en-US" sz="2400" dirty="0" smtClean="0"/>
              <a:t>70% buy required textbook</a:t>
            </a:r>
          </a:p>
          <a:p>
            <a:r>
              <a:rPr lang="en-US" sz="2400" dirty="0" smtClean="0"/>
              <a:t>98% buy required </a:t>
            </a:r>
            <a:r>
              <a:rPr lang="en-US" sz="2400" dirty="0" err="1" smtClean="0"/>
              <a:t>zyBook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062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60" y="1260100"/>
            <a:ext cx="10515600" cy="18077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Porting </a:t>
            </a:r>
            <a:r>
              <a:rPr lang="en-US" sz="2400" dirty="0"/>
              <a:t>paper textbooks to electronic form, even with some additional tool support, may be a poor </a:t>
            </a:r>
            <a:r>
              <a:rPr lang="en-US" sz="2400" dirty="0" smtClean="0"/>
              <a:t>approach</a:t>
            </a:r>
          </a:p>
          <a:p>
            <a:r>
              <a:rPr lang="en-US" sz="2400" dirty="0" smtClean="0"/>
              <a:t>Writing </a:t>
            </a:r>
            <a:r>
              <a:rPr lang="en-US" sz="2400" dirty="0"/>
              <a:t>new material natively for the web, using less text and </a:t>
            </a:r>
            <a:r>
              <a:rPr lang="en-US" sz="2400" dirty="0" smtClean="0"/>
              <a:t>more </a:t>
            </a:r>
            <a:r>
              <a:rPr lang="en-US" sz="2400" dirty="0"/>
              <a:t>interactive items, may enable higher learner engagement and more-effective </a:t>
            </a:r>
            <a:r>
              <a:rPr lang="en-US" sz="2400" dirty="0" smtClean="0"/>
              <a:t>learning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18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3074" name="Picture 2" descr="interactiveQuestion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3962"/>
            <a:ext cx="6072054" cy="270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66" y="3192087"/>
            <a:ext cx="4245034" cy="29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12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Screen shot 2013-04-12 at 3.2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51" y="1301611"/>
            <a:ext cx="3695700" cy="51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use of the web: e-books and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2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2829042"/>
            <a:ext cx="35671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24300" y="-958734"/>
            <a:ext cx="41973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00" b="1" dirty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9" name="Isosceles Triangle 10"/>
          <p:cNvSpPr>
            <a:spLocks noChangeArrowheads="1"/>
          </p:cNvSpPr>
          <p:nvPr/>
        </p:nvSpPr>
        <p:spPr bwMode="auto">
          <a:xfrm rot="5400000">
            <a:off x="7391939" y="3744913"/>
            <a:ext cx="592137" cy="55721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4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Interactive tools </a:t>
            </a:r>
            <a:r>
              <a:rPr lang="en-US" dirty="0" smtClean="0"/>
              <a:t>teach key </a:t>
            </a:r>
            <a:r>
              <a:rPr lang="en-US" dirty="0"/>
              <a:t>topics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64503"/>
            <a:ext cx="10515600" cy="42080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3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8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Interactive tools teach key topics</a:t>
            </a:r>
          </a:p>
        </p:txBody>
      </p:sp>
      <p:pic>
        <p:nvPicPr>
          <p:cNvPr id="8" name="interactiveTool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5425" y="1415931"/>
            <a:ext cx="8504673" cy="47837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</a:t>
            </a:r>
            <a:r>
              <a:rPr lang="en-US" dirty="0" err="1" smtClean="0"/>
              <a:t>Vahid</a:t>
            </a:r>
            <a:r>
              <a:rPr lang="en-US" dirty="0" smtClean="0"/>
              <a:t> and Alex Edgcomb, UC Riverside.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4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7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5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61" y="175259"/>
            <a:ext cx="8703078" cy="59986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9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6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7" y="409921"/>
            <a:ext cx="8825345" cy="56997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66749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Self-assess with embedded question sets</a:t>
            </a:r>
            <a:endParaRPr lang="en-US" dirty="0"/>
          </a:p>
        </p:txBody>
      </p:sp>
      <p:pic>
        <p:nvPicPr>
          <p:cNvPr id="6" name="questionse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8089" y="1155784"/>
            <a:ext cx="9075821" cy="51050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</a:t>
            </a:r>
            <a:r>
              <a:rPr lang="en-US" dirty="0" err="1" smtClean="0"/>
              <a:t>Vahid</a:t>
            </a:r>
            <a:r>
              <a:rPr lang="en-US" dirty="0" smtClean="0"/>
              <a:t> and Alex Edgcomb, UC Riverside.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7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0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Visualize the hard concepts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Frank Vahid and Alex </a:t>
            </a:r>
            <a:r>
              <a:rPr lang="en-US" dirty="0" err="1"/>
              <a:t>Edgcomb</a:t>
            </a:r>
            <a:r>
              <a:rPr lang="en-US" dirty="0"/>
              <a:t> (UC Riverside / </a:t>
            </a:r>
            <a:r>
              <a:rPr lang="en-US" dirty="0" err="1"/>
              <a:t>Zyante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8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89"/>
          <a:stretch>
            <a:fillRect/>
          </a:stretch>
        </p:blipFill>
        <p:spPr bwMode="auto">
          <a:xfrm>
            <a:off x="838200" y="1155784"/>
            <a:ext cx="10515600" cy="50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6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Frank </a:t>
            </a:r>
            <a:r>
              <a:rPr lang="en-US" dirty="0" err="1" smtClean="0"/>
              <a:t>Vahid</a:t>
            </a:r>
            <a:r>
              <a:rPr lang="en-US" dirty="0" smtClean="0"/>
              <a:t> and Alex Edgcomb, UC Riverside.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F41C-70D2-4527-A602-5E5F70C20CD3}" type="slidenum">
              <a:rPr lang="en-US" smtClean="0"/>
              <a:t>9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9" name="animations - Broadband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757" y="989059"/>
            <a:ext cx="9701916" cy="54572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Visualize the hard concepts</a:t>
            </a:r>
          </a:p>
        </p:txBody>
      </p:sp>
    </p:spTree>
    <p:extLst>
      <p:ext uri="{BB962C8B-B14F-4D97-AF65-F5344CB8AC3E}">
        <p14:creationId xmlns:p14="http://schemas.microsoft.com/office/powerpoint/2010/main" val="220006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823</Words>
  <Application>Microsoft Macintosh PowerPoint</Application>
  <PresentationFormat>Custom</PresentationFormat>
  <Paragraphs>112</Paragraphs>
  <Slides>18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Effectiveness of Interactive Web-Native Content vs. Online Textbooks</vt:lpstr>
      <vt:lpstr>Traditional use of the web: e-books and video</vt:lpstr>
      <vt:lpstr>Interactive tools teach key topics</vt:lpstr>
      <vt:lpstr>Interactive tools teach key topics</vt:lpstr>
      <vt:lpstr>PowerPoint Presentation</vt:lpstr>
      <vt:lpstr>PowerPoint Presentation</vt:lpstr>
      <vt:lpstr>Self-assess with embedded question sets</vt:lpstr>
      <vt:lpstr>Visualize the hard concepts</vt:lpstr>
      <vt:lpstr>Visualize the hard concepts</vt:lpstr>
      <vt:lpstr>Student activity completion</vt:lpstr>
      <vt:lpstr>Zyante in 100 schools, 20k students</vt:lpstr>
      <vt:lpstr>Is interactive content effective?</vt:lpstr>
      <vt:lpstr>Traditional static textbook w/ easy-to-use IDE</vt:lpstr>
      <vt:lpstr>Interactive web-native content: Zyante’s Programming In C++</vt:lpstr>
      <vt:lpstr>Experimental setup</vt:lpstr>
      <vt:lpstr>Results: Interactive vs. static content</vt:lpstr>
      <vt:lpstr>Further analysis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Online Textbooks vs. Interactive Web-Native Content</dc:title>
  <dc:creator>Alex Edgcomb</dc:creator>
  <cp:lastModifiedBy>Frank Vahid</cp:lastModifiedBy>
  <cp:revision>54</cp:revision>
  <dcterms:created xsi:type="dcterms:W3CDTF">2014-06-11T17:46:19Z</dcterms:created>
  <dcterms:modified xsi:type="dcterms:W3CDTF">2014-06-16T04:26:56Z</dcterms:modified>
</cp:coreProperties>
</file>