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</p:sldMasterIdLst>
  <p:notesMasterIdLst>
    <p:notesMasterId r:id="rId25"/>
  </p:notesMasterIdLst>
  <p:handoutMasterIdLst>
    <p:handoutMasterId r:id="rId26"/>
  </p:handoutMasterIdLst>
  <p:sldIdLst>
    <p:sldId id="281" r:id="rId2"/>
    <p:sldId id="313" r:id="rId3"/>
    <p:sldId id="312" r:id="rId4"/>
    <p:sldId id="314" r:id="rId5"/>
    <p:sldId id="311" r:id="rId6"/>
    <p:sldId id="296" r:id="rId7"/>
    <p:sldId id="301" r:id="rId8"/>
    <p:sldId id="297" r:id="rId9"/>
    <p:sldId id="298" r:id="rId10"/>
    <p:sldId id="300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289" r:id="rId20"/>
    <p:sldId id="310" r:id="rId21"/>
    <p:sldId id="290" r:id="rId22"/>
    <p:sldId id="292" r:id="rId23"/>
    <p:sldId id="29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slide" id="{8CC0080B-C886-49F8-8514-E55598B8F50C}">
          <p14:sldIdLst>
            <p14:sldId id="281"/>
            <p14:sldId id="313"/>
            <p14:sldId id="312"/>
            <p14:sldId id="314"/>
            <p14:sldId id="311"/>
            <p14:sldId id="296"/>
            <p14:sldId id="301"/>
            <p14:sldId id="297"/>
            <p14:sldId id="298"/>
            <p14:sldId id="300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289"/>
            <p14:sldId id="310"/>
            <p14:sldId id="290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88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5" autoAdjust="0"/>
    <p:restoredTop sz="92830" autoAdjust="0"/>
  </p:normalViewPr>
  <p:slideViewPr>
    <p:cSldViewPr snapToGrid="0">
      <p:cViewPr>
        <p:scale>
          <a:sx n="98" d="100"/>
          <a:sy n="98" d="100"/>
        </p:scale>
        <p:origin x="14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alexedgcomb:Desktop:crossSemesterClassGrad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Sheet1!$B$1:$C$1</c:f>
              <c:strCache>
                <c:ptCount val="2"/>
                <c:pt idx="0">
                  <c:v>zyBook</c:v>
                </c:pt>
                <c:pt idx="1">
                  <c:v>Traditional</c:v>
                </c:pt>
              </c:strCache>
            </c:strRef>
          </c:cat>
          <c:val>
            <c:numRef>
              <c:f>Sheet1!$B$2:$C$2</c:f>
              <c:numCache>
                <c:formatCode>0.0%</c:formatCode>
                <c:ptCount val="2"/>
                <c:pt idx="0">
                  <c:v>0.0550887021475257</c:v>
                </c:pt>
                <c:pt idx="1">
                  <c:v>0.0766590389016018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cat>
            <c:strRef>
              <c:f>Sheet1!$B$1:$C$1</c:f>
              <c:strCache>
                <c:ptCount val="2"/>
                <c:pt idx="0">
                  <c:v>zyBook</c:v>
                </c:pt>
                <c:pt idx="1">
                  <c:v>Traditional</c:v>
                </c:pt>
              </c:strCache>
            </c:strRef>
          </c:cat>
          <c:val>
            <c:numRef>
              <c:f>Sheet1!$B$3:$C$3</c:f>
              <c:numCache>
                <c:formatCode>0.0%</c:formatCode>
                <c:ptCount val="2"/>
                <c:pt idx="0">
                  <c:v>0.0532212885154062</c:v>
                </c:pt>
                <c:pt idx="1">
                  <c:v>0.0675057208237986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Sheet1!$B$1:$C$1</c:f>
              <c:strCache>
                <c:ptCount val="2"/>
                <c:pt idx="0">
                  <c:v>zyBook</c:v>
                </c:pt>
                <c:pt idx="1">
                  <c:v>Traditional</c:v>
                </c:pt>
              </c:strCache>
            </c:strRef>
          </c:cat>
          <c:val>
            <c:numRef>
              <c:f>Sheet1!$B$4:$C$4</c:f>
              <c:numCache>
                <c:formatCode>0.0%</c:formatCode>
                <c:ptCount val="2"/>
                <c:pt idx="0">
                  <c:v>0.119514472455649</c:v>
                </c:pt>
                <c:pt idx="1">
                  <c:v>0.168192219679634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rgbClr val="8BAD47"/>
            </a:solidFill>
          </c:spPr>
          <c:invertIfNegative val="0"/>
          <c:cat>
            <c:strRef>
              <c:f>Sheet1!$B$1:$C$1</c:f>
              <c:strCache>
                <c:ptCount val="2"/>
                <c:pt idx="0">
                  <c:v>zyBook</c:v>
                </c:pt>
                <c:pt idx="1">
                  <c:v>Traditional</c:v>
                </c:pt>
              </c:strCache>
            </c:strRef>
          </c:cat>
          <c:val>
            <c:numRef>
              <c:f>Sheet1!$B$5:$C$5</c:f>
              <c:numCache>
                <c:formatCode>0.0%</c:formatCode>
                <c:ptCount val="2"/>
                <c:pt idx="0">
                  <c:v>0.321195144724556</c:v>
                </c:pt>
                <c:pt idx="1">
                  <c:v>0.398169336384439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Sheet1!$B$1:$C$1</c:f>
              <c:strCache>
                <c:ptCount val="2"/>
                <c:pt idx="0">
                  <c:v>zyBook</c:v>
                </c:pt>
                <c:pt idx="1">
                  <c:v>Traditional</c:v>
                </c:pt>
              </c:strCache>
            </c:strRef>
          </c:cat>
          <c:val>
            <c:numRef>
              <c:f>Sheet1!$B$6:$C$6</c:f>
              <c:numCache>
                <c:formatCode>0.0%</c:formatCode>
                <c:ptCount val="2"/>
                <c:pt idx="0">
                  <c:v>0.450980392156863</c:v>
                </c:pt>
                <c:pt idx="1">
                  <c:v>0.289473684210526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3716304"/>
        <c:axId val="2103719424"/>
      </c:barChart>
      <c:catAx>
        <c:axId val="210371630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103719424"/>
        <c:crosses val="autoZero"/>
        <c:auto val="1"/>
        <c:lblAlgn val="ctr"/>
        <c:lblOffset val="100"/>
        <c:noMultiLvlLbl val="0"/>
      </c:catAx>
      <c:valAx>
        <c:axId val="210371942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1037163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4463422549405"/>
          <c:y val="0.0731142461358997"/>
          <c:w val="0.153314431140793"/>
          <c:h val="0.877253475084567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DDC96-27BA-4E42-81D1-BCA5E8D5DC1A}" type="datetimeFigureOut">
              <a:rPr lang="en-US" smtClean="0"/>
              <a:t>3/9/17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490C3-1D2F-4E89-B83C-E20B5BE42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674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E02C1-A173-4BE2-8E61-BA90B61DC8CF}" type="datetimeFigureOut">
              <a:rPr lang="en-US" smtClean="0"/>
              <a:t>3/9/17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0C712-75CD-4D21-9BD0-019F9D22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398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1994:</a:t>
            </a:r>
            <a:r>
              <a:rPr lang="en-US" baseline="0" dirty="0" smtClean="0"/>
              <a:t> Read before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C712-75CD-4D21-9BD0-019F9D224A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03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Book author tools: text, figures.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Works, but grossly inefficient.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Consider how inefficient for tying shoe. Imagine how inefficient for many subjects, especially in science, engineering, technology, and math.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(Recall an EE prof colleague explaining “PID control” to me, understood every word, really clear. Came home to write it up, completely stuck). 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77D1E-257E-464F-9981-6DC0D655CE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86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C712-75CD-4D21-9BD0-019F9D224A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57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C712-75CD-4D21-9BD0-019F9D224A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98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C712-75CD-4D21-9BD0-019F9D224A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27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C712-75CD-4D21-9BD0-019F9D224A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27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C712-75CD-4D21-9BD0-019F9D224A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38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1-page syllabus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C712-75CD-4D21-9BD0-019F9D224A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6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C712-75CD-4D21-9BD0-019F9D224A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0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C11A-586C-BF4B-8ACE-951D70FB8149}" type="datetime1">
              <a:rPr lang="en-US" smtClean="0"/>
              <a:t>3/9/17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dirty="0" smtClean="0"/>
              <a:t>Copyright</a:t>
            </a:r>
            <a:r>
              <a:rPr lang="en-US" dirty="0" smtClean="0"/>
              <a:t> © 2017 </a:t>
            </a:r>
            <a:r>
              <a:rPr lang="en-US" cap="none" dirty="0" smtClean="0"/>
              <a:t>Frank Vahid and Alex Edgcomb</a:t>
            </a:r>
            <a:r>
              <a:rPr lang="en-US" dirty="0" smtClean="0"/>
              <a:t>, UC </a:t>
            </a:r>
            <a:r>
              <a:rPr lang="en-US" cap="none" dirty="0" smtClean="0"/>
              <a:t>Riverside / zyBooks</a:t>
            </a:r>
            <a:endParaRPr lang="en-US" cap="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549C6-4195-420F-BCE5-CB8A0D700E59}" type="slidenum">
              <a:rPr lang="en-US" smtClean="0"/>
              <a:pPr/>
              <a:t>‹#›</a:t>
            </a:fld>
            <a:r>
              <a:rPr lang="en-US" dirty="0" smtClean="0"/>
              <a:t> of 12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2275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F474-5620-284A-923B-2DC2677FD3EE}" type="datetime1">
              <a:rPr lang="en-US" smtClean="0"/>
              <a:t>3/9/17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cap="none" dirty="0" smtClean="0"/>
              <a:t>Copyright</a:t>
            </a:r>
            <a:r>
              <a:rPr lang="en-US" dirty="0" smtClean="0"/>
              <a:t> © 2017 </a:t>
            </a:r>
            <a:r>
              <a:rPr lang="en-US" cap="none" dirty="0" smtClean="0"/>
              <a:t>Frank </a:t>
            </a:r>
            <a:r>
              <a:rPr lang="en-US" cap="none" dirty="0" err="1" smtClean="0"/>
              <a:t>Vahid</a:t>
            </a:r>
            <a:r>
              <a:rPr lang="en-US" cap="none" dirty="0" smtClean="0"/>
              <a:t> and Alex </a:t>
            </a:r>
            <a:r>
              <a:rPr lang="en-US" cap="none" dirty="0" err="1" smtClean="0"/>
              <a:t>Edgcomb</a:t>
            </a:r>
            <a:r>
              <a:rPr lang="en-US" dirty="0" smtClean="0"/>
              <a:t>, UC </a:t>
            </a:r>
            <a:r>
              <a:rPr lang="en-US" cap="none" dirty="0" smtClean="0"/>
              <a:t>Riverside / </a:t>
            </a:r>
            <a:r>
              <a:rPr lang="en-US" cap="none" dirty="0" err="1" smtClean="0"/>
              <a:t>zyBooks</a:t>
            </a:r>
            <a:endParaRPr lang="en-US" cap="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‹#›</a:t>
            </a:fld>
            <a:r>
              <a:rPr lang="en-US" dirty="0" smtClean="0"/>
              <a:t> of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685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016E-6D4F-824A-B949-E2B9A02FF60C}" type="datetime1">
              <a:rPr lang="en-US" smtClean="0"/>
              <a:t>3/9/17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dirty="0" smtClean="0"/>
              <a:t>Copyright</a:t>
            </a:r>
            <a:r>
              <a:rPr lang="en-US" dirty="0" smtClean="0"/>
              <a:t> © 2017 </a:t>
            </a:r>
            <a:r>
              <a:rPr lang="en-US" cap="none" dirty="0" smtClean="0"/>
              <a:t>Frank Vahid and Alex Edgcomb</a:t>
            </a:r>
            <a:r>
              <a:rPr lang="en-US" dirty="0" smtClean="0"/>
              <a:t>, UC </a:t>
            </a:r>
            <a:r>
              <a:rPr lang="en-US" cap="none" dirty="0" smtClean="0"/>
              <a:t>Riverside / zyBooks</a:t>
            </a:r>
            <a:endParaRPr lang="en-US" cap="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‹#›</a:t>
            </a:fld>
            <a:r>
              <a:rPr lang="en-US" dirty="0" smtClean="0"/>
              <a:t> of 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19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BE71-2897-0E4A-9F4B-8D37E492F7D3}" type="datetime1">
              <a:rPr lang="en-US" smtClean="0"/>
              <a:t>3/9/17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cap="none" dirty="0" smtClean="0"/>
              <a:t>Copyright</a:t>
            </a:r>
            <a:r>
              <a:rPr lang="en-US" dirty="0" smtClean="0"/>
              <a:t> © 2017 </a:t>
            </a:r>
            <a:r>
              <a:rPr lang="en-US" cap="none" dirty="0" smtClean="0"/>
              <a:t>Frank Vahid and Alex Edgcomb</a:t>
            </a:r>
            <a:r>
              <a:rPr lang="en-US" dirty="0" smtClean="0"/>
              <a:t>, UC </a:t>
            </a:r>
            <a:r>
              <a:rPr lang="en-US" cap="none" dirty="0" smtClean="0"/>
              <a:t>Riverside / zyBooks</a:t>
            </a:r>
            <a:endParaRPr lang="en-US" cap="non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‹#›</a:t>
            </a:fld>
            <a:r>
              <a:rPr lang="en-US" dirty="0" smtClean="0"/>
              <a:t> of 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444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860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606731"/>
            <a:ext cx="10058400" cy="42623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4B2FAE0-6466-A641-937F-5214EEB9DCC5}" type="datetime1">
              <a:rPr lang="en-US" smtClean="0"/>
              <a:t>3/9/17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cap="none" dirty="0" smtClean="0"/>
              <a:t>Copyright</a:t>
            </a:r>
            <a:r>
              <a:rPr lang="en-US" dirty="0" smtClean="0"/>
              <a:t> © 2017 </a:t>
            </a:r>
            <a:r>
              <a:rPr lang="en-US" cap="none" dirty="0" smtClean="0"/>
              <a:t>Frank Vahid and Alex Edgcomb</a:t>
            </a:r>
            <a:r>
              <a:rPr lang="en-US" dirty="0" smtClean="0"/>
              <a:t>, UC </a:t>
            </a:r>
            <a:r>
              <a:rPr lang="en-US" cap="none" dirty="0" smtClean="0"/>
              <a:t>Riverside / zyBooks</a:t>
            </a:r>
            <a:endParaRPr lang="en-US" cap="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11549C6-4195-420F-BCE5-CB8A0D700E59}" type="slidenum">
              <a:rPr lang="en-US" smtClean="0"/>
              <a:pPr/>
              <a:t>‹#›</a:t>
            </a:fld>
            <a:r>
              <a:rPr lang="en-US" dirty="0" smtClean="0"/>
              <a:t> of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2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5" r:id="rId3"/>
    <p:sldLayoutId id="2147483716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dirty="0"/>
              <a:t>Copyright</a:t>
            </a:r>
            <a:r>
              <a:rPr lang="en-US" dirty="0"/>
              <a:t> © 2017 </a:t>
            </a:r>
            <a:r>
              <a:rPr lang="en-US" cap="none" dirty="0"/>
              <a:t>Frank Vahid and Alex Edgcomb</a:t>
            </a:r>
            <a:r>
              <a:rPr lang="en-US" dirty="0"/>
              <a:t>, UC </a:t>
            </a:r>
            <a:r>
              <a:rPr lang="en-US" cap="none" dirty="0"/>
              <a:t>Riverside / zyBooks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97279" y="570151"/>
            <a:ext cx="10812843" cy="20554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Getting Students to </a:t>
            </a:r>
            <a:r>
              <a:rPr lang="en-US" sz="4400" dirty="0" smtClean="0"/>
              <a:t>Earnestly</a:t>
            </a:r>
          </a:p>
          <a:p>
            <a:r>
              <a:rPr lang="en-US" sz="4400" dirty="0" smtClean="0"/>
              <a:t>Do Reading, Studying, and Homework in an Introductory Programming Class</a:t>
            </a:r>
            <a:endParaRPr lang="en-US" sz="4400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16280" y="4455620"/>
            <a:ext cx="100584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Alex </a:t>
            </a:r>
            <a:r>
              <a:rPr lang="en-US" dirty="0" smtClean="0"/>
              <a:t>Edgcomb</a:t>
            </a:r>
            <a:r>
              <a:rPr lang="en-US" baseline="30000" dirty="0" smtClean="0"/>
              <a:t>1,2</a:t>
            </a:r>
            <a:r>
              <a:rPr lang="en-US" dirty="0" smtClean="0"/>
              <a:t>, </a:t>
            </a:r>
            <a:r>
              <a:rPr lang="en-US" b="1" dirty="0">
                <a:solidFill>
                  <a:schemeClr val="tx1"/>
                </a:solidFill>
              </a:rPr>
              <a:t>Frank </a:t>
            </a:r>
            <a:r>
              <a:rPr lang="en-US" b="1" dirty="0" smtClean="0">
                <a:solidFill>
                  <a:schemeClr val="tx1"/>
                </a:solidFill>
              </a:rPr>
              <a:t>Vahid</a:t>
            </a:r>
            <a:r>
              <a:rPr lang="en-US" baseline="30000" dirty="0"/>
              <a:t>2</a:t>
            </a:r>
            <a:r>
              <a:rPr lang="en-US" baseline="30000" dirty="0" smtClean="0"/>
              <a:t>,1</a:t>
            </a:r>
            <a:r>
              <a:rPr lang="en-US" dirty="0" smtClean="0"/>
              <a:t>, </a:t>
            </a:r>
            <a:r>
              <a:rPr lang="en-US" dirty="0"/>
              <a:t>Roman </a:t>
            </a:r>
            <a:r>
              <a:rPr lang="en-US" dirty="0" smtClean="0"/>
              <a:t>Lysecky</a:t>
            </a:r>
            <a:r>
              <a:rPr lang="en-US" baseline="30000" dirty="0"/>
              <a:t>3</a:t>
            </a:r>
            <a:r>
              <a:rPr lang="en-US" baseline="30000" dirty="0" smtClean="0"/>
              <a:t>,1</a:t>
            </a:r>
            <a:r>
              <a:rPr lang="en-US" dirty="0" smtClean="0"/>
              <a:t>, </a:t>
            </a:r>
            <a:r>
              <a:rPr lang="en-US" dirty="0"/>
              <a:t>and Susan </a:t>
            </a:r>
            <a:r>
              <a:rPr lang="en-US" dirty="0" smtClean="0"/>
              <a:t>Lysecky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en-US" baseline="30000" dirty="0" smtClean="0"/>
              <a:t>1</a:t>
            </a:r>
            <a:r>
              <a:rPr lang="en-US" dirty="0" smtClean="0"/>
              <a:t>zyBooks, </a:t>
            </a:r>
            <a:r>
              <a:rPr lang="en-US" dirty="0"/>
              <a:t>Los Gatos, California</a:t>
            </a:r>
          </a:p>
          <a:p>
            <a:r>
              <a:rPr lang="en-US" baseline="30000" dirty="0" smtClean="0"/>
              <a:t>2</a:t>
            </a:r>
            <a:r>
              <a:rPr lang="en-US" dirty="0" smtClean="0"/>
              <a:t>Computer </a:t>
            </a:r>
            <a:r>
              <a:rPr lang="en-US" dirty="0"/>
              <a:t>Science and Engineering, University of California, Riverside</a:t>
            </a:r>
          </a:p>
          <a:p>
            <a:r>
              <a:rPr lang="en-US" baseline="30000" dirty="0" smtClean="0"/>
              <a:t>3</a:t>
            </a:r>
            <a:r>
              <a:rPr lang="en-US" dirty="0" smtClean="0"/>
              <a:t>Electrical </a:t>
            </a:r>
            <a:r>
              <a:rPr lang="en-US" dirty="0"/>
              <a:t>and Computer Engineering, University of Arizona</a:t>
            </a:r>
          </a:p>
        </p:txBody>
      </p:sp>
      <p:pic>
        <p:nvPicPr>
          <p:cNvPr id="8" name="Picture 2" descr="https://lh6.googleusercontent.com/8MAKP17-0WnJ5pZyG74z5C5Hgh46gyMJ__nyDEbQffedfDhuIxOQPBmtF9iEn28NFuOIFG2YxG3AazD5GKWH9LAs1qHpSiTji6lCtvJz7LGtiV8TYyou8UY8A1-efzmk3Uf-hiN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1261" y="2961475"/>
            <a:ext cx="5038617" cy="27731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1</a:t>
            </a:fld>
            <a:r>
              <a:rPr lang="en-US" smtClean="0"/>
              <a:t> of 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76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dirty="0"/>
              <a:t>Copyright</a:t>
            </a:r>
            <a:r>
              <a:rPr lang="en-US" dirty="0"/>
              <a:t> © 2017 </a:t>
            </a:r>
            <a:r>
              <a:rPr lang="en-US" cap="none" dirty="0"/>
              <a:t>Frank Vahid and Alex Edgcomb</a:t>
            </a:r>
            <a:r>
              <a:rPr lang="en-US" dirty="0"/>
              <a:t>, UC </a:t>
            </a:r>
            <a:r>
              <a:rPr lang="en-US" cap="none" dirty="0"/>
              <a:t>Riverside / zyBooks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38407"/>
            <a:ext cx="10058400" cy="963056"/>
          </a:xfrm>
        </p:spPr>
        <p:txBody>
          <a:bodyPr/>
          <a:lstStyle/>
          <a:p>
            <a:r>
              <a:rPr lang="en-US" dirty="0" smtClean="0"/>
              <a:t>Short answer: Earnest </a:t>
            </a:r>
            <a:r>
              <a:rPr lang="en-US" dirty="0" err="1" smtClean="0"/>
              <a:t>vs</a:t>
            </a:r>
            <a:r>
              <a:rPr lang="en-US" dirty="0" smtClean="0"/>
              <a:t> not earnest</a:t>
            </a:r>
            <a:endParaRPr lang="en-US" dirty="0"/>
          </a:p>
        </p:txBody>
      </p:sp>
      <p:pic>
        <p:nvPicPr>
          <p:cNvPr id="7" name="Picture 2" descr="https://lh6.googleusercontent.com/8MAKP17-0WnJ5pZyG74z5C5Hgh46gyMJ__nyDEbQffedfDhuIxOQPBmtF9iEn28NFuOIFG2YxG3AazD5GKWH9LAs1qHpSiTji6lCtvJz7LGtiV8TYyou8UY8A1-efzmk3Uf-hiN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9896" y="1230391"/>
            <a:ext cx="6297123" cy="34657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62851" y="1278184"/>
            <a:ext cx="6274168" cy="234477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62851" y="3622957"/>
            <a:ext cx="6274168" cy="9975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453205" y="2265729"/>
            <a:ext cx="14424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Earnest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8452164" y="3939302"/>
            <a:ext cx="21577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Not earnest</a:t>
            </a:r>
            <a:endParaRPr lang="en-US" sz="32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853452" y="3611737"/>
            <a:ext cx="8889792" cy="114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10</a:t>
            </a:fld>
            <a:r>
              <a:rPr lang="en-US" smtClean="0"/>
              <a:t> of 21</a:t>
            </a:r>
            <a:endParaRPr lang="en-US" dirty="0"/>
          </a:p>
        </p:txBody>
      </p:sp>
      <p:pic>
        <p:nvPicPr>
          <p:cNvPr id="15" name="Picture 2" descr="https://lh6.googleusercontent.com/datgNxP606fJskBHH3vfG2Caq0e8ZmElwcAUwbjacQqeTz94jvILG0kKvXc8N4l31SyRFTILj63mSwjp6AtCvoYFPtaSvUcRMUqsrN-p7ozv8x-lJ4T7Rp96yv4Kny99kR29CJX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217" y="5087307"/>
            <a:ext cx="4892370" cy="11521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114401" y="4798401"/>
            <a:ext cx="40935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Highly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earnest: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        80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%-100%</a:t>
            </a:r>
          </a:p>
          <a:p>
            <a:pPr fontAlgn="base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Moderately earnest: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60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%-80%</a:t>
            </a:r>
          </a:p>
          <a:p>
            <a:pPr fontAlgn="base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Moderately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unearnest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 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40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%-60%</a:t>
            </a:r>
          </a:p>
          <a:p>
            <a:pPr fontAlgn="base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Highly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unearnest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	20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%-40%</a:t>
            </a:r>
          </a:p>
          <a:p>
            <a:pPr fontAlgn="base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Cheating the system: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0%  -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231931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378044"/>
            <a:ext cx="7302137" cy="9860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Short answer </a:t>
            </a:r>
            <a:r>
              <a:rPr lang="en-US" dirty="0"/>
              <a:t>q</a:t>
            </a:r>
            <a:r>
              <a:rPr lang="en-US" dirty="0" smtClean="0"/>
              <a:t>uestions: </a:t>
            </a:r>
            <a:br>
              <a:rPr lang="en-US" dirty="0" smtClean="0"/>
            </a:br>
            <a:r>
              <a:rPr lang="en-US" dirty="0" smtClean="0"/>
              <a:t>Most students were earnest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smtClean="0"/>
              <a:t>Copyright</a:t>
            </a:r>
            <a:r>
              <a:rPr lang="en-US" smtClean="0"/>
              <a:t> © 2017 </a:t>
            </a:r>
            <a:r>
              <a:rPr lang="en-US" cap="none" smtClean="0"/>
              <a:t>Frank Vahid and Alex Edgcomb</a:t>
            </a:r>
            <a:r>
              <a:rPr lang="en-US" smtClean="0"/>
              <a:t>, UC </a:t>
            </a:r>
            <a:r>
              <a:rPr lang="en-US" cap="none" smtClean="0"/>
              <a:t>Riverside / zyBooks</a:t>
            </a:r>
            <a:endParaRPr lang="en-US" cap="none" dirty="0"/>
          </a:p>
        </p:txBody>
      </p:sp>
      <p:pic>
        <p:nvPicPr>
          <p:cNvPr id="6" name="Picture 5" descr="EarnestReadHkInIntroCS (3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903" y="1771749"/>
            <a:ext cx="7895037" cy="45385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63237" y="2985175"/>
            <a:ext cx="35283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723 </a:t>
            </a:r>
            <a:r>
              <a:rPr lang="en-US" sz="2800" dirty="0" smtClean="0"/>
              <a:t>students</a:t>
            </a:r>
          </a:p>
          <a:p>
            <a:r>
              <a:rPr lang="en-US" sz="2800" dirty="0" smtClean="0"/>
              <a:t>3 </a:t>
            </a:r>
            <a:r>
              <a:rPr lang="en-US" sz="2800" dirty="0"/>
              <a:t>courses/universities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11</a:t>
            </a:fld>
            <a:r>
              <a:rPr lang="en-US" smtClean="0"/>
              <a:t> of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19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97" y="2319199"/>
            <a:ext cx="4516893" cy="11831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237" y="2270460"/>
            <a:ext cx="4516893" cy="11831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choice: Earnest </a:t>
            </a:r>
            <a:r>
              <a:rPr lang="en-US" dirty="0" err="1" smtClean="0"/>
              <a:t>vs</a:t>
            </a:r>
            <a:r>
              <a:rPr lang="en-US" dirty="0" smtClean="0"/>
              <a:t> not earnest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smtClean="0"/>
              <a:t>Copyright</a:t>
            </a:r>
            <a:r>
              <a:rPr lang="en-US" smtClean="0"/>
              <a:t> © 2017 </a:t>
            </a:r>
            <a:r>
              <a:rPr lang="en-US" cap="none" smtClean="0"/>
              <a:t>Frank Vahid and Alex Edgcomb</a:t>
            </a:r>
            <a:r>
              <a:rPr lang="en-US" smtClean="0"/>
              <a:t>, UC </a:t>
            </a:r>
            <a:r>
              <a:rPr lang="en-US" cap="none" smtClean="0"/>
              <a:t>Riverside / zyBooks</a:t>
            </a:r>
            <a:endParaRPr lang="en-US" cap="non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751"/>
          <a:stretch/>
        </p:blipFill>
        <p:spPr>
          <a:xfrm>
            <a:off x="848502" y="3693024"/>
            <a:ext cx="4547628" cy="1183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20" t="16907" b="1468"/>
          <a:stretch/>
        </p:blipFill>
        <p:spPr>
          <a:xfrm>
            <a:off x="1231190" y="5092486"/>
            <a:ext cx="4535956" cy="11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2969" r="798" b="1886"/>
          <a:stretch/>
        </p:blipFill>
        <p:spPr>
          <a:xfrm>
            <a:off x="6778019" y="2565676"/>
            <a:ext cx="4526192" cy="11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1751"/>
          <a:stretch/>
        </p:blipFill>
        <p:spPr>
          <a:xfrm>
            <a:off x="7117959" y="2821736"/>
            <a:ext cx="4547628" cy="11831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420" t="16907" b="1468"/>
          <a:stretch/>
        </p:blipFill>
        <p:spPr>
          <a:xfrm>
            <a:off x="7396967" y="3391886"/>
            <a:ext cx="4535956" cy="116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86386" y="1755071"/>
            <a:ext cx="34964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Earnest: 3+ seconds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7620650" y="1726060"/>
            <a:ext cx="21577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Not earnest</a:t>
            </a:r>
            <a:endParaRPr lang="en-US" sz="32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6091140" y="1930736"/>
            <a:ext cx="12960" cy="43020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12</a:t>
            </a:fld>
            <a:r>
              <a:rPr lang="en-US" smtClean="0"/>
              <a:t> of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04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choice questions:</a:t>
            </a:r>
            <a:br>
              <a:rPr lang="en-US" dirty="0" smtClean="0"/>
            </a:br>
            <a:r>
              <a:rPr lang="en-US" dirty="0" smtClean="0"/>
              <a:t>Most students were earnest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smtClean="0"/>
              <a:t>Copyright</a:t>
            </a:r>
            <a:r>
              <a:rPr lang="en-US" smtClean="0"/>
              <a:t> © 2017 </a:t>
            </a:r>
            <a:r>
              <a:rPr lang="en-US" cap="none" smtClean="0"/>
              <a:t>Frank Vahid and Alex Edgcomb</a:t>
            </a:r>
            <a:r>
              <a:rPr lang="en-US" smtClean="0"/>
              <a:t>, UC </a:t>
            </a:r>
            <a:r>
              <a:rPr lang="en-US" cap="none" smtClean="0"/>
              <a:t>Riverside / zyBooks</a:t>
            </a:r>
            <a:endParaRPr lang="en-US" cap="none" dirty="0"/>
          </a:p>
        </p:txBody>
      </p:sp>
      <p:pic>
        <p:nvPicPr>
          <p:cNvPr id="6" name="Picture 5" descr="EarnestReadHkInIntroCS (4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95" y="1758532"/>
            <a:ext cx="7907736" cy="45062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63237" y="2985175"/>
            <a:ext cx="35283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723 </a:t>
            </a:r>
            <a:r>
              <a:rPr lang="en-US" sz="2800" dirty="0" smtClean="0"/>
              <a:t>students</a:t>
            </a:r>
          </a:p>
          <a:p>
            <a:r>
              <a:rPr lang="en-US" sz="2800" dirty="0" smtClean="0"/>
              <a:t>3 </a:t>
            </a:r>
            <a:r>
              <a:rPr lang="en-US" sz="2800" dirty="0"/>
              <a:t>courses/universities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13</a:t>
            </a:fld>
            <a:r>
              <a:rPr lang="en-US" smtClean="0"/>
              <a:t> of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21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homework system</a:t>
            </a:r>
            <a:endParaRPr lang="en-US" dirty="0"/>
          </a:p>
        </p:txBody>
      </p:sp>
      <p:pic>
        <p:nvPicPr>
          <p:cNvPr id="6" name="vide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8484" y="1781473"/>
            <a:ext cx="7162942" cy="447728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smtClean="0"/>
              <a:t>Copyright</a:t>
            </a:r>
            <a:r>
              <a:rPr lang="en-US" smtClean="0"/>
              <a:t> © 2017 </a:t>
            </a:r>
            <a:r>
              <a:rPr lang="en-US" cap="none" smtClean="0"/>
              <a:t>Frank Vahid and Alex Edgcomb</a:t>
            </a:r>
            <a:r>
              <a:rPr lang="en-US" smtClean="0"/>
              <a:t>, UC </a:t>
            </a:r>
            <a:r>
              <a:rPr lang="en-US" cap="none" smtClean="0"/>
              <a:t>Riverside / zyBooks</a:t>
            </a:r>
            <a:endParaRPr lang="en-US" cap="non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14</a:t>
            </a:fld>
            <a:r>
              <a:rPr lang="en-US" smtClean="0"/>
              <a:t> of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9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946674" cy="98602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Homeworks</a:t>
            </a:r>
            <a:r>
              <a:rPr lang="en-US" dirty="0" smtClean="0"/>
              <a:t>: Completion rates vs. course points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smtClean="0"/>
              <a:t>Copyright</a:t>
            </a:r>
            <a:r>
              <a:rPr lang="en-US" smtClean="0"/>
              <a:t> © 2017 </a:t>
            </a:r>
            <a:r>
              <a:rPr lang="en-US" cap="none" smtClean="0"/>
              <a:t>Frank Vahid and Alex Edgcomb</a:t>
            </a:r>
            <a:r>
              <a:rPr lang="en-US" smtClean="0"/>
              <a:t>, UC </a:t>
            </a:r>
            <a:r>
              <a:rPr lang="en-US" cap="none" smtClean="0"/>
              <a:t>Riverside / zyBooks</a:t>
            </a:r>
            <a:endParaRPr lang="en-US" cap="none" dirty="0"/>
          </a:p>
        </p:txBody>
      </p:sp>
      <p:pic>
        <p:nvPicPr>
          <p:cNvPr id="3074" name="Picture 2" descr="https://lh3.googleusercontent.com/I86JaUcATj_yWi08ASxFo5z7PM9pb7eho-OPZW1MJwuiPt7jpKSuvQzDjr83RzSQqI1M6oCyNjLbEKPO0hRp_db4eWRp6lGFXTYPGdsAw4dm10p7qlbTJcNDZSznlK4cM-xhmXBZUdK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9" b="2453"/>
          <a:stretch/>
        </p:blipFill>
        <p:spPr bwMode="auto">
          <a:xfrm>
            <a:off x="1332411" y="1737359"/>
            <a:ext cx="7753210" cy="40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45171" y="2722113"/>
            <a:ext cx="2125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11 courses</a:t>
            </a:r>
          </a:p>
          <a:p>
            <a:r>
              <a:rPr lang="en-US" sz="2400" dirty="0" smtClean="0"/>
              <a:t>1,280 </a:t>
            </a:r>
            <a:r>
              <a:rPr lang="en-US" sz="2400" dirty="0"/>
              <a:t>students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15</a:t>
            </a:fld>
            <a:r>
              <a:rPr lang="en-US" smtClean="0"/>
              <a:t> of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03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Programming homework: Most students spend an appropriate amount of time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smtClean="0"/>
              <a:t>Copyright</a:t>
            </a:r>
            <a:r>
              <a:rPr lang="en-US" smtClean="0"/>
              <a:t> © 2017 </a:t>
            </a:r>
            <a:r>
              <a:rPr lang="en-US" cap="none" smtClean="0"/>
              <a:t>Frank Vahid and Alex Edgcomb</a:t>
            </a:r>
            <a:r>
              <a:rPr lang="en-US" smtClean="0"/>
              <a:t>, UC </a:t>
            </a:r>
            <a:r>
              <a:rPr lang="en-US" cap="none" smtClean="0"/>
              <a:t>Riverside / zyBooks</a:t>
            </a:r>
            <a:endParaRPr lang="en-US" cap="none" dirty="0"/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136" y="1872833"/>
            <a:ext cx="6064871" cy="3816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01" y="1801156"/>
            <a:ext cx="3784192" cy="44278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10791" y="5887758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262 students across 16 homework problems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16</a:t>
            </a:fld>
            <a:r>
              <a:rPr lang="en-US" smtClean="0"/>
              <a:t> of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0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 output homework:</a:t>
            </a:r>
            <a:br>
              <a:rPr lang="en-US" dirty="0" smtClean="0"/>
            </a:br>
            <a:r>
              <a:rPr lang="en-US" dirty="0" smtClean="0"/>
              <a:t>Vast majority were earnest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smtClean="0"/>
              <a:t>Copyright</a:t>
            </a:r>
            <a:r>
              <a:rPr lang="en-US" smtClean="0"/>
              <a:t> © 2017 </a:t>
            </a:r>
            <a:r>
              <a:rPr lang="en-US" cap="none" smtClean="0"/>
              <a:t>Frank Vahid and Alex Edgcomb</a:t>
            </a:r>
            <a:r>
              <a:rPr lang="en-US" smtClean="0"/>
              <a:t>, UC </a:t>
            </a:r>
            <a:r>
              <a:rPr lang="en-US" cap="none" smtClean="0"/>
              <a:t>Riverside / zyBooks</a:t>
            </a:r>
            <a:endParaRPr lang="en-US" cap="none" dirty="0"/>
          </a:p>
        </p:txBody>
      </p:sp>
      <p:pic>
        <p:nvPicPr>
          <p:cNvPr id="6" name="Picture 5" descr="EarnestReadHkInIntroCS (6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60" y="1925697"/>
            <a:ext cx="6261100" cy="379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88" y="1814114"/>
            <a:ext cx="3717607" cy="44575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45577" y="5788133"/>
            <a:ext cx="57776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12 </a:t>
            </a:r>
            <a:r>
              <a:rPr lang="en-US" sz="2400" dirty="0" smtClean="0"/>
              <a:t>progressions; 57 levels total; </a:t>
            </a:r>
            <a:r>
              <a:rPr lang="en-US" sz="2400" dirty="0"/>
              <a:t>259 students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17</a:t>
            </a:fld>
            <a:r>
              <a:rPr lang="en-US" smtClean="0"/>
              <a:t> of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14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Earnestness trend throughout material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smtClean="0"/>
              <a:t>Copyright</a:t>
            </a:r>
            <a:r>
              <a:rPr lang="en-US" smtClean="0"/>
              <a:t> © 2017 </a:t>
            </a:r>
            <a:r>
              <a:rPr lang="en-US" cap="none" smtClean="0"/>
              <a:t>Frank Vahid and Alex Edgcomb</a:t>
            </a:r>
            <a:r>
              <a:rPr lang="en-US" smtClean="0"/>
              <a:t>, UC </a:t>
            </a:r>
            <a:r>
              <a:rPr lang="en-US" cap="none" smtClean="0"/>
              <a:t>Riverside / zyBooks</a:t>
            </a:r>
            <a:endParaRPr lang="en-US" cap="none" dirty="0"/>
          </a:p>
        </p:txBody>
      </p:sp>
      <p:pic>
        <p:nvPicPr>
          <p:cNvPr id="6" name="Picture 2" descr="https://lh3.googleusercontent.com/H-7rWe43KiX_dAT6EkiUVuQEgh4vyAOjMUCRN9hGZqomMbQS_iZnf8GYqqPj-1Nx46E_AbByCxuTbmxh6nbgJQL_fqtVz6SMYCR3JE8XJkv-KgXG3tipXGQmJqopL8IUaGLEX04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611" y="1791899"/>
            <a:ext cx="9303156" cy="38912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6558111" y="3474276"/>
            <a:ext cx="406400" cy="526472"/>
          </a:xfrm>
          <a:prstGeom prst="straightConnector1">
            <a:avLst/>
          </a:prstGeom>
          <a:ln w="63500">
            <a:solidFill>
              <a:srgbClr val="5888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306257" y="3292677"/>
            <a:ext cx="447963" cy="563418"/>
          </a:xfrm>
          <a:prstGeom prst="straightConnector1">
            <a:avLst/>
          </a:prstGeom>
          <a:ln w="63500">
            <a:solidFill>
              <a:srgbClr val="5888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047966" y="3167984"/>
            <a:ext cx="258619" cy="332509"/>
          </a:xfrm>
          <a:prstGeom prst="straightConnector1">
            <a:avLst/>
          </a:prstGeom>
          <a:ln w="63500">
            <a:solidFill>
              <a:srgbClr val="5888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18</a:t>
            </a:fld>
            <a:r>
              <a:rPr lang="en-US" smtClean="0"/>
              <a:t> of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31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064" y="1455516"/>
            <a:ext cx="4895850" cy="24860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dirty="0"/>
              <a:t>Copyright</a:t>
            </a:r>
            <a:r>
              <a:rPr lang="en-US" dirty="0"/>
              <a:t> © 2017 </a:t>
            </a:r>
            <a:r>
              <a:rPr lang="en-US" cap="none" dirty="0"/>
              <a:t>Frank Vahid and Alex Edgcomb</a:t>
            </a:r>
            <a:r>
              <a:rPr lang="en-US" dirty="0"/>
              <a:t>, UC </a:t>
            </a:r>
            <a:r>
              <a:rPr lang="en-US" cap="none" dirty="0"/>
              <a:t>Riverside / zyBooks</a:t>
            </a:r>
          </a:p>
        </p:txBody>
      </p:sp>
      <p:pic>
        <p:nvPicPr>
          <p:cNvPr id="6" name="Picture 2" descr="https://lh6.googleusercontent.com/mqHl802uXtGwPGXmScsq5KrWhfnYptwWjegbjzDAVZIdSKiKfHm710iXYfG9WQ_gGh0I5fu6sKGJl4xeXbLNng3m8I6Hmj3LFy7P0-u6dyXmMSSA4Pi7h8lZu0l9j5jFCpCbufl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" y="2244543"/>
            <a:ext cx="5082729" cy="2472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71238"/>
          </a:xfrm>
        </p:spPr>
        <p:txBody>
          <a:bodyPr>
            <a:normAutofit/>
          </a:bodyPr>
          <a:lstStyle/>
          <a:p>
            <a:r>
              <a:rPr lang="en-US" sz="4000" dirty="0"/>
              <a:t>Student earnestness identified </a:t>
            </a:r>
            <a:r>
              <a:rPr lang="en-US" sz="4000" dirty="0" smtClean="0"/>
              <a:t>potential issues</a:t>
            </a:r>
            <a:endParaRPr lang="en-US" sz="4000" dirty="0"/>
          </a:p>
        </p:txBody>
      </p:sp>
      <p:sp>
        <p:nvSpPr>
          <p:cNvPr id="11" name="Oval 10"/>
          <p:cNvSpPr/>
          <p:nvPr/>
        </p:nvSpPr>
        <p:spPr>
          <a:xfrm>
            <a:off x="3747024" y="2813318"/>
            <a:ext cx="1879484" cy="1101012"/>
          </a:xfrm>
          <a:prstGeom prst="ellipse">
            <a:avLst/>
          </a:prstGeom>
          <a:noFill/>
          <a:ln w="44450">
            <a:solidFill>
              <a:srgbClr val="5888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44468" y="1676259"/>
            <a:ext cx="2855735" cy="1904837"/>
          </a:xfrm>
          <a:prstGeom prst="ellipse">
            <a:avLst/>
          </a:prstGeom>
          <a:noFill/>
          <a:ln w="34925">
            <a:solidFill>
              <a:srgbClr val="5888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78796" y="2837486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588824"/>
                </a:solidFill>
              </a:rPr>
              <a:t>?</a:t>
            </a:r>
            <a:endParaRPr lang="en-US" sz="4400" dirty="0">
              <a:solidFill>
                <a:srgbClr val="58882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89783" y="2043415"/>
            <a:ext cx="20573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588824"/>
                </a:solidFill>
              </a:rPr>
              <a:t>Very</a:t>
            </a:r>
          </a:p>
          <a:p>
            <a:r>
              <a:rPr lang="en-US" sz="4400" dirty="0" smtClean="0">
                <a:solidFill>
                  <a:srgbClr val="588824"/>
                </a:solidFill>
              </a:rPr>
              <a:t>detailed</a:t>
            </a:r>
            <a:endParaRPr lang="en-US" sz="4400" dirty="0">
              <a:solidFill>
                <a:srgbClr val="588824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752" y="3858982"/>
            <a:ext cx="5038725" cy="193357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18016" y="4780203"/>
            <a:ext cx="36347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588824"/>
                </a:solidFill>
              </a:rPr>
              <a:t>Learning moment:</a:t>
            </a:r>
          </a:p>
          <a:p>
            <a:r>
              <a:rPr lang="en-US" sz="3600" dirty="0" smtClean="0">
                <a:solidFill>
                  <a:srgbClr val="588824"/>
                </a:solidFill>
              </a:rPr>
              <a:t>Tricky on purpose</a:t>
            </a:r>
            <a:endParaRPr lang="en-US" sz="3600" dirty="0">
              <a:solidFill>
                <a:srgbClr val="588824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061064" y="3941541"/>
            <a:ext cx="4560754" cy="1609532"/>
          </a:xfrm>
          <a:prstGeom prst="ellipse">
            <a:avLst/>
          </a:prstGeom>
          <a:noFill/>
          <a:ln w="34925">
            <a:solidFill>
              <a:srgbClr val="5888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19</a:t>
            </a:fld>
            <a:r>
              <a:rPr lang="en-US" smtClean="0"/>
              <a:t> of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2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21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“Read before class”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smtClean="0"/>
              <a:t>Copyright</a:t>
            </a:r>
            <a:r>
              <a:rPr lang="en-US" smtClean="0"/>
              <a:t> © 2017 </a:t>
            </a:r>
            <a:r>
              <a:rPr lang="en-US" cap="none" smtClean="0"/>
              <a:t>Frank Vahid and Alex Edgcomb</a:t>
            </a:r>
            <a:r>
              <a:rPr lang="en-US" smtClean="0"/>
              <a:t>, UC </a:t>
            </a:r>
            <a:r>
              <a:rPr lang="en-US" cap="none" smtClean="0"/>
              <a:t>Riverside / zyBooks</a:t>
            </a:r>
            <a:endParaRPr lang="en-US" cap="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2</a:t>
            </a:fld>
            <a:r>
              <a:rPr lang="en-US" smtClean="0"/>
              <a:t> of 21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008098"/>
            <a:ext cx="10058400" cy="2623320"/>
          </a:xfrm>
        </p:spPr>
      </p:pic>
    </p:spTree>
    <p:extLst>
      <p:ext uri="{BB962C8B-B14F-4D97-AF65-F5344CB8AC3E}">
        <p14:creationId xmlns:p14="http://schemas.microsoft.com/office/powerpoint/2010/main" val="183475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Authoring high-earnestness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526" y="1446800"/>
            <a:ext cx="4164428" cy="402336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3400" dirty="0" smtClean="0"/>
              <a:t> Efficiency</a:t>
            </a:r>
          </a:p>
          <a:p>
            <a:pPr lvl="1">
              <a:buFont typeface="Wingdings" charset="2"/>
              <a:buChar char="§"/>
            </a:pPr>
            <a:r>
              <a:rPr lang="en-US" sz="3000" dirty="0" smtClean="0"/>
              <a:t> Useful activities</a:t>
            </a:r>
          </a:p>
          <a:p>
            <a:pPr lvl="1">
              <a:buFont typeface="Wingdings" charset="2"/>
              <a:buChar char="§"/>
            </a:pPr>
            <a:r>
              <a:rPr lang="en-US" sz="3000" dirty="0" smtClean="0"/>
              <a:t> Concise text</a:t>
            </a:r>
          </a:p>
          <a:p>
            <a:pPr lvl="1">
              <a:buFont typeface="Wingdings" charset="2"/>
              <a:buChar char="§"/>
            </a:pPr>
            <a:endParaRPr lang="en-US" sz="3000" dirty="0" smtClean="0"/>
          </a:p>
          <a:p>
            <a:pPr>
              <a:buFont typeface="Wingdings" charset="2"/>
              <a:buChar char="§"/>
            </a:pPr>
            <a:r>
              <a:rPr lang="en-US" sz="3400" dirty="0" smtClean="0"/>
              <a:t> Understandability</a:t>
            </a:r>
          </a:p>
          <a:p>
            <a:pPr lvl="1">
              <a:buFont typeface="Wingdings" charset="2"/>
              <a:buChar char="§"/>
            </a:pPr>
            <a:r>
              <a:rPr lang="en-US" sz="3000" dirty="0" smtClean="0"/>
              <a:t> Proper “tool” choice</a:t>
            </a:r>
          </a:p>
          <a:p>
            <a:pPr lvl="1">
              <a:buFont typeface="Wingdings" charset="2"/>
              <a:buChar char="§"/>
            </a:pPr>
            <a:r>
              <a:rPr lang="en-US" sz="3000" dirty="0" smtClean="0"/>
              <a:t> Small steps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smtClean="0"/>
              <a:t>Copyright</a:t>
            </a:r>
            <a:r>
              <a:rPr lang="en-US" smtClean="0"/>
              <a:t> © 2017 </a:t>
            </a:r>
            <a:r>
              <a:rPr lang="en-US" cap="none" smtClean="0"/>
              <a:t>Frank Vahid and Alex Edgcomb</a:t>
            </a:r>
            <a:r>
              <a:rPr lang="en-US" smtClean="0"/>
              <a:t>, UC </a:t>
            </a:r>
            <a:r>
              <a:rPr lang="en-US" cap="none" smtClean="0"/>
              <a:t>Riverside / zyBooks</a:t>
            </a:r>
            <a:endParaRPr lang="en-US" cap="none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261708" y="1497647"/>
            <a:ext cx="6092092" cy="18333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“Automobile manufacturers have installed special switches in order to prevent injuries inflicted upon children, such injuries being caused by a vehicle’s automatic windows rolling up on a child’s head and thus hurting the child”</a:t>
            </a:r>
          </a:p>
          <a:p>
            <a:endParaRPr lang="en-US" sz="2400" dirty="0" smtClean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686185" y="2743200"/>
            <a:ext cx="1575523" cy="1114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20</a:t>
            </a:fld>
            <a:r>
              <a:rPr lang="en-US" smtClean="0"/>
              <a:t> of 21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48989" y="5693750"/>
            <a:ext cx="11313969" cy="616278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“I wish I had this last semester”, “It truly helped me to understand on a deeper level”, “I really enjoyed it”,    “I don’t know what I was so afraid of” “I feel like it’s working with me rather than talking to me”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261708" y="3521496"/>
            <a:ext cx="6092092" cy="183338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“Car makers use special switches that prevent windows rolling up on a child’s head</a:t>
            </a:r>
            <a:r>
              <a:rPr lang="en-US" sz="2400" dirty="0" smtClean="0"/>
              <a:t>.”</a:t>
            </a:r>
          </a:p>
          <a:p>
            <a:endParaRPr lang="en-US" sz="1600" dirty="0"/>
          </a:p>
          <a:p>
            <a:r>
              <a:rPr lang="en-US" sz="1600" i="1" dirty="0"/>
              <a:t>If I had more time, I would have written a shorter letter (Blaise Pascal).</a:t>
            </a:r>
            <a:r>
              <a:rPr lang="en-US" sz="1600" dirty="0"/>
              <a:t> 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955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dirty="0"/>
              <a:t>Copyright</a:t>
            </a:r>
            <a:r>
              <a:rPr lang="en-US" dirty="0"/>
              <a:t> © 2017 </a:t>
            </a:r>
            <a:r>
              <a:rPr lang="en-US" cap="none" dirty="0"/>
              <a:t>Frank Vahid and Alex Edgcomb</a:t>
            </a:r>
            <a:r>
              <a:rPr lang="en-US" dirty="0"/>
              <a:t>, UC </a:t>
            </a:r>
            <a:r>
              <a:rPr lang="en-US" cap="none" dirty="0"/>
              <a:t>Riverside / zyBooks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844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98070" y="1661068"/>
            <a:ext cx="10058400" cy="40233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Give course points (only 5-10 needed): </a:t>
            </a:r>
            <a:r>
              <a:rPr lang="en-US" sz="2800" dirty="0">
                <a:solidFill>
                  <a:schemeClr val="tx1"/>
                </a:solidFill>
              </a:rPr>
              <a:t>Currency of academia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Build content that student’s value: </a:t>
            </a:r>
            <a:r>
              <a:rPr lang="en-US" sz="2800" dirty="0" smtClean="0">
                <a:solidFill>
                  <a:schemeClr val="tx1"/>
                </a:solidFill>
              </a:rPr>
              <a:t>concise, engaging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Most students were earnest</a:t>
            </a:r>
          </a:p>
          <a:p>
            <a:pPr marL="749808" lvl="1" indent="-457200"/>
            <a:r>
              <a:rPr lang="en-US" sz="2400" dirty="0" smtClean="0">
                <a:solidFill>
                  <a:schemeClr val="tx1"/>
                </a:solidFill>
              </a:rPr>
              <a:t>Only </a:t>
            </a:r>
            <a:r>
              <a:rPr lang="en-US" sz="2400" dirty="0" smtClean="0">
                <a:solidFill>
                  <a:schemeClr val="tx1"/>
                </a:solidFill>
              </a:rPr>
              <a:t>2% </a:t>
            </a:r>
            <a:r>
              <a:rPr lang="en-US" sz="2400" dirty="0" smtClean="0">
                <a:solidFill>
                  <a:schemeClr val="tx1"/>
                </a:solidFill>
              </a:rPr>
              <a:t>cheated </a:t>
            </a:r>
            <a:r>
              <a:rPr lang="en-US" sz="2400" dirty="0" smtClean="0">
                <a:solidFill>
                  <a:schemeClr val="tx1"/>
                </a:solidFill>
              </a:rPr>
              <a:t>the system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5801" y="5702774"/>
            <a:ext cx="8770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/>
              <a:t>Gratefully acknowledge NSF: SBIR 1315094 / </a:t>
            </a:r>
            <a:r>
              <a:rPr lang="en-US" i="1" dirty="0" smtClean="0"/>
              <a:t>1430537 </a:t>
            </a:r>
            <a:r>
              <a:rPr lang="en-US" i="1" dirty="0"/>
              <a:t>and a Google faculty research award</a:t>
            </a:r>
          </a:p>
        </p:txBody>
      </p:sp>
      <p:pic>
        <p:nvPicPr>
          <p:cNvPr id="12" name="Picture 11" descr="EarnestReadHkInIntroCS (3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1" y="2972497"/>
            <a:ext cx="4717538" cy="271193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21</a:t>
            </a:fld>
            <a:r>
              <a:rPr lang="en-US" smtClean="0"/>
              <a:t> of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23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material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dirty="0"/>
              <a:t>Copyright</a:t>
            </a:r>
            <a:r>
              <a:rPr lang="en-US" dirty="0"/>
              <a:t> © 2017 </a:t>
            </a:r>
            <a:r>
              <a:rPr lang="en-US" cap="none" dirty="0"/>
              <a:t>Frank Vahid and Alex Edgcomb</a:t>
            </a:r>
            <a:r>
              <a:rPr lang="en-US" dirty="0"/>
              <a:t>, UC </a:t>
            </a:r>
            <a:r>
              <a:rPr lang="en-US" cap="none" dirty="0"/>
              <a:t>Riverside / zyBooks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358" y="1831383"/>
            <a:ext cx="5273395" cy="428031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22</a:t>
            </a:fld>
            <a:r>
              <a:rPr lang="en-US" smtClean="0"/>
              <a:t> of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82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material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dirty="0"/>
              <a:t>Copyright</a:t>
            </a:r>
            <a:r>
              <a:rPr lang="en-US" dirty="0"/>
              <a:t> © 2017 </a:t>
            </a:r>
            <a:r>
              <a:rPr lang="en-US" cap="none" dirty="0"/>
              <a:t>Frank Vahid and Alex Edgcomb</a:t>
            </a:r>
            <a:r>
              <a:rPr lang="en-US" dirty="0"/>
              <a:t>, UC </a:t>
            </a:r>
            <a:r>
              <a:rPr lang="en-US" cap="none" dirty="0"/>
              <a:t>Riverside / zyBooks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179" y="2659225"/>
            <a:ext cx="4809063" cy="3101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07" y="1958470"/>
            <a:ext cx="6530556" cy="300612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23</a:t>
            </a:fld>
            <a:r>
              <a:rPr lang="en-US" smtClean="0"/>
              <a:t> of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969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24000" y="6287266"/>
            <a:ext cx="9144000" cy="570735"/>
          </a:xfrm>
          <a:prstGeom prst="rect">
            <a:avLst/>
          </a:prstGeom>
          <a:solidFill>
            <a:srgbClr val="C352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5624" y="726225"/>
            <a:ext cx="614937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Standard Shoelace Knot</a:t>
            </a:r>
          </a:p>
          <a:p>
            <a:r>
              <a:rPr lang="en-US" sz="1400" dirty="0"/>
              <a:t>Also known as the "Around The Tree" shoelace knot" or simply the "Bowknot", this is probably the most common method for tying shoelaces: Make a loop with one end, wrap the other end around and pull a loop through the "hole" in the middle.</a:t>
            </a:r>
          </a:p>
          <a:p>
            <a:r>
              <a:rPr lang="en-US" sz="1400" b="1" dirty="0"/>
              <a:t>Step 1:</a:t>
            </a:r>
            <a:r>
              <a:rPr lang="en-US" sz="1400" dirty="0"/>
              <a:t> Tie a Left-over-Right Starting Knot as shown, then make the right (blue) end into a "loop" by simply doubling it back onto itself.	 </a:t>
            </a:r>
          </a:p>
          <a:p>
            <a:r>
              <a:rPr lang="en-US" sz="1400" b="1" dirty="0"/>
              <a:t>Step 2: </a:t>
            </a:r>
            <a:r>
              <a:rPr lang="en-US" sz="1400" dirty="0"/>
              <a:t>Take the left (yellow) end and pass it around to the right, going behind the right loop.</a:t>
            </a:r>
          </a:p>
          <a:p>
            <a:r>
              <a:rPr lang="en-US" sz="1400" b="1" dirty="0"/>
              <a:t>Step 3:</a:t>
            </a:r>
            <a:r>
              <a:rPr lang="en-US" sz="1400" dirty="0"/>
              <a:t> Continue the left (yellow) end around the right loop to end up in front.	</a:t>
            </a:r>
          </a:p>
          <a:p>
            <a:r>
              <a:rPr lang="en-US" sz="1400" b="1" dirty="0"/>
              <a:t>Step 4:</a:t>
            </a:r>
            <a:r>
              <a:rPr lang="en-US" sz="1400" dirty="0"/>
              <a:t> Start to feed the left (yellow) lace into the "hole" that has just been made.</a:t>
            </a:r>
          </a:p>
          <a:p>
            <a:r>
              <a:rPr lang="en-US" sz="1400" b="1" dirty="0"/>
              <a:t>Step 5:</a:t>
            </a:r>
            <a:r>
              <a:rPr lang="en-US" sz="1400" dirty="0"/>
              <a:t> With the left (yellow) lace now through the "hole", grab hold of both loops and start to pull the knot tight.	 </a:t>
            </a:r>
          </a:p>
          <a:p>
            <a:r>
              <a:rPr lang="en-US" sz="1400" b="1" dirty="0"/>
              <a:t>Step 6:</a:t>
            </a:r>
            <a:r>
              <a:rPr lang="en-US" sz="1400" dirty="0"/>
              <a:t> Continue pulling on the loops until the knot is firmly tied.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27438" y="3738023"/>
            <a:ext cx="4147841" cy="1917012"/>
            <a:chOff x="3446759" y="3943023"/>
            <a:chExt cx="4147841" cy="19170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6759" y="4072020"/>
              <a:ext cx="1310423" cy="87361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0682" y="3943023"/>
              <a:ext cx="1503918" cy="100261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57182" y="4057977"/>
              <a:ext cx="1333500" cy="9017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9298" y="4945635"/>
              <a:ext cx="1371600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0898" y="4845764"/>
              <a:ext cx="1521407" cy="10142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72305" y="4845764"/>
              <a:ext cx="1222295" cy="1014271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2474555" y="4633596"/>
            <a:ext cx="24232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" dirty="0">
                <a:solidFill>
                  <a:schemeClr val="bg2">
                    <a:lumMod val="10000"/>
                  </a:schemeClr>
                </a:solidFill>
              </a:rPr>
              <a:t>http://</a:t>
            </a:r>
            <a:r>
              <a:rPr lang="nl-NL" sz="800" dirty="0" err="1">
                <a:solidFill>
                  <a:schemeClr val="bg2">
                    <a:lumMod val="10000"/>
                  </a:schemeClr>
                </a:solidFill>
              </a:rPr>
              <a:t>www.fieggen.com</a:t>
            </a:r>
            <a:r>
              <a:rPr lang="nl-NL" sz="800" dirty="0">
                <a:solidFill>
                  <a:schemeClr val="bg2">
                    <a:lumMod val="10000"/>
                  </a:schemeClr>
                </a:solidFill>
              </a:rPr>
              <a:t>/</a:t>
            </a:r>
            <a:r>
              <a:rPr lang="nl-NL" sz="800" dirty="0" err="1">
                <a:solidFill>
                  <a:schemeClr val="bg2">
                    <a:lumMod val="10000"/>
                  </a:schemeClr>
                </a:solidFill>
              </a:rPr>
              <a:t>shoelace</a:t>
            </a:r>
            <a:r>
              <a:rPr lang="nl-NL" sz="800" dirty="0">
                <a:solidFill>
                  <a:schemeClr val="bg2">
                    <a:lumMod val="10000"/>
                  </a:schemeClr>
                </a:solidFill>
              </a:rPr>
              <a:t>/</a:t>
            </a:r>
            <a:r>
              <a:rPr lang="nl-NL" sz="800" dirty="0" err="1">
                <a:solidFill>
                  <a:schemeClr val="bg2">
                    <a:lumMod val="10000"/>
                  </a:schemeClr>
                </a:solidFill>
              </a:rPr>
              <a:t>standardknot.htm</a:t>
            </a:r>
            <a:endParaRPr lang="en-US" sz="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9009" y="321162"/>
            <a:ext cx="923354" cy="67404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smtClean="0"/>
              <a:t>Copyright</a:t>
            </a:r>
            <a:r>
              <a:rPr lang="en-US" smtClean="0"/>
              <a:t> © 2017 </a:t>
            </a:r>
            <a:r>
              <a:rPr lang="en-US" cap="none" smtClean="0"/>
              <a:t>Frank Vahid and Alex Edgcomb</a:t>
            </a:r>
            <a:r>
              <a:rPr lang="en-US" smtClean="0"/>
              <a:t>, UC </a:t>
            </a:r>
            <a:r>
              <a:rPr lang="en-US" cap="none" smtClean="0"/>
              <a:t>Riverside / zyBooks</a:t>
            </a:r>
            <a:endParaRPr lang="en-US" cap="non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3</a:t>
            </a:fld>
            <a:r>
              <a:rPr lang="en-US" smtClean="0"/>
              <a:t> of 21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8872" y="5810706"/>
            <a:ext cx="546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Not </a:t>
            </a:r>
            <a:r>
              <a:rPr lang="en-US" smtClean="0">
                <a:solidFill>
                  <a:srgbClr val="0070C0"/>
                </a:solidFill>
              </a:rPr>
              <a:t>everything is best </a:t>
            </a:r>
            <a:r>
              <a:rPr lang="en-US" dirty="0" smtClean="0">
                <a:solidFill>
                  <a:srgbClr val="0070C0"/>
                </a:solidFill>
              </a:rPr>
              <a:t>taught by text/figure explanations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66748" y="5810706"/>
            <a:ext cx="3904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Points are the currency of academia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66413" y="1894113"/>
            <a:ext cx="20900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10%: </a:t>
            </a:r>
            <a:r>
              <a:rPr lang="en-US" dirty="0" err="1" smtClean="0"/>
              <a:t>Homeworks</a:t>
            </a:r>
            <a:endParaRPr lang="en-US" dirty="0" smtClean="0"/>
          </a:p>
          <a:p>
            <a:r>
              <a:rPr lang="en-US" dirty="0" smtClean="0"/>
              <a:t>10%: Quizzes</a:t>
            </a:r>
          </a:p>
          <a:p>
            <a:r>
              <a:rPr lang="en-US" dirty="0" smtClean="0"/>
              <a:t>20%: Programs</a:t>
            </a:r>
          </a:p>
          <a:p>
            <a:r>
              <a:rPr lang="en-US" dirty="0" smtClean="0"/>
              <a:t>30%: Midterm</a:t>
            </a:r>
          </a:p>
          <a:p>
            <a:r>
              <a:rPr lang="en-US" dirty="0" smtClean="0"/>
              <a:t>30%: Final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813785" y="133619"/>
            <a:ext cx="6108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</a:rPr>
              <a:t>“Read before class” problem</a:t>
            </a:r>
          </a:p>
        </p:txBody>
      </p:sp>
    </p:spTree>
    <p:extLst>
      <p:ext uri="{BB962C8B-B14F-4D97-AF65-F5344CB8AC3E}">
        <p14:creationId xmlns:p14="http://schemas.microsoft.com/office/powerpoint/2010/main" val="86995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tivitiesComboV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2357" y="244929"/>
            <a:ext cx="8503319" cy="531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8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18203"/>
            <a:ext cx="10515600" cy="105541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ea typeface="DIN Alternate" charset="0"/>
                <a:cs typeface="DIN Alternate" charset="0"/>
              </a:rPr>
              <a:t>Interactive </a:t>
            </a:r>
            <a:r>
              <a:rPr lang="en-US" dirty="0" smtClean="0"/>
              <a:t>vs. static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25603" y="5032558"/>
            <a:ext cx="54862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400" dirty="0">
                <a:latin typeface="Fira Sans"/>
                <a:cs typeface="Fira Sans"/>
              </a:rPr>
              <a:t>128 students, randomly-assigned: zyBook or textbook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>
                <a:latin typeface="Fira Sans"/>
                <a:cs typeface="Fira Sans"/>
              </a:rPr>
              <a:t>86% more time voluntarily spent, 24% more self-reported engagement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25603" y="5622782"/>
            <a:ext cx="53089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A. Edgcomb, F. Vahid. Effectiveness of Online Textbooks vs. Interactive Web-Native Content, Proceedings of ASEE Annual Conference, 2014 (best paper).</a:t>
            </a:r>
          </a:p>
        </p:txBody>
      </p:sp>
      <p:pic>
        <p:nvPicPr>
          <p:cNvPr id="41" name="Picture 40" descr="Screen Shot 2016-02-29 at 8.36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25" y="977944"/>
            <a:ext cx="4561596" cy="4002362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6505170" y="1373862"/>
            <a:ext cx="4113374" cy="3208627"/>
            <a:chOff x="4988857" y="2308423"/>
            <a:chExt cx="4113374" cy="3208627"/>
          </a:xfrm>
        </p:grpSpPr>
        <p:graphicFrame>
          <p:nvGraphicFramePr>
            <p:cNvPr id="47" name="Chart 46"/>
            <p:cNvGraphicFramePr>
              <a:graphicFrameLocks/>
            </p:cNvGraphicFramePr>
            <p:nvPr>
              <p:extLst/>
            </p:nvPr>
          </p:nvGraphicFramePr>
          <p:xfrm>
            <a:off x="4988857" y="2355041"/>
            <a:ext cx="2575942" cy="27171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8" name="TextBox 47"/>
            <p:cNvSpPr txBox="1"/>
            <p:nvPr/>
          </p:nvSpPr>
          <p:spPr>
            <a:xfrm>
              <a:off x="5169370" y="5107614"/>
              <a:ext cx="854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07921"/>
                  </a:solidFill>
                </a:rPr>
                <a:t>zyBook</a:t>
              </a:r>
              <a:endParaRPr lang="en-US" dirty="0">
                <a:solidFill>
                  <a:srgbClr val="F07921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114201" y="5147718"/>
              <a:ext cx="1058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6699CC"/>
                  </a:solidFill>
                </a:rPr>
                <a:t>Textbook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746261" y="2308423"/>
              <a:ext cx="8005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07921"/>
                  </a:solidFill>
                  <a:latin typeface="Optima"/>
                  <a:cs typeface="Optima"/>
                </a:rPr>
                <a:t>14%</a:t>
              </a:r>
            </a:p>
          </p:txBody>
        </p:sp>
        <p:sp>
          <p:nvSpPr>
            <p:cNvPr id="83" name="Left Arrow 82"/>
            <p:cNvSpPr/>
            <p:nvPr/>
          </p:nvSpPr>
          <p:spPr>
            <a:xfrm rot="5400000">
              <a:off x="8498389" y="2386346"/>
              <a:ext cx="470918" cy="315071"/>
            </a:xfrm>
            <a:prstGeom prst="leftArrow">
              <a:avLst/>
            </a:prstGeom>
            <a:solidFill>
              <a:srgbClr val="F0792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0A75B2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776291" y="2700579"/>
              <a:ext cx="1325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A75B2"/>
                  </a:solidFill>
                </a:rPr>
                <a:t>Letter grade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746261" y="3414169"/>
              <a:ext cx="8005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07921"/>
                  </a:solidFill>
                  <a:latin typeface="Optima"/>
                  <a:cs typeface="Optima"/>
                </a:rPr>
                <a:t>14%</a:t>
              </a:r>
            </a:p>
          </p:txBody>
        </p:sp>
        <p:sp>
          <p:nvSpPr>
            <p:cNvPr id="86" name="Left Arrow 85"/>
            <p:cNvSpPr/>
            <p:nvPr/>
          </p:nvSpPr>
          <p:spPr>
            <a:xfrm rot="5400000">
              <a:off x="8498389" y="3492092"/>
              <a:ext cx="470918" cy="315071"/>
            </a:xfrm>
            <a:prstGeom prst="leftArrow">
              <a:avLst/>
            </a:prstGeom>
            <a:solidFill>
              <a:srgbClr val="F0792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776291" y="3806325"/>
              <a:ext cx="7768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A75B2"/>
                  </a:solidFill>
                </a:rPr>
                <a:t>Exams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746261" y="4392470"/>
              <a:ext cx="6294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07921"/>
                  </a:solidFill>
                  <a:latin typeface="Optima"/>
                  <a:cs typeface="Optima"/>
                </a:rPr>
                <a:t>8%</a:t>
              </a:r>
            </a:p>
          </p:txBody>
        </p:sp>
        <p:sp>
          <p:nvSpPr>
            <p:cNvPr id="89" name="Left Arrow 88"/>
            <p:cNvSpPr/>
            <p:nvPr/>
          </p:nvSpPr>
          <p:spPr>
            <a:xfrm rot="5400000">
              <a:off x="8498389" y="4470393"/>
              <a:ext cx="470918" cy="315071"/>
            </a:xfrm>
            <a:prstGeom prst="leftArrow">
              <a:avLst/>
            </a:prstGeom>
            <a:solidFill>
              <a:srgbClr val="F0792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41617" y="1227784"/>
            <a:ext cx="12833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  &lt; 0.001</a:t>
            </a:r>
          </a:p>
        </p:txBody>
      </p:sp>
      <p:sp>
        <p:nvSpPr>
          <p:cNvPr id="6" name="Rectangle 5"/>
          <p:cNvSpPr/>
          <p:nvPr/>
        </p:nvSpPr>
        <p:spPr>
          <a:xfrm>
            <a:off x="6311783" y="5603826"/>
            <a:ext cx="5503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A. </a:t>
            </a:r>
            <a:r>
              <a:rPr lang="en-US" sz="1200" dirty="0" err="1"/>
              <a:t>Edgcomb</a:t>
            </a:r>
            <a:r>
              <a:rPr lang="en-US" sz="1200" dirty="0"/>
              <a:t>, F. Vahid, R. </a:t>
            </a:r>
            <a:r>
              <a:rPr lang="en-US" sz="1200" dirty="0" err="1"/>
              <a:t>Lysecky</a:t>
            </a:r>
            <a:r>
              <a:rPr lang="en-US" sz="1200" dirty="0"/>
              <a:t>, A. </a:t>
            </a:r>
            <a:r>
              <a:rPr lang="en-US" sz="1200" dirty="0" err="1"/>
              <a:t>Knoesen</a:t>
            </a:r>
            <a:r>
              <a:rPr lang="en-US" sz="1200" dirty="0"/>
              <a:t>, R. </a:t>
            </a:r>
            <a:r>
              <a:rPr lang="en-US" sz="1200" dirty="0" err="1"/>
              <a:t>Amirtharajah</a:t>
            </a:r>
            <a:r>
              <a:rPr lang="en-US" sz="1200" dirty="0"/>
              <a:t>, and M.L. </a:t>
            </a:r>
            <a:r>
              <a:rPr lang="en-US" sz="1200" dirty="0" err="1"/>
              <a:t>Dorf</a:t>
            </a:r>
            <a:r>
              <a:rPr lang="en-US" sz="1200" dirty="0"/>
              <a:t>. Student Performance Improvement using Interactive Textbooks: A Three-University Cross-Semester Analysis, Proc. of ASEE Annual Conference, Seattle, June 2015. (best paper)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298720" y="5064301"/>
            <a:ext cx="550340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400" dirty="0">
                <a:latin typeface="Fira Sans"/>
                <a:cs typeface="Fira Sans"/>
              </a:rPr>
              <a:t>3 universities, 4 courses, 2000 students, only change: switch to </a:t>
            </a:r>
            <a:r>
              <a:rPr lang="en-US" sz="1400" dirty="0" err="1">
                <a:latin typeface="Fira Sans"/>
                <a:cs typeface="Fira Sans"/>
              </a:rPr>
              <a:t>zyBook</a:t>
            </a:r>
            <a:endParaRPr lang="en-US" sz="1400" dirty="0">
              <a:latin typeface="Fira Sans"/>
              <a:cs typeface="Fira San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smtClean="0"/>
              <a:t>Copyright</a:t>
            </a:r>
            <a:r>
              <a:rPr lang="en-US" smtClean="0"/>
              <a:t> © 2017 </a:t>
            </a:r>
            <a:r>
              <a:rPr lang="en-US" cap="none" smtClean="0"/>
              <a:t>Frank Vahid and Alex Edgcomb</a:t>
            </a:r>
            <a:r>
              <a:rPr lang="en-US" smtClean="0"/>
              <a:t>, UC </a:t>
            </a:r>
            <a:r>
              <a:rPr lang="en-US" cap="none" smtClean="0"/>
              <a:t>Riverside / zyBooks</a:t>
            </a:r>
            <a:endParaRPr lang="en-US" cap="non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5</a:t>
            </a:fld>
            <a:r>
              <a:rPr lang="en-US" smtClean="0"/>
              <a:t> of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07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086" y="222156"/>
            <a:ext cx="10058400" cy="9860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Students do the “reading”.   5-10 pts sufficient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smtClean="0"/>
              <a:t>Copyright</a:t>
            </a:r>
            <a:r>
              <a:rPr lang="en-US" smtClean="0"/>
              <a:t> © 2017 </a:t>
            </a:r>
            <a:r>
              <a:rPr lang="en-US" cap="none" smtClean="0"/>
              <a:t>Frank Vahid and Alex Edgcomb</a:t>
            </a:r>
            <a:r>
              <a:rPr lang="en-US" smtClean="0"/>
              <a:t>, UC </a:t>
            </a:r>
            <a:r>
              <a:rPr lang="en-US" cap="none" smtClean="0"/>
              <a:t>Riverside / zyBooks</a:t>
            </a:r>
            <a:endParaRPr lang="en-US" cap="none" dirty="0"/>
          </a:p>
        </p:txBody>
      </p:sp>
      <p:pic>
        <p:nvPicPr>
          <p:cNvPr id="1026" name="Picture 2" descr="https://lh3.googleusercontent.com/pRGBUjpDMtiy0gmE7BQS_jBBVAGFamP0Sti6zYbyLbJl1oTat99oT-EiowNKfAOxCPqvAIQsDiWu0Lx4YqqaruTFmcurH-RidO95kD8PxLQwcOr9j-_wTH7tqbLFzlnzzg4PvuUDHxM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" t="12190" r="3350" b="3318"/>
          <a:stretch/>
        </p:blipFill>
        <p:spPr bwMode="auto">
          <a:xfrm>
            <a:off x="4316285" y="1291861"/>
            <a:ext cx="7875715" cy="451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066582" y="2971443"/>
            <a:ext cx="2125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16 courses</a:t>
            </a:r>
          </a:p>
          <a:p>
            <a:r>
              <a:rPr lang="en-US" sz="2400" dirty="0" smtClean="0"/>
              <a:t>1,508 </a:t>
            </a:r>
            <a:r>
              <a:rPr lang="en-US" sz="2400" dirty="0"/>
              <a:t>students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6</a:t>
            </a:fld>
            <a:r>
              <a:rPr lang="en-US" smtClean="0"/>
              <a:t> of 21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6767"/>
            <a:ext cx="5110700" cy="29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4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dirty="0"/>
              <a:t>Copyright</a:t>
            </a:r>
            <a:r>
              <a:rPr lang="en-US" dirty="0"/>
              <a:t> © 2017 </a:t>
            </a:r>
            <a:r>
              <a:rPr lang="en-US" cap="none" dirty="0"/>
              <a:t>Frank Vahid and Alex Edgcomb</a:t>
            </a:r>
            <a:r>
              <a:rPr lang="en-US" dirty="0"/>
              <a:t>, UC </a:t>
            </a:r>
            <a:r>
              <a:rPr lang="en-US" cap="none" dirty="0"/>
              <a:t>Riverside / zyBooks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54083" y="2337471"/>
            <a:ext cx="10058400" cy="1450757"/>
          </a:xfrm>
        </p:spPr>
        <p:txBody>
          <a:bodyPr/>
          <a:lstStyle/>
          <a:p>
            <a:pPr algn="ctr"/>
            <a:r>
              <a:rPr lang="en-US" smtClean="0"/>
              <a:t>Won’t </a:t>
            </a:r>
            <a:r>
              <a:rPr lang="en-US" dirty="0" smtClean="0"/>
              <a:t>students cheat the system to get their points?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7</a:t>
            </a:fld>
            <a:r>
              <a:rPr lang="en-US" smtClean="0"/>
              <a:t> of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52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Most students spend an earnest amount of time reading   </a:t>
            </a:r>
            <a:r>
              <a:rPr lang="en-US" sz="4000" dirty="0" smtClean="0"/>
              <a:t>(130 students; 1 book section)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smtClean="0"/>
              <a:t>Copyright</a:t>
            </a:r>
            <a:r>
              <a:rPr lang="en-US" smtClean="0"/>
              <a:t> © 2017 </a:t>
            </a:r>
            <a:r>
              <a:rPr lang="en-US" cap="none" smtClean="0"/>
              <a:t>Frank Vahid and Alex Edgcomb</a:t>
            </a:r>
            <a:r>
              <a:rPr lang="en-US" smtClean="0"/>
              <a:t>, UC </a:t>
            </a:r>
            <a:r>
              <a:rPr lang="en-US" cap="none" smtClean="0"/>
              <a:t>Riverside / zyBooks</a:t>
            </a:r>
            <a:endParaRPr lang="en-US" cap="none" dirty="0"/>
          </a:p>
        </p:txBody>
      </p:sp>
      <p:pic>
        <p:nvPicPr>
          <p:cNvPr id="6" name="Picture 5" descr="EarnestReadHkInIntroCS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28" y="1879815"/>
            <a:ext cx="9927263" cy="424929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8</a:t>
            </a:fld>
            <a:r>
              <a:rPr lang="en-US" smtClean="0"/>
              <a:t> of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4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Most students spend an earnest amount of time </a:t>
            </a:r>
            <a:r>
              <a:rPr lang="en-US" dirty="0" smtClean="0"/>
              <a:t>reading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none" smtClean="0"/>
              <a:t>Copyright</a:t>
            </a:r>
            <a:r>
              <a:rPr lang="en-US" smtClean="0"/>
              <a:t> © 2017 </a:t>
            </a:r>
            <a:r>
              <a:rPr lang="en-US" cap="none" smtClean="0"/>
              <a:t>Frank Vahid and Alex Edgcomb</a:t>
            </a:r>
            <a:r>
              <a:rPr lang="en-US" smtClean="0"/>
              <a:t>, UC </a:t>
            </a:r>
            <a:r>
              <a:rPr lang="en-US" cap="none" smtClean="0"/>
              <a:t>Riverside / zyBooks</a:t>
            </a:r>
            <a:endParaRPr lang="en-US" cap="none" dirty="0"/>
          </a:p>
        </p:txBody>
      </p:sp>
      <p:pic>
        <p:nvPicPr>
          <p:cNvPr id="10" name="Picture 9" descr="EarnestReadHkInIntroCS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63" y="1460831"/>
            <a:ext cx="7611246" cy="4457713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549C6-4195-420F-BCE5-CB8A0D700E59}" type="slidenum">
              <a:rPr lang="en-US" smtClean="0"/>
              <a:pPr/>
              <a:t>9</a:t>
            </a:fld>
            <a:r>
              <a:rPr lang="en-US" smtClean="0"/>
              <a:t> of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3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5 1">
    <a:dk1>
      <a:srgbClr val="CC6609"/>
    </a:dk1>
    <a:lt1>
      <a:sysClr val="window" lastClr="FFFFFF"/>
    </a:lt1>
    <a:dk2>
      <a:srgbClr val="556989"/>
    </a:dk2>
    <a:lt2>
      <a:srgbClr val="F8F8F8"/>
    </a:lt2>
    <a:accent1>
      <a:srgbClr val="647A9B"/>
    </a:accent1>
    <a:accent2>
      <a:srgbClr val="EAB51F"/>
    </a:accent2>
    <a:accent3>
      <a:srgbClr val="88ADD1"/>
    </a:accent3>
    <a:accent4>
      <a:srgbClr val="88910F"/>
    </a:accent4>
    <a:accent5>
      <a:srgbClr val="D39F0D"/>
    </a:accent5>
    <a:accent6>
      <a:srgbClr val="636363"/>
    </a:accent6>
    <a:hlink>
      <a:srgbClr val="5F5F5F"/>
    </a:hlink>
    <a:folHlink>
      <a:srgbClr val="91919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13277</TotalTime>
  <Words>1106</Words>
  <Application>Microsoft Macintosh PowerPoint</Application>
  <PresentationFormat>Widescreen</PresentationFormat>
  <Paragraphs>161</Paragraphs>
  <Slides>23</Slides>
  <Notes>9</Notes>
  <HiddenSlides>2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Calibri</vt:lpstr>
      <vt:lpstr>Calibri Light</vt:lpstr>
      <vt:lpstr>DIN Alternate</vt:lpstr>
      <vt:lpstr>Fira Sans</vt:lpstr>
      <vt:lpstr>Optima</vt:lpstr>
      <vt:lpstr>Times New Roman</vt:lpstr>
      <vt:lpstr>Wingdings</vt:lpstr>
      <vt:lpstr>Arial</vt:lpstr>
      <vt:lpstr>Retrospect</vt:lpstr>
      <vt:lpstr>PowerPoint Presentation</vt:lpstr>
      <vt:lpstr>“Read before class” problem</vt:lpstr>
      <vt:lpstr>PowerPoint Presentation</vt:lpstr>
      <vt:lpstr>PowerPoint Presentation</vt:lpstr>
      <vt:lpstr>Interactive vs. static</vt:lpstr>
      <vt:lpstr>Students do the “reading”.   5-10 pts sufficient</vt:lpstr>
      <vt:lpstr>Won’t students cheat the system to get their points?</vt:lpstr>
      <vt:lpstr>Most students spend an earnest amount of time reading   (130 students; 1 book section)</vt:lpstr>
      <vt:lpstr>Most students spend an earnest amount of time reading</vt:lpstr>
      <vt:lpstr>Short answer: Earnest vs not earnest</vt:lpstr>
      <vt:lpstr>Short answer questions:  Most students were earnest</vt:lpstr>
      <vt:lpstr>Multiple choice: Earnest vs not earnest</vt:lpstr>
      <vt:lpstr>Multiple choice questions: Most students were earnest</vt:lpstr>
      <vt:lpstr>Integrated homework system</vt:lpstr>
      <vt:lpstr>Homeworks: Completion rates vs. course points</vt:lpstr>
      <vt:lpstr>Programming homework: Most students spend an appropriate amount of time</vt:lpstr>
      <vt:lpstr>Program output homework: Vast majority were earnest</vt:lpstr>
      <vt:lpstr>Earnestness trend throughout material</vt:lpstr>
      <vt:lpstr>Student earnestness identified potential issues</vt:lpstr>
      <vt:lpstr>Authoring high-earnestness content</vt:lpstr>
      <vt:lpstr>Conclusion</vt:lpstr>
      <vt:lpstr>Interactive material</vt:lpstr>
      <vt:lpstr>Interactive material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 Students Earnestly Attempt Learning Questions if Answers are Viewable?</dc:title>
  <dc:creator>Josh Yuen</dc:creator>
  <cp:lastModifiedBy>Microsoft Office User</cp:lastModifiedBy>
  <cp:revision>136</cp:revision>
  <dcterms:created xsi:type="dcterms:W3CDTF">2016-06-08T20:00:45Z</dcterms:created>
  <dcterms:modified xsi:type="dcterms:W3CDTF">2017-03-09T21:45:16Z</dcterms:modified>
</cp:coreProperties>
</file>