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71" r:id="rId4"/>
    <p:sldId id="276" r:id="rId5"/>
    <p:sldId id="272" r:id="rId6"/>
    <p:sldId id="273" r:id="rId7"/>
    <p:sldId id="274" r:id="rId8"/>
    <p:sldId id="275" r:id="rId9"/>
    <p:sldId id="280" r:id="rId10"/>
    <p:sldId id="277" r:id="rId11"/>
    <p:sldId id="278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0" r:id="rId21"/>
    <p:sldId id="290" r:id="rId22"/>
    <p:sldId id="291" r:id="rId23"/>
    <p:sldId id="263" r:id="rId24"/>
    <p:sldId id="292" r:id="rId25"/>
    <p:sldId id="293" r:id="rId26"/>
    <p:sldId id="294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4" autoAdjust="0"/>
    <p:restoredTop sz="94660"/>
  </p:normalViewPr>
  <p:slideViewPr>
    <p:cSldViewPr>
      <p:cViewPr>
        <p:scale>
          <a:sx n="70" d="100"/>
          <a:sy n="70" d="100"/>
        </p:scale>
        <p:origin x="-6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EF98E-45EF-4207-AB8C-5E94E8539F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51B8CD9-A710-4B26-8E80-3D194482C872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BAFB4804-8586-4BA0-82C4-ABB6FA3B8E81}" type="parTrans" cxnId="{4E9D9438-1C4A-4ABE-8123-73D2BFA4628C}">
      <dgm:prSet/>
      <dgm:spPr/>
      <dgm:t>
        <a:bodyPr/>
        <a:lstStyle/>
        <a:p>
          <a:endParaRPr lang="en-US"/>
        </a:p>
      </dgm:t>
    </dgm:pt>
    <dgm:pt modelId="{897AC740-6304-4368-A1D6-F73653BFBEA6}" type="sibTrans" cxnId="{4E9D9438-1C4A-4ABE-8123-73D2BFA4628C}">
      <dgm:prSet/>
      <dgm:spPr/>
      <dgm:t>
        <a:bodyPr/>
        <a:lstStyle/>
        <a:p>
          <a:endParaRPr lang="en-US"/>
        </a:p>
      </dgm:t>
    </dgm:pt>
    <dgm:pt modelId="{487A6490-CDD8-4D4F-985C-442FAF29AFF6}">
      <dgm:prSet phldrT="[Text]"/>
      <dgm:spPr/>
      <dgm:t>
        <a:bodyPr/>
        <a:lstStyle/>
        <a:p>
          <a:pPr algn="l"/>
          <a:r>
            <a:rPr lang="en-US" dirty="0" smtClean="0"/>
            <a:t>code</a:t>
          </a:r>
          <a:endParaRPr lang="en-US" dirty="0"/>
        </a:p>
      </dgm:t>
    </dgm:pt>
    <dgm:pt modelId="{15553D17-E8CB-4B47-A7C5-CC3E2FE21C2A}" type="parTrans" cxnId="{4B8115B8-166E-4436-8EFA-E3B4BB7076C8}">
      <dgm:prSet/>
      <dgm:spPr/>
      <dgm:t>
        <a:bodyPr/>
        <a:lstStyle/>
        <a:p>
          <a:endParaRPr lang="en-US"/>
        </a:p>
      </dgm:t>
    </dgm:pt>
    <dgm:pt modelId="{7B8DEACF-C5C1-4AB5-81DA-F607D752B7B7}" type="sibTrans" cxnId="{4B8115B8-166E-4436-8EFA-E3B4BB7076C8}">
      <dgm:prSet/>
      <dgm:spPr/>
      <dgm:t>
        <a:bodyPr/>
        <a:lstStyle/>
        <a:p>
          <a:endParaRPr lang="en-US"/>
        </a:p>
      </dgm:t>
    </dgm:pt>
    <dgm:pt modelId="{4C23708E-16FD-4630-89DB-7ABCE72ACA72}">
      <dgm:prSet phldrT="[Text]"/>
      <dgm:spPr/>
      <dgm:t>
        <a:bodyPr/>
        <a:lstStyle/>
        <a:p>
          <a:pPr algn="l"/>
          <a:r>
            <a:rPr lang="en-US" dirty="0" smtClean="0"/>
            <a:t>value</a:t>
          </a:r>
          <a:br>
            <a:rPr lang="en-US" dirty="0" smtClean="0"/>
          </a:br>
          <a:r>
            <a:rPr lang="en-US" dirty="0" smtClean="0"/>
            <a:t>   </a:t>
          </a:r>
          <a:r>
            <a:rPr lang="en-US" b="1" i="1" dirty="0" smtClean="0"/>
            <a:t>Bronchitis</a:t>
          </a:r>
          <a:endParaRPr lang="en-US" dirty="0"/>
        </a:p>
      </dgm:t>
    </dgm:pt>
    <dgm:pt modelId="{44AFBD39-5252-4F11-B68E-0E27739AEAF0}" type="parTrans" cxnId="{0EB3A89D-1A12-45F5-AB86-821E0460FED8}">
      <dgm:prSet/>
      <dgm:spPr/>
      <dgm:t>
        <a:bodyPr/>
        <a:lstStyle/>
        <a:p>
          <a:endParaRPr lang="en-US"/>
        </a:p>
      </dgm:t>
    </dgm:pt>
    <dgm:pt modelId="{FFF82E9B-5757-4DD7-BADA-AB038C3B4BC3}" type="sibTrans" cxnId="{0EB3A89D-1A12-45F5-AB86-821E0460FED8}">
      <dgm:prSet/>
      <dgm:spPr/>
      <dgm:t>
        <a:bodyPr/>
        <a:lstStyle/>
        <a:p>
          <a:endParaRPr lang="en-US"/>
        </a:p>
      </dgm:t>
    </dgm:pt>
    <dgm:pt modelId="{EAF9530F-F50B-4CEC-B27B-3541294E36BE}">
      <dgm:prSet phldrT="[Text]"/>
      <dgm:spPr/>
      <dgm:t>
        <a:bodyPr/>
        <a:lstStyle/>
        <a:p>
          <a:pPr algn="l"/>
          <a:r>
            <a:rPr lang="en-US" dirty="0" smtClean="0"/>
            <a:t>value</a:t>
          </a:r>
          <a:br>
            <a:rPr lang="en-US" dirty="0" smtClean="0"/>
          </a:br>
          <a:r>
            <a:rPr lang="en-US" dirty="0" smtClean="0"/>
            <a:t>    </a:t>
          </a:r>
          <a:r>
            <a:rPr lang="en-US" b="1" i="1" dirty="0" err="1" smtClean="0"/>
            <a:t>Albuterol</a:t>
          </a:r>
          <a:endParaRPr lang="en-US" dirty="0"/>
        </a:p>
      </dgm:t>
    </dgm:pt>
    <dgm:pt modelId="{866D2713-7998-4617-8194-05A69073C36E}" type="parTrans" cxnId="{1951CB5E-C2DB-45CF-8423-EE492F92A683}">
      <dgm:prSet/>
      <dgm:spPr/>
      <dgm:t>
        <a:bodyPr/>
        <a:lstStyle/>
        <a:p>
          <a:endParaRPr lang="en-US"/>
        </a:p>
      </dgm:t>
    </dgm:pt>
    <dgm:pt modelId="{31B37544-FC0B-40CC-84FE-91578B2D0EEF}" type="sibTrans" cxnId="{1951CB5E-C2DB-45CF-8423-EE492F92A683}">
      <dgm:prSet/>
      <dgm:spPr/>
      <dgm:t>
        <a:bodyPr/>
        <a:lstStyle/>
        <a:p>
          <a:endParaRPr lang="en-US"/>
        </a:p>
      </dgm:t>
    </dgm:pt>
    <dgm:pt modelId="{957AF014-774D-478F-9BC3-5CDCE145A28E}" type="pres">
      <dgm:prSet presAssocID="{2ADEF98E-45EF-4207-AB8C-5E94E8539F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BADE57-1CD2-4B23-BFFA-78F1051ED17F}" type="pres">
      <dgm:prSet presAssocID="{F51B8CD9-A710-4B26-8E80-3D194482C872}" presName="root" presStyleCnt="0"/>
      <dgm:spPr/>
      <dgm:t>
        <a:bodyPr/>
        <a:lstStyle/>
        <a:p>
          <a:endParaRPr lang="en-US"/>
        </a:p>
      </dgm:t>
    </dgm:pt>
    <dgm:pt modelId="{CDD11D60-C430-430D-800C-0B0ECE69E843}" type="pres">
      <dgm:prSet presAssocID="{F51B8CD9-A710-4B26-8E80-3D194482C872}" presName="rootComposite" presStyleCnt="0"/>
      <dgm:spPr/>
      <dgm:t>
        <a:bodyPr/>
        <a:lstStyle/>
        <a:p>
          <a:endParaRPr lang="en-US"/>
        </a:p>
      </dgm:t>
    </dgm:pt>
    <dgm:pt modelId="{684F8507-6A60-4A3B-88E6-4A245A983E7D}" type="pres">
      <dgm:prSet presAssocID="{F51B8CD9-A710-4B26-8E80-3D194482C872}" presName="rootText" presStyleLbl="node1" presStyleIdx="0" presStyleCnt="1" custScaleX="147771" custScaleY="62974" custLinFactNeighborX="-21043"/>
      <dgm:spPr/>
      <dgm:t>
        <a:bodyPr/>
        <a:lstStyle/>
        <a:p>
          <a:endParaRPr lang="en-US"/>
        </a:p>
      </dgm:t>
    </dgm:pt>
    <dgm:pt modelId="{4434F749-59A7-4A90-8F8C-51D2F83977E9}" type="pres">
      <dgm:prSet presAssocID="{F51B8CD9-A710-4B26-8E80-3D194482C872}" presName="rootConnector" presStyleLbl="node1" presStyleIdx="0" presStyleCnt="1"/>
      <dgm:spPr/>
      <dgm:t>
        <a:bodyPr/>
        <a:lstStyle/>
        <a:p>
          <a:endParaRPr lang="en-US"/>
        </a:p>
      </dgm:t>
    </dgm:pt>
    <dgm:pt modelId="{FB3B714A-1AE2-4EC7-A50E-2D7BA25B4D93}" type="pres">
      <dgm:prSet presAssocID="{F51B8CD9-A710-4B26-8E80-3D194482C872}" presName="childShape" presStyleCnt="0"/>
      <dgm:spPr/>
      <dgm:t>
        <a:bodyPr/>
        <a:lstStyle/>
        <a:p>
          <a:endParaRPr lang="en-US"/>
        </a:p>
      </dgm:t>
    </dgm:pt>
    <dgm:pt modelId="{98DEEDD4-2E41-4961-8562-0F473B6665E9}" type="pres">
      <dgm:prSet presAssocID="{15553D17-E8CB-4B47-A7C5-CC3E2FE21C2A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E39143A-D3EE-46BE-B181-67B56AF707A3}" type="pres">
      <dgm:prSet presAssocID="{487A6490-CDD8-4D4F-985C-442FAF29AFF6}" presName="childText" presStyleLbl="bgAcc1" presStyleIdx="0" presStyleCnt="3" custScaleX="168007" custScaleY="58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158A-ECBE-49E3-A79E-6536E5E9D6EF}" type="pres">
      <dgm:prSet presAssocID="{44AFBD39-5252-4F11-B68E-0E27739AEAF0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BECA518-35B5-4922-BB7D-E9234B524EC9}" type="pres">
      <dgm:prSet presAssocID="{4C23708E-16FD-4630-89DB-7ABCE72ACA72}" presName="childText" presStyleLbl="bgAcc1" presStyleIdx="1" presStyleCnt="3" custScaleX="168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75523-3993-43EC-9AD7-331EB162C589}" type="pres">
      <dgm:prSet presAssocID="{866D2713-7998-4617-8194-05A69073C36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8726217-98A0-4562-B725-67046BBC169E}" type="pres">
      <dgm:prSet presAssocID="{EAF9530F-F50B-4CEC-B27B-3541294E36BE}" presName="childText" presStyleLbl="bgAcc1" presStyleIdx="2" presStyleCnt="3" custScaleX="168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3A89D-1A12-45F5-AB86-821E0460FED8}" srcId="{F51B8CD9-A710-4B26-8E80-3D194482C872}" destId="{4C23708E-16FD-4630-89DB-7ABCE72ACA72}" srcOrd="1" destOrd="0" parTransId="{44AFBD39-5252-4F11-B68E-0E27739AEAF0}" sibTransId="{FFF82E9B-5757-4DD7-BADA-AB038C3B4BC3}"/>
    <dgm:cxn modelId="{4B8115B8-166E-4436-8EFA-E3B4BB7076C8}" srcId="{F51B8CD9-A710-4B26-8E80-3D194482C872}" destId="{487A6490-CDD8-4D4F-985C-442FAF29AFF6}" srcOrd="0" destOrd="0" parTransId="{15553D17-E8CB-4B47-A7C5-CC3E2FE21C2A}" sibTransId="{7B8DEACF-C5C1-4AB5-81DA-F607D752B7B7}"/>
    <dgm:cxn modelId="{1714F84A-9D65-41B9-A204-201227454BC6}" type="presOf" srcId="{15553D17-E8CB-4B47-A7C5-CC3E2FE21C2A}" destId="{98DEEDD4-2E41-4961-8562-0F473B6665E9}" srcOrd="0" destOrd="0" presId="urn:microsoft.com/office/officeart/2005/8/layout/hierarchy3"/>
    <dgm:cxn modelId="{C406A145-F520-47B5-B0AD-EEB7074183AD}" type="presOf" srcId="{866D2713-7998-4617-8194-05A69073C36E}" destId="{3F675523-3993-43EC-9AD7-331EB162C589}" srcOrd="0" destOrd="0" presId="urn:microsoft.com/office/officeart/2005/8/layout/hierarchy3"/>
    <dgm:cxn modelId="{48557597-19C3-4497-A9F8-51B5806C8807}" type="presOf" srcId="{44AFBD39-5252-4F11-B68E-0E27739AEAF0}" destId="{FCFE158A-ECBE-49E3-A79E-6536E5E9D6EF}" srcOrd="0" destOrd="0" presId="urn:microsoft.com/office/officeart/2005/8/layout/hierarchy3"/>
    <dgm:cxn modelId="{C9B25CCF-1E63-43AD-BC55-28284FC9FBA2}" type="presOf" srcId="{487A6490-CDD8-4D4F-985C-442FAF29AFF6}" destId="{DE39143A-D3EE-46BE-B181-67B56AF707A3}" srcOrd="0" destOrd="0" presId="urn:microsoft.com/office/officeart/2005/8/layout/hierarchy3"/>
    <dgm:cxn modelId="{1951CB5E-C2DB-45CF-8423-EE492F92A683}" srcId="{F51B8CD9-A710-4B26-8E80-3D194482C872}" destId="{EAF9530F-F50B-4CEC-B27B-3541294E36BE}" srcOrd="2" destOrd="0" parTransId="{866D2713-7998-4617-8194-05A69073C36E}" sibTransId="{31B37544-FC0B-40CC-84FE-91578B2D0EEF}"/>
    <dgm:cxn modelId="{9B810FA7-66F7-4683-8350-AC28111F9204}" type="presOf" srcId="{F51B8CD9-A710-4B26-8E80-3D194482C872}" destId="{684F8507-6A60-4A3B-88E6-4A245A983E7D}" srcOrd="0" destOrd="0" presId="urn:microsoft.com/office/officeart/2005/8/layout/hierarchy3"/>
    <dgm:cxn modelId="{B77635F7-3F43-4512-B41A-13E7AA98E211}" type="presOf" srcId="{F51B8CD9-A710-4B26-8E80-3D194482C872}" destId="{4434F749-59A7-4A90-8F8C-51D2F83977E9}" srcOrd="1" destOrd="0" presId="urn:microsoft.com/office/officeart/2005/8/layout/hierarchy3"/>
    <dgm:cxn modelId="{4E9D9438-1C4A-4ABE-8123-73D2BFA4628C}" srcId="{2ADEF98E-45EF-4207-AB8C-5E94E8539FE0}" destId="{F51B8CD9-A710-4B26-8E80-3D194482C872}" srcOrd="0" destOrd="0" parTransId="{BAFB4804-8586-4BA0-82C4-ABB6FA3B8E81}" sibTransId="{897AC740-6304-4368-A1D6-F73653BFBEA6}"/>
    <dgm:cxn modelId="{7EE35FF8-3025-436C-944F-FC7E822526F4}" type="presOf" srcId="{2ADEF98E-45EF-4207-AB8C-5E94E8539FE0}" destId="{957AF014-774D-478F-9BC3-5CDCE145A28E}" srcOrd="0" destOrd="0" presId="urn:microsoft.com/office/officeart/2005/8/layout/hierarchy3"/>
    <dgm:cxn modelId="{4FC6E067-BE1C-41A1-AF87-A423F646C1B7}" type="presOf" srcId="{EAF9530F-F50B-4CEC-B27B-3541294E36BE}" destId="{98726217-98A0-4562-B725-67046BBC169E}" srcOrd="0" destOrd="0" presId="urn:microsoft.com/office/officeart/2005/8/layout/hierarchy3"/>
    <dgm:cxn modelId="{BAE610AD-E7C0-40ED-A4FE-2AF1B23EE7D5}" type="presOf" srcId="{4C23708E-16FD-4630-89DB-7ABCE72ACA72}" destId="{3BECA518-35B5-4922-BB7D-E9234B524EC9}" srcOrd="0" destOrd="0" presId="urn:microsoft.com/office/officeart/2005/8/layout/hierarchy3"/>
    <dgm:cxn modelId="{623FBFF5-C2B5-43A8-B15B-DA82C8A10493}" type="presParOf" srcId="{957AF014-774D-478F-9BC3-5CDCE145A28E}" destId="{45BADE57-1CD2-4B23-BFFA-78F1051ED17F}" srcOrd="0" destOrd="0" presId="urn:microsoft.com/office/officeart/2005/8/layout/hierarchy3"/>
    <dgm:cxn modelId="{1C596495-E3A2-4E8F-8C76-A5B65F59D5CA}" type="presParOf" srcId="{45BADE57-1CD2-4B23-BFFA-78F1051ED17F}" destId="{CDD11D60-C430-430D-800C-0B0ECE69E843}" srcOrd="0" destOrd="0" presId="urn:microsoft.com/office/officeart/2005/8/layout/hierarchy3"/>
    <dgm:cxn modelId="{D2020A2D-CB3D-439F-8DD1-8BC4ACE7A0AB}" type="presParOf" srcId="{CDD11D60-C430-430D-800C-0B0ECE69E843}" destId="{684F8507-6A60-4A3B-88E6-4A245A983E7D}" srcOrd="0" destOrd="0" presId="urn:microsoft.com/office/officeart/2005/8/layout/hierarchy3"/>
    <dgm:cxn modelId="{4D0C4FBC-813B-42EC-8157-33EA1501A704}" type="presParOf" srcId="{CDD11D60-C430-430D-800C-0B0ECE69E843}" destId="{4434F749-59A7-4A90-8F8C-51D2F83977E9}" srcOrd="1" destOrd="0" presId="urn:microsoft.com/office/officeart/2005/8/layout/hierarchy3"/>
    <dgm:cxn modelId="{DEE4F68E-300B-4B23-835A-34B4FC14BDAD}" type="presParOf" srcId="{45BADE57-1CD2-4B23-BFFA-78F1051ED17F}" destId="{FB3B714A-1AE2-4EC7-A50E-2D7BA25B4D93}" srcOrd="1" destOrd="0" presId="urn:microsoft.com/office/officeart/2005/8/layout/hierarchy3"/>
    <dgm:cxn modelId="{B4EBEAB2-71D0-4D4E-BF91-BE200D5CE47D}" type="presParOf" srcId="{FB3B714A-1AE2-4EC7-A50E-2D7BA25B4D93}" destId="{98DEEDD4-2E41-4961-8562-0F473B6665E9}" srcOrd="0" destOrd="0" presId="urn:microsoft.com/office/officeart/2005/8/layout/hierarchy3"/>
    <dgm:cxn modelId="{0CC37C21-7BAE-414E-A67F-CE9FB91FB712}" type="presParOf" srcId="{FB3B714A-1AE2-4EC7-A50E-2D7BA25B4D93}" destId="{DE39143A-D3EE-46BE-B181-67B56AF707A3}" srcOrd="1" destOrd="0" presId="urn:microsoft.com/office/officeart/2005/8/layout/hierarchy3"/>
    <dgm:cxn modelId="{0CB4CE17-041A-456E-A2FF-ABD4250D4E1F}" type="presParOf" srcId="{FB3B714A-1AE2-4EC7-A50E-2D7BA25B4D93}" destId="{FCFE158A-ECBE-49E3-A79E-6536E5E9D6EF}" srcOrd="2" destOrd="0" presId="urn:microsoft.com/office/officeart/2005/8/layout/hierarchy3"/>
    <dgm:cxn modelId="{389183E2-5635-4FF8-B54A-24ACD2686903}" type="presParOf" srcId="{FB3B714A-1AE2-4EC7-A50E-2D7BA25B4D93}" destId="{3BECA518-35B5-4922-BB7D-E9234B524EC9}" srcOrd="3" destOrd="0" presId="urn:microsoft.com/office/officeart/2005/8/layout/hierarchy3"/>
    <dgm:cxn modelId="{5B9D204F-1376-4783-8679-CF93F0D8E6A2}" type="presParOf" srcId="{FB3B714A-1AE2-4EC7-A50E-2D7BA25B4D93}" destId="{3F675523-3993-43EC-9AD7-331EB162C589}" srcOrd="4" destOrd="0" presId="urn:microsoft.com/office/officeart/2005/8/layout/hierarchy3"/>
    <dgm:cxn modelId="{CB9010A5-8644-4E7F-BF1A-48BAAA677F5F}" type="presParOf" srcId="{FB3B714A-1AE2-4EC7-A50E-2D7BA25B4D93}" destId="{98726217-98A0-4562-B725-67046BBC169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F8507-6A60-4A3B-88E6-4A245A983E7D}">
      <dsp:nvSpPr>
        <dsp:cNvPr id="0" name=""/>
        <dsp:cNvSpPr/>
      </dsp:nvSpPr>
      <dsp:spPr>
        <a:xfrm>
          <a:off x="383073" y="1407"/>
          <a:ext cx="1680098" cy="35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Observation</a:t>
          </a:r>
          <a:endParaRPr lang="en-US" sz="2100" kern="1200" dirty="0"/>
        </a:p>
      </dsp:txBody>
      <dsp:txXfrm>
        <a:off x="383073" y="1407"/>
        <a:ext cx="1680098" cy="357994"/>
      </dsp:txXfrm>
    </dsp:sp>
    <dsp:sp modelId="{98DEEDD4-2E41-4961-8562-0F473B6665E9}">
      <dsp:nvSpPr>
        <dsp:cNvPr id="0" name=""/>
        <dsp:cNvSpPr/>
      </dsp:nvSpPr>
      <dsp:spPr>
        <a:xfrm>
          <a:off x="551083" y="359402"/>
          <a:ext cx="407260" cy="30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76"/>
              </a:lnTo>
              <a:lnTo>
                <a:pt x="407260" y="307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143A-D3EE-46BE-B181-67B56AF707A3}">
      <dsp:nvSpPr>
        <dsp:cNvPr id="0" name=""/>
        <dsp:cNvSpPr/>
      </dsp:nvSpPr>
      <dsp:spPr>
        <a:xfrm>
          <a:off x="958343" y="501523"/>
          <a:ext cx="1528139" cy="3309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code</a:t>
          </a:r>
          <a:endParaRPr lang="en-US" sz="1800" kern="1200" dirty="0"/>
        </a:p>
      </dsp:txBody>
      <dsp:txXfrm>
        <a:off x="958343" y="501523"/>
        <a:ext cx="1528139" cy="330912"/>
      </dsp:txXfrm>
    </dsp:sp>
    <dsp:sp modelId="{FCFE158A-ECBE-49E3-A79E-6536E5E9D6EF}">
      <dsp:nvSpPr>
        <dsp:cNvPr id="0" name=""/>
        <dsp:cNvSpPr/>
      </dsp:nvSpPr>
      <dsp:spPr>
        <a:xfrm>
          <a:off x="551083" y="359402"/>
          <a:ext cx="407260" cy="89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393"/>
              </a:lnTo>
              <a:lnTo>
                <a:pt x="407260" y="899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A518-35B5-4922-BB7D-E9234B524EC9}">
      <dsp:nvSpPr>
        <dsp:cNvPr id="0" name=""/>
        <dsp:cNvSpPr/>
      </dsp:nvSpPr>
      <dsp:spPr>
        <a:xfrm>
          <a:off x="958343" y="974555"/>
          <a:ext cx="1528139" cy="568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</a:t>
          </a:r>
          <a:br>
            <a:rPr lang="en-US" sz="1800" kern="1200" dirty="0" smtClean="0"/>
          </a:br>
          <a:r>
            <a:rPr lang="en-US" sz="1800" kern="1200" dirty="0" smtClean="0"/>
            <a:t>   </a:t>
          </a:r>
          <a:r>
            <a:rPr lang="en-US" sz="1800" b="1" i="1" kern="1200" dirty="0" smtClean="0"/>
            <a:t>Bronchitis</a:t>
          </a:r>
          <a:endParaRPr lang="en-US" sz="1800" kern="1200" dirty="0"/>
        </a:p>
      </dsp:txBody>
      <dsp:txXfrm>
        <a:off x="958343" y="974555"/>
        <a:ext cx="1528139" cy="568480"/>
      </dsp:txXfrm>
    </dsp:sp>
    <dsp:sp modelId="{3F675523-3993-43EC-9AD7-331EB162C589}">
      <dsp:nvSpPr>
        <dsp:cNvPr id="0" name=""/>
        <dsp:cNvSpPr/>
      </dsp:nvSpPr>
      <dsp:spPr>
        <a:xfrm>
          <a:off x="551083" y="359402"/>
          <a:ext cx="407260" cy="160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993"/>
              </a:lnTo>
              <a:lnTo>
                <a:pt x="407260" y="1609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26217-98A0-4562-B725-67046BBC169E}">
      <dsp:nvSpPr>
        <dsp:cNvPr id="0" name=""/>
        <dsp:cNvSpPr/>
      </dsp:nvSpPr>
      <dsp:spPr>
        <a:xfrm>
          <a:off x="958343" y="1685156"/>
          <a:ext cx="1528139" cy="568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</a:t>
          </a:r>
          <a:br>
            <a:rPr lang="en-US" sz="1800" kern="1200" dirty="0" smtClean="0"/>
          </a:br>
          <a:r>
            <a:rPr lang="en-US" sz="1800" kern="1200" dirty="0" smtClean="0"/>
            <a:t>    </a:t>
          </a:r>
          <a:r>
            <a:rPr lang="en-US" sz="1800" b="1" i="1" kern="1200" dirty="0" err="1" smtClean="0"/>
            <a:t>Albuterol</a:t>
          </a:r>
          <a:endParaRPr lang="en-US" sz="1800" kern="1200" dirty="0"/>
        </a:p>
      </dsp:txBody>
      <dsp:txXfrm>
        <a:off x="958343" y="1685156"/>
        <a:ext cx="1528139" cy="5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653B-C1C2-47A6-A9D5-9F79DCBBA0E8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B906-B788-4521-AF47-B3E4448F7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C05C3-78C0-483F-AC2B-53204C08AC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41478-A7BA-493D-8128-A24CCA48BD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D9278-B642-47D5-8AC9-C55BB43E7822}" type="slidenum">
              <a:rPr lang="en-US"/>
              <a:pPr/>
              <a:t>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9841C-A0DB-4DFC-8D36-F9813BC17A4C}" type="slidenum">
              <a:rPr lang="en-US"/>
              <a:pPr/>
              <a:t>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A752F-33A0-4A9F-BEAA-FEE9C22F839C}" type="slidenum">
              <a:rPr lang="en-US"/>
              <a:pPr/>
              <a:t>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69DE2-D799-4512-AF4B-FC4CED11D1AD}" type="slidenum">
              <a:rPr lang="en-US"/>
              <a:pPr/>
              <a:t>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12A8E-6E1B-4068-B81B-57E50D793F5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B906-B788-4521-AF47-B3E4448F7F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A1251-8AF5-4291-9783-FB19941BBF55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ADD1F-9E89-497F-BC66-4F6FDD99A71D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4BCC-B9BA-4AC2-B5B8-DC1385049180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172200"/>
            <a:ext cx="2133600" cy="476250"/>
          </a:xfrm>
        </p:spPr>
        <p:txBody>
          <a:bodyPr/>
          <a:lstStyle>
            <a:lvl1pPr>
              <a:defRPr/>
            </a:lvl1pPr>
            <a:extLst/>
          </a:lstStyle>
          <a:p>
            <a:fld id="{379BA891-2663-48D6-A5D0-FB07C95D96AD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5105400" cy="476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133600" cy="476250"/>
          </a:xfrm>
        </p:spPr>
        <p:txBody>
          <a:bodyPr/>
          <a:lstStyle>
            <a:lvl1pPr>
              <a:defRPr/>
            </a:lvl1pPr>
            <a:extLst/>
          </a:lstStyle>
          <a:p>
            <a:fld id="{5C5B01E1-A0E0-4DF3-8A37-A2E4FC93771C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5257800" cy="476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300FB0B-B482-4917-8ADD-37EDF5E35CD0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1844B-E559-4616-8CC9-87F52D70483D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3A18384-291B-463A-90FC-91C90B467395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C07CF-EFCA-44DC-9942-703EA20DF277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E2CA74D-E488-4841-8235-6A2C1BC95196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DBD3AE5-B188-42D6-B207-298CF49409AC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16E95-CF04-4A76-A534-B71EFD0C143C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ECD34DC-94E2-43BA-B050-4CA9911A46A2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02E94-C37C-4A98-BB9F-1C1012BD418A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7532B-B771-4807-A9BF-E87A5206FE5D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42835-4752-4B26-884E-B51559FAD3D9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4F577-AED1-4137-98DC-C5A4B4DEFCCF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E2676-DC73-498D-8182-589F1A2DE886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2587D-BB3B-4406-A5D8-CBCCE7609170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37F11-55E1-4864-8F21-35853AE44710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0EE1F-7DD8-4EB4-87E6-CCE4065C3716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3715-B9B0-4062-B60D-38FDBEF41091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4CCA73-F34B-4955-8221-72A9079E30DF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FBA453F-5DB9-4741-AD28-FAD6496C7240}" type="datetime1">
              <a:rPr lang="en-US" smtClean="0"/>
              <a:pPr/>
              <a:t>6/14/2010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is.fiu.edu/~vagelis/publications/BioNav%20TKDE2009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cis.fiu.edu/~vagelis/publications/InformationDiscoveryEMR-CameraReady.pdf" TargetMode="External"/><Relationship Id="rId5" Type="http://schemas.openxmlformats.org/officeDocument/2006/relationships/hyperlink" Target="http://users.cis.fiu.edu/~vagelis/publications/BioNavICDE09.pdf" TargetMode="External"/><Relationship Id="rId4" Type="http://schemas.openxmlformats.org/officeDocument/2006/relationships/hyperlink" Target="http://users.cis.fiu.edu/~vagelis/publications/XOntoRankICDE09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Searching and Exploring Biomedical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406640" cy="1392864"/>
          </a:xfrm>
        </p:spPr>
        <p:txBody>
          <a:bodyPr/>
          <a:lstStyle/>
          <a:p>
            <a:r>
              <a:rPr lang="en-US" dirty="0" smtClean="0"/>
              <a:t>Vagelis Hristidis</a:t>
            </a:r>
          </a:p>
          <a:p>
            <a:r>
              <a:rPr lang="en-US" dirty="0" smtClean="0"/>
              <a:t>School of Computing and Information Sciences</a:t>
            </a:r>
          </a:p>
          <a:p>
            <a:r>
              <a:rPr lang="en-US" dirty="0" smtClean="0"/>
              <a:t>Florida International University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812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35100" y="76200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XOntoRank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: Leverage Ontological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11430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Algorithm to enhance keyword search using ontological knowledge (e.g., SNOMED) [ICDE’08 poster, ICDE’09 full paper]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BF5A-E658-4837-8751-229ABF8B512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743200"/>
            <a:ext cx="45354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856038" y="3581400"/>
          <a:ext cx="5287962" cy="2971800"/>
        </p:xfrm>
        <a:graphic>
          <a:graphicData uri="http://schemas.openxmlformats.org/presentationml/2006/ole">
            <p:oleObj spid="_x0000_s47106" name="Visio" r:id="rId5" imgW="6258650" imgH="3320645" progId="Visio.Drawing.1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= {“bronchitis”, “</a:t>
            </a:r>
            <a:r>
              <a:rPr lang="en-US" dirty="0" err="1" smtClean="0"/>
              <a:t>albuterol</a:t>
            </a:r>
            <a:r>
              <a:rPr lang="en-US" dirty="0" smtClean="0"/>
              <a:t>”}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265364"/>
            <a:ext cx="4013199" cy="38843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5486399" y="3307555"/>
            <a:ext cx="3886201" cy="2331245"/>
            <a:chOff x="5105400" y="2590800"/>
            <a:chExt cx="4286462" cy="2571353"/>
          </a:xfrm>
        </p:grpSpPr>
        <p:sp>
          <p:nvSpPr>
            <p:cNvPr id="12" name="TextBox 11"/>
            <p:cNvSpPr txBox="1"/>
            <p:nvPr/>
          </p:nvSpPr>
          <p:spPr>
            <a:xfrm>
              <a:off x="5105400" y="2590800"/>
              <a:ext cx="123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+mj-lt"/>
                </a:rPr>
                <a:t>result =</a:t>
              </a:r>
              <a:endParaRPr lang="en-US" sz="2400" dirty="0">
                <a:solidFill>
                  <a:schemeClr val="tx2"/>
                </a:solidFill>
                <a:latin typeface="+mj-lt"/>
              </a:endParaRPr>
            </a:p>
          </p:txBody>
        </p:sp>
        <p:graphicFrame>
          <p:nvGraphicFramePr>
            <p:cNvPr id="13" name="Diagram 12"/>
            <p:cNvGraphicFramePr/>
            <p:nvPr/>
          </p:nvGraphicFramePr>
          <p:xfrm>
            <a:off x="5962862" y="2674848"/>
            <a:ext cx="3429000" cy="2487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1" name="Picture 1" descr="C:\Documents and Settings\Fernando\Desktop\doc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900" y="3023764"/>
            <a:ext cx="4813299" cy="1766680"/>
          </a:xfrm>
          <a:prstGeom prst="rect">
            <a:avLst/>
          </a:prstGeom>
          <a:noFill/>
          <a:ln w="28575" cap="rnd">
            <a:solidFill>
              <a:schemeClr val="accent5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2008189" y="4038600"/>
            <a:ext cx="887963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32000" y="4572000"/>
            <a:ext cx="864152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= {“asthma”, “</a:t>
            </a:r>
            <a:r>
              <a:rPr lang="en-US" dirty="0" err="1" smtClean="0"/>
              <a:t>albuterol</a:t>
            </a:r>
            <a:r>
              <a:rPr lang="en-US" dirty="0" smtClean="0"/>
              <a:t>”}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441" y="327213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result = ???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265364"/>
            <a:ext cx="4013199" cy="38843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" descr="C:\Documents and Settings\Fernando\Desktop\do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3023764"/>
            <a:ext cx="4813299" cy="1766680"/>
          </a:xfrm>
          <a:prstGeom prst="rect">
            <a:avLst/>
          </a:prstGeom>
          <a:noFill/>
          <a:ln w="25400" cap="rnd">
            <a:solidFill>
              <a:schemeClr val="accent5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>
            <a:off x="2008189" y="4038600"/>
            <a:ext cx="887963" cy="1588"/>
          </a:xfrm>
          <a:prstGeom prst="line">
            <a:avLst/>
          </a:prstGeom>
          <a:ln w="25400"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32000" y="4572000"/>
            <a:ext cx="864152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647700"/>
            <a:ext cx="3333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pic>
        <p:nvPicPr>
          <p:cNvPr id="13" name="Picture 4" descr="SnomedAsthma"/>
          <p:cNvPicPr>
            <a:picLocks noChangeAspect="1" noChangeArrowheads="1"/>
          </p:cNvPicPr>
          <p:nvPr/>
        </p:nvPicPr>
        <p:blipFill>
          <a:blip r:embed="rId6" cstate="print"/>
          <a:srcRect t="-2577"/>
          <a:stretch>
            <a:fillRect/>
          </a:stretch>
        </p:blipFill>
        <p:spPr bwMode="auto">
          <a:xfrm>
            <a:off x="3429000" y="1761641"/>
            <a:ext cx="5562600" cy="487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XOntoRank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499350" cy="4800600"/>
          </a:xfrm>
        </p:spPr>
        <p:txBody>
          <a:bodyPr/>
          <a:lstStyle/>
          <a:p>
            <a:r>
              <a:rPr lang="en-US" sz="2800" dirty="0" smtClean="0"/>
              <a:t>A CDA node may be associated to a query keyword </a:t>
            </a:r>
            <a:r>
              <a:rPr lang="en-US" sz="2800" i="1" dirty="0" smtClean="0"/>
              <a:t>w </a:t>
            </a:r>
            <a:r>
              <a:rPr lang="en-US" sz="2800" dirty="0" smtClean="0"/>
              <a:t>through ontology.</a:t>
            </a:r>
          </a:p>
          <a:p>
            <a:r>
              <a:rPr lang="en-US" sz="2800" dirty="0" err="1" smtClean="0"/>
              <a:t>XOntoRank</a:t>
            </a:r>
            <a:r>
              <a:rPr lang="en-US" sz="2800" dirty="0" smtClean="0"/>
              <a:t> first assigns scores to ontological concepts</a:t>
            </a:r>
          </a:p>
          <a:p>
            <a:pPr lvl="1"/>
            <a:r>
              <a:rPr lang="en-US" sz="2400" dirty="0" smtClean="0"/>
              <a:t>OntoScore </a:t>
            </a:r>
            <a:r>
              <a:rPr lang="en-US" sz="2400" i="1" dirty="0" smtClean="0"/>
              <a:t>OS()</a:t>
            </a:r>
            <a:r>
              <a:rPr lang="en-US" sz="2400" dirty="0" smtClean="0"/>
              <a:t>: Semantic relevance of a concept </a:t>
            </a:r>
            <a:r>
              <a:rPr lang="en-US" sz="2400" i="1" dirty="0" smtClean="0"/>
              <a:t>c</a:t>
            </a:r>
            <a:r>
              <a:rPr lang="en-US" sz="2400" dirty="0" smtClean="0"/>
              <a:t> in the ontology to a query keyword </a:t>
            </a:r>
            <a:r>
              <a:rPr lang="en-US" sz="2400" i="1" dirty="0" smtClean="0"/>
              <a:t>w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Then, given these scores, assign Node Scores </a:t>
            </a:r>
            <a:r>
              <a:rPr lang="en-US" sz="2800" i="1" dirty="0" smtClean="0"/>
              <a:t>NS() </a:t>
            </a:r>
            <a:r>
              <a:rPr lang="en-US" sz="2800" dirty="0" smtClean="0"/>
              <a:t>to document nodes</a:t>
            </a:r>
          </a:p>
          <a:p>
            <a:endParaRPr lang="en-US" sz="2800" dirty="0" smtClean="0"/>
          </a:p>
          <a:p>
            <a:r>
              <a:rPr lang="en-US" sz="2800" dirty="0" smtClean="0"/>
              <a:t>Other aggregation functions are possible.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800600"/>
            <a:ext cx="568642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</a:t>
            </a:r>
            <a:r>
              <a:rPr lang="en-US" i="1" dirty="0" smtClean="0"/>
              <a:t>OntoScore</a:t>
            </a:r>
            <a:r>
              <a:rPr lang="en-US" dirty="0" smtClean="0"/>
              <a:t> of Concept Given Query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ways to view the ontology graph:</a:t>
            </a:r>
          </a:p>
          <a:p>
            <a:pPr lvl="1"/>
            <a:r>
              <a:rPr lang="en-US" dirty="0" smtClean="0"/>
              <a:t>As an unlabeled, undirected graph.</a:t>
            </a:r>
          </a:p>
          <a:p>
            <a:pPr lvl="1"/>
            <a:r>
              <a:rPr lang="en-US" dirty="0" smtClean="0"/>
              <a:t>As a taxonomy.</a:t>
            </a:r>
          </a:p>
          <a:p>
            <a:pPr lvl="1"/>
            <a:r>
              <a:rPr lang="en-US" dirty="0" smtClean="0"/>
              <a:t>As a complete set of relationships.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Why is it challenging to search EMRs?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XOntoRank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Leveraging Ontologies to improve sensitivity in EMR search</a:t>
            </a:r>
          </a:p>
          <a:p>
            <a:r>
              <a:rPr lang="en-US" dirty="0" smtClean="0"/>
              <a:t>ObjectRank: Use authority flow to rank EMR entities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BioNav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Using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MeSH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explore the results of PubMed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Flow Ranking in EMRs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5181600"/>
            <a:ext cx="7499350" cy="91440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 subset of the electronic health record dataset.</a:t>
            </a:r>
          </a:p>
          <a:p>
            <a:pPr>
              <a:buNone/>
            </a:pPr>
            <a:r>
              <a:rPr lang="en-GB" sz="2400" dirty="0" smtClean="0"/>
              <a:t>Work under submission.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477566" y="2057400"/>
          <a:ext cx="6980634" cy="2971800"/>
        </p:xfrm>
        <a:graphic>
          <a:graphicData uri="http://schemas.openxmlformats.org/presentationml/2006/ole">
            <p:oleObj spid="_x0000_s65537" name="Visio" r:id="rId4" imgW="3606620" imgH="1394028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21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 “pericardial effusion”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2286000"/>
            <a:ext cx="2286000" cy="9906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Flow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105400"/>
            <a:ext cx="6343650" cy="68580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Schema of the EMR dataset</a:t>
            </a:r>
            <a:endParaRPr lang="en-US" sz="2400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828800" y="1600200"/>
          <a:ext cx="5279173" cy="2895600"/>
        </p:xfrm>
        <a:graphic>
          <a:graphicData uri="http://schemas.openxmlformats.org/presentationml/2006/ole">
            <p:oleObj spid="_x0000_s71681" name="Visio" r:id="rId4" imgW="2846508" imgH="1574530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72706" name="Picture 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7177709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Subgraph</a:t>
            </a:r>
            <a:endParaRPr lang="en-US" dirty="0"/>
          </a:p>
        </p:txBody>
      </p:sp>
      <p:pic>
        <p:nvPicPr>
          <p:cNvPr id="19457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295400"/>
            <a:ext cx="7730429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challenging to search EMRs?</a:t>
            </a:r>
          </a:p>
          <a:p>
            <a:r>
              <a:rPr lang="en-US" dirty="0" err="1" smtClean="0"/>
              <a:t>XOntoRank</a:t>
            </a:r>
            <a:r>
              <a:rPr lang="en-US" dirty="0" smtClean="0"/>
              <a:t>: Leveraging Ontologies to improve sensitivity in EMR search</a:t>
            </a:r>
          </a:p>
          <a:p>
            <a:r>
              <a:rPr lang="en-US" dirty="0" smtClean="0"/>
              <a:t>ObjectRank: Use authority flow to rank EMR entities</a:t>
            </a:r>
          </a:p>
          <a:p>
            <a:r>
              <a:rPr lang="en-US" dirty="0" err="1" smtClean="0"/>
              <a:t>BioNav</a:t>
            </a:r>
            <a:r>
              <a:rPr lang="en-US" dirty="0" smtClean="0"/>
              <a:t>: Using </a:t>
            </a:r>
            <a:r>
              <a:rPr lang="en-US" dirty="0" err="1" smtClean="0"/>
              <a:t>MeSH</a:t>
            </a:r>
            <a:r>
              <a:rPr lang="en-US" dirty="0" smtClean="0"/>
              <a:t> to explore the results of PubMed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Results</a:t>
            </a:r>
            <a:endParaRPr lang="en-US" dirty="0"/>
          </a:p>
        </p:txBody>
      </p:sp>
      <p:pic>
        <p:nvPicPr>
          <p:cNvPr id="7373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3738387" cy="2593734"/>
          </a:xfrm>
          <a:prstGeom prst="rect">
            <a:avLst/>
          </a:prstGeom>
          <a:noFill/>
        </p:spPr>
      </p:pic>
      <p:pic>
        <p:nvPicPr>
          <p:cNvPr id="73729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71267"/>
            <a:ext cx="3609975" cy="2607875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295400" y="4521614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 Sensitivity			Mean Specificity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141142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BM25: Traditional Information Retrieval Ranking Function</a:t>
            </a:r>
          </a:p>
          <a:p>
            <a:r>
              <a:rPr lang="en-US" dirty="0" smtClean="0"/>
              <a:t>CO: Clinical ObjectRank (Authority Flow)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Why is it challenging to search EMRs?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XOntoRank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Leveraging Ontologies to improve sensitivity in EMR search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ObjectRank: Use authority flow to rank EMR entities</a:t>
            </a:r>
          </a:p>
          <a:p>
            <a:r>
              <a:rPr lang="en-US" dirty="0" err="1" smtClean="0"/>
              <a:t>BioNav</a:t>
            </a:r>
            <a:r>
              <a:rPr lang="en-US" dirty="0" smtClean="0"/>
              <a:t>: Using </a:t>
            </a:r>
            <a:r>
              <a:rPr lang="en-US" dirty="0" err="1" smtClean="0"/>
              <a:t>MeSH</a:t>
            </a:r>
            <a:r>
              <a:rPr lang="en-US" dirty="0" smtClean="0"/>
              <a:t> to explore the results of PubMed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Biological Databases (cont’d) – Results Navigation </a:t>
            </a:r>
            <a:r>
              <a:rPr lang="en-US" sz="3100" dirty="0" smtClean="0">
                <a:solidFill>
                  <a:schemeClr val="tx2">
                    <a:satMod val="130000"/>
                  </a:schemeClr>
                </a:solidFill>
              </a:rPr>
              <a:t>[ICDE09, TKDE 2010]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832092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With SUNY Buffalo.</a:t>
            </a:r>
          </a:p>
          <a:p>
            <a:r>
              <a:rPr lang="en-US" dirty="0" smtClean="0"/>
              <a:t>Demo at http://db.cse.buffalo.edu/bionav/</a:t>
            </a:r>
          </a:p>
          <a:p>
            <a:pPr eaLnBrk="1" hangingPunct="1"/>
            <a:r>
              <a:rPr lang="en-US" dirty="0" smtClean="0"/>
              <a:t>Most publications in PubMed annotated with Medical Subject Headings (</a:t>
            </a:r>
            <a:r>
              <a:rPr lang="en-US" dirty="0" err="1" smtClean="0"/>
              <a:t>MeSH</a:t>
            </a:r>
            <a:r>
              <a:rPr lang="en-US" dirty="0" smtClean="0"/>
              <a:t>) terms.</a:t>
            </a:r>
          </a:p>
          <a:p>
            <a:pPr eaLnBrk="1" hangingPunct="1"/>
            <a:r>
              <a:rPr lang="en-US" dirty="0" smtClean="0"/>
              <a:t>Present results in </a:t>
            </a:r>
            <a:r>
              <a:rPr lang="en-US" dirty="0" err="1" smtClean="0"/>
              <a:t>MeSH</a:t>
            </a:r>
            <a:r>
              <a:rPr lang="en-US" dirty="0" smtClean="0"/>
              <a:t> tree.</a:t>
            </a:r>
          </a:p>
          <a:p>
            <a:pPr eaLnBrk="1" hangingPunct="1"/>
            <a:r>
              <a:rPr lang="en-US" dirty="0" smtClean="0"/>
              <a:t>Propose navigation model and smart expansion techniques that may skip tree levels.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775" y="6381750"/>
            <a:ext cx="457200" cy="476250"/>
          </a:xfrm>
        </p:spPr>
        <p:txBody>
          <a:bodyPr/>
          <a:lstStyle/>
          <a:p>
            <a:pPr>
              <a:defRPr/>
            </a:pPr>
            <a:fld id="{B4310CE8-15B4-417B-8371-C5AB697A34F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BioNav</a:t>
            </a:r>
            <a:r>
              <a:rPr lang="en-US" dirty="0" smtClean="0"/>
              <a:t>: Exploring PubMed Results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52400" y="1143000"/>
            <a:ext cx="8155767" cy="5260390"/>
            <a:chOff x="18592800" y="6634977"/>
            <a:chExt cx="10942209" cy="8940124"/>
          </a:xfrm>
        </p:grpSpPr>
        <p:sp>
          <p:nvSpPr>
            <p:cNvPr id="133" name="TextBox 132"/>
            <p:cNvSpPr txBox="1"/>
            <p:nvPr/>
          </p:nvSpPr>
          <p:spPr>
            <a:xfrm>
              <a:off x="24408730" y="14396168"/>
              <a:ext cx="5126279" cy="1178933"/>
            </a:xfrm>
            <a:prstGeom prst="rect">
              <a:avLst/>
            </a:prstGeom>
            <a:noFill/>
          </p:spPr>
          <p:txBody>
            <a:bodyPr wrap="square" lIns="77380" tIns="38689" rIns="77380" bIns="38689" rtlCol="0">
              <a:spAutoFit/>
            </a:bodyPr>
            <a:lstStyle/>
            <a:p>
              <a:pPr algn="ctr"/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Static Navigation Tree</a:t>
              </a:r>
            </a:p>
            <a:p>
              <a:pPr algn="ctr"/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for query “prothymosin”</a:t>
              </a:r>
            </a:p>
          </p:txBody>
        </p:sp>
        <p:cxnSp>
          <p:nvCxnSpPr>
            <p:cNvPr id="135" name="Straight Connector 12"/>
            <p:cNvCxnSpPr>
              <a:stCxn id="136" idx="2"/>
              <a:endCxn id="137" idx="1"/>
            </p:cNvCxnSpPr>
            <p:nvPr/>
          </p:nvCxnSpPr>
          <p:spPr>
            <a:xfrm rot="16200000" flipH="1">
              <a:off x="25126884" y="7080757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24978298" y="6634977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18851" tIns="59426" rIns="118851" bIns="59426" rtlCol="0" anchor="ctr"/>
            <a:lstStyle/>
            <a:p>
              <a:r>
                <a:rPr lang="en-US" sz="2300" b="1" dirty="0" smtClean="0">
                  <a:solidFill>
                    <a:srgbClr val="0070C0"/>
                  </a:solidFill>
                </a:rPr>
                <a:t>MESH</a:t>
              </a:r>
              <a:r>
                <a:rPr lang="en-US" sz="2300" dirty="0" smtClean="0">
                  <a:solidFill>
                    <a:srgbClr val="0070C0"/>
                  </a:solidFill>
                </a:rPr>
                <a:t> (313)</a:t>
              </a:r>
              <a:endParaRPr lang="en-US" sz="2300" dirty="0">
                <a:solidFill>
                  <a:srgbClr val="0070C0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25275475" y="7031223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>
                  <a:solidFill>
                    <a:schemeClr val="tx1"/>
                  </a:solidFill>
                </a:rPr>
                <a:t>Amino Acids, Peptides, and Proteins (310)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Connector 12"/>
            <p:cNvCxnSpPr>
              <a:stCxn id="137" idx="2"/>
              <a:endCxn id="139" idx="1"/>
            </p:cNvCxnSpPr>
            <p:nvPr/>
          </p:nvCxnSpPr>
          <p:spPr>
            <a:xfrm rot="16200000" flipH="1">
              <a:off x="25424062" y="7477003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138">
              <a:hlinkClick r:id="" action="ppaction://hlinkshowjump?jump=firstslide"/>
            </p:cNvPr>
            <p:cNvSpPr/>
            <p:nvPr/>
          </p:nvSpPr>
          <p:spPr>
            <a:xfrm>
              <a:off x="25572652" y="742747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Proteins (307)</a:t>
              </a:r>
              <a:endParaRPr lang="en-US" sz="2300" dirty="0"/>
            </a:p>
          </p:txBody>
        </p:sp>
        <p:cxnSp>
          <p:nvCxnSpPr>
            <p:cNvPr id="140" name="Straight Connector 12"/>
            <p:cNvCxnSpPr>
              <a:stCxn id="139" idx="2"/>
              <a:endCxn id="141" idx="1"/>
            </p:cNvCxnSpPr>
            <p:nvPr/>
          </p:nvCxnSpPr>
          <p:spPr>
            <a:xfrm rot="16200000" flipH="1">
              <a:off x="25721238" y="7873250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25869828" y="782371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Nucleoproteins (40)</a:t>
              </a:r>
              <a:endParaRPr lang="en-US" sz="2300" dirty="0"/>
            </a:p>
          </p:txBody>
        </p:sp>
        <p:cxnSp>
          <p:nvCxnSpPr>
            <p:cNvPr id="142" name="Straight Connector 12"/>
            <p:cNvCxnSpPr>
              <a:stCxn id="141" idx="2"/>
              <a:endCxn id="173" idx="1"/>
            </p:cNvCxnSpPr>
            <p:nvPr/>
          </p:nvCxnSpPr>
          <p:spPr>
            <a:xfrm rot="16200000" flipH="1">
              <a:off x="26086908" y="8201001"/>
              <a:ext cx="167176" cy="205101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2"/>
            <p:cNvCxnSpPr>
              <a:stCxn id="136" idx="2"/>
              <a:endCxn id="144" idx="1"/>
            </p:cNvCxnSpPr>
            <p:nvPr/>
          </p:nvCxnSpPr>
          <p:spPr>
            <a:xfrm rot="16200000" flipH="1">
              <a:off x="23719385" y="8488256"/>
              <a:ext cx="3013127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ounded Rectangle 143"/>
            <p:cNvSpPr/>
            <p:nvPr/>
          </p:nvSpPr>
          <p:spPr>
            <a:xfrm>
              <a:off x="25275475" y="984622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Biological Phenomena, …</a:t>
              </a:r>
              <a:r>
                <a:rPr lang="en-US" sz="2300" dirty="0" smtClean="0">
                  <a:solidFill>
                    <a:schemeClr val="tx1"/>
                  </a:solidFill>
                </a:rPr>
                <a:t> (217)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Connector 12"/>
            <p:cNvCxnSpPr>
              <a:stCxn id="144" idx="2"/>
              <a:endCxn id="146" idx="1"/>
            </p:cNvCxnSpPr>
            <p:nvPr/>
          </p:nvCxnSpPr>
          <p:spPr>
            <a:xfrm rot="16200000" flipH="1">
              <a:off x="25424062" y="10292006"/>
              <a:ext cx="198123" cy="9906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ounded Rectangle 145">
              <a:hlinkClick r:id="" action="ppaction://hlinkshowjump?jump=firstslide"/>
            </p:cNvPr>
            <p:cNvSpPr/>
            <p:nvPr/>
          </p:nvSpPr>
          <p:spPr>
            <a:xfrm>
              <a:off x="25572653" y="10242473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Cell Physiology (161)</a:t>
              </a:r>
              <a:endParaRPr lang="en-US" sz="2300" dirty="0"/>
            </a:p>
          </p:txBody>
        </p:sp>
        <p:cxnSp>
          <p:nvCxnSpPr>
            <p:cNvPr id="147" name="Straight Connector 12"/>
            <p:cNvCxnSpPr>
              <a:stCxn id="146" idx="2"/>
              <a:endCxn id="148" idx="1"/>
            </p:cNvCxnSpPr>
            <p:nvPr/>
          </p:nvCxnSpPr>
          <p:spPr>
            <a:xfrm rot="16200000" flipH="1">
              <a:off x="25769496" y="10639994"/>
              <a:ext cx="198125" cy="195574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ounded Rectangle 147"/>
            <p:cNvSpPr/>
            <p:nvPr/>
          </p:nvSpPr>
          <p:spPr>
            <a:xfrm>
              <a:off x="25966345" y="10638720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Cell Growth Processes (99)</a:t>
              </a:r>
              <a:endParaRPr lang="en-US" sz="2300" dirty="0"/>
            </a:p>
          </p:txBody>
        </p:sp>
        <p:cxnSp>
          <p:nvCxnSpPr>
            <p:cNvPr id="150" name="Straight Connector 12"/>
            <p:cNvCxnSpPr>
              <a:stCxn id="136" idx="2"/>
              <a:endCxn id="151" idx="1"/>
            </p:cNvCxnSpPr>
            <p:nvPr/>
          </p:nvCxnSpPr>
          <p:spPr>
            <a:xfrm rot="16200000" flipH="1">
              <a:off x="22728768" y="9478874"/>
              <a:ext cx="4994360" cy="9906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25275476" y="1182746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Genetic Processes</a:t>
              </a:r>
              <a:r>
                <a:rPr lang="en-US" sz="2300" dirty="0" smtClean="0">
                  <a:solidFill>
                    <a:schemeClr val="tx1"/>
                  </a:solidFill>
                </a:rPr>
                <a:t> (193)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52" name="Straight Connector 12"/>
            <p:cNvCxnSpPr>
              <a:stCxn id="151" idx="2"/>
              <a:endCxn id="153" idx="1"/>
            </p:cNvCxnSpPr>
            <p:nvPr/>
          </p:nvCxnSpPr>
          <p:spPr>
            <a:xfrm rot="16200000" flipH="1">
              <a:off x="25424062" y="12273238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>
              <a:hlinkClick r:id="" action="ppaction://hlinkshowjump?jump=firstslide"/>
            </p:cNvPr>
            <p:cNvSpPr/>
            <p:nvPr/>
          </p:nvSpPr>
          <p:spPr>
            <a:xfrm>
              <a:off x="25572653" y="1222370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Gene Expression (92)</a:t>
              </a:r>
              <a:endParaRPr lang="en-US" sz="2300" dirty="0"/>
            </a:p>
          </p:txBody>
        </p:sp>
        <p:cxnSp>
          <p:nvCxnSpPr>
            <p:cNvPr id="154" name="Straight Connector 12"/>
            <p:cNvCxnSpPr>
              <a:stCxn id="153" idx="2"/>
              <a:endCxn id="155" idx="1"/>
            </p:cNvCxnSpPr>
            <p:nvPr/>
          </p:nvCxnSpPr>
          <p:spPr>
            <a:xfrm rot="16200000" flipH="1">
              <a:off x="25769496" y="12621227"/>
              <a:ext cx="198125" cy="195574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25966345" y="12619953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Transcription, Genetic (25)</a:t>
              </a:r>
              <a:endParaRPr lang="en-US" sz="2300" dirty="0"/>
            </a:p>
          </p:txBody>
        </p:sp>
        <p:cxnSp>
          <p:nvCxnSpPr>
            <p:cNvPr id="156" name="Straight Connector 12"/>
            <p:cNvCxnSpPr>
              <a:stCxn id="136" idx="2"/>
              <a:endCxn id="157" idx="0"/>
            </p:cNvCxnSpPr>
            <p:nvPr/>
          </p:nvCxnSpPr>
          <p:spPr>
            <a:xfrm rot="5400000">
              <a:off x="21788200" y="10419442"/>
              <a:ext cx="6776437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ounded Rectangle 156"/>
            <p:cNvSpPr/>
            <p:nvPr/>
          </p:nvSpPr>
          <p:spPr>
            <a:xfrm>
              <a:off x="24978298" y="1380766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58" name="Straight Connector 12"/>
            <p:cNvCxnSpPr>
              <a:stCxn id="137" idx="2"/>
              <a:endCxn id="159" idx="0"/>
            </p:cNvCxnSpPr>
            <p:nvPr/>
          </p:nvCxnSpPr>
          <p:spPr>
            <a:xfrm rot="5400000">
              <a:off x="24462857" y="8438208"/>
              <a:ext cx="2021478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ounded Rectangle 158"/>
            <p:cNvSpPr/>
            <p:nvPr/>
          </p:nvSpPr>
          <p:spPr>
            <a:xfrm>
              <a:off x="25275475" y="9448948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0" name="Straight Connector 12"/>
            <p:cNvCxnSpPr>
              <a:stCxn id="139" idx="2"/>
              <a:endCxn id="161" idx="0"/>
            </p:cNvCxnSpPr>
            <p:nvPr/>
          </p:nvCxnSpPr>
          <p:spPr>
            <a:xfrm rot="5400000">
              <a:off x="25156280" y="8438208"/>
              <a:ext cx="1228985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25572652" y="9052701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2" name="Straight Connector 12"/>
            <p:cNvCxnSpPr>
              <a:stCxn id="141" idx="2"/>
              <a:endCxn id="163" idx="0"/>
            </p:cNvCxnSpPr>
            <p:nvPr/>
          </p:nvCxnSpPr>
          <p:spPr>
            <a:xfrm rot="5400000">
              <a:off x="25849704" y="8438208"/>
              <a:ext cx="436491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ounded Rectangle 162"/>
            <p:cNvSpPr/>
            <p:nvPr/>
          </p:nvSpPr>
          <p:spPr>
            <a:xfrm>
              <a:off x="25869828" y="865645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4" name="Straight Connector 12"/>
            <p:cNvCxnSpPr>
              <a:stCxn id="144" idx="2"/>
              <a:endCxn id="165" idx="0"/>
            </p:cNvCxnSpPr>
            <p:nvPr/>
          </p:nvCxnSpPr>
          <p:spPr>
            <a:xfrm rot="5400000">
              <a:off x="24879739" y="10836327"/>
              <a:ext cx="1187708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/>
            <p:cNvSpPr/>
            <p:nvPr/>
          </p:nvSpPr>
          <p:spPr>
            <a:xfrm>
              <a:off x="25275475" y="11430181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6" name="Straight Connector 12"/>
            <p:cNvCxnSpPr>
              <a:stCxn id="146" idx="2"/>
              <a:endCxn id="167" idx="0"/>
            </p:cNvCxnSpPr>
            <p:nvPr/>
          </p:nvCxnSpPr>
          <p:spPr>
            <a:xfrm rot="5400000">
              <a:off x="25573164" y="10836329"/>
              <a:ext cx="395214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/>
            <p:cNvSpPr/>
            <p:nvPr/>
          </p:nvSpPr>
          <p:spPr>
            <a:xfrm>
              <a:off x="25572652" y="1103393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8" name="Straight Connector 12"/>
            <p:cNvCxnSpPr>
              <a:stCxn id="151" idx="2"/>
              <a:endCxn id="169" idx="0"/>
            </p:cNvCxnSpPr>
            <p:nvPr/>
          </p:nvCxnSpPr>
          <p:spPr>
            <a:xfrm rot="5400000">
              <a:off x="24879740" y="12817562"/>
              <a:ext cx="1187708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ounded Rectangle 168"/>
            <p:cNvSpPr/>
            <p:nvPr/>
          </p:nvSpPr>
          <p:spPr>
            <a:xfrm>
              <a:off x="25275475" y="1341141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70" name="Straight Connector 12"/>
            <p:cNvCxnSpPr>
              <a:stCxn id="153" idx="2"/>
              <a:endCxn id="171" idx="0"/>
            </p:cNvCxnSpPr>
            <p:nvPr/>
          </p:nvCxnSpPr>
          <p:spPr>
            <a:xfrm rot="5400000">
              <a:off x="25573164" y="12817562"/>
              <a:ext cx="395214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ounded Rectangle 170"/>
            <p:cNvSpPr/>
            <p:nvPr/>
          </p:nvSpPr>
          <p:spPr>
            <a:xfrm>
              <a:off x="25572652" y="13015167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 more node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26273047" y="8189016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err="1" smtClean="0"/>
                <a:t>Histones</a:t>
              </a:r>
              <a:r>
                <a:rPr lang="en-US" sz="2300" dirty="0" smtClean="0"/>
                <a:t> (15)</a:t>
              </a:r>
              <a:endParaRPr lang="en-US" sz="2300" dirty="0"/>
            </a:p>
          </p:txBody>
        </p:sp>
        <p:sp>
          <p:nvSpPr>
            <p:cNvPr id="174" name="Rectangular Callout 173"/>
            <p:cNvSpPr/>
            <p:nvPr/>
          </p:nvSpPr>
          <p:spPr bwMode="auto">
            <a:xfrm>
              <a:off x="18592800" y="6934201"/>
              <a:ext cx="5151063" cy="5916931"/>
            </a:xfrm>
            <a:prstGeom prst="wedgeRectCallout">
              <a:avLst>
                <a:gd name="adj1" fmla="val 68708"/>
                <a:gd name="adj2" fmla="val -21921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8872" tIns="59436" rIns="118872" bIns="59436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Query Keyword: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prothymosin</a:t>
              </a:r>
            </a:p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Number of results: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313</a:t>
              </a:r>
            </a:p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Navigation Tree stats: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# of nodes: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3941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depth: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total citations: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30897</a:t>
              </a:r>
            </a:p>
            <a:p>
              <a:endPara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Big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tree with many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duplicates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!</a:t>
              </a:r>
            </a:p>
          </p:txBody>
        </p:sp>
      </p:grpSp>
      <p:sp>
        <p:nvSpPr>
          <p:cNvPr id="175" name="Slide Number Placeholder 174"/>
          <p:cNvSpPr>
            <a:spLocks noGrp="1"/>
          </p:cNvSpPr>
          <p:nvPr>
            <p:ph type="sldNum" sz="quarter" idx="12"/>
          </p:nvPr>
        </p:nvSpPr>
        <p:spPr>
          <a:xfrm>
            <a:off x="7849081" y="6305550"/>
            <a:ext cx="913919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6" name="Footer Placeholder 175"/>
          <p:cNvSpPr>
            <a:spLocks noGrp="1"/>
          </p:cNvSpPr>
          <p:nvPr>
            <p:ph type="ftr" sz="quarter" idx="11"/>
          </p:nvPr>
        </p:nvSpPr>
        <p:spPr>
          <a:xfrm>
            <a:off x="2514600" y="6305550"/>
            <a:ext cx="5788152" cy="476250"/>
          </a:xfrm>
        </p:spPr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BioNav</a:t>
            </a:r>
            <a:r>
              <a:rPr lang="en-US" dirty="0" smtClean="0"/>
              <a:t>: Exploring PubMed Results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823" y="1143000"/>
            <a:ext cx="6406777" cy="40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Reveal to the user a selected set of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descendent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concepts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that:</a:t>
            </a:r>
          </a:p>
          <a:p>
            <a:pPr marL="342900" indent="-342900">
              <a:spcAft>
                <a:spcPts val="300"/>
              </a:spcAft>
              <a:buAutoNum type="alphaLcParenBoth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Collectively contain all results</a:t>
            </a:r>
          </a:p>
          <a:p>
            <a:pPr marL="342900" indent="-342900">
              <a:spcAft>
                <a:spcPts val="300"/>
              </a:spcAft>
              <a:buAutoNum type="alphaLcParenBoth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Minimize the expected user navigation cost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all children of the root are necessarily revealed as in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static navigation.</a:t>
            </a:r>
          </a:p>
          <a:p>
            <a:pPr>
              <a:spcAft>
                <a:spcPts val="300"/>
              </a:spcAft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71800" y="6477000"/>
            <a:ext cx="5029200" cy="304800"/>
          </a:xfrm>
        </p:spPr>
        <p:txBody>
          <a:bodyPr/>
          <a:lstStyle/>
          <a:p>
            <a:r>
              <a:rPr lang="en-US" dirty="0" smtClean="0"/>
              <a:t>Vagelis Hristidis, Searching and Exploring Biomedical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BioNav</a:t>
            </a:r>
            <a:r>
              <a:rPr lang="en-US" dirty="0" smtClean="0"/>
              <a:t> Evaluation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32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15962"/>
            <a:ext cx="7498080" cy="3505200"/>
          </a:xfrm>
        </p:spPr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Abhijith Kashyap, Vagelis Hristidis, Michalis Petropoulos,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Sotiria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Tavoulari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Effective Navigation of Query Results Based on Concept Hierarchies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IEEE Transactions on Knowledge and Data Engineering (TKDE) 2010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Fernando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Farfán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Vagelis Hristidis,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Ranganathan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Michael Weiner.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XOntoRank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: Ontology-Aware Search of Electronic Medical Records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IEEE International Conference on Data Engineering (ICDE) 2009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Abhijith Kashyap, Vagelis Hristidis, Michalis Petropoulos,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Sotiria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Tavoulari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BioNav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: Effective Navigation on Query Results of Biomedical Databases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IEEE International Conference on Data Engineering, ICDE 2009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Vagelis Hristidis, Fernando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Farfán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Redmond P. Burke, Anthony F. Rossi, Jeffrey A. White.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Information Discovery on Electronic Medical Records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National Science Foundation Symposium on Next Generation of Data Mining and Cyber-Enabled Discovery for Innovation (NGDM) 2007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92" y="414496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Supported by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5029200"/>
            <a:ext cx="7498080" cy="1477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NSF IIS-0811922:  Information Discovery on Domain Data Graphs, 2008-2011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NSF CAREER IIS-0952347, 2010-2015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305550"/>
            <a:ext cx="5486400" cy="4762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Vagelis Hristidis, Searching and Exploring Biomedical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challenging to search EMRs?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XOntoRank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Leveraging Ontologies to improve sensitivity in EMR search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ObjectRank: Use authority flow to rank EMR entities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BioNav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Using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MeSH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explore the results of PubMed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501FF-A37F-4594-9E07-E7FE67AB267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ELECTRONIC MEDICAL RECORDS (EMRs)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Adoption of EMRs hard due to political reasons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unique patient id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Confidentiality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HIPAA (Health Insurance Portability and Accountability Act)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Move towards XML-based format.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One of most promising:</a:t>
            </a:r>
            <a:br>
              <a:rPr lang="en-US" sz="2100" dirty="0"/>
            </a:br>
            <a:r>
              <a:rPr lang="en-US" sz="2100" dirty="0"/>
              <a:t>Health Level 7’s Clinical Document Architecture (CDA).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EMRs pose new challenges for Computer Scientists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Confidentiality, authentication, secure exchange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Storage, Scalability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Dictionaries, terms disambiguation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Search for interesting patterns (Data Mining)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 Integration, Schema mapping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Searching and Exploring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E8D139-B231-4392-AABB-8C8911086C4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CDA FRAGMENT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29600" cy="49053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C1348-7FD6-4585-9EB0-D8AF43999ED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CDA Document – Tree View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76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05E1C-9CAB-4AFC-A6EC-75BAD098350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/>
              <a:t>LIMITATIONS OF</a:t>
            </a:r>
            <a:br>
              <a:rPr lang="en-US" sz="3800" dirty="0"/>
            </a:br>
            <a:r>
              <a:rPr lang="en-US" sz="3800" dirty="0"/>
              <a:t>Traditional </a:t>
            </a:r>
            <a:r>
              <a:rPr lang="en-US" sz="3800" dirty="0" smtClean="0"/>
              <a:t>IR         General </a:t>
            </a:r>
            <a:r>
              <a:rPr lang="en-US" sz="3800" dirty="0"/>
              <a:t>XML Search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3657600" cy="4663440"/>
          </a:xfrm>
        </p:spPr>
        <p:txBody>
          <a:bodyPr/>
          <a:lstStyle/>
          <a:p>
            <a:r>
              <a:rPr lang="en-US" sz="2200" dirty="0"/>
              <a:t>Text-based search engines do not exploit the XML tags, hierarchical structure of XML</a:t>
            </a:r>
          </a:p>
          <a:p>
            <a:r>
              <a:rPr lang="en-US" sz="2200" dirty="0"/>
              <a:t>Whole XML document treated as single unit - unacceptable given the possibly large sizes of XML documents</a:t>
            </a:r>
          </a:p>
          <a:p>
            <a:r>
              <a:rPr lang="en-US" sz="2200" dirty="0"/>
              <a:t>Proximity in XML can also be measured in terms of containment edges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EMRs have known but </a:t>
            </a:r>
            <a:r>
              <a:rPr lang="en-US" sz="2200" dirty="0" smtClean="0"/>
              <a:t>complex semantics</a:t>
            </a:r>
            <a:endParaRPr lang="en-US" sz="2200" dirty="0"/>
          </a:p>
          <a:p>
            <a:r>
              <a:rPr lang="en-US" sz="2200" dirty="0" smtClean="0"/>
              <a:t>EMRs include free text, numeric data, time sequences, negative statements.</a:t>
            </a:r>
            <a:endParaRPr lang="en-US" sz="2200" dirty="0"/>
          </a:p>
          <a:p>
            <a:r>
              <a:rPr lang="en-US" sz="2200" dirty="0"/>
              <a:t>Routine references in EMRs to external information sources like dictionaries and ontologies.</a:t>
            </a:r>
          </a:p>
          <a:p>
            <a:endParaRPr lang="en-US" sz="2200" dirty="0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4724400" y="838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Syntax vs. Semantics in Schema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458EB-6682-49F9-AC44-F0EC4E3605F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b="13008"/>
          <a:stretch>
            <a:fillRect/>
          </a:stretch>
        </p:blipFill>
        <p:spPr bwMode="auto">
          <a:xfrm>
            <a:off x="2057400" y="17526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676400" y="10668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Example – query “Asthma Theophylline”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56260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details at</a:t>
            </a:r>
            <a:r>
              <a:rPr lang="en-US" sz="1600" dirty="0" smtClean="0"/>
              <a:t> [Hristidis et al. NSF Symposium on Next Generation of Data Mining ’07]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Why is it challenging to search EMRs?</a:t>
            </a:r>
          </a:p>
          <a:p>
            <a:r>
              <a:rPr lang="en-US" dirty="0" err="1" smtClean="0"/>
              <a:t>XOntoRank</a:t>
            </a:r>
            <a:r>
              <a:rPr lang="en-US" dirty="0" smtClean="0"/>
              <a:t>: Leveraging Ontologies to improve sensitivity in EMR search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ObjectRank: Use authority flow to rank EMR entities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BioNav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Using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MeSH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explore the results of PubMed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1371</TotalTime>
  <Words>1220</Words>
  <Application>Microsoft Office PowerPoint</Application>
  <PresentationFormat>On-screen Show (4:3)</PresentationFormat>
  <Paragraphs>217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Solstice</vt:lpstr>
      <vt:lpstr>1_Solstice</vt:lpstr>
      <vt:lpstr>Visio</vt:lpstr>
      <vt:lpstr>Searching and Exploring Biomedical Data</vt:lpstr>
      <vt:lpstr>Roadmap</vt:lpstr>
      <vt:lpstr>Roadmap</vt:lpstr>
      <vt:lpstr>ELECTRONIC MEDICAL RECORDS (EMRs)</vt:lpstr>
      <vt:lpstr>SAMPLE CDA FRAGMENT</vt:lpstr>
      <vt:lpstr>CDA Document – Tree View</vt:lpstr>
      <vt:lpstr>LIMITATIONS OF Traditional IR         General XML Search</vt:lpstr>
      <vt:lpstr>Syntax vs. Semantics in Schema  </vt:lpstr>
      <vt:lpstr>Roadmap</vt:lpstr>
      <vt:lpstr>XOntoRank: Leverage Ontological Knowledge</vt:lpstr>
      <vt:lpstr>Example 1</vt:lpstr>
      <vt:lpstr>Example 2</vt:lpstr>
      <vt:lpstr>XOntoRank</vt:lpstr>
      <vt:lpstr>Computing OntoScore of Concept Given Query Keyword</vt:lpstr>
      <vt:lpstr>Roadmap</vt:lpstr>
      <vt:lpstr>Authority Flow Ranking in EMRs</vt:lpstr>
      <vt:lpstr>Authority Flow Ranking</vt:lpstr>
      <vt:lpstr>User Study</vt:lpstr>
      <vt:lpstr>Explaining Subgraph</vt:lpstr>
      <vt:lpstr>User Study Results</vt:lpstr>
      <vt:lpstr>Roadmap</vt:lpstr>
      <vt:lpstr>Biological Databases (cont’d) – Results Navigation [ICDE09, TKDE 2010]</vt:lpstr>
      <vt:lpstr>BioNav: Exploring PubMed Results</vt:lpstr>
      <vt:lpstr>BioNav: Exploring PubMed Results</vt:lpstr>
      <vt:lpstr>BioNav Evaluation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and Navigating Biomedical Data</dc:title>
  <dc:creator>vagelis</dc:creator>
  <cp:lastModifiedBy>vagelis</cp:lastModifiedBy>
  <cp:revision>22</cp:revision>
  <dcterms:created xsi:type="dcterms:W3CDTF">2006-08-16T00:00:00Z</dcterms:created>
  <dcterms:modified xsi:type="dcterms:W3CDTF">2010-06-14T19:15:28Z</dcterms:modified>
</cp:coreProperties>
</file>