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9" r:id="rId4"/>
    <p:sldId id="271" r:id="rId5"/>
    <p:sldId id="272" r:id="rId6"/>
    <p:sldId id="257" r:id="rId7"/>
    <p:sldId id="258" r:id="rId8"/>
    <p:sldId id="267" r:id="rId9"/>
    <p:sldId id="259" r:id="rId10"/>
    <p:sldId id="260" r:id="rId11"/>
    <p:sldId id="261" r:id="rId12"/>
    <p:sldId id="262" r:id="rId13"/>
    <p:sldId id="264" r:id="rId14"/>
    <p:sldId id="268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D235-6387-4741-BD95-A21D8459AE72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290EB-086D-446C-8460-4E96996C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bytes.de/persist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onet.org/cgi-bin/atm/ATM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tp://ftp.sas.com/pub/neural/dojo/doj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401762"/>
          </a:xfrm>
        </p:spPr>
        <p:txBody>
          <a:bodyPr>
            <a:noAutofit/>
          </a:bodyPr>
          <a:lstStyle/>
          <a:p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Discovering the Intrinsic Cardinality and Dimensionality of Time Series using MDL</a:t>
            </a:r>
            <a:b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dirty="0" smtClean="0"/>
              <a:t>     Bing </a:t>
            </a:r>
            <a:r>
              <a:rPr lang="en-US" sz="2200" dirty="0"/>
              <a:t>Hu   </a:t>
            </a:r>
            <a:r>
              <a:rPr lang="en-US" sz="2200" dirty="0" err="1"/>
              <a:t>Thanawin</a:t>
            </a:r>
            <a:r>
              <a:rPr lang="en-US" sz="2200" dirty="0"/>
              <a:t> </a:t>
            </a:r>
            <a:r>
              <a:rPr lang="en-US" sz="2200" dirty="0" err="1"/>
              <a:t>Rakthanmanon</a:t>
            </a:r>
            <a:r>
              <a:rPr lang="en-US" sz="2200" dirty="0"/>
              <a:t>    Yuan </a:t>
            </a:r>
            <a:r>
              <a:rPr lang="en-US" sz="2200" dirty="0" err="1"/>
              <a:t>Hao</a:t>
            </a:r>
            <a:r>
              <a:rPr lang="en-US" sz="2200" dirty="0"/>
              <a:t>   Scott Evans</a:t>
            </a:r>
            <a:r>
              <a:rPr lang="en-US" sz="2200" baseline="30000" dirty="0"/>
              <a:t>1</a:t>
            </a:r>
            <a:r>
              <a:rPr lang="en-US" sz="2200" dirty="0"/>
              <a:t>	Stefano </a:t>
            </a:r>
            <a:r>
              <a:rPr lang="en-US" sz="2200" dirty="0" err="1"/>
              <a:t>Lonardi</a:t>
            </a:r>
            <a:r>
              <a:rPr lang="en-US" sz="2200" dirty="0"/>
              <a:t>    </a:t>
            </a:r>
            <a:r>
              <a:rPr lang="en-US" sz="2200" dirty="0" err="1"/>
              <a:t>Eamonn</a:t>
            </a:r>
            <a:r>
              <a:rPr lang="en-US" sz="2200" dirty="0"/>
              <a:t> Keogh </a:t>
            </a: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1500" dirty="0"/>
              <a:t>{bhu002, </a:t>
            </a:r>
            <a:r>
              <a:rPr lang="en-US" sz="1500" dirty="0" err="1"/>
              <a:t>rakthant</a:t>
            </a:r>
            <a:r>
              <a:rPr lang="en-US" sz="1500" dirty="0"/>
              <a:t>, yhao002}@ucr.edu, </a:t>
            </a:r>
            <a:r>
              <a:rPr lang="en-US" sz="1500" baseline="30000" dirty="0"/>
              <a:t>1</a:t>
            </a:r>
            <a:r>
              <a:rPr lang="en-US" sz="1500" dirty="0"/>
              <a:t>evans@ge.com, {</a:t>
            </a:r>
            <a:r>
              <a:rPr lang="en-US" sz="1500" dirty="0" err="1"/>
              <a:t>stelo</a:t>
            </a:r>
            <a:r>
              <a:rPr lang="en-US" sz="1500" dirty="0"/>
              <a:t>, </a:t>
            </a:r>
            <a:r>
              <a:rPr lang="en-US" sz="1500" dirty="0" err="1"/>
              <a:t>eamonn</a:t>
            </a:r>
            <a:r>
              <a:rPr lang="en-US" sz="1500" dirty="0"/>
              <a:t>}@cs.ucr.edu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1500" dirty="0" smtClean="0"/>
              <a:t>Department </a:t>
            </a:r>
            <a:r>
              <a:rPr lang="en-US" sz="1500" dirty="0"/>
              <a:t>of Computer Science &amp; </a:t>
            </a:r>
            <a:r>
              <a:rPr lang="en-US" sz="1500" dirty="0" smtClean="0"/>
              <a:t>Engineering</a:t>
            </a:r>
          </a:p>
          <a:p>
            <a:pPr marL="0" indent="0" algn="ctr">
              <a:buNone/>
            </a:pPr>
            <a:r>
              <a:rPr lang="en-US" sz="1500" dirty="0" smtClean="0"/>
              <a:t>University </a:t>
            </a:r>
            <a:r>
              <a:rPr lang="en-US" sz="1500" dirty="0"/>
              <a:t>of California, Riverside</a:t>
            </a:r>
          </a:p>
          <a:p>
            <a:pPr marL="0" indent="0" algn="ctr">
              <a:buNone/>
            </a:pPr>
            <a:r>
              <a:rPr lang="en-US" sz="1500" baseline="30000" dirty="0" smtClean="0"/>
              <a:t>  1</a:t>
            </a:r>
            <a:r>
              <a:rPr lang="en-US" sz="1500" dirty="0" smtClean="0"/>
              <a:t>GE </a:t>
            </a:r>
            <a:r>
              <a:rPr lang="en-US" sz="1500" dirty="0"/>
              <a:t>Global 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09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2.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Physiology</a:t>
            </a:r>
            <a:r>
              <a:rPr lang="en-US" b="1" dirty="0"/>
              <a:t/>
            </a:r>
            <a:br>
              <a:rPr lang="en-US" b="1" dirty="0"/>
            </a:br>
            <a:endParaRPr lang="en-US" sz="32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728298" cy="311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4876799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12.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An excerpt from the Muscle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dataset[16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bottom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A zoomed-in section of the Muscle dataset which had its model, dimensionality and cardinality set by MDL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6385526"/>
            <a:ext cx="6118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[16] </a:t>
            </a:r>
            <a:r>
              <a:rPr lang="en-US" sz="1000" dirty="0" err="1" smtClean="0"/>
              <a:t>Mörchen</a:t>
            </a:r>
            <a:r>
              <a:rPr lang="en-US" sz="1000" dirty="0"/>
              <a:t>, F. and </a:t>
            </a:r>
            <a:r>
              <a:rPr lang="en-US" sz="1000" dirty="0" err="1"/>
              <a:t>Ultsch</a:t>
            </a:r>
            <a:r>
              <a:rPr lang="en-US" sz="1000" dirty="0"/>
              <a:t>, A. 2005. Optimizing time series discretization for knowledge discovery. </a:t>
            </a:r>
            <a:r>
              <a:rPr lang="en-US" sz="1000" i="1" dirty="0"/>
              <a:t>KDD</a:t>
            </a:r>
            <a:r>
              <a:rPr lang="en-US" sz="1000" dirty="0"/>
              <a:t>, 660-665</a:t>
            </a:r>
          </a:p>
        </p:txBody>
      </p:sp>
    </p:spTree>
    <p:extLst>
      <p:ext uri="{BB962C8B-B14F-4D97-AF65-F5344CB8AC3E}">
        <p14:creationId xmlns:p14="http://schemas.microsoft.com/office/powerpoint/2010/main" val="32945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2.</a:t>
            </a:r>
            <a:b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in Physiology</a:t>
            </a:r>
            <a:endParaRPr lang="en-US" sz="25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400800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7940" y="4308901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</a:t>
            </a:r>
            <a:r>
              <a:rPr kumimoji="0" lang="en-US" sz="12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igure </a:t>
            </a:r>
            <a:r>
              <a:rPr kumimoji="0" lang="en-US" sz="1200" i="0" u="none" strike="noStrike" cap="none" normalizeH="0" baseline="0" dirty="0" smtClean="0" bmk="_Ref28346940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13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left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The description length of the muscle activation time series is minimized with a cardinality of three, which is the correct answer. 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right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The Persist algorithm, using the code from [16] predicts a value of four. 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921828"/>
            <a:ext cx="6118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[16] </a:t>
            </a:r>
            <a:r>
              <a:rPr lang="en-US" sz="1000" dirty="0" err="1" smtClean="0"/>
              <a:t>Mörchen</a:t>
            </a:r>
            <a:r>
              <a:rPr lang="en-US" sz="1000" dirty="0"/>
              <a:t>, F. and </a:t>
            </a:r>
            <a:r>
              <a:rPr lang="en-US" sz="1000" dirty="0" err="1"/>
              <a:t>Ultsch</a:t>
            </a:r>
            <a:r>
              <a:rPr lang="en-US" sz="1000" dirty="0"/>
              <a:t>, A. 2005. Optimizing time series discretization for knowledge discovery. </a:t>
            </a:r>
            <a:r>
              <a:rPr lang="en-US" sz="1000" i="1" dirty="0"/>
              <a:t>KDD</a:t>
            </a:r>
            <a:r>
              <a:rPr lang="en-US" sz="1000" dirty="0"/>
              <a:t>, 660-665</a:t>
            </a:r>
          </a:p>
        </p:txBody>
      </p:sp>
    </p:spTree>
    <p:extLst>
      <p:ext uri="{BB962C8B-B14F-4D97-AF65-F5344CB8AC3E}">
        <p14:creationId xmlns:p14="http://schemas.microsoft.com/office/powerpoint/2010/main" val="6939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2.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in Physiology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dataset is </a:t>
            </a:r>
            <a:r>
              <a:rPr lang="en-US" sz="2000" dirty="0" smtClean="0"/>
              <a:t> from paper </a:t>
            </a:r>
            <a:r>
              <a:rPr lang="en-US" sz="1800" i="1" dirty="0" smtClean="0"/>
              <a:t>[16]</a:t>
            </a:r>
            <a:r>
              <a:rPr lang="en-US" sz="1800" i="1" dirty="0" err="1" smtClean="0"/>
              <a:t>Mörchen</a:t>
            </a:r>
            <a:r>
              <a:rPr lang="en-US" sz="1800" i="1" dirty="0"/>
              <a:t>, F. and </a:t>
            </a:r>
            <a:r>
              <a:rPr lang="en-US" sz="1800" i="1" dirty="0" err="1"/>
              <a:t>Ultsch</a:t>
            </a:r>
            <a:r>
              <a:rPr lang="en-US" sz="1800" i="1" dirty="0"/>
              <a:t>, A. 2005. Optimizing time series discretization for knowledge discovery. KDD, 660-665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000" dirty="0"/>
              <a:t>W</a:t>
            </a:r>
            <a:r>
              <a:rPr lang="en-US" sz="2000" dirty="0" smtClean="0"/>
              <a:t>e  download the dataset from the author’ webpage </a:t>
            </a:r>
            <a:r>
              <a:rPr lang="en-US" sz="2000" i="1" dirty="0" smtClean="0">
                <a:solidFill>
                  <a:srgbClr val="FF0000"/>
                </a:solidFill>
                <a:hlinkClick r:id="rId2"/>
              </a:rPr>
              <a:t>http://www.mybytes.de/persist.php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 smtClean="0"/>
              <a:t>You can also download the data from our paper webpage.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6948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Application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Astronomy: outlier detection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84" y="2133600"/>
            <a:ext cx="4352921" cy="223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5185" y="4664333"/>
            <a:ext cx="42992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</a:t>
            </a:r>
            <a:r>
              <a:rPr kumimoji="0" lang="en-US" sz="12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igure </a:t>
            </a:r>
            <a:r>
              <a:rPr kumimoji="0" lang="en-US" sz="1200" i="0" u="none" strike="noStrike" cap="none" normalizeH="0" baseline="0" dirty="0" smtClean="0" bmk="_Ref285271196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14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top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The distribution of intrinsic dimensionalities of star light curves,  estimated over 5,327 human-annotated examples.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bottom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Three typical examples of the class RRL, and a high intrinsic dimensionality example, labeled as an outlier by [19].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113" y="5943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/>
              <a:t>[19]</a:t>
            </a:r>
            <a:r>
              <a:rPr lang="en-US" sz="1200" dirty="0" err="1" smtClean="0"/>
              <a:t>Protopapas</a:t>
            </a:r>
            <a:r>
              <a:rPr lang="en-US" sz="1200" dirty="0"/>
              <a:t>, P., </a:t>
            </a:r>
            <a:r>
              <a:rPr lang="en-US" sz="1200" dirty="0" err="1"/>
              <a:t>Giammarco</a:t>
            </a:r>
            <a:r>
              <a:rPr lang="en-US" sz="1200" dirty="0"/>
              <a:t>, J. M., </a:t>
            </a:r>
            <a:r>
              <a:rPr lang="en-US" sz="1200" dirty="0" err="1"/>
              <a:t>Faccioli</a:t>
            </a:r>
            <a:r>
              <a:rPr lang="en-US" sz="1200" dirty="0"/>
              <a:t>, L., </a:t>
            </a:r>
            <a:r>
              <a:rPr lang="en-US" sz="1200" dirty="0" err="1"/>
              <a:t>Struble</a:t>
            </a:r>
            <a:r>
              <a:rPr lang="en-US" sz="1200" dirty="0"/>
              <a:t>, M. F., Dave, R., and </a:t>
            </a:r>
            <a:r>
              <a:rPr lang="en-US" sz="1200" dirty="0" err="1"/>
              <a:t>Alcock</a:t>
            </a:r>
            <a:r>
              <a:rPr lang="en-US" sz="1200" dirty="0"/>
              <a:t>, C. 2006. Finding outlier light-curves in catalogs of periodic variable stars. </a:t>
            </a:r>
            <a:r>
              <a:rPr lang="en-US" sz="1200" i="1" dirty="0"/>
              <a:t>Monthly Notices of the Royal Astronomical Society</a:t>
            </a:r>
            <a:r>
              <a:rPr lang="en-US" sz="1200" dirty="0"/>
              <a:t>, 369 (2006), 677–696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2477632"/>
            <a:ext cx="3533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measured the </a:t>
            </a:r>
            <a:r>
              <a:rPr lang="en-US" dirty="0"/>
              <a:t>intrinsic DFT dimensionally of all </a:t>
            </a:r>
            <a:r>
              <a:rPr lang="en-US" dirty="0" smtClean="0"/>
              <a:t>its members</a:t>
            </a:r>
            <a:r>
              <a:rPr lang="en-US" dirty="0"/>
              <a:t>, finding </a:t>
            </a:r>
            <a:r>
              <a:rPr lang="en-US" dirty="0" smtClean="0"/>
              <a:t>one anomalous data </a:t>
            </a:r>
            <a:r>
              <a:rPr lang="en-US" dirty="0"/>
              <a:t>that had a value of 31</a:t>
            </a:r>
          </a:p>
        </p:txBody>
      </p:sp>
    </p:spTree>
    <p:extLst>
      <p:ext uri="{BB962C8B-B14F-4D97-AF65-F5344CB8AC3E}">
        <p14:creationId xmlns:p14="http://schemas.microsoft.com/office/powerpoint/2010/main" val="26572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3.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Application in Astronomy: outlier detection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star light curve data can be downloaded from the paper webpage.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39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Application in Cardiology</a:t>
            </a:r>
            <a:r>
              <a:rPr lang="en-US" sz="2200" dirty="0"/>
              <a:t> </a:t>
            </a:r>
            <a:r>
              <a:rPr lang="en-US" sz="2200" dirty="0" smtClean="0"/>
              <a:t>: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anomalous data detection</a:t>
            </a:r>
            <a:endParaRPr lang="en-US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5022016" cy="3444539"/>
          </a:xfrm>
        </p:spPr>
      </p:pic>
      <p:sp>
        <p:nvSpPr>
          <p:cNvPr id="3" name="Rectangle 2"/>
          <p:cNvSpPr/>
          <p:nvPr/>
        </p:nvSpPr>
        <p:spPr>
          <a:xfrm>
            <a:off x="152400" y="4367543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15.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The distribution of intrinsic dimensionalities of individual heartbeats,  estimated over the 200 normal examples the proceeded time zero in record 108 of the MIT BIH Arrhythmia Database (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bottom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1600200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We measured the intrinsic DFT dimensionally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of every heartbeat,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finding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anomalous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ECG 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had a value of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31.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2563" y="5224046"/>
            <a:ext cx="81428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Another advantage</a:t>
            </a:r>
            <a:r>
              <a:rPr kumimoji="0" lang="en-US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of MDL for anomalous data detection :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has significantly more noise than heartbeat 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MDL is essentially invariant to the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noise heartbeat, which poises great difficulties for distance-based and density-based outlier detection methods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96" y="2667000"/>
            <a:ext cx="3593904" cy="21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43469" y="4575606"/>
            <a:ext cx="2753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 original ECG charter from </a:t>
            </a:r>
            <a:r>
              <a:rPr lang="en-US" sz="1200" dirty="0" err="1" smtClean="0"/>
              <a:t>PhysioATM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53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4.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Application in Cardiology</a:t>
            </a:r>
            <a:r>
              <a:rPr lang="en-US" sz="2800" dirty="0"/>
              <a:t> 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anomalous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ECG detection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52600"/>
            <a:ext cx="3600762" cy="2183319"/>
          </a:xfrm>
        </p:spPr>
      </p:pic>
      <p:sp>
        <p:nvSpPr>
          <p:cNvPr id="7" name="TextBox 6"/>
          <p:cNvSpPr txBox="1"/>
          <p:nvPr/>
        </p:nvSpPr>
        <p:spPr>
          <a:xfrm>
            <a:off x="1676400" y="4114800"/>
            <a:ext cx="7124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data is downloaded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www.physionet.org/cgi-bin/atm/ATM</a:t>
            </a:r>
            <a:endParaRPr lang="en-US" dirty="0" smtClean="0"/>
          </a:p>
          <a:p>
            <a:r>
              <a:rPr lang="en-US" dirty="0"/>
              <a:t>in record 108 of the MIT BIH Arrhythmia </a:t>
            </a:r>
            <a:r>
              <a:rPr lang="en-US" dirty="0" smtClean="0"/>
              <a:t>Database.</a:t>
            </a:r>
          </a:p>
          <a:p>
            <a:endParaRPr lang="en-US" dirty="0"/>
          </a:p>
          <a:p>
            <a:r>
              <a:rPr lang="en-US" dirty="0" smtClean="0"/>
              <a:t>Also, the data can be downloaded from the paper webpage.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Modeling of MDL</a:t>
            </a:r>
          </a:p>
          <a:p>
            <a:r>
              <a:rPr lang="en-US" dirty="0" smtClean="0"/>
              <a:t>Application Examples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All the figures in this slides can be generated by running our code. All the data can be downloaded from the paper webpage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867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1. Three unrelated industrial time series with low intrinsic cardinality.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Evaporator (channel one). II) Winding (channel five).  III) Dryer (channel one).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number of unique values in each time series is, from top to bottom, 14, 500 and 62.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However, we might reasonably claim, that the </a:t>
            </a:r>
            <a:r>
              <a:rPr lang="en-US" sz="2000" i="1" dirty="0"/>
              <a:t>intrinsic</a:t>
            </a:r>
            <a:r>
              <a:rPr lang="en-US" sz="2000" dirty="0"/>
              <a:t> alphabet cardinality is instead 2, 2, and 12 respectively. </a:t>
            </a:r>
            <a:endParaRPr lang="en-US" sz="20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5038781" cy="213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30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MDL Modeling of Time Series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8" y="946989"/>
            <a:ext cx="2926334" cy="82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4" y="2283270"/>
            <a:ext cx="29511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" y="4114800"/>
            <a:ext cx="29384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55942" y="1066800"/>
            <a:ext cx="48782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/>
              <a:t>T</a:t>
            </a:r>
            <a:r>
              <a:rPr lang="en-US" sz="1500" dirty="0"/>
              <a:t> =</a:t>
            </a:r>
            <a:r>
              <a:rPr lang="en-US" sz="1500" b="1" dirty="0"/>
              <a:t> 1 1 1 2 3 4 5 6 7 8 9 10 11 11 12 12 12 12 11 11 10 10 9 7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37982"/>
            <a:ext cx="2165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3. A sample time series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924" y="3125492"/>
            <a:ext cx="373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4.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series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(blue/fine), approximated by a one-dimensional APCA approximation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(red/bold). The error for this model is represented by the vertical lines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053506" y="2173400"/>
            <a:ext cx="5181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errors 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</a:t>
            </a:r>
            <a:r>
              <a:rPr kumimoji="0" lang="en-US" sz="15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15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is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</a:t>
            </a:r>
            <a:r>
              <a:rPr kumimoji="0" lang="en-US" sz="15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7  7  7  6  5  4  3  2  1  0  -1 -2 -3 -3 -4 -4 -4 -4 -3 -3 -2 -2 -1  1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1612" y="5202167"/>
            <a:ext cx="367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5. Time series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(blue/fine), approximated by a two-dimensional APCA approximation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(red/bold). Vertical lines represent the error for this model.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6547" y="3837801"/>
            <a:ext cx="50385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the error </a:t>
            </a:r>
            <a:r>
              <a:rPr lang="en-US" sz="1500" i="1" dirty="0"/>
              <a:t>e</a:t>
            </a:r>
            <a:r>
              <a:rPr lang="en-US" sz="1500" baseline="-25000" dirty="0"/>
              <a:t>2</a:t>
            </a:r>
            <a:r>
              <a:rPr lang="en-US" sz="1500" dirty="0"/>
              <a:t> is: </a:t>
            </a:r>
          </a:p>
          <a:p>
            <a:r>
              <a:rPr lang="en-US" sz="1500" i="1" dirty="0"/>
              <a:t>e</a:t>
            </a:r>
            <a:r>
              <a:rPr lang="en-US" sz="1500" baseline="-25000" dirty="0"/>
              <a:t>2</a:t>
            </a:r>
            <a:r>
              <a:rPr lang="en-US" sz="1500" i="1" dirty="0"/>
              <a:t> =</a:t>
            </a:r>
            <a:r>
              <a:rPr lang="en-US" sz="1500" b="1" dirty="0"/>
              <a:t> 2  2  2  1  0 -1 -2 -3  3  2  1  0 -1 -1 -2 -2 -2 -2 -1 -1  0  0  1  3</a:t>
            </a:r>
            <a:endParaRPr lang="en-US" sz="1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401695" y="2755313"/>
                <a:ext cx="21867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𝐷𝐿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𝑇</m:t>
                      </m:r>
                      <m:r>
                        <a:rPr lang="en-US" i="1"/>
                        <m:t>,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𝐻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)=86 </m:t>
                      </m:r>
                      <m:r>
                        <m:rPr>
                          <m:sty m:val="p"/>
                        </m:rPr>
                        <a:rPr lang="en-US"/>
                        <m:t>bits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695" y="2755313"/>
                <a:ext cx="218675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362201" y="4419540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𝐷𝐿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𝑇</m:t>
                      </m:r>
                      <m:r>
                        <a:rPr lang="en-US" i="1"/>
                        <m:t>,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𝐻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)= 78 </m:t>
                      </m:r>
                      <m:r>
                        <m:rPr>
                          <m:sty m:val="p"/>
                        </m:rPr>
                        <a:rPr lang="en-US"/>
                        <m:t>bits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201" y="4419540"/>
                <a:ext cx="45720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000874" y="5340666"/>
                <a:ext cx="2582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𝐷𝐿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</m:t>
                          </m:r>
                          <m:r>
                            <a:rPr lang="en-US" i="1"/>
                            <m:t>,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𝐻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&lt; </m:t>
                      </m:r>
                      <m:r>
                        <a:rPr lang="en-US" i="1"/>
                        <m:t>𝐷𝐿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</m:t>
                          </m:r>
                          <m:r>
                            <a:rPr lang="en-US" i="1"/>
                            <m:t>,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𝐻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874" y="5340666"/>
                <a:ext cx="258269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81400" y="6096000"/>
            <a:ext cx="50354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Clearly, we have not done yet ………..</a:t>
            </a:r>
            <a:endParaRPr lang="en-US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25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72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MDL Modeling of Time Series</a:t>
            </a:r>
            <a:endParaRPr lang="en-US" sz="35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91" y="2590800"/>
            <a:ext cx="5950212" cy="275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1" y="1143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 </a:t>
            </a:r>
            <a:r>
              <a:rPr lang="en-US" sz="1200" dirty="0"/>
              <a:t>should also test </a:t>
            </a:r>
            <a:r>
              <a:rPr lang="en-US" sz="1200" i="1" dirty="0"/>
              <a:t>H</a:t>
            </a:r>
            <a:r>
              <a:rPr lang="en-US" sz="1200" baseline="-25000" dirty="0"/>
              <a:t>3</a:t>
            </a:r>
            <a:r>
              <a:rPr lang="en-US" sz="1200" dirty="0"/>
              <a:t>, </a:t>
            </a:r>
            <a:r>
              <a:rPr lang="en-US" sz="1200" i="1" dirty="0"/>
              <a:t>H</a:t>
            </a:r>
            <a:r>
              <a:rPr lang="en-US" sz="1200" baseline="-25000" dirty="0"/>
              <a:t>4</a:t>
            </a:r>
            <a:r>
              <a:rPr lang="en-US" sz="1200" dirty="0"/>
              <a:t>,</a:t>
            </a:r>
            <a:r>
              <a:rPr lang="en-US" sz="1200" i="1" dirty="0"/>
              <a:t> H</a:t>
            </a:r>
            <a:r>
              <a:rPr lang="en-US" sz="1200" baseline="-25000" dirty="0"/>
              <a:t>5</a:t>
            </a:r>
            <a:r>
              <a:rPr lang="en-US" sz="1200" dirty="0"/>
              <a:t>, etc., corresponding to 3, 4, 5, etc. piecewise constant segments. Moreover, we can also test alterative models corresponding to different levels of DFT or PLA representation.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710728" y="5636567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6. A time series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shown in bold/blue and three different models of it shown in fine/red: from left to right: DFT, APCA, and PLA.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5028" y="20690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DFT                                    APCA                               PLA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766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0"/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1.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Donoho-Johnstone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enchmark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638800"/>
            <a:ext cx="73914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7. A version of the Donoho-Johnstone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block benchmark created  ten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years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ago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and download from  </a:t>
            </a:r>
            <a:r>
              <a:rPr lang="en-US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ftp://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ftp.sas.com/pub/neural/dojo/dojo.html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Also, this data can be downloaded from our paper webpage.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900" dirty="0"/>
          </a:p>
        </p:txBody>
      </p:sp>
      <p:grpSp>
        <p:nvGrpSpPr>
          <p:cNvPr id="6195" name="Group 6194"/>
          <p:cNvGrpSpPr/>
          <p:nvPr/>
        </p:nvGrpSpPr>
        <p:grpSpPr>
          <a:xfrm>
            <a:off x="366373" y="1890712"/>
            <a:ext cx="8547101" cy="3062288"/>
            <a:chOff x="890588" y="1763711"/>
            <a:chExt cx="7732713" cy="3672661"/>
          </a:xfrm>
        </p:grpSpPr>
        <p:sp>
          <p:nvSpPr>
            <p:cNvPr id="2071" name="Rectangle 87"/>
            <p:cNvSpPr>
              <a:spLocks noChangeArrowheads="1"/>
            </p:cNvSpPr>
            <p:nvPr/>
          </p:nvSpPr>
          <p:spPr bwMode="auto">
            <a:xfrm>
              <a:off x="1111250" y="1763711"/>
              <a:ext cx="7512050" cy="346710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Line 89"/>
            <p:cNvSpPr>
              <a:spLocks noChangeShapeType="1"/>
            </p:cNvSpPr>
            <p:nvPr/>
          </p:nvSpPr>
          <p:spPr bwMode="auto">
            <a:xfrm>
              <a:off x="1111250" y="5230811"/>
              <a:ext cx="75120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Line 92"/>
            <p:cNvSpPr>
              <a:spLocks noChangeShapeType="1"/>
            </p:cNvSpPr>
            <p:nvPr/>
          </p:nvSpPr>
          <p:spPr bwMode="auto">
            <a:xfrm>
              <a:off x="1111250" y="5230811"/>
              <a:ext cx="75120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Line 94"/>
            <p:cNvSpPr>
              <a:spLocks noChangeShapeType="1"/>
            </p:cNvSpPr>
            <p:nvPr/>
          </p:nvSpPr>
          <p:spPr bwMode="auto">
            <a:xfrm flipV="1">
              <a:off x="1111250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Rectangle 96"/>
            <p:cNvSpPr>
              <a:spLocks noChangeArrowheads="1"/>
            </p:cNvSpPr>
            <p:nvPr/>
          </p:nvSpPr>
          <p:spPr bwMode="auto">
            <a:xfrm>
              <a:off x="1081088" y="5262561"/>
              <a:ext cx="12541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Line 97"/>
            <p:cNvSpPr>
              <a:spLocks noChangeShapeType="1"/>
            </p:cNvSpPr>
            <p:nvPr/>
          </p:nvSpPr>
          <p:spPr bwMode="auto">
            <a:xfrm flipV="1">
              <a:off x="1820863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99"/>
            <p:cNvSpPr>
              <a:spLocks noChangeArrowheads="1"/>
            </p:cNvSpPr>
            <p:nvPr/>
          </p:nvSpPr>
          <p:spPr bwMode="auto">
            <a:xfrm>
              <a:off x="1719263" y="5262561"/>
              <a:ext cx="2682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Line 100"/>
            <p:cNvSpPr>
              <a:spLocks noChangeShapeType="1"/>
            </p:cNvSpPr>
            <p:nvPr/>
          </p:nvSpPr>
          <p:spPr bwMode="auto">
            <a:xfrm flipV="1">
              <a:off x="2538413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Rectangle 102"/>
            <p:cNvSpPr>
              <a:spLocks noChangeArrowheads="1"/>
            </p:cNvSpPr>
            <p:nvPr/>
          </p:nvSpPr>
          <p:spPr bwMode="auto">
            <a:xfrm>
              <a:off x="2436813" y="5262561"/>
              <a:ext cx="2682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Line 103"/>
            <p:cNvSpPr>
              <a:spLocks noChangeShapeType="1"/>
            </p:cNvSpPr>
            <p:nvPr/>
          </p:nvSpPr>
          <p:spPr bwMode="auto">
            <a:xfrm flipV="1">
              <a:off x="3255963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105"/>
            <p:cNvSpPr>
              <a:spLocks noChangeArrowheads="1"/>
            </p:cNvSpPr>
            <p:nvPr/>
          </p:nvSpPr>
          <p:spPr bwMode="auto">
            <a:xfrm>
              <a:off x="3152775" y="5262561"/>
              <a:ext cx="2682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Line 106"/>
            <p:cNvSpPr>
              <a:spLocks noChangeShapeType="1"/>
            </p:cNvSpPr>
            <p:nvPr/>
          </p:nvSpPr>
          <p:spPr bwMode="auto">
            <a:xfrm flipV="1">
              <a:off x="3973513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Rectangle 108"/>
            <p:cNvSpPr>
              <a:spLocks noChangeArrowheads="1"/>
            </p:cNvSpPr>
            <p:nvPr/>
          </p:nvSpPr>
          <p:spPr bwMode="auto">
            <a:xfrm>
              <a:off x="3870325" y="5262561"/>
              <a:ext cx="2682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Line 109"/>
            <p:cNvSpPr>
              <a:spLocks noChangeShapeType="1"/>
            </p:cNvSpPr>
            <p:nvPr/>
          </p:nvSpPr>
          <p:spPr bwMode="auto">
            <a:xfrm flipV="1">
              <a:off x="4683125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111"/>
            <p:cNvSpPr>
              <a:spLocks noChangeArrowheads="1"/>
            </p:cNvSpPr>
            <p:nvPr/>
          </p:nvSpPr>
          <p:spPr bwMode="auto">
            <a:xfrm>
              <a:off x="4540250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Line 112"/>
            <p:cNvSpPr>
              <a:spLocks noChangeShapeType="1"/>
            </p:cNvSpPr>
            <p:nvPr/>
          </p:nvSpPr>
          <p:spPr bwMode="auto">
            <a:xfrm flipV="1">
              <a:off x="5399088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8" name="Rectangle 114"/>
            <p:cNvSpPr>
              <a:spLocks noChangeArrowheads="1"/>
            </p:cNvSpPr>
            <p:nvPr/>
          </p:nvSpPr>
          <p:spPr bwMode="auto">
            <a:xfrm>
              <a:off x="5257800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Line 115"/>
            <p:cNvSpPr>
              <a:spLocks noChangeShapeType="1"/>
            </p:cNvSpPr>
            <p:nvPr/>
          </p:nvSpPr>
          <p:spPr bwMode="auto">
            <a:xfrm flipV="1">
              <a:off x="6116638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Line 116"/>
            <p:cNvSpPr>
              <a:spLocks noChangeShapeType="1"/>
            </p:cNvSpPr>
            <p:nvPr/>
          </p:nvSpPr>
          <p:spPr bwMode="auto">
            <a:xfrm>
              <a:off x="6116638" y="1763711"/>
              <a:ext cx="0" cy="698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Rectangle 117"/>
            <p:cNvSpPr>
              <a:spLocks noChangeArrowheads="1"/>
            </p:cNvSpPr>
            <p:nvPr/>
          </p:nvSpPr>
          <p:spPr bwMode="auto">
            <a:xfrm>
              <a:off x="5975350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Line 118"/>
            <p:cNvSpPr>
              <a:spLocks noChangeShapeType="1"/>
            </p:cNvSpPr>
            <p:nvPr/>
          </p:nvSpPr>
          <p:spPr bwMode="auto">
            <a:xfrm flipV="1">
              <a:off x="6834188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Rectangle 120"/>
            <p:cNvSpPr>
              <a:spLocks noChangeArrowheads="1"/>
            </p:cNvSpPr>
            <p:nvPr/>
          </p:nvSpPr>
          <p:spPr bwMode="auto">
            <a:xfrm>
              <a:off x="6692900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Line 121"/>
            <p:cNvSpPr>
              <a:spLocks noChangeShapeType="1"/>
            </p:cNvSpPr>
            <p:nvPr/>
          </p:nvSpPr>
          <p:spPr bwMode="auto">
            <a:xfrm flipV="1">
              <a:off x="7543800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7" name="Rectangle 123"/>
            <p:cNvSpPr>
              <a:spLocks noChangeArrowheads="1"/>
            </p:cNvSpPr>
            <p:nvPr/>
          </p:nvSpPr>
          <p:spPr bwMode="auto">
            <a:xfrm>
              <a:off x="7402513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Line 124"/>
            <p:cNvSpPr>
              <a:spLocks noChangeShapeType="1"/>
            </p:cNvSpPr>
            <p:nvPr/>
          </p:nvSpPr>
          <p:spPr bwMode="auto">
            <a:xfrm flipV="1">
              <a:off x="8261350" y="5151436"/>
              <a:ext cx="0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" name="Rectangle 126"/>
            <p:cNvSpPr>
              <a:spLocks noChangeArrowheads="1"/>
            </p:cNvSpPr>
            <p:nvPr/>
          </p:nvSpPr>
          <p:spPr bwMode="auto">
            <a:xfrm>
              <a:off x="8118475" y="5262561"/>
              <a:ext cx="3317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Line 127"/>
            <p:cNvSpPr>
              <a:spLocks noChangeShapeType="1"/>
            </p:cNvSpPr>
            <p:nvPr/>
          </p:nvSpPr>
          <p:spPr bwMode="auto">
            <a:xfrm>
              <a:off x="1111250" y="5230811"/>
              <a:ext cx="714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" name="Line 128"/>
            <p:cNvSpPr>
              <a:spLocks noChangeShapeType="1"/>
            </p:cNvSpPr>
            <p:nvPr/>
          </p:nvSpPr>
          <p:spPr bwMode="auto">
            <a:xfrm flipH="1">
              <a:off x="8545513" y="5230811"/>
              <a:ext cx="777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" name="Rectangle 129"/>
            <p:cNvSpPr>
              <a:spLocks noChangeArrowheads="1"/>
            </p:cNvSpPr>
            <p:nvPr/>
          </p:nvSpPr>
          <p:spPr bwMode="auto">
            <a:xfrm>
              <a:off x="890588" y="5159373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Rectangle 141"/>
            <p:cNvSpPr>
              <a:spLocks noChangeArrowheads="1"/>
            </p:cNvSpPr>
            <p:nvPr/>
          </p:nvSpPr>
          <p:spPr bwMode="auto">
            <a:xfrm>
              <a:off x="1001713" y="3425823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Line 155"/>
            <p:cNvSpPr>
              <a:spLocks noChangeShapeType="1"/>
            </p:cNvSpPr>
            <p:nvPr/>
          </p:nvSpPr>
          <p:spPr bwMode="auto">
            <a:xfrm>
              <a:off x="1111250" y="5230811"/>
              <a:ext cx="75120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6" name="Freeform 158"/>
            <p:cNvSpPr>
              <a:spLocks noChangeAspect="1"/>
            </p:cNvSpPr>
            <p:nvPr/>
          </p:nvSpPr>
          <p:spPr bwMode="auto">
            <a:xfrm>
              <a:off x="1111251" y="3568698"/>
              <a:ext cx="473075" cy="858840"/>
            </a:xfrm>
            <a:custGeom>
              <a:avLst/>
              <a:gdLst>
                <a:gd name="T0" fmla="*/ 5 w 298"/>
                <a:gd name="T1" fmla="*/ 153 h 541"/>
                <a:gd name="T2" fmla="*/ 10 w 298"/>
                <a:gd name="T3" fmla="*/ 203 h 541"/>
                <a:gd name="T4" fmla="*/ 20 w 298"/>
                <a:gd name="T5" fmla="*/ 163 h 541"/>
                <a:gd name="T6" fmla="*/ 25 w 298"/>
                <a:gd name="T7" fmla="*/ 188 h 541"/>
                <a:gd name="T8" fmla="*/ 35 w 298"/>
                <a:gd name="T9" fmla="*/ 253 h 541"/>
                <a:gd name="T10" fmla="*/ 40 w 298"/>
                <a:gd name="T11" fmla="*/ 238 h 541"/>
                <a:gd name="T12" fmla="*/ 45 w 298"/>
                <a:gd name="T13" fmla="*/ 297 h 541"/>
                <a:gd name="T14" fmla="*/ 55 w 298"/>
                <a:gd name="T15" fmla="*/ 104 h 541"/>
                <a:gd name="T16" fmla="*/ 60 w 298"/>
                <a:gd name="T17" fmla="*/ 317 h 541"/>
                <a:gd name="T18" fmla="*/ 70 w 298"/>
                <a:gd name="T19" fmla="*/ 258 h 541"/>
                <a:gd name="T20" fmla="*/ 75 w 298"/>
                <a:gd name="T21" fmla="*/ 307 h 541"/>
                <a:gd name="T22" fmla="*/ 80 w 298"/>
                <a:gd name="T23" fmla="*/ 238 h 541"/>
                <a:gd name="T24" fmla="*/ 90 w 298"/>
                <a:gd name="T25" fmla="*/ 188 h 541"/>
                <a:gd name="T26" fmla="*/ 95 w 298"/>
                <a:gd name="T27" fmla="*/ 268 h 541"/>
                <a:gd name="T28" fmla="*/ 105 w 298"/>
                <a:gd name="T29" fmla="*/ 223 h 541"/>
                <a:gd name="T30" fmla="*/ 110 w 298"/>
                <a:gd name="T31" fmla="*/ 302 h 541"/>
                <a:gd name="T32" fmla="*/ 120 w 298"/>
                <a:gd name="T33" fmla="*/ 188 h 541"/>
                <a:gd name="T34" fmla="*/ 125 w 298"/>
                <a:gd name="T35" fmla="*/ 198 h 541"/>
                <a:gd name="T36" fmla="*/ 130 w 298"/>
                <a:gd name="T37" fmla="*/ 158 h 541"/>
                <a:gd name="T38" fmla="*/ 139 w 298"/>
                <a:gd name="T39" fmla="*/ 302 h 541"/>
                <a:gd name="T40" fmla="*/ 144 w 298"/>
                <a:gd name="T41" fmla="*/ 139 h 541"/>
                <a:gd name="T42" fmla="*/ 149 w 298"/>
                <a:gd name="T43" fmla="*/ 59 h 541"/>
                <a:gd name="T44" fmla="*/ 159 w 298"/>
                <a:gd name="T45" fmla="*/ 268 h 541"/>
                <a:gd name="T46" fmla="*/ 164 w 298"/>
                <a:gd name="T47" fmla="*/ 193 h 541"/>
                <a:gd name="T48" fmla="*/ 174 w 298"/>
                <a:gd name="T49" fmla="*/ 248 h 541"/>
                <a:gd name="T50" fmla="*/ 179 w 298"/>
                <a:gd name="T51" fmla="*/ 233 h 541"/>
                <a:gd name="T52" fmla="*/ 189 w 298"/>
                <a:gd name="T53" fmla="*/ 317 h 541"/>
                <a:gd name="T54" fmla="*/ 194 w 298"/>
                <a:gd name="T55" fmla="*/ 29 h 541"/>
                <a:gd name="T56" fmla="*/ 204 w 298"/>
                <a:gd name="T57" fmla="*/ 337 h 541"/>
                <a:gd name="T58" fmla="*/ 209 w 298"/>
                <a:gd name="T59" fmla="*/ 427 h 541"/>
                <a:gd name="T60" fmla="*/ 219 w 298"/>
                <a:gd name="T61" fmla="*/ 178 h 541"/>
                <a:gd name="T62" fmla="*/ 224 w 298"/>
                <a:gd name="T63" fmla="*/ 377 h 541"/>
                <a:gd name="T64" fmla="*/ 229 w 298"/>
                <a:gd name="T65" fmla="*/ 228 h 541"/>
                <a:gd name="T66" fmla="*/ 239 w 298"/>
                <a:gd name="T67" fmla="*/ 297 h 541"/>
                <a:gd name="T68" fmla="*/ 244 w 298"/>
                <a:gd name="T69" fmla="*/ 188 h 541"/>
                <a:gd name="T70" fmla="*/ 249 w 298"/>
                <a:gd name="T71" fmla="*/ 278 h 541"/>
                <a:gd name="T72" fmla="*/ 259 w 298"/>
                <a:gd name="T73" fmla="*/ 148 h 541"/>
                <a:gd name="T74" fmla="*/ 264 w 298"/>
                <a:gd name="T75" fmla="*/ 74 h 541"/>
                <a:gd name="T76" fmla="*/ 269 w 298"/>
                <a:gd name="T77" fmla="*/ 322 h 541"/>
                <a:gd name="T78" fmla="*/ 279 w 298"/>
                <a:gd name="T79" fmla="*/ 208 h 541"/>
                <a:gd name="T80" fmla="*/ 283 w 298"/>
                <a:gd name="T81" fmla="*/ 59 h 541"/>
                <a:gd name="T82" fmla="*/ 293 w 298"/>
                <a:gd name="T83" fmla="*/ 29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541">
                  <a:moveTo>
                    <a:pt x="0" y="233"/>
                  </a:moveTo>
                  <a:lnTo>
                    <a:pt x="0" y="218"/>
                  </a:lnTo>
                  <a:lnTo>
                    <a:pt x="5" y="153"/>
                  </a:lnTo>
                  <a:lnTo>
                    <a:pt x="5" y="302"/>
                  </a:lnTo>
                  <a:lnTo>
                    <a:pt x="10" y="153"/>
                  </a:lnTo>
                  <a:lnTo>
                    <a:pt x="10" y="203"/>
                  </a:lnTo>
                  <a:lnTo>
                    <a:pt x="15" y="44"/>
                  </a:lnTo>
                  <a:lnTo>
                    <a:pt x="15" y="392"/>
                  </a:lnTo>
                  <a:lnTo>
                    <a:pt x="20" y="163"/>
                  </a:lnTo>
                  <a:lnTo>
                    <a:pt x="20" y="352"/>
                  </a:lnTo>
                  <a:lnTo>
                    <a:pt x="25" y="178"/>
                  </a:lnTo>
                  <a:lnTo>
                    <a:pt x="25" y="188"/>
                  </a:lnTo>
                  <a:lnTo>
                    <a:pt x="30" y="283"/>
                  </a:lnTo>
                  <a:lnTo>
                    <a:pt x="30" y="352"/>
                  </a:lnTo>
                  <a:lnTo>
                    <a:pt x="35" y="253"/>
                  </a:lnTo>
                  <a:lnTo>
                    <a:pt x="35" y="327"/>
                  </a:lnTo>
                  <a:lnTo>
                    <a:pt x="40" y="39"/>
                  </a:lnTo>
                  <a:lnTo>
                    <a:pt x="40" y="238"/>
                  </a:lnTo>
                  <a:lnTo>
                    <a:pt x="45" y="441"/>
                  </a:lnTo>
                  <a:lnTo>
                    <a:pt x="45" y="273"/>
                  </a:lnTo>
                  <a:lnTo>
                    <a:pt x="45" y="297"/>
                  </a:lnTo>
                  <a:lnTo>
                    <a:pt x="50" y="148"/>
                  </a:lnTo>
                  <a:lnTo>
                    <a:pt x="50" y="382"/>
                  </a:lnTo>
                  <a:lnTo>
                    <a:pt x="55" y="104"/>
                  </a:lnTo>
                  <a:lnTo>
                    <a:pt x="55" y="163"/>
                  </a:lnTo>
                  <a:lnTo>
                    <a:pt x="60" y="148"/>
                  </a:lnTo>
                  <a:lnTo>
                    <a:pt x="60" y="317"/>
                  </a:lnTo>
                  <a:lnTo>
                    <a:pt x="65" y="327"/>
                  </a:lnTo>
                  <a:lnTo>
                    <a:pt x="65" y="148"/>
                  </a:lnTo>
                  <a:lnTo>
                    <a:pt x="70" y="258"/>
                  </a:lnTo>
                  <a:lnTo>
                    <a:pt x="70" y="144"/>
                  </a:lnTo>
                  <a:lnTo>
                    <a:pt x="70" y="183"/>
                  </a:lnTo>
                  <a:lnTo>
                    <a:pt x="75" y="307"/>
                  </a:lnTo>
                  <a:lnTo>
                    <a:pt x="75" y="208"/>
                  </a:lnTo>
                  <a:lnTo>
                    <a:pt x="80" y="124"/>
                  </a:lnTo>
                  <a:lnTo>
                    <a:pt x="80" y="238"/>
                  </a:lnTo>
                  <a:lnTo>
                    <a:pt x="85" y="372"/>
                  </a:lnTo>
                  <a:lnTo>
                    <a:pt x="85" y="461"/>
                  </a:lnTo>
                  <a:lnTo>
                    <a:pt x="90" y="188"/>
                  </a:lnTo>
                  <a:lnTo>
                    <a:pt x="90" y="377"/>
                  </a:lnTo>
                  <a:lnTo>
                    <a:pt x="95" y="34"/>
                  </a:lnTo>
                  <a:lnTo>
                    <a:pt x="95" y="268"/>
                  </a:lnTo>
                  <a:lnTo>
                    <a:pt x="100" y="347"/>
                  </a:lnTo>
                  <a:lnTo>
                    <a:pt x="100" y="99"/>
                  </a:lnTo>
                  <a:lnTo>
                    <a:pt x="105" y="223"/>
                  </a:lnTo>
                  <a:lnTo>
                    <a:pt x="105" y="114"/>
                  </a:lnTo>
                  <a:lnTo>
                    <a:pt x="110" y="441"/>
                  </a:lnTo>
                  <a:lnTo>
                    <a:pt x="110" y="302"/>
                  </a:lnTo>
                  <a:lnTo>
                    <a:pt x="115" y="258"/>
                  </a:lnTo>
                  <a:lnTo>
                    <a:pt x="115" y="322"/>
                  </a:lnTo>
                  <a:lnTo>
                    <a:pt x="120" y="188"/>
                  </a:lnTo>
                  <a:lnTo>
                    <a:pt x="120" y="178"/>
                  </a:lnTo>
                  <a:lnTo>
                    <a:pt x="120" y="233"/>
                  </a:lnTo>
                  <a:lnTo>
                    <a:pt x="125" y="198"/>
                  </a:lnTo>
                  <a:lnTo>
                    <a:pt x="125" y="253"/>
                  </a:lnTo>
                  <a:lnTo>
                    <a:pt x="130" y="208"/>
                  </a:lnTo>
                  <a:lnTo>
                    <a:pt x="130" y="158"/>
                  </a:lnTo>
                  <a:lnTo>
                    <a:pt x="135" y="317"/>
                  </a:lnTo>
                  <a:lnTo>
                    <a:pt x="135" y="9"/>
                  </a:lnTo>
                  <a:lnTo>
                    <a:pt x="139" y="302"/>
                  </a:lnTo>
                  <a:lnTo>
                    <a:pt x="139" y="541"/>
                  </a:lnTo>
                  <a:lnTo>
                    <a:pt x="144" y="213"/>
                  </a:lnTo>
                  <a:lnTo>
                    <a:pt x="144" y="139"/>
                  </a:lnTo>
                  <a:lnTo>
                    <a:pt x="144" y="158"/>
                  </a:lnTo>
                  <a:lnTo>
                    <a:pt x="149" y="99"/>
                  </a:lnTo>
                  <a:lnTo>
                    <a:pt x="149" y="59"/>
                  </a:lnTo>
                  <a:lnTo>
                    <a:pt x="154" y="198"/>
                  </a:lnTo>
                  <a:lnTo>
                    <a:pt x="154" y="188"/>
                  </a:lnTo>
                  <a:lnTo>
                    <a:pt x="159" y="268"/>
                  </a:lnTo>
                  <a:lnTo>
                    <a:pt x="159" y="253"/>
                  </a:lnTo>
                  <a:lnTo>
                    <a:pt x="164" y="188"/>
                  </a:lnTo>
                  <a:lnTo>
                    <a:pt x="164" y="193"/>
                  </a:lnTo>
                  <a:lnTo>
                    <a:pt x="169" y="163"/>
                  </a:lnTo>
                  <a:lnTo>
                    <a:pt x="169" y="307"/>
                  </a:lnTo>
                  <a:lnTo>
                    <a:pt x="174" y="248"/>
                  </a:lnTo>
                  <a:lnTo>
                    <a:pt x="174" y="203"/>
                  </a:lnTo>
                  <a:lnTo>
                    <a:pt x="179" y="431"/>
                  </a:lnTo>
                  <a:lnTo>
                    <a:pt x="179" y="233"/>
                  </a:lnTo>
                  <a:lnTo>
                    <a:pt x="184" y="24"/>
                  </a:lnTo>
                  <a:lnTo>
                    <a:pt x="184" y="292"/>
                  </a:lnTo>
                  <a:lnTo>
                    <a:pt x="189" y="317"/>
                  </a:lnTo>
                  <a:lnTo>
                    <a:pt x="189" y="297"/>
                  </a:lnTo>
                  <a:lnTo>
                    <a:pt x="194" y="173"/>
                  </a:lnTo>
                  <a:lnTo>
                    <a:pt x="194" y="29"/>
                  </a:lnTo>
                  <a:lnTo>
                    <a:pt x="199" y="506"/>
                  </a:lnTo>
                  <a:lnTo>
                    <a:pt x="199" y="178"/>
                  </a:lnTo>
                  <a:lnTo>
                    <a:pt x="204" y="337"/>
                  </a:lnTo>
                  <a:lnTo>
                    <a:pt x="204" y="322"/>
                  </a:lnTo>
                  <a:lnTo>
                    <a:pt x="209" y="183"/>
                  </a:lnTo>
                  <a:lnTo>
                    <a:pt x="209" y="427"/>
                  </a:lnTo>
                  <a:lnTo>
                    <a:pt x="214" y="397"/>
                  </a:lnTo>
                  <a:lnTo>
                    <a:pt x="214" y="34"/>
                  </a:lnTo>
                  <a:lnTo>
                    <a:pt x="219" y="178"/>
                  </a:lnTo>
                  <a:lnTo>
                    <a:pt x="219" y="89"/>
                  </a:lnTo>
                  <a:lnTo>
                    <a:pt x="219" y="258"/>
                  </a:lnTo>
                  <a:lnTo>
                    <a:pt x="224" y="377"/>
                  </a:lnTo>
                  <a:lnTo>
                    <a:pt x="224" y="24"/>
                  </a:lnTo>
                  <a:lnTo>
                    <a:pt x="229" y="134"/>
                  </a:lnTo>
                  <a:lnTo>
                    <a:pt x="229" y="228"/>
                  </a:lnTo>
                  <a:lnTo>
                    <a:pt x="234" y="124"/>
                  </a:lnTo>
                  <a:lnTo>
                    <a:pt x="234" y="327"/>
                  </a:lnTo>
                  <a:lnTo>
                    <a:pt x="239" y="297"/>
                  </a:lnTo>
                  <a:lnTo>
                    <a:pt x="239" y="183"/>
                  </a:lnTo>
                  <a:lnTo>
                    <a:pt x="244" y="64"/>
                  </a:lnTo>
                  <a:lnTo>
                    <a:pt x="244" y="188"/>
                  </a:lnTo>
                  <a:lnTo>
                    <a:pt x="244" y="163"/>
                  </a:lnTo>
                  <a:lnTo>
                    <a:pt x="249" y="183"/>
                  </a:lnTo>
                  <a:lnTo>
                    <a:pt x="249" y="278"/>
                  </a:lnTo>
                  <a:lnTo>
                    <a:pt x="254" y="0"/>
                  </a:lnTo>
                  <a:lnTo>
                    <a:pt x="254" y="94"/>
                  </a:lnTo>
                  <a:lnTo>
                    <a:pt x="259" y="148"/>
                  </a:lnTo>
                  <a:lnTo>
                    <a:pt x="259" y="124"/>
                  </a:lnTo>
                  <a:lnTo>
                    <a:pt x="264" y="402"/>
                  </a:lnTo>
                  <a:lnTo>
                    <a:pt x="264" y="74"/>
                  </a:lnTo>
                  <a:lnTo>
                    <a:pt x="269" y="283"/>
                  </a:lnTo>
                  <a:lnTo>
                    <a:pt x="269" y="342"/>
                  </a:lnTo>
                  <a:lnTo>
                    <a:pt x="269" y="322"/>
                  </a:lnTo>
                  <a:lnTo>
                    <a:pt x="274" y="69"/>
                  </a:lnTo>
                  <a:lnTo>
                    <a:pt x="274" y="248"/>
                  </a:lnTo>
                  <a:lnTo>
                    <a:pt x="279" y="208"/>
                  </a:lnTo>
                  <a:lnTo>
                    <a:pt x="279" y="377"/>
                  </a:lnTo>
                  <a:lnTo>
                    <a:pt x="283" y="64"/>
                  </a:lnTo>
                  <a:lnTo>
                    <a:pt x="283" y="59"/>
                  </a:lnTo>
                  <a:lnTo>
                    <a:pt x="288" y="263"/>
                  </a:lnTo>
                  <a:lnTo>
                    <a:pt x="288" y="208"/>
                  </a:lnTo>
                  <a:lnTo>
                    <a:pt x="293" y="297"/>
                  </a:lnTo>
                  <a:lnTo>
                    <a:pt x="293" y="119"/>
                  </a:lnTo>
                  <a:lnTo>
                    <a:pt x="298" y="46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Freeform 159"/>
            <p:cNvSpPr>
              <a:spLocks/>
            </p:cNvSpPr>
            <p:nvPr/>
          </p:nvSpPr>
          <p:spPr bwMode="auto">
            <a:xfrm>
              <a:off x="1584325" y="2298698"/>
              <a:ext cx="457200" cy="2176463"/>
            </a:xfrm>
            <a:custGeom>
              <a:avLst/>
              <a:gdLst>
                <a:gd name="T0" fmla="*/ 5 w 288"/>
                <a:gd name="T1" fmla="*/ 1063 h 1371"/>
                <a:gd name="T2" fmla="*/ 10 w 288"/>
                <a:gd name="T3" fmla="*/ 879 h 1371"/>
                <a:gd name="T4" fmla="*/ 15 w 288"/>
                <a:gd name="T5" fmla="*/ 854 h 1371"/>
                <a:gd name="T6" fmla="*/ 25 w 288"/>
                <a:gd name="T7" fmla="*/ 1132 h 1371"/>
                <a:gd name="T8" fmla="*/ 30 w 288"/>
                <a:gd name="T9" fmla="*/ 1048 h 1371"/>
                <a:gd name="T10" fmla="*/ 40 w 288"/>
                <a:gd name="T11" fmla="*/ 894 h 1371"/>
                <a:gd name="T12" fmla="*/ 45 w 288"/>
                <a:gd name="T13" fmla="*/ 1117 h 1371"/>
                <a:gd name="T14" fmla="*/ 50 w 288"/>
                <a:gd name="T15" fmla="*/ 1236 h 1371"/>
                <a:gd name="T16" fmla="*/ 60 w 288"/>
                <a:gd name="T17" fmla="*/ 1371 h 1371"/>
                <a:gd name="T18" fmla="*/ 65 w 288"/>
                <a:gd name="T19" fmla="*/ 1192 h 1371"/>
                <a:gd name="T20" fmla="*/ 70 w 288"/>
                <a:gd name="T21" fmla="*/ 998 h 1371"/>
                <a:gd name="T22" fmla="*/ 80 w 288"/>
                <a:gd name="T23" fmla="*/ 958 h 1371"/>
                <a:gd name="T24" fmla="*/ 85 w 288"/>
                <a:gd name="T25" fmla="*/ 919 h 1371"/>
                <a:gd name="T26" fmla="*/ 90 w 288"/>
                <a:gd name="T27" fmla="*/ 1162 h 1371"/>
                <a:gd name="T28" fmla="*/ 100 w 288"/>
                <a:gd name="T29" fmla="*/ 1107 h 1371"/>
                <a:gd name="T30" fmla="*/ 105 w 288"/>
                <a:gd name="T31" fmla="*/ 1092 h 1371"/>
                <a:gd name="T32" fmla="*/ 115 w 288"/>
                <a:gd name="T33" fmla="*/ 800 h 1371"/>
                <a:gd name="T34" fmla="*/ 120 w 288"/>
                <a:gd name="T35" fmla="*/ 968 h 1371"/>
                <a:gd name="T36" fmla="*/ 124 w 288"/>
                <a:gd name="T37" fmla="*/ 1083 h 1371"/>
                <a:gd name="T38" fmla="*/ 134 w 288"/>
                <a:gd name="T39" fmla="*/ 765 h 1371"/>
                <a:gd name="T40" fmla="*/ 139 w 288"/>
                <a:gd name="T41" fmla="*/ 1276 h 1371"/>
                <a:gd name="T42" fmla="*/ 144 w 288"/>
                <a:gd name="T43" fmla="*/ 800 h 1371"/>
                <a:gd name="T44" fmla="*/ 154 w 288"/>
                <a:gd name="T45" fmla="*/ 998 h 1371"/>
                <a:gd name="T46" fmla="*/ 159 w 288"/>
                <a:gd name="T47" fmla="*/ 1023 h 1371"/>
                <a:gd name="T48" fmla="*/ 164 w 288"/>
                <a:gd name="T49" fmla="*/ 194 h 1371"/>
                <a:gd name="T50" fmla="*/ 174 w 288"/>
                <a:gd name="T51" fmla="*/ 437 h 1371"/>
                <a:gd name="T52" fmla="*/ 179 w 288"/>
                <a:gd name="T53" fmla="*/ 338 h 1371"/>
                <a:gd name="T54" fmla="*/ 189 w 288"/>
                <a:gd name="T55" fmla="*/ 283 h 1371"/>
                <a:gd name="T56" fmla="*/ 194 w 288"/>
                <a:gd name="T57" fmla="*/ 328 h 1371"/>
                <a:gd name="T58" fmla="*/ 199 w 288"/>
                <a:gd name="T59" fmla="*/ 566 h 1371"/>
                <a:gd name="T60" fmla="*/ 209 w 288"/>
                <a:gd name="T61" fmla="*/ 124 h 1371"/>
                <a:gd name="T62" fmla="*/ 214 w 288"/>
                <a:gd name="T63" fmla="*/ 268 h 1371"/>
                <a:gd name="T64" fmla="*/ 224 w 288"/>
                <a:gd name="T65" fmla="*/ 363 h 1371"/>
                <a:gd name="T66" fmla="*/ 229 w 288"/>
                <a:gd name="T67" fmla="*/ 199 h 1371"/>
                <a:gd name="T68" fmla="*/ 239 w 288"/>
                <a:gd name="T69" fmla="*/ 100 h 1371"/>
                <a:gd name="T70" fmla="*/ 244 w 288"/>
                <a:gd name="T71" fmla="*/ 288 h 1371"/>
                <a:gd name="T72" fmla="*/ 249 w 288"/>
                <a:gd name="T73" fmla="*/ 586 h 1371"/>
                <a:gd name="T74" fmla="*/ 259 w 288"/>
                <a:gd name="T75" fmla="*/ 412 h 1371"/>
                <a:gd name="T76" fmla="*/ 264 w 288"/>
                <a:gd name="T77" fmla="*/ 333 h 1371"/>
                <a:gd name="T78" fmla="*/ 273 w 288"/>
                <a:gd name="T79" fmla="*/ 358 h 1371"/>
                <a:gd name="T80" fmla="*/ 278 w 288"/>
                <a:gd name="T81" fmla="*/ 194 h 1371"/>
                <a:gd name="T82" fmla="*/ 283 w 288"/>
                <a:gd name="T83" fmla="*/ 234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8" h="1371">
                  <a:moveTo>
                    <a:pt x="0" y="1266"/>
                  </a:moveTo>
                  <a:lnTo>
                    <a:pt x="0" y="998"/>
                  </a:lnTo>
                  <a:lnTo>
                    <a:pt x="5" y="1063"/>
                  </a:lnTo>
                  <a:lnTo>
                    <a:pt x="5" y="1073"/>
                  </a:lnTo>
                  <a:lnTo>
                    <a:pt x="10" y="948"/>
                  </a:lnTo>
                  <a:lnTo>
                    <a:pt x="10" y="879"/>
                  </a:lnTo>
                  <a:lnTo>
                    <a:pt x="15" y="904"/>
                  </a:lnTo>
                  <a:lnTo>
                    <a:pt x="15" y="919"/>
                  </a:lnTo>
                  <a:lnTo>
                    <a:pt x="15" y="854"/>
                  </a:lnTo>
                  <a:lnTo>
                    <a:pt x="20" y="1038"/>
                  </a:lnTo>
                  <a:lnTo>
                    <a:pt x="20" y="1043"/>
                  </a:lnTo>
                  <a:lnTo>
                    <a:pt x="25" y="1132"/>
                  </a:lnTo>
                  <a:lnTo>
                    <a:pt x="25" y="1102"/>
                  </a:lnTo>
                  <a:lnTo>
                    <a:pt x="30" y="1261"/>
                  </a:lnTo>
                  <a:lnTo>
                    <a:pt x="30" y="1048"/>
                  </a:lnTo>
                  <a:lnTo>
                    <a:pt x="35" y="1192"/>
                  </a:lnTo>
                  <a:lnTo>
                    <a:pt x="35" y="849"/>
                  </a:lnTo>
                  <a:lnTo>
                    <a:pt x="40" y="894"/>
                  </a:lnTo>
                  <a:lnTo>
                    <a:pt x="40" y="1281"/>
                  </a:lnTo>
                  <a:lnTo>
                    <a:pt x="40" y="1127"/>
                  </a:lnTo>
                  <a:lnTo>
                    <a:pt x="45" y="1117"/>
                  </a:lnTo>
                  <a:lnTo>
                    <a:pt x="45" y="1023"/>
                  </a:lnTo>
                  <a:lnTo>
                    <a:pt x="50" y="849"/>
                  </a:lnTo>
                  <a:lnTo>
                    <a:pt x="50" y="1236"/>
                  </a:lnTo>
                  <a:lnTo>
                    <a:pt x="55" y="1033"/>
                  </a:lnTo>
                  <a:lnTo>
                    <a:pt x="55" y="1366"/>
                  </a:lnTo>
                  <a:lnTo>
                    <a:pt x="60" y="1371"/>
                  </a:lnTo>
                  <a:lnTo>
                    <a:pt x="60" y="1083"/>
                  </a:lnTo>
                  <a:lnTo>
                    <a:pt x="65" y="1043"/>
                  </a:lnTo>
                  <a:lnTo>
                    <a:pt x="65" y="1192"/>
                  </a:lnTo>
                  <a:lnTo>
                    <a:pt x="65" y="1127"/>
                  </a:lnTo>
                  <a:lnTo>
                    <a:pt x="70" y="1177"/>
                  </a:lnTo>
                  <a:lnTo>
                    <a:pt x="70" y="998"/>
                  </a:lnTo>
                  <a:lnTo>
                    <a:pt x="75" y="849"/>
                  </a:lnTo>
                  <a:lnTo>
                    <a:pt x="75" y="1157"/>
                  </a:lnTo>
                  <a:lnTo>
                    <a:pt x="80" y="958"/>
                  </a:lnTo>
                  <a:lnTo>
                    <a:pt x="80" y="904"/>
                  </a:lnTo>
                  <a:lnTo>
                    <a:pt x="85" y="993"/>
                  </a:lnTo>
                  <a:lnTo>
                    <a:pt x="85" y="919"/>
                  </a:lnTo>
                  <a:lnTo>
                    <a:pt x="90" y="993"/>
                  </a:lnTo>
                  <a:lnTo>
                    <a:pt x="90" y="958"/>
                  </a:lnTo>
                  <a:lnTo>
                    <a:pt x="90" y="1162"/>
                  </a:lnTo>
                  <a:lnTo>
                    <a:pt x="95" y="894"/>
                  </a:lnTo>
                  <a:lnTo>
                    <a:pt x="95" y="854"/>
                  </a:lnTo>
                  <a:lnTo>
                    <a:pt x="100" y="1107"/>
                  </a:lnTo>
                  <a:lnTo>
                    <a:pt x="100" y="1028"/>
                  </a:lnTo>
                  <a:lnTo>
                    <a:pt x="105" y="1018"/>
                  </a:lnTo>
                  <a:lnTo>
                    <a:pt x="105" y="1092"/>
                  </a:lnTo>
                  <a:lnTo>
                    <a:pt x="110" y="1167"/>
                  </a:lnTo>
                  <a:lnTo>
                    <a:pt x="110" y="1048"/>
                  </a:lnTo>
                  <a:lnTo>
                    <a:pt x="115" y="800"/>
                  </a:lnTo>
                  <a:lnTo>
                    <a:pt x="115" y="1142"/>
                  </a:lnTo>
                  <a:lnTo>
                    <a:pt x="115" y="1132"/>
                  </a:lnTo>
                  <a:lnTo>
                    <a:pt x="120" y="968"/>
                  </a:lnTo>
                  <a:lnTo>
                    <a:pt x="120" y="1053"/>
                  </a:lnTo>
                  <a:lnTo>
                    <a:pt x="124" y="1142"/>
                  </a:lnTo>
                  <a:lnTo>
                    <a:pt x="124" y="1083"/>
                  </a:lnTo>
                  <a:lnTo>
                    <a:pt x="129" y="1177"/>
                  </a:lnTo>
                  <a:lnTo>
                    <a:pt x="129" y="963"/>
                  </a:lnTo>
                  <a:lnTo>
                    <a:pt x="134" y="765"/>
                  </a:lnTo>
                  <a:lnTo>
                    <a:pt x="134" y="1083"/>
                  </a:lnTo>
                  <a:lnTo>
                    <a:pt x="139" y="1073"/>
                  </a:lnTo>
                  <a:lnTo>
                    <a:pt x="139" y="1276"/>
                  </a:lnTo>
                  <a:lnTo>
                    <a:pt x="139" y="973"/>
                  </a:lnTo>
                  <a:lnTo>
                    <a:pt x="144" y="809"/>
                  </a:lnTo>
                  <a:lnTo>
                    <a:pt x="144" y="800"/>
                  </a:lnTo>
                  <a:lnTo>
                    <a:pt x="149" y="1028"/>
                  </a:lnTo>
                  <a:lnTo>
                    <a:pt x="149" y="1102"/>
                  </a:lnTo>
                  <a:lnTo>
                    <a:pt x="154" y="998"/>
                  </a:lnTo>
                  <a:lnTo>
                    <a:pt x="154" y="939"/>
                  </a:lnTo>
                  <a:lnTo>
                    <a:pt x="159" y="909"/>
                  </a:lnTo>
                  <a:lnTo>
                    <a:pt x="159" y="1023"/>
                  </a:lnTo>
                  <a:lnTo>
                    <a:pt x="164" y="1167"/>
                  </a:lnTo>
                  <a:lnTo>
                    <a:pt x="164" y="75"/>
                  </a:lnTo>
                  <a:lnTo>
                    <a:pt x="164" y="194"/>
                  </a:lnTo>
                  <a:lnTo>
                    <a:pt x="169" y="303"/>
                  </a:lnTo>
                  <a:lnTo>
                    <a:pt x="169" y="164"/>
                  </a:lnTo>
                  <a:lnTo>
                    <a:pt x="174" y="437"/>
                  </a:lnTo>
                  <a:lnTo>
                    <a:pt x="174" y="273"/>
                  </a:lnTo>
                  <a:lnTo>
                    <a:pt x="179" y="80"/>
                  </a:lnTo>
                  <a:lnTo>
                    <a:pt x="179" y="338"/>
                  </a:lnTo>
                  <a:lnTo>
                    <a:pt x="184" y="248"/>
                  </a:lnTo>
                  <a:lnTo>
                    <a:pt x="184" y="318"/>
                  </a:lnTo>
                  <a:lnTo>
                    <a:pt x="189" y="283"/>
                  </a:lnTo>
                  <a:lnTo>
                    <a:pt x="189" y="55"/>
                  </a:lnTo>
                  <a:lnTo>
                    <a:pt x="189" y="368"/>
                  </a:lnTo>
                  <a:lnTo>
                    <a:pt x="194" y="328"/>
                  </a:lnTo>
                  <a:lnTo>
                    <a:pt x="194" y="25"/>
                  </a:lnTo>
                  <a:lnTo>
                    <a:pt x="199" y="159"/>
                  </a:lnTo>
                  <a:lnTo>
                    <a:pt x="199" y="566"/>
                  </a:lnTo>
                  <a:lnTo>
                    <a:pt x="204" y="234"/>
                  </a:lnTo>
                  <a:lnTo>
                    <a:pt x="204" y="5"/>
                  </a:lnTo>
                  <a:lnTo>
                    <a:pt x="209" y="124"/>
                  </a:lnTo>
                  <a:lnTo>
                    <a:pt x="209" y="159"/>
                  </a:lnTo>
                  <a:lnTo>
                    <a:pt x="214" y="373"/>
                  </a:lnTo>
                  <a:lnTo>
                    <a:pt x="214" y="268"/>
                  </a:lnTo>
                  <a:lnTo>
                    <a:pt x="219" y="373"/>
                  </a:lnTo>
                  <a:lnTo>
                    <a:pt x="219" y="144"/>
                  </a:lnTo>
                  <a:lnTo>
                    <a:pt x="224" y="363"/>
                  </a:lnTo>
                  <a:lnTo>
                    <a:pt x="224" y="139"/>
                  </a:lnTo>
                  <a:lnTo>
                    <a:pt x="229" y="219"/>
                  </a:lnTo>
                  <a:lnTo>
                    <a:pt x="229" y="199"/>
                  </a:lnTo>
                  <a:lnTo>
                    <a:pt x="234" y="164"/>
                  </a:lnTo>
                  <a:lnTo>
                    <a:pt x="234" y="422"/>
                  </a:lnTo>
                  <a:lnTo>
                    <a:pt x="239" y="100"/>
                  </a:lnTo>
                  <a:lnTo>
                    <a:pt x="239" y="224"/>
                  </a:lnTo>
                  <a:lnTo>
                    <a:pt x="239" y="199"/>
                  </a:lnTo>
                  <a:lnTo>
                    <a:pt x="244" y="288"/>
                  </a:lnTo>
                  <a:lnTo>
                    <a:pt x="244" y="154"/>
                  </a:lnTo>
                  <a:lnTo>
                    <a:pt x="249" y="258"/>
                  </a:lnTo>
                  <a:lnTo>
                    <a:pt x="249" y="586"/>
                  </a:lnTo>
                  <a:lnTo>
                    <a:pt x="254" y="129"/>
                  </a:lnTo>
                  <a:lnTo>
                    <a:pt x="254" y="179"/>
                  </a:lnTo>
                  <a:lnTo>
                    <a:pt x="259" y="412"/>
                  </a:lnTo>
                  <a:lnTo>
                    <a:pt x="259" y="288"/>
                  </a:lnTo>
                  <a:lnTo>
                    <a:pt x="264" y="432"/>
                  </a:lnTo>
                  <a:lnTo>
                    <a:pt x="264" y="333"/>
                  </a:lnTo>
                  <a:lnTo>
                    <a:pt x="268" y="278"/>
                  </a:lnTo>
                  <a:lnTo>
                    <a:pt x="268" y="224"/>
                  </a:lnTo>
                  <a:lnTo>
                    <a:pt x="273" y="358"/>
                  </a:lnTo>
                  <a:lnTo>
                    <a:pt x="273" y="219"/>
                  </a:lnTo>
                  <a:lnTo>
                    <a:pt x="278" y="174"/>
                  </a:lnTo>
                  <a:lnTo>
                    <a:pt x="278" y="194"/>
                  </a:lnTo>
                  <a:lnTo>
                    <a:pt x="283" y="209"/>
                  </a:lnTo>
                  <a:lnTo>
                    <a:pt x="283" y="0"/>
                  </a:lnTo>
                  <a:lnTo>
                    <a:pt x="283" y="234"/>
                  </a:lnTo>
                  <a:lnTo>
                    <a:pt x="288" y="278"/>
                  </a:lnTo>
                  <a:lnTo>
                    <a:pt x="288" y="16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8" name="Freeform 160"/>
            <p:cNvSpPr>
              <a:spLocks/>
            </p:cNvSpPr>
            <p:nvPr/>
          </p:nvSpPr>
          <p:spPr bwMode="auto">
            <a:xfrm>
              <a:off x="2041525" y="2559048"/>
              <a:ext cx="465138" cy="2230438"/>
            </a:xfrm>
            <a:custGeom>
              <a:avLst/>
              <a:gdLst>
                <a:gd name="T0" fmla="*/ 5 w 293"/>
                <a:gd name="T1" fmla="*/ 10 h 1405"/>
                <a:gd name="T2" fmla="*/ 15 w 293"/>
                <a:gd name="T3" fmla="*/ 1003 h 1405"/>
                <a:gd name="T4" fmla="*/ 20 w 293"/>
                <a:gd name="T5" fmla="*/ 1048 h 1405"/>
                <a:gd name="T6" fmla="*/ 25 w 293"/>
                <a:gd name="T7" fmla="*/ 919 h 1405"/>
                <a:gd name="T8" fmla="*/ 35 w 293"/>
                <a:gd name="T9" fmla="*/ 1261 h 1405"/>
                <a:gd name="T10" fmla="*/ 40 w 293"/>
                <a:gd name="T11" fmla="*/ 1132 h 1405"/>
                <a:gd name="T12" fmla="*/ 45 w 293"/>
                <a:gd name="T13" fmla="*/ 1177 h 1405"/>
                <a:gd name="T14" fmla="*/ 55 w 293"/>
                <a:gd name="T15" fmla="*/ 1053 h 1405"/>
                <a:gd name="T16" fmla="*/ 60 w 293"/>
                <a:gd name="T17" fmla="*/ 1286 h 1405"/>
                <a:gd name="T18" fmla="*/ 70 w 293"/>
                <a:gd name="T19" fmla="*/ 1023 h 1405"/>
                <a:gd name="T20" fmla="*/ 75 w 293"/>
                <a:gd name="T21" fmla="*/ 988 h 1405"/>
                <a:gd name="T22" fmla="*/ 80 w 293"/>
                <a:gd name="T23" fmla="*/ 839 h 1405"/>
                <a:gd name="T24" fmla="*/ 90 w 293"/>
                <a:gd name="T25" fmla="*/ 1216 h 1405"/>
                <a:gd name="T26" fmla="*/ 95 w 293"/>
                <a:gd name="T27" fmla="*/ 844 h 1405"/>
                <a:gd name="T28" fmla="*/ 100 w 293"/>
                <a:gd name="T29" fmla="*/ 998 h 1405"/>
                <a:gd name="T30" fmla="*/ 110 w 293"/>
                <a:gd name="T31" fmla="*/ 566 h 1405"/>
                <a:gd name="T32" fmla="*/ 115 w 293"/>
                <a:gd name="T33" fmla="*/ 248 h 1405"/>
                <a:gd name="T34" fmla="*/ 120 w 293"/>
                <a:gd name="T35" fmla="*/ 402 h 1405"/>
                <a:gd name="T36" fmla="*/ 129 w 293"/>
                <a:gd name="T37" fmla="*/ 427 h 1405"/>
                <a:gd name="T38" fmla="*/ 134 w 293"/>
                <a:gd name="T39" fmla="*/ 268 h 1405"/>
                <a:gd name="T40" fmla="*/ 144 w 293"/>
                <a:gd name="T41" fmla="*/ 482 h 1405"/>
                <a:gd name="T42" fmla="*/ 149 w 293"/>
                <a:gd name="T43" fmla="*/ 477 h 1405"/>
                <a:gd name="T44" fmla="*/ 159 w 293"/>
                <a:gd name="T45" fmla="*/ 506 h 1405"/>
                <a:gd name="T46" fmla="*/ 164 w 293"/>
                <a:gd name="T47" fmla="*/ 506 h 1405"/>
                <a:gd name="T48" fmla="*/ 169 w 293"/>
                <a:gd name="T49" fmla="*/ 556 h 1405"/>
                <a:gd name="T50" fmla="*/ 179 w 293"/>
                <a:gd name="T51" fmla="*/ 531 h 1405"/>
                <a:gd name="T52" fmla="*/ 184 w 293"/>
                <a:gd name="T53" fmla="*/ 417 h 1405"/>
                <a:gd name="T54" fmla="*/ 194 w 293"/>
                <a:gd name="T55" fmla="*/ 432 h 1405"/>
                <a:gd name="T56" fmla="*/ 199 w 293"/>
                <a:gd name="T57" fmla="*/ 402 h 1405"/>
                <a:gd name="T58" fmla="*/ 204 w 293"/>
                <a:gd name="T59" fmla="*/ 457 h 1405"/>
                <a:gd name="T60" fmla="*/ 214 w 293"/>
                <a:gd name="T61" fmla="*/ 348 h 1405"/>
                <a:gd name="T62" fmla="*/ 219 w 293"/>
                <a:gd name="T63" fmla="*/ 318 h 1405"/>
                <a:gd name="T64" fmla="*/ 229 w 293"/>
                <a:gd name="T65" fmla="*/ 536 h 1405"/>
                <a:gd name="T66" fmla="*/ 234 w 293"/>
                <a:gd name="T67" fmla="*/ 194 h 1405"/>
                <a:gd name="T68" fmla="*/ 244 w 293"/>
                <a:gd name="T69" fmla="*/ 586 h 1405"/>
                <a:gd name="T70" fmla="*/ 249 w 293"/>
                <a:gd name="T71" fmla="*/ 645 h 1405"/>
                <a:gd name="T72" fmla="*/ 254 w 293"/>
                <a:gd name="T73" fmla="*/ 442 h 1405"/>
                <a:gd name="T74" fmla="*/ 263 w 293"/>
                <a:gd name="T75" fmla="*/ 581 h 1405"/>
                <a:gd name="T76" fmla="*/ 268 w 293"/>
                <a:gd name="T77" fmla="*/ 263 h 1405"/>
                <a:gd name="T78" fmla="*/ 273 w 293"/>
                <a:gd name="T79" fmla="*/ 606 h 1405"/>
                <a:gd name="T80" fmla="*/ 283 w 293"/>
                <a:gd name="T81" fmla="*/ 278 h 1405"/>
                <a:gd name="T82" fmla="*/ 288 w 293"/>
                <a:gd name="T83" fmla="*/ 730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" h="1405">
                  <a:moveTo>
                    <a:pt x="0" y="0"/>
                  </a:moveTo>
                  <a:lnTo>
                    <a:pt x="5" y="94"/>
                  </a:lnTo>
                  <a:lnTo>
                    <a:pt x="5" y="10"/>
                  </a:lnTo>
                  <a:lnTo>
                    <a:pt x="10" y="174"/>
                  </a:lnTo>
                  <a:lnTo>
                    <a:pt x="10" y="268"/>
                  </a:lnTo>
                  <a:lnTo>
                    <a:pt x="15" y="1003"/>
                  </a:lnTo>
                  <a:lnTo>
                    <a:pt x="15" y="1033"/>
                  </a:lnTo>
                  <a:lnTo>
                    <a:pt x="20" y="1077"/>
                  </a:lnTo>
                  <a:lnTo>
                    <a:pt x="20" y="1048"/>
                  </a:lnTo>
                  <a:lnTo>
                    <a:pt x="20" y="1142"/>
                  </a:lnTo>
                  <a:lnTo>
                    <a:pt x="25" y="864"/>
                  </a:lnTo>
                  <a:lnTo>
                    <a:pt x="25" y="919"/>
                  </a:lnTo>
                  <a:lnTo>
                    <a:pt x="30" y="978"/>
                  </a:lnTo>
                  <a:lnTo>
                    <a:pt x="30" y="1053"/>
                  </a:lnTo>
                  <a:lnTo>
                    <a:pt x="35" y="1261"/>
                  </a:lnTo>
                  <a:lnTo>
                    <a:pt x="35" y="1137"/>
                  </a:lnTo>
                  <a:lnTo>
                    <a:pt x="40" y="1013"/>
                  </a:lnTo>
                  <a:lnTo>
                    <a:pt x="40" y="1132"/>
                  </a:lnTo>
                  <a:lnTo>
                    <a:pt x="45" y="894"/>
                  </a:lnTo>
                  <a:lnTo>
                    <a:pt x="45" y="864"/>
                  </a:lnTo>
                  <a:lnTo>
                    <a:pt x="45" y="1177"/>
                  </a:lnTo>
                  <a:lnTo>
                    <a:pt x="50" y="1132"/>
                  </a:lnTo>
                  <a:lnTo>
                    <a:pt x="50" y="1097"/>
                  </a:lnTo>
                  <a:lnTo>
                    <a:pt x="55" y="1053"/>
                  </a:lnTo>
                  <a:lnTo>
                    <a:pt x="55" y="998"/>
                  </a:lnTo>
                  <a:lnTo>
                    <a:pt x="60" y="1405"/>
                  </a:lnTo>
                  <a:lnTo>
                    <a:pt x="60" y="1286"/>
                  </a:lnTo>
                  <a:lnTo>
                    <a:pt x="65" y="1023"/>
                  </a:lnTo>
                  <a:lnTo>
                    <a:pt x="65" y="1092"/>
                  </a:lnTo>
                  <a:lnTo>
                    <a:pt x="70" y="1023"/>
                  </a:lnTo>
                  <a:lnTo>
                    <a:pt x="70" y="834"/>
                  </a:lnTo>
                  <a:lnTo>
                    <a:pt x="70" y="1018"/>
                  </a:lnTo>
                  <a:lnTo>
                    <a:pt x="75" y="988"/>
                  </a:lnTo>
                  <a:lnTo>
                    <a:pt x="75" y="1058"/>
                  </a:lnTo>
                  <a:lnTo>
                    <a:pt x="80" y="958"/>
                  </a:lnTo>
                  <a:lnTo>
                    <a:pt x="80" y="839"/>
                  </a:lnTo>
                  <a:lnTo>
                    <a:pt x="85" y="1058"/>
                  </a:lnTo>
                  <a:lnTo>
                    <a:pt x="85" y="933"/>
                  </a:lnTo>
                  <a:lnTo>
                    <a:pt x="90" y="1216"/>
                  </a:lnTo>
                  <a:lnTo>
                    <a:pt x="90" y="1157"/>
                  </a:lnTo>
                  <a:lnTo>
                    <a:pt x="95" y="1107"/>
                  </a:lnTo>
                  <a:lnTo>
                    <a:pt x="95" y="844"/>
                  </a:lnTo>
                  <a:lnTo>
                    <a:pt x="95" y="998"/>
                  </a:lnTo>
                  <a:lnTo>
                    <a:pt x="100" y="1092"/>
                  </a:lnTo>
                  <a:lnTo>
                    <a:pt x="100" y="998"/>
                  </a:lnTo>
                  <a:lnTo>
                    <a:pt x="105" y="1028"/>
                  </a:lnTo>
                  <a:lnTo>
                    <a:pt x="105" y="412"/>
                  </a:lnTo>
                  <a:lnTo>
                    <a:pt x="110" y="566"/>
                  </a:lnTo>
                  <a:lnTo>
                    <a:pt x="110" y="631"/>
                  </a:lnTo>
                  <a:lnTo>
                    <a:pt x="115" y="328"/>
                  </a:lnTo>
                  <a:lnTo>
                    <a:pt x="115" y="248"/>
                  </a:lnTo>
                  <a:lnTo>
                    <a:pt x="120" y="397"/>
                  </a:lnTo>
                  <a:lnTo>
                    <a:pt x="120" y="516"/>
                  </a:lnTo>
                  <a:lnTo>
                    <a:pt x="120" y="402"/>
                  </a:lnTo>
                  <a:lnTo>
                    <a:pt x="124" y="581"/>
                  </a:lnTo>
                  <a:lnTo>
                    <a:pt x="124" y="348"/>
                  </a:lnTo>
                  <a:lnTo>
                    <a:pt x="129" y="427"/>
                  </a:lnTo>
                  <a:lnTo>
                    <a:pt x="129" y="437"/>
                  </a:lnTo>
                  <a:lnTo>
                    <a:pt x="134" y="447"/>
                  </a:lnTo>
                  <a:lnTo>
                    <a:pt x="134" y="268"/>
                  </a:lnTo>
                  <a:lnTo>
                    <a:pt x="139" y="541"/>
                  </a:lnTo>
                  <a:lnTo>
                    <a:pt x="139" y="482"/>
                  </a:lnTo>
                  <a:lnTo>
                    <a:pt x="144" y="482"/>
                  </a:lnTo>
                  <a:lnTo>
                    <a:pt x="144" y="333"/>
                  </a:lnTo>
                  <a:lnTo>
                    <a:pt x="144" y="472"/>
                  </a:lnTo>
                  <a:lnTo>
                    <a:pt x="149" y="477"/>
                  </a:lnTo>
                  <a:lnTo>
                    <a:pt x="154" y="506"/>
                  </a:lnTo>
                  <a:lnTo>
                    <a:pt x="154" y="561"/>
                  </a:lnTo>
                  <a:lnTo>
                    <a:pt x="159" y="506"/>
                  </a:lnTo>
                  <a:lnTo>
                    <a:pt x="159" y="278"/>
                  </a:lnTo>
                  <a:lnTo>
                    <a:pt x="164" y="437"/>
                  </a:lnTo>
                  <a:lnTo>
                    <a:pt x="164" y="506"/>
                  </a:lnTo>
                  <a:lnTo>
                    <a:pt x="169" y="502"/>
                  </a:lnTo>
                  <a:lnTo>
                    <a:pt x="169" y="407"/>
                  </a:lnTo>
                  <a:lnTo>
                    <a:pt x="169" y="556"/>
                  </a:lnTo>
                  <a:lnTo>
                    <a:pt x="174" y="283"/>
                  </a:lnTo>
                  <a:lnTo>
                    <a:pt x="174" y="348"/>
                  </a:lnTo>
                  <a:lnTo>
                    <a:pt x="179" y="531"/>
                  </a:lnTo>
                  <a:lnTo>
                    <a:pt x="179" y="591"/>
                  </a:lnTo>
                  <a:lnTo>
                    <a:pt x="184" y="636"/>
                  </a:lnTo>
                  <a:lnTo>
                    <a:pt x="184" y="417"/>
                  </a:lnTo>
                  <a:lnTo>
                    <a:pt x="189" y="447"/>
                  </a:lnTo>
                  <a:lnTo>
                    <a:pt x="189" y="541"/>
                  </a:lnTo>
                  <a:lnTo>
                    <a:pt x="194" y="432"/>
                  </a:lnTo>
                  <a:lnTo>
                    <a:pt x="194" y="268"/>
                  </a:lnTo>
                  <a:lnTo>
                    <a:pt x="194" y="497"/>
                  </a:lnTo>
                  <a:lnTo>
                    <a:pt x="199" y="402"/>
                  </a:lnTo>
                  <a:lnTo>
                    <a:pt x="199" y="502"/>
                  </a:lnTo>
                  <a:lnTo>
                    <a:pt x="204" y="442"/>
                  </a:lnTo>
                  <a:lnTo>
                    <a:pt x="204" y="457"/>
                  </a:lnTo>
                  <a:lnTo>
                    <a:pt x="209" y="581"/>
                  </a:lnTo>
                  <a:lnTo>
                    <a:pt x="209" y="348"/>
                  </a:lnTo>
                  <a:lnTo>
                    <a:pt x="214" y="348"/>
                  </a:lnTo>
                  <a:lnTo>
                    <a:pt x="214" y="581"/>
                  </a:lnTo>
                  <a:lnTo>
                    <a:pt x="219" y="422"/>
                  </a:lnTo>
                  <a:lnTo>
                    <a:pt x="219" y="318"/>
                  </a:lnTo>
                  <a:lnTo>
                    <a:pt x="219" y="362"/>
                  </a:lnTo>
                  <a:lnTo>
                    <a:pt x="224" y="591"/>
                  </a:lnTo>
                  <a:lnTo>
                    <a:pt x="229" y="536"/>
                  </a:lnTo>
                  <a:lnTo>
                    <a:pt x="229" y="442"/>
                  </a:lnTo>
                  <a:lnTo>
                    <a:pt x="234" y="591"/>
                  </a:lnTo>
                  <a:lnTo>
                    <a:pt x="234" y="194"/>
                  </a:lnTo>
                  <a:lnTo>
                    <a:pt x="239" y="487"/>
                  </a:lnTo>
                  <a:lnTo>
                    <a:pt x="239" y="740"/>
                  </a:lnTo>
                  <a:lnTo>
                    <a:pt x="244" y="586"/>
                  </a:lnTo>
                  <a:lnTo>
                    <a:pt x="244" y="333"/>
                  </a:lnTo>
                  <a:lnTo>
                    <a:pt x="244" y="516"/>
                  </a:lnTo>
                  <a:lnTo>
                    <a:pt x="249" y="645"/>
                  </a:lnTo>
                  <a:lnTo>
                    <a:pt x="249" y="437"/>
                  </a:lnTo>
                  <a:lnTo>
                    <a:pt x="254" y="636"/>
                  </a:lnTo>
                  <a:lnTo>
                    <a:pt x="254" y="442"/>
                  </a:lnTo>
                  <a:lnTo>
                    <a:pt x="259" y="377"/>
                  </a:lnTo>
                  <a:lnTo>
                    <a:pt x="259" y="482"/>
                  </a:lnTo>
                  <a:lnTo>
                    <a:pt x="263" y="581"/>
                  </a:lnTo>
                  <a:lnTo>
                    <a:pt x="263" y="700"/>
                  </a:lnTo>
                  <a:lnTo>
                    <a:pt x="263" y="437"/>
                  </a:lnTo>
                  <a:lnTo>
                    <a:pt x="268" y="263"/>
                  </a:lnTo>
                  <a:lnTo>
                    <a:pt x="268" y="214"/>
                  </a:lnTo>
                  <a:lnTo>
                    <a:pt x="273" y="467"/>
                  </a:lnTo>
                  <a:lnTo>
                    <a:pt x="273" y="606"/>
                  </a:lnTo>
                  <a:lnTo>
                    <a:pt x="278" y="571"/>
                  </a:lnTo>
                  <a:lnTo>
                    <a:pt x="278" y="462"/>
                  </a:lnTo>
                  <a:lnTo>
                    <a:pt x="283" y="278"/>
                  </a:lnTo>
                  <a:lnTo>
                    <a:pt x="283" y="695"/>
                  </a:lnTo>
                  <a:lnTo>
                    <a:pt x="288" y="521"/>
                  </a:lnTo>
                  <a:lnTo>
                    <a:pt x="288" y="730"/>
                  </a:lnTo>
                  <a:lnTo>
                    <a:pt x="288" y="248"/>
                  </a:lnTo>
                  <a:lnTo>
                    <a:pt x="293" y="52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9" name="Freeform 161"/>
            <p:cNvSpPr>
              <a:spLocks/>
            </p:cNvSpPr>
            <p:nvPr/>
          </p:nvSpPr>
          <p:spPr bwMode="auto">
            <a:xfrm>
              <a:off x="2506663" y="2471736"/>
              <a:ext cx="465138" cy="2514600"/>
            </a:xfrm>
            <a:custGeom>
              <a:avLst/>
              <a:gdLst>
                <a:gd name="T0" fmla="*/ 5 w 293"/>
                <a:gd name="T1" fmla="*/ 417 h 1584"/>
                <a:gd name="T2" fmla="*/ 10 w 293"/>
                <a:gd name="T3" fmla="*/ 477 h 1584"/>
                <a:gd name="T4" fmla="*/ 20 w 293"/>
                <a:gd name="T5" fmla="*/ 760 h 1584"/>
                <a:gd name="T6" fmla="*/ 25 w 293"/>
                <a:gd name="T7" fmla="*/ 517 h 1584"/>
                <a:gd name="T8" fmla="*/ 30 w 293"/>
                <a:gd name="T9" fmla="*/ 775 h 1584"/>
                <a:gd name="T10" fmla="*/ 40 w 293"/>
                <a:gd name="T11" fmla="*/ 358 h 1584"/>
                <a:gd name="T12" fmla="*/ 45 w 293"/>
                <a:gd name="T13" fmla="*/ 239 h 1584"/>
                <a:gd name="T14" fmla="*/ 50 w 293"/>
                <a:gd name="T15" fmla="*/ 398 h 1584"/>
                <a:gd name="T16" fmla="*/ 60 w 293"/>
                <a:gd name="T17" fmla="*/ 472 h 1584"/>
                <a:gd name="T18" fmla="*/ 65 w 293"/>
                <a:gd name="T19" fmla="*/ 502 h 1584"/>
                <a:gd name="T20" fmla="*/ 70 w 293"/>
                <a:gd name="T21" fmla="*/ 427 h 1584"/>
                <a:gd name="T22" fmla="*/ 80 w 293"/>
                <a:gd name="T23" fmla="*/ 427 h 1584"/>
                <a:gd name="T24" fmla="*/ 85 w 293"/>
                <a:gd name="T25" fmla="*/ 502 h 1584"/>
                <a:gd name="T26" fmla="*/ 95 w 293"/>
                <a:gd name="T27" fmla="*/ 353 h 1584"/>
                <a:gd name="T28" fmla="*/ 100 w 293"/>
                <a:gd name="T29" fmla="*/ 532 h 1584"/>
                <a:gd name="T30" fmla="*/ 110 w 293"/>
                <a:gd name="T31" fmla="*/ 542 h 1584"/>
                <a:gd name="T32" fmla="*/ 114 w 293"/>
                <a:gd name="T33" fmla="*/ 750 h 1584"/>
                <a:gd name="T34" fmla="*/ 119 w 293"/>
                <a:gd name="T35" fmla="*/ 507 h 1584"/>
                <a:gd name="T36" fmla="*/ 129 w 293"/>
                <a:gd name="T37" fmla="*/ 333 h 1584"/>
                <a:gd name="T38" fmla="*/ 134 w 293"/>
                <a:gd name="T39" fmla="*/ 715 h 1584"/>
                <a:gd name="T40" fmla="*/ 144 w 293"/>
                <a:gd name="T41" fmla="*/ 497 h 1584"/>
                <a:gd name="T42" fmla="*/ 149 w 293"/>
                <a:gd name="T43" fmla="*/ 383 h 1584"/>
                <a:gd name="T44" fmla="*/ 159 w 293"/>
                <a:gd name="T45" fmla="*/ 378 h 1584"/>
                <a:gd name="T46" fmla="*/ 164 w 293"/>
                <a:gd name="T47" fmla="*/ 527 h 1584"/>
                <a:gd name="T48" fmla="*/ 169 w 293"/>
                <a:gd name="T49" fmla="*/ 557 h 1584"/>
                <a:gd name="T50" fmla="*/ 179 w 293"/>
                <a:gd name="T51" fmla="*/ 383 h 1584"/>
                <a:gd name="T52" fmla="*/ 184 w 293"/>
                <a:gd name="T53" fmla="*/ 1281 h 1584"/>
                <a:gd name="T54" fmla="*/ 194 w 293"/>
                <a:gd name="T55" fmla="*/ 1217 h 1584"/>
                <a:gd name="T56" fmla="*/ 199 w 293"/>
                <a:gd name="T57" fmla="*/ 1152 h 1584"/>
                <a:gd name="T58" fmla="*/ 204 w 293"/>
                <a:gd name="T59" fmla="*/ 1336 h 1584"/>
                <a:gd name="T60" fmla="*/ 214 w 293"/>
                <a:gd name="T61" fmla="*/ 1152 h 1584"/>
                <a:gd name="T62" fmla="*/ 219 w 293"/>
                <a:gd name="T63" fmla="*/ 1266 h 1584"/>
                <a:gd name="T64" fmla="*/ 224 w 293"/>
                <a:gd name="T65" fmla="*/ 1460 h 1584"/>
                <a:gd name="T66" fmla="*/ 234 w 293"/>
                <a:gd name="T67" fmla="*/ 1425 h 1584"/>
                <a:gd name="T68" fmla="*/ 239 w 293"/>
                <a:gd name="T69" fmla="*/ 1316 h 1584"/>
                <a:gd name="T70" fmla="*/ 244 w 293"/>
                <a:gd name="T71" fmla="*/ 1485 h 1584"/>
                <a:gd name="T72" fmla="*/ 254 w 293"/>
                <a:gd name="T73" fmla="*/ 1281 h 1584"/>
                <a:gd name="T74" fmla="*/ 258 w 293"/>
                <a:gd name="T75" fmla="*/ 1266 h 1584"/>
                <a:gd name="T76" fmla="*/ 263 w 293"/>
                <a:gd name="T77" fmla="*/ 1103 h 1584"/>
                <a:gd name="T78" fmla="*/ 273 w 293"/>
                <a:gd name="T79" fmla="*/ 1271 h 1584"/>
                <a:gd name="T80" fmla="*/ 278 w 293"/>
                <a:gd name="T81" fmla="*/ 264 h 1584"/>
                <a:gd name="T82" fmla="*/ 288 w 293"/>
                <a:gd name="T83" fmla="*/ 318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" h="1584">
                  <a:moveTo>
                    <a:pt x="0" y="581"/>
                  </a:moveTo>
                  <a:lnTo>
                    <a:pt x="0" y="571"/>
                  </a:lnTo>
                  <a:lnTo>
                    <a:pt x="5" y="417"/>
                  </a:lnTo>
                  <a:lnTo>
                    <a:pt x="5" y="487"/>
                  </a:lnTo>
                  <a:lnTo>
                    <a:pt x="10" y="502"/>
                  </a:lnTo>
                  <a:lnTo>
                    <a:pt x="10" y="477"/>
                  </a:lnTo>
                  <a:lnTo>
                    <a:pt x="15" y="393"/>
                  </a:lnTo>
                  <a:lnTo>
                    <a:pt x="15" y="348"/>
                  </a:lnTo>
                  <a:lnTo>
                    <a:pt x="20" y="760"/>
                  </a:lnTo>
                  <a:lnTo>
                    <a:pt x="20" y="437"/>
                  </a:lnTo>
                  <a:lnTo>
                    <a:pt x="20" y="467"/>
                  </a:lnTo>
                  <a:lnTo>
                    <a:pt x="25" y="517"/>
                  </a:lnTo>
                  <a:lnTo>
                    <a:pt x="25" y="596"/>
                  </a:lnTo>
                  <a:lnTo>
                    <a:pt x="30" y="442"/>
                  </a:lnTo>
                  <a:lnTo>
                    <a:pt x="30" y="775"/>
                  </a:lnTo>
                  <a:lnTo>
                    <a:pt x="35" y="621"/>
                  </a:lnTo>
                  <a:lnTo>
                    <a:pt x="35" y="432"/>
                  </a:lnTo>
                  <a:lnTo>
                    <a:pt x="40" y="358"/>
                  </a:lnTo>
                  <a:lnTo>
                    <a:pt x="40" y="596"/>
                  </a:lnTo>
                  <a:lnTo>
                    <a:pt x="45" y="710"/>
                  </a:lnTo>
                  <a:lnTo>
                    <a:pt x="45" y="239"/>
                  </a:lnTo>
                  <a:lnTo>
                    <a:pt x="45" y="566"/>
                  </a:lnTo>
                  <a:lnTo>
                    <a:pt x="50" y="502"/>
                  </a:lnTo>
                  <a:lnTo>
                    <a:pt x="50" y="398"/>
                  </a:lnTo>
                  <a:lnTo>
                    <a:pt x="55" y="537"/>
                  </a:lnTo>
                  <a:lnTo>
                    <a:pt x="55" y="561"/>
                  </a:lnTo>
                  <a:lnTo>
                    <a:pt x="60" y="472"/>
                  </a:lnTo>
                  <a:lnTo>
                    <a:pt x="60" y="462"/>
                  </a:lnTo>
                  <a:lnTo>
                    <a:pt x="65" y="492"/>
                  </a:lnTo>
                  <a:lnTo>
                    <a:pt x="65" y="502"/>
                  </a:lnTo>
                  <a:lnTo>
                    <a:pt x="70" y="457"/>
                  </a:lnTo>
                  <a:lnTo>
                    <a:pt x="70" y="512"/>
                  </a:lnTo>
                  <a:lnTo>
                    <a:pt x="70" y="427"/>
                  </a:lnTo>
                  <a:lnTo>
                    <a:pt x="75" y="552"/>
                  </a:lnTo>
                  <a:lnTo>
                    <a:pt x="75" y="561"/>
                  </a:lnTo>
                  <a:lnTo>
                    <a:pt x="80" y="427"/>
                  </a:lnTo>
                  <a:lnTo>
                    <a:pt x="80" y="512"/>
                  </a:lnTo>
                  <a:lnTo>
                    <a:pt x="85" y="417"/>
                  </a:lnTo>
                  <a:lnTo>
                    <a:pt x="85" y="502"/>
                  </a:lnTo>
                  <a:lnTo>
                    <a:pt x="90" y="457"/>
                  </a:lnTo>
                  <a:lnTo>
                    <a:pt x="90" y="477"/>
                  </a:lnTo>
                  <a:lnTo>
                    <a:pt x="95" y="353"/>
                  </a:lnTo>
                  <a:lnTo>
                    <a:pt x="95" y="656"/>
                  </a:lnTo>
                  <a:lnTo>
                    <a:pt x="100" y="442"/>
                  </a:lnTo>
                  <a:lnTo>
                    <a:pt x="100" y="532"/>
                  </a:lnTo>
                  <a:lnTo>
                    <a:pt x="105" y="313"/>
                  </a:lnTo>
                  <a:lnTo>
                    <a:pt x="105" y="432"/>
                  </a:lnTo>
                  <a:lnTo>
                    <a:pt x="110" y="542"/>
                  </a:lnTo>
                  <a:lnTo>
                    <a:pt x="110" y="576"/>
                  </a:lnTo>
                  <a:lnTo>
                    <a:pt x="114" y="561"/>
                  </a:lnTo>
                  <a:lnTo>
                    <a:pt x="114" y="750"/>
                  </a:lnTo>
                  <a:lnTo>
                    <a:pt x="119" y="383"/>
                  </a:lnTo>
                  <a:lnTo>
                    <a:pt x="119" y="527"/>
                  </a:lnTo>
                  <a:lnTo>
                    <a:pt x="119" y="507"/>
                  </a:lnTo>
                  <a:lnTo>
                    <a:pt x="124" y="566"/>
                  </a:lnTo>
                  <a:lnTo>
                    <a:pt x="124" y="586"/>
                  </a:lnTo>
                  <a:lnTo>
                    <a:pt x="129" y="333"/>
                  </a:lnTo>
                  <a:lnTo>
                    <a:pt x="129" y="204"/>
                  </a:lnTo>
                  <a:lnTo>
                    <a:pt x="134" y="517"/>
                  </a:lnTo>
                  <a:lnTo>
                    <a:pt x="134" y="715"/>
                  </a:lnTo>
                  <a:lnTo>
                    <a:pt x="139" y="427"/>
                  </a:lnTo>
                  <a:lnTo>
                    <a:pt x="139" y="586"/>
                  </a:lnTo>
                  <a:lnTo>
                    <a:pt x="144" y="497"/>
                  </a:lnTo>
                  <a:lnTo>
                    <a:pt x="144" y="571"/>
                  </a:lnTo>
                  <a:lnTo>
                    <a:pt x="149" y="611"/>
                  </a:lnTo>
                  <a:lnTo>
                    <a:pt x="149" y="383"/>
                  </a:lnTo>
                  <a:lnTo>
                    <a:pt x="154" y="472"/>
                  </a:lnTo>
                  <a:lnTo>
                    <a:pt x="154" y="621"/>
                  </a:lnTo>
                  <a:lnTo>
                    <a:pt x="159" y="378"/>
                  </a:lnTo>
                  <a:lnTo>
                    <a:pt x="159" y="765"/>
                  </a:lnTo>
                  <a:lnTo>
                    <a:pt x="164" y="477"/>
                  </a:lnTo>
                  <a:lnTo>
                    <a:pt x="164" y="527"/>
                  </a:lnTo>
                  <a:lnTo>
                    <a:pt x="169" y="561"/>
                  </a:lnTo>
                  <a:lnTo>
                    <a:pt x="169" y="552"/>
                  </a:lnTo>
                  <a:lnTo>
                    <a:pt x="169" y="557"/>
                  </a:lnTo>
                  <a:lnTo>
                    <a:pt x="174" y="467"/>
                  </a:lnTo>
                  <a:lnTo>
                    <a:pt x="174" y="755"/>
                  </a:lnTo>
                  <a:lnTo>
                    <a:pt x="179" y="383"/>
                  </a:lnTo>
                  <a:lnTo>
                    <a:pt x="179" y="497"/>
                  </a:lnTo>
                  <a:lnTo>
                    <a:pt x="184" y="1316"/>
                  </a:lnTo>
                  <a:lnTo>
                    <a:pt x="184" y="1281"/>
                  </a:lnTo>
                  <a:lnTo>
                    <a:pt x="189" y="1366"/>
                  </a:lnTo>
                  <a:lnTo>
                    <a:pt x="189" y="1316"/>
                  </a:lnTo>
                  <a:lnTo>
                    <a:pt x="194" y="1217"/>
                  </a:lnTo>
                  <a:lnTo>
                    <a:pt x="194" y="1108"/>
                  </a:lnTo>
                  <a:lnTo>
                    <a:pt x="194" y="1366"/>
                  </a:lnTo>
                  <a:lnTo>
                    <a:pt x="199" y="1152"/>
                  </a:lnTo>
                  <a:lnTo>
                    <a:pt x="199" y="1381"/>
                  </a:lnTo>
                  <a:lnTo>
                    <a:pt x="204" y="1291"/>
                  </a:lnTo>
                  <a:lnTo>
                    <a:pt x="204" y="1336"/>
                  </a:lnTo>
                  <a:lnTo>
                    <a:pt x="209" y="1038"/>
                  </a:lnTo>
                  <a:lnTo>
                    <a:pt x="209" y="1396"/>
                  </a:lnTo>
                  <a:lnTo>
                    <a:pt x="214" y="1152"/>
                  </a:lnTo>
                  <a:lnTo>
                    <a:pt x="214" y="1222"/>
                  </a:lnTo>
                  <a:lnTo>
                    <a:pt x="219" y="1460"/>
                  </a:lnTo>
                  <a:lnTo>
                    <a:pt x="219" y="1266"/>
                  </a:lnTo>
                  <a:lnTo>
                    <a:pt x="219" y="1351"/>
                  </a:lnTo>
                  <a:lnTo>
                    <a:pt x="224" y="1257"/>
                  </a:lnTo>
                  <a:lnTo>
                    <a:pt x="224" y="1460"/>
                  </a:lnTo>
                  <a:lnTo>
                    <a:pt x="229" y="1098"/>
                  </a:lnTo>
                  <a:lnTo>
                    <a:pt x="229" y="1584"/>
                  </a:lnTo>
                  <a:lnTo>
                    <a:pt x="234" y="1425"/>
                  </a:lnTo>
                  <a:lnTo>
                    <a:pt x="234" y="1321"/>
                  </a:lnTo>
                  <a:lnTo>
                    <a:pt x="239" y="1217"/>
                  </a:lnTo>
                  <a:lnTo>
                    <a:pt x="239" y="1316"/>
                  </a:lnTo>
                  <a:lnTo>
                    <a:pt x="239" y="1048"/>
                  </a:lnTo>
                  <a:lnTo>
                    <a:pt x="244" y="1410"/>
                  </a:lnTo>
                  <a:lnTo>
                    <a:pt x="244" y="1485"/>
                  </a:lnTo>
                  <a:lnTo>
                    <a:pt x="249" y="1202"/>
                  </a:lnTo>
                  <a:lnTo>
                    <a:pt x="249" y="1197"/>
                  </a:lnTo>
                  <a:lnTo>
                    <a:pt x="254" y="1281"/>
                  </a:lnTo>
                  <a:lnTo>
                    <a:pt x="254" y="1520"/>
                  </a:lnTo>
                  <a:lnTo>
                    <a:pt x="258" y="1147"/>
                  </a:lnTo>
                  <a:lnTo>
                    <a:pt x="258" y="1266"/>
                  </a:lnTo>
                  <a:lnTo>
                    <a:pt x="263" y="1202"/>
                  </a:lnTo>
                  <a:lnTo>
                    <a:pt x="263" y="1505"/>
                  </a:lnTo>
                  <a:lnTo>
                    <a:pt x="263" y="1103"/>
                  </a:lnTo>
                  <a:lnTo>
                    <a:pt x="268" y="1445"/>
                  </a:lnTo>
                  <a:lnTo>
                    <a:pt x="268" y="1286"/>
                  </a:lnTo>
                  <a:lnTo>
                    <a:pt x="273" y="1271"/>
                  </a:lnTo>
                  <a:lnTo>
                    <a:pt x="273" y="328"/>
                  </a:lnTo>
                  <a:lnTo>
                    <a:pt x="278" y="343"/>
                  </a:lnTo>
                  <a:lnTo>
                    <a:pt x="278" y="264"/>
                  </a:lnTo>
                  <a:lnTo>
                    <a:pt x="283" y="298"/>
                  </a:lnTo>
                  <a:lnTo>
                    <a:pt x="283" y="0"/>
                  </a:lnTo>
                  <a:lnTo>
                    <a:pt x="288" y="318"/>
                  </a:lnTo>
                  <a:lnTo>
                    <a:pt x="288" y="194"/>
                  </a:lnTo>
                  <a:lnTo>
                    <a:pt x="293" y="40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0" name="Freeform 162"/>
            <p:cNvSpPr>
              <a:spLocks/>
            </p:cNvSpPr>
            <p:nvPr/>
          </p:nvSpPr>
          <p:spPr bwMode="auto">
            <a:xfrm>
              <a:off x="2971800" y="2527298"/>
              <a:ext cx="473075" cy="930275"/>
            </a:xfrm>
            <a:custGeom>
              <a:avLst/>
              <a:gdLst>
                <a:gd name="T0" fmla="*/ 5 w 298"/>
                <a:gd name="T1" fmla="*/ 328 h 586"/>
                <a:gd name="T2" fmla="*/ 10 w 298"/>
                <a:gd name="T3" fmla="*/ 382 h 586"/>
                <a:gd name="T4" fmla="*/ 20 w 298"/>
                <a:gd name="T5" fmla="*/ 75 h 586"/>
                <a:gd name="T6" fmla="*/ 25 w 298"/>
                <a:gd name="T7" fmla="*/ 338 h 586"/>
                <a:gd name="T8" fmla="*/ 35 w 298"/>
                <a:gd name="T9" fmla="*/ 169 h 586"/>
                <a:gd name="T10" fmla="*/ 40 w 298"/>
                <a:gd name="T11" fmla="*/ 437 h 586"/>
                <a:gd name="T12" fmla="*/ 45 w 298"/>
                <a:gd name="T13" fmla="*/ 219 h 586"/>
                <a:gd name="T14" fmla="*/ 55 w 298"/>
                <a:gd name="T15" fmla="*/ 283 h 586"/>
                <a:gd name="T16" fmla="*/ 60 w 298"/>
                <a:gd name="T17" fmla="*/ 154 h 586"/>
                <a:gd name="T18" fmla="*/ 70 w 298"/>
                <a:gd name="T19" fmla="*/ 492 h 586"/>
                <a:gd name="T20" fmla="*/ 75 w 298"/>
                <a:gd name="T21" fmla="*/ 437 h 586"/>
                <a:gd name="T22" fmla="*/ 85 w 298"/>
                <a:gd name="T23" fmla="*/ 353 h 586"/>
                <a:gd name="T24" fmla="*/ 90 w 298"/>
                <a:gd name="T25" fmla="*/ 189 h 586"/>
                <a:gd name="T26" fmla="*/ 100 w 298"/>
                <a:gd name="T27" fmla="*/ 412 h 586"/>
                <a:gd name="T28" fmla="*/ 104 w 298"/>
                <a:gd name="T29" fmla="*/ 328 h 586"/>
                <a:gd name="T30" fmla="*/ 114 w 298"/>
                <a:gd name="T31" fmla="*/ 278 h 586"/>
                <a:gd name="T32" fmla="*/ 119 w 298"/>
                <a:gd name="T33" fmla="*/ 586 h 586"/>
                <a:gd name="T34" fmla="*/ 129 w 298"/>
                <a:gd name="T35" fmla="*/ 253 h 586"/>
                <a:gd name="T36" fmla="*/ 134 w 298"/>
                <a:gd name="T37" fmla="*/ 392 h 586"/>
                <a:gd name="T38" fmla="*/ 144 w 298"/>
                <a:gd name="T39" fmla="*/ 303 h 586"/>
                <a:gd name="T40" fmla="*/ 149 w 298"/>
                <a:gd name="T41" fmla="*/ 253 h 586"/>
                <a:gd name="T42" fmla="*/ 154 w 298"/>
                <a:gd name="T43" fmla="*/ 378 h 586"/>
                <a:gd name="T44" fmla="*/ 164 w 298"/>
                <a:gd name="T45" fmla="*/ 253 h 586"/>
                <a:gd name="T46" fmla="*/ 169 w 298"/>
                <a:gd name="T47" fmla="*/ 328 h 586"/>
                <a:gd name="T48" fmla="*/ 174 w 298"/>
                <a:gd name="T49" fmla="*/ 452 h 586"/>
                <a:gd name="T50" fmla="*/ 184 w 298"/>
                <a:gd name="T51" fmla="*/ 80 h 586"/>
                <a:gd name="T52" fmla="*/ 189 w 298"/>
                <a:gd name="T53" fmla="*/ 0 h 586"/>
                <a:gd name="T54" fmla="*/ 194 w 298"/>
                <a:gd name="T55" fmla="*/ 407 h 586"/>
                <a:gd name="T56" fmla="*/ 204 w 298"/>
                <a:gd name="T57" fmla="*/ 397 h 586"/>
                <a:gd name="T58" fmla="*/ 209 w 298"/>
                <a:gd name="T59" fmla="*/ 139 h 586"/>
                <a:gd name="T60" fmla="*/ 219 w 298"/>
                <a:gd name="T61" fmla="*/ 209 h 586"/>
                <a:gd name="T62" fmla="*/ 224 w 298"/>
                <a:gd name="T63" fmla="*/ 273 h 586"/>
                <a:gd name="T64" fmla="*/ 229 w 298"/>
                <a:gd name="T65" fmla="*/ 308 h 586"/>
                <a:gd name="T66" fmla="*/ 239 w 298"/>
                <a:gd name="T67" fmla="*/ 179 h 586"/>
                <a:gd name="T68" fmla="*/ 244 w 298"/>
                <a:gd name="T69" fmla="*/ 343 h 586"/>
                <a:gd name="T70" fmla="*/ 248 w 298"/>
                <a:gd name="T71" fmla="*/ 343 h 586"/>
                <a:gd name="T72" fmla="*/ 258 w 298"/>
                <a:gd name="T73" fmla="*/ 283 h 586"/>
                <a:gd name="T74" fmla="*/ 263 w 298"/>
                <a:gd name="T75" fmla="*/ 497 h 586"/>
                <a:gd name="T76" fmla="*/ 273 w 298"/>
                <a:gd name="T77" fmla="*/ 447 h 586"/>
                <a:gd name="T78" fmla="*/ 278 w 298"/>
                <a:gd name="T79" fmla="*/ 353 h 586"/>
                <a:gd name="T80" fmla="*/ 288 w 298"/>
                <a:gd name="T81" fmla="*/ 273 h 586"/>
                <a:gd name="T82" fmla="*/ 293 w 298"/>
                <a:gd name="T83" fmla="*/ 10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586">
                  <a:moveTo>
                    <a:pt x="0" y="368"/>
                  </a:moveTo>
                  <a:lnTo>
                    <a:pt x="0" y="234"/>
                  </a:lnTo>
                  <a:lnTo>
                    <a:pt x="5" y="328"/>
                  </a:lnTo>
                  <a:lnTo>
                    <a:pt x="5" y="293"/>
                  </a:lnTo>
                  <a:lnTo>
                    <a:pt x="10" y="243"/>
                  </a:lnTo>
                  <a:lnTo>
                    <a:pt x="10" y="382"/>
                  </a:lnTo>
                  <a:lnTo>
                    <a:pt x="15" y="348"/>
                  </a:lnTo>
                  <a:lnTo>
                    <a:pt x="15" y="224"/>
                  </a:lnTo>
                  <a:lnTo>
                    <a:pt x="20" y="75"/>
                  </a:lnTo>
                  <a:lnTo>
                    <a:pt x="20" y="343"/>
                  </a:lnTo>
                  <a:lnTo>
                    <a:pt x="25" y="124"/>
                  </a:lnTo>
                  <a:lnTo>
                    <a:pt x="25" y="338"/>
                  </a:lnTo>
                  <a:lnTo>
                    <a:pt x="30" y="144"/>
                  </a:lnTo>
                  <a:lnTo>
                    <a:pt x="30" y="482"/>
                  </a:lnTo>
                  <a:lnTo>
                    <a:pt x="35" y="169"/>
                  </a:lnTo>
                  <a:lnTo>
                    <a:pt x="35" y="328"/>
                  </a:lnTo>
                  <a:lnTo>
                    <a:pt x="40" y="194"/>
                  </a:lnTo>
                  <a:lnTo>
                    <a:pt x="40" y="437"/>
                  </a:lnTo>
                  <a:lnTo>
                    <a:pt x="45" y="95"/>
                  </a:lnTo>
                  <a:lnTo>
                    <a:pt x="45" y="288"/>
                  </a:lnTo>
                  <a:lnTo>
                    <a:pt x="45" y="219"/>
                  </a:lnTo>
                  <a:lnTo>
                    <a:pt x="50" y="422"/>
                  </a:lnTo>
                  <a:lnTo>
                    <a:pt x="50" y="219"/>
                  </a:lnTo>
                  <a:lnTo>
                    <a:pt x="55" y="283"/>
                  </a:lnTo>
                  <a:lnTo>
                    <a:pt x="55" y="368"/>
                  </a:lnTo>
                  <a:lnTo>
                    <a:pt x="60" y="507"/>
                  </a:lnTo>
                  <a:lnTo>
                    <a:pt x="60" y="154"/>
                  </a:lnTo>
                  <a:lnTo>
                    <a:pt x="65" y="308"/>
                  </a:lnTo>
                  <a:lnTo>
                    <a:pt x="65" y="219"/>
                  </a:lnTo>
                  <a:lnTo>
                    <a:pt x="70" y="492"/>
                  </a:lnTo>
                  <a:lnTo>
                    <a:pt x="70" y="174"/>
                  </a:lnTo>
                  <a:lnTo>
                    <a:pt x="75" y="204"/>
                  </a:lnTo>
                  <a:lnTo>
                    <a:pt x="75" y="437"/>
                  </a:lnTo>
                  <a:lnTo>
                    <a:pt x="80" y="204"/>
                  </a:lnTo>
                  <a:lnTo>
                    <a:pt x="80" y="358"/>
                  </a:lnTo>
                  <a:lnTo>
                    <a:pt x="85" y="353"/>
                  </a:lnTo>
                  <a:lnTo>
                    <a:pt x="85" y="338"/>
                  </a:lnTo>
                  <a:lnTo>
                    <a:pt x="90" y="243"/>
                  </a:lnTo>
                  <a:lnTo>
                    <a:pt x="90" y="189"/>
                  </a:lnTo>
                  <a:lnTo>
                    <a:pt x="95" y="179"/>
                  </a:lnTo>
                  <a:lnTo>
                    <a:pt x="95" y="333"/>
                  </a:lnTo>
                  <a:lnTo>
                    <a:pt x="100" y="412"/>
                  </a:lnTo>
                  <a:lnTo>
                    <a:pt x="100" y="243"/>
                  </a:lnTo>
                  <a:lnTo>
                    <a:pt x="104" y="243"/>
                  </a:lnTo>
                  <a:lnTo>
                    <a:pt x="104" y="328"/>
                  </a:lnTo>
                  <a:lnTo>
                    <a:pt x="109" y="134"/>
                  </a:lnTo>
                  <a:lnTo>
                    <a:pt x="109" y="323"/>
                  </a:lnTo>
                  <a:lnTo>
                    <a:pt x="114" y="278"/>
                  </a:lnTo>
                  <a:lnTo>
                    <a:pt x="114" y="263"/>
                  </a:lnTo>
                  <a:lnTo>
                    <a:pt x="119" y="179"/>
                  </a:lnTo>
                  <a:lnTo>
                    <a:pt x="119" y="586"/>
                  </a:lnTo>
                  <a:lnTo>
                    <a:pt x="124" y="318"/>
                  </a:lnTo>
                  <a:lnTo>
                    <a:pt x="124" y="283"/>
                  </a:lnTo>
                  <a:lnTo>
                    <a:pt x="129" y="253"/>
                  </a:lnTo>
                  <a:lnTo>
                    <a:pt x="129" y="517"/>
                  </a:lnTo>
                  <a:lnTo>
                    <a:pt x="134" y="179"/>
                  </a:lnTo>
                  <a:lnTo>
                    <a:pt x="134" y="392"/>
                  </a:lnTo>
                  <a:lnTo>
                    <a:pt x="139" y="338"/>
                  </a:lnTo>
                  <a:lnTo>
                    <a:pt x="139" y="333"/>
                  </a:lnTo>
                  <a:lnTo>
                    <a:pt x="144" y="303"/>
                  </a:lnTo>
                  <a:lnTo>
                    <a:pt x="144" y="179"/>
                  </a:lnTo>
                  <a:lnTo>
                    <a:pt x="144" y="268"/>
                  </a:lnTo>
                  <a:lnTo>
                    <a:pt x="149" y="253"/>
                  </a:lnTo>
                  <a:lnTo>
                    <a:pt x="149" y="422"/>
                  </a:lnTo>
                  <a:lnTo>
                    <a:pt x="154" y="343"/>
                  </a:lnTo>
                  <a:lnTo>
                    <a:pt x="154" y="378"/>
                  </a:lnTo>
                  <a:lnTo>
                    <a:pt x="159" y="45"/>
                  </a:lnTo>
                  <a:lnTo>
                    <a:pt x="159" y="189"/>
                  </a:lnTo>
                  <a:lnTo>
                    <a:pt x="164" y="253"/>
                  </a:lnTo>
                  <a:lnTo>
                    <a:pt x="164" y="278"/>
                  </a:lnTo>
                  <a:lnTo>
                    <a:pt x="169" y="288"/>
                  </a:lnTo>
                  <a:lnTo>
                    <a:pt x="169" y="328"/>
                  </a:lnTo>
                  <a:lnTo>
                    <a:pt x="169" y="258"/>
                  </a:lnTo>
                  <a:lnTo>
                    <a:pt x="174" y="333"/>
                  </a:lnTo>
                  <a:lnTo>
                    <a:pt x="174" y="452"/>
                  </a:lnTo>
                  <a:lnTo>
                    <a:pt x="179" y="263"/>
                  </a:lnTo>
                  <a:lnTo>
                    <a:pt x="179" y="497"/>
                  </a:lnTo>
                  <a:lnTo>
                    <a:pt x="184" y="80"/>
                  </a:lnTo>
                  <a:lnTo>
                    <a:pt x="184" y="179"/>
                  </a:lnTo>
                  <a:lnTo>
                    <a:pt x="189" y="75"/>
                  </a:lnTo>
                  <a:lnTo>
                    <a:pt x="189" y="0"/>
                  </a:lnTo>
                  <a:lnTo>
                    <a:pt x="194" y="422"/>
                  </a:lnTo>
                  <a:lnTo>
                    <a:pt x="194" y="288"/>
                  </a:lnTo>
                  <a:lnTo>
                    <a:pt x="194" y="407"/>
                  </a:lnTo>
                  <a:lnTo>
                    <a:pt x="199" y="159"/>
                  </a:lnTo>
                  <a:lnTo>
                    <a:pt x="199" y="35"/>
                  </a:lnTo>
                  <a:lnTo>
                    <a:pt x="204" y="397"/>
                  </a:lnTo>
                  <a:lnTo>
                    <a:pt x="204" y="209"/>
                  </a:lnTo>
                  <a:lnTo>
                    <a:pt x="209" y="338"/>
                  </a:lnTo>
                  <a:lnTo>
                    <a:pt x="209" y="139"/>
                  </a:lnTo>
                  <a:lnTo>
                    <a:pt x="214" y="248"/>
                  </a:lnTo>
                  <a:lnTo>
                    <a:pt x="214" y="333"/>
                  </a:lnTo>
                  <a:lnTo>
                    <a:pt x="219" y="209"/>
                  </a:lnTo>
                  <a:lnTo>
                    <a:pt x="219" y="214"/>
                  </a:lnTo>
                  <a:lnTo>
                    <a:pt x="219" y="169"/>
                  </a:lnTo>
                  <a:lnTo>
                    <a:pt x="224" y="273"/>
                  </a:lnTo>
                  <a:lnTo>
                    <a:pt x="224" y="234"/>
                  </a:lnTo>
                  <a:lnTo>
                    <a:pt x="229" y="45"/>
                  </a:lnTo>
                  <a:lnTo>
                    <a:pt x="229" y="308"/>
                  </a:lnTo>
                  <a:lnTo>
                    <a:pt x="234" y="124"/>
                  </a:lnTo>
                  <a:lnTo>
                    <a:pt x="234" y="303"/>
                  </a:lnTo>
                  <a:lnTo>
                    <a:pt x="239" y="179"/>
                  </a:lnTo>
                  <a:lnTo>
                    <a:pt x="239" y="90"/>
                  </a:lnTo>
                  <a:lnTo>
                    <a:pt x="239" y="184"/>
                  </a:lnTo>
                  <a:lnTo>
                    <a:pt x="244" y="343"/>
                  </a:lnTo>
                  <a:lnTo>
                    <a:pt x="244" y="174"/>
                  </a:lnTo>
                  <a:lnTo>
                    <a:pt x="248" y="144"/>
                  </a:lnTo>
                  <a:lnTo>
                    <a:pt x="248" y="343"/>
                  </a:lnTo>
                  <a:lnTo>
                    <a:pt x="253" y="129"/>
                  </a:lnTo>
                  <a:lnTo>
                    <a:pt x="253" y="229"/>
                  </a:lnTo>
                  <a:lnTo>
                    <a:pt x="258" y="283"/>
                  </a:lnTo>
                  <a:lnTo>
                    <a:pt x="258" y="248"/>
                  </a:lnTo>
                  <a:lnTo>
                    <a:pt x="263" y="95"/>
                  </a:lnTo>
                  <a:lnTo>
                    <a:pt x="263" y="497"/>
                  </a:lnTo>
                  <a:lnTo>
                    <a:pt x="268" y="278"/>
                  </a:lnTo>
                  <a:lnTo>
                    <a:pt x="268" y="273"/>
                  </a:lnTo>
                  <a:lnTo>
                    <a:pt x="273" y="447"/>
                  </a:lnTo>
                  <a:lnTo>
                    <a:pt x="273" y="239"/>
                  </a:lnTo>
                  <a:lnTo>
                    <a:pt x="278" y="387"/>
                  </a:lnTo>
                  <a:lnTo>
                    <a:pt x="278" y="353"/>
                  </a:lnTo>
                  <a:lnTo>
                    <a:pt x="283" y="40"/>
                  </a:lnTo>
                  <a:lnTo>
                    <a:pt x="283" y="303"/>
                  </a:lnTo>
                  <a:lnTo>
                    <a:pt x="288" y="273"/>
                  </a:lnTo>
                  <a:lnTo>
                    <a:pt x="288" y="209"/>
                  </a:lnTo>
                  <a:lnTo>
                    <a:pt x="288" y="239"/>
                  </a:lnTo>
                  <a:lnTo>
                    <a:pt x="293" y="100"/>
                  </a:lnTo>
                  <a:lnTo>
                    <a:pt x="293" y="263"/>
                  </a:lnTo>
                  <a:lnTo>
                    <a:pt x="298" y="31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1" name="Freeform 163"/>
            <p:cNvSpPr>
              <a:spLocks/>
            </p:cNvSpPr>
            <p:nvPr/>
          </p:nvSpPr>
          <p:spPr bwMode="auto">
            <a:xfrm>
              <a:off x="3444875" y="2535236"/>
              <a:ext cx="457200" cy="946150"/>
            </a:xfrm>
            <a:custGeom>
              <a:avLst/>
              <a:gdLst>
                <a:gd name="T0" fmla="*/ 5 w 288"/>
                <a:gd name="T1" fmla="*/ 377 h 596"/>
                <a:gd name="T2" fmla="*/ 10 w 288"/>
                <a:gd name="T3" fmla="*/ 293 h 596"/>
                <a:gd name="T4" fmla="*/ 15 w 288"/>
                <a:gd name="T5" fmla="*/ 238 h 596"/>
                <a:gd name="T6" fmla="*/ 25 w 288"/>
                <a:gd name="T7" fmla="*/ 377 h 596"/>
                <a:gd name="T8" fmla="*/ 30 w 288"/>
                <a:gd name="T9" fmla="*/ 229 h 596"/>
                <a:gd name="T10" fmla="*/ 40 w 288"/>
                <a:gd name="T11" fmla="*/ 283 h 596"/>
                <a:gd name="T12" fmla="*/ 45 w 288"/>
                <a:gd name="T13" fmla="*/ 303 h 596"/>
                <a:gd name="T14" fmla="*/ 50 w 288"/>
                <a:gd name="T15" fmla="*/ 507 h 596"/>
                <a:gd name="T16" fmla="*/ 60 w 288"/>
                <a:gd name="T17" fmla="*/ 387 h 596"/>
                <a:gd name="T18" fmla="*/ 65 w 288"/>
                <a:gd name="T19" fmla="*/ 174 h 596"/>
                <a:gd name="T20" fmla="*/ 70 w 288"/>
                <a:gd name="T21" fmla="*/ 194 h 596"/>
                <a:gd name="T22" fmla="*/ 80 w 288"/>
                <a:gd name="T23" fmla="*/ 397 h 596"/>
                <a:gd name="T24" fmla="*/ 85 w 288"/>
                <a:gd name="T25" fmla="*/ 323 h 596"/>
                <a:gd name="T26" fmla="*/ 90 w 288"/>
                <a:gd name="T27" fmla="*/ 238 h 596"/>
                <a:gd name="T28" fmla="*/ 99 w 288"/>
                <a:gd name="T29" fmla="*/ 124 h 596"/>
                <a:gd name="T30" fmla="*/ 104 w 288"/>
                <a:gd name="T31" fmla="*/ 283 h 596"/>
                <a:gd name="T32" fmla="*/ 114 w 288"/>
                <a:gd name="T33" fmla="*/ 526 h 596"/>
                <a:gd name="T34" fmla="*/ 119 w 288"/>
                <a:gd name="T35" fmla="*/ 293 h 596"/>
                <a:gd name="T36" fmla="*/ 124 w 288"/>
                <a:gd name="T37" fmla="*/ 328 h 596"/>
                <a:gd name="T38" fmla="*/ 134 w 288"/>
                <a:gd name="T39" fmla="*/ 25 h 596"/>
                <a:gd name="T40" fmla="*/ 139 w 288"/>
                <a:gd name="T41" fmla="*/ 308 h 596"/>
                <a:gd name="T42" fmla="*/ 144 w 288"/>
                <a:gd name="T43" fmla="*/ 333 h 596"/>
                <a:gd name="T44" fmla="*/ 154 w 288"/>
                <a:gd name="T45" fmla="*/ 368 h 596"/>
                <a:gd name="T46" fmla="*/ 159 w 288"/>
                <a:gd name="T47" fmla="*/ 234 h 596"/>
                <a:gd name="T48" fmla="*/ 169 w 288"/>
                <a:gd name="T49" fmla="*/ 348 h 596"/>
                <a:gd name="T50" fmla="*/ 174 w 288"/>
                <a:gd name="T51" fmla="*/ 248 h 596"/>
                <a:gd name="T52" fmla="*/ 184 w 288"/>
                <a:gd name="T53" fmla="*/ 194 h 596"/>
                <a:gd name="T54" fmla="*/ 189 w 288"/>
                <a:gd name="T55" fmla="*/ 293 h 596"/>
                <a:gd name="T56" fmla="*/ 194 w 288"/>
                <a:gd name="T57" fmla="*/ 278 h 596"/>
                <a:gd name="T58" fmla="*/ 204 w 288"/>
                <a:gd name="T59" fmla="*/ 298 h 596"/>
                <a:gd name="T60" fmla="*/ 209 w 288"/>
                <a:gd name="T61" fmla="*/ 591 h 596"/>
                <a:gd name="T62" fmla="*/ 214 w 288"/>
                <a:gd name="T63" fmla="*/ 447 h 596"/>
                <a:gd name="T64" fmla="*/ 224 w 288"/>
                <a:gd name="T65" fmla="*/ 288 h 596"/>
                <a:gd name="T66" fmla="*/ 229 w 288"/>
                <a:gd name="T67" fmla="*/ 318 h 596"/>
                <a:gd name="T68" fmla="*/ 233 w 288"/>
                <a:gd name="T69" fmla="*/ 169 h 596"/>
                <a:gd name="T70" fmla="*/ 243 w 288"/>
                <a:gd name="T71" fmla="*/ 382 h 596"/>
                <a:gd name="T72" fmla="*/ 248 w 288"/>
                <a:gd name="T73" fmla="*/ 129 h 596"/>
                <a:gd name="T74" fmla="*/ 258 w 288"/>
                <a:gd name="T75" fmla="*/ 298 h 596"/>
                <a:gd name="T76" fmla="*/ 263 w 288"/>
                <a:gd name="T77" fmla="*/ 238 h 596"/>
                <a:gd name="T78" fmla="*/ 273 w 288"/>
                <a:gd name="T79" fmla="*/ 328 h 596"/>
                <a:gd name="T80" fmla="*/ 278 w 288"/>
                <a:gd name="T81" fmla="*/ 164 h 596"/>
                <a:gd name="T82" fmla="*/ 283 w 288"/>
                <a:gd name="T83" fmla="*/ 313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8" h="596">
                  <a:moveTo>
                    <a:pt x="0" y="313"/>
                  </a:moveTo>
                  <a:lnTo>
                    <a:pt x="0" y="273"/>
                  </a:lnTo>
                  <a:lnTo>
                    <a:pt x="5" y="377"/>
                  </a:lnTo>
                  <a:lnTo>
                    <a:pt x="5" y="313"/>
                  </a:lnTo>
                  <a:lnTo>
                    <a:pt x="10" y="109"/>
                  </a:lnTo>
                  <a:lnTo>
                    <a:pt x="10" y="293"/>
                  </a:lnTo>
                  <a:lnTo>
                    <a:pt x="15" y="293"/>
                  </a:lnTo>
                  <a:lnTo>
                    <a:pt x="15" y="139"/>
                  </a:lnTo>
                  <a:lnTo>
                    <a:pt x="15" y="238"/>
                  </a:lnTo>
                  <a:lnTo>
                    <a:pt x="20" y="343"/>
                  </a:lnTo>
                  <a:lnTo>
                    <a:pt x="20" y="144"/>
                  </a:lnTo>
                  <a:lnTo>
                    <a:pt x="25" y="377"/>
                  </a:lnTo>
                  <a:lnTo>
                    <a:pt x="25" y="596"/>
                  </a:lnTo>
                  <a:lnTo>
                    <a:pt x="30" y="238"/>
                  </a:lnTo>
                  <a:lnTo>
                    <a:pt x="30" y="229"/>
                  </a:lnTo>
                  <a:lnTo>
                    <a:pt x="35" y="234"/>
                  </a:lnTo>
                  <a:lnTo>
                    <a:pt x="35" y="204"/>
                  </a:lnTo>
                  <a:lnTo>
                    <a:pt x="40" y="283"/>
                  </a:lnTo>
                  <a:lnTo>
                    <a:pt x="40" y="318"/>
                  </a:lnTo>
                  <a:lnTo>
                    <a:pt x="40" y="149"/>
                  </a:lnTo>
                  <a:lnTo>
                    <a:pt x="45" y="303"/>
                  </a:lnTo>
                  <a:lnTo>
                    <a:pt x="45" y="258"/>
                  </a:lnTo>
                  <a:lnTo>
                    <a:pt x="50" y="144"/>
                  </a:lnTo>
                  <a:lnTo>
                    <a:pt x="50" y="507"/>
                  </a:lnTo>
                  <a:lnTo>
                    <a:pt x="55" y="189"/>
                  </a:lnTo>
                  <a:lnTo>
                    <a:pt x="55" y="0"/>
                  </a:lnTo>
                  <a:lnTo>
                    <a:pt x="60" y="387"/>
                  </a:lnTo>
                  <a:lnTo>
                    <a:pt x="60" y="318"/>
                  </a:lnTo>
                  <a:lnTo>
                    <a:pt x="65" y="382"/>
                  </a:lnTo>
                  <a:lnTo>
                    <a:pt x="65" y="174"/>
                  </a:lnTo>
                  <a:lnTo>
                    <a:pt x="65" y="477"/>
                  </a:lnTo>
                  <a:lnTo>
                    <a:pt x="70" y="348"/>
                  </a:lnTo>
                  <a:lnTo>
                    <a:pt x="70" y="194"/>
                  </a:lnTo>
                  <a:lnTo>
                    <a:pt x="75" y="497"/>
                  </a:lnTo>
                  <a:lnTo>
                    <a:pt x="75" y="278"/>
                  </a:lnTo>
                  <a:lnTo>
                    <a:pt x="80" y="397"/>
                  </a:lnTo>
                  <a:lnTo>
                    <a:pt x="80" y="194"/>
                  </a:lnTo>
                  <a:lnTo>
                    <a:pt x="85" y="328"/>
                  </a:lnTo>
                  <a:lnTo>
                    <a:pt x="85" y="323"/>
                  </a:lnTo>
                  <a:lnTo>
                    <a:pt x="90" y="159"/>
                  </a:lnTo>
                  <a:lnTo>
                    <a:pt x="90" y="308"/>
                  </a:lnTo>
                  <a:lnTo>
                    <a:pt x="90" y="238"/>
                  </a:lnTo>
                  <a:lnTo>
                    <a:pt x="94" y="462"/>
                  </a:lnTo>
                  <a:lnTo>
                    <a:pt x="94" y="353"/>
                  </a:lnTo>
                  <a:lnTo>
                    <a:pt x="99" y="124"/>
                  </a:lnTo>
                  <a:lnTo>
                    <a:pt x="99" y="273"/>
                  </a:lnTo>
                  <a:lnTo>
                    <a:pt x="104" y="377"/>
                  </a:lnTo>
                  <a:lnTo>
                    <a:pt x="104" y="283"/>
                  </a:lnTo>
                  <a:lnTo>
                    <a:pt x="109" y="238"/>
                  </a:lnTo>
                  <a:lnTo>
                    <a:pt x="109" y="144"/>
                  </a:lnTo>
                  <a:lnTo>
                    <a:pt x="114" y="526"/>
                  </a:lnTo>
                  <a:lnTo>
                    <a:pt x="114" y="144"/>
                  </a:lnTo>
                  <a:lnTo>
                    <a:pt x="114" y="303"/>
                  </a:lnTo>
                  <a:lnTo>
                    <a:pt x="119" y="293"/>
                  </a:lnTo>
                  <a:lnTo>
                    <a:pt x="119" y="323"/>
                  </a:lnTo>
                  <a:lnTo>
                    <a:pt x="124" y="243"/>
                  </a:lnTo>
                  <a:lnTo>
                    <a:pt x="124" y="328"/>
                  </a:lnTo>
                  <a:lnTo>
                    <a:pt x="129" y="348"/>
                  </a:lnTo>
                  <a:lnTo>
                    <a:pt x="129" y="184"/>
                  </a:lnTo>
                  <a:lnTo>
                    <a:pt x="134" y="25"/>
                  </a:lnTo>
                  <a:lnTo>
                    <a:pt x="134" y="462"/>
                  </a:lnTo>
                  <a:lnTo>
                    <a:pt x="139" y="149"/>
                  </a:lnTo>
                  <a:lnTo>
                    <a:pt x="139" y="308"/>
                  </a:lnTo>
                  <a:lnTo>
                    <a:pt x="139" y="179"/>
                  </a:lnTo>
                  <a:lnTo>
                    <a:pt x="144" y="234"/>
                  </a:lnTo>
                  <a:lnTo>
                    <a:pt x="144" y="333"/>
                  </a:lnTo>
                  <a:lnTo>
                    <a:pt x="149" y="298"/>
                  </a:lnTo>
                  <a:lnTo>
                    <a:pt x="149" y="243"/>
                  </a:lnTo>
                  <a:lnTo>
                    <a:pt x="154" y="368"/>
                  </a:lnTo>
                  <a:lnTo>
                    <a:pt x="154" y="437"/>
                  </a:lnTo>
                  <a:lnTo>
                    <a:pt x="159" y="149"/>
                  </a:lnTo>
                  <a:lnTo>
                    <a:pt x="159" y="234"/>
                  </a:lnTo>
                  <a:lnTo>
                    <a:pt x="164" y="129"/>
                  </a:lnTo>
                  <a:lnTo>
                    <a:pt x="164" y="412"/>
                  </a:lnTo>
                  <a:lnTo>
                    <a:pt x="169" y="348"/>
                  </a:lnTo>
                  <a:lnTo>
                    <a:pt x="169" y="373"/>
                  </a:lnTo>
                  <a:lnTo>
                    <a:pt x="174" y="199"/>
                  </a:lnTo>
                  <a:lnTo>
                    <a:pt x="174" y="248"/>
                  </a:lnTo>
                  <a:lnTo>
                    <a:pt x="179" y="373"/>
                  </a:lnTo>
                  <a:lnTo>
                    <a:pt x="179" y="253"/>
                  </a:lnTo>
                  <a:lnTo>
                    <a:pt x="184" y="194"/>
                  </a:lnTo>
                  <a:lnTo>
                    <a:pt x="184" y="154"/>
                  </a:lnTo>
                  <a:lnTo>
                    <a:pt x="189" y="234"/>
                  </a:lnTo>
                  <a:lnTo>
                    <a:pt x="189" y="293"/>
                  </a:lnTo>
                  <a:lnTo>
                    <a:pt x="189" y="199"/>
                  </a:lnTo>
                  <a:lnTo>
                    <a:pt x="194" y="447"/>
                  </a:lnTo>
                  <a:lnTo>
                    <a:pt x="194" y="278"/>
                  </a:lnTo>
                  <a:lnTo>
                    <a:pt x="199" y="323"/>
                  </a:lnTo>
                  <a:lnTo>
                    <a:pt x="199" y="258"/>
                  </a:lnTo>
                  <a:lnTo>
                    <a:pt x="204" y="298"/>
                  </a:lnTo>
                  <a:lnTo>
                    <a:pt x="204" y="224"/>
                  </a:lnTo>
                  <a:lnTo>
                    <a:pt x="209" y="368"/>
                  </a:lnTo>
                  <a:lnTo>
                    <a:pt x="209" y="591"/>
                  </a:lnTo>
                  <a:lnTo>
                    <a:pt x="209" y="363"/>
                  </a:lnTo>
                  <a:lnTo>
                    <a:pt x="214" y="234"/>
                  </a:lnTo>
                  <a:lnTo>
                    <a:pt x="214" y="447"/>
                  </a:lnTo>
                  <a:lnTo>
                    <a:pt x="219" y="90"/>
                  </a:lnTo>
                  <a:lnTo>
                    <a:pt x="219" y="104"/>
                  </a:lnTo>
                  <a:lnTo>
                    <a:pt x="224" y="288"/>
                  </a:lnTo>
                  <a:lnTo>
                    <a:pt x="224" y="253"/>
                  </a:lnTo>
                  <a:lnTo>
                    <a:pt x="229" y="104"/>
                  </a:lnTo>
                  <a:lnTo>
                    <a:pt x="229" y="318"/>
                  </a:lnTo>
                  <a:lnTo>
                    <a:pt x="233" y="214"/>
                  </a:lnTo>
                  <a:lnTo>
                    <a:pt x="233" y="134"/>
                  </a:lnTo>
                  <a:lnTo>
                    <a:pt x="233" y="169"/>
                  </a:lnTo>
                  <a:lnTo>
                    <a:pt x="238" y="174"/>
                  </a:lnTo>
                  <a:lnTo>
                    <a:pt x="238" y="238"/>
                  </a:lnTo>
                  <a:lnTo>
                    <a:pt x="243" y="382"/>
                  </a:lnTo>
                  <a:lnTo>
                    <a:pt x="243" y="129"/>
                  </a:lnTo>
                  <a:lnTo>
                    <a:pt x="248" y="104"/>
                  </a:lnTo>
                  <a:lnTo>
                    <a:pt x="248" y="129"/>
                  </a:lnTo>
                  <a:lnTo>
                    <a:pt x="253" y="268"/>
                  </a:lnTo>
                  <a:lnTo>
                    <a:pt x="253" y="318"/>
                  </a:lnTo>
                  <a:lnTo>
                    <a:pt x="258" y="298"/>
                  </a:lnTo>
                  <a:lnTo>
                    <a:pt x="258" y="144"/>
                  </a:lnTo>
                  <a:lnTo>
                    <a:pt x="263" y="169"/>
                  </a:lnTo>
                  <a:lnTo>
                    <a:pt x="263" y="238"/>
                  </a:lnTo>
                  <a:lnTo>
                    <a:pt x="268" y="392"/>
                  </a:lnTo>
                  <a:lnTo>
                    <a:pt x="268" y="343"/>
                  </a:lnTo>
                  <a:lnTo>
                    <a:pt x="273" y="328"/>
                  </a:lnTo>
                  <a:lnTo>
                    <a:pt x="273" y="298"/>
                  </a:lnTo>
                  <a:lnTo>
                    <a:pt x="278" y="60"/>
                  </a:lnTo>
                  <a:lnTo>
                    <a:pt x="278" y="164"/>
                  </a:lnTo>
                  <a:lnTo>
                    <a:pt x="283" y="308"/>
                  </a:lnTo>
                  <a:lnTo>
                    <a:pt x="283" y="114"/>
                  </a:lnTo>
                  <a:lnTo>
                    <a:pt x="283" y="313"/>
                  </a:lnTo>
                  <a:lnTo>
                    <a:pt x="288" y="209"/>
                  </a:lnTo>
                  <a:lnTo>
                    <a:pt x="288" y="31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Freeform 164"/>
            <p:cNvSpPr>
              <a:spLocks/>
            </p:cNvSpPr>
            <p:nvPr/>
          </p:nvSpPr>
          <p:spPr bwMode="auto">
            <a:xfrm>
              <a:off x="3902075" y="2559048"/>
              <a:ext cx="481013" cy="2105025"/>
            </a:xfrm>
            <a:custGeom>
              <a:avLst/>
              <a:gdLst>
                <a:gd name="T0" fmla="*/ 5 w 303"/>
                <a:gd name="T1" fmla="*/ 278 h 1326"/>
                <a:gd name="T2" fmla="*/ 15 w 303"/>
                <a:gd name="T3" fmla="*/ 273 h 1326"/>
                <a:gd name="T4" fmla="*/ 20 w 303"/>
                <a:gd name="T5" fmla="*/ 427 h 1326"/>
                <a:gd name="T6" fmla="*/ 25 w 303"/>
                <a:gd name="T7" fmla="*/ 248 h 1326"/>
                <a:gd name="T8" fmla="*/ 35 w 303"/>
                <a:gd name="T9" fmla="*/ 328 h 1326"/>
                <a:gd name="T10" fmla="*/ 40 w 303"/>
                <a:gd name="T11" fmla="*/ 0 h 1326"/>
                <a:gd name="T12" fmla="*/ 45 w 303"/>
                <a:gd name="T13" fmla="*/ 273 h 1326"/>
                <a:gd name="T14" fmla="*/ 55 w 303"/>
                <a:gd name="T15" fmla="*/ 487 h 1326"/>
                <a:gd name="T16" fmla="*/ 60 w 303"/>
                <a:gd name="T17" fmla="*/ 675 h 1326"/>
                <a:gd name="T18" fmla="*/ 70 w 303"/>
                <a:gd name="T19" fmla="*/ 516 h 1326"/>
                <a:gd name="T20" fmla="*/ 75 w 303"/>
                <a:gd name="T21" fmla="*/ 134 h 1326"/>
                <a:gd name="T22" fmla="*/ 85 w 303"/>
                <a:gd name="T23" fmla="*/ 248 h 1326"/>
                <a:gd name="T24" fmla="*/ 89 w 303"/>
                <a:gd name="T25" fmla="*/ 1172 h 1326"/>
                <a:gd name="T26" fmla="*/ 99 w 303"/>
                <a:gd name="T27" fmla="*/ 1182 h 1326"/>
                <a:gd name="T28" fmla="*/ 104 w 303"/>
                <a:gd name="T29" fmla="*/ 1072 h 1326"/>
                <a:gd name="T30" fmla="*/ 114 w 303"/>
                <a:gd name="T31" fmla="*/ 1216 h 1326"/>
                <a:gd name="T32" fmla="*/ 119 w 303"/>
                <a:gd name="T33" fmla="*/ 1008 h 1326"/>
                <a:gd name="T34" fmla="*/ 124 w 303"/>
                <a:gd name="T35" fmla="*/ 1053 h 1326"/>
                <a:gd name="T36" fmla="*/ 134 w 303"/>
                <a:gd name="T37" fmla="*/ 1018 h 1326"/>
                <a:gd name="T38" fmla="*/ 139 w 303"/>
                <a:gd name="T39" fmla="*/ 1072 h 1326"/>
                <a:gd name="T40" fmla="*/ 144 w 303"/>
                <a:gd name="T41" fmla="*/ 1326 h 1326"/>
                <a:gd name="T42" fmla="*/ 154 w 303"/>
                <a:gd name="T43" fmla="*/ 1276 h 1326"/>
                <a:gd name="T44" fmla="*/ 159 w 303"/>
                <a:gd name="T45" fmla="*/ 899 h 1326"/>
                <a:gd name="T46" fmla="*/ 169 w 303"/>
                <a:gd name="T47" fmla="*/ 1326 h 1326"/>
                <a:gd name="T48" fmla="*/ 174 w 303"/>
                <a:gd name="T49" fmla="*/ 1231 h 1326"/>
                <a:gd name="T50" fmla="*/ 179 w 303"/>
                <a:gd name="T51" fmla="*/ 1092 h 1326"/>
                <a:gd name="T52" fmla="*/ 189 w 303"/>
                <a:gd name="T53" fmla="*/ 1147 h 1326"/>
                <a:gd name="T54" fmla="*/ 194 w 303"/>
                <a:gd name="T55" fmla="*/ 854 h 1326"/>
                <a:gd name="T56" fmla="*/ 204 w 303"/>
                <a:gd name="T57" fmla="*/ 1008 h 1326"/>
                <a:gd name="T58" fmla="*/ 209 w 303"/>
                <a:gd name="T59" fmla="*/ 1137 h 1326"/>
                <a:gd name="T60" fmla="*/ 219 w 303"/>
                <a:gd name="T61" fmla="*/ 1087 h 1326"/>
                <a:gd name="T62" fmla="*/ 224 w 303"/>
                <a:gd name="T63" fmla="*/ 834 h 1326"/>
                <a:gd name="T64" fmla="*/ 233 w 303"/>
                <a:gd name="T65" fmla="*/ 859 h 1326"/>
                <a:gd name="T66" fmla="*/ 238 w 303"/>
                <a:gd name="T67" fmla="*/ 1296 h 1326"/>
                <a:gd name="T68" fmla="*/ 243 w 303"/>
                <a:gd name="T69" fmla="*/ 1132 h 1326"/>
                <a:gd name="T70" fmla="*/ 253 w 303"/>
                <a:gd name="T71" fmla="*/ 1172 h 1326"/>
                <a:gd name="T72" fmla="*/ 258 w 303"/>
                <a:gd name="T73" fmla="*/ 1038 h 1326"/>
                <a:gd name="T74" fmla="*/ 268 w 303"/>
                <a:gd name="T75" fmla="*/ 1207 h 1326"/>
                <a:gd name="T76" fmla="*/ 278 w 303"/>
                <a:gd name="T77" fmla="*/ 824 h 1326"/>
                <a:gd name="T78" fmla="*/ 283 w 303"/>
                <a:gd name="T79" fmla="*/ 506 h 1326"/>
                <a:gd name="T80" fmla="*/ 293 w 303"/>
                <a:gd name="T81" fmla="*/ 710 h 1326"/>
                <a:gd name="T82" fmla="*/ 298 w 303"/>
                <a:gd name="T83" fmla="*/ 98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3" h="1326">
                  <a:moveTo>
                    <a:pt x="0" y="303"/>
                  </a:moveTo>
                  <a:lnTo>
                    <a:pt x="5" y="318"/>
                  </a:lnTo>
                  <a:lnTo>
                    <a:pt x="5" y="278"/>
                  </a:lnTo>
                  <a:lnTo>
                    <a:pt x="10" y="159"/>
                  </a:lnTo>
                  <a:lnTo>
                    <a:pt x="10" y="214"/>
                  </a:lnTo>
                  <a:lnTo>
                    <a:pt x="15" y="273"/>
                  </a:lnTo>
                  <a:lnTo>
                    <a:pt x="15" y="144"/>
                  </a:lnTo>
                  <a:lnTo>
                    <a:pt x="20" y="184"/>
                  </a:lnTo>
                  <a:lnTo>
                    <a:pt x="20" y="427"/>
                  </a:lnTo>
                  <a:lnTo>
                    <a:pt x="20" y="278"/>
                  </a:lnTo>
                  <a:lnTo>
                    <a:pt x="25" y="338"/>
                  </a:lnTo>
                  <a:lnTo>
                    <a:pt x="25" y="248"/>
                  </a:lnTo>
                  <a:lnTo>
                    <a:pt x="30" y="362"/>
                  </a:lnTo>
                  <a:lnTo>
                    <a:pt x="30" y="452"/>
                  </a:lnTo>
                  <a:lnTo>
                    <a:pt x="35" y="328"/>
                  </a:lnTo>
                  <a:lnTo>
                    <a:pt x="35" y="233"/>
                  </a:lnTo>
                  <a:lnTo>
                    <a:pt x="40" y="199"/>
                  </a:lnTo>
                  <a:lnTo>
                    <a:pt x="40" y="0"/>
                  </a:lnTo>
                  <a:lnTo>
                    <a:pt x="45" y="278"/>
                  </a:lnTo>
                  <a:lnTo>
                    <a:pt x="45" y="432"/>
                  </a:lnTo>
                  <a:lnTo>
                    <a:pt x="45" y="273"/>
                  </a:lnTo>
                  <a:lnTo>
                    <a:pt x="50" y="387"/>
                  </a:lnTo>
                  <a:lnTo>
                    <a:pt x="50" y="417"/>
                  </a:lnTo>
                  <a:lnTo>
                    <a:pt x="55" y="487"/>
                  </a:lnTo>
                  <a:lnTo>
                    <a:pt x="55" y="243"/>
                  </a:lnTo>
                  <a:lnTo>
                    <a:pt x="60" y="99"/>
                  </a:lnTo>
                  <a:lnTo>
                    <a:pt x="60" y="675"/>
                  </a:lnTo>
                  <a:lnTo>
                    <a:pt x="65" y="199"/>
                  </a:lnTo>
                  <a:lnTo>
                    <a:pt x="65" y="233"/>
                  </a:lnTo>
                  <a:lnTo>
                    <a:pt x="70" y="516"/>
                  </a:lnTo>
                  <a:lnTo>
                    <a:pt x="70" y="223"/>
                  </a:lnTo>
                  <a:lnTo>
                    <a:pt x="75" y="209"/>
                  </a:lnTo>
                  <a:lnTo>
                    <a:pt x="75" y="134"/>
                  </a:lnTo>
                  <a:lnTo>
                    <a:pt x="80" y="502"/>
                  </a:lnTo>
                  <a:lnTo>
                    <a:pt x="80" y="273"/>
                  </a:lnTo>
                  <a:lnTo>
                    <a:pt x="85" y="248"/>
                  </a:lnTo>
                  <a:lnTo>
                    <a:pt x="85" y="238"/>
                  </a:lnTo>
                  <a:lnTo>
                    <a:pt x="89" y="1028"/>
                  </a:lnTo>
                  <a:lnTo>
                    <a:pt x="89" y="1172"/>
                  </a:lnTo>
                  <a:lnTo>
                    <a:pt x="94" y="943"/>
                  </a:lnTo>
                  <a:lnTo>
                    <a:pt x="94" y="1187"/>
                  </a:lnTo>
                  <a:lnTo>
                    <a:pt x="99" y="1182"/>
                  </a:lnTo>
                  <a:lnTo>
                    <a:pt x="99" y="1092"/>
                  </a:lnTo>
                  <a:lnTo>
                    <a:pt x="104" y="1122"/>
                  </a:lnTo>
                  <a:lnTo>
                    <a:pt x="104" y="1072"/>
                  </a:lnTo>
                  <a:lnTo>
                    <a:pt x="109" y="1172"/>
                  </a:lnTo>
                  <a:lnTo>
                    <a:pt x="109" y="1028"/>
                  </a:lnTo>
                  <a:lnTo>
                    <a:pt x="114" y="1216"/>
                  </a:lnTo>
                  <a:lnTo>
                    <a:pt x="114" y="1117"/>
                  </a:lnTo>
                  <a:lnTo>
                    <a:pt x="119" y="1058"/>
                  </a:lnTo>
                  <a:lnTo>
                    <a:pt x="119" y="1008"/>
                  </a:lnTo>
                  <a:lnTo>
                    <a:pt x="119" y="1311"/>
                  </a:lnTo>
                  <a:lnTo>
                    <a:pt x="124" y="1028"/>
                  </a:lnTo>
                  <a:lnTo>
                    <a:pt x="124" y="1053"/>
                  </a:lnTo>
                  <a:lnTo>
                    <a:pt x="129" y="1266"/>
                  </a:lnTo>
                  <a:lnTo>
                    <a:pt x="129" y="1137"/>
                  </a:lnTo>
                  <a:lnTo>
                    <a:pt x="134" y="1018"/>
                  </a:lnTo>
                  <a:lnTo>
                    <a:pt x="134" y="1187"/>
                  </a:lnTo>
                  <a:lnTo>
                    <a:pt x="139" y="914"/>
                  </a:lnTo>
                  <a:lnTo>
                    <a:pt x="139" y="1072"/>
                  </a:lnTo>
                  <a:lnTo>
                    <a:pt x="144" y="1326"/>
                  </a:lnTo>
                  <a:lnTo>
                    <a:pt x="144" y="1008"/>
                  </a:lnTo>
                  <a:lnTo>
                    <a:pt x="144" y="1326"/>
                  </a:lnTo>
                  <a:lnTo>
                    <a:pt x="149" y="1003"/>
                  </a:lnTo>
                  <a:lnTo>
                    <a:pt x="149" y="1013"/>
                  </a:lnTo>
                  <a:lnTo>
                    <a:pt x="154" y="1276"/>
                  </a:lnTo>
                  <a:lnTo>
                    <a:pt x="154" y="894"/>
                  </a:lnTo>
                  <a:lnTo>
                    <a:pt x="159" y="1281"/>
                  </a:lnTo>
                  <a:lnTo>
                    <a:pt x="159" y="899"/>
                  </a:lnTo>
                  <a:lnTo>
                    <a:pt x="164" y="1013"/>
                  </a:lnTo>
                  <a:lnTo>
                    <a:pt x="164" y="1038"/>
                  </a:lnTo>
                  <a:lnTo>
                    <a:pt x="169" y="1326"/>
                  </a:lnTo>
                  <a:lnTo>
                    <a:pt x="169" y="1132"/>
                  </a:lnTo>
                  <a:lnTo>
                    <a:pt x="169" y="1226"/>
                  </a:lnTo>
                  <a:lnTo>
                    <a:pt x="174" y="1231"/>
                  </a:lnTo>
                  <a:lnTo>
                    <a:pt x="174" y="973"/>
                  </a:lnTo>
                  <a:lnTo>
                    <a:pt x="179" y="963"/>
                  </a:lnTo>
                  <a:lnTo>
                    <a:pt x="179" y="1092"/>
                  </a:lnTo>
                  <a:lnTo>
                    <a:pt x="184" y="904"/>
                  </a:lnTo>
                  <a:lnTo>
                    <a:pt x="184" y="1167"/>
                  </a:lnTo>
                  <a:lnTo>
                    <a:pt x="189" y="1147"/>
                  </a:lnTo>
                  <a:lnTo>
                    <a:pt x="189" y="889"/>
                  </a:lnTo>
                  <a:lnTo>
                    <a:pt x="194" y="983"/>
                  </a:lnTo>
                  <a:lnTo>
                    <a:pt x="194" y="854"/>
                  </a:lnTo>
                  <a:lnTo>
                    <a:pt x="199" y="1072"/>
                  </a:lnTo>
                  <a:lnTo>
                    <a:pt x="199" y="968"/>
                  </a:lnTo>
                  <a:lnTo>
                    <a:pt x="204" y="1008"/>
                  </a:lnTo>
                  <a:lnTo>
                    <a:pt x="204" y="1326"/>
                  </a:lnTo>
                  <a:lnTo>
                    <a:pt x="209" y="1028"/>
                  </a:lnTo>
                  <a:lnTo>
                    <a:pt x="209" y="1137"/>
                  </a:lnTo>
                  <a:lnTo>
                    <a:pt x="214" y="928"/>
                  </a:lnTo>
                  <a:lnTo>
                    <a:pt x="214" y="1236"/>
                  </a:lnTo>
                  <a:lnTo>
                    <a:pt x="219" y="1087"/>
                  </a:lnTo>
                  <a:lnTo>
                    <a:pt x="219" y="1261"/>
                  </a:lnTo>
                  <a:lnTo>
                    <a:pt x="224" y="755"/>
                  </a:lnTo>
                  <a:lnTo>
                    <a:pt x="224" y="834"/>
                  </a:lnTo>
                  <a:lnTo>
                    <a:pt x="229" y="1013"/>
                  </a:lnTo>
                  <a:lnTo>
                    <a:pt x="229" y="1067"/>
                  </a:lnTo>
                  <a:lnTo>
                    <a:pt x="233" y="859"/>
                  </a:lnTo>
                  <a:lnTo>
                    <a:pt x="233" y="1291"/>
                  </a:lnTo>
                  <a:lnTo>
                    <a:pt x="238" y="1003"/>
                  </a:lnTo>
                  <a:lnTo>
                    <a:pt x="238" y="1296"/>
                  </a:lnTo>
                  <a:lnTo>
                    <a:pt x="238" y="1018"/>
                  </a:lnTo>
                  <a:lnTo>
                    <a:pt x="243" y="1251"/>
                  </a:lnTo>
                  <a:lnTo>
                    <a:pt x="243" y="1132"/>
                  </a:lnTo>
                  <a:lnTo>
                    <a:pt x="248" y="1018"/>
                  </a:lnTo>
                  <a:lnTo>
                    <a:pt x="248" y="1157"/>
                  </a:lnTo>
                  <a:lnTo>
                    <a:pt x="253" y="1172"/>
                  </a:lnTo>
                  <a:lnTo>
                    <a:pt x="253" y="1147"/>
                  </a:lnTo>
                  <a:lnTo>
                    <a:pt x="258" y="1162"/>
                  </a:lnTo>
                  <a:lnTo>
                    <a:pt x="258" y="1038"/>
                  </a:lnTo>
                  <a:lnTo>
                    <a:pt x="263" y="1162"/>
                  </a:lnTo>
                  <a:lnTo>
                    <a:pt x="263" y="1286"/>
                  </a:lnTo>
                  <a:lnTo>
                    <a:pt x="268" y="1207"/>
                  </a:lnTo>
                  <a:lnTo>
                    <a:pt x="273" y="690"/>
                  </a:lnTo>
                  <a:lnTo>
                    <a:pt x="273" y="869"/>
                  </a:lnTo>
                  <a:lnTo>
                    <a:pt x="278" y="824"/>
                  </a:lnTo>
                  <a:lnTo>
                    <a:pt x="278" y="452"/>
                  </a:lnTo>
                  <a:lnTo>
                    <a:pt x="283" y="685"/>
                  </a:lnTo>
                  <a:lnTo>
                    <a:pt x="283" y="506"/>
                  </a:lnTo>
                  <a:lnTo>
                    <a:pt x="288" y="596"/>
                  </a:lnTo>
                  <a:lnTo>
                    <a:pt x="288" y="780"/>
                  </a:lnTo>
                  <a:lnTo>
                    <a:pt x="293" y="710"/>
                  </a:lnTo>
                  <a:lnTo>
                    <a:pt x="293" y="417"/>
                  </a:lnTo>
                  <a:lnTo>
                    <a:pt x="298" y="740"/>
                  </a:lnTo>
                  <a:lnTo>
                    <a:pt x="298" y="983"/>
                  </a:lnTo>
                  <a:lnTo>
                    <a:pt x="303" y="621"/>
                  </a:lnTo>
                  <a:lnTo>
                    <a:pt x="303" y="5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3" name="Freeform 165"/>
            <p:cNvSpPr>
              <a:spLocks/>
            </p:cNvSpPr>
            <p:nvPr/>
          </p:nvSpPr>
          <p:spPr bwMode="auto">
            <a:xfrm>
              <a:off x="4383088" y="2944811"/>
              <a:ext cx="465138" cy="1435100"/>
            </a:xfrm>
            <a:custGeom>
              <a:avLst/>
              <a:gdLst>
                <a:gd name="T0" fmla="*/ 5 w 293"/>
                <a:gd name="T1" fmla="*/ 596 h 904"/>
                <a:gd name="T2" fmla="*/ 15 w 293"/>
                <a:gd name="T3" fmla="*/ 229 h 904"/>
                <a:gd name="T4" fmla="*/ 20 w 293"/>
                <a:gd name="T5" fmla="*/ 373 h 904"/>
                <a:gd name="T6" fmla="*/ 30 w 293"/>
                <a:gd name="T7" fmla="*/ 407 h 904"/>
                <a:gd name="T8" fmla="*/ 35 w 293"/>
                <a:gd name="T9" fmla="*/ 224 h 904"/>
                <a:gd name="T10" fmla="*/ 40 w 293"/>
                <a:gd name="T11" fmla="*/ 745 h 904"/>
                <a:gd name="T12" fmla="*/ 50 w 293"/>
                <a:gd name="T13" fmla="*/ 561 h 904"/>
                <a:gd name="T14" fmla="*/ 55 w 293"/>
                <a:gd name="T15" fmla="*/ 462 h 904"/>
                <a:gd name="T16" fmla="*/ 65 w 293"/>
                <a:gd name="T17" fmla="*/ 556 h 904"/>
                <a:gd name="T18" fmla="*/ 69 w 293"/>
                <a:gd name="T19" fmla="*/ 527 h 904"/>
                <a:gd name="T20" fmla="*/ 79 w 293"/>
                <a:gd name="T21" fmla="*/ 393 h 904"/>
                <a:gd name="T22" fmla="*/ 84 w 293"/>
                <a:gd name="T23" fmla="*/ 646 h 904"/>
                <a:gd name="T24" fmla="*/ 89 w 293"/>
                <a:gd name="T25" fmla="*/ 209 h 904"/>
                <a:gd name="T26" fmla="*/ 99 w 293"/>
                <a:gd name="T27" fmla="*/ 398 h 904"/>
                <a:gd name="T28" fmla="*/ 104 w 293"/>
                <a:gd name="T29" fmla="*/ 437 h 904"/>
                <a:gd name="T30" fmla="*/ 109 w 293"/>
                <a:gd name="T31" fmla="*/ 447 h 904"/>
                <a:gd name="T32" fmla="*/ 119 w 293"/>
                <a:gd name="T33" fmla="*/ 497 h 904"/>
                <a:gd name="T34" fmla="*/ 124 w 293"/>
                <a:gd name="T35" fmla="*/ 532 h 904"/>
                <a:gd name="T36" fmla="*/ 134 w 293"/>
                <a:gd name="T37" fmla="*/ 283 h 904"/>
                <a:gd name="T38" fmla="*/ 139 w 293"/>
                <a:gd name="T39" fmla="*/ 616 h 904"/>
                <a:gd name="T40" fmla="*/ 144 w 293"/>
                <a:gd name="T41" fmla="*/ 561 h 904"/>
                <a:gd name="T42" fmla="*/ 154 w 293"/>
                <a:gd name="T43" fmla="*/ 517 h 904"/>
                <a:gd name="T44" fmla="*/ 159 w 293"/>
                <a:gd name="T45" fmla="*/ 189 h 904"/>
                <a:gd name="T46" fmla="*/ 164 w 293"/>
                <a:gd name="T47" fmla="*/ 422 h 904"/>
                <a:gd name="T48" fmla="*/ 174 w 293"/>
                <a:gd name="T49" fmla="*/ 482 h 904"/>
                <a:gd name="T50" fmla="*/ 179 w 293"/>
                <a:gd name="T51" fmla="*/ 412 h 904"/>
                <a:gd name="T52" fmla="*/ 184 w 293"/>
                <a:gd name="T53" fmla="*/ 417 h 904"/>
                <a:gd name="T54" fmla="*/ 194 w 293"/>
                <a:gd name="T55" fmla="*/ 581 h 904"/>
                <a:gd name="T56" fmla="*/ 204 w 293"/>
                <a:gd name="T57" fmla="*/ 373 h 904"/>
                <a:gd name="T58" fmla="*/ 209 w 293"/>
                <a:gd name="T59" fmla="*/ 393 h 904"/>
                <a:gd name="T60" fmla="*/ 213 w 293"/>
                <a:gd name="T61" fmla="*/ 477 h 904"/>
                <a:gd name="T62" fmla="*/ 223 w 293"/>
                <a:gd name="T63" fmla="*/ 412 h 904"/>
                <a:gd name="T64" fmla="*/ 228 w 293"/>
                <a:gd name="T65" fmla="*/ 507 h 904"/>
                <a:gd name="T66" fmla="*/ 233 w 293"/>
                <a:gd name="T67" fmla="*/ 358 h 904"/>
                <a:gd name="T68" fmla="*/ 243 w 293"/>
                <a:gd name="T69" fmla="*/ 422 h 904"/>
                <a:gd name="T70" fmla="*/ 248 w 293"/>
                <a:gd name="T71" fmla="*/ 457 h 904"/>
                <a:gd name="T72" fmla="*/ 253 w 293"/>
                <a:gd name="T73" fmla="*/ 278 h 904"/>
                <a:gd name="T74" fmla="*/ 263 w 293"/>
                <a:gd name="T75" fmla="*/ 333 h 904"/>
                <a:gd name="T76" fmla="*/ 268 w 293"/>
                <a:gd name="T77" fmla="*/ 656 h 904"/>
                <a:gd name="T78" fmla="*/ 278 w 293"/>
                <a:gd name="T79" fmla="*/ 373 h 904"/>
                <a:gd name="T80" fmla="*/ 283 w 293"/>
                <a:gd name="T81" fmla="*/ 502 h 904"/>
                <a:gd name="T82" fmla="*/ 288 w 293"/>
                <a:gd name="T83" fmla="*/ 537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" h="904">
                  <a:moveTo>
                    <a:pt x="0" y="313"/>
                  </a:moveTo>
                  <a:lnTo>
                    <a:pt x="5" y="388"/>
                  </a:lnTo>
                  <a:lnTo>
                    <a:pt x="5" y="596"/>
                  </a:lnTo>
                  <a:lnTo>
                    <a:pt x="10" y="328"/>
                  </a:lnTo>
                  <a:lnTo>
                    <a:pt x="10" y="482"/>
                  </a:lnTo>
                  <a:lnTo>
                    <a:pt x="15" y="229"/>
                  </a:lnTo>
                  <a:lnTo>
                    <a:pt x="15" y="422"/>
                  </a:lnTo>
                  <a:lnTo>
                    <a:pt x="20" y="249"/>
                  </a:lnTo>
                  <a:lnTo>
                    <a:pt x="20" y="373"/>
                  </a:lnTo>
                  <a:lnTo>
                    <a:pt x="25" y="497"/>
                  </a:lnTo>
                  <a:lnTo>
                    <a:pt x="25" y="546"/>
                  </a:lnTo>
                  <a:lnTo>
                    <a:pt x="30" y="407"/>
                  </a:lnTo>
                  <a:lnTo>
                    <a:pt x="30" y="293"/>
                  </a:lnTo>
                  <a:lnTo>
                    <a:pt x="35" y="303"/>
                  </a:lnTo>
                  <a:lnTo>
                    <a:pt x="35" y="224"/>
                  </a:lnTo>
                  <a:lnTo>
                    <a:pt x="35" y="462"/>
                  </a:lnTo>
                  <a:lnTo>
                    <a:pt x="40" y="283"/>
                  </a:lnTo>
                  <a:lnTo>
                    <a:pt x="40" y="745"/>
                  </a:lnTo>
                  <a:lnTo>
                    <a:pt x="45" y="507"/>
                  </a:lnTo>
                  <a:lnTo>
                    <a:pt x="45" y="904"/>
                  </a:lnTo>
                  <a:lnTo>
                    <a:pt x="50" y="561"/>
                  </a:lnTo>
                  <a:lnTo>
                    <a:pt x="50" y="447"/>
                  </a:lnTo>
                  <a:lnTo>
                    <a:pt x="55" y="333"/>
                  </a:lnTo>
                  <a:lnTo>
                    <a:pt x="55" y="462"/>
                  </a:lnTo>
                  <a:lnTo>
                    <a:pt x="60" y="482"/>
                  </a:lnTo>
                  <a:lnTo>
                    <a:pt x="60" y="318"/>
                  </a:lnTo>
                  <a:lnTo>
                    <a:pt x="65" y="556"/>
                  </a:lnTo>
                  <a:lnTo>
                    <a:pt x="65" y="412"/>
                  </a:lnTo>
                  <a:lnTo>
                    <a:pt x="69" y="422"/>
                  </a:lnTo>
                  <a:lnTo>
                    <a:pt x="69" y="527"/>
                  </a:lnTo>
                  <a:lnTo>
                    <a:pt x="74" y="586"/>
                  </a:lnTo>
                  <a:lnTo>
                    <a:pt x="74" y="482"/>
                  </a:lnTo>
                  <a:lnTo>
                    <a:pt x="79" y="393"/>
                  </a:lnTo>
                  <a:lnTo>
                    <a:pt x="79" y="507"/>
                  </a:lnTo>
                  <a:lnTo>
                    <a:pt x="84" y="497"/>
                  </a:lnTo>
                  <a:lnTo>
                    <a:pt x="84" y="646"/>
                  </a:lnTo>
                  <a:lnTo>
                    <a:pt x="84" y="497"/>
                  </a:lnTo>
                  <a:lnTo>
                    <a:pt x="89" y="507"/>
                  </a:lnTo>
                  <a:lnTo>
                    <a:pt x="89" y="209"/>
                  </a:lnTo>
                  <a:lnTo>
                    <a:pt x="94" y="363"/>
                  </a:lnTo>
                  <a:lnTo>
                    <a:pt x="94" y="283"/>
                  </a:lnTo>
                  <a:lnTo>
                    <a:pt x="99" y="398"/>
                  </a:lnTo>
                  <a:lnTo>
                    <a:pt x="99" y="462"/>
                  </a:lnTo>
                  <a:lnTo>
                    <a:pt x="104" y="407"/>
                  </a:lnTo>
                  <a:lnTo>
                    <a:pt x="104" y="437"/>
                  </a:lnTo>
                  <a:lnTo>
                    <a:pt x="109" y="591"/>
                  </a:lnTo>
                  <a:lnTo>
                    <a:pt x="109" y="398"/>
                  </a:lnTo>
                  <a:lnTo>
                    <a:pt x="109" y="447"/>
                  </a:lnTo>
                  <a:lnTo>
                    <a:pt x="114" y="666"/>
                  </a:lnTo>
                  <a:lnTo>
                    <a:pt x="114" y="512"/>
                  </a:lnTo>
                  <a:lnTo>
                    <a:pt x="119" y="497"/>
                  </a:lnTo>
                  <a:lnTo>
                    <a:pt x="119" y="283"/>
                  </a:lnTo>
                  <a:lnTo>
                    <a:pt x="124" y="507"/>
                  </a:lnTo>
                  <a:lnTo>
                    <a:pt x="124" y="532"/>
                  </a:lnTo>
                  <a:lnTo>
                    <a:pt x="129" y="353"/>
                  </a:lnTo>
                  <a:lnTo>
                    <a:pt x="129" y="393"/>
                  </a:lnTo>
                  <a:lnTo>
                    <a:pt x="134" y="283"/>
                  </a:lnTo>
                  <a:lnTo>
                    <a:pt x="134" y="566"/>
                  </a:lnTo>
                  <a:lnTo>
                    <a:pt x="134" y="318"/>
                  </a:lnTo>
                  <a:lnTo>
                    <a:pt x="139" y="616"/>
                  </a:lnTo>
                  <a:lnTo>
                    <a:pt x="139" y="512"/>
                  </a:lnTo>
                  <a:lnTo>
                    <a:pt x="144" y="353"/>
                  </a:lnTo>
                  <a:lnTo>
                    <a:pt x="144" y="561"/>
                  </a:lnTo>
                  <a:lnTo>
                    <a:pt x="149" y="412"/>
                  </a:lnTo>
                  <a:lnTo>
                    <a:pt x="149" y="283"/>
                  </a:lnTo>
                  <a:lnTo>
                    <a:pt x="154" y="517"/>
                  </a:lnTo>
                  <a:lnTo>
                    <a:pt x="154" y="432"/>
                  </a:lnTo>
                  <a:lnTo>
                    <a:pt x="159" y="427"/>
                  </a:lnTo>
                  <a:lnTo>
                    <a:pt x="159" y="189"/>
                  </a:lnTo>
                  <a:lnTo>
                    <a:pt x="159" y="363"/>
                  </a:lnTo>
                  <a:lnTo>
                    <a:pt x="164" y="263"/>
                  </a:lnTo>
                  <a:lnTo>
                    <a:pt x="164" y="422"/>
                  </a:lnTo>
                  <a:lnTo>
                    <a:pt x="169" y="492"/>
                  </a:lnTo>
                  <a:lnTo>
                    <a:pt x="169" y="566"/>
                  </a:lnTo>
                  <a:lnTo>
                    <a:pt x="174" y="482"/>
                  </a:lnTo>
                  <a:lnTo>
                    <a:pt x="174" y="512"/>
                  </a:lnTo>
                  <a:lnTo>
                    <a:pt x="179" y="422"/>
                  </a:lnTo>
                  <a:lnTo>
                    <a:pt x="179" y="412"/>
                  </a:lnTo>
                  <a:lnTo>
                    <a:pt x="179" y="566"/>
                  </a:lnTo>
                  <a:lnTo>
                    <a:pt x="189" y="417"/>
                  </a:lnTo>
                  <a:lnTo>
                    <a:pt x="184" y="417"/>
                  </a:lnTo>
                  <a:lnTo>
                    <a:pt x="189" y="631"/>
                  </a:lnTo>
                  <a:lnTo>
                    <a:pt x="194" y="0"/>
                  </a:lnTo>
                  <a:lnTo>
                    <a:pt x="194" y="581"/>
                  </a:lnTo>
                  <a:lnTo>
                    <a:pt x="199" y="576"/>
                  </a:lnTo>
                  <a:lnTo>
                    <a:pt x="199" y="715"/>
                  </a:lnTo>
                  <a:lnTo>
                    <a:pt x="204" y="373"/>
                  </a:lnTo>
                  <a:lnTo>
                    <a:pt x="204" y="293"/>
                  </a:lnTo>
                  <a:lnTo>
                    <a:pt x="204" y="407"/>
                  </a:lnTo>
                  <a:lnTo>
                    <a:pt x="209" y="393"/>
                  </a:lnTo>
                  <a:lnTo>
                    <a:pt x="209" y="497"/>
                  </a:lnTo>
                  <a:lnTo>
                    <a:pt x="213" y="432"/>
                  </a:lnTo>
                  <a:lnTo>
                    <a:pt x="213" y="477"/>
                  </a:lnTo>
                  <a:lnTo>
                    <a:pt x="218" y="363"/>
                  </a:lnTo>
                  <a:lnTo>
                    <a:pt x="218" y="303"/>
                  </a:lnTo>
                  <a:lnTo>
                    <a:pt x="223" y="412"/>
                  </a:lnTo>
                  <a:lnTo>
                    <a:pt x="223" y="512"/>
                  </a:lnTo>
                  <a:lnTo>
                    <a:pt x="228" y="353"/>
                  </a:lnTo>
                  <a:lnTo>
                    <a:pt x="228" y="507"/>
                  </a:lnTo>
                  <a:lnTo>
                    <a:pt x="228" y="467"/>
                  </a:lnTo>
                  <a:lnTo>
                    <a:pt x="233" y="383"/>
                  </a:lnTo>
                  <a:lnTo>
                    <a:pt x="233" y="358"/>
                  </a:lnTo>
                  <a:lnTo>
                    <a:pt x="238" y="551"/>
                  </a:lnTo>
                  <a:lnTo>
                    <a:pt x="238" y="661"/>
                  </a:lnTo>
                  <a:lnTo>
                    <a:pt x="243" y="422"/>
                  </a:lnTo>
                  <a:lnTo>
                    <a:pt x="243" y="259"/>
                  </a:lnTo>
                  <a:lnTo>
                    <a:pt x="248" y="398"/>
                  </a:lnTo>
                  <a:lnTo>
                    <a:pt x="248" y="457"/>
                  </a:lnTo>
                  <a:lnTo>
                    <a:pt x="253" y="388"/>
                  </a:lnTo>
                  <a:lnTo>
                    <a:pt x="253" y="477"/>
                  </a:lnTo>
                  <a:lnTo>
                    <a:pt x="253" y="278"/>
                  </a:lnTo>
                  <a:lnTo>
                    <a:pt x="258" y="492"/>
                  </a:lnTo>
                  <a:lnTo>
                    <a:pt x="258" y="373"/>
                  </a:lnTo>
                  <a:lnTo>
                    <a:pt x="263" y="333"/>
                  </a:lnTo>
                  <a:lnTo>
                    <a:pt x="263" y="378"/>
                  </a:lnTo>
                  <a:lnTo>
                    <a:pt x="268" y="666"/>
                  </a:lnTo>
                  <a:lnTo>
                    <a:pt x="268" y="656"/>
                  </a:lnTo>
                  <a:lnTo>
                    <a:pt x="273" y="368"/>
                  </a:lnTo>
                  <a:lnTo>
                    <a:pt x="273" y="407"/>
                  </a:lnTo>
                  <a:lnTo>
                    <a:pt x="278" y="373"/>
                  </a:lnTo>
                  <a:lnTo>
                    <a:pt x="278" y="730"/>
                  </a:lnTo>
                  <a:lnTo>
                    <a:pt x="278" y="427"/>
                  </a:lnTo>
                  <a:lnTo>
                    <a:pt x="283" y="502"/>
                  </a:lnTo>
                  <a:lnTo>
                    <a:pt x="283" y="184"/>
                  </a:lnTo>
                  <a:lnTo>
                    <a:pt x="288" y="432"/>
                  </a:lnTo>
                  <a:lnTo>
                    <a:pt x="288" y="537"/>
                  </a:lnTo>
                  <a:lnTo>
                    <a:pt x="293" y="422"/>
                  </a:lnTo>
                  <a:lnTo>
                    <a:pt x="293" y="27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4" name="Freeform 166"/>
            <p:cNvSpPr>
              <a:spLocks/>
            </p:cNvSpPr>
            <p:nvPr/>
          </p:nvSpPr>
          <p:spPr bwMode="auto">
            <a:xfrm>
              <a:off x="4848225" y="2944811"/>
              <a:ext cx="481013" cy="1073150"/>
            </a:xfrm>
            <a:custGeom>
              <a:avLst/>
              <a:gdLst>
                <a:gd name="T0" fmla="*/ 5 w 303"/>
                <a:gd name="T1" fmla="*/ 407 h 676"/>
                <a:gd name="T2" fmla="*/ 15 w 303"/>
                <a:gd name="T3" fmla="*/ 338 h 676"/>
                <a:gd name="T4" fmla="*/ 20 w 303"/>
                <a:gd name="T5" fmla="*/ 318 h 676"/>
                <a:gd name="T6" fmla="*/ 30 w 303"/>
                <a:gd name="T7" fmla="*/ 398 h 676"/>
                <a:gd name="T8" fmla="*/ 35 w 303"/>
                <a:gd name="T9" fmla="*/ 507 h 676"/>
                <a:gd name="T10" fmla="*/ 40 w 303"/>
                <a:gd name="T11" fmla="*/ 358 h 676"/>
                <a:gd name="T12" fmla="*/ 50 w 303"/>
                <a:gd name="T13" fmla="*/ 134 h 676"/>
                <a:gd name="T14" fmla="*/ 55 w 303"/>
                <a:gd name="T15" fmla="*/ 497 h 676"/>
                <a:gd name="T16" fmla="*/ 64 w 303"/>
                <a:gd name="T17" fmla="*/ 472 h 676"/>
                <a:gd name="T18" fmla="*/ 69 w 303"/>
                <a:gd name="T19" fmla="*/ 442 h 676"/>
                <a:gd name="T20" fmla="*/ 79 w 303"/>
                <a:gd name="T21" fmla="*/ 467 h 676"/>
                <a:gd name="T22" fmla="*/ 84 w 303"/>
                <a:gd name="T23" fmla="*/ 393 h 676"/>
                <a:gd name="T24" fmla="*/ 94 w 303"/>
                <a:gd name="T25" fmla="*/ 333 h 676"/>
                <a:gd name="T26" fmla="*/ 99 w 303"/>
                <a:gd name="T27" fmla="*/ 596 h 676"/>
                <a:gd name="T28" fmla="*/ 109 w 303"/>
                <a:gd name="T29" fmla="*/ 288 h 676"/>
                <a:gd name="T30" fmla="*/ 114 w 303"/>
                <a:gd name="T31" fmla="*/ 591 h 676"/>
                <a:gd name="T32" fmla="*/ 119 w 303"/>
                <a:gd name="T33" fmla="*/ 328 h 676"/>
                <a:gd name="T34" fmla="*/ 129 w 303"/>
                <a:gd name="T35" fmla="*/ 323 h 676"/>
                <a:gd name="T36" fmla="*/ 134 w 303"/>
                <a:gd name="T37" fmla="*/ 541 h 676"/>
                <a:gd name="T38" fmla="*/ 144 w 303"/>
                <a:gd name="T39" fmla="*/ 343 h 676"/>
                <a:gd name="T40" fmla="*/ 149 w 303"/>
                <a:gd name="T41" fmla="*/ 517 h 676"/>
                <a:gd name="T42" fmla="*/ 159 w 303"/>
                <a:gd name="T43" fmla="*/ 412 h 676"/>
                <a:gd name="T44" fmla="*/ 164 w 303"/>
                <a:gd name="T45" fmla="*/ 338 h 676"/>
                <a:gd name="T46" fmla="*/ 174 w 303"/>
                <a:gd name="T47" fmla="*/ 313 h 676"/>
                <a:gd name="T48" fmla="*/ 179 w 303"/>
                <a:gd name="T49" fmla="*/ 676 h 676"/>
                <a:gd name="T50" fmla="*/ 189 w 303"/>
                <a:gd name="T51" fmla="*/ 313 h 676"/>
                <a:gd name="T52" fmla="*/ 194 w 303"/>
                <a:gd name="T53" fmla="*/ 551 h 676"/>
                <a:gd name="T54" fmla="*/ 203 w 303"/>
                <a:gd name="T55" fmla="*/ 353 h 676"/>
                <a:gd name="T56" fmla="*/ 208 w 303"/>
                <a:gd name="T57" fmla="*/ 368 h 676"/>
                <a:gd name="T58" fmla="*/ 213 w 303"/>
                <a:gd name="T59" fmla="*/ 527 h 676"/>
                <a:gd name="T60" fmla="*/ 223 w 303"/>
                <a:gd name="T61" fmla="*/ 189 h 676"/>
                <a:gd name="T62" fmla="*/ 228 w 303"/>
                <a:gd name="T63" fmla="*/ 244 h 676"/>
                <a:gd name="T64" fmla="*/ 238 w 303"/>
                <a:gd name="T65" fmla="*/ 229 h 676"/>
                <a:gd name="T66" fmla="*/ 243 w 303"/>
                <a:gd name="T67" fmla="*/ 239 h 676"/>
                <a:gd name="T68" fmla="*/ 253 w 303"/>
                <a:gd name="T69" fmla="*/ 487 h 676"/>
                <a:gd name="T70" fmla="*/ 258 w 303"/>
                <a:gd name="T71" fmla="*/ 373 h 676"/>
                <a:gd name="T72" fmla="*/ 263 w 303"/>
                <a:gd name="T73" fmla="*/ 219 h 676"/>
                <a:gd name="T74" fmla="*/ 273 w 303"/>
                <a:gd name="T75" fmla="*/ 546 h 676"/>
                <a:gd name="T76" fmla="*/ 278 w 303"/>
                <a:gd name="T77" fmla="*/ 437 h 676"/>
                <a:gd name="T78" fmla="*/ 283 w 303"/>
                <a:gd name="T79" fmla="*/ 407 h 676"/>
                <a:gd name="T80" fmla="*/ 293 w 303"/>
                <a:gd name="T81" fmla="*/ 338 h 676"/>
                <a:gd name="T82" fmla="*/ 298 w 303"/>
                <a:gd name="T83" fmla="*/ 591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3" h="676">
                  <a:moveTo>
                    <a:pt x="0" y="273"/>
                  </a:moveTo>
                  <a:lnTo>
                    <a:pt x="5" y="472"/>
                  </a:lnTo>
                  <a:lnTo>
                    <a:pt x="5" y="407"/>
                  </a:lnTo>
                  <a:lnTo>
                    <a:pt x="10" y="507"/>
                  </a:lnTo>
                  <a:lnTo>
                    <a:pt x="10" y="388"/>
                  </a:lnTo>
                  <a:lnTo>
                    <a:pt x="15" y="338"/>
                  </a:lnTo>
                  <a:lnTo>
                    <a:pt x="15" y="373"/>
                  </a:lnTo>
                  <a:lnTo>
                    <a:pt x="20" y="646"/>
                  </a:lnTo>
                  <a:lnTo>
                    <a:pt x="20" y="318"/>
                  </a:lnTo>
                  <a:lnTo>
                    <a:pt x="25" y="462"/>
                  </a:lnTo>
                  <a:lnTo>
                    <a:pt x="25" y="283"/>
                  </a:lnTo>
                  <a:lnTo>
                    <a:pt x="30" y="398"/>
                  </a:lnTo>
                  <a:lnTo>
                    <a:pt x="30" y="348"/>
                  </a:lnTo>
                  <a:lnTo>
                    <a:pt x="35" y="676"/>
                  </a:lnTo>
                  <a:lnTo>
                    <a:pt x="35" y="507"/>
                  </a:lnTo>
                  <a:lnTo>
                    <a:pt x="35" y="556"/>
                  </a:lnTo>
                  <a:lnTo>
                    <a:pt x="40" y="383"/>
                  </a:lnTo>
                  <a:lnTo>
                    <a:pt x="40" y="358"/>
                  </a:lnTo>
                  <a:lnTo>
                    <a:pt x="45" y="646"/>
                  </a:lnTo>
                  <a:lnTo>
                    <a:pt x="45" y="298"/>
                  </a:lnTo>
                  <a:lnTo>
                    <a:pt x="50" y="134"/>
                  </a:lnTo>
                  <a:lnTo>
                    <a:pt x="50" y="447"/>
                  </a:lnTo>
                  <a:lnTo>
                    <a:pt x="55" y="368"/>
                  </a:lnTo>
                  <a:lnTo>
                    <a:pt x="55" y="497"/>
                  </a:lnTo>
                  <a:lnTo>
                    <a:pt x="60" y="234"/>
                  </a:lnTo>
                  <a:lnTo>
                    <a:pt x="60" y="541"/>
                  </a:lnTo>
                  <a:lnTo>
                    <a:pt x="64" y="472"/>
                  </a:lnTo>
                  <a:lnTo>
                    <a:pt x="64" y="546"/>
                  </a:lnTo>
                  <a:lnTo>
                    <a:pt x="69" y="358"/>
                  </a:lnTo>
                  <a:lnTo>
                    <a:pt x="69" y="442"/>
                  </a:lnTo>
                  <a:lnTo>
                    <a:pt x="74" y="631"/>
                  </a:lnTo>
                  <a:lnTo>
                    <a:pt x="74" y="244"/>
                  </a:lnTo>
                  <a:lnTo>
                    <a:pt x="79" y="467"/>
                  </a:lnTo>
                  <a:lnTo>
                    <a:pt x="79" y="0"/>
                  </a:lnTo>
                  <a:lnTo>
                    <a:pt x="84" y="621"/>
                  </a:lnTo>
                  <a:lnTo>
                    <a:pt x="84" y="393"/>
                  </a:lnTo>
                  <a:lnTo>
                    <a:pt x="89" y="676"/>
                  </a:lnTo>
                  <a:lnTo>
                    <a:pt x="89" y="219"/>
                  </a:lnTo>
                  <a:lnTo>
                    <a:pt x="94" y="333"/>
                  </a:lnTo>
                  <a:lnTo>
                    <a:pt x="94" y="412"/>
                  </a:lnTo>
                  <a:lnTo>
                    <a:pt x="99" y="358"/>
                  </a:lnTo>
                  <a:lnTo>
                    <a:pt x="99" y="596"/>
                  </a:lnTo>
                  <a:lnTo>
                    <a:pt x="104" y="517"/>
                  </a:lnTo>
                  <a:lnTo>
                    <a:pt x="104" y="666"/>
                  </a:lnTo>
                  <a:lnTo>
                    <a:pt x="109" y="288"/>
                  </a:lnTo>
                  <a:lnTo>
                    <a:pt x="109" y="412"/>
                  </a:lnTo>
                  <a:lnTo>
                    <a:pt x="109" y="373"/>
                  </a:lnTo>
                  <a:lnTo>
                    <a:pt x="114" y="591"/>
                  </a:lnTo>
                  <a:lnTo>
                    <a:pt x="114" y="462"/>
                  </a:lnTo>
                  <a:lnTo>
                    <a:pt x="119" y="596"/>
                  </a:lnTo>
                  <a:lnTo>
                    <a:pt x="119" y="328"/>
                  </a:lnTo>
                  <a:lnTo>
                    <a:pt x="124" y="517"/>
                  </a:lnTo>
                  <a:lnTo>
                    <a:pt x="124" y="303"/>
                  </a:lnTo>
                  <a:lnTo>
                    <a:pt x="129" y="323"/>
                  </a:lnTo>
                  <a:lnTo>
                    <a:pt x="129" y="422"/>
                  </a:lnTo>
                  <a:lnTo>
                    <a:pt x="134" y="422"/>
                  </a:lnTo>
                  <a:lnTo>
                    <a:pt x="134" y="541"/>
                  </a:lnTo>
                  <a:lnTo>
                    <a:pt x="139" y="273"/>
                  </a:lnTo>
                  <a:lnTo>
                    <a:pt x="139" y="402"/>
                  </a:lnTo>
                  <a:lnTo>
                    <a:pt x="144" y="343"/>
                  </a:lnTo>
                  <a:lnTo>
                    <a:pt x="144" y="641"/>
                  </a:lnTo>
                  <a:lnTo>
                    <a:pt x="149" y="507"/>
                  </a:lnTo>
                  <a:lnTo>
                    <a:pt x="149" y="517"/>
                  </a:lnTo>
                  <a:lnTo>
                    <a:pt x="154" y="318"/>
                  </a:lnTo>
                  <a:lnTo>
                    <a:pt x="154" y="641"/>
                  </a:lnTo>
                  <a:lnTo>
                    <a:pt x="159" y="412"/>
                  </a:lnTo>
                  <a:lnTo>
                    <a:pt x="159" y="358"/>
                  </a:lnTo>
                  <a:lnTo>
                    <a:pt x="164" y="348"/>
                  </a:lnTo>
                  <a:lnTo>
                    <a:pt x="164" y="338"/>
                  </a:lnTo>
                  <a:lnTo>
                    <a:pt x="169" y="472"/>
                  </a:lnTo>
                  <a:lnTo>
                    <a:pt x="169" y="467"/>
                  </a:lnTo>
                  <a:lnTo>
                    <a:pt x="174" y="313"/>
                  </a:lnTo>
                  <a:lnTo>
                    <a:pt x="174" y="239"/>
                  </a:lnTo>
                  <a:lnTo>
                    <a:pt x="179" y="263"/>
                  </a:lnTo>
                  <a:lnTo>
                    <a:pt x="179" y="676"/>
                  </a:lnTo>
                  <a:lnTo>
                    <a:pt x="184" y="432"/>
                  </a:lnTo>
                  <a:lnTo>
                    <a:pt x="184" y="398"/>
                  </a:lnTo>
                  <a:lnTo>
                    <a:pt x="189" y="313"/>
                  </a:lnTo>
                  <a:lnTo>
                    <a:pt x="189" y="407"/>
                  </a:lnTo>
                  <a:lnTo>
                    <a:pt x="194" y="333"/>
                  </a:lnTo>
                  <a:lnTo>
                    <a:pt x="194" y="551"/>
                  </a:lnTo>
                  <a:lnTo>
                    <a:pt x="199" y="353"/>
                  </a:lnTo>
                  <a:lnTo>
                    <a:pt x="199" y="328"/>
                  </a:lnTo>
                  <a:lnTo>
                    <a:pt x="203" y="353"/>
                  </a:lnTo>
                  <a:lnTo>
                    <a:pt x="203" y="407"/>
                  </a:lnTo>
                  <a:lnTo>
                    <a:pt x="203" y="308"/>
                  </a:lnTo>
                  <a:lnTo>
                    <a:pt x="208" y="368"/>
                  </a:lnTo>
                  <a:lnTo>
                    <a:pt x="208" y="338"/>
                  </a:lnTo>
                  <a:lnTo>
                    <a:pt x="213" y="492"/>
                  </a:lnTo>
                  <a:lnTo>
                    <a:pt x="213" y="527"/>
                  </a:lnTo>
                  <a:lnTo>
                    <a:pt x="218" y="417"/>
                  </a:lnTo>
                  <a:lnTo>
                    <a:pt x="218" y="551"/>
                  </a:lnTo>
                  <a:lnTo>
                    <a:pt x="223" y="189"/>
                  </a:lnTo>
                  <a:lnTo>
                    <a:pt x="223" y="551"/>
                  </a:lnTo>
                  <a:lnTo>
                    <a:pt x="228" y="378"/>
                  </a:lnTo>
                  <a:lnTo>
                    <a:pt x="228" y="244"/>
                  </a:lnTo>
                  <a:lnTo>
                    <a:pt x="233" y="422"/>
                  </a:lnTo>
                  <a:lnTo>
                    <a:pt x="233" y="447"/>
                  </a:lnTo>
                  <a:lnTo>
                    <a:pt x="238" y="229"/>
                  </a:lnTo>
                  <a:lnTo>
                    <a:pt x="238" y="244"/>
                  </a:lnTo>
                  <a:lnTo>
                    <a:pt x="243" y="492"/>
                  </a:lnTo>
                  <a:lnTo>
                    <a:pt x="243" y="239"/>
                  </a:lnTo>
                  <a:lnTo>
                    <a:pt x="248" y="219"/>
                  </a:lnTo>
                  <a:lnTo>
                    <a:pt x="248" y="402"/>
                  </a:lnTo>
                  <a:lnTo>
                    <a:pt x="253" y="487"/>
                  </a:lnTo>
                  <a:lnTo>
                    <a:pt x="253" y="298"/>
                  </a:lnTo>
                  <a:lnTo>
                    <a:pt x="253" y="432"/>
                  </a:lnTo>
                  <a:lnTo>
                    <a:pt x="258" y="373"/>
                  </a:lnTo>
                  <a:lnTo>
                    <a:pt x="258" y="522"/>
                  </a:lnTo>
                  <a:lnTo>
                    <a:pt x="263" y="442"/>
                  </a:lnTo>
                  <a:lnTo>
                    <a:pt x="263" y="219"/>
                  </a:lnTo>
                  <a:lnTo>
                    <a:pt x="268" y="502"/>
                  </a:lnTo>
                  <a:lnTo>
                    <a:pt x="268" y="492"/>
                  </a:lnTo>
                  <a:lnTo>
                    <a:pt x="273" y="546"/>
                  </a:lnTo>
                  <a:lnTo>
                    <a:pt x="273" y="621"/>
                  </a:lnTo>
                  <a:lnTo>
                    <a:pt x="278" y="546"/>
                  </a:lnTo>
                  <a:lnTo>
                    <a:pt x="278" y="437"/>
                  </a:lnTo>
                  <a:lnTo>
                    <a:pt x="278" y="512"/>
                  </a:lnTo>
                  <a:lnTo>
                    <a:pt x="283" y="457"/>
                  </a:lnTo>
                  <a:lnTo>
                    <a:pt x="283" y="407"/>
                  </a:lnTo>
                  <a:lnTo>
                    <a:pt x="288" y="298"/>
                  </a:lnTo>
                  <a:lnTo>
                    <a:pt x="288" y="532"/>
                  </a:lnTo>
                  <a:lnTo>
                    <a:pt x="293" y="338"/>
                  </a:lnTo>
                  <a:lnTo>
                    <a:pt x="293" y="561"/>
                  </a:lnTo>
                  <a:lnTo>
                    <a:pt x="298" y="244"/>
                  </a:lnTo>
                  <a:lnTo>
                    <a:pt x="298" y="591"/>
                  </a:lnTo>
                  <a:lnTo>
                    <a:pt x="303" y="412"/>
                  </a:lnTo>
                  <a:lnTo>
                    <a:pt x="303" y="31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" name="Freeform 167"/>
            <p:cNvSpPr>
              <a:spLocks/>
            </p:cNvSpPr>
            <p:nvPr/>
          </p:nvSpPr>
          <p:spPr bwMode="auto">
            <a:xfrm>
              <a:off x="5329238" y="2898773"/>
              <a:ext cx="465138" cy="1141413"/>
            </a:xfrm>
            <a:custGeom>
              <a:avLst/>
              <a:gdLst>
                <a:gd name="T0" fmla="*/ 5 w 293"/>
                <a:gd name="T1" fmla="*/ 531 h 719"/>
                <a:gd name="T2" fmla="*/ 10 w 293"/>
                <a:gd name="T3" fmla="*/ 585 h 719"/>
                <a:gd name="T4" fmla="*/ 20 w 293"/>
                <a:gd name="T5" fmla="*/ 392 h 719"/>
                <a:gd name="T6" fmla="*/ 25 w 293"/>
                <a:gd name="T7" fmla="*/ 585 h 719"/>
                <a:gd name="T8" fmla="*/ 30 w 293"/>
                <a:gd name="T9" fmla="*/ 332 h 719"/>
                <a:gd name="T10" fmla="*/ 40 w 293"/>
                <a:gd name="T11" fmla="*/ 417 h 719"/>
                <a:gd name="T12" fmla="*/ 44 w 293"/>
                <a:gd name="T13" fmla="*/ 456 h 719"/>
                <a:gd name="T14" fmla="*/ 49 w 293"/>
                <a:gd name="T15" fmla="*/ 342 h 719"/>
                <a:gd name="T16" fmla="*/ 59 w 293"/>
                <a:gd name="T17" fmla="*/ 377 h 719"/>
                <a:gd name="T18" fmla="*/ 64 w 293"/>
                <a:gd name="T19" fmla="*/ 461 h 719"/>
                <a:gd name="T20" fmla="*/ 74 w 293"/>
                <a:gd name="T21" fmla="*/ 680 h 719"/>
                <a:gd name="T22" fmla="*/ 79 w 293"/>
                <a:gd name="T23" fmla="*/ 506 h 719"/>
                <a:gd name="T24" fmla="*/ 89 w 293"/>
                <a:gd name="T25" fmla="*/ 357 h 719"/>
                <a:gd name="T26" fmla="*/ 94 w 293"/>
                <a:gd name="T27" fmla="*/ 461 h 719"/>
                <a:gd name="T28" fmla="*/ 99 w 293"/>
                <a:gd name="T29" fmla="*/ 501 h 719"/>
                <a:gd name="T30" fmla="*/ 109 w 293"/>
                <a:gd name="T31" fmla="*/ 367 h 719"/>
                <a:gd name="T32" fmla="*/ 114 w 293"/>
                <a:gd name="T33" fmla="*/ 456 h 719"/>
                <a:gd name="T34" fmla="*/ 124 w 293"/>
                <a:gd name="T35" fmla="*/ 476 h 719"/>
                <a:gd name="T36" fmla="*/ 129 w 293"/>
                <a:gd name="T37" fmla="*/ 317 h 719"/>
                <a:gd name="T38" fmla="*/ 134 w 293"/>
                <a:gd name="T39" fmla="*/ 491 h 719"/>
                <a:gd name="T40" fmla="*/ 144 w 293"/>
                <a:gd name="T41" fmla="*/ 551 h 719"/>
                <a:gd name="T42" fmla="*/ 149 w 293"/>
                <a:gd name="T43" fmla="*/ 436 h 719"/>
                <a:gd name="T44" fmla="*/ 154 w 293"/>
                <a:gd name="T45" fmla="*/ 223 h 719"/>
                <a:gd name="T46" fmla="*/ 164 w 293"/>
                <a:gd name="T47" fmla="*/ 357 h 719"/>
                <a:gd name="T48" fmla="*/ 169 w 293"/>
                <a:gd name="T49" fmla="*/ 382 h 719"/>
                <a:gd name="T50" fmla="*/ 174 w 293"/>
                <a:gd name="T51" fmla="*/ 397 h 719"/>
                <a:gd name="T52" fmla="*/ 184 w 293"/>
                <a:gd name="T53" fmla="*/ 322 h 719"/>
                <a:gd name="T54" fmla="*/ 188 w 293"/>
                <a:gd name="T55" fmla="*/ 665 h 719"/>
                <a:gd name="T56" fmla="*/ 193 w 293"/>
                <a:gd name="T57" fmla="*/ 218 h 719"/>
                <a:gd name="T58" fmla="*/ 203 w 293"/>
                <a:gd name="T59" fmla="*/ 471 h 719"/>
                <a:gd name="T60" fmla="*/ 208 w 293"/>
                <a:gd name="T61" fmla="*/ 481 h 719"/>
                <a:gd name="T62" fmla="*/ 218 w 293"/>
                <a:gd name="T63" fmla="*/ 531 h 719"/>
                <a:gd name="T64" fmla="*/ 223 w 293"/>
                <a:gd name="T65" fmla="*/ 422 h 719"/>
                <a:gd name="T66" fmla="*/ 228 w 293"/>
                <a:gd name="T67" fmla="*/ 570 h 719"/>
                <a:gd name="T68" fmla="*/ 238 w 293"/>
                <a:gd name="T69" fmla="*/ 516 h 719"/>
                <a:gd name="T70" fmla="*/ 243 w 293"/>
                <a:gd name="T71" fmla="*/ 208 h 719"/>
                <a:gd name="T72" fmla="*/ 253 w 293"/>
                <a:gd name="T73" fmla="*/ 392 h 719"/>
                <a:gd name="T74" fmla="*/ 258 w 293"/>
                <a:gd name="T75" fmla="*/ 506 h 719"/>
                <a:gd name="T76" fmla="*/ 268 w 293"/>
                <a:gd name="T77" fmla="*/ 600 h 719"/>
                <a:gd name="T78" fmla="*/ 273 w 293"/>
                <a:gd name="T79" fmla="*/ 566 h 719"/>
                <a:gd name="T80" fmla="*/ 283 w 293"/>
                <a:gd name="T81" fmla="*/ 486 h 719"/>
                <a:gd name="T82" fmla="*/ 288 w 293"/>
                <a:gd name="T83" fmla="*/ 516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" h="719">
                  <a:moveTo>
                    <a:pt x="0" y="347"/>
                  </a:moveTo>
                  <a:lnTo>
                    <a:pt x="0" y="546"/>
                  </a:lnTo>
                  <a:lnTo>
                    <a:pt x="5" y="531"/>
                  </a:lnTo>
                  <a:lnTo>
                    <a:pt x="5" y="491"/>
                  </a:lnTo>
                  <a:lnTo>
                    <a:pt x="10" y="625"/>
                  </a:lnTo>
                  <a:lnTo>
                    <a:pt x="10" y="585"/>
                  </a:lnTo>
                  <a:lnTo>
                    <a:pt x="15" y="620"/>
                  </a:lnTo>
                  <a:lnTo>
                    <a:pt x="15" y="585"/>
                  </a:lnTo>
                  <a:lnTo>
                    <a:pt x="20" y="392"/>
                  </a:lnTo>
                  <a:lnTo>
                    <a:pt x="20" y="590"/>
                  </a:lnTo>
                  <a:lnTo>
                    <a:pt x="25" y="506"/>
                  </a:lnTo>
                  <a:lnTo>
                    <a:pt x="25" y="585"/>
                  </a:lnTo>
                  <a:lnTo>
                    <a:pt x="25" y="466"/>
                  </a:lnTo>
                  <a:lnTo>
                    <a:pt x="30" y="476"/>
                  </a:lnTo>
                  <a:lnTo>
                    <a:pt x="30" y="332"/>
                  </a:lnTo>
                  <a:lnTo>
                    <a:pt x="35" y="461"/>
                  </a:lnTo>
                  <a:lnTo>
                    <a:pt x="35" y="218"/>
                  </a:lnTo>
                  <a:lnTo>
                    <a:pt x="40" y="417"/>
                  </a:lnTo>
                  <a:lnTo>
                    <a:pt x="40" y="461"/>
                  </a:lnTo>
                  <a:lnTo>
                    <a:pt x="44" y="695"/>
                  </a:lnTo>
                  <a:lnTo>
                    <a:pt x="44" y="456"/>
                  </a:lnTo>
                  <a:lnTo>
                    <a:pt x="49" y="422"/>
                  </a:lnTo>
                  <a:lnTo>
                    <a:pt x="49" y="491"/>
                  </a:lnTo>
                  <a:lnTo>
                    <a:pt x="49" y="342"/>
                  </a:lnTo>
                  <a:lnTo>
                    <a:pt x="54" y="431"/>
                  </a:lnTo>
                  <a:lnTo>
                    <a:pt x="54" y="451"/>
                  </a:lnTo>
                  <a:lnTo>
                    <a:pt x="59" y="377"/>
                  </a:lnTo>
                  <a:lnTo>
                    <a:pt x="59" y="302"/>
                  </a:lnTo>
                  <a:lnTo>
                    <a:pt x="64" y="357"/>
                  </a:lnTo>
                  <a:lnTo>
                    <a:pt x="64" y="461"/>
                  </a:lnTo>
                  <a:lnTo>
                    <a:pt x="69" y="491"/>
                  </a:lnTo>
                  <a:lnTo>
                    <a:pt x="69" y="342"/>
                  </a:lnTo>
                  <a:lnTo>
                    <a:pt x="74" y="680"/>
                  </a:lnTo>
                  <a:lnTo>
                    <a:pt x="74" y="446"/>
                  </a:lnTo>
                  <a:lnTo>
                    <a:pt x="79" y="719"/>
                  </a:lnTo>
                  <a:lnTo>
                    <a:pt x="79" y="506"/>
                  </a:lnTo>
                  <a:lnTo>
                    <a:pt x="84" y="302"/>
                  </a:lnTo>
                  <a:lnTo>
                    <a:pt x="84" y="471"/>
                  </a:lnTo>
                  <a:lnTo>
                    <a:pt x="89" y="357"/>
                  </a:lnTo>
                  <a:lnTo>
                    <a:pt x="89" y="441"/>
                  </a:lnTo>
                  <a:lnTo>
                    <a:pt x="94" y="129"/>
                  </a:lnTo>
                  <a:lnTo>
                    <a:pt x="94" y="461"/>
                  </a:lnTo>
                  <a:lnTo>
                    <a:pt x="99" y="625"/>
                  </a:lnTo>
                  <a:lnTo>
                    <a:pt x="99" y="372"/>
                  </a:lnTo>
                  <a:lnTo>
                    <a:pt x="99" y="501"/>
                  </a:lnTo>
                  <a:lnTo>
                    <a:pt x="104" y="412"/>
                  </a:lnTo>
                  <a:lnTo>
                    <a:pt x="104" y="600"/>
                  </a:lnTo>
                  <a:lnTo>
                    <a:pt x="109" y="367"/>
                  </a:lnTo>
                  <a:lnTo>
                    <a:pt x="109" y="595"/>
                  </a:lnTo>
                  <a:lnTo>
                    <a:pt x="114" y="595"/>
                  </a:lnTo>
                  <a:lnTo>
                    <a:pt x="114" y="456"/>
                  </a:lnTo>
                  <a:lnTo>
                    <a:pt x="119" y="570"/>
                  </a:lnTo>
                  <a:lnTo>
                    <a:pt x="119" y="362"/>
                  </a:lnTo>
                  <a:lnTo>
                    <a:pt x="124" y="476"/>
                  </a:lnTo>
                  <a:lnTo>
                    <a:pt x="124" y="526"/>
                  </a:lnTo>
                  <a:lnTo>
                    <a:pt x="124" y="362"/>
                  </a:lnTo>
                  <a:lnTo>
                    <a:pt x="129" y="317"/>
                  </a:lnTo>
                  <a:lnTo>
                    <a:pt x="129" y="436"/>
                  </a:lnTo>
                  <a:lnTo>
                    <a:pt x="134" y="397"/>
                  </a:lnTo>
                  <a:lnTo>
                    <a:pt x="134" y="491"/>
                  </a:lnTo>
                  <a:lnTo>
                    <a:pt x="139" y="511"/>
                  </a:lnTo>
                  <a:lnTo>
                    <a:pt x="139" y="317"/>
                  </a:lnTo>
                  <a:lnTo>
                    <a:pt x="144" y="551"/>
                  </a:lnTo>
                  <a:lnTo>
                    <a:pt x="144" y="620"/>
                  </a:lnTo>
                  <a:lnTo>
                    <a:pt x="144" y="0"/>
                  </a:lnTo>
                  <a:lnTo>
                    <a:pt x="149" y="436"/>
                  </a:lnTo>
                  <a:lnTo>
                    <a:pt x="149" y="541"/>
                  </a:lnTo>
                  <a:lnTo>
                    <a:pt x="154" y="451"/>
                  </a:lnTo>
                  <a:lnTo>
                    <a:pt x="154" y="223"/>
                  </a:lnTo>
                  <a:lnTo>
                    <a:pt x="159" y="402"/>
                  </a:lnTo>
                  <a:lnTo>
                    <a:pt x="159" y="407"/>
                  </a:lnTo>
                  <a:lnTo>
                    <a:pt x="164" y="357"/>
                  </a:lnTo>
                  <a:lnTo>
                    <a:pt x="164" y="431"/>
                  </a:lnTo>
                  <a:lnTo>
                    <a:pt x="169" y="367"/>
                  </a:lnTo>
                  <a:lnTo>
                    <a:pt x="169" y="382"/>
                  </a:lnTo>
                  <a:lnTo>
                    <a:pt x="169" y="327"/>
                  </a:lnTo>
                  <a:lnTo>
                    <a:pt x="174" y="322"/>
                  </a:lnTo>
                  <a:lnTo>
                    <a:pt x="174" y="397"/>
                  </a:lnTo>
                  <a:lnTo>
                    <a:pt x="179" y="585"/>
                  </a:lnTo>
                  <a:lnTo>
                    <a:pt x="179" y="471"/>
                  </a:lnTo>
                  <a:lnTo>
                    <a:pt x="184" y="322"/>
                  </a:lnTo>
                  <a:lnTo>
                    <a:pt x="184" y="352"/>
                  </a:lnTo>
                  <a:lnTo>
                    <a:pt x="188" y="546"/>
                  </a:lnTo>
                  <a:lnTo>
                    <a:pt x="188" y="665"/>
                  </a:lnTo>
                  <a:lnTo>
                    <a:pt x="193" y="412"/>
                  </a:lnTo>
                  <a:lnTo>
                    <a:pt x="193" y="585"/>
                  </a:lnTo>
                  <a:lnTo>
                    <a:pt x="193" y="218"/>
                  </a:lnTo>
                  <a:lnTo>
                    <a:pt x="198" y="516"/>
                  </a:lnTo>
                  <a:lnTo>
                    <a:pt x="198" y="471"/>
                  </a:lnTo>
                  <a:lnTo>
                    <a:pt x="203" y="471"/>
                  </a:lnTo>
                  <a:lnTo>
                    <a:pt x="203" y="521"/>
                  </a:lnTo>
                  <a:lnTo>
                    <a:pt x="208" y="377"/>
                  </a:lnTo>
                  <a:lnTo>
                    <a:pt x="208" y="481"/>
                  </a:lnTo>
                  <a:lnTo>
                    <a:pt x="213" y="476"/>
                  </a:lnTo>
                  <a:lnTo>
                    <a:pt x="213" y="551"/>
                  </a:lnTo>
                  <a:lnTo>
                    <a:pt x="218" y="531"/>
                  </a:lnTo>
                  <a:lnTo>
                    <a:pt x="218" y="585"/>
                  </a:lnTo>
                  <a:lnTo>
                    <a:pt x="218" y="501"/>
                  </a:lnTo>
                  <a:lnTo>
                    <a:pt x="223" y="422"/>
                  </a:lnTo>
                  <a:lnTo>
                    <a:pt x="223" y="258"/>
                  </a:lnTo>
                  <a:lnTo>
                    <a:pt x="228" y="575"/>
                  </a:lnTo>
                  <a:lnTo>
                    <a:pt x="228" y="570"/>
                  </a:lnTo>
                  <a:lnTo>
                    <a:pt x="233" y="685"/>
                  </a:lnTo>
                  <a:lnTo>
                    <a:pt x="233" y="427"/>
                  </a:lnTo>
                  <a:lnTo>
                    <a:pt x="238" y="516"/>
                  </a:lnTo>
                  <a:lnTo>
                    <a:pt x="238" y="521"/>
                  </a:lnTo>
                  <a:lnTo>
                    <a:pt x="243" y="536"/>
                  </a:lnTo>
                  <a:lnTo>
                    <a:pt x="243" y="208"/>
                  </a:lnTo>
                  <a:lnTo>
                    <a:pt x="248" y="496"/>
                  </a:lnTo>
                  <a:lnTo>
                    <a:pt x="248" y="456"/>
                  </a:lnTo>
                  <a:lnTo>
                    <a:pt x="253" y="392"/>
                  </a:lnTo>
                  <a:lnTo>
                    <a:pt x="253" y="491"/>
                  </a:lnTo>
                  <a:lnTo>
                    <a:pt x="258" y="427"/>
                  </a:lnTo>
                  <a:lnTo>
                    <a:pt x="258" y="506"/>
                  </a:lnTo>
                  <a:lnTo>
                    <a:pt x="263" y="531"/>
                  </a:lnTo>
                  <a:lnTo>
                    <a:pt x="263" y="436"/>
                  </a:lnTo>
                  <a:lnTo>
                    <a:pt x="268" y="600"/>
                  </a:lnTo>
                  <a:lnTo>
                    <a:pt x="268" y="357"/>
                  </a:lnTo>
                  <a:lnTo>
                    <a:pt x="273" y="506"/>
                  </a:lnTo>
                  <a:lnTo>
                    <a:pt x="273" y="566"/>
                  </a:lnTo>
                  <a:lnTo>
                    <a:pt x="278" y="580"/>
                  </a:lnTo>
                  <a:lnTo>
                    <a:pt x="278" y="337"/>
                  </a:lnTo>
                  <a:lnTo>
                    <a:pt x="283" y="486"/>
                  </a:lnTo>
                  <a:lnTo>
                    <a:pt x="283" y="382"/>
                  </a:lnTo>
                  <a:lnTo>
                    <a:pt x="288" y="556"/>
                  </a:lnTo>
                  <a:lnTo>
                    <a:pt x="288" y="516"/>
                  </a:lnTo>
                  <a:lnTo>
                    <a:pt x="293" y="486"/>
                  </a:lnTo>
                  <a:lnTo>
                    <a:pt x="293" y="18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6" name="Freeform 168"/>
            <p:cNvSpPr>
              <a:spLocks/>
            </p:cNvSpPr>
            <p:nvPr/>
          </p:nvSpPr>
          <p:spPr bwMode="auto">
            <a:xfrm>
              <a:off x="5794375" y="1771648"/>
              <a:ext cx="465138" cy="2143125"/>
            </a:xfrm>
            <a:custGeom>
              <a:avLst/>
              <a:gdLst>
                <a:gd name="T0" fmla="*/ 5 w 293"/>
                <a:gd name="T1" fmla="*/ 1022 h 1350"/>
                <a:gd name="T2" fmla="*/ 10 w 293"/>
                <a:gd name="T3" fmla="*/ 1335 h 1350"/>
                <a:gd name="T4" fmla="*/ 20 w 293"/>
                <a:gd name="T5" fmla="*/ 829 h 1350"/>
                <a:gd name="T6" fmla="*/ 25 w 293"/>
                <a:gd name="T7" fmla="*/ 1107 h 1350"/>
                <a:gd name="T8" fmla="*/ 30 w 293"/>
                <a:gd name="T9" fmla="*/ 1241 h 1350"/>
                <a:gd name="T10" fmla="*/ 39 w 293"/>
                <a:gd name="T11" fmla="*/ 1266 h 1350"/>
                <a:gd name="T12" fmla="*/ 44 w 293"/>
                <a:gd name="T13" fmla="*/ 918 h 1350"/>
                <a:gd name="T14" fmla="*/ 49 w 293"/>
                <a:gd name="T15" fmla="*/ 571 h 1350"/>
                <a:gd name="T16" fmla="*/ 59 w 293"/>
                <a:gd name="T17" fmla="*/ 243 h 1350"/>
                <a:gd name="T18" fmla="*/ 64 w 293"/>
                <a:gd name="T19" fmla="*/ 223 h 1350"/>
                <a:gd name="T20" fmla="*/ 74 w 293"/>
                <a:gd name="T21" fmla="*/ 198 h 1350"/>
                <a:gd name="T22" fmla="*/ 79 w 293"/>
                <a:gd name="T23" fmla="*/ 268 h 1350"/>
                <a:gd name="T24" fmla="*/ 89 w 293"/>
                <a:gd name="T25" fmla="*/ 516 h 1350"/>
                <a:gd name="T26" fmla="*/ 94 w 293"/>
                <a:gd name="T27" fmla="*/ 402 h 1350"/>
                <a:gd name="T28" fmla="*/ 99 w 293"/>
                <a:gd name="T29" fmla="*/ 168 h 1350"/>
                <a:gd name="T30" fmla="*/ 109 w 293"/>
                <a:gd name="T31" fmla="*/ 407 h 1350"/>
                <a:gd name="T32" fmla="*/ 114 w 293"/>
                <a:gd name="T33" fmla="*/ 233 h 1350"/>
                <a:gd name="T34" fmla="*/ 119 w 293"/>
                <a:gd name="T35" fmla="*/ 44 h 1350"/>
                <a:gd name="T36" fmla="*/ 129 w 293"/>
                <a:gd name="T37" fmla="*/ 0 h 1350"/>
                <a:gd name="T38" fmla="*/ 134 w 293"/>
                <a:gd name="T39" fmla="*/ 218 h 1350"/>
                <a:gd name="T40" fmla="*/ 144 w 293"/>
                <a:gd name="T41" fmla="*/ 168 h 1350"/>
                <a:gd name="T42" fmla="*/ 149 w 293"/>
                <a:gd name="T43" fmla="*/ 352 h 1350"/>
                <a:gd name="T44" fmla="*/ 154 w 293"/>
                <a:gd name="T45" fmla="*/ 536 h 1350"/>
                <a:gd name="T46" fmla="*/ 164 w 293"/>
                <a:gd name="T47" fmla="*/ 377 h 1350"/>
                <a:gd name="T48" fmla="*/ 169 w 293"/>
                <a:gd name="T49" fmla="*/ 307 h 1350"/>
                <a:gd name="T50" fmla="*/ 174 w 293"/>
                <a:gd name="T51" fmla="*/ 312 h 1350"/>
                <a:gd name="T52" fmla="*/ 183 w 293"/>
                <a:gd name="T53" fmla="*/ 357 h 1350"/>
                <a:gd name="T54" fmla="*/ 188 w 293"/>
                <a:gd name="T55" fmla="*/ 327 h 1350"/>
                <a:gd name="T56" fmla="*/ 193 w 293"/>
                <a:gd name="T57" fmla="*/ 233 h 1350"/>
                <a:gd name="T58" fmla="*/ 203 w 293"/>
                <a:gd name="T59" fmla="*/ 218 h 1350"/>
                <a:gd name="T60" fmla="*/ 208 w 293"/>
                <a:gd name="T61" fmla="*/ 307 h 1350"/>
                <a:gd name="T62" fmla="*/ 218 w 293"/>
                <a:gd name="T63" fmla="*/ 10 h 1350"/>
                <a:gd name="T64" fmla="*/ 223 w 293"/>
                <a:gd name="T65" fmla="*/ 571 h 1350"/>
                <a:gd name="T66" fmla="*/ 233 w 293"/>
                <a:gd name="T67" fmla="*/ 144 h 1350"/>
                <a:gd name="T68" fmla="*/ 238 w 293"/>
                <a:gd name="T69" fmla="*/ 471 h 1350"/>
                <a:gd name="T70" fmla="*/ 248 w 293"/>
                <a:gd name="T71" fmla="*/ 258 h 1350"/>
                <a:gd name="T72" fmla="*/ 253 w 293"/>
                <a:gd name="T73" fmla="*/ 407 h 1350"/>
                <a:gd name="T74" fmla="*/ 263 w 293"/>
                <a:gd name="T75" fmla="*/ 576 h 1350"/>
                <a:gd name="T76" fmla="*/ 268 w 293"/>
                <a:gd name="T77" fmla="*/ 302 h 1350"/>
                <a:gd name="T78" fmla="*/ 278 w 293"/>
                <a:gd name="T79" fmla="*/ 441 h 1350"/>
                <a:gd name="T80" fmla="*/ 283 w 293"/>
                <a:gd name="T81" fmla="*/ 367 h 1350"/>
                <a:gd name="T82" fmla="*/ 293 w 293"/>
                <a:gd name="T83" fmla="*/ 36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" h="1350">
                  <a:moveTo>
                    <a:pt x="0" y="898"/>
                  </a:moveTo>
                  <a:lnTo>
                    <a:pt x="0" y="1295"/>
                  </a:lnTo>
                  <a:lnTo>
                    <a:pt x="5" y="1022"/>
                  </a:lnTo>
                  <a:lnTo>
                    <a:pt x="5" y="1315"/>
                  </a:lnTo>
                  <a:lnTo>
                    <a:pt x="10" y="1171"/>
                  </a:lnTo>
                  <a:lnTo>
                    <a:pt x="10" y="1335"/>
                  </a:lnTo>
                  <a:lnTo>
                    <a:pt x="15" y="1012"/>
                  </a:lnTo>
                  <a:lnTo>
                    <a:pt x="15" y="1211"/>
                  </a:lnTo>
                  <a:lnTo>
                    <a:pt x="20" y="829"/>
                  </a:lnTo>
                  <a:lnTo>
                    <a:pt x="20" y="1201"/>
                  </a:lnTo>
                  <a:lnTo>
                    <a:pt x="25" y="1350"/>
                  </a:lnTo>
                  <a:lnTo>
                    <a:pt x="25" y="1107"/>
                  </a:lnTo>
                  <a:lnTo>
                    <a:pt x="25" y="1141"/>
                  </a:lnTo>
                  <a:lnTo>
                    <a:pt x="30" y="1285"/>
                  </a:lnTo>
                  <a:lnTo>
                    <a:pt x="30" y="1241"/>
                  </a:lnTo>
                  <a:lnTo>
                    <a:pt x="35" y="1300"/>
                  </a:lnTo>
                  <a:lnTo>
                    <a:pt x="35" y="1156"/>
                  </a:lnTo>
                  <a:lnTo>
                    <a:pt x="39" y="1266"/>
                  </a:lnTo>
                  <a:lnTo>
                    <a:pt x="39" y="1176"/>
                  </a:lnTo>
                  <a:lnTo>
                    <a:pt x="44" y="1097"/>
                  </a:lnTo>
                  <a:lnTo>
                    <a:pt x="44" y="918"/>
                  </a:lnTo>
                  <a:lnTo>
                    <a:pt x="49" y="1231"/>
                  </a:lnTo>
                  <a:lnTo>
                    <a:pt x="49" y="119"/>
                  </a:lnTo>
                  <a:lnTo>
                    <a:pt x="49" y="571"/>
                  </a:lnTo>
                  <a:lnTo>
                    <a:pt x="54" y="352"/>
                  </a:lnTo>
                  <a:lnTo>
                    <a:pt x="54" y="263"/>
                  </a:lnTo>
                  <a:lnTo>
                    <a:pt x="59" y="243"/>
                  </a:lnTo>
                  <a:lnTo>
                    <a:pt x="59" y="471"/>
                  </a:lnTo>
                  <a:lnTo>
                    <a:pt x="64" y="362"/>
                  </a:lnTo>
                  <a:lnTo>
                    <a:pt x="64" y="223"/>
                  </a:lnTo>
                  <a:lnTo>
                    <a:pt x="69" y="278"/>
                  </a:lnTo>
                  <a:lnTo>
                    <a:pt x="69" y="556"/>
                  </a:lnTo>
                  <a:lnTo>
                    <a:pt x="74" y="198"/>
                  </a:lnTo>
                  <a:lnTo>
                    <a:pt x="74" y="496"/>
                  </a:lnTo>
                  <a:lnTo>
                    <a:pt x="79" y="615"/>
                  </a:lnTo>
                  <a:lnTo>
                    <a:pt x="79" y="268"/>
                  </a:lnTo>
                  <a:lnTo>
                    <a:pt x="84" y="516"/>
                  </a:lnTo>
                  <a:lnTo>
                    <a:pt x="84" y="248"/>
                  </a:lnTo>
                  <a:lnTo>
                    <a:pt x="89" y="516"/>
                  </a:lnTo>
                  <a:lnTo>
                    <a:pt x="89" y="238"/>
                  </a:lnTo>
                  <a:lnTo>
                    <a:pt x="94" y="74"/>
                  </a:lnTo>
                  <a:lnTo>
                    <a:pt x="94" y="402"/>
                  </a:lnTo>
                  <a:lnTo>
                    <a:pt x="99" y="213"/>
                  </a:lnTo>
                  <a:lnTo>
                    <a:pt x="99" y="427"/>
                  </a:lnTo>
                  <a:lnTo>
                    <a:pt x="99" y="168"/>
                  </a:lnTo>
                  <a:lnTo>
                    <a:pt x="104" y="367"/>
                  </a:lnTo>
                  <a:lnTo>
                    <a:pt x="104" y="302"/>
                  </a:lnTo>
                  <a:lnTo>
                    <a:pt x="109" y="407"/>
                  </a:lnTo>
                  <a:lnTo>
                    <a:pt x="109" y="302"/>
                  </a:lnTo>
                  <a:lnTo>
                    <a:pt x="114" y="119"/>
                  </a:lnTo>
                  <a:lnTo>
                    <a:pt x="114" y="233"/>
                  </a:lnTo>
                  <a:lnTo>
                    <a:pt x="119" y="332"/>
                  </a:lnTo>
                  <a:lnTo>
                    <a:pt x="119" y="402"/>
                  </a:lnTo>
                  <a:lnTo>
                    <a:pt x="119" y="44"/>
                  </a:lnTo>
                  <a:lnTo>
                    <a:pt x="124" y="357"/>
                  </a:lnTo>
                  <a:lnTo>
                    <a:pt x="124" y="367"/>
                  </a:lnTo>
                  <a:lnTo>
                    <a:pt x="129" y="0"/>
                  </a:lnTo>
                  <a:lnTo>
                    <a:pt x="129" y="273"/>
                  </a:lnTo>
                  <a:lnTo>
                    <a:pt x="134" y="506"/>
                  </a:lnTo>
                  <a:lnTo>
                    <a:pt x="134" y="218"/>
                  </a:lnTo>
                  <a:lnTo>
                    <a:pt x="139" y="139"/>
                  </a:lnTo>
                  <a:lnTo>
                    <a:pt x="139" y="278"/>
                  </a:lnTo>
                  <a:lnTo>
                    <a:pt x="144" y="168"/>
                  </a:lnTo>
                  <a:lnTo>
                    <a:pt x="144" y="347"/>
                  </a:lnTo>
                  <a:lnTo>
                    <a:pt x="144" y="188"/>
                  </a:lnTo>
                  <a:lnTo>
                    <a:pt x="149" y="352"/>
                  </a:lnTo>
                  <a:lnTo>
                    <a:pt x="149" y="258"/>
                  </a:lnTo>
                  <a:lnTo>
                    <a:pt x="154" y="352"/>
                  </a:lnTo>
                  <a:lnTo>
                    <a:pt x="154" y="536"/>
                  </a:lnTo>
                  <a:lnTo>
                    <a:pt x="159" y="248"/>
                  </a:lnTo>
                  <a:lnTo>
                    <a:pt x="159" y="258"/>
                  </a:lnTo>
                  <a:lnTo>
                    <a:pt x="164" y="377"/>
                  </a:lnTo>
                  <a:lnTo>
                    <a:pt x="164" y="327"/>
                  </a:lnTo>
                  <a:lnTo>
                    <a:pt x="169" y="218"/>
                  </a:lnTo>
                  <a:lnTo>
                    <a:pt x="169" y="307"/>
                  </a:lnTo>
                  <a:lnTo>
                    <a:pt x="169" y="268"/>
                  </a:lnTo>
                  <a:lnTo>
                    <a:pt x="174" y="307"/>
                  </a:lnTo>
                  <a:lnTo>
                    <a:pt x="174" y="312"/>
                  </a:lnTo>
                  <a:lnTo>
                    <a:pt x="178" y="412"/>
                  </a:lnTo>
                  <a:lnTo>
                    <a:pt x="178" y="441"/>
                  </a:lnTo>
                  <a:lnTo>
                    <a:pt x="183" y="357"/>
                  </a:lnTo>
                  <a:lnTo>
                    <a:pt x="183" y="129"/>
                  </a:lnTo>
                  <a:lnTo>
                    <a:pt x="188" y="516"/>
                  </a:lnTo>
                  <a:lnTo>
                    <a:pt x="188" y="327"/>
                  </a:lnTo>
                  <a:lnTo>
                    <a:pt x="193" y="193"/>
                  </a:lnTo>
                  <a:lnTo>
                    <a:pt x="193" y="521"/>
                  </a:lnTo>
                  <a:lnTo>
                    <a:pt x="193" y="233"/>
                  </a:lnTo>
                  <a:lnTo>
                    <a:pt x="198" y="590"/>
                  </a:lnTo>
                  <a:lnTo>
                    <a:pt x="198" y="367"/>
                  </a:lnTo>
                  <a:lnTo>
                    <a:pt x="203" y="218"/>
                  </a:lnTo>
                  <a:lnTo>
                    <a:pt x="203" y="486"/>
                  </a:lnTo>
                  <a:lnTo>
                    <a:pt x="208" y="203"/>
                  </a:lnTo>
                  <a:lnTo>
                    <a:pt x="208" y="307"/>
                  </a:lnTo>
                  <a:lnTo>
                    <a:pt x="213" y="153"/>
                  </a:lnTo>
                  <a:lnTo>
                    <a:pt x="213" y="203"/>
                  </a:lnTo>
                  <a:lnTo>
                    <a:pt x="218" y="10"/>
                  </a:lnTo>
                  <a:lnTo>
                    <a:pt x="218" y="456"/>
                  </a:lnTo>
                  <a:lnTo>
                    <a:pt x="223" y="362"/>
                  </a:lnTo>
                  <a:lnTo>
                    <a:pt x="223" y="571"/>
                  </a:lnTo>
                  <a:lnTo>
                    <a:pt x="228" y="337"/>
                  </a:lnTo>
                  <a:lnTo>
                    <a:pt x="228" y="377"/>
                  </a:lnTo>
                  <a:lnTo>
                    <a:pt x="233" y="144"/>
                  </a:lnTo>
                  <a:lnTo>
                    <a:pt x="233" y="278"/>
                  </a:lnTo>
                  <a:lnTo>
                    <a:pt x="238" y="496"/>
                  </a:lnTo>
                  <a:lnTo>
                    <a:pt x="238" y="471"/>
                  </a:lnTo>
                  <a:lnTo>
                    <a:pt x="243" y="585"/>
                  </a:lnTo>
                  <a:lnTo>
                    <a:pt x="243" y="347"/>
                  </a:lnTo>
                  <a:lnTo>
                    <a:pt x="248" y="258"/>
                  </a:lnTo>
                  <a:lnTo>
                    <a:pt x="248" y="228"/>
                  </a:lnTo>
                  <a:lnTo>
                    <a:pt x="253" y="283"/>
                  </a:lnTo>
                  <a:lnTo>
                    <a:pt x="253" y="407"/>
                  </a:lnTo>
                  <a:lnTo>
                    <a:pt x="258" y="248"/>
                  </a:lnTo>
                  <a:lnTo>
                    <a:pt x="258" y="392"/>
                  </a:lnTo>
                  <a:lnTo>
                    <a:pt x="263" y="576"/>
                  </a:lnTo>
                  <a:lnTo>
                    <a:pt x="263" y="347"/>
                  </a:lnTo>
                  <a:lnTo>
                    <a:pt x="268" y="402"/>
                  </a:lnTo>
                  <a:lnTo>
                    <a:pt x="268" y="302"/>
                  </a:lnTo>
                  <a:lnTo>
                    <a:pt x="273" y="397"/>
                  </a:lnTo>
                  <a:lnTo>
                    <a:pt x="273" y="302"/>
                  </a:lnTo>
                  <a:lnTo>
                    <a:pt x="278" y="441"/>
                  </a:lnTo>
                  <a:lnTo>
                    <a:pt x="278" y="278"/>
                  </a:lnTo>
                  <a:lnTo>
                    <a:pt x="283" y="372"/>
                  </a:lnTo>
                  <a:lnTo>
                    <a:pt x="283" y="367"/>
                  </a:lnTo>
                  <a:lnTo>
                    <a:pt x="288" y="362"/>
                  </a:lnTo>
                  <a:lnTo>
                    <a:pt x="288" y="347"/>
                  </a:lnTo>
                  <a:lnTo>
                    <a:pt x="293" y="362"/>
                  </a:lnTo>
                  <a:lnTo>
                    <a:pt x="293" y="471"/>
                  </a:lnTo>
                  <a:lnTo>
                    <a:pt x="293" y="39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7" name="Freeform 169"/>
            <p:cNvSpPr>
              <a:spLocks/>
            </p:cNvSpPr>
            <p:nvPr/>
          </p:nvSpPr>
          <p:spPr bwMode="auto">
            <a:xfrm>
              <a:off x="6259513" y="1928811"/>
              <a:ext cx="488950" cy="1733550"/>
            </a:xfrm>
            <a:custGeom>
              <a:avLst/>
              <a:gdLst>
                <a:gd name="T0" fmla="*/ 5 w 308"/>
                <a:gd name="T1" fmla="*/ 268 h 1092"/>
                <a:gd name="T2" fmla="*/ 15 w 308"/>
                <a:gd name="T3" fmla="*/ 124 h 1092"/>
                <a:gd name="T4" fmla="*/ 20 w 308"/>
                <a:gd name="T5" fmla="*/ 59 h 1092"/>
                <a:gd name="T6" fmla="*/ 29 w 308"/>
                <a:gd name="T7" fmla="*/ 69 h 1092"/>
                <a:gd name="T8" fmla="*/ 34 w 308"/>
                <a:gd name="T9" fmla="*/ 258 h 1092"/>
                <a:gd name="T10" fmla="*/ 44 w 308"/>
                <a:gd name="T11" fmla="*/ 521 h 1092"/>
                <a:gd name="T12" fmla="*/ 49 w 308"/>
                <a:gd name="T13" fmla="*/ 293 h 1092"/>
                <a:gd name="T14" fmla="*/ 59 w 308"/>
                <a:gd name="T15" fmla="*/ 432 h 1092"/>
                <a:gd name="T16" fmla="*/ 64 w 308"/>
                <a:gd name="T17" fmla="*/ 208 h 1092"/>
                <a:gd name="T18" fmla="*/ 74 w 308"/>
                <a:gd name="T19" fmla="*/ 253 h 1092"/>
                <a:gd name="T20" fmla="*/ 79 w 308"/>
                <a:gd name="T21" fmla="*/ 268 h 1092"/>
                <a:gd name="T22" fmla="*/ 89 w 308"/>
                <a:gd name="T23" fmla="*/ 159 h 1092"/>
                <a:gd name="T24" fmla="*/ 94 w 308"/>
                <a:gd name="T25" fmla="*/ 233 h 1092"/>
                <a:gd name="T26" fmla="*/ 99 w 308"/>
                <a:gd name="T27" fmla="*/ 174 h 1092"/>
                <a:gd name="T28" fmla="*/ 109 w 308"/>
                <a:gd name="T29" fmla="*/ 313 h 1092"/>
                <a:gd name="T30" fmla="*/ 114 w 308"/>
                <a:gd name="T31" fmla="*/ 179 h 1092"/>
                <a:gd name="T32" fmla="*/ 119 w 308"/>
                <a:gd name="T33" fmla="*/ 263 h 1092"/>
                <a:gd name="T34" fmla="*/ 129 w 308"/>
                <a:gd name="T35" fmla="*/ 74 h 1092"/>
                <a:gd name="T36" fmla="*/ 134 w 308"/>
                <a:gd name="T37" fmla="*/ 40 h 1092"/>
                <a:gd name="T38" fmla="*/ 144 w 308"/>
                <a:gd name="T39" fmla="*/ 308 h 1092"/>
                <a:gd name="T40" fmla="*/ 149 w 308"/>
                <a:gd name="T41" fmla="*/ 407 h 1092"/>
                <a:gd name="T42" fmla="*/ 154 w 308"/>
                <a:gd name="T43" fmla="*/ 109 h 1092"/>
                <a:gd name="T44" fmla="*/ 164 w 308"/>
                <a:gd name="T45" fmla="*/ 347 h 1092"/>
                <a:gd name="T46" fmla="*/ 169 w 308"/>
                <a:gd name="T47" fmla="*/ 392 h 1092"/>
                <a:gd name="T48" fmla="*/ 173 w 308"/>
                <a:gd name="T49" fmla="*/ 337 h 1092"/>
                <a:gd name="T50" fmla="*/ 183 w 308"/>
                <a:gd name="T51" fmla="*/ 248 h 1092"/>
                <a:gd name="T52" fmla="*/ 188 w 308"/>
                <a:gd name="T53" fmla="*/ 293 h 1092"/>
                <a:gd name="T54" fmla="*/ 193 w 308"/>
                <a:gd name="T55" fmla="*/ 139 h 1092"/>
                <a:gd name="T56" fmla="*/ 203 w 308"/>
                <a:gd name="T57" fmla="*/ 109 h 1092"/>
                <a:gd name="T58" fmla="*/ 208 w 308"/>
                <a:gd name="T59" fmla="*/ 169 h 1092"/>
                <a:gd name="T60" fmla="*/ 218 w 308"/>
                <a:gd name="T61" fmla="*/ 293 h 1092"/>
                <a:gd name="T62" fmla="*/ 228 w 308"/>
                <a:gd name="T63" fmla="*/ 129 h 1092"/>
                <a:gd name="T64" fmla="*/ 233 w 308"/>
                <a:gd name="T65" fmla="*/ 59 h 1092"/>
                <a:gd name="T66" fmla="*/ 243 w 308"/>
                <a:gd name="T67" fmla="*/ 124 h 1092"/>
                <a:gd name="T68" fmla="*/ 248 w 308"/>
                <a:gd name="T69" fmla="*/ 164 h 1092"/>
                <a:gd name="T70" fmla="*/ 258 w 308"/>
                <a:gd name="T71" fmla="*/ 203 h 1092"/>
                <a:gd name="T72" fmla="*/ 263 w 308"/>
                <a:gd name="T73" fmla="*/ 809 h 1092"/>
                <a:gd name="T74" fmla="*/ 273 w 308"/>
                <a:gd name="T75" fmla="*/ 750 h 1092"/>
                <a:gd name="T76" fmla="*/ 278 w 308"/>
                <a:gd name="T77" fmla="*/ 854 h 1092"/>
                <a:gd name="T78" fmla="*/ 288 w 308"/>
                <a:gd name="T79" fmla="*/ 645 h 1092"/>
                <a:gd name="T80" fmla="*/ 293 w 308"/>
                <a:gd name="T81" fmla="*/ 834 h 1092"/>
                <a:gd name="T82" fmla="*/ 303 w 308"/>
                <a:gd name="T83" fmla="*/ 735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" h="1092">
                  <a:moveTo>
                    <a:pt x="0" y="298"/>
                  </a:moveTo>
                  <a:lnTo>
                    <a:pt x="5" y="308"/>
                  </a:lnTo>
                  <a:lnTo>
                    <a:pt x="5" y="268"/>
                  </a:lnTo>
                  <a:lnTo>
                    <a:pt x="10" y="198"/>
                  </a:lnTo>
                  <a:lnTo>
                    <a:pt x="10" y="253"/>
                  </a:lnTo>
                  <a:lnTo>
                    <a:pt x="15" y="124"/>
                  </a:lnTo>
                  <a:lnTo>
                    <a:pt x="15" y="139"/>
                  </a:lnTo>
                  <a:lnTo>
                    <a:pt x="20" y="149"/>
                  </a:lnTo>
                  <a:lnTo>
                    <a:pt x="20" y="59"/>
                  </a:lnTo>
                  <a:lnTo>
                    <a:pt x="25" y="342"/>
                  </a:lnTo>
                  <a:lnTo>
                    <a:pt x="25" y="243"/>
                  </a:lnTo>
                  <a:lnTo>
                    <a:pt x="29" y="69"/>
                  </a:lnTo>
                  <a:lnTo>
                    <a:pt x="29" y="59"/>
                  </a:lnTo>
                  <a:lnTo>
                    <a:pt x="34" y="5"/>
                  </a:lnTo>
                  <a:lnTo>
                    <a:pt x="34" y="258"/>
                  </a:lnTo>
                  <a:lnTo>
                    <a:pt x="39" y="258"/>
                  </a:lnTo>
                  <a:lnTo>
                    <a:pt x="39" y="293"/>
                  </a:lnTo>
                  <a:lnTo>
                    <a:pt x="44" y="521"/>
                  </a:lnTo>
                  <a:lnTo>
                    <a:pt x="44" y="25"/>
                  </a:lnTo>
                  <a:lnTo>
                    <a:pt x="49" y="154"/>
                  </a:lnTo>
                  <a:lnTo>
                    <a:pt x="49" y="293"/>
                  </a:lnTo>
                  <a:lnTo>
                    <a:pt x="54" y="218"/>
                  </a:lnTo>
                  <a:lnTo>
                    <a:pt x="54" y="228"/>
                  </a:lnTo>
                  <a:lnTo>
                    <a:pt x="59" y="432"/>
                  </a:lnTo>
                  <a:lnTo>
                    <a:pt x="59" y="387"/>
                  </a:lnTo>
                  <a:lnTo>
                    <a:pt x="64" y="243"/>
                  </a:lnTo>
                  <a:lnTo>
                    <a:pt x="64" y="208"/>
                  </a:lnTo>
                  <a:lnTo>
                    <a:pt x="69" y="313"/>
                  </a:lnTo>
                  <a:lnTo>
                    <a:pt x="69" y="179"/>
                  </a:lnTo>
                  <a:lnTo>
                    <a:pt x="74" y="253"/>
                  </a:lnTo>
                  <a:lnTo>
                    <a:pt x="74" y="154"/>
                  </a:lnTo>
                  <a:lnTo>
                    <a:pt x="79" y="283"/>
                  </a:lnTo>
                  <a:lnTo>
                    <a:pt x="79" y="268"/>
                  </a:lnTo>
                  <a:lnTo>
                    <a:pt x="84" y="288"/>
                  </a:lnTo>
                  <a:lnTo>
                    <a:pt x="84" y="194"/>
                  </a:lnTo>
                  <a:lnTo>
                    <a:pt x="89" y="159"/>
                  </a:lnTo>
                  <a:lnTo>
                    <a:pt x="89" y="74"/>
                  </a:lnTo>
                  <a:lnTo>
                    <a:pt x="94" y="218"/>
                  </a:lnTo>
                  <a:lnTo>
                    <a:pt x="94" y="233"/>
                  </a:lnTo>
                  <a:lnTo>
                    <a:pt x="94" y="179"/>
                  </a:lnTo>
                  <a:lnTo>
                    <a:pt x="99" y="189"/>
                  </a:lnTo>
                  <a:lnTo>
                    <a:pt x="99" y="174"/>
                  </a:lnTo>
                  <a:lnTo>
                    <a:pt x="104" y="94"/>
                  </a:lnTo>
                  <a:lnTo>
                    <a:pt x="104" y="149"/>
                  </a:lnTo>
                  <a:lnTo>
                    <a:pt x="109" y="313"/>
                  </a:lnTo>
                  <a:lnTo>
                    <a:pt x="109" y="139"/>
                  </a:lnTo>
                  <a:lnTo>
                    <a:pt x="114" y="164"/>
                  </a:lnTo>
                  <a:lnTo>
                    <a:pt x="114" y="179"/>
                  </a:lnTo>
                  <a:lnTo>
                    <a:pt x="119" y="40"/>
                  </a:lnTo>
                  <a:lnTo>
                    <a:pt x="119" y="556"/>
                  </a:lnTo>
                  <a:lnTo>
                    <a:pt x="119" y="263"/>
                  </a:lnTo>
                  <a:lnTo>
                    <a:pt x="124" y="134"/>
                  </a:lnTo>
                  <a:lnTo>
                    <a:pt x="124" y="79"/>
                  </a:lnTo>
                  <a:lnTo>
                    <a:pt x="129" y="74"/>
                  </a:lnTo>
                  <a:lnTo>
                    <a:pt x="129" y="323"/>
                  </a:lnTo>
                  <a:lnTo>
                    <a:pt x="134" y="84"/>
                  </a:lnTo>
                  <a:lnTo>
                    <a:pt x="134" y="40"/>
                  </a:lnTo>
                  <a:lnTo>
                    <a:pt x="139" y="263"/>
                  </a:lnTo>
                  <a:lnTo>
                    <a:pt x="139" y="50"/>
                  </a:lnTo>
                  <a:lnTo>
                    <a:pt x="144" y="308"/>
                  </a:lnTo>
                  <a:lnTo>
                    <a:pt x="144" y="367"/>
                  </a:lnTo>
                  <a:lnTo>
                    <a:pt x="144" y="114"/>
                  </a:lnTo>
                  <a:lnTo>
                    <a:pt x="149" y="407"/>
                  </a:lnTo>
                  <a:lnTo>
                    <a:pt x="149" y="318"/>
                  </a:lnTo>
                  <a:lnTo>
                    <a:pt x="154" y="258"/>
                  </a:lnTo>
                  <a:lnTo>
                    <a:pt x="154" y="109"/>
                  </a:lnTo>
                  <a:lnTo>
                    <a:pt x="159" y="417"/>
                  </a:lnTo>
                  <a:lnTo>
                    <a:pt x="159" y="313"/>
                  </a:lnTo>
                  <a:lnTo>
                    <a:pt x="164" y="347"/>
                  </a:lnTo>
                  <a:lnTo>
                    <a:pt x="164" y="496"/>
                  </a:lnTo>
                  <a:lnTo>
                    <a:pt x="169" y="218"/>
                  </a:lnTo>
                  <a:lnTo>
                    <a:pt x="169" y="392"/>
                  </a:lnTo>
                  <a:lnTo>
                    <a:pt x="169" y="382"/>
                  </a:lnTo>
                  <a:lnTo>
                    <a:pt x="173" y="179"/>
                  </a:lnTo>
                  <a:lnTo>
                    <a:pt x="173" y="337"/>
                  </a:lnTo>
                  <a:lnTo>
                    <a:pt x="178" y="228"/>
                  </a:lnTo>
                  <a:lnTo>
                    <a:pt x="178" y="208"/>
                  </a:lnTo>
                  <a:lnTo>
                    <a:pt x="183" y="248"/>
                  </a:lnTo>
                  <a:lnTo>
                    <a:pt x="183" y="198"/>
                  </a:lnTo>
                  <a:lnTo>
                    <a:pt x="188" y="69"/>
                  </a:lnTo>
                  <a:lnTo>
                    <a:pt x="188" y="293"/>
                  </a:lnTo>
                  <a:lnTo>
                    <a:pt x="193" y="253"/>
                  </a:lnTo>
                  <a:lnTo>
                    <a:pt x="193" y="273"/>
                  </a:lnTo>
                  <a:lnTo>
                    <a:pt x="193" y="139"/>
                  </a:lnTo>
                  <a:lnTo>
                    <a:pt x="198" y="352"/>
                  </a:lnTo>
                  <a:lnTo>
                    <a:pt x="198" y="139"/>
                  </a:lnTo>
                  <a:lnTo>
                    <a:pt x="203" y="109"/>
                  </a:lnTo>
                  <a:lnTo>
                    <a:pt x="203" y="372"/>
                  </a:lnTo>
                  <a:lnTo>
                    <a:pt x="208" y="362"/>
                  </a:lnTo>
                  <a:lnTo>
                    <a:pt x="208" y="169"/>
                  </a:lnTo>
                  <a:lnTo>
                    <a:pt x="213" y="273"/>
                  </a:lnTo>
                  <a:lnTo>
                    <a:pt x="218" y="253"/>
                  </a:lnTo>
                  <a:lnTo>
                    <a:pt x="218" y="293"/>
                  </a:lnTo>
                  <a:lnTo>
                    <a:pt x="223" y="253"/>
                  </a:lnTo>
                  <a:lnTo>
                    <a:pt x="223" y="347"/>
                  </a:lnTo>
                  <a:lnTo>
                    <a:pt x="228" y="129"/>
                  </a:lnTo>
                  <a:lnTo>
                    <a:pt x="228" y="208"/>
                  </a:lnTo>
                  <a:lnTo>
                    <a:pt x="233" y="238"/>
                  </a:lnTo>
                  <a:lnTo>
                    <a:pt x="233" y="59"/>
                  </a:lnTo>
                  <a:lnTo>
                    <a:pt x="238" y="0"/>
                  </a:lnTo>
                  <a:lnTo>
                    <a:pt x="238" y="35"/>
                  </a:lnTo>
                  <a:lnTo>
                    <a:pt x="243" y="124"/>
                  </a:lnTo>
                  <a:lnTo>
                    <a:pt x="243" y="362"/>
                  </a:lnTo>
                  <a:lnTo>
                    <a:pt x="248" y="218"/>
                  </a:lnTo>
                  <a:lnTo>
                    <a:pt x="248" y="164"/>
                  </a:lnTo>
                  <a:lnTo>
                    <a:pt x="253" y="377"/>
                  </a:lnTo>
                  <a:lnTo>
                    <a:pt x="253" y="417"/>
                  </a:lnTo>
                  <a:lnTo>
                    <a:pt x="258" y="203"/>
                  </a:lnTo>
                  <a:lnTo>
                    <a:pt x="258" y="377"/>
                  </a:lnTo>
                  <a:lnTo>
                    <a:pt x="263" y="298"/>
                  </a:lnTo>
                  <a:lnTo>
                    <a:pt x="263" y="809"/>
                  </a:lnTo>
                  <a:lnTo>
                    <a:pt x="268" y="1092"/>
                  </a:lnTo>
                  <a:lnTo>
                    <a:pt x="268" y="993"/>
                  </a:lnTo>
                  <a:lnTo>
                    <a:pt x="273" y="750"/>
                  </a:lnTo>
                  <a:lnTo>
                    <a:pt x="273" y="774"/>
                  </a:lnTo>
                  <a:lnTo>
                    <a:pt x="278" y="630"/>
                  </a:lnTo>
                  <a:lnTo>
                    <a:pt x="278" y="854"/>
                  </a:lnTo>
                  <a:lnTo>
                    <a:pt x="283" y="1008"/>
                  </a:lnTo>
                  <a:lnTo>
                    <a:pt x="283" y="1057"/>
                  </a:lnTo>
                  <a:lnTo>
                    <a:pt x="288" y="645"/>
                  </a:lnTo>
                  <a:lnTo>
                    <a:pt x="288" y="755"/>
                  </a:lnTo>
                  <a:lnTo>
                    <a:pt x="293" y="759"/>
                  </a:lnTo>
                  <a:lnTo>
                    <a:pt x="293" y="834"/>
                  </a:lnTo>
                  <a:lnTo>
                    <a:pt x="298" y="983"/>
                  </a:lnTo>
                  <a:lnTo>
                    <a:pt x="298" y="973"/>
                  </a:lnTo>
                  <a:lnTo>
                    <a:pt x="303" y="735"/>
                  </a:lnTo>
                  <a:lnTo>
                    <a:pt x="303" y="834"/>
                  </a:lnTo>
                  <a:lnTo>
                    <a:pt x="308" y="78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8" name="Freeform 170"/>
            <p:cNvSpPr>
              <a:spLocks/>
            </p:cNvSpPr>
            <p:nvPr/>
          </p:nvSpPr>
          <p:spPr bwMode="auto">
            <a:xfrm>
              <a:off x="6748463" y="1920873"/>
              <a:ext cx="479425" cy="2506663"/>
            </a:xfrm>
            <a:custGeom>
              <a:avLst/>
              <a:gdLst>
                <a:gd name="T0" fmla="*/ 4 w 302"/>
                <a:gd name="T1" fmla="*/ 1033 h 1579"/>
                <a:gd name="T2" fmla="*/ 9 w 302"/>
                <a:gd name="T3" fmla="*/ 889 h 1579"/>
                <a:gd name="T4" fmla="*/ 19 w 302"/>
                <a:gd name="T5" fmla="*/ 1033 h 1579"/>
                <a:gd name="T6" fmla="*/ 24 w 302"/>
                <a:gd name="T7" fmla="*/ 988 h 1579"/>
                <a:gd name="T8" fmla="*/ 34 w 302"/>
                <a:gd name="T9" fmla="*/ 953 h 1579"/>
                <a:gd name="T10" fmla="*/ 39 w 302"/>
                <a:gd name="T11" fmla="*/ 899 h 1579"/>
                <a:gd name="T12" fmla="*/ 44 w 302"/>
                <a:gd name="T13" fmla="*/ 834 h 1579"/>
                <a:gd name="T14" fmla="*/ 54 w 302"/>
                <a:gd name="T15" fmla="*/ 630 h 1579"/>
                <a:gd name="T16" fmla="*/ 59 w 302"/>
                <a:gd name="T17" fmla="*/ 258 h 1579"/>
                <a:gd name="T18" fmla="*/ 64 w 302"/>
                <a:gd name="T19" fmla="*/ 164 h 1579"/>
                <a:gd name="T20" fmla="*/ 74 w 302"/>
                <a:gd name="T21" fmla="*/ 352 h 1579"/>
                <a:gd name="T22" fmla="*/ 79 w 302"/>
                <a:gd name="T23" fmla="*/ 228 h 1579"/>
                <a:gd name="T24" fmla="*/ 89 w 302"/>
                <a:gd name="T25" fmla="*/ 472 h 1579"/>
                <a:gd name="T26" fmla="*/ 94 w 302"/>
                <a:gd name="T27" fmla="*/ 189 h 1579"/>
                <a:gd name="T28" fmla="*/ 104 w 302"/>
                <a:gd name="T29" fmla="*/ 442 h 1579"/>
                <a:gd name="T30" fmla="*/ 109 w 302"/>
                <a:gd name="T31" fmla="*/ 333 h 1579"/>
                <a:gd name="T32" fmla="*/ 114 w 302"/>
                <a:gd name="T33" fmla="*/ 437 h 1579"/>
                <a:gd name="T34" fmla="*/ 124 w 302"/>
                <a:gd name="T35" fmla="*/ 243 h 1579"/>
                <a:gd name="T36" fmla="*/ 129 w 302"/>
                <a:gd name="T37" fmla="*/ 347 h 1579"/>
                <a:gd name="T38" fmla="*/ 139 w 302"/>
                <a:gd name="T39" fmla="*/ 541 h 1579"/>
                <a:gd name="T40" fmla="*/ 144 w 302"/>
                <a:gd name="T41" fmla="*/ 452 h 1579"/>
                <a:gd name="T42" fmla="*/ 153 w 302"/>
                <a:gd name="T43" fmla="*/ 452 h 1579"/>
                <a:gd name="T44" fmla="*/ 158 w 302"/>
                <a:gd name="T45" fmla="*/ 541 h 1579"/>
                <a:gd name="T46" fmla="*/ 168 w 302"/>
                <a:gd name="T47" fmla="*/ 79 h 1579"/>
                <a:gd name="T48" fmla="*/ 173 w 302"/>
                <a:gd name="T49" fmla="*/ 467 h 1579"/>
                <a:gd name="T50" fmla="*/ 183 w 302"/>
                <a:gd name="T51" fmla="*/ 0 h 1579"/>
                <a:gd name="T52" fmla="*/ 188 w 302"/>
                <a:gd name="T53" fmla="*/ 1375 h 1579"/>
                <a:gd name="T54" fmla="*/ 198 w 302"/>
                <a:gd name="T55" fmla="*/ 1211 h 1579"/>
                <a:gd name="T56" fmla="*/ 203 w 302"/>
                <a:gd name="T57" fmla="*/ 1196 h 1579"/>
                <a:gd name="T58" fmla="*/ 208 w 302"/>
                <a:gd name="T59" fmla="*/ 1147 h 1579"/>
                <a:gd name="T60" fmla="*/ 218 w 302"/>
                <a:gd name="T61" fmla="*/ 1251 h 1579"/>
                <a:gd name="T62" fmla="*/ 223 w 302"/>
                <a:gd name="T63" fmla="*/ 1286 h 1579"/>
                <a:gd name="T64" fmla="*/ 228 w 302"/>
                <a:gd name="T65" fmla="*/ 1316 h 1579"/>
                <a:gd name="T66" fmla="*/ 238 w 302"/>
                <a:gd name="T67" fmla="*/ 1003 h 1579"/>
                <a:gd name="T68" fmla="*/ 243 w 302"/>
                <a:gd name="T69" fmla="*/ 1162 h 1579"/>
                <a:gd name="T70" fmla="*/ 253 w 302"/>
                <a:gd name="T71" fmla="*/ 1276 h 1579"/>
                <a:gd name="T72" fmla="*/ 258 w 302"/>
                <a:gd name="T73" fmla="*/ 1306 h 1579"/>
                <a:gd name="T74" fmla="*/ 268 w 302"/>
                <a:gd name="T75" fmla="*/ 1410 h 1579"/>
                <a:gd name="T76" fmla="*/ 273 w 302"/>
                <a:gd name="T77" fmla="*/ 1400 h 1579"/>
                <a:gd name="T78" fmla="*/ 283 w 302"/>
                <a:gd name="T79" fmla="*/ 1306 h 1579"/>
                <a:gd name="T80" fmla="*/ 288 w 302"/>
                <a:gd name="T81" fmla="*/ 1410 h 1579"/>
                <a:gd name="T82" fmla="*/ 297 w 302"/>
                <a:gd name="T83" fmla="*/ 1330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2" h="1579">
                  <a:moveTo>
                    <a:pt x="0" y="794"/>
                  </a:moveTo>
                  <a:lnTo>
                    <a:pt x="0" y="943"/>
                  </a:lnTo>
                  <a:lnTo>
                    <a:pt x="4" y="1033"/>
                  </a:lnTo>
                  <a:lnTo>
                    <a:pt x="4" y="774"/>
                  </a:lnTo>
                  <a:lnTo>
                    <a:pt x="9" y="829"/>
                  </a:lnTo>
                  <a:lnTo>
                    <a:pt x="9" y="889"/>
                  </a:lnTo>
                  <a:lnTo>
                    <a:pt x="14" y="839"/>
                  </a:lnTo>
                  <a:lnTo>
                    <a:pt x="14" y="750"/>
                  </a:lnTo>
                  <a:lnTo>
                    <a:pt x="19" y="1033"/>
                  </a:lnTo>
                  <a:lnTo>
                    <a:pt x="19" y="973"/>
                  </a:lnTo>
                  <a:lnTo>
                    <a:pt x="24" y="983"/>
                  </a:lnTo>
                  <a:lnTo>
                    <a:pt x="24" y="988"/>
                  </a:lnTo>
                  <a:lnTo>
                    <a:pt x="29" y="1196"/>
                  </a:lnTo>
                  <a:lnTo>
                    <a:pt x="29" y="710"/>
                  </a:lnTo>
                  <a:lnTo>
                    <a:pt x="34" y="953"/>
                  </a:lnTo>
                  <a:lnTo>
                    <a:pt x="34" y="1117"/>
                  </a:lnTo>
                  <a:lnTo>
                    <a:pt x="34" y="755"/>
                  </a:lnTo>
                  <a:lnTo>
                    <a:pt x="39" y="899"/>
                  </a:lnTo>
                  <a:lnTo>
                    <a:pt x="39" y="660"/>
                  </a:lnTo>
                  <a:lnTo>
                    <a:pt x="44" y="1033"/>
                  </a:lnTo>
                  <a:lnTo>
                    <a:pt x="44" y="834"/>
                  </a:lnTo>
                  <a:lnTo>
                    <a:pt x="49" y="437"/>
                  </a:lnTo>
                  <a:lnTo>
                    <a:pt x="49" y="347"/>
                  </a:lnTo>
                  <a:lnTo>
                    <a:pt x="54" y="630"/>
                  </a:lnTo>
                  <a:lnTo>
                    <a:pt x="54" y="213"/>
                  </a:lnTo>
                  <a:lnTo>
                    <a:pt x="59" y="556"/>
                  </a:lnTo>
                  <a:lnTo>
                    <a:pt x="59" y="258"/>
                  </a:lnTo>
                  <a:lnTo>
                    <a:pt x="59" y="387"/>
                  </a:lnTo>
                  <a:lnTo>
                    <a:pt x="64" y="199"/>
                  </a:lnTo>
                  <a:lnTo>
                    <a:pt x="64" y="164"/>
                  </a:lnTo>
                  <a:lnTo>
                    <a:pt x="69" y="308"/>
                  </a:lnTo>
                  <a:lnTo>
                    <a:pt x="69" y="616"/>
                  </a:lnTo>
                  <a:lnTo>
                    <a:pt x="74" y="352"/>
                  </a:lnTo>
                  <a:lnTo>
                    <a:pt x="74" y="541"/>
                  </a:lnTo>
                  <a:lnTo>
                    <a:pt x="79" y="422"/>
                  </a:lnTo>
                  <a:lnTo>
                    <a:pt x="79" y="228"/>
                  </a:lnTo>
                  <a:lnTo>
                    <a:pt x="84" y="387"/>
                  </a:lnTo>
                  <a:lnTo>
                    <a:pt x="84" y="362"/>
                  </a:lnTo>
                  <a:lnTo>
                    <a:pt x="89" y="472"/>
                  </a:lnTo>
                  <a:lnTo>
                    <a:pt x="89" y="511"/>
                  </a:lnTo>
                  <a:lnTo>
                    <a:pt x="94" y="412"/>
                  </a:lnTo>
                  <a:lnTo>
                    <a:pt x="94" y="189"/>
                  </a:lnTo>
                  <a:lnTo>
                    <a:pt x="99" y="352"/>
                  </a:lnTo>
                  <a:lnTo>
                    <a:pt x="99" y="442"/>
                  </a:lnTo>
                  <a:lnTo>
                    <a:pt x="104" y="442"/>
                  </a:lnTo>
                  <a:lnTo>
                    <a:pt x="104" y="258"/>
                  </a:lnTo>
                  <a:lnTo>
                    <a:pt x="104" y="442"/>
                  </a:lnTo>
                  <a:lnTo>
                    <a:pt x="109" y="333"/>
                  </a:lnTo>
                  <a:lnTo>
                    <a:pt x="109" y="372"/>
                  </a:lnTo>
                  <a:lnTo>
                    <a:pt x="114" y="511"/>
                  </a:lnTo>
                  <a:lnTo>
                    <a:pt x="114" y="437"/>
                  </a:lnTo>
                  <a:lnTo>
                    <a:pt x="119" y="427"/>
                  </a:lnTo>
                  <a:lnTo>
                    <a:pt x="119" y="462"/>
                  </a:lnTo>
                  <a:lnTo>
                    <a:pt x="124" y="243"/>
                  </a:lnTo>
                  <a:lnTo>
                    <a:pt x="124" y="333"/>
                  </a:lnTo>
                  <a:lnTo>
                    <a:pt x="129" y="467"/>
                  </a:lnTo>
                  <a:lnTo>
                    <a:pt x="129" y="347"/>
                  </a:lnTo>
                  <a:lnTo>
                    <a:pt x="134" y="199"/>
                  </a:lnTo>
                  <a:lnTo>
                    <a:pt x="134" y="432"/>
                  </a:lnTo>
                  <a:lnTo>
                    <a:pt x="139" y="541"/>
                  </a:lnTo>
                  <a:lnTo>
                    <a:pt x="139" y="472"/>
                  </a:lnTo>
                  <a:lnTo>
                    <a:pt x="144" y="496"/>
                  </a:lnTo>
                  <a:lnTo>
                    <a:pt x="144" y="452"/>
                  </a:lnTo>
                  <a:lnTo>
                    <a:pt x="148" y="362"/>
                  </a:lnTo>
                  <a:lnTo>
                    <a:pt x="148" y="417"/>
                  </a:lnTo>
                  <a:lnTo>
                    <a:pt x="153" y="452"/>
                  </a:lnTo>
                  <a:lnTo>
                    <a:pt x="153" y="367"/>
                  </a:lnTo>
                  <a:lnTo>
                    <a:pt x="158" y="506"/>
                  </a:lnTo>
                  <a:lnTo>
                    <a:pt x="158" y="541"/>
                  </a:lnTo>
                  <a:lnTo>
                    <a:pt x="163" y="367"/>
                  </a:lnTo>
                  <a:lnTo>
                    <a:pt x="163" y="223"/>
                  </a:lnTo>
                  <a:lnTo>
                    <a:pt x="168" y="79"/>
                  </a:lnTo>
                  <a:lnTo>
                    <a:pt x="168" y="333"/>
                  </a:lnTo>
                  <a:lnTo>
                    <a:pt x="173" y="293"/>
                  </a:lnTo>
                  <a:lnTo>
                    <a:pt x="173" y="467"/>
                  </a:lnTo>
                  <a:lnTo>
                    <a:pt x="178" y="382"/>
                  </a:lnTo>
                  <a:lnTo>
                    <a:pt x="178" y="586"/>
                  </a:lnTo>
                  <a:lnTo>
                    <a:pt x="183" y="0"/>
                  </a:lnTo>
                  <a:lnTo>
                    <a:pt x="183" y="412"/>
                  </a:lnTo>
                  <a:lnTo>
                    <a:pt x="188" y="1311"/>
                  </a:lnTo>
                  <a:lnTo>
                    <a:pt x="188" y="1375"/>
                  </a:lnTo>
                  <a:lnTo>
                    <a:pt x="193" y="1465"/>
                  </a:lnTo>
                  <a:lnTo>
                    <a:pt x="193" y="1335"/>
                  </a:lnTo>
                  <a:lnTo>
                    <a:pt x="198" y="1211"/>
                  </a:lnTo>
                  <a:lnTo>
                    <a:pt x="198" y="1191"/>
                  </a:lnTo>
                  <a:lnTo>
                    <a:pt x="203" y="1440"/>
                  </a:lnTo>
                  <a:lnTo>
                    <a:pt x="203" y="1196"/>
                  </a:lnTo>
                  <a:lnTo>
                    <a:pt x="203" y="1206"/>
                  </a:lnTo>
                  <a:lnTo>
                    <a:pt x="208" y="1375"/>
                  </a:lnTo>
                  <a:lnTo>
                    <a:pt x="208" y="1147"/>
                  </a:lnTo>
                  <a:lnTo>
                    <a:pt x="213" y="1484"/>
                  </a:lnTo>
                  <a:lnTo>
                    <a:pt x="213" y="1201"/>
                  </a:lnTo>
                  <a:lnTo>
                    <a:pt x="218" y="1251"/>
                  </a:lnTo>
                  <a:lnTo>
                    <a:pt x="218" y="1182"/>
                  </a:lnTo>
                  <a:lnTo>
                    <a:pt x="223" y="1152"/>
                  </a:lnTo>
                  <a:lnTo>
                    <a:pt x="223" y="1286"/>
                  </a:lnTo>
                  <a:lnTo>
                    <a:pt x="228" y="1132"/>
                  </a:lnTo>
                  <a:lnTo>
                    <a:pt x="228" y="1430"/>
                  </a:lnTo>
                  <a:lnTo>
                    <a:pt x="228" y="1316"/>
                  </a:lnTo>
                  <a:lnTo>
                    <a:pt x="233" y="1420"/>
                  </a:lnTo>
                  <a:lnTo>
                    <a:pt x="233" y="1340"/>
                  </a:lnTo>
                  <a:lnTo>
                    <a:pt x="238" y="1003"/>
                  </a:lnTo>
                  <a:lnTo>
                    <a:pt x="238" y="1132"/>
                  </a:lnTo>
                  <a:lnTo>
                    <a:pt x="243" y="1107"/>
                  </a:lnTo>
                  <a:lnTo>
                    <a:pt x="243" y="1162"/>
                  </a:lnTo>
                  <a:lnTo>
                    <a:pt x="248" y="1340"/>
                  </a:lnTo>
                  <a:lnTo>
                    <a:pt x="248" y="1072"/>
                  </a:lnTo>
                  <a:lnTo>
                    <a:pt x="253" y="1276"/>
                  </a:lnTo>
                  <a:lnTo>
                    <a:pt x="253" y="1494"/>
                  </a:lnTo>
                  <a:lnTo>
                    <a:pt x="258" y="1206"/>
                  </a:lnTo>
                  <a:lnTo>
                    <a:pt x="258" y="1306"/>
                  </a:lnTo>
                  <a:lnTo>
                    <a:pt x="263" y="1231"/>
                  </a:lnTo>
                  <a:lnTo>
                    <a:pt x="263" y="1524"/>
                  </a:lnTo>
                  <a:lnTo>
                    <a:pt x="268" y="1410"/>
                  </a:lnTo>
                  <a:lnTo>
                    <a:pt x="268" y="1122"/>
                  </a:lnTo>
                  <a:lnTo>
                    <a:pt x="273" y="1137"/>
                  </a:lnTo>
                  <a:lnTo>
                    <a:pt x="273" y="1400"/>
                  </a:lnTo>
                  <a:lnTo>
                    <a:pt x="278" y="1226"/>
                  </a:lnTo>
                  <a:lnTo>
                    <a:pt x="278" y="1147"/>
                  </a:lnTo>
                  <a:lnTo>
                    <a:pt x="283" y="1306"/>
                  </a:lnTo>
                  <a:lnTo>
                    <a:pt x="283" y="1579"/>
                  </a:lnTo>
                  <a:lnTo>
                    <a:pt x="288" y="1271"/>
                  </a:lnTo>
                  <a:lnTo>
                    <a:pt x="288" y="1410"/>
                  </a:lnTo>
                  <a:lnTo>
                    <a:pt x="292" y="1241"/>
                  </a:lnTo>
                  <a:lnTo>
                    <a:pt x="292" y="1365"/>
                  </a:lnTo>
                  <a:lnTo>
                    <a:pt x="297" y="1330"/>
                  </a:lnTo>
                  <a:lnTo>
                    <a:pt x="297" y="1321"/>
                  </a:lnTo>
                  <a:lnTo>
                    <a:pt x="302" y="124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9" name="Freeform 171"/>
            <p:cNvSpPr>
              <a:spLocks/>
            </p:cNvSpPr>
            <p:nvPr/>
          </p:nvSpPr>
          <p:spPr bwMode="auto">
            <a:xfrm>
              <a:off x="7227888" y="3276598"/>
              <a:ext cx="473075" cy="1220788"/>
            </a:xfrm>
            <a:custGeom>
              <a:avLst/>
              <a:gdLst>
                <a:gd name="T0" fmla="*/ 0 w 298"/>
                <a:gd name="T1" fmla="*/ 417 h 769"/>
                <a:gd name="T2" fmla="*/ 10 w 298"/>
                <a:gd name="T3" fmla="*/ 437 h 769"/>
                <a:gd name="T4" fmla="*/ 15 w 298"/>
                <a:gd name="T5" fmla="*/ 665 h 769"/>
                <a:gd name="T6" fmla="*/ 25 w 298"/>
                <a:gd name="T7" fmla="*/ 645 h 769"/>
                <a:gd name="T8" fmla="*/ 30 w 298"/>
                <a:gd name="T9" fmla="*/ 283 h 769"/>
                <a:gd name="T10" fmla="*/ 35 w 298"/>
                <a:gd name="T11" fmla="*/ 561 h 769"/>
                <a:gd name="T12" fmla="*/ 45 w 298"/>
                <a:gd name="T13" fmla="*/ 615 h 769"/>
                <a:gd name="T14" fmla="*/ 50 w 298"/>
                <a:gd name="T15" fmla="*/ 476 h 769"/>
                <a:gd name="T16" fmla="*/ 60 w 298"/>
                <a:gd name="T17" fmla="*/ 357 h 769"/>
                <a:gd name="T18" fmla="*/ 65 w 298"/>
                <a:gd name="T19" fmla="*/ 397 h 769"/>
                <a:gd name="T20" fmla="*/ 70 w 298"/>
                <a:gd name="T21" fmla="*/ 357 h 769"/>
                <a:gd name="T22" fmla="*/ 80 w 298"/>
                <a:gd name="T23" fmla="*/ 342 h 769"/>
                <a:gd name="T24" fmla="*/ 85 w 298"/>
                <a:gd name="T25" fmla="*/ 323 h 769"/>
                <a:gd name="T26" fmla="*/ 95 w 298"/>
                <a:gd name="T27" fmla="*/ 467 h 769"/>
                <a:gd name="T28" fmla="*/ 100 w 298"/>
                <a:gd name="T29" fmla="*/ 288 h 769"/>
                <a:gd name="T30" fmla="*/ 110 w 298"/>
                <a:gd name="T31" fmla="*/ 541 h 769"/>
                <a:gd name="T32" fmla="*/ 115 w 298"/>
                <a:gd name="T33" fmla="*/ 531 h 769"/>
                <a:gd name="T34" fmla="*/ 120 w 298"/>
                <a:gd name="T35" fmla="*/ 437 h 769"/>
                <a:gd name="T36" fmla="*/ 129 w 298"/>
                <a:gd name="T37" fmla="*/ 511 h 769"/>
                <a:gd name="T38" fmla="*/ 134 w 298"/>
                <a:gd name="T39" fmla="*/ 511 h 769"/>
                <a:gd name="T40" fmla="*/ 144 w 298"/>
                <a:gd name="T41" fmla="*/ 427 h 769"/>
                <a:gd name="T42" fmla="*/ 149 w 298"/>
                <a:gd name="T43" fmla="*/ 536 h 769"/>
                <a:gd name="T44" fmla="*/ 159 w 298"/>
                <a:gd name="T45" fmla="*/ 332 h 769"/>
                <a:gd name="T46" fmla="*/ 164 w 298"/>
                <a:gd name="T47" fmla="*/ 427 h 769"/>
                <a:gd name="T48" fmla="*/ 174 w 298"/>
                <a:gd name="T49" fmla="*/ 387 h 769"/>
                <a:gd name="T50" fmla="*/ 179 w 298"/>
                <a:gd name="T51" fmla="*/ 412 h 769"/>
                <a:gd name="T52" fmla="*/ 189 w 298"/>
                <a:gd name="T53" fmla="*/ 447 h 769"/>
                <a:gd name="T54" fmla="*/ 194 w 298"/>
                <a:gd name="T55" fmla="*/ 169 h 769"/>
                <a:gd name="T56" fmla="*/ 199 w 298"/>
                <a:gd name="T57" fmla="*/ 516 h 769"/>
                <a:gd name="T58" fmla="*/ 209 w 298"/>
                <a:gd name="T59" fmla="*/ 447 h 769"/>
                <a:gd name="T60" fmla="*/ 214 w 298"/>
                <a:gd name="T61" fmla="*/ 377 h 769"/>
                <a:gd name="T62" fmla="*/ 219 w 298"/>
                <a:gd name="T63" fmla="*/ 114 h 769"/>
                <a:gd name="T64" fmla="*/ 229 w 298"/>
                <a:gd name="T65" fmla="*/ 372 h 769"/>
                <a:gd name="T66" fmla="*/ 234 w 298"/>
                <a:gd name="T67" fmla="*/ 586 h 769"/>
                <a:gd name="T68" fmla="*/ 244 w 298"/>
                <a:gd name="T69" fmla="*/ 571 h 769"/>
                <a:gd name="T70" fmla="*/ 249 w 298"/>
                <a:gd name="T71" fmla="*/ 337 h 769"/>
                <a:gd name="T72" fmla="*/ 259 w 298"/>
                <a:gd name="T73" fmla="*/ 213 h 769"/>
                <a:gd name="T74" fmla="*/ 269 w 298"/>
                <a:gd name="T75" fmla="*/ 457 h 769"/>
                <a:gd name="T76" fmla="*/ 273 w 298"/>
                <a:gd name="T77" fmla="*/ 114 h 769"/>
                <a:gd name="T78" fmla="*/ 278 w 298"/>
                <a:gd name="T79" fmla="*/ 357 h 769"/>
                <a:gd name="T80" fmla="*/ 288 w 298"/>
                <a:gd name="T81" fmla="*/ 591 h 769"/>
                <a:gd name="T82" fmla="*/ 293 w 298"/>
                <a:gd name="T83" fmla="*/ 556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769">
                  <a:moveTo>
                    <a:pt x="0" y="387"/>
                  </a:moveTo>
                  <a:lnTo>
                    <a:pt x="0" y="179"/>
                  </a:lnTo>
                  <a:lnTo>
                    <a:pt x="0" y="417"/>
                  </a:lnTo>
                  <a:lnTo>
                    <a:pt x="5" y="298"/>
                  </a:lnTo>
                  <a:lnTo>
                    <a:pt x="5" y="432"/>
                  </a:lnTo>
                  <a:lnTo>
                    <a:pt x="10" y="437"/>
                  </a:lnTo>
                  <a:lnTo>
                    <a:pt x="10" y="511"/>
                  </a:lnTo>
                  <a:lnTo>
                    <a:pt x="15" y="332"/>
                  </a:lnTo>
                  <a:lnTo>
                    <a:pt x="15" y="665"/>
                  </a:lnTo>
                  <a:lnTo>
                    <a:pt x="20" y="437"/>
                  </a:lnTo>
                  <a:lnTo>
                    <a:pt x="20" y="69"/>
                  </a:lnTo>
                  <a:lnTo>
                    <a:pt x="25" y="645"/>
                  </a:lnTo>
                  <a:lnTo>
                    <a:pt x="25" y="303"/>
                  </a:lnTo>
                  <a:lnTo>
                    <a:pt x="25" y="387"/>
                  </a:lnTo>
                  <a:lnTo>
                    <a:pt x="30" y="283"/>
                  </a:lnTo>
                  <a:lnTo>
                    <a:pt x="30" y="372"/>
                  </a:lnTo>
                  <a:lnTo>
                    <a:pt x="35" y="437"/>
                  </a:lnTo>
                  <a:lnTo>
                    <a:pt x="35" y="561"/>
                  </a:lnTo>
                  <a:lnTo>
                    <a:pt x="40" y="546"/>
                  </a:lnTo>
                  <a:lnTo>
                    <a:pt x="40" y="352"/>
                  </a:lnTo>
                  <a:lnTo>
                    <a:pt x="45" y="615"/>
                  </a:lnTo>
                  <a:lnTo>
                    <a:pt x="45" y="313"/>
                  </a:lnTo>
                  <a:lnTo>
                    <a:pt x="50" y="566"/>
                  </a:lnTo>
                  <a:lnTo>
                    <a:pt x="50" y="476"/>
                  </a:lnTo>
                  <a:lnTo>
                    <a:pt x="55" y="521"/>
                  </a:lnTo>
                  <a:lnTo>
                    <a:pt x="55" y="615"/>
                  </a:lnTo>
                  <a:lnTo>
                    <a:pt x="60" y="357"/>
                  </a:lnTo>
                  <a:lnTo>
                    <a:pt x="60" y="337"/>
                  </a:lnTo>
                  <a:lnTo>
                    <a:pt x="65" y="313"/>
                  </a:lnTo>
                  <a:lnTo>
                    <a:pt x="65" y="397"/>
                  </a:lnTo>
                  <a:lnTo>
                    <a:pt x="70" y="392"/>
                  </a:lnTo>
                  <a:lnTo>
                    <a:pt x="70" y="486"/>
                  </a:lnTo>
                  <a:lnTo>
                    <a:pt x="70" y="357"/>
                  </a:lnTo>
                  <a:lnTo>
                    <a:pt x="75" y="521"/>
                  </a:lnTo>
                  <a:lnTo>
                    <a:pt x="75" y="278"/>
                  </a:lnTo>
                  <a:lnTo>
                    <a:pt x="80" y="342"/>
                  </a:lnTo>
                  <a:lnTo>
                    <a:pt x="80" y="288"/>
                  </a:lnTo>
                  <a:lnTo>
                    <a:pt x="85" y="337"/>
                  </a:lnTo>
                  <a:lnTo>
                    <a:pt x="85" y="323"/>
                  </a:lnTo>
                  <a:lnTo>
                    <a:pt x="90" y="472"/>
                  </a:lnTo>
                  <a:lnTo>
                    <a:pt x="90" y="332"/>
                  </a:lnTo>
                  <a:lnTo>
                    <a:pt x="95" y="467"/>
                  </a:lnTo>
                  <a:lnTo>
                    <a:pt x="95" y="541"/>
                  </a:lnTo>
                  <a:lnTo>
                    <a:pt x="100" y="382"/>
                  </a:lnTo>
                  <a:lnTo>
                    <a:pt x="100" y="288"/>
                  </a:lnTo>
                  <a:lnTo>
                    <a:pt x="105" y="462"/>
                  </a:lnTo>
                  <a:lnTo>
                    <a:pt x="105" y="332"/>
                  </a:lnTo>
                  <a:lnTo>
                    <a:pt x="110" y="541"/>
                  </a:lnTo>
                  <a:lnTo>
                    <a:pt x="110" y="457"/>
                  </a:lnTo>
                  <a:lnTo>
                    <a:pt x="115" y="481"/>
                  </a:lnTo>
                  <a:lnTo>
                    <a:pt x="115" y="531"/>
                  </a:lnTo>
                  <a:lnTo>
                    <a:pt x="120" y="427"/>
                  </a:lnTo>
                  <a:lnTo>
                    <a:pt x="120" y="511"/>
                  </a:lnTo>
                  <a:lnTo>
                    <a:pt x="120" y="437"/>
                  </a:lnTo>
                  <a:lnTo>
                    <a:pt x="125" y="352"/>
                  </a:lnTo>
                  <a:lnTo>
                    <a:pt x="125" y="407"/>
                  </a:lnTo>
                  <a:lnTo>
                    <a:pt x="129" y="511"/>
                  </a:lnTo>
                  <a:lnTo>
                    <a:pt x="129" y="611"/>
                  </a:lnTo>
                  <a:lnTo>
                    <a:pt x="134" y="169"/>
                  </a:lnTo>
                  <a:lnTo>
                    <a:pt x="134" y="511"/>
                  </a:lnTo>
                  <a:lnTo>
                    <a:pt x="139" y="660"/>
                  </a:lnTo>
                  <a:lnTo>
                    <a:pt x="139" y="298"/>
                  </a:lnTo>
                  <a:lnTo>
                    <a:pt x="144" y="427"/>
                  </a:lnTo>
                  <a:lnTo>
                    <a:pt x="144" y="571"/>
                  </a:lnTo>
                  <a:lnTo>
                    <a:pt x="149" y="695"/>
                  </a:lnTo>
                  <a:lnTo>
                    <a:pt x="149" y="536"/>
                  </a:lnTo>
                  <a:lnTo>
                    <a:pt x="154" y="273"/>
                  </a:lnTo>
                  <a:lnTo>
                    <a:pt x="154" y="377"/>
                  </a:lnTo>
                  <a:lnTo>
                    <a:pt x="159" y="332"/>
                  </a:lnTo>
                  <a:lnTo>
                    <a:pt x="159" y="660"/>
                  </a:lnTo>
                  <a:lnTo>
                    <a:pt x="164" y="531"/>
                  </a:lnTo>
                  <a:lnTo>
                    <a:pt x="164" y="427"/>
                  </a:lnTo>
                  <a:lnTo>
                    <a:pt x="169" y="392"/>
                  </a:lnTo>
                  <a:lnTo>
                    <a:pt x="169" y="228"/>
                  </a:lnTo>
                  <a:lnTo>
                    <a:pt x="174" y="387"/>
                  </a:lnTo>
                  <a:lnTo>
                    <a:pt x="174" y="412"/>
                  </a:lnTo>
                  <a:lnTo>
                    <a:pt x="179" y="486"/>
                  </a:lnTo>
                  <a:lnTo>
                    <a:pt x="179" y="412"/>
                  </a:lnTo>
                  <a:lnTo>
                    <a:pt x="184" y="467"/>
                  </a:lnTo>
                  <a:lnTo>
                    <a:pt x="184" y="680"/>
                  </a:lnTo>
                  <a:lnTo>
                    <a:pt x="189" y="447"/>
                  </a:lnTo>
                  <a:lnTo>
                    <a:pt x="189" y="467"/>
                  </a:lnTo>
                  <a:lnTo>
                    <a:pt x="194" y="382"/>
                  </a:lnTo>
                  <a:lnTo>
                    <a:pt x="194" y="169"/>
                  </a:lnTo>
                  <a:lnTo>
                    <a:pt x="194" y="467"/>
                  </a:lnTo>
                  <a:lnTo>
                    <a:pt x="199" y="591"/>
                  </a:lnTo>
                  <a:lnTo>
                    <a:pt x="199" y="516"/>
                  </a:lnTo>
                  <a:lnTo>
                    <a:pt x="204" y="536"/>
                  </a:lnTo>
                  <a:lnTo>
                    <a:pt x="204" y="472"/>
                  </a:lnTo>
                  <a:lnTo>
                    <a:pt x="209" y="447"/>
                  </a:lnTo>
                  <a:lnTo>
                    <a:pt x="209" y="298"/>
                  </a:lnTo>
                  <a:lnTo>
                    <a:pt x="214" y="486"/>
                  </a:lnTo>
                  <a:lnTo>
                    <a:pt x="214" y="377"/>
                  </a:lnTo>
                  <a:lnTo>
                    <a:pt x="219" y="203"/>
                  </a:lnTo>
                  <a:lnTo>
                    <a:pt x="219" y="591"/>
                  </a:lnTo>
                  <a:lnTo>
                    <a:pt x="219" y="114"/>
                  </a:lnTo>
                  <a:lnTo>
                    <a:pt x="224" y="308"/>
                  </a:lnTo>
                  <a:lnTo>
                    <a:pt x="224" y="491"/>
                  </a:lnTo>
                  <a:lnTo>
                    <a:pt x="229" y="372"/>
                  </a:lnTo>
                  <a:lnTo>
                    <a:pt x="229" y="769"/>
                  </a:lnTo>
                  <a:lnTo>
                    <a:pt x="234" y="576"/>
                  </a:lnTo>
                  <a:lnTo>
                    <a:pt x="234" y="586"/>
                  </a:lnTo>
                  <a:lnTo>
                    <a:pt x="239" y="367"/>
                  </a:lnTo>
                  <a:lnTo>
                    <a:pt x="239" y="467"/>
                  </a:lnTo>
                  <a:lnTo>
                    <a:pt x="244" y="571"/>
                  </a:lnTo>
                  <a:lnTo>
                    <a:pt x="244" y="104"/>
                  </a:lnTo>
                  <a:lnTo>
                    <a:pt x="249" y="273"/>
                  </a:lnTo>
                  <a:lnTo>
                    <a:pt x="249" y="337"/>
                  </a:lnTo>
                  <a:lnTo>
                    <a:pt x="254" y="442"/>
                  </a:lnTo>
                  <a:lnTo>
                    <a:pt x="259" y="362"/>
                  </a:lnTo>
                  <a:lnTo>
                    <a:pt x="259" y="213"/>
                  </a:lnTo>
                  <a:lnTo>
                    <a:pt x="264" y="0"/>
                  </a:lnTo>
                  <a:lnTo>
                    <a:pt x="264" y="288"/>
                  </a:lnTo>
                  <a:lnTo>
                    <a:pt x="269" y="457"/>
                  </a:lnTo>
                  <a:lnTo>
                    <a:pt x="269" y="109"/>
                  </a:lnTo>
                  <a:lnTo>
                    <a:pt x="269" y="447"/>
                  </a:lnTo>
                  <a:lnTo>
                    <a:pt x="273" y="114"/>
                  </a:lnTo>
                  <a:lnTo>
                    <a:pt x="273" y="253"/>
                  </a:lnTo>
                  <a:lnTo>
                    <a:pt x="278" y="323"/>
                  </a:lnTo>
                  <a:lnTo>
                    <a:pt x="278" y="357"/>
                  </a:lnTo>
                  <a:lnTo>
                    <a:pt x="283" y="581"/>
                  </a:lnTo>
                  <a:lnTo>
                    <a:pt x="283" y="288"/>
                  </a:lnTo>
                  <a:lnTo>
                    <a:pt x="288" y="591"/>
                  </a:lnTo>
                  <a:lnTo>
                    <a:pt x="288" y="318"/>
                  </a:lnTo>
                  <a:lnTo>
                    <a:pt x="293" y="486"/>
                  </a:lnTo>
                  <a:lnTo>
                    <a:pt x="293" y="556"/>
                  </a:lnTo>
                  <a:lnTo>
                    <a:pt x="293" y="342"/>
                  </a:lnTo>
                  <a:lnTo>
                    <a:pt x="298" y="33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0" name="Freeform 172"/>
            <p:cNvSpPr>
              <a:spLocks/>
            </p:cNvSpPr>
            <p:nvPr/>
          </p:nvSpPr>
          <p:spPr bwMode="auto">
            <a:xfrm>
              <a:off x="7700963" y="3465511"/>
              <a:ext cx="473075" cy="1047750"/>
            </a:xfrm>
            <a:custGeom>
              <a:avLst/>
              <a:gdLst>
                <a:gd name="T0" fmla="*/ 5 w 298"/>
                <a:gd name="T1" fmla="*/ 318 h 660"/>
                <a:gd name="T2" fmla="*/ 10 w 298"/>
                <a:gd name="T3" fmla="*/ 238 h 660"/>
                <a:gd name="T4" fmla="*/ 20 w 298"/>
                <a:gd name="T5" fmla="*/ 546 h 660"/>
                <a:gd name="T6" fmla="*/ 25 w 298"/>
                <a:gd name="T7" fmla="*/ 263 h 660"/>
                <a:gd name="T8" fmla="*/ 30 w 298"/>
                <a:gd name="T9" fmla="*/ 392 h 660"/>
                <a:gd name="T10" fmla="*/ 40 w 298"/>
                <a:gd name="T11" fmla="*/ 283 h 660"/>
                <a:gd name="T12" fmla="*/ 45 w 298"/>
                <a:gd name="T13" fmla="*/ 288 h 660"/>
                <a:gd name="T14" fmla="*/ 55 w 298"/>
                <a:gd name="T15" fmla="*/ 457 h 660"/>
                <a:gd name="T16" fmla="*/ 60 w 298"/>
                <a:gd name="T17" fmla="*/ 412 h 660"/>
                <a:gd name="T18" fmla="*/ 65 w 298"/>
                <a:gd name="T19" fmla="*/ 94 h 660"/>
                <a:gd name="T20" fmla="*/ 75 w 298"/>
                <a:gd name="T21" fmla="*/ 278 h 660"/>
                <a:gd name="T22" fmla="*/ 80 w 298"/>
                <a:gd name="T23" fmla="*/ 233 h 660"/>
                <a:gd name="T24" fmla="*/ 90 w 298"/>
                <a:gd name="T25" fmla="*/ 387 h 660"/>
                <a:gd name="T26" fmla="*/ 95 w 298"/>
                <a:gd name="T27" fmla="*/ 303 h 660"/>
                <a:gd name="T28" fmla="*/ 100 w 298"/>
                <a:gd name="T29" fmla="*/ 338 h 660"/>
                <a:gd name="T30" fmla="*/ 110 w 298"/>
                <a:gd name="T31" fmla="*/ 511 h 660"/>
                <a:gd name="T32" fmla="*/ 115 w 298"/>
                <a:gd name="T33" fmla="*/ 402 h 660"/>
                <a:gd name="T34" fmla="*/ 119 w 298"/>
                <a:gd name="T35" fmla="*/ 278 h 660"/>
                <a:gd name="T36" fmla="*/ 129 w 298"/>
                <a:gd name="T37" fmla="*/ 333 h 660"/>
                <a:gd name="T38" fmla="*/ 139 w 298"/>
                <a:gd name="T39" fmla="*/ 124 h 660"/>
                <a:gd name="T40" fmla="*/ 144 w 298"/>
                <a:gd name="T41" fmla="*/ 55 h 660"/>
                <a:gd name="T42" fmla="*/ 149 w 298"/>
                <a:gd name="T43" fmla="*/ 174 h 660"/>
                <a:gd name="T44" fmla="*/ 159 w 298"/>
                <a:gd name="T45" fmla="*/ 139 h 660"/>
                <a:gd name="T46" fmla="*/ 164 w 298"/>
                <a:gd name="T47" fmla="*/ 377 h 660"/>
                <a:gd name="T48" fmla="*/ 174 w 298"/>
                <a:gd name="T49" fmla="*/ 353 h 660"/>
                <a:gd name="T50" fmla="*/ 179 w 298"/>
                <a:gd name="T51" fmla="*/ 531 h 660"/>
                <a:gd name="T52" fmla="*/ 189 w 298"/>
                <a:gd name="T53" fmla="*/ 283 h 660"/>
                <a:gd name="T54" fmla="*/ 194 w 298"/>
                <a:gd name="T55" fmla="*/ 253 h 660"/>
                <a:gd name="T56" fmla="*/ 199 w 298"/>
                <a:gd name="T57" fmla="*/ 263 h 660"/>
                <a:gd name="T58" fmla="*/ 209 w 298"/>
                <a:gd name="T59" fmla="*/ 273 h 660"/>
                <a:gd name="T60" fmla="*/ 214 w 298"/>
                <a:gd name="T61" fmla="*/ 343 h 660"/>
                <a:gd name="T62" fmla="*/ 219 w 298"/>
                <a:gd name="T63" fmla="*/ 660 h 660"/>
                <a:gd name="T64" fmla="*/ 229 w 298"/>
                <a:gd name="T65" fmla="*/ 343 h 660"/>
                <a:gd name="T66" fmla="*/ 234 w 298"/>
                <a:gd name="T67" fmla="*/ 174 h 660"/>
                <a:gd name="T68" fmla="*/ 244 w 298"/>
                <a:gd name="T69" fmla="*/ 357 h 660"/>
                <a:gd name="T70" fmla="*/ 249 w 298"/>
                <a:gd name="T71" fmla="*/ 392 h 660"/>
                <a:gd name="T72" fmla="*/ 258 w 298"/>
                <a:gd name="T73" fmla="*/ 109 h 660"/>
                <a:gd name="T74" fmla="*/ 263 w 298"/>
                <a:gd name="T75" fmla="*/ 253 h 660"/>
                <a:gd name="T76" fmla="*/ 273 w 298"/>
                <a:gd name="T77" fmla="*/ 154 h 660"/>
                <a:gd name="T78" fmla="*/ 278 w 298"/>
                <a:gd name="T79" fmla="*/ 253 h 660"/>
                <a:gd name="T80" fmla="*/ 288 w 298"/>
                <a:gd name="T81" fmla="*/ 452 h 660"/>
                <a:gd name="T82" fmla="*/ 293 w 298"/>
                <a:gd name="T83" fmla="*/ 328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660">
                  <a:moveTo>
                    <a:pt x="0" y="213"/>
                  </a:moveTo>
                  <a:lnTo>
                    <a:pt x="0" y="209"/>
                  </a:lnTo>
                  <a:lnTo>
                    <a:pt x="5" y="318"/>
                  </a:lnTo>
                  <a:lnTo>
                    <a:pt x="5" y="159"/>
                  </a:lnTo>
                  <a:lnTo>
                    <a:pt x="10" y="184"/>
                  </a:lnTo>
                  <a:lnTo>
                    <a:pt x="10" y="238"/>
                  </a:lnTo>
                  <a:lnTo>
                    <a:pt x="15" y="447"/>
                  </a:lnTo>
                  <a:lnTo>
                    <a:pt x="15" y="298"/>
                  </a:lnTo>
                  <a:lnTo>
                    <a:pt x="20" y="546"/>
                  </a:lnTo>
                  <a:lnTo>
                    <a:pt x="20" y="99"/>
                  </a:lnTo>
                  <a:lnTo>
                    <a:pt x="20" y="169"/>
                  </a:lnTo>
                  <a:lnTo>
                    <a:pt x="25" y="263"/>
                  </a:lnTo>
                  <a:lnTo>
                    <a:pt x="25" y="362"/>
                  </a:lnTo>
                  <a:lnTo>
                    <a:pt x="30" y="213"/>
                  </a:lnTo>
                  <a:lnTo>
                    <a:pt x="30" y="392"/>
                  </a:lnTo>
                  <a:lnTo>
                    <a:pt x="35" y="273"/>
                  </a:lnTo>
                  <a:lnTo>
                    <a:pt x="35" y="268"/>
                  </a:lnTo>
                  <a:lnTo>
                    <a:pt x="40" y="283"/>
                  </a:lnTo>
                  <a:lnTo>
                    <a:pt x="40" y="169"/>
                  </a:lnTo>
                  <a:lnTo>
                    <a:pt x="45" y="343"/>
                  </a:lnTo>
                  <a:lnTo>
                    <a:pt x="45" y="288"/>
                  </a:lnTo>
                  <a:lnTo>
                    <a:pt x="50" y="154"/>
                  </a:lnTo>
                  <a:lnTo>
                    <a:pt x="50" y="109"/>
                  </a:lnTo>
                  <a:lnTo>
                    <a:pt x="55" y="457"/>
                  </a:lnTo>
                  <a:lnTo>
                    <a:pt x="55" y="367"/>
                  </a:lnTo>
                  <a:lnTo>
                    <a:pt x="60" y="323"/>
                  </a:lnTo>
                  <a:lnTo>
                    <a:pt x="60" y="412"/>
                  </a:lnTo>
                  <a:lnTo>
                    <a:pt x="65" y="94"/>
                  </a:lnTo>
                  <a:lnTo>
                    <a:pt x="65" y="278"/>
                  </a:lnTo>
                  <a:lnTo>
                    <a:pt x="65" y="94"/>
                  </a:lnTo>
                  <a:lnTo>
                    <a:pt x="70" y="238"/>
                  </a:lnTo>
                  <a:lnTo>
                    <a:pt x="70" y="328"/>
                  </a:lnTo>
                  <a:lnTo>
                    <a:pt x="75" y="278"/>
                  </a:lnTo>
                  <a:lnTo>
                    <a:pt x="75" y="74"/>
                  </a:lnTo>
                  <a:lnTo>
                    <a:pt x="80" y="506"/>
                  </a:lnTo>
                  <a:lnTo>
                    <a:pt x="80" y="233"/>
                  </a:lnTo>
                  <a:lnTo>
                    <a:pt x="85" y="293"/>
                  </a:lnTo>
                  <a:lnTo>
                    <a:pt x="85" y="442"/>
                  </a:lnTo>
                  <a:lnTo>
                    <a:pt x="90" y="387"/>
                  </a:lnTo>
                  <a:lnTo>
                    <a:pt x="90" y="189"/>
                  </a:lnTo>
                  <a:lnTo>
                    <a:pt x="90" y="209"/>
                  </a:lnTo>
                  <a:lnTo>
                    <a:pt x="95" y="303"/>
                  </a:lnTo>
                  <a:lnTo>
                    <a:pt x="95" y="204"/>
                  </a:lnTo>
                  <a:lnTo>
                    <a:pt x="100" y="273"/>
                  </a:lnTo>
                  <a:lnTo>
                    <a:pt x="100" y="338"/>
                  </a:lnTo>
                  <a:lnTo>
                    <a:pt x="105" y="228"/>
                  </a:lnTo>
                  <a:lnTo>
                    <a:pt x="105" y="397"/>
                  </a:lnTo>
                  <a:lnTo>
                    <a:pt x="110" y="511"/>
                  </a:lnTo>
                  <a:lnTo>
                    <a:pt x="110" y="0"/>
                  </a:lnTo>
                  <a:lnTo>
                    <a:pt x="115" y="362"/>
                  </a:lnTo>
                  <a:lnTo>
                    <a:pt x="115" y="402"/>
                  </a:lnTo>
                  <a:lnTo>
                    <a:pt x="115" y="139"/>
                  </a:lnTo>
                  <a:lnTo>
                    <a:pt x="119" y="164"/>
                  </a:lnTo>
                  <a:lnTo>
                    <a:pt x="119" y="278"/>
                  </a:lnTo>
                  <a:lnTo>
                    <a:pt x="124" y="129"/>
                  </a:lnTo>
                  <a:lnTo>
                    <a:pt x="124" y="333"/>
                  </a:lnTo>
                  <a:lnTo>
                    <a:pt x="129" y="333"/>
                  </a:lnTo>
                  <a:lnTo>
                    <a:pt x="129" y="323"/>
                  </a:lnTo>
                  <a:lnTo>
                    <a:pt x="134" y="382"/>
                  </a:lnTo>
                  <a:lnTo>
                    <a:pt x="139" y="124"/>
                  </a:lnTo>
                  <a:lnTo>
                    <a:pt x="139" y="293"/>
                  </a:lnTo>
                  <a:lnTo>
                    <a:pt x="139" y="263"/>
                  </a:lnTo>
                  <a:lnTo>
                    <a:pt x="144" y="55"/>
                  </a:lnTo>
                  <a:lnTo>
                    <a:pt x="144" y="154"/>
                  </a:lnTo>
                  <a:lnTo>
                    <a:pt x="149" y="611"/>
                  </a:lnTo>
                  <a:lnTo>
                    <a:pt x="149" y="174"/>
                  </a:lnTo>
                  <a:lnTo>
                    <a:pt x="154" y="382"/>
                  </a:lnTo>
                  <a:lnTo>
                    <a:pt x="154" y="268"/>
                  </a:lnTo>
                  <a:lnTo>
                    <a:pt x="159" y="139"/>
                  </a:lnTo>
                  <a:lnTo>
                    <a:pt x="159" y="199"/>
                  </a:lnTo>
                  <a:lnTo>
                    <a:pt x="164" y="392"/>
                  </a:lnTo>
                  <a:lnTo>
                    <a:pt x="164" y="377"/>
                  </a:lnTo>
                  <a:lnTo>
                    <a:pt x="169" y="184"/>
                  </a:lnTo>
                  <a:lnTo>
                    <a:pt x="169" y="174"/>
                  </a:lnTo>
                  <a:lnTo>
                    <a:pt x="174" y="353"/>
                  </a:lnTo>
                  <a:lnTo>
                    <a:pt x="174" y="149"/>
                  </a:lnTo>
                  <a:lnTo>
                    <a:pt x="179" y="179"/>
                  </a:lnTo>
                  <a:lnTo>
                    <a:pt x="179" y="531"/>
                  </a:lnTo>
                  <a:lnTo>
                    <a:pt x="184" y="313"/>
                  </a:lnTo>
                  <a:lnTo>
                    <a:pt x="184" y="318"/>
                  </a:lnTo>
                  <a:lnTo>
                    <a:pt x="189" y="283"/>
                  </a:lnTo>
                  <a:lnTo>
                    <a:pt x="189" y="243"/>
                  </a:lnTo>
                  <a:lnTo>
                    <a:pt x="189" y="288"/>
                  </a:lnTo>
                  <a:lnTo>
                    <a:pt x="194" y="253"/>
                  </a:lnTo>
                  <a:lnTo>
                    <a:pt x="194" y="432"/>
                  </a:lnTo>
                  <a:lnTo>
                    <a:pt x="199" y="323"/>
                  </a:lnTo>
                  <a:lnTo>
                    <a:pt x="199" y="263"/>
                  </a:lnTo>
                  <a:lnTo>
                    <a:pt x="204" y="174"/>
                  </a:lnTo>
                  <a:lnTo>
                    <a:pt x="204" y="258"/>
                  </a:lnTo>
                  <a:lnTo>
                    <a:pt x="209" y="273"/>
                  </a:lnTo>
                  <a:lnTo>
                    <a:pt x="209" y="79"/>
                  </a:lnTo>
                  <a:lnTo>
                    <a:pt x="214" y="273"/>
                  </a:lnTo>
                  <a:lnTo>
                    <a:pt x="214" y="343"/>
                  </a:lnTo>
                  <a:lnTo>
                    <a:pt x="214" y="199"/>
                  </a:lnTo>
                  <a:lnTo>
                    <a:pt x="219" y="258"/>
                  </a:lnTo>
                  <a:lnTo>
                    <a:pt x="219" y="660"/>
                  </a:lnTo>
                  <a:lnTo>
                    <a:pt x="224" y="288"/>
                  </a:lnTo>
                  <a:lnTo>
                    <a:pt x="224" y="169"/>
                  </a:lnTo>
                  <a:lnTo>
                    <a:pt x="229" y="343"/>
                  </a:lnTo>
                  <a:lnTo>
                    <a:pt x="229" y="288"/>
                  </a:lnTo>
                  <a:lnTo>
                    <a:pt x="234" y="377"/>
                  </a:lnTo>
                  <a:lnTo>
                    <a:pt x="234" y="174"/>
                  </a:lnTo>
                  <a:lnTo>
                    <a:pt x="239" y="338"/>
                  </a:lnTo>
                  <a:lnTo>
                    <a:pt x="239" y="79"/>
                  </a:lnTo>
                  <a:lnTo>
                    <a:pt x="244" y="357"/>
                  </a:lnTo>
                  <a:lnTo>
                    <a:pt x="244" y="233"/>
                  </a:lnTo>
                  <a:lnTo>
                    <a:pt x="249" y="228"/>
                  </a:lnTo>
                  <a:lnTo>
                    <a:pt x="249" y="392"/>
                  </a:lnTo>
                  <a:lnTo>
                    <a:pt x="254" y="273"/>
                  </a:lnTo>
                  <a:lnTo>
                    <a:pt x="254" y="313"/>
                  </a:lnTo>
                  <a:lnTo>
                    <a:pt x="258" y="109"/>
                  </a:lnTo>
                  <a:lnTo>
                    <a:pt x="258" y="308"/>
                  </a:lnTo>
                  <a:lnTo>
                    <a:pt x="263" y="506"/>
                  </a:lnTo>
                  <a:lnTo>
                    <a:pt x="263" y="253"/>
                  </a:lnTo>
                  <a:lnTo>
                    <a:pt x="268" y="139"/>
                  </a:lnTo>
                  <a:lnTo>
                    <a:pt x="268" y="501"/>
                  </a:lnTo>
                  <a:lnTo>
                    <a:pt x="273" y="154"/>
                  </a:lnTo>
                  <a:lnTo>
                    <a:pt x="273" y="348"/>
                  </a:lnTo>
                  <a:lnTo>
                    <a:pt x="278" y="119"/>
                  </a:lnTo>
                  <a:lnTo>
                    <a:pt x="278" y="253"/>
                  </a:lnTo>
                  <a:lnTo>
                    <a:pt x="283" y="487"/>
                  </a:lnTo>
                  <a:lnTo>
                    <a:pt x="283" y="432"/>
                  </a:lnTo>
                  <a:lnTo>
                    <a:pt x="288" y="452"/>
                  </a:lnTo>
                  <a:lnTo>
                    <a:pt x="288" y="611"/>
                  </a:lnTo>
                  <a:lnTo>
                    <a:pt x="288" y="238"/>
                  </a:lnTo>
                  <a:lnTo>
                    <a:pt x="293" y="328"/>
                  </a:lnTo>
                  <a:lnTo>
                    <a:pt x="293" y="586"/>
                  </a:lnTo>
                  <a:lnTo>
                    <a:pt x="298" y="34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1" name="Freeform 173"/>
            <p:cNvSpPr>
              <a:spLocks/>
            </p:cNvSpPr>
            <p:nvPr/>
          </p:nvSpPr>
          <p:spPr bwMode="auto">
            <a:xfrm>
              <a:off x="8174038" y="3560761"/>
              <a:ext cx="260350" cy="842963"/>
            </a:xfrm>
            <a:custGeom>
              <a:avLst/>
              <a:gdLst>
                <a:gd name="T0" fmla="*/ 0 w 164"/>
                <a:gd name="T1" fmla="*/ 59 h 531"/>
                <a:gd name="T2" fmla="*/ 5 w 164"/>
                <a:gd name="T3" fmla="*/ 471 h 531"/>
                <a:gd name="T4" fmla="*/ 10 w 164"/>
                <a:gd name="T5" fmla="*/ 387 h 531"/>
                <a:gd name="T6" fmla="*/ 15 w 164"/>
                <a:gd name="T7" fmla="*/ 79 h 531"/>
                <a:gd name="T8" fmla="*/ 20 w 164"/>
                <a:gd name="T9" fmla="*/ 114 h 531"/>
                <a:gd name="T10" fmla="*/ 25 w 164"/>
                <a:gd name="T11" fmla="*/ 258 h 531"/>
                <a:gd name="T12" fmla="*/ 30 w 164"/>
                <a:gd name="T13" fmla="*/ 94 h 531"/>
                <a:gd name="T14" fmla="*/ 35 w 164"/>
                <a:gd name="T15" fmla="*/ 402 h 531"/>
                <a:gd name="T16" fmla="*/ 40 w 164"/>
                <a:gd name="T17" fmla="*/ 337 h 531"/>
                <a:gd name="T18" fmla="*/ 45 w 164"/>
                <a:gd name="T19" fmla="*/ 213 h 531"/>
                <a:gd name="T20" fmla="*/ 50 w 164"/>
                <a:gd name="T21" fmla="*/ 183 h 531"/>
                <a:gd name="T22" fmla="*/ 55 w 164"/>
                <a:gd name="T23" fmla="*/ 44 h 531"/>
                <a:gd name="T24" fmla="*/ 60 w 164"/>
                <a:gd name="T25" fmla="*/ 417 h 531"/>
                <a:gd name="T26" fmla="*/ 60 w 164"/>
                <a:gd name="T27" fmla="*/ 203 h 531"/>
                <a:gd name="T28" fmla="*/ 65 w 164"/>
                <a:gd name="T29" fmla="*/ 352 h 531"/>
                <a:gd name="T30" fmla="*/ 70 w 164"/>
                <a:gd name="T31" fmla="*/ 268 h 531"/>
                <a:gd name="T32" fmla="*/ 75 w 164"/>
                <a:gd name="T33" fmla="*/ 322 h 531"/>
                <a:gd name="T34" fmla="*/ 85 w 164"/>
                <a:gd name="T35" fmla="*/ 297 h 531"/>
                <a:gd name="T36" fmla="*/ 85 w 164"/>
                <a:gd name="T37" fmla="*/ 312 h 531"/>
                <a:gd name="T38" fmla="*/ 90 w 164"/>
                <a:gd name="T39" fmla="*/ 312 h 531"/>
                <a:gd name="T40" fmla="*/ 95 w 164"/>
                <a:gd name="T41" fmla="*/ 124 h 531"/>
                <a:gd name="T42" fmla="*/ 100 w 164"/>
                <a:gd name="T43" fmla="*/ 243 h 531"/>
                <a:gd name="T44" fmla="*/ 104 w 164"/>
                <a:gd name="T45" fmla="*/ 481 h 531"/>
                <a:gd name="T46" fmla="*/ 109 w 164"/>
                <a:gd name="T47" fmla="*/ 0 h 531"/>
                <a:gd name="T48" fmla="*/ 114 w 164"/>
                <a:gd name="T49" fmla="*/ 94 h 531"/>
                <a:gd name="T50" fmla="*/ 119 w 164"/>
                <a:gd name="T51" fmla="*/ 317 h 531"/>
                <a:gd name="T52" fmla="*/ 124 w 164"/>
                <a:gd name="T53" fmla="*/ 39 h 531"/>
                <a:gd name="T54" fmla="*/ 129 w 164"/>
                <a:gd name="T55" fmla="*/ 278 h 531"/>
                <a:gd name="T56" fmla="*/ 134 w 164"/>
                <a:gd name="T57" fmla="*/ 0 h 531"/>
                <a:gd name="T58" fmla="*/ 134 w 164"/>
                <a:gd name="T59" fmla="*/ 34 h 531"/>
                <a:gd name="T60" fmla="*/ 139 w 164"/>
                <a:gd name="T61" fmla="*/ 134 h 531"/>
                <a:gd name="T62" fmla="*/ 144 w 164"/>
                <a:gd name="T63" fmla="*/ 64 h 531"/>
                <a:gd name="T64" fmla="*/ 149 w 164"/>
                <a:gd name="T65" fmla="*/ 407 h 531"/>
                <a:gd name="T66" fmla="*/ 154 w 164"/>
                <a:gd name="T67" fmla="*/ 233 h 531"/>
                <a:gd name="T68" fmla="*/ 159 w 164"/>
                <a:gd name="T69" fmla="*/ 94 h 531"/>
                <a:gd name="T70" fmla="*/ 164 w 164"/>
                <a:gd name="T71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4" h="531">
                  <a:moveTo>
                    <a:pt x="0" y="288"/>
                  </a:moveTo>
                  <a:lnTo>
                    <a:pt x="0" y="59"/>
                  </a:lnTo>
                  <a:lnTo>
                    <a:pt x="5" y="293"/>
                  </a:lnTo>
                  <a:lnTo>
                    <a:pt x="5" y="471"/>
                  </a:lnTo>
                  <a:lnTo>
                    <a:pt x="10" y="139"/>
                  </a:lnTo>
                  <a:lnTo>
                    <a:pt x="10" y="387"/>
                  </a:lnTo>
                  <a:lnTo>
                    <a:pt x="10" y="317"/>
                  </a:lnTo>
                  <a:lnTo>
                    <a:pt x="15" y="79"/>
                  </a:lnTo>
                  <a:lnTo>
                    <a:pt x="20" y="486"/>
                  </a:lnTo>
                  <a:lnTo>
                    <a:pt x="20" y="114"/>
                  </a:lnTo>
                  <a:lnTo>
                    <a:pt x="25" y="312"/>
                  </a:lnTo>
                  <a:lnTo>
                    <a:pt x="25" y="258"/>
                  </a:lnTo>
                  <a:lnTo>
                    <a:pt x="30" y="54"/>
                  </a:lnTo>
                  <a:lnTo>
                    <a:pt x="30" y="94"/>
                  </a:lnTo>
                  <a:lnTo>
                    <a:pt x="35" y="327"/>
                  </a:lnTo>
                  <a:lnTo>
                    <a:pt x="35" y="402"/>
                  </a:lnTo>
                  <a:lnTo>
                    <a:pt x="35" y="362"/>
                  </a:lnTo>
                  <a:lnTo>
                    <a:pt x="40" y="337"/>
                  </a:lnTo>
                  <a:lnTo>
                    <a:pt x="40" y="342"/>
                  </a:lnTo>
                  <a:lnTo>
                    <a:pt x="45" y="213"/>
                  </a:lnTo>
                  <a:lnTo>
                    <a:pt x="45" y="342"/>
                  </a:lnTo>
                  <a:lnTo>
                    <a:pt x="50" y="183"/>
                  </a:lnTo>
                  <a:lnTo>
                    <a:pt x="50" y="178"/>
                  </a:lnTo>
                  <a:lnTo>
                    <a:pt x="55" y="44"/>
                  </a:lnTo>
                  <a:lnTo>
                    <a:pt x="55" y="168"/>
                  </a:lnTo>
                  <a:lnTo>
                    <a:pt x="60" y="417"/>
                  </a:lnTo>
                  <a:lnTo>
                    <a:pt x="60" y="129"/>
                  </a:lnTo>
                  <a:lnTo>
                    <a:pt x="60" y="203"/>
                  </a:lnTo>
                  <a:lnTo>
                    <a:pt x="65" y="273"/>
                  </a:lnTo>
                  <a:lnTo>
                    <a:pt x="65" y="352"/>
                  </a:lnTo>
                  <a:lnTo>
                    <a:pt x="70" y="208"/>
                  </a:lnTo>
                  <a:lnTo>
                    <a:pt x="70" y="268"/>
                  </a:lnTo>
                  <a:lnTo>
                    <a:pt x="75" y="173"/>
                  </a:lnTo>
                  <a:lnTo>
                    <a:pt x="75" y="322"/>
                  </a:lnTo>
                  <a:lnTo>
                    <a:pt x="80" y="228"/>
                  </a:lnTo>
                  <a:lnTo>
                    <a:pt x="85" y="297"/>
                  </a:lnTo>
                  <a:lnTo>
                    <a:pt x="85" y="293"/>
                  </a:lnTo>
                  <a:lnTo>
                    <a:pt x="85" y="312"/>
                  </a:lnTo>
                  <a:lnTo>
                    <a:pt x="90" y="119"/>
                  </a:lnTo>
                  <a:lnTo>
                    <a:pt x="90" y="312"/>
                  </a:lnTo>
                  <a:lnTo>
                    <a:pt x="95" y="144"/>
                  </a:lnTo>
                  <a:lnTo>
                    <a:pt x="95" y="124"/>
                  </a:lnTo>
                  <a:lnTo>
                    <a:pt x="100" y="352"/>
                  </a:lnTo>
                  <a:lnTo>
                    <a:pt x="100" y="243"/>
                  </a:lnTo>
                  <a:lnTo>
                    <a:pt x="104" y="531"/>
                  </a:lnTo>
                  <a:lnTo>
                    <a:pt x="104" y="481"/>
                  </a:lnTo>
                  <a:lnTo>
                    <a:pt x="109" y="307"/>
                  </a:lnTo>
                  <a:lnTo>
                    <a:pt x="109" y="0"/>
                  </a:lnTo>
                  <a:lnTo>
                    <a:pt x="109" y="203"/>
                  </a:lnTo>
                  <a:lnTo>
                    <a:pt x="114" y="94"/>
                  </a:lnTo>
                  <a:lnTo>
                    <a:pt x="114" y="124"/>
                  </a:lnTo>
                  <a:lnTo>
                    <a:pt x="119" y="317"/>
                  </a:lnTo>
                  <a:lnTo>
                    <a:pt x="119" y="198"/>
                  </a:lnTo>
                  <a:lnTo>
                    <a:pt x="124" y="39"/>
                  </a:lnTo>
                  <a:lnTo>
                    <a:pt x="124" y="263"/>
                  </a:lnTo>
                  <a:lnTo>
                    <a:pt x="129" y="278"/>
                  </a:lnTo>
                  <a:lnTo>
                    <a:pt x="129" y="228"/>
                  </a:lnTo>
                  <a:lnTo>
                    <a:pt x="134" y="0"/>
                  </a:lnTo>
                  <a:lnTo>
                    <a:pt x="134" y="129"/>
                  </a:lnTo>
                  <a:lnTo>
                    <a:pt x="134" y="34"/>
                  </a:lnTo>
                  <a:lnTo>
                    <a:pt x="139" y="158"/>
                  </a:lnTo>
                  <a:lnTo>
                    <a:pt x="139" y="134"/>
                  </a:lnTo>
                  <a:lnTo>
                    <a:pt x="144" y="317"/>
                  </a:lnTo>
                  <a:lnTo>
                    <a:pt x="144" y="64"/>
                  </a:lnTo>
                  <a:lnTo>
                    <a:pt x="149" y="253"/>
                  </a:lnTo>
                  <a:lnTo>
                    <a:pt x="149" y="407"/>
                  </a:lnTo>
                  <a:lnTo>
                    <a:pt x="154" y="278"/>
                  </a:lnTo>
                  <a:lnTo>
                    <a:pt x="154" y="233"/>
                  </a:lnTo>
                  <a:lnTo>
                    <a:pt x="159" y="173"/>
                  </a:lnTo>
                  <a:lnTo>
                    <a:pt x="159" y="94"/>
                  </a:lnTo>
                  <a:lnTo>
                    <a:pt x="159" y="183"/>
                  </a:lnTo>
                  <a:lnTo>
                    <a:pt x="164" y="34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93" name="TextBox 6192"/>
          <p:cNvSpPr txBox="1"/>
          <p:nvPr/>
        </p:nvSpPr>
        <p:spPr>
          <a:xfrm>
            <a:off x="1643645" y="1706046"/>
            <a:ext cx="312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Donoho-Johnstone Benchmark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8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1.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Donoho-Johnstone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enchmark</a:t>
            </a:r>
            <a:endParaRPr lang="en-US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4155333" cy="161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48200"/>
            <a:ext cx="4627265" cy="1069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3840806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9. The description length of the Donoho-Johnstone block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benchmark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time series is minimized at a 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dimensionality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corresponding to twelve piecewise constant segments, which is the correct answer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59273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10. The description length of the Donoho-Johnstone block benchmark time series is minimized with a 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cardinality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of ten, which is the true cardinality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080" y="1066800"/>
            <a:ext cx="85109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solidFill>
                  <a:srgbClr val="FF0000"/>
                </a:solidFill>
              </a:rPr>
              <a:t>T</a:t>
            </a:r>
            <a:r>
              <a:rPr lang="en-US" sz="2500" b="1" dirty="0" smtClean="0">
                <a:solidFill>
                  <a:srgbClr val="FF0000"/>
                </a:solidFill>
              </a:rPr>
              <a:t>he correct dimensionality and cardinality  of this famous data </a:t>
            </a:r>
          </a:p>
          <a:p>
            <a:pPr algn="ctr"/>
            <a:r>
              <a:rPr lang="en-US" sz="2500" b="1" dirty="0" smtClean="0">
                <a:solidFill>
                  <a:srgbClr val="FF0000"/>
                </a:solidFill>
              </a:rPr>
              <a:t>are found correctly by using MDL!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1.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Donoho-Johnstone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enchmark</a:t>
            </a:r>
            <a:endParaRPr lang="en-US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258763"/>
          </a:xfrm>
        </p:spPr>
        <p:txBody>
          <a:bodyPr>
            <a:noAutofit/>
          </a:bodyPr>
          <a:lstStyle/>
          <a:p>
            <a:r>
              <a:rPr lang="en-US" sz="1500" b="1" dirty="0" smtClean="0"/>
              <a:t>We also tested several other methods, including a recent Bayesian Information Criterion based method that we found predicted a too coarse four-segment model </a:t>
            </a:r>
            <a:endParaRPr lang="en-US" sz="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4552" y="1274801"/>
            <a:ext cx="871944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rgbClr val="FF0000"/>
                </a:solidFill>
              </a:rPr>
              <a:t>We beat other </a:t>
            </a:r>
            <a:r>
              <a:rPr lang="en-US" sz="2500" b="1" i="1" dirty="0" smtClean="0">
                <a:solidFill>
                  <a:srgbClr val="FF0000"/>
                </a:solidFill>
              </a:rPr>
              <a:t>methods!</a:t>
            </a:r>
            <a:endParaRPr lang="en-US" sz="2500" b="1" i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sz="1600" dirty="0" smtClean="0"/>
              <a:t>The following figure is by using L method, they found the dimensionality at 10,which is wrong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57200" y="6270941"/>
            <a:ext cx="75028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 smtClean="0"/>
              <a:t>[21] Salvador</a:t>
            </a:r>
            <a:r>
              <a:rPr lang="en-US" sz="1000" dirty="0"/>
              <a:t>, S. and Chan, P. 2004. Determining the Number of Clusters/Segments in Hierarchical Clustering/Segmentation Algorithms. </a:t>
            </a:r>
            <a:r>
              <a:rPr lang="en-US" sz="1000" i="1" dirty="0"/>
              <a:t>International Conference on Tools with </a:t>
            </a:r>
            <a:r>
              <a:rPr lang="en-US" sz="1000" i="1" dirty="0" err="1"/>
              <a:t>Artifical</a:t>
            </a:r>
            <a:r>
              <a:rPr lang="en-US" sz="1000" i="1" dirty="0"/>
              <a:t> Intelligence</a:t>
            </a:r>
            <a:r>
              <a:rPr lang="en-US" sz="1000" dirty="0"/>
              <a:t>, 576-584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5189670" cy="24538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17637" y="4837361"/>
            <a:ext cx="6664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8. The knee finding L-Method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A residual error vs. size-of-model curve (bold/blue) is modeled by all possible pairs of regression lines (light/red). Here just one possibility is shown.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bottom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The location that minimizes the summed residual error of the two  regression lines is given as the optimal “knee”. </a:t>
            </a:r>
          </a:p>
        </p:txBody>
      </p:sp>
    </p:spTree>
    <p:extLst>
      <p:ext uri="{BB962C8B-B14F-4D97-AF65-F5344CB8AC3E}">
        <p14:creationId xmlns:p14="http://schemas.microsoft.com/office/powerpoint/2010/main" val="9452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Example 1.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Donoho-Johnstone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enchmark</a:t>
            </a:r>
            <a:endParaRPr lang="en-US" sz="25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97" y="4191000"/>
            <a:ext cx="6815138" cy="142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5715000"/>
            <a:ext cx="6015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Figure 11. The description length of the Donoho-Johnstone block benchmark time series is minimized with a piecewise constant model (APCA),  not a piecewise linear model (PLA) or Fourier representation (DFT)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9690" y="3429000"/>
            <a:ext cx="454271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i="1" dirty="0" smtClean="0">
                <a:solidFill>
                  <a:schemeClr val="accent6">
                    <a:lumMod val="50000"/>
                  </a:schemeClr>
                </a:solidFill>
              </a:rPr>
              <a:t>APCA is the correct one!</a:t>
            </a:r>
            <a:endParaRPr lang="en-US" sz="35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295400"/>
            <a:ext cx="6786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i="1" dirty="0" smtClean="0">
                <a:solidFill>
                  <a:schemeClr val="accent6">
                    <a:lumMod val="50000"/>
                  </a:schemeClr>
                </a:solidFill>
              </a:rPr>
              <a:t>Which model is the intrinsic model?</a:t>
            </a:r>
            <a:endParaRPr lang="en-US" sz="35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90" y="1859144"/>
            <a:ext cx="4209653" cy="156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1242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Discovering the Intrinsic Cardinality and Dimensionality of Time Series using MDL </vt:lpstr>
      <vt:lpstr>Outline</vt:lpstr>
      <vt:lpstr>Introduction </vt:lpstr>
      <vt:lpstr>MDL Modeling of Time Series</vt:lpstr>
      <vt:lpstr>MDL Modeling of Time Series</vt:lpstr>
      <vt:lpstr>Application Example 1. Donoho-Johnstone Benchmark </vt:lpstr>
      <vt:lpstr>Application Example 1. Donoho-Johnstone Benchmark</vt:lpstr>
      <vt:lpstr>Application Example 1. Donoho-Johnstone Benchmark</vt:lpstr>
      <vt:lpstr>Application Example 1. Donoho-Johnstone Benchmark</vt:lpstr>
      <vt:lpstr> Application Example 2. An Example in Physiology </vt:lpstr>
      <vt:lpstr>Application Example 2. An Example in Physiology</vt:lpstr>
      <vt:lpstr>Application Example 2. An Example in Physiology</vt:lpstr>
      <vt:lpstr>Application Example 3. An Example Application in Astronomy: outlier detection  </vt:lpstr>
      <vt:lpstr>Application Example 3. An Example Application in Astronomy: outlier detection</vt:lpstr>
      <vt:lpstr>Application Example 4. An Example Application in Cardiology : anomalous data detection</vt:lpstr>
      <vt:lpstr>Application Example 4. An Example Application in Cardiology : anomalous ECG detection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the Intrinsic Cardinality and Dimensionality of Time Series using MDL</dc:title>
  <dc:creator>Bing Hu</dc:creator>
  <cp:lastModifiedBy>Bing Hu</cp:lastModifiedBy>
  <cp:revision>200</cp:revision>
  <dcterms:created xsi:type="dcterms:W3CDTF">2006-08-16T00:00:00Z</dcterms:created>
  <dcterms:modified xsi:type="dcterms:W3CDTF">2011-02-26T00:55:38Z</dcterms:modified>
</cp:coreProperties>
</file>