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70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0"/>
  </p:normalViewPr>
  <p:slideViewPr>
    <p:cSldViewPr>
      <p:cViewPr varScale="1">
        <p:scale>
          <a:sx n="84" d="100"/>
          <a:sy n="84" d="100"/>
        </p:scale>
        <p:origin x="-14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rt\Desktop\PPT\Accurac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600" dirty="0"/>
              <a:t>Total Distance of top 20 Motifs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580796150481185"/>
          <c:y val="0.19480351414406535"/>
          <c:w val="0.85363648293963268"/>
          <c:h val="0.61078184938421165"/>
        </c:manualLayout>
      </c:layout>
      <c:lineChart>
        <c:grouping val="standard"/>
        <c:ser>
          <c:idx val="0"/>
          <c:order val="0"/>
          <c:cat>
            <c:numRef>
              <c:f>'Vary Pmask'!$B$3:$B$7</c:f>
              <c:numCache>
                <c:formatCode>General</c:formatCode>
                <c:ptCount val="5"/>
                <c:pt idx="0">
                  <c:v>60</c:v>
                </c:pt>
                <c:pt idx="1">
                  <c:v>50</c:v>
                </c:pt>
                <c:pt idx="2">
                  <c:v>40</c:v>
                </c:pt>
                <c:pt idx="3">
                  <c:v>30</c:v>
                </c:pt>
                <c:pt idx="4">
                  <c:v>20</c:v>
                </c:pt>
              </c:numCache>
            </c:numRef>
          </c:cat>
          <c:val>
            <c:numRef>
              <c:f>'Vary Pmask'!$D$3:$D$7</c:f>
              <c:numCache>
                <c:formatCode>0.0</c:formatCode>
                <c:ptCount val="5"/>
                <c:pt idx="0">
                  <c:v>101</c:v>
                </c:pt>
                <c:pt idx="1">
                  <c:v>103</c:v>
                </c:pt>
                <c:pt idx="2">
                  <c:v>104.5</c:v>
                </c:pt>
                <c:pt idx="3">
                  <c:v>109.5</c:v>
                </c:pt>
                <c:pt idx="4">
                  <c:v>119</c:v>
                </c:pt>
              </c:numCache>
            </c:numRef>
          </c:val>
        </c:ser>
        <c:hiLowLines/>
        <c:marker val="1"/>
        <c:axId val="53039872"/>
        <c:axId val="53042560"/>
      </c:lineChart>
      <c:catAx>
        <c:axId val="5303987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Masking Ratio</a:t>
                </a:r>
              </a:p>
            </c:rich>
          </c:tx>
          <c:layout/>
        </c:title>
        <c:numFmt formatCode="General" sourceLinked="1"/>
        <c:majorTickMark val="none"/>
        <c:tickLblPos val="nextTo"/>
        <c:crossAx val="53042560"/>
        <c:crosses val="autoZero"/>
        <c:auto val="1"/>
        <c:lblAlgn val="ctr"/>
        <c:lblOffset val="100"/>
      </c:catAx>
      <c:valAx>
        <c:axId val="530425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 Distance</a:t>
                </a:r>
              </a:p>
            </c:rich>
          </c:tx>
          <c:layout/>
        </c:title>
        <c:numFmt formatCode="0.0" sourceLinked="1"/>
        <c:tickLblPos val="nextTo"/>
        <c:crossAx val="53039872"/>
        <c:crosses val="autoZero"/>
        <c:crossBetween val="between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93C10D-D3CD-480F-87CA-4FC59466BB6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741AE8-5FA5-46EE-8337-0D9745227E9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2860E-5178-4BF5-9333-1BB43C2A8AF6}" type="datetimeFigureOut">
              <a:rPr lang="en-US" smtClean="0"/>
              <a:pPr/>
              <a:t>3/1/2011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62536-4918-4B1C-8D3B-7117001DA5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0772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Top 40 Motifs </a:t>
            </a:r>
            <a:r>
              <a:rPr lang="en-US" sz="4000" dirty="0" smtClean="0"/>
              <a:t>from Artificial Book with D</a:t>
            </a:r>
            <a:r>
              <a:rPr lang="en-US" sz="4000" dirty="0" smtClean="0"/>
              <a:t>ifferent Masking Ratios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572000"/>
            <a:ext cx="7924800" cy="10668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Dataset: 128-page of our artificial book (14-segment display).</a:t>
            </a:r>
          </a:p>
          <a:p>
            <a:r>
              <a:rPr lang="en-US" sz="2400" dirty="0" smtClean="0">
                <a:solidFill>
                  <a:schemeClr val="tx1"/>
                </a:solidFill>
              </a:rPr>
              <a:t>Note that there </a:t>
            </a:r>
            <a:r>
              <a:rPr lang="en-US" sz="2400" smtClean="0">
                <a:solidFill>
                  <a:schemeClr val="tx1"/>
                </a:solidFill>
              </a:rPr>
              <a:t>are 12,800 </a:t>
            </a:r>
            <a:r>
              <a:rPr lang="en-US" sz="2400" dirty="0" smtClean="0">
                <a:solidFill>
                  <a:schemeClr val="tx1"/>
                </a:solidFill>
              </a:rPr>
              <a:t>random characters in the book.</a:t>
            </a:r>
            <a:endParaRPr lang="en-US" sz="2400" baseline="30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352800"/>
            <a:ext cx="8229600" cy="381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Top 20 Motifs when </a:t>
            </a:r>
            <a:r>
              <a:rPr lang="en-US" sz="2400" dirty="0" err="1" smtClean="0"/>
              <a:t>pmask</a:t>
            </a:r>
            <a:r>
              <a:rPr lang="en-US" sz="2400" dirty="0" smtClean="0"/>
              <a:t>=60%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0"/>
            <a:ext cx="55567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457200" y="152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 14 Motifs from Brute Force: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 through all sliding windows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609600"/>
            <a:ext cx="570493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2" name="TextBox 31"/>
          <p:cNvSpPr txBox="1"/>
          <p:nvPr/>
        </p:nvSpPr>
        <p:spPr>
          <a:xfrm>
            <a:off x="6096000" y="3962400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 distance = 15.50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Worse distance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Higher quality motifs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34" name="TextBox 33"/>
          <p:cNvSpPr txBox="1"/>
          <p:nvPr/>
        </p:nvSpPr>
        <p:spPr>
          <a:xfrm>
            <a:off x="6172200" y="685800"/>
            <a:ext cx="2971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err="1" smtClean="0"/>
              <a:t>Avg</a:t>
            </a:r>
            <a:r>
              <a:rPr lang="en-US" dirty="0" smtClean="0"/>
              <a:t> </a:t>
            </a:r>
            <a:r>
              <a:rPr lang="en-US" dirty="0" err="1" smtClean="0"/>
              <a:t>distane</a:t>
            </a:r>
            <a:r>
              <a:rPr lang="en-US" dirty="0" smtClean="0"/>
              <a:t> = 7.5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Poor </a:t>
            </a:r>
            <a:r>
              <a:rPr lang="en-US" dirty="0" err="1" smtClean="0"/>
              <a:t>quaility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Very </a:t>
            </a:r>
            <a:r>
              <a:rPr lang="en-US" dirty="0" err="1" smtClean="0"/>
              <a:t>very</a:t>
            </a:r>
            <a:r>
              <a:rPr lang="en-US" dirty="0" smtClean="0"/>
              <a:t> slow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Running Time  </a:t>
            </a:r>
          </a:p>
          <a:p>
            <a:pPr marL="231775" lvl="1">
              <a:buFont typeface="Arial" pitchFamily="34" charset="0"/>
              <a:buChar char="•"/>
            </a:pPr>
            <a:r>
              <a:rPr lang="en-US" sz="1400" dirty="0" smtClean="0"/>
              <a:t> 1 Page   : 1 hour+</a:t>
            </a:r>
          </a:p>
          <a:p>
            <a:pPr marL="231775" lvl="1">
              <a:buFont typeface="Arial" pitchFamily="34" charset="0"/>
              <a:buChar char="•"/>
            </a:pPr>
            <a:r>
              <a:rPr lang="en-US" sz="1400" dirty="0" smtClean="0"/>
              <a:t> 2 Pages : 4.5 hours</a:t>
            </a:r>
          </a:p>
          <a:p>
            <a:pPr marL="231775" lvl="1">
              <a:buFont typeface="Arial" pitchFamily="34" charset="0"/>
              <a:buChar char="•"/>
            </a:pPr>
            <a:r>
              <a:rPr lang="en-US" sz="1400" dirty="0" smtClean="0"/>
              <a:t> 4 Pages : ~ 18 hours</a:t>
            </a:r>
          </a:p>
          <a:p>
            <a:pPr marL="231775" lvl="1">
              <a:buFont typeface="Arial" pitchFamily="34" charset="0"/>
              <a:buChar char="•"/>
            </a:pPr>
            <a:r>
              <a:rPr lang="en-US" sz="1400" dirty="0" smtClean="0"/>
              <a:t> 8 Pages : ~ 70 hours (3 days)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609600"/>
            <a:ext cx="5410200" cy="249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152400"/>
            <a:ext cx="8229600" cy="381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 20 Motifs from Brute Force: 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Run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only on potential windows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3352800"/>
            <a:ext cx="8229600" cy="381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 20 Motifs when pmask=60%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3810000"/>
            <a:ext cx="5556738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6096000" y="3962400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 distance = 15.50</a:t>
            </a:r>
          </a:p>
          <a:p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6019800" y="838200"/>
            <a:ext cx="2743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Avg</a:t>
            </a:r>
            <a:r>
              <a:rPr lang="en-US" dirty="0" smtClean="0"/>
              <a:t> distance = 14.60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Running time is not bad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40 Motifs when </a:t>
            </a:r>
            <a:r>
              <a:rPr lang="en-US" dirty="0" err="1" smtClean="0"/>
              <a:t>pmask</a:t>
            </a:r>
            <a:r>
              <a:rPr lang="en-US" dirty="0" smtClean="0"/>
              <a:t>=60%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0560" y="990600"/>
            <a:ext cx="7539040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Straight Connector 5"/>
          <p:cNvCxnSpPr/>
          <p:nvPr/>
        </p:nvCxnSpPr>
        <p:spPr>
          <a:xfrm rot="5400000">
            <a:off x="-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57200" y="1676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57200" y="2362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457200" y="3124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457200" y="38100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57200" y="44958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57200" y="51816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33400" y="5867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62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886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61999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22860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57625" y="1152525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54102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9342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342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862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22860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7620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69437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54197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8957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22955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7715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762000" y="32385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876675" y="325755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295525" y="325755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410200" y="324802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65756"/>
            <a:ext cx="7543800" cy="5663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40 Motifs when </a:t>
            </a:r>
            <a:r>
              <a:rPr lang="en-US" dirty="0" err="1" smtClean="0"/>
              <a:t>pmask</a:t>
            </a:r>
            <a:r>
              <a:rPr lang="en-US" dirty="0" smtClean="0"/>
              <a:t>=50%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57200" y="1676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57200" y="2362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457200" y="3124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457200" y="38100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57200" y="44958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57200" y="51816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33400" y="5867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62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886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61999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2860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857625" y="1152525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54102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9342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4102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38862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2860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620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6915150" y="18288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38957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2955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715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5410200" y="25146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6934200" y="25146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762000" y="32385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314575" y="3933825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933407"/>
            <a:ext cx="7543800" cy="5662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40 Motifs when </a:t>
            </a:r>
            <a:r>
              <a:rPr lang="en-US" dirty="0" err="1" smtClean="0"/>
              <a:t>pmask</a:t>
            </a:r>
            <a:r>
              <a:rPr lang="en-US" dirty="0" smtClean="0"/>
              <a:t>=40%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57200" y="1676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57200" y="2362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457200" y="3124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457200" y="38100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57200" y="44958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57200" y="51816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33400" y="5867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62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886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61999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0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57625" y="1152525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102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342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862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860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620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6934200" y="18288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7715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410200" y="18288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2286000" y="25146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5419725" y="253365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3895725" y="25431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876675" y="32385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775" y="914400"/>
            <a:ext cx="7809425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40 Motifs when </a:t>
            </a:r>
            <a:r>
              <a:rPr lang="en-US" dirty="0" err="1" smtClean="0"/>
              <a:t>pmask</a:t>
            </a:r>
            <a:r>
              <a:rPr lang="en-US" dirty="0" smtClean="0"/>
              <a:t>=30%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57200" y="1676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57200" y="2362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457200" y="3124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457200" y="38100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57200" y="44958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57200" y="51816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33400" y="5867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62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886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62000" y="10668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362201" y="10668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933826" y="1076325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86401" y="10668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7086600" y="1066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962401" y="1800225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343151" y="180022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762000" y="1828800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333625" y="32385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486400" y="39624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599" y="914400"/>
            <a:ext cx="7709411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40 Motifs when </a:t>
            </a:r>
            <a:r>
              <a:rPr lang="en-US" dirty="0" err="1" smtClean="0"/>
              <a:t>pmask</a:t>
            </a:r>
            <a:r>
              <a:rPr lang="en-US" dirty="0" smtClean="0"/>
              <a:t>=20%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-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457200" y="1676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457200" y="2362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0800000">
            <a:off x="457200" y="31242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0800000">
            <a:off x="457200" y="38100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0800000">
            <a:off x="457200" y="44958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57200" y="51816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533400" y="5867400"/>
            <a:ext cx="8153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38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rot="5400000">
            <a:off x="2362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3886200" y="3810000"/>
            <a:ext cx="57919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761999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2286000" y="1143000"/>
            <a:ext cx="1228725" cy="4953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867150" y="1114425"/>
            <a:ext cx="1228725" cy="4953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410200" y="11430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34200" y="11430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6275" y="1828800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257425" y="1819275"/>
            <a:ext cx="1228725" cy="4953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Average Motifs Distance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743200"/>
          <a:ext cx="3822700" cy="571500"/>
        </p:xfrm>
        <a:graphic>
          <a:graphicData uri="http://schemas.openxmlformats.org/drawingml/2006/table">
            <a:tbl>
              <a:tblPr/>
              <a:tblGrid>
                <a:gridCol w="859391"/>
                <a:gridCol w="849843"/>
                <a:gridCol w="929416"/>
                <a:gridCol w="1184050"/>
              </a:tblGrid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Total Random Distance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 pairs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 Pairs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 Pairs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9144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 128 pages dataset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5715000"/>
            <a:ext cx="5562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Do you want me to vary plot on different size of dataset?</a:t>
            </a:r>
          </a:p>
          <a:p>
            <a:r>
              <a:rPr lang="en-US" dirty="0" smtClean="0"/>
              <a:t>But I don’t sure whether it is sense when we plot different size in the same figure.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381000" y="1371600"/>
          <a:ext cx="5626101" cy="1333500"/>
        </p:xfrm>
        <a:graphic>
          <a:graphicData uri="http://schemas.openxmlformats.org/drawingml/2006/table">
            <a:tbl>
              <a:tblPr/>
              <a:tblGrid>
                <a:gridCol w="904764"/>
                <a:gridCol w="860163"/>
                <a:gridCol w="850605"/>
                <a:gridCol w="927064"/>
                <a:gridCol w="860163"/>
                <a:gridCol w="611671"/>
                <a:gridCol w="611671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 10 Motifs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 20 Motifs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Top 40 Motifs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Masking Ratio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Dist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Dist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 Dist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Error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45.5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101.0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223.5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103.0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46.5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104.5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49.0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109.5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246.0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119.0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265.0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3" name="Chart 12"/>
          <p:cNvGraphicFramePr/>
          <p:nvPr/>
        </p:nvGraphicFramePr>
        <p:xfrm>
          <a:off x="2590800" y="3276600"/>
          <a:ext cx="6100762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1"/>
          <p:cNvGrpSpPr/>
          <p:nvPr/>
        </p:nvGrpSpPr>
        <p:grpSpPr>
          <a:xfrm>
            <a:off x="2362203" y="4191000"/>
            <a:ext cx="4026998" cy="2288816"/>
            <a:chOff x="2435903" y="2159142"/>
            <a:chExt cx="4118942" cy="2547956"/>
          </a:xfrm>
        </p:grpSpPr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2857497" y="2378232"/>
              <a:ext cx="3590923" cy="196228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857497" y="2378232"/>
              <a:ext cx="3590923" cy="196228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2895597" y="4359566"/>
              <a:ext cx="3590923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39" name="Line 15"/>
            <p:cNvSpPr>
              <a:spLocks noChangeShapeType="1"/>
            </p:cNvSpPr>
            <p:nvPr/>
          </p:nvSpPr>
          <p:spPr bwMode="auto">
            <a:xfrm flipV="1">
              <a:off x="2895597" y="4321462"/>
              <a:ext cx="1588" cy="38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41" name="Rectangle 17"/>
            <p:cNvSpPr>
              <a:spLocks noChangeArrowheads="1"/>
            </p:cNvSpPr>
            <p:nvPr/>
          </p:nvSpPr>
          <p:spPr bwMode="auto">
            <a:xfrm>
              <a:off x="2867026" y="4383378"/>
              <a:ext cx="67225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Helvetica" charset="0"/>
                </a:rPr>
                <a:t>2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2" name="Line 18"/>
            <p:cNvSpPr>
              <a:spLocks noChangeShapeType="1"/>
            </p:cNvSpPr>
            <p:nvPr/>
          </p:nvSpPr>
          <p:spPr bwMode="auto">
            <a:xfrm flipV="1">
              <a:off x="3343271" y="4321462"/>
              <a:ext cx="1588" cy="38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44" name="Rectangle 20"/>
            <p:cNvSpPr>
              <a:spLocks noChangeArrowheads="1"/>
            </p:cNvSpPr>
            <p:nvPr/>
          </p:nvSpPr>
          <p:spPr bwMode="auto">
            <a:xfrm>
              <a:off x="3314700" y="4388142"/>
              <a:ext cx="67225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4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5" name="Line 21"/>
            <p:cNvSpPr>
              <a:spLocks noChangeShapeType="1"/>
            </p:cNvSpPr>
            <p:nvPr/>
          </p:nvSpPr>
          <p:spPr bwMode="auto">
            <a:xfrm flipV="1">
              <a:off x="3781421" y="4321462"/>
              <a:ext cx="1588" cy="38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47" name="Rectangle 23"/>
            <p:cNvSpPr>
              <a:spLocks noChangeArrowheads="1"/>
            </p:cNvSpPr>
            <p:nvPr/>
          </p:nvSpPr>
          <p:spPr bwMode="auto">
            <a:xfrm>
              <a:off x="3752849" y="4388142"/>
              <a:ext cx="67225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8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48" name="Line 24"/>
            <p:cNvSpPr>
              <a:spLocks noChangeShapeType="1"/>
            </p:cNvSpPr>
            <p:nvPr/>
          </p:nvSpPr>
          <p:spPr bwMode="auto">
            <a:xfrm flipV="1">
              <a:off x="4229097" y="4321462"/>
              <a:ext cx="1588" cy="38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50" name="Rectangle 26"/>
            <p:cNvSpPr>
              <a:spLocks noChangeArrowheads="1"/>
            </p:cNvSpPr>
            <p:nvPr/>
          </p:nvSpPr>
          <p:spPr bwMode="auto">
            <a:xfrm>
              <a:off x="4162425" y="4388142"/>
              <a:ext cx="134447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16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1" name="Line 27"/>
            <p:cNvSpPr>
              <a:spLocks noChangeShapeType="1"/>
            </p:cNvSpPr>
            <p:nvPr/>
          </p:nvSpPr>
          <p:spPr bwMode="auto">
            <a:xfrm flipV="1">
              <a:off x="4667246" y="4321462"/>
              <a:ext cx="1588" cy="38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53" name="Rectangle 29"/>
            <p:cNvSpPr>
              <a:spLocks noChangeArrowheads="1"/>
            </p:cNvSpPr>
            <p:nvPr/>
          </p:nvSpPr>
          <p:spPr bwMode="auto">
            <a:xfrm>
              <a:off x="4600575" y="4388142"/>
              <a:ext cx="134447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32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4" name="Line 30"/>
            <p:cNvSpPr>
              <a:spLocks noChangeShapeType="1"/>
            </p:cNvSpPr>
            <p:nvPr/>
          </p:nvSpPr>
          <p:spPr bwMode="auto">
            <a:xfrm flipV="1">
              <a:off x="5114921" y="4321462"/>
              <a:ext cx="1588" cy="38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56" name="Rectangle 32"/>
            <p:cNvSpPr>
              <a:spLocks noChangeArrowheads="1"/>
            </p:cNvSpPr>
            <p:nvPr/>
          </p:nvSpPr>
          <p:spPr bwMode="auto">
            <a:xfrm>
              <a:off x="5048249" y="4388142"/>
              <a:ext cx="134447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64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57" name="Line 33"/>
            <p:cNvSpPr>
              <a:spLocks noChangeShapeType="1"/>
            </p:cNvSpPr>
            <p:nvPr/>
          </p:nvSpPr>
          <p:spPr bwMode="auto">
            <a:xfrm flipV="1">
              <a:off x="5553071" y="4321462"/>
              <a:ext cx="1588" cy="38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59" name="Rectangle 35"/>
            <p:cNvSpPr>
              <a:spLocks noChangeArrowheads="1"/>
            </p:cNvSpPr>
            <p:nvPr/>
          </p:nvSpPr>
          <p:spPr bwMode="auto">
            <a:xfrm>
              <a:off x="5457825" y="4388142"/>
              <a:ext cx="201672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128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0" name="Line 36"/>
            <p:cNvSpPr>
              <a:spLocks noChangeShapeType="1"/>
            </p:cNvSpPr>
            <p:nvPr/>
          </p:nvSpPr>
          <p:spPr bwMode="auto">
            <a:xfrm flipV="1">
              <a:off x="6000746" y="4321462"/>
              <a:ext cx="1588" cy="3810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62" name="Rectangle 38"/>
            <p:cNvSpPr>
              <a:spLocks noChangeArrowheads="1"/>
            </p:cNvSpPr>
            <p:nvPr/>
          </p:nvSpPr>
          <p:spPr bwMode="auto">
            <a:xfrm>
              <a:off x="5905501" y="4388142"/>
              <a:ext cx="201672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256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5" name="Rectangle 41"/>
            <p:cNvSpPr>
              <a:spLocks noChangeArrowheads="1"/>
            </p:cNvSpPr>
            <p:nvPr/>
          </p:nvSpPr>
          <p:spPr bwMode="auto">
            <a:xfrm>
              <a:off x="6353173" y="4388142"/>
              <a:ext cx="201672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512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6" name="Line 42"/>
            <p:cNvSpPr>
              <a:spLocks noChangeShapeType="1"/>
            </p:cNvSpPr>
            <p:nvPr/>
          </p:nvSpPr>
          <p:spPr bwMode="auto">
            <a:xfrm>
              <a:off x="2857497" y="4307174"/>
              <a:ext cx="28574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68" name="Rectangle 44"/>
            <p:cNvSpPr>
              <a:spLocks noChangeArrowheads="1"/>
            </p:cNvSpPr>
            <p:nvPr/>
          </p:nvSpPr>
          <p:spPr bwMode="auto">
            <a:xfrm>
              <a:off x="2752726" y="4216678"/>
              <a:ext cx="67225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69" name="Line 45"/>
            <p:cNvSpPr>
              <a:spLocks noChangeShapeType="1"/>
            </p:cNvSpPr>
            <p:nvPr/>
          </p:nvSpPr>
          <p:spPr bwMode="auto">
            <a:xfrm>
              <a:off x="2857497" y="3864230"/>
              <a:ext cx="28574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71" name="Rectangle 47"/>
            <p:cNvSpPr>
              <a:spLocks noChangeArrowheads="1"/>
            </p:cNvSpPr>
            <p:nvPr/>
          </p:nvSpPr>
          <p:spPr bwMode="auto">
            <a:xfrm>
              <a:off x="2647952" y="3788026"/>
              <a:ext cx="16723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1.2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72" name="Line 48"/>
            <p:cNvSpPr>
              <a:spLocks noChangeShapeType="1"/>
            </p:cNvSpPr>
            <p:nvPr/>
          </p:nvSpPr>
          <p:spPr bwMode="auto">
            <a:xfrm>
              <a:off x="2857497" y="3426052"/>
              <a:ext cx="28574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74" name="Rectangle 50"/>
            <p:cNvSpPr>
              <a:spLocks noChangeArrowheads="1"/>
            </p:cNvSpPr>
            <p:nvPr/>
          </p:nvSpPr>
          <p:spPr bwMode="auto">
            <a:xfrm>
              <a:off x="2647952" y="3349845"/>
              <a:ext cx="16723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1.4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75" name="Line 51"/>
            <p:cNvSpPr>
              <a:spLocks noChangeShapeType="1"/>
            </p:cNvSpPr>
            <p:nvPr/>
          </p:nvSpPr>
          <p:spPr bwMode="auto">
            <a:xfrm>
              <a:off x="2857497" y="2997397"/>
              <a:ext cx="28574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77" name="Rectangle 53"/>
            <p:cNvSpPr>
              <a:spLocks noChangeArrowheads="1"/>
            </p:cNvSpPr>
            <p:nvPr/>
          </p:nvSpPr>
          <p:spPr bwMode="auto">
            <a:xfrm>
              <a:off x="2647952" y="2921192"/>
              <a:ext cx="16723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1.6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78" name="Line 54"/>
            <p:cNvSpPr>
              <a:spLocks noChangeShapeType="1"/>
            </p:cNvSpPr>
            <p:nvPr/>
          </p:nvSpPr>
          <p:spPr bwMode="auto">
            <a:xfrm>
              <a:off x="2857497" y="2559219"/>
              <a:ext cx="28574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80" name="Rectangle 56"/>
            <p:cNvSpPr>
              <a:spLocks noChangeArrowheads="1"/>
            </p:cNvSpPr>
            <p:nvPr/>
          </p:nvSpPr>
          <p:spPr bwMode="auto">
            <a:xfrm>
              <a:off x="2647952" y="2483015"/>
              <a:ext cx="16723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1.8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84" name="Line 60"/>
            <p:cNvSpPr>
              <a:spLocks noChangeShapeType="1"/>
            </p:cNvSpPr>
            <p:nvPr/>
          </p:nvSpPr>
          <p:spPr bwMode="auto">
            <a:xfrm flipV="1">
              <a:off x="2857497" y="2342509"/>
              <a:ext cx="1588" cy="196228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85" name="Rectangle 61"/>
            <p:cNvSpPr>
              <a:spLocks noChangeArrowheads="1"/>
            </p:cNvSpPr>
            <p:nvPr/>
          </p:nvSpPr>
          <p:spPr bwMode="auto">
            <a:xfrm>
              <a:off x="3619500" y="2159142"/>
              <a:ext cx="2377423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Average Distance on </a:t>
              </a: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Different Masking Ratio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86" name="Freeform 62"/>
            <p:cNvSpPr>
              <a:spLocks/>
            </p:cNvSpPr>
            <p:nvPr/>
          </p:nvSpPr>
          <p:spPr bwMode="auto">
            <a:xfrm>
              <a:off x="2895597" y="4311937"/>
              <a:ext cx="3552823" cy="158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2" y="0"/>
                </a:cxn>
                <a:cxn ang="0">
                  <a:pos x="558" y="0"/>
                </a:cxn>
                <a:cxn ang="0">
                  <a:pos x="840" y="0"/>
                </a:cxn>
                <a:cxn ang="0">
                  <a:pos x="1116" y="0"/>
                </a:cxn>
                <a:cxn ang="0">
                  <a:pos x="1398" y="0"/>
                </a:cxn>
                <a:cxn ang="0">
                  <a:pos x="1674" y="0"/>
                </a:cxn>
                <a:cxn ang="0">
                  <a:pos x="1956" y="0"/>
                </a:cxn>
                <a:cxn ang="0">
                  <a:pos x="2238" y="0"/>
                </a:cxn>
              </a:cxnLst>
              <a:rect l="0" t="0" r="r" b="b"/>
              <a:pathLst>
                <a:path w="2238">
                  <a:moveTo>
                    <a:pt x="0" y="0"/>
                  </a:moveTo>
                  <a:lnTo>
                    <a:pt x="282" y="0"/>
                  </a:lnTo>
                  <a:lnTo>
                    <a:pt x="558" y="0"/>
                  </a:lnTo>
                  <a:lnTo>
                    <a:pt x="840" y="0"/>
                  </a:lnTo>
                  <a:lnTo>
                    <a:pt x="1116" y="0"/>
                  </a:lnTo>
                  <a:lnTo>
                    <a:pt x="1398" y="0"/>
                  </a:lnTo>
                  <a:lnTo>
                    <a:pt x="1674" y="0"/>
                  </a:lnTo>
                  <a:lnTo>
                    <a:pt x="1956" y="0"/>
                  </a:lnTo>
                  <a:lnTo>
                    <a:pt x="2238" y="0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87" name="Freeform 63"/>
            <p:cNvSpPr>
              <a:spLocks/>
            </p:cNvSpPr>
            <p:nvPr/>
          </p:nvSpPr>
          <p:spPr bwMode="auto">
            <a:xfrm>
              <a:off x="2895597" y="4026166"/>
              <a:ext cx="3552823" cy="266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82" y="60"/>
                </a:cxn>
                <a:cxn ang="0">
                  <a:pos x="558" y="138"/>
                </a:cxn>
                <a:cxn ang="0">
                  <a:pos x="840" y="120"/>
                </a:cxn>
                <a:cxn ang="0">
                  <a:pos x="1116" y="150"/>
                </a:cxn>
                <a:cxn ang="0">
                  <a:pos x="1398" y="162"/>
                </a:cxn>
                <a:cxn ang="0">
                  <a:pos x="1674" y="162"/>
                </a:cxn>
                <a:cxn ang="0">
                  <a:pos x="1956" y="156"/>
                </a:cxn>
                <a:cxn ang="0">
                  <a:pos x="2238" y="168"/>
                </a:cxn>
              </a:cxnLst>
              <a:rect l="0" t="0" r="r" b="b"/>
              <a:pathLst>
                <a:path w="2238" h="168">
                  <a:moveTo>
                    <a:pt x="0" y="0"/>
                  </a:moveTo>
                  <a:lnTo>
                    <a:pt x="282" y="60"/>
                  </a:lnTo>
                  <a:lnTo>
                    <a:pt x="558" y="138"/>
                  </a:lnTo>
                  <a:lnTo>
                    <a:pt x="840" y="120"/>
                  </a:lnTo>
                  <a:lnTo>
                    <a:pt x="1116" y="150"/>
                  </a:lnTo>
                  <a:lnTo>
                    <a:pt x="1398" y="162"/>
                  </a:lnTo>
                  <a:lnTo>
                    <a:pt x="1674" y="162"/>
                  </a:lnTo>
                  <a:lnTo>
                    <a:pt x="1956" y="156"/>
                  </a:lnTo>
                  <a:lnTo>
                    <a:pt x="2238" y="168"/>
                  </a:lnTo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88" name="Freeform 64"/>
            <p:cNvSpPr>
              <a:spLocks/>
            </p:cNvSpPr>
            <p:nvPr/>
          </p:nvSpPr>
          <p:spPr bwMode="auto">
            <a:xfrm>
              <a:off x="2895597" y="3626089"/>
              <a:ext cx="3552823" cy="666793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282" y="0"/>
                </a:cxn>
                <a:cxn ang="0">
                  <a:pos x="558" y="306"/>
                </a:cxn>
                <a:cxn ang="0">
                  <a:pos x="840" y="282"/>
                </a:cxn>
                <a:cxn ang="0">
                  <a:pos x="1116" y="336"/>
                </a:cxn>
                <a:cxn ang="0">
                  <a:pos x="1398" y="342"/>
                </a:cxn>
                <a:cxn ang="0">
                  <a:pos x="1674" y="372"/>
                </a:cxn>
                <a:cxn ang="0">
                  <a:pos x="1956" y="366"/>
                </a:cxn>
                <a:cxn ang="0">
                  <a:pos x="2238" y="420"/>
                </a:cxn>
              </a:cxnLst>
              <a:rect l="0" t="0" r="r" b="b"/>
              <a:pathLst>
                <a:path w="2238" h="420">
                  <a:moveTo>
                    <a:pt x="0" y="72"/>
                  </a:moveTo>
                  <a:lnTo>
                    <a:pt x="282" y="0"/>
                  </a:lnTo>
                  <a:lnTo>
                    <a:pt x="558" y="306"/>
                  </a:lnTo>
                  <a:lnTo>
                    <a:pt x="840" y="282"/>
                  </a:lnTo>
                  <a:lnTo>
                    <a:pt x="1116" y="336"/>
                  </a:lnTo>
                  <a:lnTo>
                    <a:pt x="1398" y="342"/>
                  </a:lnTo>
                  <a:lnTo>
                    <a:pt x="1674" y="372"/>
                  </a:lnTo>
                  <a:lnTo>
                    <a:pt x="1956" y="366"/>
                  </a:lnTo>
                  <a:lnTo>
                    <a:pt x="2238" y="42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89" name="Freeform 65"/>
            <p:cNvSpPr>
              <a:spLocks/>
            </p:cNvSpPr>
            <p:nvPr/>
          </p:nvSpPr>
          <p:spPr bwMode="auto">
            <a:xfrm>
              <a:off x="2895597" y="2664001"/>
              <a:ext cx="3552823" cy="1524101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282" y="0"/>
                </a:cxn>
                <a:cxn ang="0">
                  <a:pos x="558" y="438"/>
                </a:cxn>
                <a:cxn ang="0">
                  <a:pos x="840" y="642"/>
                </a:cxn>
                <a:cxn ang="0">
                  <a:pos x="1116" y="786"/>
                </a:cxn>
                <a:cxn ang="0">
                  <a:pos x="1398" y="900"/>
                </a:cxn>
                <a:cxn ang="0">
                  <a:pos x="1674" y="924"/>
                </a:cxn>
                <a:cxn ang="0">
                  <a:pos x="1956" y="888"/>
                </a:cxn>
                <a:cxn ang="0">
                  <a:pos x="2238" y="960"/>
                </a:cxn>
              </a:cxnLst>
              <a:rect l="0" t="0" r="r" b="b"/>
              <a:pathLst>
                <a:path w="2238" h="960">
                  <a:moveTo>
                    <a:pt x="0" y="366"/>
                  </a:moveTo>
                  <a:lnTo>
                    <a:pt x="282" y="0"/>
                  </a:lnTo>
                  <a:lnTo>
                    <a:pt x="558" y="438"/>
                  </a:lnTo>
                  <a:lnTo>
                    <a:pt x="840" y="642"/>
                  </a:lnTo>
                  <a:lnTo>
                    <a:pt x="1116" y="786"/>
                  </a:lnTo>
                  <a:lnTo>
                    <a:pt x="1398" y="900"/>
                  </a:lnTo>
                  <a:lnTo>
                    <a:pt x="1674" y="924"/>
                  </a:lnTo>
                  <a:lnTo>
                    <a:pt x="1956" y="888"/>
                  </a:lnTo>
                  <a:lnTo>
                    <a:pt x="2238" y="960"/>
                  </a:lnTo>
                </a:path>
              </a:pathLst>
            </a:cu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0" name="Freeform 66"/>
            <p:cNvSpPr>
              <a:spLocks/>
            </p:cNvSpPr>
            <p:nvPr/>
          </p:nvSpPr>
          <p:spPr bwMode="auto">
            <a:xfrm>
              <a:off x="2895597" y="2378232"/>
              <a:ext cx="3552823" cy="1743191"/>
            </a:xfrm>
            <a:custGeom>
              <a:avLst/>
              <a:gdLst/>
              <a:ahLst/>
              <a:cxnLst>
                <a:cxn ang="0">
                  <a:pos x="0" y="132"/>
                </a:cxn>
                <a:cxn ang="0">
                  <a:pos x="282" y="0"/>
                </a:cxn>
                <a:cxn ang="0">
                  <a:pos x="558" y="150"/>
                </a:cxn>
                <a:cxn ang="0">
                  <a:pos x="840" y="558"/>
                </a:cxn>
                <a:cxn ang="0">
                  <a:pos x="1116" y="660"/>
                </a:cxn>
                <a:cxn ang="0">
                  <a:pos x="1398" y="954"/>
                </a:cxn>
                <a:cxn ang="0">
                  <a:pos x="1674" y="996"/>
                </a:cxn>
                <a:cxn ang="0">
                  <a:pos x="1956" y="990"/>
                </a:cxn>
                <a:cxn ang="0">
                  <a:pos x="2238" y="1098"/>
                </a:cxn>
              </a:cxnLst>
              <a:rect l="0" t="0" r="r" b="b"/>
              <a:pathLst>
                <a:path w="2238" h="1098">
                  <a:moveTo>
                    <a:pt x="0" y="132"/>
                  </a:moveTo>
                  <a:lnTo>
                    <a:pt x="282" y="0"/>
                  </a:lnTo>
                  <a:lnTo>
                    <a:pt x="558" y="150"/>
                  </a:lnTo>
                  <a:lnTo>
                    <a:pt x="840" y="558"/>
                  </a:lnTo>
                  <a:lnTo>
                    <a:pt x="1116" y="660"/>
                  </a:lnTo>
                  <a:lnTo>
                    <a:pt x="1398" y="954"/>
                  </a:lnTo>
                  <a:lnTo>
                    <a:pt x="1674" y="996"/>
                  </a:lnTo>
                  <a:lnTo>
                    <a:pt x="1956" y="990"/>
                  </a:lnTo>
                  <a:lnTo>
                    <a:pt x="2238" y="1098"/>
                  </a:lnTo>
                </a:path>
              </a:pathLst>
            </a:cu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1" name="Rectangle 67"/>
            <p:cNvSpPr>
              <a:spLocks noChangeArrowheads="1"/>
            </p:cNvSpPr>
            <p:nvPr/>
          </p:nvSpPr>
          <p:spPr bwMode="auto">
            <a:xfrm rot="16200000">
              <a:off x="1740133" y="3266380"/>
              <a:ext cx="1548942" cy="1574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Ratio to 60% masking ratio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92" name="Rectangle 68"/>
            <p:cNvSpPr>
              <a:spLocks noChangeArrowheads="1"/>
            </p:cNvSpPr>
            <p:nvPr/>
          </p:nvSpPr>
          <p:spPr bwMode="auto">
            <a:xfrm>
              <a:off x="4171947" y="4535787"/>
              <a:ext cx="916538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Number of pages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93" name="Rectangle 69"/>
            <p:cNvSpPr>
              <a:spLocks noChangeArrowheads="1"/>
            </p:cNvSpPr>
            <p:nvPr/>
          </p:nvSpPr>
          <p:spPr bwMode="auto">
            <a:xfrm>
              <a:off x="2838449" y="4273832"/>
              <a:ext cx="29513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 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095" name="Rectangle 71"/>
            <p:cNvSpPr>
              <a:spLocks noChangeArrowheads="1"/>
            </p:cNvSpPr>
            <p:nvPr/>
          </p:nvSpPr>
          <p:spPr bwMode="auto">
            <a:xfrm>
              <a:off x="5048247" y="2587795"/>
              <a:ext cx="1143000" cy="93351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6" name="Rectangle 72"/>
            <p:cNvSpPr>
              <a:spLocks noChangeArrowheads="1"/>
            </p:cNvSpPr>
            <p:nvPr/>
          </p:nvSpPr>
          <p:spPr bwMode="auto">
            <a:xfrm>
              <a:off x="5048247" y="2587795"/>
              <a:ext cx="1143000" cy="93351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7" name="Line 73"/>
            <p:cNvSpPr>
              <a:spLocks noChangeShapeType="1"/>
            </p:cNvSpPr>
            <p:nvPr/>
          </p:nvSpPr>
          <p:spPr bwMode="auto">
            <a:xfrm>
              <a:off x="5048247" y="2587795"/>
              <a:ext cx="1143000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8" name="Line 74"/>
            <p:cNvSpPr>
              <a:spLocks noChangeShapeType="1"/>
            </p:cNvSpPr>
            <p:nvPr/>
          </p:nvSpPr>
          <p:spPr bwMode="auto">
            <a:xfrm>
              <a:off x="5048247" y="3521307"/>
              <a:ext cx="1143000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099" name="Line 75"/>
            <p:cNvSpPr>
              <a:spLocks noChangeShapeType="1"/>
            </p:cNvSpPr>
            <p:nvPr/>
          </p:nvSpPr>
          <p:spPr bwMode="auto">
            <a:xfrm flipV="1">
              <a:off x="6191247" y="2587795"/>
              <a:ext cx="1588" cy="933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0" name="Line 76"/>
            <p:cNvSpPr>
              <a:spLocks noChangeShapeType="1"/>
            </p:cNvSpPr>
            <p:nvPr/>
          </p:nvSpPr>
          <p:spPr bwMode="auto">
            <a:xfrm flipV="1">
              <a:off x="5048247" y="2587795"/>
              <a:ext cx="1588" cy="933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1" name="Line 77"/>
            <p:cNvSpPr>
              <a:spLocks noChangeShapeType="1"/>
            </p:cNvSpPr>
            <p:nvPr/>
          </p:nvSpPr>
          <p:spPr bwMode="auto">
            <a:xfrm>
              <a:off x="5048247" y="3521307"/>
              <a:ext cx="1143000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2" name="Line 78"/>
            <p:cNvSpPr>
              <a:spLocks noChangeShapeType="1"/>
            </p:cNvSpPr>
            <p:nvPr/>
          </p:nvSpPr>
          <p:spPr bwMode="auto">
            <a:xfrm flipV="1">
              <a:off x="5048247" y="2587795"/>
              <a:ext cx="1588" cy="933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3" name="Line 79"/>
            <p:cNvSpPr>
              <a:spLocks noChangeShapeType="1"/>
            </p:cNvSpPr>
            <p:nvPr/>
          </p:nvSpPr>
          <p:spPr bwMode="auto">
            <a:xfrm>
              <a:off x="5048247" y="2587795"/>
              <a:ext cx="1143000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4" name="Line 80"/>
            <p:cNvSpPr>
              <a:spLocks noChangeShapeType="1"/>
            </p:cNvSpPr>
            <p:nvPr/>
          </p:nvSpPr>
          <p:spPr bwMode="auto">
            <a:xfrm>
              <a:off x="5048247" y="3521307"/>
              <a:ext cx="1143000" cy="1589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5" name="Line 81"/>
            <p:cNvSpPr>
              <a:spLocks noChangeShapeType="1"/>
            </p:cNvSpPr>
            <p:nvPr/>
          </p:nvSpPr>
          <p:spPr bwMode="auto">
            <a:xfrm flipV="1">
              <a:off x="6191247" y="2587795"/>
              <a:ext cx="1588" cy="933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6" name="Line 82"/>
            <p:cNvSpPr>
              <a:spLocks noChangeShapeType="1"/>
            </p:cNvSpPr>
            <p:nvPr/>
          </p:nvSpPr>
          <p:spPr bwMode="auto">
            <a:xfrm flipV="1">
              <a:off x="5048247" y="2587795"/>
              <a:ext cx="1588" cy="93351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7" name="Rectangle 83"/>
            <p:cNvSpPr>
              <a:spLocks noChangeArrowheads="1"/>
            </p:cNvSpPr>
            <p:nvPr/>
          </p:nvSpPr>
          <p:spPr bwMode="auto">
            <a:xfrm>
              <a:off x="5543547" y="2625897"/>
              <a:ext cx="54106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Mask 60%</a:t>
              </a:r>
              <a:endPara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08" name="Line 84"/>
            <p:cNvSpPr>
              <a:spLocks noChangeShapeType="1"/>
            </p:cNvSpPr>
            <p:nvPr/>
          </p:nvSpPr>
          <p:spPr bwMode="auto">
            <a:xfrm>
              <a:off x="5124447" y="2692575"/>
              <a:ext cx="381000" cy="1589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09" name="Rectangle 85"/>
            <p:cNvSpPr>
              <a:spLocks noChangeArrowheads="1"/>
            </p:cNvSpPr>
            <p:nvPr/>
          </p:nvSpPr>
          <p:spPr bwMode="auto">
            <a:xfrm>
              <a:off x="5543547" y="2806885"/>
              <a:ext cx="54106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Mask 50%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10" name="Line 86"/>
            <p:cNvSpPr>
              <a:spLocks noChangeShapeType="1"/>
            </p:cNvSpPr>
            <p:nvPr/>
          </p:nvSpPr>
          <p:spPr bwMode="auto">
            <a:xfrm>
              <a:off x="5124447" y="2873560"/>
              <a:ext cx="381000" cy="1589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11" name="Rectangle 87"/>
            <p:cNvSpPr>
              <a:spLocks noChangeArrowheads="1"/>
            </p:cNvSpPr>
            <p:nvPr/>
          </p:nvSpPr>
          <p:spPr bwMode="auto">
            <a:xfrm>
              <a:off x="5543547" y="2987871"/>
              <a:ext cx="54106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Mask 40%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12" name="Line 88"/>
            <p:cNvSpPr>
              <a:spLocks noChangeShapeType="1"/>
            </p:cNvSpPr>
            <p:nvPr/>
          </p:nvSpPr>
          <p:spPr bwMode="auto">
            <a:xfrm>
              <a:off x="5124447" y="3054551"/>
              <a:ext cx="381000" cy="1589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13" name="Rectangle 89"/>
            <p:cNvSpPr>
              <a:spLocks noChangeArrowheads="1"/>
            </p:cNvSpPr>
            <p:nvPr/>
          </p:nvSpPr>
          <p:spPr bwMode="auto">
            <a:xfrm>
              <a:off x="5543547" y="3159332"/>
              <a:ext cx="54106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Mask 30%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14" name="Line 90"/>
            <p:cNvSpPr>
              <a:spLocks noChangeShapeType="1"/>
            </p:cNvSpPr>
            <p:nvPr/>
          </p:nvSpPr>
          <p:spPr bwMode="auto">
            <a:xfrm>
              <a:off x="5124447" y="3226006"/>
              <a:ext cx="381000" cy="1589"/>
            </a:xfrm>
            <a:prstGeom prst="line">
              <a:avLst/>
            </a:pr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  <p:sp>
          <p:nvSpPr>
            <p:cNvPr id="1115" name="Rectangle 91"/>
            <p:cNvSpPr>
              <a:spLocks noChangeArrowheads="1"/>
            </p:cNvSpPr>
            <p:nvPr/>
          </p:nvSpPr>
          <p:spPr bwMode="auto">
            <a:xfrm>
              <a:off x="5543547" y="3340320"/>
              <a:ext cx="541069" cy="1713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+mn-lt"/>
                  <a:cs typeface="Arial" pitchFamily="34" charset="0"/>
                </a:rPr>
                <a:t>Mask 20%</a:t>
              </a:r>
              <a:endParaRPr kumimoji="0" 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pitchFamily="34" charset="0"/>
              </a:endParaRPr>
            </a:p>
          </p:txBody>
        </p:sp>
        <p:sp>
          <p:nvSpPr>
            <p:cNvPr id="1116" name="Line 92"/>
            <p:cNvSpPr>
              <a:spLocks noChangeShapeType="1"/>
            </p:cNvSpPr>
            <p:nvPr/>
          </p:nvSpPr>
          <p:spPr bwMode="auto">
            <a:xfrm>
              <a:off x="5124450" y="3406774"/>
              <a:ext cx="381000" cy="1589"/>
            </a:xfrm>
            <a:prstGeom prst="line">
              <a:avLst/>
            </a:pr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+mn-lt"/>
              </a:endParaRPr>
            </a:p>
          </p:txBody>
        </p:sp>
      </p:grpSp>
      <p:grpSp>
        <p:nvGrpSpPr>
          <p:cNvPr id="4" name="Group 295"/>
          <p:cNvGrpSpPr/>
          <p:nvPr/>
        </p:nvGrpSpPr>
        <p:grpSpPr>
          <a:xfrm>
            <a:off x="2286000" y="838200"/>
            <a:ext cx="3883541" cy="2496044"/>
            <a:chOff x="663051" y="4355999"/>
            <a:chExt cx="2846835" cy="1511018"/>
          </a:xfrm>
        </p:grpSpPr>
        <p:sp>
          <p:nvSpPr>
            <p:cNvPr id="1224" name="Rectangle 200"/>
            <p:cNvSpPr>
              <a:spLocks noChangeArrowheads="1"/>
            </p:cNvSpPr>
            <p:nvPr/>
          </p:nvSpPr>
          <p:spPr bwMode="auto">
            <a:xfrm>
              <a:off x="919583" y="4473653"/>
              <a:ext cx="2515669" cy="120721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28" name="Line 204"/>
            <p:cNvSpPr>
              <a:spLocks noChangeShapeType="1"/>
            </p:cNvSpPr>
            <p:nvPr/>
          </p:nvSpPr>
          <p:spPr bwMode="auto">
            <a:xfrm flipV="1">
              <a:off x="919583" y="4427252"/>
              <a:ext cx="1107" cy="12072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31" name="Line 207"/>
            <p:cNvSpPr>
              <a:spLocks noChangeShapeType="1"/>
            </p:cNvSpPr>
            <p:nvPr/>
          </p:nvSpPr>
          <p:spPr bwMode="auto">
            <a:xfrm flipV="1">
              <a:off x="985959" y="5660409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33" name="Rectangle 209"/>
            <p:cNvSpPr>
              <a:spLocks noChangeArrowheads="1"/>
            </p:cNvSpPr>
            <p:nvPr/>
          </p:nvSpPr>
          <p:spPr bwMode="auto">
            <a:xfrm>
              <a:off x="966046" y="5696215"/>
              <a:ext cx="47003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Helvetica" charset="0"/>
                </a:rPr>
                <a:t>2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4" name="Line 210"/>
            <p:cNvSpPr>
              <a:spLocks noChangeShapeType="1"/>
            </p:cNvSpPr>
            <p:nvPr/>
          </p:nvSpPr>
          <p:spPr bwMode="auto">
            <a:xfrm flipV="1">
              <a:off x="1291291" y="5660409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36" name="Rectangle 212"/>
            <p:cNvSpPr>
              <a:spLocks noChangeArrowheads="1"/>
            </p:cNvSpPr>
            <p:nvPr/>
          </p:nvSpPr>
          <p:spPr bwMode="auto">
            <a:xfrm>
              <a:off x="1271378" y="5696215"/>
              <a:ext cx="47003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37" name="Line 213"/>
            <p:cNvSpPr>
              <a:spLocks noChangeShapeType="1"/>
            </p:cNvSpPr>
            <p:nvPr/>
          </p:nvSpPr>
          <p:spPr bwMode="auto">
            <a:xfrm flipV="1">
              <a:off x="1596623" y="5660409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39" name="Rectangle 215"/>
            <p:cNvSpPr>
              <a:spLocks noChangeArrowheads="1"/>
            </p:cNvSpPr>
            <p:nvPr/>
          </p:nvSpPr>
          <p:spPr bwMode="auto">
            <a:xfrm>
              <a:off x="1576710" y="5696215"/>
              <a:ext cx="47003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0" name="Line 216"/>
            <p:cNvSpPr>
              <a:spLocks noChangeShapeType="1"/>
            </p:cNvSpPr>
            <p:nvPr/>
          </p:nvSpPr>
          <p:spPr bwMode="auto">
            <a:xfrm flipV="1">
              <a:off x="1901955" y="5660409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42" name="Rectangle 218"/>
            <p:cNvSpPr>
              <a:spLocks noChangeArrowheads="1"/>
            </p:cNvSpPr>
            <p:nvPr/>
          </p:nvSpPr>
          <p:spPr bwMode="auto">
            <a:xfrm>
              <a:off x="1855491" y="5696215"/>
              <a:ext cx="94007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16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3" name="Line 219"/>
            <p:cNvSpPr>
              <a:spLocks noChangeShapeType="1"/>
            </p:cNvSpPr>
            <p:nvPr/>
          </p:nvSpPr>
          <p:spPr bwMode="auto">
            <a:xfrm flipV="1">
              <a:off x="2207287" y="5660409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45" name="Rectangle 221"/>
            <p:cNvSpPr>
              <a:spLocks noChangeArrowheads="1"/>
            </p:cNvSpPr>
            <p:nvPr/>
          </p:nvSpPr>
          <p:spPr bwMode="auto">
            <a:xfrm>
              <a:off x="2160823" y="5696215"/>
              <a:ext cx="94007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32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6" name="Line 222"/>
            <p:cNvSpPr>
              <a:spLocks noChangeShapeType="1"/>
            </p:cNvSpPr>
            <p:nvPr/>
          </p:nvSpPr>
          <p:spPr bwMode="auto">
            <a:xfrm flipV="1">
              <a:off x="2512619" y="5660409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48" name="Rectangle 224"/>
            <p:cNvSpPr>
              <a:spLocks noChangeArrowheads="1"/>
            </p:cNvSpPr>
            <p:nvPr/>
          </p:nvSpPr>
          <p:spPr bwMode="auto">
            <a:xfrm>
              <a:off x="2466155" y="5696215"/>
              <a:ext cx="94007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64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49" name="Line 225"/>
            <p:cNvSpPr>
              <a:spLocks noChangeShapeType="1"/>
            </p:cNvSpPr>
            <p:nvPr/>
          </p:nvSpPr>
          <p:spPr bwMode="auto">
            <a:xfrm flipV="1">
              <a:off x="2817951" y="5660409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51" name="Rectangle 227"/>
            <p:cNvSpPr>
              <a:spLocks noChangeArrowheads="1"/>
            </p:cNvSpPr>
            <p:nvPr/>
          </p:nvSpPr>
          <p:spPr bwMode="auto">
            <a:xfrm>
              <a:off x="2751573" y="5696215"/>
              <a:ext cx="141010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128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2" name="Line 228"/>
            <p:cNvSpPr>
              <a:spLocks noChangeShapeType="1"/>
            </p:cNvSpPr>
            <p:nvPr/>
          </p:nvSpPr>
          <p:spPr bwMode="auto">
            <a:xfrm flipV="1">
              <a:off x="3123283" y="5660409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54" name="Rectangle 230"/>
            <p:cNvSpPr>
              <a:spLocks noChangeArrowheads="1"/>
            </p:cNvSpPr>
            <p:nvPr/>
          </p:nvSpPr>
          <p:spPr bwMode="auto">
            <a:xfrm>
              <a:off x="3056907" y="5696215"/>
              <a:ext cx="141010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256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7" name="Rectangle 233"/>
            <p:cNvSpPr>
              <a:spLocks noChangeArrowheads="1"/>
            </p:cNvSpPr>
            <p:nvPr/>
          </p:nvSpPr>
          <p:spPr bwMode="auto">
            <a:xfrm>
              <a:off x="3368876" y="5696215"/>
              <a:ext cx="141010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512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58" name="Line 234"/>
            <p:cNvSpPr>
              <a:spLocks noChangeShapeType="1"/>
            </p:cNvSpPr>
            <p:nvPr/>
          </p:nvSpPr>
          <p:spPr bwMode="auto">
            <a:xfrm>
              <a:off x="919583" y="5639947"/>
              <a:ext cx="26551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60" name="Rectangle 236"/>
            <p:cNvSpPr>
              <a:spLocks noChangeArrowheads="1"/>
            </p:cNvSpPr>
            <p:nvPr/>
          </p:nvSpPr>
          <p:spPr bwMode="auto">
            <a:xfrm>
              <a:off x="853206" y="5599023"/>
              <a:ext cx="47003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1" name="Line 237"/>
            <p:cNvSpPr>
              <a:spLocks noChangeShapeType="1"/>
            </p:cNvSpPr>
            <p:nvPr/>
          </p:nvSpPr>
          <p:spPr bwMode="auto">
            <a:xfrm>
              <a:off x="919583" y="5435334"/>
              <a:ext cx="26551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63" name="Rectangle 239"/>
            <p:cNvSpPr>
              <a:spLocks noChangeArrowheads="1"/>
            </p:cNvSpPr>
            <p:nvPr/>
          </p:nvSpPr>
          <p:spPr bwMode="auto">
            <a:xfrm>
              <a:off x="853206" y="5394412"/>
              <a:ext cx="47003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4" name="Line 240"/>
            <p:cNvSpPr>
              <a:spLocks noChangeShapeType="1"/>
            </p:cNvSpPr>
            <p:nvPr/>
          </p:nvSpPr>
          <p:spPr bwMode="auto">
            <a:xfrm>
              <a:off x="919583" y="5230721"/>
              <a:ext cx="26551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66" name="Rectangle 242"/>
            <p:cNvSpPr>
              <a:spLocks noChangeArrowheads="1"/>
            </p:cNvSpPr>
            <p:nvPr/>
          </p:nvSpPr>
          <p:spPr bwMode="auto">
            <a:xfrm>
              <a:off x="806743" y="5189798"/>
              <a:ext cx="94007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67" name="Line 243"/>
            <p:cNvSpPr>
              <a:spLocks noChangeShapeType="1"/>
            </p:cNvSpPr>
            <p:nvPr/>
          </p:nvSpPr>
          <p:spPr bwMode="auto">
            <a:xfrm>
              <a:off x="919583" y="5031223"/>
              <a:ext cx="26551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69" name="Rectangle 245"/>
            <p:cNvSpPr>
              <a:spLocks noChangeArrowheads="1"/>
            </p:cNvSpPr>
            <p:nvPr/>
          </p:nvSpPr>
          <p:spPr bwMode="auto">
            <a:xfrm>
              <a:off x="806743" y="4990301"/>
              <a:ext cx="94007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15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0" name="Line 246"/>
            <p:cNvSpPr>
              <a:spLocks noChangeShapeType="1"/>
            </p:cNvSpPr>
            <p:nvPr/>
          </p:nvSpPr>
          <p:spPr bwMode="auto">
            <a:xfrm>
              <a:off x="919583" y="4826610"/>
              <a:ext cx="26551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72" name="Rectangle 248"/>
            <p:cNvSpPr>
              <a:spLocks noChangeArrowheads="1"/>
            </p:cNvSpPr>
            <p:nvPr/>
          </p:nvSpPr>
          <p:spPr bwMode="auto">
            <a:xfrm>
              <a:off x="806743" y="4785687"/>
              <a:ext cx="94007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20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3" name="Line 249"/>
            <p:cNvSpPr>
              <a:spLocks noChangeShapeType="1"/>
            </p:cNvSpPr>
            <p:nvPr/>
          </p:nvSpPr>
          <p:spPr bwMode="auto">
            <a:xfrm>
              <a:off x="919583" y="4621997"/>
              <a:ext cx="26551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75" name="Rectangle 251"/>
            <p:cNvSpPr>
              <a:spLocks noChangeArrowheads="1"/>
            </p:cNvSpPr>
            <p:nvPr/>
          </p:nvSpPr>
          <p:spPr bwMode="auto">
            <a:xfrm>
              <a:off x="806743" y="4581074"/>
              <a:ext cx="94007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25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0" name="Freeform 256"/>
            <p:cNvSpPr>
              <a:spLocks/>
            </p:cNvSpPr>
            <p:nvPr/>
          </p:nvSpPr>
          <p:spPr bwMode="auto">
            <a:xfrm>
              <a:off x="985959" y="4985185"/>
              <a:ext cx="2449293" cy="52687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6" y="162"/>
                </a:cxn>
                <a:cxn ang="0">
                  <a:pos x="552" y="252"/>
                </a:cxn>
                <a:cxn ang="0">
                  <a:pos x="828" y="348"/>
                </a:cxn>
                <a:cxn ang="0">
                  <a:pos x="1104" y="432"/>
                </a:cxn>
                <a:cxn ang="0">
                  <a:pos x="1380" y="474"/>
                </a:cxn>
                <a:cxn ang="0">
                  <a:pos x="1656" y="522"/>
                </a:cxn>
                <a:cxn ang="0">
                  <a:pos x="1932" y="588"/>
                </a:cxn>
                <a:cxn ang="0">
                  <a:pos x="2214" y="618"/>
                </a:cxn>
              </a:cxnLst>
              <a:rect l="0" t="0" r="r" b="b"/>
              <a:pathLst>
                <a:path w="2214" h="618">
                  <a:moveTo>
                    <a:pt x="0" y="0"/>
                  </a:moveTo>
                  <a:lnTo>
                    <a:pt x="276" y="162"/>
                  </a:lnTo>
                  <a:lnTo>
                    <a:pt x="552" y="252"/>
                  </a:lnTo>
                  <a:lnTo>
                    <a:pt x="828" y="348"/>
                  </a:lnTo>
                  <a:lnTo>
                    <a:pt x="1104" y="432"/>
                  </a:lnTo>
                  <a:lnTo>
                    <a:pt x="1380" y="474"/>
                  </a:lnTo>
                  <a:lnTo>
                    <a:pt x="1656" y="522"/>
                  </a:lnTo>
                  <a:lnTo>
                    <a:pt x="1932" y="588"/>
                  </a:lnTo>
                  <a:lnTo>
                    <a:pt x="2214" y="618"/>
                  </a:lnTo>
                </a:path>
              </a:pathLst>
            </a:cu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81" name="Freeform 257"/>
            <p:cNvSpPr>
              <a:spLocks/>
            </p:cNvSpPr>
            <p:nvPr/>
          </p:nvSpPr>
          <p:spPr bwMode="auto">
            <a:xfrm>
              <a:off x="985959" y="4908455"/>
              <a:ext cx="2449293" cy="6036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6" y="204"/>
                </a:cxn>
                <a:cxn ang="0">
                  <a:pos x="552" y="330"/>
                </a:cxn>
                <a:cxn ang="0">
                  <a:pos x="828" y="426"/>
                </a:cxn>
                <a:cxn ang="0">
                  <a:pos x="1104" y="516"/>
                </a:cxn>
                <a:cxn ang="0">
                  <a:pos x="1380" y="564"/>
                </a:cxn>
                <a:cxn ang="0">
                  <a:pos x="1656" y="606"/>
                </a:cxn>
                <a:cxn ang="0">
                  <a:pos x="1932" y="672"/>
                </a:cxn>
                <a:cxn ang="0">
                  <a:pos x="2214" y="708"/>
                </a:cxn>
              </a:cxnLst>
              <a:rect l="0" t="0" r="r" b="b"/>
              <a:pathLst>
                <a:path w="2214" h="708">
                  <a:moveTo>
                    <a:pt x="0" y="0"/>
                  </a:moveTo>
                  <a:lnTo>
                    <a:pt x="276" y="204"/>
                  </a:lnTo>
                  <a:lnTo>
                    <a:pt x="552" y="330"/>
                  </a:lnTo>
                  <a:lnTo>
                    <a:pt x="828" y="426"/>
                  </a:lnTo>
                  <a:lnTo>
                    <a:pt x="1104" y="516"/>
                  </a:lnTo>
                  <a:lnTo>
                    <a:pt x="1380" y="564"/>
                  </a:lnTo>
                  <a:lnTo>
                    <a:pt x="1656" y="606"/>
                  </a:lnTo>
                  <a:lnTo>
                    <a:pt x="1932" y="672"/>
                  </a:lnTo>
                  <a:lnTo>
                    <a:pt x="2214" y="708"/>
                  </a:lnTo>
                </a:path>
              </a:pathLst>
            </a:cu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82" name="Freeform 258"/>
            <p:cNvSpPr>
              <a:spLocks/>
            </p:cNvSpPr>
            <p:nvPr/>
          </p:nvSpPr>
          <p:spPr bwMode="auto">
            <a:xfrm>
              <a:off x="985959" y="4821495"/>
              <a:ext cx="2449293" cy="69056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6" y="168"/>
                </a:cxn>
                <a:cxn ang="0">
                  <a:pos x="552" y="402"/>
                </a:cxn>
                <a:cxn ang="0">
                  <a:pos x="828" y="498"/>
                </a:cxn>
                <a:cxn ang="0">
                  <a:pos x="1104" y="600"/>
                </a:cxn>
                <a:cxn ang="0">
                  <a:pos x="1380" y="648"/>
                </a:cxn>
                <a:cxn ang="0">
                  <a:pos x="1656" y="702"/>
                </a:cxn>
                <a:cxn ang="0">
                  <a:pos x="1932" y="768"/>
                </a:cxn>
                <a:cxn ang="0">
                  <a:pos x="2214" y="810"/>
                </a:cxn>
              </a:cxnLst>
              <a:rect l="0" t="0" r="r" b="b"/>
              <a:pathLst>
                <a:path w="2214" h="810">
                  <a:moveTo>
                    <a:pt x="0" y="0"/>
                  </a:moveTo>
                  <a:lnTo>
                    <a:pt x="276" y="168"/>
                  </a:lnTo>
                  <a:lnTo>
                    <a:pt x="552" y="402"/>
                  </a:lnTo>
                  <a:lnTo>
                    <a:pt x="828" y="498"/>
                  </a:lnTo>
                  <a:lnTo>
                    <a:pt x="1104" y="600"/>
                  </a:lnTo>
                  <a:lnTo>
                    <a:pt x="1380" y="648"/>
                  </a:lnTo>
                  <a:lnTo>
                    <a:pt x="1656" y="702"/>
                  </a:lnTo>
                  <a:lnTo>
                    <a:pt x="1932" y="768"/>
                  </a:lnTo>
                  <a:lnTo>
                    <a:pt x="2214" y="810"/>
                  </a:lnTo>
                </a:path>
              </a:pathLst>
            </a:cu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83" name="Freeform 259"/>
            <p:cNvSpPr>
              <a:spLocks/>
            </p:cNvSpPr>
            <p:nvPr/>
          </p:nvSpPr>
          <p:spPr bwMode="auto">
            <a:xfrm>
              <a:off x="985959" y="4668035"/>
              <a:ext cx="2449293" cy="8389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6" y="222"/>
                </a:cxn>
                <a:cxn ang="0">
                  <a:pos x="552" y="408"/>
                </a:cxn>
                <a:cxn ang="0">
                  <a:pos x="828" y="606"/>
                </a:cxn>
                <a:cxn ang="0">
                  <a:pos x="1104" y="744"/>
                </a:cxn>
                <a:cxn ang="0">
                  <a:pos x="1380" y="822"/>
                </a:cxn>
                <a:cxn ang="0">
                  <a:pos x="1656" y="876"/>
                </a:cxn>
                <a:cxn ang="0">
                  <a:pos x="1932" y="942"/>
                </a:cxn>
                <a:cxn ang="0">
                  <a:pos x="2214" y="984"/>
                </a:cxn>
              </a:cxnLst>
              <a:rect l="0" t="0" r="r" b="b"/>
              <a:pathLst>
                <a:path w="2214" h="984">
                  <a:moveTo>
                    <a:pt x="0" y="0"/>
                  </a:moveTo>
                  <a:lnTo>
                    <a:pt x="276" y="222"/>
                  </a:lnTo>
                  <a:lnTo>
                    <a:pt x="552" y="408"/>
                  </a:lnTo>
                  <a:lnTo>
                    <a:pt x="828" y="606"/>
                  </a:lnTo>
                  <a:lnTo>
                    <a:pt x="1104" y="744"/>
                  </a:lnTo>
                  <a:lnTo>
                    <a:pt x="1380" y="822"/>
                  </a:lnTo>
                  <a:lnTo>
                    <a:pt x="1656" y="876"/>
                  </a:lnTo>
                  <a:lnTo>
                    <a:pt x="1932" y="942"/>
                  </a:lnTo>
                  <a:lnTo>
                    <a:pt x="2214" y="984"/>
                  </a:lnTo>
                </a:path>
              </a:pathLst>
            </a:cu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84" name="Freeform 260"/>
            <p:cNvSpPr>
              <a:spLocks/>
            </p:cNvSpPr>
            <p:nvPr/>
          </p:nvSpPr>
          <p:spPr bwMode="auto">
            <a:xfrm>
              <a:off x="985959" y="4473653"/>
              <a:ext cx="2449293" cy="10281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76" y="222"/>
                </a:cxn>
                <a:cxn ang="0">
                  <a:pos x="552" y="456"/>
                </a:cxn>
                <a:cxn ang="0">
                  <a:pos x="828" y="750"/>
                </a:cxn>
                <a:cxn ang="0">
                  <a:pos x="1104" y="894"/>
                </a:cxn>
                <a:cxn ang="0">
                  <a:pos x="1380" y="1020"/>
                </a:cxn>
                <a:cxn ang="0">
                  <a:pos x="1656" y="1080"/>
                </a:cxn>
                <a:cxn ang="0">
                  <a:pos x="1932" y="1158"/>
                </a:cxn>
                <a:cxn ang="0">
                  <a:pos x="2214" y="1206"/>
                </a:cxn>
              </a:cxnLst>
              <a:rect l="0" t="0" r="r" b="b"/>
              <a:pathLst>
                <a:path w="2214" h="1206">
                  <a:moveTo>
                    <a:pt x="0" y="0"/>
                  </a:moveTo>
                  <a:lnTo>
                    <a:pt x="276" y="222"/>
                  </a:lnTo>
                  <a:lnTo>
                    <a:pt x="552" y="456"/>
                  </a:lnTo>
                  <a:lnTo>
                    <a:pt x="828" y="750"/>
                  </a:lnTo>
                  <a:lnTo>
                    <a:pt x="1104" y="894"/>
                  </a:lnTo>
                  <a:lnTo>
                    <a:pt x="1380" y="1020"/>
                  </a:lnTo>
                  <a:lnTo>
                    <a:pt x="1656" y="1080"/>
                  </a:lnTo>
                  <a:lnTo>
                    <a:pt x="1932" y="1158"/>
                  </a:lnTo>
                  <a:lnTo>
                    <a:pt x="2214" y="1206"/>
                  </a:lnTo>
                </a:path>
              </a:pathLst>
            </a:cu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85" name="Rectangle 261"/>
            <p:cNvSpPr>
              <a:spLocks noChangeArrowheads="1"/>
            </p:cNvSpPr>
            <p:nvPr/>
          </p:nvSpPr>
          <p:spPr bwMode="auto">
            <a:xfrm>
              <a:off x="1510333" y="4355999"/>
              <a:ext cx="1316093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Average Distance of Top 20 Motifs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6" name="Rectangle 262"/>
            <p:cNvSpPr>
              <a:spLocks noChangeArrowheads="1"/>
            </p:cNvSpPr>
            <p:nvPr/>
          </p:nvSpPr>
          <p:spPr bwMode="auto">
            <a:xfrm rot="16200000">
              <a:off x="438220" y="5015413"/>
              <a:ext cx="551189" cy="1015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Average Distance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7" name="Rectangle 263"/>
            <p:cNvSpPr>
              <a:spLocks noChangeArrowheads="1"/>
            </p:cNvSpPr>
            <p:nvPr/>
          </p:nvSpPr>
          <p:spPr bwMode="auto">
            <a:xfrm>
              <a:off x="1842215" y="5783175"/>
              <a:ext cx="648646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Number of pages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8" name="Rectangle 264"/>
            <p:cNvSpPr>
              <a:spLocks noChangeArrowheads="1"/>
            </p:cNvSpPr>
            <p:nvPr/>
          </p:nvSpPr>
          <p:spPr bwMode="auto">
            <a:xfrm>
              <a:off x="906306" y="5645061"/>
              <a:ext cx="23502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 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0" name="Rectangle 266"/>
            <p:cNvSpPr>
              <a:spLocks noChangeArrowheads="1"/>
            </p:cNvSpPr>
            <p:nvPr/>
          </p:nvSpPr>
          <p:spPr bwMode="auto">
            <a:xfrm>
              <a:off x="2598908" y="4509460"/>
              <a:ext cx="796518" cy="50130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1" name="Rectangle 267"/>
            <p:cNvSpPr>
              <a:spLocks noChangeArrowheads="1"/>
            </p:cNvSpPr>
            <p:nvPr/>
          </p:nvSpPr>
          <p:spPr bwMode="auto">
            <a:xfrm>
              <a:off x="2598908" y="4509460"/>
              <a:ext cx="796518" cy="501302"/>
            </a:xfrm>
            <a:prstGeom prst="rect">
              <a:avLst/>
            </a:prstGeom>
            <a:noFill/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2" name="Line 268"/>
            <p:cNvSpPr>
              <a:spLocks noChangeShapeType="1"/>
            </p:cNvSpPr>
            <p:nvPr/>
          </p:nvSpPr>
          <p:spPr bwMode="auto">
            <a:xfrm>
              <a:off x="2598908" y="4509460"/>
              <a:ext cx="796518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3" name="Line 269"/>
            <p:cNvSpPr>
              <a:spLocks noChangeShapeType="1"/>
            </p:cNvSpPr>
            <p:nvPr/>
          </p:nvSpPr>
          <p:spPr bwMode="auto">
            <a:xfrm>
              <a:off x="2598908" y="5010762"/>
              <a:ext cx="796518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4" name="Line 270"/>
            <p:cNvSpPr>
              <a:spLocks noChangeShapeType="1"/>
            </p:cNvSpPr>
            <p:nvPr/>
          </p:nvSpPr>
          <p:spPr bwMode="auto">
            <a:xfrm flipV="1">
              <a:off x="3395426" y="4509460"/>
              <a:ext cx="1107" cy="5013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5" name="Line 271"/>
            <p:cNvSpPr>
              <a:spLocks noChangeShapeType="1"/>
            </p:cNvSpPr>
            <p:nvPr/>
          </p:nvSpPr>
          <p:spPr bwMode="auto">
            <a:xfrm flipV="1">
              <a:off x="2598908" y="4509460"/>
              <a:ext cx="1107" cy="5013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6" name="Line 272"/>
            <p:cNvSpPr>
              <a:spLocks noChangeShapeType="1"/>
            </p:cNvSpPr>
            <p:nvPr/>
          </p:nvSpPr>
          <p:spPr bwMode="auto">
            <a:xfrm>
              <a:off x="2598908" y="5010762"/>
              <a:ext cx="796518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7" name="Line 273"/>
            <p:cNvSpPr>
              <a:spLocks noChangeShapeType="1"/>
            </p:cNvSpPr>
            <p:nvPr/>
          </p:nvSpPr>
          <p:spPr bwMode="auto">
            <a:xfrm flipV="1">
              <a:off x="2598908" y="4509460"/>
              <a:ext cx="1107" cy="5013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8" name="Line 274"/>
            <p:cNvSpPr>
              <a:spLocks noChangeShapeType="1"/>
            </p:cNvSpPr>
            <p:nvPr/>
          </p:nvSpPr>
          <p:spPr bwMode="auto">
            <a:xfrm>
              <a:off x="2598908" y="4509460"/>
              <a:ext cx="796518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299" name="Line 275"/>
            <p:cNvSpPr>
              <a:spLocks noChangeShapeType="1"/>
            </p:cNvSpPr>
            <p:nvPr/>
          </p:nvSpPr>
          <p:spPr bwMode="auto">
            <a:xfrm>
              <a:off x="2598908" y="5010762"/>
              <a:ext cx="796518" cy="85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00" name="Line 276"/>
            <p:cNvSpPr>
              <a:spLocks noChangeShapeType="1"/>
            </p:cNvSpPr>
            <p:nvPr/>
          </p:nvSpPr>
          <p:spPr bwMode="auto">
            <a:xfrm flipV="1">
              <a:off x="3395426" y="4509460"/>
              <a:ext cx="1107" cy="5013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01" name="Line 277"/>
            <p:cNvSpPr>
              <a:spLocks noChangeShapeType="1"/>
            </p:cNvSpPr>
            <p:nvPr/>
          </p:nvSpPr>
          <p:spPr bwMode="auto">
            <a:xfrm flipV="1">
              <a:off x="2598908" y="4509460"/>
              <a:ext cx="1107" cy="50130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02" name="Rectangle 278"/>
            <p:cNvSpPr>
              <a:spLocks noChangeArrowheads="1"/>
            </p:cNvSpPr>
            <p:nvPr/>
          </p:nvSpPr>
          <p:spPr bwMode="auto">
            <a:xfrm>
              <a:off x="2944066" y="4529919"/>
              <a:ext cx="394828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Mask 60%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3" name="Line 279"/>
            <p:cNvSpPr>
              <a:spLocks noChangeShapeType="1"/>
            </p:cNvSpPr>
            <p:nvPr/>
          </p:nvSpPr>
          <p:spPr bwMode="auto">
            <a:xfrm>
              <a:off x="2652009" y="4565728"/>
              <a:ext cx="265506" cy="853"/>
            </a:xfrm>
            <a:prstGeom prst="line">
              <a:avLst/>
            </a:prstGeom>
            <a:noFill/>
            <a:ln w="0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04" name="Rectangle 280"/>
            <p:cNvSpPr>
              <a:spLocks noChangeArrowheads="1"/>
            </p:cNvSpPr>
            <p:nvPr/>
          </p:nvSpPr>
          <p:spPr bwMode="auto">
            <a:xfrm>
              <a:off x="2944066" y="4627111"/>
              <a:ext cx="394828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Mask 50%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5" name="Line 281"/>
            <p:cNvSpPr>
              <a:spLocks noChangeShapeType="1"/>
            </p:cNvSpPr>
            <p:nvPr/>
          </p:nvSpPr>
          <p:spPr bwMode="auto">
            <a:xfrm>
              <a:off x="2652009" y="4662920"/>
              <a:ext cx="265506" cy="853"/>
            </a:xfrm>
            <a:prstGeom prst="line">
              <a:avLst/>
            </a:prstGeom>
            <a:noFill/>
            <a:ln w="0">
              <a:solidFill>
                <a:srgbClr val="007F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06" name="Rectangle 282"/>
            <p:cNvSpPr>
              <a:spLocks noChangeArrowheads="1"/>
            </p:cNvSpPr>
            <p:nvPr/>
          </p:nvSpPr>
          <p:spPr bwMode="auto">
            <a:xfrm>
              <a:off x="2944066" y="4724303"/>
              <a:ext cx="394828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Mask 40%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7" name="Line 283"/>
            <p:cNvSpPr>
              <a:spLocks noChangeShapeType="1"/>
            </p:cNvSpPr>
            <p:nvPr/>
          </p:nvSpPr>
          <p:spPr bwMode="auto">
            <a:xfrm>
              <a:off x="2652009" y="4760111"/>
              <a:ext cx="265506" cy="853"/>
            </a:xfrm>
            <a:prstGeom prst="line">
              <a:avLst/>
            </a:prstGeom>
            <a:noFill/>
            <a:ln w="0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08" name="Rectangle 284"/>
            <p:cNvSpPr>
              <a:spLocks noChangeArrowheads="1"/>
            </p:cNvSpPr>
            <p:nvPr/>
          </p:nvSpPr>
          <p:spPr bwMode="auto">
            <a:xfrm>
              <a:off x="2944066" y="4816378"/>
              <a:ext cx="394828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Mask 30%</a:t>
              </a: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09" name="Line 285"/>
            <p:cNvSpPr>
              <a:spLocks noChangeShapeType="1"/>
            </p:cNvSpPr>
            <p:nvPr/>
          </p:nvSpPr>
          <p:spPr bwMode="auto">
            <a:xfrm>
              <a:off x="2652009" y="4852187"/>
              <a:ext cx="265506" cy="853"/>
            </a:xfrm>
            <a:prstGeom prst="line">
              <a:avLst/>
            </a:prstGeom>
            <a:noFill/>
            <a:ln w="0">
              <a:solidFill>
                <a:srgbClr val="00BF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1310" name="Rectangle 286"/>
            <p:cNvSpPr>
              <a:spLocks noChangeArrowheads="1"/>
            </p:cNvSpPr>
            <p:nvPr/>
          </p:nvSpPr>
          <p:spPr bwMode="auto">
            <a:xfrm>
              <a:off x="2944066" y="4913569"/>
              <a:ext cx="394828" cy="838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Helvetica" charset="0"/>
                  <a:cs typeface="Arial" pitchFamily="34" charset="0"/>
                </a:rPr>
                <a:t>Mask 20%</a:t>
              </a:r>
              <a:endPara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11" name="Line 287"/>
            <p:cNvSpPr>
              <a:spLocks noChangeShapeType="1"/>
            </p:cNvSpPr>
            <p:nvPr/>
          </p:nvSpPr>
          <p:spPr bwMode="auto">
            <a:xfrm>
              <a:off x="2652009" y="4949378"/>
              <a:ext cx="265506" cy="853"/>
            </a:xfrm>
            <a:prstGeom prst="line">
              <a:avLst/>
            </a:prstGeom>
            <a:noFill/>
            <a:ln w="0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sp>
          <p:nvSpPr>
            <p:cNvPr id="289" name="Line 228"/>
            <p:cNvSpPr>
              <a:spLocks noChangeShapeType="1"/>
            </p:cNvSpPr>
            <p:nvPr/>
          </p:nvSpPr>
          <p:spPr bwMode="auto">
            <a:xfrm flipV="1">
              <a:off x="3445235" y="5657187"/>
              <a:ext cx="1107" cy="2046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600"/>
            </a:p>
          </p:txBody>
        </p:sp>
        <p:cxnSp>
          <p:nvCxnSpPr>
            <p:cNvPr id="293" name="Straight Connector 292"/>
            <p:cNvCxnSpPr/>
            <p:nvPr/>
          </p:nvCxnSpPr>
          <p:spPr bwMode="auto">
            <a:xfrm flipV="1">
              <a:off x="985838" y="5686433"/>
              <a:ext cx="2462213" cy="1"/>
            </a:xfrm>
            <a:prstGeom prst="line">
              <a:avLst/>
            </a:prstGeom>
            <a:solidFill>
              <a:schemeClr val="accent1"/>
            </a:solidFill>
            <a:ln w="31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09" name="Title 1"/>
          <p:cNvSpPr txBox="1">
            <a:spLocks/>
          </p:cNvSpPr>
          <p:nvPr/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0" name="Title 1"/>
          <p:cNvSpPr txBox="1">
            <a:spLocks/>
          </p:cNvSpPr>
          <p:nvPr/>
        </p:nvSpPr>
        <p:spPr>
          <a:xfrm>
            <a:off x="457200" y="152400"/>
            <a:ext cx="8305800" cy="6858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Effect of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Masking Ratio to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Average 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Distance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3505200" y="3810000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Baseline at 60%</a:t>
            </a:r>
            <a:endParaRPr lang="en-US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3810000"/>
            <a:ext cx="4191000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3600" y="990600"/>
            <a:ext cx="4359760" cy="2662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3886200"/>
            <a:ext cx="3925214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715962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Effect of Parameters to </a:t>
            </a:r>
            <a:r>
              <a:rPr kumimoji="0" lang="en-US" sz="33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Avg</a:t>
            </a:r>
            <a:r>
              <a:rPr kumimoji="0" lang="en-US" sz="33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Distance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1751</TotalTime>
  <Words>387</Words>
  <Application>Microsoft Office PowerPoint</Application>
  <PresentationFormat>On-screen Show (4:3)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Top 40 Motifs from Artificial Book with Different Masking Ratios</vt:lpstr>
      <vt:lpstr>Top 40 Motifs when pmask=60%</vt:lpstr>
      <vt:lpstr>Top 40 Motifs when pmask=50%</vt:lpstr>
      <vt:lpstr>Top 40 Motifs when pmask=40%</vt:lpstr>
      <vt:lpstr>Top 40 Motifs when pmask=30%</vt:lpstr>
      <vt:lpstr>Top 40 Motifs when pmask=20%</vt:lpstr>
      <vt:lpstr>Average Motifs Distance</vt:lpstr>
      <vt:lpstr>Slide 8</vt:lpstr>
      <vt:lpstr>Slide 9</vt:lpstr>
      <vt:lpstr>Top 20 Motifs when pmask=60%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CS</dc:creator>
  <cp:lastModifiedBy>CPE-KU</cp:lastModifiedBy>
  <cp:revision>19</cp:revision>
  <dcterms:created xsi:type="dcterms:W3CDTF">2010-10-02T23:55:13Z</dcterms:created>
  <dcterms:modified xsi:type="dcterms:W3CDTF">2011-03-01T11:37:29Z</dcterms:modified>
</cp:coreProperties>
</file>