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4" r:id="rId3"/>
    <p:sldId id="263" r:id="rId4"/>
    <p:sldId id="262" r:id="rId5"/>
    <p:sldId id="265" r:id="rId6"/>
    <p:sldId id="266" r:id="rId7"/>
    <p:sldId id="267" r:id="rId8"/>
    <p:sldId id="268" r:id="rId9"/>
    <p:sldId id="269" r:id="rId10"/>
    <p:sldId id="270" r:id="rId11"/>
    <p:sldId id="271" r:id="rId12"/>
    <p:sldId id="272" r:id="rId13"/>
    <p:sldId id="273" r:id="rId14"/>
    <p:sldId id="259" r:id="rId15"/>
    <p:sldId id="274" r:id="rId16"/>
    <p:sldId id="276" r:id="rId17"/>
    <p:sldId id="275"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2BAA127-5C79-40CB-97CC-5F66AE6139AC}" type="datetimeFigureOut">
              <a:rPr lang="en-US"/>
              <a:pPr>
                <a:defRPr/>
              </a:pPr>
              <a:t>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05A9CE0-D739-44B4-8B98-75FF1DFDAD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1159A67-642F-4522-A3E4-2C8A56EAC51C}" type="datetimeFigureOut">
              <a:rPr lang="en-US"/>
              <a:pPr>
                <a:defRPr/>
              </a:pPr>
              <a:t>3/1/2011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341918-FA71-4907-BC45-F63C8D3AE6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4E8438-FD3B-4270-8E9F-1E190B5B4ACF}" type="datetimeFigureOut">
              <a:rPr lang="en-US"/>
              <a:pPr>
                <a:defRPr/>
              </a:pPr>
              <a:t>3/1/2011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66101F-3562-4AC4-9F7C-0B8EC7CBDC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3627A5-CA4F-4FEB-B812-31075ED48B22}" type="datetimeFigureOut">
              <a:rPr lang="en-US"/>
              <a:pPr>
                <a:defRPr/>
              </a:pPr>
              <a:t>3/1/2011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817FCB-4FDE-473F-944D-2A368E8175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21185C-4560-4D5D-96BF-EE2379C5A7FA}" type="datetimeFigureOut">
              <a:rPr lang="en-US"/>
              <a:pPr>
                <a:defRPr/>
              </a:pPr>
              <a:t>3/1/2011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ED9FB9-ED93-4E39-99AC-CA33ED6A1F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173938-DC72-4595-AE1B-DD28DDB3E8C7}" type="datetimeFigureOut">
              <a:rPr lang="en-US"/>
              <a:pPr>
                <a:defRPr/>
              </a:pPr>
              <a:t>3/1/2011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BA7F96-C93D-46CA-B365-24652B9748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9B5489-2974-4D7D-A411-33F250ACDB2A}" type="datetimeFigureOut">
              <a:rPr lang="en-US"/>
              <a:pPr>
                <a:defRPr/>
              </a:pPr>
              <a:t>3/1/2011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E55A8C-BA0A-412D-9D61-5A7570675C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46D89A2-ECFB-4158-947B-3A1803E19488}" type="datetimeFigureOut">
              <a:rPr lang="en-US"/>
              <a:pPr>
                <a:defRPr/>
              </a:pPr>
              <a:t>3/1/2011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614BACD-9396-486F-B4A0-A4B09AC84E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5971F2-00A1-40C8-8217-0AC0ED37A8FC}" type="datetimeFigureOut">
              <a:rPr lang="en-US"/>
              <a:pPr>
                <a:defRPr/>
              </a:pPr>
              <a:t>3/1/2011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F99075E-C15D-4A09-81C3-DC0D9B0D34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B3C10E-2F74-40B0-83D8-74E4D422CAA1}" type="datetimeFigureOut">
              <a:rPr lang="en-US"/>
              <a:pPr>
                <a:defRPr/>
              </a:pPr>
              <a:t>3/1/2011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A47132-E12F-4A1A-B330-32C608268A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5B4019-7FD5-414F-A4F1-5B08D50C7331}" type="datetimeFigureOut">
              <a:rPr lang="en-US"/>
              <a:pPr>
                <a:defRPr/>
              </a:pPr>
              <a:t>3/1/2011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A224BB-EC6D-416B-8003-8A70739D4A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FD501B-A6EF-4951-B507-3A1A01B80337}" type="datetimeFigureOut">
              <a:rPr lang="en-US"/>
              <a:pPr>
                <a:defRPr/>
              </a:pPr>
              <a:t>3/1/2011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5280CB-2CB5-462C-8F98-F3583DBFBF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1ED7E13-BF0F-4B3D-B934-2C59E89B7E69}" type="datetimeFigureOut">
              <a:rPr lang="en-US"/>
              <a:pPr>
                <a:defRPr/>
              </a:pPr>
              <a:t>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B3F14E6-2436-4FE0-BD56-22F8EB2CC3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mtClean="0"/>
              <a:t>Theoretical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58200" cy="792162"/>
          </a:xfrm>
        </p:spPr>
        <p:txBody>
          <a:bodyPr/>
          <a:lstStyle/>
          <a:p>
            <a:r>
              <a:rPr lang="en-US" sz="3600" smtClean="0"/>
              <a:t>Detail: How about non-motif? (2)</a:t>
            </a:r>
          </a:p>
        </p:txBody>
      </p:sp>
      <p:pic>
        <p:nvPicPr>
          <p:cNvPr id="11267" name="Picture 3"/>
          <p:cNvPicPr>
            <a:picLocks noChangeAspect="1" noChangeArrowheads="1"/>
          </p:cNvPicPr>
          <p:nvPr/>
        </p:nvPicPr>
        <p:blipFill>
          <a:blip r:embed="rId2"/>
          <a:srcRect/>
          <a:stretch>
            <a:fillRect/>
          </a:stretch>
        </p:blipFill>
        <p:spPr bwMode="auto">
          <a:xfrm>
            <a:off x="609600" y="990600"/>
            <a:ext cx="7980363" cy="56769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458200" cy="792162"/>
          </a:xfrm>
        </p:spPr>
        <p:txBody>
          <a:bodyPr/>
          <a:lstStyle/>
          <a:p>
            <a:r>
              <a:rPr lang="en-US" sz="3600" smtClean="0"/>
              <a:t>Detail: How about non-motif? (3)</a:t>
            </a:r>
          </a:p>
        </p:txBody>
      </p:sp>
      <p:pic>
        <p:nvPicPr>
          <p:cNvPr id="12291" name="Picture 2"/>
          <p:cNvPicPr>
            <a:picLocks noChangeAspect="1" noChangeArrowheads="1"/>
          </p:cNvPicPr>
          <p:nvPr/>
        </p:nvPicPr>
        <p:blipFill>
          <a:blip r:embed="rId2"/>
          <a:srcRect/>
          <a:stretch>
            <a:fillRect/>
          </a:stretch>
        </p:blipFill>
        <p:spPr bwMode="auto">
          <a:xfrm>
            <a:off x="762000" y="1143000"/>
            <a:ext cx="7599363" cy="5143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458200" cy="685800"/>
          </a:xfrm>
        </p:spPr>
        <p:txBody>
          <a:bodyPr/>
          <a:lstStyle/>
          <a:p>
            <a:r>
              <a:rPr lang="en-US" sz="3600" smtClean="0"/>
              <a:t>Detail: How about non-motif? (4)</a:t>
            </a:r>
          </a:p>
        </p:txBody>
      </p:sp>
      <p:pic>
        <p:nvPicPr>
          <p:cNvPr id="13315" name="Picture 5"/>
          <p:cNvPicPr>
            <a:picLocks noChangeAspect="1" noChangeArrowheads="1"/>
          </p:cNvPicPr>
          <p:nvPr/>
        </p:nvPicPr>
        <p:blipFill>
          <a:blip r:embed="rId2"/>
          <a:srcRect/>
          <a:stretch>
            <a:fillRect/>
          </a:stretch>
        </p:blipFill>
        <p:spPr bwMode="auto">
          <a:xfrm>
            <a:off x="115888" y="660400"/>
            <a:ext cx="8932862" cy="6172200"/>
          </a:xfrm>
          <a:prstGeom prst="rect">
            <a:avLst/>
          </a:prstGeom>
          <a:noFill/>
          <a:ln w="9525">
            <a:noFill/>
            <a:miter lim="800000"/>
            <a:headEnd/>
            <a:tailEnd/>
          </a:ln>
        </p:spPr>
      </p:pic>
      <p:sp>
        <p:nvSpPr>
          <p:cNvPr id="4" name="TextBox 3"/>
          <p:cNvSpPr txBox="1"/>
          <p:nvPr/>
        </p:nvSpPr>
        <p:spPr>
          <a:xfrm>
            <a:off x="4724400" y="4419600"/>
            <a:ext cx="2954655" cy="369332"/>
          </a:xfrm>
          <a:prstGeom prst="rect">
            <a:avLst/>
          </a:prstGeom>
          <a:noFill/>
        </p:spPr>
        <p:txBody>
          <a:bodyPr wrap="none" rtlCol="0">
            <a:spAutoFit/>
          </a:bodyPr>
          <a:lstStyle/>
          <a:p>
            <a:r>
              <a:rPr lang="en-US" dirty="0" smtClean="0">
                <a:solidFill>
                  <a:srgbClr val="FF0000"/>
                </a:solidFill>
              </a:rPr>
              <a:t>Note that this step is loose.</a:t>
            </a:r>
            <a:endParaRPr lang="en-US" dirty="0">
              <a:solidFill>
                <a:srgbClr val="FF0000"/>
              </a:solidFill>
            </a:endParaRPr>
          </a:p>
        </p:txBody>
      </p:sp>
      <p:sp>
        <p:nvSpPr>
          <p:cNvPr id="5" name="Right Arrow 4"/>
          <p:cNvSpPr/>
          <p:nvPr/>
        </p:nvSpPr>
        <p:spPr>
          <a:xfrm flipH="1">
            <a:off x="4114800" y="4495800"/>
            <a:ext cx="609600" cy="228600"/>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458200" cy="685800"/>
          </a:xfrm>
        </p:spPr>
        <p:txBody>
          <a:bodyPr/>
          <a:lstStyle/>
          <a:p>
            <a:r>
              <a:rPr lang="en-US" sz="3600" smtClean="0"/>
              <a:t>Detail: Conclusion</a:t>
            </a:r>
          </a:p>
        </p:txBody>
      </p:sp>
      <p:pic>
        <p:nvPicPr>
          <p:cNvPr id="14339" name="Picture 6"/>
          <p:cNvPicPr>
            <a:picLocks noChangeAspect="1" noChangeArrowheads="1"/>
          </p:cNvPicPr>
          <p:nvPr/>
        </p:nvPicPr>
        <p:blipFill>
          <a:blip r:embed="rId2"/>
          <a:srcRect/>
          <a:stretch>
            <a:fillRect/>
          </a:stretch>
        </p:blipFill>
        <p:spPr bwMode="auto">
          <a:xfrm>
            <a:off x="1219200" y="838200"/>
            <a:ext cx="6532563" cy="2028825"/>
          </a:xfrm>
          <a:prstGeom prst="rect">
            <a:avLst/>
          </a:prstGeom>
          <a:noFill/>
          <a:ln w="9525">
            <a:noFill/>
            <a:miter lim="800000"/>
            <a:headEnd/>
            <a:tailEnd/>
          </a:ln>
        </p:spPr>
      </p:pic>
      <p:sp>
        <p:nvSpPr>
          <p:cNvPr id="14340" name="TextBox 9"/>
          <p:cNvSpPr txBox="1">
            <a:spLocks noChangeArrowheads="1"/>
          </p:cNvSpPr>
          <p:nvPr/>
        </p:nvSpPr>
        <p:spPr bwMode="auto">
          <a:xfrm>
            <a:off x="1219200" y="3048000"/>
            <a:ext cx="6705600" cy="461963"/>
          </a:xfrm>
          <a:prstGeom prst="rect">
            <a:avLst/>
          </a:prstGeom>
          <a:noFill/>
          <a:ln w="9525">
            <a:solidFill>
              <a:srgbClr val="FF0000"/>
            </a:solidFill>
            <a:miter lim="800000"/>
            <a:headEnd/>
            <a:tailEnd/>
          </a:ln>
        </p:spPr>
        <p:txBody>
          <a:bodyPr>
            <a:spAutoFit/>
          </a:bodyPr>
          <a:lstStyle/>
          <a:p>
            <a:pPr algn="ctr"/>
            <a:r>
              <a:rPr lang="en-US" sz="2400">
                <a:solidFill>
                  <a:srgbClr val="FF0000"/>
                </a:solidFill>
                <a:latin typeface="Calibri" pitchFamily="34" charset="0"/>
              </a:rPr>
              <a:t>Theoretical statement is proved.</a:t>
            </a:r>
          </a:p>
        </p:txBody>
      </p:sp>
      <p:sp>
        <p:nvSpPr>
          <p:cNvPr id="14341" name="TextBox 10"/>
          <p:cNvSpPr txBox="1">
            <a:spLocks noChangeArrowheads="1"/>
          </p:cNvSpPr>
          <p:nvPr/>
        </p:nvSpPr>
        <p:spPr bwMode="auto">
          <a:xfrm>
            <a:off x="1219200" y="3767138"/>
            <a:ext cx="7086600" cy="2862262"/>
          </a:xfrm>
          <a:prstGeom prst="rect">
            <a:avLst/>
          </a:prstGeom>
          <a:noFill/>
          <a:ln w="9525">
            <a:noFill/>
            <a:miter lim="800000"/>
            <a:headEnd/>
            <a:tailEnd/>
          </a:ln>
        </p:spPr>
        <p:txBody>
          <a:bodyPr>
            <a:spAutoFit/>
          </a:bodyPr>
          <a:lstStyle/>
          <a:p>
            <a:r>
              <a:rPr lang="en-US" b="1">
                <a:latin typeface="Calibri" pitchFamily="34" charset="0"/>
              </a:rPr>
              <a:t>User-define parameters</a:t>
            </a:r>
          </a:p>
          <a:p>
            <a:pPr>
              <a:buFontTx/>
              <a:buChar char="-"/>
            </a:pPr>
            <a:r>
              <a:rPr lang="en-US">
                <a:latin typeface="Calibri" pitchFamily="34" charset="0"/>
              </a:rPr>
              <a:t> conf: confidence which the motif will collide.</a:t>
            </a:r>
          </a:p>
          <a:p>
            <a:pPr>
              <a:buFontTx/>
              <a:buChar char="-"/>
            </a:pPr>
            <a:r>
              <a:rPr lang="en-US">
                <a:latin typeface="Calibri" pitchFamily="34" charset="0"/>
              </a:rPr>
              <a:t> N: size of windows (width*hight)</a:t>
            </a:r>
          </a:p>
          <a:p>
            <a:pPr>
              <a:buFontTx/>
              <a:buChar char="-"/>
            </a:pPr>
            <a:r>
              <a:rPr lang="en-US">
                <a:latin typeface="Calibri" pitchFamily="34" charset="0"/>
              </a:rPr>
              <a:t> the distribution of the distance of non-motif windows. (</a:t>
            </a:r>
            <a:r>
              <a:rPr lang="en-US" i="1">
                <a:latin typeface="Calibri" pitchFamily="34" charset="0"/>
              </a:rPr>
              <a:t>µ</a:t>
            </a:r>
            <a:r>
              <a:rPr lang="en-US">
                <a:latin typeface="Calibri" pitchFamily="34" charset="0"/>
              </a:rPr>
              <a:t> and </a:t>
            </a:r>
            <a:r>
              <a:rPr lang="el-GR" i="1">
                <a:latin typeface="Calibri" pitchFamily="34" charset="0"/>
              </a:rPr>
              <a:t>σ</a:t>
            </a:r>
            <a:r>
              <a:rPr lang="en-US">
                <a:latin typeface="Calibri" pitchFamily="34" charset="0"/>
              </a:rPr>
              <a:t>)</a:t>
            </a:r>
          </a:p>
          <a:p>
            <a:r>
              <a:rPr lang="en-US" b="1">
                <a:latin typeface="Calibri" pitchFamily="34" charset="0"/>
              </a:rPr>
              <a:t>A hidden parameter</a:t>
            </a:r>
          </a:p>
          <a:p>
            <a:pPr>
              <a:buFontTx/>
              <a:buChar char="-"/>
            </a:pPr>
            <a:r>
              <a:rPr lang="en-US">
                <a:latin typeface="Calibri" pitchFamily="34" charset="0"/>
              </a:rPr>
              <a:t> Either </a:t>
            </a:r>
            <a:r>
              <a:rPr lang="en-US" i="1">
                <a:latin typeface="Calibri" pitchFamily="34" charset="0"/>
              </a:rPr>
              <a:t>s</a:t>
            </a:r>
            <a:r>
              <a:rPr lang="en-US">
                <a:latin typeface="Calibri" pitchFamily="34" charset="0"/>
              </a:rPr>
              <a:t>, masking ratio, or </a:t>
            </a:r>
            <a:r>
              <a:rPr lang="en-US" i="1">
                <a:latin typeface="Calibri" pitchFamily="34" charset="0"/>
              </a:rPr>
              <a:t>t</a:t>
            </a:r>
            <a:r>
              <a:rPr lang="en-US">
                <a:latin typeface="Calibri" pitchFamily="34" charset="0"/>
              </a:rPr>
              <a:t>, the number of iteration.</a:t>
            </a:r>
          </a:p>
          <a:p>
            <a:r>
              <a:rPr lang="en-US" b="1">
                <a:latin typeface="Calibri" pitchFamily="34" charset="0"/>
              </a:rPr>
              <a:t>After this proof</a:t>
            </a:r>
            <a:endParaRPr lang="en-US">
              <a:latin typeface="Calibri" pitchFamily="34" charset="0"/>
            </a:endParaRPr>
          </a:p>
          <a:p>
            <a:r>
              <a:rPr lang="en-US">
                <a:latin typeface="Calibri" pitchFamily="34" charset="0"/>
              </a:rPr>
              <a:t>- we can easily modify use our algorithm to set parameters automatically by trying the best value of one parameter. It can guarantee the number of false positive and find the motif with high probability.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77"/>
          <p:cNvPicPr>
            <a:picLocks noChangeAspect="1" noChangeArrowheads="1"/>
          </p:cNvPicPr>
          <p:nvPr/>
        </p:nvPicPr>
        <p:blipFill>
          <a:blip r:embed="rId2"/>
          <a:srcRect/>
          <a:stretch>
            <a:fillRect/>
          </a:stretch>
        </p:blipFill>
        <p:spPr bwMode="auto">
          <a:xfrm>
            <a:off x="4648200" y="3044825"/>
            <a:ext cx="4495800" cy="3505200"/>
          </a:xfrm>
          <a:prstGeom prst="rect">
            <a:avLst/>
          </a:prstGeom>
          <a:noFill/>
          <a:ln w="9525">
            <a:noFill/>
            <a:miter lim="800000"/>
            <a:headEnd/>
            <a:tailEnd/>
          </a:ln>
        </p:spPr>
      </p:pic>
      <p:sp>
        <p:nvSpPr>
          <p:cNvPr id="15363" name="TextBox 6"/>
          <p:cNvSpPr txBox="1">
            <a:spLocks noChangeArrowheads="1"/>
          </p:cNvSpPr>
          <p:nvPr/>
        </p:nvSpPr>
        <p:spPr bwMode="auto">
          <a:xfrm>
            <a:off x="1828800" y="6473825"/>
            <a:ext cx="1219200" cy="307975"/>
          </a:xfrm>
          <a:prstGeom prst="rect">
            <a:avLst/>
          </a:prstGeom>
          <a:noFill/>
          <a:ln w="9525">
            <a:noFill/>
            <a:miter lim="800000"/>
            <a:headEnd/>
            <a:tailEnd/>
          </a:ln>
        </p:spPr>
        <p:txBody>
          <a:bodyPr wrap="none">
            <a:spAutoFit/>
          </a:bodyPr>
          <a:lstStyle/>
          <a:p>
            <a:r>
              <a:rPr lang="en-US" sz="1400">
                <a:latin typeface="Calibri" pitchFamily="34" charset="0"/>
              </a:rPr>
              <a:t>Masking Ratio</a:t>
            </a:r>
          </a:p>
        </p:txBody>
      </p:sp>
      <p:pic>
        <p:nvPicPr>
          <p:cNvPr id="15364" name="Picture 176"/>
          <p:cNvPicPr>
            <a:picLocks noChangeAspect="1" noChangeArrowheads="1"/>
          </p:cNvPicPr>
          <p:nvPr/>
        </p:nvPicPr>
        <p:blipFill>
          <a:blip r:embed="rId3"/>
          <a:srcRect/>
          <a:stretch>
            <a:fillRect/>
          </a:stretch>
        </p:blipFill>
        <p:spPr bwMode="auto">
          <a:xfrm>
            <a:off x="152400" y="2892425"/>
            <a:ext cx="4343400" cy="3657600"/>
          </a:xfrm>
          <a:prstGeom prst="rect">
            <a:avLst/>
          </a:prstGeom>
          <a:noFill/>
          <a:ln w="9525">
            <a:noFill/>
            <a:miter lim="800000"/>
            <a:headEnd/>
            <a:tailEnd/>
          </a:ln>
        </p:spPr>
      </p:pic>
      <p:grpSp>
        <p:nvGrpSpPr>
          <p:cNvPr id="15365" name="Group 177"/>
          <p:cNvGrpSpPr>
            <a:grpSpLocks/>
          </p:cNvGrpSpPr>
          <p:nvPr/>
        </p:nvGrpSpPr>
        <p:grpSpPr bwMode="auto">
          <a:xfrm>
            <a:off x="5715000" y="3349625"/>
            <a:ext cx="1592263" cy="896938"/>
            <a:chOff x="5791200" y="1336675"/>
            <a:chExt cx="1592263" cy="896938"/>
          </a:xfrm>
        </p:grpSpPr>
        <p:sp>
          <p:nvSpPr>
            <p:cNvPr id="15376" name="Rectangle 155"/>
            <p:cNvSpPr>
              <a:spLocks noChangeArrowheads="1"/>
            </p:cNvSpPr>
            <p:nvPr/>
          </p:nvSpPr>
          <p:spPr bwMode="auto">
            <a:xfrm>
              <a:off x="5791200" y="1336675"/>
              <a:ext cx="1590675" cy="895350"/>
            </a:xfrm>
            <a:prstGeom prst="rect">
              <a:avLst/>
            </a:prstGeom>
            <a:solidFill>
              <a:srgbClr val="FFFFFF"/>
            </a:solidFill>
            <a:ln w="9525">
              <a:noFill/>
              <a:miter lim="800000"/>
              <a:headEnd/>
              <a:tailEnd/>
            </a:ln>
          </p:spPr>
          <p:txBody>
            <a:bodyPr/>
            <a:lstStyle/>
            <a:p>
              <a:endParaRPr lang="en-US">
                <a:latin typeface="Calibri" pitchFamily="34" charset="0"/>
              </a:endParaRPr>
            </a:p>
          </p:txBody>
        </p:sp>
        <p:sp>
          <p:nvSpPr>
            <p:cNvPr id="15377" name="Rectangle 156"/>
            <p:cNvSpPr>
              <a:spLocks noChangeArrowheads="1"/>
            </p:cNvSpPr>
            <p:nvPr/>
          </p:nvSpPr>
          <p:spPr bwMode="auto">
            <a:xfrm>
              <a:off x="5791200" y="1336675"/>
              <a:ext cx="1590675" cy="895350"/>
            </a:xfrm>
            <a:prstGeom prst="rect">
              <a:avLst/>
            </a:prstGeom>
            <a:noFill/>
            <a:ln w="0">
              <a:solidFill>
                <a:srgbClr val="FFFFFF"/>
              </a:solidFill>
              <a:miter lim="800000"/>
              <a:headEnd/>
              <a:tailEnd/>
            </a:ln>
          </p:spPr>
          <p:txBody>
            <a:bodyPr/>
            <a:lstStyle/>
            <a:p>
              <a:endParaRPr lang="en-US">
                <a:latin typeface="Calibri" pitchFamily="34" charset="0"/>
              </a:endParaRPr>
            </a:p>
          </p:txBody>
        </p:sp>
        <p:sp>
          <p:nvSpPr>
            <p:cNvPr id="15378" name="Line 157"/>
            <p:cNvSpPr>
              <a:spLocks noChangeShapeType="1"/>
            </p:cNvSpPr>
            <p:nvPr/>
          </p:nvSpPr>
          <p:spPr bwMode="auto">
            <a:xfrm>
              <a:off x="5791200" y="1336675"/>
              <a:ext cx="1590675" cy="1588"/>
            </a:xfrm>
            <a:prstGeom prst="line">
              <a:avLst/>
            </a:prstGeom>
            <a:noFill/>
            <a:ln w="0">
              <a:solidFill>
                <a:srgbClr val="000000"/>
              </a:solidFill>
              <a:round/>
              <a:headEnd/>
              <a:tailEnd/>
            </a:ln>
          </p:spPr>
          <p:txBody>
            <a:bodyPr/>
            <a:lstStyle/>
            <a:p>
              <a:endParaRPr lang="en-US"/>
            </a:p>
          </p:txBody>
        </p:sp>
        <p:sp>
          <p:nvSpPr>
            <p:cNvPr id="15379" name="Line 158"/>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5380" name="Line 159"/>
            <p:cNvSpPr>
              <a:spLocks noChangeShapeType="1"/>
            </p:cNvSpPr>
            <p:nvPr/>
          </p:nvSpPr>
          <p:spPr bwMode="auto">
            <a:xfrm flipV="1">
              <a:off x="7381875" y="1336675"/>
              <a:ext cx="1588" cy="895350"/>
            </a:xfrm>
            <a:prstGeom prst="line">
              <a:avLst/>
            </a:prstGeom>
            <a:noFill/>
            <a:ln w="0">
              <a:solidFill>
                <a:srgbClr val="000000"/>
              </a:solidFill>
              <a:round/>
              <a:headEnd/>
              <a:tailEnd/>
            </a:ln>
          </p:spPr>
          <p:txBody>
            <a:bodyPr/>
            <a:lstStyle/>
            <a:p>
              <a:endParaRPr lang="en-US"/>
            </a:p>
          </p:txBody>
        </p:sp>
        <p:sp>
          <p:nvSpPr>
            <p:cNvPr id="15381" name="Line 160"/>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5382" name="Line 161"/>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5383" name="Line 162"/>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5384" name="Line 163"/>
            <p:cNvSpPr>
              <a:spLocks noChangeShapeType="1"/>
            </p:cNvSpPr>
            <p:nvPr/>
          </p:nvSpPr>
          <p:spPr bwMode="auto">
            <a:xfrm>
              <a:off x="5791200" y="1336675"/>
              <a:ext cx="1590675" cy="1588"/>
            </a:xfrm>
            <a:prstGeom prst="line">
              <a:avLst/>
            </a:prstGeom>
            <a:noFill/>
            <a:ln w="0">
              <a:solidFill>
                <a:srgbClr val="000000"/>
              </a:solidFill>
              <a:round/>
              <a:headEnd/>
              <a:tailEnd/>
            </a:ln>
          </p:spPr>
          <p:txBody>
            <a:bodyPr/>
            <a:lstStyle/>
            <a:p>
              <a:endParaRPr lang="en-US"/>
            </a:p>
          </p:txBody>
        </p:sp>
        <p:sp>
          <p:nvSpPr>
            <p:cNvPr id="15385" name="Line 164"/>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5386" name="Line 165"/>
            <p:cNvSpPr>
              <a:spLocks noChangeShapeType="1"/>
            </p:cNvSpPr>
            <p:nvPr/>
          </p:nvSpPr>
          <p:spPr bwMode="auto">
            <a:xfrm flipV="1">
              <a:off x="7381875" y="1336675"/>
              <a:ext cx="1588" cy="895350"/>
            </a:xfrm>
            <a:prstGeom prst="line">
              <a:avLst/>
            </a:prstGeom>
            <a:noFill/>
            <a:ln w="0">
              <a:solidFill>
                <a:srgbClr val="000000"/>
              </a:solidFill>
              <a:round/>
              <a:headEnd/>
              <a:tailEnd/>
            </a:ln>
          </p:spPr>
          <p:txBody>
            <a:bodyPr/>
            <a:lstStyle/>
            <a:p>
              <a:endParaRPr lang="en-US"/>
            </a:p>
          </p:txBody>
        </p:sp>
        <p:sp>
          <p:nvSpPr>
            <p:cNvPr id="15387" name="Line 166"/>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5388" name="Rectangle 167"/>
            <p:cNvSpPr>
              <a:spLocks noChangeArrowheads="1"/>
            </p:cNvSpPr>
            <p:nvPr/>
          </p:nvSpPr>
          <p:spPr bwMode="auto">
            <a:xfrm>
              <a:off x="6305550" y="1393825"/>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1</a:t>
              </a:r>
              <a:endParaRPr lang="en-US"/>
            </a:p>
          </p:txBody>
        </p:sp>
        <p:sp>
          <p:nvSpPr>
            <p:cNvPr id="15389" name="Line 168"/>
            <p:cNvSpPr>
              <a:spLocks noChangeShapeType="1"/>
            </p:cNvSpPr>
            <p:nvPr/>
          </p:nvSpPr>
          <p:spPr bwMode="auto">
            <a:xfrm>
              <a:off x="5867400" y="1460500"/>
              <a:ext cx="390525" cy="1588"/>
            </a:xfrm>
            <a:prstGeom prst="line">
              <a:avLst/>
            </a:prstGeom>
            <a:noFill/>
            <a:ln w="0">
              <a:solidFill>
                <a:srgbClr val="0000FF"/>
              </a:solidFill>
              <a:round/>
              <a:headEnd/>
              <a:tailEnd/>
            </a:ln>
          </p:spPr>
          <p:txBody>
            <a:bodyPr/>
            <a:lstStyle/>
            <a:p>
              <a:endParaRPr lang="en-US"/>
            </a:p>
          </p:txBody>
        </p:sp>
        <p:sp>
          <p:nvSpPr>
            <p:cNvPr id="15390" name="Rectangle 169"/>
            <p:cNvSpPr>
              <a:spLocks noChangeArrowheads="1"/>
            </p:cNvSpPr>
            <p:nvPr/>
          </p:nvSpPr>
          <p:spPr bwMode="auto">
            <a:xfrm>
              <a:off x="6305550" y="1603375"/>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2</a:t>
              </a:r>
              <a:endParaRPr lang="en-US"/>
            </a:p>
          </p:txBody>
        </p:sp>
        <p:sp>
          <p:nvSpPr>
            <p:cNvPr id="15391" name="Line 170"/>
            <p:cNvSpPr>
              <a:spLocks noChangeShapeType="1"/>
            </p:cNvSpPr>
            <p:nvPr/>
          </p:nvSpPr>
          <p:spPr bwMode="auto">
            <a:xfrm>
              <a:off x="5867400" y="1670050"/>
              <a:ext cx="390525" cy="1588"/>
            </a:xfrm>
            <a:prstGeom prst="line">
              <a:avLst/>
            </a:prstGeom>
            <a:noFill/>
            <a:ln w="0">
              <a:solidFill>
                <a:srgbClr val="007F00"/>
              </a:solidFill>
              <a:round/>
              <a:headEnd/>
              <a:tailEnd/>
            </a:ln>
          </p:spPr>
          <p:txBody>
            <a:bodyPr/>
            <a:lstStyle/>
            <a:p>
              <a:endParaRPr lang="en-US"/>
            </a:p>
          </p:txBody>
        </p:sp>
        <p:sp>
          <p:nvSpPr>
            <p:cNvPr id="15392" name="Rectangle 171"/>
            <p:cNvSpPr>
              <a:spLocks noChangeArrowheads="1"/>
            </p:cNvSpPr>
            <p:nvPr/>
          </p:nvSpPr>
          <p:spPr bwMode="auto">
            <a:xfrm>
              <a:off x="6305550" y="1822450"/>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4</a:t>
              </a:r>
              <a:endParaRPr lang="en-US"/>
            </a:p>
          </p:txBody>
        </p:sp>
        <p:sp>
          <p:nvSpPr>
            <p:cNvPr id="15393" name="Line 172"/>
            <p:cNvSpPr>
              <a:spLocks noChangeShapeType="1"/>
            </p:cNvSpPr>
            <p:nvPr/>
          </p:nvSpPr>
          <p:spPr bwMode="auto">
            <a:xfrm>
              <a:off x="5867400" y="1889125"/>
              <a:ext cx="390525" cy="1588"/>
            </a:xfrm>
            <a:prstGeom prst="line">
              <a:avLst/>
            </a:prstGeom>
            <a:noFill/>
            <a:ln w="0">
              <a:solidFill>
                <a:srgbClr val="FF0000"/>
              </a:solidFill>
              <a:round/>
              <a:headEnd/>
              <a:tailEnd/>
            </a:ln>
          </p:spPr>
          <p:txBody>
            <a:bodyPr/>
            <a:lstStyle/>
            <a:p>
              <a:endParaRPr lang="en-US"/>
            </a:p>
          </p:txBody>
        </p:sp>
        <p:sp>
          <p:nvSpPr>
            <p:cNvPr id="15394" name="Rectangle 173"/>
            <p:cNvSpPr>
              <a:spLocks noChangeArrowheads="1"/>
            </p:cNvSpPr>
            <p:nvPr/>
          </p:nvSpPr>
          <p:spPr bwMode="auto">
            <a:xfrm>
              <a:off x="6305550" y="2032000"/>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8</a:t>
              </a:r>
              <a:endParaRPr lang="en-US"/>
            </a:p>
          </p:txBody>
        </p:sp>
        <p:sp>
          <p:nvSpPr>
            <p:cNvPr id="15395" name="Line 174"/>
            <p:cNvSpPr>
              <a:spLocks noChangeShapeType="1"/>
            </p:cNvSpPr>
            <p:nvPr/>
          </p:nvSpPr>
          <p:spPr bwMode="auto">
            <a:xfrm>
              <a:off x="5867400" y="2098675"/>
              <a:ext cx="390525" cy="1588"/>
            </a:xfrm>
            <a:prstGeom prst="line">
              <a:avLst/>
            </a:prstGeom>
            <a:noFill/>
            <a:ln w="0">
              <a:solidFill>
                <a:srgbClr val="00BFBF"/>
              </a:solidFill>
              <a:round/>
              <a:headEnd/>
              <a:tailEnd/>
            </a:ln>
          </p:spPr>
          <p:txBody>
            <a:bodyPr/>
            <a:lstStyle/>
            <a:p>
              <a:endParaRPr lang="en-US"/>
            </a:p>
          </p:txBody>
        </p:sp>
      </p:grpSp>
      <p:sp>
        <p:nvSpPr>
          <p:cNvPr id="15366" name="TextBox 185"/>
          <p:cNvSpPr txBox="1">
            <a:spLocks noChangeArrowheads="1"/>
          </p:cNvSpPr>
          <p:nvPr/>
        </p:nvSpPr>
        <p:spPr bwMode="auto">
          <a:xfrm>
            <a:off x="6324600" y="6473825"/>
            <a:ext cx="1709738" cy="307975"/>
          </a:xfrm>
          <a:prstGeom prst="rect">
            <a:avLst/>
          </a:prstGeom>
          <a:noFill/>
          <a:ln w="9525">
            <a:noFill/>
            <a:miter lim="800000"/>
            <a:headEnd/>
            <a:tailEnd/>
          </a:ln>
        </p:spPr>
        <p:txBody>
          <a:bodyPr wrap="none">
            <a:spAutoFit/>
          </a:bodyPr>
          <a:lstStyle/>
          <a:p>
            <a:r>
              <a:rPr lang="en-US" sz="1400">
                <a:latin typeface="Calibri" pitchFamily="34" charset="0"/>
              </a:rPr>
              <a:t>Number of iterations</a:t>
            </a:r>
          </a:p>
        </p:txBody>
      </p:sp>
      <p:sp>
        <p:nvSpPr>
          <p:cNvPr id="15367" name="TextBox 186"/>
          <p:cNvSpPr txBox="1">
            <a:spLocks noChangeArrowheads="1"/>
          </p:cNvSpPr>
          <p:nvPr/>
        </p:nvSpPr>
        <p:spPr bwMode="auto">
          <a:xfrm>
            <a:off x="304800" y="1238250"/>
            <a:ext cx="8458200" cy="1200150"/>
          </a:xfrm>
          <a:prstGeom prst="rect">
            <a:avLst/>
          </a:prstGeom>
          <a:noFill/>
          <a:ln w="9525">
            <a:noFill/>
            <a:miter lim="800000"/>
            <a:headEnd/>
            <a:tailEnd/>
          </a:ln>
        </p:spPr>
        <p:txBody>
          <a:bodyPr>
            <a:spAutoFit/>
          </a:bodyPr>
          <a:lstStyle/>
          <a:p>
            <a:pPr>
              <a:buFont typeface="Arial" pitchFamily="34" charset="0"/>
              <a:buChar char="•"/>
            </a:pPr>
            <a:r>
              <a:rPr lang="en-US" dirty="0">
                <a:latin typeface="Calibri" pitchFamily="34" charset="0"/>
              </a:rPr>
              <a:t> Fix confidence to find the correct motif = 99%</a:t>
            </a:r>
          </a:p>
          <a:p>
            <a:pPr>
              <a:buFont typeface="Arial" pitchFamily="34" charset="0"/>
              <a:buChar char="•"/>
            </a:pPr>
            <a:r>
              <a:rPr lang="en-US" dirty="0">
                <a:latin typeface="Calibri" pitchFamily="34" charset="0"/>
              </a:rPr>
              <a:t> Fix size of windows at 400 or 20x20.</a:t>
            </a:r>
          </a:p>
          <a:p>
            <a:pPr>
              <a:buFont typeface="Arial" pitchFamily="34" charset="0"/>
              <a:buChar char="•"/>
            </a:pPr>
            <a:r>
              <a:rPr lang="en-US" dirty="0">
                <a:latin typeface="Calibri" pitchFamily="34" charset="0"/>
              </a:rPr>
              <a:t> About the distribution of distance, fix </a:t>
            </a:r>
            <a:r>
              <a:rPr lang="en-US" i="1" dirty="0">
                <a:latin typeface="Calibri" pitchFamily="34" charset="0"/>
              </a:rPr>
              <a:t>µ</a:t>
            </a:r>
            <a:r>
              <a:rPr lang="en-US" dirty="0">
                <a:latin typeface="Calibri" pitchFamily="34" charset="0"/>
              </a:rPr>
              <a:t>=100 and </a:t>
            </a:r>
            <a:r>
              <a:rPr lang="el-GR" dirty="0">
                <a:latin typeface="Calibri" pitchFamily="34" charset="0"/>
              </a:rPr>
              <a:t>σ</a:t>
            </a:r>
            <a:r>
              <a:rPr lang="en-US" dirty="0">
                <a:latin typeface="Calibri" pitchFamily="34" charset="0"/>
              </a:rPr>
              <a:t>=10</a:t>
            </a:r>
          </a:p>
          <a:p>
            <a:endParaRPr lang="en-US" dirty="0">
              <a:latin typeface="Calibri" pitchFamily="34" charset="0"/>
            </a:endParaRPr>
          </a:p>
        </p:txBody>
      </p:sp>
      <p:sp>
        <p:nvSpPr>
          <p:cNvPr id="15368" name="TextBox 187"/>
          <p:cNvSpPr txBox="1">
            <a:spLocks noChangeArrowheads="1"/>
          </p:cNvSpPr>
          <p:nvPr/>
        </p:nvSpPr>
        <p:spPr bwMode="auto">
          <a:xfrm>
            <a:off x="152400" y="2197100"/>
            <a:ext cx="4343400" cy="923925"/>
          </a:xfrm>
          <a:prstGeom prst="rect">
            <a:avLst/>
          </a:prstGeom>
          <a:noFill/>
          <a:ln w="9525">
            <a:noFill/>
            <a:miter lim="800000"/>
            <a:headEnd/>
            <a:tailEnd/>
          </a:ln>
        </p:spPr>
        <p:txBody>
          <a:bodyPr>
            <a:spAutoFit/>
          </a:bodyPr>
          <a:lstStyle/>
          <a:p>
            <a:pPr algn="ctr"/>
            <a:r>
              <a:rPr lang="en-US">
                <a:latin typeface="Calibri" pitchFamily="34" charset="0"/>
              </a:rPr>
              <a:t>Vary masking ratio.</a:t>
            </a:r>
          </a:p>
          <a:p>
            <a:pPr algn="ctr"/>
            <a:r>
              <a:rPr lang="en-US">
                <a:latin typeface="Calibri" pitchFamily="34" charset="0"/>
              </a:rPr>
              <a:t>For any ratio, find the best number of iteration to have a 99% chance to find motif.</a:t>
            </a:r>
          </a:p>
        </p:txBody>
      </p:sp>
      <p:sp>
        <p:nvSpPr>
          <p:cNvPr id="15369" name="TextBox 188"/>
          <p:cNvSpPr txBox="1">
            <a:spLocks noChangeArrowheads="1"/>
          </p:cNvSpPr>
          <p:nvPr/>
        </p:nvSpPr>
        <p:spPr bwMode="auto">
          <a:xfrm>
            <a:off x="4724400" y="2206625"/>
            <a:ext cx="4343400" cy="923925"/>
          </a:xfrm>
          <a:prstGeom prst="rect">
            <a:avLst/>
          </a:prstGeom>
          <a:noFill/>
          <a:ln w="9525">
            <a:noFill/>
            <a:miter lim="800000"/>
            <a:headEnd/>
            <a:tailEnd/>
          </a:ln>
        </p:spPr>
        <p:txBody>
          <a:bodyPr>
            <a:spAutoFit/>
          </a:bodyPr>
          <a:lstStyle/>
          <a:p>
            <a:pPr algn="ctr"/>
            <a:r>
              <a:rPr lang="en-US">
                <a:latin typeface="Calibri" pitchFamily="34" charset="0"/>
              </a:rPr>
              <a:t>Vary number of iterations.</a:t>
            </a:r>
          </a:p>
          <a:p>
            <a:pPr algn="ctr"/>
            <a:r>
              <a:rPr lang="en-US">
                <a:latin typeface="Calibri" pitchFamily="34" charset="0"/>
              </a:rPr>
              <a:t>For any number, find the best masking ratio to have a 99% chance to find motif.</a:t>
            </a:r>
          </a:p>
        </p:txBody>
      </p:sp>
      <p:sp>
        <p:nvSpPr>
          <p:cNvPr id="15370" name="TextBox 189"/>
          <p:cNvSpPr txBox="1">
            <a:spLocks noChangeArrowheads="1"/>
          </p:cNvSpPr>
          <p:nvPr/>
        </p:nvSpPr>
        <p:spPr bwMode="auto">
          <a:xfrm>
            <a:off x="2590800" y="6092825"/>
            <a:ext cx="1828800" cy="261938"/>
          </a:xfrm>
          <a:prstGeom prst="rect">
            <a:avLst/>
          </a:prstGeom>
          <a:noFill/>
          <a:ln w="9525">
            <a:noFill/>
            <a:miter lim="800000"/>
            <a:headEnd/>
            <a:tailEnd/>
          </a:ln>
        </p:spPr>
        <p:txBody>
          <a:bodyPr>
            <a:spAutoFit/>
          </a:bodyPr>
          <a:lstStyle/>
          <a:p>
            <a:r>
              <a:rPr lang="en-US" sz="1100">
                <a:solidFill>
                  <a:srgbClr val="0070C0"/>
                </a:solidFill>
                <a:latin typeface="Calibri" pitchFamily="34" charset="0"/>
              </a:rPr>
              <a:t>Minimum = 0.064 = 6.4%</a:t>
            </a:r>
          </a:p>
        </p:txBody>
      </p:sp>
      <p:sp>
        <p:nvSpPr>
          <p:cNvPr id="15371" name="TextBox 190"/>
          <p:cNvSpPr txBox="1">
            <a:spLocks noChangeArrowheads="1"/>
          </p:cNvSpPr>
          <p:nvPr/>
        </p:nvSpPr>
        <p:spPr bwMode="auto">
          <a:xfrm>
            <a:off x="4986338" y="6073775"/>
            <a:ext cx="1828800" cy="260350"/>
          </a:xfrm>
          <a:prstGeom prst="rect">
            <a:avLst/>
          </a:prstGeom>
          <a:noFill/>
          <a:ln w="9525">
            <a:noFill/>
            <a:miter lim="800000"/>
            <a:headEnd/>
            <a:tailEnd/>
          </a:ln>
        </p:spPr>
        <p:txBody>
          <a:bodyPr>
            <a:spAutoFit/>
          </a:bodyPr>
          <a:lstStyle/>
          <a:p>
            <a:r>
              <a:rPr lang="en-US" sz="1100">
                <a:solidFill>
                  <a:srgbClr val="0070C0"/>
                </a:solidFill>
                <a:latin typeface="Calibri" pitchFamily="34" charset="0"/>
              </a:rPr>
              <a:t>Minimum = 0.066 = 6.6%</a:t>
            </a:r>
          </a:p>
        </p:txBody>
      </p:sp>
      <p:sp>
        <p:nvSpPr>
          <p:cNvPr id="34" name="TextBox 33"/>
          <p:cNvSpPr txBox="1"/>
          <p:nvPr/>
        </p:nvSpPr>
        <p:spPr>
          <a:xfrm rot="16200000">
            <a:off x="-1203232" y="4615503"/>
            <a:ext cx="2647263" cy="307777"/>
          </a:xfrm>
          <a:prstGeom prst="rect">
            <a:avLst/>
          </a:prstGeom>
          <a:noFill/>
          <a:scene3d>
            <a:camera prst="orthographicFront">
              <a:rot lat="0" lon="0" rev="0"/>
            </a:camera>
            <a:lightRig rig="threePt" dir="t"/>
          </a:scene3d>
        </p:spPr>
        <p:txBody>
          <a:bodyPr wrap="none">
            <a:spAutoFit/>
          </a:bodyPr>
          <a:lstStyle/>
          <a:p>
            <a:pPr fontAlgn="auto">
              <a:spcBef>
                <a:spcPts val="0"/>
              </a:spcBef>
              <a:spcAft>
                <a:spcPts val="0"/>
              </a:spcAft>
              <a:defRPr/>
            </a:pPr>
            <a:r>
              <a:rPr lang="en-US" sz="1400" dirty="0">
                <a:latin typeface="+mn-lt"/>
                <a:cs typeface="+mn-cs"/>
              </a:rPr>
              <a:t>Probability that  non-motif collide</a:t>
            </a:r>
            <a:endParaRPr lang="en-US" sz="1400" dirty="0">
              <a:latin typeface="+mn-lt"/>
              <a:cs typeface="+mn-cs"/>
            </a:endParaRPr>
          </a:p>
        </p:txBody>
      </p:sp>
      <p:sp>
        <p:nvSpPr>
          <p:cNvPr id="35" name="TextBox 34"/>
          <p:cNvSpPr txBox="1"/>
          <p:nvPr/>
        </p:nvSpPr>
        <p:spPr>
          <a:xfrm rot="16200000">
            <a:off x="3326057" y="4595767"/>
            <a:ext cx="2647263" cy="307777"/>
          </a:xfrm>
          <a:prstGeom prst="rect">
            <a:avLst/>
          </a:prstGeom>
          <a:noFill/>
          <a:scene3d>
            <a:camera prst="orthographicFront">
              <a:rot lat="0" lon="0" rev="0"/>
            </a:camera>
            <a:lightRig rig="threePt" dir="t"/>
          </a:scene3d>
        </p:spPr>
        <p:txBody>
          <a:bodyPr wrap="none">
            <a:spAutoFit/>
          </a:bodyPr>
          <a:lstStyle/>
          <a:p>
            <a:pPr fontAlgn="auto">
              <a:spcBef>
                <a:spcPts val="0"/>
              </a:spcBef>
              <a:spcAft>
                <a:spcPts val="0"/>
              </a:spcAft>
              <a:defRPr/>
            </a:pPr>
            <a:r>
              <a:rPr lang="en-US" sz="1400" dirty="0">
                <a:latin typeface="+mn-lt"/>
                <a:cs typeface="+mn-cs"/>
              </a:rPr>
              <a:t>Probability that  non-motif collide</a:t>
            </a:r>
            <a:endParaRPr lang="en-US" sz="1400" dirty="0">
              <a:latin typeface="+mn-lt"/>
              <a:cs typeface="+mn-cs"/>
            </a:endParaRPr>
          </a:p>
        </p:txBody>
      </p:sp>
      <p:sp>
        <p:nvSpPr>
          <p:cNvPr id="15374" name="Title 1"/>
          <p:cNvSpPr>
            <a:spLocks noGrp="1"/>
          </p:cNvSpPr>
          <p:nvPr>
            <p:ph type="title"/>
          </p:nvPr>
        </p:nvSpPr>
        <p:spPr>
          <a:xfrm>
            <a:off x="228600" y="274638"/>
            <a:ext cx="8458200" cy="563562"/>
          </a:xfrm>
        </p:spPr>
        <p:txBody>
          <a:bodyPr/>
          <a:lstStyle/>
          <a:p>
            <a:r>
              <a:rPr lang="en-US" sz="3200" smtClean="0"/>
              <a:t>The probability of the collision of non-motif</a:t>
            </a:r>
          </a:p>
        </p:txBody>
      </p:sp>
      <p:sp>
        <p:nvSpPr>
          <p:cNvPr id="15375" name="TextBox 36"/>
          <p:cNvSpPr txBox="1">
            <a:spLocks noChangeArrowheads="1"/>
          </p:cNvSpPr>
          <p:nvPr/>
        </p:nvSpPr>
        <p:spPr bwMode="auto">
          <a:xfrm>
            <a:off x="2438400" y="838200"/>
            <a:ext cx="5334000" cy="381000"/>
          </a:xfrm>
          <a:prstGeom prst="rect">
            <a:avLst/>
          </a:prstGeom>
          <a:noFill/>
          <a:ln w="9525">
            <a:noFill/>
            <a:miter lim="800000"/>
            <a:headEnd/>
            <a:tailEnd/>
          </a:ln>
        </p:spPr>
        <p:txBody>
          <a:bodyPr>
            <a:spAutoFit/>
          </a:bodyPr>
          <a:lstStyle/>
          <a:p>
            <a:r>
              <a:rPr lang="en-US">
                <a:solidFill>
                  <a:srgbClr val="FF0000"/>
                </a:solidFill>
                <a:latin typeface="Calibri" pitchFamily="34" charset="0"/>
              </a:rPr>
              <a:t>Plot by using close-form from equation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274638"/>
            <a:ext cx="8458200" cy="563562"/>
          </a:xfrm>
        </p:spPr>
        <p:txBody>
          <a:bodyPr/>
          <a:lstStyle/>
          <a:p>
            <a:r>
              <a:rPr lang="en-US" sz="3200" smtClean="0"/>
              <a:t>The probability of the collision of non-motif</a:t>
            </a:r>
          </a:p>
        </p:txBody>
      </p:sp>
      <p:pic>
        <p:nvPicPr>
          <p:cNvPr id="16387" name="Picture 4"/>
          <p:cNvPicPr>
            <a:picLocks noChangeAspect="1" noChangeArrowheads="1"/>
          </p:cNvPicPr>
          <p:nvPr/>
        </p:nvPicPr>
        <p:blipFill>
          <a:blip r:embed="rId2"/>
          <a:srcRect/>
          <a:stretch>
            <a:fillRect/>
          </a:stretch>
        </p:blipFill>
        <p:spPr bwMode="auto">
          <a:xfrm>
            <a:off x="47625" y="2968625"/>
            <a:ext cx="4724400" cy="3733800"/>
          </a:xfrm>
          <a:prstGeom prst="rect">
            <a:avLst/>
          </a:prstGeom>
          <a:noFill/>
          <a:ln w="9525">
            <a:noFill/>
            <a:miter lim="800000"/>
            <a:headEnd/>
            <a:tailEnd/>
          </a:ln>
        </p:spPr>
      </p:pic>
      <p:pic>
        <p:nvPicPr>
          <p:cNvPr id="16388" name="Picture 5"/>
          <p:cNvPicPr>
            <a:picLocks noChangeAspect="1" noChangeArrowheads="1"/>
          </p:cNvPicPr>
          <p:nvPr/>
        </p:nvPicPr>
        <p:blipFill>
          <a:blip r:embed="rId3"/>
          <a:srcRect/>
          <a:stretch>
            <a:fillRect/>
          </a:stretch>
        </p:blipFill>
        <p:spPr bwMode="auto">
          <a:xfrm>
            <a:off x="4749800" y="3197225"/>
            <a:ext cx="4470400" cy="3429000"/>
          </a:xfrm>
          <a:prstGeom prst="rect">
            <a:avLst/>
          </a:prstGeom>
          <a:noFill/>
          <a:ln w="9525">
            <a:noFill/>
            <a:miter lim="800000"/>
            <a:headEnd/>
            <a:tailEnd/>
          </a:ln>
        </p:spPr>
      </p:pic>
      <p:grpSp>
        <p:nvGrpSpPr>
          <p:cNvPr id="16389" name="Group 9"/>
          <p:cNvGrpSpPr>
            <a:grpSpLocks/>
          </p:cNvGrpSpPr>
          <p:nvPr/>
        </p:nvGrpSpPr>
        <p:grpSpPr bwMode="auto">
          <a:xfrm>
            <a:off x="5757863" y="3349625"/>
            <a:ext cx="1592262" cy="896938"/>
            <a:chOff x="5791200" y="1336675"/>
            <a:chExt cx="1592263" cy="896938"/>
          </a:xfrm>
        </p:grpSpPr>
        <p:sp>
          <p:nvSpPr>
            <p:cNvPr id="16400" name="Rectangle 155"/>
            <p:cNvSpPr>
              <a:spLocks noChangeArrowheads="1"/>
            </p:cNvSpPr>
            <p:nvPr/>
          </p:nvSpPr>
          <p:spPr bwMode="auto">
            <a:xfrm>
              <a:off x="5791200" y="1336675"/>
              <a:ext cx="1590675" cy="895350"/>
            </a:xfrm>
            <a:prstGeom prst="rect">
              <a:avLst/>
            </a:prstGeom>
            <a:solidFill>
              <a:srgbClr val="FFFFFF"/>
            </a:solidFill>
            <a:ln w="9525">
              <a:noFill/>
              <a:miter lim="800000"/>
              <a:headEnd/>
              <a:tailEnd/>
            </a:ln>
          </p:spPr>
          <p:txBody>
            <a:bodyPr/>
            <a:lstStyle/>
            <a:p>
              <a:endParaRPr lang="en-US">
                <a:latin typeface="Calibri" pitchFamily="34" charset="0"/>
              </a:endParaRPr>
            </a:p>
          </p:txBody>
        </p:sp>
        <p:sp>
          <p:nvSpPr>
            <p:cNvPr id="16401" name="Rectangle 156"/>
            <p:cNvSpPr>
              <a:spLocks noChangeArrowheads="1"/>
            </p:cNvSpPr>
            <p:nvPr/>
          </p:nvSpPr>
          <p:spPr bwMode="auto">
            <a:xfrm>
              <a:off x="5791200" y="1336675"/>
              <a:ext cx="1590675" cy="895350"/>
            </a:xfrm>
            <a:prstGeom prst="rect">
              <a:avLst/>
            </a:prstGeom>
            <a:noFill/>
            <a:ln w="0">
              <a:solidFill>
                <a:srgbClr val="FFFFFF"/>
              </a:solidFill>
              <a:miter lim="800000"/>
              <a:headEnd/>
              <a:tailEnd/>
            </a:ln>
          </p:spPr>
          <p:txBody>
            <a:bodyPr/>
            <a:lstStyle/>
            <a:p>
              <a:endParaRPr lang="en-US">
                <a:latin typeface="Calibri" pitchFamily="34" charset="0"/>
              </a:endParaRPr>
            </a:p>
          </p:txBody>
        </p:sp>
        <p:sp>
          <p:nvSpPr>
            <p:cNvPr id="16402" name="Line 157"/>
            <p:cNvSpPr>
              <a:spLocks noChangeShapeType="1"/>
            </p:cNvSpPr>
            <p:nvPr/>
          </p:nvSpPr>
          <p:spPr bwMode="auto">
            <a:xfrm>
              <a:off x="5791200" y="1336675"/>
              <a:ext cx="1590675" cy="1588"/>
            </a:xfrm>
            <a:prstGeom prst="line">
              <a:avLst/>
            </a:prstGeom>
            <a:noFill/>
            <a:ln w="0">
              <a:solidFill>
                <a:srgbClr val="000000"/>
              </a:solidFill>
              <a:round/>
              <a:headEnd/>
              <a:tailEnd/>
            </a:ln>
          </p:spPr>
          <p:txBody>
            <a:bodyPr/>
            <a:lstStyle/>
            <a:p>
              <a:endParaRPr lang="en-US"/>
            </a:p>
          </p:txBody>
        </p:sp>
        <p:sp>
          <p:nvSpPr>
            <p:cNvPr id="16403" name="Line 158"/>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6404" name="Line 159"/>
            <p:cNvSpPr>
              <a:spLocks noChangeShapeType="1"/>
            </p:cNvSpPr>
            <p:nvPr/>
          </p:nvSpPr>
          <p:spPr bwMode="auto">
            <a:xfrm flipV="1">
              <a:off x="7381875" y="1336675"/>
              <a:ext cx="1588" cy="895350"/>
            </a:xfrm>
            <a:prstGeom prst="line">
              <a:avLst/>
            </a:prstGeom>
            <a:noFill/>
            <a:ln w="0">
              <a:solidFill>
                <a:srgbClr val="000000"/>
              </a:solidFill>
              <a:round/>
              <a:headEnd/>
              <a:tailEnd/>
            </a:ln>
          </p:spPr>
          <p:txBody>
            <a:bodyPr/>
            <a:lstStyle/>
            <a:p>
              <a:endParaRPr lang="en-US"/>
            </a:p>
          </p:txBody>
        </p:sp>
        <p:sp>
          <p:nvSpPr>
            <p:cNvPr id="16405" name="Line 160"/>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6406" name="Line 161"/>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6407" name="Line 162"/>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6408" name="Line 163"/>
            <p:cNvSpPr>
              <a:spLocks noChangeShapeType="1"/>
            </p:cNvSpPr>
            <p:nvPr/>
          </p:nvSpPr>
          <p:spPr bwMode="auto">
            <a:xfrm>
              <a:off x="5791200" y="1336675"/>
              <a:ext cx="1590675" cy="1588"/>
            </a:xfrm>
            <a:prstGeom prst="line">
              <a:avLst/>
            </a:prstGeom>
            <a:noFill/>
            <a:ln w="0">
              <a:solidFill>
                <a:srgbClr val="000000"/>
              </a:solidFill>
              <a:round/>
              <a:headEnd/>
              <a:tailEnd/>
            </a:ln>
          </p:spPr>
          <p:txBody>
            <a:bodyPr/>
            <a:lstStyle/>
            <a:p>
              <a:endParaRPr lang="en-US"/>
            </a:p>
          </p:txBody>
        </p:sp>
        <p:sp>
          <p:nvSpPr>
            <p:cNvPr id="16409" name="Line 164"/>
            <p:cNvSpPr>
              <a:spLocks noChangeShapeType="1"/>
            </p:cNvSpPr>
            <p:nvPr/>
          </p:nvSpPr>
          <p:spPr bwMode="auto">
            <a:xfrm>
              <a:off x="5791200" y="2232025"/>
              <a:ext cx="1590675" cy="1588"/>
            </a:xfrm>
            <a:prstGeom prst="line">
              <a:avLst/>
            </a:prstGeom>
            <a:noFill/>
            <a:ln w="0">
              <a:solidFill>
                <a:srgbClr val="000000"/>
              </a:solidFill>
              <a:round/>
              <a:headEnd/>
              <a:tailEnd/>
            </a:ln>
          </p:spPr>
          <p:txBody>
            <a:bodyPr/>
            <a:lstStyle/>
            <a:p>
              <a:endParaRPr lang="en-US"/>
            </a:p>
          </p:txBody>
        </p:sp>
        <p:sp>
          <p:nvSpPr>
            <p:cNvPr id="16410" name="Line 165"/>
            <p:cNvSpPr>
              <a:spLocks noChangeShapeType="1"/>
            </p:cNvSpPr>
            <p:nvPr/>
          </p:nvSpPr>
          <p:spPr bwMode="auto">
            <a:xfrm flipV="1">
              <a:off x="7381875" y="1336675"/>
              <a:ext cx="1588" cy="895350"/>
            </a:xfrm>
            <a:prstGeom prst="line">
              <a:avLst/>
            </a:prstGeom>
            <a:noFill/>
            <a:ln w="0">
              <a:solidFill>
                <a:srgbClr val="000000"/>
              </a:solidFill>
              <a:round/>
              <a:headEnd/>
              <a:tailEnd/>
            </a:ln>
          </p:spPr>
          <p:txBody>
            <a:bodyPr/>
            <a:lstStyle/>
            <a:p>
              <a:endParaRPr lang="en-US"/>
            </a:p>
          </p:txBody>
        </p:sp>
        <p:sp>
          <p:nvSpPr>
            <p:cNvPr id="16411" name="Line 166"/>
            <p:cNvSpPr>
              <a:spLocks noChangeShapeType="1"/>
            </p:cNvSpPr>
            <p:nvPr/>
          </p:nvSpPr>
          <p:spPr bwMode="auto">
            <a:xfrm flipV="1">
              <a:off x="5791200" y="1336675"/>
              <a:ext cx="1588" cy="895350"/>
            </a:xfrm>
            <a:prstGeom prst="line">
              <a:avLst/>
            </a:prstGeom>
            <a:noFill/>
            <a:ln w="0">
              <a:solidFill>
                <a:srgbClr val="000000"/>
              </a:solidFill>
              <a:round/>
              <a:headEnd/>
              <a:tailEnd/>
            </a:ln>
          </p:spPr>
          <p:txBody>
            <a:bodyPr/>
            <a:lstStyle/>
            <a:p>
              <a:endParaRPr lang="en-US"/>
            </a:p>
          </p:txBody>
        </p:sp>
        <p:sp>
          <p:nvSpPr>
            <p:cNvPr id="16412" name="Rectangle 167"/>
            <p:cNvSpPr>
              <a:spLocks noChangeArrowheads="1"/>
            </p:cNvSpPr>
            <p:nvPr/>
          </p:nvSpPr>
          <p:spPr bwMode="auto">
            <a:xfrm>
              <a:off x="6305550" y="1393825"/>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1</a:t>
              </a:r>
              <a:endParaRPr lang="en-US"/>
            </a:p>
          </p:txBody>
        </p:sp>
        <p:sp>
          <p:nvSpPr>
            <p:cNvPr id="16413" name="Line 168"/>
            <p:cNvSpPr>
              <a:spLocks noChangeShapeType="1"/>
            </p:cNvSpPr>
            <p:nvPr/>
          </p:nvSpPr>
          <p:spPr bwMode="auto">
            <a:xfrm>
              <a:off x="5867400" y="1460500"/>
              <a:ext cx="390525" cy="1588"/>
            </a:xfrm>
            <a:prstGeom prst="line">
              <a:avLst/>
            </a:prstGeom>
            <a:noFill/>
            <a:ln w="0">
              <a:solidFill>
                <a:srgbClr val="0000FF"/>
              </a:solidFill>
              <a:round/>
              <a:headEnd/>
              <a:tailEnd/>
            </a:ln>
          </p:spPr>
          <p:txBody>
            <a:bodyPr/>
            <a:lstStyle/>
            <a:p>
              <a:endParaRPr lang="en-US"/>
            </a:p>
          </p:txBody>
        </p:sp>
        <p:sp>
          <p:nvSpPr>
            <p:cNvPr id="16414" name="Rectangle 169"/>
            <p:cNvSpPr>
              <a:spLocks noChangeArrowheads="1"/>
            </p:cNvSpPr>
            <p:nvPr/>
          </p:nvSpPr>
          <p:spPr bwMode="auto">
            <a:xfrm>
              <a:off x="6305550" y="1603375"/>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2</a:t>
              </a:r>
              <a:endParaRPr lang="en-US"/>
            </a:p>
          </p:txBody>
        </p:sp>
        <p:sp>
          <p:nvSpPr>
            <p:cNvPr id="16415" name="Line 170"/>
            <p:cNvSpPr>
              <a:spLocks noChangeShapeType="1"/>
            </p:cNvSpPr>
            <p:nvPr/>
          </p:nvSpPr>
          <p:spPr bwMode="auto">
            <a:xfrm>
              <a:off x="5867400" y="1670050"/>
              <a:ext cx="390525" cy="1588"/>
            </a:xfrm>
            <a:prstGeom prst="line">
              <a:avLst/>
            </a:prstGeom>
            <a:noFill/>
            <a:ln w="0">
              <a:solidFill>
                <a:srgbClr val="007F00"/>
              </a:solidFill>
              <a:round/>
              <a:headEnd/>
              <a:tailEnd/>
            </a:ln>
          </p:spPr>
          <p:txBody>
            <a:bodyPr/>
            <a:lstStyle/>
            <a:p>
              <a:endParaRPr lang="en-US"/>
            </a:p>
          </p:txBody>
        </p:sp>
        <p:sp>
          <p:nvSpPr>
            <p:cNvPr id="16416" name="Rectangle 171"/>
            <p:cNvSpPr>
              <a:spLocks noChangeArrowheads="1"/>
            </p:cNvSpPr>
            <p:nvPr/>
          </p:nvSpPr>
          <p:spPr bwMode="auto">
            <a:xfrm>
              <a:off x="6305550" y="1822450"/>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4</a:t>
              </a:r>
              <a:endParaRPr lang="en-US"/>
            </a:p>
          </p:txBody>
        </p:sp>
        <p:sp>
          <p:nvSpPr>
            <p:cNvPr id="16417" name="Line 172"/>
            <p:cNvSpPr>
              <a:spLocks noChangeShapeType="1"/>
            </p:cNvSpPr>
            <p:nvPr/>
          </p:nvSpPr>
          <p:spPr bwMode="auto">
            <a:xfrm>
              <a:off x="5867400" y="1889125"/>
              <a:ext cx="390525" cy="1588"/>
            </a:xfrm>
            <a:prstGeom prst="line">
              <a:avLst/>
            </a:prstGeom>
            <a:noFill/>
            <a:ln w="0">
              <a:solidFill>
                <a:srgbClr val="FF0000"/>
              </a:solidFill>
              <a:round/>
              <a:headEnd/>
              <a:tailEnd/>
            </a:ln>
          </p:spPr>
          <p:txBody>
            <a:bodyPr/>
            <a:lstStyle/>
            <a:p>
              <a:endParaRPr lang="en-US"/>
            </a:p>
          </p:txBody>
        </p:sp>
        <p:sp>
          <p:nvSpPr>
            <p:cNvPr id="16418" name="Rectangle 173"/>
            <p:cNvSpPr>
              <a:spLocks noChangeArrowheads="1"/>
            </p:cNvSpPr>
            <p:nvPr/>
          </p:nvSpPr>
          <p:spPr bwMode="auto">
            <a:xfrm>
              <a:off x="6305550" y="2032000"/>
              <a:ext cx="1028700" cy="152400"/>
            </a:xfrm>
            <a:prstGeom prst="rect">
              <a:avLst/>
            </a:prstGeom>
            <a:noFill/>
            <a:ln w="9525">
              <a:noFill/>
              <a:miter lim="800000"/>
              <a:headEnd/>
              <a:tailEnd/>
            </a:ln>
          </p:spPr>
          <p:txBody>
            <a:bodyPr wrap="none" lIns="0" tIns="0" rIns="0" bIns="0">
              <a:spAutoFit/>
            </a:bodyPr>
            <a:lstStyle/>
            <a:p>
              <a:r>
                <a:rPr lang="en-US" sz="1000">
                  <a:solidFill>
                    <a:srgbClr val="000000"/>
                  </a:solidFill>
                  <a:latin typeface="Helvetica"/>
                </a:rPr>
                <a:t>motif distance = 8</a:t>
              </a:r>
              <a:endParaRPr lang="en-US"/>
            </a:p>
          </p:txBody>
        </p:sp>
        <p:sp>
          <p:nvSpPr>
            <p:cNvPr id="16419" name="Line 174"/>
            <p:cNvSpPr>
              <a:spLocks noChangeShapeType="1"/>
            </p:cNvSpPr>
            <p:nvPr/>
          </p:nvSpPr>
          <p:spPr bwMode="auto">
            <a:xfrm>
              <a:off x="5867400" y="2098675"/>
              <a:ext cx="390525" cy="1588"/>
            </a:xfrm>
            <a:prstGeom prst="line">
              <a:avLst/>
            </a:prstGeom>
            <a:noFill/>
            <a:ln w="0">
              <a:solidFill>
                <a:srgbClr val="00BFBF"/>
              </a:solidFill>
              <a:round/>
              <a:headEnd/>
              <a:tailEnd/>
            </a:ln>
          </p:spPr>
          <p:txBody>
            <a:bodyPr/>
            <a:lstStyle/>
            <a:p>
              <a:endParaRPr lang="en-US"/>
            </a:p>
          </p:txBody>
        </p:sp>
      </p:grpSp>
      <p:sp>
        <p:nvSpPr>
          <p:cNvPr id="16390" name="TextBox 30"/>
          <p:cNvSpPr txBox="1">
            <a:spLocks noChangeArrowheads="1"/>
          </p:cNvSpPr>
          <p:nvPr/>
        </p:nvSpPr>
        <p:spPr bwMode="auto">
          <a:xfrm>
            <a:off x="1919288" y="5788025"/>
            <a:ext cx="2133600" cy="261938"/>
          </a:xfrm>
          <a:prstGeom prst="rect">
            <a:avLst/>
          </a:prstGeom>
          <a:noFill/>
          <a:ln w="9525">
            <a:noFill/>
            <a:miter lim="800000"/>
            <a:headEnd/>
            <a:tailEnd/>
          </a:ln>
        </p:spPr>
        <p:txBody>
          <a:bodyPr>
            <a:spAutoFit/>
          </a:bodyPr>
          <a:lstStyle/>
          <a:p>
            <a:r>
              <a:rPr lang="en-US" sz="1100">
                <a:solidFill>
                  <a:srgbClr val="0070C0"/>
                </a:solidFill>
                <a:latin typeface="Calibri" pitchFamily="34" charset="0"/>
              </a:rPr>
              <a:t>Minimum = 0.003 = 0.3% (at d=1)</a:t>
            </a:r>
          </a:p>
        </p:txBody>
      </p:sp>
      <p:sp>
        <p:nvSpPr>
          <p:cNvPr id="16391" name="TextBox 31"/>
          <p:cNvSpPr txBox="1">
            <a:spLocks noChangeArrowheads="1"/>
          </p:cNvSpPr>
          <p:nvPr/>
        </p:nvSpPr>
        <p:spPr bwMode="auto">
          <a:xfrm>
            <a:off x="5910263" y="5788025"/>
            <a:ext cx="2133600" cy="261938"/>
          </a:xfrm>
          <a:prstGeom prst="rect">
            <a:avLst/>
          </a:prstGeom>
          <a:noFill/>
          <a:ln w="9525">
            <a:noFill/>
            <a:miter lim="800000"/>
            <a:headEnd/>
            <a:tailEnd/>
          </a:ln>
        </p:spPr>
        <p:txBody>
          <a:bodyPr>
            <a:spAutoFit/>
          </a:bodyPr>
          <a:lstStyle/>
          <a:p>
            <a:r>
              <a:rPr lang="en-US" sz="1100">
                <a:solidFill>
                  <a:srgbClr val="0070C0"/>
                </a:solidFill>
                <a:latin typeface="Calibri" pitchFamily="34" charset="0"/>
              </a:rPr>
              <a:t>Minimum = 0.003 = 0.3% (at d=1)</a:t>
            </a:r>
          </a:p>
        </p:txBody>
      </p:sp>
      <p:sp>
        <p:nvSpPr>
          <p:cNvPr id="38" name="TextBox 37"/>
          <p:cNvSpPr txBox="1"/>
          <p:nvPr/>
        </p:nvSpPr>
        <p:spPr>
          <a:xfrm rot="16200000">
            <a:off x="-1203232" y="4615503"/>
            <a:ext cx="2647263" cy="307777"/>
          </a:xfrm>
          <a:prstGeom prst="rect">
            <a:avLst/>
          </a:prstGeom>
          <a:noFill/>
          <a:scene3d>
            <a:camera prst="orthographicFront">
              <a:rot lat="0" lon="0" rev="0"/>
            </a:camera>
            <a:lightRig rig="threePt" dir="t"/>
          </a:scene3d>
        </p:spPr>
        <p:txBody>
          <a:bodyPr wrap="none">
            <a:spAutoFit/>
          </a:bodyPr>
          <a:lstStyle/>
          <a:p>
            <a:pPr fontAlgn="auto">
              <a:spcBef>
                <a:spcPts val="0"/>
              </a:spcBef>
              <a:spcAft>
                <a:spcPts val="0"/>
              </a:spcAft>
              <a:defRPr/>
            </a:pPr>
            <a:r>
              <a:rPr lang="en-US" sz="1400" dirty="0">
                <a:latin typeface="+mn-lt"/>
                <a:cs typeface="+mn-cs"/>
              </a:rPr>
              <a:t>Probability that  non-motif collide</a:t>
            </a:r>
            <a:endParaRPr lang="en-US" sz="1400" dirty="0">
              <a:latin typeface="+mn-lt"/>
              <a:cs typeface="+mn-cs"/>
            </a:endParaRPr>
          </a:p>
        </p:txBody>
      </p:sp>
      <p:sp>
        <p:nvSpPr>
          <p:cNvPr id="16393" name="TextBox 38"/>
          <p:cNvSpPr txBox="1">
            <a:spLocks noChangeArrowheads="1"/>
          </p:cNvSpPr>
          <p:nvPr/>
        </p:nvSpPr>
        <p:spPr bwMode="auto">
          <a:xfrm>
            <a:off x="1919288" y="6473825"/>
            <a:ext cx="1219200" cy="307975"/>
          </a:xfrm>
          <a:prstGeom prst="rect">
            <a:avLst/>
          </a:prstGeom>
          <a:noFill/>
          <a:ln w="9525">
            <a:noFill/>
            <a:miter lim="800000"/>
            <a:headEnd/>
            <a:tailEnd/>
          </a:ln>
        </p:spPr>
        <p:txBody>
          <a:bodyPr wrap="none">
            <a:spAutoFit/>
          </a:bodyPr>
          <a:lstStyle/>
          <a:p>
            <a:r>
              <a:rPr lang="en-US" sz="1400">
                <a:latin typeface="Calibri" pitchFamily="34" charset="0"/>
              </a:rPr>
              <a:t>Masking Ratio</a:t>
            </a:r>
          </a:p>
        </p:txBody>
      </p:sp>
      <p:sp>
        <p:nvSpPr>
          <p:cNvPr id="16394" name="TextBox 40"/>
          <p:cNvSpPr txBox="1">
            <a:spLocks noChangeArrowheads="1"/>
          </p:cNvSpPr>
          <p:nvPr/>
        </p:nvSpPr>
        <p:spPr bwMode="auto">
          <a:xfrm>
            <a:off x="6367463" y="6473825"/>
            <a:ext cx="1709737" cy="307975"/>
          </a:xfrm>
          <a:prstGeom prst="rect">
            <a:avLst/>
          </a:prstGeom>
          <a:noFill/>
          <a:ln w="9525">
            <a:noFill/>
            <a:miter lim="800000"/>
            <a:headEnd/>
            <a:tailEnd/>
          </a:ln>
        </p:spPr>
        <p:txBody>
          <a:bodyPr wrap="none">
            <a:spAutoFit/>
          </a:bodyPr>
          <a:lstStyle/>
          <a:p>
            <a:r>
              <a:rPr lang="en-US" sz="1400">
                <a:latin typeface="Calibri" pitchFamily="34" charset="0"/>
              </a:rPr>
              <a:t>Number of iterations</a:t>
            </a:r>
          </a:p>
        </p:txBody>
      </p:sp>
      <p:sp>
        <p:nvSpPr>
          <p:cNvPr id="34" name="TextBox 33"/>
          <p:cNvSpPr txBox="1"/>
          <p:nvPr/>
        </p:nvSpPr>
        <p:spPr>
          <a:xfrm rot="16200000">
            <a:off x="3433679" y="4595767"/>
            <a:ext cx="2647263" cy="307777"/>
          </a:xfrm>
          <a:prstGeom prst="rect">
            <a:avLst/>
          </a:prstGeom>
          <a:noFill/>
          <a:scene3d>
            <a:camera prst="orthographicFront">
              <a:rot lat="0" lon="0" rev="0"/>
            </a:camera>
            <a:lightRig rig="threePt" dir="t"/>
          </a:scene3d>
        </p:spPr>
        <p:txBody>
          <a:bodyPr wrap="none">
            <a:spAutoFit/>
          </a:bodyPr>
          <a:lstStyle/>
          <a:p>
            <a:pPr fontAlgn="auto">
              <a:spcBef>
                <a:spcPts val="0"/>
              </a:spcBef>
              <a:spcAft>
                <a:spcPts val="0"/>
              </a:spcAft>
              <a:defRPr/>
            </a:pPr>
            <a:r>
              <a:rPr lang="en-US" sz="1400" dirty="0">
                <a:latin typeface="+mn-lt"/>
                <a:cs typeface="+mn-cs"/>
              </a:rPr>
              <a:t>Probability that  non-motif collide</a:t>
            </a:r>
            <a:endParaRPr lang="en-US" sz="1400" dirty="0">
              <a:latin typeface="+mn-lt"/>
              <a:cs typeface="+mn-cs"/>
            </a:endParaRPr>
          </a:p>
        </p:txBody>
      </p:sp>
      <p:sp>
        <p:nvSpPr>
          <p:cNvPr id="16396" name="TextBox 35"/>
          <p:cNvSpPr txBox="1">
            <a:spLocks noChangeArrowheads="1"/>
          </p:cNvSpPr>
          <p:nvPr/>
        </p:nvSpPr>
        <p:spPr bwMode="auto">
          <a:xfrm>
            <a:off x="304800" y="1371600"/>
            <a:ext cx="8458200" cy="1200150"/>
          </a:xfrm>
          <a:prstGeom prst="rect">
            <a:avLst/>
          </a:prstGeom>
          <a:noFill/>
          <a:ln w="9525">
            <a:noFill/>
            <a:miter lim="800000"/>
            <a:headEnd/>
            <a:tailEnd/>
          </a:ln>
        </p:spPr>
        <p:txBody>
          <a:bodyPr>
            <a:spAutoFit/>
          </a:bodyPr>
          <a:lstStyle/>
          <a:p>
            <a:pPr>
              <a:buFont typeface="Arial" pitchFamily="34" charset="0"/>
              <a:buChar char="•"/>
            </a:pPr>
            <a:r>
              <a:rPr lang="en-US">
                <a:latin typeface="Calibri" pitchFamily="34" charset="0"/>
              </a:rPr>
              <a:t> Fix confidence to find the correct motif = 99%</a:t>
            </a:r>
          </a:p>
          <a:p>
            <a:pPr>
              <a:buFont typeface="Arial" pitchFamily="34" charset="0"/>
              <a:buChar char="•"/>
            </a:pPr>
            <a:r>
              <a:rPr lang="en-US">
                <a:latin typeface="Calibri" pitchFamily="34" charset="0"/>
              </a:rPr>
              <a:t> Fix size of windows at 400 or 20x20.</a:t>
            </a:r>
          </a:p>
          <a:p>
            <a:pPr>
              <a:buFont typeface="Arial" pitchFamily="34" charset="0"/>
              <a:buChar char="•"/>
            </a:pPr>
            <a:r>
              <a:rPr lang="en-US">
                <a:latin typeface="Calibri" pitchFamily="34" charset="0"/>
              </a:rPr>
              <a:t> About the distribution of distance, fix </a:t>
            </a:r>
            <a:r>
              <a:rPr lang="en-US" i="1">
                <a:latin typeface="Calibri" pitchFamily="34" charset="0"/>
              </a:rPr>
              <a:t>µ</a:t>
            </a:r>
            <a:r>
              <a:rPr lang="en-US">
                <a:latin typeface="Calibri" pitchFamily="34" charset="0"/>
              </a:rPr>
              <a:t>=100 and </a:t>
            </a:r>
            <a:r>
              <a:rPr lang="el-GR">
                <a:latin typeface="Calibri" pitchFamily="34" charset="0"/>
              </a:rPr>
              <a:t>σ</a:t>
            </a:r>
            <a:r>
              <a:rPr lang="en-US">
                <a:latin typeface="Calibri" pitchFamily="34" charset="0"/>
              </a:rPr>
              <a:t>=10</a:t>
            </a:r>
          </a:p>
          <a:p>
            <a:endParaRPr lang="en-US">
              <a:latin typeface="Calibri" pitchFamily="34" charset="0"/>
            </a:endParaRPr>
          </a:p>
        </p:txBody>
      </p:sp>
      <p:sp>
        <p:nvSpPr>
          <p:cNvPr id="16397" name="TextBox 36"/>
          <p:cNvSpPr txBox="1">
            <a:spLocks noChangeArrowheads="1"/>
          </p:cNvSpPr>
          <p:nvPr/>
        </p:nvSpPr>
        <p:spPr bwMode="auto">
          <a:xfrm>
            <a:off x="228600" y="2282825"/>
            <a:ext cx="4343400" cy="923925"/>
          </a:xfrm>
          <a:prstGeom prst="rect">
            <a:avLst/>
          </a:prstGeom>
          <a:noFill/>
          <a:ln w="9525">
            <a:noFill/>
            <a:miter lim="800000"/>
            <a:headEnd/>
            <a:tailEnd/>
          </a:ln>
        </p:spPr>
        <p:txBody>
          <a:bodyPr>
            <a:spAutoFit/>
          </a:bodyPr>
          <a:lstStyle/>
          <a:p>
            <a:pPr algn="ctr"/>
            <a:r>
              <a:rPr lang="en-US">
                <a:latin typeface="Calibri" pitchFamily="34" charset="0"/>
              </a:rPr>
              <a:t>Vary masking ratio.</a:t>
            </a:r>
          </a:p>
          <a:p>
            <a:pPr algn="ctr"/>
            <a:r>
              <a:rPr lang="en-US">
                <a:latin typeface="Calibri" pitchFamily="34" charset="0"/>
              </a:rPr>
              <a:t>For any ratio, find the best number of iteration to have a 99% chance to find motif.</a:t>
            </a:r>
          </a:p>
        </p:txBody>
      </p:sp>
      <p:sp>
        <p:nvSpPr>
          <p:cNvPr id="16398" name="TextBox 39"/>
          <p:cNvSpPr txBox="1">
            <a:spLocks noChangeArrowheads="1"/>
          </p:cNvSpPr>
          <p:nvPr/>
        </p:nvSpPr>
        <p:spPr bwMode="auto">
          <a:xfrm>
            <a:off x="4800600" y="2292350"/>
            <a:ext cx="4343400" cy="922338"/>
          </a:xfrm>
          <a:prstGeom prst="rect">
            <a:avLst/>
          </a:prstGeom>
          <a:noFill/>
          <a:ln w="9525">
            <a:noFill/>
            <a:miter lim="800000"/>
            <a:headEnd/>
            <a:tailEnd/>
          </a:ln>
        </p:spPr>
        <p:txBody>
          <a:bodyPr>
            <a:spAutoFit/>
          </a:bodyPr>
          <a:lstStyle/>
          <a:p>
            <a:pPr algn="ctr"/>
            <a:r>
              <a:rPr lang="en-US">
                <a:latin typeface="Calibri" pitchFamily="34" charset="0"/>
              </a:rPr>
              <a:t>Vary number of iterations.</a:t>
            </a:r>
          </a:p>
          <a:p>
            <a:pPr algn="ctr"/>
            <a:r>
              <a:rPr lang="en-US">
                <a:latin typeface="Calibri" pitchFamily="34" charset="0"/>
              </a:rPr>
              <a:t>For any number, find the best masking ratio to have a 99% chance to find motif.</a:t>
            </a:r>
          </a:p>
        </p:txBody>
      </p:sp>
      <p:sp>
        <p:nvSpPr>
          <p:cNvPr id="16399" name="TextBox 42"/>
          <p:cNvSpPr txBox="1">
            <a:spLocks noChangeArrowheads="1"/>
          </p:cNvSpPr>
          <p:nvPr/>
        </p:nvSpPr>
        <p:spPr bwMode="auto">
          <a:xfrm>
            <a:off x="533400" y="914400"/>
            <a:ext cx="8153400" cy="369888"/>
          </a:xfrm>
          <a:prstGeom prst="rect">
            <a:avLst/>
          </a:prstGeom>
          <a:noFill/>
          <a:ln w="9525">
            <a:noFill/>
            <a:miter lim="800000"/>
            <a:headEnd/>
            <a:tailEnd/>
          </a:ln>
        </p:spPr>
        <p:txBody>
          <a:bodyPr>
            <a:spAutoFit/>
          </a:bodyPr>
          <a:lstStyle/>
          <a:p>
            <a:r>
              <a:rPr lang="en-US" dirty="0" smtClean="0">
                <a:solidFill>
                  <a:srgbClr val="FF0000"/>
                </a:solidFill>
                <a:latin typeface="Calibri" pitchFamily="34" charset="0"/>
              </a:rPr>
              <a:t>Better result by using summation-form from equation (*) with the same parameters.</a:t>
            </a:r>
            <a:endParaRPr lang="en-US" dirty="0">
              <a:solidFill>
                <a:srgbClr val="FF0000"/>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884238"/>
          </a:xfrm>
        </p:spPr>
        <p:txBody>
          <a:bodyPr/>
          <a:lstStyle/>
          <a:p>
            <a:r>
              <a:rPr lang="en-US" smtClean="0"/>
              <a:t>More Explanation</a:t>
            </a:r>
          </a:p>
        </p:txBody>
      </p:sp>
      <p:sp>
        <p:nvSpPr>
          <p:cNvPr id="17411" name="Content Placeholder 2"/>
          <p:cNvSpPr>
            <a:spLocks noGrp="1"/>
          </p:cNvSpPr>
          <p:nvPr>
            <p:ph idx="1"/>
          </p:nvPr>
        </p:nvSpPr>
        <p:spPr>
          <a:xfrm>
            <a:off x="457200" y="1143000"/>
            <a:ext cx="8229600" cy="5105400"/>
          </a:xfrm>
        </p:spPr>
        <p:txBody>
          <a:bodyPr/>
          <a:lstStyle/>
          <a:p>
            <a:r>
              <a:rPr lang="en-US" sz="2400" smtClean="0"/>
              <a:t>In real book, there are only small number of images (usually &lt; 10 in average) in each page of the book. Some pages may contain a hundred images but many of them contain only 1-2 images or none. Hence, there are not many potential windows in the book. For example, the 100-pages book may ideally have 1,000 potential windows or less.</a:t>
            </a:r>
          </a:p>
          <a:p>
            <a:r>
              <a:rPr lang="en-US" sz="2400" smtClean="0"/>
              <a:t>From our theoretical upper bound using close-form, the false positive is occurred around 6.4%. It is 500,000*0.064 = 32,000 pairs. If we use the summation-form upper bound, the false positive is 0.3%; it is 500,000*0.003 = 1,500 pairs. </a:t>
            </a:r>
          </a:p>
          <a:p>
            <a:r>
              <a:rPr lang="en-US" sz="2400" smtClean="0"/>
              <a:t>The result is not so good but it is reasonable for finding motif in a 100-pages book. Note that we use only few assumption to find the upper bound.</a:t>
            </a:r>
          </a:p>
          <a:p>
            <a:endParaRPr 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020762"/>
          </a:xfrm>
        </p:spPr>
        <p:txBody>
          <a:bodyPr/>
          <a:lstStyle/>
          <a:p>
            <a:r>
              <a:rPr lang="en-US" smtClean="0"/>
              <a:t>Further Analysis</a:t>
            </a:r>
          </a:p>
        </p:txBody>
      </p:sp>
      <p:sp>
        <p:nvSpPr>
          <p:cNvPr id="3" name="Content Placeholder 2"/>
          <p:cNvSpPr>
            <a:spLocks noGrp="1"/>
          </p:cNvSpPr>
          <p:nvPr>
            <p:ph idx="1"/>
          </p:nvPr>
        </p:nvSpPr>
        <p:spPr/>
        <p:txBody>
          <a:bodyPr rtlCol="0">
            <a:normAutofit/>
          </a:bodyPr>
          <a:lstStyle/>
          <a:p>
            <a:pPr fontAlgn="auto">
              <a:spcAft>
                <a:spcPts val="0"/>
              </a:spcAft>
              <a:defRPr/>
            </a:pPr>
            <a:r>
              <a:rPr lang="en-US" sz="2800" dirty="0" smtClean="0"/>
              <a:t>Possible Solution 1: Make upper bound tighter by tighter the equation (**)</a:t>
            </a:r>
          </a:p>
          <a:p>
            <a:pPr fontAlgn="auto">
              <a:spcAft>
                <a:spcPts val="0"/>
              </a:spcAft>
              <a:defRPr/>
            </a:pPr>
            <a:r>
              <a:rPr lang="en-US" sz="2800" dirty="0" smtClean="0"/>
              <a:t>Possible Solution 2: Use more assumption such as normal or Gaussian distribution.</a:t>
            </a:r>
          </a:p>
          <a:p>
            <a:pPr marL="569913" lvl="1" indent="-169863" algn="just" fontAlgn="auto">
              <a:spcAft>
                <a:spcPts val="0"/>
              </a:spcAft>
              <a:defRPr/>
            </a:pPr>
            <a:r>
              <a:rPr lang="en-US" sz="2000" dirty="0" smtClean="0"/>
              <a:t> For the previous case, we set </a:t>
            </a:r>
            <a:r>
              <a:rPr lang="en-US" sz="2000" i="1" dirty="0" smtClean="0"/>
              <a:t>µ</a:t>
            </a:r>
            <a:r>
              <a:rPr lang="en-US" sz="2000" dirty="0" smtClean="0"/>
              <a:t>=100 and </a:t>
            </a:r>
            <a:r>
              <a:rPr lang="el-GR" sz="2000" i="1" dirty="0" smtClean="0"/>
              <a:t>σ</a:t>
            </a:r>
            <a:r>
              <a:rPr lang="en-US" sz="2000" dirty="0" smtClean="0"/>
              <a:t>=10 and motif distance </a:t>
            </a:r>
            <a:r>
              <a:rPr lang="en-US" sz="2000" i="1" dirty="0" smtClean="0"/>
              <a:t>d</a:t>
            </a:r>
            <a:r>
              <a:rPr lang="en-US" sz="2000" dirty="0" smtClean="0"/>
              <a:t> &lt;10. It is very </a:t>
            </a:r>
            <a:r>
              <a:rPr lang="en-US" sz="2000" dirty="0" err="1" smtClean="0"/>
              <a:t>very</a:t>
            </a:r>
            <a:r>
              <a:rPr lang="en-US" sz="2000" dirty="0" smtClean="0"/>
              <a:t> small chance that any distance less than 10 (&lt; </a:t>
            </a:r>
            <a:r>
              <a:rPr lang="en-US" sz="2000" i="1" dirty="0" smtClean="0"/>
              <a:t>µ-</a:t>
            </a:r>
            <a:r>
              <a:rPr lang="en-US" sz="2000" dirty="0" smtClean="0"/>
              <a:t>9</a:t>
            </a:r>
            <a:r>
              <a:rPr lang="el-GR" sz="2000" i="1" dirty="0" smtClean="0"/>
              <a:t>σ</a:t>
            </a:r>
            <a:r>
              <a:rPr lang="en-US" sz="2000" dirty="0" smtClean="0"/>
              <a:t>).</a:t>
            </a:r>
          </a:p>
          <a:p>
            <a:pPr marL="338138" indent="-338138" algn="just" fontAlgn="auto">
              <a:spcAft>
                <a:spcPts val="0"/>
              </a:spcAft>
              <a:defRPr/>
            </a:pPr>
            <a:r>
              <a:rPr lang="en-US" sz="2800" dirty="0" smtClean="0"/>
              <a:t>Possible Solution 3: Use stronger bound like </a:t>
            </a:r>
            <a:r>
              <a:rPr lang="en-US" sz="2800" dirty="0" err="1" smtClean="0"/>
              <a:t>Chernoff’s</a:t>
            </a:r>
            <a:r>
              <a:rPr lang="en-US" sz="2800" dirty="0" smtClean="0"/>
              <a:t> inequality but it is still required more assumption.</a:t>
            </a:r>
            <a:endParaRPr lang="en-US" sz="2400" dirty="0" smtClean="0"/>
          </a:p>
          <a:p>
            <a:pPr lvl="1" fontAlgn="auto">
              <a:spcAft>
                <a:spcPts val="0"/>
              </a:spcAft>
              <a:defRPr/>
            </a:pPr>
            <a:endParaRPr lang="en-US" dirty="0" smtClean="0"/>
          </a:p>
          <a:p>
            <a:pPr lvl="1" fontAlgn="auto">
              <a:spcAft>
                <a:spcPts val="0"/>
              </a:spcAft>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828800"/>
            <a:ext cx="7924800"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Thank you for reading</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6" name="Rectangle 5"/>
          <p:cNvSpPr/>
          <p:nvPr/>
        </p:nvSpPr>
        <p:spPr>
          <a:xfrm>
            <a:off x="685800" y="4572000"/>
            <a:ext cx="7924800" cy="1200329"/>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600" b="1" spc="50" dirty="0">
                <a:ln w="11430"/>
                <a:solidFill>
                  <a:srgbClr val="0070C0"/>
                </a:solidFill>
                <a:effectLst>
                  <a:outerShdw blurRad="76200" dist="50800" dir="5400000" algn="tl" rotWithShape="0">
                    <a:srgbClr val="000000">
                      <a:alpha val="65000"/>
                    </a:srgbClr>
                  </a:outerShdw>
                </a:effectLst>
                <a:latin typeface="+mn-lt"/>
                <a:cs typeface="+mn-cs"/>
              </a:rPr>
              <a:t>Please feel free to download our source code and enjoy to find motifs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Objective</a:t>
            </a:r>
          </a:p>
        </p:txBody>
      </p:sp>
      <p:sp>
        <p:nvSpPr>
          <p:cNvPr id="4099" name="Content Placeholder 2"/>
          <p:cNvSpPr>
            <a:spLocks noGrp="1"/>
          </p:cNvSpPr>
          <p:nvPr>
            <p:ph idx="1"/>
          </p:nvPr>
        </p:nvSpPr>
        <p:spPr/>
        <p:txBody>
          <a:bodyPr/>
          <a:lstStyle/>
          <a:p>
            <a:r>
              <a:rPr lang="en-US" smtClean="0"/>
              <a:t>Our algorithm use some kind of hashing technique, called </a:t>
            </a:r>
            <a:r>
              <a:rPr lang="en-US" i="1" smtClean="0"/>
              <a:t>random projection</a:t>
            </a:r>
            <a:r>
              <a:rPr lang="en-US" smtClean="0"/>
              <a:t>.</a:t>
            </a:r>
          </a:p>
          <a:p>
            <a:r>
              <a:rPr lang="en-US" smtClean="0"/>
              <a:t>In this slide, we will show that if a user want to find motif with high chance, how many non-motif will be occur in hashing process.</a:t>
            </a:r>
          </a:p>
          <a:p>
            <a:r>
              <a:rPr lang="en-US" smtClean="0"/>
              <a:t>We assume that we have a lot of potential windows and there is only 1 motif (pair of very similar images) among these windows.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605088" y="1901825"/>
            <a:ext cx="8382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3733800" y="1905000"/>
            <a:ext cx="8382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74638"/>
            <a:ext cx="8229600" cy="715962"/>
          </a:xfrm>
        </p:spPr>
        <p:txBody>
          <a:bodyPr rtlCol="0">
            <a:normAutofit fontScale="90000"/>
          </a:bodyPr>
          <a:lstStyle/>
          <a:p>
            <a:pPr fontAlgn="auto">
              <a:spcAft>
                <a:spcPts val="0"/>
              </a:spcAft>
              <a:defRPr/>
            </a:pPr>
            <a:r>
              <a:rPr lang="en-US" dirty="0" smtClean="0"/>
              <a:t>Basic Notation</a:t>
            </a:r>
            <a:endParaRPr lang="en-US" dirty="0"/>
          </a:p>
        </p:txBody>
      </p:sp>
      <p:sp>
        <p:nvSpPr>
          <p:cNvPr id="3" name="Content Placeholder 2"/>
          <p:cNvSpPr>
            <a:spLocks noGrp="1"/>
          </p:cNvSpPr>
          <p:nvPr>
            <p:ph idx="1"/>
          </p:nvPr>
        </p:nvSpPr>
        <p:spPr>
          <a:xfrm>
            <a:off x="457200" y="1143000"/>
            <a:ext cx="8001000" cy="685800"/>
          </a:xfrm>
        </p:spPr>
        <p:txBody>
          <a:bodyPr rtlCol="0">
            <a:normAutofit fontScale="62500" lnSpcReduction="20000"/>
          </a:bodyPr>
          <a:lstStyle/>
          <a:p>
            <a:pPr fontAlgn="auto">
              <a:spcAft>
                <a:spcPts val="0"/>
              </a:spcAft>
              <a:buFont typeface="Arial" pitchFamily="34" charset="0"/>
              <a:buNone/>
              <a:defRPr/>
            </a:pPr>
            <a:r>
              <a:rPr lang="en-US" b="1" dirty="0" smtClean="0">
                <a:solidFill>
                  <a:srgbClr val="0070C0"/>
                </a:solidFill>
              </a:rPr>
              <a:t>Motif is </a:t>
            </a:r>
            <a:r>
              <a:rPr lang="en-US" dirty="0" smtClean="0"/>
              <a:t>a pair of similar images. </a:t>
            </a:r>
          </a:p>
          <a:p>
            <a:pPr fontAlgn="auto">
              <a:spcAft>
                <a:spcPts val="0"/>
              </a:spcAft>
              <a:defRPr/>
            </a:pPr>
            <a:r>
              <a:rPr lang="en-US" dirty="0" smtClean="0"/>
              <a:t>Let say the different is less than 10%.</a:t>
            </a:r>
            <a:endParaRPr lang="en-US" dirty="0"/>
          </a:p>
        </p:txBody>
      </p:sp>
      <p:pic>
        <p:nvPicPr>
          <p:cNvPr id="5126" name="Picture 3"/>
          <p:cNvPicPr>
            <a:picLocks noChangeAspect="1" noChangeArrowheads="1"/>
          </p:cNvPicPr>
          <p:nvPr/>
        </p:nvPicPr>
        <p:blipFill>
          <a:blip r:embed="rId2"/>
          <a:srcRect/>
          <a:stretch>
            <a:fillRect/>
          </a:stretch>
        </p:blipFill>
        <p:spPr bwMode="auto">
          <a:xfrm>
            <a:off x="2743200" y="1981200"/>
            <a:ext cx="604838" cy="1154113"/>
          </a:xfrm>
          <a:prstGeom prst="rect">
            <a:avLst/>
          </a:prstGeom>
          <a:noFill/>
          <a:ln w="9525">
            <a:noFill/>
            <a:miter lim="800000"/>
            <a:headEnd/>
            <a:tailEnd/>
          </a:ln>
        </p:spPr>
      </p:pic>
      <p:pic>
        <p:nvPicPr>
          <p:cNvPr id="5127" name="Picture 5"/>
          <p:cNvPicPr>
            <a:picLocks noChangeAspect="1" noChangeArrowheads="1"/>
          </p:cNvPicPr>
          <p:nvPr/>
        </p:nvPicPr>
        <p:blipFill>
          <a:blip r:embed="rId3"/>
          <a:srcRect/>
          <a:stretch>
            <a:fillRect/>
          </a:stretch>
        </p:blipFill>
        <p:spPr bwMode="auto">
          <a:xfrm>
            <a:off x="3676650" y="4281488"/>
            <a:ext cx="736600" cy="1258887"/>
          </a:xfrm>
          <a:prstGeom prst="rect">
            <a:avLst/>
          </a:prstGeom>
          <a:noFill/>
          <a:ln w="9525">
            <a:noFill/>
            <a:miter lim="800000"/>
            <a:headEnd/>
            <a:tailEnd/>
          </a:ln>
        </p:spPr>
      </p:pic>
      <p:sp>
        <p:nvSpPr>
          <p:cNvPr id="10" name="Content Placeholder 2"/>
          <p:cNvSpPr txBox="1">
            <a:spLocks/>
          </p:cNvSpPr>
          <p:nvPr/>
        </p:nvSpPr>
        <p:spPr>
          <a:xfrm>
            <a:off x="457200" y="3429000"/>
            <a:ext cx="8001000" cy="685800"/>
          </a:xfrm>
          <a:prstGeom prst="rect">
            <a:avLst/>
          </a:prstGeom>
        </p:spPr>
        <p:txBody>
          <a:bodyPr>
            <a:normAutofit fontScale="62500" lnSpcReduction="20000"/>
          </a:bodyPr>
          <a:lstStyle/>
          <a:p>
            <a:pPr marL="342900" indent="-342900" fontAlgn="auto">
              <a:spcBef>
                <a:spcPct val="20000"/>
              </a:spcBef>
              <a:spcAft>
                <a:spcPts val="0"/>
              </a:spcAft>
              <a:buFont typeface="Arial" pitchFamily="34" charset="0"/>
              <a:buNone/>
              <a:defRPr/>
            </a:pPr>
            <a:r>
              <a:rPr lang="en-US" sz="3200" b="1" dirty="0">
                <a:solidFill>
                  <a:srgbClr val="0070C0"/>
                </a:solidFill>
                <a:latin typeface="+mn-lt"/>
                <a:cs typeface="+mn-cs"/>
              </a:rPr>
              <a:t>Non-m</a:t>
            </a:r>
            <a:r>
              <a:rPr lang="en-US" sz="3200" b="1" dirty="0" err="1">
                <a:solidFill>
                  <a:srgbClr val="0070C0"/>
                </a:solidFill>
                <a:latin typeface="+mn-lt"/>
                <a:cs typeface="+mn-cs"/>
              </a:rPr>
              <a:t>otif</a:t>
            </a:r>
            <a:r>
              <a:rPr lang="en-US" sz="3200" b="1" dirty="0">
                <a:latin typeface="+mn-lt"/>
                <a:cs typeface="+mn-cs"/>
              </a:rPr>
              <a:t> </a:t>
            </a:r>
            <a:r>
              <a:rPr lang="en-US" sz="3200" dirty="0">
                <a:latin typeface="+mn-lt"/>
                <a:cs typeface="+mn-cs"/>
              </a:rPr>
              <a:t>is a pair of any images which are not the motif.</a:t>
            </a:r>
          </a:p>
          <a:p>
            <a:pPr marL="342900" indent="-342900" fontAlgn="auto">
              <a:spcBef>
                <a:spcPct val="20000"/>
              </a:spcBef>
              <a:spcAft>
                <a:spcPts val="0"/>
              </a:spcAft>
              <a:buFont typeface="Arial" pitchFamily="34" charset="0"/>
              <a:buChar char="•"/>
              <a:defRPr/>
            </a:pPr>
            <a:r>
              <a:rPr lang="en-US" sz="3200" dirty="0">
                <a:latin typeface="+mn-lt"/>
                <a:cs typeface="+mn-cs"/>
              </a:rPr>
              <a:t>Usually the different is not small.</a:t>
            </a:r>
            <a:endParaRPr lang="en-US" sz="3200" dirty="0">
              <a:latin typeface="+mn-lt"/>
              <a:cs typeface="+mn-cs"/>
            </a:endParaRPr>
          </a:p>
        </p:txBody>
      </p:sp>
      <p:pic>
        <p:nvPicPr>
          <p:cNvPr id="5129" name="Picture 6"/>
          <p:cNvPicPr>
            <a:picLocks noChangeAspect="1" noChangeArrowheads="1"/>
          </p:cNvPicPr>
          <p:nvPr/>
        </p:nvPicPr>
        <p:blipFill>
          <a:blip r:embed="rId4"/>
          <a:srcRect/>
          <a:stretch>
            <a:fillRect/>
          </a:stretch>
        </p:blipFill>
        <p:spPr bwMode="auto">
          <a:xfrm>
            <a:off x="3819525" y="1978025"/>
            <a:ext cx="633413" cy="1149350"/>
          </a:xfrm>
          <a:prstGeom prst="rect">
            <a:avLst/>
          </a:prstGeom>
          <a:noFill/>
          <a:ln w="9525">
            <a:noFill/>
            <a:miter lim="800000"/>
            <a:headEnd/>
            <a:tailEnd/>
          </a:ln>
        </p:spPr>
      </p:pic>
      <p:sp>
        <p:nvSpPr>
          <p:cNvPr id="14" name="Rectangle 13"/>
          <p:cNvSpPr/>
          <p:nvPr/>
        </p:nvSpPr>
        <p:spPr>
          <a:xfrm>
            <a:off x="2605088" y="4264025"/>
            <a:ext cx="8382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31" name="Picture 3"/>
          <p:cNvPicPr>
            <a:picLocks noChangeAspect="1" noChangeArrowheads="1"/>
          </p:cNvPicPr>
          <p:nvPr/>
        </p:nvPicPr>
        <p:blipFill>
          <a:blip r:embed="rId2"/>
          <a:srcRect/>
          <a:stretch>
            <a:fillRect/>
          </a:stretch>
        </p:blipFill>
        <p:spPr bwMode="auto">
          <a:xfrm>
            <a:off x="2743200" y="4343400"/>
            <a:ext cx="604838" cy="1154113"/>
          </a:xfrm>
          <a:prstGeom prst="rect">
            <a:avLst/>
          </a:prstGeom>
          <a:noFill/>
          <a:ln w="9525">
            <a:noFill/>
            <a:miter lim="800000"/>
            <a:headEnd/>
            <a:tailEnd/>
          </a:ln>
        </p:spPr>
      </p:pic>
      <p:sp>
        <p:nvSpPr>
          <p:cNvPr id="16" name="Rectangle 15"/>
          <p:cNvSpPr/>
          <p:nvPr/>
        </p:nvSpPr>
        <p:spPr>
          <a:xfrm>
            <a:off x="3657600" y="4267200"/>
            <a:ext cx="8382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3" name="TextBox 16"/>
          <p:cNvSpPr txBox="1">
            <a:spLocks noChangeArrowheads="1"/>
          </p:cNvSpPr>
          <p:nvPr/>
        </p:nvSpPr>
        <p:spPr bwMode="auto">
          <a:xfrm>
            <a:off x="5181600" y="1752600"/>
            <a:ext cx="3581400" cy="646113"/>
          </a:xfrm>
          <a:prstGeom prst="rect">
            <a:avLst/>
          </a:prstGeom>
          <a:noFill/>
          <a:ln w="9525">
            <a:noFill/>
            <a:miter lim="800000"/>
            <a:headEnd/>
            <a:tailEnd/>
          </a:ln>
        </p:spPr>
        <p:txBody>
          <a:bodyPr>
            <a:spAutoFit/>
          </a:bodyPr>
          <a:lstStyle/>
          <a:p>
            <a:r>
              <a:rPr lang="en-US">
                <a:latin typeface="Calibri" pitchFamily="34" charset="0"/>
              </a:rPr>
              <a:t>User-defined window size </a:t>
            </a:r>
            <a:r>
              <a:rPr lang="en-US" i="1" u="sng">
                <a:latin typeface="Calibri" pitchFamily="34" charset="0"/>
              </a:rPr>
              <a:t>S</a:t>
            </a:r>
            <a:r>
              <a:rPr lang="en-US" i="1" u="sng" baseline="-25000">
                <a:latin typeface="Calibri" pitchFamily="34" charset="0"/>
              </a:rPr>
              <a:t>x</a:t>
            </a:r>
            <a:r>
              <a:rPr lang="en-US">
                <a:latin typeface="Calibri" pitchFamily="34" charset="0"/>
              </a:rPr>
              <a:t> by </a:t>
            </a:r>
            <a:r>
              <a:rPr lang="en-US" i="1">
                <a:latin typeface="Calibri" pitchFamily="34" charset="0"/>
              </a:rPr>
              <a:t>Sy.</a:t>
            </a:r>
          </a:p>
          <a:p>
            <a:r>
              <a:rPr lang="en-US">
                <a:latin typeface="Calibri" pitchFamily="34" charset="0"/>
              </a:rPr>
              <a:t>Let </a:t>
            </a:r>
            <a:r>
              <a:rPr lang="en-US" b="1">
                <a:solidFill>
                  <a:srgbClr val="0070C0"/>
                </a:solidFill>
                <a:latin typeface="Calibri" pitchFamily="34" charset="0"/>
              </a:rPr>
              <a:t>N</a:t>
            </a:r>
            <a:r>
              <a:rPr lang="en-US">
                <a:latin typeface="Calibri" pitchFamily="34" charset="0"/>
              </a:rPr>
              <a:t> = </a:t>
            </a:r>
            <a:r>
              <a:rPr lang="en-US" i="1" u="sng">
                <a:latin typeface="Calibri" pitchFamily="34" charset="0"/>
              </a:rPr>
              <a:t>S</a:t>
            </a:r>
            <a:r>
              <a:rPr lang="en-US" i="1" u="sng" baseline="-25000">
                <a:latin typeface="Calibri" pitchFamily="34" charset="0"/>
              </a:rPr>
              <a:t>x</a:t>
            </a:r>
            <a:r>
              <a:rPr lang="en-US">
                <a:latin typeface="Calibri" pitchFamily="34" charset="0"/>
              </a:rPr>
              <a:t> * </a:t>
            </a:r>
            <a:r>
              <a:rPr lang="en-US" i="1">
                <a:latin typeface="Calibri" pitchFamily="34" charset="0"/>
              </a:rPr>
              <a:t>Sy.</a:t>
            </a:r>
            <a:endParaRPr lang="en-US">
              <a:latin typeface="Calibri" pitchFamily="34" charset="0"/>
            </a:endParaRPr>
          </a:p>
        </p:txBody>
      </p:sp>
      <p:cxnSp>
        <p:nvCxnSpPr>
          <p:cNvPr id="19" name="Straight Arrow Connector 18"/>
          <p:cNvCxnSpPr/>
          <p:nvPr/>
        </p:nvCxnSpPr>
        <p:spPr>
          <a:xfrm rot="10800000" flipV="1">
            <a:off x="4648200" y="2362200"/>
            <a:ext cx="914400"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92162"/>
          </a:xfrm>
        </p:spPr>
        <p:txBody>
          <a:bodyPr/>
          <a:lstStyle/>
          <a:p>
            <a:r>
              <a:rPr lang="en-US" smtClean="0"/>
              <a:t>Assumption / Notations</a:t>
            </a:r>
          </a:p>
        </p:txBody>
      </p:sp>
      <p:sp>
        <p:nvSpPr>
          <p:cNvPr id="3" name="Content Placeholder 2"/>
          <p:cNvSpPr>
            <a:spLocks noGrp="1"/>
          </p:cNvSpPr>
          <p:nvPr>
            <p:ph idx="1"/>
          </p:nvPr>
        </p:nvSpPr>
        <p:spPr>
          <a:xfrm>
            <a:off x="304800" y="1295400"/>
            <a:ext cx="8610600" cy="5181600"/>
          </a:xfrm>
        </p:spPr>
        <p:txBody>
          <a:bodyPr rtlCol="0">
            <a:normAutofit/>
          </a:bodyPr>
          <a:lstStyle/>
          <a:p>
            <a:pPr fontAlgn="auto">
              <a:spcAft>
                <a:spcPts val="0"/>
              </a:spcAft>
              <a:defRPr/>
            </a:pPr>
            <a:r>
              <a:rPr lang="en-US" sz="2400" dirty="0" smtClean="0"/>
              <a:t>User defines size of windows </a:t>
            </a:r>
            <a:r>
              <a:rPr lang="en-US" sz="2400" i="1" dirty="0" smtClean="0">
                <a:solidFill>
                  <a:srgbClr val="0070C0"/>
                </a:solidFill>
              </a:rPr>
              <a:t>N</a:t>
            </a:r>
            <a:r>
              <a:rPr lang="en-US" sz="2400" dirty="0" smtClean="0"/>
              <a:t>. (N=</a:t>
            </a:r>
            <a:r>
              <a:rPr lang="en-US" sz="2400" i="1" dirty="0" err="1" smtClean="0"/>
              <a:t>S</a:t>
            </a:r>
            <a:r>
              <a:rPr lang="en-US" sz="2400" i="1" baseline="-25000" dirty="0" err="1" smtClean="0"/>
              <a:t>x</a:t>
            </a:r>
            <a:r>
              <a:rPr lang="en-US" sz="1800" dirty="0" smtClean="0"/>
              <a:t>*</a:t>
            </a:r>
            <a:r>
              <a:rPr lang="en-US" sz="2400" i="1" dirty="0" err="1" smtClean="0"/>
              <a:t>S</a:t>
            </a:r>
            <a:r>
              <a:rPr lang="en-US" sz="2400" i="1" baseline="-25000" dirty="0" err="1" smtClean="0"/>
              <a:t>y</a:t>
            </a:r>
            <a:r>
              <a:rPr lang="en-US" sz="2400" dirty="0" smtClean="0"/>
              <a:t>)</a:t>
            </a:r>
          </a:p>
          <a:p>
            <a:pPr fontAlgn="auto">
              <a:spcAft>
                <a:spcPts val="0"/>
              </a:spcAft>
              <a:defRPr/>
            </a:pPr>
            <a:r>
              <a:rPr lang="en-US" sz="2400" dirty="0" smtClean="0"/>
              <a:t>There is only 1 motif in the dataset. User want to the motif to collide in the same bucket with confidence </a:t>
            </a:r>
            <a:r>
              <a:rPr lang="en-US" sz="2400" i="1" dirty="0" smtClean="0">
                <a:solidFill>
                  <a:srgbClr val="0070C0"/>
                </a:solidFill>
              </a:rPr>
              <a:t>conf</a:t>
            </a:r>
            <a:r>
              <a:rPr lang="en-US" sz="2400" dirty="0" smtClean="0"/>
              <a:t>. (</a:t>
            </a:r>
            <a:r>
              <a:rPr lang="en-US" sz="2400" i="1" dirty="0" smtClean="0"/>
              <a:t>conf</a:t>
            </a:r>
            <a:r>
              <a:rPr lang="en-US" sz="2400" dirty="0" smtClean="0"/>
              <a:t> ≥ 90%)</a:t>
            </a:r>
          </a:p>
          <a:p>
            <a:pPr fontAlgn="auto">
              <a:spcAft>
                <a:spcPts val="0"/>
              </a:spcAft>
              <a:defRPr/>
            </a:pPr>
            <a:r>
              <a:rPr lang="en-US" sz="2400" dirty="0" smtClean="0"/>
              <a:t>The distance, </a:t>
            </a:r>
            <a:r>
              <a:rPr lang="en-US" sz="2000" dirty="0" smtClean="0"/>
              <a:t>the number of different black pixel,</a:t>
            </a:r>
            <a:r>
              <a:rPr lang="en-US" sz="2400" dirty="0" smtClean="0"/>
              <a:t> of the motif is small. </a:t>
            </a:r>
          </a:p>
          <a:p>
            <a:pPr fontAlgn="auto">
              <a:spcAft>
                <a:spcPts val="0"/>
              </a:spcAft>
              <a:defRPr/>
            </a:pPr>
            <a:r>
              <a:rPr lang="en-US" sz="2400" dirty="0" smtClean="0"/>
              <a:t>The distance of all pair images except the motif is defined by its distribution. The </a:t>
            </a:r>
            <a:r>
              <a:rPr lang="en-US" sz="2400" i="1" dirty="0" smtClean="0"/>
              <a:t>mean</a:t>
            </a:r>
            <a:r>
              <a:rPr lang="en-US" sz="2400" dirty="0" smtClean="0"/>
              <a:t> and </a:t>
            </a:r>
            <a:r>
              <a:rPr lang="en-US" sz="2400" i="1" dirty="0" err="1" smtClean="0"/>
              <a:t>stdev</a:t>
            </a:r>
            <a:r>
              <a:rPr lang="en-US" sz="2400" dirty="0" smtClean="0"/>
              <a:t> of the distribution are </a:t>
            </a:r>
            <a:r>
              <a:rPr lang="en-US" sz="2400" i="1" dirty="0" smtClean="0">
                <a:solidFill>
                  <a:srgbClr val="0070C0"/>
                </a:solidFill>
              </a:rPr>
              <a:t>µ</a:t>
            </a:r>
            <a:r>
              <a:rPr lang="en-US" sz="2400" dirty="0" smtClean="0"/>
              <a:t> and </a:t>
            </a:r>
            <a:r>
              <a:rPr lang="el-GR" sz="2400" i="1" dirty="0" smtClean="0">
                <a:solidFill>
                  <a:srgbClr val="0070C0"/>
                </a:solidFill>
              </a:rPr>
              <a:t>σ</a:t>
            </a:r>
            <a:r>
              <a:rPr lang="en-US" sz="2400" dirty="0" smtClean="0"/>
              <a:t>, respectively.</a:t>
            </a:r>
          </a:p>
          <a:p>
            <a:pPr fontAlgn="auto">
              <a:spcAft>
                <a:spcPts val="0"/>
              </a:spcAft>
              <a:defRPr/>
            </a:pPr>
            <a:r>
              <a:rPr lang="en-US" sz="2400" dirty="0" smtClean="0"/>
              <a:t> </a:t>
            </a:r>
            <a:r>
              <a:rPr lang="en-US" sz="2400" strike="sngStrike" dirty="0" smtClean="0">
                <a:solidFill>
                  <a:schemeClr val="bg1">
                    <a:lumMod val="50000"/>
                  </a:schemeClr>
                </a:solidFill>
              </a:rPr>
              <a:t>Images has the same number of black pixel</a:t>
            </a:r>
            <a:r>
              <a:rPr lang="en-US" sz="2400" dirty="0" smtClean="0">
                <a:solidFill>
                  <a:schemeClr val="bg1">
                    <a:lumMod val="50000"/>
                  </a:schemeClr>
                </a:solidFill>
              </a:rPr>
              <a:t>. </a:t>
            </a:r>
            <a:r>
              <a:rPr lang="en-US" sz="2400" dirty="0" smtClean="0"/>
              <a:t>Not require.</a:t>
            </a:r>
          </a:p>
          <a:p>
            <a:pPr fontAlgn="auto">
              <a:spcAft>
                <a:spcPts val="0"/>
              </a:spcAft>
              <a:defRPr/>
            </a:pPr>
            <a:r>
              <a:rPr lang="en-US" sz="2400" dirty="0" smtClean="0">
                <a:solidFill>
                  <a:schemeClr val="bg1">
                    <a:lumMod val="65000"/>
                  </a:schemeClr>
                </a:solidFill>
              </a:rPr>
              <a:t> </a:t>
            </a:r>
            <a:r>
              <a:rPr lang="en-US" sz="2400" strike="sngStrike" dirty="0" smtClean="0">
                <a:solidFill>
                  <a:schemeClr val="bg1">
                    <a:lumMod val="50000"/>
                  </a:schemeClr>
                </a:solidFill>
              </a:rPr>
              <a:t>The distribution of distance is a normal distribution</a:t>
            </a:r>
            <a:r>
              <a:rPr lang="en-US" sz="2400" dirty="0" smtClean="0">
                <a:solidFill>
                  <a:schemeClr val="bg1">
                    <a:lumMod val="50000"/>
                  </a:schemeClr>
                </a:solidFill>
              </a:rPr>
              <a:t>. </a:t>
            </a:r>
            <a:r>
              <a:rPr lang="en-US" sz="2400" dirty="0" smtClean="0"/>
              <a:t>Not require.</a:t>
            </a:r>
          </a:p>
          <a:p>
            <a:pPr fontAlgn="auto">
              <a:spcAft>
                <a:spcPts val="0"/>
              </a:spcAft>
              <a:defRPr/>
            </a:pPr>
            <a:r>
              <a:rPr lang="en-US" sz="2400" dirty="0" smtClean="0"/>
              <a:t>Black pixels inside the windows are uniformly distributed for any windows except the motif. </a:t>
            </a:r>
          </a:p>
          <a:p>
            <a:pPr fontAlgn="auto">
              <a:spcAft>
                <a:spcPts val="0"/>
              </a:spcAft>
              <a:buFont typeface="Arial" pitchFamily="34" charset="0"/>
              <a:buNone/>
              <a:defRPr/>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Other Notations</a:t>
            </a:r>
          </a:p>
        </p:txBody>
      </p:sp>
      <p:sp>
        <p:nvSpPr>
          <p:cNvPr id="7171" name="Content Placeholder 2"/>
          <p:cNvSpPr>
            <a:spLocks noGrp="1"/>
          </p:cNvSpPr>
          <p:nvPr>
            <p:ph idx="1"/>
          </p:nvPr>
        </p:nvSpPr>
        <p:spPr/>
        <p:txBody>
          <a:bodyPr/>
          <a:lstStyle/>
          <a:p>
            <a:pPr>
              <a:buFont typeface="Arial" pitchFamily="34" charset="0"/>
              <a:buNone/>
            </a:pPr>
            <a:r>
              <a:rPr lang="en-US" smtClean="0"/>
              <a:t>The other notations we use in our analysis are followings:</a:t>
            </a:r>
          </a:p>
          <a:p>
            <a:r>
              <a:rPr lang="en-US" i="1" smtClean="0">
                <a:solidFill>
                  <a:srgbClr val="0070C0"/>
                </a:solidFill>
              </a:rPr>
              <a:t>s</a:t>
            </a:r>
            <a:r>
              <a:rPr lang="en-US" smtClean="0"/>
              <a:t> is the masking ratio. The ratio of removing black pixel in hashing process.</a:t>
            </a:r>
          </a:p>
          <a:p>
            <a:r>
              <a:rPr lang="en-US" i="1" smtClean="0">
                <a:solidFill>
                  <a:srgbClr val="0070C0"/>
                </a:solidFill>
              </a:rPr>
              <a:t>t </a:t>
            </a:r>
            <a:r>
              <a:rPr lang="en-US" smtClean="0"/>
              <a:t>is the number of iteration indicates that how many times we do random projection.</a:t>
            </a:r>
          </a:p>
          <a:p>
            <a:r>
              <a:rPr lang="en-US" i="1" smtClean="0">
                <a:solidFill>
                  <a:srgbClr val="0070C0"/>
                </a:solidFill>
              </a:rPr>
              <a:t>d</a:t>
            </a:r>
            <a:r>
              <a:rPr lang="en-US" smtClean="0"/>
              <a:t> is the distance between pair of images.</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*Theoretical Statement*</a:t>
            </a:r>
          </a:p>
        </p:txBody>
      </p:sp>
      <p:sp>
        <p:nvSpPr>
          <p:cNvPr id="3" name="Content Placeholder 2"/>
          <p:cNvSpPr>
            <a:spLocks noGrp="1"/>
          </p:cNvSpPr>
          <p:nvPr>
            <p:ph idx="1"/>
          </p:nvPr>
        </p:nvSpPr>
        <p:spPr>
          <a:xfrm>
            <a:off x="457200" y="1447800"/>
            <a:ext cx="8229600" cy="4678363"/>
          </a:xfrm>
        </p:spPr>
        <p:txBody>
          <a:bodyPr rtlCol="0">
            <a:normAutofit fontScale="92500" lnSpcReduction="10000"/>
          </a:bodyPr>
          <a:lstStyle/>
          <a:p>
            <a:pPr indent="-4763" fontAlgn="auto">
              <a:spcAft>
                <a:spcPts val="0"/>
              </a:spcAft>
              <a:buFont typeface="Arial" pitchFamily="34" charset="0"/>
              <a:buNone/>
              <a:defRPr/>
            </a:pPr>
            <a:r>
              <a:rPr lang="en-US" dirty="0" smtClean="0"/>
              <a:t>If the motif collide with confidence at least </a:t>
            </a:r>
            <a:r>
              <a:rPr lang="en-US" i="1" dirty="0" smtClean="0">
                <a:solidFill>
                  <a:srgbClr val="0070C0"/>
                </a:solidFill>
              </a:rPr>
              <a:t>conf</a:t>
            </a:r>
            <a:r>
              <a:rPr lang="en-US" dirty="0" smtClean="0"/>
              <a:t>, other non-motif pair will have a chance to collide </a:t>
            </a:r>
            <a:r>
              <a:rPr lang="en-US" dirty="0" smtClean="0">
                <a:solidFill>
                  <a:srgbClr val="FF0000"/>
                </a:solidFill>
              </a:rPr>
              <a:t>≤ 1-(1-</a:t>
            </a:r>
            <a:r>
              <a:rPr lang="en-US" i="1" dirty="0" smtClean="0">
                <a:solidFill>
                  <a:srgbClr val="FF0000"/>
                </a:solidFill>
              </a:rPr>
              <a:t>Q</a:t>
            </a:r>
            <a:r>
              <a:rPr lang="en-US" dirty="0" smtClean="0">
                <a:solidFill>
                  <a:srgbClr val="FF0000"/>
                </a:solidFill>
              </a:rPr>
              <a:t>)</a:t>
            </a:r>
            <a:r>
              <a:rPr lang="en-US" i="1" baseline="30000" dirty="0" smtClean="0">
                <a:solidFill>
                  <a:srgbClr val="FF0000"/>
                </a:solidFill>
              </a:rPr>
              <a:t>t</a:t>
            </a:r>
            <a:r>
              <a:rPr lang="en-US" dirty="0" smtClean="0">
                <a:solidFill>
                  <a:srgbClr val="FF0000"/>
                </a:solidFill>
              </a:rPr>
              <a:t> </a:t>
            </a:r>
            <a:r>
              <a:rPr lang="en-US" dirty="0" smtClean="0"/>
              <a:t>where</a:t>
            </a:r>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sz="2400" dirty="0" smtClean="0"/>
              <a:t>	</a:t>
            </a:r>
          </a:p>
          <a:p>
            <a:pPr fontAlgn="auto">
              <a:spcAft>
                <a:spcPts val="0"/>
              </a:spcAft>
              <a:buFont typeface="Arial" pitchFamily="34" charset="0"/>
              <a:buNone/>
              <a:defRPr/>
            </a:pPr>
            <a:r>
              <a:rPr lang="en-US" sz="2400" dirty="0" smtClean="0"/>
              <a:t>	Notations:</a:t>
            </a:r>
          </a:p>
          <a:p>
            <a:pPr fontAlgn="auto">
              <a:spcAft>
                <a:spcPts val="0"/>
              </a:spcAft>
              <a:buFont typeface="Arial" pitchFamily="34" charset="0"/>
              <a:buNone/>
              <a:defRPr/>
            </a:pPr>
            <a:r>
              <a:rPr lang="en-US" sz="2400" dirty="0" smtClean="0"/>
              <a:t>	The distance distribution of other non-motif with mean </a:t>
            </a:r>
            <a:r>
              <a:rPr lang="en-US" sz="2400" i="1" dirty="0" smtClean="0">
                <a:solidFill>
                  <a:srgbClr val="0070C0"/>
                </a:solidFill>
              </a:rPr>
              <a:t>µ</a:t>
            </a:r>
            <a:r>
              <a:rPr lang="en-US" sz="2400" dirty="0" smtClean="0"/>
              <a:t> and </a:t>
            </a:r>
            <a:r>
              <a:rPr lang="en-US" sz="2400" dirty="0" err="1" smtClean="0"/>
              <a:t>stdev</a:t>
            </a:r>
            <a:r>
              <a:rPr lang="en-US" sz="2400" dirty="0" smtClean="0"/>
              <a:t> </a:t>
            </a:r>
            <a:r>
              <a:rPr lang="el-GR" sz="2400" i="1" dirty="0" smtClean="0">
                <a:solidFill>
                  <a:srgbClr val="0070C0"/>
                </a:solidFill>
              </a:rPr>
              <a:t>σ</a:t>
            </a:r>
            <a:r>
              <a:rPr lang="en-US" sz="2400" dirty="0" smtClean="0"/>
              <a:t>. Two hidden parameters  are masking ratio, </a:t>
            </a:r>
            <a:r>
              <a:rPr lang="en-US" sz="2400" i="1" dirty="0" smtClean="0">
                <a:solidFill>
                  <a:srgbClr val="0070C0"/>
                </a:solidFill>
              </a:rPr>
              <a:t>s</a:t>
            </a:r>
            <a:r>
              <a:rPr lang="en-US" sz="2400" dirty="0" smtClean="0"/>
              <a:t>, and the number of iteration, </a:t>
            </a:r>
            <a:r>
              <a:rPr lang="en-US" sz="2400" i="1" dirty="0" smtClean="0">
                <a:solidFill>
                  <a:srgbClr val="0070C0"/>
                </a:solidFill>
              </a:rPr>
              <a:t>t</a:t>
            </a:r>
            <a:r>
              <a:rPr lang="en-US" sz="2400" dirty="0" smtClean="0"/>
              <a:t>.  </a:t>
            </a:r>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sz="2400" dirty="0" smtClean="0"/>
              <a:t>	Note that parameter </a:t>
            </a:r>
            <a:r>
              <a:rPr lang="en-US" sz="2400" i="1" dirty="0" smtClean="0">
                <a:solidFill>
                  <a:srgbClr val="0070C0"/>
                </a:solidFill>
              </a:rPr>
              <a:t>conf </a:t>
            </a:r>
            <a:r>
              <a:rPr lang="en-US" sz="2400" dirty="0" smtClean="0"/>
              <a:t>is used to find the best </a:t>
            </a:r>
            <a:r>
              <a:rPr lang="en-US" sz="2400" i="1" dirty="0" smtClean="0">
                <a:solidFill>
                  <a:srgbClr val="0070C0"/>
                </a:solidFill>
              </a:rPr>
              <a:t>s</a:t>
            </a:r>
            <a:r>
              <a:rPr lang="en-US" sz="2400" dirty="0" smtClean="0"/>
              <a:t> or </a:t>
            </a:r>
            <a:r>
              <a:rPr lang="en-US" sz="2400" i="1" dirty="0" smtClean="0">
                <a:solidFill>
                  <a:srgbClr val="0070C0"/>
                </a:solidFill>
              </a:rPr>
              <a:t>t</a:t>
            </a:r>
            <a:r>
              <a:rPr lang="en-US" sz="2400" dirty="0" smtClean="0"/>
              <a:t> (by fixing another).</a:t>
            </a:r>
          </a:p>
          <a:p>
            <a:pPr fontAlgn="auto">
              <a:spcAft>
                <a:spcPts val="0"/>
              </a:spcAft>
              <a:buFont typeface="Arial" pitchFamily="34" charset="0"/>
              <a:buNone/>
              <a:defRPr/>
            </a:pPr>
            <a:endParaRPr lang="en-US" sz="2400" dirty="0" smtClean="0"/>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030"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031" name="Rectangle 5"/>
          <p:cNvSpPr>
            <a:spLocks noChangeArrowheads="1"/>
          </p:cNvSpPr>
          <p:nvPr/>
        </p:nvSpPr>
        <p:spPr bwMode="auto">
          <a:xfrm>
            <a:off x="0" y="85725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20"/>
          <p:cNvGraphicFramePr>
            <a:graphicFrameLocks noChangeAspect="1"/>
          </p:cNvGraphicFramePr>
          <p:nvPr/>
        </p:nvGraphicFramePr>
        <p:xfrm>
          <a:off x="192088" y="2819400"/>
          <a:ext cx="8951912" cy="800100"/>
        </p:xfrm>
        <a:graphic>
          <a:graphicData uri="http://schemas.openxmlformats.org/presentationml/2006/ole">
            <p:oleObj spid="_x0000_s1026" name="Document" r:id="rId3" imgW="5949456" imgH="532059"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792162"/>
          </a:xfrm>
        </p:spPr>
        <p:txBody>
          <a:bodyPr rtlCol="0">
            <a:normAutofit fontScale="90000"/>
          </a:bodyPr>
          <a:lstStyle/>
          <a:p>
            <a:pPr fontAlgn="auto">
              <a:spcAft>
                <a:spcPts val="0"/>
              </a:spcAft>
              <a:defRPr/>
            </a:pPr>
            <a:r>
              <a:rPr lang="en-US" sz="3600" dirty="0" smtClean="0"/>
              <a:t>Detail: How confident</a:t>
            </a:r>
            <a:r>
              <a:rPr lang="th-TH" sz="3600" dirty="0" smtClean="0"/>
              <a:t> </a:t>
            </a:r>
            <a:r>
              <a:rPr lang="en-US" sz="3600" dirty="0" smtClean="0"/>
              <a:t>will the motif collide? (1)</a:t>
            </a:r>
            <a:endParaRPr lang="en-US" sz="3600" dirty="0"/>
          </a:p>
        </p:txBody>
      </p:sp>
      <p:pic>
        <p:nvPicPr>
          <p:cNvPr id="8195" name="Picture 139"/>
          <p:cNvPicPr>
            <a:picLocks noChangeAspect="1" noChangeArrowheads="1"/>
          </p:cNvPicPr>
          <p:nvPr/>
        </p:nvPicPr>
        <p:blipFill>
          <a:blip r:embed="rId2"/>
          <a:srcRect/>
          <a:stretch>
            <a:fillRect/>
          </a:stretch>
        </p:blipFill>
        <p:spPr bwMode="auto">
          <a:xfrm>
            <a:off x="496888" y="914400"/>
            <a:ext cx="8342312" cy="53721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92162"/>
          </a:xfrm>
        </p:spPr>
        <p:txBody>
          <a:bodyPr rtlCol="0">
            <a:normAutofit fontScale="90000"/>
          </a:bodyPr>
          <a:lstStyle/>
          <a:p>
            <a:pPr fontAlgn="auto">
              <a:spcAft>
                <a:spcPts val="0"/>
              </a:spcAft>
              <a:defRPr/>
            </a:pPr>
            <a:r>
              <a:rPr lang="en-US" sz="3600" dirty="0" smtClean="0"/>
              <a:t>Detail: How confident</a:t>
            </a:r>
            <a:r>
              <a:rPr lang="th-TH" sz="3600" dirty="0" smtClean="0"/>
              <a:t> </a:t>
            </a:r>
            <a:r>
              <a:rPr lang="en-US" sz="3600" dirty="0" smtClean="0"/>
              <a:t>will the motif collide? (2)</a:t>
            </a:r>
            <a:endParaRPr lang="en-US" sz="3600" dirty="0"/>
          </a:p>
        </p:txBody>
      </p:sp>
      <p:pic>
        <p:nvPicPr>
          <p:cNvPr id="9219" name="Picture 4"/>
          <p:cNvPicPr>
            <a:picLocks noChangeAspect="1" noChangeArrowheads="1"/>
          </p:cNvPicPr>
          <p:nvPr/>
        </p:nvPicPr>
        <p:blipFill>
          <a:blip r:embed="rId2"/>
          <a:srcRect/>
          <a:stretch>
            <a:fillRect/>
          </a:stretch>
        </p:blipFill>
        <p:spPr bwMode="auto">
          <a:xfrm>
            <a:off x="533400" y="1143000"/>
            <a:ext cx="7913688" cy="2209800"/>
          </a:xfrm>
          <a:prstGeom prst="rect">
            <a:avLst/>
          </a:prstGeom>
          <a:noFill/>
          <a:ln w="9525">
            <a:noFill/>
            <a:miter lim="800000"/>
            <a:headEnd/>
            <a:tailEnd/>
          </a:ln>
        </p:spPr>
      </p:pic>
      <p:sp>
        <p:nvSpPr>
          <p:cNvPr id="9220" name="TextBox 3"/>
          <p:cNvSpPr txBox="1">
            <a:spLocks noChangeArrowheads="1"/>
          </p:cNvSpPr>
          <p:nvPr/>
        </p:nvSpPr>
        <p:spPr bwMode="auto">
          <a:xfrm>
            <a:off x="838200" y="3886200"/>
            <a:ext cx="6705600" cy="646113"/>
          </a:xfrm>
          <a:prstGeom prst="rect">
            <a:avLst/>
          </a:prstGeom>
          <a:noFill/>
          <a:ln w="9525">
            <a:noFill/>
            <a:miter lim="800000"/>
            <a:headEnd/>
            <a:tailEnd/>
          </a:ln>
        </p:spPr>
        <p:txBody>
          <a:bodyPr>
            <a:spAutoFit/>
          </a:bodyPr>
          <a:lstStyle/>
          <a:p>
            <a:r>
              <a:rPr lang="en-US">
                <a:latin typeface="Calibri" pitchFamily="34" charset="0"/>
              </a:rPr>
              <a:t>Next, we will use parameters </a:t>
            </a:r>
            <a:r>
              <a:rPr lang="en-US" i="1">
                <a:latin typeface="Calibri" pitchFamily="34" charset="0"/>
              </a:rPr>
              <a:t>s</a:t>
            </a:r>
            <a:r>
              <a:rPr lang="en-US">
                <a:latin typeface="Calibri" pitchFamily="34" charset="0"/>
              </a:rPr>
              <a:t> and </a:t>
            </a:r>
            <a:r>
              <a:rPr lang="en-US" i="1">
                <a:latin typeface="Calibri" pitchFamily="34" charset="0"/>
              </a:rPr>
              <a:t>t</a:t>
            </a:r>
            <a:r>
              <a:rPr lang="en-US">
                <a:latin typeface="Calibri" pitchFamily="34" charset="0"/>
              </a:rPr>
              <a:t> to find the probability that any non-motif pair of windows will accidentally collide. (false positive)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458200" cy="792162"/>
          </a:xfrm>
        </p:spPr>
        <p:txBody>
          <a:bodyPr/>
          <a:lstStyle/>
          <a:p>
            <a:r>
              <a:rPr lang="en-US" sz="3600" smtClean="0"/>
              <a:t>Detail: How about non-motif? (1)</a:t>
            </a:r>
          </a:p>
        </p:txBody>
      </p:sp>
      <p:pic>
        <p:nvPicPr>
          <p:cNvPr id="10243" name="Picture 2"/>
          <p:cNvPicPr>
            <a:picLocks noChangeAspect="1" noChangeArrowheads="1"/>
          </p:cNvPicPr>
          <p:nvPr/>
        </p:nvPicPr>
        <p:blipFill>
          <a:blip r:embed="rId2"/>
          <a:srcRect/>
          <a:stretch>
            <a:fillRect/>
          </a:stretch>
        </p:blipFill>
        <p:spPr bwMode="auto">
          <a:xfrm>
            <a:off x="762000" y="1295400"/>
            <a:ext cx="8037513" cy="37052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1063</Words>
  <Application>Microsoft Office PowerPoint</Application>
  <PresentationFormat>On-screen Show (4:3)</PresentationFormat>
  <Paragraphs>100</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Calibri</vt:lpstr>
      <vt:lpstr>Arial</vt:lpstr>
      <vt:lpstr>Angsana New</vt:lpstr>
      <vt:lpstr>Helvetica</vt:lpstr>
      <vt:lpstr>Office Theme</vt:lpstr>
      <vt:lpstr>Document</vt:lpstr>
      <vt:lpstr>Theoretical Analysis</vt:lpstr>
      <vt:lpstr>Objective</vt:lpstr>
      <vt:lpstr>Basic Notation</vt:lpstr>
      <vt:lpstr>Assumption / Notations</vt:lpstr>
      <vt:lpstr>Other Notations</vt:lpstr>
      <vt:lpstr>*Theoretical Statement*</vt:lpstr>
      <vt:lpstr>Detail: How confident will the motif collide? (1)</vt:lpstr>
      <vt:lpstr>Detail: How confident will the motif collide? (2)</vt:lpstr>
      <vt:lpstr>Detail: How about non-motif? (1)</vt:lpstr>
      <vt:lpstr>Detail: How about non-motif? (2)</vt:lpstr>
      <vt:lpstr>Detail: How about non-motif? (3)</vt:lpstr>
      <vt:lpstr>Detail: How about non-motif? (4)</vt:lpstr>
      <vt:lpstr>Detail: Conclusion</vt:lpstr>
      <vt:lpstr>The probability of the collision of non-motif</vt:lpstr>
      <vt:lpstr>The probability of the collision of non-motif</vt:lpstr>
      <vt:lpstr>More Explanation</vt:lpstr>
      <vt:lpstr>Further Analysis</vt:lpstr>
      <vt:lpstr>Slide 18</vt:lpstr>
    </vt:vector>
  </TitlesOfParts>
  <Company>CPE-KU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non-motif collided</dc:title>
  <dc:creator>CPE-KU</dc:creator>
  <cp:lastModifiedBy>CPE-KU</cp:lastModifiedBy>
  <cp:revision>53</cp:revision>
  <dcterms:created xsi:type="dcterms:W3CDTF">2010-07-15T22:22:47Z</dcterms:created>
  <dcterms:modified xsi:type="dcterms:W3CDTF">2011-03-01T08:39:30Z</dcterms:modified>
</cp:coreProperties>
</file>