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73" r:id="rId4"/>
    <p:sldId id="282" r:id="rId5"/>
    <p:sldId id="283" r:id="rId6"/>
    <p:sldId id="284" r:id="rId7"/>
    <p:sldId id="270" r:id="rId8"/>
    <p:sldId id="271" r:id="rId9"/>
    <p:sldId id="264" r:id="rId10"/>
    <p:sldId id="265" r:id="rId11"/>
    <p:sldId id="288" r:id="rId12"/>
    <p:sldId id="28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99"/>
    <a:srgbClr val="FC46F3"/>
    <a:srgbClr val="FF33CC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3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8008CE-200A-4BBD-8BE2-CE442FF5D692}" type="datetimeFigureOut">
              <a:rPr lang="en-US"/>
              <a:pPr>
                <a:defRPr/>
              </a:pPr>
              <a:t>10/21/2011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8DA349-3730-4B56-954C-CA4DDAE8C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388FCC-754D-47A9-AA62-5BB7C9B7F34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C19C35-65B2-47B4-9E0F-6E0C111595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8A6D-678E-480B-A659-A54430A6C82F}" type="datetimeFigureOut">
              <a:rPr lang="en-US"/>
              <a:pPr>
                <a:defRPr/>
              </a:pPr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10123-88AD-4124-9480-A2DC71461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9ABE8-F583-465F-9D04-08765EE01DC7}" type="datetimeFigureOut">
              <a:rPr lang="en-US"/>
              <a:pPr>
                <a:defRPr/>
              </a:pPr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2DEC5-6D8E-4187-85FA-7E0766E26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D9038-5172-4A7D-99BF-44E09C1DD90C}" type="datetimeFigureOut">
              <a:rPr lang="en-US"/>
              <a:pPr>
                <a:defRPr/>
              </a:pPr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9C83F-D602-499B-A554-A032028BC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F1DA9-D5FF-4DA1-98D6-E2153301914D}" type="datetimeFigureOut">
              <a:rPr lang="en-US"/>
              <a:pPr>
                <a:defRPr/>
              </a:pPr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56453-13F4-4AB0-8B15-4FB7B4E47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4006A-D3C3-44C0-8133-4B5AF324F371}" type="datetimeFigureOut">
              <a:rPr lang="en-US"/>
              <a:pPr>
                <a:defRPr/>
              </a:pPr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D884-65A3-4C78-97DA-48E38005A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7864E-341E-43BB-80AD-E400FDE8E20D}" type="datetimeFigureOut">
              <a:rPr lang="en-US"/>
              <a:pPr>
                <a:defRPr/>
              </a:pPr>
              <a:t>10/21/2011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A1C10-A603-42AF-A611-1685FC7AB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6F20E-A9FA-4E00-A8C6-CE44522DEDDD}" type="datetimeFigureOut">
              <a:rPr lang="en-US"/>
              <a:pPr>
                <a:defRPr/>
              </a:pPr>
              <a:t>10/21/2011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9C263-E8BF-4C76-9848-186112CEE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C9B18-C372-4E80-8869-406F952A0F89}" type="datetimeFigureOut">
              <a:rPr lang="en-US"/>
              <a:pPr>
                <a:defRPr/>
              </a:pPr>
              <a:t>10/21/2011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476FB-26D8-4E0F-B32B-6426148CE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D32ED-31E5-45E0-9C6A-A7579A55E07B}" type="datetimeFigureOut">
              <a:rPr lang="en-US"/>
              <a:pPr>
                <a:defRPr/>
              </a:pPr>
              <a:t>10/21/2011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FDF5E-BD0C-42F6-A797-70615E2C2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5F472-890D-45A8-AC09-6F26F8332F41}" type="datetimeFigureOut">
              <a:rPr lang="en-US"/>
              <a:pPr>
                <a:defRPr/>
              </a:pPr>
              <a:t>10/21/2011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47539-27B0-48DE-A1C8-5DAFF4F35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061C0-4110-4DBC-93D7-DC1A6DF1F0BB}" type="datetimeFigureOut">
              <a:rPr lang="en-US"/>
              <a:pPr>
                <a:defRPr/>
              </a:pPr>
              <a:t>10/21/2011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5D87F-E38A-4858-8B36-446A9CE88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D07E47-E82F-4CB6-8489-1DADD62B9E8D}" type="datetimeFigureOut">
              <a:rPr lang="en-US"/>
              <a:pPr>
                <a:defRPr/>
              </a:pPr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C48499-983B-41B2-AEF1-A544A4AEB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://www.archive.org/details/peerageofscotlan00jal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chive.org/details/peerageofscotlan00jalm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chive.org/details/peerageofscotlan00jalm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 of Motifs</a:t>
            </a: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914400" y="4122738"/>
            <a:ext cx="6934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This presentation provide examples of motifs discovered by our algorithm.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28600"/>
            <a:ext cx="3217863" cy="6096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126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5775" y="311150"/>
            <a:ext cx="3657600" cy="58293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371600"/>
            <a:ext cx="1905000" cy="1104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200400"/>
            <a:ext cx="1870075" cy="1143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3276600" y="6400800"/>
            <a:ext cx="5638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http://www.archive.org/stream/amanualheraldry00boutgoog#page/n297/mode/1up</a:t>
            </a:r>
          </a:p>
        </p:txBody>
      </p:sp>
      <p:sp>
        <p:nvSpPr>
          <p:cNvPr id="11271" name="Rectangle 30"/>
          <p:cNvSpPr>
            <a:spLocks noChangeArrowheads="1"/>
          </p:cNvSpPr>
          <p:nvPr/>
        </p:nvSpPr>
        <p:spPr bwMode="auto">
          <a:xfrm>
            <a:off x="1295400" y="6096000"/>
            <a:ext cx="51069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http://www.archive.org/stream/scottishheraldry00john#page/78/mode/2up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78138" y="5035550"/>
            <a:ext cx="503237" cy="6794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52650" y="5073650"/>
            <a:ext cx="503238" cy="6810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65800" y="1825625"/>
            <a:ext cx="736600" cy="9747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08888" y="1890713"/>
            <a:ext cx="736600" cy="9731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3089275" cy="52578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2291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04800"/>
            <a:ext cx="3732213" cy="638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23"/>
          <p:cNvSpPr>
            <a:spLocks noChangeArrowheads="1"/>
          </p:cNvSpPr>
          <p:nvPr/>
        </p:nvSpPr>
        <p:spPr bwMode="auto">
          <a:xfrm>
            <a:off x="0" y="5867400"/>
            <a:ext cx="5686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http://www.archive.org/stream/amanualheraldry00boutgoog#page/n113/mode/1up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11350" y="4859338"/>
            <a:ext cx="381000" cy="381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35625" y="2830513"/>
            <a:ext cx="381000" cy="381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96913" y="4822825"/>
            <a:ext cx="381000" cy="381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85800" y="4078288"/>
            <a:ext cx="3810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97" name="Rectangle 30"/>
          <p:cNvSpPr>
            <a:spLocks noChangeArrowheads="1"/>
          </p:cNvSpPr>
          <p:nvPr/>
        </p:nvSpPr>
        <p:spPr bwMode="auto">
          <a:xfrm>
            <a:off x="2360613" y="6278563"/>
            <a:ext cx="5106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http://www.archive.org/stream/scottishheraldry00john#page/79/mode/1up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19588" y="2849563"/>
            <a:ext cx="3810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329363" y="2809875"/>
            <a:ext cx="381000" cy="381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704013" y="2808288"/>
            <a:ext cx="381000" cy="381000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514600" y="4876800"/>
            <a:ext cx="381000" cy="381000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3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1219200"/>
            <a:ext cx="12763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2057400"/>
            <a:ext cx="12858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2971800"/>
            <a:ext cx="1266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3810000"/>
            <a:ext cx="12668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447800"/>
            <a:ext cx="79248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Thank you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3886200"/>
            <a:ext cx="79248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Please feel free to download our source code and enjoy to find motifs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z="3600" smtClean="0"/>
              <a:t>Arabic Alphabet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914400"/>
            <a:ext cx="43053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Thai Alphabet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4198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/>
          <a:lstStyle/>
          <a:p>
            <a:pPr eaLnBrk="1" hangingPunct="1"/>
            <a:r>
              <a:rPr lang="en-US" sz="3600" smtClean="0"/>
              <a:t>Peerage of Scotland (1)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781175" y="6129338"/>
            <a:ext cx="70866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Book: </a:t>
            </a:r>
            <a:r>
              <a:rPr lang="en-US">
                <a:latin typeface="Calibri" pitchFamily="34" charset="0"/>
              </a:rPr>
              <a:t>The Peerage of Scotland: Genealogical and Historical accounts …</a:t>
            </a:r>
          </a:p>
          <a:p>
            <a:r>
              <a:rPr lang="en-US">
                <a:latin typeface="Calibri" pitchFamily="34" charset="0"/>
              </a:rPr>
              <a:t>URL: </a:t>
            </a:r>
            <a:r>
              <a:rPr lang="en-US">
                <a:latin typeface="Calibri" pitchFamily="34" charset="0"/>
                <a:hlinkClick r:id="rId2"/>
              </a:rPr>
              <a:t>http://www.archive.org/details/peerageofscotlan00jalm</a:t>
            </a:r>
            <a:endParaRPr lang="en-US">
              <a:latin typeface="Calibri" pitchFamily="34" charset="0"/>
            </a:endParaRPr>
          </a:p>
        </p:txBody>
      </p:sp>
      <p:pic>
        <p:nvPicPr>
          <p:cNvPr id="5124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" y="2341563"/>
            <a:ext cx="1395413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914400"/>
            <a:ext cx="297180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7963" y="3352800"/>
            <a:ext cx="30940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3463" y="949325"/>
            <a:ext cx="28194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34300" y="2305050"/>
            <a:ext cx="13303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26000" y="3302000"/>
            <a:ext cx="28019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pPr eaLnBrk="1" hangingPunct="1"/>
            <a:r>
              <a:rPr lang="en-US" sz="3600" smtClean="0"/>
              <a:t>Peerage of Scotland (2)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1462088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066800"/>
            <a:ext cx="273208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352800"/>
            <a:ext cx="27479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2057400"/>
            <a:ext cx="14192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8350" y="1143000"/>
            <a:ext cx="29654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92638" y="3429000"/>
            <a:ext cx="29511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1447800" y="6180138"/>
            <a:ext cx="70866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Book: </a:t>
            </a:r>
            <a:r>
              <a:rPr lang="en-US">
                <a:latin typeface="Calibri" pitchFamily="34" charset="0"/>
              </a:rPr>
              <a:t>The Peerage of Scotland: Genealogical and Historical accounts …</a:t>
            </a:r>
          </a:p>
          <a:p>
            <a:r>
              <a:rPr lang="en-US">
                <a:latin typeface="Calibri" pitchFamily="34" charset="0"/>
              </a:rPr>
              <a:t>URL: </a:t>
            </a:r>
            <a:r>
              <a:rPr lang="en-US">
                <a:latin typeface="Calibri" pitchFamily="34" charset="0"/>
                <a:hlinkClick r:id="rId8"/>
              </a:rPr>
              <a:t>http://www.archive.org/details/peerageofscotlan00jalm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2362200"/>
            <a:ext cx="14732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4800" y="1066800"/>
            <a:ext cx="26717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4800" y="3276600"/>
            <a:ext cx="269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2209800"/>
            <a:ext cx="14779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54525" y="1066800"/>
            <a:ext cx="28606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5638" y="3352800"/>
            <a:ext cx="2808287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pPr eaLnBrk="1" hangingPunct="1"/>
            <a:r>
              <a:rPr lang="en-US" sz="3600" smtClean="0"/>
              <a:t>Peerage of Scotland (3)</a:t>
            </a:r>
          </a:p>
        </p:txBody>
      </p:sp>
      <p:sp>
        <p:nvSpPr>
          <p:cNvPr id="7177" name="TextBox 19"/>
          <p:cNvSpPr txBox="1">
            <a:spLocks noChangeArrowheads="1"/>
          </p:cNvSpPr>
          <p:nvPr/>
        </p:nvSpPr>
        <p:spPr bwMode="auto">
          <a:xfrm>
            <a:off x="1295400" y="6180138"/>
            <a:ext cx="70866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Book: </a:t>
            </a:r>
            <a:r>
              <a:rPr lang="en-US">
                <a:latin typeface="Calibri" pitchFamily="34" charset="0"/>
              </a:rPr>
              <a:t>The Peerage of Scotland: Genealogical and Historical accounts …</a:t>
            </a:r>
          </a:p>
          <a:p>
            <a:r>
              <a:rPr lang="en-US">
                <a:latin typeface="Calibri" pitchFamily="34" charset="0"/>
              </a:rPr>
              <a:t>URL: </a:t>
            </a:r>
            <a:r>
              <a:rPr lang="en-US">
                <a:latin typeface="Calibri" pitchFamily="34" charset="0"/>
                <a:hlinkClick r:id="rId8"/>
              </a:rPr>
              <a:t>http://www.archive.org/details/peerageofscotlan00jalm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Motif Join across Books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 sz="2800" smtClean="0"/>
              <a:t>Petroglyph books</a:t>
            </a:r>
          </a:p>
        </p:txBody>
      </p:sp>
      <p:sp>
        <p:nvSpPr>
          <p:cNvPr id="9219" name="TextBox 16"/>
          <p:cNvSpPr txBox="1">
            <a:spLocks noChangeArrowheads="1"/>
          </p:cNvSpPr>
          <p:nvPr/>
        </p:nvSpPr>
        <p:spPr bwMode="auto">
          <a:xfrm>
            <a:off x="6781800" y="762000"/>
            <a:ext cx="13716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Motif 1-4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Motif 5-8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Motif 9-12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Motif 13-16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Motif 20-24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Motif 25-28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Motif 41-44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Motif 57-60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Motif 61-64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Motif 77-80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85800"/>
            <a:ext cx="53721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19200"/>
            <a:ext cx="5343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828800"/>
            <a:ext cx="54006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438400"/>
            <a:ext cx="53530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971800"/>
            <a:ext cx="5324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3505200"/>
            <a:ext cx="53435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4038600"/>
            <a:ext cx="533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1600" y="4572000"/>
            <a:ext cx="535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1600" y="5105400"/>
            <a:ext cx="5381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62075" y="5695950"/>
            <a:ext cx="53530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2819400" y="685800"/>
            <a:ext cx="1143000" cy="547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71600" y="685800"/>
            <a:ext cx="1143000" cy="547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267200" y="685800"/>
            <a:ext cx="1143000" cy="547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638800" y="685800"/>
            <a:ext cx="1143000" cy="547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267200" y="1219200"/>
            <a:ext cx="1143000" cy="547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638800" y="1219200"/>
            <a:ext cx="1143000" cy="547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638800" y="1828800"/>
            <a:ext cx="1143000" cy="547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2971800"/>
            <a:ext cx="1143000" cy="547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819400" y="3505200"/>
            <a:ext cx="1143000" cy="547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267200" y="4038600"/>
            <a:ext cx="1143000" cy="547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562600" y="4572000"/>
            <a:ext cx="1143000" cy="547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41" name="TextBox 4"/>
          <p:cNvSpPr txBox="1">
            <a:spLocks noChangeArrowheads="1"/>
          </p:cNvSpPr>
          <p:nvPr/>
        </p:nvSpPr>
        <p:spPr bwMode="auto">
          <a:xfrm>
            <a:off x="4724400" y="6211888"/>
            <a:ext cx="4419600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2</a:t>
            </a:r>
            <a:r>
              <a:rPr lang="en-US" baseline="30000">
                <a:latin typeface="Calibri" pitchFamily="34" charset="0"/>
              </a:rPr>
              <a:t>nd</a:t>
            </a:r>
            <a:r>
              <a:rPr lang="en-US">
                <a:latin typeface="Calibri" pitchFamily="34" charset="0"/>
              </a:rPr>
              <a:t> Book: </a:t>
            </a:r>
            <a:r>
              <a:rPr lang="en-US" i="1">
                <a:latin typeface="Calibri" pitchFamily="34" charset="0"/>
              </a:rPr>
              <a:t>Selected Petroglyph Catalog </a:t>
            </a:r>
          </a:p>
          <a:p>
            <a:pPr algn="ctr"/>
            <a:r>
              <a:rPr lang="en-US">
                <a:latin typeface="Calibri" pitchFamily="34" charset="0"/>
              </a:rPr>
              <a:t>by Wilson G. Turner (233 images)</a:t>
            </a:r>
          </a:p>
        </p:txBody>
      </p:sp>
      <p:sp>
        <p:nvSpPr>
          <p:cNvPr id="9242" name="TextBox 5"/>
          <p:cNvSpPr txBox="1">
            <a:spLocks noChangeArrowheads="1"/>
          </p:cNvSpPr>
          <p:nvPr/>
        </p:nvSpPr>
        <p:spPr bwMode="auto">
          <a:xfrm>
            <a:off x="228600" y="6211888"/>
            <a:ext cx="4038600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1</a:t>
            </a:r>
            <a:r>
              <a:rPr lang="en-US" baseline="30000">
                <a:latin typeface="Calibri" pitchFamily="34" charset="0"/>
              </a:rPr>
              <a:t>st</a:t>
            </a:r>
            <a:r>
              <a:rPr lang="en-US">
                <a:latin typeface="Calibri" pitchFamily="34" charset="0"/>
              </a:rPr>
              <a:t> Book: </a:t>
            </a:r>
            <a:r>
              <a:rPr lang="en-US" i="1">
                <a:latin typeface="Calibri" pitchFamily="34" charset="0"/>
              </a:rPr>
              <a:t>Petroglyphs </a:t>
            </a:r>
            <a:r>
              <a:rPr lang="en-US">
                <a:latin typeface="Calibri" pitchFamily="34" charset="0"/>
              </a:rPr>
              <a:t>by Koch-Grunberg, Theodor (2852 images)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330450" y="98425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Heraldry Shield Books</a:t>
            </a:r>
          </a:p>
        </p:txBody>
      </p:sp>
      <p:pic>
        <p:nvPicPr>
          <p:cNvPr id="10243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685800"/>
            <a:ext cx="3810000" cy="60198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24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3400"/>
            <a:ext cx="3657600" cy="58674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2971800"/>
            <a:ext cx="1038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2971800"/>
            <a:ext cx="9144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3810000"/>
            <a:ext cx="1044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53388" y="3810000"/>
            <a:ext cx="1090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0" y="4724400"/>
            <a:ext cx="11477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62900" y="5638800"/>
            <a:ext cx="1181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66088" y="4735513"/>
            <a:ext cx="10096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27838" y="5632450"/>
            <a:ext cx="10842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1185863" y="2497138"/>
            <a:ext cx="315912" cy="5064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885950" y="3197225"/>
            <a:ext cx="315913" cy="5048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727575" y="2379663"/>
            <a:ext cx="315913" cy="50482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778375" y="3795713"/>
            <a:ext cx="315913" cy="504825"/>
          </a:xfrm>
          <a:prstGeom prst="rect">
            <a:avLst/>
          </a:prstGeom>
          <a:noFill/>
          <a:ln>
            <a:solidFill>
              <a:srgbClr val="FC46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74650" y="1792288"/>
            <a:ext cx="317500" cy="50482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4425" y="3756025"/>
            <a:ext cx="315913" cy="50482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373313" y="5416550"/>
            <a:ext cx="315912" cy="50482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970088" y="5427663"/>
            <a:ext cx="315912" cy="504825"/>
          </a:xfrm>
          <a:prstGeom prst="rect">
            <a:avLst/>
          </a:pr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23000" y="2147888"/>
            <a:ext cx="315913" cy="504825"/>
          </a:xfrm>
          <a:prstGeom prst="rect">
            <a:avLst/>
          </a:pr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695825" y="1952625"/>
            <a:ext cx="315913" cy="50482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935288" y="1095375"/>
            <a:ext cx="315912" cy="50482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721225" y="4275138"/>
            <a:ext cx="315913" cy="5064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205538" y="1589088"/>
            <a:ext cx="315912" cy="5048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617663" y="5438775"/>
            <a:ext cx="315912" cy="5048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738688" y="2822575"/>
            <a:ext cx="315912" cy="504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216025" y="3248025"/>
            <a:ext cx="315913" cy="504825"/>
          </a:xfrm>
          <a:prstGeom prst="rect">
            <a:avLst/>
          </a:prstGeom>
          <a:noFill/>
          <a:ln>
            <a:solidFill>
              <a:srgbClr val="FC46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69" name="Rectangle 57"/>
          <p:cNvSpPr>
            <a:spLocks noChangeArrowheads="1"/>
          </p:cNvSpPr>
          <p:nvPr/>
        </p:nvSpPr>
        <p:spPr bwMode="auto">
          <a:xfrm>
            <a:off x="3048000" y="6581775"/>
            <a:ext cx="5410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http://www.archive.org/stream/englishheraldicb00daverich#page/37/mode/1up</a:t>
            </a:r>
          </a:p>
        </p:txBody>
      </p:sp>
      <p:sp>
        <p:nvSpPr>
          <p:cNvPr id="10270" name="Rectangle 58"/>
          <p:cNvSpPr>
            <a:spLocks noChangeArrowheads="1"/>
          </p:cNvSpPr>
          <p:nvPr/>
        </p:nvSpPr>
        <p:spPr bwMode="auto">
          <a:xfrm>
            <a:off x="-19050" y="6319838"/>
            <a:ext cx="51816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http://www.archive.org/stream/britishheraldry00daveuoft#page/28/mode/1up</a:t>
            </a:r>
          </a:p>
        </p:txBody>
      </p:sp>
      <p:pic>
        <p:nvPicPr>
          <p:cNvPr id="10271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34200" y="555625"/>
            <a:ext cx="213360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178</Words>
  <Application>Microsoft Office PowerPoint</Application>
  <PresentationFormat>On-screen Show (4:3)</PresentationFormat>
  <Paragraphs>48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Examples of Motifs</vt:lpstr>
      <vt:lpstr>Arabic Alphabet</vt:lpstr>
      <vt:lpstr>Slide 3</vt:lpstr>
      <vt:lpstr>Peerage of Scotland (1)</vt:lpstr>
      <vt:lpstr>Peerage of Scotland (2)</vt:lpstr>
      <vt:lpstr>Peerage of Scotland (3)</vt:lpstr>
      <vt:lpstr>Motif Join across Books</vt:lpstr>
      <vt:lpstr>Petroglyph books</vt:lpstr>
      <vt:lpstr>Slide 9</vt:lpstr>
      <vt:lpstr>Slide 10</vt:lpstr>
      <vt:lpstr>Slide 11</vt:lpstr>
      <vt:lpstr>Slide 12</vt:lpstr>
    </vt:vector>
  </TitlesOfParts>
  <Company>CPE-KU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of Motifs</dc:title>
  <dc:creator>CPE-KU</dc:creator>
  <cp:lastModifiedBy>CS</cp:lastModifiedBy>
  <cp:revision>60</cp:revision>
  <dcterms:created xsi:type="dcterms:W3CDTF">2010-07-02T18:05:44Z</dcterms:created>
  <dcterms:modified xsi:type="dcterms:W3CDTF">2011-10-21T21:59:27Z</dcterms:modified>
</cp:coreProperties>
</file>