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3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41132D-2FEC-4D34-8BC8-B8B1C9CF847D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4BADE6-CAD9-4FA3-9BB3-777924442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9E7C55-94EE-42CE-860F-4ACF1C9348C3}" type="slidenum">
              <a:rPr lang="en-US">
                <a:latin typeface="Arial" pitchFamily="34" charset="0"/>
                <a:cs typeface="Arial" pitchFamily="34" charset="0"/>
              </a:rPr>
              <a:pPr/>
              <a:t>15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12633-E428-4C91-B403-3775D91CEEC6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24F5C-62A0-483B-A4CF-88A843B6C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8AB1D-A2E8-492D-9F4B-4D5FD6A44CE6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BAD2-6892-4073-B9B3-2DA817E89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4DC2-D032-4D88-B7EE-967A23E3FF37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B7CC-13BB-4ADC-A6EC-0121354C1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D00-0F06-49FC-BDDF-D1B9388DEC07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F73A-C37F-4FDC-A8D0-E3E0B8C28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892BD-DC56-453F-8361-97D6D0770DB9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4907D-AB1D-4C17-9999-C2FADB7F9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3D68-5781-4458-BFAB-55F5F129EDE9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E161-0361-4731-924B-3A379AA7F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8B19-707B-443B-BD35-320B7C41C2A7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3AE13-707D-42A0-ACDA-3889B2035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2BAC-605A-4550-8F50-D4E5232D1D24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2A063-58EE-4E53-B701-E5A0B42BC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53A4-10F3-48A3-B173-ECAE85452B85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CCC4-7D2C-48CE-A266-692AD29CF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9EBC-6332-4A4A-B0BA-4D921B9F0174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2CFB-5A76-4856-B056-300798AF1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A1FB2-C864-42BF-B37C-E0E8376E8841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78B3-032B-486B-8F2D-868A1A654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3C8CC1-85FE-4FD9-974D-C9C5B42FF5CA}" type="datetimeFigureOut">
              <a:rPr lang="en-US"/>
              <a:pPr>
                <a:defRPr/>
              </a:pPr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5212D1-81E8-44C3-82BA-E05B7C837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use </a:t>
            </a:r>
            <a:r>
              <a:rPr lang="en-US" i="1" smtClean="0"/>
              <a:t>Motif Join </a:t>
            </a:r>
            <a:r>
              <a:rPr lang="en-US" smtClean="0"/>
              <a:t>UI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/>
          <a:lstStyle/>
          <a:p>
            <a:pPr marL="520700" indent="-520700" algn="l" eaLnBrk="1" hangingPunct="1"/>
            <a:r>
              <a:rPr lang="en-US" sz="2800" smtClean="0"/>
              <a:t>10. </a:t>
            </a:r>
            <a:r>
              <a:rPr lang="en-US" sz="2400" smtClean="0"/>
              <a:t>To find motif join, please input parameters </a:t>
            </a:r>
            <a:r>
              <a:rPr lang="en-US" sz="2400" b="1" smtClean="0"/>
              <a:t>Hash DS</a:t>
            </a:r>
            <a:r>
              <a:rPr lang="en-US" sz="2400" smtClean="0"/>
              <a:t>, </a:t>
            </a:r>
            <a:r>
              <a:rPr lang="en-US" sz="2400" b="1" smtClean="0"/>
              <a:t>%Mask </a:t>
            </a:r>
            <a:r>
              <a:rPr lang="en-US" sz="2400" smtClean="0"/>
              <a:t>and </a:t>
            </a:r>
            <a:r>
              <a:rPr lang="en-US" sz="2400" b="1" smtClean="0"/>
              <a:t>Iterations</a:t>
            </a:r>
            <a:r>
              <a:rPr lang="en-US" sz="2400" smtClean="0"/>
              <a:t>. Click Run Motif Join Algorithm and wait for a second.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27113"/>
            <a:ext cx="7886700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1231900" y="2514600"/>
            <a:ext cx="825500" cy="660400"/>
            <a:chOff x="2273300" y="1491650"/>
            <a:chExt cx="825500" cy="400109"/>
          </a:xfrm>
        </p:grpSpPr>
        <p:sp>
          <p:nvSpPr>
            <p:cNvPr id="7" name="Rectangle 6"/>
            <p:cNvSpPr/>
            <p:nvPr/>
          </p:nvSpPr>
          <p:spPr>
            <a:xfrm>
              <a:off x="2603500" y="1514733"/>
              <a:ext cx="495300" cy="37702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75" name="TextBox 7"/>
            <p:cNvSpPr txBox="1">
              <a:spLocks noChangeArrowheads="1"/>
            </p:cNvSpPr>
            <p:nvPr/>
          </p:nvSpPr>
          <p:spPr bwMode="auto">
            <a:xfrm>
              <a:off x="2273300" y="1491650"/>
              <a:ext cx="340158" cy="279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9" name="Rectangular Callout 8"/>
          <p:cNvSpPr/>
          <p:nvPr/>
        </p:nvSpPr>
        <p:spPr>
          <a:xfrm>
            <a:off x="2590800" y="3581400"/>
            <a:ext cx="2590800" cy="914400"/>
          </a:xfrm>
          <a:prstGeom prst="wedgeRectCallout">
            <a:avLst>
              <a:gd name="adj1" fmla="val -74228"/>
              <a:gd name="adj2" fmla="val -140711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Please input </a:t>
            </a:r>
            <a:r>
              <a:rPr lang="en-US" b="1" dirty="0">
                <a:solidFill>
                  <a:schemeClr val="tx1"/>
                </a:solidFill>
              </a:rPr>
              <a:t>Hash DS </a:t>
            </a:r>
            <a:r>
              <a:rPr lang="en-US" dirty="0">
                <a:solidFill>
                  <a:schemeClr val="tx1"/>
                </a:solidFill>
              </a:rPr>
              <a:t>= 2,</a:t>
            </a:r>
            <a:r>
              <a:rPr lang="en-US" b="1" dirty="0">
                <a:solidFill>
                  <a:schemeClr val="tx1"/>
                </a:solidFill>
              </a:rPr>
              <a:t> %Mask</a:t>
            </a:r>
            <a:r>
              <a:rPr lang="en-US" dirty="0">
                <a:solidFill>
                  <a:schemeClr val="tx1"/>
                </a:solidFill>
              </a:rPr>
              <a:t> = 50 and </a:t>
            </a:r>
            <a:r>
              <a:rPr lang="en-US" b="1" dirty="0">
                <a:solidFill>
                  <a:schemeClr val="tx1"/>
                </a:solidFill>
              </a:rPr>
              <a:t>Iterations</a:t>
            </a:r>
            <a:r>
              <a:rPr lang="en-US" dirty="0">
                <a:solidFill>
                  <a:schemeClr val="tx1"/>
                </a:solidFill>
              </a:rPr>
              <a:t> = 10.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15200" y="6235700"/>
            <a:ext cx="1117600" cy="35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6985000" y="61976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6019800" y="4800600"/>
            <a:ext cx="1752600" cy="990600"/>
          </a:xfrm>
          <a:prstGeom prst="wedgeRectCallout">
            <a:avLst>
              <a:gd name="adj1" fmla="val 47310"/>
              <a:gd name="adj2" fmla="val 99567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here. Then, wait a second.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4189413" y="3244850"/>
            <a:ext cx="765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Then,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11. Now you can see </a:t>
            </a:r>
            <a:r>
              <a:rPr lang="en-US" sz="2800" i="1" smtClean="0"/>
              <a:t>motif joins </a:t>
            </a:r>
            <a:r>
              <a:rPr lang="en-US" sz="2800" smtClean="0"/>
              <a:t>in the screen.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000" smtClean="0"/>
              <a:t>   Note that the results are depended on randomization.</a:t>
            </a:r>
            <a:endParaRPr lang="en-US" sz="2400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60095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12. More explanation.</a:t>
            </a:r>
            <a:endParaRPr lang="en-US" sz="240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60095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ular Callout 13"/>
          <p:cNvSpPr/>
          <p:nvPr/>
        </p:nvSpPr>
        <p:spPr>
          <a:xfrm>
            <a:off x="4876800" y="3276600"/>
            <a:ext cx="1447800" cy="457200"/>
          </a:xfrm>
          <a:prstGeom prst="wedgeRectCallout">
            <a:avLst>
              <a:gd name="adj1" fmla="val 133275"/>
              <a:gd name="adj2" fmla="val -230988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here.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4876800" y="3276600"/>
            <a:ext cx="1447800" cy="457200"/>
          </a:xfrm>
          <a:prstGeom prst="wedgeRectCallout">
            <a:avLst>
              <a:gd name="adj1" fmla="val -135146"/>
              <a:gd name="adj2" fmla="val -183766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Motif join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838200" y="4800600"/>
            <a:ext cx="3200400" cy="914400"/>
          </a:xfrm>
          <a:prstGeom prst="wedgeRectCallout">
            <a:avLst>
              <a:gd name="adj1" fmla="val 26698"/>
              <a:gd name="adj2" fmla="val 75561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motif join (original scale). One is from the left image and  another is from the right image.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32100" y="5981700"/>
            <a:ext cx="901700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>
            <a:off x="4127500" y="4102100"/>
            <a:ext cx="3810000" cy="914400"/>
          </a:xfrm>
          <a:prstGeom prst="wedgeRectCallout">
            <a:avLst>
              <a:gd name="adj1" fmla="val -1144"/>
              <a:gd name="adj2" fmla="val 124073"/>
            </a:avLst>
          </a:prstGeom>
          <a:solidFill>
            <a:srgbClr val="FF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 motif join (</a:t>
            </a:r>
            <a:r>
              <a:rPr lang="en-US" dirty="0" err="1">
                <a:solidFill>
                  <a:schemeClr val="tx1"/>
                </a:solidFill>
              </a:rPr>
              <a:t>downsampling</a:t>
            </a:r>
            <a:r>
              <a:rPr lang="en-US" dirty="0">
                <a:solidFill>
                  <a:schemeClr val="tx1"/>
                </a:solidFill>
              </a:rPr>
              <a:t> scale). One is from the left image and  another is from the right image.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45200" y="5562600"/>
            <a:ext cx="901700" cy="431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ular Callout 19"/>
          <p:cNvSpPr/>
          <p:nvPr/>
        </p:nvSpPr>
        <p:spPr>
          <a:xfrm>
            <a:off x="7162800" y="5029200"/>
            <a:ext cx="1752600" cy="685800"/>
          </a:xfrm>
          <a:prstGeom prst="wedgeRectCallout">
            <a:avLst>
              <a:gd name="adj1" fmla="val -50518"/>
              <a:gd name="adj2" fmla="val 109163"/>
            </a:avLst>
          </a:prstGeom>
          <a:solidFill>
            <a:srgbClr val="FFFFCC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 to see more motif join.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6959600" y="5676900"/>
            <a:ext cx="228600" cy="609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13. More explanation.</a:t>
            </a:r>
            <a:endParaRPr lang="en-US" sz="2400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36607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ular Callout 21"/>
          <p:cNvSpPr/>
          <p:nvPr/>
        </p:nvSpPr>
        <p:spPr>
          <a:xfrm>
            <a:off x="4343400" y="2057400"/>
            <a:ext cx="4648200" cy="609600"/>
          </a:xfrm>
          <a:prstGeom prst="wedgeRectCallout">
            <a:avLst>
              <a:gd name="adj1" fmla="val -76156"/>
              <a:gd name="adj2" fmla="val -7467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No. of potential windows (No. of all windows) in the left image.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4343400" y="1447800"/>
            <a:ext cx="4648200" cy="381000"/>
          </a:xfrm>
          <a:prstGeom prst="wedgeRectCallout">
            <a:avLst>
              <a:gd name="adj1" fmla="val -77796"/>
              <a:gd name="adj2" fmla="val -194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Size of image on the left (pixel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4343400" y="3048000"/>
            <a:ext cx="4648200" cy="609600"/>
          </a:xfrm>
          <a:prstGeom prst="wedgeRectCallout">
            <a:avLst>
              <a:gd name="adj1" fmla="val -83533"/>
              <a:gd name="adj2" fmla="val -284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 parenthesis, length of hash signature after random projection.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4343400" y="3886200"/>
            <a:ext cx="4648200" cy="609600"/>
          </a:xfrm>
          <a:prstGeom prst="wedgeRectCallout">
            <a:avLst>
              <a:gd name="adj1" fmla="val -83533"/>
              <a:gd name="adj2" fmla="val -367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Number of motif join found.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4343400" y="4953000"/>
            <a:ext cx="4648200" cy="609600"/>
          </a:xfrm>
          <a:prstGeom prst="wedgeRectCallout">
            <a:avLst>
              <a:gd name="adj1" fmla="val -78615"/>
              <a:gd name="adj2" fmla="val -4512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Total running time.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20900" y="1498600"/>
            <a:ext cx="9271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133600" y="1752600"/>
            <a:ext cx="9271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33600" y="3048000"/>
            <a:ext cx="9271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33600" y="3810000"/>
            <a:ext cx="9271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33600" y="4876800"/>
            <a:ext cx="9271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" y="990600"/>
            <a:ext cx="795496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838200"/>
          </a:xfrm>
        </p:spPr>
        <p:txBody>
          <a:bodyPr rtlCol="0">
            <a:noAutofit/>
          </a:bodyPr>
          <a:lstStyle/>
          <a:p>
            <a:pPr marL="338138" indent="-338138" algn="l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Option:  Input size of window by 2 clicks.</a:t>
            </a:r>
            <a:br>
              <a:rPr lang="en-US" sz="2800" dirty="0" smtClean="0"/>
            </a:b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 8. Input size of window in </a:t>
            </a:r>
            <a:r>
              <a:rPr lang="en-US" sz="2800" b="1" strike="sngStrike" dirty="0" smtClean="0">
                <a:solidFill>
                  <a:schemeClr val="bg1">
                    <a:lumMod val="65000"/>
                  </a:schemeClr>
                </a:solidFill>
              </a:rPr>
              <a:t>S1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n-US" sz="2800" b="1" strike="sngStrike" dirty="0" smtClean="0">
                <a:solidFill>
                  <a:schemeClr val="bg1">
                    <a:lumMod val="65000"/>
                  </a:schemeClr>
                </a:solidFill>
              </a:rPr>
              <a:t>S2</a:t>
            </a:r>
            <a:r>
              <a:rPr lang="en-US" sz="2800" strike="sngStrike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06500" y="1955800"/>
            <a:ext cx="800100" cy="266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939800" y="1849438"/>
            <a:ext cx="242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228600" y="1371600"/>
            <a:ext cx="1254125" cy="368300"/>
          </a:xfrm>
          <a:prstGeom prst="wedgeRectCallout">
            <a:avLst>
              <a:gd name="adj1" fmla="val 47310"/>
              <a:gd name="adj2" fmla="val 99567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03600" y="2527300"/>
            <a:ext cx="647700" cy="220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8" name="TextBox 16"/>
          <p:cNvSpPr txBox="1">
            <a:spLocks noChangeArrowheads="1"/>
          </p:cNvSpPr>
          <p:nvPr/>
        </p:nvSpPr>
        <p:spPr bwMode="auto">
          <a:xfrm>
            <a:off x="3149600" y="2400300"/>
            <a:ext cx="24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2527300" y="2984500"/>
            <a:ext cx="1254125" cy="368300"/>
          </a:xfrm>
          <a:prstGeom prst="wedgeRectCallout">
            <a:avLst>
              <a:gd name="adj1" fmla="val 46298"/>
              <a:gd name="adj2" fmla="val -117674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here.</a:t>
            </a:r>
          </a:p>
        </p:txBody>
      </p:sp>
      <p:sp>
        <p:nvSpPr>
          <p:cNvPr id="15370" name="TextBox 18"/>
          <p:cNvSpPr txBox="1">
            <a:spLocks noChangeArrowheads="1"/>
          </p:cNvSpPr>
          <p:nvPr/>
        </p:nvSpPr>
        <p:spPr bwMode="auto">
          <a:xfrm>
            <a:off x="5410200" y="2933700"/>
            <a:ext cx="241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6108700" y="2171700"/>
            <a:ext cx="1752600" cy="368300"/>
          </a:xfrm>
          <a:prstGeom prst="wedgeRectCallout">
            <a:avLst>
              <a:gd name="adj1" fmla="val -76304"/>
              <a:gd name="adj2" fmla="val 220257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 once.</a:t>
            </a:r>
          </a:p>
        </p:txBody>
      </p:sp>
      <p:sp>
        <p:nvSpPr>
          <p:cNvPr id="15372" name="TextBox 22"/>
          <p:cNvSpPr txBox="1">
            <a:spLocks noChangeArrowheads="1"/>
          </p:cNvSpPr>
          <p:nvPr/>
        </p:nvSpPr>
        <p:spPr bwMode="auto">
          <a:xfrm>
            <a:off x="5651500" y="3167063"/>
            <a:ext cx="241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6489700" y="2633663"/>
            <a:ext cx="1752600" cy="368300"/>
          </a:xfrm>
          <a:prstGeom prst="wedgeRectCallout">
            <a:avLst>
              <a:gd name="adj1" fmla="val -80652"/>
              <a:gd name="adj2" fmla="val 161637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 once.</a:t>
            </a:r>
          </a:p>
        </p:txBody>
      </p:sp>
      <p:sp>
        <p:nvSpPr>
          <p:cNvPr id="15374" name="TextBox 24"/>
          <p:cNvSpPr txBox="1">
            <a:spLocks noChangeArrowheads="1"/>
          </p:cNvSpPr>
          <p:nvPr/>
        </p:nvSpPr>
        <p:spPr bwMode="auto">
          <a:xfrm>
            <a:off x="76200" y="4770438"/>
            <a:ext cx="5105400" cy="1477962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solidFill>
                  <a:srgbClr val="FF0000"/>
                </a:solidFill>
                <a:latin typeface="Calibri" pitchFamily="34" charset="0"/>
              </a:rPr>
              <a:t>Size of windows is the same as the size of the rectangle created by the first click (3), top-left corner, and the second click (4), bottom-right corner.</a:t>
            </a:r>
          </a:p>
          <a:p>
            <a:pPr algn="just"/>
            <a:r>
              <a:rPr lang="en-US">
                <a:latin typeface="Calibri" pitchFamily="34" charset="0"/>
              </a:rPr>
              <a:t>Next, after you define the window size, you can find </a:t>
            </a:r>
            <a:r>
              <a:rPr lang="en-US" i="1">
                <a:latin typeface="Calibri" pitchFamily="34" charset="0"/>
              </a:rPr>
              <a:t>potential windows</a:t>
            </a:r>
            <a:r>
              <a:rPr lang="en-US">
                <a:latin typeface="Calibri" pitchFamily="34" charset="0"/>
              </a:rPr>
              <a:t> or find </a:t>
            </a:r>
            <a:r>
              <a:rPr lang="en-US" i="1">
                <a:latin typeface="Calibri" pitchFamily="34" charset="0"/>
              </a:rPr>
              <a:t>motif joins</a:t>
            </a:r>
            <a:r>
              <a:rPr lang="en-US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563563"/>
          </a:xfrm>
        </p:spPr>
        <p:txBody>
          <a:bodyPr/>
          <a:lstStyle/>
          <a:p>
            <a:r>
              <a:rPr lang="en-US" smtClean="0"/>
              <a:t>14. Test on a page from real book 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828800"/>
            <a:ext cx="7054850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524000"/>
            <a:ext cx="25908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86100" y="2070100"/>
            <a:ext cx="800100" cy="266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352800" y="1219200"/>
            <a:ext cx="4368800" cy="368300"/>
          </a:xfrm>
          <a:prstGeom prst="wedgeRectCallout">
            <a:avLst>
              <a:gd name="adj1" fmla="val -45132"/>
              <a:gd name="adj2" fmla="val 165084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Open file </a:t>
            </a:r>
            <a:r>
              <a:rPr lang="en-US" i="1" dirty="0">
                <a:solidFill>
                  <a:schemeClr val="tx1"/>
                </a:solidFill>
              </a:rPr>
              <a:t>test_1.png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</a:rPr>
              <a:t>test_2.png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2743200" y="1976438"/>
            <a:ext cx="242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791200" y="2819400"/>
            <a:ext cx="3124200" cy="609600"/>
          </a:xfrm>
          <a:prstGeom prst="wedgeRectCallout">
            <a:avLst>
              <a:gd name="adj1" fmla="val 12367"/>
              <a:gd name="adj2" fmla="val -94758"/>
            </a:avLst>
          </a:prstGeom>
          <a:solidFill>
            <a:srgbClr val="FF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You can try on different contrast (option).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84900" y="2324100"/>
            <a:ext cx="2590800" cy="2667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228600" y="838200"/>
            <a:ext cx="2209800" cy="457200"/>
          </a:xfrm>
          <a:prstGeom prst="wedgeRectCallout">
            <a:avLst>
              <a:gd name="adj1" fmla="val -5477"/>
              <a:gd name="adj2" fmla="val 106751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Try this parameters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228600" y="1747838"/>
            <a:ext cx="242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6396" name="Rectangle 57"/>
          <p:cNvSpPr>
            <a:spLocks noChangeArrowheads="1"/>
          </p:cNvSpPr>
          <p:nvPr/>
        </p:nvSpPr>
        <p:spPr bwMode="auto">
          <a:xfrm>
            <a:off x="1600200" y="6581775"/>
            <a:ext cx="678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Source: http://www.archive.org/stream/englishheraldicb00daverich#page/37/mode/1up</a:t>
            </a:r>
          </a:p>
        </p:txBody>
      </p:sp>
      <p:sp>
        <p:nvSpPr>
          <p:cNvPr id="16397" name="Rectangle 58"/>
          <p:cNvSpPr>
            <a:spLocks noChangeArrowheads="1"/>
          </p:cNvSpPr>
          <p:nvPr/>
        </p:nvSpPr>
        <p:spPr bwMode="auto">
          <a:xfrm>
            <a:off x="1600200" y="6370638"/>
            <a:ext cx="5797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Source: http://www.archive.org/stream/britishheraldry00daveuoft#page/28/mode/1up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47800"/>
            <a:ext cx="79248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Congraturation</a:t>
            </a:r>
            <a:r>
              <a:rPr lang="en-US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!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352800"/>
            <a:ext cx="7924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Please feel free to download our source code and enjoy to find motifs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685800" y="56388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Note: If you want to find motifs from books of size more than 10 pages, we recommend that you should use command-line-version instead of UI.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1. Open Command Window and type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Motif_Join</a:t>
            </a:r>
            <a:r>
              <a:rPr lang="en-US" sz="2800" smtClean="0"/>
              <a:t> to call Motif_Join.m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38400"/>
            <a:ext cx="40020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2. This is UI of Motif_Join.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64381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7543800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7620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3. Click </a:t>
            </a:r>
            <a:r>
              <a:rPr lang="en-US" sz="2800" b="1" smtClean="0"/>
              <a:t>Book 1 </a:t>
            </a:r>
            <a:r>
              <a:rPr lang="en-US" sz="2800" smtClean="0"/>
              <a:t>button to load a document to the left book (Book 1).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810000" y="2743200"/>
            <a:ext cx="1981200" cy="762000"/>
          </a:xfrm>
          <a:prstGeom prst="wedgeRectCallout">
            <a:avLst>
              <a:gd name="adj1" fmla="val -55322"/>
              <a:gd name="adj2" fmla="val -92100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Choose </a:t>
            </a:r>
            <a:r>
              <a:rPr lang="en-US" i="1" dirty="0">
                <a:solidFill>
                  <a:schemeClr val="tx1"/>
                </a:solidFill>
              </a:rPr>
              <a:t>pic01.png</a:t>
            </a:r>
            <a:r>
              <a:rPr lang="en-US" dirty="0">
                <a:solidFill>
                  <a:schemeClr val="tx1"/>
                </a:solidFill>
              </a:rPr>
              <a:t> as your document. </a:t>
            </a:r>
          </a:p>
        </p:txBody>
      </p:sp>
      <p:grpSp>
        <p:nvGrpSpPr>
          <p:cNvPr id="5125" name="Group 11"/>
          <p:cNvGrpSpPr>
            <a:grpSpLocks/>
          </p:cNvGrpSpPr>
          <p:nvPr/>
        </p:nvGrpSpPr>
        <p:grpSpPr bwMode="auto">
          <a:xfrm>
            <a:off x="2146300" y="1397000"/>
            <a:ext cx="1079500" cy="461963"/>
            <a:chOff x="2146300" y="1397000"/>
            <a:chExt cx="1079500" cy="461665"/>
          </a:xfrm>
        </p:grpSpPr>
        <p:sp>
          <p:nvSpPr>
            <p:cNvPr id="10" name="Rectangle 9"/>
            <p:cNvSpPr/>
            <p:nvPr/>
          </p:nvSpPr>
          <p:spPr>
            <a:xfrm>
              <a:off x="2463800" y="1485843"/>
              <a:ext cx="762000" cy="3299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33" name="TextBox 10"/>
            <p:cNvSpPr txBox="1">
              <a:spLocks noChangeArrowheads="1"/>
            </p:cNvSpPr>
            <p:nvPr/>
          </p:nvSpPr>
          <p:spPr bwMode="auto">
            <a:xfrm>
              <a:off x="2146300" y="13970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126" name="Group 16"/>
          <p:cNvGrpSpPr>
            <a:grpSpLocks/>
          </p:cNvGrpSpPr>
          <p:nvPr/>
        </p:nvGrpSpPr>
        <p:grpSpPr bwMode="auto">
          <a:xfrm>
            <a:off x="2819400" y="2057400"/>
            <a:ext cx="914400" cy="461963"/>
            <a:chOff x="2146300" y="1397000"/>
            <a:chExt cx="914400" cy="461665"/>
          </a:xfrm>
        </p:grpSpPr>
        <p:sp>
          <p:nvSpPr>
            <p:cNvPr id="18" name="Rectangle 17"/>
            <p:cNvSpPr/>
            <p:nvPr/>
          </p:nvSpPr>
          <p:spPr>
            <a:xfrm>
              <a:off x="2514600" y="1549302"/>
              <a:ext cx="546100" cy="2538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31" name="TextBox 18"/>
            <p:cNvSpPr txBox="1">
              <a:spLocks noChangeArrowheads="1"/>
            </p:cNvSpPr>
            <p:nvPr/>
          </p:nvSpPr>
          <p:spPr bwMode="auto">
            <a:xfrm>
              <a:off x="2146300" y="1397000"/>
              <a:ext cx="4090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 2</a:t>
              </a:r>
            </a:p>
          </p:txBody>
        </p:sp>
      </p:grpSp>
      <p:grpSp>
        <p:nvGrpSpPr>
          <p:cNvPr id="5127" name="Group 19"/>
          <p:cNvGrpSpPr>
            <a:grpSpLocks/>
          </p:cNvGrpSpPr>
          <p:nvPr/>
        </p:nvGrpSpPr>
        <p:grpSpPr bwMode="auto">
          <a:xfrm>
            <a:off x="5486400" y="4191000"/>
            <a:ext cx="1079500" cy="461963"/>
            <a:chOff x="2146300" y="1397000"/>
            <a:chExt cx="1079500" cy="461665"/>
          </a:xfrm>
        </p:grpSpPr>
        <p:sp>
          <p:nvSpPr>
            <p:cNvPr id="21" name="Rectangle 20"/>
            <p:cNvSpPr/>
            <p:nvPr/>
          </p:nvSpPr>
          <p:spPr>
            <a:xfrm>
              <a:off x="2463800" y="1485843"/>
              <a:ext cx="762000" cy="3299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29" name="TextBox 21"/>
            <p:cNvSpPr txBox="1">
              <a:spLocks noChangeArrowheads="1"/>
            </p:cNvSpPr>
            <p:nvPr/>
          </p:nvSpPr>
          <p:spPr bwMode="auto">
            <a:xfrm>
              <a:off x="2146300" y="13970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7543800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7620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4. Click </a:t>
            </a:r>
            <a:r>
              <a:rPr lang="en-US" sz="2800" b="1" smtClean="0"/>
              <a:t>Book 2 </a:t>
            </a:r>
            <a:r>
              <a:rPr lang="en-US" sz="2800" smtClean="0"/>
              <a:t>button to load a document to the right book (Book 2).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638800" y="2819400"/>
            <a:ext cx="2667000" cy="914400"/>
          </a:xfrm>
          <a:prstGeom prst="wedgeRectCallout">
            <a:avLst>
              <a:gd name="adj1" fmla="val -55322"/>
              <a:gd name="adj2" fmla="val -92100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Choose </a:t>
            </a:r>
            <a:r>
              <a:rPr lang="en-US" i="1" dirty="0">
                <a:solidFill>
                  <a:schemeClr val="tx1"/>
                </a:solidFill>
              </a:rPr>
              <a:t>pic02.png</a:t>
            </a:r>
            <a:r>
              <a:rPr lang="en-US" dirty="0">
                <a:solidFill>
                  <a:schemeClr val="tx1"/>
                </a:solidFill>
              </a:rPr>
              <a:t> as another document. </a:t>
            </a:r>
          </a:p>
        </p:txBody>
      </p:sp>
      <p:grpSp>
        <p:nvGrpSpPr>
          <p:cNvPr id="6149" name="Group 7"/>
          <p:cNvGrpSpPr>
            <a:grpSpLocks/>
          </p:cNvGrpSpPr>
          <p:nvPr/>
        </p:nvGrpSpPr>
        <p:grpSpPr bwMode="auto">
          <a:xfrm>
            <a:off x="5080000" y="1397000"/>
            <a:ext cx="1079500" cy="461963"/>
            <a:chOff x="2146300" y="1397000"/>
            <a:chExt cx="1079500" cy="461665"/>
          </a:xfrm>
        </p:grpSpPr>
        <p:sp>
          <p:nvSpPr>
            <p:cNvPr id="9" name="Rectangle 8"/>
            <p:cNvSpPr/>
            <p:nvPr/>
          </p:nvSpPr>
          <p:spPr>
            <a:xfrm>
              <a:off x="2463800" y="1485843"/>
              <a:ext cx="762000" cy="3299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7" name="TextBox 9"/>
            <p:cNvSpPr txBox="1">
              <a:spLocks noChangeArrowheads="1"/>
            </p:cNvSpPr>
            <p:nvPr/>
          </p:nvSpPr>
          <p:spPr bwMode="auto">
            <a:xfrm>
              <a:off x="2146300" y="13970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6150" name="Group 10"/>
          <p:cNvGrpSpPr>
            <a:grpSpLocks/>
          </p:cNvGrpSpPr>
          <p:nvPr/>
        </p:nvGrpSpPr>
        <p:grpSpPr bwMode="auto">
          <a:xfrm>
            <a:off x="4699000" y="2159000"/>
            <a:ext cx="914400" cy="461963"/>
            <a:chOff x="2146300" y="1397000"/>
            <a:chExt cx="914400" cy="461665"/>
          </a:xfrm>
        </p:grpSpPr>
        <p:sp>
          <p:nvSpPr>
            <p:cNvPr id="12" name="Rectangle 11"/>
            <p:cNvSpPr/>
            <p:nvPr/>
          </p:nvSpPr>
          <p:spPr>
            <a:xfrm>
              <a:off x="2514600" y="1549302"/>
              <a:ext cx="546100" cy="2538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5" name="TextBox 12"/>
            <p:cNvSpPr txBox="1">
              <a:spLocks noChangeArrowheads="1"/>
            </p:cNvSpPr>
            <p:nvPr/>
          </p:nvSpPr>
          <p:spPr bwMode="auto">
            <a:xfrm>
              <a:off x="2146300" y="1397000"/>
              <a:ext cx="40908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 2</a:t>
              </a:r>
            </a:p>
          </p:txBody>
        </p:sp>
      </p:grpSp>
      <p:grpSp>
        <p:nvGrpSpPr>
          <p:cNvPr id="6151" name="Group 13"/>
          <p:cNvGrpSpPr>
            <a:grpSpLocks/>
          </p:cNvGrpSpPr>
          <p:nvPr/>
        </p:nvGrpSpPr>
        <p:grpSpPr bwMode="auto">
          <a:xfrm>
            <a:off x="7366000" y="4152900"/>
            <a:ext cx="1079500" cy="461963"/>
            <a:chOff x="2146300" y="1397000"/>
            <a:chExt cx="1079500" cy="461665"/>
          </a:xfrm>
        </p:grpSpPr>
        <p:sp>
          <p:nvSpPr>
            <p:cNvPr id="15" name="Rectangle 14"/>
            <p:cNvSpPr/>
            <p:nvPr/>
          </p:nvSpPr>
          <p:spPr>
            <a:xfrm>
              <a:off x="2463800" y="1485843"/>
              <a:ext cx="762000" cy="3299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3" name="TextBox 15"/>
            <p:cNvSpPr txBox="1">
              <a:spLocks noChangeArrowheads="1"/>
            </p:cNvSpPr>
            <p:nvPr/>
          </p:nvSpPr>
          <p:spPr bwMode="auto">
            <a:xfrm>
              <a:off x="2146300" y="13970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5334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6. Your screen should look like this.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66800"/>
            <a:ext cx="7208838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ular Callout 7"/>
          <p:cNvSpPr/>
          <p:nvPr/>
        </p:nvSpPr>
        <p:spPr>
          <a:xfrm>
            <a:off x="3810000" y="2057400"/>
            <a:ext cx="4495800" cy="1143000"/>
          </a:xfrm>
          <a:prstGeom prst="wedgeRectCallout">
            <a:avLst>
              <a:gd name="adj1" fmla="val -2158"/>
              <a:gd name="adj2" fmla="val -70990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For converting a colorful image to a b/w image, you can set contract by using this bar.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BTW, for this example, you don’t need it.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435600" y="1549400"/>
            <a:ext cx="27813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590800" y="1536700"/>
            <a:ext cx="27813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7104063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954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7. Downsampling both images by input small number in the </a:t>
            </a:r>
            <a:r>
              <a:rPr lang="en-US" sz="2800" b="1" smtClean="0"/>
              <a:t>Image DS</a:t>
            </a:r>
            <a:r>
              <a:rPr lang="en-US" sz="2800" smtClean="0"/>
              <a:t>. </a:t>
            </a:r>
            <a:br>
              <a:rPr lang="en-US" sz="2800" smtClean="0"/>
            </a:br>
            <a:r>
              <a:rPr lang="en-US" sz="2000" smtClean="0"/>
              <a:t>Note: To activate the effect, click anywhere on screen.</a:t>
            </a:r>
            <a:endParaRPr lang="en-US" sz="2800" b="1" smtClean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09600" y="1943100"/>
            <a:ext cx="825500" cy="461963"/>
            <a:chOff x="2273300" y="1422400"/>
            <a:chExt cx="825500" cy="461665"/>
          </a:xfrm>
        </p:grpSpPr>
        <p:sp>
          <p:nvSpPr>
            <p:cNvPr id="6" name="Rectangle 5"/>
            <p:cNvSpPr/>
            <p:nvPr/>
          </p:nvSpPr>
          <p:spPr>
            <a:xfrm>
              <a:off x="2578100" y="1536626"/>
              <a:ext cx="520700" cy="2665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10" name="TextBox 6"/>
            <p:cNvSpPr txBox="1">
              <a:spLocks noChangeArrowheads="1"/>
            </p:cNvSpPr>
            <p:nvPr/>
          </p:nvSpPr>
          <p:spPr bwMode="auto">
            <a:xfrm>
              <a:off x="2273300" y="14224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1524000" y="1524000"/>
            <a:ext cx="1447800" cy="457200"/>
          </a:xfrm>
          <a:prstGeom prst="wedgeRectCallout">
            <a:avLst>
              <a:gd name="adj1" fmla="val -65848"/>
              <a:gd name="adj2" fmla="val 94011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Input 3 here.</a:t>
            </a:r>
          </a:p>
        </p:txBody>
      </p:sp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2057400" y="4343400"/>
            <a:ext cx="3886200" cy="2286000"/>
            <a:chOff x="2233990" y="652958"/>
            <a:chExt cx="864810" cy="1271079"/>
          </a:xfrm>
        </p:grpSpPr>
        <p:sp>
          <p:nvSpPr>
            <p:cNvPr id="11" name="Rectangle 10"/>
            <p:cNvSpPr/>
            <p:nvPr/>
          </p:nvSpPr>
          <p:spPr>
            <a:xfrm>
              <a:off x="2351983" y="652958"/>
              <a:ext cx="746817" cy="127107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08" name="TextBox 11"/>
            <p:cNvSpPr txBox="1">
              <a:spLocks noChangeArrowheads="1"/>
            </p:cNvSpPr>
            <p:nvPr/>
          </p:nvSpPr>
          <p:spPr bwMode="auto">
            <a:xfrm>
              <a:off x="2233990" y="1203759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2971800" y="5867400"/>
            <a:ext cx="2667000" cy="609600"/>
          </a:xfrm>
          <a:prstGeom prst="wedgeRectCallout">
            <a:avLst>
              <a:gd name="adj1" fmla="val -73417"/>
              <a:gd name="adj2" fmla="val -94878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anywhere in this rectangle to activate. </a:t>
            </a:r>
          </a:p>
        </p:txBody>
      </p:sp>
      <p:pic>
        <p:nvPicPr>
          <p:cNvPr id="820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4419600"/>
            <a:ext cx="138112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1981200"/>
            <a:ext cx="13716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Box 18"/>
          <p:cNvSpPr txBox="1">
            <a:spLocks noChangeArrowheads="1"/>
          </p:cNvSpPr>
          <p:nvPr/>
        </p:nvSpPr>
        <p:spPr bwMode="auto">
          <a:xfrm>
            <a:off x="7848600" y="1600200"/>
            <a:ext cx="803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Before</a:t>
            </a:r>
          </a:p>
        </p:txBody>
      </p:sp>
      <p:sp>
        <p:nvSpPr>
          <p:cNvPr id="8203" name="TextBox 19"/>
          <p:cNvSpPr txBox="1">
            <a:spLocks noChangeArrowheads="1"/>
          </p:cNvSpPr>
          <p:nvPr/>
        </p:nvSpPr>
        <p:spPr bwMode="auto">
          <a:xfrm>
            <a:off x="7924800" y="403860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After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76400" y="2362200"/>
            <a:ext cx="609600" cy="685800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518400" y="1943100"/>
            <a:ext cx="1473200" cy="1701800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543800" y="4394200"/>
            <a:ext cx="1473200" cy="1701800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5334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8. Input size of window in </a:t>
            </a:r>
            <a:r>
              <a:rPr lang="en-US" sz="2800" b="1" smtClean="0"/>
              <a:t>S1</a:t>
            </a:r>
            <a:r>
              <a:rPr lang="en-US" sz="2800" smtClean="0"/>
              <a:t> and </a:t>
            </a:r>
            <a:r>
              <a:rPr lang="en-US" sz="2800" b="1" smtClean="0"/>
              <a:t>S2</a:t>
            </a:r>
            <a:r>
              <a:rPr lang="en-US" sz="2800" smtClean="0"/>
              <a:t>.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" y="838200"/>
            <a:ext cx="8075613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219200" y="1905000"/>
            <a:ext cx="825500" cy="762000"/>
            <a:chOff x="2273300" y="1422400"/>
            <a:chExt cx="825500" cy="461665"/>
          </a:xfrm>
        </p:grpSpPr>
        <p:sp>
          <p:nvSpPr>
            <p:cNvPr id="6" name="Rectangle 5"/>
            <p:cNvSpPr/>
            <p:nvPr/>
          </p:nvSpPr>
          <p:spPr>
            <a:xfrm>
              <a:off x="2603500" y="1514733"/>
              <a:ext cx="495300" cy="24622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25" name="TextBox 6"/>
            <p:cNvSpPr txBox="1">
              <a:spLocks noChangeArrowheads="1"/>
            </p:cNvSpPr>
            <p:nvPr/>
          </p:nvSpPr>
          <p:spPr bwMode="auto">
            <a:xfrm>
              <a:off x="2273300" y="14224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2286000" y="3352800"/>
            <a:ext cx="1447800" cy="609600"/>
          </a:xfrm>
          <a:prstGeom prst="wedgeRectCallout">
            <a:avLst>
              <a:gd name="adj1" fmla="val -72866"/>
              <a:gd name="adj2" fmla="val -217100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Input 30 and 25 here.</a:t>
            </a:r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5283200" y="19050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5867400" y="3276600"/>
            <a:ext cx="1447800" cy="609600"/>
          </a:xfrm>
          <a:prstGeom prst="wedgeRectCallout">
            <a:avLst>
              <a:gd name="adj1" fmla="val -72866"/>
              <a:gd name="adj2" fmla="val -217100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This box is appeared.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685800"/>
          </a:xfrm>
        </p:spPr>
        <p:txBody>
          <a:bodyPr/>
          <a:lstStyle/>
          <a:p>
            <a:pPr marL="338138" indent="-338138" algn="l" eaLnBrk="1" hangingPunct="1"/>
            <a:r>
              <a:rPr lang="en-US" sz="2800" smtClean="0"/>
              <a:t>9. (Option) You can see all potential windows by click on </a:t>
            </a:r>
            <a:r>
              <a:rPr lang="en-US" sz="2800" b="1" smtClean="0"/>
              <a:t>Show Potential Windows</a:t>
            </a:r>
            <a:r>
              <a:rPr lang="en-US" sz="2800" smtClean="0"/>
              <a:t>.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76962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7099300" y="5676900"/>
            <a:ext cx="1485900" cy="520700"/>
            <a:chOff x="2273300" y="1422400"/>
            <a:chExt cx="862352" cy="461665"/>
          </a:xfrm>
        </p:grpSpPr>
        <p:sp>
          <p:nvSpPr>
            <p:cNvPr id="6" name="Rectangle 5"/>
            <p:cNvSpPr/>
            <p:nvPr/>
          </p:nvSpPr>
          <p:spPr>
            <a:xfrm>
              <a:off x="2442822" y="1512481"/>
              <a:ext cx="692830" cy="31528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47" name="TextBox 6"/>
            <p:cNvSpPr txBox="1">
              <a:spLocks noChangeArrowheads="1"/>
            </p:cNvSpPr>
            <p:nvPr/>
          </p:nvSpPr>
          <p:spPr bwMode="auto">
            <a:xfrm>
              <a:off x="2273300" y="14224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6629400" y="5029200"/>
            <a:ext cx="1447800" cy="457200"/>
          </a:xfrm>
          <a:prstGeom prst="wedgeRectCallout">
            <a:avLst>
              <a:gd name="adj1" fmla="val 47310"/>
              <a:gd name="adj2" fmla="val 99567"/>
            </a:avLst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here.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540</Words>
  <Application>Microsoft Office PowerPoint</Application>
  <PresentationFormat>On-screen Show (4:3)</PresentationFormat>
  <Paragraphs>73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Office Theme</vt:lpstr>
      <vt:lpstr>How to use Motif Join UI</vt:lpstr>
      <vt:lpstr>1. Open Command Window and type Motif_Join to call Motif_Join.m</vt:lpstr>
      <vt:lpstr>2. This is UI of Motif_Join.</vt:lpstr>
      <vt:lpstr>3. Click Book 1 button to load a document to the left book (Book 1).</vt:lpstr>
      <vt:lpstr>4. Click Book 2 button to load a document to the right book (Book 2).</vt:lpstr>
      <vt:lpstr>6. Your screen should look like this.</vt:lpstr>
      <vt:lpstr>7. Downsampling both images by input small number in the Image DS.  Note: To activate the effect, click anywhere on screen.</vt:lpstr>
      <vt:lpstr>8. Input size of window in S1 and S2.</vt:lpstr>
      <vt:lpstr>9. (Option) You can see all potential windows by click on Show Potential Windows.</vt:lpstr>
      <vt:lpstr>10. To find motif join, please input parameters Hash DS, %Mask and Iterations. Click Run Motif Join Algorithm and wait for a second.</vt:lpstr>
      <vt:lpstr>11. Now you can see motif joins in the screen.     Note that the results are depended on randomization.</vt:lpstr>
      <vt:lpstr>12. More explanation.</vt:lpstr>
      <vt:lpstr>13. More explanation.</vt:lpstr>
      <vt:lpstr>Option:  Input size of window by 2 clicks.  8. Input size of window in S1 and S2.</vt:lpstr>
      <vt:lpstr>14. Test on a page from real book </vt:lpstr>
      <vt:lpstr>Slide 16</vt:lpstr>
    </vt:vector>
  </TitlesOfParts>
  <Company>CPE-KU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Motif Join</dc:title>
  <dc:creator>CPE-KU</dc:creator>
  <cp:lastModifiedBy>CPE-KU</cp:lastModifiedBy>
  <cp:revision>38</cp:revision>
  <dcterms:created xsi:type="dcterms:W3CDTF">2010-07-05T23:06:35Z</dcterms:created>
  <dcterms:modified xsi:type="dcterms:W3CDTF">2011-03-01T08:34:18Z</dcterms:modified>
</cp:coreProperties>
</file>