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Lst>
  <p:sldIdLst>
    <p:sldId id="330" r:id="rId2"/>
    <p:sldId id="374" r:id="rId3"/>
    <p:sldId id="384" r:id="rId4"/>
    <p:sldId id="391" r:id="rId5"/>
    <p:sldId id="383" r:id="rId6"/>
    <p:sldId id="388" r:id="rId7"/>
    <p:sldId id="392" r:id="rId8"/>
    <p:sldId id="385" r:id="rId9"/>
    <p:sldId id="393" r:id="rId10"/>
    <p:sldId id="386" r:id="rId11"/>
    <p:sldId id="394" r:id="rId12"/>
    <p:sldId id="387" r:id="rId13"/>
    <p:sldId id="395" r:id="rId14"/>
    <p:sldId id="396" r:id="rId15"/>
    <p:sldId id="397" r:id="rId16"/>
    <p:sldId id="398" r:id="rId17"/>
    <p:sldId id="399" r:id="rId18"/>
    <p:sldId id="400" r:id="rId19"/>
    <p:sldId id="401" r:id="rId20"/>
    <p:sldId id="402" r:id="rId21"/>
    <p:sldId id="40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D86"/>
    <a:srgbClr val="FF0000"/>
    <a:srgbClr val="0000FF"/>
    <a:srgbClr val="FF0066"/>
    <a:srgbClr val="FF3399"/>
    <a:srgbClr val="E4E4E4"/>
    <a:srgbClr val="966400"/>
    <a:srgbClr val="99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8" autoAdjust="0"/>
    <p:restoredTop sz="94993" autoAdjust="0"/>
  </p:normalViewPr>
  <p:slideViewPr>
    <p:cSldViewPr snapToGrid="0">
      <p:cViewPr varScale="1">
        <p:scale>
          <a:sx n="84" d="100"/>
          <a:sy n="84" d="100"/>
        </p:scale>
        <p:origin x="-10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2581A-2517-4547-8731-3699B5302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A2AF0-DDEF-4E36-968F-3928B5018C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78A4F-9DCB-4AE3-8239-AE47A94125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E0616-2C05-42A0-B596-87E6B126D4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02C588-BF2B-46B8-AC4B-55E85BD62D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F79D3-CFC3-4270-9E3F-55A04929A8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892056-8181-4304-8C32-28AEDABC15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9792AB-CDDB-4CBB-A5B9-FF1B34A875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65DF3-A695-4775-B1A3-E68797BDCF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155194-2E77-4697-B865-3EEFC2C5F6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93B92-CE61-42CD-BD2B-E2B70A41E9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0B37829B-7978-4D6B-B7AF-E547D5F995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rbg-web2.rbge.org.uk/cgi-bin/nph-readfile.pl/dataset=/parent=facsthm/filename=facsimg?728945|retoffset=774648|lino=|direc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1" y="2181225"/>
            <a:ext cx="6600824" cy="954107"/>
          </a:xfrm>
          <a:prstGeom prst="rect">
            <a:avLst/>
          </a:prstGeom>
          <a:noFill/>
        </p:spPr>
        <p:txBody>
          <a:bodyPr wrap="square" rtlCol="0">
            <a:spAutoFit/>
          </a:bodyPr>
          <a:lstStyle/>
          <a:p>
            <a:pPr algn="ctr"/>
            <a:r>
              <a:rPr lang="en-US" sz="2800" b="1" dirty="0" smtClean="0"/>
              <a:t>Mining Historical Archives for Near-Duplicate Figures</a:t>
            </a:r>
            <a:endParaRPr lang="en-US" sz="2800" dirty="0"/>
          </a:p>
        </p:txBody>
      </p:sp>
      <p:sp>
        <p:nvSpPr>
          <p:cNvPr id="4" name="TextBox 3"/>
          <p:cNvSpPr txBox="1"/>
          <p:nvPr/>
        </p:nvSpPr>
        <p:spPr>
          <a:xfrm>
            <a:off x="1240972" y="3973286"/>
            <a:ext cx="6494085" cy="369332"/>
          </a:xfrm>
          <a:prstGeom prst="rect">
            <a:avLst/>
          </a:prstGeom>
          <a:noFill/>
        </p:spPr>
        <p:txBody>
          <a:bodyPr wrap="none" rtlCol="0">
            <a:spAutoFit/>
          </a:bodyPr>
          <a:lstStyle/>
          <a:p>
            <a:r>
              <a:rPr lang="en-US" dirty="0" smtClean="0"/>
              <a:t>Thanawin Rakthanmanon, </a:t>
            </a:r>
            <a:r>
              <a:rPr lang="en-US" dirty="0" err="1" smtClean="0"/>
              <a:t>Qiang</a:t>
            </a:r>
            <a:r>
              <a:rPr lang="en-US" dirty="0" smtClean="0"/>
              <a:t> Zhu, and </a:t>
            </a:r>
            <a:r>
              <a:rPr lang="en-US" dirty="0" err="1" smtClean="0"/>
              <a:t>Eamonn</a:t>
            </a:r>
            <a:r>
              <a:rPr lang="en-US" dirty="0" smtClean="0"/>
              <a:t> J. Keogh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3"/>
          <p:cNvGrpSpPr>
            <a:grpSpLocks/>
          </p:cNvGrpSpPr>
          <p:nvPr/>
        </p:nvGrpSpPr>
        <p:grpSpPr bwMode="auto">
          <a:xfrm>
            <a:off x="843845" y="1320800"/>
            <a:ext cx="6934200" cy="5391679"/>
            <a:chOff x="774700" y="2387600"/>
            <a:chExt cx="2984500" cy="2487613"/>
          </a:xfrm>
        </p:grpSpPr>
        <p:pic>
          <p:nvPicPr>
            <p:cNvPr id="7" name="Picture 31" descr="FIgure4-new.bmp"/>
            <p:cNvPicPr>
              <a:picLocks noChangeAspect="1"/>
            </p:cNvPicPr>
            <p:nvPr/>
          </p:nvPicPr>
          <p:blipFill>
            <a:blip r:embed="rId2" cstate="print"/>
            <a:srcRect/>
            <a:stretch>
              <a:fillRect/>
            </a:stretch>
          </p:blipFill>
          <p:spPr bwMode="auto">
            <a:xfrm>
              <a:off x="774700" y="2387600"/>
              <a:ext cx="2984500" cy="2487613"/>
            </a:xfrm>
            <a:prstGeom prst="rect">
              <a:avLst/>
            </a:prstGeom>
            <a:noFill/>
            <a:ln w="9525">
              <a:noFill/>
              <a:miter lim="800000"/>
              <a:headEnd/>
              <a:tailEnd/>
            </a:ln>
          </p:spPr>
        </p:pic>
        <p:sp>
          <p:nvSpPr>
            <p:cNvPr id="8" name="Line 19"/>
            <p:cNvSpPr>
              <a:spLocks noChangeShapeType="1"/>
            </p:cNvSpPr>
            <p:nvPr/>
          </p:nvSpPr>
          <p:spPr bwMode="auto">
            <a:xfrm flipH="1">
              <a:off x="1189038" y="4503738"/>
              <a:ext cx="2468563" cy="365125"/>
            </a:xfrm>
            <a:prstGeom prst="line">
              <a:avLst/>
            </a:prstGeom>
            <a:noFill/>
            <a:ln w="9525">
              <a:solidFill>
                <a:schemeClr val="tx1"/>
              </a:solidFill>
              <a:round/>
              <a:headEnd/>
              <a:tailEnd/>
            </a:ln>
          </p:spPr>
          <p:txBody>
            <a:bodyPr/>
            <a:lstStyle/>
            <a:p>
              <a:endParaRPr lang="en-US"/>
            </a:p>
          </p:txBody>
        </p:sp>
        <p:sp>
          <p:nvSpPr>
            <p:cNvPr id="9" name="Line 20"/>
            <p:cNvSpPr>
              <a:spLocks noChangeShapeType="1"/>
            </p:cNvSpPr>
            <p:nvPr/>
          </p:nvSpPr>
          <p:spPr bwMode="auto">
            <a:xfrm flipV="1">
              <a:off x="1189038" y="4457700"/>
              <a:ext cx="0" cy="412750"/>
            </a:xfrm>
            <a:prstGeom prst="line">
              <a:avLst/>
            </a:prstGeom>
            <a:noFill/>
            <a:ln w="9525">
              <a:solidFill>
                <a:schemeClr val="tx1"/>
              </a:solidFill>
              <a:round/>
              <a:headEnd/>
              <a:tailEnd/>
            </a:ln>
          </p:spPr>
          <p:txBody>
            <a:bodyPr/>
            <a:lstStyle/>
            <a:p>
              <a:endParaRPr lang="en-US"/>
            </a:p>
          </p:txBody>
        </p:sp>
        <p:sp>
          <p:nvSpPr>
            <p:cNvPr id="10" name="Line 21"/>
            <p:cNvSpPr>
              <a:spLocks noChangeShapeType="1"/>
            </p:cNvSpPr>
            <p:nvPr/>
          </p:nvSpPr>
          <p:spPr bwMode="auto">
            <a:xfrm flipV="1">
              <a:off x="1235075" y="4275760"/>
              <a:ext cx="2400300" cy="350838"/>
            </a:xfrm>
            <a:prstGeom prst="line">
              <a:avLst/>
            </a:prstGeom>
            <a:noFill/>
            <a:ln w="9525">
              <a:solidFill>
                <a:srgbClr val="FF0000"/>
              </a:solidFill>
              <a:round/>
              <a:headEnd/>
              <a:tailEnd/>
            </a:ln>
          </p:spPr>
          <p:txBody>
            <a:bodyPr/>
            <a:lstStyle/>
            <a:p>
              <a:endParaRPr lang="en-US"/>
            </a:p>
          </p:txBody>
        </p:sp>
        <p:sp>
          <p:nvSpPr>
            <p:cNvPr id="11" name="Down Arrow 9"/>
            <p:cNvSpPr>
              <a:spLocks noChangeArrowheads="1"/>
            </p:cNvSpPr>
            <p:nvPr/>
          </p:nvSpPr>
          <p:spPr bwMode="auto">
            <a:xfrm>
              <a:off x="1698625" y="4319587"/>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2" name="Down Arrow 10"/>
            <p:cNvSpPr>
              <a:spLocks noChangeArrowheads="1"/>
            </p:cNvSpPr>
            <p:nvPr/>
          </p:nvSpPr>
          <p:spPr bwMode="auto">
            <a:xfrm>
              <a:off x="2212975" y="425767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3" name="Down Arrow 13"/>
            <p:cNvSpPr>
              <a:spLocks noChangeArrowheads="1"/>
            </p:cNvSpPr>
            <p:nvPr/>
          </p:nvSpPr>
          <p:spPr bwMode="auto">
            <a:xfrm>
              <a:off x="2679700" y="4267200"/>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4" name="Down Arrow 14"/>
            <p:cNvSpPr>
              <a:spLocks noChangeArrowheads="1"/>
            </p:cNvSpPr>
            <p:nvPr/>
          </p:nvSpPr>
          <p:spPr bwMode="auto">
            <a:xfrm>
              <a:off x="3086100" y="4241800"/>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5" name="Down Arrow 15"/>
            <p:cNvSpPr>
              <a:spLocks noChangeArrowheads="1"/>
            </p:cNvSpPr>
            <p:nvPr/>
          </p:nvSpPr>
          <p:spPr bwMode="auto">
            <a:xfrm>
              <a:off x="3244850" y="418147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6" name="Down Arrow 18"/>
            <p:cNvSpPr>
              <a:spLocks noChangeArrowheads="1"/>
            </p:cNvSpPr>
            <p:nvPr/>
          </p:nvSpPr>
          <p:spPr bwMode="auto">
            <a:xfrm>
              <a:off x="3171825" y="420052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grpSp>
      <p:sp>
        <p:nvSpPr>
          <p:cNvPr id="5" name="Rectangle 4"/>
          <p:cNvSpPr/>
          <p:nvPr/>
        </p:nvSpPr>
        <p:spPr>
          <a:xfrm>
            <a:off x="953910" y="282769"/>
            <a:ext cx="6858001" cy="1323439"/>
          </a:xfrm>
          <a:prstGeom prst="rect">
            <a:avLst/>
          </a:prstGeom>
        </p:spPr>
        <p:txBody>
          <a:bodyPr wrap="square">
            <a:spAutoFit/>
          </a:bodyPr>
          <a:lstStyle/>
          <a:p>
            <a:pPr algn="just"/>
            <a:r>
              <a:rPr lang="en-US" sz="2000" b="1" dirty="0" smtClean="0"/>
              <a:t>Figure 9. </a:t>
            </a:r>
            <a:r>
              <a:rPr lang="en-US" sz="2000" dirty="0" smtClean="0"/>
              <a:t>The summation of the number of black pixels in windows. Only windows corresponding to peaks above the threshold (the red line) need to be tested. The arrows show the center position of six potential windows.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2934" y="917981"/>
            <a:ext cx="6654800" cy="1023709"/>
          </a:xfrm>
          <a:prstGeom prst="rect">
            <a:avLst/>
          </a:prstGeom>
        </p:spPr>
        <p:txBody>
          <a:bodyPr wrap="square">
            <a:spAutoFit/>
          </a:bodyPr>
          <a:lstStyle/>
          <a:p>
            <a:r>
              <a:rPr lang="en-US" sz="2000" b="1" dirty="0" smtClean="0"/>
              <a:t>Figure 10. </a:t>
            </a:r>
            <a:r>
              <a:rPr lang="en-US" sz="2000" dirty="0" smtClean="0"/>
              <a:t>Samples showing the interclass variability in the hand-drawn datasets.  </a:t>
            </a:r>
            <a:r>
              <a:rPr lang="en-US" sz="2000" i="1" dirty="0" smtClean="0"/>
              <a:t>left</a:t>
            </a:r>
            <a:r>
              <a:rPr lang="en-US" sz="2000" dirty="0" smtClean="0"/>
              <a:t>) Samples from the music datasets. </a:t>
            </a:r>
            <a:r>
              <a:rPr lang="en-US" sz="2000" i="1" dirty="0" smtClean="0"/>
              <a:t>right</a:t>
            </a:r>
            <a:r>
              <a:rPr lang="en-US" sz="2000" dirty="0" smtClean="0"/>
              <a:t>) Samples from the architectural dataset.</a:t>
            </a: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1051102" y="2575278"/>
            <a:ext cx="6422143" cy="262288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869243" y="406399"/>
            <a:ext cx="727004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0401319">
                <a:ln>
                  <a:noFill/>
                </a:ln>
                <a:solidFill>
                  <a:schemeClr val="tx1"/>
                </a:solidFill>
                <a:effectLst/>
                <a:latin typeface="+mj-lt"/>
                <a:ea typeface="SimSun" pitchFamily="2" charset="-122"/>
                <a:cs typeface="Times New Roman" pitchFamily="18" charset="0"/>
              </a:rPr>
              <a:t>11</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left</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Two typical pages from Californian petroglyphs [21].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right</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Two typical pages from [13].  Note that the minor artifacts are from the original Google scanning. </a:t>
            </a:r>
            <a:endParaRPr kumimoji="0" lang="en-US" sz="4800" i="0" u="none" strike="noStrike" cap="none" normalizeH="0" baseline="0" dirty="0" smtClean="0">
              <a:ln>
                <a:noFill/>
              </a:ln>
              <a:solidFill>
                <a:schemeClr val="tx1"/>
              </a:solidFill>
              <a:effectLst/>
              <a:latin typeface="+mj-lt"/>
              <a:cs typeface="Arial" pitchFamily="34" charset="0"/>
            </a:endParaRPr>
          </a:p>
        </p:txBody>
      </p:sp>
      <p:grpSp>
        <p:nvGrpSpPr>
          <p:cNvPr id="5" name="Group 4"/>
          <p:cNvGrpSpPr/>
          <p:nvPr/>
        </p:nvGrpSpPr>
        <p:grpSpPr>
          <a:xfrm>
            <a:off x="180622" y="1693334"/>
            <a:ext cx="8794043" cy="3104445"/>
            <a:chOff x="3081048" y="1384309"/>
            <a:chExt cx="2936615" cy="909387"/>
          </a:xfrm>
        </p:grpSpPr>
        <p:pic>
          <p:nvPicPr>
            <p:cNvPr id="6" name="Picture 20"/>
            <p:cNvPicPr>
              <a:picLocks noChangeAspect="1" noChangeArrowheads="1"/>
            </p:cNvPicPr>
            <p:nvPr/>
          </p:nvPicPr>
          <p:blipFill>
            <a:blip r:embed="rId2" cstate="print"/>
            <a:srcRect/>
            <a:stretch>
              <a:fillRect/>
            </a:stretch>
          </p:blipFill>
          <p:spPr bwMode="auto">
            <a:xfrm>
              <a:off x="5332324" y="1437298"/>
              <a:ext cx="685339" cy="839300"/>
            </a:xfrm>
            <a:prstGeom prst="rect">
              <a:avLst/>
            </a:prstGeom>
            <a:noFill/>
            <a:ln w="9525">
              <a:noFill/>
              <a:miter lim="800000"/>
              <a:headEnd/>
              <a:tailEnd/>
            </a:ln>
          </p:spPr>
        </p:pic>
        <p:sp>
          <p:nvSpPr>
            <p:cNvPr id="7" name="Rectangle 21"/>
            <p:cNvSpPr>
              <a:spLocks noChangeArrowheads="1"/>
            </p:cNvSpPr>
            <p:nvPr/>
          </p:nvSpPr>
          <p:spPr bwMode="auto">
            <a:xfrm>
              <a:off x="5327394" y="1433757"/>
              <a:ext cx="690269" cy="842841"/>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24"/>
            <p:cNvPicPr>
              <a:picLocks noChangeAspect="1" noChangeArrowheads="1"/>
            </p:cNvPicPr>
            <p:nvPr/>
          </p:nvPicPr>
          <p:blipFill>
            <a:blip r:embed="rId3" cstate="print"/>
            <a:srcRect/>
            <a:stretch>
              <a:fillRect/>
            </a:stretch>
          </p:blipFill>
          <p:spPr bwMode="auto">
            <a:xfrm>
              <a:off x="4592750" y="1433757"/>
              <a:ext cx="680408" cy="842841"/>
            </a:xfrm>
            <a:prstGeom prst="rect">
              <a:avLst/>
            </a:prstGeom>
            <a:noFill/>
            <a:ln w="9525">
              <a:noFill/>
              <a:miter lim="800000"/>
              <a:headEnd/>
              <a:tailEnd/>
            </a:ln>
          </p:spPr>
        </p:pic>
        <p:sp>
          <p:nvSpPr>
            <p:cNvPr id="9" name="Rectangle 25"/>
            <p:cNvSpPr>
              <a:spLocks noChangeArrowheads="1"/>
            </p:cNvSpPr>
            <p:nvPr/>
          </p:nvSpPr>
          <p:spPr bwMode="auto">
            <a:xfrm>
              <a:off x="4589463" y="1430215"/>
              <a:ext cx="685339" cy="846383"/>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noChangeArrowheads="1"/>
            </p:cNvPicPr>
            <p:nvPr/>
          </p:nvPicPr>
          <p:blipFill>
            <a:blip r:embed="rId2" cstate="print"/>
            <a:srcRect/>
            <a:stretch>
              <a:fillRect/>
            </a:stretch>
          </p:blipFill>
          <p:spPr bwMode="auto">
            <a:xfrm>
              <a:off x="5332324" y="1437298"/>
              <a:ext cx="685339" cy="839300"/>
            </a:xfrm>
            <a:prstGeom prst="rect">
              <a:avLst/>
            </a:prstGeom>
            <a:noFill/>
            <a:ln w="9525">
              <a:noFill/>
              <a:miter lim="800000"/>
              <a:headEnd/>
              <a:tailEnd/>
            </a:ln>
          </p:spPr>
        </p:pic>
        <p:sp>
          <p:nvSpPr>
            <p:cNvPr id="11" name="Rectangle 10"/>
            <p:cNvSpPr>
              <a:spLocks noChangeArrowheads="1"/>
            </p:cNvSpPr>
            <p:nvPr/>
          </p:nvSpPr>
          <p:spPr bwMode="auto">
            <a:xfrm>
              <a:off x="5327394" y="1433757"/>
              <a:ext cx="690269" cy="842841"/>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41"/>
            <p:cNvGrpSpPr/>
            <p:nvPr/>
          </p:nvGrpSpPr>
          <p:grpSpPr>
            <a:xfrm>
              <a:off x="3081048" y="1384309"/>
              <a:ext cx="649182" cy="903047"/>
              <a:chOff x="3189288" y="4278313"/>
              <a:chExt cx="627063" cy="696913"/>
            </a:xfrm>
          </p:grpSpPr>
          <p:pic>
            <p:nvPicPr>
              <p:cNvPr id="20" name="Picture 22"/>
              <p:cNvPicPr>
                <a:picLocks noChangeAspect="1" noChangeArrowheads="1"/>
              </p:cNvPicPr>
              <p:nvPr/>
            </p:nvPicPr>
            <p:blipFill>
              <a:blip r:embed="rId4" cstate="print"/>
              <a:srcRect/>
              <a:stretch>
                <a:fillRect/>
              </a:stretch>
            </p:blipFill>
            <p:spPr bwMode="auto">
              <a:xfrm>
                <a:off x="3192463" y="4281488"/>
                <a:ext cx="622300" cy="693738"/>
              </a:xfrm>
              <a:prstGeom prst="rect">
                <a:avLst/>
              </a:prstGeom>
              <a:noFill/>
              <a:ln w="9525">
                <a:noFill/>
                <a:miter lim="800000"/>
                <a:headEnd/>
                <a:tailEnd/>
              </a:ln>
            </p:spPr>
          </p:pic>
          <p:sp>
            <p:nvSpPr>
              <p:cNvPr id="21" name="Rectangle 23"/>
              <p:cNvSpPr>
                <a:spLocks noChangeArrowheads="1"/>
              </p:cNvSpPr>
              <p:nvPr/>
            </p:nvSpPr>
            <p:spPr bwMode="auto">
              <a:xfrm>
                <a:off x="3189288" y="4278313"/>
                <a:ext cx="627063" cy="696913"/>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31"/>
              <p:cNvSpPr>
                <a:spLocks noChangeArrowheads="1"/>
              </p:cNvSpPr>
              <p:nvPr/>
            </p:nvSpPr>
            <p:spPr bwMode="auto">
              <a:xfrm>
                <a:off x="3189288" y="4278313"/>
                <a:ext cx="627063" cy="696913"/>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32"/>
            <p:cNvPicPr>
              <a:picLocks noChangeAspect="1" noChangeArrowheads="1"/>
            </p:cNvPicPr>
            <p:nvPr/>
          </p:nvPicPr>
          <p:blipFill>
            <a:blip r:embed="rId3" cstate="print"/>
            <a:srcRect/>
            <a:stretch>
              <a:fillRect/>
            </a:stretch>
          </p:blipFill>
          <p:spPr bwMode="auto">
            <a:xfrm>
              <a:off x="4592750" y="1433757"/>
              <a:ext cx="680408" cy="842841"/>
            </a:xfrm>
            <a:prstGeom prst="rect">
              <a:avLst/>
            </a:prstGeom>
            <a:noFill/>
            <a:ln w="9525">
              <a:noFill/>
              <a:miter lim="800000"/>
              <a:headEnd/>
              <a:tailEnd/>
            </a:ln>
          </p:spPr>
        </p:pic>
        <p:sp>
          <p:nvSpPr>
            <p:cNvPr id="14" name="Rectangle 33"/>
            <p:cNvSpPr>
              <a:spLocks noChangeArrowheads="1"/>
            </p:cNvSpPr>
            <p:nvPr/>
          </p:nvSpPr>
          <p:spPr bwMode="auto">
            <a:xfrm>
              <a:off x="4589463" y="1430215"/>
              <a:ext cx="685339" cy="846383"/>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40"/>
            <p:cNvGrpSpPr/>
            <p:nvPr/>
          </p:nvGrpSpPr>
          <p:grpSpPr>
            <a:xfrm>
              <a:off x="3790815" y="1390651"/>
              <a:ext cx="733000" cy="903045"/>
              <a:chOff x="3868738" y="4276725"/>
              <a:chExt cx="708025" cy="698501"/>
            </a:xfrm>
          </p:grpSpPr>
          <p:pic>
            <p:nvPicPr>
              <p:cNvPr id="16" name="Picture 26"/>
              <p:cNvPicPr>
                <a:picLocks noChangeAspect="1" noChangeArrowheads="1"/>
              </p:cNvPicPr>
              <p:nvPr/>
            </p:nvPicPr>
            <p:blipFill>
              <a:blip r:embed="rId5" cstate="print"/>
              <a:srcRect/>
              <a:stretch>
                <a:fillRect/>
              </a:stretch>
            </p:blipFill>
            <p:spPr bwMode="auto">
              <a:xfrm>
                <a:off x="3873501" y="4281488"/>
                <a:ext cx="701675" cy="693738"/>
              </a:xfrm>
              <a:prstGeom prst="rect">
                <a:avLst/>
              </a:prstGeom>
              <a:noFill/>
              <a:ln w="9525">
                <a:noFill/>
                <a:miter lim="800000"/>
                <a:headEnd/>
                <a:tailEnd/>
              </a:ln>
            </p:spPr>
          </p:pic>
          <p:sp>
            <p:nvSpPr>
              <p:cNvPr id="17" name="Rectangle 27"/>
              <p:cNvSpPr>
                <a:spLocks noChangeArrowheads="1"/>
              </p:cNvSpPr>
              <p:nvPr/>
            </p:nvSpPr>
            <p:spPr bwMode="auto">
              <a:xfrm>
                <a:off x="3868738" y="4276725"/>
                <a:ext cx="708025" cy="698500"/>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8" name="Picture 34"/>
              <p:cNvPicPr>
                <a:picLocks noChangeAspect="1" noChangeArrowheads="1"/>
              </p:cNvPicPr>
              <p:nvPr/>
            </p:nvPicPr>
            <p:blipFill>
              <a:blip r:embed="rId5" cstate="print"/>
              <a:srcRect/>
              <a:stretch>
                <a:fillRect/>
              </a:stretch>
            </p:blipFill>
            <p:spPr bwMode="auto">
              <a:xfrm>
                <a:off x="3873501" y="4281488"/>
                <a:ext cx="701675" cy="693738"/>
              </a:xfrm>
              <a:prstGeom prst="rect">
                <a:avLst/>
              </a:prstGeom>
              <a:noFill/>
              <a:ln w="9525">
                <a:noFill/>
                <a:miter lim="800000"/>
                <a:headEnd/>
                <a:tailEnd/>
              </a:ln>
            </p:spPr>
          </p:pic>
          <p:sp>
            <p:nvSpPr>
              <p:cNvPr id="19" name="Rectangle 35"/>
              <p:cNvSpPr>
                <a:spLocks noChangeArrowheads="1"/>
              </p:cNvSpPr>
              <p:nvPr/>
            </p:nvSpPr>
            <p:spPr bwMode="auto">
              <a:xfrm>
                <a:off x="3868738" y="4276725"/>
                <a:ext cx="708025" cy="698500"/>
              </a:xfrm>
              <a:prstGeom prst="rect">
                <a:avLst/>
              </a:prstGeom>
              <a:noFill/>
              <a:ln w="2">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 name="Rectangle 22"/>
          <p:cNvSpPr/>
          <p:nvPr/>
        </p:nvSpPr>
        <p:spPr>
          <a:xfrm>
            <a:off x="1121229" y="5575050"/>
            <a:ext cx="7075715" cy="954107"/>
          </a:xfrm>
          <a:prstGeom prst="rect">
            <a:avLst/>
          </a:prstGeom>
        </p:spPr>
        <p:txBody>
          <a:bodyPr wrap="square">
            <a:spAutoFit/>
          </a:bodyPr>
          <a:lstStyle/>
          <a:p>
            <a:pPr marL="395288" indent="-395288">
              <a:tabLst>
                <a:tab pos="395288" algn="l"/>
              </a:tabLst>
            </a:pPr>
            <a:r>
              <a:rPr lang="en-US" sz="1400" dirty="0" smtClean="0"/>
              <a:t>[13]  </a:t>
            </a:r>
            <a:r>
              <a:rPr lang="en-US" sz="1400" dirty="0" smtClean="0"/>
              <a:t>Koch-</a:t>
            </a:r>
            <a:r>
              <a:rPr lang="en-US" sz="1400" dirty="0" err="1" smtClean="0"/>
              <a:t>Grünberg</a:t>
            </a:r>
            <a:r>
              <a:rPr lang="en-US" sz="1400" dirty="0" smtClean="0"/>
              <a:t>, T. 1907. </a:t>
            </a:r>
            <a:r>
              <a:rPr lang="en-US" sz="1400" i="1" dirty="0" err="1" smtClean="0"/>
              <a:t>Südamerikanische</a:t>
            </a:r>
            <a:r>
              <a:rPr lang="en-US" sz="1400" i="1" dirty="0" smtClean="0"/>
              <a:t> </a:t>
            </a:r>
            <a:r>
              <a:rPr lang="en-US" sz="1400" i="1" dirty="0" err="1" smtClean="0"/>
              <a:t>Felszeichnungen</a:t>
            </a:r>
            <a:r>
              <a:rPr lang="en-US" sz="1400" dirty="0" smtClean="0"/>
              <a:t> (South American petroglyphs), Berlin, E. </a:t>
            </a:r>
            <a:r>
              <a:rPr lang="en-US" sz="1400" dirty="0" err="1" smtClean="0"/>
              <a:t>Wasmuth</a:t>
            </a:r>
            <a:r>
              <a:rPr lang="en-US" sz="1400" dirty="0" smtClean="0"/>
              <a:t> A-G</a:t>
            </a:r>
            <a:r>
              <a:rPr lang="en-US" sz="1400" dirty="0" smtClean="0"/>
              <a:t>.</a:t>
            </a:r>
          </a:p>
          <a:p>
            <a:pPr marL="395288" indent="-395288">
              <a:tabLst>
                <a:tab pos="395288" algn="l"/>
              </a:tabLst>
            </a:pPr>
            <a:r>
              <a:rPr lang="en-US" sz="1400" dirty="0" smtClean="0"/>
              <a:t>[21] 	</a:t>
            </a:r>
            <a:r>
              <a:rPr lang="en-US" sz="1400" dirty="0" smtClean="0"/>
              <a:t> Smith, G. A. and Turner, W. G. 1975. </a:t>
            </a:r>
            <a:r>
              <a:rPr lang="en-US" sz="1400" i="1" dirty="0" smtClean="0"/>
              <a:t>Indian Rock Art of Southern California with Selected </a:t>
            </a:r>
            <a:r>
              <a:rPr lang="en-US" sz="1400" i="1" dirty="0" err="1" smtClean="0"/>
              <a:t>Petroglyph</a:t>
            </a:r>
            <a:r>
              <a:rPr lang="en-US" sz="1400" i="1" dirty="0" smtClean="0"/>
              <a:t> Catalog</a:t>
            </a:r>
            <a:r>
              <a:rPr lang="en-US" sz="1400" dirty="0" smtClean="0"/>
              <a:t>, San Bernardino County, Museum Association. </a:t>
            </a:r>
          </a:p>
        </p:txBody>
      </p:sp>
      <p:cxnSp>
        <p:nvCxnSpPr>
          <p:cNvPr id="28" name="Straight Connector 27"/>
          <p:cNvCxnSpPr/>
          <p:nvPr/>
        </p:nvCxnSpPr>
        <p:spPr bwMode="auto">
          <a:xfrm rot="5400000">
            <a:off x="2844800" y="3273778"/>
            <a:ext cx="3499556" cy="1588"/>
          </a:xfrm>
          <a:prstGeom prst="line">
            <a:avLst/>
          </a:prstGeom>
          <a:solidFill>
            <a:schemeClr val="accent1"/>
          </a:solidFill>
          <a:ln w="28575" cap="flat" cmpd="sng" algn="ctr">
            <a:solidFill>
              <a:schemeClr val="tx1">
                <a:lumMod val="95000"/>
                <a:lumOff val="5000"/>
              </a:schemeClr>
            </a:solidFill>
            <a:prstDash val="solid"/>
            <a:round/>
            <a:headEnd type="none" w="med" len="med"/>
            <a:tailEnd type="none" w="med" len="med"/>
          </a:ln>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632177" y="338666"/>
            <a:ext cx="80038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185276">
                <a:ln>
                  <a:noFill/>
                </a:ln>
                <a:solidFill>
                  <a:schemeClr val="tx1"/>
                </a:solidFill>
                <a:effectLst/>
                <a:latin typeface="+mj-lt"/>
                <a:ea typeface="SimSun" pitchFamily="2" charset="-122"/>
                <a:cs typeface="Times New Roman" pitchFamily="18" charset="0"/>
              </a:rPr>
              <a:t>12</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Six random motif pairs from the top fifty pairs created by joining the two texts [13] and [21]. Note that these results suggest that our algorithm is robust to line thickness, solid vs. hollow shapes, and various other distortions.</a:t>
            </a:r>
            <a:endParaRPr kumimoji="0" lang="en-US" sz="2000" i="0" u="none" strike="noStrike" cap="none" normalizeH="0" baseline="0" dirty="0" smtClean="0">
              <a:ln>
                <a:noFill/>
              </a:ln>
              <a:solidFill>
                <a:schemeClr val="tx1"/>
              </a:solidFill>
              <a:effectLst/>
              <a:latin typeface="+mj-lt"/>
              <a:cs typeface="Arial" pitchFamily="34" charset="0"/>
            </a:endParaRPr>
          </a:p>
        </p:txBody>
      </p:sp>
      <p:grpSp>
        <p:nvGrpSpPr>
          <p:cNvPr id="17" name="Group 16"/>
          <p:cNvGrpSpPr/>
          <p:nvPr/>
        </p:nvGrpSpPr>
        <p:grpSpPr>
          <a:xfrm>
            <a:off x="666044" y="1753302"/>
            <a:ext cx="7612063" cy="3665361"/>
            <a:chOff x="5221288" y="2216150"/>
            <a:chExt cx="3609975" cy="1827213"/>
          </a:xfrm>
        </p:grpSpPr>
        <p:pic>
          <p:nvPicPr>
            <p:cNvPr id="5" name="Picture 16"/>
            <p:cNvPicPr>
              <a:picLocks noChangeAspect="1" noChangeArrowheads="1"/>
            </p:cNvPicPr>
            <p:nvPr/>
          </p:nvPicPr>
          <p:blipFill>
            <a:blip r:embed="rId2" cstate="print"/>
            <a:srcRect/>
            <a:stretch>
              <a:fillRect/>
            </a:stretch>
          </p:blipFill>
          <p:spPr bwMode="auto">
            <a:xfrm>
              <a:off x="5611813" y="2281238"/>
              <a:ext cx="657225" cy="838200"/>
            </a:xfrm>
            <a:prstGeom prst="rect">
              <a:avLst/>
            </a:prstGeom>
            <a:noFill/>
            <a:ln w="9525">
              <a:noFill/>
              <a:miter lim="800000"/>
              <a:headEnd/>
              <a:tailEnd/>
            </a:ln>
          </p:spPr>
        </p:pic>
        <p:pic>
          <p:nvPicPr>
            <p:cNvPr id="6" name="Picture 21"/>
            <p:cNvPicPr>
              <a:picLocks noChangeAspect="1" noChangeArrowheads="1"/>
            </p:cNvPicPr>
            <p:nvPr/>
          </p:nvPicPr>
          <p:blipFill>
            <a:blip r:embed="rId3" cstate="print"/>
            <a:srcRect/>
            <a:stretch>
              <a:fillRect/>
            </a:stretch>
          </p:blipFill>
          <p:spPr bwMode="auto">
            <a:xfrm>
              <a:off x="7037388" y="2419350"/>
              <a:ext cx="381000" cy="628650"/>
            </a:xfrm>
            <a:prstGeom prst="rect">
              <a:avLst/>
            </a:prstGeom>
            <a:noFill/>
            <a:ln w="9525">
              <a:noFill/>
              <a:miter lim="800000"/>
              <a:headEnd/>
              <a:tailEnd/>
            </a:ln>
          </p:spPr>
        </p:pic>
        <p:pic>
          <p:nvPicPr>
            <p:cNvPr id="7" name="Picture 22"/>
            <p:cNvPicPr>
              <a:picLocks noChangeAspect="1" noChangeArrowheads="1"/>
            </p:cNvPicPr>
            <p:nvPr/>
          </p:nvPicPr>
          <p:blipFill>
            <a:blip r:embed="rId4" cstate="print"/>
            <a:srcRect/>
            <a:stretch>
              <a:fillRect/>
            </a:stretch>
          </p:blipFill>
          <p:spPr bwMode="auto">
            <a:xfrm>
              <a:off x="8220075" y="2216150"/>
              <a:ext cx="473075" cy="890588"/>
            </a:xfrm>
            <a:prstGeom prst="rect">
              <a:avLst/>
            </a:prstGeom>
            <a:noFill/>
            <a:ln w="9525">
              <a:noFill/>
              <a:miter lim="800000"/>
              <a:headEnd/>
              <a:tailEnd/>
            </a:ln>
          </p:spPr>
        </p:pic>
        <p:pic>
          <p:nvPicPr>
            <p:cNvPr id="8" name="Picture 23"/>
            <p:cNvPicPr>
              <a:picLocks noChangeAspect="1" noChangeArrowheads="1"/>
            </p:cNvPicPr>
            <p:nvPr/>
          </p:nvPicPr>
          <p:blipFill>
            <a:blip r:embed="rId5" cstate="print"/>
            <a:srcRect/>
            <a:stretch>
              <a:fillRect/>
            </a:stretch>
          </p:blipFill>
          <p:spPr bwMode="auto">
            <a:xfrm>
              <a:off x="5721350" y="3195638"/>
              <a:ext cx="449263" cy="803275"/>
            </a:xfrm>
            <a:prstGeom prst="rect">
              <a:avLst/>
            </a:prstGeom>
            <a:noFill/>
            <a:ln w="9525">
              <a:noFill/>
              <a:miter lim="800000"/>
              <a:headEnd/>
              <a:tailEnd/>
            </a:ln>
          </p:spPr>
        </p:pic>
        <p:pic>
          <p:nvPicPr>
            <p:cNvPr id="9" name="Picture 24"/>
            <p:cNvPicPr>
              <a:picLocks noChangeAspect="1" noChangeArrowheads="1"/>
            </p:cNvPicPr>
            <p:nvPr/>
          </p:nvPicPr>
          <p:blipFill>
            <a:blip r:embed="rId6" cstate="print"/>
            <a:srcRect/>
            <a:stretch>
              <a:fillRect/>
            </a:stretch>
          </p:blipFill>
          <p:spPr bwMode="auto">
            <a:xfrm>
              <a:off x="7016750" y="3336925"/>
              <a:ext cx="411163" cy="625475"/>
            </a:xfrm>
            <a:prstGeom prst="rect">
              <a:avLst/>
            </a:prstGeom>
            <a:noFill/>
            <a:ln w="9525">
              <a:noFill/>
              <a:miter lim="800000"/>
              <a:headEnd/>
              <a:tailEnd/>
            </a:ln>
          </p:spPr>
        </p:pic>
        <p:pic>
          <p:nvPicPr>
            <p:cNvPr id="10" name="Picture 25"/>
            <p:cNvPicPr>
              <a:picLocks noChangeAspect="1" noChangeArrowheads="1"/>
            </p:cNvPicPr>
            <p:nvPr/>
          </p:nvPicPr>
          <p:blipFill>
            <a:blip r:embed="rId7" cstate="print"/>
            <a:srcRect/>
            <a:stretch>
              <a:fillRect/>
            </a:stretch>
          </p:blipFill>
          <p:spPr bwMode="auto">
            <a:xfrm>
              <a:off x="6499225" y="3186113"/>
              <a:ext cx="479425" cy="857250"/>
            </a:xfrm>
            <a:prstGeom prst="rect">
              <a:avLst/>
            </a:prstGeom>
            <a:noFill/>
            <a:ln w="9525">
              <a:noFill/>
              <a:miter lim="800000"/>
              <a:headEnd/>
              <a:tailEnd/>
            </a:ln>
          </p:spPr>
        </p:pic>
        <p:pic>
          <p:nvPicPr>
            <p:cNvPr id="11" name="Picture 27"/>
            <p:cNvPicPr>
              <a:picLocks noChangeAspect="1" noChangeArrowheads="1"/>
            </p:cNvPicPr>
            <p:nvPr/>
          </p:nvPicPr>
          <p:blipFill>
            <a:blip r:embed="rId8" cstate="print"/>
            <a:srcRect/>
            <a:stretch>
              <a:fillRect/>
            </a:stretch>
          </p:blipFill>
          <p:spPr bwMode="auto">
            <a:xfrm>
              <a:off x="7642225" y="2351088"/>
              <a:ext cx="519113" cy="704850"/>
            </a:xfrm>
            <a:prstGeom prst="rect">
              <a:avLst/>
            </a:prstGeom>
            <a:noFill/>
            <a:ln w="9525">
              <a:noFill/>
              <a:miter lim="800000"/>
              <a:headEnd/>
              <a:tailEnd/>
            </a:ln>
          </p:spPr>
        </p:pic>
        <p:pic>
          <p:nvPicPr>
            <p:cNvPr id="12" name="Picture 28"/>
            <p:cNvPicPr>
              <a:picLocks noChangeAspect="1" noChangeArrowheads="1"/>
            </p:cNvPicPr>
            <p:nvPr/>
          </p:nvPicPr>
          <p:blipFill>
            <a:blip r:embed="rId9" cstate="print"/>
            <a:srcRect/>
            <a:stretch>
              <a:fillRect/>
            </a:stretch>
          </p:blipFill>
          <p:spPr bwMode="auto">
            <a:xfrm>
              <a:off x="7602538" y="3270250"/>
              <a:ext cx="641350" cy="676275"/>
            </a:xfrm>
            <a:prstGeom prst="rect">
              <a:avLst/>
            </a:prstGeom>
            <a:noFill/>
            <a:ln w="9525">
              <a:noFill/>
              <a:miter lim="800000"/>
              <a:headEnd/>
              <a:tailEnd/>
            </a:ln>
          </p:spPr>
        </p:pic>
        <p:pic>
          <p:nvPicPr>
            <p:cNvPr id="13" name="Picture 29"/>
            <p:cNvPicPr>
              <a:picLocks noChangeAspect="1" noChangeArrowheads="1"/>
            </p:cNvPicPr>
            <p:nvPr/>
          </p:nvPicPr>
          <p:blipFill>
            <a:blip r:embed="rId10" cstate="print"/>
            <a:srcRect/>
            <a:stretch>
              <a:fillRect/>
            </a:stretch>
          </p:blipFill>
          <p:spPr bwMode="auto">
            <a:xfrm>
              <a:off x="6564313" y="2309813"/>
              <a:ext cx="422275" cy="703262"/>
            </a:xfrm>
            <a:prstGeom prst="rect">
              <a:avLst/>
            </a:prstGeom>
            <a:noFill/>
            <a:ln w="9525">
              <a:noFill/>
              <a:miter lim="800000"/>
              <a:headEnd/>
              <a:tailEnd/>
            </a:ln>
          </p:spPr>
        </p:pic>
        <p:pic>
          <p:nvPicPr>
            <p:cNvPr id="14" name="Picture 31"/>
            <p:cNvPicPr>
              <a:picLocks noChangeAspect="1" noChangeArrowheads="1"/>
            </p:cNvPicPr>
            <p:nvPr/>
          </p:nvPicPr>
          <p:blipFill>
            <a:blip r:embed="rId11" cstate="print"/>
            <a:srcRect/>
            <a:stretch>
              <a:fillRect/>
            </a:stretch>
          </p:blipFill>
          <p:spPr bwMode="auto">
            <a:xfrm>
              <a:off x="5221288" y="2363788"/>
              <a:ext cx="438150" cy="666750"/>
            </a:xfrm>
            <a:prstGeom prst="rect">
              <a:avLst/>
            </a:prstGeom>
            <a:noFill/>
            <a:ln w="9525">
              <a:noFill/>
              <a:miter lim="800000"/>
              <a:headEnd/>
              <a:tailEnd/>
            </a:ln>
          </p:spPr>
        </p:pic>
        <p:pic>
          <p:nvPicPr>
            <p:cNvPr id="15" name="Picture 32"/>
            <p:cNvPicPr>
              <a:picLocks noChangeAspect="1" noChangeArrowheads="1"/>
            </p:cNvPicPr>
            <p:nvPr/>
          </p:nvPicPr>
          <p:blipFill>
            <a:blip r:embed="rId12" cstate="print"/>
            <a:srcRect/>
            <a:stretch>
              <a:fillRect/>
            </a:stretch>
          </p:blipFill>
          <p:spPr bwMode="auto">
            <a:xfrm>
              <a:off x="5233988" y="3335338"/>
              <a:ext cx="477837" cy="630237"/>
            </a:xfrm>
            <a:prstGeom prst="rect">
              <a:avLst/>
            </a:prstGeom>
            <a:noFill/>
            <a:ln w="9525">
              <a:noFill/>
              <a:miter lim="800000"/>
              <a:headEnd/>
              <a:tailEnd/>
            </a:ln>
          </p:spPr>
        </p:pic>
        <p:pic>
          <p:nvPicPr>
            <p:cNvPr id="16" name="Picture 34"/>
            <p:cNvPicPr>
              <a:picLocks noChangeAspect="1" noChangeArrowheads="1"/>
            </p:cNvPicPr>
            <p:nvPr/>
          </p:nvPicPr>
          <p:blipFill>
            <a:blip r:embed="rId13" cstate="print"/>
            <a:srcRect/>
            <a:stretch>
              <a:fillRect/>
            </a:stretch>
          </p:blipFill>
          <p:spPr bwMode="auto">
            <a:xfrm>
              <a:off x="8193088" y="3475038"/>
              <a:ext cx="638175" cy="428625"/>
            </a:xfrm>
            <a:prstGeom prst="rect">
              <a:avLst/>
            </a:prstGeom>
            <a:noFill/>
            <a:ln w="9525">
              <a:noFill/>
              <a:miter lim="800000"/>
              <a:headEnd/>
              <a:tailEnd/>
            </a:ln>
          </p:spPr>
        </p:pic>
      </p:grpSp>
      <p:sp>
        <p:nvSpPr>
          <p:cNvPr id="18" name="Rectangle 17"/>
          <p:cNvSpPr/>
          <p:nvPr/>
        </p:nvSpPr>
        <p:spPr>
          <a:xfrm>
            <a:off x="1098651" y="5755673"/>
            <a:ext cx="7075715" cy="954107"/>
          </a:xfrm>
          <a:prstGeom prst="rect">
            <a:avLst/>
          </a:prstGeom>
        </p:spPr>
        <p:txBody>
          <a:bodyPr wrap="square">
            <a:spAutoFit/>
          </a:bodyPr>
          <a:lstStyle/>
          <a:p>
            <a:pPr marL="395288" indent="-395288">
              <a:tabLst>
                <a:tab pos="395288" algn="l"/>
              </a:tabLst>
            </a:pPr>
            <a:r>
              <a:rPr lang="en-US" sz="1400" dirty="0" smtClean="0"/>
              <a:t>[13]  </a:t>
            </a:r>
            <a:r>
              <a:rPr lang="en-US" sz="1400" dirty="0" smtClean="0"/>
              <a:t>Koch-</a:t>
            </a:r>
            <a:r>
              <a:rPr lang="en-US" sz="1400" dirty="0" err="1" smtClean="0"/>
              <a:t>Grünberg</a:t>
            </a:r>
            <a:r>
              <a:rPr lang="en-US" sz="1400" dirty="0" smtClean="0"/>
              <a:t>, T. 1907. </a:t>
            </a:r>
            <a:r>
              <a:rPr lang="en-US" sz="1400" i="1" dirty="0" err="1" smtClean="0"/>
              <a:t>Südamerikanische</a:t>
            </a:r>
            <a:r>
              <a:rPr lang="en-US" sz="1400" i="1" dirty="0" smtClean="0"/>
              <a:t> </a:t>
            </a:r>
            <a:r>
              <a:rPr lang="en-US" sz="1400" i="1" dirty="0" err="1" smtClean="0"/>
              <a:t>Felszeichnungen</a:t>
            </a:r>
            <a:r>
              <a:rPr lang="en-US" sz="1400" dirty="0" smtClean="0"/>
              <a:t> (South American petroglyphs), Berlin, E. </a:t>
            </a:r>
            <a:r>
              <a:rPr lang="en-US" sz="1400" dirty="0" err="1" smtClean="0"/>
              <a:t>Wasmuth</a:t>
            </a:r>
            <a:r>
              <a:rPr lang="en-US" sz="1400" dirty="0" smtClean="0"/>
              <a:t> A-G</a:t>
            </a:r>
            <a:r>
              <a:rPr lang="en-US" sz="1400" dirty="0" smtClean="0"/>
              <a:t>.</a:t>
            </a:r>
          </a:p>
          <a:p>
            <a:pPr marL="395288" indent="-395288">
              <a:tabLst>
                <a:tab pos="395288" algn="l"/>
              </a:tabLst>
            </a:pPr>
            <a:r>
              <a:rPr lang="en-US" sz="1400" dirty="0" smtClean="0"/>
              <a:t>[21] 	</a:t>
            </a:r>
            <a:r>
              <a:rPr lang="en-US" sz="1400" dirty="0" smtClean="0"/>
              <a:t> Smith, G. A. and Turner, W. G. 1975. </a:t>
            </a:r>
            <a:r>
              <a:rPr lang="en-US" sz="1400" i="1" dirty="0" smtClean="0"/>
              <a:t>Indian Rock Art of Southern California with Selected </a:t>
            </a:r>
            <a:r>
              <a:rPr lang="en-US" sz="1400" i="1" dirty="0" err="1" smtClean="0"/>
              <a:t>Petroglyph</a:t>
            </a:r>
            <a:r>
              <a:rPr lang="en-US" sz="1400" i="1" dirty="0" smtClean="0"/>
              <a:t> Catalog</a:t>
            </a:r>
            <a:r>
              <a:rPr lang="en-US" sz="1400" dirty="0" smtClean="0"/>
              <a:t>, San Bernardino County, Museum Association.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745067" y="180621"/>
            <a:ext cx="79360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575861">
                <a:ln>
                  <a:noFill/>
                </a:ln>
                <a:solidFill>
                  <a:schemeClr val="tx1"/>
                </a:solidFill>
                <a:effectLst/>
                <a:latin typeface="+mj-lt"/>
                <a:ea typeface="SimSun" pitchFamily="2" charset="-122"/>
                <a:cs typeface="Times New Roman" pitchFamily="18" charset="0"/>
              </a:rPr>
              <a:t>13</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The top two inter-book motifs discovered when linking a 1921 text, British Heraldry [4]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left</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with a 1909 text, English Heraldic Book-Stamps, Figured and Described [5]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center</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and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right</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a:t>
            </a:r>
            <a:endParaRPr kumimoji="0" lang="en-US" sz="2000" i="0" u="none" strike="noStrike" cap="none" normalizeH="0" baseline="0" dirty="0" smtClean="0">
              <a:ln>
                <a:noFill/>
              </a:ln>
              <a:solidFill>
                <a:schemeClr val="tx1"/>
              </a:solidFill>
              <a:effectLst/>
              <a:latin typeface="+mj-lt"/>
              <a:cs typeface="Arial" pitchFamily="34" charset="0"/>
            </a:endParaRPr>
          </a:p>
        </p:txBody>
      </p:sp>
      <p:grpSp>
        <p:nvGrpSpPr>
          <p:cNvPr id="5" name="Group 28"/>
          <p:cNvGrpSpPr>
            <a:grpSpLocks/>
          </p:cNvGrpSpPr>
          <p:nvPr/>
        </p:nvGrpSpPr>
        <p:grpSpPr bwMode="auto">
          <a:xfrm>
            <a:off x="169333" y="1377246"/>
            <a:ext cx="8647289" cy="4143022"/>
            <a:chOff x="2497494" y="178837"/>
            <a:chExt cx="3001433" cy="1524000"/>
          </a:xfrm>
        </p:grpSpPr>
        <p:pic>
          <p:nvPicPr>
            <p:cNvPr id="6" name="Picture 2"/>
            <p:cNvPicPr>
              <a:picLocks noChangeAspect="1" noChangeArrowheads="1"/>
            </p:cNvPicPr>
            <p:nvPr/>
          </p:nvPicPr>
          <p:blipFill>
            <a:blip r:embed="rId2" cstate="print"/>
            <a:srcRect/>
            <a:stretch>
              <a:fillRect/>
            </a:stretch>
          </p:blipFill>
          <p:spPr bwMode="auto">
            <a:xfrm>
              <a:off x="3523725" y="178837"/>
              <a:ext cx="938036" cy="1524000"/>
            </a:xfrm>
            <a:prstGeom prst="rect">
              <a:avLst/>
            </a:prstGeom>
            <a:noFill/>
            <a:ln w="9525">
              <a:noFill/>
              <a:miter lim="800000"/>
              <a:headEnd/>
              <a:tailEnd/>
            </a:ln>
          </p:spPr>
        </p:pic>
        <p:pic>
          <p:nvPicPr>
            <p:cNvPr id="7" name="Picture 1"/>
            <p:cNvPicPr>
              <a:picLocks noChangeAspect="1" noChangeArrowheads="1"/>
            </p:cNvPicPr>
            <p:nvPr/>
          </p:nvPicPr>
          <p:blipFill>
            <a:blip r:embed="rId3" cstate="print"/>
            <a:srcRect/>
            <a:stretch>
              <a:fillRect/>
            </a:stretch>
          </p:blipFill>
          <p:spPr bwMode="auto">
            <a:xfrm>
              <a:off x="2497494" y="178837"/>
              <a:ext cx="907697" cy="1524000"/>
            </a:xfrm>
            <a:prstGeom prst="rect">
              <a:avLst/>
            </a:prstGeom>
            <a:noFill/>
            <a:ln w="9525">
              <a:noFill/>
              <a:miter lim="800000"/>
              <a:headEnd/>
              <a:tailEnd/>
            </a:ln>
          </p:spPr>
        </p:pic>
        <p:sp>
          <p:nvSpPr>
            <p:cNvPr id="8" name="Rectangle 7"/>
            <p:cNvSpPr/>
            <p:nvPr/>
          </p:nvSpPr>
          <p:spPr>
            <a:xfrm>
              <a:off x="2849857" y="991637"/>
              <a:ext cx="253955" cy="119062"/>
            </a:xfrm>
            <a:prstGeom prst="rect">
              <a:avLst/>
            </a:prstGeom>
            <a:noFill/>
            <a:ln w="158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2"/>
            <p:cNvPicPr>
              <a:picLocks noChangeAspect="1" noChangeArrowheads="1"/>
            </p:cNvPicPr>
            <p:nvPr/>
          </p:nvPicPr>
          <p:blipFill>
            <a:blip r:embed="rId4" cstate="print"/>
            <a:srcRect/>
            <a:stretch>
              <a:fillRect/>
            </a:stretch>
          </p:blipFill>
          <p:spPr bwMode="auto">
            <a:xfrm>
              <a:off x="4563360" y="178837"/>
              <a:ext cx="935567" cy="1524000"/>
            </a:xfrm>
            <a:prstGeom prst="rect">
              <a:avLst/>
            </a:prstGeom>
            <a:noFill/>
            <a:ln w="9525">
              <a:noFill/>
              <a:miter lim="800000"/>
              <a:headEnd/>
              <a:tailEnd/>
            </a:ln>
          </p:spPr>
        </p:pic>
        <p:sp>
          <p:nvSpPr>
            <p:cNvPr id="10" name="Rectangle 9"/>
            <p:cNvSpPr/>
            <p:nvPr/>
          </p:nvSpPr>
          <p:spPr>
            <a:xfrm>
              <a:off x="5171960" y="334412"/>
              <a:ext cx="211101" cy="101600"/>
            </a:xfrm>
            <a:prstGeom prst="rect">
              <a:avLst/>
            </a:prstGeom>
            <a:no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4634" y="1423437"/>
              <a:ext cx="253955" cy="119062"/>
            </a:xfrm>
            <a:prstGeom prst="rect">
              <a:avLst/>
            </a:prstGeom>
            <a:no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05348" y="518562"/>
              <a:ext cx="253955" cy="117475"/>
            </a:xfrm>
            <a:prstGeom prst="rect">
              <a:avLst/>
            </a:prstGeom>
            <a:noFill/>
            <a:ln w="158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Rectangle 12"/>
          <p:cNvSpPr/>
          <p:nvPr/>
        </p:nvSpPr>
        <p:spPr>
          <a:xfrm>
            <a:off x="1121229" y="5755674"/>
            <a:ext cx="7075715" cy="738664"/>
          </a:xfrm>
          <a:prstGeom prst="rect">
            <a:avLst/>
          </a:prstGeom>
        </p:spPr>
        <p:txBody>
          <a:bodyPr wrap="square">
            <a:spAutoFit/>
          </a:bodyPr>
          <a:lstStyle/>
          <a:p>
            <a:pPr marL="395288" indent="-395288">
              <a:tabLst>
                <a:tab pos="395288" algn="l"/>
              </a:tabLst>
            </a:pPr>
            <a:r>
              <a:rPr lang="en-US" sz="1400" dirty="0" smtClean="0"/>
              <a:t>  [4]	Davenport</a:t>
            </a:r>
            <a:r>
              <a:rPr lang="en-US" sz="1400" dirty="0" smtClean="0"/>
              <a:t>, C. 1912. </a:t>
            </a:r>
            <a:r>
              <a:rPr lang="en-US" sz="1400" i="1" dirty="0" smtClean="0"/>
              <a:t>British Heraldry</a:t>
            </a:r>
            <a:r>
              <a:rPr lang="en-US" sz="1400" dirty="0" smtClean="0"/>
              <a:t>, Methuen</a:t>
            </a:r>
            <a:r>
              <a:rPr lang="en-US" sz="1400" dirty="0" smtClean="0"/>
              <a:t>.</a:t>
            </a:r>
          </a:p>
          <a:p>
            <a:pPr marL="395288" indent="-395288">
              <a:tabLst>
                <a:tab pos="395288" algn="l"/>
              </a:tabLst>
            </a:pPr>
            <a:r>
              <a:rPr lang="en-US" sz="1400" dirty="0" smtClean="0"/>
              <a:t>  [5] 	Davenport</a:t>
            </a:r>
            <a:r>
              <a:rPr lang="en-US" sz="1400" dirty="0" smtClean="0"/>
              <a:t>, C. 1909. </a:t>
            </a:r>
            <a:r>
              <a:rPr lang="en-US" sz="1400" i="1" dirty="0" smtClean="0"/>
              <a:t>English heraldic book-stamps, figured and described</a:t>
            </a:r>
            <a:r>
              <a:rPr lang="en-US" sz="1400" dirty="0" smtClean="0"/>
              <a:t>, London: Archibald Constable. ltd</a:t>
            </a:r>
            <a:r>
              <a:rPr lang="en-US" sz="1400" dirty="0" smtClean="0"/>
              <a:t>.</a:t>
            </a:r>
            <a:endParaRPr lang="en-US" sz="1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993422" y="383822"/>
            <a:ext cx="687585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581194">
                <a:ln>
                  <a:noFill/>
                </a:ln>
                <a:solidFill>
                  <a:schemeClr val="tx1"/>
                </a:solidFill>
                <a:effectLst/>
                <a:latin typeface="+mj-lt"/>
                <a:ea typeface="SimSun" pitchFamily="2" charset="-122"/>
                <a:cs typeface="Times New Roman" pitchFamily="18" charset="0"/>
              </a:rPr>
              <a:t>14</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A zoom-in of the motifs discovered in Figure 13.</a:t>
            </a:r>
            <a:endParaRPr kumimoji="0" lang="en-US" sz="2000" i="0" u="none" strike="noStrike" cap="none" normalizeH="0" baseline="0" dirty="0" smtClean="0">
              <a:ln>
                <a:noFill/>
              </a:ln>
              <a:solidFill>
                <a:schemeClr val="tx1"/>
              </a:solidFill>
              <a:effectLst/>
              <a:latin typeface="+mj-lt"/>
              <a:cs typeface="Arial" pitchFamily="34" charset="0"/>
            </a:endParaRPr>
          </a:p>
        </p:txBody>
      </p:sp>
      <p:pic>
        <p:nvPicPr>
          <p:cNvPr id="5" name="Picture 4"/>
          <p:cNvPicPr/>
          <p:nvPr/>
        </p:nvPicPr>
        <p:blipFill>
          <a:blip r:embed="rId2" cstate="print"/>
          <a:srcRect/>
          <a:stretch>
            <a:fillRect/>
          </a:stretch>
        </p:blipFill>
        <p:spPr bwMode="auto">
          <a:xfrm>
            <a:off x="1027288" y="1794935"/>
            <a:ext cx="7055555" cy="282222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844" y="251095"/>
            <a:ext cx="7168445" cy="1938992"/>
          </a:xfrm>
          <a:prstGeom prst="rect">
            <a:avLst/>
          </a:prstGeom>
        </p:spPr>
        <p:txBody>
          <a:bodyPr wrap="square">
            <a:spAutoFit/>
          </a:bodyPr>
          <a:lstStyle/>
          <a:p>
            <a:pPr algn="just"/>
            <a:r>
              <a:rPr lang="en-US" sz="2000" b="1" dirty="0" smtClean="0"/>
              <a:t>Figure 15. </a:t>
            </a:r>
            <a:r>
              <a:rPr lang="en-US" sz="2000" i="1" dirty="0" smtClean="0"/>
              <a:t>left</a:t>
            </a:r>
            <a:r>
              <a:rPr lang="en-US" sz="2000" dirty="0" smtClean="0"/>
              <a:t>) The 14-segment template used to create characters. We can turn on/off each segment independently to generate a vast alphabet. </a:t>
            </a:r>
            <a:r>
              <a:rPr lang="en-US" sz="2000" i="1" dirty="0" smtClean="0"/>
              <a:t>middle</a:t>
            </a:r>
            <a:r>
              <a:rPr lang="en-US" sz="2000" dirty="0" smtClean="0"/>
              <a:t>) An example of a page which is generated from the process. </a:t>
            </a:r>
            <a:r>
              <a:rPr lang="en-US" sz="2000" i="1" dirty="0" smtClean="0"/>
              <a:t>right</a:t>
            </a:r>
            <a:r>
              <a:rPr lang="en-US" sz="2000" dirty="0" smtClean="0"/>
              <a:t>) A page of the book after adding polynomial distortion (</a:t>
            </a:r>
            <a:r>
              <a:rPr lang="en-US" sz="2000" i="1" dirty="0" smtClean="0"/>
              <a:t>top half</a:t>
            </a:r>
            <a:r>
              <a:rPr lang="en-US" sz="2000" dirty="0" smtClean="0"/>
              <a:t>), and Gaussian noise with mean 0 and variance 0.10 (</a:t>
            </a:r>
            <a:r>
              <a:rPr lang="en-US" sz="2000" i="1" dirty="0" smtClean="0"/>
              <a:t>bottom half</a:t>
            </a:r>
            <a:r>
              <a:rPr lang="en-US" sz="2000" dirty="0" smtClean="0"/>
              <a:t>).</a:t>
            </a:r>
            <a:endParaRPr lang="en-US" sz="2000" dirty="0"/>
          </a:p>
        </p:txBody>
      </p:sp>
      <p:grpSp>
        <p:nvGrpSpPr>
          <p:cNvPr id="6" name="Group 17"/>
          <p:cNvGrpSpPr/>
          <p:nvPr/>
        </p:nvGrpSpPr>
        <p:grpSpPr>
          <a:xfrm>
            <a:off x="577497" y="2630311"/>
            <a:ext cx="7584369" cy="3887963"/>
            <a:chOff x="733425" y="4429125"/>
            <a:chExt cx="2943225" cy="1581149"/>
          </a:xfrm>
        </p:grpSpPr>
        <p:pic>
          <p:nvPicPr>
            <p:cNvPr id="7" name="Picture 6" descr="14-segment clean.png"/>
            <p:cNvPicPr>
              <a:picLocks noChangeAspect="1"/>
            </p:cNvPicPr>
            <p:nvPr/>
          </p:nvPicPr>
          <p:blipFill>
            <a:blip r:embed="rId2" cstate="print"/>
            <a:stretch>
              <a:fillRect/>
            </a:stretch>
          </p:blipFill>
          <p:spPr>
            <a:xfrm>
              <a:off x="733714" y="4500960"/>
              <a:ext cx="409728" cy="566340"/>
            </a:xfrm>
            <a:prstGeom prst="rect">
              <a:avLst/>
            </a:prstGeom>
          </p:spPr>
        </p:pic>
        <p:pic>
          <p:nvPicPr>
            <p:cNvPr id="8" name="Picture 7" descr="14-segment clean - A.PNG"/>
            <p:cNvPicPr>
              <a:picLocks noChangeAspect="1"/>
            </p:cNvPicPr>
            <p:nvPr/>
          </p:nvPicPr>
          <p:blipFill>
            <a:blip r:embed="rId3" cstate="print"/>
            <a:stretch>
              <a:fillRect/>
            </a:stretch>
          </p:blipFill>
          <p:spPr>
            <a:xfrm>
              <a:off x="733425" y="5272087"/>
              <a:ext cx="400050" cy="552961"/>
            </a:xfrm>
            <a:prstGeom prst="rect">
              <a:avLst/>
            </a:prstGeom>
          </p:spPr>
        </p:pic>
        <p:pic>
          <p:nvPicPr>
            <p:cNvPr id="9" name="Picture 11"/>
            <p:cNvPicPr>
              <a:picLocks noChangeAspect="1" noChangeArrowheads="1"/>
            </p:cNvPicPr>
            <p:nvPr/>
          </p:nvPicPr>
          <p:blipFill>
            <a:blip r:embed="rId4" cstate="print"/>
            <a:srcRect/>
            <a:stretch>
              <a:fillRect/>
            </a:stretch>
          </p:blipFill>
          <p:spPr bwMode="auto">
            <a:xfrm>
              <a:off x="2467320" y="4441489"/>
              <a:ext cx="1209330" cy="1557576"/>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1155655" y="4429125"/>
              <a:ext cx="1228547" cy="1581149"/>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654755" y="293511"/>
            <a:ext cx="78683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540773">
                <a:ln>
                  <a:noFill/>
                </a:ln>
                <a:solidFill>
                  <a:schemeClr val="tx1"/>
                </a:solidFill>
                <a:effectLst/>
                <a:latin typeface="+mj-lt"/>
                <a:ea typeface="SimSun" pitchFamily="2" charset="-122"/>
                <a:cs typeface="Times New Roman" pitchFamily="18" charset="0"/>
              </a:rPr>
              <a:t>16</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Time to discover motifs in books of increasing size. Our algorithm can find a motif in 512 pages in 5.5 minutes and 2048 pages in 33 minutes. (</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inset</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As a sanity check we confirmed that the discovered motifs are plausible, as here (noise removed for clarity).</a:t>
            </a:r>
            <a:endParaRPr kumimoji="0" lang="en-US" sz="2000" i="0" u="none" strike="noStrike" cap="none" normalizeH="0" baseline="0" dirty="0" smtClean="0">
              <a:ln>
                <a:noFill/>
              </a:ln>
              <a:solidFill>
                <a:schemeClr val="tx1"/>
              </a:solidFill>
              <a:effectLst/>
              <a:latin typeface="+mj-lt"/>
              <a:cs typeface="Arial" pitchFamily="34" charset="0"/>
            </a:endParaRPr>
          </a:p>
        </p:txBody>
      </p:sp>
      <p:pic>
        <p:nvPicPr>
          <p:cNvPr id="5" name="Picture 4"/>
          <p:cNvPicPr/>
          <p:nvPr/>
        </p:nvPicPr>
        <p:blipFill>
          <a:blip r:embed="rId3" cstate="print"/>
          <a:srcRect/>
          <a:stretch>
            <a:fillRect/>
          </a:stretch>
        </p:blipFill>
        <p:spPr bwMode="auto">
          <a:xfrm>
            <a:off x="293512" y="2032000"/>
            <a:ext cx="8376356" cy="412044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846668" y="643467"/>
            <a:ext cx="72587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541499">
                <a:ln>
                  <a:noFill/>
                </a:ln>
                <a:solidFill>
                  <a:schemeClr val="tx1"/>
                </a:solidFill>
                <a:effectLst/>
                <a:latin typeface="+mj-lt"/>
                <a:ea typeface="SimSun" pitchFamily="2" charset="-122"/>
                <a:cs typeface="Times New Roman" pitchFamily="18" charset="0"/>
              </a:rPr>
              <a:t>17</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Effect of Gaussian noise. Our algorithm can handle significant amounts of noise. An example of a page containing noise at </a:t>
            </a:r>
            <a:r>
              <a:rPr kumimoji="0" lang="en-US" sz="2000" i="0" u="none" strike="noStrike" cap="none" normalizeH="0" baseline="0" dirty="0" err="1" smtClean="0">
                <a:ln>
                  <a:noFill/>
                </a:ln>
                <a:solidFill>
                  <a:schemeClr val="tx1"/>
                </a:solidFill>
                <a:effectLst/>
                <a:latin typeface="+mj-lt"/>
                <a:ea typeface="SimSun" pitchFamily="2" charset="-122"/>
                <a:cs typeface="Times New Roman" pitchFamily="18" charset="0"/>
              </a:rPr>
              <a:t>var</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=0.10 is shown in Figure 15.</a:t>
            </a:r>
            <a:r>
              <a:rPr kumimoji="0" lang="en-US" sz="2000" i="1" u="none" strike="noStrike" cap="none" normalizeH="0" baseline="0" dirty="0" smtClean="0">
                <a:ln>
                  <a:noFill/>
                </a:ln>
                <a:solidFill>
                  <a:schemeClr val="tx1"/>
                </a:solidFill>
                <a:effectLst/>
                <a:latin typeface="+mj-lt"/>
                <a:ea typeface="SimSun" pitchFamily="2" charset="-122"/>
                <a:cs typeface="Times New Roman" pitchFamily="18" charset="0"/>
              </a:rPr>
              <a:t>right.</a:t>
            </a:r>
            <a:endParaRPr kumimoji="0" lang="en-US" sz="2000" i="0" u="none" strike="noStrike" cap="none" normalizeH="0" baseline="0" dirty="0" smtClean="0">
              <a:ln>
                <a:noFill/>
              </a:ln>
              <a:solidFill>
                <a:schemeClr val="tx1"/>
              </a:solidFill>
              <a:effectLst/>
              <a:latin typeface="+mj-lt"/>
              <a:cs typeface="Arial" pitchFamily="34" charset="0"/>
            </a:endParaRPr>
          </a:p>
        </p:txBody>
      </p:sp>
      <p:pic>
        <p:nvPicPr>
          <p:cNvPr id="5" name="Picture 4"/>
          <p:cNvPicPr/>
          <p:nvPr/>
        </p:nvPicPr>
        <p:blipFill>
          <a:blip r:embed="rId2" cstate="print"/>
          <a:srcRect/>
          <a:stretch>
            <a:fillRect/>
          </a:stretch>
        </p:blipFill>
        <p:spPr bwMode="auto">
          <a:xfrm>
            <a:off x="392606" y="2302934"/>
            <a:ext cx="8164372" cy="342053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045" y="466427"/>
            <a:ext cx="7253109" cy="1015663"/>
          </a:xfrm>
          <a:prstGeom prst="rect">
            <a:avLst/>
          </a:prstGeom>
        </p:spPr>
        <p:txBody>
          <a:bodyPr wrap="square">
            <a:spAutoFit/>
          </a:bodyPr>
          <a:lstStyle/>
          <a:p>
            <a:pPr algn="just"/>
            <a:r>
              <a:rPr lang="en-US" sz="2000" b="1" dirty="0" smtClean="0"/>
              <a:t>Figure 18. </a:t>
            </a:r>
            <a:r>
              <a:rPr lang="en-US" sz="2000" dirty="0" smtClean="0"/>
              <a:t>The total execution time of three search algorithms: an exact motif search, an exact motif search on just the potential windows, and our algorithm </a:t>
            </a:r>
            <a:r>
              <a:rPr lang="en-US" sz="2000" i="1" dirty="0" err="1" smtClean="0"/>
              <a:t>ApproxMotif</a:t>
            </a:r>
            <a:r>
              <a:rPr lang="en-US" sz="2000" dirty="0" smtClean="0"/>
              <a:t>.</a:t>
            </a:r>
            <a:endParaRPr lang="en-US" sz="2000" dirty="0"/>
          </a:p>
        </p:txBody>
      </p:sp>
      <p:sp>
        <p:nvSpPr>
          <p:cNvPr id="64513" name="Rectangle 1"/>
          <p:cNvSpPr>
            <a:spLocks noChangeArrowheads="1"/>
          </p:cNvSpPr>
          <p:nvPr/>
        </p:nvSpPr>
        <p:spPr bwMode="auto">
          <a:xfrm>
            <a:off x="1205795" y="4659491"/>
            <a:ext cx="6976533"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0350" marR="0" lvl="0" indent="-260350" algn="l" defTabSz="914400" rtl="0" eaLnBrk="1" fontAlgn="base" latinLnBrk="0" hangingPunct="1">
              <a:lnSpc>
                <a:spcPct val="100000"/>
              </a:lnSpc>
              <a:spcBef>
                <a:spcPct val="0"/>
              </a:spcBef>
              <a:spcAft>
                <a:spcPct val="0"/>
              </a:spcAft>
              <a:buClrTx/>
              <a:buSzTx/>
              <a:buFontTx/>
              <a:buNone/>
              <a:tabLst>
                <a:tab pos="400050" algn="l"/>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We compared the running times of:</a:t>
            </a:r>
            <a:endParaRPr kumimoji="0" lang="en-US" b="0" i="0" u="none" strike="noStrike" cap="none" normalizeH="0" baseline="0" dirty="0" smtClean="0">
              <a:ln>
                <a:noFill/>
              </a:ln>
              <a:solidFill>
                <a:schemeClr val="tx1"/>
              </a:solidFill>
              <a:effectLst/>
              <a:latin typeface="+mj-lt"/>
              <a:cs typeface="Arial" pitchFamily="34" charset="0"/>
            </a:endParaRPr>
          </a:p>
          <a:p>
            <a:pPr marL="463550" lvl="1" indent="-238125">
              <a:tabLst>
                <a:tab pos="282575" algn="l"/>
              </a:tabLst>
            </a:pPr>
            <a:r>
              <a:rPr lang="en-US" dirty="0" smtClean="0">
                <a:latin typeface="+mj-lt"/>
                <a:ea typeface="SimSun" pitchFamily="2" charset="-122"/>
                <a:cs typeface="Times New Roman" pitchFamily="18" charset="0"/>
              </a:rPr>
              <a:t>1. </a:t>
            </a: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Exact motif search over the entire document by applying best known motif discovery technique in [27]</a:t>
            </a:r>
            <a:endParaRPr kumimoji="0" lang="en-US" b="0" i="0" u="none" strike="noStrike" cap="none" normalizeH="0" baseline="0" dirty="0" smtClean="0">
              <a:ln>
                <a:noFill/>
              </a:ln>
              <a:solidFill>
                <a:schemeClr val="tx1"/>
              </a:solidFill>
              <a:effectLst/>
              <a:latin typeface="+mj-lt"/>
              <a:cs typeface="Arial" pitchFamily="34" charset="0"/>
            </a:endParaRPr>
          </a:p>
          <a:p>
            <a:pPr marL="463550" lvl="1" indent="-238125">
              <a:tabLst>
                <a:tab pos="282575" algn="l"/>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2. Exact motif search over just the potential windows </a:t>
            </a:r>
            <a:endParaRPr kumimoji="0" lang="en-US" b="0" i="0" u="none" strike="noStrike" cap="none" normalizeH="0" baseline="0" dirty="0" smtClean="0">
              <a:ln>
                <a:noFill/>
              </a:ln>
              <a:solidFill>
                <a:schemeClr val="tx1"/>
              </a:solidFill>
              <a:effectLst/>
              <a:latin typeface="+mj-lt"/>
              <a:cs typeface="Arial" pitchFamily="34" charset="0"/>
            </a:endParaRPr>
          </a:p>
          <a:p>
            <a:pPr marL="463550" lvl="1" indent="-238125">
              <a:tabLst>
                <a:tab pos="282575" algn="l"/>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3. Our proposed algorithm, </a:t>
            </a:r>
            <a:r>
              <a:rPr kumimoji="0" lang="en-US" b="0" i="1" u="none" strike="noStrike" cap="none" normalizeH="0" baseline="0" dirty="0" err="1" smtClean="0">
                <a:ln>
                  <a:noFill/>
                </a:ln>
                <a:solidFill>
                  <a:schemeClr val="tx1"/>
                </a:solidFill>
                <a:effectLst/>
                <a:latin typeface="+mj-lt"/>
                <a:ea typeface="SimSun" pitchFamily="2" charset="-122"/>
                <a:cs typeface="Times New Roman" pitchFamily="18" charset="0"/>
              </a:rPr>
              <a:t>ApproxMotif</a:t>
            </a:r>
            <a:endParaRPr kumimoji="0" lang="en-US" b="0" i="0" u="none" strike="noStrike" cap="none" normalizeH="0" baseline="0" dirty="0" smtClean="0">
              <a:ln>
                <a:noFill/>
              </a:ln>
              <a:solidFill>
                <a:schemeClr val="tx1"/>
              </a:solidFill>
              <a:effectLst/>
              <a:latin typeface="+mj-lt"/>
              <a:cs typeface="Arial" pitchFamily="34" charset="0"/>
            </a:endParaRPr>
          </a:p>
        </p:txBody>
      </p:sp>
      <p:grpSp>
        <p:nvGrpSpPr>
          <p:cNvPr id="6" name="Group 706"/>
          <p:cNvGrpSpPr/>
          <p:nvPr/>
        </p:nvGrpSpPr>
        <p:grpSpPr>
          <a:xfrm>
            <a:off x="495417" y="1657350"/>
            <a:ext cx="7972308" cy="3014847"/>
            <a:chOff x="862245" y="1338985"/>
            <a:chExt cx="2783522" cy="1154270"/>
          </a:xfrm>
        </p:grpSpPr>
        <p:sp>
          <p:nvSpPr>
            <p:cNvPr id="7" name="Line 448"/>
            <p:cNvSpPr>
              <a:spLocks noChangeShapeType="1"/>
            </p:cNvSpPr>
            <p:nvPr/>
          </p:nvSpPr>
          <p:spPr bwMode="auto">
            <a:xfrm>
              <a:off x="1151804" y="2337522"/>
              <a:ext cx="2493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 name="Line 450"/>
            <p:cNvSpPr>
              <a:spLocks noChangeShapeType="1"/>
            </p:cNvSpPr>
            <p:nvPr/>
          </p:nvSpPr>
          <p:spPr bwMode="auto">
            <a:xfrm flipV="1">
              <a:off x="1094654" y="1338985"/>
              <a:ext cx="1588" cy="935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 name="Line 453"/>
            <p:cNvSpPr>
              <a:spLocks noChangeShapeType="1"/>
            </p:cNvSpPr>
            <p:nvPr/>
          </p:nvSpPr>
          <p:spPr bwMode="auto">
            <a:xfrm flipV="1">
              <a:off x="1153391"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 name="Line 456"/>
            <p:cNvSpPr>
              <a:spLocks noChangeShapeType="1"/>
            </p:cNvSpPr>
            <p:nvPr/>
          </p:nvSpPr>
          <p:spPr bwMode="auto">
            <a:xfrm flipV="1">
              <a:off x="1424854"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 name="Line 459"/>
            <p:cNvSpPr>
              <a:spLocks noChangeShapeType="1"/>
            </p:cNvSpPr>
            <p:nvPr/>
          </p:nvSpPr>
          <p:spPr bwMode="auto">
            <a:xfrm flipV="1">
              <a:off x="1689966"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 name="Line 462"/>
            <p:cNvSpPr>
              <a:spLocks noChangeShapeType="1"/>
            </p:cNvSpPr>
            <p:nvPr/>
          </p:nvSpPr>
          <p:spPr bwMode="auto">
            <a:xfrm flipV="1">
              <a:off x="1961429"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 name="Line 465"/>
            <p:cNvSpPr>
              <a:spLocks noChangeShapeType="1"/>
            </p:cNvSpPr>
            <p:nvPr/>
          </p:nvSpPr>
          <p:spPr bwMode="auto">
            <a:xfrm flipV="1">
              <a:off x="2232891"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 name="Line 468"/>
            <p:cNvSpPr>
              <a:spLocks noChangeShapeType="1"/>
            </p:cNvSpPr>
            <p:nvPr/>
          </p:nvSpPr>
          <p:spPr bwMode="auto">
            <a:xfrm flipV="1">
              <a:off x="2504354"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 name="Line 471"/>
            <p:cNvSpPr>
              <a:spLocks noChangeShapeType="1"/>
            </p:cNvSpPr>
            <p:nvPr/>
          </p:nvSpPr>
          <p:spPr bwMode="auto">
            <a:xfrm flipV="1">
              <a:off x="2774229"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 name="Line 474"/>
            <p:cNvSpPr>
              <a:spLocks noChangeShapeType="1"/>
            </p:cNvSpPr>
            <p:nvPr/>
          </p:nvSpPr>
          <p:spPr bwMode="auto">
            <a:xfrm flipV="1">
              <a:off x="3045691"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 name="Line 477"/>
            <p:cNvSpPr>
              <a:spLocks noChangeShapeType="1"/>
            </p:cNvSpPr>
            <p:nvPr/>
          </p:nvSpPr>
          <p:spPr bwMode="auto">
            <a:xfrm flipV="1">
              <a:off x="3317154"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 name="Line 480"/>
            <p:cNvSpPr>
              <a:spLocks noChangeShapeType="1"/>
            </p:cNvSpPr>
            <p:nvPr/>
          </p:nvSpPr>
          <p:spPr bwMode="auto">
            <a:xfrm flipV="1">
              <a:off x="3588616" y="230894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 name="Line 483"/>
            <p:cNvSpPr>
              <a:spLocks noChangeShapeType="1"/>
            </p:cNvSpPr>
            <p:nvPr/>
          </p:nvSpPr>
          <p:spPr bwMode="auto">
            <a:xfrm>
              <a:off x="1094654" y="2274022"/>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0" name="Rectangle 485"/>
            <p:cNvSpPr>
              <a:spLocks noChangeArrowheads="1"/>
            </p:cNvSpPr>
            <p:nvPr/>
          </p:nvSpPr>
          <p:spPr bwMode="auto">
            <a:xfrm>
              <a:off x="1047029" y="2235921"/>
              <a:ext cx="27414"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0</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486"/>
            <p:cNvSpPr>
              <a:spLocks noChangeShapeType="1"/>
            </p:cNvSpPr>
            <p:nvPr/>
          </p:nvSpPr>
          <p:spPr bwMode="auto">
            <a:xfrm>
              <a:off x="1094654" y="2129560"/>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2" name="Rectangle 488"/>
            <p:cNvSpPr>
              <a:spLocks noChangeArrowheads="1"/>
            </p:cNvSpPr>
            <p:nvPr/>
          </p:nvSpPr>
          <p:spPr bwMode="auto">
            <a:xfrm>
              <a:off x="993054" y="2089871"/>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0.5</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489"/>
            <p:cNvSpPr>
              <a:spLocks noChangeShapeType="1"/>
            </p:cNvSpPr>
            <p:nvPr/>
          </p:nvSpPr>
          <p:spPr bwMode="auto">
            <a:xfrm>
              <a:off x="1094654" y="1983510"/>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4" name="Rectangle 491"/>
            <p:cNvSpPr>
              <a:spLocks noChangeArrowheads="1"/>
            </p:cNvSpPr>
            <p:nvPr/>
          </p:nvSpPr>
          <p:spPr bwMode="auto">
            <a:xfrm>
              <a:off x="989879" y="1945409"/>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Line 492"/>
            <p:cNvSpPr>
              <a:spLocks noChangeShapeType="1"/>
            </p:cNvSpPr>
            <p:nvPr/>
          </p:nvSpPr>
          <p:spPr bwMode="auto">
            <a:xfrm>
              <a:off x="1094654" y="1839047"/>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6" name="Rectangle 494"/>
            <p:cNvSpPr>
              <a:spLocks noChangeArrowheads="1"/>
            </p:cNvSpPr>
            <p:nvPr/>
          </p:nvSpPr>
          <p:spPr bwMode="auto">
            <a:xfrm>
              <a:off x="993054" y="1799359"/>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1.5</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495"/>
            <p:cNvSpPr>
              <a:spLocks noChangeShapeType="1"/>
            </p:cNvSpPr>
            <p:nvPr/>
          </p:nvSpPr>
          <p:spPr bwMode="auto">
            <a:xfrm>
              <a:off x="1094654" y="1692997"/>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8" name="Rectangle 497"/>
            <p:cNvSpPr>
              <a:spLocks noChangeArrowheads="1"/>
            </p:cNvSpPr>
            <p:nvPr/>
          </p:nvSpPr>
          <p:spPr bwMode="auto">
            <a:xfrm>
              <a:off x="989879" y="1654896"/>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2.0</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498"/>
            <p:cNvSpPr>
              <a:spLocks noChangeShapeType="1"/>
            </p:cNvSpPr>
            <p:nvPr/>
          </p:nvSpPr>
          <p:spPr bwMode="auto">
            <a:xfrm>
              <a:off x="1094654" y="1548535"/>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0" name="Rectangle 500"/>
            <p:cNvSpPr>
              <a:spLocks noChangeArrowheads="1"/>
            </p:cNvSpPr>
            <p:nvPr/>
          </p:nvSpPr>
          <p:spPr bwMode="auto">
            <a:xfrm>
              <a:off x="993054" y="1508846"/>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2.5</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501"/>
            <p:cNvSpPr>
              <a:spLocks noChangeShapeType="1"/>
            </p:cNvSpPr>
            <p:nvPr/>
          </p:nvSpPr>
          <p:spPr bwMode="auto">
            <a:xfrm>
              <a:off x="1094654" y="1402485"/>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2" name="Rectangle 503"/>
            <p:cNvSpPr>
              <a:spLocks noChangeArrowheads="1"/>
            </p:cNvSpPr>
            <p:nvPr/>
          </p:nvSpPr>
          <p:spPr bwMode="auto">
            <a:xfrm>
              <a:off x="983529" y="1364384"/>
              <a:ext cx="68242"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3.0</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504"/>
            <p:cNvSpPr>
              <a:spLocks noChangeArrowheads="1"/>
            </p:cNvSpPr>
            <p:nvPr/>
          </p:nvSpPr>
          <p:spPr bwMode="auto">
            <a:xfrm>
              <a:off x="1120054" y="1424709"/>
              <a:ext cx="92739"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x 10</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505"/>
            <p:cNvSpPr>
              <a:spLocks noChangeArrowheads="1"/>
            </p:cNvSpPr>
            <p:nvPr/>
          </p:nvSpPr>
          <p:spPr bwMode="auto">
            <a:xfrm>
              <a:off x="1247054" y="1400896"/>
              <a:ext cx="25664" cy="650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4</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Freeform 510"/>
            <p:cNvSpPr>
              <a:spLocks/>
            </p:cNvSpPr>
            <p:nvPr/>
          </p:nvSpPr>
          <p:spPr bwMode="auto">
            <a:xfrm>
              <a:off x="1153391" y="1553297"/>
              <a:ext cx="2435225" cy="720725"/>
            </a:xfrm>
            <a:custGeom>
              <a:avLst/>
              <a:gdLst/>
              <a:ahLst/>
              <a:cxnLst>
                <a:cxn ang="0">
                  <a:pos x="0" y="454"/>
                </a:cxn>
                <a:cxn ang="0">
                  <a:pos x="171" y="454"/>
                </a:cxn>
                <a:cxn ang="0">
                  <a:pos x="338" y="454"/>
                </a:cxn>
                <a:cxn ang="0">
                  <a:pos x="509" y="454"/>
                </a:cxn>
                <a:cxn ang="0">
                  <a:pos x="680" y="454"/>
                </a:cxn>
                <a:cxn ang="0">
                  <a:pos x="851" y="451"/>
                </a:cxn>
                <a:cxn ang="0">
                  <a:pos x="1021" y="442"/>
                </a:cxn>
                <a:cxn ang="0">
                  <a:pos x="1192" y="412"/>
                </a:cxn>
                <a:cxn ang="0">
                  <a:pos x="1363" y="320"/>
                </a:cxn>
                <a:cxn ang="0">
                  <a:pos x="1534" y="0"/>
                </a:cxn>
              </a:cxnLst>
              <a:rect l="0" t="0" r="r" b="b"/>
              <a:pathLst>
                <a:path w="1534" h="454">
                  <a:moveTo>
                    <a:pt x="0" y="454"/>
                  </a:moveTo>
                  <a:lnTo>
                    <a:pt x="171" y="454"/>
                  </a:lnTo>
                  <a:lnTo>
                    <a:pt x="338" y="454"/>
                  </a:lnTo>
                  <a:lnTo>
                    <a:pt x="509" y="454"/>
                  </a:lnTo>
                  <a:lnTo>
                    <a:pt x="680" y="454"/>
                  </a:lnTo>
                  <a:lnTo>
                    <a:pt x="851" y="451"/>
                  </a:lnTo>
                  <a:lnTo>
                    <a:pt x="1021" y="442"/>
                  </a:lnTo>
                  <a:lnTo>
                    <a:pt x="1192" y="412"/>
                  </a:lnTo>
                  <a:lnTo>
                    <a:pt x="1363" y="320"/>
                  </a:lnTo>
                  <a:lnTo>
                    <a:pt x="1534" y="0"/>
                  </a:lnTo>
                </a:path>
              </a:pathLst>
            </a:custGeom>
            <a:noFill/>
            <a:ln w="19050">
              <a:solidFill>
                <a:schemeClr val="tx1"/>
              </a:solidFill>
              <a:prstDash val="sys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6" name="Freeform 511"/>
            <p:cNvSpPr>
              <a:spLocks/>
            </p:cNvSpPr>
            <p:nvPr/>
          </p:nvSpPr>
          <p:spPr bwMode="auto">
            <a:xfrm>
              <a:off x="1153391" y="2269260"/>
              <a:ext cx="2435225" cy="4763"/>
            </a:xfrm>
            <a:custGeom>
              <a:avLst/>
              <a:gdLst/>
              <a:ahLst/>
              <a:cxnLst>
                <a:cxn ang="0">
                  <a:pos x="0" y="3"/>
                </a:cxn>
                <a:cxn ang="0">
                  <a:pos x="171" y="3"/>
                </a:cxn>
                <a:cxn ang="0">
                  <a:pos x="338" y="3"/>
                </a:cxn>
                <a:cxn ang="0">
                  <a:pos x="509" y="3"/>
                </a:cxn>
                <a:cxn ang="0">
                  <a:pos x="680" y="3"/>
                </a:cxn>
                <a:cxn ang="0">
                  <a:pos x="851" y="3"/>
                </a:cxn>
                <a:cxn ang="0">
                  <a:pos x="1021" y="3"/>
                </a:cxn>
                <a:cxn ang="0">
                  <a:pos x="1192" y="3"/>
                </a:cxn>
                <a:cxn ang="0">
                  <a:pos x="1363" y="3"/>
                </a:cxn>
                <a:cxn ang="0">
                  <a:pos x="1534" y="0"/>
                </a:cxn>
              </a:cxnLst>
              <a:rect l="0" t="0" r="r" b="b"/>
              <a:pathLst>
                <a:path w="1534" h="3">
                  <a:moveTo>
                    <a:pt x="0" y="3"/>
                  </a:moveTo>
                  <a:lnTo>
                    <a:pt x="171" y="3"/>
                  </a:lnTo>
                  <a:lnTo>
                    <a:pt x="338" y="3"/>
                  </a:lnTo>
                  <a:lnTo>
                    <a:pt x="509" y="3"/>
                  </a:lnTo>
                  <a:lnTo>
                    <a:pt x="680" y="3"/>
                  </a:lnTo>
                  <a:lnTo>
                    <a:pt x="851" y="3"/>
                  </a:lnTo>
                  <a:lnTo>
                    <a:pt x="1021" y="3"/>
                  </a:lnTo>
                  <a:lnTo>
                    <a:pt x="1192" y="3"/>
                  </a:lnTo>
                  <a:lnTo>
                    <a:pt x="1363" y="3"/>
                  </a:lnTo>
                  <a:lnTo>
                    <a:pt x="1534"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7" name="Freeform 512"/>
            <p:cNvSpPr>
              <a:spLocks/>
            </p:cNvSpPr>
            <p:nvPr/>
          </p:nvSpPr>
          <p:spPr bwMode="auto">
            <a:xfrm>
              <a:off x="1153391" y="1402485"/>
              <a:ext cx="623888" cy="823913"/>
            </a:xfrm>
            <a:custGeom>
              <a:avLst/>
              <a:gdLst/>
              <a:ahLst/>
              <a:cxnLst>
                <a:cxn ang="0">
                  <a:pos x="0" y="519"/>
                </a:cxn>
                <a:cxn ang="0">
                  <a:pos x="171" y="467"/>
                </a:cxn>
                <a:cxn ang="0">
                  <a:pos x="338" y="256"/>
                </a:cxn>
                <a:cxn ang="0">
                  <a:pos x="393" y="0"/>
                </a:cxn>
              </a:cxnLst>
              <a:rect l="0" t="0" r="r" b="b"/>
              <a:pathLst>
                <a:path w="393" h="519">
                  <a:moveTo>
                    <a:pt x="0" y="519"/>
                  </a:moveTo>
                  <a:lnTo>
                    <a:pt x="171" y="467"/>
                  </a:lnTo>
                  <a:lnTo>
                    <a:pt x="338" y="256"/>
                  </a:lnTo>
                  <a:lnTo>
                    <a:pt x="393" y="0"/>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8" name="Rectangle 513"/>
            <p:cNvSpPr>
              <a:spLocks noChangeArrowheads="1"/>
            </p:cNvSpPr>
            <p:nvPr/>
          </p:nvSpPr>
          <p:spPr bwMode="auto">
            <a:xfrm rot="16200000">
              <a:off x="613032" y="1896828"/>
              <a:ext cx="560019" cy="615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Execution Time (sec)</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514"/>
            <p:cNvSpPr>
              <a:spLocks noChangeArrowheads="1"/>
            </p:cNvSpPr>
            <p:nvPr/>
          </p:nvSpPr>
          <p:spPr bwMode="auto">
            <a:xfrm>
              <a:off x="2085254" y="2421659"/>
              <a:ext cx="398952" cy="715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Number of Pages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515"/>
            <p:cNvSpPr>
              <a:spLocks noChangeArrowheads="1"/>
            </p:cNvSpPr>
            <p:nvPr/>
          </p:nvSpPr>
          <p:spPr bwMode="auto">
            <a:xfrm>
              <a:off x="1085129" y="2304183"/>
              <a:ext cx="13415"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518"/>
            <p:cNvSpPr>
              <a:spLocks noChangeArrowheads="1"/>
            </p:cNvSpPr>
            <p:nvPr/>
          </p:nvSpPr>
          <p:spPr bwMode="auto">
            <a:xfrm>
              <a:off x="1980479" y="1485035"/>
              <a:ext cx="1192213" cy="29051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4000"/>
            </a:p>
          </p:txBody>
        </p:sp>
        <p:sp>
          <p:nvSpPr>
            <p:cNvPr id="42" name="Rectangle 529"/>
            <p:cNvSpPr>
              <a:spLocks noChangeArrowheads="1"/>
            </p:cNvSpPr>
            <p:nvPr/>
          </p:nvSpPr>
          <p:spPr bwMode="auto">
            <a:xfrm>
              <a:off x="1731240" y="1700933"/>
              <a:ext cx="646255" cy="715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70C0"/>
                  </a:solidFill>
                  <a:effectLst/>
                  <a:latin typeface="Helvetica" charset="0"/>
                  <a:cs typeface="Arial" pitchFamily="34" charset="0"/>
                </a:rPr>
                <a:t>Exact </a:t>
              </a:r>
              <a:r>
                <a:rPr lang="en-US" sz="1100" b="1" dirty="0" smtClean="0">
                  <a:solidFill>
                    <a:srgbClr val="0070C0"/>
                  </a:solidFill>
                  <a:latin typeface="Helvetica" charset="0"/>
                  <a:cs typeface="Arial" pitchFamily="34" charset="0"/>
                </a:rPr>
                <a:t>search(a</a:t>
              </a:r>
              <a:r>
                <a:rPr kumimoji="0" lang="en-US" sz="1100" b="1" i="0" u="none" strike="noStrike" cap="none" normalizeH="0" baseline="0" dirty="0" smtClean="0">
                  <a:ln>
                    <a:noFill/>
                  </a:ln>
                  <a:solidFill>
                    <a:srgbClr val="0070C0"/>
                  </a:solidFill>
                  <a:effectLst/>
                  <a:latin typeface="Helvetica" charset="0"/>
                  <a:cs typeface="Arial" pitchFamily="34" charset="0"/>
                </a:rPr>
                <a:t>ll </a:t>
              </a:r>
              <a:r>
                <a:rPr kumimoji="0" lang="en-US" sz="1100" b="1" i="0" u="none" strike="noStrike" cap="none" normalizeH="0" dirty="0" smtClean="0">
                  <a:ln>
                    <a:noFill/>
                  </a:ln>
                  <a:solidFill>
                    <a:srgbClr val="0070C0"/>
                  </a:solidFill>
                  <a:effectLst/>
                  <a:latin typeface="Helvetica" charset="0"/>
                  <a:cs typeface="Arial" pitchFamily="34" charset="0"/>
                </a:rPr>
                <a:t>Windows</a:t>
              </a:r>
              <a:r>
                <a:rPr kumimoji="0" lang="en-US" sz="1100" b="1" i="0" u="none" strike="noStrike" cap="none" normalizeH="0" baseline="0" dirty="0" smtClean="0">
                  <a:ln>
                    <a:noFill/>
                  </a:ln>
                  <a:solidFill>
                    <a:srgbClr val="0070C0"/>
                  </a:solidFill>
                  <a:effectLst/>
                  <a:latin typeface="Helvetica" charset="0"/>
                  <a:cs typeface="Arial" pitchFamily="34" charset="0"/>
                </a:rPr>
                <a:t>)</a:t>
              </a:r>
              <a:endParaRPr kumimoji="0" lang="en-US" sz="4400" b="1" i="0" u="none" strike="noStrike" cap="none" normalizeH="0" baseline="0" dirty="0" smtClean="0">
                <a:ln>
                  <a:noFill/>
                </a:ln>
                <a:solidFill>
                  <a:srgbClr val="0070C0"/>
                </a:solidFill>
                <a:effectLst/>
                <a:latin typeface="Arial" pitchFamily="34" charset="0"/>
                <a:cs typeface="Arial" pitchFamily="34" charset="0"/>
              </a:endParaRPr>
            </a:p>
          </p:txBody>
        </p:sp>
        <p:sp>
          <p:nvSpPr>
            <p:cNvPr id="43" name="Rectangle 531"/>
            <p:cNvSpPr>
              <a:spLocks noChangeArrowheads="1"/>
            </p:cNvSpPr>
            <p:nvPr/>
          </p:nvSpPr>
          <p:spPr bwMode="auto">
            <a:xfrm>
              <a:off x="2112241" y="1926953"/>
              <a:ext cx="792888" cy="715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10" normalizeH="0" baseline="0" dirty="0" smtClean="0">
                  <a:ln>
                    <a:noFill/>
                  </a:ln>
                  <a:solidFill>
                    <a:srgbClr val="000000"/>
                  </a:solidFill>
                  <a:effectLst/>
                  <a:latin typeface="Helvetica" charset="0"/>
                  <a:cs typeface="Arial" pitchFamily="34" charset="0"/>
                </a:rPr>
                <a:t>Exact </a:t>
              </a:r>
              <a:r>
                <a:rPr lang="en-US" sz="1100" b="1" spc="-10" dirty="0" smtClean="0">
                  <a:solidFill>
                    <a:srgbClr val="000000"/>
                  </a:solidFill>
                  <a:latin typeface="Helvetica" charset="0"/>
                  <a:cs typeface="Arial" pitchFamily="34" charset="0"/>
                </a:rPr>
                <a:t>search</a:t>
              </a:r>
              <a:r>
                <a:rPr kumimoji="0" lang="en-US" sz="1100" b="1" i="0" u="none" strike="noStrike" cap="none" spc="-10" normalizeH="0" baseline="0" dirty="0" smtClean="0">
                  <a:ln>
                    <a:noFill/>
                  </a:ln>
                  <a:solidFill>
                    <a:srgbClr val="000000"/>
                  </a:solidFill>
                  <a:effectLst/>
                  <a:latin typeface="Helvetica" charset="0"/>
                  <a:cs typeface="Arial" pitchFamily="34" charset="0"/>
                </a:rPr>
                <a:t>(</a:t>
              </a:r>
              <a:r>
                <a:rPr kumimoji="0" lang="en-US" sz="1100" b="1" i="0" u="none" strike="noStrike" cap="none" normalizeH="0" dirty="0" smtClean="0">
                  <a:ln>
                    <a:noFill/>
                  </a:ln>
                  <a:solidFill>
                    <a:srgbClr val="000000"/>
                  </a:solidFill>
                  <a:effectLst/>
                  <a:latin typeface="Helvetica" charset="0"/>
                  <a:cs typeface="Arial" pitchFamily="34" charset="0"/>
                </a:rPr>
                <a:t>potential</a:t>
              </a:r>
              <a:r>
                <a:rPr kumimoji="0" lang="en-US" sz="1100" b="1" i="0" u="none" strike="noStrike" cap="none" spc="-10" normalizeH="0" baseline="0" dirty="0" smtClean="0">
                  <a:ln>
                    <a:noFill/>
                  </a:ln>
                  <a:solidFill>
                    <a:srgbClr val="000000"/>
                  </a:solidFill>
                  <a:effectLst/>
                  <a:latin typeface="Helvetica" charset="0"/>
                  <a:cs typeface="Arial" pitchFamily="34" charset="0"/>
                </a:rPr>
                <a:t> Windows)</a:t>
              </a:r>
              <a:endParaRPr kumimoji="0" lang="en-US" sz="4400" b="1" i="0" u="none" strike="noStrike" cap="none" spc="-10" normalizeH="0" baseline="0" dirty="0" smtClean="0">
                <a:ln>
                  <a:noFill/>
                </a:ln>
                <a:solidFill>
                  <a:schemeClr val="tx1"/>
                </a:solidFill>
                <a:effectLst/>
                <a:latin typeface="Arial" pitchFamily="34" charset="0"/>
                <a:cs typeface="Arial" pitchFamily="34" charset="0"/>
              </a:endParaRPr>
            </a:p>
          </p:txBody>
        </p:sp>
        <p:sp>
          <p:nvSpPr>
            <p:cNvPr id="44" name="Rectangle 533"/>
            <p:cNvSpPr>
              <a:spLocks noChangeArrowheads="1"/>
            </p:cNvSpPr>
            <p:nvPr/>
          </p:nvSpPr>
          <p:spPr bwMode="auto">
            <a:xfrm>
              <a:off x="3185391" y="2135433"/>
              <a:ext cx="302130" cy="715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err="1" smtClean="0">
                  <a:ln>
                    <a:noFill/>
                  </a:ln>
                  <a:solidFill>
                    <a:srgbClr val="FF0000"/>
                  </a:solidFill>
                  <a:effectLst/>
                  <a:latin typeface="Helvetica" charset="0"/>
                  <a:cs typeface="Arial" pitchFamily="34" charset="0"/>
                </a:rPr>
                <a:t>ApproxMotif</a:t>
              </a:r>
              <a:endParaRPr kumimoji="0" lang="en-US" sz="4400" b="1" i="1" u="none" strike="noStrike" cap="none" normalizeH="0" baseline="0" dirty="0" smtClean="0">
                <a:ln>
                  <a:noFill/>
                </a:ln>
                <a:solidFill>
                  <a:srgbClr val="FF0000"/>
                </a:solidFill>
                <a:effectLst/>
                <a:latin typeface="Arial" pitchFamily="34" charset="0"/>
                <a:cs typeface="Arial" pitchFamily="34" charset="0"/>
              </a:endParaRPr>
            </a:p>
          </p:txBody>
        </p:sp>
        <p:sp>
          <p:nvSpPr>
            <p:cNvPr id="45" name="Rectangle 267"/>
            <p:cNvSpPr>
              <a:spLocks noChangeArrowheads="1"/>
            </p:cNvSpPr>
            <p:nvPr/>
          </p:nvSpPr>
          <p:spPr bwMode="auto">
            <a:xfrm>
              <a:off x="1139104" y="2350221"/>
              <a:ext cx="27414"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70"/>
            <p:cNvSpPr>
              <a:spLocks noChangeArrowheads="1"/>
            </p:cNvSpPr>
            <p:nvPr/>
          </p:nvSpPr>
          <p:spPr bwMode="auto">
            <a:xfrm>
              <a:off x="1402629" y="2350221"/>
              <a:ext cx="27414"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73"/>
            <p:cNvSpPr>
              <a:spLocks noChangeArrowheads="1"/>
            </p:cNvSpPr>
            <p:nvPr/>
          </p:nvSpPr>
          <p:spPr bwMode="auto">
            <a:xfrm>
              <a:off x="1666154" y="2350221"/>
              <a:ext cx="27414"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76"/>
            <p:cNvSpPr>
              <a:spLocks noChangeArrowheads="1"/>
            </p:cNvSpPr>
            <p:nvPr/>
          </p:nvSpPr>
          <p:spPr bwMode="auto">
            <a:xfrm>
              <a:off x="1942379" y="2350221"/>
              <a:ext cx="27414"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8</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279"/>
            <p:cNvSpPr>
              <a:spLocks noChangeArrowheads="1"/>
            </p:cNvSpPr>
            <p:nvPr/>
          </p:nvSpPr>
          <p:spPr bwMode="auto">
            <a:xfrm>
              <a:off x="2186854" y="2350221"/>
              <a:ext cx="54827"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16</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282"/>
            <p:cNvSpPr>
              <a:spLocks noChangeArrowheads="1"/>
            </p:cNvSpPr>
            <p:nvPr/>
          </p:nvSpPr>
          <p:spPr bwMode="auto">
            <a:xfrm>
              <a:off x="2475779" y="2343870"/>
              <a:ext cx="54827"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32</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285"/>
            <p:cNvSpPr>
              <a:spLocks noChangeArrowheads="1"/>
            </p:cNvSpPr>
            <p:nvPr/>
          </p:nvSpPr>
          <p:spPr bwMode="auto">
            <a:xfrm>
              <a:off x="2739304" y="2343870"/>
              <a:ext cx="54827"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64</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88"/>
            <p:cNvSpPr>
              <a:spLocks noChangeArrowheads="1"/>
            </p:cNvSpPr>
            <p:nvPr/>
          </p:nvSpPr>
          <p:spPr bwMode="auto">
            <a:xfrm>
              <a:off x="2988541" y="2343870"/>
              <a:ext cx="82240"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128</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291"/>
            <p:cNvSpPr>
              <a:spLocks noChangeArrowheads="1"/>
            </p:cNvSpPr>
            <p:nvPr/>
          </p:nvSpPr>
          <p:spPr bwMode="auto">
            <a:xfrm>
              <a:off x="3252066" y="2343870"/>
              <a:ext cx="82240"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256</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294"/>
            <p:cNvSpPr>
              <a:spLocks noChangeArrowheads="1"/>
            </p:cNvSpPr>
            <p:nvPr/>
          </p:nvSpPr>
          <p:spPr bwMode="auto">
            <a:xfrm>
              <a:off x="3515591" y="2343870"/>
              <a:ext cx="82240" cy="68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512</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5" name="Rectangle 54"/>
          <p:cNvSpPr/>
          <p:nvPr/>
        </p:nvSpPr>
        <p:spPr>
          <a:xfrm>
            <a:off x="962025" y="6287155"/>
            <a:ext cx="7615919" cy="523220"/>
          </a:xfrm>
          <a:prstGeom prst="rect">
            <a:avLst/>
          </a:prstGeom>
        </p:spPr>
        <p:txBody>
          <a:bodyPr wrap="square">
            <a:spAutoFit/>
          </a:bodyPr>
          <a:lstStyle/>
          <a:p>
            <a:pPr marL="514350" indent="-514350">
              <a:tabLst>
                <a:tab pos="514350" algn="l"/>
              </a:tabLst>
            </a:pPr>
            <a:r>
              <a:rPr lang="en-US" sz="1400" dirty="0" smtClean="0"/>
              <a:t>  [27]</a:t>
            </a:r>
            <a:r>
              <a:rPr lang="en-US" sz="1400" dirty="0" smtClean="0"/>
              <a:t>	</a:t>
            </a:r>
            <a:r>
              <a:rPr lang="en-US" sz="1400" dirty="0" err="1" smtClean="0"/>
              <a:t>Mueen</a:t>
            </a:r>
            <a:r>
              <a:rPr lang="en-US" sz="1400" dirty="0" smtClean="0"/>
              <a:t>, A. and Keogh, E. J., and </a:t>
            </a:r>
            <a:r>
              <a:rPr lang="en-US" sz="1400" dirty="0" err="1" smtClean="0"/>
              <a:t>Shamlo</a:t>
            </a:r>
            <a:r>
              <a:rPr lang="en-US" sz="1400" dirty="0" smtClean="0"/>
              <a:t>, N. B. 2009. Finding Time Series Motifs in Disk-Resident Data. </a:t>
            </a:r>
            <a:r>
              <a:rPr lang="en-US" sz="1400" i="1" dirty="0" smtClean="0"/>
              <a:t>ICDM</a:t>
            </a:r>
            <a:r>
              <a:rPr lang="en-US" sz="1400" dirty="0" smtClean="0"/>
              <a:t>, 367-376.</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P05Med"/>
          <p:cNvPicPr>
            <a:picLocks noChangeAspect="1" noChangeArrowheads="1"/>
          </p:cNvPicPr>
          <p:nvPr/>
        </p:nvPicPr>
        <p:blipFill>
          <a:blip r:embed="rId2" cstate="print">
            <a:lum contrast="6000"/>
          </a:blip>
          <a:srcRect/>
          <a:stretch>
            <a:fillRect/>
          </a:stretch>
        </p:blipFill>
        <p:spPr bwMode="auto">
          <a:xfrm>
            <a:off x="6008914" y="1208330"/>
            <a:ext cx="2247900" cy="3505200"/>
          </a:xfrm>
          <a:prstGeom prst="rect">
            <a:avLst/>
          </a:prstGeom>
          <a:noFill/>
          <a:ln w="9525">
            <a:noFill/>
            <a:miter lim="800000"/>
            <a:headEnd/>
            <a:tailEnd/>
          </a:ln>
        </p:spPr>
      </p:pic>
      <p:pic>
        <p:nvPicPr>
          <p:cNvPr id="14339" name="Picture 3" descr="RA6Med"/>
          <p:cNvPicPr>
            <a:picLocks noChangeAspect="1" noChangeArrowheads="1"/>
          </p:cNvPicPr>
          <p:nvPr/>
        </p:nvPicPr>
        <p:blipFill>
          <a:blip r:embed="rId3" cstate="print">
            <a:lum contrast="18000"/>
          </a:blip>
          <a:srcRect/>
          <a:stretch>
            <a:fillRect/>
          </a:stretch>
        </p:blipFill>
        <p:spPr bwMode="auto">
          <a:xfrm>
            <a:off x="762000" y="1045043"/>
            <a:ext cx="2060575" cy="35052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3483431" y="3614057"/>
            <a:ext cx="1990725" cy="1790700"/>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50772" y="1393370"/>
            <a:ext cx="1981200" cy="1752600"/>
          </a:xfrm>
          <a:prstGeom prst="rect">
            <a:avLst/>
          </a:prstGeom>
          <a:noFill/>
          <a:ln w="9525">
            <a:noFill/>
            <a:miter lim="800000"/>
            <a:headEnd/>
            <a:tailEnd/>
          </a:ln>
        </p:spPr>
      </p:pic>
      <p:sp>
        <p:nvSpPr>
          <p:cNvPr id="14342" name="Text Box 6"/>
          <p:cNvSpPr txBox="1">
            <a:spLocks noChangeArrowheads="1"/>
          </p:cNvSpPr>
          <p:nvPr/>
        </p:nvSpPr>
        <p:spPr bwMode="auto">
          <a:xfrm>
            <a:off x="5562600" y="4943475"/>
            <a:ext cx="3368675" cy="1477328"/>
          </a:xfrm>
          <a:prstGeom prst="rect">
            <a:avLst/>
          </a:prstGeom>
          <a:noFill/>
          <a:ln w="9525">
            <a:noFill/>
            <a:miter lim="800000"/>
            <a:headEnd/>
            <a:tailEnd/>
          </a:ln>
        </p:spPr>
        <p:txBody>
          <a:bodyPr>
            <a:spAutoFit/>
          </a:bodyPr>
          <a:lstStyle/>
          <a:p>
            <a:r>
              <a:rPr lang="en-US" sz="900" b="1" i="1" dirty="0" err="1"/>
              <a:t>Biddulphia</a:t>
            </a:r>
            <a:r>
              <a:rPr lang="en-US" sz="900" b="1" i="1" dirty="0"/>
              <a:t> </a:t>
            </a:r>
            <a:r>
              <a:rPr lang="en-US" sz="900" b="1" i="1" dirty="0" err="1"/>
              <a:t>alternans</a:t>
            </a:r>
            <a:r>
              <a:rPr lang="en-US" sz="900" b="1" dirty="0"/>
              <a:t> (J.W. Bailey) Van </a:t>
            </a:r>
            <a:r>
              <a:rPr lang="en-US" sz="900" b="1" dirty="0" err="1"/>
              <a:t>Heurck</a:t>
            </a:r>
            <a:r>
              <a:rPr lang="en-US" sz="900" dirty="0"/>
              <a:t/>
            </a:r>
            <a:br>
              <a:rPr lang="en-US" sz="900" dirty="0"/>
            </a:br>
            <a:r>
              <a:rPr lang="en-US" sz="900" b="1" dirty="0"/>
              <a:t>Synonym(s):</a:t>
            </a:r>
            <a:r>
              <a:rPr lang="en-US" sz="900" dirty="0"/>
              <a:t/>
            </a:r>
            <a:br>
              <a:rPr lang="en-US" sz="900" dirty="0"/>
            </a:br>
            <a:r>
              <a:rPr lang="en-US" sz="900" i="1" dirty="0" err="1"/>
              <a:t>Triceratium</a:t>
            </a:r>
            <a:r>
              <a:rPr lang="en-US" sz="900" i="1" dirty="0"/>
              <a:t> </a:t>
            </a:r>
            <a:r>
              <a:rPr lang="en-US" sz="900" i="1" dirty="0" err="1"/>
              <a:t>alternans</a:t>
            </a:r>
            <a:r>
              <a:rPr lang="en-US" sz="900" dirty="0"/>
              <a:t> J.W. Bailey</a:t>
            </a:r>
            <a:br>
              <a:rPr lang="en-US" sz="900" dirty="0"/>
            </a:br>
            <a:r>
              <a:rPr lang="en-US" sz="900" dirty="0"/>
              <a:t/>
            </a:r>
            <a:br>
              <a:rPr lang="en-US" sz="900" dirty="0"/>
            </a:br>
            <a:r>
              <a:rPr lang="en-US" sz="900" dirty="0">
                <a:hlinkClick r:id="rId6"/>
              </a:rPr>
              <a:t> </a:t>
            </a:r>
            <a:r>
              <a:rPr lang="en-US" sz="900" b="1" dirty="0"/>
              <a:t>Image </a:t>
            </a:r>
            <a:r>
              <a:rPr lang="en-US" sz="900" b="1" dirty="0" err="1" smtClean="0"/>
              <a:t>source</a:t>
            </a:r>
            <a:r>
              <a:rPr lang="en-US" sz="900" dirty="0" err="1" smtClean="0"/>
              <a:t>:digitised</a:t>
            </a:r>
            <a:r>
              <a:rPr lang="en-US" sz="900" dirty="0" smtClean="0"/>
              <a:t> </a:t>
            </a:r>
            <a:r>
              <a:rPr lang="en-US" sz="900" dirty="0"/>
              <a:t>drawing</a:t>
            </a:r>
            <a:br>
              <a:rPr lang="en-US" sz="900" dirty="0"/>
            </a:br>
            <a:r>
              <a:rPr lang="en-US" sz="900" b="1" dirty="0"/>
              <a:t>Literature reference:</a:t>
            </a:r>
            <a:r>
              <a:rPr lang="en-US" sz="900" dirty="0"/>
              <a:t> </a:t>
            </a:r>
            <a:r>
              <a:rPr lang="en-US" sz="900" b="1" dirty="0"/>
              <a:t>W. Smith</a:t>
            </a:r>
            <a:r>
              <a:rPr lang="en-US" sz="900" dirty="0"/>
              <a:t>: British </a:t>
            </a:r>
            <a:r>
              <a:rPr lang="en-US" sz="900" dirty="0" err="1"/>
              <a:t>Diatomaceae</a:t>
            </a:r>
            <a:r>
              <a:rPr lang="en-US" sz="900" dirty="0"/>
              <a:t> Vol.1 (1853) , plate 5, fig. 45</a:t>
            </a:r>
            <a:br>
              <a:rPr lang="en-US" sz="900" dirty="0"/>
            </a:br>
            <a:r>
              <a:rPr lang="en-US" sz="900" b="1" dirty="0"/>
              <a:t>View type</a:t>
            </a:r>
            <a:r>
              <a:rPr lang="en-US" sz="900" dirty="0"/>
              <a:t>: Valve view</a:t>
            </a:r>
            <a:br>
              <a:rPr lang="en-US" sz="900" dirty="0"/>
            </a:br>
            <a:r>
              <a:rPr lang="en-US" sz="900" b="1" dirty="0"/>
              <a:t>Scale: </a:t>
            </a:r>
            <a:r>
              <a:rPr lang="en-US" sz="900" dirty="0"/>
              <a:t>Image height equivalent 53µm; Image width equivalent 57µm</a:t>
            </a:r>
          </a:p>
        </p:txBody>
      </p:sp>
      <p:graphicFrame>
        <p:nvGraphicFramePr>
          <p:cNvPr id="19470" name="Group 14"/>
          <p:cNvGraphicFramePr>
            <a:graphicFrameLocks noGrp="1"/>
          </p:cNvGraphicFramePr>
          <p:nvPr/>
        </p:nvGraphicFramePr>
        <p:xfrm>
          <a:off x="272143" y="4833257"/>
          <a:ext cx="3167743" cy="1621971"/>
        </p:xfrm>
        <a:graphic>
          <a:graphicData uri="http://schemas.openxmlformats.org/drawingml/2006/table">
            <a:tbl>
              <a:tblPr/>
              <a:tblGrid>
                <a:gridCol w="209691"/>
                <a:gridCol w="2958052"/>
              </a:tblGrid>
              <a:tr h="16219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hlinkClick r:id=""/>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pitchFamily="34" charset="0"/>
                          <a:cs typeface="Arial" pitchFamily="34" charset="0"/>
                        </a:rPr>
                        <a:t>Biddulphia</a:t>
                      </a:r>
                      <a:r>
                        <a:rPr kumimoji="0" lang="en-US" sz="1000" b="1" i="0" u="none" strike="noStrike" cap="none" normalizeH="0" baseline="0" dirty="0" smtClean="0">
                          <a:ln>
                            <a:noFill/>
                          </a:ln>
                          <a:solidFill>
                            <a:schemeClr val="tx1"/>
                          </a:solidFill>
                          <a:effectLst/>
                          <a:latin typeface="Arial" pitchFamily="34" charset="0"/>
                          <a:cs typeface="Arial" pitchFamily="34" charset="0"/>
                        </a:rPr>
                        <a:t> </a:t>
                      </a:r>
                      <a:r>
                        <a:rPr kumimoji="0" lang="en-US" sz="1000" b="1" i="0" u="none" strike="noStrike" cap="none" normalizeH="0" baseline="0" dirty="0" err="1" smtClean="0">
                          <a:ln>
                            <a:noFill/>
                          </a:ln>
                          <a:solidFill>
                            <a:schemeClr val="tx1"/>
                          </a:solidFill>
                          <a:effectLst/>
                          <a:latin typeface="Arial" pitchFamily="34" charset="0"/>
                          <a:cs typeface="Arial" pitchFamily="34" charset="0"/>
                        </a:rPr>
                        <a:t>alternans</a:t>
                      </a:r>
                      <a:r>
                        <a:rPr kumimoji="0" lang="en-US" sz="1000" b="1" i="0" u="none" strike="noStrike" cap="none" normalizeH="0" baseline="0" dirty="0" smtClean="0">
                          <a:ln>
                            <a:noFill/>
                          </a:ln>
                          <a:solidFill>
                            <a:schemeClr val="tx1"/>
                          </a:solidFill>
                          <a:effectLst/>
                          <a:latin typeface="Arial" pitchFamily="34" charset="0"/>
                          <a:cs typeface="Arial" pitchFamily="34" charset="0"/>
                        </a:rPr>
                        <a:t> (J.W. Bailey) Van </a:t>
                      </a:r>
                      <a:r>
                        <a:rPr kumimoji="0" lang="en-US" sz="1000" b="1" i="0" u="none" strike="noStrike" cap="none" normalizeH="0" baseline="0" dirty="0" err="1" smtClean="0">
                          <a:ln>
                            <a:noFill/>
                          </a:ln>
                          <a:solidFill>
                            <a:schemeClr val="tx1"/>
                          </a:solidFill>
                          <a:effectLst/>
                          <a:latin typeface="Arial" pitchFamily="34" charset="0"/>
                          <a:cs typeface="Arial" pitchFamily="34" charset="0"/>
                        </a:rPr>
                        <a:t>Heurck</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Synonym(s):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pitchFamily="34" charset="0"/>
                          <a:cs typeface="Arial" pitchFamily="34" charset="0"/>
                        </a:rPr>
                        <a:t>Triceratium</a:t>
                      </a:r>
                      <a:r>
                        <a:rPr kumimoji="0" lang="en-US" sz="1000" b="1" i="0" u="none" strike="noStrike" cap="none" normalizeH="0" baseline="0" dirty="0" smtClean="0">
                          <a:ln>
                            <a:noFill/>
                          </a:ln>
                          <a:solidFill>
                            <a:schemeClr val="tx1"/>
                          </a:solidFill>
                          <a:effectLst/>
                          <a:latin typeface="Arial" pitchFamily="34" charset="0"/>
                          <a:cs typeface="Arial" pitchFamily="34" charset="0"/>
                        </a:rPr>
                        <a:t> </a:t>
                      </a:r>
                      <a:r>
                        <a:rPr kumimoji="0" lang="en-US" sz="1000" b="1" i="0" u="none" strike="noStrike" cap="none" normalizeH="0" baseline="0" dirty="0" err="1" smtClean="0">
                          <a:ln>
                            <a:noFill/>
                          </a:ln>
                          <a:solidFill>
                            <a:schemeClr val="tx1"/>
                          </a:solidFill>
                          <a:effectLst/>
                          <a:latin typeface="Arial" pitchFamily="34" charset="0"/>
                          <a:cs typeface="Arial" pitchFamily="34" charset="0"/>
                        </a:rPr>
                        <a:t>alternans</a:t>
                      </a:r>
                      <a:r>
                        <a:rPr kumimoji="0" lang="en-US" sz="1000" b="1" i="0" u="none" strike="noStrike" cap="none" normalizeH="0" baseline="0" dirty="0" smtClean="0">
                          <a:ln>
                            <a:noFill/>
                          </a:ln>
                          <a:solidFill>
                            <a:schemeClr val="tx1"/>
                          </a:solidFill>
                          <a:effectLst/>
                          <a:latin typeface="Arial" pitchFamily="34" charset="0"/>
                          <a:cs typeface="Arial" pitchFamily="34" charset="0"/>
                        </a:rPr>
                        <a:t> J.W. </a:t>
                      </a:r>
                      <a:r>
                        <a:rPr kumimoji="0" lang="en-US" sz="1000" b="1" i="0" u="none" strike="noStrike" cap="none" normalizeH="0" baseline="0" dirty="0" smtClean="0">
                          <a:ln>
                            <a:noFill/>
                          </a:ln>
                          <a:solidFill>
                            <a:schemeClr val="tx1"/>
                          </a:solidFill>
                          <a:effectLst/>
                          <a:latin typeface="Arial" pitchFamily="34" charset="0"/>
                          <a:cs typeface="Arial" pitchFamily="34" charset="0"/>
                        </a:rPr>
                        <a:t>Bailey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Image </a:t>
                      </a:r>
                      <a:r>
                        <a:rPr kumimoji="0" lang="en-US" sz="1000" b="1" i="0" u="none" strike="noStrike" cap="none" normalizeH="0" baseline="0" dirty="0" err="1" smtClean="0">
                          <a:ln>
                            <a:noFill/>
                          </a:ln>
                          <a:solidFill>
                            <a:schemeClr val="tx1"/>
                          </a:solidFill>
                          <a:effectLst/>
                          <a:latin typeface="Arial" pitchFamily="34" charset="0"/>
                          <a:cs typeface="Arial" pitchFamily="34" charset="0"/>
                        </a:rPr>
                        <a:t>source</a:t>
                      </a:r>
                      <a:r>
                        <a:rPr kumimoji="0" lang="en-US" sz="1000" b="0" i="0" u="none" strike="noStrike" cap="none" normalizeH="0" baseline="0" dirty="0" err="1" smtClean="0">
                          <a:ln>
                            <a:noFill/>
                          </a:ln>
                          <a:solidFill>
                            <a:schemeClr val="tx1"/>
                          </a:solidFill>
                          <a:effectLst/>
                          <a:latin typeface="Arial" pitchFamily="34" charset="0"/>
                          <a:cs typeface="Arial" pitchFamily="34" charset="0"/>
                        </a:rPr>
                        <a:t>:digitised</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drawing</a:t>
                      </a:r>
                      <a:br>
                        <a:rPr kumimoji="0" lang="en-US" sz="1000" b="0" i="0" u="none" strike="noStrike" cap="none" normalizeH="0" baseline="0" dirty="0" smtClean="0">
                          <a:ln>
                            <a:noFill/>
                          </a:ln>
                          <a:solidFill>
                            <a:schemeClr val="tx1"/>
                          </a:solidFill>
                          <a:effectLst/>
                          <a:latin typeface="Arial" pitchFamily="34" charset="0"/>
                          <a:cs typeface="Arial" pitchFamily="34" charset="0"/>
                        </a:rPr>
                      </a:br>
                      <a:r>
                        <a:rPr kumimoji="0" lang="en-US" sz="1000" b="1" i="0" u="none" strike="noStrike" cap="none" normalizeH="0" baseline="0" dirty="0" smtClean="0">
                          <a:ln>
                            <a:noFill/>
                          </a:ln>
                          <a:solidFill>
                            <a:schemeClr val="tx1"/>
                          </a:solidFill>
                          <a:effectLst/>
                          <a:latin typeface="Arial" pitchFamily="34" charset="0"/>
                          <a:cs typeface="Arial" pitchFamily="34" charset="0"/>
                        </a:rPr>
                        <a:t>Literature reference:</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1" i="0" u="none" strike="noStrike" cap="none" normalizeH="0" baseline="0" dirty="0" smtClean="0">
                          <a:ln>
                            <a:noFill/>
                          </a:ln>
                          <a:solidFill>
                            <a:schemeClr val="tx1"/>
                          </a:solidFill>
                          <a:effectLst/>
                          <a:latin typeface="Arial" pitchFamily="34" charset="0"/>
                          <a:cs typeface="Arial" pitchFamily="34" charset="0"/>
                        </a:rPr>
                        <a:t>J. </a:t>
                      </a:r>
                      <a:r>
                        <a:rPr kumimoji="0" lang="en-US" sz="1000" b="1" i="0" u="none" strike="noStrike" cap="none" normalizeH="0" baseline="0" dirty="0" err="1" smtClean="0">
                          <a:ln>
                            <a:noFill/>
                          </a:ln>
                          <a:solidFill>
                            <a:schemeClr val="tx1"/>
                          </a:solidFill>
                          <a:effectLst/>
                          <a:latin typeface="Arial" pitchFamily="34" charset="0"/>
                          <a:cs typeface="Arial" pitchFamily="34" charset="0"/>
                        </a:rPr>
                        <a:t>Ralfs</a:t>
                      </a:r>
                      <a:r>
                        <a:rPr kumimoji="0" lang="en-US" sz="1000" b="0" i="0" u="none" strike="noStrike" cap="none" normalizeH="0" baseline="0" dirty="0" smtClean="0">
                          <a:ln>
                            <a:noFill/>
                          </a:ln>
                          <a:solidFill>
                            <a:schemeClr val="tx1"/>
                          </a:solidFill>
                          <a:effectLst/>
                          <a:latin typeface="Arial" pitchFamily="34" charset="0"/>
                          <a:cs typeface="Arial" pitchFamily="34" charset="0"/>
                        </a:rPr>
                        <a:t> in Pritchard: A History of </a:t>
                      </a:r>
                      <a:r>
                        <a:rPr kumimoji="0" lang="en-US" sz="1000" b="0" i="0" u="none" strike="noStrike" cap="none" normalizeH="0" baseline="0" dirty="0" err="1" smtClean="0">
                          <a:ln>
                            <a:noFill/>
                          </a:ln>
                          <a:solidFill>
                            <a:schemeClr val="tx1"/>
                          </a:solidFill>
                          <a:effectLst/>
                          <a:latin typeface="Arial" pitchFamily="34" charset="0"/>
                          <a:cs typeface="Arial" pitchFamily="34" charset="0"/>
                        </a:rPr>
                        <a:t>Infusoria</a:t>
                      </a:r>
                      <a:r>
                        <a:rPr kumimoji="0" lang="en-US" sz="1000" b="0" i="0" u="none" strike="noStrike" cap="none" normalizeH="0" baseline="0" dirty="0" smtClean="0">
                          <a:ln>
                            <a:noFill/>
                          </a:ln>
                          <a:solidFill>
                            <a:schemeClr val="tx1"/>
                          </a:solidFill>
                          <a:effectLst/>
                          <a:latin typeface="Arial" pitchFamily="34" charset="0"/>
                          <a:cs typeface="Arial" pitchFamily="34" charset="0"/>
                        </a:rPr>
                        <a:t> (1861) , plate 6, fig. 21a</a:t>
                      </a:r>
                      <a:br>
                        <a:rPr kumimoji="0" lang="en-US" sz="1000" b="0" i="0" u="none" strike="noStrike" cap="none" normalizeH="0" baseline="0" dirty="0" smtClean="0">
                          <a:ln>
                            <a:noFill/>
                          </a:ln>
                          <a:solidFill>
                            <a:schemeClr val="tx1"/>
                          </a:solidFill>
                          <a:effectLst/>
                          <a:latin typeface="Arial" pitchFamily="34" charset="0"/>
                          <a:cs typeface="Arial" pitchFamily="34" charset="0"/>
                        </a:rPr>
                      </a:br>
                      <a:r>
                        <a:rPr kumimoji="0" lang="en-US" sz="1000" b="1" i="0" u="none" strike="noStrike" cap="none" normalizeH="0" baseline="0" dirty="0" smtClean="0">
                          <a:ln>
                            <a:noFill/>
                          </a:ln>
                          <a:solidFill>
                            <a:schemeClr val="tx1"/>
                          </a:solidFill>
                          <a:effectLst/>
                          <a:latin typeface="Arial" pitchFamily="34" charset="0"/>
                          <a:cs typeface="Arial" pitchFamily="34" charset="0"/>
                        </a:rPr>
                        <a:t>View type</a:t>
                      </a:r>
                      <a:r>
                        <a:rPr kumimoji="0" lang="en-US" sz="1000" b="0" i="0" u="none" strike="noStrike" cap="none" normalizeH="0" baseline="0" dirty="0" smtClean="0">
                          <a:ln>
                            <a:noFill/>
                          </a:ln>
                          <a:solidFill>
                            <a:schemeClr val="tx1"/>
                          </a:solidFill>
                          <a:effectLst/>
                          <a:latin typeface="Arial" pitchFamily="34" charset="0"/>
                          <a:cs typeface="Arial" pitchFamily="34" charset="0"/>
                        </a:rPr>
                        <a:t>: Valve view</a:t>
                      </a:r>
                      <a:br>
                        <a:rPr kumimoji="0" lang="en-US" sz="1000" b="0" i="0" u="none" strike="noStrike" cap="none" normalizeH="0" baseline="0" dirty="0" smtClean="0">
                          <a:ln>
                            <a:noFill/>
                          </a:ln>
                          <a:solidFill>
                            <a:schemeClr val="tx1"/>
                          </a:solidFill>
                          <a:effectLst/>
                          <a:latin typeface="Arial" pitchFamily="34" charset="0"/>
                          <a:cs typeface="Arial" pitchFamily="34" charset="0"/>
                        </a:rPr>
                      </a:br>
                      <a:r>
                        <a:rPr kumimoji="0" lang="en-US" sz="1000" b="1" i="0" u="none" strike="noStrike" cap="none" normalizeH="0" baseline="0" dirty="0" smtClean="0">
                          <a:ln>
                            <a:noFill/>
                          </a:ln>
                          <a:solidFill>
                            <a:schemeClr val="tx1"/>
                          </a:solidFill>
                          <a:effectLst/>
                          <a:latin typeface="Arial" pitchFamily="34" charset="0"/>
                          <a:cs typeface="Arial" pitchFamily="34" charset="0"/>
                        </a:rPr>
                        <a:t>Scale: </a:t>
                      </a:r>
                      <a:r>
                        <a:rPr kumimoji="0" lang="en-US" sz="1000" b="0" i="0" u="none" strike="noStrike" cap="none" normalizeH="0" baseline="0" dirty="0" smtClean="0">
                          <a:ln>
                            <a:noFill/>
                          </a:ln>
                          <a:solidFill>
                            <a:schemeClr val="tx1"/>
                          </a:solidFill>
                          <a:effectLst/>
                          <a:latin typeface="Arial" pitchFamily="34" charset="0"/>
                          <a:cs typeface="Arial" pitchFamily="34" charset="0"/>
                        </a:rPr>
                        <a:t>Image height equivalent 59µm; Image width equivalent 76µm</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9" name="Title 1"/>
          <p:cNvSpPr>
            <a:spLocks noGrp="1"/>
          </p:cNvSpPr>
          <p:nvPr>
            <p:ph type="title"/>
          </p:nvPr>
        </p:nvSpPr>
        <p:spPr>
          <a:xfrm>
            <a:off x="457200" y="154891"/>
            <a:ext cx="8229600" cy="792165"/>
          </a:xfrm>
        </p:spPr>
        <p:txBody>
          <a:bodyPr/>
          <a:lstStyle/>
          <a:p>
            <a:r>
              <a:rPr lang="en-US" sz="1800" b="1" dirty="0" smtClean="0"/>
              <a:t>Figure 1. </a:t>
            </a:r>
            <a:r>
              <a:rPr lang="en-US" sz="1800" i="1" dirty="0" smtClean="0"/>
              <a:t>Two </a:t>
            </a:r>
            <a:r>
              <a:rPr lang="en-US" sz="1800" i="1" dirty="0" smtClean="0"/>
              <a:t>plates from 19th-century texts on Diatoms.</a:t>
            </a:r>
            <a:br>
              <a:rPr lang="en-US" sz="1800" i="1" dirty="0" smtClean="0"/>
            </a:br>
            <a:r>
              <a:rPr lang="en-US" sz="1800" dirty="0" smtClean="0"/>
              <a:t>Plate 6 of [15] and plate 5 of [20]. </a:t>
            </a:r>
            <a:r>
              <a:rPr lang="en-US" sz="1800" i="1" dirty="0" smtClean="0"/>
              <a:t>middle) </a:t>
            </a:r>
            <a:r>
              <a:rPr lang="en-US" sz="1800" i="1" dirty="0" smtClean="0"/>
              <a:t>A zoom-in of the</a:t>
            </a:r>
            <a:br>
              <a:rPr lang="en-US" sz="1800" i="1" dirty="0" smtClean="0"/>
            </a:br>
            <a:r>
              <a:rPr lang="en-US" sz="1800" dirty="0" smtClean="0"/>
              <a:t>same species, </a:t>
            </a:r>
            <a:r>
              <a:rPr lang="en-US" sz="1800" i="1" dirty="0" err="1" smtClean="0"/>
              <a:t>Biddulphia</a:t>
            </a:r>
            <a:r>
              <a:rPr lang="en-US" sz="1800" i="1" dirty="0" smtClean="0"/>
              <a:t> </a:t>
            </a:r>
            <a:r>
              <a:rPr lang="en-US" sz="1800" i="1" dirty="0" err="1" smtClean="0"/>
              <a:t>alternans</a:t>
            </a:r>
            <a:r>
              <a:rPr lang="en-US" sz="1800" i="1" dirty="0" smtClean="0"/>
              <a:t> appearing in both texts.</a:t>
            </a:r>
            <a:endParaRPr lang="en-US" sz="1800" dirty="0"/>
          </a:p>
        </p:txBody>
      </p:sp>
      <p:cxnSp>
        <p:nvCxnSpPr>
          <p:cNvPr id="12" name="Straight Arrow Connector 11"/>
          <p:cNvCxnSpPr/>
          <p:nvPr/>
        </p:nvCxnSpPr>
        <p:spPr bwMode="auto">
          <a:xfrm>
            <a:off x="5355771" y="2002971"/>
            <a:ext cx="990600" cy="337457"/>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cxnSp>
        <p:nvCxnSpPr>
          <p:cNvPr id="13" name="Straight Arrow Connector 12"/>
          <p:cNvCxnSpPr/>
          <p:nvPr/>
        </p:nvCxnSpPr>
        <p:spPr bwMode="auto">
          <a:xfrm>
            <a:off x="2667000" y="3646716"/>
            <a:ext cx="718457" cy="217714"/>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089" y="370049"/>
            <a:ext cx="7111999" cy="1323439"/>
          </a:xfrm>
          <a:prstGeom prst="rect">
            <a:avLst/>
          </a:prstGeom>
        </p:spPr>
        <p:txBody>
          <a:bodyPr wrap="square">
            <a:spAutoFit/>
          </a:bodyPr>
          <a:lstStyle/>
          <a:p>
            <a:pPr algn="just"/>
            <a:r>
              <a:rPr lang="en-US" sz="2000" b="1" dirty="0" smtClean="0"/>
              <a:t>Figure 19. </a:t>
            </a:r>
            <a:r>
              <a:rPr lang="en-US" sz="2000" dirty="0" smtClean="0"/>
              <a:t>The effect of parameters on our algorithm. We test on artificial books with polynomial distortion and each result is averaged over ten runs. The bold/red line represents the parameters learned from just the first two pages. </a:t>
            </a:r>
            <a:endParaRPr lang="en-US" sz="2000" dirty="0"/>
          </a:p>
        </p:txBody>
      </p:sp>
      <p:grpSp>
        <p:nvGrpSpPr>
          <p:cNvPr id="5" name="Group 4"/>
          <p:cNvGrpSpPr/>
          <p:nvPr/>
        </p:nvGrpSpPr>
        <p:grpSpPr>
          <a:xfrm>
            <a:off x="270933" y="1907824"/>
            <a:ext cx="8229599" cy="3872088"/>
            <a:chOff x="2378980" y="2124380"/>
            <a:chExt cx="3329668" cy="1597041"/>
          </a:xfrm>
        </p:grpSpPr>
        <p:sp>
          <p:nvSpPr>
            <p:cNvPr id="6" name="Rectangle 79"/>
            <p:cNvSpPr>
              <a:spLocks noChangeArrowheads="1"/>
            </p:cNvSpPr>
            <p:nvPr/>
          </p:nvSpPr>
          <p:spPr bwMode="auto">
            <a:xfrm rot="16200000">
              <a:off x="1981386" y="2801069"/>
              <a:ext cx="866335" cy="711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Execution Time (sec)</a:t>
              </a:r>
              <a:endParaRPr kumimoji="0" lang="en-US" sz="1100" b="0" i="0" u="none" strike="noStrike" cap="none" normalizeH="0" baseline="0" dirty="0" smtClean="0">
                <a:ln>
                  <a:noFill/>
                </a:ln>
                <a:solidFill>
                  <a:schemeClr val="tx1"/>
                </a:solidFill>
                <a:effectLst/>
                <a:latin typeface="Arial" pitchFamily="34" charset="0"/>
              </a:endParaRPr>
            </a:p>
          </p:txBody>
        </p:sp>
        <p:sp>
          <p:nvSpPr>
            <p:cNvPr id="7" name="Rectangle 78"/>
            <p:cNvSpPr>
              <a:spLocks noChangeArrowheads="1"/>
            </p:cNvSpPr>
            <p:nvPr/>
          </p:nvSpPr>
          <p:spPr bwMode="auto">
            <a:xfrm>
              <a:off x="3074920" y="3647132"/>
              <a:ext cx="460837" cy="742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Number of Pages</a:t>
              </a:r>
              <a:endParaRPr kumimoji="0" lang="en-US" sz="5400" b="0" i="0" u="none" strike="noStrike" cap="none" normalizeH="0" baseline="0" dirty="0" smtClean="0">
                <a:ln>
                  <a:noFill/>
                </a:ln>
                <a:solidFill>
                  <a:schemeClr val="tx1"/>
                </a:solidFill>
                <a:effectLst/>
                <a:latin typeface="Arial" pitchFamily="34" charset="0"/>
              </a:endParaRPr>
            </a:p>
          </p:txBody>
        </p:sp>
        <p:sp>
          <p:nvSpPr>
            <p:cNvPr id="8" name="Freeform 237"/>
            <p:cNvSpPr>
              <a:spLocks/>
            </p:cNvSpPr>
            <p:nvPr/>
          </p:nvSpPr>
          <p:spPr bwMode="auto">
            <a:xfrm>
              <a:off x="4264520" y="3216327"/>
              <a:ext cx="1261442" cy="269777"/>
            </a:xfrm>
            <a:custGeom>
              <a:avLst/>
              <a:gdLst/>
              <a:ahLst/>
              <a:cxnLst>
                <a:cxn ang="0">
                  <a:pos x="0" y="773"/>
                </a:cxn>
                <a:cxn ang="0">
                  <a:pos x="203" y="773"/>
                </a:cxn>
                <a:cxn ang="0">
                  <a:pos x="406" y="770"/>
                </a:cxn>
                <a:cxn ang="0">
                  <a:pos x="609" y="767"/>
                </a:cxn>
                <a:cxn ang="0">
                  <a:pos x="812" y="758"/>
                </a:cxn>
                <a:cxn ang="0">
                  <a:pos x="1016" y="745"/>
                </a:cxn>
                <a:cxn ang="0">
                  <a:pos x="1219" y="711"/>
                </a:cxn>
                <a:cxn ang="0">
                  <a:pos x="1422" y="634"/>
                </a:cxn>
                <a:cxn ang="0">
                  <a:pos x="1625" y="456"/>
                </a:cxn>
                <a:cxn ang="0">
                  <a:pos x="1831" y="0"/>
                </a:cxn>
              </a:cxnLst>
              <a:rect l="0" t="0" r="r" b="b"/>
              <a:pathLst>
                <a:path w="1831" h="773">
                  <a:moveTo>
                    <a:pt x="0" y="773"/>
                  </a:moveTo>
                  <a:lnTo>
                    <a:pt x="203" y="773"/>
                  </a:lnTo>
                  <a:lnTo>
                    <a:pt x="406" y="770"/>
                  </a:lnTo>
                  <a:lnTo>
                    <a:pt x="609" y="767"/>
                  </a:lnTo>
                  <a:lnTo>
                    <a:pt x="812" y="758"/>
                  </a:lnTo>
                  <a:lnTo>
                    <a:pt x="1016" y="745"/>
                  </a:lnTo>
                  <a:lnTo>
                    <a:pt x="1219" y="711"/>
                  </a:lnTo>
                  <a:lnTo>
                    <a:pt x="1422" y="634"/>
                  </a:lnTo>
                  <a:lnTo>
                    <a:pt x="1625" y="456"/>
                  </a:lnTo>
                  <a:lnTo>
                    <a:pt x="1831" y="0"/>
                  </a:lnTo>
                </a:path>
              </a:pathLst>
            </a:custGeom>
            <a:noFill/>
            <a:ln w="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 name="Freeform 238"/>
            <p:cNvSpPr>
              <a:spLocks/>
            </p:cNvSpPr>
            <p:nvPr/>
          </p:nvSpPr>
          <p:spPr bwMode="auto">
            <a:xfrm>
              <a:off x="4264520" y="2997154"/>
              <a:ext cx="1261442" cy="488949"/>
            </a:xfrm>
            <a:custGeom>
              <a:avLst/>
              <a:gdLst/>
              <a:ahLst/>
              <a:cxnLst>
                <a:cxn ang="0">
                  <a:pos x="0" y="1401"/>
                </a:cxn>
                <a:cxn ang="0">
                  <a:pos x="203" y="1401"/>
                </a:cxn>
                <a:cxn ang="0">
                  <a:pos x="406" y="1398"/>
                </a:cxn>
                <a:cxn ang="0">
                  <a:pos x="609" y="1395"/>
                </a:cxn>
                <a:cxn ang="0">
                  <a:pos x="812" y="1389"/>
                </a:cxn>
                <a:cxn ang="0">
                  <a:pos x="1016" y="1373"/>
                </a:cxn>
                <a:cxn ang="0">
                  <a:pos x="1219" y="1333"/>
                </a:cxn>
                <a:cxn ang="0">
                  <a:pos x="1422" y="1235"/>
                </a:cxn>
                <a:cxn ang="0">
                  <a:pos x="1625" y="958"/>
                </a:cxn>
                <a:cxn ang="0">
                  <a:pos x="1831" y="0"/>
                </a:cxn>
              </a:cxnLst>
              <a:rect l="0" t="0" r="r" b="b"/>
              <a:pathLst>
                <a:path w="1831" h="1401">
                  <a:moveTo>
                    <a:pt x="0" y="1401"/>
                  </a:moveTo>
                  <a:lnTo>
                    <a:pt x="203" y="1401"/>
                  </a:lnTo>
                  <a:lnTo>
                    <a:pt x="406" y="1398"/>
                  </a:lnTo>
                  <a:lnTo>
                    <a:pt x="609" y="1395"/>
                  </a:lnTo>
                  <a:lnTo>
                    <a:pt x="812" y="1389"/>
                  </a:lnTo>
                  <a:lnTo>
                    <a:pt x="1016" y="1373"/>
                  </a:lnTo>
                  <a:lnTo>
                    <a:pt x="1219" y="1333"/>
                  </a:lnTo>
                  <a:lnTo>
                    <a:pt x="1422" y="1235"/>
                  </a:lnTo>
                  <a:lnTo>
                    <a:pt x="1625" y="958"/>
                  </a:lnTo>
                  <a:lnTo>
                    <a:pt x="18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 name="Freeform 239"/>
            <p:cNvSpPr>
              <a:spLocks/>
            </p:cNvSpPr>
            <p:nvPr/>
          </p:nvSpPr>
          <p:spPr bwMode="auto">
            <a:xfrm>
              <a:off x="4264520" y="3010067"/>
              <a:ext cx="1119521" cy="476036"/>
            </a:xfrm>
            <a:custGeom>
              <a:avLst/>
              <a:gdLst/>
              <a:ahLst/>
              <a:cxnLst>
                <a:cxn ang="0">
                  <a:pos x="0" y="1364"/>
                </a:cxn>
                <a:cxn ang="0">
                  <a:pos x="203" y="1364"/>
                </a:cxn>
                <a:cxn ang="0">
                  <a:pos x="406" y="1361"/>
                </a:cxn>
                <a:cxn ang="0">
                  <a:pos x="609" y="1355"/>
                </a:cxn>
                <a:cxn ang="0">
                  <a:pos x="812" y="1336"/>
                </a:cxn>
                <a:cxn ang="0">
                  <a:pos x="1016" y="1262"/>
                </a:cxn>
                <a:cxn ang="0">
                  <a:pos x="1219" y="1229"/>
                </a:cxn>
                <a:cxn ang="0">
                  <a:pos x="1422" y="733"/>
                </a:cxn>
                <a:cxn ang="0">
                  <a:pos x="1625" y="0"/>
                </a:cxn>
              </a:cxnLst>
              <a:rect l="0" t="0" r="r" b="b"/>
              <a:pathLst>
                <a:path w="1625" h="1364">
                  <a:moveTo>
                    <a:pt x="0" y="1364"/>
                  </a:moveTo>
                  <a:lnTo>
                    <a:pt x="203" y="1364"/>
                  </a:lnTo>
                  <a:lnTo>
                    <a:pt x="406" y="1361"/>
                  </a:lnTo>
                  <a:lnTo>
                    <a:pt x="609" y="1355"/>
                  </a:lnTo>
                  <a:lnTo>
                    <a:pt x="812" y="1336"/>
                  </a:lnTo>
                  <a:lnTo>
                    <a:pt x="1016" y="1262"/>
                  </a:lnTo>
                  <a:lnTo>
                    <a:pt x="1219" y="1229"/>
                  </a:lnTo>
                  <a:lnTo>
                    <a:pt x="1422" y="733"/>
                  </a:lnTo>
                  <a:lnTo>
                    <a:pt x="1625" y="0"/>
                  </a:lnTo>
                </a:path>
              </a:pathLst>
            </a:cu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 name="Rectangle 78"/>
            <p:cNvSpPr>
              <a:spLocks noChangeArrowheads="1"/>
            </p:cNvSpPr>
            <p:nvPr/>
          </p:nvSpPr>
          <p:spPr bwMode="auto">
            <a:xfrm>
              <a:off x="4355379" y="3138211"/>
              <a:ext cx="692044" cy="810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Helvetica" charset="0"/>
                </a:rPr>
                <a:t>Downsampling</a:t>
              </a:r>
              <a:endParaRPr kumimoji="0" lang="en-US" sz="6000" b="1" i="0" u="none" strike="noStrike" cap="none" normalizeH="0" baseline="0" dirty="0" smtClean="0">
                <a:ln>
                  <a:noFill/>
                </a:ln>
                <a:solidFill>
                  <a:schemeClr val="tx1"/>
                </a:solidFill>
                <a:effectLst/>
                <a:latin typeface="Arial" pitchFamily="34" charset="0"/>
              </a:endParaRPr>
            </a:p>
          </p:txBody>
        </p:sp>
        <p:sp>
          <p:nvSpPr>
            <p:cNvPr id="12" name="Rectangle 78"/>
            <p:cNvSpPr>
              <a:spLocks noChangeArrowheads="1"/>
            </p:cNvSpPr>
            <p:nvPr/>
          </p:nvSpPr>
          <p:spPr bwMode="auto">
            <a:xfrm rot="18776142">
              <a:off x="5412015" y="3282161"/>
              <a:ext cx="182332"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70C0"/>
                  </a:solidFill>
                  <a:effectLst/>
                  <a:latin typeface="Helvetica" charset="0"/>
                </a:rPr>
                <a:t>DS=3</a:t>
              </a:r>
              <a:endParaRPr kumimoji="0" lang="en-US" sz="4800" b="0" i="0" u="none" strike="noStrike" cap="none" normalizeH="0" baseline="0" dirty="0" smtClean="0">
                <a:ln>
                  <a:noFill/>
                </a:ln>
                <a:solidFill>
                  <a:srgbClr val="0070C0"/>
                </a:solidFill>
                <a:effectLst/>
                <a:latin typeface="Arial" pitchFamily="34" charset="0"/>
              </a:endParaRPr>
            </a:p>
          </p:txBody>
        </p:sp>
        <p:sp>
          <p:nvSpPr>
            <p:cNvPr id="13" name="Rectangle 78"/>
            <p:cNvSpPr>
              <a:spLocks noChangeArrowheads="1"/>
            </p:cNvSpPr>
            <p:nvPr/>
          </p:nvSpPr>
          <p:spPr bwMode="auto">
            <a:xfrm rot="17563022">
              <a:off x="5299073" y="3085234"/>
              <a:ext cx="202480"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Helvetica" charset="0"/>
                </a:rPr>
                <a:t>DS=4</a:t>
              </a:r>
              <a:endParaRPr kumimoji="0" lang="en-US" sz="4800" b="0" i="0" u="none" strike="noStrike" cap="none" normalizeH="0" baseline="0" dirty="0" smtClean="0">
                <a:ln>
                  <a:noFill/>
                </a:ln>
                <a:solidFill>
                  <a:srgbClr val="FF0000"/>
                </a:solidFill>
                <a:effectLst/>
                <a:latin typeface="Arial" pitchFamily="34" charset="0"/>
              </a:endParaRPr>
            </a:p>
          </p:txBody>
        </p:sp>
        <p:sp>
          <p:nvSpPr>
            <p:cNvPr id="14" name="Rectangle 78"/>
            <p:cNvSpPr>
              <a:spLocks noChangeArrowheads="1"/>
            </p:cNvSpPr>
            <p:nvPr/>
          </p:nvSpPr>
          <p:spPr bwMode="auto">
            <a:xfrm rot="18204416">
              <a:off x="5102223" y="3090614"/>
              <a:ext cx="304517"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7030A0"/>
                  </a:solidFill>
                  <a:effectLst/>
                  <a:latin typeface="Helvetica" charset="0"/>
                </a:rPr>
                <a:t>DS=5</a:t>
              </a:r>
              <a:endParaRPr kumimoji="0" lang="en-US" sz="4800" b="0" i="0" u="none" strike="noStrike" cap="none" normalizeH="0" baseline="0" dirty="0" smtClean="0">
                <a:ln>
                  <a:noFill/>
                </a:ln>
                <a:solidFill>
                  <a:srgbClr val="7030A0"/>
                </a:solidFill>
                <a:effectLst/>
                <a:latin typeface="Arial" pitchFamily="34" charset="0"/>
              </a:endParaRPr>
            </a:p>
          </p:txBody>
        </p:sp>
        <p:sp>
          <p:nvSpPr>
            <p:cNvPr id="15" name="Rectangle 17"/>
            <p:cNvSpPr>
              <a:spLocks noChangeArrowheads="1"/>
            </p:cNvSpPr>
            <p:nvPr/>
          </p:nvSpPr>
          <p:spPr bwMode="auto">
            <a:xfrm>
              <a:off x="4247207" y="3558895"/>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Helvetica" charset="0"/>
                </a:rPr>
                <a:t>1</a:t>
              </a:r>
              <a:endParaRPr kumimoji="0" lang="en-US" sz="4400" b="0" i="0" u="none" strike="noStrike" cap="none" normalizeH="0" baseline="0" smtClean="0">
                <a:ln>
                  <a:noFill/>
                </a:ln>
                <a:solidFill>
                  <a:schemeClr val="tx1"/>
                </a:solidFill>
                <a:effectLst/>
                <a:latin typeface="Arial" pitchFamily="34" charset="0"/>
              </a:endParaRPr>
            </a:p>
          </p:txBody>
        </p:sp>
        <p:sp>
          <p:nvSpPr>
            <p:cNvPr id="16" name="Rectangle 20"/>
            <p:cNvSpPr>
              <a:spLocks noChangeArrowheads="1"/>
            </p:cNvSpPr>
            <p:nvPr/>
          </p:nvSpPr>
          <p:spPr bwMode="auto">
            <a:xfrm>
              <a:off x="4388313" y="3558895"/>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2</a:t>
              </a:r>
              <a:endParaRPr kumimoji="0" lang="en-US" sz="4400" b="0" i="0" u="none" strike="noStrike" cap="none" normalizeH="0" baseline="0" dirty="0" smtClean="0">
                <a:ln>
                  <a:noFill/>
                </a:ln>
                <a:solidFill>
                  <a:schemeClr val="tx1"/>
                </a:solidFill>
                <a:effectLst/>
                <a:latin typeface="Arial" pitchFamily="34" charset="0"/>
              </a:endParaRPr>
            </a:p>
          </p:txBody>
        </p:sp>
        <p:sp>
          <p:nvSpPr>
            <p:cNvPr id="17" name="Rectangle 23"/>
            <p:cNvSpPr>
              <a:spLocks noChangeArrowheads="1"/>
            </p:cNvSpPr>
            <p:nvPr/>
          </p:nvSpPr>
          <p:spPr bwMode="auto">
            <a:xfrm>
              <a:off x="4529419" y="3558895"/>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4</a:t>
              </a:r>
              <a:endParaRPr kumimoji="0" lang="en-US" sz="4400" b="0" i="0" u="none" strike="noStrike" cap="none" normalizeH="0" baseline="0" smtClean="0">
                <a:ln>
                  <a:noFill/>
                </a:ln>
                <a:solidFill>
                  <a:schemeClr val="tx1"/>
                </a:solidFill>
                <a:effectLst/>
                <a:latin typeface="Arial" pitchFamily="34" charset="0"/>
              </a:endParaRPr>
            </a:p>
          </p:txBody>
        </p:sp>
        <p:sp>
          <p:nvSpPr>
            <p:cNvPr id="18" name="Rectangle 26"/>
            <p:cNvSpPr>
              <a:spLocks noChangeArrowheads="1"/>
            </p:cNvSpPr>
            <p:nvPr/>
          </p:nvSpPr>
          <p:spPr bwMode="auto">
            <a:xfrm>
              <a:off x="4669732" y="3558895"/>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8</a:t>
              </a:r>
              <a:endParaRPr kumimoji="0" lang="en-US" sz="4400" b="0" i="0" u="none" strike="noStrike" cap="none" normalizeH="0" baseline="0" smtClean="0">
                <a:ln>
                  <a:noFill/>
                </a:ln>
                <a:solidFill>
                  <a:schemeClr val="tx1"/>
                </a:solidFill>
                <a:effectLst/>
                <a:latin typeface="Arial" pitchFamily="34" charset="0"/>
              </a:endParaRPr>
            </a:p>
          </p:txBody>
        </p:sp>
        <p:sp>
          <p:nvSpPr>
            <p:cNvPr id="19" name="Rectangle 29"/>
            <p:cNvSpPr>
              <a:spLocks noChangeArrowheads="1"/>
            </p:cNvSpPr>
            <p:nvPr/>
          </p:nvSpPr>
          <p:spPr bwMode="auto">
            <a:xfrm>
              <a:off x="4802118" y="3558895"/>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16</a:t>
              </a:r>
              <a:endParaRPr kumimoji="0" lang="en-US" sz="4400" b="0" i="0" u="none" strike="noStrike" cap="none" normalizeH="0" baseline="0" smtClean="0">
                <a:ln>
                  <a:noFill/>
                </a:ln>
                <a:solidFill>
                  <a:schemeClr val="tx1"/>
                </a:solidFill>
                <a:effectLst/>
                <a:latin typeface="Arial" pitchFamily="34" charset="0"/>
              </a:endParaRPr>
            </a:p>
          </p:txBody>
        </p:sp>
        <p:sp>
          <p:nvSpPr>
            <p:cNvPr id="20" name="Rectangle 32"/>
            <p:cNvSpPr>
              <a:spLocks noChangeArrowheads="1"/>
            </p:cNvSpPr>
            <p:nvPr/>
          </p:nvSpPr>
          <p:spPr bwMode="auto">
            <a:xfrm>
              <a:off x="4943224" y="3558895"/>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32</a:t>
              </a:r>
              <a:endParaRPr kumimoji="0" lang="en-US" sz="4400" b="0" i="0" u="none" strike="noStrike" cap="none" normalizeH="0" baseline="0" smtClean="0">
                <a:ln>
                  <a:noFill/>
                </a:ln>
                <a:solidFill>
                  <a:schemeClr val="tx1"/>
                </a:solidFill>
                <a:effectLst/>
                <a:latin typeface="Arial" pitchFamily="34" charset="0"/>
              </a:endParaRPr>
            </a:p>
          </p:txBody>
        </p:sp>
        <p:sp>
          <p:nvSpPr>
            <p:cNvPr id="21" name="Rectangle 35"/>
            <p:cNvSpPr>
              <a:spLocks noChangeArrowheads="1"/>
            </p:cNvSpPr>
            <p:nvPr/>
          </p:nvSpPr>
          <p:spPr bwMode="auto">
            <a:xfrm>
              <a:off x="5084331" y="3558895"/>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64</a:t>
              </a:r>
              <a:endParaRPr kumimoji="0" lang="en-US" sz="4400" b="0" i="0" u="none" strike="noStrike" cap="none" normalizeH="0" baseline="0" smtClean="0">
                <a:ln>
                  <a:noFill/>
                </a:ln>
                <a:solidFill>
                  <a:schemeClr val="tx1"/>
                </a:solidFill>
                <a:effectLst/>
                <a:latin typeface="Arial" pitchFamily="34" charset="0"/>
              </a:endParaRPr>
            </a:p>
          </p:txBody>
        </p:sp>
        <p:sp>
          <p:nvSpPr>
            <p:cNvPr id="22" name="Rectangle 38"/>
            <p:cNvSpPr>
              <a:spLocks noChangeArrowheads="1"/>
            </p:cNvSpPr>
            <p:nvPr/>
          </p:nvSpPr>
          <p:spPr bwMode="auto">
            <a:xfrm>
              <a:off x="5218302" y="3558895"/>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128</a:t>
              </a:r>
              <a:endParaRPr kumimoji="0" lang="en-US" sz="4400" b="0" i="0" u="none" strike="noStrike" cap="none" normalizeH="0" baseline="0" dirty="0" smtClean="0">
                <a:ln>
                  <a:noFill/>
                </a:ln>
                <a:solidFill>
                  <a:schemeClr val="tx1"/>
                </a:solidFill>
                <a:effectLst/>
                <a:latin typeface="Arial" pitchFamily="34" charset="0"/>
              </a:endParaRPr>
            </a:p>
          </p:txBody>
        </p:sp>
        <p:sp>
          <p:nvSpPr>
            <p:cNvPr id="23" name="Rectangle 41"/>
            <p:cNvSpPr>
              <a:spLocks noChangeArrowheads="1"/>
            </p:cNvSpPr>
            <p:nvPr/>
          </p:nvSpPr>
          <p:spPr bwMode="auto">
            <a:xfrm>
              <a:off x="5359408" y="3558895"/>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256</a:t>
              </a:r>
              <a:endParaRPr kumimoji="0" lang="en-US" sz="4400" b="0" i="0" u="none" strike="noStrike" cap="none" normalizeH="0" baseline="0" smtClean="0">
                <a:ln>
                  <a:noFill/>
                </a:ln>
                <a:solidFill>
                  <a:schemeClr val="tx1"/>
                </a:solidFill>
                <a:effectLst/>
                <a:latin typeface="Arial" pitchFamily="34" charset="0"/>
              </a:endParaRPr>
            </a:p>
          </p:txBody>
        </p:sp>
        <p:sp>
          <p:nvSpPr>
            <p:cNvPr id="24" name="Rectangle 44"/>
            <p:cNvSpPr>
              <a:spLocks noChangeArrowheads="1"/>
            </p:cNvSpPr>
            <p:nvPr/>
          </p:nvSpPr>
          <p:spPr bwMode="auto">
            <a:xfrm>
              <a:off x="5502892" y="3558895"/>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512</a:t>
              </a:r>
              <a:endParaRPr kumimoji="0" lang="en-US" sz="4400" b="0" i="0" u="none" strike="noStrike" cap="none" normalizeH="0" baseline="0" dirty="0" smtClean="0">
                <a:ln>
                  <a:noFill/>
                </a:ln>
                <a:solidFill>
                  <a:schemeClr val="tx1"/>
                </a:solidFill>
                <a:effectLst/>
                <a:latin typeface="Arial" pitchFamily="34" charset="0"/>
              </a:endParaRPr>
            </a:p>
          </p:txBody>
        </p:sp>
        <p:cxnSp>
          <p:nvCxnSpPr>
            <p:cNvPr id="25" name="Straight Connector 24"/>
            <p:cNvCxnSpPr/>
            <p:nvPr/>
          </p:nvCxnSpPr>
          <p:spPr bwMode="auto">
            <a:xfrm>
              <a:off x="4256861" y="3547029"/>
              <a:ext cx="1272705"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26" name="Line 38"/>
            <p:cNvSpPr>
              <a:spLocks noChangeShapeType="1"/>
            </p:cNvSpPr>
            <p:nvPr/>
          </p:nvSpPr>
          <p:spPr bwMode="auto">
            <a:xfrm flipV="1">
              <a:off x="4827096" y="3522413"/>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7" name="Line 38"/>
            <p:cNvSpPr>
              <a:spLocks noChangeShapeType="1"/>
            </p:cNvSpPr>
            <p:nvPr/>
          </p:nvSpPr>
          <p:spPr bwMode="auto">
            <a:xfrm flipV="1">
              <a:off x="4681930" y="352241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8" name="Line 38"/>
            <p:cNvSpPr>
              <a:spLocks noChangeShapeType="1"/>
            </p:cNvSpPr>
            <p:nvPr/>
          </p:nvSpPr>
          <p:spPr bwMode="auto">
            <a:xfrm flipV="1">
              <a:off x="4541770" y="352241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9" name="Line 38"/>
            <p:cNvSpPr>
              <a:spLocks noChangeShapeType="1"/>
            </p:cNvSpPr>
            <p:nvPr/>
          </p:nvSpPr>
          <p:spPr bwMode="auto">
            <a:xfrm flipV="1">
              <a:off x="4402862" y="352241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0" name="Line 38"/>
            <p:cNvSpPr>
              <a:spLocks noChangeShapeType="1"/>
            </p:cNvSpPr>
            <p:nvPr/>
          </p:nvSpPr>
          <p:spPr bwMode="auto">
            <a:xfrm flipV="1">
              <a:off x="4256444" y="352241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1" name="Line 38"/>
            <p:cNvSpPr>
              <a:spLocks noChangeShapeType="1"/>
            </p:cNvSpPr>
            <p:nvPr/>
          </p:nvSpPr>
          <p:spPr bwMode="auto">
            <a:xfrm flipV="1">
              <a:off x="4966005" y="3522413"/>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2" name="Line 38"/>
            <p:cNvSpPr>
              <a:spLocks noChangeShapeType="1"/>
            </p:cNvSpPr>
            <p:nvPr/>
          </p:nvSpPr>
          <p:spPr bwMode="auto">
            <a:xfrm flipV="1">
              <a:off x="5106165" y="3524795"/>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3" name="Line 38"/>
            <p:cNvSpPr>
              <a:spLocks noChangeShapeType="1"/>
            </p:cNvSpPr>
            <p:nvPr/>
          </p:nvSpPr>
          <p:spPr bwMode="auto">
            <a:xfrm flipV="1">
              <a:off x="5246326" y="352241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4" name="Line 38"/>
            <p:cNvSpPr>
              <a:spLocks noChangeShapeType="1"/>
            </p:cNvSpPr>
            <p:nvPr/>
          </p:nvSpPr>
          <p:spPr bwMode="auto">
            <a:xfrm flipV="1">
              <a:off x="5390240" y="352241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5" name="Line 38"/>
            <p:cNvSpPr>
              <a:spLocks noChangeShapeType="1"/>
            </p:cNvSpPr>
            <p:nvPr/>
          </p:nvSpPr>
          <p:spPr bwMode="auto">
            <a:xfrm flipV="1">
              <a:off x="5529149" y="3524795"/>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6" name="Rectangle 47"/>
            <p:cNvSpPr>
              <a:spLocks noChangeArrowheads="1"/>
            </p:cNvSpPr>
            <p:nvPr/>
          </p:nvSpPr>
          <p:spPr bwMode="auto">
            <a:xfrm>
              <a:off x="4133193" y="3456043"/>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0</a:t>
              </a:r>
              <a:endParaRPr kumimoji="0" lang="en-US" sz="4800" b="0" i="0" u="none" strike="noStrike" cap="none" normalizeH="0" baseline="0" dirty="0" smtClean="0">
                <a:ln>
                  <a:noFill/>
                </a:ln>
                <a:solidFill>
                  <a:schemeClr val="tx1"/>
                </a:solidFill>
                <a:effectLst/>
                <a:latin typeface="Arial" pitchFamily="34" charset="0"/>
              </a:endParaRPr>
            </a:p>
          </p:txBody>
        </p:sp>
        <p:sp>
          <p:nvSpPr>
            <p:cNvPr id="37" name="Line 48"/>
            <p:cNvSpPr>
              <a:spLocks noChangeShapeType="1"/>
            </p:cNvSpPr>
            <p:nvPr/>
          </p:nvSpPr>
          <p:spPr bwMode="auto">
            <a:xfrm>
              <a:off x="4229188" y="3344398"/>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8" name="Rectangle 53"/>
            <p:cNvSpPr>
              <a:spLocks noChangeArrowheads="1"/>
            </p:cNvSpPr>
            <p:nvPr/>
          </p:nvSpPr>
          <p:spPr bwMode="auto">
            <a:xfrm>
              <a:off x="4103069" y="3183716"/>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200</a:t>
              </a:r>
              <a:endParaRPr kumimoji="0" lang="en-US" sz="4800" b="0" i="0" u="none" strike="noStrike" cap="none" normalizeH="0" baseline="0" dirty="0" smtClean="0">
                <a:ln>
                  <a:noFill/>
                </a:ln>
                <a:solidFill>
                  <a:schemeClr val="tx1"/>
                </a:solidFill>
                <a:effectLst/>
                <a:latin typeface="Arial" pitchFamily="34" charset="0"/>
              </a:endParaRPr>
            </a:p>
          </p:txBody>
        </p:sp>
        <p:sp>
          <p:nvSpPr>
            <p:cNvPr id="39" name="Rectangle 59"/>
            <p:cNvSpPr>
              <a:spLocks noChangeArrowheads="1"/>
            </p:cNvSpPr>
            <p:nvPr/>
          </p:nvSpPr>
          <p:spPr bwMode="auto">
            <a:xfrm>
              <a:off x="4103069" y="2889892"/>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400</a:t>
              </a:r>
              <a:endParaRPr kumimoji="0" lang="en-US" sz="4800" b="0" i="0" u="none" strike="noStrike" cap="none" normalizeH="0" baseline="0" dirty="0" smtClean="0">
                <a:ln>
                  <a:noFill/>
                </a:ln>
                <a:solidFill>
                  <a:schemeClr val="tx1"/>
                </a:solidFill>
                <a:effectLst/>
                <a:latin typeface="Arial" pitchFamily="34" charset="0"/>
              </a:endParaRPr>
            </a:p>
          </p:txBody>
        </p:sp>
        <p:sp>
          <p:nvSpPr>
            <p:cNvPr id="40" name="Line 48"/>
            <p:cNvSpPr>
              <a:spLocks noChangeShapeType="1"/>
            </p:cNvSpPr>
            <p:nvPr/>
          </p:nvSpPr>
          <p:spPr bwMode="auto">
            <a:xfrm>
              <a:off x="4229188" y="3490050"/>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41" name="Line 54"/>
            <p:cNvSpPr>
              <a:spLocks noChangeShapeType="1"/>
            </p:cNvSpPr>
            <p:nvPr/>
          </p:nvSpPr>
          <p:spPr bwMode="auto">
            <a:xfrm>
              <a:off x="4230774" y="2925489"/>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42" name="Line 54"/>
            <p:cNvSpPr>
              <a:spLocks noChangeShapeType="1"/>
            </p:cNvSpPr>
            <p:nvPr/>
          </p:nvSpPr>
          <p:spPr bwMode="auto">
            <a:xfrm>
              <a:off x="4230774" y="3073126"/>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43" name="Line 54"/>
            <p:cNvSpPr>
              <a:spLocks noChangeShapeType="1"/>
            </p:cNvSpPr>
            <p:nvPr/>
          </p:nvSpPr>
          <p:spPr bwMode="auto">
            <a:xfrm>
              <a:off x="4230774" y="3218383"/>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cxnSp>
          <p:nvCxnSpPr>
            <p:cNvPr id="44" name="Straight Connector 43"/>
            <p:cNvCxnSpPr/>
            <p:nvPr/>
          </p:nvCxnSpPr>
          <p:spPr bwMode="auto">
            <a:xfrm rot="5400000">
              <a:off x="3947453" y="3207786"/>
              <a:ext cx="564353" cy="125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45" name="TextBox 44"/>
            <p:cNvSpPr txBox="1"/>
            <p:nvPr/>
          </p:nvSpPr>
          <p:spPr>
            <a:xfrm>
              <a:off x="4290538" y="2908253"/>
              <a:ext cx="136156" cy="14857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a:t>
              </a:r>
              <a:endParaRPr lang="en-US" sz="1600" b="1" dirty="0">
                <a:latin typeface="Times New Roman" pitchFamily="18" charset="0"/>
                <a:cs typeface="Times New Roman" pitchFamily="18" charset="0"/>
              </a:endParaRPr>
            </a:p>
          </p:txBody>
        </p:sp>
        <p:sp>
          <p:nvSpPr>
            <p:cNvPr id="46" name="Rectangle 17"/>
            <p:cNvSpPr>
              <a:spLocks noChangeArrowheads="1"/>
            </p:cNvSpPr>
            <p:nvPr/>
          </p:nvSpPr>
          <p:spPr bwMode="auto">
            <a:xfrm>
              <a:off x="2653167" y="3565807"/>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Helvetica" charset="0"/>
                </a:rPr>
                <a:t>1</a:t>
              </a:r>
              <a:endParaRPr kumimoji="0" lang="en-US" sz="4400" b="0" i="0" u="none" strike="noStrike" cap="none" normalizeH="0" baseline="0" smtClean="0">
                <a:ln>
                  <a:noFill/>
                </a:ln>
                <a:solidFill>
                  <a:schemeClr val="tx1"/>
                </a:solidFill>
                <a:effectLst/>
                <a:latin typeface="Arial" pitchFamily="34" charset="0"/>
              </a:endParaRPr>
            </a:p>
          </p:txBody>
        </p:sp>
        <p:sp>
          <p:nvSpPr>
            <p:cNvPr id="47" name="Rectangle 20"/>
            <p:cNvSpPr>
              <a:spLocks noChangeArrowheads="1"/>
            </p:cNvSpPr>
            <p:nvPr/>
          </p:nvSpPr>
          <p:spPr bwMode="auto">
            <a:xfrm>
              <a:off x="2794274" y="3565807"/>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2</a:t>
              </a:r>
              <a:endParaRPr kumimoji="0" lang="en-US" sz="4400" b="0" i="0" u="none" strike="noStrike" cap="none" normalizeH="0" baseline="0" smtClean="0">
                <a:ln>
                  <a:noFill/>
                </a:ln>
                <a:solidFill>
                  <a:schemeClr val="tx1"/>
                </a:solidFill>
                <a:effectLst/>
                <a:latin typeface="Arial" pitchFamily="34" charset="0"/>
              </a:endParaRPr>
            </a:p>
          </p:txBody>
        </p:sp>
        <p:sp>
          <p:nvSpPr>
            <p:cNvPr id="48" name="Rectangle 23"/>
            <p:cNvSpPr>
              <a:spLocks noChangeArrowheads="1"/>
            </p:cNvSpPr>
            <p:nvPr/>
          </p:nvSpPr>
          <p:spPr bwMode="auto">
            <a:xfrm>
              <a:off x="2935379" y="3565807"/>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4</a:t>
              </a:r>
              <a:endParaRPr kumimoji="0" lang="en-US" sz="4400" b="0" i="0" u="none" strike="noStrike" cap="none" normalizeH="0" baseline="0" smtClean="0">
                <a:ln>
                  <a:noFill/>
                </a:ln>
                <a:solidFill>
                  <a:schemeClr val="tx1"/>
                </a:solidFill>
                <a:effectLst/>
                <a:latin typeface="Arial" pitchFamily="34" charset="0"/>
              </a:endParaRPr>
            </a:p>
          </p:txBody>
        </p:sp>
        <p:sp>
          <p:nvSpPr>
            <p:cNvPr id="49" name="Rectangle 26"/>
            <p:cNvSpPr>
              <a:spLocks noChangeArrowheads="1"/>
            </p:cNvSpPr>
            <p:nvPr/>
          </p:nvSpPr>
          <p:spPr bwMode="auto">
            <a:xfrm>
              <a:off x="3075693" y="3565807"/>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8</a:t>
              </a:r>
              <a:endParaRPr kumimoji="0" lang="en-US" sz="4400" b="0" i="0" u="none" strike="noStrike" cap="none" normalizeH="0" baseline="0" dirty="0" smtClean="0">
                <a:ln>
                  <a:noFill/>
                </a:ln>
                <a:solidFill>
                  <a:schemeClr val="tx1"/>
                </a:solidFill>
                <a:effectLst/>
                <a:latin typeface="Arial" pitchFamily="34" charset="0"/>
              </a:endParaRPr>
            </a:p>
          </p:txBody>
        </p:sp>
        <p:sp>
          <p:nvSpPr>
            <p:cNvPr id="50" name="Rectangle 29"/>
            <p:cNvSpPr>
              <a:spLocks noChangeArrowheads="1"/>
            </p:cNvSpPr>
            <p:nvPr/>
          </p:nvSpPr>
          <p:spPr bwMode="auto">
            <a:xfrm>
              <a:off x="3208079" y="3565807"/>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16</a:t>
              </a:r>
              <a:endParaRPr kumimoji="0" lang="en-US" sz="4400" b="0" i="0" u="none" strike="noStrike" cap="none" normalizeH="0" baseline="0" smtClean="0">
                <a:ln>
                  <a:noFill/>
                </a:ln>
                <a:solidFill>
                  <a:schemeClr val="tx1"/>
                </a:solidFill>
                <a:effectLst/>
                <a:latin typeface="Arial" pitchFamily="34" charset="0"/>
              </a:endParaRPr>
            </a:p>
          </p:txBody>
        </p:sp>
        <p:sp>
          <p:nvSpPr>
            <p:cNvPr id="51" name="Rectangle 32"/>
            <p:cNvSpPr>
              <a:spLocks noChangeArrowheads="1"/>
            </p:cNvSpPr>
            <p:nvPr/>
          </p:nvSpPr>
          <p:spPr bwMode="auto">
            <a:xfrm>
              <a:off x="3349185" y="3565807"/>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32</a:t>
              </a:r>
              <a:endParaRPr kumimoji="0" lang="en-US" sz="4400" b="0" i="0" u="none" strike="noStrike" cap="none" normalizeH="0" baseline="0" smtClean="0">
                <a:ln>
                  <a:noFill/>
                </a:ln>
                <a:solidFill>
                  <a:schemeClr val="tx1"/>
                </a:solidFill>
                <a:effectLst/>
                <a:latin typeface="Arial" pitchFamily="34" charset="0"/>
              </a:endParaRPr>
            </a:p>
          </p:txBody>
        </p:sp>
        <p:sp>
          <p:nvSpPr>
            <p:cNvPr id="52" name="Rectangle 35"/>
            <p:cNvSpPr>
              <a:spLocks noChangeArrowheads="1"/>
            </p:cNvSpPr>
            <p:nvPr/>
          </p:nvSpPr>
          <p:spPr bwMode="auto">
            <a:xfrm>
              <a:off x="3490291" y="3565807"/>
              <a:ext cx="59289"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64</a:t>
              </a:r>
              <a:endParaRPr kumimoji="0" lang="en-US" sz="4400" b="0" i="0" u="none" strike="noStrike" cap="none" normalizeH="0" baseline="0" dirty="0" smtClean="0">
                <a:ln>
                  <a:noFill/>
                </a:ln>
                <a:solidFill>
                  <a:schemeClr val="tx1"/>
                </a:solidFill>
                <a:effectLst/>
                <a:latin typeface="Arial" pitchFamily="34" charset="0"/>
              </a:endParaRPr>
            </a:p>
          </p:txBody>
        </p:sp>
        <p:sp>
          <p:nvSpPr>
            <p:cNvPr id="53" name="Rectangle 38"/>
            <p:cNvSpPr>
              <a:spLocks noChangeArrowheads="1"/>
            </p:cNvSpPr>
            <p:nvPr/>
          </p:nvSpPr>
          <p:spPr bwMode="auto">
            <a:xfrm>
              <a:off x="3624263" y="3565807"/>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128</a:t>
              </a:r>
              <a:endParaRPr kumimoji="0" lang="en-US" sz="4400" b="0" i="0" u="none" strike="noStrike" cap="none" normalizeH="0" baseline="0" dirty="0" smtClean="0">
                <a:ln>
                  <a:noFill/>
                </a:ln>
                <a:solidFill>
                  <a:schemeClr val="tx1"/>
                </a:solidFill>
                <a:effectLst/>
                <a:latin typeface="Arial" pitchFamily="34" charset="0"/>
              </a:endParaRPr>
            </a:p>
          </p:txBody>
        </p:sp>
        <p:sp>
          <p:nvSpPr>
            <p:cNvPr id="54" name="Rectangle 41"/>
            <p:cNvSpPr>
              <a:spLocks noChangeArrowheads="1"/>
            </p:cNvSpPr>
            <p:nvPr/>
          </p:nvSpPr>
          <p:spPr bwMode="auto">
            <a:xfrm>
              <a:off x="3765369" y="3565807"/>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rPr>
                <a:t>256</a:t>
              </a:r>
              <a:endParaRPr kumimoji="0" lang="en-US" sz="4400" b="0" i="0" u="none" strike="noStrike" cap="none" normalizeH="0" baseline="0" smtClean="0">
                <a:ln>
                  <a:noFill/>
                </a:ln>
                <a:solidFill>
                  <a:schemeClr val="tx1"/>
                </a:solidFill>
                <a:effectLst/>
                <a:latin typeface="Arial" pitchFamily="34" charset="0"/>
              </a:endParaRPr>
            </a:p>
          </p:txBody>
        </p:sp>
        <p:sp>
          <p:nvSpPr>
            <p:cNvPr id="55" name="Rectangle 44"/>
            <p:cNvSpPr>
              <a:spLocks noChangeArrowheads="1"/>
            </p:cNvSpPr>
            <p:nvPr/>
          </p:nvSpPr>
          <p:spPr bwMode="auto">
            <a:xfrm>
              <a:off x="3908853" y="3565807"/>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512</a:t>
              </a:r>
              <a:endParaRPr kumimoji="0" lang="en-US" sz="4400" b="0" i="0" u="none" strike="noStrike" cap="none" normalizeH="0" baseline="0" dirty="0" smtClean="0">
                <a:ln>
                  <a:noFill/>
                </a:ln>
                <a:solidFill>
                  <a:schemeClr val="tx1"/>
                </a:solidFill>
                <a:effectLst/>
                <a:latin typeface="Arial" pitchFamily="34" charset="0"/>
              </a:endParaRPr>
            </a:p>
          </p:txBody>
        </p:sp>
        <p:cxnSp>
          <p:nvCxnSpPr>
            <p:cNvPr id="56" name="Straight Connector 55"/>
            <p:cNvCxnSpPr/>
            <p:nvPr/>
          </p:nvCxnSpPr>
          <p:spPr bwMode="auto">
            <a:xfrm>
              <a:off x="2662821" y="3553941"/>
              <a:ext cx="1272706"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57" name="Line 38"/>
            <p:cNvSpPr>
              <a:spLocks noChangeShapeType="1"/>
            </p:cNvSpPr>
            <p:nvPr/>
          </p:nvSpPr>
          <p:spPr bwMode="auto">
            <a:xfrm flipV="1">
              <a:off x="3233056" y="3529325"/>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8" name="Line 38"/>
            <p:cNvSpPr>
              <a:spLocks noChangeShapeType="1"/>
            </p:cNvSpPr>
            <p:nvPr/>
          </p:nvSpPr>
          <p:spPr bwMode="auto">
            <a:xfrm flipV="1">
              <a:off x="3087890" y="352932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9" name="Line 38"/>
            <p:cNvSpPr>
              <a:spLocks noChangeShapeType="1"/>
            </p:cNvSpPr>
            <p:nvPr/>
          </p:nvSpPr>
          <p:spPr bwMode="auto">
            <a:xfrm flipV="1">
              <a:off x="2947730" y="352932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0" name="Line 38"/>
            <p:cNvSpPr>
              <a:spLocks noChangeShapeType="1"/>
            </p:cNvSpPr>
            <p:nvPr/>
          </p:nvSpPr>
          <p:spPr bwMode="auto">
            <a:xfrm flipV="1">
              <a:off x="2808821" y="3529324"/>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1" name="Line 38"/>
            <p:cNvSpPr>
              <a:spLocks noChangeShapeType="1"/>
            </p:cNvSpPr>
            <p:nvPr/>
          </p:nvSpPr>
          <p:spPr bwMode="auto">
            <a:xfrm flipV="1">
              <a:off x="2662404" y="3529326"/>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2" name="Line 38"/>
            <p:cNvSpPr>
              <a:spLocks noChangeShapeType="1"/>
            </p:cNvSpPr>
            <p:nvPr/>
          </p:nvSpPr>
          <p:spPr bwMode="auto">
            <a:xfrm flipV="1">
              <a:off x="3371965" y="3529325"/>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3" name="Line 38"/>
            <p:cNvSpPr>
              <a:spLocks noChangeShapeType="1"/>
            </p:cNvSpPr>
            <p:nvPr/>
          </p:nvSpPr>
          <p:spPr bwMode="auto">
            <a:xfrm flipV="1">
              <a:off x="3512125" y="3531707"/>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4" name="Line 38"/>
            <p:cNvSpPr>
              <a:spLocks noChangeShapeType="1"/>
            </p:cNvSpPr>
            <p:nvPr/>
          </p:nvSpPr>
          <p:spPr bwMode="auto">
            <a:xfrm flipV="1">
              <a:off x="3652286" y="3529326"/>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5" name="Line 38"/>
            <p:cNvSpPr>
              <a:spLocks noChangeShapeType="1"/>
            </p:cNvSpPr>
            <p:nvPr/>
          </p:nvSpPr>
          <p:spPr bwMode="auto">
            <a:xfrm flipV="1">
              <a:off x="3796200" y="3529326"/>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6" name="Line 38"/>
            <p:cNvSpPr>
              <a:spLocks noChangeShapeType="1"/>
            </p:cNvSpPr>
            <p:nvPr/>
          </p:nvSpPr>
          <p:spPr bwMode="auto">
            <a:xfrm flipV="1">
              <a:off x="3935110" y="3531707"/>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7" name="Rectangle 6"/>
            <p:cNvSpPr>
              <a:spLocks noChangeArrowheads="1"/>
            </p:cNvSpPr>
            <p:nvPr/>
          </p:nvSpPr>
          <p:spPr bwMode="auto">
            <a:xfrm>
              <a:off x="2666157" y="2939568"/>
              <a:ext cx="1265615" cy="5667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4000" dirty="0"/>
            </a:p>
          </p:txBody>
        </p:sp>
        <p:sp>
          <p:nvSpPr>
            <p:cNvPr id="68" name="Freeform 75"/>
            <p:cNvSpPr>
              <a:spLocks/>
            </p:cNvSpPr>
            <p:nvPr/>
          </p:nvSpPr>
          <p:spPr bwMode="auto">
            <a:xfrm>
              <a:off x="2666157" y="3295935"/>
              <a:ext cx="1265615" cy="207195"/>
            </a:xfrm>
            <a:custGeom>
              <a:avLst/>
              <a:gdLst/>
              <a:ahLst/>
              <a:cxnLst>
                <a:cxn ang="0">
                  <a:pos x="0" y="408"/>
                </a:cxn>
                <a:cxn ang="0">
                  <a:pos x="156" y="408"/>
                </a:cxn>
                <a:cxn ang="0">
                  <a:pos x="313" y="406"/>
                </a:cxn>
                <a:cxn ang="0">
                  <a:pos x="470" y="403"/>
                </a:cxn>
                <a:cxn ang="0">
                  <a:pos x="627" y="399"/>
                </a:cxn>
                <a:cxn ang="0">
                  <a:pos x="783" y="389"/>
                </a:cxn>
                <a:cxn ang="0">
                  <a:pos x="940" y="370"/>
                </a:cxn>
                <a:cxn ang="0">
                  <a:pos x="1097" y="325"/>
                </a:cxn>
                <a:cxn ang="0">
                  <a:pos x="1254" y="228"/>
                </a:cxn>
                <a:cxn ang="0">
                  <a:pos x="1413" y="0"/>
                </a:cxn>
              </a:cxnLst>
              <a:rect l="0" t="0" r="r" b="b"/>
              <a:pathLst>
                <a:path w="1413" h="408">
                  <a:moveTo>
                    <a:pt x="0" y="408"/>
                  </a:moveTo>
                  <a:lnTo>
                    <a:pt x="156" y="408"/>
                  </a:lnTo>
                  <a:lnTo>
                    <a:pt x="313" y="406"/>
                  </a:lnTo>
                  <a:lnTo>
                    <a:pt x="470" y="403"/>
                  </a:lnTo>
                  <a:lnTo>
                    <a:pt x="627" y="399"/>
                  </a:lnTo>
                  <a:lnTo>
                    <a:pt x="783" y="389"/>
                  </a:lnTo>
                  <a:lnTo>
                    <a:pt x="940" y="370"/>
                  </a:lnTo>
                  <a:lnTo>
                    <a:pt x="1097" y="325"/>
                  </a:lnTo>
                  <a:lnTo>
                    <a:pt x="1254" y="228"/>
                  </a:lnTo>
                  <a:lnTo>
                    <a:pt x="1413" y="0"/>
                  </a:lnTo>
                </a:path>
              </a:pathLst>
            </a:custGeom>
            <a:noFill/>
            <a:ln w="5"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9" name="Freeform 76"/>
            <p:cNvSpPr>
              <a:spLocks/>
            </p:cNvSpPr>
            <p:nvPr/>
          </p:nvSpPr>
          <p:spPr bwMode="auto">
            <a:xfrm>
              <a:off x="2666157" y="3023232"/>
              <a:ext cx="1265615" cy="479899"/>
            </a:xfrm>
            <a:custGeom>
              <a:avLst/>
              <a:gdLst/>
              <a:ahLst/>
              <a:cxnLst>
                <a:cxn ang="0">
                  <a:pos x="0" y="945"/>
                </a:cxn>
                <a:cxn ang="0">
                  <a:pos x="156" y="945"/>
                </a:cxn>
                <a:cxn ang="0">
                  <a:pos x="313" y="943"/>
                </a:cxn>
                <a:cxn ang="0">
                  <a:pos x="470" y="943"/>
                </a:cxn>
                <a:cxn ang="0">
                  <a:pos x="627" y="938"/>
                </a:cxn>
                <a:cxn ang="0">
                  <a:pos x="783" y="926"/>
                </a:cxn>
                <a:cxn ang="0">
                  <a:pos x="940" y="900"/>
                </a:cxn>
                <a:cxn ang="0">
                  <a:pos x="1097" y="833"/>
                </a:cxn>
                <a:cxn ang="0">
                  <a:pos x="1254" y="646"/>
                </a:cxn>
                <a:cxn ang="0">
                  <a:pos x="1413" y="0"/>
                </a:cxn>
              </a:cxnLst>
              <a:rect l="0" t="0" r="r" b="b"/>
              <a:pathLst>
                <a:path w="1413" h="945">
                  <a:moveTo>
                    <a:pt x="0" y="945"/>
                  </a:moveTo>
                  <a:lnTo>
                    <a:pt x="156" y="945"/>
                  </a:lnTo>
                  <a:lnTo>
                    <a:pt x="313" y="943"/>
                  </a:lnTo>
                  <a:lnTo>
                    <a:pt x="470" y="943"/>
                  </a:lnTo>
                  <a:lnTo>
                    <a:pt x="627" y="938"/>
                  </a:lnTo>
                  <a:lnTo>
                    <a:pt x="783" y="926"/>
                  </a:lnTo>
                  <a:lnTo>
                    <a:pt x="940" y="900"/>
                  </a:lnTo>
                  <a:lnTo>
                    <a:pt x="1097" y="833"/>
                  </a:lnTo>
                  <a:lnTo>
                    <a:pt x="1254" y="646"/>
                  </a:lnTo>
                  <a:lnTo>
                    <a:pt x="1413"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0" name="Freeform 79"/>
            <p:cNvSpPr>
              <a:spLocks/>
            </p:cNvSpPr>
            <p:nvPr/>
          </p:nvSpPr>
          <p:spPr bwMode="auto">
            <a:xfrm>
              <a:off x="2666158" y="2979558"/>
              <a:ext cx="982576" cy="523573"/>
            </a:xfrm>
            <a:custGeom>
              <a:avLst/>
              <a:gdLst/>
              <a:ahLst/>
              <a:cxnLst>
                <a:cxn ang="0">
                  <a:pos x="0" y="1031"/>
                </a:cxn>
                <a:cxn ang="0">
                  <a:pos x="156" y="1029"/>
                </a:cxn>
                <a:cxn ang="0">
                  <a:pos x="313" y="1026"/>
                </a:cxn>
                <a:cxn ang="0">
                  <a:pos x="470" y="1019"/>
                </a:cxn>
                <a:cxn ang="0">
                  <a:pos x="627" y="993"/>
                </a:cxn>
                <a:cxn ang="0">
                  <a:pos x="783" y="862"/>
                </a:cxn>
                <a:cxn ang="0">
                  <a:pos x="940" y="509"/>
                </a:cxn>
                <a:cxn ang="0">
                  <a:pos x="1097" y="0"/>
                </a:cxn>
              </a:cxnLst>
              <a:rect l="0" t="0" r="r" b="b"/>
              <a:pathLst>
                <a:path w="1097" h="1031">
                  <a:moveTo>
                    <a:pt x="0" y="1031"/>
                  </a:moveTo>
                  <a:lnTo>
                    <a:pt x="156" y="1029"/>
                  </a:lnTo>
                  <a:lnTo>
                    <a:pt x="313" y="1026"/>
                  </a:lnTo>
                  <a:lnTo>
                    <a:pt x="470" y="1019"/>
                  </a:lnTo>
                  <a:lnTo>
                    <a:pt x="627" y="993"/>
                  </a:lnTo>
                  <a:lnTo>
                    <a:pt x="783" y="862"/>
                  </a:lnTo>
                  <a:lnTo>
                    <a:pt x="940" y="509"/>
                  </a:lnTo>
                  <a:lnTo>
                    <a:pt x="1097" y="0"/>
                  </a:lnTo>
                </a:path>
              </a:pathLst>
            </a:cu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1" name="Rectangle 47"/>
            <p:cNvSpPr>
              <a:spLocks noChangeArrowheads="1"/>
            </p:cNvSpPr>
            <p:nvPr/>
          </p:nvSpPr>
          <p:spPr bwMode="auto">
            <a:xfrm>
              <a:off x="2517928" y="3478903"/>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0</a:t>
              </a:r>
              <a:endParaRPr kumimoji="0" lang="en-US" sz="4400" b="0" i="0" u="none" strike="noStrike" cap="none" normalizeH="0" baseline="0" dirty="0" smtClean="0">
                <a:ln>
                  <a:noFill/>
                </a:ln>
                <a:solidFill>
                  <a:schemeClr val="tx1"/>
                </a:solidFill>
                <a:effectLst/>
                <a:latin typeface="Arial" pitchFamily="34" charset="0"/>
              </a:endParaRPr>
            </a:p>
          </p:txBody>
        </p:sp>
        <p:sp>
          <p:nvSpPr>
            <p:cNvPr id="72" name="Line 48"/>
            <p:cNvSpPr>
              <a:spLocks noChangeShapeType="1"/>
            </p:cNvSpPr>
            <p:nvPr/>
          </p:nvSpPr>
          <p:spPr bwMode="auto">
            <a:xfrm>
              <a:off x="2632973" y="3367258"/>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3" name="Rectangle 53"/>
            <p:cNvSpPr>
              <a:spLocks noChangeArrowheads="1"/>
            </p:cNvSpPr>
            <p:nvPr/>
          </p:nvSpPr>
          <p:spPr bwMode="auto">
            <a:xfrm>
              <a:off x="2487805" y="3206576"/>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200</a:t>
              </a:r>
              <a:endParaRPr kumimoji="0" lang="en-US" sz="4400" b="0" i="0" u="none" strike="noStrike" cap="none" normalizeH="0" baseline="0" dirty="0" smtClean="0">
                <a:ln>
                  <a:noFill/>
                </a:ln>
                <a:solidFill>
                  <a:schemeClr val="tx1"/>
                </a:solidFill>
                <a:effectLst/>
                <a:latin typeface="Arial" pitchFamily="34" charset="0"/>
              </a:endParaRPr>
            </a:p>
          </p:txBody>
        </p:sp>
        <p:sp>
          <p:nvSpPr>
            <p:cNvPr id="74" name="Rectangle 59"/>
            <p:cNvSpPr>
              <a:spLocks noChangeArrowheads="1"/>
            </p:cNvSpPr>
            <p:nvPr/>
          </p:nvSpPr>
          <p:spPr bwMode="auto">
            <a:xfrm>
              <a:off x="2487805" y="2912752"/>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400</a:t>
              </a:r>
              <a:endParaRPr kumimoji="0" lang="en-US" sz="4400" b="0" i="0" u="none" strike="noStrike" cap="none" normalizeH="0" baseline="0" dirty="0" smtClean="0">
                <a:ln>
                  <a:noFill/>
                </a:ln>
                <a:solidFill>
                  <a:schemeClr val="tx1"/>
                </a:solidFill>
                <a:effectLst/>
                <a:latin typeface="Arial" pitchFamily="34" charset="0"/>
              </a:endParaRPr>
            </a:p>
          </p:txBody>
        </p:sp>
        <p:sp>
          <p:nvSpPr>
            <p:cNvPr id="75" name="Line 48"/>
            <p:cNvSpPr>
              <a:spLocks noChangeShapeType="1"/>
            </p:cNvSpPr>
            <p:nvPr/>
          </p:nvSpPr>
          <p:spPr bwMode="auto">
            <a:xfrm>
              <a:off x="2632973" y="3512910"/>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6" name="Line 54"/>
            <p:cNvSpPr>
              <a:spLocks noChangeShapeType="1"/>
            </p:cNvSpPr>
            <p:nvPr/>
          </p:nvSpPr>
          <p:spPr bwMode="auto">
            <a:xfrm>
              <a:off x="2634559" y="2948349"/>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7" name="Line 54"/>
            <p:cNvSpPr>
              <a:spLocks noChangeShapeType="1"/>
            </p:cNvSpPr>
            <p:nvPr/>
          </p:nvSpPr>
          <p:spPr bwMode="auto">
            <a:xfrm>
              <a:off x="2634559" y="3095986"/>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8" name="Line 54"/>
            <p:cNvSpPr>
              <a:spLocks noChangeShapeType="1"/>
            </p:cNvSpPr>
            <p:nvPr/>
          </p:nvSpPr>
          <p:spPr bwMode="auto">
            <a:xfrm>
              <a:off x="2634559" y="3241243"/>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cxnSp>
          <p:nvCxnSpPr>
            <p:cNvPr id="79" name="Straight Connector 78"/>
            <p:cNvCxnSpPr/>
            <p:nvPr/>
          </p:nvCxnSpPr>
          <p:spPr bwMode="auto">
            <a:xfrm rot="5400000">
              <a:off x="2351238" y="3230646"/>
              <a:ext cx="564353" cy="125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80" name="Rectangle 78"/>
            <p:cNvSpPr>
              <a:spLocks noChangeArrowheads="1"/>
            </p:cNvSpPr>
            <p:nvPr/>
          </p:nvSpPr>
          <p:spPr bwMode="auto">
            <a:xfrm rot="18134380">
              <a:off x="3360140" y="3061852"/>
              <a:ext cx="329209"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7030A0"/>
                  </a:solidFill>
                  <a:effectLst/>
                  <a:latin typeface="Helvetica" charset="0"/>
                </a:rPr>
                <a:t>HDS</a:t>
              </a:r>
              <a:r>
                <a:rPr kumimoji="0" lang="en-US" sz="1050" b="0" i="0" u="none" strike="noStrike" cap="none" normalizeH="0" dirty="0" smtClean="0">
                  <a:ln>
                    <a:noFill/>
                  </a:ln>
                  <a:solidFill>
                    <a:srgbClr val="7030A0"/>
                  </a:solidFill>
                  <a:effectLst/>
                  <a:latin typeface="Helvetica" charset="0"/>
                </a:rPr>
                <a:t> = 3</a:t>
              </a:r>
              <a:endParaRPr kumimoji="0" lang="en-US" sz="4800" b="0" i="0" u="none" strike="noStrike" cap="none" normalizeH="0" baseline="0" dirty="0" smtClean="0">
                <a:ln>
                  <a:noFill/>
                </a:ln>
                <a:solidFill>
                  <a:srgbClr val="7030A0"/>
                </a:solidFill>
                <a:effectLst/>
                <a:latin typeface="Arial" pitchFamily="34" charset="0"/>
              </a:endParaRPr>
            </a:p>
          </p:txBody>
        </p:sp>
        <p:sp>
          <p:nvSpPr>
            <p:cNvPr id="81" name="Rectangle 78"/>
            <p:cNvSpPr>
              <a:spLocks noChangeArrowheads="1"/>
            </p:cNvSpPr>
            <p:nvPr/>
          </p:nvSpPr>
          <p:spPr bwMode="auto">
            <a:xfrm rot="18003016">
              <a:off x="3589141" y="3193321"/>
              <a:ext cx="340243"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Helvetica" charset="0"/>
                </a:rPr>
                <a:t>HDS = 2</a:t>
              </a:r>
              <a:endParaRPr kumimoji="0" lang="en-US" sz="4800" b="0" i="0" u="none" strike="noStrike" cap="none" normalizeH="0" baseline="0" dirty="0" smtClean="0">
                <a:ln>
                  <a:noFill/>
                </a:ln>
                <a:solidFill>
                  <a:srgbClr val="FF0000"/>
                </a:solidFill>
                <a:effectLst/>
                <a:latin typeface="Arial" pitchFamily="34" charset="0"/>
              </a:endParaRPr>
            </a:p>
          </p:txBody>
        </p:sp>
        <p:sp>
          <p:nvSpPr>
            <p:cNvPr id="82" name="Rectangle 78"/>
            <p:cNvSpPr>
              <a:spLocks noChangeArrowheads="1"/>
            </p:cNvSpPr>
            <p:nvPr/>
          </p:nvSpPr>
          <p:spPr bwMode="auto">
            <a:xfrm rot="19134697">
              <a:off x="3710357" y="3364358"/>
              <a:ext cx="391741" cy="70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70C0"/>
                  </a:solidFill>
                  <a:effectLst/>
                  <a:latin typeface="Helvetica" charset="0"/>
                </a:rPr>
                <a:t>HDS</a:t>
              </a:r>
              <a:r>
                <a:rPr kumimoji="0" lang="en-US" sz="1050" b="0" i="0" u="none" strike="noStrike" cap="none" normalizeH="0" dirty="0" smtClean="0">
                  <a:ln>
                    <a:noFill/>
                  </a:ln>
                  <a:solidFill>
                    <a:srgbClr val="0070C0"/>
                  </a:solidFill>
                  <a:effectLst/>
                  <a:latin typeface="Helvetica" charset="0"/>
                </a:rPr>
                <a:t> = 1</a:t>
              </a:r>
              <a:endParaRPr kumimoji="0" lang="en-US" sz="4800" b="0" i="0" u="none" strike="noStrike" cap="none" normalizeH="0" baseline="0" dirty="0" smtClean="0">
                <a:ln>
                  <a:noFill/>
                </a:ln>
                <a:solidFill>
                  <a:srgbClr val="0070C0"/>
                </a:solidFill>
                <a:effectLst/>
                <a:latin typeface="Arial" pitchFamily="34" charset="0"/>
              </a:endParaRPr>
            </a:p>
          </p:txBody>
        </p:sp>
        <p:sp>
          <p:nvSpPr>
            <p:cNvPr id="83" name="Rectangle 78"/>
            <p:cNvSpPr>
              <a:spLocks noChangeArrowheads="1"/>
            </p:cNvSpPr>
            <p:nvPr/>
          </p:nvSpPr>
          <p:spPr bwMode="auto">
            <a:xfrm>
              <a:off x="2641414" y="3098133"/>
              <a:ext cx="849442" cy="810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rPr>
                <a:t>Hash </a:t>
              </a:r>
              <a:r>
                <a:rPr kumimoji="0" lang="en-US" sz="1200" b="1" i="0" u="none" strike="noStrike" cap="none" normalizeH="0" baseline="0" dirty="0" err="1" smtClean="0">
                  <a:ln>
                    <a:noFill/>
                  </a:ln>
                  <a:solidFill>
                    <a:srgbClr val="000000"/>
                  </a:solidFill>
                  <a:effectLst/>
                  <a:latin typeface="Helvetica" charset="0"/>
                </a:rPr>
                <a:t>Downsampling</a:t>
              </a:r>
              <a:endParaRPr kumimoji="0" lang="en-US" sz="6000" b="1" i="0" u="none" strike="noStrike" cap="none" normalizeH="0" baseline="0" dirty="0" smtClean="0">
                <a:ln>
                  <a:noFill/>
                </a:ln>
                <a:solidFill>
                  <a:schemeClr val="tx1"/>
                </a:solidFill>
                <a:effectLst/>
                <a:latin typeface="Arial" pitchFamily="34" charset="0"/>
              </a:endParaRPr>
            </a:p>
          </p:txBody>
        </p:sp>
        <p:sp>
          <p:nvSpPr>
            <p:cNvPr id="84" name="TextBox 83"/>
            <p:cNvSpPr txBox="1"/>
            <p:nvPr/>
          </p:nvSpPr>
          <p:spPr>
            <a:xfrm>
              <a:off x="2692961" y="2901268"/>
              <a:ext cx="136156" cy="14857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B</a:t>
              </a:r>
              <a:endParaRPr lang="en-US" sz="1600" b="1" dirty="0">
                <a:latin typeface="Times New Roman" pitchFamily="18" charset="0"/>
                <a:cs typeface="Times New Roman" pitchFamily="18" charset="0"/>
              </a:endParaRPr>
            </a:p>
          </p:txBody>
        </p:sp>
        <p:sp>
          <p:nvSpPr>
            <p:cNvPr id="85" name="Rectangle 17"/>
            <p:cNvSpPr>
              <a:spLocks noChangeArrowheads="1"/>
            </p:cNvSpPr>
            <p:nvPr/>
          </p:nvSpPr>
          <p:spPr bwMode="auto">
            <a:xfrm>
              <a:off x="2658549" y="2797788"/>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4800" b="0" i="0" u="none" strike="noStrike" cap="none" normalizeH="0" baseline="0" smtClean="0">
                <a:ln>
                  <a:noFill/>
                </a:ln>
                <a:solidFill>
                  <a:schemeClr val="tx1"/>
                </a:solidFill>
                <a:effectLst/>
                <a:latin typeface="Arial" pitchFamily="34" charset="0"/>
              </a:endParaRPr>
            </a:p>
          </p:txBody>
        </p:sp>
        <p:sp>
          <p:nvSpPr>
            <p:cNvPr id="86" name="Rectangle 20"/>
            <p:cNvSpPr>
              <a:spLocks noChangeArrowheads="1"/>
            </p:cNvSpPr>
            <p:nvPr/>
          </p:nvSpPr>
          <p:spPr bwMode="auto">
            <a:xfrm>
              <a:off x="2799655" y="2797788"/>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a:t>
              </a:r>
              <a:endParaRPr kumimoji="0" lang="en-US" sz="4800" b="0" i="0" u="none" strike="noStrike" cap="none" normalizeH="0" baseline="0" smtClean="0">
                <a:ln>
                  <a:noFill/>
                </a:ln>
                <a:solidFill>
                  <a:schemeClr val="tx1"/>
                </a:solidFill>
                <a:effectLst/>
                <a:latin typeface="Arial" pitchFamily="34" charset="0"/>
              </a:endParaRPr>
            </a:p>
          </p:txBody>
        </p:sp>
        <p:sp>
          <p:nvSpPr>
            <p:cNvPr id="87" name="Rectangle 23"/>
            <p:cNvSpPr>
              <a:spLocks noChangeArrowheads="1"/>
            </p:cNvSpPr>
            <p:nvPr/>
          </p:nvSpPr>
          <p:spPr bwMode="auto">
            <a:xfrm>
              <a:off x="2940761" y="2797788"/>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4</a:t>
              </a:r>
              <a:endParaRPr kumimoji="0" lang="en-US" sz="4800" b="0" i="0" u="none" strike="noStrike" cap="none" normalizeH="0" baseline="0" smtClean="0">
                <a:ln>
                  <a:noFill/>
                </a:ln>
                <a:solidFill>
                  <a:schemeClr val="tx1"/>
                </a:solidFill>
                <a:effectLst/>
                <a:latin typeface="Arial" pitchFamily="34" charset="0"/>
              </a:endParaRPr>
            </a:p>
          </p:txBody>
        </p:sp>
        <p:sp>
          <p:nvSpPr>
            <p:cNvPr id="88" name="Rectangle 26"/>
            <p:cNvSpPr>
              <a:spLocks noChangeArrowheads="1"/>
            </p:cNvSpPr>
            <p:nvPr/>
          </p:nvSpPr>
          <p:spPr bwMode="auto">
            <a:xfrm>
              <a:off x="3081074" y="2797788"/>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8</a:t>
              </a:r>
              <a:endParaRPr kumimoji="0" lang="en-US" sz="4800" b="0" i="0" u="none" strike="noStrike" cap="none" normalizeH="0" baseline="0" smtClean="0">
                <a:ln>
                  <a:noFill/>
                </a:ln>
                <a:solidFill>
                  <a:schemeClr val="tx1"/>
                </a:solidFill>
                <a:effectLst/>
                <a:latin typeface="Arial" pitchFamily="34" charset="0"/>
              </a:endParaRPr>
            </a:p>
          </p:txBody>
        </p:sp>
        <p:sp>
          <p:nvSpPr>
            <p:cNvPr id="89" name="Rectangle 29"/>
            <p:cNvSpPr>
              <a:spLocks noChangeArrowheads="1"/>
            </p:cNvSpPr>
            <p:nvPr/>
          </p:nvSpPr>
          <p:spPr bwMode="auto">
            <a:xfrm>
              <a:off x="3213461" y="2797788"/>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16</a:t>
              </a:r>
              <a:endParaRPr kumimoji="0" lang="en-US" sz="4800" b="0" i="0" u="none" strike="noStrike" cap="none" normalizeH="0" baseline="0" smtClean="0">
                <a:ln>
                  <a:noFill/>
                </a:ln>
                <a:solidFill>
                  <a:schemeClr val="tx1"/>
                </a:solidFill>
                <a:effectLst/>
                <a:latin typeface="Arial" pitchFamily="34" charset="0"/>
              </a:endParaRPr>
            </a:p>
          </p:txBody>
        </p:sp>
        <p:sp>
          <p:nvSpPr>
            <p:cNvPr id="90" name="Rectangle 32"/>
            <p:cNvSpPr>
              <a:spLocks noChangeArrowheads="1"/>
            </p:cNvSpPr>
            <p:nvPr/>
          </p:nvSpPr>
          <p:spPr bwMode="auto">
            <a:xfrm>
              <a:off x="3354567" y="2797788"/>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32</a:t>
              </a:r>
              <a:endParaRPr kumimoji="0" lang="en-US" sz="4800" b="0" i="0" u="none" strike="noStrike" cap="none" normalizeH="0" baseline="0" smtClean="0">
                <a:ln>
                  <a:noFill/>
                </a:ln>
                <a:solidFill>
                  <a:schemeClr val="tx1"/>
                </a:solidFill>
                <a:effectLst/>
                <a:latin typeface="Arial" pitchFamily="34" charset="0"/>
              </a:endParaRPr>
            </a:p>
          </p:txBody>
        </p:sp>
        <p:sp>
          <p:nvSpPr>
            <p:cNvPr id="91" name="Rectangle 35"/>
            <p:cNvSpPr>
              <a:spLocks noChangeArrowheads="1"/>
            </p:cNvSpPr>
            <p:nvPr/>
          </p:nvSpPr>
          <p:spPr bwMode="auto">
            <a:xfrm>
              <a:off x="3495673" y="2797788"/>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64</a:t>
              </a:r>
              <a:endParaRPr kumimoji="0" lang="en-US" sz="4800" b="0" i="0" u="none" strike="noStrike" cap="none" normalizeH="0" baseline="0" smtClean="0">
                <a:ln>
                  <a:noFill/>
                </a:ln>
                <a:solidFill>
                  <a:schemeClr val="tx1"/>
                </a:solidFill>
                <a:effectLst/>
                <a:latin typeface="Arial" pitchFamily="34" charset="0"/>
              </a:endParaRPr>
            </a:p>
          </p:txBody>
        </p:sp>
        <p:sp>
          <p:nvSpPr>
            <p:cNvPr id="92" name="Rectangle 38"/>
            <p:cNvSpPr>
              <a:spLocks noChangeArrowheads="1"/>
            </p:cNvSpPr>
            <p:nvPr/>
          </p:nvSpPr>
          <p:spPr bwMode="auto">
            <a:xfrm>
              <a:off x="3629644" y="2797788"/>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128</a:t>
              </a:r>
              <a:endParaRPr kumimoji="0" lang="en-US" sz="4800" b="0" i="0" u="none" strike="noStrike" cap="none" normalizeH="0" baseline="0" dirty="0" smtClean="0">
                <a:ln>
                  <a:noFill/>
                </a:ln>
                <a:solidFill>
                  <a:schemeClr val="tx1"/>
                </a:solidFill>
                <a:effectLst/>
                <a:latin typeface="Arial" pitchFamily="34" charset="0"/>
              </a:endParaRPr>
            </a:p>
          </p:txBody>
        </p:sp>
        <p:sp>
          <p:nvSpPr>
            <p:cNvPr id="93" name="Rectangle 41"/>
            <p:cNvSpPr>
              <a:spLocks noChangeArrowheads="1"/>
            </p:cNvSpPr>
            <p:nvPr/>
          </p:nvSpPr>
          <p:spPr bwMode="auto">
            <a:xfrm>
              <a:off x="3770750" y="2797788"/>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256</a:t>
              </a:r>
              <a:endParaRPr kumimoji="0" lang="en-US" sz="4800" b="0" i="0" u="none" strike="noStrike" cap="none" normalizeH="0" baseline="0" smtClean="0">
                <a:ln>
                  <a:noFill/>
                </a:ln>
                <a:solidFill>
                  <a:schemeClr val="tx1"/>
                </a:solidFill>
                <a:effectLst/>
                <a:latin typeface="Arial" pitchFamily="34" charset="0"/>
              </a:endParaRPr>
            </a:p>
          </p:txBody>
        </p:sp>
        <p:sp>
          <p:nvSpPr>
            <p:cNvPr id="94" name="Rectangle 44"/>
            <p:cNvSpPr>
              <a:spLocks noChangeArrowheads="1"/>
            </p:cNvSpPr>
            <p:nvPr/>
          </p:nvSpPr>
          <p:spPr bwMode="auto">
            <a:xfrm>
              <a:off x="3914234" y="2797788"/>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512</a:t>
              </a:r>
              <a:endParaRPr kumimoji="0" lang="en-US" sz="4800" b="0" i="0" u="none" strike="noStrike" cap="none" normalizeH="0" baseline="0" dirty="0" smtClean="0">
                <a:ln>
                  <a:noFill/>
                </a:ln>
                <a:solidFill>
                  <a:schemeClr val="tx1"/>
                </a:solidFill>
                <a:effectLst/>
                <a:latin typeface="Arial" pitchFamily="34" charset="0"/>
              </a:endParaRPr>
            </a:p>
          </p:txBody>
        </p:sp>
        <p:sp>
          <p:nvSpPr>
            <p:cNvPr id="95" name="Freeform 73"/>
            <p:cNvSpPr>
              <a:spLocks/>
            </p:cNvSpPr>
            <p:nvPr/>
          </p:nvSpPr>
          <p:spPr bwMode="auto">
            <a:xfrm>
              <a:off x="2668229" y="2587760"/>
              <a:ext cx="1269955" cy="167189"/>
            </a:xfrm>
            <a:custGeom>
              <a:avLst/>
              <a:gdLst/>
              <a:ahLst/>
              <a:cxnLst>
                <a:cxn ang="0">
                  <a:pos x="0" y="228"/>
                </a:cxn>
                <a:cxn ang="0">
                  <a:pos x="178" y="228"/>
                </a:cxn>
                <a:cxn ang="0">
                  <a:pos x="356" y="228"/>
                </a:cxn>
                <a:cxn ang="0">
                  <a:pos x="533" y="226"/>
                </a:cxn>
                <a:cxn ang="0">
                  <a:pos x="711" y="225"/>
                </a:cxn>
                <a:cxn ang="0">
                  <a:pos x="889" y="221"/>
                </a:cxn>
                <a:cxn ang="0">
                  <a:pos x="1067" y="212"/>
                </a:cxn>
                <a:cxn ang="0">
                  <a:pos x="1244" y="189"/>
                </a:cxn>
                <a:cxn ang="0">
                  <a:pos x="1422" y="137"/>
                </a:cxn>
                <a:cxn ang="0">
                  <a:pos x="1602" y="0"/>
                </a:cxn>
              </a:cxnLst>
              <a:rect l="0" t="0" r="r" b="b"/>
              <a:pathLst>
                <a:path w="1602" h="228">
                  <a:moveTo>
                    <a:pt x="0" y="228"/>
                  </a:moveTo>
                  <a:lnTo>
                    <a:pt x="178" y="228"/>
                  </a:lnTo>
                  <a:lnTo>
                    <a:pt x="356" y="228"/>
                  </a:lnTo>
                  <a:lnTo>
                    <a:pt x="533" y="226"/>
                  </a:lnTo>
                  <a:lnTo>
                    <a:pt x="711" y="225"/>
                  </a:lnTo>
                  <a:lnTo>
                    <a:pt x="889" y="221"/>
                  </a:lnTo>
                  <a:lnTo>
                    <a:pt x="1067" y="212"/>
                  </a:lnTo>
                  <a:lnTo>
                    <a:pt x="1244" y="189"/>
                  </a:lnTo>
                  <a:lnTo>
                    <a:pt x="1422" y="137"/>
                  </a:lnTo>
                  <a:lnTo>
                    <a:pt x="1602" y="0"/>
                  </a:lnTo>
                </a:path>
              </a:pathLst>
            </a:custGeom>
            <a:noFill/>
            <a:ln w="63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6" name="Freeform 74"/>
            <p:cNvSpPr>
              <a:spLocks/>
            </p:cNvSpPr>
            <p:nvPr/>
          </p:nvSpPr>
          <p:spPr bwMode="auto">
            <a:xfrm>
              <a:off x="2668229" y="2446237"/>
              <a:ext cx="1269955" cy="308712"/>
            </a:xfrm>
            <a:custGeom>
              <a:avLst/>
              <a:gdLst/>
              <a:ahLst/>
              <a:cxnLst>
                <a:cxn ang="0">
                  <a:pos x="0" y="421"/>
                </a:cxn>
                <a:cxn ang="0">
                  <a:pos x="178" y="421"/>
                </a:cxn>
                <a:cxn ang="0">
                  <a:pos x="356" y="421"/>
                </a:cxn>
                <a:cxn ang="0">
                  <a:pos x="533" y="419"/>
                </a:cxn>
                <a:cxn ang="0">
                  <a:pos x="711" y="418"/>
                </a:cxn>
                <a:cxn ang="0">
                  <a:pos x="889" y="414"/>
                </a:cxn>
                <a:cxn ang="0">
                  <a:pos x="1067" y="401"/>
                </a:cxn>
                <a:cxn ang="0">
                  <a:pos x="1244" y="371"/>
                </a:cxn>
                <a:cxn ang="0">
                  <a:pos x="1422" y="288"/>
                </a:cxn>
                <a:cxn ang="0">
                  <a:pos x="1602" y="0"/>
                </a:cxn>
              </a:cxnLst>
              <a:rect l="0" t="0" r="r" b="b"/>
              <a:pathLst>
                <a:path w="1602" h="421">
                  <a:moveTo>
                    <a:pt x="0" y="421"/>
                  </a:moveTo>
                  <a:lnTo>
                    <a:pt x="178" y="421"/>
                  </a:lnTo>
                  <a:lnTo>
                    <a:pt x="356" y="421"/>
                  </a:lnTo>
                  <a:lnTo>
                    <a:pt x="533" y="419"/>
                  </a:lnTo>
                  <a:lnTo>
                    <a:pt x="711" y="418"/>
                  </a:lnTo>
                  <a:lnTo>
                    <a:pt x="889" y="414"/>
                  </a:lnTo>
                  <a:lnTo>
                    <a:pt x="1067" y="401"/>
                  </a:lnTo>
                  <a:lnTo>
                    <a:pt x="1244" y="371"/>
                  </a:lnTo>
                  <a:lnTo>
                    <a:pt x="1422" y="288"/>
                  </a:lnTo>
                  <a:lnTo>
                    <a:pt x="1602"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7" name="Freeform 75"/>
            <p:cNvSpPr>
              <a:spLocks/>
            </p:cNvSpPr>
            <p:nvPr/>
          </p:nvSpPr>
          <p:spPr bwMode="auto">
            <a:xfrm>
              <a:off x="2668229" y="2543030"/>
              <a:ext cx="1269955" cy="211919"/>
            </a:xfrm>
            <a:custGeom>
              <a:avLst/>
              <a:gdLst/>
              <a:ahLst/>
              <a:cxnLst>
                <a:cxn ang="0">
                  <a:pos x="0" y="289"/>
                </a:cxn>
                <a:cxn ang="0">
                  <a:pos x="178" y="289"/>
                </a:cxn>
                <a:cxn ang="0">
                  <a:pos x="356" y="289"/>
                </a:cxn>
                <a:cxn ang="0">
                  <a:pos x="533" y="287"/>
                </a:cxn>
                <a:cxn ang="0">
                  <a:pos x="711" y="286"/>
                </a:cxn>
                <a:cxn ang="0">
                  <a:pos x="889" y="282"/>
                </a:cxn>
                <a:cxn ang="0">
                  <a:pos x="1067" y="271"/>
                </a:cxn>
                <a:cxn ang="0">
                  <a:pos x="1244" y="247"/>
                </a:cxn>
                <a:cxn ang="0">
                  <a:pos x="1422" y="187"/>
                </a:cxn>
                <a:cxn ang="0">
                  <a:pos x="1602" y="0"/>
                </a:cxn>
              </a:cxnLst>
              <a:rect l="0" t="0" r="r" b="b"/>
              <a:pathLst>
                <a:path w="1602" h="289">
                  <a:moveTo>
                    <a:pt x="0" y="289"/>
                  </a:moveTo>
                  <a:lnTo>
                    <a:pt x="178" y="289"/>
                  </a:lnTo>
                  <a:lnTo>
                    <a:pt x="356" y="289"/>
                  </a:lnTo>
                  <a:lnTo>
                    <a:pt x="533" y="287"/>
                  </a:lnTo>
                  <a:lnTo>
                    <a:pt x="711" y="286"/>
                  </a:lnTo>
                  <a:lnTo>
                    <a:pt x="889" y="282"/>
                  </a:lnTo>
                  <a:lnTo>
                    <a:pt x="1067" y="271"/>
                  </a:lnTo>
                  <a:lnTo>
                    <a:pt x="1244" y="247"/>
                  </a:lnTo>
                  <a:lnTo>
                    <a:pt x="1422" y="187"/>
                  </a:lnTo>
                  <a:lnTo>
                    <a:pt x="1602" y="0"/>
                  </a:lnTo>
                </a:path>
              </a:pathLst>
            </a:custGeom>
            <a:noFill/>
            <a:ln w="0">
              <a:solidFill>
                <a:srgbClr val="FF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8" name="Freeform 76"/>
            <p:cNvSpPr>
              <a:spLocks/>
            </p:cNvSpPr>
            <p:nvPr/>
          </p:nvSpPr>
          <p:spPr bwMode="auto">
            <a:xfrm>
              <a:off x="2668229" y="2351642"/>
              <a:ext cx="1269955" cy="403306"/>
            </a:xfrm>
            <a:custGeom>
              <a:avLst/>
              <a:gdLst/>
              <a:ahLst/>
              <a:cxnLst>
                <a:cxn ang="0">
                  <a:pos x="0" y="550"/>
                </a:cxn>
                <a:cxn ang="0">
                  <a:pos x="178" y="550"/>
                </a:cxn>
                <a:cxn ang="0">
                  <a:pos x="356" y="550"/>
                </a:cxn>
                <a:cxn ang="0">
                  <a:pos x="533" y="548"/>
                </a:cxn>
                <a:cxn ang="0">
                  <a:pos x="711" y="547"/>
                </a:cxn>
                <a:cxn ang="0">
                  <a:pos x="889" y="539"/>
                </a:cxn>
                <a:cxn ang="0">
                  <a:pos x="1067" y="523"/>
                </a:cxn>
                <a:cxn ang="0">
                  <a:pos x="1244" y="469"/>
                </a:cxn>
                <a:cxn ang="0">
                  <a:pos x="1422" y="345"/>
                </a:cxn>
                <a:cxn ang="0">
                  <a:pos x="1602" y="0"/>
                </a:cxn>
              </a:cxnLst>
              <a:rect l="0" t="0" r="r" b="b"/>
              <a:pathLst>
                <a:path w="1602" h="550">
                  <a:moveTo>
                    <a:pt x="0" y="550"/>
                  </a:moveTo>
                  <a:lnTo>
                    <a:pt x="178" y="550"/>
                  </a:lnTo>
                  <a:lnTo>
                    <a:pt x="356" y="550"/>
                  </a:lnTo>
                  <a:lnTo>
                    <a:pt x="533" y="548"/>
                  </a:lnTo>
                  <a:lnTo>
                    <a:pt x="711" y="547"/>
                  </a:lnTo>
                  <a:lnTo>
                    <a:pt x="889" y="539"/>
                  </a:lnTo>
                  <a:lnTo>
                    <a:pt x="1067" y="523"/>
                  </a:lnTo>
                  <a:lnTo>
                    <a:pt x="1244" y="469"/>
                  </a:lnTo>
                  <a:lnTo>
                    <a:pt x="1422" y="345"/>
                  </a:lnTo>
                  <a:lnTo>
                    <a:pt x="1602" y="0"/>
                  </a:lnTo>
                </a:path>
              </a:pathLst>
            </a:custGeom>
            <a:noFill/>
            <a:ln w="5" cap="flat">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9" name="Freeform 77"/>
            <p:cNvSpPr>
              <a:spLocks/>
            </p:cNvSpPr>
            <p:nvPr/>
          </p:nvSpPr>
          <p:spPr bwMode="auto">
            <a:xfrm>
              <a:off x="2668229" y="2151456"/>
              <a:ext cx="1269955" cy="603492"/>
            </a:xfrm>
            <a:custGeom>
              <a:avLst/>
              <a:gdLst/>
              <a:ahLst/>
              <a:cxnLst>
                <a:cxn ang="0">
                  <a:pos x="0" y="823"/>
                </a:cxn>
                <a:cxn ang="0">
                  <a:pos x="178" y="823"/>
                </a:cxn>
                <a:cxn ang="0">
                  <a:pos x="356" y="823"/>
                </a:cxn>
                <a:cxn ang="0">
                  <a:pos x="533" y="821"/>
                </a:cxn>
                <a:cxn ang="0">
                  <a:pos x="711" y="818"/>
                </a:cxn>
                <a:cxn ang="0">
                  <a:pos x="889" y="807"/>
                </a:cxn>
                <a:cxn ang="0">
                  <a:pos x="1067" y="775"/>
                </a:cxn>
                <a:cxn ang="0">
                  <a:pos x="1244" y="684"/>
                </a:cxn>
                <a:cxn ang="0">
                  <a:pos x="1422" y="499"/>
                </a:cxn>
                <a:cxn ang="0">
                  <a:pos x="1602" y="0"/>
                </a:cxn>
              </a:cxnLst>
              <a:rect l="0" t="0" r="r" b="b"/>
              <a:pathLst>
                <a:path w="1602" h="823">
                  <a:moveTo>
                    <a:pt x="0" y="823"/>
                  </a:moveTo>
                  <a:lnTo>
                    <a:pt x="178" y="823"/>
                  </a:lnTo>
                  <a:lnTo>
                    <a:pt x="356" y="823"/>
                  </a:lnTo>
                  <a:lnTo>
                    <a:pt x="533" y="821"/>
                  </a:lnTo>
                  <a:lnTo>
                    <a:pt x="711" y="818"/>
                  </a:lnTo>
                  <a:lnTo>
                    <a:pt x="889" y="807"/>
                  </a:lnTo>
                  <a:lnTo>
                    <a:pt x="1067" y="775"/>
                  </a:lnTo>
                  <a:lnTo>
                    <a:pt x="1244" y="684"/>
                  </a:lnTo>
                  <a:lnTo>
                    <a:pt x="1422" y="499"/>
                  </a:lnTo>
                  <a:lnTo>
                    <a:pt x="1602" y="0"/>
                  </a:lnTo>
                </a:path>
              </a:pathLst>
            </a:custGeom>
            <a:noFill/>
            <a:ln w="63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0" name="Rectangle 78"/>
            <p:cNvSpPr>
              <a:spLocks noChangeArrowheads="1"/>
            </p:cNvSpPr>
            <p:nvPr/>
          </p:nvSpPr>
          <p:spPr bwMode="auto">
            <a:xfrm>
              <a:off x="2845257" y="2418745"/>
              <a:ext cx="793292" cy="810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rgbClr val="000000"/>
                  </a:solidFill>
                  <a:effectLst/>
                  <a:latin typeface="Helvetica" charset="0"/>
                </a:rPr>
                <a:t>Masking Ratio</a:t>
              </a:r>
              <a:endParaRPr kumimoji="0" lang="en-US" sz="6000" b="1" i="0" u="none" strike="noStrike" cap="none" normalizeH="0" baseline="0" dirty="0" smtClean="0">
                <a:ln>
                  <a:noFill/>
                </a:ln>
                <a:solidFill>
                  <a:schemeClr val="tx1"/>
                </a:solidFill>
                <a:effectLst/>
                <a:latin typeface="Arial" pitchFamily="34" charset="0"/>
              </a:endParaRPr>
            </a:p>
          </p:txBody>
        </p:sp>
        <p:sp>
          <p:nvSpPr>
            <p:cNvPr id="101" name="Rectangle 78"/>
            <p:cNvSpPr>
              <a:spLocks noChangeArrowheads="1"/>
            </p:cNvSpPr>
            <p:nvPr/>
          </p:nvSpPr>
          <p:spPr bwMode="auto">
            <a:xfrm rot="19112142">
              <a:off x="3818321" y="2606559"/>
              <a:ext cx="220276" cy="70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70C0"/>
                  </a:solidFill>
                  <a:effectLst/>
                  <a:latin typeface="Helvetica" charset="0"/>
                </a:rPr>
                <a:t>20%</a:t>
              </a:r>
              <a:endParaRPr kumimoji="0" lang="en-US" sz="4800" b="0" i="0" u="none" strike="noStrike" cap="none" normalizeH="0" baseline="0" dirty="0" smtClean="0">
                <a:ln>
                  <a:noFill/>
                </a:ln>
                <a:solidFill>
                  <a:srgbClr val="0070C0"/>
                </a:solidFill>
                <a:effectLst/>
                <a:latin typeface="Arial" pitchFamily="34" charset="0"/>
              </a:endParaRPr>
            </a:p>
          </p:txBody>
        </p:sp>
        <p:sp>
          <p:nvSpPr>
            <p:cNvPr id="102" name="Rectangle 78"/>
            <p:cNvSpPr>
              <a:spLocks noChangeArrowheads="1"/>
            </p:cNvSpPr>
            <p:nvPr/>
          </p:nvSpPr>
          <p:spPr bwMode="auto">
            <a:xfrm rot="18190633">
              <a:off x="3871560" y="2446099"/>
              <a:ext cx="216194"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200E6"/>
                  </a:solidFill>
                  <a:effectLst/>
                  <a:latin typeface="Helvetica" charset="0"/>
                </a:rPr>
                <a:t>30%</a:t>
              </a:r>
              <a:endParaRPr kumimoji="0" lang="en-US" sz="4800" b="0" i="0" u="none" strike="noStrike" cap="none" normalizeH="0" baseline="0" dirty="0" smtClean="0">
                <a:ln>
                  <a:noFill/>
                </a:ln>
                <a:solidFill>
                  <a:srgbClr val="F200E6"/>
                </a:solidFill>
                <a:effectLst/>
                <a:latin typeface="Arial" pitchFamily="34" charset="0"/>
              </a:endParaRPr>
            </a:p>
          </p:txBody>
        </p:sp>
        <p:sp>
          <p:nvSpPr>
            <p:cNvPr id="103" name="Rectangle 78"/>
            <p:cNvSpPr>
              <a:spLocks noChangeArrowheads="1"/>
            </p:cNvSpPr>
            <p:nvPr/>
          </p:nvSpPr>
          <p:spPr bwMode="auto">
            <a:xfrm rot="18306025">
              <a:off x="3878333" y="2353785"/>
              <a:ext cx="209799"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Helvetica" charset="0"/>
                </a:rPr>
                <a:t>40%</a:t>
              </a:r>
              <a:endParaRPr kumimoji="0" lang="en-US" sz="4800" b="0" i="0" u="none" strike="noStrike" cap="none" normalizeH="0" baseline="0" dirty="0" smtClean="0">
                <a:ln>
                  <a:noFill/>
                </a:ln>
                <a:solidFill>
                  <a:srgbClr val="FF0000"/>
                </a:solidFill>
                <a:effectLst/>
                <a:latin typeface="Arial" pitchFamily="34" charset="0"/>
              </a:endParaRPr>
            </a:p>
          </p:txBody>
        </p:sp>
        <p:sp>
          <p:nvSpPr>
            <p:cNvPr id="104" name="Rectangle 78"/>
            <p:cNvSpPr>
              <a:spLocks noChangeArrowheads="1"/>
            </p:cNvSpPr>
            <p:nvPr/>
          </p:nvSpPr>
          <p:spPr bwMode="auto">
            <a:xfrm rot="17725671">
              <a:off x="3855757" y="2267548"/>
              <a:ext cx="226618"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effectLst/>
                  <a:latin typeface="Helvetica" charset="0"/>
                </a:rPr>
                <a:t>50%</a:t>
              </a:r>
              <a:endParaRPr kumimoji="0" lang="en-US" sz="4800" b="0" i="0" u="none" strike="noStrike" cap="none" normalizeH="0" baseline="0" dirty="0" smtClean="0">
                <a:ln>
                  <a:noFill/>
                </a:ln>
                <a:effectLst/>
                <a:latin typeface="Arial" pitchFamily="34" charset="0"/>
              </a:endParaRPr>
            </a:p>
          </p:txBody>
        </p:sp>
        <p:sp>
          <p:nvSpPr>
            <p:cNvPr id="105" name="Rectangle 78"/>
            <p:cNvSpPr>
              <a:spLocks noChangeArrowheads="1"/>
            </p:cNvSpPr>
            <p:nvPr/>
          </p:nvSpPr>
          <p:spPr bwMode="auto">
            <a:xfrm rot="17342104">
              <a:off x="3745718" y="2209061"/>
              <a:ext cx="218096" cy="67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7030A0"/>
                  </a:solidFill>
                  <a:effectLst/>
                  <a:latin typeface="Helvetica" charset="0"/>
                </a:rPr>
                <a:t>60%</a:t>
              </a:r>
              <a:endParaRPr kumimoji="0" lang="en-US" sz="4800" b="0" i="0" u="none" strike="noStrike" cap="none" normalizeH="0" baseline="0" dirty="0" smtClean="0">
                <a:ln>
                  <a:noFill/>
                </a:ln>
                <a:solidFill>
                  <a:srgbClr val="7030A0"/>
                </a:solidFill>
                <a:effectLst/>
                <a:latin typeface="Arial" pitchFamily="34" charset="0"/>
              </a:endParaRPr>
            </a:p>
          </p:txBody>
        </p:sp>
        <p:sp>
          <p:nvSpPr>
            <p:cNvPr id="106" name="Line 14"/>
            <p:cNvSpPr>
              <a:spLocks noChangeShapeType="1"/>
            </p:cNvSpPr>
            <p:nvPr/>
          </p:nvSpPr>
          <p:spPr bwMode="auto">
            <a:xfrm flipV="1">
              <a:off x="2638355" y="2124774"/>
              <a:ext cx="793" cy="6386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07" name="Rectangle 47"/>
            <p:cNvSpPr>
              <a:spLocks noChangeArrowheads="1"/>
            </p:cNvSpPr>
            <p:nvPr/>
          </p:nvSpPr>
          <p:spPr bwMode="auto">
            <a:xfrm>
              <a:off x="2523310" y="2741892"/>
              <a:ext cx="29644"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0</a:t>
              </a:r>
              <a:endParaRPr kumimoji="0" lang="en-US" sz="4400" b="0" i="0" u="none" strike="noStrike" cap="none" normalizeH="0" baseline="0" dirty="0" smtClean="0">
                <a:ln>
                  <a:noFill/>
                </a:ln>
                <a:solidFill>
                  <a:schemeClr val="tx1"/>
                </a:solidFill>
                <a:effectLst/>
                <a:latin typeface="Arial" pitchFamily="34" charset="0"/>
              </a:endParaRPr>
            </a:p>
          </p:txBody>
        </p:sp>
        <p:sp>
          <p:nvSpPr>
            <p:cNvPr id="108" name="Line 48"/>
            <p:cNvSpPr>
              <a:spLocks noChangeShapeType="1"/>
            </p:cNvSpPr>
            <p:nvPr/>
          </p:nvSpPr>
          <p:spPr bwMode="auto">
            <a:xfrm>
              <a:off x="2638355" y="2671071"/>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9" name="Rectangle 53"/>
            <p:cNvSpPr>
              <a:spLocks noChangeArrowheads="1"/>
            </p:cNvSpPr>
            <p:nvPr/>
          </p:nvSpPr>
          <p:spPr bwMode="auto">
            <a:xfrm>
              <a:off x="2493186" y="2569144"/>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200</a:t>
              </a:r>
              <a:endParaRPr kumimoji="0" lang="en-US" sz="4400" b="0" i="0" u="none" strike="noStrike" cap="none" normalizeH="0" baseline="0" dirty="0" smtClean="0">
                <a:ln>
                  <a:noFill/>
                </a:ln>
                <a:solidFill>
                  <a:schemeClr val="tx1"/>
                </a:solidFill>
                <a:effectLst/>
                <a:latin typeface="Arial" pitchFamily="34" charset="0"/>
              </a:endParaRPr>
            </a:p>
          </p:txBody>
        </p:sp>
        <p:sp>
          <p:nvSpPr>
            <p:cNvPr id="110" name="Rectangle 59"/>
            <p:cNvSpPr>
              <a:spLocks noChangeArrowheads="1"/>
            </p:cNvSpPr>
            <p:nvPr/>
          </p:nvSpPr>
          <p:spPr bwMode="auto">
            <a:xfrm>
              <a:off x="2493186" y="2382758"/>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400</a:t>
              </a:r>
              <a:endParaRPr kumimoji="0" lang="en-US" sz="4400" b="0" i="0" u="none" strike="noStrike" cap="none" normalizeH="0" baseline="0" dirty="0" smtClean="0">
                <a:ln>
                  <a:noFill/>
                </a:ln>
                <a:solidFill>
                  <a:schemeClr val="tx1"/>
                </a:solidFill>
                <a:effectLst/>
                <a:latin typeface="Arial" pitchFamily="34" charset="0"/>
              </a:endParaRPr>
            </a:p>
          </p:txBody>
        </p:sp>
        <p:sp>
          <p:nvSpPr>
            <p:cNvPr id="111" name="Rectangle 65"/>
            <p:cNvSpPr>
              <a:spLocks noChangeArrowheads="1"/>
            </p:cNvSpPr>
            <p:nvPr/>
          </p:nvSpPr>
          <p:spPr bwMode="auto">
            <a:xfrm>
              <a:off x="2493186" y="2197151"/>
              <a:ext cx="88933" cy="675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rPr>
                <a:t>600</a:t>
              </a:r>
              <a:endParaRPr kumimoji="0" lang="en-US" sz="4400" b="0" i="0" u="none" strike="noStrike" cap="none" normalizeH="0" baseline="0" dirty="0" smtClean="0">
                <a:ln>
                  <a:noFill/>
                </a:ln>
                <a:solidFill>
                  <a:schemeClr val="tx1"/>
                </a:solidFill>
                <a:effectLst/>
                <a:latin typeface="Arial" pitchFamily="34" charset="0"/>
              </a:endParaRPr>
            </a:p>
          </p:txBody>
        </p:sp>
        <p:sp>
          <p:nvSpPr>
            <p:cNvPr id="112" name="Line 48"/>
            <p:cNvSpPr>
              <a:spLocks noChangeShapeType="1"/>
            </p:cNvSpPr>
            <p:nvPr/>
          </p:nvSpPr>
          <p:spPr bwMode="auto">
            <a:xfrm>
              <a:off x="2638355" y="2763464"/>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3" name="Line 54"/>
            <p:cNvSpPr>
              <a:spLocks noChangeShapeType="1"/>
            </p:cNvSpPr>
            <p:nvPr/>
          </p:nvSpPr>
          <p:spPr bwMode="auto">
            <a:xfrm>
              <a:off x="2639940" y="2310426"/>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4" name="Line 54"/>
            <p:cNvSpPr>
              <a:spLocks noChangeShapeType="1"/>
            </p:cNvSpPr>
            <p:nvPr/>
          </p:nvSpPr>
          <p:spPr bwMode="auto">
            <a:xfrm>
              <a:off x="2639940" y="2218033"/>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5" name="Line 54"/>
            <p:cNvSpPr>
              <a:spLocks noChangeShapeType="1"/>
            </p:cNvSpPr>
            <p:nvPr/>
          </p:nvSpPr>
          <p:spPr bwMode="auto">
            <a:xfrm>
              <a:off x="2641191" y="2124380"/>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6" name="Line 54"/>
            <p:cNvSpPr>
              <a:spLocks noChangeShapeType="1"/>
            </p:cNvSpPr>
            <p:nvPr/>
          </p:nvSpPr>
          <p:spPr bwMode="auto">
            <a:xfrm>
              <a:off x="2641191" y="2405338"/>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7" name="Line 54"/>
            <p:cNvSpPr>
              <a:spLocks noChangeShapeType="1"/>
            </p:cNvSpPr>
            <p:nvPr/>
          </p:nvSpPr>
          <p:spPr bwMode="auto">
            <a:xfrm>
              <a:off x="2641192" y="2498991"/>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8" name="Line 54"/>
            <p:cNvSpPr>
              <a:spLocks noChangeShapeType="1"/>
            </p:cNvSpPr>
            <p:nvPr/>
          </p:nvSpPr>
          <p:spPr bwMode="auto">
            <a:xfrm>
              <a:off x="2641192" y="2591134"/>
              <a:ext cx="11098" cy="73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cxnSp>
          <p:nvCxnSpPr>
            <p:cNvPr id="119" name="Straight Connector 118"/>
            <p:cNvCxnSpPr/>
            <p:nvPr/>
          </p:nvCxnSpPr>
          <p:spPr bwMode="auto">
            <a:xfrm>
              <a:off x="2668202" y="2789492"/>
              <a:ext cx="1272705" cy="1007"/>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20" name="Line 38"/>
            <p:cNvSpPr>
              <a:spLocks noChangeShapeType="1"/>
            </p:cNvSpPr>
            <p:nvPr/>
          </p:nvSpPr>
          <p:spPr bwMode="auto">
            <a:xfrm flipV="1">
              <a:off x="3238438" y="2773877"/>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1" name="Line 38"/>
            <p:cNvSpPr>
              <a:spLocks noChangeShapeType="1"/>
            </p:cNvSpPr>
            <p:nvPr/>
          </p:nvSpPr>
          <p:spPr bwMode="auto">
            <a:xfrm flipV="1">
              <a:off x="3093272" y="2773876"/>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2" name="Line 38"/>
            <p:cNvSpPr>
              <a:spLocks noChangeShapeType="1"/>
            </p:cNvSpPr>
            <p:nvPr/>
          </p:nvSpPr>
          <p:spPr bwMode="auto">
            <a:xfrm flipV="1">
              <a:off x="2953111" y="2773876"/>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3" name="Line 38"/>
            <p:cNvSpPr>
              <a:spLocks noChangeShapeType="1"/>
            </p:cNvSpPr>
            <p:nvPr/>
          </p:nvSpPr>
          <p:spPr bwMode="auto">
            <a:xfrm flipV="1">
              <a:off x="2814203" y="2773876"/>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4" name="Line 38"/>
            <p:cNvSpPr>
              <a:spLocks noChangeShapeType="1"/>
            </p:cNvSpPr>
            <p:nvPr/>
          </p:nvSpPr>
          <p:spPr bwMode="auto">
            <a:xfrm flipV="1">
              <a:off x="2667786" y="2773878"/>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5" name="Line 38"/>
            <p:cNvSpPr>
              <a:spLocks noChangeShapeType="1"/>
            </p:cNvSpPr>
            <p:nvPr/>
          </p:nvSpPr>
          <p:spPr bwMode="auto">
            <a:xfrm flipV="1">
              <a:off x="3377347" y="2773877"/>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6" name="Line 38"/>
            <p:cNvSpPr>
              <a:spLocks noChangeShapeType="1"/>
            </p:cNvSpPr>
            <p:nvPr/>
          </p:nvSpPr>
          <p:spPr bwMode="auto">
            <a:xfrm flipV="1">
              <a:off x="3517506" y="2775388"/>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7" name="Line 38"/>
            <p:cNvSpPr>
              <a:spLocks noChangeShapeType="1"/>
            </p:cNvSpPr>
            <p:nvPr/>
          </p:nvSpPr>
          <p:spPr bwMode="auto">
            <a:xfrm flipV="1">
              <a:off x="3657667" y="2773878"/>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8" name="Line 38"/>
            <p:cNvSpPr>
              <a:spLocks noChangeShapeType="1"/>
            </p:cNvSpPr>
            <p:nvPr/>
          </p:nvSpPr>
          <p:spPr bwMode="auto">
            <a:xfrm flipV="1">
              <a:off x="3801581" y="2773878"/>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9" name="Line 38"/>
            <p:cNvSpPr>
              <a:spLocks noChangeShapeType="1"/>
            </p:cNvSpPr>
            <p:nvPr/>
          </p:nvSpPr>
          <p:spPr bwMode="auto">
            <a:xfrm flipV="1">
              <a:off x="3940491" y="2775388"/>
              <a:ext cx="835" cy="1409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0" name="TextBox 129"/>
            <p:cNvSpPr txBox="1"/>
            <p:nvPr/>
          </p:nvSpPr>
          <p:spPr>
            <a:xfrm>
              <a:off x="2690597" y="2195238"/>
              <a:ext cx="136156" cy="14857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a:t>
              </a:r>
              <a:endParaRPr lang="en-US" sz="1600" b="1" dirty="0">
                <a:latin typeface="Times New Roman" pitchFamily="18" charset="0"/>
                <a:cs typeface="Times New Roman" pitchFamily="18" charset="0"/>
              </a:endParaRPr>
            </a:p>
          </p:txBody>
        </p:sp>
        <p:sp>
          <p:nvSpPr>
            <p:cNvPr id="131" name="Freeform 611"/>
            <p:cNvSpPr>
              <a:spLocks/>
            </p:cNvSpPr>
            <p:nvPr/>
          </p:nvSpPr>
          <p:spPr bwMode="auto">
            <a:xfrm>
              <a:off x="4261182" y="2298476"/>
              <a:ext cx="1262444" cy="451663"/>
            </a:xfrm>
            <a:custGeom>
              <a:avLst/>
              <a:gdLst/>
              <a:ahLst/>
              <a:cxnLst>
                <a:cxn ang="0">
                  <a:pos x="0" y="982"/>
                </a:cxn>
                <a:cxn ang="0">
                  <a:pos x="176" y="982"/>
                </a:cxn>
                <a:cxn ang="0">
                  <a:pos x="351" y="982"/>
                </a:cxn>
                <a:cxn ang="0">
                  <a:pos x="526" y="979"/>
                </a:cxn>
                <a:cxn ang="0">
                  <a:pos x="701" y="974"/>
                </a:cxn>
                <a:cxn ang="0">
                  <a:pos x="877" y="961"/>
                </a:cxn>
                <a:cxn ang="0">
                  <a:pos x="1052" y="937"/>
                </a:cxn>
                <a:cxn ang="0">
                  <a:pos x="1227" y="871"/>
                </a:cxn>
                <a:cxn ang="0">
                  <a:pos x="1402" y="664"/>
                </a:cxn>
                <a:cxn ang="0">
                  <a:pos x="1580" y="0"/>
                </a:cxn>
              </a:cxnLst>
              <a:rect l="0" t="0" r="r" b="b"/>
              <a:pathLst>
                <a:path w="1580" h="982">
                  <a:moveTo>
                    <a:pt x="0" y="982"/>
                  </a:moveTo>
                  <a:lnTo>
                    <a:pt x="176" y="982"/>
                  </a:lnTo>
                  <a:lnTo>
                    <a:pt x="351" y="982"/>
                  </a:lnTo>
                  <a:lnTo>
                    <a:pt x="526" y="979"/>
                  </a:lnTo>
                  <a:lnTo>
                    <a:pt x="701" y="974"/>
                  </a:lnTo>
                  <a:lnTo>
                    <a:pt x="877" y="961"/>
                  </a:lnTo>
                  <a:lnTo>
                    <a:pt x="1052" y="937"/>
                  </a:lnTo>
                  <a:lnTo>
                    <a:pt x="1227" y="871"/>
                  </a:lnTo>
                  <a:lnTo>
                    <a:pt x="1402" y="664"/>
                  </a:lnTo>
                  <a:lnTo>
                    <a:pt x="1580" y="0"/>
                  </a:lnTo>
                </a:path>
              </a:pathLst>
            </a:custGeom>
            <a:noFill/>
            <a:ln w="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2" name="Freeform 612"/>
            <p:cNvSpPr>
              <a:spLocks/>
            </p:cNvSpPr>
            <p:nvPr/>
          </p:nvSpPr>
          <p:spPr bwMode="auto">
            <a:xfrm>
              <a:off x="4261182" y="2264440"/>
              <a:ext cx="1262444" cy="485699"/>
            </a:xfrm>
            <a:custGeom>
              <a:avLst/>
              <a:gdLst/>
              <a:ahLst/>
              <a:cxnLst>
                <a:cxn ang="0">
                  <a:pos x="0" y="1056"/>
                </a:cxn>
                <a:cxn ang="0">
                  <a:pos x="176" y="1056"/>
                </a:cxn>
                <a:cxn ang="0">
                  <a:pos x="351" y="1053"/>
                </a:cxn>
                <a:cxn ang="0">
                  <a:pos x="526" y="1053"/>
                </a:cxn>
                <a:cxn ang="0">
                  <a:pos x="701" y="1048"/>
                </a:cxn>
                <a:cxn ang="0">
                  <a:pos x="877" y="1035"/>
                </a:cxn>
                <a:cxn ang="0">
                  <a:pos x="1052" y="1006"/>
                </a:cxn>
                <a:cxn ang="0">
                  <a:pos x="1227" y="931"/>
                </a:cxn>
                <a:cxn ang="0">
                  <a:pos x="1402" y="722"/>
                </a:cxn>
                <a:cxn ang="0">
                  <a:pos x="1580" y="0"/>
                </a:cxn>
              </a:cxnLst>
              <a:rect l="0" t="0" r="r" b="b"/>
              <a:pathLst>
                <a:path w="1580" h="1056">
                  <a:moveTo>
                    <a:pt x="0" y="1056"/>
                  </a:moveTo>
                  <a:lnTo>
                    <a:pt x="176" y="1056"/>
                  </a:lnTo>
                  <a:lnTo>
                    <a:pt x="351" y="1053"/>
                  </a:lnTo>
                  <a:lnTo>
                    <a:pt x="526" y="1053"/>
                  </a:lnTo>
                  <a:lnTo>
                    <a:pt x="701" y="1048"/>
                  </a:lnTo>
                  <a:lnTo>
                    <a:pt x="877" y="1035"/>
                  </a:lnTo>
                  <a:lnTo>
                    <a:pt x="1052" y="1006"/>
                  </a:lnTo>
                  <a:lnTo>
                    <a:pt x="1227" y="931"/>
                  </a:lnTo>
                  <a:lnTo>
                    <a:pt x="1402" y="722"/>
                  </a:lnTo>
                  <a:lnTo>
                    <a:pt x="15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3" name="Freeform 613"/>
            <p:cNvSpPr>
              <a:spLocks/>
            </p:cNvSpPr>
            <p:nvPr/>
          </p:nvSpPr>
          <p:spPr bwMode="auto">
            <a:xfrm>
              <a:off x="4261182" y="2226265"/>
              <a:ext cx="1262444" cy="523874"/>
            </a:xfrm>
            <a:custGeom>
              <a:avLst/>
              <a:gdLst/>
              <a:ahLst/>
              <a:cxnLst>
                <a:cxn ang="0">
                  <a:pos x="0" y="1139"/>
                </a:cxn>
                <a:cxn ang="0">
                  <a:pos x="176" y="1139"/>
                </a:cxn>
                <a:cxn ang="0">
                  <a:pos x="351" y="1139"/>
                </a:cxn>
                <a:cxn ang="0">
                  <a:pos x="526" y="1134"/>
                </a:cxn>
                <a:cxn ang="0">
                  <a:pos x="701" y="1128"/>
                </a:cxn>
                <a:cxn ang="0">
                  <a:pos x="877" y="1118"/>
                </a:cxn>
                <a:cxn ang="0">
                  <a:pos x="1052" y="1086"/>
                </a:cxn>
                <a:cxn ang="0">
                  <a:pos x="1227" y="1006"/>
                </a:cxn>
                <a:cxn ang="0">
                  <a:pos x="1402" y="765"/>
                </a:cxn>
                <a:cxn ang="0">
                  <a:pos x="1580" y="0"/>
                </a:cxn>
              </a:cxnLst>
              <a:rect l="0" t="0" r="r" b="b"/>
              <a:pathLst>
                <a:path w="1580" h="1139">
                  <a:moveTo>
                    <a:pt x="0" y="1139"/>
                  </a:moveTo>
                  <a:lnTo>
                    <a:pt x="176" y="1139"/>
                  </a:lnTo>
                  <a:lnTo>
                    <a:pt x="351" y="1139"/>
                  </a:lnTo>
                  <a:lnTo>
                    <a:pt x="526" y="1134"/>
                  </a:lnTo>
                  <a:lnTo>
                    <a:pt x="701" y="1128"/>
                  </a:lnTo>
                  <a:lnTo>
                    <a:pt x="877" y="1118"/>
                  </a:lnTo>
                  <a:lnTo>
                    <a:pt x="1052" y="1086"/>
                  </a:lnTo>
                  <a:lnTo>
                    <a:pt x="1227" y="1006"/>
                  </a:lnTo>
                  <a:lnTo>
                    <a:pt x="1402" y="765"/>
                  </a:lnTo>
                  <a:lnTo>
                    <a:pt x="1580" y="0"/>
                  </a:lnTo>
                </a:path>
              </a:pathLst>
            </a:cu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4" name="Rectangle 78"/>
            <p:cNvSpPr>
              <a:spLocks noChangeArrowheads="1"/>
            </p:cNvSpPr>
            <p:nvPr/>
          </p:nvSpPr>
          <p:spPr bwMode="auto">
            <a:xfrm rot="19404342">
              <a:off x="5022848" y="2459002"/>
              <a:ext cx="427424" cy="70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Helvetica" charset="0"/>
                </a:rPr>
                <a:t>10</a:t>
              </a:r>
              <a:r>
                <a:rPr lang="en-US" sz="1050" dirty="0" smtClean="0">
                  <a:solidFill>
                    <a:srgbClr val="FF0000"/>
                  </a:solidFill>
                  <a:latin typeface="Helvetica" charset="0"/>
                </a:rPr>
                <a:t> iterations</a:t>
              </a:r>
              <a:endParaRPr kumimoji="0" lang="en-US" sz="4800" b="0" i="0" u="none" strike="noStrike" cap="none" normalizeH="0" baseline="0" dirty="0" smtClean="0">
                <a:ln>
                  <a:noFill/>
                </a:ln>
                <a:solidFill>
                  <a:srgbClr val="FF0000"/>
                </a:solidFill>
                <a:effectLst/>
                <a:latin typeface="Arial" pitchFamily="34" charset="0"/>
              </a:endParaRPr>
            </a:p>
          </p:txBody>
        </p:sp>
        <p:sp>
          <p:nvSpPr>
            <p:cNvPr id="135" name="Rectangle 78"/>
            <p:cNvSpPr>
              <a:spLocks noChangeArrowheads="1"/>
            </p:cNvSpPr>
            <p:nvPr/>
          </p:nvSpPr>
          <p:spPr bwMode="auto">
            <a:xfrm rot="19605790">
              <a:off x="5260220" y="2562507"/>
              <a:ext cx="448428" cy="70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70C0"/>
                  </a:solidFill>
                  <a:effectLst/>
                  <a:latin typeface="Helvetica" charset="0"/>
                </a:rPr>
                <a:t>9</a:t>
              </a:r>
              <a:r>
                <a:rPr lang="en-US" sz="1050" dirty="0" smtClean="0">
                  <a:solidFill>
                    <a:srgbClr val="0070C0"/>
                  </a:solidFill>
                  <a:latin typeface="Helvetica" charset="0"/>
                </a:rPr>
                <a:t> iterations</a:t>
              </a:r>
              <a:endParaRPr kumimoji="0" lang="en-US" sz="4800" b="0" i="0" u="none" strike="noStrike" cap="none" normalizeH="0" baseline="0" dirty="0" smtClean="0">
                <a:ln>
                  <a:noFill/>
                </a:ln>
                <a:solidFill>
                  <a:srgbClr val="0070C0"/>
                </a:solidFill>
                <a:effectLst/>
                <a:latin typeface="Arial" pitchFamily="34" charset="0"/>
              </a:endParaRPr>
            </a:p>
          </p:txBody>
        </p:sp>
        <p:sp>
          <p:nvSpPr>
            <p:cNvPr id="136" name="Rectangle 17"/>
            <p:cNvSpPr>
              <a:spLocks noChangeArrowheads="1"/>
            </p:cNvSpPr>
            <p:nvPr/>
          </p:nvSpPr>
          <p:spPr bwMode="auto">
            <a:xfrm>
              <a:off x="4245591" y="2798563"/>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4800" b="0" i="0" u="none" strike="noStrike" cap="none" normalizeH="0" baseline="0" smtClean="0">
                <a:ln>
                  <a:noFill/>
                </a:ln>
                <a:solidFill>
                  <a:schemeClr val="tx1"/>
                </a:solidFill>
                <a:effectLst/>
                <a:latin typeface="Arial" pitchFamily="34" charset="0"/>
              </a:endParaRPr>
            </a:p>
          </p:txBody>
        </p:sp>
        <p:sp>
          <p:nvSpPr>
            <p:cNvPr id="137" name="Rectangle 20"/>
            <p:cNvSpPr>
              <a:spLocks noChangeArrowheads="1"/>
            </p:cNvSpPr>
            <p:nvPr/>
          </p:nvSpPr>
          <p:spPr bwMode="auto">
            <a:xfrm>
              <a:off x="4386697" y="2798563"/>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a:t>
              </a:r>
              <a:endParaRPr kumimoji="0" lang="en-US" sz="4800" b="0" i="0" u="none" strike="noStrike" cap="none" normalizeH="0" baseline="0" smtClean="0">
                <a:ln>
                  <a:noFill/>
                </a:ln>
                <a:solidFill>
                  <a:schemeClr val="tx1"/>
                </a:solidFill>
                <a:effectLst/>
                <a:latin typeface="Arial" pitchFamily="34" charset="0"/>
              </a:endParaRPr>
            </a:p>
          </p:txBody>
        </p:sp>
        <p:sp>
          <p:nvSpPr>
            <p:cNvPr id="138" name="Rectangle 23"/>
            <p:cNvSpPr>
              <a:spLocks noChangeArrowheads="1"/>
            </p:cNvSpPr>
            <p:nvPr/>
          </p:nvSpPr>
          <p:spPr bwMode="auto">
            <a:xfrm>
              <a:off x="4527802" y="2798563"/>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4</a:t>
              </a:r>
              <a:endParaRPr kumimoji="0" lang="en-US" sz="4800" b="0" i="0" u="none" strike="noStrike" cap="none" normalizeH="0" baseline="0" smtClean="0">
                <a:ln>
                  <a:noFill/>
                </a:ln>
                <a:solidFill>
                  <a:schemeClr val="tx1"/>
                </a:solidFill>
                <a:effectLst/>
                <a:latin typeface="Arial" pitchFamily="34" charset="0"/>
              </a:endParaRPr>
            </a:p>
          </p:txBody>
        </p:sp>
        <p:sp>
          <p:nvSpPr>
            <p:cNvPr id="139" name="Rectangle 26"/>
            <p:cNvSpPr>
              <a:spLocks noChangeArrowheads="1"/>
            </p:cNvSpPr>
            <p:nvPr/>
          </p:nvSpPr>
          <p:spPr bwMode="auto">
            <a:xfrm>
              <a:off x="4668116" y="2798563"/>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8</a:t>
              </a:r>
              <a:endParaRPr kumimoji="0" lang="en-US" sz="4800" b="0" i="0" u="none" strike="noStrike" cap="none" normalizeH="0" baseline="0" smtClean="0">
                <a:ln>
                  <a:noFill/>
                </a:ln>
                <a:solidFill>
                  <a:schemeClr val="tx1"/>
                </a:solidFill>
                <a:effectLst/>
                <a:latin typeface="Arial" pitchFamily="34" charset="0"/>
              </a:endParaRPr>
            </a:p>
          </p:txBody>
        </p:sp>
        <p:sp>
          <p:nvSpPr>
            <p:cNvPr id="140" name="Rectangle 29"/>
            <p:cNvSpPr>
              <a:spLocks noChangeArrowheads="1"/>
            </p:cNvSpPr>
            <p:nvPr/>
          </p:nvSpPr>
          <p:spPr bwMode="auto">
            <a:xfrm>
              <a:off x="4800502" y="2798563"/>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16</a:t>
              </a:r>
              <a:endParaRPr kumimoji="0" lang="en-US" sz="4800" b="0" i="0" u="none" strike="noStrike" cap="none" normalizeH="0" baseline="0" smtClean="0">
                <a:ln>
                  <a:noFill/>
                </a:ln>
                <a:solidFill>
                  <a:schemeClr val="tx1"/>
                </a:solidFill>
                <a:effectLst/>
                <a:latin typeface="Arial" pitchFamily="34" charset="0"/>
              </a:endParaRPr>
            </a:p>
          </p:txBody>
        </p:sp>
        <p:sp>
          <p:nvSpPr>
            <p:cNvPr id="141" name="Rectangle 32"/>
            <p:cNvSpPr>
              <a:spLocks noChangeArrowheads="1"/>
            </p:cNvSpPr>
            <p:nvPr/>
          </p:nvSpPr>
          <p:spPr bwMode="auto">
            <a:xfrm>
              <a:off x="4941608" y="2798563"/>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32</a:t>
              </a:r>
              <a:endParaRPr kumimoji="0" lang="en-US" sz="4800" b="0" i="0" u="none" strike="noStrike" cap="none" normalizeH="0" baseline="0" smtClean="0">
                <a:ln>
                  <a:noFill/>
                </a:ln>
                <a:solidFill>
                  <a:schemeClr val="tx1"/>
                </a:solidFill>
                <a:effectLst/>
                <a:latin typeface="Arial" pitchFamily="34" charset="0"/>
              </a:endParaRPr>
            </a:p>
          </p:txBody>
        </p:sp>
        <p:sp>
          <p:nvSpPr>
            <p:cNvPr id="142" name="Rectangle 35"/>
            <p:cNvSpPr>
              <a:spLocks noChangeArrowheads="1"/>
            </p:cNvSpPr>
            <p:nvPr/>
          </p:nvSpPr>
          <p:spPr bwMode="auto">
            <a:xfrm>
              <a:off x="5082715" y="2798563"/>
              <a:ext cx="63331"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64</a:t>
              </a:r>
              <a:endParaRPr kumimoji="0" lang="en-US" sz="4800" b="0" i="0" u="none" strike="noStrike" cap="none" normalizeH="0" baseline="0" smtClean="0">
                <a:ln>
                  <a:noFill/>
                </a:ln>
                <a:solidFill>
                  <a:schemeClr val="tx1"/>
                </a:solidFill>
                <a:effectLst/>
                <a:latin typeface="Arial" pitchFamily="34" charset="0"/>
              </a:endParaRPr>
            </a:p>
          </p:txBody>
        </p:sp>
        <p:sp>
          <p:nvSpPr>
            <p:cNvPr id="143" name="Rectangle 38"/>
            <p:cNvSpPr>
              <a:spLocks noChangeArrowheads="1"/>
            </p:cNvSpPr>
            <p:nvPr/>
          </p:nvSpPr>
          <p:spPr bwMode="auto">
            <a:xfrm>
              <a:off x="5216686" y="2798563"/>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128</a:t>
              </a:r>
              <a:endParaRPr kumimoji="0" lang="en-US" sz="4800" b="0" i="0" u="none" strike="noStrike" cap="none" normalizeH="0" baseline="0" dirty="0" smtClean="0">
                <a:ln>
                  <a:noFill/>
                </a:ln>
                <a:solidFill>
                  <a:schemeClr val="tx1"/>
                </a:solidFill>
                <a:effectLst/>
                <a:latin typeface="Arial" pitchFamily="34" charset="0"/>
              </a:endParaRPr>
            </a:p>
          </p:txBody>
        </p:sp>
        <p:sp>
          <p:nvSpPr>
            <p:cNvPr id="144" name="Rectangle 41"/>
            <p:cNvSpPr>
              <a:spLocks noChangeArrowheads="1"/>
            </p:cNvSpPr>
            <p:nvPr/>
          </p:nvSpPr>
          <p:spPr bwMode="auto">
            <a:xfrm>
              <a:off x="5357792" y="2798563"/>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256</a:t>
              </a:r>
              <a:endParaRPr kumimoji="0" lang="en-US" sz="4800" b="0" i="0" u="none" strike="noStrike" cap="none" normalizeH="0" baseline="0" smtClean="0">
                <a:ln>
                  <a:noFill/>
                </a:ln>
                <a:solidFill>
                  <a:schemeClr val="tx1"/>
                </a:solidFill>
                <a:effectLst/>
                <a:latin typeface="Arial" pitchFamily="34" charset="0"/>
              </a:endParaRPr>
            </a:p>
          </p:txBody>
        </p:sp>
        <p:sp>
          <p:nvSpPr>
            <p:cNvPr id="145" name="Rectangle 44"/>
            <p:cNvSpPr>
              <a:spLocks noChangeArrowheads="1"/>
            </p:cNvSpPr>
            <p:nvPr/>
          </p:nvSpPr>
          <p:spPr bwMode="auto">
            <a:xfrm>
              <a:off x="5501276" y="2798563"/>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512</a:t>
              </a:r>
              <a:endParaRPr kumimoji="0" lang="en-US" sz="4800" b="0" i="0" u="none" strike="noStrike" cap="none" normalizeH="0" baseline="0" dirty="0" smtClean="0">
                <a:ln>
                  <a:noFill/>
                </a:ln>
                <a:solidFill>
                  <a:schemeClr val="tx1"/>
                </a:solidFill>
                <a:effectLst/>
                <a:latin typeface="Arial" pitchFamily="34" charset="0"/>
              </a:endParaRPr>
            </a:p>
          </p:txBody>
        </p:sp>
        <p:cxnSp>
          <p:nvCxnSpPr>
            <p:cNvPr id="146" name="Straight Connector 145"/>
            <p:cNvCxnSpPr/>
            <p:nvPr/>
          </p:nvCxnSpPr>
          <p:spPr bwMode="auto">
            <a:xfrm>
              <a:off x="4255245" y="2786697"/>
              <a:ext cx="1272706"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47" name="Line 38"/>
            <p:cNvSpPr>
              <a:spLocks noChangeShapeType="1"/>
            </p:cNvSpPr>
            <p:nvPr/>
          </p:nvSpPr>
          <p:spPr bwMode="auto">
            <a:xfrm flipV="1">
              <a:off x="4825480" y="2762081"/>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8" name="Line 38"/>
            <p:cNvSpPr>
              <a:spLocks noChangeShapeType="1"/>
            </p:cNvSpPr>
            <p:nvPr/>
          </p:nvSpPr>
          <p:spPr bwMode="auto">
            <a:xfrm flipV="1">
              <a:off x="4680314" y="2762080"/>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9" name="Line 38"/>
            <p:cNvSpPr>
              <a:spLocks noChangeShapeType="1"/>
            </p:cNvSpPr>
            <p:nvPr/>
          </p:nvSpPr>
          <p:spPr bwMode="auto">
            <a:xfrm flipV="1">
              <a:off x="4540154" y="2762080"/>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0" name="Line 38"/>
            <p:cNvSpPr>
              <a:spLocks noChangeShapeType="1"/>
            </p:cNvSpPr>
            <p:nvPr/>
          </p:nvSpPr>
          <p:spPr bwMode="auto">
            <a:xfrm flipV="1">
              <a:off x="4401245" y="2762080"/>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1" name="Line 38"/>
            <p:cNvSpPr>
              <a:spLocks noChangeShapeType="1"/>
            </p:cNvSpPr>
            <p:nvPr/>
          </p:nvSpPr>
          <p:spPr bwMode="auto">
            <a:xfrm flipV="1">
              <a:off x="4254828" y="276208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2" name="Line 38"/>
            <p:cNvSpPr>
              <a:spLocks noChangeShapeType="1"/>
            </p:cNvSpPr>
            <p:nvPr/>
          </p:nvSpPr>
          <p:spPr bwMode="auto">
            <a:xfrm flipV="1">
              <a:off x="4964389" y="2762081"/>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3" name="Line 38"/>
            <p:cNvSpPr>
              <a:spLocks noChangeShapeType="1"/>
            </p:cNvSpPr>
            <p:nvPr/>
          </p:nvSpPr>
          <p:spPr bwMode="auto">
            <a:xfrm flipV="1">
              <a:off x="5104549" y="2764463"/>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4" name="Line 38"/>
            <p:cNvSpPr>
              <a:spLocks noChangeShapeType="1"/>
            </p:cNvSpPr>
            <p:nvPr/>
          </p:nvSpPr>
          <p:spPr bwMode="auto">
            <a:xfrm flipV="1">
              <a:off x="5244710" y="276208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5" name="Line 38"/>
            <p:cNvSpPr>
              <a:spLocks noChangeShapeType="1"/>
            </p:cNvSpPr>
            <p:nvPr/>
          </p:nvSpPr>
          <p:spPr bwMode="auto">
            <a:xfrm flipV="1">
              <a:off x="5388624" y="2762082"/>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6" name="Line 38"/>
            <p:cNvSpPr>
              <a:spLocks noChangeShapeType="1"/>
            </p:cNvSpPr>
            <p:nvPr/>
          </p:nvSpPr>
          <p:spPr bwMode="auto">
            <a:xfrm flipV="1">
              <a:off x="5527534" y="2764463"/>
              <a:ext cx="83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7" name="Rectangle 47"/>
            <p:cNvSpPr>
              <a:spLocks noChangeArrowheads="1"/>
            </p:cNvSpPr>
            <p:nvPr/>
          </p:nvSpPr>
          <p:spPr bwMode="auto">
            <a:xfrm>
              <a:off x="4129401" y="2711659"/>
              <a:ext cx="31666"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0</a:t>
              </a:r>
              <a:endParaRPr kumimoji="0" lang="en-US" sz="4800" b="0" i="0" u="none" strike="noStrike" cap="none" normalizeH="0" baseline="0" dirty="0" smtClean="0">
                <a:ln>
                  <a:noFill/>
                </a:ln>
                <a:solidFill>
                  <a:schemeClr val="tx1"/>
                </a:solidFill>
                <a:effectLst/>
                <a:latin typeface="Arial" pitchFamily="34" charset="0"/>
              </a:endParaRPr>
            </a:p>
          </p:txBody>
        </p:sp>
        <p:sp>
          <p:nvSpPr>
            <p:cNvPr id="158" name="Line 48"/>
            <p:cNvSpPr>
              <a:spLocks noChangeShapeType="1"/>
            </p:cNvSpPr>
            <p:nvPr/>
          </p:nvSpPr>
          <p:spPr bwMode="auto">
            <a:xfrm>
              <a:off x="4225397" y="2600014"/>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9" name="Rectangle 53"/>
            <p:cNvSpPr>
              <a:spLocks noChangeArrowheads="1"/>
            </p:cNvSpPr>
            <p:nvPr/>
          </p:nvSpPr>
          <p:spPr bwMode="auto">
            <a:xfrm>
              <a:off x="4099278" y="2439332"/>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200</a:t>
              </a:r>
              <a:endParaRPr kumimoji="0" lang="en-US" sz="4800" b="0" i="0" u="none" strike="noStrike" cap="none" normalizeH="0" baseline="0" dirty="0" smtClean="0">
                <a:ln>
                  <a:noFill/>
                </a:ln>
                <a:solidFill>
                  <a:schemeClr val="tx1"/>
                </a:solidFill>
                <a:effectLst/>
                <a:latin typeface="Arial" pitchFamily="34" charset="0"/>
              </a:endParaRPr>
            </a:p>
          </p:txBody>
        </p:sp>
        <p:sp>
          <p:nvSpPr>
            <p:cNvPr id="160" name="Rectangle 59"/>
            <p:cNvSpPr>
              <a:spLocks noChangeArrowheads="1"/>
            </p:cNvSpPr>
            <p:nvPr/>
          </p:nvSpPr>
          <p:spPr bwMode="auto">
            <a:xfrm>
              <a:off x="4099278" y="2145509"/>
              <a:ext cx="94997" cy="709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400</a:t>
              </a:r>
              <a:endParaRPr kumimoji="0" lang="en-US" sz="4800" b="0" i="0" u="none" strike="noStrike" cap="none" normalizeH="0" baseline="0" dirty="0" smtClean="0">
                <a:ln>
                  <a:noFill/>
                </a:ln>
                <a:solidFill>
                  <a:schemeClr val="tx1"/>
                </a:solidFill>
                <a:effectLst/>
                <a:latin typeface="Arial" pitchFamily="34" charset="0"/>
              </a:endParaRPr>
            </a:p>
          </p:txBody>
        </p:sp>
        <p:sp>
          <p:nvSpPr>
            <p:cNvPr id="161" name="Line 48"/>
            <p:cNvSpPr>
              <a:spLocks noChangeShapeType="1"/>
            </p:cNvSpPr>
            <p:nvPr/>
          </p:nvSpPr>
          <p:spPr bwMode="auto">
            <a:xfrm>
              <a:off x="4225397" y="2745666"/>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2" name="Line 54"/>
            <p:cNvSpPr>
              <a:spLocks noChangeShapeType="1"/>
            </p:cNvSpPr>
            <p:nvPr/>
          </p:nvSpPr>
          <p:spPr bwMode="auto">
            <a:xfrm>
              <a:off x="4226983" y="2181105"/>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3" name="Line 54"/>
            <p:cNvSpPr>
              <a:spLocks noChangeShapeType="1"/>
            </p:cNvSpPr>
            <p:nvPr/>
          </p:nvSpPr>
          <p:spPr bwMode="auto">
            <a:xfrm>
              <a:off x="4226983" y="2328742"/>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4" name="Line 54"/>
            <p:cNvSpPr>
              <a:spLocks noChangeShapeType="1"/>
            </p:cNvSpPr>
            <p:nvPr/>
          </p:nvSpPr>
          <p:spPr bwMode="auto">
            <a:xfrm>
              <a:off x="4226983" y="2473999"/>
              <a:ext cx="1109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cxnSp>
          <p:nvCxnSpPr>
            <p:cNvPr id="165" name="Straight Connector 164"/>
            <p:cNvCxnSpPr/>
            <p:nvPr/>
          </p:nvCxnSpPr>
          <p:spPr bwMode="auto">
            <a:xfrm rot="5400000">
              <a:off x="3943662" y="2463402"/>
              <a:ext cx="564353" cy="125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66" name="Rectangle 78"/>
            <p:cNvSpPr>
              <a:spLocks noChangeArrowheads="1"/>
            </p:cNvSpPr>
            <p:nvPr/>
          </p:nvSpPr>
          <p:spPr bwMode="auto">
            <a:xfrm>
              <a:off x="4282264" y="2380102"/>
              <a:ext cx="849442" cy="810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rPr>
                <a:t>Number of</a:t>
              </a:r>
              <a:r>
                <a:rPr kumimoji="0" lang="en-US" sz="1200" b="1" i="0" u="none" strike="noStrike" cap="none" normalizeH="0" dirty="0" smtClean="0">
                  <a:ln>
                    <a:noFill/>
                  </a:ln>
                  <a:solidFill>
                    <a:srgbClr val="000000"/>
                  </a:solidFill>
                  <a:effectLst/>
                  <a:latin typeface="Helvetica" charset="0"/>
                </a:rPr>
                <a:t> Iterations</a:t>
              </a:r>
              <a:endParaRPr kumimoji="0" lang="en-US" sz="6000" b="1" i="0" u="none" strike="noStrike" cap="none" normalizeH="0" baseline="0" dirty="0" smtClean="0">
                <a:ln>
                  <a:noFill/>
                </a:ln>
                <a:solidFill>
                  <a:schemeClr val="tx1"/>
                </a:solidFill>
                <a:effectLst/>
                <a:latin typeface="Arial" pitchFamily="34" charset="0"/>
              </a:endParaRPr>
            </a:p>
          </p:txBody>
        </p:sp>
        <p:sp>
          <p:nvSpPr>
            <p:cNvPr id="167" name="Rectangle 78"/>
            <p:cNvSpPr>
              <a:spLocks noChangeArrowheads="1"/>
            </p:cNvSpPr>
            <p:nvPr/>
          </p:nvSpPr>
          <p:spPr bwMode="auto">
            <a:xfrm rot="19426446">
              <a:off x="5016498" y="2308066"/>
              <a:ext cx="442122" cy="70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7030A0"/>
                  </a:solidFill>
                  <a:effectLst/>
                  <a:latin typeface="Helvetica" charset="0"/>
                </a:rPr>
                <a:t>11</a:t>
              </a:r>
              <a:r>
                <a:rPr lang="en-US" sz="1050" dirty="0" smtClean="0">
                  <a:solidFill>
                    <a:srgbClr val="7030A0"/>
                  </a:solidFill>
                  <a:latin typeface="Helvetica" charset="0"/>
                </a:rPr>
                <a:t> iterations</a:t>
              </a:r>
              <a:endParaRPr kumimoji="0" lang="en-US" sz="4800" b="0" i="0" u="none" strike="noStrike" cap="none" normalizeH="0" baseline="0" dirty="0" smtClean="0">
                <a:ln>
                  <a:noFill/>
                </a:ln>
                <a:solidFill>
                  <a:srgbClr val="7030A0"/>
                </a:solidFill>
                <a:effectLst/>
                <a:latin typeface="Arial" pitchFamily="34" charset="0"/>
              </a:endParaRPr>
            </a:p>
          </p:txBody>
        </p:sp>
        <p:sp>
          <p:nvSpPr>
            <p:cNvPr id="168" name="TextBox 167"/>
            <p:cNvSpPr txBox="1"/>
            <p:nvPr/>
          </p:nvSpPr>
          <p:spPr>
            <a:xfrm>
              <a:off x="4272785" y="2174193"/>
              <a:ext cx="136156" cy="14857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C</a:t>
              </a:r>
              <a:endParaRPr lang="en-US" sz="1600" b="1" dirty="0">
                <a:latin typeface="Times New Roman" pitchFamily="18" charset="0"/>
                <a:cs typeface="Times New Roman" pitchFamily="18" charset="0"/>
              </a:endParaRPr>
            </a:p>
          </p:txBody>
        </p:sp>
        <p:sp>
          <p:nvSpPr>
            <p:cNvPr id="169" name="Rectangle 78"/>
            <p:cNvSpPr>
              <a:spLocks noChangeArrowheads="1"/>
            </p:cNvSpPr>
            <p:nvPr/>
          </p:nvSpPr>
          <p:spPr bwMode="auto">
            <a:xfrm>
              <a:off x="4640195" y="3647132"/>
              <a:ext cx="460837" cy="742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Number of Pages</a:t>
              </a:r>
              <a:endParaRPr kumimoji="0" lang="en-US" sz="5400" b="0" i="0" u="none" strike="noStrike" cap="none" normalizeH="0" baseline="0" dirty="0" smtClean="0">
                <a:ln>
                  <a:noFill/>
                </a:ln>
                <a:solidFill>
                  <a:schemeClr val="tx1"/>
                </a:solidFill>
                <a:effectLst/>
                <a:latin typeface="Arial"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156" y="265416"/>
            <a:ext cx="7032977" cy="1631216"/>
          </a:xfrm>
          <a:prstGeom prst="rect">
            <a:avLst/>
          </a:prstGeom>
        </p:spPr>
        <p:txBody>
          <a:bodyPr wrap="square">
            <a:spAutoFit/>
          </a:bodyPr>
          <a:lstStyle/>
          <a:p>
            <a:pPr algn="just"/>
            <a:r>
              <a:rPr lang="en-US" sz="2000" b="1" dirty="0" smtClean="0"/>
              <a:t>Figure 20. </a:t>
            </a:r>
            <a:r>
              <a:rPr lang="en-US" sz="2000" dirty="0" smtClean="0"/>
              <a:t>The average distance from top-20 motifs from our algorithm and the exact search algorithm. The bold/red line shows the default parameters. This shows that the quality of motifs is </a:t>
            </a:r>
            <a:r>
              <a:rPr lang="en-US" sz="2000" i="1" dirty="0" smtClean="0"/>
              <a:t>not</a:t>
            </a:r>
            <a:r>
              <a:rPr lang="en-US" sz="2000" dirty="0" smtClean="0"/>
              <a:t> sensitive to different parameter settings and very close to the result from the exact search algorithm.</a:t>
            </a:r>
            <a:endParaRPr lang="en-US" sz="2000" dirty="0"/>
          </a:p>
        </p:txBody>
      </p:sp>
      <p:grpSp>
        <p:nvGrpSpPr>
          <p:cNvPr id="5" name="Group 4"/>
          <p:cNvGrpSpPr/>
          <p:nvPr/>
        </p:nvGrpSpPr>
        <p:grpSpPr>
          <a:xfrm>
            <a:off x="584547" y="2136549"/>
            <a:ext cx="7757942" cy="4162651"/>
            <a:chOff x="2222888" y="2037490"/>
            <a:chExt cx="3245208" cy="1877826"/>
          </a:xfrm>
        </p:grpSpPr>
        <p:grpSp>
          <p:nvGrpSpPr>
            <p:cNvPr id="6" name="Group 148"/>
            <p:cNvGrpSpPr/>
            <p:nvPr/>
          </p:nvGrpSpPr>
          <p:grpSpPr>
            <a:xfrm>
              <a:off x="2222888" y="2920040"/>
              <a:ext cx="3232444" cy="995276"/>
              <a:chOff x="2222888" y="2970840"/>
              <a:chExt cx="3232444" cy="995276"/>
            </a:xfrm>
          </p:grpSpPr>
          <p:sp>
            <p:nvSpPr>
              <p:cNvPr id="58" name="Freeform 455"/>
              <p:cNvSpPr>
                <a:spLocks/>
              </p:cNvSpPr>
              <p:nvPr/>
            </p:nvSpPr>
            <p:spPr bwMode="auto">
              <a:xfrm>
                <a:off x="4057452" y="3235954"/>
                <a:ext cx="1325458" cy="438150"/>
              </a:xfrm>
              <a:custGeom>
                <a:avLst/>
                <a:gdLst/>
                <a:ahLst/>
                <a:cxnLst>
                  <a:cxn ang="0">
                    <a:pos x="0" y="0"/>
                  </a:cxn>
                  <a:cxn ang="0">
                    <a:pos x="181" y="53"/>
                  </a:cxn>
                  <a:cxn ang="0">
                    <a:pos x="361" y="135"/>
                  </a:cxn>
                  <a:cxn ang="0">
                    <a:pos x="542" y="169"/>
                  </a:cxn>
                  <a:cxn ang="0">
                    <a:pos x="727" y="202"/>
                  </a:cxn>
                  <a:cxn ang="0">
                    <a:pos x="907" y="225"/>
                  </a:cxn>
                  <a:cxn ang="0">
                    <a:pos x="1088" y="245"/>
                  </a:cxn>
                  <a:cxn ang="0">
                    <a:pos x="1269" y="264"/>
                  </a:cxn>
                  <a:cxn ang="0">
                    <a:pos x="1450" y="276"/>
                  </a:cxn>
                </a:cxnLst>
                <a:rect l="0" t="0" r="r" b="b"/>
                <a:pathLst>
                  <a:path w="1450" h="276">
                    <a:moveTo>
                      <a:pt x="0" y="0"/>
                    </a:moveTo>
                    <a:lnTo>
                      <a:pt x="181" y="53"/>
                    </a:lnTo>
                    <a:lnTo>
                      <a:pt x="361" y="135"/>
                    </a:lnTo>
                    <a:lnTo>
                      <a:pt x="542" y="169"/>
                    </a:lnTo>
                    <a:lnTo>
                      <a:pt x="727" y="202"/>
                    </a:lnTo>
                    <a:lnTo>
                      <a:pt x="907" y="225"/>
                    </a:lnTo>
                    <a:lnTo>
                      <a:pt x="1088" y="245"/>
                    </a:lnTo>
                    <a:lnTo>
                      <a:pt x="1269" y="264"/>
                    </a:lnTo>
                    <a:lnTo>
                      <a:pt x="1450" y="27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59" name="Rectangle 393"/>
              <p:cNvSpPr>
                <a:spLocks noChangeArrowheads="1"/>
              </p:cNvSpPr>
              <p:nvPr/>
            </p:nvSpPr>
            <p:spPr bwMode="auto">
              <a:xfrm>
                <a:off x="4022189" y="2997829"/>
                <a:ext cx="1362022" cy="7810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60" name="Line 395"/>
              <p:cNvSpPr>
                <a:spLocks noChangeShapeType="1"/>
              </p:cNvSpPr>
              <p:nvPr/>
            </p:nvSpPr>
            <p:spPr bwMode="auto">
              <a:xfrm>
                <a:off x="4058753" y="3778879"/>
                <a:ext cx="136202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1" name="Line 400"/>
              <p:cNvSpPr>
                <a:spLocks noChangeShapeType="1"/>
              </p:cNvSpPr>
              <p:nvPr/>
            </p:nvSpPr>
            <p:spPr bwMode="auto">
              <a:xfrm flipV="1">
                <a:off x="4058753"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2" name="Rectangle 402"/>
              <p:cNvSpPr>
                <a:spLocks noChangeArrowheads="1"/>
              </p:cNvSpPr>
              <p:nvPr/>
            </p:nvSpPr>
            <p:spPr bwMode="auto">
              <a:xfrm>
                <a:off x="4048699" y="3793166"/>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403"/>
              <p:cNvSpPr>
                <a:spLocks noChangeShapeType="1"/>
              </p:cNvSpPr>
              <p:nvPr/>
            </p:nvSpPr>
            <p:spPr bwMode="auto">
              <a:xfrm flipV="1">
                <a:off x="4224207"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4" name="Rectangle 405"/>
              <p:cNvSpPr>
                <a:spLocks noChangeArrowheads="1"/>
              </p:cNvSpPr>
              <p:nvPr/>
            </p:nvSpPr>
            <p:spPr bwMode="auto">
              <a:xfrm>
                <a:off x="4214153" y="3793166"/>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5" name="Line 406"/>
              <p:cNvSpPr>
                <a:spLocks noChangeShapeType="1"/>
              </p:cNvSpPr>
              <p:nvPr/>
            </p:nvSpPr>
            <p:spPr bwMode="auto">
              <a:xfrm flipV="1">
                <a:off x="4388747"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6" name="Rectangle 408"/>
              <p:cNvSpPr>
                <a:spLocks noChangeArrowheads="1"/>
              </p:cNvSpPr>
              <p:nvPr/>
            </p:nvSpPr>
            <p:spPr bwMode="auto">
              <a:xfrm>
                <a:off x="4379607" y="3793166"/>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7" name="Line 409"/>
              <p:cNvSpPr>
                <a:spLocks noChangeShapeType="1"/>
              </p:cNvSpPr>
              <p:nvPr/>
            </p:nvSpPr>
            <p:spPr bwMode="auto">
              <a:xfrm flipV="1">
                <a:off x="4554200"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8" name="Rectangle 411"/>
              <p:cNvSpPr>
                <a:spLocks noChangeArrowheads="1"/>
              </p:cNvSpPr>
              <p:nvPr/>
            </p:nvSpPr>
            <p:spPr bwMode="auto">
              <a:xfrm>
                <a:off x="4531349" y="3793166"/>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9" name="Line 412"/>
              <p:cNvSpPr>
                <a:spLocks noChangeShapeType="1"/>
              </p:cNvSpPr>
              <p:nvPr/>
            </p:nvSpPr>
            <p:spPr bwMode="auto">
              <a:xfrm flipV="1">
                <a:off x="4723310"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70" name="Rectangle 414"/>
              <p:cNvSpPr>
                <a:spLocks noChangeArrowheads="1"/>
              </p:cNvSpPr>
              <p:nvPr/>
            </p:nvSpPr>
            <p:spPr bwMode="auto">
              <a:xfrm>
                <a:off x="4699545" y="3793166"/>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71" name="Line 415"/>
              <p:cNvSpPr>
                <a:spLocks noChangeShapeType="1"/>
              </p:cNvSpPr>
              <p:nvPr/>
            </p:nvSpPr>
            <p:spPr bwMode="auto">
              <a:xfrm flipV="1">
                <a:off x="4887850"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72" name="Rectangle 417"/>
              <p:cNvSpPr>
                <a:spLocks noChangeArrowheads="1"/>
              </p:cNvSpPr>
              <p:nvPr/>
            </p:nvSpPr>
            <p:spPr bwMode="auto">
              <a:xfrm>
                <a:off x="4864999" y="3793166"/>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64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73" name="Line 418"/>
              <p:cNvSpPr>
                <a:spLocks noChangeShapeType="1"/>
              </p:cNvSpPr>
              <p:nvPr/>
            </p:nvSpPr>
            <p:spPr bwMode="auto">
              <a:xfrm flipV="1">
                <a:off x="5053303"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74" name="Rectangle 420"/>
              <p:cNvSpPr>
                <a:spLocks noChangeArrowheads="1"/>
              </p:cNvSpPr>
              <p:nvPr/>
            </p:nvSpPr>
            <p:spPr bwMode="auto">
              <a:xfrm>
                <a:off x="5020397" y="3793166"/>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128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Line 421"/>
              <p:cNvSpPr>
                <a:spLocks noChangeShapeType="1"/>
              </p:cNvSpPr>
              <p:nvPr/>
            </p:nvSpPr>
            <p:spPr bwMode="auto">
              <a:xfrm flipV="1">
                <a:off x="5218757"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76" name="Rectangle 423"/>
              <p:cNvSpPr>
                <a:spLocks noChangeArrowheads="1"/>
              </p:cNvSpPr>
              <p:nvPr/>
            </p:nvSpPr>
            <p:spPr bwMode="auto">
              <a:xfrm>
                <a:off x="5185851" y="3793166"/>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256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Line 424"/>
              <p:cNvSpPr>
                <a:spLocks noChangeShapeType="1"/>
              </p:cNvSpPr>
              <p:nvPr/>
            </p:nvSpPr>
            <p:spPr bwMode="auto">
              <a:xfrm flipV="1">
                <a:off x="5384211" y="3756654"/>
                <a:ext cx="91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78" name="Rectangle 426"/>
              <p:cNvSpPr>
                <a:spLocks noChangeArrowheads="1"/>
              </p:cNvSpPr>
              <p:nvPr/>
            </p:nvSpPr>
            <p:spPr bwMode="auto">
              <a:xfrm>
                <a:off x="5351305" y="3793166"/>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512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79" name="Freeform 452"/>
              <p:cNvSpPr>
                <a:spLocks/>
              </p:cNvSpPr>
              <p:nvPr/>
            </p:nvSpPr>
            <p:spPr bwMode="auto">
              <a:xfrm>
                <a:off x="4058753" y="3216904"/>
                <a:ext cx="1325458" cy="450850"/>
              </a:xfrm>
              <a:custGeom>
                <a:avLst/>
                <a:gdLst/>
                <a:ahLst/>
                <a:cxnLst>
                  <a:cxn ang="0">
                    <a:pos x="0" y="0"/>
                  </a:cxn>
                  <a:cxn ang="0">
                    <a:pos x="181" y="61"/>
                  </a:cxn>
                  <a:cxn ang="0">
                    <a:pos x="361" y="140"/>
                  </a:cxn>
                  <a:cxn ang="0">
                    <a:pos x="542" y="177"/>
                  </a:cxn>
                  <a:cxn ang="0">
                    <a:pos x="727" y="199"/>
                  </a:cxn>
                  <a:cxn ang="0">
                    <a:pos x="907" y="230"/>
                  </a:cxn>
                  <a:cxn ang="0">
                    <a:pos x="1088" y="247"/>
                  </a:cxn>
                  <a:cxn ang="0">
                    <a:pos x="1269" y="275"/>
                  </a:cxn>
                  <a:cxn ang="0">
                    <a:pos x="1450" y="284"/>
                  </a:cxn>
                </a:cxnLst>
                <a:rect l="0" t="0" r="r" b="b"/>
                <a:pathLst>
                  <a:path w="1450" h="284">
                    <a:moveTo>
                      <a:pt x="0" y="0"/>
                    </a:moveTo>
                    <a:lnTo>
                      <a:pt x="181" y="61"/>
                    </a:lnTo>
                    <a:lnTo>
                      <a:pt x="361" y="140"/>
                    </a:lnTo>
                    <a:lnTo>
                      <a:pt x="542" y="177"/>
                    </a:lnTo>
                    <a:lnTo>
                      <a:pt x="727" y="199"/>
                    </a:lnTo>
                    <a:lnTo>
                      <a:pt x="907" y="230"/>
                    </a:lnTo>
                    <a:lnTo>
                      <a:pt x="1088" y="247"/>
                    </a:lnTo>
                    <a:lnTo>
                      <a:pt x="1269" y="275"/>
                    </a:lnTo>
                    <a:lnTo>
                      <a:pt x="1450" y="284"/>
                    </a:lnTo>
                  </a:path>
                </a:pathLst>
              </a:custGeom>
              <a:noFill/>
              <a:ln w="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0" name="Freeform 453"/>
              <p:cNvSpPr>
                <a:spLocks/>
              </p:cNvSpPr>
              <p:nvPr/>
            </p:nvSpPr>
            <p:spPr bwMode="auto">
              <a:xfrm>
                <a:off x="4058753" y="3224841"/>
                <a:ext cx="1325458" cy="447675"/>
              </a:xfrm>
              <a:custGeom>
                <a:avLst/>
                <a:gdLst/>
                <a:ahLst/>
                <a:cxnLst>
                  <a:cxn ang="0">
                    <a:pos x="0" y="0"/>
                  </a:cxn>
                  <a:cxn ang="0">
                    <a:pos x="181" y="62"/>
                  </a:cxn>
                  <a:cxn ang="0">
                    <a:pos x="361" y="147"/>
                  </a:cxn>
                  <a:cxn ang="0">
                    <a:pos x="542" y="180"/>
                  </a:cxn>
                  <a:cxn ang="0">
                    <a:pos x="727" y="211"/>
                  </a:cxn>
                  <a:cxn ang="0">
                    <a:pos x="907" y="231"/>
                  </a:cxn>
                  <a:cxn ang="0">
                    <a:pos x="1088" y="248"/>
                  </a:cxn>
                  <a:cxn ang="0">
                    <a:pos x="1269" y="270"/>
                  </a:cxn>
                  <a:cxn ang="0">
                    <a:pos x="1450" y="282"/>
                  </a:cxn>
                </a:cxnLst>
                <a:rect l="0" t="0" r="r" b="b"/>
                <a:pathLst>
                  <a:path w="1450" h="282">
                    <a:moveTo>
                      <a:pt x="0" y="0"/>
                    </a:moveTo>
                    <a:lnTo>
                      <a:pt x="181" y="62"/>
                    </a:lnTo>
                    <a:lnTo>
                      <a:pt x="361" y="147"/>
                    </a:lnTo>
                    <a:lnTo>
                      <a:pt x="542" y="180"/>
                    </a:lnTo>
                    <a:lnTo>
                      <a:pt x="727" y="211"/>
                    </a:lnTo>
                    <a:lnTo>
                      <a:pt x="907" y="231"/>
                    </a:lnTo>
                    <a:lnTo>
                      <a:pt x="1088" y="248"/>
                    </a:lnTo>
                    <a:lnTo>
                      <a:pt x="1269" y="270"/>
                    </a:lnTo>
                    <a:lnTo>
                      <a:pt x="1450" y="282"/>
                    </a:lnTo>
                  </a:path>
                </a:pathLst>
              </a:cu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1" name="Freeform 454"/>
              <p:cNvSpPr>
                <a:spLocks/>
              </p:cNvSpPr>
              <p:nvPr/>
            </p:nvSpPr>
            <p:spPr bwMode="auto">
              <a:xfrm>
                <a:off x="4058753" y="3224841"/>
                <a:ext cx="1325458" cy="447675"/>
              </a:xfrm>
              <a:custGeom>
                <a:avLst/>
                <a:gdLst/>
                <a:ahLst/>
                <a:cxnLst>
                  <a:cxn ang="0">
                    <a:pos x="0" y="0"/>
                  </a:cxn>
                  <a:cxn ang="0">
                    <a:pos x="181" y="65"/>
                  </a:cxn>
                  <a:cxn ang="0">
                    <a:pos x="361" y="138"/>
                  </a:cxn>
                  <a:cxn ang="0">
                    <a:pos x="542" y="175"/>
                  </a:cxn>
                  <a:cxn ang="0">
                    <a:pos x="727" y="211"/>
                  </a:cxn>
                  <a:cxn ang="0">
                    <a:pos x="907" y="231"/>
                  </a:cxn>
                  <a:cxn ang="0">
                    <a:pos x="1088" y="248"/>
                  </a:cxn>
                  <a:cxn ang="0">
                    <a:pos x="1269" y="270"/>
                  </a:cxn>
                  <a:cxn ang="0">
                    <a:pos x="1450" y="282"/>
                  </a:cxn>
                </a:cxnLst>
                <a:rect l="0" t="0" r="r" b="b"/>
                <a:pathLst>
                  <a:path w="1450" h="282">
                    <a:moveTo>
                      <a:pt x="0" y="0"/>
                    </a:moveTo>
                    <a:lnTo>
                      <a:pt x="181" y="65"/>
                    </a:lnTo>
                    <a:lnTo>
                      <a:pt x="361" y="138"/>
                    </a:lnTo>
                    <a:lnTo>
                      <a:pt x="542" y="175"/>
                    </a:lnTo>
                    <a:lnTo>
                      <a:pt x="727" y="211"/>
                    </a:lnTo>
                    <a:lnTo>
                      <a:pt x="907" y="231"/>
                    </a:lnTo>
                    <a:lnTo>
                      <a:pt x="1088" y="248"/>
                    </a:lnTo>
                    <a:lnTo>
                      <a:pt x="1269" y="270"/>
                    </a:lnTo>
                    <a:lnTo>
                      <a:pt x="1450" y="282"/>
                    </a:lnTo>
                  </a:path>
                </a:pathLst>
              </a:custGeom>
              <a:noFill/>
              <a:ln w="3175">
                <a:solidFill>
                  <a:srgbClr val="0070C0"/>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2" name="Freeform 456"/>
              <p:cNvSpPr>
                <a:spLocks/>
              </p:cNvSpPr>
              <p:nvPr/>
            </p:nvSpPr>
            <p:spPr bwMode="auto">
              <a:xfrm>
                <a:off x="4058753" y="3266116"/>
                <a:ext cx="1325458" cy="406400"/>
              </a:xfrm>
              <a:custGeom>
                <a:avLst/>
                <a:gdLst/>
                <a:ahLst/>
                <a:cxnLst>
                  <a:cxn ang="0">
                    <a:pos x="0" y="0"/>
                  </a:cxn>
                  <a:cxn ang="0">
                    <a:pos x="181" y="59"/>
                  </a:cxn>
                  <a:cxn ang="0">
                    <a:pos x="361" y="126"/>
                  </a:cxn>
                  <a:cxn ang="0">
                    <a:pos x="542" y="157"/>
                  </a:cxn>
                  <a:cxn ang="0">
                    <a:pos x="727" y="191"/>
                  </a:cxn>
                  <a:cxn ang="0">
                    <a:pos x="907" y="208"/>
                  </a:cxn>
                  <a:cxn ang="0">
                    <a:pos x="1088" y="225"/>
                  </a:cxn>
                  <a:cxn ang="0">
                    <a:pos x="1269" y="244"/>
                  </a:cxn>
                  <a:cxn ang="0">
                    <a:pos x="1450" y="256"/>
                  </a:cxn>
                </a:cxnLst>
                <a:rect l="0" t="0" r="r" b="b"/>
                <a:pathLst>
                  <a:path w="1450" h="256">
                    <a:moveTo>
                      <a:pt x="0" y="0"/>
                    </a:moveTo>
                    <a:lnTo>
                      <a:pt x="181" y="59"/>
                    </a:lnTo>
                    <a:lnTo>
                      <a:pt x="361" y="126"/>
                    </a:lnTo>
                    <a:lnTo>
                      <a:pt x="542" y="157"/>
                    </a:lnTo>
                    <a:lnTo>
                      <a:pt x="727" y="191"/>
                    </a:lnTo>
                    <a:lnTo>
                      <a:pt x="907" y="208"/>
                    </a:lnTo>
                    <a:lnTo>
                      <a:pt x="1088" y="225"/>
                    </a:lnTo>
                    <a:lnTo>
                      <a:pt x="1269" y="244"/>
                    </a:lnTo>
                    <a:lnTo>
                      <a:pt x="1450" y="256"/>
                    </a:lnTo>
                  </a:path>
                </a:pathLst>
              </a:custGeom>
              <a:noFill/>
              <a:ln w="0">
                <a:solidFill>
                  <a:schemeClr val="tx1"/>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3" name="Freeform 457"/>
              <p:cNvSpPr>
                <a:spLocks/>
              </p:cNvSpPr>
              <p:nvPr/>
            </p:nvSpPr>
            <p:spPr bwMode="auto">
              <a:xfrm>
                <a:off x="4058753" y="3382004"/>
                <a:ext cx="1325458" cy="290513"/>
              </a:xfrm>
              <a:custGeom>
                <a:avLst/>
                <a:gdLst/>
                <a:ahLst/>
                <a:cxnLst>
                  <a:cxn ang="0">
                    <a:pos x="0" y="0"/>
                  </a:cxn>
                  <a:cxn ang="0">
                    <a:pos x="181" y="42"/>
                  </a:cxn>
                  <a:cxn ang="0">
                    <a:pos x="361" y="64"/>
                  </a:cxn>
                  <a:cxn ang="0">
                    <a:pos x="542" y="95"/>
                  </a:cxn>
                  <a:cxn ang="0">
                    <a:pos x="727" y="126"/>
                  </a:cxn>
                  <a:cxn ang="0">
                    <a:pos x="907" y="138"/>
                  </a:cxn>
                  <a:cxn ang="0">
                    <a:pos x="1088" y="154"/>
                  </a:cxn>
                  <a:cxn ang="0">
                    <a:pos x="1269" y="174"/>
                  </a:cxn>
                  <a:cxn ang="0">
                    <a:pos x="1450" y="183"/>
                  </a:cxn>
                </a:cxnLst>
                <a:rect l="0" t="0" r="r" b="b"/>
                <a:pathLst>
                  <a:path w="1450" h="183">
                    <a:moveTo>
                      <a:pt x="0" y="0"/>
                    </a:moveTo>
                    <a:lnTo>
                      <a:pt x="181" y="42"/>
                    </a:lnTo>
                    <a:lnTo>
                      <a:pt x="361" y="64"/>
                    </a:lnTo>
                    <a:lnTo>
                      <a:pt x="542" y="95"/>
                    </a:lnTo>
                    <a:lnTo>
                      <a:pt x="727" y="126"/>
                    </a:lnTo>
                    <a:lnTo>
                      <a:pt x="907" y="138"/>
                    </a:lnTo>
                    <a:lnTo>
                      <a:pt x="1088" y="154"/>
                    </a:lnTo>
                    <a:lnTo>
                      <a:pt x="1269" y="174"/>
                    </a:lnTo>
                    <a:lnTo>
                      <a:pt x="1450" y="18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84" name="Group 885"/>
              <p:cNvGrpSpPr/>
              <p:nvPr/>
            </p:nvGrpSpPr>
            <p:grpSpPr>
              <a:xfrm>
                <a:off x="4948179" y="3066091"/>
                <a:ext cx="507153" cy="519113"/>
                <a:chOff x="2490788" y="4229100"/>
                <a:chExt cx="880755" cy="519113"/>
              </a:xfrm>
            </p:grpSpPr>
            <p:sp>
              <p:nvSpPr>
                <p:cNvPr id="138" name="Rectangle 463"/>
                <p:cNvSpPr>
                  <a:spLocks noChangeArrowheads="1"/>
                </p:cNvSpPr>
                <p:nvPr/>
              </p:nvSpPr>
              <p:spPr bwMode="auto">
                <a:xfrm>
                  <a:off x="2490788" y="4229100"/>
                  <a:ext cx="722313" cy="5191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139" name="Rectangle 464"/>
                <p:cNvSpPr>
                  <a:spLocks noChangeArrowheads="1"/>
                </p:cNvSpPr>
                <p:nvPr/>
              </p:nvSpPr>
              <p:spPr bwMode="auto">
                <a:xfrm>
                  <a:off x="2490788" y="4229100"/>
                  <a:ext cx="722313" cy="51911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140" name="Rectangle 475"/>
                <p:cNvSpPr>
                  <a:spLocks noChangeArrowheads="1"/>
                </p:cNvSpPr>
                <p:nvPr/>
              </p:nvSpPr>
              <p:spPr bwMode="auto">
                <a:xfrm>
                  <a:off x="2789248" y="4248150"/>
                  <a:ext cx="478497"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Iteration=5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Line 476"/>
                <p:cNvSpPr>
                  <a:spLocks noChangeShapeType="1"/>
                </p:cNvSpPr>
                <p:nvPr/>
              </p:nvSpPr>
              <p:spPr bwMode="auto">
                <a:xfrm>
                  <a:off x="2535238" y="4278313"/>
                  <a:ext cx="230188" cy="1588"/>
                </a:xfrm>
                <a:prstGeom prst="line">
                  <a:avLst/>
                </a:prstGeom>
                <a:noFill/>
                <a:ln w="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42" name="Rectangle 477"/>
                <p:cNvSpPr>
                  <a:spLocks noChangeArrowheads="1"/>
                </p:cNvSpPr>
                <p:nvPr/>
              </p:nvSpPr>
              <p:spPr bwMode="auto">
                <a:xfrm>
                  <a:off x="2789248" y="4327526"/>
                  <a:ext cx="478497"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Iteration=9</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Line 478"/>
                <p:cNvSpPr>
                  <a:spLocks noChangeShapeType="1"/>
                </p:cNvSpPr>
                <p:nvPr/>
              </p:nvSpPr>
              <p:spPr bwMode="auto">
                <a:xfrm>
                  <a:off x="2535238" y="4364038"/>
                  <a:ext cx="230188" cy="1588"/>
                </a:xfrm>
                <a:prstGeom prst="line">
                  <a:avLst/>
                </a:prstGeom>
                <a:noFill/>
                <a:ln w="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44" name="Rectangle 479"/>
                <p:cNvSpPr>
                  <a:spLocks noChangeArrowheads="1"/>
                </p:cNvSpPr>
                <p:nvPr/>
              </p:nvSpPr>
              <p:spPr bwMode="auto">
                <a:xfrm>
                  <a:off x="2789248" y="4413251"/>
                  <a:ext cx="53419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Iteration=10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Line 480"/>
                <p:cNvSpPr>
                  <a:spLocks noChangeShapeType="1"/>
                </p:cNvSpPr>
                <p:nvPr/>
              </p:nvSpPr>
              <p:spPr bwMode="auto">
                <a:xfrm>
                  <a:off x="2535238" y="4443413"/>
                  <a:ext cx="230188"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46" name="Rectangle 481"/>
                <p:cNvSpPr>
                  <a:spLocks noChangeArrowheads="1"/>
                </p:cNvSpPr>
                <p:nvPr/>
              </p:nvSpPr>
              <p:spPr bwMode="auto">
                <a:xfrm>
                  <a:off x="2789247" y="4497388"/>
                  <a:ext cx="53419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Iteration=11</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Line 482"/>
                <p:cNvSpPr>
                  <a:spLocks noChangeShapeType="1"/>
                </p:cNvSpPr>
                <p:nvPr/>
              </p:nvSpPr>
              <p:spPr bwMode="auto">
                <a:xfrm>
                  <a:off x="2535238" y="4529138"/>
                  <a:ext cx="230188" cy="1588"/>
                </a:xfrm>
                <a:prstGeom prst="line">
                  <a:avLst/>
                </a:pr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48" name="Rectangle 483"/>
                <p:cNvSpPr>
                  <a:spLocks noChangeArrowheads="1"/>
                </p:cNvSpPr>
                <p:nvPr/>
              </p:nvSpPr>
              <p:spPr bwMode="auto">
                <a:xfrm>
                  <a:off x="2789247" y="4583114"/>
                  <a:ext cx="53419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Iteration=20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Line 484"/>
                <p:cNvSpPr>
                  <a:spLocks noChangeShapeType="1"/>
                </p:cNvSpPr>
                <p:nvPr/>
              </p:nvSpPr>
              <p:spPr bwMode="auto">
                <a:xfrm>
                  <a:off x="2535238" y="4610100"/>
                  <a:ext cx="230188" cy="1588"/>
                </a:xfrm>
                <a:prstGeom prst="line">
                  <a:avLst/>
                </a:prstGeom>
                <a:noFill/>
                <a:ln w="0">
                  <a:solidFill>
                    <a:schemeClr val="tx1"/>
                  </a:solidFill>
                  <a:prstDash val="dashDot"/>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50" name="Rectangle 485"/>
                <p:cNvSpPr>
                  <a:spLocks noChangeArrowheads="1"/>
                </p:cNvSpPr>
                <p:nvPr/>
              </p:nvSpPr>
              <p:spPr bwMode="auto">
                <a:xfrm>
                  <a:off x="2789245" y="4662488"/>
                  <a:ext cx="582298"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Exact</a:t>
                  </a:r>
                  <a:r>
                    <a:rPr kumimoji="0" lang="en-US" sz="1000" b="0" i="0" u="none" strike="noStrike" cap="none" normalizeH="0" dirty="0" smtClean="0">
                      <a:ln>
                        <a:noFill/>
                      </a:ln>
                      <a:solidFill>
                        <a:srgbClr val="000000"/>
                      </a:solidFill>
                      <a:effectLst/>
                      <a:latin typeface="Helvetica" charset="0"/>
                      <a:cs typeface="Arial" pitchFamily="34" charset="0"/>
                    </a:rPr>
                    <a:t> s</a:t>
                  </a:r>
                  <a:r>
                    <a:rPr kumimoji="0" lang="en-US" sz="1000" b="0" i="0" u="none" strike="noStrike" cap="none" normalizeH="0" baseline="0" dirty="0" smtClean="0">
                      <a:ln>
                        <a:noFill/>
                      </a:ln>
                      <a:solidFill>
                        <a:srgbClr val="000000"/>
                      </a:solidFill>
                      <a:effectLst/>
                      <a:latin typeface="Helvetica" charset="0"/>
                      <a:cs typeface="Arial" pitchFamily="34" charset="0"/>
                    </a:rPr>
                    <a:t>earch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Line 486"/>
                <p:cNvSpPr>
                  <a:spLocks noChangeShapeType="1"/>
                </p:cNvSpPr>
                <p:nvPr/>
              </p:nvSpPr>
              <p:spPr bwMode="auto">
                <a:xfrm>
                  <a:off x="2535238" y="4694238"/>
                  <a:ext cx="230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grpSp>
          <p:sp>
            <p:nvSpPr>
              <p:cNvPr id="85" name="Rectangle 78"/>
              <p:cNvSpPr>
                <a:spLocks noChangeArrowheads="1"/>
              </p:cNvSpPr>
              <p:nvPr/>
            </p:nvSpPr>
            <p:spPr bwMode="auto">
              <a:xfrm>
                <a:off x="4063054" y="3099328"/>
                <a:ext cx="930714" cy="853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Helvetica" charset="0"/>
                  </a:rPr>
                  <a:t>Number of</a:t>
                </a:r>
                <a:r>
                  <a:rPr kumimoji="0" lang="en-US" sz="1100" b="1" i="0" u="none" strike="noStrike" cap="none" normalizeH="0" dirty="0" smtClean="0">
                    <a:ln>
                      <a:noFill/>
                    </a:ln>
                    <a:solidFill>
                      <a:srgbClr val="000000"/>
                    </a:solidFill>
                    <a:effectLst/>
                    <a:latin typeface="Helvetica" charset="0"/>
                  </a:rPr>
                  <a:t> Iterations</a:t>
                </a:r>
                <a:endParaRPr kumimoji="0" lang="en-US" sz="5400" b="1" i="0" u="none" strike="noStrike" cap="none" normalizeH="0" baseline="0" dirty="0" smtClean="0">
                  <a:ln>
                    <a:noFill/>
                  </a:ln>
                  <a:solidFill>
                    <a:schemeClr val="tx1"/>
                  </a:solidFill>
                  <a:effectLst/>
                  <a:latin typeface="Arial" pitchFamily="34" charset="0"/>
                </a:endParaRPr>
              </a:p>
            </p:txBody>
          </p:sp>
          <p:sp>
            <p:nvSpPr>
              <p:cNvPr id="86" name="TextBox 85"/>
              <p:cNvSpPr txBox="1"/>
              <p:nvPr/>
            </p:nvSpPr>
            <p:spPr>
              <a:xfrm>
                <a:off x="4069332" y="3517857"/>
                <a:ext cx="149183" cy="155219"/>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C</a:t>
                </a:r>
                <a:endParaRPr lang="en-US" sz="1400" b="1" dirty="0">
                  <a:latin typeface="Times New Roman" pitchFamily="18" charset="0"/>
                  <a:cs typeface="Times New Roman" pitchFamily="18" charset="0"/>
                </a:endParaRPr>
              </a:p>
            </p:txBody>
          </p:sp>
          <p:sp>
            <p:nvSpPr>
              <p:cNvPr id="87" name="Rectangle 459"/>
              <p:cNvSpPr>
                <a:spLocks noChangeArrowheads="1"/>
              </p:cNvSpPr>
              <p:nvPr/>
            </p:nvSpPr>
            <p:spPr bwMode="auto">
              <a:xfrm>
                <a:off x="4481039" y="3884625"/>
                <a:ext cx="700556" cy="814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Number of pages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Line 112"/>
              <p:cNvSpPr>
                <a:spLocks noChangeShapeType="1"/>
              </p:cNvSpPr>
              <p:nvPr/>
            </p:nvSpPr>
            <p:spPr bwMode="auto">
              <a:xfrm flipV="1">
                <a:off x="2454970" y="2977188"/>
                <a:ext cx="915" cy="766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9" name="Line 115"/>
              <p:cNvSpPr>
                <a:spLocks noChangeShapeType="1"/>
              </p:cNvSpPr>
              <p:nvPr/>
            </p:nvSpPr>
            <p:spPr bwMode="auto">
              <a:xfrm flipV="1">
                <a:off x="2490620"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0" name="Rectangle 117"/>
              <p:cNvSpPr>
                <a:spLocks noChangeArrowheads="1"/>
              </p:cNvSpPr>
              <p:nvPr/>
            </p:nvSpPr>
            <p:spPr bwMode="auto">
              <a:xfrm>
                <a:off x="2480565" y="3786815"/>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Helvetica" charset="0"/>
                  </a:rPr>
                  <a:t>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1" name="Line 118"/>
              <p:cNvSpPr>
                <a:spLocks noChangeShapeType="1"/>
              </p:cNvSpPr>
              <p:nvPr/>
            </p:nvSpPr>
            <p:spPr bwMode="auto">
              <a:xfrm flipV="1">
                <a:off x="2655160"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2" name="Rectangle 120"/>
              <p:cNvSpPr>
                <a:spLocks noChangeArrowheads="1"/>
              </p:cNvSpPr>
              <p:nvPr/>
            </p:nvSpPr>
            <p:spPr bwMode="auto">
              <a:xfrm>
                <a:off x="2645105" y="3786815"/>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121"/>
              <p:cNvSpPr>
                <a:spLocks noChangeShapeType="1"/>
              </p:cNvSpPr>
              <p:nvPr/>
            </p:nvSpPr>
            <p:spPr bwMode="auto">
              <a:xfrm flipV="1">
                <a:off x="2819700"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4" name="Rectangle 123"/>
              <p:cNvSpPr>
                <a:spLocks noChangeArrowheads="1"/>
              </p:cNvSpPr>
              <p:nvPr/>
            </p:nvSpPr>
            <p:spPr bwMode="auto">
              <a:xfrm>
                <a:off x="2809645" y="3786815"/>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5" name="Line 124"/>
              <p:cNvSpPr>
                <a:spLocks noChangeShapeType="1"/>
              </p:cNvSpPr>
              <p:nvPr/>
            </p:nvSpPr>
            <p:spPr bwMode="auto">
              <a:xfrm flipV="1">
                <a:off x="2987896"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6" name="Rectangle 126"/>
              <p:cNvSpPr>
                <a:spLocks noChangeArrowheads="1"/>
              </p:cNvSpPr>
              <p:nvPr/>
            </p:nvSpPr>
            <p:spPr bwMode="auto">
              <a:xfrm>
                <a:off x="2964129" y="3786815"/>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7" name="Line 127"/>
              <p:cNvSpPr>
                <a:spLocks noChangeShapeType="1"/>
              </p:cNvSpPr>
              <p:nvPr/>
            </p:nvSpPr>
            <p:spPr bwMode="auto">
              <a:xfrm flipV="1">
                <a:off x="3152435"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8" name="Rectangle 129"/>
              <p:cNvSpPr>
                <a:spLocks noChangeArrowheads="1"/>
              </p:cNvSpPr>
              <p:nvPr/>
            </p:nvSpPr>
            <p:spPr bwMode="auto">
              <a:xfrm>
                <a:off x="3128669" y="3786815"/>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9" name="Line 130"/>
              <p:cNvSpPr>
                <a:spLocks noChangeShapeType="1"/>
              </p:cNvSpPr>
              <p:nvPr/>
            </p:nvSpPr>
            <p:spPr bwMode="auto">
              <a:xfrm flipV="1">
                <a:off x="3316062"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0" name="Rectangle 132"/>
              <p:cNvSpPr>
                <a:spLocks noChangeArrowheads="1"/>
              </p:cNvSpPr>
              <p:nvPr/>
            </p:nvSpPr>
            <p:spPr bwMode="auto">
              <a:xfrm>
                <a:off x="3293208" y="3786815"/>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64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1" name="Line 133"/>
              <p:cNvSpPr>
                <a:spLocks noChangeShapeType="1"/>
              </p:cNvSpPr>
              <p:nvPr/>
            </p:nvSpPr>
            <p:spPr bwMode="auto">
              <a:xfrm flipV="1">
                <a:off x="3484258"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2" name="Rectangle 135"/>
              <p:cNvSpPr>
                <a:spLocks noChangeArrowheads="1"/>
              </p:cNvSpPr>
              <p:nvPr/>
            </p:nvSpPr>
            <p:spPr bwMode="auto">
              <a:xfrm>
                <a:off x="3451350" y="3786815"/>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128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Line 136"/>
              <p:cNvSpPr>
                <a:spLocks noChangeShapeType="1"/>
              </p:cNvSpPr>
              <p:nvPr/>
            </p:nvSpPr>
            <p:spPr bwMode="auto">
              <a:xfrm flipV="1">
                <a:off x="3648798"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4" name="Rectangle 138"/>
              <p:cNvSpPr>
                <a:spLocks noChangeArrowheads="1"/>
              </p:cNvSpPr>
              <p:nvPr/>
            </p:nvSpPr>
            <p:spPr bwMode="auto">
              <a:xfrm>
                <a:off x="3615890" y="3786815"/>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256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Line 139"/>
              <p:cNvSpPr>
                <a:spLocks noChangeShapeType="1"/>
              </p:cNvSpPr>
              <p:nvPr/>
            </p:nvSpPr>
            <p:spPr bwMode="auto">
              <a:xfrm flipV="1">
                <a:off x="3813337" y="3750302"/>
                <a:ext cx="915"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6" name="Rectangle 141"/>
              <p:cNvSpPr>
                <a:spLocks noChangeArrowheads="1"/>
              </p:cNvSpPr>
              <p:nvPr/>
            </p:nvSpPr>
            <p:spPr bwMode="auto">
              <a:xfrm>
                <a:off x="3780429" y="3786815"/>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512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7" name="Line 142"/>
              <p:cNvSpPr>
                <a:spLocks noChangeShapeType="1"/>
              </p:cNvSpPr>
              <p:nvPr/>
            </p:nvSpPr>
            <p:spPr bwMode="auto">
              <a:xfrm>
                <a:off x="2454970" y="3747127"/>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8" name="Rectangle 144"/>
              <p:cNvSpPr>
                <a:spLocks noChangeArrowheads="1"/>
              </p:cNvSpPr>
              <p:nvPr/>
            </p:nvSpPr>
            <p:spPr bwMode="auto">
              <a:xfrm>
                <a:off x="2352212" y="3710615"/>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9" name="Line 145"/>
              <p:cNvSpPr>
                <a:spLocks noChangeShapeType="1"/>
              </p:cNvSpPr>
              <p:nvPr/>
            </p:nvSpPr>
            <p:spPr bwMode="auto">
              <a:xfrm>
                <a:off x="2454970" y="3623302"/>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0" name="Rectangle 147"/>
              <p:cNvSpPr>
                <a:spLocks noChangeArrowheads="1"/>
              </p:cNvSpPr>
              <p:nvPr/>
            </p:nvSpPr>
            <p:spPr bwMode="auto">
              <a:xfrm>
                <a:off x="2352212" y="3588378"/>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11" name="Line 148"/>
              <p:cNvSpPr>
                <a:spLocks noChangeShapeType="1"/>
              </p:cNvSpPr>
              <p:nvPr/>
            </p:nvSpPr>
            <p:spPr bwMode="auto">
              <a:xfrm>
                <a:off x="2454970" y="3499477"/>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2" name="Rectangle 150"/>
              <p:cNvSpPr>
                <a:spLocks noChangeArrowheads="1"/>
              </p:cNvSpPr>
              <p:nvPr/>
            </p:nvSpPr>
            <p:spPr bwMode="auto">
              <a:xfrm>
                <a:off x="2329359" y="346455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13" name="Line 151"/>
              <p:cNvSpPr>
                <a:spLocks noChangeShapeType="1"/>
              </p:cNvSpPr>
              <p:nvPr/>
            </p:nvSpPr>
            <p:spPr bwMode="auto">
              <a:xfrm>
                <a:off x="2454970" y="3375652"/>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4" name="Rectangle 153"/>
              <p:cNvSpPr>
                <a:spLocks noChangeArrowheads="1"/>
              </p:cNvSpPr>
              <p:nvPr/>
            </p:nvSpPr>
            <p:spPr bwMode="auto">
              <a:xfrm>
                <a:off x="2329359" y="3340728"/>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15" name="Line 154"/>
              <p:cNvSpPr>
                <a:spLocks noChangeShapeType="1"/>
              </p:cNvSpPr>
              <p:nvPr/>
            </p:nvSpPr>
            <p:spPr bwMode="auto">
              <a:xfrm>
                <a:off x="2454970" y="3253414"/>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6" name="Rectangle 156"/>
              <p:cNvSpPr>
                <a:spLocks noChangeArrowheads="1"/>
              </p:cNvSpPr>
              <p:nvPr/>
            </p:nvSpPr>
            <p:spPr bwMode="auto">
              <a:xfrm>
                <a:off x="2329359" y="321690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17" name="Line 157"/>
              <p:cNvSpPr>
                <a:spLocks noChangeShapeType="1"/>
              </p:cNvSpPr>
              <p:nvPr/>
            </p:nvSpPr>
            <p:spPr bwMode="auto">
              <a:xfrm>
                <a:off x="2454970" y="3129589"/>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8" name="Rectangle 159"/>
              <p:cNvSpPr>
                <a:spLocks noChangeArrowheads="1"/>
              </p:cNvSpPr>
              <p:nvPr/>
            </p:nvSpPr>
            <p:spPr bwMode="auto">
              <a:xfrm>
                <a:off x="2329359" y="3093078"/>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19" name="Line 160"/>
              <p:cNvSpPr>
                <a:spLocks noChangeShapeType="1"/>
              </p:cNvSpPr>
              <p:nvPr/>
            </p:nvSpPr>
            <p:spPr bwMode="auto">
              <a:xfrm>
                <a:off x="2454970" y="3005764"/>
                <a:ext cx="1645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0" name="Rectangle 162"/>
              <p:cNvSpPr>
                <a:spLocks noChangeArrowheads="1"/>
              </p:cNvSpPr>
              <p:nvPr/>
            </p:nvSpPr>
            <p:spPr bwMode="auto">
              <a:xfrm>
                <a:off x="2329359" y="2970840"/>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21" name="Freeform 167"/>
              <p:cNvSpPr>
                <a:spLocks/>
              </p:cNvSpPr>
              <p:nvPr/>
            </p:nvSpPr>
            <p:spPr bwMode="auto">
              <a:xfrm>
                <a:off x="2490620" y="3345489"/>
                <a:ext cx="1322717" cy="322263"/>
              </a:xfrm>
              <a:custGeom>
                <a:avLst/>
                <a:gdLst/>
                <a:ahLst/>
                <a:cxnLst>
                  <a:cxn ang="0">
                    <a:pos x="0" y="0"/>
                  </a:cxn>
                  <a:cxn ang="0">
                    <a:pos x="180" y="55"/>
                  </a:cxn>
                  <a:cxn ang="0">
                    <a:pos x="360" y="83"/>
                  </a:cxn>
                  <a:cxn ang="0">
                    <a:pos x="544" y="114"/>
                  </a:cxn>
                  <a:cxn ang="0">
                    <a:pos x="724" y="139"/>
                  </a:cxn>
                  <a:cxn ang="0">
                    <a:pos x="903" y="155"/>
                  </a:cxn>
                  <a:cxn ang="0">
                    <a:pos x="1087" y="172"/>
                  </a:cxn>
                  <a:cxn ang="0">
                    <a:pos x="1267" y="194"/>
                  </a:cxn>
                  <a:cxn ang="0">
                    <a:pos x="1447" y="203"/>
                  </a:cxn>
                </a:cxnLst>
                <a:rect l="0" t="0" r="r" b="b"/>
                <a:pathLst>
                  <a:path w="1447" h="203">
                    <a:moveTo>
                      <a:pt x="0" y="0"/>
                    </a:moveTo>
                    <a:lnTo>
                      <a:pt x="180" y="55"/>
                    </a:lnTo>
                    <a:lnTo>
                      <a:pt x="360" y="83"/>
                    </a:lnTo>
                    <a:lnTo>
                      <a:pt x="544" y="114"/>
                    </a:lnTo>
                    <a:lnTo>
                      <a:pt x="724" y="139"/>
                    </a:lnTo>
                    <a:lnTo>
                      <a:pt x="903" y="155"/>
                    </a:lnTo>
                    <a:lnTo>
                      <a:pt x="1087" y="172"/>
                    </a:lnTo>
                    <a:lnTo>
                      <a:pt x="1267" y="194"/>
                    </a:lnTo>
                    <a:lnTo>
                      <a:pt x="1447" y="203"/>
                    </a:lnTo>
                  </a:path>
                </a:pathLst>
              </a:custGeom>
              <a:noFill/>
              <a:ln w="63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2" name="Freeform 169"/>
              <p:cNvSpPr>
                <a:spLocks/>
              </p:cNvSpPr>
              <p:nvPr/>
            </p:nvSpPr>
            <p:spPr bwMode="auto">
              <a:xfrm>
                <a:off x="2490620" y="3385177"/>
                <a:ext cx="1322717" cy="282575"/>
              </a:xfrm>
              <a:custGeom>
                <a:avLst/>
                <a:gdLst/>
                <a:ahLst/>
                <a:cxnLst>
                  <a:cxn ang="0">
                    <a:pos x="0" y="0"/>
                  </a:cxn>
                  <a:cxn ang="0">
                    <a:pos x="180" y="39"/>
                  </a:cxn>
                  <a:cxn ang="0">
                    <a:pos x="360" y="64"/>
                  </a:cxn>
                  <a:cxn ang="0">
                    <a:pos x="544" y="92"/>
                  </a:cxn>
                  <a:cxn ang="0">
                    <a:pos x="724" y="122"/>
                  </a:cxn>
                  <a:cxn ang="0">
                    <a:pos x="903" y="133"/>
                  </a:cxn>
                  <a:cxn ang="0">
                    <a:pos x="1087" y="150"/>
                  </a:cxn>
                  <a:cxn ang="0">
                    <a:pos x="1267" y="169"/>
                  </a:cxn>
                  <a:cxn ang="0">
                    <a:pos x="1447" y="178"/>
                  </a:cxn>
                </a:cxnLst>
                <a:rect l="0" t="0" r="r" b="b"/>
                <a:pathLst>
                  <a:path w="1447" h="178">
                    <a:moveTo>
                      <a:pt x="0" y="0"/>
                    </a:moveTo>
                    <a:lnTo>
                      <a:pt x="180" y="39"/>
                    </a:lnTo>
                    <a:lnTo>
                      <a:pt x="360" y="64"/>
                    </a:lnTo>
                    <a:lnTo>
                      <a:pt x="544" y="92"/>
                    </a:lnTo>
                    <a:lnTo>
                      <a:pt x="724" y="122"/>
                    </a:lnTo>
                    <a:lnTo>
                      <a:pt x="903" y="133"/>
                    </a:lnTo>
                    <a:lnTo>
                      <a:pt x="1087" y="150"/>
                    </a:lnTo>
                    <a:lnTo>
                      <a:pt x="1267" y="169"/>
                    </a:lnTo>
                    <a:lnTo>
                      <a:pt x="1447" y="17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3" name="Rectangle 170"/>
              <p:cNvSpPr>
                <a:spLocks noChangeArrowheads="1"/>
              </p:cNvSpPr>
              <p:nvPr/>
            </p:nvSpPr>
            <p:spPr bwMode="auto">
              <a:xfrm rot="16200000">
                <a:off x="1990822" y="3293673"/>
                <a:ext cx="537606" cy="734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Average Distance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173"/>
              <p:cNvSpPr>
                <a:spLocks noChangeArrowheads="1"/>
              </p:cNvSpPr>
              <p:nvPr/>
            </p:nvSpPr>
            <p:spPr bwMode="auto">
              <a:xfrm>
                <a:off x="2447658" y="3742365"/>
                <a:ext cx="16036"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 </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grpSp>
            <p:nvGrpSpPr>
              <p:cNvPr id="125" name="Group 883"/>
              <p:cNvGrpSpPr/>
              <p:nvPr/>
            </p:nvGrpSpPr>
            <p:grpSpPr>
              <a:xfrm>
                <a:off x="3372738" y="3175627"/>
                <a:ext cx="507145" cy="265113"/>
                <a:chOff x="2493963" y="1011238"/>
                <a:chExt cx="880736" cy="265113"/>
              </a:xfrm>
            </p:grpSpPr>
            <p:sp>
              <p:nvSpPr>
                <p:cNvPr id="131" name="Rectangle 176"/>
                <p:cNvSpPr>
                  <a:spLocks noChangeArrowheads="1"/>
                </p:cNvSpPr>
                <p:nvPr/>
              </p:nvSpPr>
              <p:spPr bwMode="auto">
                <a:xfrm>
                  <a:off x="2493963" y="1011238"/>
                  <a:ext cx="742950" cy="26511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132" name="Rectangle 187"/>
                <p:cNvSpPr>
                  <a:spLocks noChangeArrowheads="1"/>
                </p:cNvSpPr>
                <p:nvPr/>
              </p:nvSpPr>
              <p:spPr bwMode="auto">
                <a:xfrm>
                  <a:off x="2792405" y="1028701"/>
                  <a:ext cx="5645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HDS=2 (4:1)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3" name="Line 188"/>
                <p:cNvSpPr>
                  <a:spLocks noChangeShapeType="1"/>
                </p:cNvSpPr>
                <p:nvPr/>
              </p:nvSpPr>
              <p:spPr bwMode="auto">
                <a:xfrm>
                  <a:off x="2540000" y="1060450"/>
                  <a:ext cx="228600"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34" name="Rectangle 189"/>
                <p:cNvSpPr>
                  <a:spLocks noChangeArrowheads="1"/>
                </p:cNvSpPr>
                <p:nvPr/>
              </p:nvSpPr>
              <p:spPr bwMode="auto">
                <a:xfrm>
                  <a:off x="2792406" y="1112839"/>
                  <a:ext cx="5645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HDS=3 (9:1)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5" name="Line 190"/>
                <p:cNvSpPr>
                  <a:spLocks noChangeShapeType="1"/>
                </p:cNvSpPr>
                <p:nvPr/>
              </p:nvSpPr>
              <p:spPr bwMode="auto">
                <a:xfrm>
                  <a:off x="2540000" y="1144588"/>
                  <a:ext cx="228600" cy="1588"/>
                </a:xfrm>
                <a:prstGeom prst="line">
                  <a:avLst/>
                </a:prstGeom>
                <a:noFill/>
                <a:ln w="63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36" name="Rectangle 191"/>
                <p:cNvSpPr>
                  <a:spLocks noChangeArrowheads="1"/>
                </p:cNvSpPr>
                <p:nvPr/>
              </p:nvSpPr>
              <p:spPr bwMode="auto">
                <a:xfrm>
                  <a:off x="2792405" y="1192214"/>
                  <a:ext cx="58229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Exact search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Line 192"/>
                <p:cNvSpPr>
                  <a:spLocks noChangeShapeType="1"/>
                </p:cNvSpPr>
                <p:nvPr/>
              </p:nvSpPr>
              <p:spPr bwMode="auto">
                <a:xfrm>
                  <a:off x="2540000" y="1223963"/>
                  <a:ext cx="2286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grpSp>
          <p:sp>
            <p:nvSpPr>
              <p:cNvPr id="126" name="Line 351"/>
              <p:cNvSpPr>
                <a:spLocks noChangeShapeType="1"/>
              </p:cNvSpPr>
              <p:nvPr/>
            </p:nvSpPr>
            <p:spPr bwMode="auto">
              <a:xfrm>
                <a:off x="2490621" y="3777290"/>
                <a:ext cx="136476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27" name="Rectangle 78"/>
              <p:cNvSpPr>
                <a:spLocks noChangeArrowheads="1"/>
              </p:cNvSpPr>
              <p:nvPr/>
            </p:nvSpPr>
            <p:spPr bwMode="auto">
              <a:xfrm>
                <a:off x="2514972" y="3064248"/>
                <a:ext cx="930714" cy="853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Helvetica" charset="0"/>
                  </a:rPr>
                  <a:t>Hash </a:t>
                </a:r>
                <a:r>
                  <a:rPr kumimoji="0" lang="en-US" sz="1100" b="1" i="0" u="none" strike="noStrike" cap="none" normalizeH="0" baseline="0" dirty="0" err="1" smtClean="0">
                    <a:ln>
                      <a:noFill/>
                    </a:ln>
                    <a:solidFill>
                      <a:srgbClr val="000000"/>
                    </a:solidFill>
                    <a:effectLst/>
                    <a:latin typeface="Helvetica" charset="0"/>
                  </a:rPr>
                  <a:t>Downsampling</a:t>
                </a:r>
                <a:endParaRPr kumimoji="0" lang="en-US" sz="5400" b="1" i="0" u="none" strike="noStrike" cap="none" normalizeH="0" baseline="0" dirty="0" smtClean="0">
                  <a:ln>
                    <a:noFill/>
                  </a:ln>
                  <a:solidFill>
                    <a:schemeClr val="tx1"/>
                  </a:solidFill>
                  <a:effectLst/>
                  <a:latin typeface="Arial" pitchFamily="34" charset="0"/>
                </a:endParaRPr>
              </a:p>
            </p:txBody>
          </p:sp>
          <p:sp>
            <p:nvSpPr>
              <p:cNvPr id="128" name="TextBox 127"/>
              <p:cNvSpPr txBox="1"/>
              <p:nvPr/>
            </p:nvSpPr>
            <p:spPr>
              <a:xfrm>
                <a:off x="2499370" y="3498805"/>
                <a:ext cx="149183" cy="155219"/>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B</a:t>
                </a:r>
                <a:endParaRPr lang="en-US" sz="1400" b="1" dirty="0">
                  <a:latin typeface="Times New Roman" pitchFamily="18" charset="0"/>
                  <a:cs typeface="Times New Roman" pitchFamily="18" charset="0"/>
                </a:endParaRPr>
              </a:p>
            </p:txBody>
          </p:sp>
          <p:sp>
            <p:nvSpPr>
              <p:cNvPr id="129" name="Freeform 136"/>
              <p:cNvSpPr>
                <a:spLocks/>
              </p:cNvSpPr>
              <p:nvPr/>
            </p:nvSpPr>
            <p:spPr bwMode="auto">
              <a:xfrm>
                <a:off x="2492162" y="3252285"/>
                <a:ext cx="1326503" cy="417605"/>
              </a:xfrm>
              <a:custGeom>
                <a:avLst/>
                <a:gdLst/>
                <a:ahLst/>
                <a:cxnLst>
                  <a:cxn ang="0">
                    <a:pos x="0" y="0"/>
                  </a:cxn>
                  <a:cxn ang="0">
                    <a:pos x="199" y="57"/>
                  </a:cxn>
                  <a:cxn ang="0">
                    <a:pos x="393" y="134"/>
                  </a:cxn>
                  <a:cxn ang="0">
                    <a:pos x="592" y="167"/>
                  </a:cxn>
                  <a:cxn ang="0">
                    <a:pos x="791" y="203"/>
                  </a:cxn>
                  <a:cxn ang="0">
                    <a:pos x="985" y="220"/>
                  </a:cxn>
                  <a:cxn ang="0">
                    <a:pos x="1184" y="236"/>
                  </a:cxn>
                  <a:cxn ang="0">
                    <a:pos x="1383" y="260"/>
                  </a:cxn>
                  <a:cxn ang="0">
                    <a:pos x="1582" y="272"/>
                  </a:cxn>
                </a:cxnLst>
                <a:rect l="0" t="0" r="r" b="b"/>
                <a:pathLst>
                  <a:path w="1582" h="272">
                    <a:moveTo>
                      <a:pt x="0" y="0"/>
                    </a:moveTo>
                    <a:lnTo>
                      <a:pt x="199" y="57"/>
                    </a:lnTo>
                    <a:lnTo>
                      <a:pt x="393" y="134"/>
                    </a:lnTo>
                    <a:lnTo>
                      <a:pt x="592" y="167"/>
                    </a:lnTo>
                    <a:lnTo>
                      <a:pt x="791" y="203"/>
                    </a:lnTo>
                    <a:lnTo>
                      <a:pt x="985" y="220"/>
                    </a:lnTo>
                    <a:lnTo>
                      <a:pt x="1184" y="236"/>
                    </a:lnTo>
                    <a:lnTo>
                      <a:pt x="1383" y="260"/>
                    </a:lnTo>
                    <a:lnTo>
                      <a:pt x="1582" y="272"/>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30" name="Rectangle 459"/>
              <p:cNvSpPr>
                <a:spLocks noChangeArrowheads="1"/>
              </p:cNvSpPr>
              <p:nvPr/>
            </p:nvSpPr>
            <p:spPr bwMode="auto">
              <a:xfrm>
                <a:off x="2912595" y="3884626"/>
                <a:ext cx="700556" cy="814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Number of pages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149"/>
            <p:cNvGrpSpPr/>
            <p:nvPr/>
          </p:nvGrpSpPr>
          <p:grpSpPr>
            <a:xfrm>
              <a:off x="2258116" y="2037490"/>
              <a:ext cx="3209980" cy="903112"/>
              <a:chOff x="2258116" y="2037490"/>
              <a:chExt cx="3209980" cy="903112"/>
            </a:xfrm>
          </p:grpSpPr>
          <p:sp>
            <p:nvSpPr>
              <p:cNvPr id="8" name="Line 297"/>
              <p:cNvSpPr>
                <a:spLocks noChangeShapeType="1"/>
              </p:cNvSpPr>
              <p:nvPr/>
            </p:nvSpPr>
            <p:spPr bwMode="auto">
              <a:xfrm>
                <a:off x="2970058" y="2850292"/>
                <a:ext cx="24980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9" name="Line 299"/>
              <p:cNvSpPr>
                <a:spLocks noChangeShapeType="1"/>
              </p:cNvSpPr>
              <p:nvPr/>
            </p:nvSpPr>
            <p:spPr bwMode="auto">
              <a:xfrm flipV="1">
                <a:off x="2463006" y="2058130"/>
                <a:ext cx="1674" cy="766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0" name="Line 302"/>
              <p:cNvSpPr>
                <a:spLocks noChangeShapeType="1"/>
              </p:cNvSpPr>
              <p:nvPr/>
            </p:nvSpPr>
            <p:spPr bwMode="auto">
              <a:xfrm flipV="1">
                <a:off x="2963365"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1" name="Rectangle 304"/>
              <p:cNvSpPr>
                <a:spLocks noChangeArrowheads="1"/>
              </p:cNvSpPr>
              <p:nvPr/>
            </p:nvSpPr>
            <p:spPr bwMode="auto">
              <a:xfrm>
                <a:off x="2944962" y="2862993"/>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305"/>
              <p:cNvSpPr>
                <a:spLocks noChangeShapeType="1"/>
              </p:cNvSpPr>
              <p:nvPr/>
            </p:nvSpPr>
            <p:spPr bwMode="auto">
              <a:xfrm flipV="1">
                <a:off x="3264535"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3" name="Rectangle 307"/>
              <p:cNvSpPr>
                <a:spLocks noChangeArrowheads="1"/>
              </p:cNvSpPr>
              <p:nvPr/>
            </p:nvSpPr>
            <p:spPr bwMode="auto">
              <a:xfrm>
                <a:off x="3246132" y="2862993"/>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308"/>
              <p:cNvSpPr>
                <a:spLocks noChangeShapeType="1"/>
              </p:cNvSpPr>
              <p:nvPr/>
            </p:nvSpPr>
            <p:spPr bwMode="auto">
              <a:xfrm flipV="1">
                <a:off x="3572398"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5" name="Rectangle 310"/>
              <p:cNvSpPr>
                <a:spLocks noChangeArrowheads="1"/>
              </p:cNvSpPr>
              <p:nvPr/>
            </p:nvSpPr>
            <p:spPr bwMode="auto">
              <a:xfrm>
                <a:off x="3553995" y="2862993"/>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Line 311"/>
              <p:cNvSpPr>
                <a:spLocks noChangeShapeType="1"/>
              </p:cNvSpPr>
              <p:nvPr/>
            </p:nvSpPr>
            <p:spPr bwMode="auto">
              <a:xfrm flipV="1">
                <a:off x="3875241"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7" name="Rectangle 313"/>
              <p:cNvSpPr>
                <a:spLocks noChangeArrowheads="1"/>
              </p:cNvSpPr>
              <p:nvPr/>
            </p:nvSpPr>
            <p:spPr bwMode="auto">
              <a:xfrm>
                <a:off x="3831741" y="286299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314"/>
              <p:cNvSpPr>
                <a:spLocks noChangeShapeType="1"/>
              </p:cNvSpPr>
              <p:nvPr/>
            </p:nvSpPr>
            <p:spPr bwMode="auto">
              <a:xfrm flipV="1">
                <a:off x="4181431"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9" name="Rectangle 316"/>
              <p:cNvSpPr>
                <a:spLocks noChangeArrowheads="1"/>
              </p:cNvSpPr>
              <p:nvPr/>
            </p:nvSpPr>
            <p:spPr bwMode="auto">
              <a:xfrm>
                <a:off x="4139603" y="286299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317"/>
              <p:cNvSpPr>
                <a:spLocks noChangeShapeType="1"/>
              </p:cNvSpPr>
              <p:nvPr/>
            </p:nvSpPr>
            <p:spPr bwMode="auto">
              <a:xfrm flipV="1">
                <a:off x="4484273"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21" name="Rectangle 319"/>
              <p:cNvSpPr>
                <a:spLocks noChangeArrowheads="1"/>
              </p:cNvSpPr>
              <p:nvPr/>
            </p:nvSpPr>
            <p:spPr bwMode="auto">
              <a:xfrm>
                <a:off x="4442447" y="286299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64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320"/>
              <p:cNvSpPr>
                <a:spLocks noChangeShapeType="1"/>
              </p:cNvSpPr>
              <p:nvPr/>
            </p:nvSpPr>
            <p:spPr bwMode="auto">
              <a:xfrm flipV="1">
                <a:off x="4792136"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23" name="Rectangle 322"/>
              <p:cNvSpPr>
                <a:spLocks noChangeArrowheads="1"/>
              </p:cNvSpPr>
              <p:nvPr/>
            </p:nvSpPr>
            <p:spPr bwMode="auto">
              <a:xfrm>
                <a:off x="4731904" y="2862993"/>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128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Line 323"/>
              <p:cNvSpPr>
                <a:spLocks noChangeShapeType="1"/>
              </p:cNvSpPr>
              <p:nvPr/>
            </p:nvSpPr>
            <p:spPr bwMode="auto">
              <a:xfrm flipV="1">
                <a:off x="5093306"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25" name="Rectangle 325"/>
              <p:cNvSpPr>
                <a:spLocks noChangeArrowheads="1"/>
              </p:cNvSpPr>
              <p:nvPr/>
            </p:nvSpPr>
            <p:spPr bwMode="auto">
              <a:xfrm>
                <a:off x="5033074" y="2862993"/>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256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326"/>
              <p:cNvSpPr>
                <a:spLocks noChangeShapeType="1"/>
              </p:cNvSpPr>
              <p:nvPr/>
            </p:nvSpPr>
            <p:spPr bwMode="auto">
              <a:xfrm flipV="1">
                <a:off x="5394476" y="2829655"/>
                <a:ext cx="1674"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27" name="Rectangle 328"/>
              <p:cNvSpPr>
                <a:spLocks noChangeArrowheads="1"/>
              </p:cNvSpPr>
              <p:nvPr/>
            </p:nvSpPr>
            <p:spPr bwMode="auto">
              <a:xfrm>
                <a:off x="5334246" y="2862993"/>
                <a:ext cx="96215"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512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329"/>
              <p:cNvSpPr>
                <a:spLocks noChangeShapeType="1"/>
              </p:cNvSpPr>
              <p:nvPr/>
            </p:nvSpPr>
            <p:spPr bwMode="auto">
              <a:xfrm>
                <a:off x="2463006" y="2826480"/>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29" name="Rectangle 331"/>
              <p:cNvSpPr>
                <a:spLocks noChangeArrowheads="1"/>
              </p:cNvSpPr>
              <p:nvPr/>
            </p:nvSpPr>
            <p:spPr bwMode="auto">
              <a:xfrm>
                <a:off x="2402774" y="2793143"/>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Line 332"/>
              <p:cNvSpPr>
                <a:spLocks noChangeShapeType="1"/>
              </p:cNvSpPr>
              <p:nvPr/>
            </p:nvSpPr>
            <p:spPr bwMode="auto">
              <a:xfrm>
                <a:off x="2463006" y="2702655"/>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31" name="Rectangle 334"/>
              <p:cNvSpPr>
                <a:spLocks noChangeArrowheads="1"/>
              </p:cNvSpPr>
              <p:nvPr/>
            </p:nvSpPr>
            <p:spPr bwMode="auto">
              <a:xfrm>
                <a:off x="2402774" y="2669318"/>
                <a:ext cx="32072"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2" name="Line 335"/>
              <p:cNvSpPr>
                <a:spLocks noChangeShapeType="1"/>
              </p:cNvSpPr>
              <p:nvPr/>
            </p:nvSpPr>
            <p:spPr bwMode="auto">
              <a:xfrm>
                <a:off x="2463006" y="2578830"/>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33" name="Rectangle 337"/>
              <p:cNvSpPr>
                <a:spLocks noChangeArrowheads="1"/>
              </p:cNvSpPr>
              <p:nvPr/>
            </p:nvSpPr>
            <p:spPr bwMode="auto">
              <a:xfrm>
                <a:off x="2360944" y="254549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338"/>
              <p:cNvSpPr>
                <a:spLocks noChangeShapeType="1"/>
              </p:cNvSpPr>
              <p:nvPr/>
            </p:nvSpPr>
            <p:spPr bwMode="auto">
              <a:xfrm>
                <a:off x="2463006" y="2455005"/>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35" name="Rectangle 340"/>
              <p:cNvSpPr>
                <a:spLocks noChangeArrowheads="1"/>
              </p:cNvSpPr>
              <p:nvPr/>
            </p:nvSpPr>
            <p:spPr bwMode="auto">
              <a:xfrm>
                <a:off x="2360944" y="2421668"/>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341"/>
              <p:cNvSpPr>
                <a:spLocks noChangeShapeType="1"/>
              </p:cNvSpPr>
              <p:nvPr/>
            </p:nvSpPr>
            <p:spPr bwMode="auto">
              <a:xfrm>
                <a:off x="2463006" y="2331180"/>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37" name="Rectangle 343"/>
              <p:cNvSpPr>
                <a:spLocks noChangeArrowheads="1"/>
              </p:cNvSpPr>
              <p:nvPr/>
            </p:nvSpPr>
            <p:spPr bwMode="auto">
              <a:xfrm>
                <a:off x="2360944" y="229784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8" name="Line 344"/>
              <p:cNvSpPr>
                <a:spLocks noChangeShapeType="1"/>
              </p:cNvSpPr>
              <p:nvPr/>
            </p:nvSpPr>
            <p:spPr bwMode="auto">
              <a:xfrm>
                <a:off x="2463006" y="2207355"/>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39" name="Rectangle 346"/>
              <p:cNvSpPr>
                <a:spLocks noChangeArrowheads="1"/>
              </p:cNvSpPr>
              <p:nvPr/>
            </p:nvSpPr>
            <p:spPr bwMode="auto">
              <a:xfrm>
                <a:off x="2360944" y="2174018"/>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0" name="Line 347"/>
              <p:cNvSpPr>
                <a:spLocks noChangeShapeType="1"/>
              </p:cNvSpPr>
              <p:nvPr/>
            </p:nvSpPr>
            <p:spPr bwMode="auto">
              <a:xfrm>
                <a:off x="2463006" y="2083530"/>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1" name="Rectangle 349"/>
              <p:cNvSpPr>
                <a:spLocks noChangeArrowheads="1"/>
              </p:cNvSpPr>
              <p:nvPr/>
            </p:nvSpPr>
            <p:spPr bwMode="auto">
              <a:xfrm>
                <a:off x="2360944" y="2050193"/>
                <a:ext cx="64144"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2" name="Freeform 354"/>
              <p:cNvSpPr>
                <a:spLocks/>
              </p:cNvSpPr>
              <p:nvPr/>
            </p:nvSpPr>
            <p:spPr bwMode="auto">
              <a:xfrm>
                <a:off x="2963365" y="2426430"/>
                <a:ext cx="2431112" cy="320675"/>
              </a:xfrm>
              <a:custGeom>
                <a:avLst/>
                <a:gdLst/>
                <a:ahLst/>
                <a:cxnLst>
                  <a:cxn ang="0">
                    <a:pos x="0" y="0"/>
                  </a:cxn>
                  <a:cxn ang="0">
                    <a:pos x="180" y="51"/>
                  </a:cxn>
                  <a:cxn ang="0">
                    <a:pos x="364" y="83"/>
                  </a:cxn>
                  <a:cxn ang="0">
                    <a:pos x="545" y="114"/>
                  </a:cxn>
                  <a:cxn ang="0">
                    <a:pos x="728" y="140"/>
                  </a:cxn>
                  <a:cxn ang="0">
                    <a:pos x="909" y="155"/>
                  </a:cxn>
                  <a:cxn ang="0">
                    <a:pos x="1093" y="171"/>
                  </a:cxn>
                  <a:cxn ang="0">
                    <a:pos x="1273" y="192"/>
                  </a:cxn>
                  <a:cxn ang="0">
                    <a:pos x="1453" y="202"/>
                  </a:cxn>
                </a:cxnLst>
                <a:rect l="0" t="0" r="r" b="b"/>
                <a:pathLst>
                  <a:path w="1453" h="202">
                    <a:moveTo>
                      <a:pt x="0" y="0"/>
                    </a:moveTo>
                    <a:lnTo>
                      <a:pt x="180" y="51"/>
                    </a:lnTo>
                    <a:lnTo>
                      <a:pt x="364" y="83"/>
                    </a:lnTo>
                    <a:lnTo>
                      <a:pt x="545" y="114"/>
                    </a:lnTo>
                    <a:lnTo>
                      <a:pt x="728" y="140"/>
                    </a:lnTo>
                    <a:lnTo>
                      <a:pt x="909" y="155"/>
                    </a:lnTo>
                    <a:lnTo>
                      <a:pt x="1093" y="171"/>
                    </a:lnTo>
                    <a:lnTo>
                      <a:pt x="1273" y="192"/>
                    </a:lnTo>
                    <a:lnTo>
                      <a:pt x="1453" y="202"/>
                    </a:lnTo>
                  </a:path>
                </a:pathLst>
              </a:custGeom>
              <a:noFill/>
              <a:ln w="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3" name="Freeform 355"/>
              <p:cNvSpPr>
                <a:spLocks/>
              </p:cNvSpPr>
              <p:nvPr/>
            </p:nvSpPr>
            <p:spPr bwMode="auto">
              <a:xfrm>
                <a:off x="2963365" y="2375630"/>
                <a:ext cx="2431112" cy="371475"/>
              </a:xfrm>
              <a:custGeom>
                <a:avLst/>
                <a:gdLst/>
                <a:ahLst/>
                <a:cxnLst>
                  <a:cxn ang="0">
                    <a:pos x="0" y="0"/>
                  </a:cxn>
                  <a:cxn ang="0">
                    <a:pos x="180" y="68"/>
                  </a:cxn>
                  <a:cxn ang="0">
                    <a:pos x="364" y="112"/>
                  </a:cxn>
                  <a:cxn ang="0">
                    <a:pos x="545" y="141"/>
                  </a:cxn>
                  <a:cxn ang="0">
                    <a:pos x="728" y="172"/>
                  </a:cxn>
                  <a:cxn ang="0">
                    <a:pos x="909" y="187"/>
                  </a:cxn>
                  <a:cxn ang="0">
                    <a:pos x="1093" y="200"/>
                  </a:cxn>
                  <a:cxn ang="0">
                    <a:pos x="1273" y="224"/>
                  </a:cxn>
                  <a:cxn ang="0">
                    <a:pos x="1453" y="234"/>
                  </a:cxn>
                </a:cxnLst>
                <a:rect l="0" t="0" r="r" b="b"/>
                <a:pathLst>
                  <a:path w="1453" h="234">
                    <a:moveTo>
                      <a:pt x="0" y="0"/>
                    </a:moveTo>
                    <a:lnTo>
                      <a:pt x="180" y="68"/>
                    </a:lnTo>
                    <a:lnTo>
                      <a:pt x="364" y="112"/>
                    </a:lnTo>
                    <a:lnTo>
                      <a:pt x="545" y="141"/>
                    </a:lnTo>
                    <a:lnTo>
                      <a:pt x="728" y="172"/>
                    </a:lnTo>
                    <a:lnTo>
                      <a:pt x="909" y="187"/>
                    </a:lnTo>
                    <a:lnTo>
                      <a:pt x="1093" y="200"/>
                    </a:lnTo>
                    <a:lnTo>
                      <a:pt x="1273" y="224"/>
                    </a:lnTo>
                    <a:lnTo>
                      <a:pt x="1453" y="234"/>
                    </a:lnTo>
                  </a:path>
                </a:pathLst>
              </a:custGeom>
              <a:noFill/>
              <a:ln w="0">
                <a:solidFill>
                  <a:srgbClr val="00206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4" name="Freeform 356"/>
              <p:cNvSpPr>
                <a:spLocks/>
              </p:cNvSpPr>
              <p:nvPr/>
            </p:nvSpPr>
            <p:spPr bwMode="auto">
              <a:xfrm>
                <a:off x="2963365" y="2326417"/>
                <a:ext cx="2431112" cy="420688"/>
              </a:xfrm>
              <a:custGeom>
                <a:avLst/>
                <a:gdLst/>
                <a:ahLst/>
                <a:cxnLst>
                  <a:cxn ang="0">
                    <a:pos x="0" y="0"/>
                  </a:cxn>
                  <a:cxn ang="0">
                    <a:pos x="180" y="55"/>
                  </a:cxn>
                  <a:cxn ang="0">
                    <a:pos x="364" y="133"/>
                  </a:cxn>
                  <a:cxn ang="0">
                    <a:pos x="545" y="164"/>
                  </a:cxn>
                  <a:cxn ang="0">
                    <a:pos x="728" y="198"/>
                  </a:cxn>
                  <a:cxn ang="0">
                    <a:pos x="909" y="213"/>
                  </a:cxn>
                  <a:cxn ang="0">
                    <a:pos x="1093" y="231"/>
                  </a:cxn>
                  <a:cxn ang="0">
                    <a:pos x="1273" y="252"/>
                  </a:cxn>
                  <a:cxn ang="0">
                    <a:pos x="1453" y="265"/>
                  </a:cxn>
                </a:cxnLst>
                <a:rect l="0" t="0" r="r" b="b"/>
                <a:pathLst>
                  <a:path w="1453" h="265">
                    <a:moveTo>
                      <a:pt x="0" y="0"/>
                    </a:moveTo>
                    <a:lnTo>
                      <a:pt x="180" y="55"/>
                    </a:lnTo>
                    <a:lnTo>
                      <a:pt x="364" y="133"/>
                    </a:lnTo>
                    <a:lnTo>
                      <a:pt x="545" y="164"/>
                    </a:lnTo>
                    <a:lnTo>
                      <a:pt x="728" y="198"/>
                    </a:lnTo>
                    <a:lnTo>
                      <a:pt x="909" y="213"/>
                    </a:lnTo>
                    <a:lnTo>
                      <a:pt x="1093" y="231"/>
                    </a:lnTo>
                    <a:lnTo>
                      <a:pt x="1273" y="252"/>
                    </a:lnTo>
                    <a:lnTo>
                      <a:pt x="1453" y="2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5" name="Freeform 357"/>
              <p:cNvSpPr>
                <a:spLocks/>
              </p:cNvSpPr>
              <p:nvPr/>
            </p:nvSpPr>
            <p:spPr bwMode="auto">
              <a:xfrm>
                <a:off x="2963365" y="2231167"/>
                <a:ext cx="2431112" cy="512763"/>
              </a:xfrm>
              <a:custGeom>
                <a:avLst/>
                <a:gdLst/>
                <a:ahLst/>
                <a:cxnLst>
                  <a:cxn ang="0">
                    <a:pos x="0" y="0"/>
                  </a:cxn>
                  <a:cxn ang="0">
                    <a:pos x="180" y="73"/>
                  </a:cxn>
                  <a:cxn ang="0">
                    <a:pos x="364" y="133"/>
                  </a:cxn>
                  <a:cxn ang="0">
                    <a:pos x="545" y="198"/>
                  </a:cxn>
                  <a:cxn ang="0">
                    <a:pos x="728" y="245"/>
                  </a:cxn>
                  <a:cxn ang="0">
                    <a:pos x="909" y="268"/>
                  </a:cxn>
                  <a:cxn ang="0">
                    <a:pos x="1093" y="286"/>
                  </a:cxn>
                  <a:cxn ang="0">
                    <a:pos x="1273" y="310"/>
                  </a:cxn>
                  <a:cxn ang="0">
                    <a:pos x="1453" y="323"/>
                  </a:cxn>
                </a:cxnLst>
                <a:rect l="0" t="0" r="r" b="b"/>
                <a:pathLst>
                  <a:path w="1453" h="323">
                    <a:moveTo>
                      <a:pt x="0" y="0"/>
                    </a:moveTo>
                    <a:lnTo>
                      <a:pt x="180" y="73"/>
                    </a:lnTo>
                    <a:lnTo>
                      <a:pt x="364" y="133"/>
                    </a:lnTo>
                    <a:lnTo>
                      <a:pt x="545" y="198"/>
                    </a:lnTo>
                    <a:lnTo>
                      <a:pt x="728" y="245"/>
                    </a:lnTo>
                    <a:lnTo>
                      <a:pt x="909" y="268"/>
                    </a:lnTo>
                    <a:lnTo>
                      <a:pt x="1093" y="286"/>
                    </a:lnTo>
                    <a:lnTo>
                      <a:pt x="1273" y="310"/>
                    </a:lnTo>
                    <a:lnTo>
                      <a:pt x="1453" y="323"/>
                    </a:lnTo>
                  </a:path>
                </a:pathLst>
              </a:custGeom>
              <a:noFill/>
              <a:ln w="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6" name="Freeform 358"/>
              <p:cNvSpPr>
                <a:spLocks/>
              </p:cNvSpPr>
              <p:nvPr/>
            </p:nvSpPr>
            <p:spPr bwMode="auto">
              <a:xfrm>
                <a:off x="2963365" y="2112105"/>
                <a:ext cx="2431112" cy="627063"/>
              </a:xfrm>
              <a:custGeom>
                <a:avLst/>
                <a:gdLst/>
                <a:ahLst/>
                <a:cxnLst>
                  <a:cxn ang="0">
                    <a:pos x="0" y="0"/>
                  </a:cxn>
                  <a:cxn ang="0">
                    <a:pos x="180" y="73"/>
                  </a:cxn>
                  <a:cxn ang="0">
                    <a:pos x="364" y="151"/>
                  </a:cxn>
                  <a:cxn ang="0">
                    <a:pos x="545" y="247"/>
                  </a:cxn>
                  <a:cxn ang="0">
                    <a:pos x="728" y="294"/>
                  </a:cxn>
                  <a:cxn ang="0">
                    <a:pos x="909" y="335"/>
                  </a:cxn>
                  <a:cxn ang="0">
                    <a:pos x="1093" y="356"/>
                  </a:cxn>
                  <a:cxn ang="0">
                    <a:pos x="1273" y="379"/>
                  </a:cxn>
                  <a:cxn ang="0">
                    <a:pos x="1453" y="395"/>
                  </a:cxn>
                </a:cxnLst>
                <a:rect l="0" t="0" r="r" b="b"/>
                <a:pathLst>
                  <a:path w="1453" h="395">
                    <a:moveTo>
                      <a:pt x="0" y="0"/>
                    </a:moveTo>
                    <a:lnTo>
                      <a:pt x="180" y="73"/>
                    </a:lnTo>
                    <a:lnTo>
                      <a:pt x="364" y="151"/>
                    </a:lnTo>
                    <a:lnTo>
                      <a:pt x="545" y="247"/>
                    </a:lnTo>
                    <a:lnTo>
                      <a:pt x="728" y="294"/>
                    </a:lnTo>
                    <a:lnTo>
                      <a:pt x="909" y="335"/>
                    </a:lnTo>
                    <a:lnTo>
                      <a:pt x="1093" y="356"/>
                    </a:lnTo>
                    <a:lnTo>
                      <a:pt x="1273" y="379"/>
                    </a:lnTo>
                    <a:lnTo>
                      <a:pt x="1453" y="395"/>
                    </a:lnTo>
                  </a:path>
                </a:pathLst>
              </a:custGeom>
              <a:noFill/>
              <a:ln w="0">
                <a:solidFill>
                  <a:srgbClr val="0070C0"/>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7" name="Freeform 359"/>
              <p:cNvSpPr>
                <a:spLocks/>
              </p:cNvSpPr>
              <p:nvPr/>
            </p:nvSpPr>
            <p:spPr bwMode="auto">
              <a:xfrm>
                <a:off x="2963365" y="2462942"/>
                <a:ext cx="2431112" cy="284163"/>
              </a:xfrm>
              <a:custGeom>
                <a:avLst/>
                <a:gdLst/>
                <a:ahLst/>
                <a:cxnLst>
                  <a:cxn ang="0">
                    <a:pos x="0" y="0"/>
                  </a:cxn>
                  <a:cxn ang="0">
                    <a:pos x="180" y="39"/>
                  </a:cxn>
                  <a:cxn ang="0">
                    <a:pos x="364" y="62"/>
                  </a:cxn>
                  <a:cxn ang="0">
                    <a:pos x="545" y="93"/>
                  </a:cxn>
                  <a:cxn ang="0">
                    <a:pos x="728" y="122"/>
                  </a:cxn>
                  <a:cxn ang="0">
                    <a:pos x="909" y="132"/>
                  </a:cxn>
                  <a:cxn ang="0">
                    <a:pos x="1093" y="148"/>
                  </a:cxn>
                  <a:cxn ang="0">
                    <a:pos x="1273" y="169"/>
                  </a:cxn>
                  <a:cxn ang="0">
                    <a:pos x="1453" y="179"/>
                  </a:cxn>
                </a:cxnLst>
                <a:rect l="0" t="0" r="r" b="b"/>
                <a:pathLst>
                  <a:path w="1453" h="179">
                    <a:moveTo>
                      <a:pt x="0" y="0"/>
                    </a:moveTo>
                    <a:lnTo>
                      <a:pt x="180" y="39"/>
                    </a:lnTo>
                    <a:lnTo>
                      <a:pt x="364" y="62"/>
                    </a:lnTo>
                    <a:lnTo>
                      <a:pt x="545" y="93"/>
                    </a:lnTo>
                    <a:lnTo>
                      <a:pt x="728" y="122"/>
                    </a:lnTo>
                    <a:lnTo>
                      <a:pt x="909" y="132"/>
                    </a:lnTo>
                    <a:lnTo>
                      <a:pt x="1093" y="148"/>
                    </a:lnTo>
                    <a:lnTo>
                      <a:pt x="1273" y="169"/>
                    </a:lnTo>
                    <a:lnTo>
                      <a:pt x="1453" y="179"/>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8" name="Rectangle 363"/>
              <p:cNvSpPr>
                <a:spLocks noChangeArrowheads="1"/>
              </p:cNvSpPr>
              <p:nvPr/>
            </p:nvSpPr>
            <p:spPr bwMode="auto">
              <a:xfrm>
                <a:off x="2560844" y="2821718"/>
                <a:ext cx="16036"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 </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170"/>
              <p:cNvSpPr>
                <a:spLocks noChangeArrowheads="1"/>
              </p:cNvSpPr>
              <p:nvPr/>
            </p:nvSpPr>
            <p:spPr bwMode="auto">
              <a:xfrm rot="16200000">
                <a:off x="2026050" y="2382552"/>
                <a:ext cx="537606" cy="734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Average Distance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78"/>
              <p:cNvSpPr>
                <a:spLocks noChangeArrowheads="1"/>
              </p:cNvSpPr>
              <p:nvPr/>
            </p:nvSpPr>
            <p:spPr bwMode="auto">
              <a:xfrm>
                <a:off x="3378564" y="2148277"/>
                <a:ext cx="1387898" cy="853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rgbClr val="000000"/>
                    </a:solidFill>
                    <a:effectLst/>
                    <a:latin typeface="Helvetica" charset="0"/>
                  </a:rPr>
                  <a:t>Masking Ratio</a:t>
                </a:r>
                <a:endParaRPr kumimoji="0" lang="en-US" sz="5400" b="1" i="0" u="none" strike="noStrike" cap="none" normalizeH="0" baseline="0" dirty="0" smtClean="0">
                  <a:ln>
                    <a:noFill/>
                  </a:ln>
                  <a:solidFill>
                    <a:schemeClr val="tx1"/>
                  </a:solidFill>
                  <a:effectLst/>
                  <a:latin typeface="Arial" pitchFamily="34" charset="0"/>
                </a:endParaRPr>
              </a:p>
            </p:txBody>
          </p:sp>
          <p:sp>
            <p:nvSpPr>
              <p:cNvPr id="51" name="TextBox 50"/>
              <p:cNvSpPr txBox="1"/>
              <p:nvPr/>
            </p:nvSpPr>
            <p:spPr>
              <a:xfrm>
                <a:off x="2979381" y="2574983"/>
                <a:ext cx="273061" cy="155219"/>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a:t>
                </a:r>
                <a:endParaRPr lang="en-US" sz="1400" b="1" dirty="0">
                  <a:latin typeface="Times New Roman" pitchFamily="18" charset="0"/>
                  <a:cs typeface="Times New Roman" pitchFamily="18" charset="0"/>
                </a:endParaRPr>
              </a:p>
            </p:txBody>
          </p:sp>
          <p:sp>
            <p:nvSpPr>
              <p:cNvPr id="52" name="Rectangle 377"/>
              <p:cNvSpPr>
                <a:spLocks noChangeArrowheads="1"/>
              </p:cNvSpPr>
              <p:nvPr/>
            </p:nvSpPr>
            <p:spPr bwMode="auto">
              <a:xfrm>
                <a:off x="2626220" y="2037490"/>
                <a:ext cx="271153"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Mask 60%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379"/>
              <p:cNvSpPr>
                <a:spLocks noChangeArrowheads="1"/>
              </p:cNvSpPr>
              <p:nvPr/>
            </p:nvSpPr>
            <p:spPr bwMode="auto">
              <a:xfrm>
                <a:off x="2626220" y="2150206"/>
                <a:ext cx="271153"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Mask 50%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381"/>
              <p:cNvSpPr>
                <a:spLocks noChangeArrowheads="1"/>
              </p:cNvSpPr>
              <p:nvPr/>
            </p:nvSpPr>
            <p:spPr bwMode="auto">
              <a:xfrm>
                <a:off x="2626220" y="2239107"/>
                <a:ext cx="271153"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Mask 40%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383"/>
              <p:cNvSpPr>
                <a:spLocks noChangeArrowheads="1"/>
              </p:cNvSpPr>
              <p:nvPr/>
            </p:nvSpPr>
            <p:spPr bwMode="auto">
              <a:xfrm>
                <a:off x="2626220" y="2307369"/>
                <a:ext cx="271153"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Mask 30%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385"/>
              <p:cNvSpPr>
                <a:spLocks noChangeArrowheads="1"/>
              </p:cNvSpPr>
              <p:nvPr/>
            </p:nvSpPr>
            <p:spPr bwMode="auto">
              <a:xfrm>
                <a:off x="2626220" y="2380393"/>
                <a:ext cx="271153"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Mask 20%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387"/>
              <p:cNvSpPr>
                <a:spLocks noChangeArrowheads="1"/>
              </p:cNvSpPr>
              <p:nvPr/>
            </p:nvSpPr>
            <p:spPr bwMode="auto">
              <a:xfrm>
                <a:off x="2572245" y="2448654"/>
                <a:ext cx="335296" cy="776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Exact</a:t>
                </a:r>
                <a:r>
                  <a:rPr kumimoji="0" lang="en-US" sz="1000" b="0" i="0" u="none" strike="noStrike" cap="none" normalizeH="0" dirty="0" smtClean="0">
                    <a:ln>
                      <a:noFill/>
                    </a:ln>
                    <a:solidFill>
                      <a:srgbClr val="000000"/>
                    </a:solidFill>
                    <a:effectLst/>
                    <a:latin typeface="Helvetica" charset="0"/>
                    <a:cs typeface="Arial" pitchFamily="34" charset="0"/>
                  </a:rPr>
                  <a:t> search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306286" y="2035628"/>
            <a:ext cx="6749143" cy="2721430"/>
            <a:chOff x="672" y="1104"/>
            <a:chExt cx="1942" cy="796"/>
          </a:xfrm>
        </p:grpSpPr>
        <p:pic>
          <p:nvPicPr>
            <p:cNvPr id="14" name="Picture 5" descr="bw"/>
            <p:cNvPicPr>
              <a:picLocks noChangeAspect="1" noChangeArrowheads="1"/>
            </p:cNvPicPr>
            <p:nvPr/>
          </p:nvPicPr>
          <p:blipFill>
            <a:blip r:embed="rId2" cstate="print"/>
            <a:srcRect t="9772" b="4077"/>
            <a:stretch>
              <a:fillRect/>
            </a:stretch>
          </p:blipFill>
          <p:spPr bwMode="auto">
            <a:xfrm>
              <a:off x="672" y="1104"/>
              <a:ext cx="1252" cy="796"/>
            </a:xfrm>
            <a:prstGeom prst="rect">
              <a:avLst/>
            </a:prstGeom>
            <a:noFill/>
            <a:ln w="9525">
              <a:noFill/>
              <a:miter lim="800000"/>
              <a:headEnd/>
              <a:tailEnd/>
            </a:ln>
          </p:spPr>
        </p:pic>
        <p:pic>
          <p:nvPicPr>
            <p:cNvPr id="15" name="Picture 6"/>
            <p:cNvPicPr>
              <a:picLocks noChangeAspect="1" noChangeArrowheads="1"/>
            </p:cNvPicPr>
            <p:nvPr/>
          </p:nvPicPr>
          <p:blipFill>
            <a:blip r:embed="rId3" cstate="print"/>
            <a:srcRect/>
            <a:stretch>
              <a:fillRect/>
            </a:stretch>
          </p:blipFill>
          <p:spPr bwMode="auto">
            <a:xfrm>
              <a:off x="2016" y="1104"/>
              <a:ext cx="598" cy="788"/>
            </a:xfrm>
            <a:prstGeom prst="rect">
              <a:avLst/>
            </a:prstGeom>
            <a:noFill/>
            <a:ln w="9525">
              <a:noFill/>
              <a:miter lim="800000"/>
              <a:headEnd/>
              <a:tailEnd/>
            </a:ln>
          </p:spPr>
        </p:pic>
      </p:grpSp>
      <p:sp>
        <p:nvSpPr>
          <p:cNvPr id="21" name="Rectangle 20"/>
          <p:cNvSpPr/>
          <p:nvPr/>
        </p:nvSpPr>
        <p:spPr>
          <a:xfrm>
            <a:off x="1001485" y="461780"/>
            <a:ext cx="7293429" cy="1015663"/>
          </a:xfrm>
          <a:prstGeom prst="rect">
            <a:avLst/>
          </a:prstGeom>
        </p:spPr>
        <p:txBody>
          <a:bodyPr wrap="square">
            <a:spAutoFit/>
          </a:bodyPr>
          <a:lstStyle/>
          <a:p>
            <a:r>
              <a:rPr lang="en-US" b="1" dirty="0" smtClean="0"/>
              <a:t>Figure 2. </a:t>
            </a:r>
            <a:r>
              <a:rPr lang="en-US" sz="2000" i="1" dirty="0" smtClean="0"/>
              <a:t>left) </a:t>
            </a:r>
            <a:r>
              <a:rPr lang="en-US" sz="2000" dirty="0" smtClean="0"/>
              <a:t>A figure from page 7 of [6], a 1915 text on</a:t>
            </a:r>
          </a:p>
          <a:p>
            <a:r>
              <a:rPr lang="en-US" sz="2000" dirty="0" smtClean="0"/>
              <a:t>peerage. The original text is monochrome. </a:t>
            </a:r>
            <a:r>
              <a:rPr lang="en-US" sz="2000" i="1" dirty="0" smtClean="0"/>
              <a:t>right) A figure</a:t>
            </a:r>
          </a:p>
          <a:p>
            <a:r>
              <a:rPr lang="en-US" sz="2000" dirty="0" smtClean="0"/>
              <a:t>from page 109 of [3], an 1858 text on honors and decorations</a:t>
            </a:r>
            <a:r>
              <a:rPr lang="en-US" sz="2000" dirty="0" smtClean="0"/>
              <a:t>.</a:t>
            </a:r>
            <a:endParaRPr lang="en-US" sz="2000" dirty="0"/>
          </a:p>
        </p:txBody>
      </p:sp>
      <p:sp>
        <p:nvSpPr>
          <p:cNvPr id="24" name="Rectangle 23"/>
          <p:cNvSpPr/>
          <p:nvPr/>
        </p:nvSpPr>
        <p:spPr>
          <a:xfrm>
            <a:off x="1121229" y="5575050"/>
            <a:ext cx="7075715" cy="954107"/>
          </a:xfrm>
          <a:prstGeom prst="rect">
            <a:avLst/>
          </a:prstGeom>
        </p:spPr>
        <p:txBody>
          <a:bodyPr wrap="square">
            <a:spAutoFit/>
          </a:bodyPr>
          <a:lstStyle/>
          <a:p>
            <a:pPr marL="282575" indent="-282575">
              <a:tabLst>
                <a:tab pos="282575" algn="l"/>
              </a:tabLst>
            </a:pPr>
            <a:r>
              <a:rPr lang="en-US" sz="1400" dirty="0" smtClean="0"/>
              <a:t>[3] 	Burke</a:t>
            </a:r>
            <a:r>
              <a:rPr lang="en-US" sz="1400" dirty="0" smtClean="0"/>
              <a:t>, J. B. 1858. </a:t>
            </a:r>
            <a:r>
              <a:rPr lang="en-US" sz="1400" i="1" dirty="0" smtClean="0"/>
              <a:t>Book of Orders of Knighthood </a:t>
            </a:r>
            <a:r>
              <a:rPr lang="en-US" sz="1400" i="1" dirty="0" smtClean="0"/>
              <a:t>and Decorations </a:t>
            </a:r>
            <a:r>
              <a:rPr lang="en-US" sz="1400" i="1" dirty="0" smtClean="0"/>
              <a:t>of </a:t>
            </a:r>
            <a:r>
              <a:rPr lang="en-US" sz="1400" i="1" dirty="0" err="1" smtClean="0"/>
              <a:t>Honour</a:t>
            </a:r>
            <a:r>
              <a:rPr lang="en-US" sz="1400" i="1" dirty="0" smtClean="0"/>
              <a:t> of all </a:t>
            </a:r>
            <a:r>
              <a:rPr lang="en-US" sz="1400" i="1" dirty="0" smtClean="0"/>
              <a:t>Nations</a:t>
            </a:r>
            <a:r>
              <a:rPr lang="en-US" sz="1400" i="1" dirty="0" smtClean="0"/>
              <a:t>, London: Hurst </a:t>
            </a:r>
            <a:r>
              <a:rPr lang="en-US" sz="1400" i="1" dirty="0" smtClean="0"/>
              <a:t>and </a:t>
            </a:r>
            <a:r>
              <a:rPr lang="en-US" sz="1400" dirty="0" err="1" smtClean="0"/>
              <a:t>Blackett</a:t>
            </a:r>
            <a:r>
              <a:rPr lang="en-US" sz="1400" dirty="0" smtClean="0"/>
              <a:t>.</a:t>
            </a:r>
          </a:p>
          <a:p>
            <a:pPr marL="282575" indent="-282575">
              <a:tabLst>
                <a:tab pos="282575" algn="l"/>
              </a:tabLst>
            </a:pPr>
            <a:r>
              <a:rPr lang="en-US" sz="1400" dirty="0" smtClean="0"/>
              <a:t>[6] 	</a:t>
            </a:r>
            <a:r>
              <a:rPr lang="en-US" sz="1400" dirty="0" err="1" smtClean="0"/>
              <a:t>Dod</a:t>
            </a:r>
            <a:r>
              <a:rPr lang="en-US" sz="1400" dirty="0" smtClean="0"/>
              <a:t>, C. R. and </a:t>
            </a:r>
            <a:r>
              <a:rPr lang="en-US" sz="1400" dirty="0" err="1" smtClean="0"/>
              <a:t>Dod</a:t>
            </a:r>
            <a:r>
              <a:rPr lang="en-US" sz="1400" dirty="0" smtClean="0"/>
              <a:t>, R. P. 1915. </a:t>
            </a:r>
            <a:r>
              <a:rPr lang="en-US" sz="1400" i="1" dirty="0" err="1" smtClean="0"/>
              <a:t>Dod’s</a:t>
            </a:r>
            <a:r>
              <a:rPr lang="en-US" sz="1400" i="1" dirty="0" smtClean="0"/>
              <a:t> Peerage, </a:t>
            </a:r>
            <a:r>
              <a:rPr lang="en-US" sz="1400" i="1" dirty="0" smtClean="0"/>
              <a:t>Baronetage and </a:t>
            </a:r>
            <a:r>
              <a:rPr lang="en-US" sz="1400" i="1" dirty="0" err="1" smtClean="0"/>
              <a:t>Knightage</a:t>
            </a:r>
            <a:r>
              <a:rPr lang="en-US" sz="1400" i="1" dirty="0" smtClean="0"/>
              <a:t> of Great Britain and </a:t>
            </a:r>
            <a:r>
              <a:rPr lang="en-US" sz="1400" i="1" dirty="0" smtClean="0"/>
              <a:t>Ireland </a:t>
            </a:r>
            <a:r>
              <a:rPr lang="en-US" sz="1400" i="1" dirty="0" smtClean="0"/>
              <a:t>for </a:t>
            </a:r>
            <a:r>
              <a:rPr lang="en-US" sz="1400" i="1" dirty="0" smtClean="0"/>
              <a:t>1915, </a:t>
            </a:r>
            <a:r>
              <a:rPr lang="en-US" sz="1400" dirty="0" smtClean="0"/>
              <a:t>London</a:t>
            </a:r>
            <a:r>
              <a:rPr lang="en-US" sz="1400" dirty="0" smtClean="0"/>
              <a:t>: </a:t>
            </a:r>
            <a:r>
              <a:rPr lang="en-US" sz="1400" dirty="0" err="1" smtClean="0"/>
              <a:t>Simpkin</a:t>
            </a:r>
            <a:r>
              <a:rPr lang="en-US" sz="1400" dirty="0" smtClean="0"/>
              <a:t>, Marshall, Hamilton, Kent. ltd.</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5"/>
          <p:cNvPicPr>
            <a:picLocks noChangeAspect="1" noChangeArrowheads="1"/>
          </p:cNvPicPr>
          <p:nvPr/>
        </p:nvPicPr>
        <p:blipFill>
          <a:blip r:embed="rId2" cstate="print"/>
          <a:srcRect/>
          <a:stretch>
            <a:fillRect/>
          </a:stretch>
        </p:blipFill>
        <p:spPr bwMode="auto">
          <a:xfrm>
            <a:off x="6131291" y="2612571"/>
            <a:ext cx="2559211" cy="2215531"/>
          </a:xfrm>
          <a:prstGeom prst="rect">
            <a:avLst/>
          </a:prstGeom>
          <a:noFill/>
          <a:ln w="9525">
            <a:noFill/>
            <a:miter lim="800000"/>
            <a:headEnd/>
            <a:tailEnd/>
          </a:ln>
        </p:spPr>
      </p:pic>
      <p:pic>
        <p:nvPicPr>
          <p:cNvPr id="18" name="Picture 17"/>
          <p:cNvPicPr>
            <a:picLocks noChangeAspect="1" noChangeArrowheads="1"/>
          </p:cNvPicPr>
          <p:nvPr/>
        </p:nvPicPr>
        <p:blipFill>
          <a:blip r:embed="rId3" cstate="print"/>
          <a:srcRect/>
          <a:stretch>
            <a:fillRect/>
          </a:stretch>
        </p:blipFill>
        <p:spPr bwMode="auto">
          <a:xfrm>
            <a:off x="412009" y="2214388"/>
            <a:ext cx="3245592" cy="3604316"/>
          </a:xfrm>
          <a:prstGeom prst="rect">
            <a:avLst/>
          </a:prstGeom>
          <a:noFill/>
          <a:ln w="9525">
            <a:noFill/>
            <a:miter lim="800000"/>
            <a:headEnd/>
            <a:tailEnd/>
          </a:ln>
        </p:spPr>
      </p:pic>
      <p:pic>
        <p:nvPicPr>
          <p:cNvPr id="19" name="Picture 18"/>
          <p:cNvPicPr>
            <a:picLocks noChangeAspect="1" noChangeArrowheads="1"/>
          </p:cNvPicPr>
          <p:nvPr/>
        </p:nvPicPr>
        <p:blipFill>
          <a:blip r:embed="rId4" cstate="print"/>
          <a:srcRect/>
          <a:stretch>
            <a:fillRect/>
          </a:stretch>
        </p:blipFill>
        <p:spPr bwMode="auto">
          <a:xfrm>
            <a:off x="3860146" y="2920111"/>
            <a:ext cx="2024846" cy="1820906"/>
          </a:xfrm>
          <a:prstGeom prst="rect">
            <a:avLst/>
          </a:prstGeom>
          <a:noFill/>
          <a:ln w="9525">
            <a:noFill/>
            <a:miter lim="800000"/>
            <a:headEnd/>
            <a:tailEnd/>
          </a:ln>
        </p:spPr>
      </p:pic>
      <p:sp>
        <p:nvSpPr>
          <p:cNvPr id="13" name="Rectangle 12"/>
          <p:cNvSpPr/>
          <p:nvPr/>
        </p:nvSpPr>
        <p:spPr>
          <a:xfrm>
            <a:off x="1295400" y="515036"/>
            <a:ext cx="6662058" cy="461665"/>
          </a:xfrm>
          <a:prstGeom prst="rect">
            <a:avLst/>
          </a:prstGeom>
        </p:spPr>
        <p:txBody>
          <a:bodyPr wrap="square">
            <a:spAutoFit/>
          </a:bodyPr>
          <a:lstStyle/>
          <a:p>
            <a:r>
              <a:rPr lang="en-US" sz="2400" b="1" dirty="0" smtClean="0"/>
              <a:t>Figure 3. </a:t>
            </a:r>
            <a:r>
              <a:rPr lang="en-US" sz="2400" dirty="0" smtClean="0"/>
              <a:t>Examples of texts with “holes”.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
          <p:cNvGrpSpPr>
            <a:grpSpLocks/>
          </p:cNvGrpSpPr>
          <p:nvPr/>
        </p:nvGrpSpPr>
        <p:grpSpPr bwMode="auto">
          <a:xfrm>
            <a:off x="1485745" y="3635829"/>
            <a:ext cx="5742370" cy="1828800"/>
            <a:chOff x="973455" y="3387090"/>
            <a:chExt cx="6755129" cy="1943100"/>
          </a:xfrm>
        </p:grpSpPr>
        <p:pic>
          <p:nvPicPr>
            <p:cNvPr id="7" name="Picture 6"/>
            <p:cNvPicPr>
              <a:picLocks noChangeAspect="1" noChangeArrowheads="1"/>
            </p:cNvPicPr>
            <p:nvPr/>
          </p:nvPicPr>
          <p:blipFill>
            <a:blip r:embed="rId2"/>
            <a:srcRect/>
            <a:stretch>
              <a:fillRect/>
            </a:stretch>
          </p:blipFill>
          <p:spPr bwMode="auto">
            <a:xfrm>
              <a:off x="973455" y="3387090"/>
              <a:ext cx="2152649" cy="1943100"/>
            </a:xfrm>
            <a:prstGeom prst="rect">
              <a:avLst/>
            </a:prstGeom>
            <a:noFill/>
            <a:ln w="9525">
              <a:noFill/>
              <a:miter lim="800000"/>
              <a:headEnd/>
              <a:tailEnd/>
            </a:ln>
          </p:spPr>
        </p:pic>
        <p:pic>
          <p:nvPicPr>
            <p:cNvPr id="8" name="Picture 7"/>
            <p:cNvPicPr>
              <a:picLocks noChangeAspect="1" noChangeArrowheads="1"/>
            </p:cNvPicPr>
            <p:nvPr/>
          </p:nvPicPr>
          <p:blipFill>
            <a:blip r:embed="rId2"/>
            <a:srcRect/>
            <a:stretch>
              <a:fillRect/>
            </a:stretch>
          </p:blipFill>
          <p:spPr bwMode="auto">
            <a:xfrm>
              <a:off x="3274695" y="3387090"/>
              <a:ext cx="2152649" cy="1943100"/>
            </a:xfrm>
            <a:prstGeom prst="rect">
              <a:avLst/>
            </a:prstGeom>
            <a:noFill/>
            <a:ln w="9525">
              <a:noFill/>
              <a:miter lim="800000"/>
              <a:headEnd/>
              <a:tailEnd/>
            </a:ln>
          </p:spPr>
        </p:pic>
        <p:pic>
          <p:nvPicPr>
            <p:cNvPr id="9" name="Picture 8"/>
            <p:cNvPicPr>
              <a:picLocks noChangeAspect="1" noChangeArrowheads="1"/>
            </p:cNvPicPr>
            <p:nvPr/>
          </p:nvPicPr>
          <p:blipFill>
            <a:blip r:embed="rId2"/>
            <a:srcRect/>
            <a:stretch>
              <a:fillRect/>
            </a:stretch>
          </p:blipFill>
          <p:spPr bwMode="auto">
            <a:xfrm>
              <a:off x="5575935" y="3387090"/>
              <a:ext cx="2152649" cy="1943100"/>
            </a:xfrm>
            <a:prstGeom prst="rect">
              <a:avLst/>
            </a:prstGeom>
            <a:noFill/>
            <a:ln w="9525">
              <a:noFill/>
              <a:miter lim="800000"/>
              <a:headEnd/>
              <a:tailEnd/>
            </a:ln>
          </p:spPr>
        </p:pic>
        <p:sp>
          <p:nvSpPr>
            <p:cNvPr id="10" name="Rectangle 9"/>
            <p:cNvSpPr/>
            <p:nvPr/>
          </p:nvSpPr>
          <p:spPr>
            <a:xfrm>
              <a:off x="1249686" y="3695975"/>
              <a:ext cx="1463671" cy="13432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Rectangle 10"/>
            <p:cNvSpPr/>
            <p:nvPr/>
          </p:nvSpPr>
          <p:spPr>
            <a:xfrm>
              <a:off x="3359094" y="3498431"/>
              <a:ext cx="1463671" cy="13432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2" name="Rectangle 11"/>
            <p:cNvSpPr/>
            <p:nvPr/>
          </p:nvSpPr>
          <p:spPr>
            <a:xfrm>
              <a:off x="6049668" y="3818092"/>
              <a:ext cx="1463671" cy="13432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27" name="Rectangle 26"/>
          <p:cNvSpPr/>
          <p:nvPr/>
        </p:nvSpPr>
        <p:spPr>
          <a:xfrm>
            <a:off x="903514" y="529441"/>
            <a:ext cx="7282543" cy="2246769"/>
          </a:xfrm>
          <a:prstGeom prst="rect">
            <a:avLst/>
          </a:prstGeom>
        </p:spPr>
        <p:txBody>
          <a:bodyPr wrap="square">
            <a:spAutoFit/>
          </a:bodyPr>
          <a:lstStyle/>
          <a:p>
            <a:pPr algn="just"/>
            <a:r>
              <a:rPr lang="en-US" sz="2000" b="1" dirty="0" smtClean="0"/>
              <a:t>Figure 4. </a:t>
            </a:r>
            <a:r>
              <a:rPr lang="en-US" sz="2000" dirty="0" smtClean="0"/>
              <a:t>The distance measure we use is offset-invariant, </a:t>
            </a:r>
            <a:r>
              <a:rPr lang="en-US" sz="2000" dirty="0" smtClean="0"/>
              <a:t>so the </a:t>
            </a:r>
            <a:r>
              <a:rPr lang="en-US" sz="2000" dirty="0" smtClean="0"/>
              <a:t>distance between any pair of windows, left, center </a:t>
            </a:r>
            <a:r>
              <a:rPr lang="en-US" sz="2000" dirty="0" smtClean="0"/>
              <a:t>or right </a:t>
            </a:r>
            <a:r>
              <a:rPr lang="en-US" sz="2000" dirty="0" smtClean="0"/>
              <a:t>above, is exactly zero. This simple fact can be </a:t>
            </a:r>
            <a:r>
              <a:rPr lang="en-US" sz="2000" dirty="0" smtClean="0"/>
              <a:t>exploited to </a:t>
            </a:r>
            <a:r>
              <a:rPr lang="en-US" sz="2000" dirty="0" smtClean="0"/>
              <a:t>greatly reduce the search space of motif discovery. Since </a:t>
            </a:r>
            <a:r>
              <a:rPr lang="en-US" sz="2000" dirty="0" smtClean="0"/>
              <a:t>a pattern </a:t>
            </a:r>
            <a:r>
              <a:rPr lang="en-US" sz="2000" dirty="0" smtClean="0"/>
              <a:t>from another book that matches one of the </a:t>
            </a:r>
            <a:r>
              <a:rPr lang="en-US" sz="2000" dirty="0" smtClean="0"/>
              <a:t>above with </a:t>
            </a:r>
            <a:r>
              <a:rPr lang="en-US" sz="2000" dirty="0" smtClean="0"/>
              <a:t>a distance </a:t>
            </a:r>
            <a:r>
              <a:rPr lang="en-US" sz="2000" i="1" dirty="0" smtClean="0"/>
              <a:t>X must match all with distance X, we </a:t>
            </a:r>
            <a:r>
              <a:rPr lang="en-US" sz="2000" i="1" dirty="0" smtClean="0"/>
              <a:t>only </a:t>
            </a:r>
            <a:r>
              <a:rPr lang="en-US" sz="2000" dirty="0" smtClean="0"/>
              <a:t>need </a:t>
            </a:r>
            <a:r>
              <a:rPr lang="en-US" sz="2000" dirty="0" smtClean="0"/>
              <a:t>to include any one of the above in our search.</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16"/>
          <p:cNvGrpSpPr>
            <a:grpSpLocks/>
          </p:cNvGrpSpPr>
          <p:nvPr/>
        </p:nvGrpSpPr>
        <p:grpSpPr bwMode="auto">
          <a:xfrm>
            <a:off x="424544" y="2808514"/>
            <a:ext cx="7728856" cy="3367544"/>
            <a:chOff x="895350" y="3675063"/>
            <a:chExt cx="3086100" cy="1238250"/>
          </a:xfrm>
        </p:grpSpPr>
        <p:sp>
          <p:nvSpPr>
            <p:cNvPr id="5" name="Rectangle 4"/>
            <p:cNvSpPr>
              <a:spLocks noChangeArrowheads="1"/>
            </p:cNvSpPr>
            <p:nvPr/>
          </p:nvSpPr>
          <p:spPr bwMode="auto">
            <a:xfrm>
              <a:off x="1247888"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 name="Rectangle 5"/>
            <p:cNvSpPr>
              <a:spLocks noChangeArrowheads="1"/>
            </p:cNvSpPr>
            <p:nvPr/>
          </p:nvSpPr>
          <p:spPr bwMode="auto">
            <a:xfrm>
              <a:off x="1344975" y="3681413"/>
              <a:ext cx="95496"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 name="Rectangle 6"/>
            <p:cNvSpPr>
              <a:spLocks noChangeArrowheads="1"/>
            </p:cNvSpPr>
            <p:nvPr/>
          </p:nvSpPr>
          <p:spPr bwMode="auto">
            <a:xfrm>
              <a:off x="1440471"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8" name="Rectangle 7"/>
            <p:cNvSpPr>
              <a:spLocks noChangeArrowheads="1"/>
            </p:cNvSpPr>
            <p:nvPr/>
          </p:nvSpPr>
          <p:spPr bwMode="auto">
            <a:xfrm>
              <a:off x="1537956"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 name="Rectangle 68"/>
            <p:cNvSpPr>
              <a:spLocks noChangeArrowheads="1"/>
            </p:cNvSpPr>
            <p:nvPr/>
          </p:nvSpPr>
          <p:spPr bwMode="auto">
            <a:xfrm>
              <a:off x="1635043"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 name="Rectangle 69"/>
            <p:cNvSpPr>
              <a:spLocks noChangeArrowheads="1"/>
            </p:cNvSpPr>
            <p:nvPr/>
          </p:nvSpPr>
          <p:spPr bwMode="auto">
            <a:xfrm>
              <a:off x="1732528" y="3681413"/>
              <a:ext cx="95894"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 name="Rectangle 70"/>
            <p:cNvSpPr>
              <a:spLocks noChangeArrowheads="1"/>
            </p:cNvSpPr>
            <p:nvPr/>
          </p:nvSpPr>
          <p:spPr bwMode="auto">
            <a:xfrm>
              <a:off x="1828422"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 name="Rectangle 71"/>
            <p:cNvSpPr>
              <a:spLocks noChangeArrowheads="1"/>
            </p:cNvSpPr>
            <p:nvPr/>
          </p:nvSpPr>
          <p:spPr bwMode="auto">
            <a:xfrm>
              <a:off x="1925907"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 name="Rectangle 100"/>
            <p:cNvSpPr>
              <a:spLocks noChangeArrowheads="1"/>
            </p:cNvSpPr>
            <p:nvPr/>
          </p:nvSpPr>
          <p:spPr bwMode="auto">
            <a:xfrm>
              <a:off x="2022994"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 name="Rectangle 101"/>
            <p:cNvSpPr>
              <a:spLocks noChangeArrowheads="1"/>
            </p:cNvSpPr>
            <p:nvPr/>
          </p:nvSpPr>
          <p:spPr bwMode="auto">
            <a:xfrm>
              <a:off x="2120479" y="3681413"/>
              <a:ext cx="95496"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5" name="Rectangle 102"/>
            <p:cNvSpPr>
              <a:spLocks noChangeArrowheads="1"/>
            </p:cNvSpPr>
            <p:nvPr/>
          </p:nvSpPr>
          <p:spPr bwMode="auto">
            <a:xfrm>
              <a:off x="2215975"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 name="Rectangle 132"/>
            <p:cNvSpPr>
              <a:spLocks noChangeArrowheads="1"/>
            </p:cNvSpPr>
            <p:nvPr/>
          </p:nvSpPr>
          <p:spPr bwMode="auto">
            <a:xfrm>
              <a:off x="2410547"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 name="Rectangle 276"/>
            <p:cNvSpPr>
              <a:spLocks noChangeArrowheads="1"/>
            </p:cNvSpPr>
            <p:nvPr/>
          </p:nvSpPr>
          <p:spPr bwMode="auto">
            <a:xfrm>
              <a:off x="2507634" y="3681413"/>
              <a:ext cx="96291"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 name="Rectangle 277"/>
            <p:cNvSpPr>
              <a:spLocks noChangeArrowheads="1"/>
            </p:cNvSpPr>
            <p:nvPr/>
          </p:nvSpPr>
          <p:spPr bwMode="auto">
            <a:xfrm>
              <a:off x="2603926"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 name="Rectangle 440"/>
            <p:cNvSpPr>
              <a:spLocks noChangeArrowheads="1"/>
            </p:cNvSpPr>
            <p:nvPr/>
          </p:nvSpPr>
          <p:spPr bwMode="auto">
            <a:xfrm>
              <a:off x="2701013"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 name="Rectangle 441"/>
            <p:cNvSpPr>
              <a:spLocks noChangeArrowheads="1"/>
            </p:cNvSpPr>
            <p:nvPr/>
          </p:nvSpPr>
          <p:spPr bwMode="auto">
            <a:xfrm>
              <a:off x="2798100"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 name="Rectangle 450"/>
            <p:cNvSpPr>
              <a:spLocks noChangeArrowheads="1"/>
            </p:cNvSpPr>
            <p:nvPr/>
          </p:nvSpPr>
          <p:spPr bwMode="auto">
            <a:xfrm>
              <a:off x="2895585" y="3681413"/>
              <a:ext cx="95496"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 name="Rectangle 451"/>
            <p:cNvSpPr>
              <a:spLocks noChangeArrowheads="1"/>
            </p:cNvSpPr>
            <p:nvPr/>
          </p:nvSpPr>
          <p:spPr bwMode="auto">
            <a:xfrm>
              <a:off x="2991081"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3" name="Rectangle 470"/>
            <p:cNvSpPr>
              <a:spLocks noChangeArrowheads="1"/>
            </p:cNvSpPr>
            <p:nvPr/>
          </p:nvSpPr>
          <p:spPr bwMode="auto">
            <a:xfrm>
              <a:off x="3088168" y="368141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4" name="Rectangle 471"/>
            <p:cNvSpPr>
              <a:spLocks noChangeArrowheads="1"/>
            </p:cNvSpPr>
            <p:nvPr/>
          </p:nvSpPr>
          <p:spPr bwMode="auto">
            <a:xfrm>
              <a:off x="3185653"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5" name="Rectangle 472"/>
            <p:cNvSpPr>
              <a:spLocks noChangeArrowheads="1"/>
            </p:cNvSpPr>
            <p:nvPr/>
          </p:nvSpPr>
          <p:spPr bwMode="auto">
            <a:xfrm>
              <a:off x="3282740" y="3681413"/>
              <a:ext cx="96291"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6" name="Rectangle 473"/>
            <p:cNvSpPr>
              <a:spLocks noChangeArrowheads="1"/>
            </p:cNvSpPr>
            <p:nvPr/>
          </p:nvSpPr>
          <p:spPr bwMode="auto">
            <a:xfrm>
              <a:off x="3379032" y="368141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7" name="Rectangle 8"/>
            <p:cNvSpPr>
              <a:spLocks noChangeArrowheads="1"/>
            </p:cNvSpPr>
            <p:nvPr/>
          </p:nvSpPr>
          <p:spPr bwMode="auto">
            <a:xfrm>
              <a:off x="1247888"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8" name="Rectangle 9"/>
            <p:cNvSpPr>
              <a:spLocks noChangeArrowheads="1"/>
            </p:cNvSpPr>
            <p:nvPr/>
          </p:nvSpPr>
          <p:spPr bwMode="auto">
            <a:xfrm>
              <a:off x="1344975" y="3784797"/>
              <a:ext cx="95098"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9" name="Rectangle 10"/>
            <p:cNvSpPr>
              <a:spLocks noChangeArrowheads="1"/>
            </p:cNvSpPr>
            <p:nvPr/>
          </p:nvSpPr>
          <p:spPr bwMode="auto">
            <a:xfrm>
              <a:off x="1440073" y="3784797"/>
              <a:ext cx="97883"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30" name="Rectangle 11"/>
            <p:cNvSpPr>
              <a:spLocks noChangeArrowheads="1"/>
            </p:cNvSpPr>
            <p:nvPr/>
          </p:nvSpPr>
          <p:spPr bwMode="auto">
            <a:xfrm>
              <a:off x="1537956" y="3784797"/>
              <a:ext cx="97087"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31" name="Rectangle 12"/>
            <p:cNvSpPr>
              <a:spLocks noChangeArrowheads="1"/>
            </p:cNvSpPr>
            <p:nvPr/>
          </p:nvSpPr>
          <p:spPr bwMode="auto">
            <a:xfrm>
              <a:off x="1247888"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2" name="Rectangle 13"/>
            <p:cNvSpPr>
              <a:spLocks noChangeArrowheads="1"/>
            </p:cNvSpPr>
            <p:nvPr/>
          </p:nvSpPr>
          <p:spPr bwMode="auto">
            <a:xfrm>
              <a:off x="1344975" y="3883403"/>
              <a:ext cx="95098"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3" name="Rectangle 14"/>
            <p:cNvSpPr>
              <a:spLocks noChangeArrowheads="1"/>
            </p:cNvSpPr>
            <p:nvPr/>
          </p:nvSpPr>
          <p:spPr bwMode="auto">
            <a:xfrm>
              <a:off x="1440073" y="3883403"/>
              <a:ext cx="97883"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4" name="Rectangle 15"/>
            <p:cNvSpPr>
              <a:spLocks noChangeArrowheads="1"/>
            </p:cNvSpPr>
            <p:nvPr/>
          </p:nvSpPr>
          <p:spPr bwMode="auto">
            <a:xfrm>
              <a:off x="1537956" y="3883403"/>
              <a:ext cx="97087"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35" name="Rectangle 16"/>
            <p:cNvSpPr>
              <a:spLocks noChangeArrowheads="1"/>
            </p:cNvSpPr>
            <p:nvPr/>
          </p:nvSpPr>
          <p:spPr bwMode="auto">
            <a:xfrm>
              <a:off x="1247888"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6" name="Rectangle 17"/>
            <p:cNvSpPr>
              <a:spLocks noChangeArrowheads="1"/>
            </p:cNvSpPr>
            <p:nvPr/>
          </p:nvSpPr>
          <p:spPr bwMode="auto">
            <a:xfrm>
              <a:off x="1344975" y="398639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7" name="Rectangle 18"/>
            <p:cNvSpPr>
              <a:spLocks noChangeArrowheads="1"/>
            </p:cNvSpPr>
            <p:nvPr/>
          </p:nvSpPr>
          <p:spPr bwMode="auto">
            <a:xfrm>
              <a:off x="1440073" y="398639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38" name="Rectangle 19"/>
            <p:cNvSpPr>
              <a:spLocks noChangeArrowheads="1"/>
            </p:cNvSpPr>
            <p:nvPr/>
          </p:nvSpPr>
          <p:spPr bwMode="auto">
            <a:xfrm>
              <a:off x="1537956" y="3986394"/>
              <a:ext cx="97087"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39" name="Rectangle 20"/>
            <p:cNvSpPr>
              <a:spLocks noChangeArrowheads="1"/>
            </p:cNvSpPr>
            <p:nvPr/>
          </p:nvSpPr>
          <p:spPr bwMode="auto">
            <a:xfrm>
              <a:off x="1247888"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0" name="Rectangle 21"/>
            <p:cNvSpPr>
              <a:spLocks noChangeArrowheads="1"/>
            </p:cNvSpPr>
            <p:nvPr/>
          </p:nvSpPr>
          <p:spPr bwMode="auto">
            <a:xfrm>
              <a:off x="1344975" y="4089778"/>
              <a:ext cx="95098"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1" name="Rectangle 22"/>
            <p:cNvSpPr>
              <a:spLocks noChangeArrowheads="1"/>
            </p:cNvSpPr>
            <p:nvPr/>
          </p:nvSpPr>
          <p:spPr bwMode="auto">
            <a:xfrm>
              <a:off x="1440073" y="4089778"/>
              <a:ext cx="97883"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2" name="Rectangle 23"/>
            <p:cNvSpPr>
              <a:spLocks noChangeArrowheads="1"/>
            </p:cNvSpPr>
            <p:nvPr/>
          </p:nvSpPr>
          <p:spPr bwMode="auto">
            <a:xfrm>
              <a:off x="1537956" y="4089778"/>
              <a:ext cx="97087"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43" name="Rectangle 24"/>
            <p:cNvSpPr>
              <a:spLocks noChangeArrowheads="1"/>
            </p:cNvSpPr>
            <p:nvPr/>
          </p:nvSpPr>
          <p:spPr bwMode="auto">
            <a:xfrm>
              <a:off x="1247888"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4" name="Rectangle 25"/>
            <p:cNvSpPr>
              <a:spLocks noChangeArrowheads="1"/>
            </p:cNvSpPr>
            <p:nvPr/>
          </p:nvSpPr>
          <p:spPr bwMode="auto">
            <a:xfrm>
              <a:off x="1344975" y="4193949"/>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5" name="Rectangle 26"/>
            <p:cNvSpPr>
              <a:spLocks noChangeArrowheads="1"/>
            </p:cNvSpPr>
            <p:nvPr/>
          </p:nvSpPr>
          <p:spPr bwMode="auto">
            <a:xfrm>
              <a:off x="1440073" y="4193949"/>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6" name="Rectangle 27"/>
            <p:cNvSpPr>
              <a:spLocks noChangeArrowheads="1"/>
            </p:cNvSpPr>
            <p:nvPr/>
          </p:nvSpPr>
          <p:spPr bwMode="auto">
            <a:xfrm>
              <a:off x="1537956"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7" name="Rectangle 28"/>
            <p:cNvSpPr>
              <a:spLocks noChangeArrowheads="1"/>
            </p:cNvSpPr>
            <p:nvPr/>
          </p:nvSpPr>
          <p:spPr bwMode="auto">
            <a:xfrm>
              <a:off x="1247888" y="429733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8" name="Rectangle 29"/>
            <p:cNvSpPr>
              <a:spLocks noChangeArrowheads="1"/>
            </p:cNvSpPr>
            <p:nvPr/>
          </p:nvSpPr>
          <p:spPr bwMode="auto">
            <a:xfrm>
              <a:off x="1344975" y="4297333"/>
              <a:ext cx="95098"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49" name="Rectangle 30"/>
            <p:cNvSpPr>
              <a:spLocks noChangeArrowheads="1"/>
            </p:cNvSpPr>
            <p:nvPr/>
          </p:nvSpPr>
          <p:spPr bwMode="auto">
            <a:xfrm>
              <a:off x="1440073" y="4297333"/>
              <a:ext cx="97883"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0" name="Rectangle 31"/>
            <p:cNvSpPr>
              <a:spLocks noChangeArrowheads="1"/>
            </p:cNvSpPr>
            <p:nvPr/>
          </p:nvSpPr>
          <p:spPr bwMode="auto">
            <a:xfrm>
              <a:off x="1537956" y="429733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1" name="Rectangle 32"/>
            <p:cNvSpPr>
              <a:spLocks noChangeArrowheads="1"/>
            </p:cNvSpPr>
            <p:nvPr/>
          </p:nvSpPr>
          <p:spPr bwMode="auto">
            <a:xfrm>
              <a:off x="1247888" y="440032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2" name="Rectangle 33"/>
            <p:cNvSpPr>
              <a:spLocks noChangeArrowheads="1"/>
            </p:cNvSpPr>
            <p:nvPr/>
          </p:nvSpPr>
          <p:spPr bwMode="auto">
            <a:xfrm>
              <a:off x="1344975" y="440032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3" name="Rectangle 34"/>
            <p:cNvSpPr>
              <a:spLocks noChangeArrowheads="1"/>
            </p:cNvSpPr>
            <p:nvPr/>
          </p:nvSpPr>
          <p:spPr bwMode="auto">
            <a:xfrm>
              <a:off x="1440073" y="440032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4" name="Rectangle 35"/>
            <p:cNvSpPr>
              <a:spLocks noChangeArrowheads="1"/>
            </p:cNvSpPr>
            <p:nvPr/>
          </p:nvSpPr>
          <p:spPr bwMode="auto">
            <a:xfrm>
              <a:off x="1537956" y="440032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5" name="Rectangle 72"/>
            <p:cNvSpPr>
              <a:spLocks noChangeArrowheads="1"/>
            </p:cNvSpPr>
            <p:nvPr/>
          </p:nvSpPr>
          <p:spPr bwMode="auto">
            <a:xfrm>
              <a:off x="1635043" y="3784797"/>
              <a:ext cx="97087"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56" name="Rectangle 73"/>
            <p:cNvSpPr>
              <a:spLocks noChangeArrowheads="1"/>
            </p:cNvSpPr>
            <p:nvPr/>
          </p:nvSpPr>
          <p:spPr bwMode="auto">
            <a:xfrm>
              <a:off x="1732130" y="3784797"/>
              <a:ext cx="95894"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7" name="Rectangle 74"/>
            <p:cNvSpPr>
              <a:spLocks noChangeArrowheads="1"/>
            </p:cNvSpPr>
            <p:nvPr/>
          </p:nvSpPr>
          <p:spPr bwMode="auto">
            <a:xfrm>
              <a:off x="1828024" y="3784797"/>
              <a:ext cx="97883"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8" name="Rectangle 75"/>
            <p:cNvSpPr>
              <a:spLocks noChangeArrowheads="1"/>
            </p:cNvSpPr>
            <p:nvPr/>
          </p:nvSpPr>
          <p:spPr bwMode="auto">
            <a:xfrm>
              <a:off x="1925907"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59" name="Rectangle 76"/>
            <p:cNvSpPr>
              <a:spLocks noChangeArrowheads="1"/>
            </p:cNvSpPr>
            <p:nvPr/>
          </p:nvSpPr>
          <p:spPr bwMode="auto">
            <a:xfrm>
              <a:off x="1635043"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0" name="Rectangle 77"/>
            <p:cNvSpPr>
              <a:spLocks noChangeArrowheads="1"/>
            </p:cNvSpPr>
            <p:nvPr/>
          </p:nvSpPr>
          <p:spPr bwMode="auto">
            <a:xfrm>
              <a:off x="1732130" y="3883403"/>
              <a:ext cx="95894"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1" name="Rectangle 78"/>
            <p:cNvSpPr>
              <a:spLocks noChangeArrowheads="1"/>
            </p:cNvSpPr>
            <p:nvPr/>
          </p:nvSpPr>
          <p:spPr bwMode="auto">
            <a:xfrm>
              <a:off x="1828024" y="3883403"/>
              <a:ext cx="97883"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2" name="Rectangle 79"/>
            <p:cNvSpPr>
              <a:spLocks noChangeArrowheads="1"/>
            </p:cNvSpPr>
            <p:nvPr/>
          </p:nvSpPr>
          <p:spPr bwMode="auto">
            <a:xfrm>
              <a:off x="1925907"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3" name="Rectangle 80"/>
            <p:cNvSpPr>
              <a:spLocks noChangeArrowheads="1"/>
            </p:cNvSpPr>
            <p:nvPr/>
          </p:nvSpPr>
          <p:spPr bwMode="auto">
            <a:xfrm>
              <a:off x="1635043"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4" name="Rectangle 81"/>
            <p:cNvSpPr>
              <a:spLocks noChangeArrowheads="1"/>
            </p:cNvSpPr>
            <p:nvPr/>
          </p:nvSpPr>
          <p:spPr bwMode="auto">
            <a:xfrm>
              <a:off x="1732130" y="398639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5" name="Rectangle 82"/>
            <p:cNvSpPr>
              <a:spLocks noChangeArrowheads="1"/>
            </p:cNvSpPr>
            <p:nvPr/>
          </p:nvSpPr>
          <p:spPr bwMode="auto">
            <a:xfrm>
              <a:off x="1828024" y="398639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6" name="Rectangle 83"/>
            <p:cNvSpPr>
              <a:spLocks noChangeArrowheads="1"/>
            </p:cNvSpPr>
            <p:nvPr/>
          </p:nvSpPr>
          <p:spPr bwMode="auto">
            <a:xfrm>
              <a:off x="1925907"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7" name="Rectangle 84"/>
            <p:cNvSpPr>
              <a:spLocks noChangeArrowheads="1"/>
            </p:cNvSpPr>
            <p:nvPr/>
          </p:nvSpPr>
          <p:spPr bwMode="auto">
            <a:xfrm>
              <a:off x="1635043"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8" name="Rectangle 85"/>
            <p:cNvSpPr>
              <a:spLocks noChangeArrowheads="1"/>
            </p:cNvSpPr>
            <p:nvPr/>
          </p:nvSpPr>
          <p:spPr bwMode="auto">
            <a:xfrm>
              <a:off x="1732130" y="4089778"/>
              <a:ext cx="95894"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69" name="Rectangle 86"/>
            <p:cNvSpPr>
              <a:spLocks noChangeArrowheads="1"/>
            </p:cNvSpPr>
            <p:nvPr/>
          </p:nvSpPr>
          <p:spPr bwMode="auto">
            <a:xfrm>
              <a:off x="1828024" y="4089778"/>
              <a:ext cx="97883"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0" name="Rectangle 87"/>
            <p:cNvSpPr>
              <a:spLocks noChangeArrowheads="1"/>
            </p:cNvSpPr>
            <p:nvPr/>
          </p:nvSpPr>
          <p:spPr bwMode="auto">
            <a:xfrm>
              <a:off x="1925907"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1" name="Rectangle 88"/>
            <p:cNvSpPr>
              <a:spLocks noChangeArrowheads="1"/>
            </p:cNvSpPr>
            <p:nvPr/>
          </p:nvSpPr>
          <p:spPr bwMode="auto">
            <a:xfrm>
              <a:off x="1635043"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2" name="Rectangle 89"/>
            <p:cNvSpPr>
              <a:spLocks noChangeArrowheads="1"/>
            </p:cNvSpPr>
            <p:nvPr/>
          </p:nvSpPr>
          <p:spPr bwMode="auto">
            <a:xfrm>
              <a:off x="1732130" y="4193949"/>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3" name="Rectangle 90"/>
            <p:cNvSpPr>
              <a:spLocks noChangeArrowheads="1"/>
            </p:cNvSpPr>
            <p:nvPr/>
          </p:nvSpPr>
          <p:spPr bwMode="auto">
            <a:xfrm>
              <a:off x="1828024" y="4193949"/>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4" name="Rectangle 91"/>
            <p:cNvSpPr>
              <a:spLocks noChangeArrowheads="1"/>
            </p:cNvSpPr>
            <p:nvPr/>
          </p:nvSpPr>
          <p:spPr bwMode="auto">
            <a:xfrm>
              <a:off x="1925907"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75" name="Rectangle 92"/>
            <p:cNvSpPr>
              <a:spLocks noChangeArrowheads="1"/>
            </p:cNvSpPr>
            <p:nvPr/>
          </p:nvSpPr>
          <p:spPr bwMode="auto">
            <a:xfrm>
              <a:off x="1635043" y="4297333"/>
              <a:ext cx="97087"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76" name="Rectangle 93"/>
            <p:cNvSpPr>
              <a:spLocks noChangeArrowheads="1"/>
            </p:cNvSpPr>
            <p:nvPr/>
          </p:nvSpPr>
          <p:spPr bwMode="auto">
            <a:xfrm>
              <a:off x="1732130" y="4297333"/>
              <a:ext cx="95894"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77" name="Rectangle 94"/>
            <p:cNvSpPr>
              <a:spLocks noChangeArrowheads="1"/>
            </p:cNvSpPr>
            <p:nvPr/>
          </p:nvSpPr>
          <p:spPr bwMode="auto">
            <a:xfrm>
              <a:off x="1828024" y="4297333"/>
              <a:ext cx="97883"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78" name="Rectangle 95"/>
            <p:cNvSpPr>
              <a:spLocks noChangeArrowheads="1"/>
            </p:cNvSpPr>
            <p:nvPr/>
          </p:nvSpPr>
          <p:spPr bwMode="auto">
            <a:xfrm>
              <a:off x="1925907" y="4297333"/>
              <a:ext cx="97087"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79" name="Rectangle 96"/>
            <p:cNvSpPr>
              <a:spLocks noChangeArrowheads="1"/>
            </p:cNvSpPr>
            <p:nvPr/>
          </p:nvSpPr>
          <p:spPr bwMode="auto">
            <a:xfrm>
              <a:off x="1635043" y="4400324"/>
              <a:ext cx="97087"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0" name="Rectangle 97"/>
            <p:cNvSpPr>
              <a:spLocks noChangeArrowheads="1"/>
            </p:cNvSpPr>
            <p:nvPr/>
          </p:nvSpPr>
          <p:spPr bwMode="auto">
            <a:xfrm>
              <a:off x="1732130" y="4400324"/>
              <a:ext cx="95894"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1" name="Rectangle 98"/>
            <p:cNvSpPr>
              <a:spLocks noChangeArrowheads="1"/>
            </p:cNvSpPr>
            <p:nvPr/>
          </p:nvSpPr>
          <p:spPr bwMode="auto">
            <a:xfrm>
              <a:off x="1828024" y="4400324"/>
              <a:ext cx="97883"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2" name="Rectangle 99"/>
            <p:cNvSpPr>
              <a:spLocks noChangeArrowheads="1"/>
            </p:cNvSpPr>
            <p:nvPr/>
          </p:nvSpPr>
          <p:spPr bwMode="auto">
            <a:xfrm>
              <a:off x="1925907" y="4400324"/>
              <a:ext cx="97087"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3" name="Rectangle 104"/>
            <p:cNvSpPr>
              <a:spLocks noChangeArrowheads="1"/>
            </p:cNvSpPr>
            <p:nvPr/>
          </p:nvSpPr>
          <p:spPr bwMode="auto">
            <a:xfrm>
              <a:off x="2022994"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84" name="Rectangle 105"/>
            <p:cNvSpPr>
              <a:spLocks noChangeArrowheads="1"/>
            </p:cNvSpPr>
            <p:nvPr/>
          </p:nvSpPr>
          <p:spPr bwMode="auto">
            <a:xfrm>
              <a:off x="2120081" y="3784797"/>
              <a:ext cx="95894"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5" name="Rectangle 106"/>
            <p:cNvSpPr>
              <a:spLocks noChangeArrowheads="1"/>
            </p:cNvSpPr>
            <p:nvPr/>
          </p:nvSpPr>
          <p:spPr bwMode="auto">
            <a:xfrm>
              <a:off x="2215975" y="3784797"/>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86" name="Rectangle 108"/>
            <p:cNvSpPr>
              <a:spLocks noChangeArrowheads="1"/>
            </p:cNvSpPr>
            <p:nvPr/>
          </p:nvSpPr>
          <p:spPr bwMode="auto">
            <a:xfrm>
              <a:off x="2022994"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87" name="Rectangle 109"/>
            <p:cNvSpPr>
              <a:spLocks noChangeArrowheads="1"/>
            </p:cNvSpPr>
            <p:nvPr/>
          </p:nvSpPr>
          <p:spPr bwMode="auto">
            <a:xfrm>
              <a:off x="2120081" y="3883403"/>
              <a:ext cx="95894"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88" name="Rectangle 110"/>
            <p:cNvSpPr>
              <a:spLocks noChangeArrowheads="1"/>
            </p:cNvSpPr>
            <p:nvPr/>
          </p:nvSpPr>
          <p:spPr bwMode="auto">
            <a:xfrm>
              <a:off x="2215975" y="388340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89" name="Rectangle 112"/>
            <p:cNvSpPr>
              <a:spLocks noChangeArrowheads="1"/>
            </p:cNvSpPr>
            <p:nvPr/>
          </p:nvSpPr>
          <p:spPr bwMode="auto">
            <a:xfrm>
              <a:off x="2022994"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0" name="Rectangle 113"/>
            <p:cNvSpPr>
              <a:spLocks noChangeArrowheads="1"/>
            </p:cNvSpPr>
            <p:nvPr/>
          </p:nvSpPr>
          <p:spPr bwMode="auto">
            <a:xfrm>
              <a:off x="2120081" y="398639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1" name="Rectangle 114"/>
            <p:cNvSpPr>
              <a:spLocks noChangeArrowheads="1"/>
            </p:cNvSpPr>
            <p:nvPr/>
          </p:nvSpPr>
          <p:spPr bwMode="auto">
            <a:xfrm>
              <a:off x="2215975" y="398639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2" name="Rectangle 116"/>
            <p:cNvSpPr>
              <a:spLocks noChangeArrowheads="1"/>
            </p:cNvSpPr>
            <p:nvPr/>
          </p:nvSpPr>
          <p:spPr bwMode="auto">
            <a:xfrm>
              <a:off x="2022994"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3" name="Rectangle 117"/>
            <p:cNvSpPr>
              <a:spLocks noChangeArrowheads="1"/>
            </p:cNvSpPr>
            <p:nvPr/>
          </p:nvSpPr>
          <p:spPr bwMode="auto">
            <a:xfrm>
              <a:off x="2120081" y="4089778"/>
              <a:ext cx="95894"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4" name="Rectangle 118"/>
            <p:cNvSpPr>
              <a:spLocks noChangeArrowheads="1"/>
            </p:cNvSpPr>
            <p:nvPr/>
          </p:nvSpPr>
          <p:spPr bwMode="auto">
            <a:xfrm>
              <a:off x="2215975" y="4089778"/>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5" name="Rectangle 120"/>
            <p:cNvSpPr>
              <a:spLocks noChangeArrowheads="1"/>
            </p:cNvSpPr>
            <p:nvPr/>
          </p:nvSpPr>
          <p:spPr bwMode="auto">
            <a:xfrm>
              <a:off x="2022994"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6" name="Rectangle 121"/>
            <p:cNvSpPr>
              <a:spLocks noChangeArrowheads="1"/>
            </p:cNvSpPr>
            <p:nvPr/>
          </p:nvSpPr>
          <p:spPr bwMode="auto">
            <a:xfrm>
              <a:off x="2120081" y="4193949"/>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7" name="Rectangle 122"/>
            <p:cNvSpPr>
              <a:spLocks noChangeArrowheads="1"/>
            </p:cNvSpPr>
            <p:nvPr/>
          </p:nvSpPr>
          <p:spPr bwMode="auto">
            <a:xfrm>
              <a:off x="2215975" y="4193949"/>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8" name="Rectangle 124"/>
            <p:cNvSpPr>
              <a:spLocks noChangeArrowheads="1"/>
            </p:cNvSpPr>
            <p:nvPr/>
          </p:nvSpPr>
          <p:spPr bwMode="auto">
            <a:xfrm>
              <a:off x="2022994" y="429733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99" name="Rectangle 125"/>
            <p:cNvSpPr>
              <a:spLocks noChangeArrowheads="1"/>
            </p:cNvSpPr>
            <p:nvPr/>
          </p:nvSpPr>
          <p:spPr bwMode="auto">
            <a:xfrm>
              <a:off x="2120081" y="4297333"/>
              <a:ext cx="95894"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0" name="Rectangle 126"/>
            <p:cNvSpPr>
              <a:spLocks noChangeArrowheads="1"/>
            </p:cNvSpPr>
            <p:nvPr/>
          </p:nvSpPr>
          <p:spPr bwMode="auto">
            <a:xfrm>
              <a:off x="2215975" y="429733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1" name="Rectangle 128"/>
            <p:cNvSpPr>
              <a:spLocks noChangeArrowheads="1"/>
            </p:cNvSpPr>
            <p:nvPr/>
          </p:nvSpPr>
          <p:spPr bwMode="auto">
            <a:xfrm>
              <a:off x="2022994" y="440032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2" name="Rectangle 129"/>
            <p:cNvSpPr>
              <a:spLocks noChangeArrowheads="1"/>
            </p:cNvSpPr>
            <p:nvPr/>
          </p:nvSpPr>
          <p:spPr bwMode="auto">
            <a:xfrm>
              <a:off x="2120081" y="440032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3" name="Rectangle 130"/>
            <p:cNvSpPr>
              <a:spLocks noChangeArrowheads="1"/>
            </p:cNvSpPr>
            <p:nvPr/>
          </p:nvSpPr>
          <p:spPr bwMode="auto">
            <a:xfrm>
              <a:off x="2215975" y="440032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4" name="Rectangle 136"/>
            <p:cNvSpPr>
              <a:spLocks noChangeArrowheads="1"/>
            </p:cNvSpPr>
            <p:nvPr/>
          </p:nvSpPr>
          <p:spPr bwMode="auto">
            <a:xfrm>
              <a:off x="2410547"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5" name="Rectangle 140"/>
            <p:cNvSpPr>
              <a:spLocks noChangeArrowheads="1"/>
            </p:cNvSpPr>
            <p:nvPr/>
          </p:nvSpPr>
          <p:spPr bwMode="auto">
            <a:xfrm>
              <a:off x="2410547"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6" name="Rectangle 144"/>
            <p:cNvSpPr>
              <a:spLocks noChangeArrowheads="1"/>
            </p:cNvSpPr>
            <p:nvPr/>
          </p:nvSpPr>
          <p:spPr bwMode="auto">
            <a:xfrm>
              <a:off x="2410547"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7" name="Rectangle 148"/>
            <p:cNvSpPr>
              <a:spLocks noChangeArrowheads="1"/>
            </p:cNvSpPr>
            <p:nvPr/>
          </p:nvSpPr>
          <p:spPr bwMode="auto">
            <a:xfrm>
              <a:off x="2410547"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8" name="Rectangle 152"/>
            <p:cNvSpPr>
              <a:spLocks noChangeArrowheads="1"/>
            </p:cNvSpPr>
            <p:nvPr/>
          </p:nvSpPr>
          <p:spPr bwMode="auto">
            <a:xfrm>
              <a:off x="2410547"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09" name="Rectangle 156"/>
            <p:cNvSpPr>
              <a:spLocks noChangeArrowheads="1"/>
            </p:cNvSpPr>
            <p:nvPr/>
          </p:nvSpPr>
          <p:spPr bwMode="auto">
            <a:xfrm>
              <a:off x="2410547" y="429733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0" name="Rectangle 160"/>
            <p:cNvSpPr>
              <a:spLocks noChangeArrowheads="1"/>
            </p:cNvSpPr>
            <p:nvPr/>
          </p:nvSpPr>
          <p:spPr bwMode="auto">
            <a:xfrm>
              <a:off x="2410547" y="440032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1" name="Rectangle 164"/>
            <p:cNvSpPr>
              <a:spLocks noChangeArrowheads="1"/>
            </p:cNvSpPr>
            <p:nvPr/>
          </p:nvSpPr>
          <p:spPr bwMode="auto">
            <a:xfrm>
              <a:off x="1247888"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2" name="Rectangle 165"/>
            <p:cNvSpPr>
              <a:spLocks noChangeArrowheads="1"/>
            </p:cNvSpPr>
            <p:nvPr/>
          </p:nvSpPr>
          <p:spPr bwMode="auto">
            <a:xfrm>
              <a:off x="1344975" y="4503708"/>
              <a:ext cx="95098"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3" name="Rectangle 166"/>
            <p:cNvSpPr>
              <a:spLocks noChangeArrowheads="1"/>
            </p:cNvSpPr>
            <p:nvPr/>
          </p:nvSpPr>
          <p:spPr bwMode="auto">
            <a:xfrm>
              <a:off x="1440073" y="4503708"/>
              <a:ext cx="97883"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4" name="Rectangle 167"/>
            <p:cNvSpPr>
              <a:spLocks noChangeArrowheads="1"/>
            </p:cNvSpPr>
            <p:nvPr/>
          </p:nvSpPr>
          <p:spPr bwMode="auto">
            <a:xfrm>
              <a:off x="1537956"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5" name="Rectangle 168"/>
            <p:cNvSpPr>
              <a:spLocks noChangeArrowheads="1"/>
            </p:cNvSpPr>
            <p:nvPr/>
          </p:nvSpPr>
          <p:spPr bwMode="auto">
            <a:xfrm>
              <a:off x="1247888"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6" name="Rectangle 169"/>
            <p:cNvSpPr>
              <a:spLocks noChangeArrowheads="1"/>
            </p:cNvSpPr>
            <p:nvPr/>
          </p:nvSpPr>
          <p:spPr bwMode="auto">
            <a:xfrm>
              <a:off x="1344975" y="460866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7" name="Rectangle 170"/>
            <p:cNvSpPr>
              <a:spLocks noChangeArrowheads="1"/>
            </p:cNvSpPr>
            <p:nvPr/>
          </p:nvSpPr>
          <p:spPr bwMode="auto">
            <a:xfrm>
              <a:off x="1440073" y="460866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8" name="Rectangle 171"/>
            <p:cNvSpPr>
              <a:spLocks noChangeArrowheads="1"/>
            </p:cNvSpPr>
            <p:nvPr/>
          </p:nvSpPr>
          <p:spPr bwMode="auto">
            <a:xfrm>
              <a:off x="1537956"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19" name="Rectangle 172"/>
            <p:cNvSpPr>
              <a:spLocks noChangeArrowheads="1"/>
            </p:cNvSpPr>
            <p:nvPr/>
          </p:nvSpPr>
          <p:spPr bwMode="auto">
            <a:xfrm>
              <a:off x="1635043"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0" name="Rectangle 173"/>
            <p:cNvSpPr>
              <a:spLocks noChangeArrowheads="1"/>
            </p:cNvSpPr>
            <p:nvPr/>
          </p:nvSpPr>
          <p:spPr bwMode="auto">
            <a:xfrm>
              <a:off x="1732130" y="4503708"/>
              <a:ext cx="95894"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1" name="Rectangle 174"/>
            <p:cNvSpPr>
              <a:spLocks noChangeArrowheads="1"/>
            </p:cNvSpPr>
            <p:nvPr/>
          </p:nvSpPr>
          <p:spPr bwMode="auto">
            <a:xfrm>
              <a:off x="1828024" y="4503708"/>
              <a:ext cx="97883"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2" name="Rectangle 175"/>
            <p:cNvSpPr>
              <a:spLocks noChangeArrowheads="1"/>
            </p:cNvSpPr>
            <p:nvPr/>
          </p:nvSpPr>
          <p:spPr bwMode="auto">
            <a:xfrm>
              <a:off x="1925907"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3" name="Rectangle 176"/>
            <p:cNvSpPr>
              <a:spLocks noChangeArrowheads="1"/>
            </p:cNvSpPr>
            <p:nvPr/>
          </p:nvSpPr>
          <p:spPr bwMode="auto">
            <a:xfrm>
              <a:off x="1635043"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4" name="Rectangle 177"/>
            <p:cNvSpPr>
              <a:spLocks noChangeArrowheads="1"/>
            </p:cNvSpPr>
            <p:nvPr/>
          </p:nvSpPr>
          <p:spPr bwMode="auto">
            <a:xfrm>
              <a:off x="1732130" y="460866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5" name="Rectangle 178"/>
            <p:cNvSpPr>
              <a:spLocks noChangeArrowheads="1"/>
            </p:cNvSpPr>
            <p:nvPr/>
          </p:nvSpPr>
          <p:spPr bwMode="auto">
            <a:xfrm>
              <a:off x="1828024" y="460866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6" name="Rectangle 179"/>
            <p:cNvSpPr>
              <a:spLocks noChangeArrowheads="1"/>
            </p:cNvSpPr>
            <p:nvPr/>
          </p:nvSpPr>
          <p:spPr bwMode="auto">
            <a:xfrm>
              <a:off x="1925907"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7" name="Rectangle 180"/>
            <p:cNvSpPr>
              <a:spLocks noChangeArrowheads="1"/>
            </p:cNvSpPr>
            <p:nvPr/>
          </p:nvSpPr>
          <p:spPr bwMode="auto">
            <a:xfrm>
              <a:off x="2022994"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8" name="Rectangle 181"/>
            <p:cNvSpPr>
              <a:spLocks noChangeArrowheads="1"/>
            </p:cNvSpPr>
            <p:nvPr/>
          </p:nvSpPr>
          <p:spPr bwMode="auto">
            <a:xfrm>
              <a:off x="2120081" y="4503708"/>
              <a:ext cx="95894"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29" name="Rectangle 182"/>
            <p:cNvSpPr>
              <a:spLocks noChangeArrowheads="1"/>
            </p:cNvSpPr>
            <p:nvPr/>
          </p:nvSpPr>
          <p:spPr bwMode="auto">
            <a:xfrm>
              <a:off x="2215975" y="4503708"/>
              <a:ext cx="97485"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0" name="Rectangle 184"/>
            <p:cNvSpPr>
              <a:spLocks noChangeArrowheads="1"/>
            </p:cNvSpPr>
            <p:nvPr/>
          </p:nvSpPr>
          <p:spPr bwMode="auto">
            <a:xfrm>
              <a:off x="2022994"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1" name="Rectangle 185"/>
            <p:cNvSpPr>
              <a:spLocks noChangeArrowheads="1"/>
            </p:cNvSpPr>
            <p:nvPr/>
          </p:nvSpPr>
          <p:spPr bwMode="auto">
            <a:xfrm>
              <a:off x="2120081" y="460866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2" name="Rectangle 186"/>
            <p:cNvSpPr>
              <a:spLocks noChangeArrowheads="1"/>
            </p:cNvSpPr>
            <p:nvPr/>
          </p:nvSpPr>
          <p:spPr bwMode="auto">
            <a:xfrm>
              <a:off x="2215975" y="460866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3" name="Rectangle 188"/>
            <p:cNvSpPr>
              <a:spLocks noChangeArrowheads="1"/>
            </p:cNvSpPr>
            <p:nvPr/>
          </p:nvSpPr>
          <p:spPr bwMode="auto">
            <a:xfrm>
              <a:off x="2410547"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4" name="Rectangle 192"/>
            <p:cNvSpPr>
              <a:spLocks noChangeArrowheads="1"/>
            </p:cNvSpPr>
            <p:nvPr/>
          </p:nvSpPr>
          <p:spPr bwMode="auto">
            <a:xfrm>
              <a:off x="2410547"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5" name="Rectangle 278"/>
            <p:cNvSpPr>
              <a:spLocks noChangeArrowheads="1"/>
            </p:cNvSpPr>
            <p:nvPr/>
          </p:nvSpPr>
          <p:spPr bwMode="auto">
            <a:xfrm>
              <a:off x="3088168" y="3784797"/>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6" name="Rectangle 279"/>
            <p:cNvSpPr>
              <a:spLocks noChangeArrowheads="1"/>
            </p:cNvSpPr>
            <p:nvPr/>
          </p:nvSpPr>
          <p:spPr bwMode="auto">
            <a:xfrm>
              <a:off x="3185653" y="3784797"/>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7" name="Rectangle 280"/>
            <p:cNvSpPr>
              <a:spLocks noChangeArrowheads="1"/>
            </p:cNvSpPr>
            <p:nvPr/>
          </p:nvSpPr>
          <p:spPr bwMode="auto">
            <a:xfrm>
              <a:off x="2507634" y="3784797"/>
              <a:ext cx="96689"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8" name="Rectangle 281"/>
            <p:cNvSpPr>
              <a:spLocks noChangeArrowheads="1"/>
            </p:cNvSpPr>
            <p:nvPr/>
          </p:nvSpPr>
          <p:spPr bwMode="auto">
            <a:xfrm>
              <a:off x="2604324"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39" name="Rectangle 282"/>
            <p:cNvSpPr>
              <a:spLocks noChangeArrowheads="1"/>
            </p:cNvSpPr>
            <p:nvPr/>
          </p:nvSpPr>
          <p:spPr bwMode="auto">
            <a:xfrm>
              <a:off x="3088168" y="3883403"/>
              <a:ext cx="97485"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40" name="Rectangle 283"/>
            <p:cNvSpPr>
              <a:spLocks noChangeArrowheads="1"/>
            </p:cNvSpPr>
            <p:nvPr/>
          </p:nvSpPr>
          <p:spPr bwMode="auto">
            <a:xfrm>
              <a:off x="3185653" y="3883403"/>
              <a:ext cx="97485"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41" name="Rectangle 284"/>
            <p:cNvSpPr>
              <a:spLocks noChangeArrowheads="1"/>
            </p:cNvSpPr>
            <p:nvPr/>
          </p:nvSpPr>
          <p:spPr bwMode="auto">
            <a:xfrm>
              <a:off x="2507634" y="3883403"/>
              <a:ext cx="96689"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2" name="Rectangle 285"/>
            <p:cNvSpPr>
              <a:spLocks noChangeArrowheads="1"/>
            </p:cNvSpPr>
            <p:nvPr/>
          </p:nvSpPr>
          <p:spPr bwMode="auto">
            <a:xfrm>
              <a:off x="2604324"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3" name="Rectangle 286"/>
            <p:cNvSpPr>
              <a:spLocks noChangeArrowheads="1"/>
            </p:cNvSpPr>
            <p:nvPr/>
          </p:nvSpPr>
          <p:spPr bwMode="auto">
            <a:xfrm>
              <a:off x="3088168" y="398639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4" name="Rectangle 287"/>
            <p:cNvSpPr>
              <a:spLocks noChangeArrowheads="1"/>
            </p:cNvSpPr>
            <p:nvPr/>
          </p:nvSpPr>
          <p:spPr bwMode="auto">
            <a:xfrm>
              <a:off x="3185653" y="3986394"/>
              <a:ext cx="97485"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45" name="Rectangle 288"/>
            <p:cNvSpPr>
              <a:spLocks noChangeArrowheads="1"/>
            </p:cNvSpPr>
            <p:nvPr/>
          </p:nvSpPr>
          <p:spPr bwMode="auto">
            <a:xfrm>
              <a:off x="2507634" y="3986394"/>
              <a:ext cx="96689"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6" name="Rectangle 289"/>
            <p:cNvSpPr>
              <a:spLocks noChangeArrowheads="1"/>
            </p:cNvSpPr>
            <p:nvPr/>
          </p:nvSpPr>
          <p:spPr bwMode="auto">
            <a:xfrm>
              <a:off x="2604324"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7" name="Rectangle 290"/>
            <p:cNvSpPr>
              <a:spLocks noChangeArrowheads="1"/>
            </p:cNvSpPr>
            <p:nvPr/>
          </p:nvSpPr>
          <p:spPr bwMode="auto">
            <a:xfrm>
              <a:off x="3088168" y="4089778"/>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48" name="Rectangle 291"/>
            <p:cNvSpPr>
              <a:spLocks noChangeArrowheads="1"/>
            </p:cNvSpPr>
            <p:nvPr/>
          </p:nvSpPr>
          <p:spPr bwMode="auto">
            <a:xfrm>
              <a:off x="3185653" y="4089778"/>
              <a:ext cx="97485" cy="104170"/>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49" name="Rectangle 292"/>
            <p:cNvSpPr>
              <a:spLocks noChangeArrowheads="1"/>
            </p:cNvSpPr>
            <p:nvPr/>
          </p:nvSpPr>
          <p:spPr bwMode="auto">
            <a:xfrm>
              <a:off x="2507634" y="4089778"/>
              <a:ext cx="96689"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0" name="Rectangle 293"/>
            <p:cNvSpPr>
              <a:spLocks noChangeArrowheads="1"/>
            </p:cNvSpPr>
            <p:nvPr/>
          </p:nvSpPr>
          <p:spPr bwMode="auto">
            <a:xfrm>
              <a:off x="2604324"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1" name="Rectangle 294"/>
            <p:cNvSpPr>
              <a:spLocks noChangeArrowheads="1"/>
            </p:cNvSpPr>
            <p:nvPr/>
          </p:nvSpPr>
          <p:spPr bwMode="auto">
            <a:xfrm>
              <a:off x="3088168" y="4193949"/>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2" name="Rectangle 295"/>
            <p:cNvSpPr>
              <a:spLocks noChangeArrowheads="1"/>
            </p:cNvSpPr>
            <p:nvPr/>
          </p:nvSpPr>
          <p:spPr bwMode="auto">
            <a:xfrm>
              <a:off x="3185653" y="4193949"/>
              <a:ext cx="97485"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53" name="Rectangle 296"/>
            <p:cNvSpPr>
              <a:spLocks noChangeArrowheads="1"/>
            </p:cNvSpPr>
            <p:nvPr/>
          </p:nvSpPr>
          <p:spPr bwMode="auto">
            <a:xfrm>
              <a:off x="2507634" y="4193949"/>
              <a:ext cx="96689"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4" name="Rectangle 297"/>
            <p:cNvSpPr>
              <a:spLocks noChangeArrowheads="1"/>
            </p:cNvSpPr>
            <p:nvPr/>
          </p:nvSpPr>
          <p:spPr bwMode="auto">
            <a:xfrm>
              <a:off x="2604324"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5" name="Rectangle 298"/>
            <p:cNvSpPr>
              <a:spLocks noChangeArrowheads="1"/>
            </p:cNvSpPr>
            <p:nvPr/>
          </p:nvSpPr>
          <p:spPr bwMode="auto">
            <a:xfrm>
              <a:off x="2701411" y="4193949"/>
              <a:ext cx="96291"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6" name="Rectangle 299"/>
            <p:cNvSpPr>
              <a:spLocks noChangeArrowheads="1"/>
            </p:cNvSpPr>
            <p:nvPr/>
          </p:nvSpPr>
          <p:spPr bwMode="auto">
            <a:xfrm>
              <a:off x="2797702" y="4193949"/>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57" name="Rectangle 300"/>
            <p:cNvSpPr>
              <a:spLocks noChangeArrowheads="1"/>
            </p:cNvSpPr>
            <p:nvPr/>
          </p:nvSpPr>
          <p:spPr bwMode="auto">
            <a:xfrm>
              <a:off x="2507634" y="4297333"/>
              <a:ext cx="96689" cy="102991"/>
            </a:xfrm>
            <a:prstGeom prst="rect">
              <a:avLst/>
            </a:prstGeom>
            <a:solidFill>
              <a:srgbClr val="FFFFFF"/>
            </a:solidFill>
            <a:ln w="3175">
              <a:solidFill>
                <a:srgbClr val="000000"/>
              </a:solidFill>
              <a:miter lim="800000"/>
              <a:headEnd/>
              <a:tailEnd/>
            </a:ln>
          </p:spPr>
          <p:txBody>
            <a:bodyPr lIns="85039" tIns="42520" rIns="85039" bIns="42520" anchor="ctr"/>
            <a:lstStyle/>
            <a:p>
              <a:pPr algn="ctr"/>
              <a:endParaRPr lang="th-TH" sz="5400"/>
            </a:p>
          </p:txBody>
        </p:sp>
        <p:sp>
          <p:nvSpPr>
            <p:cNvPr id="158" name="Rectangle 301"/>
            <p:cNvSpPr>
              <a:spLocks noChangeArrowheads="1"/>
            </p:cNvSpPr>
            <p:nvPr/>
          </p:nvSpPr>
          <p:spPr bwMode="auto">
            <a:xfrm>
              <a:off x="2604324" y="4297333"/>
              <a:ext cx="97087" cy="102991"/>
            </a:xfrm>
            <a:prstGeom prst="rect">
              <a:avLst/>
            </a:prstGeom>
            <a:solidFill>
              <a:srgbClr val="7F7F7F"/>
            </a:solidFill>
            <a:ln w="3175">
              <a:solidFill>
                <a:srgbClr val="000000"/>
              </a:solidFill>
              <a:miter lim="800000"/>
              <a:headEnd/>
              <a:tailEnd/>
            </a:ln>
          </p:spPr>
          <p:txBody>
            <a:bodyPr lIns="85039" tIns="42520" rIns="85039" bIns="42520" anchor="ctr"/>
            <a:lstStyle/>
            <a:p>
              <a:pPr algn="ctr"/>
              <a:endParaRPr lang="th-TH" sz="5400"/>
            </a:p>
          </p:txBody>
        </p:sp>
        <p:sp>
          <p:nvSpPr>
            <p:cNvPr id="159" name="Rectangle 302"/>
            <p:cNvSpPr>
              <a:spLocks noChangeArrowheads="1"/>
            </p:cNvSpPr>
            <p:nvPr/>
          </p:nvSpPr>
          <p:spPr bwMode="auto">
            <a:xfrm>
              <a:off x="2701411" y="4297333"/>
              <a:ext cx="96291" cy="102991"/>
            </a:xfrm>
            <a:prstGeom prst="rect">
              <a:avLst/>
            </a:prstGeom>
            <a:solidFill>
              <a:srgbClr val="7F7F7F"/>
            </a:solidFill>
            <a:ln w="3175">
              <a:solidFill>
                <a:srgbClr val="000000"/>
              </a:solidFill>
              <a:miter lim="800000"/>
              <a:headEnd/>
              <a:tailEnd/>
            </a:ln>
          </p:spPr>
          <p:txBody>
            <a:bodyPr lIns="85039" tIns="42520" rIns="85039" bIns="42520" anchor="ctr"/>
            <a:lstStyle/>
            <a:p>
              <a:pPr algn="ctr"/>
              <a:endParaRPr lang="th-TH" sz="5400"/>
            </a:p>
          </p:txBody>
        </p:sp>
        <p:sp>
          <p:nvSpPr>
            <p:cNvPr id="160" name="Rectangle 303"/>
            <p:cNvSpPr>
              <a:spLocks noChangeArrowheads="1"/>
            </p:cNvSpPr>
            <p:nvPr/>
          </p:nvSpPr>
          <p:spPr bwMode="auto">
            <a:xfrm>
              <a:off x="2797702" y="4297333"/>
              <a:ext cx="97883"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1" name="Rectangle 304"/>
            <p:cNvSpPr>
              <a:spLocks noChangeArrowheads="1"/>
            </p:cNvSpPr>
            <p:nvPr/>
          </p:nvSpPr>
          <p:spPr bwMode="auto">
            <a:xfrm>
              <a:off x="2507634" y="4400324"/>
              <a:ext cx="96689" cy="102598"/>
            </a:xfrm>
            <a:prstGeom prst="rect">
              <a:avLst/>
            </a:prstGeom>
            <a:solidFill>
              <a:srgbClr val="FFFFFF"/>
            </a:solidFill>
            <a:ln w="3175">
              <a:solidFill>
                <a:srgbClr val="000000"/>
              </a:solidFill>
              <a:miter lim="800000"/>
              <a:headEnd/>
              <a:tailEnd/>
            </a:ln>
          </p:spPr>
          <p:txBody>
            <a:bodyPr lIns="85039" tIns="42520" rIns="85039" bIns="42520" anchor="ctr"/>
            <a:lstStyle/>
            <a:p>
              <a:pPr algn="ctr"/>
              <a:endParaRPr lang="th-TH" sz="5400"/>
            </a:p>
          </p:txBody>
        </p:sp>
        <p:sp>
          <p:nvSpPr>
            <p:cNvPr id="162" name="Rectangle 305"/>
            <p:cNvSpPr>
              <a:spLocks noChangeArrowheads="1"/>
            </p:cNvSpPr>
            <p:nvPr/>
          </p:nvSpPr>
          <p:spPr bwMode="auto">
            <a:xfrm>
              <a:off x="2604324" y="4400324"/>
              <a:ext cx="97087" cy="102598"/>
            </a:xfrm>
            <a:prstGeom prst="rect">
              <a:avLst/>
            </a:prstGeom>
            <a:solidFill>
              <a:srgbClr val="7F7F7F"/>
            </a:solidFill>
            <a:ln w="3175">
              <a:solidFill>
                <a:srgbClr val="000000"/>
              </a:solidFill>
              <a:miter lim="800000"/>
              <a:headEnd/>
              <a:tailEnd/>
            </a:ln>
          </p:spPr>
          <p:txBody>
            <a:bodyPr lIns="85039" tIns="42520" rIns="85039" bIns="42520" anchor="ctr"/>
            <a:lstStyle/>
            <a:p>
              <a:pPr algn="ctr"/>
              <a:endParaRPr lang="th-TH" sz="5400"/>
            </a:p>
          </p:txBody>
        </p:sp>
        <p:sp>
          <p:nvSpPr>
            <p:cNvPr id="163" name="Rectangle 306"/>
            <p:cNvSpPr>
              <a:spLocks noChangeArrowheads="1"/>
            </p:cNvSpPr>
            <p:nvPr/>
          </p:nvSpPr>
          <p:spPr bwMode="auto">
            <a:xfrm>
              <a:off x="2701411" y="4400324"/>
              <a:ext cx="96291"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4" name="Rectangle 307"/>
            <p:cNvSpPr>
              <a:spLocks noChangeArrowheads="1"/>
            </p:cNvSpPr>
            <p:nvPr/>
          </p:nvSpPr>
          <p:spPr bwMode="auto">
            <a:xfrm>
              <a:off x="2797702" y="440032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5" name="Rectangle 308"/>
            <p:cNvSpPr>
              <a:spLocks noChangeArrowheads="1"/>
            </p:cNvSpPr>
            <p:nvPr/>
          </p:nvSpPr>
          <p:spPr bwMode="auto">
            <a:xfrm>
              <a:off x="3283138" y="3784797"/>
              <a:ext cx="95894"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6" name="Rectangle 312"/>
            <p:cNvSpPr>
              <a:spLocks noChangeArrowheads="1"/>
            </p:cNvSpPr>
            <p:nvPr/>
          </p:nvSpPr>
          <p:spPr bwMode="auto">
            <a:xfrm>
              <a:off x="3283138" y="3883403"/>
              <a:ext cx="95894" cy="102991"/>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67" name="Rectangle 316"/>
            <p:cNvSpPr>
              <a:spLocks noChangeArrowheads="1"/>
            </p:cNvSpPr>
            <p:nvPr/>
          </p:nvSpPr>
          <p:spPr bwMode="auto">
            <a:xfrm>
              <a:off x="3283138" y="398639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8" name="Rectangle 320"/>
            <p:cNvSpPr>
              <a:spLocks noChangeArrowheads="1"/>
            </p:cNvSpPr>
            <p:nvPr/>
          </p:nvSpPr>
          <p:spPr bwMode="auto">
            <a:xfrm>
              <a:off x="3283138" y="4089778"/>
              <a:ext cx="95894"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69" name="Rectangle 324"/>
            <p:cNvSpPr>
              <a:spLocks noChangeArrowheads="1"/>
            </p:cNvSpPr>
            <p:nvPr/>
          </p:nvSpPr>
          <p:spPr bwMode="auto">
            <a:xfrm>
              <a:off x="3283138" y="4193949"/>
              <a:ext cx="95894"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70" name="Rectangle 328"/>
            <p:cNvSpPr>
              <a:spLocks noChangeArrowheads="1"/>
            </p:cNvSpPr>
            <p:nvPr/>
          </p:nvSpPr>
          <p:spPr bwMode="auto">
            <a:xfrm>
              <a:off x="2895585" y="4193949"/>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1" name="Rectangle 356"/>
            <p:cNvSpPr>
              <a:spLocks noChangeArrowheads="1"/>
            </p:cNvSpPr>
            <p:nvPr/>
          </p:nvSpPr>
          <p:spPr bwMode="auto">
            <a:xfrm>
              <a:off x="2507634" y="4503708"/>
              <a:ext cx="96689" cy="104956"/>
            </a:xfrm>
            <a:prstGeom prst="rect">
              <a:avLst/>
            </a:prstGeom>
            <a:solidFill>
              <a:srgbClr val="FFFFFF"/>
            </a:solidFill>
            <a:ln w="3175">
              <a:solidFill>
                <a:srgbClr val="000000"/>
              </a:solidFill>
              <a:miter lim="800000"/>
              <a:headEnd/>
              <a:tailEnd/>
            </a:ln>
          </p:spPr>
          <p:txBody>
            <a:bodyPr lIns="85039" tIns="42520" rIns="85039" bIns="42520" anchor="ctr"/>
            <a:lstStyle/>
            <a:p>
              <a:pPr algn="ctr"/>
              <a:endParaRPr lang="th-TH" sz="5400"/>
            </a:p>
          </p:txBody>
        </p:sp>
        <p:sp>
          <p:nvSpPr>
            <p:cNvPr id="172" name="Rectangle 357"/>
            <p:cNvSpPr>
              <a:spLocks noChangeArrowheads="1"/>
            </p:cNvSpPr>
            <p:nvPr/>
          </p:nvSpPr>
          <p:spPr bwMode="auto">
            <a:xfrm>
              <a:off x="2604324" y="4503708"/>
              <a:ext cx="97087" cy="104956"/>
            </a:xfrm>
            <a:prstGeom prst="rect">
              <a:avLst/>
            </a:prstGeom>
            <a:solidFill>
              <a:srgbClr val="7F7F7F"/>
            </a:solidFill>
            <a:ln w="3175">
              <a:solidFill>
                <a:srgbClr val="000000"/>
              </a:solidFill>
              <a:miter lim="800000"/>
              <a:headEnd/>
              <a:tailEnd/>
            </a:ln>
          </p:spPr>
          <p:txBody>
            <a:bodyPr lIns="85039" tIns="42520" rIns="85039" bIns="42520" anchor="ctr"/>
            <a:lstStyle/>
            <a:p>
              <a:pPr algn="ctr"/>
              <a:endParaRPr lang="th-TH" sz="5400"/>
            </a:p>
          </p:txBody>
        </p:sp>
        <p:sp>
          <p:nvSpPr>
            <p:cNvPr id="173" name="Rectangle 358"/>
            <p:cNvSpPr>
              <a:spLocks noChangeArrowheads="1"/>
            </p:cNvSpPr>
            <p:nvPr/>
          </p:nvSpPr>
          <p:spPr bwMode="auto">
            <a:xfrm>
              <a:off x="2701411" y="4503708"/>
              <a:ext cx="96291" cy="104956"/>
            </a:xfrm>
            <a:prstGeom prst="rect">
              <a:avLst/>
            </a:prstGeom>
            <a:solidFill>
              <a:srgbClr val="7F7F7F"/>
            </a:solidFill>
            <a:ln w="3175">
              <a:solidFill>
                <a:srgbClr val="000000"/>
              </a:solidFill>
              <a:miter lim="800000"/>
              <a:headEnd/>
              <a:tailEnd/>
            </a:ln>
          </p:spPr>
          <p:txBody>
            <a:bodyPr lIns="85039" tIns="42520" rIns="85039" bIns="42520" anchor="ctr"/>
            <a:lstStyle/>
            <a:p>
              <a:pPr algn="ctr"/>
              <a:endParaRPr lang="th-TH" sz="5400"/>
            </a:p>
          </p:txBody>
        </p:sp>
        <p:sp>
          <p:nvSpPr>
            <p:cNvPr id="174" name="Rectangle 359"/>
            <p:cNvSpPr>
              <a:spLocks noChangeArrowheads="1"/>
            </p:cNvSpPr>
            <p:nvPr/>
          </p:nvSpPr>
          <p:spPr bwMode="auto">
            <a:xfrm>
              <a:off x="2797702" y="4503708"/>
              <a:ext cx="97883"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5" name="Rectangle 360"/>
            <p:cNvSpPr>
              <a:spLocks noChangeArrowheads="1"/>
            </p:cNvSpPr>
            <p:nvPr/>
          </p:nvSpPr>
          <p:spPr bwMode="auto">
            <a:xfrm>
              <a:off x="2507634" y="4608664"/>
              <a:ext cx="96689"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6" name="Rectangle 361"/>
            <p:cNvSpPr>
              <a:spLocks noChangeArrowheads="1"/>
            </p:cNvSpPr>
            <p:nvPr/>
          </p:nvSpPr>
          <p:spPr bwMode="auto">
            <a:xfrm>
              <a:off x="2604324"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7" name="Rectangle 362"/>
            <p:cNvSpPr>
              <a:spLocks noChangeArrowheads="1"/>
            </p:cNvSpPr>
            <p:nvPr/>
          </p:nvSpPr>
          <p:spPr bwMode="auto">
            <a:xfrm>
              <a:off x="2701411" y="4608664"/>
              <a:ext cx="96291"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8" name="Rectangle 363"/>
            <p:cNvSpPr>
              <a:spLocks noChangeArrowheads="1"/>
            </p:cNvSpPr>
            <p:nvPr/>
          </p:nvSpPr>
          <p:spPr bwMode="auto">
            <a:xfrm>
              <a:off x="2797702" y="460866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79" name="Rectangle 408"/>
            <p:cNvSpPr>
              <a:spLocks noChangeArrowheads="1"/>
            </p:cNvSpPr>
            <p:nvPr/>
          </p:nvSpPr>
          <p:spPr bwMode="auto">
            <a:xfrm>
              <a:off x="2895585" y="4297333"/>
              <a:ext cx="95098"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0" name="Rectangle 409"/>
            <p:cNvSpPr>
              <a:spLocks noChangeArrowheads="1"/>
            </p:cNvSpPr>
            <p:nvPr/>
          </p:nvSpPr>
          <p:spPr bwMode="auto">
            <a:xfrm>
              <a:off x="2990683" y="429733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1" name="Rectangle 410"/>
            <p:cNvSpPr>
              <a:spLocks noChangeArrowheads="1"/>
            </p:cNvSpPr>
            <p:nvPr/>
          </p:nvSpPr>
          <p:spPr bwMode="auto">
            <a:xfrm>
              <a:off x="3088168" y="429733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2" name="Rectangle 411"/>
            <p:cNvSpPr>
              <a:spLocks noChangeArrowheads="1"/>
            </p:cNvSpPr>
            <p:nvPr/>
          </p:nvSpPr>
          <p:spPr bwMode="auto">
            <a:xfrm>
              <a:off x="2895585" y="440032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3" name="Rectangle 412"/>
            <p:cNvSpPr>
              <a:spLocks noChangeArrowheads="1"/>
            </p:cNvSpPr>
            <p:nvPr/>
          </p:nvSpPr>
          <p:spPr bwMode="auto">
            <a:xfrm>
              <a:off x="2990683" y="4400324"/>
              <a:ext cx="97485"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84" name="Rectangle 413"/>
            <p:cNvSpPr>
              <a:spLocks noChangeArrowheads="1"/>
            </p:cNvSpPr>
            <p:nvPr/>
          </p:nvSpPr>
          <p:spPr bwMode="auto">
            <a:xfrm>
              <a:off x="3088168" y="4400324"/>
              <a:ext cx="97485" cy="102598"/>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85" name="Rectangle 414"/>
            <p:cNvSpPr>
              <a:spLocks noChangeArrowheads="1"/>
            </p:cNvSpPr>
            <p:nvPr/>
          </p:nvSpPr>
          <p:spPr bwMode="auto">
            <a:xfrm>
              <a:off x="3185653" y="429733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6" name="Rectangle 415"/>
            <p:cNvSpPr>
              <a:spLocks noChangeArrowheads="1"/>
            </p:cNvSpPr>
            <p:nvPr/>
          </p:nvSpPr>
          <p:spPr bwMode="auto">
            <a:xfrm>
              <a:off x="3185653" y="440032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7" name="Rectangle 416"/>
            <p:cNvSpPr>
              <a:spLocks noChangeArrowheads="1"/>
            </p:cNvSpPr>
            <p:nvPr/>
          </p:nvSpPr>
          <p:spPr bwMode="auto">
            <a:xfrm>
              <a:off x="2895585" y="4503708"/>
              <a:ext cx="95098"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88" name="Rectangle 417"/>
            <p:cNvSpPr>
              <a:spLocks noChangeArrowheads="1"/>
            </p:cNvSpPr>
            <p:nvPr/>
          </p:nvSpPr>
          <p:spPr bwMode="auto">
            <a:xfrm>
              <a:off x="2990683" y="4503708"/>
              <a:ext cx="97485" cy="104956"/>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5400"/>
            </a:p>
          </p:txBody>
        </p:sp>
        <p:sp>
          <p:nvSpPr>
            <p:cNvPr id="189" name="Rectangle 418"/>
            <p:cNvSpPr>
              <a:spLocks noChangeArrowheads="1"/>
            </p:cNvSpPr>
            <p:nvPr/>
          </p:nvSpPr>
          <p:spPr bwMode="auto">
            <a:xfrm>
              <a:off x="3088168" y="4503708"/>
              <a:ext cx="97485"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0" name="Rectangle 419"/>
            <p:cNvSpPr>
              <a:spLocks noChangeArrowheads="1"/>
            </p:cNvSpPr>
            <p:nvPr/>
          </p:nvSpPr>
          <p:spPr bwMode="auto">
            <a:xfrm>
              <a:off x="2895585" y="460866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1" name="Rectangle 420"/>
            <p:cNvSpPr>
              <a:spLocks noChangeArrowheads="1"/>
            </p:cNvSpPr>
            <p:nvPr/>
          </p:nvSpPr>
          <p:spPr bwMode="auto">
            <a:xfrm>
              <a:off x="2990683" y="460866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2" name="Rectangle 421"/>
            <p:cNvSpPr>
              <a:spLocks noChangeArrowheads="1"/>
            </p:cNvSpPr>
            <p:nvPr/>
          </p:nvSpPr>
          <p:spPr bwMode="auto">
            <a:xfrm>
              <a:off x="3088168" y="460866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3" name="Rectangle 422"/>
            <p:cNvSpPr>
              <a:spLocks noChangeArrowheads="1"/>
            </p:cNvSpPr>
            <p:nvPr/>
          </p:nvSpPr>
          <p:spPr bwMode="auto">
            <a:xfrm>
              <a:off x="3185653" y="4503708"/>
              <a:ext cx="97485"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4" name="Rectangle 423"/>
            <p:cNvSpPr>
              <a:spLocks noChangeArrowheads="1"/>
            </p:cNvSpPr>
            <p:nvPr/>
          </p:nvSpPr>
          <p:spPr bwMode="auto">
            <a:xfrm>
              <a:off x="3185653" y="460866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5" name="Rectangle 424"/>
            <p:cNvSpPr>
              <a:spLocks noChangeArrowheads="1"/>
            </p:cNvSpPr>
            <p:nvPr/>
          </p:nvSpPr>
          <p:spPr bwMode="auto">
            <a:xfrm>
              <a:off x="3283138" y="4297333"/>
              <a:ext cx="95894"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6" name="Rectangle 425"/>
            <p:cNvSpPr>
              <a:spLocks noChangeArrowheads="1"/>
            </p:cNvSpPr>
            <p:nvPr/>
          </p:nvSpPr>
          <p:spPr bwMode="auto">
            <a:xfrm>
              <a:off x="3379032" y="429733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7" name="Rectangle 428"/>
            <p:cNvSpPr>
              <a:spLocks noChangeArrowheads="1"/>
            </p:cNvSpPr>
            <p:nvPr/>
          </p:nvSpPr>
          <p:spPr bwMode="auto">
            <a:xfrm>
              <a:off x="3283138" y="440032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8" name="Rectangle 429"/>
            <p:cNvSpPr>
              <a:spLocks noChangeArrowheads="1"/>
            </p:cNvSpPr>
            <p:nvPr/>
          </p:nvSpPr>
          <p:spPr bwMode="auto">
            <a:xfrm>
              <a:off x="3379032" y="440032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199" name="Rectangle 432"/>
            <p:cNvSpPr>
              <a:spLocks noChangeArrowheads="1"/>
            </p:cNvSpPr>
            <p:nvPr/>
          </p:nvSpPr>
          <p:spPr bwMode="auto">
            <a:xfrm>
              <a:off x="3283138" y="4503708"/>
              <a:ext cx="95894"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0" name="Rectangle 433"/>
            <p:cNvSpPr>
              <a:spLocks noChangeArrowheads="1"/>
            </p:cNvSpPr>
            <p:nvPr/>
          </p:nvSpPr>
          <p:spPr bwMode="auto">
            <a:xfrm>
              <a:off x="3379032" y="4503708"/>
              <a:ext cx="97087" cy="104956"/>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1" name="Rectangle 436"/>
            <p:cNvSpPr>
              <a:spLocks noChangeArrowheads="1"/>
            </p:cNvSpPr>
            <p:nvPr/>
          </p:nvSpPr>
          <p:spPr bwMode="auto">
            <a:xfrm>
              <a:off x="3283138" y="4608664"/>
              <a:ext cx="95894"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2" name="Rectangle 437"/>
            <p:cNvSpPr>
              <a:spLocks noChangeArrowheads="1"/>
            </p:cNvSpPr>
            <p:nvPr/>
          </p:nvSpPr>
          <p:spPr bwMode="auto">
            <a:xfrm>
              <a:off x="3379032" y="460866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3" name="Rectangle 442"/>
            <p:cNvSpPr>
              <a:spLocks noChangeArrowheads="1"/>
            </p:cNvSpPr>
            <p:nvPr/>
          </p:nvSpPr>
          <p:spPr bwMode="auto">
            <a:xfrm>
              <a:off x="2701411" y="3784797"/>
              <a:ext cx="96291"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4" name="Rectangle 443"/>
            <p:cNvSpPr>
              <a:spLocks noChangeArrowheads="1"/>
            </p:cNvSpPr>
            <p:nvPr/>
          </p:nvSpPr>
          <p:spPr bwMode="auto">
            <a:xfrm>
              <a:off x="2797702" y="3784797"/>
              <a:ext cx="97883"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5" name="Rectangle 444"/>
            <p:cNvSpPr>
              <a:spLocks noChangeArrowheads="1"/>
            </p:cNvSpPr>
            <p:nvPr/>
          </p:nvSpPr>
          <p:spPr bwMode="auto">
            <a:xfrm>
              <a:off x="2701411" y="3883403"/>
              <a:ext cx="96291"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6" name="Rectangle 445"/>
            <p:cNvSpPr>
              <a:spLocks noChangeArrowheads="1"/>
            </p:cNvSpPr>
            <p:nvPr/>
          </p:nvSpPr>
          <p:spPr bwMode="auto">
            <a:xfrm>
              <a:off x="2797702" y="3883403"/>
              <a:ext cx="97883"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7" name="Rectangle 446"/>
            <p:cNvSpPr>
              <a:spLocks noChangeArrowheads="1"/>
            </p:cNvSpPr>
            <p:nvPr/>
          </p:nvSpPr>
          <p:spPr bwMode="auto">
            <a:xfrm>
              <a:off x="2701411" y="3986394"/>
              <a:ext cx="96291"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8" name="Rectangle 447"/>
            <p:cNvSpPr>
              <a:spLocks noChangeArrowheads="1"/>
            </p:cNvSpPr>
            <p:nvPr/>
          </p:nvSpPr>
          <p:spPr bwMode="auto">
            <a:xfrm>
              <a:off x="2797702" y="3986394"/>
              <a:ext cx="97883"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09" name="Rectangle 448"/>
            <p:cNvSpPr>
              <a:spLocks noChangeArrowheads="1"/>
            </p:cNvSpPr>
            <p:nvPr/>
          </p:nvSpPr>
          <p:spPr bwMode="auto">
            <a:xfrm>
              <a:off x="2701411" y="4089778"/>
              <a:ext cx="96291"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0" name="Rectangle 449"/>
            <p:cNvSpPr>
              <a:spLocks noChangeArrowheads="1"/>
            </p:cNvSpPr>
            <p:nvPr/>
          </p:nvSpPr>
          <p:spPr bwMode="auto">
            <a:xfrm>
              <a:off x="2797702" y="4089778"/>
              <a:ext cx="97883"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1" name="Rectangle 452"/>
            <p:cNvSpPr>
              <a:spLocks noChangeArrowheads="1"/>
            </p:cNvSpPr>
            <p:nvPr/>
          </p:nvSpPr>
          <p:spPr bwMode="auto">
            <a:xfrm>
              <a:off x="2895585" y="3784797"/>
              <a:ext cx="95098"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2" name="Rectangle 453"/>
            <p:cNvSpPr>
              <a:spLocks noChangeArrowheads="1"/>
            </p:cNvSpPr>
            <p:nvPr/>
          </p:nvSpPr>
          <p:spPr bwMode="auto">
            <a:xfrm>
              <a:off x="2990683" y="3784797"/>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3" name="Rectangle 454"/>
            <p:cNvSpPr>
              <a:spLocks noChangeArrowheads="1"/>
            </p:cNvSpPr>
            <p:nvPr/>
          </p:nvSpPr>
          <p:spPr bwMode="auto">
            <a:xfrm>
              <a:off x="2895585" y="3883403"/>
              <a:ext cx="95098"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4" name="Rectangle 455"/>
            <p:cNvSpPr>
              <a:spLocks noChangeArrowheads="1"/>
            </p:cNvSpPr>
            <p:nvPr/>
          </p:nvSpPr>
          <p:spPr bwMode="auto">
            <a:xfrm>
              <a:off x="2990683" y="3883403"/>
              <a:ext cx="97485"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5" name="Rectangle 456"/>
            <p:cNvSpPr>
              <a:spLocks noChangeArrowheads="1"/>
            </p:cNvSpPr>
            <p:nvPr/>
          </p:nvSpPr>
          <p:spPr bwMode="auto">
            <a:xfrm>
              <a:off x="2895585" y="3986394"/>
              <a:ext cx="95098"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6" name="Rectangle 457"/>
            <p:cNvSpPr>
              <a:spLocks noChangeArrowheads="1"/>
            </p:cNvSpPr>
            <p:nvPr/>
          </p:nvSpPr>
          <p:spPr bwMode="auto">
            <a:xfrm>
              <a:off x="2990683" y="3986394"/>
              <a:ext cx="97485"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7" name="Rectangle 458"/>
            <p:cNvSpPr>
              <a:spLocks noChangeArrowheads="1"/>
            </p:cNvSpPr>
            <p:nvPr/>
          </p:nvSpPr>
          <p:spPr bwMode="auto">
            <a:xfrm>
              <a:off x="2895585" y="4089778"/>
              <a:ext cx="95098"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8" name="Rectangle 459"/>
            <p:cNvSpPr>
              <a:spLocks noChangeArrowheads="1"/>
            </p:cNvSpPr>
            <p:nvPr/>
          </p:nvSpPr>
          <p:spPr bwMode="auto">
            <a:xfrm>
              <a:off x="2990683" y="4089778"/>
              <a:ext cx="97485"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19" name="Rectangle 460"/>
            <p:cNvSpPr>
              <a:spLocks noChangeArrowheads="1"/>
            </p:cNvSpPr>
            <p:nvPr/>
          </p:nvSpPr>
          <p:spPr bwMode="auto">
            <a:xfrm>
              <a:off x="3379032" y="3784797"/>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0" name="Rectangle 462"/>
            <p:cNvSpPr>
              <a:spLocks noChangeArrowheads="1"/>
            </p:cNvSpPr>
            <p:nvPr/>
          </p:nvSpPr>
          <p:spPr bwMode="auto">
            <a:xfrm>
              <a:off x="3379032" y="3883403"/>
              <a:ext cx="97087" cy="102991"/>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1" name="Rectangle 464"/>
            <p:cNvSpPr>
              <a:spLocks noChangeArrowheads="1"/>
            </p:cNvSpPr>
            <p:nvPr/>
          </p:nvSpPr>
          <p:spPr bwMode="auto">
            <a:xfrm>
              <a:off x="3379032" y="3986394"/>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2" name="Rectangle 466"/>
            <p:cNvSpPr>
              <a:spLocks noChangeArrowheads="1"/>
            </p:cNvSpPr>
            <p:nvPr/>
          </p:nvSpPr>
          <p:spPr bwMode="auto">
            <a:xfrm>
              <a:off x="3379032" y="4089778"/>
              <a:ext cx="97087" cy="104170"/>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3" name="Rectangle 468"/>
            <p:cNvSpPr>
              <a:spLocks noChangeArrowheads="1"/>
            </p:cNvSpPr>
            <p:nvPr/>
          </p:nvSpPr>
          <p:spPr bwMode="auto">
            <a:xfrm>
              <a:off x="3379032" y="4193949"/>
              <a:ext cx="97087" cy="102598"/>
            </a:xfrm>
            <a:prstGeom prst="rect">
              <a:avLst/>
            </a:prstGeom>
            <a:noFill/>
            <a:ln w="3175">
              <a:solidFill>
                <a:srgbClr val="000000"/>
              </a:solidFill>
              <a:miter lim="800000"/>
              <a:headEnd/>
              <a:tailEnd/>
            </a:ln>
          </p:spPr>
          <p:txBody>
            <a:bodyPr lIns="85039" tIns="42520" rIns="85039" bIns="42520" anchor="ctr"/>
            <a:lstStyle/>
            <a:p>
              <a:pPr algn="ctr"/>
              <a:endParaRPr lang="th-TH" sz="5400"/>
            </a:p>
          </p:txBody>
        </p:sp>
        <p:sp>
          <p:nvSpPr>
            <p:cNvPr id="224" name="Rectangle 475"/>
            <p:cNvSpPr>
              <a:spLocks noChangeArrowheads="1"/>
            </p:cNvSpPr>
            <p:nvPr/>
          </p:nvSpPr>
          <p:spPr bwMode="auto">
            <a:xfrm rot="5400000">
              <a:off x="3661380" y="4372527"/>
              <a:ext cx="101346" cy="106597"/>
            </a:xfrm>
            <a:prstGeom prst="rect">
              <a:avLst/>
            </a:prstGeom>
            <a:solidFill>
              <a:srgbClr val="808080"/>
            </a:solidFill>
            <a:ln w="3175">
              <a:solidFill>
                <a:srgbClr val="000000"/>
              </a:solidFill>
              <a:miter lim="800000"/>
              <a:headEnd/>
              <a:tailEnd/>
            </a:ln>
          </p:spPr>
          <p:txBody>
            <a:bodyPr lIns="85039" tIns="42520" rIns="85039" bIns="42520" anchor="ctr"/>
            <a:lstStyle/>
            <a:p>
              <a:pPr algn="ctr"/>
              <a:endParaRPr lang="th-TH" sz="4400"/>
            </a:p>
          </p:txBody>
        </p:sp>
        <p:sp>
          <p:nvSpPr>
            <p:cNvPr id="225" name="Rectangle 476"/>
            <p:cNvSpPr>
              <a:spLocks noChangeArrowheads="1"/>
            </p:cNvSpPr>
            <p:nvPr/>
          </p:nvSpPr>
          <p:spPr bwMode="auto">
            <a:xfrm rot="5400000">
              <a:off x="3661166" y="4493787"/>
              <a:ext cx="102170" cy="106597"/>
            </a:xfrm>
            <a:prstGeom prst="rect">
              <a:avLst/>
            </a:prstGeom>
            <a:noFill/>
            <a:ln w="3175">
              <a:solidFill>
                <a:srgbClr val="000000"/>
              </a:solidFill>
              <a:miter lim="800000"/>
              <a:headEnd/>
              <a:tailEnd/>
            </a:ln>
          </p:spPr>
          <p:txBody>
            <a:bodyPr lIns="85039" tIns="42520" rIns="85039" bIns="42520" anchor="ctr"/>
            <a:lstStyle/>
            <a:p>
              <a:pPr algn="ctr"/>
              <a:endParaRPr lang="th-TH" sz="4400"/>
            </a:p>
          </p:txBody>
        </p:sp>
        <p:sp>
          <p:nvSpPr>
            <p:cNvPr id="226" name="Rectangle 477" descr="Wide upward diagonal"/>
            <p:cNvSpPr>
              <a:spLocks noChangeArrowheads="1"/>
            </p:cNvSpPr>
            <p:nvPr/>
          </p:nvSpPr>
          <p:spPr bwMode="auto">
            <a:xfrm rot="5400000">
              <a:off x="3661440" y="4613940"/>
              <a:ext cx="101622" cy="106597"/>
            </a:xfrm>
            <a:prstGeom prst="rect">
              <a:avLst/>
            </a:prstGeom>
            <a:gradFill rotWithShape="1">
              <a:gsLst>
                <a:gs pos="0">
                  <a:srgbClr val="43849B"/>
                </a:gs>
                <a:gs pos="50000">
                  <a:srgbClr val="63BEDE"/>
                </a:gs>
                <a:gs pos="100000">
                  <a:srgbClr val="78E2FF"/>
                </a:gs>
              </a:gsLst>
              <a:lin ang="5400000" scaled="1"/>
            </a:gradFill>
            <a:ln w="3175">
              <a:solidFill>
                <a:srgbClr val="000000"/>
              </a:solidFill>
              <a:miter lim="800000"/>
              <a:headEnd/>
              <a:tailEnd/>
            </a:ln>
          </p:spPr>
          <p:txBody>
            <a:bodyPr lIns="85039" tIns="42520" rIns="85039" bIns="42520" anchor="ctr"/>
            <a:lstStyle/>
            <a:p>
              <a:pPr algn="ctr"/>
              <a:endParaRPr lang="th-TH" sz="4400"/>
            </a:p>
          </p:txBody>
        </p:sp>
        <p:sp>
          <p:nvSpPr>
            <p:cNvPr id="227" name="Rectangle 481"/>
            <p:cNvSpPr>
              <a:spLocks noChangeArrowheads="1"/>
            </p:cNvSpPr>
            <p:nvPr/>
          </p:nvSpPr>
          <p:spPr bwMode="auto">
            <a:xfrm>
              <a:off x="1417807" y="3759578"/>
              <a:ext cx="330256" cy="456384"/>
            </a:xfrm>
            <a:prstGeom prst="rect">
              <a:avLst/>
            </a:prstGeom>
            <a:noFill/>
            <a:ln w="6350">
              <a:solidFill>
                <a:srgbClr val="FF0000"/>
              </a:solidFill>
              <a:prstDash val="dash"/>
              <a:miter lim="800000"/>
              <a:headEnd/>
              <a:tailEnd/>
            </a:ln>
          </p:spPr>
          <p:txBody>
            <a:bodyPr lIns="85039" tIns="42520" rIns="85039" bIns="42520" anchor="ctr"/>
            <a:lstStyle/>
            <a:p>
              <a:pPr algn="ctr"/>
              <a:endParaRPr lang="th-TH" sz="5400"/>
            </a:p>
          </p:txBody>
        </p:sp>
        <p:sp>
          <p:nvSpPr>
            <p:cNvPr id="228" name="Text Box 482"/>
            <p:cNvSpPr txBox="1">
              <a:spLocks noChangeArrowheads="1"/>
            </p:cNvSpPr>
            <p:nvPr/>
          </p:nvSpPr>
          <p:spPr bwMode="auto">
            <a:xfrm>
              <a:off x="895350" y="4450247"/>
              <a:ext cx="136081" cy="227602"/>
            </a:xfrm>
            <a:prstGeom prst="rect">
              <a:avLst/>
            </a:prstGeom>
            <a:noFill/>
            <a:ln w="9525">
              <a:noFill/>
              <a:miter lim="800000"/>
              <a:headEnd/>
              <a:tailEnd/>
            </a:ln>
          </p:spPr>
          <p:txBody>
            <a:bodyPr lIns="0" tIns="0" rIns="0" bIns="0"/>
            <a:lstStyle/>
            <a:p>
              <a:r>
                <a:rPr lang="en-US" altLang="zh-CN" sz="4400" i="1">
                  <a:solidFill>
                    <a:srgbClr val="000000"/>
                  </a:solidFill>
                  <a:latin typeface="Times New Roman" pitchFamily="18" charset="0"/>
                  <a:ea typeface="SimSun" pitchFamily="2" charset="-122"/>
                  <a:cs typeface="Angsana New" pitchFamily="18" charset="-34"/>
                </a:rPr>
                <a:t>D</a:t>
              </a:r>
              <a:endParaRPr lang="th-TH" sz="5400">
                <a:ea typeface="SimSun" pitchFamily="2" charset="-122"/>
                <a:cs typeface="Angsana New" pitchFamily="18" charset="-34"/>
              </a:endParaRPr>
            </a:p>
          </p:txBody>
        </p:sp>
        <p:sp>
          <p:nvSpPr>
            <p:cNvPr id="229" name="Text Box 484"/>
            <p:cNvSpPr txBox="1">
              <a:spLocks noChangeArrowheads="1"/>
            </p:cNvSpPr>
            <p:nvPr/>
          </p:nvSpPr>
          <p:spPr bwMode="auto">
            <a:xfrm>
              <a:off x="910072" y="3755254"/>
              <a:ext cx="284895" cy="424150"/>
            </a:xfrm>
            <a:prstGeom prst="rect">
              <a:avLst/>
            </a:prstGeom>
            <a:noFill/>
            <a:ln w="9525">
              <a:noFill/>
              <a:miter lim="800000"/>
              <a:headEnd/>
              <a:tailEnd/>
            </a:ln>
          </p:spPr>
          <p:txBody>
            <a:bodyPr lIns="0" tIns="0" rIns="0" bIns="0"/>
            <a:lstStyle/>
            <a:p>
              <a:r>
                <a:rPr lang="en-US" altLang="zh-CN" sz="2000" i="1">
                  <a:solidFill>
                    <a:srgbClr val="FF0000"/>
                  </a:solidFill>
                  <a:latin typeface="Times New Roman" pitchFamily="18" charset="0"/>
                  <a:ea typeface="SimSun" pitchFamily="2" charset="-122"/>
                  <a:cs typeface="Angsana New" pitchFamily="18" charset="-34"/>
                </a:rPr>
                <a:t>W</a:t>
              </a:r>
              <a:r>
                <a:rPr lang="en-US" altLang="zh-CN" sz="2000" i="1" baseline="-25000">
                  <a:solidFill>
                    <a:srgbClr val="FF0000"/>
                  </a:solidFill>
                  <a:latin typeface="Times New Roman" pitchFamily="18" charset="0"/>
                  <a:ea typeface="SimSun" pitchFamily="2" charset="-122"/>
                  <a:cs typeface="Angsana New" pitchFamily="18" charset="-34"/>
                </a:rPr>
                <a:t>a</a:t>
              </a:r>
              <a:endParaRPr lang="en-US" altLang="zh-CN" sz="2000" i="1" baseline="-25000">
                <a:solidFill>
                  <a:srgbClr val="FF0000"/>
                </a:solidFill>
                <a:latin typeface="Angsana New" pitchFamily="18" charset="-34"/>
                <a:ea typeface="SimSun" pitchFamily="2" charset="-122"/>
                <a:cs typeface="Angsana New" pitchFamily="18" charset="-34"/>
              </a:endParaRPr>
            </a:p>
            <a:p>
              <a:r>
                <a:rPr lang="en-US" altLang="zh-CN" sz="2000" i="1">
                  <a:solidFill>
                    <a:srgbClr val="FF0000"/>
                  </a:solidFill>
                  <a:latin typeface="Times New Roman" pitchFamily="18" charset="0"/>
                  <a:ea typeface="SimSun" pitchFamily="2" charset="-122"/>
                  <a:cs typeface="Angsana New" pitchFamily="18" charset="-34"/>
                </a:rPr>
                <a:t>=W</a:t>
              </a:r>
              <a:r>
                <a:rPr lang="en-US" altLang="zh-CN" sz="2000" i="1" baseline="-25000">
                  <a:solidFill>
                    <a:srgbClr val="FF0000"/>
                  </a:solidFill>
                  <a:latin typeface="Times New Roman" pitchFamily="18" charset="0"/>
                  <a:ea typeface="SimSun" pitchFamily="2" charset="-122"/>
                  <a:cs typeface="Angsana New" pitchFamily="18" charset="-34"/>
                </a:rPr>
                <a:t>3,2</a:t>
              </a:r>
            </a:p>
            <a:p>
              <a:endParaRPr lang="en-US" altLang="zh-CN" sz="2000" i="1" baseline="-25000">
                <a:solidFill>
                  <a:srgbClr val="000000"/>
                </a:solidFill>
                <a:latin typeface="Angsana New" pitchFamily="18" charset="-34"/>
                <a:ea typeface="SimSun" pitchFamily="2" charset="-122"/>
                <a:cs typeface="Angsana New" pitchFamily="18" charset="-34"/>
              </a:endParaRPr>
            </a:p>
            <a:p>
              <a:endParaRPr lang="th-TH" sz="5400">
                <a:ea typeface="SimSun" pitchFamily="2" charset="-122"/>
                <a:cs typeface="Angsana New" pitchFamily="18" charset="-34"/>
              </a:endParaRPr>
            </a:p>
          </p:txBody>
        </p:sp>
        <p:sp>
          <p:nvSpPr>
            <p:cNvPr id="230" name="Line 485"/>
            <p:cNvSpPr>
              <a:spLocks noChangeShapeType="1"/>
            </p:cNvSpPr>
            <p:nvPr/>
          </p:nvSpPr>
          <p:spPr bwMode="auto">
            <a:xfrm flipV="1">
              <a:off x="1079975" y="3804784"/>
              <a:ext cx="327072" cy="44420"/>
            </a:xfrm>
            <a:prstGeom prst="line">
              <a:avLst/>
            </a:prstGeom>
            <a:noFill/>
            <a:ln w="9525">
              <a:solidFill>
                <a:srgbClr val="000000"/>
              </a:solidFill>
              <a:round/>
              <a:headEnd/>
              <a:tailEnd type="stealth" w="sm" len="sm"/>
            </a:ln>
          </p:spPr>
          <p:txBody>
            <a:bodyPr/>
            <a:lstStyle/>
            <a:p>
              <a:endParaRPr lang="en-US" sz="5400"/>
            </a:p>
          </p:txBody>
        </p:sp>
        <p:sp>
          <p:nvSpPr>
            <p:cNvPr id="231" name="Rectangle 486"/>
            <p:cNvSpPr>
              <a:spLocks noChangeArrowheads="1"/>
            </p:cNvSpPr>
            <p:nvPr/>
          </p:nvSpPr>
          <p:spPr bwMode="auto">
            <a:xfrm>
              <a:off x="1619127" y="4260382"/>
              <a:ext cx="330256" cy="480755"/>
            </a:xfrm>
            <a:prstGeom prst="rect">
              <a:avLst/>
            </a:prstGeom>
            <a:noFill/>
            <a:ln w="6350">
              <a:solidFill>
                <a:srgbClr val="002060"/>
              </a:solidFill>
              <a:prstDash val="dash"/>
              <a:miter lim="800000"/>
              <a:headEnd/>
              <a:tailEnd/>
            </a:ln>
          </p:spPr>
          <p:txBody>
            <a:bodyPr lIns="85039" tIns="42520" rIns="85039" bIns="42520" anchor="ctr"/>
            <a:lstStyle/>
            <a:p>
              <a:pPr algn="ctr"/>
              <a:endParaRPr lang="th-TH" sz="5400"/>
            </a:p>
          </p:txBody>
        </p:sp>
        <p:sp>
          <p:nvSpPr>
            <p:cNvPr id="232" name="Rectangle 487"/>
            <p:cNvSpPr>
              <a:spLocks noChangeArrowheads="1"/>
            </p:cNvSpPr>
            <p:nvPr/>
          </p:nvSpPr>
          <p:spPr bwMode="auto">
            <a:xfrm>
              <a:off x="1713031" y="4279643"/>
              <a:ext cx="330256" cy="480755"/>
            </a:xfrm>
            <a:prstGeom prst="rect">
              <a:avLst/>
            </a:prstGeom>
            <a:noFill/>
            <a:ln w="6350">
              <a:solidFill>
                <a:srgbClr val="996600"/>
              </a:solidFill>
              <a:prstDash val="dash"/>
              <a:miter lim="800000"/>
              <a:headEnd/>
              <a:tailEnd/>
            </a:ln>
          </p:spPr>
          <p:txBody>
            <a:bodyPr lIns="85039" tIns="42520" rIns="85039" bIns="42520" anchor="ctr"/>
            <a:lstStyle/>
            <a:p>
              <a:pPr algn="ctr"/>
              <a:endParaRPr lang="th-TH" sz="5400"/>
            </a:p>
          </p:txBody>
        </p:sp>
        <p:sp>
          <p:nvSpPr>
            <p:cNvPr id="233" name="Rectangle 488"/>
            <p:cNvSpPr>
              <a:spLocks noChangeArrowheads="1"/>
            </p:cNvSpPr>
            <p:nvPr/>
          </p:nvSpPr>
          <p:spPr bwMode="auto">
            <a:xfrm>
              <a:off x="3069467" y="3859818"/>
              <a:ext cx="330256" cy="456777"/>
            </a:xfrm>
            <a:prstGeom prst="rect">
              <a:avLst/>
            </a:prstGeom>
            <a:noFill/>
            <a:ln w="6350">
              <a:solidFill>
                <a:srgbClr val="FF0000"/>
              </a:solidFill>
              <a:prstDash val="dash"/>
              <a:miter lim="800000"/>
              <a:headEnd/>
              <a:tailEnd/>
            </a:ln>
          </p:spPr>
          <p:txBody>
            <a:bodyPr lIns="85039" tIns="42520" rIns="85039" bIns="42520" anchor="ctr"/>
            <a:lstStyle/>
            <a:p>
              <a:pPr algn="ctr"/>
              <a:endParaRPr lang="th-TH" sz="5400"/>
            </a:p>
          </p:txBody>
        </p:sp>
        <p:sp>
          <p:nvSpPr>
            <p:cNvPr id="234" name="Text Box 489"/>
            <p:cNvSpPr txBox="1">
              <a:spLocks noChangeArrowheads="1"/>
            </p:cNvSpPr>
            <p:nvPr/>
          </p:nvSpPr>
          <p:spPr bwMode="auto">
            <a:xfrm>
              <a:off x="3604242" y="3675063"/>
              <a:ext cx="377208" cy="424936"/>
            </a:xfrm>
            <a:prstGeom prst="rect">
              <a:avLst/>
            </a:prstGeom>
            <a:noFill/>
            <a:ln w="9525">
              <a:noFill/>
              <a:miter lim="800000"/>
              <a:headEnd/>
              <a:tailEnd/>
            </a:ln>
          </p:spPr>
          <p:txBody>
            <a:bodyPr lIns="0" tIns="0" rIns="0" bIns="0"/>
            <a:lstStyle/>
            <a:p>
              <a:r>
                <a:rPr lang="en-US" altLang="zh-CN" sz="2000" i="1">
                  <a:solidFill>
                    <a:srgbClr val="FF0000"/>
                  </a:solidFill>
                  <a:latin typeface="Times New Roman" pitchFamily="18" charset="0"/>
                  <a:ea typeface="SimSun" pitchFamily="2" charset="-122"/>
                  <a:cs typeface="Angsana New" pitchFamily="18" charset="-34"/>
                </a:rPr>
                <a:t>W</a:t>
              </a:r>
              <a:r>
                <a:rPr lang="en-US" altLang="zh-CN" sz="2000" i="1" baseline="-25000">
                  <a:solidFill>
                    <a:srgbClr val="FF0000"/>
                  </a:solidFill>
                  <a:latin typeface="Times New Roman" pitchFamily="18" charset="0"/>
                  <a:ea typeface="SimSun" pitchFamily="2" charset="-122"/>
                  <a:cs typeface="Angsana New" pitchFamily="18" charset="-34"/>
                </a:rPr>
                <a:t>b</a:t>
              </a:r>
              <a:endParaRPr lang="en-US" altLang="zh-CN" sz="2000" i="1" baseline="-25000">
                <a:solidFill>
                  <a:srgbClr val="FF0000"/>
                </a:solidFill>
                <a:latin typeface="Angsana New" pitchFamily="18" charset="-34"/>
                <a:ea typeface="SimSun" pitchFamily="2" charset="-122"/>
                <a:cs typeface="Angsana New" pitchFamily="18" charset="-34"/>
              </a:endParaRPr>
            </a:p>
            <a:p>
              <a:r>
                <a:rPr lang="en-US" altLang="zh-CN" sz="2000" i="1">
                  <a:solidFill>
                    <a:srgbClr val="FF0000"/>
                  </a:solidFill>
                  <a:latin typeface="Times New Roman" pitchFamily="18" charset="0"/>
                  <a:ea typeface="SimSun" pitchFamily="2" charset="-122"/>
                  <a:cs typeface="Angsana New" pitchFamily="18" charset="-34"/>
                </a:rPr>
                <a:t>=W</a:t>
              </a:r>
              <a:r>
                <a:rPr lang="en-US" altLang="zh-CN" sz="2000" i="1" baseline="-25000">
                  <a:solidFill>
                    <a:srgbClr val="FF0000"/>
                  </a:solidFill>
                  <a:latin typeface="Times New Roman" pitchFamily="18" charset="0"/>
                  <a:ea typeface="SimSun" pitchFamily="2" charset="-122"/>
                  <a:cs typeface="Angsana New" pitchFamily="18" charset="-34"/>
                </a:rPr>
                <a:t>20,3</a:t>
              </a:r>
            </a:p>
            <a:p>
              <a:endParaRPr lang="en-US" altLang="zh-CN" sz="2000" i="1" baseline="-25000">
                <a:solidFill>
                  <a:srgbClr val="000000"/>
                </a:solidFill>
                <a:latin typeface="Angsana New" pitchFamily="18" charset="-34"/>
                <a:ea typeface="SimSun" pitchFamily="2" charset="-122"/>
                <a:cs typeface="Angsana New" pitchFamily="18" charset="-34"/>
              </a:endParaRPr>
            </a:p>
            <a:p>
              <a:endParaRPr lang="th-TH" sz="5400">
                <a:ea typeface="SimSun" pitchFamily="2" charset="-122"/>
                <a:cs typeface="Angsana New" pitchFamily="18" charset="-34"/>
              </a:endParaRPr>
            </a:p>
          </p:txBody>
        </p:sp>
        <p:sp>
          <p:nvSpPr>
            <p:cNvPr id="235" name="Line 490"/>
            <p:cNvSpPr>
              <a:spLocks noChangeShapeType="1"/>
            </p:cNvSpPr>
            <p:nvPr/>
          </p:nvSpPr>
          <p:spPr bwMode="auto">
            <a:xfrm flipH="1">
              <a:off x="3420015" y="3805238"/>
              <a:ext cx="212080" cy="47171"/>
            </a:xfrm>
            <a:prstGeom prst="line">
              <a:avLst/>
            </a:prstGeom>
            <a:noFill/>
            <a:ln w="9525">
              <a:solidFill>
                <a:srgbClr val="000000"/>
              </a:solidFill>
              <a:round/>
              <a:headEnd/>
              <a:tailEnd type="stealth" w="sm" len="sm"/>
            </a:ln>
          </p:spPr>
          <p:txBody>
            <a:bodyPr/>
            <a:lstStyle/>
            <a:p>
              <a:endParaRPr lang="en-US" sz="5400"/>
            </a:p>
          </p:txBody>
        </p:sp>
        <p:sp>
          <p:nvSpPr>
            <p:cNvPr id="236" name="Text Box 492"/>
            <p:cNvSpPr txBox="1">
              <a:spLocks noChangeArrowheads="1"/>
            </p:cNvSpPr>
            <p:nvPr/>
          </p:nvSpPr>
          <p:spPr bwMode="auto">
            <a:xfrm>
              <a:off x="1371634" y="4773764"/>
              <a:ext cx="266592" cy="126970"/>
            </a:xfrm>
            <a:prstGeom prst="rect">
              <a:avLst/>
            </a:prstGeom>
            <a:noFill/>
            <a:ln w="9525">
              <a:noFill/>
              <a:miter lim="800000"/>
              <a:headEnd/>
              <a:tailEnd/>
            </a:ln>
          </p:spPr>
          <p:txBody>
            <a:bodyPr lIns="0" tIns="0" rIns="0" bIns="0"/>
            <a:lstStyle/>
            <a:p>
              <a:r>
                <a:rPr lang="en-US" altLang="zh-CN" sz="2000" i="1">
                  <a:solidFill>
                    <a:srgbClr val="002060"/>
                  </a:solidFill>
                  <a:latin typeface="Times New Roman" pitchFamily="18" charset="0"/>
                  <a:ea typeface="SimSun" pitchFamily="2" charset="-122"/>
                  <a:cs typeface="Angsana New" pitchFamily="18" charset="-34"/>
                </a:rPr>
                <a:t>W</a:t>
              </a:r>
              <a:r>
                <a:rPr lang="en-US" altLang="zh-CN" sz="2000" i="1" baseline="-25000">
                  <a:solidFill>
                    <a:srgbClr val="002060"/>
                  </a:solidFill>
                  <a:latin typeface="Times New Roman" pitchFamily="18" charset="0"/>
                  <a:ea typeface="SimSun" pitchFamily="2" charset="-122"/>
                  <a:cs typeface="Angsana New" pitchFamily="18" charset="-34"/>
                </a:rPr>
                <a:t>c </a:t>
              </a:r>
              <a:endParaRPr lang="th-TH" sz="5400">
                <a:solidFill>
                  <a:srgbClr val="002060"/>
                </a:solidFill>
                <a:ea typeface="SimSun" pitchFamily="2" charset="-122"/>
                <a:cs typeface="Angsana New" pitchFamily="18" charset="-34"/>
              </a:endParaRPr>
            </a:p>
          </p:txBody>
        </p:sp>
        <p:sp>
          <p:nvSpPr>
            <p:cNvPr id="237" name="Text Box 493"/>
            <p:cNvSpPr txBox="1">
              <a:spLocks noChangeArrowheads="1"/>
            </p:cNvSpPr>
            <p:nvPr/>
          </p:nvSpPr>
          <p:spPr bwMode="auto">
            <a:xfrm>
              <a:off x="2139180" y="4776909"/>
              <a:ext cx="266990" cy="126184"/>
            </a:xfrm>
            <a:prstGeom prst="rect">
              <a:avLst/>
            </a:prstGeom>
            <a:noFill/>
            <a:ln w="9525">
              <a:noFill/>
              <a:miter lim="800000"/>
              <a:headEnd/>
              <a:tailEnd/>
            </a:ln>
          </p:spPr>
          <p:txBody>
            <a:bodyPr lIns="0" tIns="0" rIns="0" bIns="0"/>
            <a:lstStyle/>
            <a:p>
              <a:r>
                <a:rPr lang="en-US" altLang="zh-CN" sz="2000" i="1">
                  <a:solidFill>
                    <a:srgbClr val="966400"/>
                  </a:solidFill>
                  <a:latin typeface="Times New Roman" pitchFamily="18" charset="0"/>
                  <a:ea typeface="SimSun" pitchFamily="2" charset="-122"/>
                  <a:cs typeface="Angsana New" pitchFamily="18" charset="-34"/>
                </a:rPr>
                <a:t>W</a:t>
              </a:r>
              <a:r>
                <a:rPr lang="en-US" altLang="zh-CN" sz="2000" i="1" baseline="-25000">
                  <a:solidFill>
                    <a:srgbClr val="966400"/>
                  </a:solidFill>
                  <a:latin typeface="Times New Roman" pitchFamily="18" charset="0"/>
                  <a:ea typeface="SimSun" pitchFamily="2" charset="-122"/>
                  <a:cs typeface="Angsana New" pitchFamily="18" charset="-34"/>
                </a:rPr>
                <a:t>d</a:t>
              </a:r>
              <a:r>
                <a:rPr lang="en-US" altLang="zh-CN" sz="2000" i="1" baseline="-25000">
                  <a:solidFill>
                    <a:srgbClr val="000000"/>
                  </a:solidFill>
                  <a:latin typeface="Times New Roman" pitchFamily="18" charset="0"/>
                  <a:ea typeface="SimSun" pitchFamily="2" charset="-122"/>
                  <a:cs typeface="Angsana New" pitchFamily="18" charset="-34"/>
                </a:rPr>
                <a:t> </a:t>
              </a:r>
              <a:endParaRPr lang="th-TH" sz="5400">
                <a:ea typeface="SimSun" pitchFamily="2" charset="-122"/>
                <a:cs typeface="Angsana New" pitchFamily="18" charset="-34"/>
              </a:endParaRPr>
            </a:p>
          </p:txBody>
        </p:sp>
        <p:sp>
          <p:nvSpPr>
            <p:cNvPr id="238" name="Line 494"/>
            <p:cNvSpPr>
              <a:spLocks noChangeShapeType="1"/>
            </p:cNvSpPr>
            <p:nvPr/>
          </p:nvSpPr>
          <p:spPr bwMode="auto">
            <a:xfrm flipV="1">
              <a:off x="1492993" y="4742317"/>
              <a:ext cx="75999" cy="94343"/>
            </a:xfrm>
            <a:prstGeom prst="line">
              <a:avLst/>
            </a:prstGeom>
            <a:noFill/>
            <a:ln w="9525">
              <a:solidFill>
                <a:srgbClr val="000000"/>
              </a:solidFill>
              <a:round/>
              <a:headEnd/>
              <a:tailEnd type="stealth" w="sm" len="sm"/>
            </a:ln>
          </p:spPr>
          <p:txBody>
            <a:bodyPr/>
            <a:lstStyle/>
            <a:p>
              <a:endParaRPr lang="en-US" sz="5400"/>
            </a:p>
          </p:txBody>
        </p:sp>
        <p:sp>
          <p:nvSpPr>
            <p:cNvPr id="239" name="Line 495"/>
            <p:cNvSpPr>
              <a:spLocks noChangeShapeType="1"/>
            </p:cNvSpPr>
            <p:nvPr/>
          </p:nvSpPr>
          <p:spPr bwMode="auto">
            <a:xfrm flipH="1" flipV="1">
              <a:off x="2068354" y="4736027"/>
              <a:ext cx="62072" cy="91591"/>
            </a:xfrm>
            <a:prstGeom prst="line">
              <a:avLst/>
            </a:prstGeom>
            <a:noFill/>
            <a:ln w="9525">
              <a:solidFill>
                <a:srgbClr val="000000"/>
              </a:solidFill>
              <a:round/>
              <a:headEnd/>
              <a:tailEnd type="stealth" w="sm" len="sm"/>
            </a:ln>
          </p:spPr>
          <p:txBody>
            <a:bodyPr/>
            <a:lstStyle/>
            <a:p>
              <a:endParaRPr lang="en-US" sz="5400"/>
            </a:p>
          </p:txBody>
        </p:sp>
        <p:sp>
          <p:nvSpPr>
            <p:cNvPr id="240" name="Rectangle 486"/>
            <p:cNvSpPr>
              <a:spLocks noChangeArrowheads="1"/>
            </p:cNvSpPr>
            <p:nvPr/>
          </p:nvSpPr>
          <p:spPr bwMode="auto">
            <a:xfrm>
              <a:off x="2489331" y="4282002"/>
              <a:ext cx="329460" cy="454025"/>
            </a:xfrm>
            <a:prstGeom prst="rect">
              <a:avLst/>
            </a:prstGeom>
            <a:noFill/>
            <a:ln w="6350">
              <a:solidFill>
                <a:srgbClr val="002060"/>
              </a:solidFill>
              <a:prstDash val="dash"/>
              <a:miter lim="800000"/>
              <a:headEnd/>
              <a:tailEnd/>
            </a:ln>
          </p:spPr>
          <p:txBody>
            <a:bodyPr lIns="85039" tIns="42520" rIns="85039" bIns="42520" anchor="ctr"/>
            <a:lstStyle/>
            <a:p>
              <a:pPr algn="ctr"/>
              <a:endParaRPr lang="th-TH" sz="5400"/>
            </a:p>
          </p:txBody>
        </p:sp>
        <p:sp>
          <p:nvSpPr>
            <p:cNvPr id="241" name="Rectangle 487"/>
            <p:cNvSpPr>
              <a:spLocks noChangeArrowheads="1"/>
            </p:cNvSpPr>
            <p:nvPr/>
          </p:nvSpPr>
          <p:spPr bwMode="auto">
            <a:xfrm>
              <a:off x="2583235" y="4169184"/>
              <a:ext cx="330256" cy="462673"/>
            </a:xfrm>
            <a:prstGeom prst="rect">
              <a:avLst/>
            </a:prstGeom>
            <a:noFill/>
            <a:ln w="6350" cap="rnd">
              <a:solidFill>
                <a:srgbClr val="D60093"/>
              </a:solidFill>
              <a:prstDash val="dash"/>
              <a:miter lim="800000"/>
              <a:headEnd/>
              <a:tailEnd/>
            </a:ln>
          </p:spPr>
          <p:txBody>
            <a:bodyPr lIns="85039" tIns="42520" rIns="85039" bIns="42520" anchor="ctr"/>
            <a:lstStyle/>
            <a:p>
              <a:pPr algn="ctr"/>
              <a:endParaRPr lang="th-TH" sz="5400"/>
            </a:p>
          </p:txBody>
        </p:sp>
        <p:sp>
          <p:nvSpPr>
            <p:cNvPr id="242" name="Text Box 492"/>
            <p:cNvSpPr txBox="1">
              <a:spLocks noChangeArrowheads="1"/>
            </p:cNvSpPr>
            <p:nvPr/>
          </p:nvSpPr>
          <p:spPr bwMode="auto">
            <a:xfrm>
              <a:off x="2335344" y="4782412"/>
              <a:ext cx="266990" cy="127756"/>
            </a:xfrm>
            <a:prstGeom prst="rect">
              <a:avLst/>
            </a:prstGeom>
            <a:noFill/>
            <a:ln w="9525">
              <a:noFill/>
              <a:miter lim="800000"/>
              <a:headEnd/>
              <a:tailEnd/>
            </a:ln>
          </p:spPr>
          <p:txBody>
            <a:bodyPr lIns="0" tIns="0" rIns="0" bIns="0"/>
            <a:lstStyle/>
            <a:p>
              <a:r>
                <a:rPr lang="en-US" altLang="zh-CN" sz="2000" i="1">
                  <a:solidFill>
                    <a:srgbClr val="002060"/>
                  </a:solidFill>
                  <a:latin typeface="Times New Roman" pitchFamily="18" charset="0"/>
                  <a:ea typeface="SimSun" pitchFamily="2" charset="-122"/>
                  <a:cs typeface="Angsana New" pitchFamily="18" charset="-34"/>
                </a:rPr>
                <a:t>W</a:t>
              </a:r>
              <a:r>
                <a:rPr lang="en-US" altLang="zh-CN" sz="2000" i="1" baseline="-25000">
                  <a:solidFill>
                    <a:srgbClr val="002060"/>
                  </a:solidFill>
                  <a:latin typeface="Times New Roman" pitchFamily="18" charset="0"/>
                  <a:ea typeface="SimSun" pitchFamily="2" charset="-122"/>
                  <a:cs typeface="Angsana New" pitchFamily="18" charset="-34"/>
                </a:rPr>
                <a:t>e</a:t>
              </a:r>
              <a:r>
                <a:rPr lang="en-US" altLang="zh-CN" sz="2000" i="1" baseline="-25000">
                  <a:solidFill>
                    <a:srgbClr val="000000"/>
                  </a:solidFill>
                  <a:latin typeface="Times New Roman" pitchFamily="18" charset="0"/>
                  <a:ea typeface="SimSun" pitchFamily="2" charset="-122"/>
                  <a:cs typeface="Angsana New" pitchFamily="18" charset="-34"/>
                </a:rPr>
                <a:t> </a:t>
              </a:r>
              <a:endParaRPr lang="th-TH" sz="5400">
                <a:ea typeface="SimSun" pitchFamily="2" charset="-122"/>
                <a:cs typeface="Angsana New" pitchFamily="18" charset="-34"/>
              </a:endParaRPr>
            </a:p>
          </p:txBody>
        </p:sp>
        <p:sp>
          <p:nvSpPr>
            <p:cNvPr id="243" name="Text Box 493"/>
            <p:cNvSpPr txBox="1">
              <a:spLocks noChangeArrowheads="1"/>
            </p:cNvSpPr>
            <p:nvPr/>
          </p:nvSpPr>
          <p:spPr bwMode="auto">
            <a:xfrm>
              <a:off x="3005007" y="4785557"/>
              <a:ext cx="265796" cy="127756"/>
            </a:xfrm>
            <a:prstGeom prst="rect">
              <a:avLst/>
            </a:prstGeom>
            <a:noFill/>
            <a:ln w="9525">
              <a:noFill/>
              <a:miter lim="800000"/>
              <a:headEnd/>
              <a:tailEnd/>
            </a:ln>
          </p:spPr>
          <p:txBody>
            <a:bodyPr lIns="0" tIns="0" rIns="0" bIns="0"/>
            <a:lstStyle/>
            <a:p>
              <a:r>
                <a:rPr lang="en-US" altLang="zh-CN" sz="2000" i="1">
                  <a:solidFill>
                    <a:srgbClr val="FF0D86"/>
                  </a:solidFill>
                  <a:latin typeface="Times New Roman" pitchFamily="18" charset="0"/>
                  <a:ea typeface="SimSun" pitchFamily="2" charset="-122"/>
                  <a:cs typeface="Angsana New" pitchFamily="18" charset="-34"/>
                </a:rPr>
                <a:t>W</a:t>
              </a:r>
              <a:r>
                <a:rPr lang="en-US" altLang="zh-CN" sz="2000" i="1" baseline="-25000">
                  <a:solidFill>
                    <a:srgbClr val="FF0D86"/>
                  </a:solidFill>
                  <a:latin typeface="Times New Roman" pitchFamily="18" charset="0"/>
                  <a:ea typeface="SimSun" pitchFamily="2" charset="-122"/>
                  <a:cs typeface="Angsana New" pitchFamily="18" charset="-34"/>
                </a:rPr>
                <a:t>f</a:t>
              </a:r>
              <a:r>
                <a:rPr lang="en-US" altLang="zh-CN" sz="2000" i="1" baseline="-25000">
                  <a:solidFill>
                    <a:srgbClr val="FF3399"/>
                  </a:solidFill>
                  <a:latin typeface="Times New Roman" pitchFamily="18" charset="0"/>
                  <a:ea typeface="SimSun" pitchFamily="2" charset="-122"/>
                  <a:cs typeface="Angsana New" pitchFamily="18" charset="-34"/>
                </a:rPr>
                <a:t> </a:t>
              </a:r>
              <a:endParaRPr lang="th-TH" sz="5400">
                <a:solidFill>
                  <a:srgbClr val="FF3399"/>
                </a:solidFill>
                <a:ea typeface="SimSun" pitchFamily="2" charset="-122"/>
                <a:cs typeface="Angsana New" pitchFamily="18" charset="-34"/>
              </a:endParaRPr>
            </a:p>
          </p:txBody>
        </p:sp>
        <p:sp>
          <p:nvSpPr>
            <p:cNvPr id="244" name="Line 494"/>
            <p:cNvSpPr>
              <a:spLocks noChangeShapeType="1"/>
            </p:cNvSpPr>
            <p:nvPr/>
          </p:nvSpPr>
          <p:spPr bwMode="auto">
            <a:xfrm flipV="1">
              <a:off x="2454714" y="4751358"/>
              <a:ext cx="76396" cy="93950"/>
            </a:xfrm>
            <a:prstGeom prst="line">
              <a:avLst/>
            </a:prstGeom>
            <a:noFill/>
            <a:ln w="9525">
              <a:solidFill>
                <a:srgbClr val="000000"/>
              </a:solidFill>
              <a:round/>
              <a:headEnd/>
              <a:tailEnd type="stealth" w="sm" len="sm"/>
            </a:ln>
          </p:spPr>
          <p:txBody>
            <a:bodyPr/>
            <a:lstStyle/>
            <a:p>
              <a:endParaRPr lang="en-US" sz="5400"/>
            </a:p>
          </p:txBody>
        </p:sp>
        <p:sp>
          <p:nvSpPr>
            <p:cNvPr id="245" name="Line 495"/>
            <p:cNvSpPr>
              <a:spLocks noChangeShapeType="1"/>
            </p:cNvSpPr>
            <p:nvPr/>
          </p:nvSpPr>
          <p:spPr bwMode="auto">
            <a:xfrm flipH="1" flipV="1">
              <a:off x="2905931" y="4677849"/>
              <a:ext cx="89925" cy="151735"/>
            </a:xfrm>
            <a:prstGeom prst="line">
              <a:avLst/>
            </a:prstGeom>
            <a:noFill/>
            <a:ln w="9525">
              <a:solidFill>
                <a:srgbClr val="000000"/>
              </a:solidFill>
              <a:round/>
              <a:headEnd/>
              <a:tailEnd type="stealth" w="sm" len="sm"/>
            </a:ln>
          </p:spPr>
          <p:txBody>
            <a:bodyPr/>
            <a:lstStyle/>
            <a:p>
              <a:endParaRPr lang="en-US" sz="5400"/>
            </a:p>
          </p:txBody>
        </p:sp>
        <p:sp>
          <p:nvSpPr>
            <p:cNvPr id="246" name="Text Box 508"/>
            <p:cNvSpPr txBox="1">
              <a:spLocks noChangeArrowheads="1"/>
            </p:cNvSpPr>
            <p:nvPr/>
          </p:nvSpPr>
          <p:spPr bwMode="auto">
            <a:xfrm>
              <a:off x="3734884" y="4387850"/>
              <a:ext cx="106866" cy="53779"/>
            </a:xfrm>
            <a:prstGeom prst="rect">
              <a:avLst/>
            </a:prstGeom>
            <a:noFill/>
            <a:ln w="9525">
              <a:noFill/>
              <a:miter lim="800000"/>
              <a:headEnd/>
              <a:tailEnd/>
            </a:ln>
          </p:spPr>
          <p:txBody>
            <a:bodyPr lIns="0" tIns="0" rIns="0" bIns="0"/>
            <a:lstStyle/>
            <a:p>
              <a:pPr algn="r"/>
              <a:r>
                <a:rPr lang="en-US" altLang="zh-CN" sz="1600">
                  <a:solidFill>
                    <a:srgbClr val="000000"/>
                  </a:solidFill>
                  <a:ea typeface="SimSun" pitchFamily="2" charset="-122"/>
                  <a:cs typeface="Angsana New" pitchFamily="18" charset="-34"/>
                </a:rPr>
                <a:t>1</a:t>
              </a:r>
              <a:endParaRPr lang="th-TH" sz="4400">
                <a:ea typeface="SimSun" pitchFamily="2" charset="-122"/>
                <a:cs typeface="Angsana New" pitchFamily="18" charset="-34"/>
              </a:endParaRPr>
            </a:p>
          </p:txBody>
        </p:sp>
        <p:sp>
          <p:nvSpPr>
            <p:cNvPr id="247" name="Text Box 509"/>
            <p:cNvSpPr txBox="1">
              <a:spLocks noChangeArrowheads="1"/>
            </p:cNvSpPr>
            <p:nvPr/>
          </p:nvSpPr>
          <p:spPr bwMode="auto">
            <a:xfrm>
              <a:off x="3736476" y="4517950"/>
              <a:ext cx="106866" cy="53612"/>
            </a:xfrm>
            <a:prstGeom prst="rect">
              <a:avLst/>
            </a:prstGeom>
            <a:noFill/>
            <a:ln w="9525">
              <a:noFill/>
              <a:miter lim="800000"/>
              <a:headEnd/>
              <a:tailEnd/>
            </a:ln>
          </p:spPr>
          <p:txBody>
            <a:bodyPr lIns="0" tIns="0" rIns="0" bIns="0"/>
            <a:lstStyle/>
            <a:p>
              <a:pPr algn="r"/>
              <a:r>
                <a:rPr lang="en-US" altLang="zh-CN" sz="1600">
                  <a:solidFill>
                    <a:srgbClr val="000000"/>
                  </a:solidFill>
                  <a:ea typeface="SimSun" pitchFamily="2" charset="-122"/>
                  <a:cs typeface="Angsana New" pitchFamily="18" charset="-34"/>
                </a:rPr>
                <a:t>0</a:t>
              </a:r>
              <a:endParaRPr lang="th-TH" sz="4400">
                <a:ea typeface="SimSun" pitchFamily="2" charset="-122"/>
                <a:cs typeface="Angsana New" pitchFamily="18" charset="-34"/>
              </a:endParaRPr>
            </a:p>
          </p:txBody>
        </p:sp>
        <p:sp>
          <p:nvSpPr>
            <p:cNvPr id="248" name="Text Box 510"/>
            <p:cNvSpPr txBox="1">
              <a:spLocks noChangeArrowheads="1"/>
            </p:cNvSpPr>
            <p:nvPr/>
          </p:nvSpPr>
          <p:spPr bwMode="auto">
            <a:xfrm>
              <a:off x="3738067" y="4634790"/>
              <a:ext cx="106566" cy="53612"/>
            </a:xfrm>
            <a:prstGeom prst="rect">
              <a:avLst/>
            </a:prstGeom>
            <a:noFill/>
            <a:ln w="9525">
              <a:noFill/>
              <a:miter lim="800000"/>
              <a:headEnd/>
              <a:tailEnd/>
            </a:ln>
          </p:spPr>
          <p:txBody>
            <a:bodyPr lIns="0" tIns="0" rIns="0" bIns="0"/>
            <a:lstStyle/>
            <a:p>
              <a:pPr algn="r"/>
              <a:r>
                <a:rPr lang="en-US" altLang="zh-CN" sz="1600">
                  <a:solidFill>
                    <a:srgbClr val="000000"/>
                  </a:solidFill>
                  <a:ea typeface="SimSun" pitchFamily="2" charset="-122"/>
                  <a:cs typeface="Angsana New" pitchFamily="18" charset="-34"/>
                </a:rPr>
                <a:t>-1</a:t>
              </a:r>
              <a:endParaRPr lang="th-TH" sz="4400">
                <a:ea typeface="SimSun" pitchFamily="2" charset="-122"/>
                <a:cs typeface="Angsana New" pitchFamily="18" charset="-34"/>
              </a:endParaRPr>
            </a:p>
          </p:txBody>
        </p:sp>
        <p:sp>
          <p:nvSpPr>
            <p:cNvPr id="249" name="Rectangle 103" descr="Wide upward diagonal"/>
            <p:cNvSpPr>
              <a:spLocks noChangeArrowheads="1"/>
            </p:cNvSpPr>
            <p:nvPr/>
          </p:nvSpPr>
          <p:spPr bwMode="auto">
            <a:xfrm>
              <a:off x="2313062" y="3681413"/>
              <a:ext cx="97485" cy="102991"/>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0" name="Rectangle 107" descr="Wide upward diagonal"/>
            <p:cNvSpPr>
              <a:spLocks noChangeArrowheads="1"/>
            </p:cNvSpPr>
            <p:nvPr/>
          </p:nvSpPr>
          <p:spPr bwMode="auto">
            <a:xfrm>
              <a:off x="2313460" y="3784797"/>
              <a:ext cx="97087" cy="104170"/>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1" name="Rectangle 111" descr="Wide upward diagonal"/>
            <p:cNvSpPr>
              <a:spLocks noChangeArrowheads="1"/>
            </p:cNvSpPr>
            <p:nvPr/>
          </p:nvSpPr>
          <p:spPr bwMode="auto">
            <a:xfrm>
              <a:off x="2313460" y="3883403"/>
              <a:ext cx="97087" cy="102991"/>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2" name="Rectangle 115" descr="Wide upward diagonal"/>
            <p:cNvSpPr>
              <a:spLocks noChangeArrowheads="1"/>
            </p:cNvSpPr>
            <p:nvPr/>
          </p:nvSpPr>
          <p:spPr bwMode="auto">
            <a:xfrm>
              <a:off x="2313460" y="3986394"/>
              <a:ext cx="97087" cy="102598"/>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3" name="Rectangle 119" descr="Wide upward diagonal"/>
            <p:cNvSpPr>
              <a:spLocks noChangeArrowheads="1"/>
            </p:cNvSpPr>
            <p:nvPr/>
          </p:nvSpPr>
          <p:spPr bwMode="auto">
            <a:xfrm>
              <a:off x="2313460" y="4089778"/>
              <a:ext cx="97087" cy="104170"/>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4" name="Rectangle 123" descr="Wide upward diagonal"/>
            <p:cNvSpPr>
              <a:spLocks noChangeArrowheads="1"/>
            </p:cNvSpPr>
            <p:nvPr/>
          </p:nvSpPr>
          <p:spPr bwMode="auto">
            <a:xfrm>
              <a:off x="2313460" y="4193949"/>
              <a:ext cx="97087" cy="102598"/>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5" name="Rectangle 127" descr="Wide upward diagonal"/>
            <p:cNvSpPr>
              <a:spLocks noChangeArrowheads="1"/>
            </p:cNvSpPr>
            <p:nvPr/>
          </p:nvSpPr>
          <p:spPr bwMode="auto">
            <a:xfrm>
              <a:off x="2313460" y="4297333"/>
              <a:ext cx="97087" cy="102991"/>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6" name="Rectangle 131" descr="Wide upward diagonal"/>
            <p:cNvSpPr>
              <a:spLocks noChangeArrowheads="1"/>
            </p:cNvSpPr>
            <p:nvPr/>
          </p:nvSpPr>
          <p:spPr bwMode="auto">
            <a:xfrm>
              <a:off x="2313460" y="4400324"/>
              <a:ext cx="97087" cy="102598"/>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7" name="Rectangle 183" descr="Wide upward diagonal"/>
            <p:cNvSpPr>
              <a:spLocks noChangeArrowheads="1"/>
            </p:cNvSpPr>
            <p:nvPr/>
          </p:nvSpPr>
          <p:spPr bwMode="auto">
            <a:xfrm>
              <a:off x="2313460" y="4503708"/>
              <a:ext cx="97087" cy="104956"/>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sp>
          <p:nvSpPr>
            <p:cNvPr id="258" name="Rectangle 187" descr="Wide upward diagonal"/>
            <p:cNvSpPr>
              <a:spLocks noChangeArrowheads="1"/>
            </p:cNvSpPr>
            <p:nvPr/>
          </p:nvSpPr>
          <p:spPr bwMode="auto">
            <a:xfrm>
              <a:off x="2313460" y="4608664"/>
              <a:ext cx="97087" cy="102598"/>
            </a:xfrm>
            <a:prstGeom prst="rect">
              <a:avLst/>
            </a:prstGeom>
            <a:gradFill rotWithShape="1">
              <a:gsLst>
                <a:gs pos="0">
                  <a:srgbClr val="5E8999"/>
                </a:gs>
                <a:gs pos="50000">
                  <a:srgbClr val="8AC6DC"/>
                </a:gs>
                <a:gs pos="100000">
                  <a:srgbClr val="A5ECFF"/>
                </a:gs>
              </a:gsLst>
              <a:lin ang="8100000" scaled="1"/>
            </a:gradFill>
            <a:ln w="3175">
              <a:solidFill>
                <a:schemeClr val="tx1"/>
              </a:solidFill>
              <a:miter lim="800000"/>
              <a:headEnd/>
              <a:tailEnd/>
            </a:ln>
          </p:spPr>
          <p:txBody>
            <a:bodyPr lIns="85039" tIns="42520" rIns="85039" bIns="42520" anchor="ctr"/>
            <a:lstStyle/>
            <a:p>
              <a:pPr algn="ctr"/>
              <a:endParaRPr lang="th-TH" sz="5400"/>
            </a:p>
          </p:txBody>
        </p:sp>
      </p:grpSp>
      <p:sp>
        <p:nvSpPr>
          <p:cNvPr id="261" name="Rectangle 260"/>
          <p:cNvSpPr/>
          <p:nvPr/>
        </p:nvSpPr>
        <p:spPr>
          <a:xfrm>
            <a:off x="805543" y="441182"/>
            <a:ext cx="6955971" cy="1938992"/>
          </a:xfrm>
          <a:prstGeom prst="rect">
            <a:avLst/>
          </a:prstGeom>
        </p:spPr>
        <p:txBody>
          <a:bodyPr wrap="square">
            <a:spAutoFit/>
          </a:bodyPr>
          <a:lstStyle/>
          <a:p>
            <a:r>
              <a:rPr lang="en-US" sz="2000" b="1" dirty="0" smtClean="0"/>
              <a:t>Figure 5. </a:t>
            </a:r>
            <a:r>
              <a:rPr lang="en-US" sz="2000" dirty="0" smtClean="0"/>
              <a:t>An illustration of our notation. Here the document D consists of two pages, separated by null values. Intuitively we expect the “T” shape in window </a:t>
            </a:r>
            <a:r>
              <a:rPr lang="en-US" sz="2000" i="1" dirty="0" err="1" smtClean="0"/>
              <a:t>W</a:t>
            </a:r>
            <a:r>
              <a:rPr lang="en-US" sz="2000" i="1" baseline="-25000" dirty="0" err="1" smtClean="0"/>
              <a:t>a</a:t>
            </a:r>
            <a:r>
              <a:rPr lang="en-US" sz="2000" dirty="0" smtClean="0"/>
              <a:t> to match the shape shown in </a:t>
            </a:r>
            <a:r>
              <a:rPr lang="en-US" sz="2000" i="1" dirty="0" err="1" smtClean="0"/>
              <a:t>W</a:t>
            </a:r>
            <a:r>
              <a:rPr lang="en-US" sz="2000" i="1" baseline="-25000" dirty="0" err="1" smtClean="0"/>
              <a:t>b</a:t>
            </a:r>
            <a:r>
              <a:rPr lang="en-US" sz="2000" dirty="0" smtClean="0"/>
              <a:t>. However, note that the trivial matching pair of </a:t>
            </a:r>
            <a:r>
              <a:rPr lang="en-US" sz="2000" i="1" dirty="0" err="1" smtClean="0"/>
              <a:t>W</a:t>
            </a:r>
            <a:r>
              <a:rPr lang="en-US" sz="2000" i="1" baseline="-25000" dirty="0" err="1" smtClean="0"/>
              <a:t>c</a:t>
            </a:r>
            <a:r>
              <a:rPr lang="en-US" sz="2000" dirty="0" smtClean="0"/>
              <a:t> and </a:t>
            </a:r>
            <a:r>
              <a:rPr lang="en-US" sz="2000" i="1" dirty="0" smtClean="0"/>
              <a:t>W</a:t>
            </a:r>
            <a:r>
              <a:rPr lang="en-US" sz="2000" i="1" baseline="-25000" dirty="0" smtClean="0"/>
              <a:t>d</a:t>
            </a:r>
            <a:r>
              <a:rPr lang="en-US" sz="2000" dirty="0" smtClean="0"/>
              <a:t> (also pair </a:t>
            </a:r>
            <a:r>
              <a:rPr lang="en-US" sz="2000" i="1" dirty="0" smtClean="0"/>
              <a:t>W</a:t>
            </a:r>
            <a:r>
              <a:rPr lang="en-US" sz="2000" i="1" baseline="-25000" dirty="0" smtClean="0"/>
              <a:t>e</a:t>
            </a:r>
            <a:r>
              <a:rPr lang="en-US" sz="2000" dirty="0" smtClean="0"/>
              <a:t> and </a:t>
            </a:r>
            <a:r>
              <a:rPr lang="en-US" sz="2000" i="1" dirty="0" err="1" smtClean="0"/>
              <a:t>W</a:t>
            </a:r>
            <a:r>
              <a:rPr lang="en-US" sz="2000" i="1" baseline="-25000" dirty="0" err="1" smtClean="0"/>
              <a:t>f</a:t>
            </a:r>
            <a:r>
              <a:rPr lang="en-US" sz="2000" dirty="0" smtClean="0"/>
              <a:t>) are actually more similar, and need to be excluded to prevent pathological results.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cstate="print"/>
          <a:srcRect/>
          <a:stretch>
            <a:fillRect/>
          </a:stretch>
        </p:blipFill>
        <p:spPr bwMode="auto">
          <a:xfrm>
            <a:off x="1018078" y="2155370"/>
            <a:ext cx="2841515" cy="1787854"/>
          </a:xfrm>
          <a:prstGeom prst="rect">
            <a:avLst/>
          </a:prstGeom>
          <a:noFill/>
          <a:ln w="9525">
            <a:noFill/>
            <a:miter lim="800000"/>
            <a:headEnd/>
            <a:tailEnd/>
          </a:ln>
        </p:spPr>
      </p:pic>
      <p:pic>
        <p:nvPicPr>
          <p:cNvPr id="15" name="Picture 6"/>
          <p:cNvPicPr>
            <a:picLocks noChangeAspect="1" noChangeArrowheads="1"/>
          </p:cNvPicPr>
          <p:nvPr/>
        </p:nvPicPr>
        <p:blipFill>
          <a:blip r:embed="rId3" cstate="print"/>
          <a:srcRect/>
          <a:stretch>
            <a:fillRect/>
          </a:stretch>
        </p:blipFill>
        <p:spPr bwMode="auto">
          <a:xfrm>
            <a:off x="3959150" y="2178411"/>
            <a:ext cx="3878564" cy="1764816"/>
          </a:xfrm>
          <a:prstGeom prst="rect">
            <a:avLst/>
          </a:prstGeom>
          <a:noFill/>
          <a:ln w="9525">
            <a:noFill/>
            <a:miter lim="800000"/>
            <a:headEnd/>
            <a:tailEnd/>
          </a:ln>
        </p:spPr>
      </p:pic>
      <p:sp>
        <p:nvSpPr>
          <p:cNvPr id="16" name="Freeform 7"/>
          <p:cNvSpPr>
            <a:spLocks noEditPoints="1"/>
          </p:cNvSpPr>
          <p:nvPr/>
        </p:nvSpPr>
        <p:spPr bwMode="auto">
          <a:xfrm>
            <a:off x="6365103" y="2178411"/>
            <a:ext cx="833789" cy="681965"/>
          </a:xfrm>
          <a:custGeom>
            <a:avLst/>
            <a:gdLst/>
            <a:ahLst/>
            <a:cxnLst>
              <a:cxn ang="0">
                <a:pos x="0" y="4"/>
              </a:cxn>
              <a:cxn ang="0">
                <a:pos x="4" y="0"/>
              </a:cxn>
              <a:cxn ang="0">
                <a:pos x="196" y="0"/>
              </a:cxn>
              <a:cxn ang="0">
                <a:pos x="201" y="4"/>
              </a:cxn>
              <a:cxn ang="0">
                <a:pos x="201" y="144"/>
              </a:cxn>
              <a:cxn ang="0">
                <a:pos x="196" y="148"/>
              </a:cxn>
              <a:cxn ang="0">
                <a:pos x="4" y="148"/>
              </a:cxn>
              <a:cxn ang="0">
                <a:pos x="0" y="144"/>
              </a:cxn>
              <a:cxn ang="0">
                <a:pos x="0" y="4"/>
              </a:cxn>
              <a:cxn ang="0">
                <a:pos x="8" y="144"/>
              </a:cxn>
              <a:cxn ang="0">
                <a:pos x="4" y="139"/>
              </a:cxn>
              <a:cxn ang="0">
                <a:pos x="196" y="139"/>
              </a:cxn>
              <a:cxn ang="0">
                <a:pos x="192" y="144"/>
              </a:cxn>
              <a:cxn ang="0">
                <a:pos x="192" y="4"/>
              </a:cxn>
              <a:cxn ang="0">
                <a:pos x="196" y="8"/>
              </a:cxn>
              <a:cxn ang="0">
                <a:pos x="4" y="8"/>
              </a:cxn>
              <a:cxn ang="0">
                <a:pos x="8" y="4"/>
              </a:cxn>
              <a:cxn ang="0">
                <a:pos x="8" y="144"/>
              </a:cxn>
            </a:cxnLst>
            <a:rect l="0" t="0" r="r" b="b"/>
            <a:pathLst>
              <a:path w="201" h="148">
                <a:moveTo>
                  <a:pt x="0" y="4"/>
                </a:moveTo>
                <a:lnTo>
                  <a:pt x="4" y="0"/>
                </a:lnTo>
                <a:lnTo>
                  <a:pt x="196" y="0"/>
                </a:lnTo>
                <a:lnTo>
                  <a:pt x="201" y="4"/>
                </a:lnTo>
                <a:lnTo>
                  <a:pt x="201" y="144"/>
                </a:lnTo>
                <a:lnTo>
                  <a:pt x="196" y="148"/>
                </a:lnTo>
                <a:lnTo>
                  <a:pt x="4" y="148"/>
                </a:lnTo>
                <a:lnTo>
                  <a:pt x="0" y="144"/>
                </a:lnTo>
                <a:lnTo>
                  <a:pt x="0" y="4"/>
                </a:lnTo>
                <a:close/>
                <a:moveTo>
                  <a:pt x="8" y="144"/>
                </a:moveTo>
                <a:lnTo>
                  <a:pt x="4" y="139"/>
                </a:lnTo>
                <a:lnTo>
                  <a:pt x="196" y="139"/>
                </a:lnTo>
                <a:lnTo>
                  <a:pt x="192" y="144"/>
                </a:lnTo>
                <a:lnTo>
                  <a:pt x="192" y="4"/>
                </a:lnTo>
                <a:lnTo>
                  <a:pt x="196" y="8"/>
                </a:lnTo>
                <a:lnTo>
                  <a:pt x="4" y="8"/>
                </a:lnTo>
                <a:lnTo>
                  <a:pt x="8" y="4"/>
                </a:lnTo>
                <a:lnTo>
                  <a:pt x="8" y="144"/>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6435621" y="2878807"/>
            <a:ext cx="829639" cy="681965"/>
          </a:xfrm>
          <a:custGeom>
            <a:avLst/>
            <a:gdLst/>
            <a:ahLst/>
            <a:cxnLst>
              <a:cxn ang="0">
                <a:pos x="8" y="144"/>
              </a:cxn>
              <a:cxn ang="0">
                <a:pos x="8" y="118"/>
              </a:cxn>
              <a:cxn ang="0">
                <a:pos x="0" y="100"/>
              </a:cxn>
              <a:cxn ang="0">
                <a:pos x="0" y="92"/>
              </a:cxn>
              <a:cxn ang="0">
                <a:pos x="0" y="92"/>
              </a:cxn>
              <a:cxn ang="0">
                <a:pos x="8" y="74"/>
              </a:cxn>
              <a:cxn ang="0">
                <a:pos x="8" y="48"/>
              </a:cxn>
              <a:cxn ang="0">
                <a:pos x="0" y="31"/>
              </a:cxn>
              <a:cxn ang="0">
                <a:pos x="0" y="22"/>
              </a:cxn>
              <a:cxn ang="0">
                <a:pos x="0" y="22"/>
              </a:cxn>
              <a:cxn ang="0">
                <a:pos x="4" y="9"/>
              </a:cxn>
              <a:cxn ang="0">
                <a:pos x="29" y="9"/>
              </a:cxn>
              <a:cxn ang="0">
                <a:pos x="46" y="0"/>
              </a:cxn>
              <a:cxn ang="0">
                <a:pos x="54" y="0"/>
              </a:cxn>
              <a:cxn ang="0">
                <a:pos x="54" y="0"/>
              </a:cxn>
              <a:cxn ang="0">
                <a:pos x="71" y="9"/>
              </a:cxn>
              <a:cxn ang="0">
                <a:pos x="96" y="9"/>
              </a:cxn>
              <a:cxn ang="0">
                <a:pos x="113" y="0"/>
              </a:cxn>
              <a:cxn ang="0">
                <a:pos x="121" y="0"/>
              </a:cxn>
              <a:cxn ang="0">
                <a:pos x="121" y="0"/>
              </a:cxn>
              <a:cxn ang="0">
                <a:pos x="138" y="9"/>
              </a:cxn>
              <a:cxn ang="0">
                <a:pos x="163" y="9"/>
              </a:cxn>
              <a:cxn ang="0">
                <a:pos x="179" y="0"/>
              </a:cxn>
              <a:cxn ang="0">
                <a:pos x="188" y="0"/>
              </a:cxn>
              <a:cxn ang="0">
                <a:pos x="188" y="0"/>
              </a:cxn>
              <a:cxn ang="0">
                <a:pos x="192" y="13"/>
              </a:cxn>
              <a:cxn ang="0">
                <a:pos x="192" y="39"/>
              </a:cxn>
              <a:cxn ang="0">
                <a:pos x="200" y="57"/>
              </a:cxn>
              <a:cxn ang="0">
                <a:pos x="200" y="66"/>
              </a:cxn>
              <a:cxn ang="0">
                <a:pos x="200" y="66"/>
              </a:cxn>
              <a:cxn ang="0">
                <a:pos x="192" y="83"/>
              </a:cxn>
              <a:cxn ang="0">
                <a:pos x="192" y="109"/>
              </a:cxn>
              <a:cxn ang="0">
                <a:pos x="200" y="127"/>
              </a:cxn>
              <a:cxn ang="0">
                <a:pos x="200" y="135"/>
              </a:cxn>
              <a:cxn ang="0">
                <a:pos x="196" y="140"/>
              </a:cxn>
              <a:cxn ang="0">
                <a:pos x="200" y="135"/>
              </a:cxn>
              <a:cxn ang="0">
                <a:pos x="188" y="140"/>
              </a:cxn>
              <a:cxn ang="0">
                <a:pos x="163" y="140"/>
              </a:cxn>
              <a:cxn ang="0">
                <a:pos x="146" y="148"/>
              </a:cxn>
              <a:cxn ang="0">
                <a:pos x="138" y="148"/>
              </a:cxn>
              <a:cxn ang="0">
                <a:pos x="138" y="148"/>
              </a:cxn>
              <a:cxn ang="0">
                <a:pos x="121" y="140"/>
              </a:cxn>
              <a:cxn ang="0">
                <a:pos x="96" y="140"/>
              </a:cxn>
              <a:cxn ang="0">
                <a:pos x="79" y="148"/>
              </a:cxn>
              <a:cxn ang="0">
                <a:pos x="71" y="148"/>
              </a:cxn>
              <a:cxn ang="0">
                <a:pos x="71" y="148"/>
              </a:cxn>
              <a:cxn ang="0">
                <a:pos x="54" y="140"/>
              </a:cxn>
              <a:cxn ang="0">
                <a:pos x="29" y="140"/>
              </a:cxn>
              <a:cxn ang="0">
                <a:pos x="12" y="148"/>
              </a:cxn>
            </a:cxnLst>
            <a:rect l="0" t="0" r="r" b="b"/>
            <a:pathLst>
              <a:path w="200" h="148">
                <a:moveTo>
                  <a:pt x="0" y="144"/>
                </a:moveTo>
                <a:lnTo>
                  <a:pt x="0" y="135"/>
                </a:lnTo>
                <a:lnTo>
                  <a:pt x="8" y="135"/>
                </a:lnTo>
                <a:lnTo>
                  <a:pt x="8" y="144"/>
                </a:lnTo>
                <a:lnTo>
                  <a:pt x="0" y="144"/>
                </a:lnTo>
                <a:close/>
                <a:moveTo>
                  <a:pt x="0" y="127"/>
                </a:moveTo>
                <a:lnTo>
                  <a:pt x="0" y="118"/>
                </a:lnTo>
                <a:lnTo>
                  <a:pt x="8" y="118"/>
                </a:lnTo>
                <a:lnTo>
                  <a:pt x="8" y="127"/>
                </a:lnTo>
                <a:lnTo>
                  <a:pt x="0" y="127"/>
                </a:lnTo>
                <a:close/>
                <a:moveTo>
                  <a:pt x="0" y="109"/>
                </a:moveTo>
                <a:lnTo>
                  <a:pt x="0" y="100"/>
                </a:lnTo>
                <a:lnTo>
                  <a:pt x="8" y="100"/>
                </a:lnTo>
                <a:lnTo>
                  <a:pt x="8" y="109"/>
                </a:lnTo>
                <a:lnTo>
                  <a:pt x="0" y="109"/>
                </a:lnTo>
                <a:close/>
                <a:moveTo>
                  <a:pt x="0" y="92"/>
                </a:moveTo>
                <a:lnTo>
                  <a:pt x="0" y="83"/>
                </a:lnTo>
                <a:lnTo>
                  <a:pt x="8" y="83"/>
                </a:lnTo>
                <a:lnTo>
                  <a:pt x="8" y="92"/>
                </a:lnTo>
                <a:lnTo>
                  <a:pt x="0" y="92"/>
                </a:lnTo>
                <a:close/>
                <a:moveTo>
                  <a:pt x="0" y="74"/>
                </a:moveTo>
                <a:lnTo>
                  <a:pt x="0" y="66"/>
                </a:lnTo>
                <a:lnTo>
                  <a:pt x="8" y="66"/>
                </a:lnTo>
                <a:lnTo>
                  <a:pt x="8" y="74"/>
                </a:lnTo>
                <a:lnTo>
                  <a:pt x="0" y="74"/>
                </a:lnTo>
                <a:close/>
                <a:moveTo>
                  <a:pt x="0" y="57"/>
                </a:moveTo>
                <a:lnTo>
                  <a:pt x="0" y="48"/>
                </a:lnTo>
                <a:lnTo>
                  <a:pt x="8" y="48"/>
                </a:lnTo>
                <a:lnTo>
                  <a:pt x="8" y="57"/>
                </a:lnTo>
                <a:lnTo>
                  <a:pt x="0" y="57"/>
                </a:lnTo>
                <a:close/>
                <a:moveTo>
                  <a:pt x="0" y="39"/>
                </a:moveTo>
                <a:lnTo>
                  <a:pt x="0" y="31"/>
                </a:lnTo>
                <a:lnTo>
                  <a:pt x="8" y="31"/>
                </a:lnTo>
                <a:lnTo>
                  <a:pt x="8" y="39"/>
                </a:lnTo>
                <a:lnTo>
                  <a:pt x="0" y="39"/>
                </a:lnTo>
                <a:close/>
                <a:moveTo>
                  <a:pt x="0" y="22"/>
                </a:moveTo>
                <a:lnTo>
                  <a:pt x="0" y="13"/>
                </a:lnTo>
                <a:lnTo>
                  <a:pt x="8" y="13"/>
                </a:lnTo>
                <a:lnTo>
                  <a:pt x="8" y="22"/>
                </a:lnTo>
                <a:lnTo>
                  <a:pt x="0" y="22"/>
                </a:lnTo>
                <a:close/>
                <a:moveTo>
                  <a:pt x="4" y="0"/>
                </a:moveTo>
                <a:lnTo>
                  <a:pt x="12" y="0"/>
                </a:lnTo>
                <a:lnTo>
                  <a:pt x="12" y="9"/>
                </a:lnTo>
                <a:lnTo>
                  <a:pt x="4" y="9"/>
                </a:lnTo>
                <a:lnTo>
                  <a:pt x="4" y="0"/>
                </a:lnTo>
                <a:close/>
                <a:moveTo>
                  <a:pt x="21" y="0"/>
                </a:moveTo>
                <a:lnTo>
                  <a:pt x="29" y="0"/>
                </a:lnTo>
                <a:lnTo>
                  <a:pt x="29" y="9"/>
                </a:lnTo>
                <a:lnTo>
                  <a:pt x="21" y="9"/>
                </a:lnTo>
                <a:lnTo>
                  <a:pt x="21" y="0"/>
                </a:lnTo>
                <a:close/>
                <a:moveTo>
                  <a:pt x="37" y="0"/>
                </a:moveTo>
                <a:lnTo>
                  <a:pt x="46" y="0"/>
                </a:lnTo>
                <a:lnTo>
                  <a:pt x="46" y="9"/>
                </a:lnTo>
                <a:lnTo>
                  <a:pt x="37" y="9"/>
                </a:lnTo>
                <a:lnTo>
                  <a:pt x="37" y="0"/>
                </a:lnTo>
                <a:close/>
                <a:moveTo>
                  <a:pt x="54" y="0"/>
                </a:moveTo>
                <a:lnTo>
                  <a:pt x="62" y="0"/>
                </a:lnTo>
                <a:lnTo>
                  <a:pt x="62" y="9"/>
                </a:lnTo>
                <a:lnTo>
                  <a:pt x="54" y="9"/>
                </a:lnTo>
                <a:lnTo>
                  <a:pt x="54" y="0"/>
                </a:lnTo>
                <a:close/>
                <a:moveTo>
                  <a:pt x="71" y="0"/>
                </a:moveTo>
                <a:lnTo>
                  <a:pt x="79" y="0"/>
                </a:lnTo>
                <a:lnTo>
                  <a:pt x="79" y="9"/>
                </a:lnTo>
                <a:lnTo>
                  <a:pt x="71" y="9"/>
                </a:lnTo>
                <a:lnTo>
                  <a:pt x="71" y="0"/>
                </a:lnTo>
                <a:close/>
                <a:moveTo>
                  <a:pt x="88" y="0"/>
                </a:moveTo>
                <a:lnTo>
                  <a:pt x="96" y="0"/>
                </a:lnTo>
                <a:lnTo>
                  <a:pt x="96" y="9"/>
                </a:lnTo>
                <a:lnTo>
                  <a:pt x="88" y="9"/>
                </a:lnTo>
                <a:lnTo>
                  <a:pt x="88" y="0"/>
                </a:lnTo>
                <a:close/>
                <a:moveTo>
                  <a:pt x="104" y="0"/>
                </a:moveTo>
                <a:lnTo>
                  <a:pt x="113" y="0"/>
                </a:lnTo>
                <a:lnTo>
                  <a:pt x="113" y="9"/>
                </a:lnTo>
                <a:lnTo>
                  <a:pt x="104" y="9"/>
                </a:lnTo>
                <a:lnTo>
                  <a:pt x="104" y="0"/>
                </a:lnTo>
                <a:close/>
                <a:moveTo>
                  <a:pt x="121" y="0"/>
                </a:moveTo>
                <a:lnTo>
                  <a:pt x="129" y="0"/>
                </a:lnTo>
                <a:lnTo>
                  <a:pt x="129" y="9"/>
                </a:lnTo>
                <a:lnTo>
                  <a:pt x="121" y="9"/>
                </a:lnTo>
                <a:lnTo>
                  <a:pt x="121" y="0"/>
                </a:lnTo>
                <a:close/>
                <a:moveTo>
                  <a:pt x="138" y="0"/>
                </a:moveTo>
                <a:lnTo>
                  <a:pt x="146" y="0"/>
                </a:lnTo>
                <a:lnTo>
                  <a:pt x="146" y="9"/>
                </a:lnTo>
                <a:lnTo>
                  <a:pt x="138" y="9"/>
                </a:lnTo>
                <a:lnTo>
                  <a:pt x="138" y="0"/>
                </a:lnTo>
                <a:close/>
                <a:moveTo>
                  <a:pt x="154" y="0"/>
                </a:moveTo>
                <a:lnTo>
                  <a:pt x="163" y="0"/>
                </a:lnTo>
                <a:lnTo>
                  <a:pt x="163" y="9"/>
                </a:lnTo>
                <a:lnTo>
                  <a:pt x="154" y="9"/>
                </a:lnTo>
                <a:lnTo>
                  <a:pt x="154" y="0"/>
                </a:lnTo>
                <a:close/>
                <a:moveTo>
                  <a:pt x="171" y="0"/>
                </a:moveTo>
                <a:lnTo>
                  <a:pt x="179" y="0"/>
                </a:lnTo>
                <a:lnTo>
                  <a:pt x="179" y="9"/>
                </a:lnTo>
                <a:lnTo>
                  <a:pt x="171" y="9"/>
                </a:lnTo>
                <a:lnTo>
                  <a:pt x="171" y="0"/>
                </a:lnTo>
                <a:close/>
                <a:moveTo>
                  <a:pt x="188" y="0"/>
                </a:moveTo>
                <a:lnTo>
                  <a:pt x="196" y="0"/>
                </a:lnTo>
                <a:lnTo>
                  <a:pt x="196" y="9"/>
                </a:lnTo>
                <a:lnTo>
                  <a:pt x="188" y="9"/>
                </a:lnTo>
                <a:lnTo>
                  <a:pt x="188" y="0"/>
                </a:lnTo>
                <a:close/>
                <a:moveTo>
                  <a:pt x="200" y="13"/>
                </a:moveTo>
                <a:lnTo>
                  <a:pt x="200" y="22"/>
                </a:lnTo>
                <a:lnTo>
                  <a:pt x="192" y="22"/>
                </a:lnTo>
                <a:lnTo>
                  <a:pt x="192" y="13"/>
                </a:lnTo>
                <a:lnTo>
                  <a:pt x="200" y="13"/>
                </a:lnTo>
                <a:close/>
                <a:moveTo>
                  <a:pt x="200" y="31"/>
                </a:moveTo>
                <a:lnTo>
                  <a:pt x="200" y="39"/>
                </a:lnTo>
                <a:lnTo>
                  <a:pt x="192" y="39"/>
                </a:lnTo>
                <a:lnTo>
                  <a:pt x="192" y="31"/>
                </a:lnTo>
                <a:lnTo>
                  <a:pt x="200" y="31"/>
                </a:lnTo>
                <a:close/>
                <a:moveTo>
                  <a:pt x="200" y="48"/>
                </a:moveTo>
                <a:lnTo>
                  <a:pt x="200" y="57"/>
                </a:lnTo>
                <a:lnTo>
                  <a:pt x="192" y="57"/>
                </a:lnTo>
                <a:lnTo>
                  <a:pt x="192" y="48"/>
                </a:lnTo>
                <a:lnTo>
                  <a:pt x="200" y="48"/>
                </a:lnTo>
                <a:close/>
                <a:moveTo>
                  <a:pt x="200" y="66"/>
                </a:moveTo>
                <a:lnTo>
                  <a:pt x="200" y="74"/>
                </a:lnTo>
                <a:lnTo>
                  <a:pt x="192" y="74"/>
                </a:lnTo>
                <a:lnTo>
                  <a:pt x="192" y="66"/>
                </a:lnTo>
                <a:lnTo>
                  <a:pt x="200" y="66"/>
                </a:lnTo>
                <a:close/>
                <a:moveTo>
                  <a:pt x="200" y="83"/>
                </a:moveTo>
                <a:lnTo>
                  <a:pt x="200" y="92"/>
                </a:lnTo>
                <a:lnTo>
                  <a:pt x="192" y="92"/>
                </a:lnTo>
                <a:lnTo>
                  <a:pt x="192" y="83"/>
                </a:lnTo>
                <a:lnTo>
                  <a:pt x="200" y="83"/>
                </a:lnTo>
                <a:close/>
                <a:moveTo>
                  <a:pt x="200" y="100"/>
                </a:moveTo>
                <a:lnTo>
                  <a:pt x="200" y="109"/>
                </a:lnTo>
                <a:lnTo>
                  <a:pt x="192" y="109"/>
                </a:lnTo>
                <a:lnTo>
                  <a:pt x="192" y="100"/>
                </a:lnTo>
                <a:lnTo>
                  <a:pt x="200" y="100"/>
                </a:lnTo>
                <a:close/>
                <a:moveTo>
                  <a:pt x="200" y="118"/>
                </a:moveTo>
                <a:lnTo>
                  <a:pt x="200" y="127"/>
                </a:lnTo>
                <a:lnTo>
                  <a:pt x="192" y="127"/>
                </a:lnTo>
                <a:lnTo>
                  <a:pt x="192" y="118"/>
                </a:lnTo>
                <a:lnTo>
                  <a:pt x="200" y="118"/>
                </a:lnTo>
                <a:close/>
                <a:moveTo>
                  <a:pt x="200" y="135"/>
                </a:moveTo>
                <a:lnTo>
                  <a:pt x="200" y="144"/>
                </a:lnTo>
                <a:lnTo>
                  <a:pt x="196" y="148"/>
                </a:lnTo>
                <a:lnTo>
                  <a:pt x="196" y="148"/>
                </a:lnTo>
                <a:lnTo>
                  <a:pt x="196" y="140"/>
                </a:lnTo>
                <a:lnTo>
                  <a:pt x="196" y="140"/>
                </a:lnTo>
                <a:lnTo>
                  <a:pt x="192" y="144"/>
                </a:lnTo>
                <a:lnTo>
                  <a:pt x="192" y="135"/>
                </a:lnTo>
                <a:lnTo>
                  <a:pt x="200" y="135"/>
                </a:lnTo>
                <a:close/>
                <a:moveTo>
                  <a:pt x="188" y="148"/>
                </a:moveTo>
                <a:lnTo>
                  <a:pt x="179" y="148"/>
                </a:lnTo>
                <a:lnTo>
                  <a:pt x="179" y="140"/>
                </a:lnTo>
                <a:lnTo>
                  <a:pt x="188" y="140"/>
                </a:lnTo>
                <a:lnTo>
                  <a:pt x="188" y="148"/>
                </a:lnTo>
                <a:close/>
                <a:moveTo>
                  <a:pt x="171" y="148"/>
                </a:moveTo>
                <a:lnTo>
                  <a:pt x="163" y="148"/>
                </a:lnTo>
                <a:lnTo>
                  <a:pt x="163" y="140"/>
                </a:lnTo>
                <a:lnTo>
                  <a:pt x="171" y="140"/>
                </a:lnTo>
                <a:lnTo>
                  <a:pt x="171" y="148"/>
                </a:lnTo>
                <a:close/>
                <a:moveTo>
                  <a:pt x="154" y="148"/>
                </a:moveTo>
                <a:lnTo>
                  <a:pt x="146" y="148"/>
                </a:lnTo>
                <a:lnTo>
                  <a:pt x="146" y="140"/>
                </a:lnTo>
                <a:lnTo>
                  <a:pt x="154" y="140"/>
                </a:lnTo>
                <a:lnTo>
                  <a:pt x="154" y="148"/>
                </a:lnTo>
                <a:close/>
                <a:moveTo>
                  <a:pt x="138" y="148"/>
                </a:moveTo>
                <a:lnTo>
                  <a:pt x="129" y="148"/>
                </a:lnTo>
                <a:lnTo>
                  <a:pt x="129" y="140"/>
                </a:lnTo>
                <a:lnTo>
                  <a:pt x="138" y="140"/>
                </a:lnTo>
                <a:lnTo>
                  <a:pt x="138" y="148"/>
                </a:lnTo>
                <a:close/>
                <a:moveTo>
                  <a:pt x="121" y="148"/>
                </a:moveTo>
                <a:lnTo>
                  <a:pt x="113" y="148"/>
                </a:lnTo>
                <a:lnTo>
                  <a:pt x="113" y="140"/>
                </a:lnTo>
                <a:lnTo>
                  <a:pt x="121" y="140"/>
                </a:lnTo>
                <a:lnTo>
                  <a:pt x="121" y="148"/>
                </a:lnTo>
                <a:close/>
                <a:moveTo>
                  <a:pt x="104" y="148"/>
                </a:moveTo>
                <a:lnTo>
                  <a:pt x="96" y="148"/>
                </a:lnTo>
                <a:lnTo>
                  <a:pt x="96" y="140"/>
                </a:lnTo>
                <a:lnTo>
                  <a:pt x="104" y="140"/>
                </a:lnTo>
                <a:lnTo>
                  <a:pt x="104" y="148"/>
                </a:lnTo>
                <a:close/>
                <a:moveTo>
                  <a:pt x="88" y="148"/>
                </a:moveTo>
                <a:lnTo>
                  <a:pt x="79" y="148"/>
                </a:lnTo>
                <a:lnTo>
                  <a:pt x="79" y="140"/>
                </a:lnTo>
                <a:lnTo>
                  <a:pt x="88" y="140"/>
                </a:lnTo>
                <a:lnTo>
                  <a:pt x="88" y="148"/>
                </a:lnTo>
                <a:close/>
                <a:moveTo>
                  <a:pt x="71" y="148"/>
                </a:moveTo>
                <a:lnTo>
                  <a:pt x="62" y="148"/>
                </a:lnTo>
                <a:lnTo>
                  <a:pt x="62" y="140"/>
                </a:lnTo>
                <a:lnTo>
                  <a:pt x="71" y="140"/>
                </a:lnTo>
                <a:lnTo>
                  <a:pt x="71" y="148"/>
                </a:lnTo>
                <a:close/>
                <a:moveTo>
                  <a:pt x="54" y="148"/>
                </a:moveTo>
                <a:lnTo>
                  <a:pt x="46" y="148"/>
                </a:lnTo>
                <a:lnTo>
                  <a:pt x="46" y="140"/>
                </a:lnTo>
                <a:lnTo>
                  <a:pt x="54" y="140"/>
                </a:lnTo>
                <a:lnTo>
                  <a:pt x="54" y="148"/>
                </a:lnTo>
                <a:close/>
                <a:moveTo>
                  <a:pt x="37" y="148"/>
                </a:moveTo>
                <a:lnTo>
                  <a:pt x="29" y="148"/>
                </a:lnTo>
                <a:lnTo>
                  <a:pt x="29" y="140"/>
                </a:lnTo>
                <a:lnTo>
                  <a:pt x="37" y="140"/>
                </a:lnTo>
                <a:lnTo>
                  <a:pt x="37" y="148"/>
                </a:lnTo>
                <a:close/>
                <a:moveTo>
                  <a:pt x="21" y="148"/>
                </a:moveTo>
                <a:lnTo>
                  <a:pt x="12" y="148"/>
                </a:lnTo>
                <a:lnTo>
                  <a:pt x="12" y="140"/>
                </a:lnTo>
                <a:lnTo>
                  <a:pt x="21" y="140"/>
                </a:lnTo>
                <a:lnTo>
                  <a:pt x="21" y="148"/>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781346" y="2657630"/>
            <a:ext cx="829639" cy="681965"/>
          </a:xfrm>
          <a:custGeom>
            <a:avLst/>
            <a:gdLst/>
            <a:ahLst/>
            <a:cxnLst>
              <a:cxn ang="0">
                <a:pos x="0" y="5"/>
              </a:cxn>
              <a:cxn ang="0">
                <a:pos x="4" y="0"/>
              </a:cxn>
              <a:cxn ang="0">
                <a:pos x="196" y="0"/>
              </a:cxn>
              <a:cxn ang="0">
                <a:pos x="200" y="5"/>
              </a:cxn>
              <a:cxn ang="0">
                <a:pos x="200" y="144"/>
              </a:cxn>
              <a:cxn ang="0">
                <a:pos x="196" y="148"/>
              </a:cxn>
              <a:cxn ang="0">
                <a:pos x="4" y="148"/>
              </a:cxn>
              <a:cxn ang="0">
                <a:pos x="0" y="144"/>
              </a:cxn>
              <a:cxn ang="0">
                <a:pos x="0" y="5"/>
              </a:cxn>
              <a:cxn ang="0">
                <a:pos x="8" y="144"/>
              </a:cxn>
              <a:cxn ang="0">
                <a:pos x="4" y="140"/>
              </a:cxn>
              <a:cxn ang="0">
                <a:pos x="196" y="140"/>
              </a:cxn>
              <a:cxn ang="0">
                <a:pos x="192" y="144"/>
              </a:cxn>
              <a:cxn ang="0">
                <a:pos x="192" y="5"/>
              </a:cxn>
              <a:cxn ang="0">
                <a:pos x="196" y="9"/>
              </a:cxn>
              <a:cxn ang="0">
                <a:pos x="4" y="9"/>
              </a:cxn>
              <a:cxn ang="0">
                <a:pos x="8" y="5"/>
              </a:cxn>
              <a:cxn ang="0">
                <a:pos x="8" y="144"/>
              </a:cxn>
            </a:cxnLst>
            <a:rect l="0" t="0" r="r" b="b"/>
            <a:pathLst>
              <a:path w="200" h="148">
                <a:moveTo>
                  <a:pt x="0" y="5"/>
                </a:moveTo>
                <a:lnTo>
                  <a:pt x="4" y="0"/>
                </a:lnTo>
                <a:lnTo>
                  <a:pt x="196" y="0"/>
                </a:lnTo>
                <a:lnTo>
                  <a:pt x="200" y="5"/>
                </a:lnTo>
                <a:lnTo>
                  <a:pt x="200" y="144"/>
                </a:lnTo>
                <a:lnTo>
                  <a:pt x="196" y="148"/>
                </a:lnTo>
                <a:lnTo>
                  <a:pt x="4" y="148"/>
                </a:lnTo>
                <a:lnTo>
                  <a:pt x="0" y="144"/>
                </a:lnTo>
                <a:lnTo>
                  <a:pt x="0" y="5"/>
                </a:lnTo>
                <a:close/>
                <a:moveTo>
                  <a:pt x="8" y="144"/>
                </a:moveTo>
                <a:lnTo>
                  <a:pt x="4" y="140"/>
                </a:lnTo>
                <a:lnTo>
                  <a:pt x="196" y="140"/>
                </a:lnTo>
                <a:lnTo>
                  <a:pt x="192" y="144"/>
                </a:lnTo>
                <a:lnTo>
                  <a:pt x="192" y="5"/>
                </a:lnTo>
                <a:lnTo>
                  <a:pt x="196" y="9"/>
                </a:lnTo>
                <a:lnTo>
                  <a:pt x="4" y="9"/>
                </a:lnTo>
                <a:lnTo>
                  <a:pt x="8" y="5"/>
                </a:lnTo>
                <a:lnTo>
                  <a:pt x="8" y="144"/>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noEditPoints="1"/>
          </p:cNvSpPr>
          <p:nvPr/>
        </p:nvSpPr>
        <p:spPr bwMode="auto">
          <a:xfrm>
            <a:off x="2785209" y="2620767"/>
            <a:ext cx="833789" cy="681965"/>
          </a:xfrm>
          <a:custGeom>
            <a:avLst/>
            <a:gdLst/>
            <a:ahLst/>
            <a:cxnLst>
              <a:cxn ang="0">
                <a:pos x="9" y="143"/>
              </a:cxn>
              <a:cxn ang="0">
                <a:pos x="9" y="117"/>
              </a:cxn>
              <a:cxn ang="0">
                <a:pos x="0" y="100"/>
              </a:cxn>
              <a:cxn ang="0">
                <a:pos x="0" y="91"/>
              </a:cxn>
              <a:cxn ang="0">
                <a:pos x="0" y="91"/>
              </a:cxn>
              <a:cxn ang="0">
                <a:pos x="9" y="74"/>
              </a:cxn>
              <a:cxn ang="0">
                <a:pos x="9" y="48"/>
              </a:cxn>
              <a:cxn ang="0">
                <a:pos x="0" y="30"/>
              </a:cxn>
              <a:cxn ang="0">
                <a:pos x="0" y="21"/>
              </a:cxn>
              <a:cxn ang="0">
                <a:pos x="0" y="21"/>
              </a:cxn>
              <a:cxn ang="0">
                <a:pos x="4" y="8"/>
              </a:cxn>
              <a:cxn ang="0">
                <a:pos x="29" y="8"/>
              </a:cxn>
              <a:cxn ang="0">
                <a:pos x="46" y="0"/>
              </a:cxn>
              <a:cxn ang="0">
                <a:pos x="54" y="0"/>
              </a:cxn>
              <a:cxn ang="0">
                <a:pos x="54" y="0"/>
              </a:cxn>
              <a:cxn ang="0">
                <a:pos x="71" y="8"/>
              </a:cxn>
              <a:cxn ang="0">
                <a:pos x="96" y="8"/>
              </a:cxn>
              <a:cxn ang="0">
                <a:pos x="113" y="0"/>
              </a:cxn>
              <a:cxn ang="0">
                <a:pos x="121" y="0"/>
              </a:cxn>
              <a:cxn ang="0">
                <a:pos x="121" y="0"/>
              </a:cxn>
              <a:cxn ang="0">
                <a:pos x="138" y="8"/>
              </a:cxn>
              <a:cxn ang="0">
                <a:pos x="163" y="8"/>
              </a:cxn>
              <a:cxn ang="0">
                <a:pos x="180" y="0"/>
              </a:cxn>
              <a:cxn ang="0">
                <a:pos x="188" y="0"/>
              </a:cxn>
              <a:cxn ang="0">
                <a:pos x="192" y="4"/>
              </a:cxn>
              <a:cxn ang="0">
                <a:pos x="188" y="0"/>
              </a:cxn>
              <a:cxn ang="0">
                <a:pos x="192" y="13"/>
              </a:cxn>
              <a:cxn ang="0">
                <a:pos x="192" y="39"/>
              </a:cxn>
              <a:cxn ang="0">
                <a:pos x="201" y="56"/>
              </a:cxn>
              <a:cxn ang="0">
                <a:pos x="201" y="65"/>
              </a:cxn>
              <a:cxn ang="0">
                <a:pos x="201" y="65"/>
              </a:cxn>
              <a:cxn ang="0">
                <a:pos x="192" y="82"/>
              </a:cxn>
              <a:cxn ang="0">
                <a:pos x="192" y="109"/>
              </a:cxn>
              <a:cxn ang="0">
                <a:pos x="201" y="126"/>
              </a:cxn>
              <a:cxn ang="0">
                <a:pos x="201" y="135"/>
              </a:cxn>
              <a:cxn ang="0">
                <a:pos x="196" y="139"/>
              </a:cxn>
              <a:cxn ang="0">
                <a:pos x="201" y="135"/>
              </a:cxn>
              <a:cxn ang="0">
                <a:pos x="188" y="139"/>
              </a:cxn>
              <a:cxn ang="0">
                <a:pos x="163" y="139"/>
              </a:cxn>
              <a:cxn ang="0">
                <a:pos x="146" y="148"/>
              </a:cxn>
              <a:cxn ang="0">
                <a:pos x="138" y="148"/>
              </a:cxn>
              <a:cxn ang="0">
                <a:pos x="138" y="148"/>
              </a:cxn>
              <a:cxn ang="0">
                <a:pos x="121" y="139"/>
              </a:cxn>
              <a:cxn ang="0">
                <a:pos x="96" y="139"/>
              </a:cxn>
              <a:cxn ang="0">
                <a:pos x="79" y="148"/>
              </a:cxn>
              <a:cxn ang="0">
                <a:pos x="71" y="148"/>
              </a:cxn>
              <a:cxn ang="0">
                <a:pos x="71" y="148"/>
              </a:cxn>
              <a:cxn ang="0">
                <a:pos x="54" y="139"/>
              </a:cxn>
              <a:cxn ang="0">
                <a:pos x="29" y="139"/>
              </a:cxn>
              <a:cxn ang="0">
                <a:pos x="13" y="148"/>
              </a:cxn>
            </a:cxnLst>
            <a:rect l="0" t="0" r="r" b="b"/>
            <a:pathLst>
              <a:path w="201" h="148">
                <a:moveTo>
                  <a:pt x="0" y="143"/>
                </a:moveTo>
                <a:lnTo>
                  <a:pt x="0" y="135"/>
                </a:lnTo>
                <a:lnTo>
                  <a:pt x="9" y="135"/>
                </a:lnTo>
                <a:lnTo>
                  <a:pt x="9" y="143"/>
                </a:lnTo>
                <a:lnTo>
                  <a:pt x="0" y="143"/>
                </a:lnTo>
                <a:close/>
                <a:moveTo>
                  <a:pt x="0" y="126"/>
                </a:moveTo>
                <a:lnTo>
                  <a:pt x="0" y="117"/>
                </a:lnTo>
                <a:lnTo>
                  <a:pt x="9" y="117"/>
                </a:lnTo>
                <a:lnTo>
                  <a:pt x="9" y="126"/>
                </a:lnTo>
                <a:lnTo>
                  <a:pt x="0" y="126"/>
                </a:lnTo>
                <a:close/>
                <a:moveTo>
                  <a:pt x="0" y="109"/>
                </a:moveTo>
                <a:lnTo>
                  <a:pt x="0" y="100"/>
                </a:lnTo>
                <a:lnTo>
                  <a:pt x="9" y="100"/>
                </a:lnTo>
                <a:lnTo>
                  <a:pt x="9" y="109"/>
                </a:lnTo>
                <a:lnTo>
                  <a:pt x="0" y="109"/>
                </a:lnTo>
                <a:close/>
                <a:moveTo>
                  <a:pt x="0" y="91"/>
                </a:moveTo>
                <a:lnTo>
                  <a:pt x="0" y="82"/>
                </a:lnTo>
                <a:lnTo>
                  <a:pt x="9" y="82"/>
                </a:lnTo>
                <a:lnTo>
                  <a:pt x="9" y="91"/>
                </a:lnTo>
                <a:lnTo>
                  <a:pt x="0" y="91"/>
                </a:lnTo>
                <a:close/>
                <a:moveTo>
                  <a:pt x="0" y="74"/>
                </a:moveTo>
                <a:lnTo>
                  <a:pt x="0" y="65"/>
                </a:lnTo>
                <a:lnTo>
                  <a:pt x="9" y="65"/>
                </a:lnTo>
                <a:lnTo>
                  <a:pt x="9" y="74"/>
                </a:lnTo>
                <a:lnTo>
                  <a:pt x="0" y="74"/>
                </a:lnTo>
                <a:close/>
                <a:moveTo>
                  <a:pt x="0" y="56"/>
                </a:moveTo>
                <a:lnTo>
                  <a:pt x="0" y="48"/>
                </a:lnTo>
                <a:lnTo>
                  <a:pt x="9" y="48"/>
                </a:lnTo>
                <a:lnTo>
                  <a:pt x="9" y="56"/>
                </a:lnTo>
                <a:lnTo>
                  <a:pt x="0" y="56"/>
                </a:lnTo>
                <a:close/>
                <a:moveTo>
                  <a:pt x="0" y="39"/>
                </a:moveTo>
                <a:lnTo>
                  <a:pt x="0" y="30"/>
                </a:lnTo>
                <a:lnTo>
                  <a:pt x="9" y="30"/>
                </a:lnTo>
                <a:lnTo>
                  <a:pt x="9" y="39"/>
                </a:lnTo>
                <a:lnTo>
                  <a:pt x="0" y="39"/>
                </a:lnTo>
                <a:close/>
                <a:moveTo>
                  <a:pt x="0" y="21"/>
                </a:moveTo>
                <a:lnTo>
                  <a:pt x="0" y="13"/>
                </a:lnTo>
                <a:lnTo>
                  <a:pt x="9" y="13"/>
                </a:lnTo>
                <a:lnTo>
                  <a:pt x="9" y="21"/>
                </a:lnTo>
                <a:lnTo>
                  <a:pt x="0" y="21"/>
                </a:lnTo>
                <a:close/>
                <a:moveTo>
                  <a:pt x="4" y="0"/>
                </a:moveTo>
                <a:lnTo>
                  <a:pt x="13" y="0"/>
                </a:lnTo>
                <a:lnTo>
                  <a:pt x="13" y="8"/>
                </a:lnTo>
                <a:lnTo>
                  <a:pt x="4" y="8"/>
                </a:lnTo>
                <a:lnTo>
                  <a:pt x="4" y="0"/>
                </a:lnTo>
                <a:close/>
                <a:moveTo>
                  <a:pt x="21" y="0"/>
                </a:moveTo>
                <a:lnTo>
                  <a:pt x="29" y="0"/>
                </a:lnTo>
                <a:lnTo>
                  <a:pt x="29" y="8"/>
                </a:lnTo>
                <a:lnTo>
                  <a:pt x="21" y="8"/>
                </a:lnTo>
                <a:lnTo>
                  <a:pt x="21" y="0"/>
                </a:lnTo>
                <a:close/>
                <a:moveTo>
                  <a:pt x="38" y="0"/>
                </a:moveTo>
                <a:lnTo>
                  <a:pt x="46" y="0"/>
                </a:lnTo>
                <a:lnTo>
                  <a:pt x="46" y="8"/>
                </a:lnTo>
                <a:lnTo>
                  <a:pt x="38" y="8"/>
                </a:lnTo>
                <a:lnTo>
                  <a:pt x="38" y="0"/>
                </a:lnTo>
                <a:close/>
                <a:moveTo>
                  <a:pt x="54" y="0"/>
                </a:moveTo>
                <a:lnTo>
                  <a:pt x="63" y="0"/>
                </a:lnTo>
                <a:lnTo>
                  <a:pt x="63" y="8"/>
                </a:lnTo>
                <a:lnTo>
                  <a:pt x="54" y="8"/>
                </a:lnTo>
                <a:lnTo>
                  <a:pt x="54" y="0"/>
                </a:lnTo>
                <a:close/>
                <a:moveTo>
                  <a:pt x="71" y="0"/>
                </a:moveTo>
                <a:lnTo>
                  <a:pt x="79" y="0"/>
                </a:lnTo>
                <a:lnTo>
                  <a:pt x="79" y="8"/>
                </a:lnTo>
                <a:lnTo>
                  <a:pt x="71" y="8"/>
                </a:lnTo>
                <a:lnTo>
                  <a:pt x="71" y="0"/>
                </a:lnTo>
                <a:close/>
                <a:moveTo>
                  <a:pt x="88" y="0"/>
                </a:moveTo>
                <a:lnTo>
                  <a:pt x="96" y="0"/>
                </a:lnTo>
                <a:lnTo>
                  <a:pt x="96" y="8"/>
                </a:lnTo>
                <a:lnTo>
                  <a:pt x="88" y="8"/>
                </a:lnTo>
                <a:lnTo>
                  <a:pt x="88" y="0"/>
                </a:lnTo>
                <a:close/>
                <a:moveTo>
                  <a:pt x="105" y="0"/>
                </a:moveTo>
                <a:lnTo>
                  <a:pt x="113" y="0"/>
                </a:lnTo>
                <a:lnTo>
                  <a:pt x="113" y="8"/>
                </a:lnTo>
                <a:lnTo>
                  <a:pt x="105" y="8"/>
                </a:lnTo>
                <a:lnTo>
                  <a:pt x="105" y="0"/>
                </a:lnTo>
                <a:close/>
                <a:moveTo>
                  <a:pt x="121" y="0"/>
                </a:moveTo>
                <a:lnTo>
                  <a:pt x="130" y="0"/>
                </a:lnTo>
                <a:lnTo>
                  <a:pt x="130" y="8"/>
                </a:lnTo>
                <a:lnTo>
                  <a:pt x="121" y="8"/>
                </a:lnTo>
                <a:lnTo>
                  <a:pt x="121" y="0"/>
                </a:lnTo>
                <a:close/>
                <a:moveTo>
                  <a:pt x="138" y="0"/>
                </a:moveTo>
                <a:lnTo>
                  <a:pt x="146" y="0"/>
                </a:lnTo>
                <a:lnTo>
                  <a:pt x="146" y="8"/>
                </a:lnTo>
                <a:lnTo>
                  <a:pt x="138" y="8"/>
                </a:lnTo>
                <a:lnTo>
                  <a:pt x="138" y="0"/>
                </a:lnTo>
                <a:close/>
                <a:moveTo>
                  <a:pt x="155" y="0"/>
                </a:moveTo>
                <a:lnTo>
                  <a:pt x="163" y="0"/>
                </a:lnTo>
                <a:lnTo>
                  <a:pt x="163" y="8"/>
                </a:lnTo>
                <a:lnTo>
                  <a:pt x="155" y="8"/>
                </a:lnTo>
                <a:lnTo>
                  <a:pt x="155" y="0"/>
                </a:lnTo>
                <a:close/>
                <a:moveTo>
                  <a:pt x="171" y="0"/>
                </a:moveTo>
                <a:lnTo>
                  <a:pt x="180" y="0"/>
                </a:lnTo>
                <a:lnTo>
                  <a:pt x="180" y="8"/>
                </a:lnTo>
                <a:lnTo>
                  <a:pt x="171" y="8"/>
                </a:lnTo>
                <a:lnTo>
                  <a:pt x="171" y="0"/>
                </a:lnTo>
                <a:close/>
                <a:moveTo>
                  <a:pt x="188" y="0"/>
                </a:moveTo>
                <a:lnTo>
                  <a:pt x="196" y="0"/>
                </a:lnTo>
                <a:lnTo>
                  <a:pt x="201" y="4"/>
                </a:lnTo>
                <a:lnTo>
                  <a:pt x="201" y="4"/>
                </a:lnTo>
                <a:lnTo>
                  <a:pt x="192" y="4"/>
                </a:lnTo>
                <a:lnTo>
                  <a:pt x="192" y="4"/>
                </a:lnTo>
                <a:lnTo>
                  <a:pt x="196" y="8"/>
                </a:lnTo>
                <a:lnTo>
                  <a:pt x="188" y="8"/>
                </a:lnTo>
                <a:lnTo>
                  <a:pt x="188" y="0"/>
                </a:lnTo>
                <a:close/>
                <a:moveTo>
                  <a:pt x="201" y="13"/>
                </a:moveTo>
                <a:lnTo>
                  <a:pt x="201" y="21"/>
                </a:lnTo>
                <a:lnTo>
                  <a:pt x="192" y="21"/>
                </a:lnTo>
                <a:lnTo>
                  <a:pt x="192" y="13"/>
                </a:lnTo>
                <a:lnTo>
                  <a:pt x="201" y="13"/>
                </a:lnTo>
                <a:close/>
                <a:moveTo>
                  <a:pt x="201" y="30"/>
                </a:moveTo>
                <a:lnTo>
                  <a:pt x="201" y="39"/>
                </a:lnTo>
                <a:lnTo>
                  <a:pt x="192" y="39"/>
                </a:lnTo>
                <a:lnTo>
                  <a:pt x="192" y="30"/>
                </a:lnTo>
                <a:lnTo>
                  <a:pt x="201" y="30"/>
                </a:lnTo>
                <a:close/>
                <a:moveTo>
                  <a:pt x="201" y="48"/>
                </a:moveTo>
                <a:lnTo>
                  <a:pt x="201" y="56"/>
                </a:lnTo>
                <a:lnTo>
                  <a:pt x="192" y="56"/>
                </a:lnTo>
                <a:lnTo>
                  <a:pt x="192" y="48"/>
                </a:lnTo>
                <a:lnTo>
                  <a:pt x="201" y="48"/>
                </a:lnTo>
                <a:close/>
                <a:moveTo>
                  <a:pt x="201" y="65"/>
                </a:moveTo>
                <a:lnTo>
                  <a:pt x="201" y="74"/>
                </a:lnTo>
                <a:lnTo>
                  <a:pt x="192" y="74"/>
                </a:lnTo>
                <a:lnTo>
                  <a:pt x="192" y="65"/>
                </a:lnTo>
                <a:lnTo>
                  <a:pt x="201" y="65"/>
                </a:lnTo>
                <a:close/>
                <a:moveTo>
                  <a:pt x="201" y="82"/>
                </a:moveTo>
                <a:lnTo>
                  <a:pt x="201" y="91"/>
                </a:lnTo>
                <a:lnTo>
                  <a:pt x="192" y="91"/>
                </a:lnTo>
                <a:lnTo>
                  <a:pt x="192" y="82"/>
                </a:lnTo>
                <a:lnTo>
                  <a:pt x="201" y="82"/>
                </a:lnTo>
                <a:close/>
                <a:moveTo>
                  <a:pt x="201" y="100"/>
                </a:moveTo>
                <a:lnTo>
                  <a:pt x="201" y="109"/>
                </a:lnTo>
                <a:lnTo>
                  <a:pt x="192" y="109"/>
                </a:lnTo>
                <a:lnTo>
                  <a:pt x="192" y="100"/>
                </a:lnTo>
                <a:lnTo>
                  <a:pt x="201" y="100"/>
                </a:lnTo>
                <a:close/>
                <a:moveTo>
                  <a:pt x="201" y="117"/>
                </a:moveTo>
                <a:lnTo>
                  <a:pt x="201" y="126"/>
                </a:lnTo>
                <a:lnTo>
                  <a:pt x="192" y="126"/>
                </a:lnTo>
                <a:lnTo>
                  <a:pt x="192" y="117"/>
                </a:lnTo>
                <a:lnTo>
                  <a:pt x="201" y="117"/>
                </a:lnTo>
                <a:close/>
                <a:moveTo>
                  <a:pt x="201" y="135"/>
                </a:moveTo>
                <a:lnTo>
                  <a:pt x="201" y="143"/>
                </a:lnTo>
                <a:lnTo>
                  <a:pt x="196" y="148"/>
                </a:lnTo>
                <a:lnTo>
                  <a:pt x="196" y="148"/>
                </a:lnTo>
                <a:lnTo>
                  <a:pt x="196" y="139"/>
                </a:lnTo>
                <a:lnTo>
                  <a:pt x="196" y="139"/>
                </a:lnTo>
                <a:lnTo>
                  <a:pt x="192" y="143"/>
                </a:lnTo>
                <a:lnTo>
                  <a:pt x="192" y="135"/>
                </a:lnTo>
                <a:lnTo>
                  <a:pt x="201" y="135"/>
                </a:lnTo>
                <a:close/>
                <a:moveTo>
                  <a:pt x="188" y="148"/>
                </a:moveTo>
                <a:lnTo>
                  <a:pt x="180" y="148"/>
                </a:lnTo>
                <a:lnTo>
                  <a:pt x="180" y="139"/>
                </a:lnTo>
                <a:lnTo>
                  <a:pt x="188" y="139"/>
                </a:lnTo>
                <a:lnTo>
                  <a:pt x="188" y="148"/>
                </a:lnTo>
                <a:close/>
                <a:moveTo>
                  <a:pt x="171" y="148"/>
                </a:moveTo>
                <a:lnTo>
                  <a:pt x="163" y="148"/>
                </a:lnTo>
                <a:lnTo>
                  <a:pt x="163" y="139"/>
                </a:lnTo>
                <a:lnTo>
                  <a:pt x="171" y="139"/>
                </a:lnTo>
                <a:lnTo>
                  <a:pt x="171" y="148"/>
                </a:lnTo>
                <a:close/>
                <a:moveTo>
                  <a:pt x="155" y="148"/>
                </a:moveTo>
                <a:lnTo>
                  <a:pt x="146" y="148"/>
                </a:lnTo>
                <a:lnTo>
                  <a:pt x="146" y="139"/>
                </a:lnTo>
                <a:lnTo>
                  <a:pt x="155" y="139"/>
                </a:lnTo>
                <a:lnTo>
                  <a:pt x="155" y="148"/>
                </a:lnTo>
                <a:close/>
                <a:moveTo>
                  <a:pt x="138" y="148"/>
                </a:moveTo>
                <a:lnTo>
                  <a:pt x="130" y="148"/>
                </a:lnTo>
                <a:lnTo>
                  <a:pt x="130" y="139"/>
                </a:lnTo>
                <a:lnTo>
                  <a:pt x="138" y="139"/>
                </a:lnTo>
                <a:lnTo>
                  <a:pt x="138" y="148"/>
                </a:lnTo>
                <a:close/>
                <a:moveTo>
                  <a:pt x="121" y="148"/>
                </a:moveTo>
                <a:lnTo>
                  <a:pt x="113" y="148"/>
                </a:lnTo>
                <a:lnTo>
                  <a:pt x="113" y="139"/>
                </a:lnTo>
                <a:lnTo>
                  <a:pt x="121" y="139"/>
                </a:lnTo>
                <a:lnTo>
                  <a:pt x="121" y="148"/>
                </a:lnTo>
                <a:close/>
                <a:moveTo>
                  <a:pt x="105" y="148"/>
                </a:moveTo>
                <a:lnTo>
                  <a:pt x="96" y="148"/>
                </a:lnTo>
                <a:lnTo>
                  <a:pt x="96" y="139"/>
                </a:lnTo>
                <a:lnTo>
                  <a:pt x="105" y="139"/>
                </a:lnTo>
                <a:lnTo>
                  <a:pt x="105" y="148"/>
                </a:lnTo>
                <a:close/>
                <a:moveTo>
                  <a:pt x="88" y="148"/>
                </a:moveTo>
                <a:lnTo>
                  <a:pt x="79" y="148"/>
                </a:lnTo>
                <a:lnTo>
                  <a:pt x="79" y="139"/>
                </a:lnTo>
                <a:lnTo>
                  <a:pt x="88" y="139"/>
                </a:lnTo>
                <a:lnTo>
                  <a:pt x="88" y="148"/>
                </a:lnTo>
                <a:close/>
                <a:moveTo>
                  <a:pt x="71" y="148"/>
                </a:moveTo>
                <a:lnTo>
                  <a:pt x="63" y="148"/>
                </a:lnTo>
                <a:lnTo>
                  <a:pt x="63" y="139"/>
                </a:lnTo>
                <a:lnTo>
                  <a:pt x="71" y="139"/>
                </a:lnTo>
                <a:lnTo>
                  <a:pt x="71" y="148"/>
                </a:lnTo>
                <a:close/>
                <a:moveTo>
                  <a:pt x="54" y="148"/>
                </a:moveTo>
                <a:lnTo>
                  <a:pt x="46" y="148"/>
                </a:lnTo>
                <a:lnTo>
                  <a:pt x="46" y="139"/>
                </a:lnTo>
                <a:lnTo>
                  <a:pt x="54" y="139"/>
                </a:lnTo>
                <a:lnTo>
                  <a:pt x="54" y="148"/>
                </a:lnTo>
                <a:close/>
                <a:moveTo>
                  <a:pt x="38" y="148"/>
                </a:moveTo>
                <a:lnTo>
                  <a:pt x="29" y="148"/>
                </a:lnTo>
                <a:lnTo>
                  <a:pt x="29" y="139"/>
                </a:lnTo>
                <a:lnTo>
                  <a:pt x="38" y="139"/>
                </a:lnTo>
                <a:lnTo>
                  <a:pt x="38" y="148"/>
                </a:lnTo>
                <a:close/>
                <a:moveTo>
                  <a:pt x="21" y="148"/>
                </a:moveTo>
                <a:lnTo>
                  <a:pt x="13" y="148"/>
                </a:lnTo>
                <a:lnTo>
                  <a:pt x="13" y="139"/>
                </a:lnTo>
                <a:lnTo>
                  <a:pt x="21" y="139"/>
                </a:lnTo>
                <a:lnTo>
                  <a:pt x="21" y="148"/>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 name="Picture 11"/>
          <p:cNvPicPr>
            <a:picLocks noChangeAspect="1" noChangeArrowheads="1"/>
          </p:cNvPicPr>
          <p:nvPr/>
        </p:nvPicPr>
        <p:blipFill>
          <a:blip r:embed="rId2" cstate="print"/>
          <a:srcRect/>
          <a:stretch>
            <a:fillRect/>
          </a:stretch>
        </p:blipFill>
        <p:spPr bwMode="auto">
          <a:xfrm>
            <a:off x="1001485" y="4600707"/>
            <a:ext cx="2841515" cy="1787854"/>
          </a:xfrm>
          <a:prstGeom prst="rect">
            <a:avLst/>
          </a:prstGeom>
          <a:noFill/>
          <a:ln w="9525">
            <a:noFill/>
            <a:miter lim="800000"/>
            <a:headEnd/>
            <a:tailEnd/>
          </a:ln>
        </p:spPr>
      </p:pic>
      <p:pic>
        <p:nvPicPr>
          <p:cNvPr id="21" name="Picture 12"/>
          <p:cNvPicPr>
            <a:picLocks noChangeAspect="1" noChangeArrowheads="1"/>
          </p:cNvPicPr>
          <p:nvPr/>
        </p:nvPicPr>
        <p:blipFill>
          <a:blip r:embed="rId3" cstate="print"/>
          <a:srcRect/>
          <a:stretch>
            <a:fillRect/>
          </a:stretch>
        </p:blipFill>
        <p:spPr bwMode="auto">
          <a:xfrm>
            <a:off x="3942557" y="4623748"/>
            <a:ext cx="3878564" cy="1764816"/>
          </a:xfrm>
          <a:prstGeom prst="rect">
            <a:avLst/>
          </a:prstGeom>
          <a:noFill/>
          <a:ln w="9525">
            <a:noFill/>
            <a:miter lim="800000"/>
            <a:headEnd/>
            <a:tailEnd/>
          </a:ln>
        </p:spPr>
      </p:pic>
      <p:sp>
        <p:nvSpPr>
          <p:cNvPr id="22" name="Freeform 13"/>
          <p:cNvSpPr>
            <a:spLocks noEditPoints="1"/>
          </p:cNvSpPr>
          <p:nvPr/>
        </p:nvSpPr>
        <p:spPr bwMode="auto">
          <a:xfrm>
            <a:off x="6348510" y="4623748"/>
            <a:ext cx="829639" cy="681965"/>
          </a:xfrm>
          <a:custGeom>
            <a:avLst/>
            <a:gdLst/>
            <a:ahLst/>
            <a:cxnLst>
              <a:cxn ang="0">
                <a:pos x="0" y="4"/>
              </a:cxn>
              <a:cxn ang="0">
                <a:pos x="4" y="0"/>
              </a:cxn>
              <a:cxn ang="0">
                <a:pos x="196" y="0"/>
              </a:cxn>
              <a:cxn ang="0">
                <a:pos x="200" y="4"/>
              </a:cxn>
              <a:cxn ang="0">
                <a:pos x="200" y="143"/>
              </a:cxn>
              <a:cxn ang="0">
                <a:pos x="196" y="148"/>
              </a:cxn>
              <a:cxn ang="0">
                <a:pos x="4" y="148"/>
              </a:cxn>
              <a:cxn ang="0">
                <a:pos x="0" y="143"/>
              </a:cxn>
              <a:cxn ang="0">
                <a:pos x="0" y="4"/>
              </a:cxn>
              <a:cxn ang="0">
                <a:pos x="8" y="143"/>
              </a:cxn>
              <a:cxn ang="0">
                <a:pos x="4" y="139"/>
              </a:cxn>
              <a:cxn ang="0">
                <a:pos x="196" y="139"/>
              </a:cxn>
              <a:cxn ang="0">
                <a:pos x="192" y="143"/>
              </a:cxn>
              <a:cxn ang="0">
                <a:pos x="192" y="4"/>
              </a:cxn>
              <a:cxn ang="0">
                <a:pos x="196" y="8"/>
              </a:cxn>
              <a:cxn ang="0">
                <a:pos x="4" y="8"/>
              </a:cxn>
              <a:cxn ang="0">
                <a:pos x="8" y="4"/>
              </a:cxn>
              <a:cxn ang="0">
                <a:pos x="8" y="143"/>
              </a:cxn>
            </a:cxnLst>
            <a:rect l="0" t="0" r="r" b="b"/>
            <a:pathLst>
              <a:path w="200" h="148">
                <a:moveTo>
                  <a:pt x="0" y="4"/>
                </a:moveTo>
                <a:lnTo>
                  <a:pt x="4" y="0"/>
                </a:lnTo>
                <a:lnTo>
                  <a:pt x="196" y="0"/>
                </a:lnTo>
                <a:lnTo>
                  <a:pt x="200" y="4"/>
                </a:lnTo>
                <a:lnTo>
                  <a:pt x="200" y="143"/>
                </a:lnTo>
                <a:lnTo>
                  <a:pt x="196" y="148"/>
                </a:lnTo>
                <a:lnTo>
                  <a:pt x="4" y="148"/>
                </a:lnTo>
                <a:lnTo>
                  <a:pt x="0" y="143"/>
                </a:lnTo>
                <a:lnTo>
                  <a:pt x="0" y="4"/>
                </a:lnTo>
                <a:close/>
                <a:moveTo>
                  <a:pt x="8" y="143"/>
                </a:moveTo>
                <a:lnTo>
                  <a:pt x="4" y="139"/>
                </a:lnTo>
                <a:lnTo>
                  <a:pt x="196" y="139"/>
                </a:lnTo>
                <a:lnTo>
                  <a:pt x="192" y="143"/>
                </a:lnTo>
                <a:lnTo>
                  <a:pt x="192" y="4"/>
                </a:lnTo>
                <a:lnTo>
                  <a:pt x="196" y="8"/>
                </a:lnTo>
                <a:lnTo>
                  <a:pt x="4" y="8"/>
                </a:lnTo>
                <a:lnTo>
                  <a:pt x="8" y="4"/>
                </a:lnTo>
                <a:lnTo>
                  <a:pt x="8" y="143"/>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p:nvSpPr>
        <p:spPr bwMode="auto">
          <a:xfrm>
            <a:off x="6468807" y="4702080"/>
            <a:ext cx="833789" cy="681965"/>
          </a:xfrm>
          <a:custGeom>
            <a:avLst/>
            <a:gdLst/>
            <a:ahLst/>
            <a:cxnLst>
              <a:cxn ang="0">
                <a:pos x="9" y="144"/>
              </a:cxn>
              <a:cxn ang="0">
                <a:pos x="9" y="118"/>
              </a:cxn>
              <a:cxn ang="0">
                <a:pos x="0" y="100"/>
              </a:cxn>
              <a:cxn ang="0">
                <a:pos x="0" y="91"/>
              </a:cxn>
              <a:cxn ang="0">
                <a:pos x="0" y="91"/>
              </a:cxn>
              <a:cxn ang="0">
                <a:pos x="9" y="74"/>
              </a:cxn>
              <a:cxn ang="0">
                <a:pos x="9" y="48"/>
              </a:cxn>
              <a:cxn ang="0">
                <a:pos x="0" y="30"/>
              </a:cxn>
              <a:cxn ang="0">
                <a:pos x="0" y="22"/>
              </a:cxn>
              <a:cxn ang="0">
                <a:pos x="0" y="22"/>
              </a:cxn>
              <a:cxn ang="0">
                <a:pos x="4" y="9"/>
              </a:cxn>
              <a:cxn ang="0">
                <a:pos x="29" y="9"/>
              </a:cxn>
              <a:cxn ang="0">
                <a:pos x="46" y="0"/>
              </a:cxn>
              <a:cxn ang="0">
                <a:pos x="54" y="0"/>
              </a:cxn>
              <a:cxn ang="0">
                <a:pos x="54" y="0"/>
              </a:cxn>
              <a:cxn ang="0">
                <a:pos x="71" y="9"/>
              </a:cxn>
              <a:cxn ang="0">
                <a:pos x="96" y="9"/>
              </a:cxn>
              <a:cxn ang="0">
                <a:pos x="113" y="0"/>
              </a:cxn>
              <a:cxn ang="0">
                <a:pos x="121" y="0"/>
              </a:cxn>
              <a:cxn ang="0">
                <a:pos x="121" y="0"/>
              </a:cxn>
              <a:cxn ang="0">
                <a:pos x="138" y="9"/>
              </a:cxn>
              <a:cxn ang="0">
                <a:pos x="163" y="9"/>
              </a:cxn>
              <a:cxn ang="0">
                <a:pos x="180" y="0"/>
              </a:cxn>
              <a:cxn ang="0">
                <a:pos x="188" y="0"/>
              </a:cxn>
              <a:cxn ang="0">
                <a:pos x="192" y="4"/>
              </a:cxn>
              <a:cxn ang="0">
                <a:pos x="188" y="0"/>
              </a:cxn>
              <a:cxn ang="0">
                <a:pos x="192" y="13"/>
              </a:cxn>
              <a:cxn ang="0">
                <a:pos x="192" y="39"/>
              </a:cxn>
              <a:cxn ang="0">
                <a:pos x="201" y="57"/>
              </a:cxn>
              <a:cxn ang="0">
                <a:pos x="201" y="65"/>
              </a:cxn>
              <a:cxn ang="0">
                <a:pos x="201" y="65"/>
              </a:cxn>
              <a:cxn ang="0">
                <a:pos x="192" y="83"/>
              </a:cxn>
              <a:cxn ang="0">
                <a:pos x="192" y="109"/>
              </a:cxn>
              <a:cxn ang="0">
                <a:pos x="201" y="126"/>
              </a:cxn>
              <a:cxn ang="0">
                <a:pos x="201" y="135"/>
              </a:cxn>
              <a:cxn ang="0">
                <a:pos x="196" y="139"/>
              </a:cxn>
              <a:cxn ang="0">
                <a:pos x="201" y="135"/>
              </a:cxn>
              <a:cxn ang="0">
                <a:pos x="188" y="139"/>
              </a:cxn>
              <a:cxn ang="0">
                <a:pos x="163" y="139"/>
              </a:cxn>
              <a:cxn ang="0">
                <a:pos x="146" y="148"/>
              </a:cxn>
              <a:cxn ang="0">
                <a:pos x="138" y="148"/>
              </a:cxn>
              <a:cxn ang="0">
                <a:pos x="138" y="148"/>
              </a:cxn>
              <a:cxn ang="0">
                <a:pos x="121" y="139"/>
              </a:cxn>
              <a:cxn ang="0">
                <a:pos x="96" y="139"/>
              </a:cxn>
              <a:cxn ang="0">
                <a:pos x="80" y="148"/>
              </a:cxn>
              <a:cxn ang="0">
                <a:pos x="71" y="148"/>
              </a:cxn>
              <a:cxn ang="0">
                <a:pos x="71" y="148"/>
              </a:cxn>
              <a:cxn ang="0">
                <a:pos x="54" y="139"/>
              </a:cxn>
              <a:cxn ang="0">
                <a:pos x="29" y="139"/>
              </a:cxn>
              <a:cxn ang="0">
                <a:pos x="13" y="148"/>
              </a:cxn>
            </a:cxnLst>
            <a:rect l="0" t="0" r="r" b="b"/>
            <a:pathLst>
              <a:path w="201" h="148">
                <a:moveTo>
                  <a:pt x="0" y="144"/>
                </a:moveTo>
                <a:lnTo>
                  <a:pt x="0" y="135"/>
                </a:lnTo>
                <a:lnTo>
                  <a:pt x="9" y="135"/>
                </a:lnTo>
                <a:lnTo>
                  <a:pt x="9" y="144"/>
                </a:lnTo>
                <a:lnTo>
                  <a:pt x="0" y="144"/>
                </a:lnTo>
                <a:close/>
                <a:moveTo>
                  <a:pt x="0" y="126"/>
                </a:moveTo>
                <a:lnTo>
                  <a:pt x="0" y="118"/>
                </a:lnTo>
                <a:lnTo>
                  <a:pt x="9" y="118"/>
                </a:lnTo>
                <a:lnTo>
                  <a:pt x="9" y="126"/>
                </a:lnTo>
                <a:lnTo>
                  <a:pt x="0" y="126"/>
                </a:lnTo>
                <a:close/>
                <a:moveTo>
                  <a:pt x="0" y="109"/>
                </a:moveTo>
                <a:lnTo>
                  <a:pt x="0" y="100"/>
                </a:lnTo>
                <a:lnTo>
                  <a:pt x="9" y="100"/>
                </a:lnTo>
                <a:lnTo>
                  <a:pt x="9" y="109"/>
                </a:lnTo>
                <a:lnTo>
                  <a:pt x="0" y="109"/>
                </a:lnTo>
                <a:close/>
                <a:moveTo>
                  <a:pt x="0" y="91"/>
                </a:moveTo>
                <a:lnTo>
                  <a:pt x="0" y="83"/>
                </a:lnTo>
                <a:lnTo>
                  <a:pt x="9" y="83"/>
                </a:lnTo>
                <a:lnTo>
                  <a:pt x="9" y="91"/>
                </a:lnTo>
                <a:lnTo>
                  <a:pt x="0" y="91"/>
                </a:lnTo>
                <a:close/>
                <a:moveTo>
                  <a:pt x="0" y="74"/>
                </a:moveTo>
                <a:lnTo>
                  <a:pt x="0" y="65"/>
                </a:lnTo>
                <a:lnTo>
                  <a:pt x="9" y="65"/>
                </a:lnTo>
                <a:lnTo>
                  <a:pt x="9" y="74"/>
                </a:lnTo>
                <a:lnTo>
                  <a:pt x="0" y="74"/>
                </a:lnTo>
                <a:close/>
                <a:moveTo>
                  <a:pt x="0" y="57"/>
                </a:moveTo>
                <a:lnTo>
                  <a:pt x="0" y="48"/>
                </a:lnTo>
                <a:lnTo>
                  <a:pt x="9" y="48"/>
                </a:lnTo>
                <a:lnTo>
                  <a:pt x="9" y="57"/>
                </a:lnTo>
                <a:lnTo>
                  <a:pt x="0" y="57"/>
                </a:lnTo>
                <a:close/>
                <a:moveTo>
                  <a:pt x="0" y="39"/>
                </a:moveTo>
                <a:lnTo>
                  <a:pt x="0" y="30"/>
                </a:lnTo>
                <a:lnTo>
                  <a:pt x="9" y="30"/>
                </a:lnTo>
                <a:lnTo>
                  <a:pt x="9" y="39"/>
                </a:lnTo>
                <a:lnTo>
                  <a:pt x="0" y="39"/>
                </a:lnTo>
                <a:close/>
                <a:moveTo>
                  <a:pt x="0" y="22"/>
                </a:moveTo>
                <a:lnTo>
                  <a:pt x="0" y="13"/>
                </a:lnTo>
                <a:lnTo>
                  <a:pt x="9" y="13"/>
                </a:lnTo>
                <a:lnTo>
                  <a:pt x="9" y="22"/>
                </a:lnTo>
                <a:lnTo>
                  <a:pt x="0" y="22"/>
                </a:lnTo>
                <a:close/>
                <a:moveTo>
                  <a:pt x="4" y="0"/>
                </a:moveTo>
                <a:lnTo>
                  <a:pt x="13" y="0"/>
                </a:lnTo>
                <a:lnTo>
                  <a:pt x="13" y="9"/>
                </a:lnTo>
                <a:lnTo>
                  <a:pt x="4" y="9"/>
                </a:lnTo>
                <a:lnTo>
                  <a:pt x="4" y="0"/>
                </a:lnTo>
                <a:close/>
                <a:moveTo>
                  <a:pt x="21" y="0"/>
                </a:moveTo>
                <a:lnTo>
                  <a:pt x="29" y="0"/>
                </a:lnTo>
                <a:lnTo>
                  <a:pt x="29" y="9"/>
                </a:lnTo>
                <a:lnTo>
                  <a:pt x="21" y="9"/>
                </a:lnTo>
                <a:lnTo>
                  <a:pt x="21" y="0"/>
                </a:lnTo>
                <a:close/>
                <a:moveTo>
                  <a:pt x="38" y="0"/>
                </a:moveTo>
                <a:lnTo>
                  <a:pt x="46" y="0"/>
                </a:lnTo>
                <a:lnTo>
                  <a:pt x="46" y="9"/>
                </a:lnTo>
                <a:lnTo>
                  <a:pt x="38" y="9"/>
                </a:lnTo>
                <a:lnTo>
                  <a:pt x="38" y="0"/>
                </a:lnTo>
                <a:close/>
                <a:moveTo>
                  <a:pt x="54" y="0"/>
                </a:moveTo>
                <a:lnTo>
                  <a:pt x="63" y="0"/>
                </a:lnTo>
                <a:lnTo>
                  <a:pt x="63" y="9"/>
                </a:lnTo>
                <a:lnTo>
                  <a:pt x="54" y="9"/>
                </a:lnTo>
                <a:lnTo>
                  <a:pt x="54" y="0"/>
                </a:lnTo>
                <a:close/>
                <a:moveTo>
                  <a:pt x="71" y="0"/>
                </a:moveTo>
                <a:lnTo>
                  <a:pt x="80" y="0"/>
                </a:lnTo>
                <a:lnTo>
                  <a:pt x="80" y="9"/>
                </a:lnTo>
                <a:lnTo>
                  <a:pt x="71" y="9"/>
                </a:lnTo>
                <a:lnTo>
                  <a:pt x="71" y="0"/>
                </a:lnTo>
                <a:close/>
                <a:moveTo>
                  <a:pt x="88" y="0"/>
                </a:moveTo>
                <a:lnTo>
                  <a:pt x="96" y="0"/>
                </a:lnTo>
                <a:lnTo>
                  <a:pt x="96" y="9"/>
                </a:lnTo>
                <a:lnTo>
                  <a:pt x="88" y="9"/>
                </a:lnTo>
                <a:lnTo>
                  <a:pt x="88" y="0"/>
                </a:lnTo>
                <a:close/>
                <a:moveTo>
                  <a:pt x="105" y="0"/>
                </a:moveTo>
                <a:lnTo>
                  <a:pt x="113" y="0"/>
                </a:lnTo>
                <a:lnTo>
                  <a:pt x="113" y="9"/>
                </a:lnTo>
                <a:lnTo>
                  <a:pt x="105" y="9"/>
                </a:lnTo>
                <a:lnTo>
                  <a:pt x="105" y="0"/>
                </a:lnTo>
                <a:close/>
                <a:moveTo>
                  <a:pt x="121" y="0"/>
                </a:moveTo>
                <a:lnTo>
                  <a:pt x="130" y="0"/>
                </a:lnTo>
                <a:lnTo>
                  <a:pt x="130" y="9"/>
                </a:lnTo>
                <a:lnTo>
                  <a:pt x="121" y="9"/>
                </a:lnTo>
                <a:lnTo>
                  <a:pt x="121" y="0"/>
                </a:lnTo>
                <a:close/>
                <a:moveTo>
                  <a:pt x="138" y="0"/>
                </a:moveTo>
                <a:lnTo>
                  <a:pt x="146" y="0"/>
                </a:lnTo>
                <a:lnTo>
                  <a:pt x="146" y="9"/>
                </a:lnTo>
                <a:lnTo>
                  <a:pt x="138" y="9"/>
                </a:lnTo>
                <a:lnTo>
                  <a:pt x="138" y="0"/>
                </a:lnTo>
                <a:close/>
                <a:moveTo>
                  <a:pt x="155" y="0"/>
                </a:moveTo>
                <a:lnTo>
                  <a:pt x="163" y="0"/>
                </a:lnTo>
                <a:lnTo>
                  <a:pt x="163" y="9"/>
                </a:lnTo>
                <a:lnTo>
                  <a:pt x="155" y="9"/>
                </a:lnTo>
                <a:lnTo>
                  <a:pt x="155" y="0"/>
                </a:lnTo>
                <a:close/>
                <a:moveTo>
                  <a:pt x="171" y="0"/>
                </a:moveTo>
                <a:lnTo>
                  <a:pt x="180" y="0"/>
                </a:lnTo>
                <a:lnTo>
                  <a:pt x="180" y="9"/>
                </a:lnTo>
                <a:lnTo>
                  <a:pt x="171" y="9"/>
                </a:lnTo>
                <a:lnTo>
                  <a:pt x="171" y="0"/>
                </a:lnTo>
                <a:close/>
                <a:moveTo>
                  <a:pt x="188" y="0"/>
                </a:moveTo>
                <a:lnTo>
                  <a:pt x="196" y="0"/>
                </a:lnTo>
                <a:lnTo>
                  <a:pt x="201" y="4"/>
                </a:lnTo>
                <a:lnTo>
                  <a:pt x="201" y="4"/>
                </a:lnTo>
                <a:lnTo>
                  <a:pt x="192" y="4"/>
                </a:lnTo>
                <a:lnTo>
                  <a:pt x="192" y="4"/>
                </a:lnTo>
                <a:lnTo>
                  <a:pt x="196" y="9"/>
                </a:lnTo>
                <a:lnTo>
                  <a:pt x="188" y="9"/>
                </a:lnTo>
                <a:lnTo>
                  <a:pt x="188" y="0"/>
                </a:lnTo>
                <a:close/>
                <a:moveTo>
                  <a:pt x="201" y="13"/>
                </a:moveTo>
                <a:lnTo>
                  <a:pt x="201" y="22"/>
                </a:lnTo>
                <a:lnTo>
                  <a:pt x="192" y="22"/>
                </a:lnTo>
                <a:lnTo>
                  <a:pt x="192" y="13"/>
                </a:lnTo>
                <a:lnTo>
                  <a:pt x="201" y="13"/>
                </a:lnTo>
                <a:close/>
                <a:moveTo>
                  <a:pt x="201" y="30"/>
                </a:moveTo>
                <a:lnTo>
                  <a:pt x="201" y="39"/>
                </a:lnTo>
                <a:lnTo>
                  <a:pt x="192" y="39"/>
                </a:lnTo>
                <a:lnTo>
                  <a:pt x="192" y="30"/>
                </a:lnTo>
                <a:lnTo>
                  <a:pt x="201" y="30"/>
                </a:lnTo>
                <a:close/>
                <a:moveTo>
                  <a:pt x="201" y="48"/>
                </a:moveTo>
                <a:lnTo>
                  <a:pt x="201" y="57"/>
                </a:lnTo>
                <a:lnTo>
                  <a:pt x="192" y="57"/>
                </a:lnTo>
                <a:lnTo>
                  <a:pt x="192" y="48"/>
                </a:lnTo>
                <a:lnTo>
                  <a:pt x="201" y="48"/>
                </a:lnTo>
                <a:close/>
                <a:moveTo>
                  <a:pt x="201" y="65"/>
                </a:moveTo>
                <a:lnTo>
                  <a:pt x="201" y="74"/>
                </a:lnTo>
                <a:lnTo>
                  <a:pt x="192" y="74"/>
                </a:lnTo>
                <a:lnTo>
                  <a:pt x="192" y="65"/>
                </a:lnTo>
                <a:lnTo>
                  <a:pt x="201" y="65"/>
                </a:lnTo>
                <a:close/>
                <a:moveTo>
                  <a:pt x="201" y="83"/>
                </a:moveTo>
                <a:lnTo>
                  <a:pt x="201" y="91"/>
                </a:lnTo>
                <a:lnTo>
                  <a:pt x="192" y="91"/>
                </a:lnTo>
                <a:lnTo>
                  <a:pt x="192" y="83"/>
                </a:lnTo>
                <a:lnTo>
                  <a:pt x="201" y="83"/>
                </a:lnTo>
                <a:close/>
                <a:moveTo>
                  <a:pt x="201" y="100"/>
                </a:moveTo>
                <a:lnTo>
                  <a:pt x="201" y="109"/>
                </a:lnTo>
                <a:lnTo>
                  <a:pt x="192" y="109"/>
                </a:lnTo>
                <a:lnTo>
                  <a:pt x="192" y="100"/>
                </a:lnTo>
                <a:lnTo>
                  <a:pt x="201" y="100"/>
                </a:lnTo>
                <a:close/>
                <a:moveTo>
                  <a:pt x="201" y="118"/>
                </a:moveTo>
                <a:lnTo>
                  <a:pt x="201" y="126"/>
                </a:lnTo>
                <a:lnTo>
                  <a:pt x="192" y="126"/>
                </a:lnTo>
                <a:lnTo>
                  <a:pt x="192" y="118"/>
                </a:lnTo>
                <a:lnTo>
                  <a:pt x="201" y="118"/>
                </a:lnTo>
                <a:close/>
                <a:moveTo>
                  <a:pt x="201" y="135"/>
                </a:moveTo>
                <a:lnTo>
                  <a:pt x="201" y="144"/>
                </a:lnTo>
                <a:lnTo>
                  <a:pt x="196" y="148"/>
                </a:lnTo>
                <a:lnTo>
                  <a:pt x="196" y="148"/>
                </a:lnTo>
                <a:lnTo>
                  <a:pt x="196" y="139"/>
                </a:lnTo>
                <a:lnTo>
                  <a:pt x="196" y="139"/>
                </a:lnTo>
                <a:lnTo>
                  <a:pt x="192" y="144"/>
                </a:lnTo>
                <a:lnTo>
                  <a:pt x="192" y="135"/>
                </a:lnTo>
                <a:lnTo>
                  <a:pt x="201" y="135"/>
                </a:lnTo>
                <a:close/>
                <a:moveTo>
                  <a:pt x="188" y="148"/>
                </a:moveTo>
                <a:lnTo>
                  <a:pt x="180" y="148"/>
                </a:lnTo>
                <a:lnTo>
                  <a:pt x="180" y="139"/>
                </a:lnTo>
                <a:lnTo>
                  <a:pt x="188" y="139"/>
                </a:lnTo>
                <a:lnTo>
                  <a:pt x="188" y="148"/>
                </a:lnTo>
                <a:close/>
                <a:moveTo>
                  <a:pt x="171" y="148"/>
                </a:moveTo>
                <a:lnTo>
                  <a:pt x="163" y="148"/>
                </a:lnTo>
                <a:lnTo>
                  <a:pt x="163" y="139"/>
                </a:lnTo>
                <a:lnTo>
                  <a:pt x="171" y="139"/>
                </a:lnTo>
                <a:lnTo>
                  <a:pt x="171" y="148"/>
                </a:lnTo>
                <a:close/>
                <a:moveTo>
                  <a:pt x="155" y="148"/>
                </a:moveTo>
                <a:lnTo>
                  <a:pt x="146" y="148"/>
                </a:lnTo>
                <a:lnTo>
                  <a:pt x="146" y="139"/>
                </a:lnTo>
                <a:lnTo>
                  <a:pt x="155" y="139"/>
                </a:lnTo>
                <a:lnTo>
                  <a:pt x="155" y="148"/>
                </a:lnTo>
                <a:close/>
                <a:moveTo>
                  <a:pt x="138" y="148"/>
                </a:moveTo>
                <a:lnTo>
                  <a:pt x="130" y="148"/>
                </a:lnTo>
                <a:lnTo>
                  <a:pt x="130" y="139"/>
                </a:lnTo>
                <a:lnTo>
                  <a:pt x="138" y="139"/>
                </a:lnTo>
                <a:lnTo>
                  <a:pt x="138" y="148"/>
                </a:lnTo>
                <a:close/>
                <a:moveTo>
                  <a:pt x="121" y="148"/>
                </a:moveTo>
                <a:lnTo>
                  <a:pt x="113" y="148"/>
                </a:lnTo>
                <a:lnTo>
                  <a:pt x="113" y="139"/>
                </a:lnTo>
                <a:lnTo>
                  <a:pt x="121" y="139"/>
                </a:lnTo>
                <a:lnTo>
                  <a:pt x="121" y="148"/>
                </a:lnTo>
                <a:close/>
                <a:moveTo>
                  <a:pt x="105" y="148"/>
                </a:moveTo>
                <a:lnTo>
                  <a:pt x="96" y="148"/>
                </a:lnTo>
                <a:lnTo>
                  <a:pt x="96" y="139"/>
                </a:lnTo>
                <a:lnTo>
                  <a:pt x="105" y="139"/>
                </a:lnTo>
                <a:lnTo>
                  <a:pt x="105" y="148"/>
                </a:lnTo>
                <a:close/>
                <a:moveTo>
                  <a:pt x="88" y="148"/>
                </a:moveTo>
                <a:lnTo>
                  <a:pt x="80" y="148"/>
                </a:lnTo>
                <a:lnTo>
                  <a:pt x="80" y="139"/>
                </a:lnTo>
                <a:lnTo>
                  <a:pt x="88" y="139"/>
                </a:lnTo>
                <a:lnTo>
                  <a:pt x="88" y="148"/>
                </a:lnTo>
                <a:close/>
                <a:moveTo>
                  <a:pt x="71" y="148"/>
                </a:moveTo>
                <a:lnTo>
                  <a:pt x="63" y="148"/>
                </a:lnTo>
                <a:lnTo>
                  <a:pt x="63" y="139"/>
                </a:lnTo>
                <a:lnTo>
                  <a:pt x="71" y="139"/>
                </a:lnTo>
                <a:lnTo>
                  <a:pt x="71" y="148"/>
                </a:lnTo>
                <a:close/>
                <a:moveTo>
                  <a:pt x="54" y="148"/>
                </a:moveTo>
                <a:lnTo>
                  <a:pt x="46" y="148"/>
                </a:lnTo>
                <a:lnTo>
                  <a:pt x="46" y="139"/>
                </a:lnTo>
                <a:lnTo>
                  <a:pt x="54" y="139"/>
                </a:lnTo>
                <a:lnTo>
                  <a:pt x="54" y="148"/>
                </a:lnTo>
                <a:close/>
                <a:moveTo>
                  <a:pt x="38" y="148"/>
                </a:moveTo>
                <a:lnTo>
                  <a:pt x="29" y="148"/>
                </a:lnTo>
                <a:lnTo>
                  <a:pt x="29" y="139"/>
                </a:lnTo>
                <a:lnTo>
                  <a:pt x="38" y="139"/>
                </a:lnTo>
                <a:lnTo>
                  <a:pt x="38" y="148"/>
                </a:lnTo>
                <a:close/>
                <a:moveTo>
                  <a:pt x="21" y="148"/>
                </a:moveTo>
                <a:lnTo>
                  <a:pt x="13" y="148"/>
                </a:lnTo>
                <a:lnTo>
                  <a:pt x="13" y="139"/>
                </a:lnTo>
                <a:lnTo>
                  <a:pt x="21" y="139"/>
                </a:lnTo>
                <a:lnTo>
                  <a:pt x="21" y="148"/>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noEditPoints="1"/>
          </p:cNvSpPr>
          <p:nvPr/>
        </p:nvSpPr>
        <p:spPr bwMode="auto">
          <a:xfrm>
            <a:off x="1764753" y="5102966"/>
            <a:ext cx="829639" cy="681965"/>
          </a:xfrm>
          <a:custGeom>
            <a:avLst/>
            <a:gdLst/>
            <a:ahLst/>
            <a:cxnLst>
              <a:cxn ang="0">
                <a:pos x="0" y="4"/>
              </a:cxn>
              <a:cxn ang="0">
                <a:pos x="4" y="0"/>
              </a:cxn>
              <a:cxn ang="0">
                <a:pos x="196" y="0"/>
              </a:cxn>
              <a:cxn ang="0">
                <a:pos x="200" y="4"/>
              </a:cxn>
              <a:cxn ang="0">
                <a:pos x="200" y="144"/>
              </a:cxn>
              <a:cxn ang="0">
                <a:pos x="196" y="148"/>
              </a:cxn>
              <a:cxn ang="0">
                <a:pos x="4" y="148"/>
              </a:cxn>
              <a:cxn ang="0">
                <a:pos x="0" y="144"/>
              </a:cxn>
              <a:cxn ang="0">
                <a:pos x="0" y="4"/>
              </a:cxn>
              <a:cxn ang="0">
                <a:pos x="8" y="144"/>
              </a:cxn>
              <a:cxn ang="0">
                <a:pos x="4" y="140"/>
              </a:cxn>
              <a:cxn ang="0">
                <a:pos x="196" y="140"/>
              </a:cxn>
              <a:cxn ang="0">
                <a:pos x="192" y="144"/>
              </a:cxn>
              <a:cxn ang="0">
                <a:pos x="192" y="4"/>
              </a:cxn>
              <a:cxn ang="0">
                <a:pos x="196" y="9"/>
              </a:cxn>
              <a:cxn ang="0">
                <a:pos x="4" y="9"/>
              </a:cxn>
              <a:cxn ang="0">
                <a:pos x="8" y="4"/>
              </a:cxn>
              <a:cxn ang="0">
                <a:pos x="8" y="144"/>
              </a:cxn>
            </a:cxnLst>
            <a:rect l="0" t="0" r="r" b="b"/>
            <a:pathLst>
              <a:path w="200" h="148">
                <a:moveTo>
                  <a:pt x="0" y="4"/>
                </a:moveTo>
                <a:lnTo>
                  <a:pt x="4" y="0"/>
                </a:lnTo>
                <a:lnTo>
                  <a:pt x="196" y="0"/>
                </a:lnTo>
                <a:lnTo>
                  <a:pt x="200" y="4"/>
                </a:lnTo>
                <a:lnTo>
                  <a:pt x="200" y="144"/>
                </a:lnTo>
                <a:lnTo>
                  <a:pt x="196" y="148"/>
                </a:lnTo>
                <a:lnTo>
                  <a:pt x="4" y="148"/>
                </a:lnTo>
                <a:lnTo>
                  <a:pt x="0" y="144"/>
                </a:lnTo>
                <a:lnTo>
                  <a:pt x="0" y="4"/>
                </a:lnTo>
                <a:close/>
                <a:moveTo>
                  <a:pt x="8" y="144"/>
                </a:moveTo>
                <a:lnTo>
                  <a:pt x="4" y="140"/>
                </a:lnTo>
                <a:lnTo>
                  <a:pt x="196" y="140"/>
                </a:lnTo>
                <a:lnTo>
                  <a:pt x="192" y="144"/>
                </a:lnTo>
                <a:lnTo>
                  <a:pt x="192" y="4"/>
                </a:lnTo>
                <a:lnTo>
                  <a:pt x="196" y="9"/>
                </a:lnTo>
                <a:lnTo>
                  <a:pt x="4" y="9"/>
                </a:lnTo>
                <a:lnTo>
                  <a:pt x="8" y="4"/>
                </a:lnTo>
                <a:lnTo>
                  <a:pt x="8" y="144"/>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noEditPoints="1"/>
          </p:cNvSpPr>
          <p:nvPr/>
        </p:nvSpPr>
        <p:spPr bwMode="auto">
          <a:xfrm>
            <a:off x="1835274" y="4964730"/>
            <a:ext cx="829639" cy="681965"/>
          </a:xfrm>
          <a:custGeom>
            <a:avLst/>
            <a:gdLst/>
            <a:ahLst/>
            <a:cxnLst>
              <a:cxn ang="0">
                <a:pos x="8" y="143"/>
              </a:cxn>
              <a:cxn ang="0">
                <a:pos x="8" y="117"/>
              </a:cxn>
              <a:cxn ang="0">
                <a:pos x="0" y="100"/>
              </a:cxn>
              <a:cxn ang="0">
                <a:pos x="0" y="91"/>
              </a:cxn>
              <a:cxn ang="0">
                <a:pos x="0" y="91"/>
              </a:cxn>
              <a:cxn ang="0">
                <a:pos x="8" y="74"/>
              </a:cxn>
              <a:cxn ang="0">
                <a:pos x="8" y="48"/>
              </a:cxn>
              <a:cxn ang="0">
                <a:pos x="0" y="30"/>
              </a:cxn>
              <a:cxn ang="0">
                <a:pos x="0" y="21"/>
              </a:cxn>
              <a:cxn ang="0">
                <a:pos x="0" y="21"/>
              </a:cxn>
              <a:cxn ang="0">
                <a:pos x="4" y="8"/>
              </a:cxn>
              <a:cxn ang="0">
                <a:pos x="29" y="8"/>
              </a:cxn>
              <a:cxn ang="0">
                <a:pos x="45" y="0"/>
              </a:cxn>
              <a:cxn ang="0">
                <a:pos x="54" y="0"/>
              </a:cxn>
              <a:cxn ang="0">
                <a:pos x="54" y="0"/>
              </a:cxn>
              <a:cxn ang="0">
                <a:pos x="71" y="8"/>
              </a:cxn>
              <a:cxn ang="0">
                <a:pos x="96" y="8"/>
              </a:cxn>
              <a:cxn ang="0">
                <a:pos x="112" y="0"/>
              </a:cxn>
              <a:cxn ang="0">
                <a:pos x="121" y="0"/>
              </a:cxn>
              <a:cxn ang="0">
                <a:pos x="121" y="0"/>
              </a:cxn>
              <a:cxn ang="0">
                <a:pos x="137" y="8"/>
              </a:cxn>
              <a:cxn ang="0">
                <a:pos x="162" y="8"/>
              </a:cxn>
              <a:cxn ang="0">
                <a:pos x="179" y="0"/>
              </a:cxn>
              <a:cxn ang="0">
                <a:pos x="187" y="0"/>
              </a:cxn>
              <a:cxn ang="0">
                <a:pos x="192" y="4"/>
              </a:cxn>
              <a:cxn ang="0">
                <a:pos x="187" y="0"/>
              </a:cxn>
              <a:cxn ang="0">
                <a:pos x="192" y="13"/>
              </a:cxn>
              <a:cxn ang="0">
                <a:pos x="192" y="39"/>
              </a:cxn>
              <a:cxn ang="0">
                <a:pos x="200" y="56"/>
              </a:cxn>
              <a:cxn ang="0">
                <a:pos x="200" y="65"/>
              </a:cxn>
              <a:cxn ang="0">
                <a:pos x="200" y="65"/>
              </a:cxn>
              <a:cxn ang="0">
                <a:pos x="192" y="82"/>
              </a:cxn>
              <a:cxn ang="0">
                <a:pos x="192" y="109"/>
              </a:cxn>
              <a:cxn ang="0">
                <a:pos x="200" y="126"/>
              </a:cxn>
              <a:cxn ang="0">
                <a:pos x="200" y="135"/>
              </a:cxn>
              <a:cxn ang="0">
                <a:pos x="196" y="139"/>
              </a:cxn>
              <a:cxn ang="0">
                <a:pos x="200" y="135"/>
              </a:cxn>
              <a:cxn ang="0">
                <a:pos x="187" y="139"/>
              </a:cxn>
              <a:cxn ang="0">
                <a:pos x="162" y="139"/>
              </a:cxn>
              <a:cxn ang="0">
                <a:pos x="146" y="148"/>
              </a:cxn>
              <a:cxn ang="0">
                <a:pos x="137" y="148"/>
              </a:cxn>
              <a:cxn ang="0">
                <a:pos x="137" y="148"/>
              </a:cxn>
              <a:cxn ang="0">
                <a:pos x="121" y="139"/>
              </a:cxn>
              <a:cxn ang="0">
                <a:pos x="96" y="139"/>
              </a:cxn>
              <a:cxn ang="0">
                <a:pos x="79" y="148"/>
              </a:cxn>
              <a:cxn ang="0">
                <a:pos x="71" y="148"/>
              </a:cxn>
              <a:cxn ang="0">
                <a:pos x="71" y="148"/>
              </a:cxn>
              <a:cxn ang="0">
                <a:pos x="54" y="139"/>
              </a:cxn>
              <a:cxn ang="0">
                <a:pos x="29" y="139"/>
              </a:cxn>
              <a:cxn ang="0">
                <a:pos x="12" y="148"/>
              </a:cxn>
            </a:cxnLst>
            <a:rect l="0" t="0" r="r" b="b"/>
            <a:pathLst>
              <a:path w="200" h="148">
                <a:moveTo>
                  <a:pt x="0" y="143"/>
                </a:moveTo>
                <a:lnTo>
                  <a:pt x="0" y="135"/>
                </a:lnTo>
                <a:lnTo>
                  <a:pt x="8" y="135"/>
                </a:lnTo>
                <a:lnTo>
                  <a:pt x="8" y="143"/>
                </a:lnTo>
                <a:lnTo>
                  <a:pt x="0" y="143"/>
                </a:lnTo>
                <a:close/>
                <a:moveTo>
                  <a:pt x="0" y="126"/>
                </a:moveTo>
                <a:lnTo>
                  <a:pt x="0" y="117"/>
                </a:lnTo>
                <a:lnTo>
                  <a:pt x="8" y="117"/>
                </a:lnTo>
                <a:lnTo>
                  <a:pt x="8" y="126"/>
                </a:lnTo>
                <a:lnTo>
                  <a:pt x="0" y="126"/>
                </a:lnTo>
                <a:close/>
                <a:moveTo>
                  <a:pt x="0" y="109"/>
                </a:moveTo>
                <a:lnTo>
                  <a:pt x="0" y="100"/>
                </a:lnTo>
                <a:lnTo>
                  <a:pt x="8" y="100"/>
                </a:lnTo>
                <a:lnTo>
                  <a:pt x="8" y="109"/>
                </a:lnTo>
                <a:lnTo>
                  <a:pt x="0" y="109"/>
                </a:lnTo>
                <a:close/>
                <a:moveTo>
                  <a:pt x="0" y="91"/>
                </a:moveTo>
                <a:lnTo>
                  <a:pt x="0" y="82"/>
                </a:lnTo>
                <a:lnTo>
                  <a:pt x="8" y="82"/>
                </a:lnTo>
                <a:lnTo>
                  <a:pt x="8" y="91"/>
                </a:lnTo>
                <a:lnTo>
                  <a:pt x="0" y="91"/>
                </a:lnTo>
                <a:close/>
                <a:moveTo>
                  <a:pt x="0" y="74"/>
                </a:moveTo>
                <a:lnTo>
                  <a:pt x="0" y="65"/>
                </a:lnTo>
                <a:lnTo>
                  <a:pt x="8" y="65"/>
                </a:lnTo>
                <a:lnTo>
                  <a:pt x="8" y="74"/>
                </a:lnTo>
                <a:lnTo>
                  <a:pt x="0" y="74"/>
                </a:lnTo>
                <a:close/>
                <a:moveTo>
                  <a:pt x="0" y="56"/>
                </a:moveTo>
                <a:lnTo>
                  <a:pt x="0" y="48"/>
                </a:lnTo>
                <a:lnTo>
                  <a:pt x="8" y="48"/>
                </a:lnTo>
                <a:lnTo>
                  <a:pt x="8" y="56"/>
                </a:lnTo>
                <a:lnTo>
                  <a:pt x="0" y="56"/>
                </a:lnTo>
                <a:close/>
                <a:moveTo>
                  <a:pt x="0" y="39"/>
                </a:moveTo>
                <a:lnTo>
                  <a:pt x="0" y="30"/>
                </a:lnTo>
                <a:lnTo>
                  <a:pt x="8" y="30"/>
                </a:lnTo>
                <a:lnTo>
                  <a:pt x="8" y="39"/>
                </a:lnTo>
                <a:lnTo>
                  <a:pt x="0" y="39"/>
                </a:lnTo>
                <a:close/>
                <a:moveTo>
                  <a:pt x="0" y="21"/>
                </a:moveTo>
                <a:lnTo>
                  <a:pt x="0" y="13"/>
                </a:lnTo>
                <a:lnTo>
                  <a:pt x="8" y="13"/>
                </a:lnTo>
                <a:lnTo>
                  <a:pt x="8" y="21"/>
                </a:lnTo>
                <a:lnTo>
                  <a:pt x="0" y="21"/>
                </a:lnTo>
                <a:close/>
                <a:moveTo>
                  <a:pt x="4" y="0"/>
                </a:moveTo>
                <a:lnTo>
                  <a:pt x="12" y="0"/>
                </a:lnTo>
                <a:lnTo>
                  <a:pt x="12" y="8"/>
                </a:lnTo>
                <a:lnTo>
                  <a:pt x="4" y="8"/>
                </a:lnTo>
                <a:lnTo>
                  <a:pt x="4" y="0"/>
                </a:lnTo>
                <a:close/>
                <a:moveTo>
                  <a:pt x="20" y="0"/>
                </a:moveTo>
                <a:lnTo>
                  <a:pt x="29" y="0"/>
                </a:lnTo>
                <a:lnTo>
                  <a:pt x="29" y="8"/>
                </a:lnTo>
                <a:lnTo>
                  <a:pt x="20" y="8"/>
                </a:lnTo>
                <a:lnTo>
                  <a:pt x="20" y="0"/>
                </a:lnTo>
                <a:close/>
                <a:moveTo>
                  <a:pt x="37" y="0"/>
                </a:moveTo>
                <a:lnTo>
                  <a:pt x="45" y="0"/>
                </a:lnTo>
                <a:lnTo>
                  <a:pt x="45" y="8"/>
                </a:lnTo>
                <a:lnTo>
                  <a:pt x="37" y="8"/>
                </a:lnTo>
                <a:lnTo>
                  <a:pt x="37" y="0"/>
                </a:lnTo>
                <a:close/>
                <a:moveTo>
                  <a:pt x="54" y="0"/>
                </a:moveTo>
                <a:lnTo>
                  <a:pt x="62" y="0"/>
                </a:lnTo>
                <a:lnTo>
                  <a:pt x="62" y="8"/>
                </a:lnTo>
                <a:lnTo>
                  <a:pt x="54" y="8"/>
                </a:lnTo>
                <a:lnTo>
                  <a:pt x="54" y="0"/>
                </a:lnTo>
                <a:close/>
                <a:moveTo>
                  <a:pt x="71" y="0"/>
                </a:moveTo>
                <a:lnTo>
                  <a:pt x="79" y="0"/>
                </a:lnTo>
                <a:lnTo>
                  <a:pt x="79" y="8"/>
                </a:lnTo>
                <a:lnTo>
                  <a:pt x="71" y="8"/>
                </a:lnTo>
                <a:lnTo>
                  <a:pt x="71" y="0"/>
                </a:lnTo>
                <a:close/>
                <a:moveTo>
                  <a:pt x="87" y="0"/>
                </a:moveTo>
                <a:lnTo>
                  <a:pt x="96" y="0"/>
                </a:lnTo>
                <a:lnTo>
                  <a:pt x="96" y="8"/>
                </a:lnTo>
                <a:lnTo>
                  <a:pt x="87" y="8"/>
                </a:lnTo>
                <a:lnTo>
                  <a:pt x="87" y="0"/>
                </a:lnTo>
                <a:close/>
                <a:moveTo>
                  <a:pt x="104" y="0"/>
                </a:moveTo>
                <a:lnTo>
                  <a:pt x="112" y="0"/>
                </a:lnTo>
                <a:lnTo>
                  <a:pt x="112" y="8"/>
                </a:lnTo>
                <a:lnTo>
                  <a:pt x="104" y="8"/>
                </a:lnTo>
                <a:lnTo>
                  <a:pt x="104" y="0"/>
                </a:lnTo>
                <a:close/>
                <a:moveTo>
                  <a:pt x="121" y="0"/>
                </a:moveTo>
                <a:lnTo>
                  <a:pt x="129" y="0"/>
                </a:lnTo>
                <a:lnTo>
                  <a:pt x="129" y="8"/>
                </a:lnTo>
                <a:lnTo>
                  <a:pt x="121" y="8"/>
                </a:lnTo>
                <a:lnTo>
                  <a:pt x="121" y="0"/>
                </a:lnTo>
                <a:close/>
                <a:moveTo>
                  <a:pt x="137" y="0"/>
                </a:moveTo>
                <a:lnTo>
                  <a:pt x="146" y="0"/>
                </a:lnTo>
                <a:lnTo>
                  <a:pt x="146" y="8"/>
                </a:lnTo>
                <a:lnTo>
                  <a:pt x="137" y="8"/>
                </a:lnTo>
                <a:lnTo>
                  <a:pt x="137" y="0"/>
                </a:lnTo>
                <a:close/>
                <a:moveTo>
                  <a:pt x="154" y="0"/>
                </a:moveTo>
                <a:lnTo>
                  <a:pt x="162" y="0"/>
                </a:lnTo>
                <a:lnTo>
                  <a:pt x="162" y="8"/>
                </a:lnTo>
                <a:lnTo>
                  <a:pt x="154" y="8"/>
                </a:lnTo>
                <a:lnTo>
                  <a:pt x="154" y="0"/>
                </a:lnTo>
                <a:close/>
                <a:moveTo>
                  <a:pt x="171" y="0"/>
                </a:moveTo>
                <a:lnTo>
                  <a:pt x="179" y="0"/>
                </a:lnTo>
                <a:lnTo>
                  <a:pt x="179" y="8"/>
                </a:lnTo>
                <a:lnTo>
                  <a:pt x="171" y="8"/>
                </a:lnTo>
                <a:lnTo>
                  <a:pt x="171" y="0"/>
                </a:lnTo>
                <a:close/>
                <a:moveTo>
                  <a:pt x="187" y="0"/>
                </a:moveTo>
                <a:lnTo>
                  <a:pt x="196" y="0"/>
                </a:lnTo>
                <a:lnTo>
                  <a:pt x="200" y="4"/>
                </a:lnTo>
                <a:lnTo>
                  <a:pt x="200" y="4"/>
                </a:lnTo>
                <a:lnTo>
                  <a:pt x="192" y="4"/>
                </a:lnTo>
                <a:lnTo>
                  <a:pt x="192" y="4"/>
                </a:lnTo>
                <a:lnTo>
                  <a:pt x="196" y="8"/>
                </a:lnTo>
                <a:lnTo>
                  <a:pt x="187" y="8"/>
                </a:lnTo>
                <a:lnTo>
                  <a:pt x="187" y="0"/>
                </a:lnTo>
                <a:close/>
                <a:moveTo>
                  <a:pt x="200" y="13"/>
                </a:moveTo>
                <a:lnTo>
                  <a:pt x="200" y="21"/>
                </a:lnTo>
                <a:lnTo>
                  <a:pt x="192" y="21"/>
                </a:lnTo>
                <a:lnTo>
                  <a:pt x="192" y="13"/>
                </a:lnTo>
                <a:lnTo>
                  <a:pt x="200" y="13"/>
                </a:lnTo>
                <a:close/>
                <a:moveTo>
                  <a:pt x="200" y="30"/>
                </a:moveTo>
                <a:lnTo>
                  <a:pt x="200" y="39"/>
                </a:lnTo>
                <a:lnTo>
                  <a:pt x="192" y="39"/>
                </a:lnTo>
                <a:lnTo>
                  <a:pt x="192" y="30"/>
                </a:lnTo>
                <a:lnTo>
                  <a:pt x="200" y="30"/>
                </a:lnTo>
                <a:close/>
                <a:moveTo>
                  <a:pt x="200" y="48"/>
                </a:moveTo>
                <a:lnTo>
                  <a:pt x="200" y="56"/>
                </a:lnTo>
                <a:lnTo>
                  <a:pt x="192" y="56"/>
                </a:lnTo>
                <a:lnTo>
                  <a:pt x="192" y="48"/>
                </a:lnTo>
                <a:lnTo>
                  <a:pt x="200" y="48"/>
                </a:lnTo>
                <a:close/>
                <a:moveTo>
                  <a:pt x="200" y="65"/>
                </a:moveTo>
                <a:lnTo>
                  <a:pt x="200" y="74"/>
                </a:lnTo>
                <a:lnTo>
                  <a:pt x="192" y="74"/>
                </a:lnTo>
                <a:lnTo>
                  <a:pt x="192" y="65"/>
                </a:lnTo>
                <a:lnTo>
                  <a:pt x="200" y="65"/>
                </a:lnTo>
                <a:close/>
                <a:moveTo>
                  <a:pt x="200" y="82"/>
                </a:moveTo>
                <a:lnTo>
                  <a:pt x="200" y="91"/>
                </a:lnTo>
                <a:lnTo>
                  <a:pt x="192" y="91"/>
                </a:lnTo>
                <a:lnTo>
                  <a:pt x="192" y="82"/>
                </a:lnTo>
                <a:lnTo>
                  <a:pt x="200" y="82"/>
                </a:lnTo>
                <a:close/>
                <a:moveTo>
                  <a:pt x="200" y="100"/>
                </a:moveTo>
                <a:lnTo>
                  <a:pt x="200" y="109"/>
                </a:lnTo>
                <a:lnTo>
                  <a:pt x="192" y="109"/>
                </a:lnTo>
                <a:lnTo>
                  <a:pt x="192" y="100"/>
                </a:lnTo>
                <a:lnTo>
                  <a:pt x="200" y="100"/>
                </a:lnTo>
                <a:close/>
                <a:moveTo>
                  <a:pt x="200" y="117"/>
                </a:moveTo>
                <a:lnTo>
                  <a:pt x="200" y="126"/>
                </a:lnTo>
                <a:lnTo>
                  <a:pt x="192" y="126"/>
                </a:lnTo>
                <a:lnTo>
                  <a:pt x="192" y="117"/>
                </a:lnTo>
                <a:lnTo>
                  <a:pt x="200" y="117"/>
                </a:lnTo>
                <a:close/>
                <a:moveTo>
                  <a:pt x="200" y="135"/>
                </a:moveTo>
                <a:lnTo>
                  <a:pt x="200" y="143"/>
                </a:lnTo>
                <a:lnTo>
                  <a:pt x="196" y="148"/>
                </a:lnTo>
                <a:lnTo>
                  <a:pt x="196" y="148"/>
                </a:lnTo>
                <a:lnTo>
                  <a:pt x="196" y="139"/>
                </a:lnTo>
                <a:lnTo>
                  <a:pt x="196" y="139"/>
                </a:lnTo>
                <a:lnTo>
                  <a:pt x="192" y="143"/>
                </a:lnTo>
                <a:lnTo>
                  <a:pt x="192" y="135"/>
                </a:lnTo>
                <a:lnTo>
                  <a:pt x="200" y="135"/>
                </a:lnTo>
                <a:close/>
                <a:moveTo>
                  <a:pt x="187" y="148"/>
                </a:moveTo>
                <a:lnTo>
                  <a:pt x="179" y="148"/>
                </a:lnTo>
                <a:lnTo>
                  <a:pt x="179" y="139"/>
                </a:lnTo>
                <a:lnTo>
                  <a:pt x="187" y="139"/>
                </a:lnTo>
                <a:lnTo>
                  <a:pt x="187" y="148"/>
                </a:lnTo>
                <a:close/>
                <a:moveTo>
                  <a:pt x="171" y="148"/>
                </a:moveTo>
                <a:lnTo>
                  <a:pt x="162" y="148"/>
                </a:lnTo>
                <a:lnTo>
                  <a:pt x="162" y="139"/>
                </a:lnTo>
                <a:lnTo>
                  <a:pt x="171" y="139"/>
                </a:lnTo>
                <a:lnTo>
                  <a:pt x="171" y="148"/>
                </a:lnTo>
                <a:close/>
                <a:moveTo>
                  <a:pt x="154" y="148"/>
                </a:moveTo>
                <a:lnTo>
                  <a:pt x="146" y="148"/>
                </a:lnTo>
                <a:lnTo>
                  <a:pt x="146" y="139"/>
                </a:lnTo>
                <a:lnTo>
                  <a:pt x="154" y="139"/>
                </a:lnTo>
                <a:lnTo>
                  <a:pt x="154" y="148"/>
                </a:lnTo>
                <a:close/>
                <a:moveTo>
                  <a:pt x="137" y="148"/>
                </a:moveTo>
                <a:lnTo>
                  <a:pt x="129" y="148"/>
                </a:lnTo>
                <a:lnTo>
                  <a:pt x="129" y="139"/>
                </a:lnTo>
                <a:lnTo>
                  <a:pt x="137" y="139"/>
                </a:lnTo>
                <a:lnTo>
                  <a:pt x="137" y="148"/>
                </a:lnTo>
                <a:close/>
                <a:moveTo>
                  <a:pt x="121" y="148"/>
                </a:moveTo>
                <a:lnTo>
                  <a:pt x="112" y="148"/>
                </a:lnTo>
                <a:lnTo>
                  <a:pt x="112" y="139"/>
                </a:lnTo>
                <a:lnTo>
                  <a:pt x="121" y="139"/>
                </a:lnTo>
                <a:lnTo>
                  <a:pt x="121" y="148"/>
                </a:lnTo>
                <a:close/>
                <a:moveTo>
                  <a:pt x="104" y="148"/>
                </a:moveTo>
                <a:lnTo>
                  <a:pt x="96" y="148"/>
                </a:lnTo>
                <a:lnTo>
                  <a:pt x="96" y="139"/>
                </a:lnTo>
                <a:lnTo>
                  <a:pt x="104" y="139"/>
                </a:lnTo>
                <a:lnTo>
                  <a:pt x="104" y="148"/>
                </a:lnTo>
                <a:close/>
                <a:moveTo>
                  <a:pt x="87" y="148"/>
                </a:moveTo>
                <a:lnTo>
                  <a:pt x="79" y="148"/>
                </a:lnTo>
                <a:lnTo>
                  <a:pt x="79" y="139"/>
                </a:lnTo>
                <a:lnTo>
                  <a:pt x="87" y="139"/>
                </a:lnTo>
                <a:lnTo>
                  <a:pt x="87" y="148"/>
                </a:lnTo>
                <a:close/>
                <a:moveTo>
                  <a:pt x="71" y="148"/>
                </a:moveTo>
                <a:lnTo>
                  <a:pt x="62" y="148"/>
                </a:lnTo>
                <a:lnTo>
                  <a:pt x="62" y="139"/>
                </a:lnTo>
                <a:lnTo>
                  <a:pt x="71" y="139"/>
                </a:lnTo>
                <a:lnTo>
                  <a:pt x="71" y="148"/>
                </a:lnTo>
                <a:close/>
                <a:moveTo>
                  <a:pt x="54" y="148"/>
                </a:moveTo>
                <a:lnTo>
                  <a:pt x="45" y="148"/>
                </a:lnTo>
                <a:lnTo>
                  <a:pt x="45" y="139"/>
                </a:lnTo>
                <a:lnTo>
                  <a:pt x="54" y="139"/>
                </a:lnTo>
                <a:lnTo>
                  <a:pt x="54" y="148"/>
                </a:lnTo>
                <a:close/>
                <a:moveTo>
                  <a:pt x="37" y="148"/>
                </a:moveTo>
                <a:lnTo>
                  <a:pt x="29" y="148"/>
                </a:lnTo>
                <a:lnTo>
                  <a:pt x="29" y="139"/>
                </a:lnTo>
                <a:lnTo>
                  <a:pt x="37" y="139"/>
                </a:lnTo>
                <a:lnTo>
                  <a:pt x="37" y="148"/>
                </a:lnTo>
                <a:close/>
                <a:moveTo>
                  <a:pt x="20" y="148"/>
                </a:moveTo>
                <a:lnTo>
                  <a:pt x="12" y="148"/>
                </a:lnTo>
                <a:lnTo>
                  <a:pt x="12" y="139"/>
                </a:lnTo>
                <a:lnTo>
                  <a:pt x="20" y="139"/>
                </a:lnTo>
                <a:lnTo>
                  <a:pt x="20" y="148"/>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6" name="Straight Connector 25"/>
          <p:cNvCxnSpPr/>
          <p:nvPr/>
        </p:nvCxnSpPr>
        <p:spPr bwMode="auto">
          <a:xfrm>
            <a:off x="1316748" y="4291639"/>
            <a:ext cx="6222293" cy="460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9" name="Rectangle 28"/>
          <p:cNvSpPr/>
          <p:nvPr/>
        </p:nvSpPr>
        <p:spPr>
          <a:xfrm>
            <a:off x="1055914" y="326295"/>
            <a:ext cx="7108372" cy="1631216"/>
          </a:xfrm>
          <a:prstGeom prst="rect">
            <a:avLst/>
          </a:prstGeom>
        </p:spPr>
        <p:txBody>
          <a:bodyPr wrap="square">
            <a:spAutoFit/>
          </a:bodyPr>
          <a:lstStyle/>
          <a:p>
            <a:pPr algn="just"/>
            <a:r>
              <a:rPr lang="en-US" sz="2000" b="1" dirty="0" smtClean="0"/>
              <a:t>Figure 6. </a:t>
            </a:r>
            <a:r>
              <a:rPr lang="en-US" sz="2000" dirty="0" smtClean="0"/>
              <a:t>An illustration of a pathological solution to finding the top two motif pairs between two century-old texts. </a:t>
            </a:r>
            <a:r>
              <a:rPr lang="en-US" sz="2000" i="1" dirty="0" smtClean="0"/>
              <a:t>top</a:t>
            </a:r>
            <a:r>
              <a:rPr lang="en-US" sz="2000" dirty="0" smtClean="0"/>
              <a:t>) The desirable solution finds the crescent and label (rotated “E”). </a:t>
            </a:r>
            <a:r>
              <a:rPr lang="en-US" sz="2000" i="1" dirty="0" smtClean="0"/>
              <a:t>bottom</a:t>
            </a:r>
            <a:r>
              <a:rPr lang="en-US" sz="2000" dirty="0" smtClean="0"/>
              <a:t>) A redundant and undesirable  solution that we must explicitly exclude is finding one pattern (the label) twice.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86544" y="315279"/>
            <a:ext cx="693419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mj-lt"/>
                <a:ea typeface="SimSun" pitchFamily="2" charset="-122"/>
                <a:cs typeface="Times New Roman" pitchFamily="18" charset="0"/>
              </a:rPr>
              <a:t>igure </a:t>
            </a:r>
            <a:r>
              <a:rPr kumimoji="0" lang="en-US" sz="2000" b="1" i="0" u="none" strike="noStrike" cap="none" normalizeH="0" baseline="0" dirty="0" smtClean="0" bmk="_Ref265261475">
                <a:ln>
                  <a:noFill/>
                </a:ln>
                <a:solidFill>
                  <a:schemeClr val="tx1"/>
                </a:solidFill>
                <a:effectLst/>
                <a:latin typeface="+mj-lt"/>
                <a:ea typeface="SimSun" pitchFamily="2" charset="-122"/>
                <a:cs typeface="Times New Roman" pitchFamily="18" charset="0"/>
              </a:rPr>
              <a:t>7</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Two figures from table 16 of a 1907 text on Native American rock art [13] (one image </a:t>
            </a:r>
            <a:r>
              <a:rPr kumimoji="0" lang="en-US" sz="2000" i="0" u="none" strike="noStrike" cap="none" normalizeH="0" baseline="0" dirty="0" err="1" smtClean="0">
                <a:ln>
                  <a:noFill/>
                </a:ln>
                <a:solidFill>
                  <a:schemeClr val="tx1"/>
                </a:solidFill>
                <a:effectLst/>
                <a:latin typeface="+mj-lt"/>
                <a:ea typeface="SimSun" pitchFamily="2" charset="-122"/>
                <a:cs typeface="Times New Roman" pitchFamily="18" charset="0"/>
              </a:rPr>
              <a:t>recolored</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red for clarity). </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B) </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No matter how we shift these two figures, no more than 16% of their pixels overlap. </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C) </a:t>
            </a:r>
            <a:r>
              <a:rPr kumimoji="0" lang="en-US" sz="2000" i="0" u="none" strike="noStrike" cap="none" normalizeH="0" baseline="0" dirty="0" err="1" smtClean="0">
                <a:ln>
                  <a:noFill/>
                </a:ln>
                <a:solidFill>
                  <a:schemeClr val="tx1"/>
                </a:solidFill>
                <a:effectLst/>
                <a:latin typeface="+mj-lt"/>
                <a:ea typeface="SimSun" pitchFamily="2" charset="-122"/>
                <a:cs typeface="Times New Roman" pitchFamily="18" charset="0"/>
              </a:rPr>
              <a:t>Downsampled</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 versions of the figures share 87.2% of their pixels</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(D)</a:t>
            </a:r>
            <a:r>
              <a:rPr kumimoji="0" lang="en-US" sz="2000" i="0" u="none" strike="noStrike" cap="none" normalizeH="0" baseline="0" dirty="0" smtClean="0">
                <a:ln>
                  <a:noFill/>
                </a:ln>
                <a:solidFill>
                  <a:schemeClr val="tx1"/>
                </a:solidFill>
                <a:effectLst/>
                <a:latin typeface="+mj-lt"/>
                <a:ea typeface="SimSun" pitchFamily="2" charset="-122"/>
                <a:cs typeface="Times New Roman" pitchFamily="18" charset="0"/>
              </a:rPr>
              <a:t>.</a:t>
            </a:r>
            <a:r>
              <a:rPr kumimoji="0" lang="en-US" sz="2000" b="1" i="0" u="none" strike="noStrike" cap="none" normalizeH="0" baseline="0" dirty="0" smtClean="0">
                <a:ln>
                  <a:noFill/>
                </a:ln>
                <a:solidFill>
                  <a:schemeClr val="tx1"/>
                </a:solidFill>
                <a:effectLst/>
                <a:latin typeface="+mj-lt"/>
                <a:ea typeface="SimSun" pitchFamily="2" charset="-122"/>
                <a:cs typeface="Times New Roman" pitchFamily="18" charset="0"/>
              </a:rPr>
              <a:t> </a:t>
            </a:r>
            <a:endParaRPr kumimoji="0" lang="en-US" sz="4800" b="1" i="0" u="none" strike="noStrike" cap="none" normalizeH="0" baseline="0" dirty="0" smtClean="0">
              <a:ln>
                <a:noFill/>
              </a:ln>
              <a:solidFill>
                <a:schemeClr val="tx1"/>
              </a:solidFill>
              <a:effectLst/>
              <a:latin typeface="+mj-lt"/>
              <a:cs typeface="Arial" pitchFamily="34" charset="0"/>
            </a:endParaRPr>
          </a:p>
        </p:txBody>
      </p:sp>
      <p:pic>
        <p:nvPicPr>
          <p:cNvPr id="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2572" y="2102959"/>
            <a:ext cx="1810822" cy="1909965"/>
          </a:xfrm>
          <a:prstGeom prst="rect">
            <a:avLst/>
          </a:prstGeom>
          <a:noFill/>
          <a:ln w="9525">
            <a:noFill/>
            <a:miter lim="800000"/>
            <a:headEnd/>
            <a:tailEnd/>
          </a:ln>
        </p:spPr>
      </p:pic>
      <p:pic>
        <p:nvPicPr>
          <p:cNvPr id="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9873" y="2140905"/>
            <a:ext cx="1471851" cy="1960561"/>
          </a:xfrm>
          <a:prstGeom prst="rect">
            <a:avLst/>
          </a:prstGeom>
          <a:noFill/>
          <a:ln w="9525">
            <a:noFill/>
            <a:miter lim="800000"/>
            <a:headEnd/>
            <a:tailEnd/>
          </a:ln>
        </p:spPr>
      </p:pic>
      <p:grpSp>
        <p:nvGrpSpPr>
          <p:cNvPr id="32" name="Group 6"/>
          <p:cNvGrpSpPr>
            <a:grpSpLocks/>
          </p:cNvGrpSpPr>
          <p:nvPr/>
        </p:nvGrpSpPr>
        <p:grpSpPr bwMode="auto">
          <a:xfrm>
            <a:off x="5936818" y="2088541"/>
            <a:ext cx="1810822" cy="1988388"/>
            <a:chOff x="1853854" y="334123"/>
            <a:chExt cx="5438775" cy="6015038"/>
          </a:xfrm>
        </p:grpSpPr>
        <p:pic>
          <p:nvPicPr>
            <p:cNvPr id="24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53854" y="334123"/>
              <a:ext cx="5438775" cy="5781675"/>
            </a:xfrm>
            <a:prstGeom prst="rect">
              <a:avLst/>
            </a:prstGeom>
            <a:noFill/>
            <a:ln w="9525">
              <a:noFill/>
              <a:miter lim="800000"/>
              <a:headEnd/>
              <a:tailEnd/>
            </a:ln>
          </p:spPr>
        </p:pic>
        <p:pic>
          <p:nvPicPr>
            <p:cNvPr id="24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1569" y="415086"/>
              <a:ext cx="4419600" cy="5934075"/>
            </a:xfrm>
            <a:prstGeom prst="rect">
              <a:avLst/>
            </a:prstGeom>
            <a:noFill/>
            <a:ln w="9525">
              <a:noFill/>
              <a:miter lim="800000"/>
              <a:headEnd/>
              <a:tailEnd/>
            </a:ln>
          </p:spPr>
        </p:pic>
      </p:grpSp>
      <p:grpSp>
        <p:nvGrpSpPr>
          <p:cNvPr id="33" name="Group 10"/>
          <p:cNvGrpSpPr>
            <a:grpSpLocks/>
          </p:cNvGrpSpPr>
          <p:nvPr/>
        </p:nvGrpSpPr>
        <p:grpSpPr bwMode="auto">
          <a:xfrm>
            <a:off x="999873" y="4531519"/>
            <a:ext cx="1339322" cy="1827742"/>
            <a:chOff x="457200" y="1371600"/>
            <a:chExt cx="1828800" cy="2590800"/>
          </a:xfrm>
        </p:grpSpPr>
        <p:sp>
          <p:nvSpPr>
            <p:cNvPr id="194" name="Rectangle 193"/>
            <p:cNvSpPr/>
            <p:nvPr/>
          </p:nvSpPr>
          <p:spPr bwMode="auto">
            <a:xfrm>
              <a:off x="121934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95" name="Rectangle 194"/>
            <p:cNvSpPr/>
            <p:nvPr/>
          </p:nvSpPr>
          <p:spPr bwMode="auto">
            <a:xfrm>
              <a:off x="1372470" y="13716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96" name="Rectangle 195"/>
            <p:cNvSpPr/>
            <p:nvPr/>
          </p:nvSpPr>
          <p:spPr bwMode="auto">
            <a:xfrm>
              <a:off x="152385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97" name="Rectangle 196"/>
            <p:cNvSpPr/>
            <p:nvPr/>
          </p:nvSpPr>
          <p:spPr bwMode="auto">
            <a:xfrm>
              <a:off x="1066220"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98" name="Rectangle 197"/>
            <p:cNvSpPr/>
            <p:nvPr/>
          </p:nvSpPr>
          <p:spPr bwMode="auto">
            <a:xfrm>
              <a:off x="121934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99" name="Rectangle 198"/>
            <p:cNvSpPr/>
            <p:nvPr/>
          </p:nvSpPr>
          <p:spPr bwMode="auto">
            <a:xfrm>
              <a:off x="152385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0" name="Rectangle 199"/>
            <p:cNvSpPr/>
            <p:nvPr/>
          </p:nvSpPr>
          <p:spPr bwMode="auto">
            <a:xfrm>
              <a:off x="1676980" y="1524001"/>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1" name="Rectangle 200"/>
            <p:cNvSpPr/>
            <p:nvPr/>
          </p:nvSpPr>
          <p:spPr bwMode="auto">
            <a:xfrm>
              <a:off x="1066220" y="1676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2" name="Rectangle 201"/>
            <p:cNvSpPr/>
            <p:nvPr/>
          </p:nvSpPr>
          <p:spPr bwMode="auto">
            <a:xfrm>
              <a:off x="1676980" y="1676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3" name="Rectangle 202"/>
            <p:cNvSpPr/>
            <p:nvPr/>
          </p:nvSpPr>
          <p:spPr bwMode="auto">
            <a:xfrm>
              <a:off x="1066220"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4" name="Rectangle 203"/>
            <p:cNvSpPr/>
            <p:nvPr/>
          </p:nvSpPr>
          <p:spPr bwMode="auto">
            <a:xfrm>
              <a:off x="121934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5" name="Rectangle 204"/>
            <p:cNvSpPr/>
            <p:nvPr/>
          </p:nvSpPr>
          <p:spPr bwMode="auto">
            <a:xfrm>
              <a:off x="152385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6" name="Rectangle 205"/>
            <p:cNvSpPr/>
            <p:nvPr/>
          </p:nvSpPr>
          <p:spPr bwMode="auto">
            <a:xfrm>
              <a:off x="1676980" y="1828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7" name="Rectangle 206"/>
            <p:cNvSpPr/>
            <p:nvPr/>
          </p:nvSpPr>
          <p:spPr bwMode="auto">
            <a:xfrm>
              <a:off x="76171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8" name="Rectangle 207"/>
            <p:cNvSpPr/>
            <p:nvPr/>
          </p:nvSpPr>
          <p:spPr bwMode="auto">
            <a:xfrm>
              <a:off x="914835"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09" name="Rectangle 208"/>
            <p:cNvSpPr/>
            <p:nvPr/>
          </p:nvSpPr>
          <p:spPr bwMode="auto">
            <a:xfrm>
              <a:off x="106622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0" name="Rectangle 209"/>
            <p:cNvSpPr/>
            <p:nvPr/>
          </p:nvSpPr>
          <p:spPr bwMode="auto">
            <a:xfrm>
              <a:off x="121934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1" name="Rectangle 210"/>
            <p:cNvSpPr/>
            <p:nvPr/>
          </p:nvSpPr>
          <p:spPr bwMode="auto">
            <a:xfrm>
              <a:off x="1372470" y="19812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2" name="Rectangle 211"/>
            <p:cNvSpPr/>
            <p:nvPr/>
          </p:nvSpPr>
          <p:spPr bwMode="auto">
            <a:xfrm>
              <a:off x="152385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3" name="Rectangle 212"/>
            <p:cNvSpPr/>
            <p:nvPr/>
          </p:nvSpPr>
          <p:spPr bwMode="auto">
            <a:xfrm>
              <a:off x="167698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4" name="Rectangle 213"/>
            <p:cNvSpPr/>
            <p:nvPr/>
          </p:nvSpPr>
          <p:spPr bwMode="auto">
            <a:xfrm>
              <a:off x="182836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5" name="Rectangle 214"/>
            <p:cNvSpPr/>
            <p:nvPr/>
          </p:nvSpPr>
          <p:spPr bwMode="auto">
            <a:xfrm>
              <a:off x="1981490" y="19812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6" name="Rectangle 215"/>
            <p:cNvSpPr/>
            <p:nvPr/>
          </p:nvSpPr>
          <p:spPr bwMode="auto">
            <a:xfrm>
              <a:off x="1372470" y="21336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7" name="Rectangle 216"/>
            <p:cNvSpPr/>
            <p:nvPr/>
          </p:nvSpPr>
          <p:spPr bwMode="auto">
            <a:xfrm>
              <a:off x="1372470" y="22860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8" name="Rectangle 217"/>
            <p:cNvSpPr/>
            <p:nvPr/>
          </p:nvSpPr>
          <p:spPr bwMode="auto">
            <a:xfrm>
              <a:off x="1372470" y="24384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19" name="Rectangle 218"/>
            <p:cNvSpPr/>
            <p:nvPr/>
          </p:nvSpPr>
          <p:spPr bwMode="auto">
            <a:xfrm>
              <a:off x="1372470" y="25908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0" name="Rectangle 219"/>
            <p:cNvSpPr/>
            <p:nvPr/>
          </p:nvSpPr>
          <p:spPr bwMode="auto">
            <a:xfrm>
              <a:off x="1372470" y="27432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1" name="Rectangle 220"/>
            <p:cNvSpPr/>
            <p:nvPr/>
          </p:nvSpPr>
          <p:spPr bwMode="auto">
            <a:xfrm>
              <a:off x="1372470" y="28956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2" name="Rectangle 221"/>
            <p:cNvSpPr/>
            <p:nvPr/>
          </p:nvSpPr>
          <p:spPr bwMode="auto">
            <a:xfrm>
              <a:off x="1372470" y="30480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3" name="Rectangle 222"/>
            <p:cNvSpPr/>
            <p:nvPr/>
          </p:nvSpPr>
          <p:spPr bwMode="auto">
            <a:xfrm>
              <a:off x="610325"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4" name="Rectangle 223"/>
            <p:cNvSpPr/>
            <p:nvPr/>
          </p:nvSpPr>
          <p:spPr bwMode="auto">
            <a:xfrm>
              <a:off x="76171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5" name="Rectangle 224"/>
            <p:cNvSpPr/>
            <p:nvPr/>
          </p:nvSpPr>
          <p:spPr bwMode="auto">
            <a:xfrm>
              <a:off x="914835"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6" name="Rectangle 225"/>
            <p:cNvSpPr/>
            <p:nvPr/>
          </p:nvSpPr>
          <p:spPr bwMode="auto">
            <a:xfrm>
              <a:off x="106622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7" name="Rectangle 226"/>
            <p:cNvSpPr/>
            <p:nvPr/>
          </p:nvSpPr>
          <p:spPr bwMode="auto">
            <a:xfrm>
              <a:off x="121934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8" name="Rectangle 227"/>
            <p:cNvSpPr/>
            <p:nvPr/>
          </p:nvSpPr>
          <p:spPr bwMode="auto">
            <a:xfrm>
              <a:off x="1372470"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9" name="Rectangle 228"/>
            <p:cNvSpPr/>
            <p:nvPr/>
          </p:nvSpPr>
          <p:spPr bwMode="auto">
            <a:xfrm>
              <a:off x="152385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0" name="Rectangle 229"/>
            <p:cNvSpPr/>
            <p:nvPr/>
          </p:nvSpPr>
          <p:spPr bwMode="auto">
            <a:xfrm>
              <a:off x="167698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1" name="Rectangle 230"/>
            <p:cNvSpPr/>
            <p:nvPr/>
          </p:nvSpPr>
          <p:spPr bwMode="auto">
            <a:xfrm>
              <a:off x="182836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2" name="Rectangle 231"/>
            <p:cNvSpPr/>
            <p:nvPr/>
          </p:nvSpPr>
          <p:spPr bwMode="auto">
            <a:xfrm>
              <a:off x="1981490"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3" name="Rectangle 232"/>
            <p:cNvSpPr/>
            <p:nvPr/>
          </p:nvSpPr>
          <p:spPr bwMode="auto">
            <a:xfrm>
              <a:off x="457200"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4" name="Rectangle 233"/>
            <p:cNvSpPr/>
            <p:nvPr/>
          </p:nvSpPr>
          <p:spPr bwMode="auto">
            <a:xfrm>
              <a:off x="610325" y="33528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5" name="Rectangle 234"/>
            <p:cNvSpPr/>
            <p:nvPr/>
          </p:nvSpPr>
          <p:spPr bwMode="auto">
            <a:xfrm>
              <a:off x="2132875"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6" name="Rectangle 235"/>
            <p:cNvSpPr/>
            <p:nvPr/>
          </p:nvSpPr>
          <p:spPr bwMode="auto">
            <a:xfrm>
              <a:off x="1981490" y="33528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7" name="Rectangle 236"/>
            <p:cNvSpPr/>
            <p:nvPr/>
          </p:nvSpPr>
          <p:spPr bwMode="auto">
            <a:xfrm>
              <a:off x="2132875"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8" name="Rectangle 237"/>
            <p:cNvSpPr/>
            <p:nvPr/>
          </p:nvSpPr>
          <p:spPr bwMode="auto">
            <a:xfrm>
              <a:off x="457200"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9" name="Rectangle 238"/>
            <p:cNvSpPr/>
            <p:nvPr/>
          </p:nvSpPr>
          <p:spPr bwMode="auto">
            <a:xfrm>
              <a:off x="2132875"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0" name="Rectangle 239"/>
            <p:cNvSpPr/>
            <p:nvPr/>
          </p:nvSpPr>
          <p:spPr bwMode="auto">
            <a:xfrm>
              <a:off x="457200"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1" name="Rectangle 240"/>
            <p:cNvSpPr/>
            <p:nvPr/>
          </p:nvSpPr>
          <p:spPr bwMode="auto">
            <a:xfrm>
              <a:off x="2132875"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2" name="Rectangle 241"/>
            <p:cNvSpPr/>
            <p:nvPr/>
          </p:nvSpPr>
          <p:spPr bwMode="auto">
            <a:xfrm>
              <a:off x="457200"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grpSp>
      <p:grpSp>
        <p:nvGrpSpPr>
          <p:cNvPr id="34" name="Group 60"/>
          <p:cNvGrpSpPr>
            <a:grpSpLocks/>
          </p:cNvGrpSpPr>
          <p:nvPr/>
        </p:nvGrpSpPr>
        <p:grpSpPr bwMode="auto">
          <a:xfrm>
            <a:off x="2896082" y="4531532"/>
            <a:ext cx="1562332" cy="1720240"/>
            <a:chOff x="3886200" y="2895600"/>
            <a:chExt cx="2133600" cy="2438400"/>
          </a:xfrm>
        </p:grpSpPr>
        <p:sp>
          <p:nvSpPr>
            <p:cNvPr id="140" name="Rectangle 61"/>
            <p:cNvSpPr>
              <a:spLocks noChangeArrowheads="1"/>
            </p:cNvSpPr>
            <p:nvPr/>
          </p:nvSpPr>
          <p:spPr bwMode="auto">
            <a:xfrm>
              <a:off x="58674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1" name="Rectangle 62"/>
            <p:cNvSpPr>
              <a:spLocks noChangeArrowheads="1"/>
            </p:cNvSpPr>
            <p:nvPr/>
          </p:nvSpPr>
          <p:spPr bwMode="auto">
            <a:xfrm>
              <a:off x="58674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2" name="Rectangle 63"/>
            <p:cNvSpPr>
              <a:spLocks noChangeArrowheads="1"/>
            </p:cNvSpPr>
            <p:nvPr/>
          </p:nvSpPr>
          <p:spPr bwMode="auto">
            <a:xfrm>
              <a:off x="5715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3" name="Rectangle 64"/>
            <p:cNvSpPr>
              <a:spLocks noChangeArrowheads="1"/>
            </p:cNvSpPr>
            <p:nvPr/>
          </p:nvSpPr>
          <p:spPr bwMode="auto">
            <a:xfrm>
              <a:off x="48006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4" name="Rectangle 65"/>
            <p:cNvSpPr>
              <a:spLocks noChangeArrowheads="1"/>
            </p:cNvSpPr>
            <p:nvPr/>
          </p:nvSpPr>
          <p:spPr bwMode="auto">
            <a:xfrm>
              <a:off x="49530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5" name="Rectangle 66"/>
            <p:cNvSpPr>
              <a:spLocks noChangeArrowheads="1"/>
            </p:cNvSpPr>
            <p:nvPr/>
          </p:nvSpPr>
          <p:spPr bwMode="auto">
            <a:xfrm>
              <a:off x="51054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6" name="Rectangle 67"/>
            <p:cNvSpPr>
              <a:spLocks noChangeArrowheads="1"/>
            </p:cNvSpPr>
            <p:nvPr/>
          </p:nvSpPr>
          <p:spPr bwMode="auto">
            <a:xfrm>
              <a:off x="46482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7" name="Rectangle 68"/>
            <p:cNvSpPr>
              <a:spLocks noChangeArrowheads="1"/>
            </p:cNvSpPr>
            <p:nvPr/>
          </p:nvSpPr>
          <p:spPr bwMode="auto">
            <a:xfrm>
              <a:off x="48006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8" name="Rectangle 69"/>
            <p:cNvSpPr>
              <a:spLocks noChangeArrowheads="1"/>
            </p:cNvSpPr>
            <p:nvPr/>
          </p:nvSpPr>
          <p:spPr bwMode="auto">
            <a:xfrm>
              <a:off x="51054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49" name="Rectangle 70"/>
            <p:cNvSpPr>
              <a:spLocks noChangeArrowheads="1"/>
            </p:cNvSpPr>
            <p:nvPr/>
          </p:nvSpPr>
          <p:spPr bwMode="auto">
            <a:xfrm>
              <a:off x="52578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0" name="Rectangle 71"/>
            <p:cNvSpPr>
              <a:spLocks noChangeArrowheads="1"/>
            </p:cNvSpPr>
            <p:nvPr/>
          </p:nvSpPr>
          <p:spPr bwMode="auto">
            <a:xfrm>
              <a:off x="46482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1" name="Rectangle 72"/>
            <p:cNvSpPr>
              <a:spLocks noChangeArrowheads="1"/>
            </p:cNvSpPr>
            <p:nvPr/>
          </p:nvSpPr>
          <p:spPr bwMode="auto">
            <a:xfrm>
              <a:off x="52578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2" name="Rectangle 73"/>
            <p:cNvSpPr>
              <a:spLocks noChangeArrowheads="1"/>
            </p:cNvSpPr>
            <p:nvPr/>
          </p:nvSpPr>
          <p:spPr bwMode="auto">
            <a:xfrm>
              <a:off x="46482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3" name="Rectangle 74"/>
            <p:cNvSpPr>
              <a:spLocks noChangeArrowheads="1"/>
            </p:cNvSpPr>
            <p:nvPr/>
          </p:nvSpPr>
          <p:spPr bwMode="auto">
            <a:xfrm>
              <a:off x="48006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4" name="Rectangle 75"/>
            <p:cNvSpPr>
              <a:spLocks noChangeArrowheads="1"/>
            </p:cNvSpPr>
            <p:nvPr/>
          </p:nvSpPr>
          <p:spPr bwMode="auto">
            <a:xfrm>
              <a:off x="51054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5" name="Rectangle 76"/>
            <p:cNvSpPr>
              <a:spLocks noChangeArrowheads="1"/>
            </p:cNvSpPr>
            <p:nvPr/>
          </p:nvSpPr>
          <p:spPr bwMode="auto">
            <a:xfrm>
              <a:off x="52578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6" name="Rectangle 77"/>
            <p:cNvSpPr>
              <a:spLocks noChangeArrowheads="1"/>
            </p:cNvSpPr>
            <p:nvPr/>
          </p:nvSpPr>
          <p:spPr bwMode="auto">
            <a:xfrm>
              <a:off x="4343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7" name="Rectangle 78"/>
            <p:cNvSpPr>
              <a:spLocks noChangeArrowheads="1"/>
            </p:cNvSpPr>
            <p:nvPr/>
          </p:nvSpPr>
          <p:spPr bwMode="auto">
            <a:xfrm>
              <a:off x="4495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8" name="Rectangle 79"/>
            <p:cNvSpPr>
              <a:spLocks noChangeArrowheads="1"/>
            </p:cNvSpPr>
            <p:nvPr/>
          </p:nvSpPr>
          <p:spPr bwMode="auto">
            <a:xfrm>
              <a:off x="4648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59" name="Rectangle 80"/>
            <p:cNvSpPr>
              <a:spLocks noChangeArrowheads="1"/>
            </p:cNvSpPr>
            <p:nvPr/>
          </p:nvSpPr>
          <p:spPr bwMode="auto">
            <a:xfrm>
              <a:off x="4800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0" name="Rectangle 81"/>
            <p:cNvSpPr>
              <a:spLocks noChangeArrowheads="1"/>
            </p:cNvSpPr>
            <p:nvPr/>
          </p:nvSpPr>
          <p:spPr bwMode="auto">
            <a:xfrm>
              <a:off x="4953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1" name="Rectangle 82"/>
            <p:cNvSpPr>
              <a:spLocks noChangeArrowheads="1"/>
            </p:cNvSpPr>
            <p:nvPr/>
          </p:nvSpPr>
          <p:spPr bwMode="auto">
            <a:xfrm>
              <a:off x="5105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2" name="Rectangle 83"/>
            <p:cNvSpPr>
              <a:spLocks noChangeArrowheads="1"/>
            </p:cNvSpPr>
            <p:nvPr/>
          </p:nvSpPr>
          <p:spPr bwMode="auto">
            <a:xfrm>
              <a:off x="5257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3" name="Rectangle 84"/>
            <p:cNvSpPr>
              <a:spLocks noChangeArrowheads="1"/>
            </p:cNvSpPr>
            <p:nvPr/>
          </p:nvSpPr>
          <p:spPr bwMode="auto">
            <a:xfrm>
              <a:off x="5410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4" name="Rectangle 85"/>
            <p:cNvSpPr>
              <a:spLocks noChangeArrowheads="1"/>
            </p:cNvSpPr>
            <p:nvPr/>
          </p:nvSpPr>
          <p:spPr bwMode="auto">
            <a:xfrm>
              <a:off x="5562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5" name="Rectangle 86"/>
            <p:cNvSpPr>
              <a:spLocks noChangeArrowheads="1"/>
            </p:cNvSpPr>
            <p:nvPr/>
          </p:nvSpPr>
          <p:spPr bwMode="auto">
            <a:xfrm>
              <a:off x="49530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6" name="Rectangle 87"/>
            <p:cNvSpPr>
              <a:spLocks noChangeArrowheads="1"/>
            </p:cNvSpPr>
            <p:nvPr/>
          </p:nvSpPr>
          <p:spPr bwMode="auto">
            <a:xfrm>
              <a:off x="49530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7" name="Rectangle 88"/>
            <p:cNvSpPr>
              <a:spLocks noChangeArrowheads="1"/>
            </p:cNvSpPr>
            <p:nvPr/>
          </p:nvSpPr>
          <p:spPr bwMode="auto">
            <a:xfrm>
              <a:off x="49530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8" name="Rectangle 89"/>
            <p:cNvSpPr>
              <a:spLocks noChangeArrowheads="1"/>
            </p:cNvSpPr>
            <p:nvPr/>
          </p:nvSpPr>
          <p:spPr bwMode="auto">
            <a:xfrm>
              <a:off x="4953000" y="4114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69" name="Rectangle 90"/>
            <p:cNvSpPr>
              <a:spLocks noChangeArrowheads="1"/>
            </p:cNvSpPr>
            <p:nvPr/>
          </p:nvSpPr>
          <p:spPr bwMode="auto">
            <a:xfrm>
              <a:off x="4953000" y="4267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0" name="Rectangle 91"/>
            <p:cNvSpPr>
              <a:spLocks noChangeArrowheads="1"/>
            </p:cNvSpPr>
            <p:nvPr/>
          </p:nvSpPr>
          <p:spPr bwMode="auto">
            <a:xfrm>
              <a:off x="4953000" y="4419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1" name="Rectangle 92"/>
            <p:cNvSpPr>
              <a:spLocks noChangeArrowheads="1"/>
            </p:cNvSpPr>
            <p:nvPr/>
          </p:nvSpPr>
          <p:spPr bwMode="auto">
            <a:xfrm>
              <a:off x="4953000" y="4572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2" name="Rectangle 93"/>
            <p:cNvSpPr>
              <a:spLocks noChangeArrowheads="1"/>
            </p:cNvSpPr>
            <p:nvPr/>
          </p:nvSpPr>
          <p:spPr bwMode="auto">
            <a:xfrm>
              <a:off x="4191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3" name="Rectangle 94"/>
            <p:cNvSpPr>
              <a:spLocks noChangeArrowheads="1"/>
            </p:cNvSpPr>
            <p:nvPr/>
          </p:nvSpPr>
          <p:spPr bwMode="auto">
            <a:xfrm>
              <a:off x="4343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4" name="Rectangle 95"/>
            <p:cNvSpPr>
              <a:spLocks noChangeArrowheads="1"/>
            </p:cNvSpPr>
            <p:nvPr/>
          </p:nvSpPr>
          <p:spPr bwMode="auto">
            <a:xfrm>
              <a:off x="4495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5" name="Rectangle 96"/>
            <p:cNvSpPr>
              <a:spLocks noChangeArrowheads="1"/>
            </p:cNvSpPr>
            <p:nvPr/>
          </p:nvSpPr>
          <p:spPr bwMode="auto">
            <a:xfrm>
              <a:off x="4648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6" name="Rectangle 97"/>
            <p:cNvSpPr>
              <a:spLocks noChangeArrowheads="1"/>
            </p:cNvSpPr>
            <p:nvPr/>
          </p:nvSpPr>
          <p:spPr bwMode="auto">
            <a:xfrm>
              <a:off x="48006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7" name="Rectangle 98"/>
            <p:cNvSpPr>
              <a:spLocks noChangeArrowheads="1"/>
            </p:cNvSpPr>
            <p:nvPr/>
          </p:nvSpPr>
          <p:spPr bwMode="auto">
            <a:xfrm>
              <a:off x="4953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8" name="Rectangle 99"/>
            <p:cNvSpPr>
              <a:spLocks noChangeArrowheads="1"/>
            </p:cNvSpPr>
            <p:nvPr/>
          </p:nvSpPr>
          <p:spPr bwMode="auto">
            <a:xfrm>
              <a:off x="5105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79" name="Rectangle 100"/>
            <p:cNvSpPr>
              <a:spLocks noChangeArrowheads="1"/>
            </p:cNvSpPr>
            <p:nvPr/>
          </p:nvSpPr>
          <p:spPr bwMode="auto">
            <a:xfrm>
              <a:off x="5257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0" name="Rectangle 101"/>
            <p:cNvSpPr>
              <a:spLocks noChangeArrowheads="1"/>
            </p:cNvSpPr>
            <p:nvPr/>
          </p:nvSpPr>
          <p:spPr bwMode="auto">
            <a:xfrm>
              <a:off x="5410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1" name="Rectangle 102"/>
            <p:cNvSpPr>
              <a:spLocks noChangeArrowheads="1"/>
            </p:cNvSpPr>
            <p:nvPr/>
          </p:nvSpPr>
          <p:spPr bwMode="auto">
            <a:xfrm>
              <a:off x="4038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2" name="Rectangle 103"/>
            <p:cNvSpPr>
              <a:spLocks noChangeArrowheads="1"/>
            </p:cNvSpPr>
            <p:nvPr/>
          </p:nvSpPr>
          <p:spPr bwMode="auto">
            <a:xfrm>
              <a:off x="41910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3" name="Rectangle 104"/>
            <p:cNvSpPr>
              <a:spLocks noChangeArrowheads="1"/>
            </p:cNvSpPr>
            <p:nvPr/>
          </p:nvSpPr>
          <p:spPr bwMode="auto">
            <a:xfrm>
              <a:off x="54102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4" name="Rectangle 105"/>
            <p:cNvSpPr>
              <a:spLocks noChangeArrowheads="1"/>
            </p:cNvSpPr>
            <p:nvPr/>
          </p:nvSpPr>
          <p:spPr bwMode="auto">
            <a:xfrm>
              <a:off x="5562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5" name="Rectangle 106"/>
            <p:cNvSpPr>
              <a:spLocks noChangeArrowheads="1"/>
            </p:cNvSpPr>
            <p:nvPr/>
          </p:nvSpPr>
          <p:spPr bwMode="auto">
            <a:xfrm>
              <a:off x="4038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6" name="Rectangle 107"/>
            <p:cNvSpPr>
              <a:spLocks noChangeArrowheads="1"/>
            </p:cNvSpPr>
            <p:nvPr/>
          </p:nvSpPr>
          <p:spPr bwMode="auto">
            <a:xfrm>
              <a:off x="5562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7" name="Rectangle 108"/>
            <p:cNvSpPr>
              <a:spLocks noChangeArrowheads="1"/>
            </p:cNvSpPr>
            <p:nvPr/>
          </p:nvSpPr>
          <p:spPr bwMode="auto">
            <a:xfrm>
              <a:off x="4038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8" name="Rectangle 109"/>
            <p:cNvSpPr>
              <a:spLocks noChangeArrowheads="1"/>
            </p:cNvSpPr>
            <p:nvPr/>
          </p:nvSpPr>
          <p:spPr bwMode="auto">
            <a:xfrm>
              <a:off x="5562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89" name="Rectangle 110"/>
            <p:cNvSpPr>
              <a:spLocks noChangeArrowheads="1"/>
            </p:cNvSpPr>
            <p:nvPr/>
          </p:nvSpPr>
          <p:spPr bwMode="auto">
            <a:xfrm>
              <a:off x="38862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90" name="Rectangle 111"/>
            <p:cNvSpPr>
              <a:spLocks noChangeArrowheads="1"/>
            </p:cNvSpPr>
            <p:nvPr/>
          </p:nvSpPr>
          <p:spPr bwMode="auto">
            <a:xfrm>
              <a:off x="38862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91" name="Rectangle 112"/>
            <p:cNvSpPr>
              <a:spLocks noChangeArrowheads="1"/>
            </p:cNvSpPr>
            <p:nvPr/>
          </p:nvSpPr>
          <p:spPr bwMode="auto">
            <a:xfrm>
              <a:off x="40386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92" name="Rectangle 113"/>
            <p:cNvSpPr>
              <a:spLocks noChangeArrowheads="1"/>
            </p:cNvSpPr>
            <p:nvPr/>
          </p:nvSpPr>
          <p:spPr bwMode="auto">
            <a:xfrm>
              <a:off x="4038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93" name="Rectangle 114"/>
            <p:cNvSpPr>
              <a:spLocks noChangeArrowheads="1"/>
            </p:cNvSpPr>
            <p:nvPr/>
          </p:nvSpPr>
          <p:spPr bwMode="auto">
            <a:xfrm>
              <a:off x="4191000" y="3505200"/>
              <a:ext cx="152400" cy="152400"/>
            </a:xfrm>
            <a:prstGeom prst="rect">
              <a:avLst/>
            </a:prstGeom>
            <a:solidFill>
              <a:srgbClr val="FF0000"/>
            </a:solidFill>
            <a:ln w="3175" algn="ctr">
              <a:solidFill>
                <a:schemeClr val="tx1"/>
              </a:solidFill>
              <a:round/>
              <a:headEnd/>
              <a:tailEnd/>
            </a:ln>
          </p:spPr>
          <p:txBody>
            <a:bodyPr/>
            <a:lstStyle/>
            <a:p>
              <a:endParaRPr lang="en-US"/>
            </a:p>
          </p:txBody>
        </p:sp>
      </p:grpSp>
      <p:grpSp>
        <p:nvGrpSpPr>
          <p:cNvPr id="35" name="Group 172"/>
          <p:cNvGrpSpPr>
            <a:grpSpLocks/>
          </p:cNvGrpSpPr>
          <p:nvPr/>
        </p:nvGrpSpPr>
        <p:grpSpPr bwMode="auto">
          <a:xfrm>
            <a:off x="6181856" y="4441222"/>
            <a:ext cx="1562332" cy="1720240"/>
            <a:chOff x="3886200" y="2895600"/>
            <a:chExt cx="2133600" cy="2438400"/>
          </a:xfrm>
        </p:grpSpPr>
        <p:sp>
          <p:nvSpPr>
            <p:cNvPr id="86" name="Rectangle 173"/>
            <p:cNvSpPr>
              <a:spLocks noChangeArrowheads="1"/>
            </p:cNvSpPr>
            <p:nvPr/>
          </p:nvSpPr>
          <p:spPr bwMode="auto">
            <a:xfrm>
              <a:off x="58674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7" name="Rectangle 174"/>
            <p:cNvSpPr>
              <a:spLocks noChangeArrowheads="1"/>
            </p:cNvSpPr>
            <p:nvPr/>
          </p:nvSpPr>
          <p:spPr bwMode="auto">
            <a:xfrm>
              <a:off x="58674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8" name="Rectangle 175"/>
            <p:cNvSpPr>
              <a:spLocks noChangeArrowheads="1"/>
            </p:cNvSpPr>
            <p:nvPr/>
          </p:nvSpPr>
          <p:spPr bwMode="auto">
            <a:xfrm>
              <a:off x="5715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9" name="Rectangle 176"/>
            <p:cNvSpPr>
              <a:spLocks noChangeArrowheads="1"/>
            </p:cNvSpPr>
            <p:nvPr/>
          </p:nvSpPr>
          <p:spPr bwMode="auto">
            <a:xfrm>
              <a:off x="48006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0" name="Rectangle 177"/>
            <p:cNvSpPr>
              <a:spLocks noChangeArrowheads="1"/>
            </p:cNvSpPr>
            <p:nvPr/>
          </p:nvSpPr>
          <p:spPr bwMode="auto">
            <a:xfrm>
              <a:off x="49530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1" name="Rectangle 178"/>
            <p:cNvSpPr>
              <a:spLocks noChangeArrowheads="1"/>
            </p:cNvSpPr>
            <p:nvPr/>
          </p:nvSpPr>
          <p:spPr bwMode="auto">
            <a:xfrm>
              <a:off x="51054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2" name="Rectangle 179"/>
            <p:cNvSpPr>
              <a:spLocks noChangeArrowheads="1"/>
            </p:cNvSpPr>
            <p:nvPr/>
          </p:nvSpPr>
          <p:spPr bwMode="auto">
            <a:xfrm>
              <a:off x="46482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3" name="Rectangle 180"/>
            <p:cNvSpPr>
              <a:spLocks noChangeArrowheads="1"/>
            </p:cNvSpPr>
            <p:nvPr/>
          </p:nvSpPr>
          <p:spPr bwMode="auto">
            <a:xfrm>
              <a:off x="48006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4" name="Rectangle 181"/>
            <p:cNvSpPr>
              <a:spLocks noChangeArrowheads="1"/>
            </p:cNvSpPr>
            <p:nvPr/>
          </p:nvSpPr>
          <p:spPr bwMode="auto">
            <a:xfrm>
              <a:off x="51054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5" name="Rectangle 182"/>
            <p:cNvSpPr>
              <a:spLocks noChangeArrowheads="1"/>
            </p:cNvSpPr>
            <p:nvPr/>
          </p:nvSpPr>
          <p:spPr bwMode="auto">
            <a:xfrm>
              <a:off x="52578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6" name="Rectangle 183"/>
            <p:cNvSpPr>
              <a:spLocks noChangeArrowheads="1"/>
            </p:cNvSpPr>
            <p:nvPr/>
          </p:nvSpPr>
          <p:spPr bwMode="auto">
            <a:xfrm>
              <a:off x="46482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7" name="Rectangle 184"/>
            <p:cNvSpPr>
              <a:spLocks noChangeArrowheads="1"/>
            </p:cNvSpPr>
            <p:nvPr/>
          </p:nvSpPr>
          <p:spPr bwMode="auto">
            <a:xfrm>
              <a:off x="52578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8" name="Rectangle 185"/>
            <p:cNvSpPr>
              <a:spLocks noChangeArrowheads="1"/>
            </p:cNvSpPr>
            <p:nvPr/>
          </p:nvSpPr>
          <p:spPr bwMode="auto">
            <a:xfrm>
              <a:off x="46482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9" name="Rectangle 186"/>
            <p:cNvSpPr>
              <a:spLocks noChangeArrowheads="1"/>
            </p:cNvSpPr>
            <p:nvPr/>
          </p:nvSpPr>
          <p:spPr bwMode="auto">
            <a:xfrm>
              <a:off x="48006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0" name="Rectangle 187"/>
            <p:cNvSpPr>
              <a:spLocks noChangeArrowheads="1"/>
            </p:cNvSpPr>
            <p:nvPr/>
          </p:nvSpPr>
          <p:spPr bwMode="auto">
            <a:xfrm>
              <a:off x="51054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1" name="Rectangle 188"/>
            <p:cNvSpPr>
              <a:spLocks noChangeArrowheads="1"/>
            </p:cNvSpPr>
            <p:nvPr/>
          </p:nvSpPr>
          <p:spPr bwMode="auto">
            <a:xfrm>
              <a:off x="52578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2" name="Rectangle 189"/>
            <p:cNvSpPr>
              <a:spLocks noChangeArrowheads="1"/>
            </p:cNvSpPr>
            <p:nvPr/>
          </p:nvSpPr>
          <p:spPr bwMode="auto">
            <a:xfrm>
              <a:off x="4343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3" name="Rectangle 190"/>
            <p:cNvSpPr>
              <a:spLocks noChangeArrowheads="1"/>
            </p:cNvSpPr>
            <p:nvPr/>
          </p:nvSpPr>
          <p:spPr bwMode="auto">
            <a:xfrm>
              <a:off x="4495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4" name="Rectangle 191"/>
            <p:cNvSpPr>
              <a:spLocks noChangeArrowheads="1"/>
            </p:cNvSpPr>
            <p:nvPr/>
          </p:nvSpPr>
          <p:spPr bwMode="auto">
            <a:xfrm>
              <a:off x="4648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5" name="Rectangle 192"/>
            <p:cNvSpPr>
              <a:spLocks noChangeArrowheads="1"/>
            </p:cNvSpPr>
            <p:nvPr/>
          </p:nvSpPr>
          <p:spPr bwMode="auto">
            <a:xfrm>
              <a:off x="4800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6" name="Rectangle 193"/>
            <p:cNvSpPr>
              <a:spLocks noChangeArrowheads="1"/>
            </p:cNvSpPr>
            <p:nvPr/>
          </p:nvSpPr>
          <p:spPr bwMode="auto">
            <a:xfrm>
              <a:off x="4953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7" name="Rectangle 194"/>
            <p:cNvSpPr>
              <a:spLocks noChangeArrowheads="1"/>
            </p:cNvSpPr>
            <p:nvPr/>
          </p:nvSpPr>
          <p:spPr bwMode="auto">
            <a:xfrm>
              <a:off x="5105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8" name="Rectangle 195"/>
            <p:cNvSpPr>
              <a:spLocks noChangeArrowheads="1"/>
            </p:cNvSpPr>
            <p:nvPr/>
          </p:nvSpPr>
          <p:spPr bwMode="auto">
            <a:xfrm>
              <a:off x="5257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9" name="Rectangle 196"/>
            <p:cNvSpPr>
              <a:spLocks noChangeArrowheads="1"/>
            </p:cNvSpPr>
            <p:nvPr/>
          </p:nvSpPr>
          <p:spPr bwMode="auto">
            <a:xfrm>
              <a:off x="5410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0" name="Rectangle 197"/>
            <p:cNvSpPr>
              <a:spLocks noChangeArrowheads="1"/>
            </p:cNvSpPr>
            <p:nvPr/>
          </p:nvSpPr>
          <p:spPr bwMode="auto">
            <a:xfrm>
              <a:off x="5562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1" name="Rectangle 198"/>
            <p:cNvSpPr>
              <a:spLocks noChangeArrowheads="1"/>
            </p:cNvSpPr>
            <p:nvPr/>
          </p:nvSpPr>
          <p:spPr bwMode="auto">
            <a:xfrm>
              <a:off x="49530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2" name="Rectangle 199"/>
            <p:cNvSpPr>
              <a:spLocks noChangeArrowheads="1"/>
            </p:cNvSpPr>
            <p:nvPr/>
          </p:nvSpPr>
          <p:spPr bwMode="auto">
            <a:xfrm>
              <a:off x="49530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3" name="Rectangle 200"/>
            <p:cNvSpPr>
              <a:spLocks noChangeArrowheads="1"/>
            </p:cNvSpPr>
            <p:nvPr/>
          </p:nvSpPr>
          <p:spPr bwMode="auto">
            <a:xfrm>
              <a:off x="49530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4" name="Rectangle 201"/>
            <p:cNvSpPr>
              <a:spLocks noChangeArrowheads="1"/>
            </p:cNvSpPr>
            <p:nvPr/>
          </p:nvSpPr>
          <p:spPr bwMode="auto">
            <a:xfrm>
              <a:off x="4953000" y="4114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5" name="Rectangle 202"/>
            <p:cNvSpPr>
              <a:spLocks noChangeArrowheads="1"/>
            </p:cNvSpPr>
            <p:nvPr/>
          </p:nvSpPr>
          <p:spPr bwMode="auto">
            <a:xfrm>
              <a:off x="4953000" y="4267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6" name="Rectangle 203"/>
            <p:cNvSpPr>
              <a:spLocks noChangeArrowheads="1"/>
            </p:cNvSpPr>
            <p:nvPr/>
          </p:nvSpPr>
          <p:spPr bwMode="auto">
            <a:xfrm>
              <a:off x="4953000" y="4419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7" name="Rectangle 204"/>
            <p:cNvSpPr>
              <a:spLocks noChangeArrowheads="1"/>
            </p:cNvSpPr>
            <p:nvPr/>
          </p:nvSpPr>
          <p:spPr bwMode="auto">
            <a:xfrm>
              <a:off x="4953000" y="4572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8" name="Rectangle 205"/>
            <p:cNvSpPr>
              <a:spLocks noChangeArrowheads="1"/>
            </p:cNvSpPr>
            <p:nvPr/>
          </p:nvSpPr>
          <p:spPr bwMode="auto">
            <a:xfrm>
              <a:off x="4191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19" name="Rectangle 206"/>
            <p:cNvSpPr>
              <a:spLocks noChangeArrowheads="1"/>
            </p:cNvSpPr>
            <p:nvPr/>
          </p:nvSpPr>
          <p:spPr bwMode="auto">
            <a:xfrm>
              <a:off x="4343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0" name="Rectangle 207"/>
            <p:cNvSpPr>
              <a:spLocks noChangeArrowheads="1"/>
            </p:cNvSpPr>
            <p:nvPr/>
          </p:nvSpPr>
          <p:spPr bwMode="auto">
            <a:xfrm>
              <a:off x="4495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1" name="Rectangle 208"/>
            <p:cNvSpPr>
              <a:spLocks noChangeArrowheads="1"/>
            </p:cNvSpPr>
            <p:nvPr/>
          </p:nvSpPr>
          <p:spPr bwMode="auto">
            <a:xfrm>
              <a:off x="4648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2" name="Rectangle 209"/>
            <p:cNvSpPr>
              <a:spLocks noChangeArrowheads="1"/>
            </p:cNvSpPr>
            <p:nvPr/>
          </p:nvSpPr>
          <p:spPr bwMode="auto">
            <a:xfrm>
              <a:off x="48006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3" name="Rectangle 210"/>
            <p:cNvSpPr>
              <a:spLocks noChangeArrowheads="1"/>
            </p:cNvSpPr>
            <p:nvPr/>
          </p:nvSpPr>
          <p:spPr bwMode="auto">
            <a:xfrm>
              <a:off x="4953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4" name="Rectangle 211"/>
            <p:cNvSpPr>
              <a:spLocks noChangeArrowheads="1"/>
            </p:cNvSpPr>
            <p:nvPr/>
          </p:nvSpPr>
          <p:spPr bwMode="auto">
            <a:xfrm>
              <a:off x="5105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5" name="Rectangle 212"/>
            <p:cNvSpPr>
              <a:spLocks noChangeArrowheads="1"/>
            </p:cNvSpPr>
            <p:nvPr/>
          </p:nvSpPr>
          <p:spPr bwMode="auto">
            <a:xfrm>
              <a:off x="5257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6" name="Rectangle 213"/>
            <p:cNvSpPr>
              <a:spLocks noChangeArrowheads="1"/>
            </p:cNvSpPr>
            <p:nvPr/>
          </p:nvSpPr>
          <p:spPr bwMode="auto">
            <a:xfrm>
              <a:off x="5410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7" name="Rectangle 214"/>
            <p:cNvSpPr>
              <a:spLocks noChangeArrowheads="1"/>
            </p:cNvSpPr>
            <p:nvPr/>
          </p:nvSpPr>
          <p:spPr bwMode="auto">
            <a:xfrm>
              <a:off x="4038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8" name="Rectangle 215"/>
            <p:cNvSpPr>
              <a:spLocks noChangeArrowheads="1"/>
            </p:cNvSpPr>
            <p:nvPr/>
          </p:nvSpPr>
          <p:spPr bwMode="auto">
            <a:xfrm>
              <a:off x="41910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29" name="Rectangle 216"/>
            <p:cNvSpPr>
              <a:spLocks noChangeArrowheads="1"/>
            </p:cNvSpPr>
            <p:nvPr/>
          </p:nvSpPr>
          <p:spPr bwMode="auto">
            <a:xfrm>
              <a:off x="54102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0" name="Rectangle 217"/>
            <p:cNvSpPr>
              <a:spLocks noChangeArrowheads="1"/>
            </p:cNvSpPr>
            <p:nvPr/>
          </p:nvSpPr>
          <p:spPr bwMode="auto">
            <a:xfrm>
              <a:off x="5562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1" name="Rectangle 218"/>
            <p:cNvSpPr>
              <a:spLocks noChangeArrowheads="1"/>
            </p:cNvSpPr>
            <p:nvPr/>
          </p:nvSpPr>
          <p:spPr bwMode="auto">
            <a:xfrm>
              <a:off x="4038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2" name="Rectangle 219"/>
            <p:cNvSpPr>
              <a:spLocks noChangeArrowheads="1"/>
            </p:cNvSpPr>
            <p:nvPr/>
          </p:nvSpPr>
          <p:spPr bwMode="auto">
            <a:xfrm>
              <a:off x="5562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3" name="Rectangle 220"/>
            <p:cNvSpPr>
              <a:spLocks noChangeArrowheads="1"/>
            </p:cNvSpPr>
            <p:nvPr/>
          </p:nvSpPr>
          <p:spPr bwMode="auto">
            <a:xfrm>
              <a:off x="4038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4" name="Rectangle 221"/>
            <p:cNvSpPr>
              <a:spLocks noChangeArrowheads="1"/>
            </p:cNvSpPr>
            <p:nvPr/>
          </p:nvSpPr>
          <p:spPr bwMode="auto">
            <a:xfrm>
              <a:off x="5562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5" name="Rectangle 222"/>
            <p:cNvSpPr>
              <a:spLocks noChangeArrowheads="1"/>
            </p:cNvSpPr>
            <p:nvPr/>
          </p:nvSpPr>
          <p:spPr bwMode="auto">
            <a:xfrm>
              <a:off x="38862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6" name="Rectangle 223"/>
            <p:cNvSpPr>
              <a:spLocks noChangeArrowheads="1"/>
            </p:cNvSpPr>
            <p:nvPr/>
          </p:nvSpPr>
          <p:spPr bwMode="auto">
            <a:xfrm>
              <a:off x="38862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7" name="Rectangle 224"/>
            <p:cNvSpPr>
              <a:spLocks noChangeArrowheads="1"/>
            </p:cNvSpPr>
            <p:nvPr/>
          </p:nvSpPr>
          <p:spPr bwMode="auto">
            <a:xfrm>
              <a:off x="40386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8" name="Rectangle 225"/>
            <p:cNvSpPr>
              <a:spLocks noChangeArrowheads="1"/>
            </p:cNvSpPr>
            <p:nvPr/>
          </p:nvSpPr>
          <p:spPr bwMode="auto">
            <a:xfrm>
              <a:off x="4038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39" name="Rectangle 226"/>
            <p:cNvSpPr>
              <a:spLocks noChangeArrowheads="1"/>
            </p:cNvSpPr>
            <p:nvPr/>
          </p:nvSpPr>
          <p:spPr bwMode="auto">
            <a:xfrm>
              <a:off x="4191000" y="3505200"/>
              <a:ext cx="152400" cy="152400"/>
            </a:xfrm>
            <a:prstGeom prst="rect">
              <a:avLst/>
            </a:prstGeom>
            <a:solidFill>
              <a:srgbClr val="FF0000"/>
            </a:solidFill>
            <a:ln w="3175" algn="ctr">
              <a:solidFill>
                <a:schemeClr val="tx1"/>
              </a:solidFill>
              <a:round/>
              <a:headEnd/>
              <a:tailEnd/>
            </a:ln>
          </p:spPr>
          <p:txBody>
            <a:bodyPr/>
            <a:lstStyle/>
            <a:p>
              <a:endParaRPr lang="en-US"/>
            </a:p>
          </p:txBody>
        </p:sp>
      </p:grpSp>
      <p:grpSp>
        <p:nvGrpSpPr>
          <p:cNvPr id="36" name="Group 122"/>
          <p:cNvGrpSpPr>
            <a:grpSpLocks/>
          </p:cNvGrpSpPr>
          <p:nvPr/>
        </p:nvGrpSpPr>
        <p:grpSpPr bwMode="auto">
          <a:xfrm>
            <a:off x="6292718" y="4441209"/>
            <a:ext cx="1339322" cy="1827742"/>
            <a:chOff x="457200" y="1371600"/>
            <a:chExt cx="1828800" cy="2590800"/>
          </a:xfrm>
        </p:grpSpPr>
        <p:sp>
          <p:nvSpPr>
            <p:cNvPr id="37" name="Rectangle 36"/>
            <p:cNvSpPr/>
            <p:nvPr/>
          </p:nvSpPr>
          <p:spPr bwMode="auto">
            <a:xfrm>
              <a:off x="121934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8" name="Rectangle 37"/>
            <p:cNvSpPr/>
            <p:nvPr/>
          </p:nvSpPr>
          <p:spPr bwMode="auto">
            <a:xfrm>
              <a:off x="1372470" y="1371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 name="Rectangle 38"/>
            <p:cNvSpPr/>
            <p:nvPr/>
          </p:nvSpPr>
          <p:spPr bwMode="auto">
            <a:xfrm>
              <a:off x="152385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 name="Rectangle 39"/>
            <p:cNvSpPr/>
            <p:nvPr/>
          </p:nvSpPr>
          <p:spPr bwMode="auto">
            <a:xfrm>
              <a:off x="1066220"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 name="Rectangle 40"/>
            <p:cNvSpPr/>
            <p:nvPr/>
          </p:nvSpPr>
          <p:spPr bwMode="auto">
            <a:xfrm>
              <a:off x="121934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 name="Rectangle 41"/>
            <p:cNvSpPr/>
            <p:nvPr/>
          </p:nvSpPr>
          <p:spPr bwMode="auto">
            <a:xfrm>
              <a:off x="152385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 name="Rectangle 42"/>
            <p:cNvSpPr/>
            <p:nvPr/>
          </p:nvSpPr>
          <p:spPr bwMode="auto">
            <a:xfrm>
              <a:off x="1676980" y="1524001"/>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4" name="Rectangle 43"/>
            <p:cNvSpPr/>
            <p:nvPr/>
          </p:nvSpPr>
          <p:spPr bwMode="auto">
            <a:xfrm>
              <a:off x="1066220" y="1676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5" name="Rectangle 44"/>
            <p:cNvSpPr/>
            <p:nvPr/>
          </p:nvSpPr>
          <p:spPr bwMode="auto">
            <a:xfrm>
              <a:off x="1676980" y="1676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6" name="Rectangle 45"/>
            <p:cNvSpPr/>
            <p:nvPr/>
          </p:nvSpPr>
          <p:spPr bwMode="auto">
            <a:xfrm>
              <a:off x="1066220"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7" name="Rectangle 46"/>
            <p:cNvSpPr/>
            <p:nvPr/>
          </p:nvSpPr>
          <p:spPr bwMode="auto">
            <a:xfrm>
              <a:off x="121934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8" name="Rectangle 47"/>
            <p:cNvSpPr/>
            <p:nvPr/>
          </p:nvSpPr>
          <p:spPr bwMode="auto">
            <a:xfrm>
              <a:off x="152385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9" name="Rectangle 48"/>
            <p:cNvSpPr/>
            <p:nvPr/>
          </p:nvSpPr>
          <p:spPr bwMode="auto">
            <a:xfrm>
              <a:off x="1676980" y="1828800"/>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0" name="Rectangle 49"/>
            <p:cNvSpPr/>
            <p:nvPr/>
          </p:nvSpPr>
          <p:spPr bwMode="auto">
            <a:xfrm>
              <a:off x="76171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1" name="Rectangle 50"/>
            <p:cNvSpPr/>
            <p:nvPr/>
          </p:nvSpPr>
          <p:spPr bwMode="auto">
            <a:xfrm>
              <a:off x="914835"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2" name="Rectangle 51"/>
            <p:cNvSpPr/>
            <p:nvPr/>
          </p:nvSpPr>
          <p:spPr bwMode="auto">
            <a:xfrm>
              <a:off x="106622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3" name="Rectangle 52"/>
            <p:cNvSpPr/>
            <p:nvPr/>
          </p:nvSpPr>
          <p:spPr bwMode="auto">
            <a:xfrm>
              <a:off x="121934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4" name="Rectangle 53"/>
            <p:cNvSpPr/>
            <p:nvPr/>
          </p:nvSpPr>
          <p:spPr bwMode="auto">
            <a:xfrm>
              <a:off x="137247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5" name="Rectangle 54"/>
            <p:cNvSpPr/>
            <p:nvPr/>
          </p:nvSpPr>
          <p:spPr bwMode="auto">
            <a:xfrm>
              <a:off x="152385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6" name="Rectangle 55"/>
            <p:cNvSpPr/>
            <p:nvPr/>
          </p:nvSpPr>
          <p:spPr bwMode="auto">
            <a:xfrm>
              <a:off x="1676980"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7" name="Rectangle 56"/>
            <p:cNvSpPr/>
            <p:nvPr/>
          </p:nvSpPr>
          <p:spPr bwMode="auto">
            <a:xfrm>
              <a:off x="182836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8" name="Rectangle 57"/>
            <p:cNvSpPr/>
            <p:nvPr/>
          </p:nvSpPr>
          <p:spPr bwMode="auto">
            <a:xfrm>
              <a:off x="198149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9" name="Rectangle 58"/>
            <p:cNvSpPr/>
            <p:nvPr/>
          </p:nvSpPr>
          <p:spPr bwMode="auto">
            <a:xfrm>
              <a:off x="1372470" y="21336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0" name="Rectangle 59"/>
            <p:cNvSpPr/>
            <p:nvPr/>
          </p:nvSpPr>
          <p:spPr bwMode="auto">
            <a:xfrm>
              <a:off x="1372470" y="22860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1" name="Rectangle 60"/>
            <p:cNvSpPr/>
            <p:nvPr/>
          </p:nvSpPr>
          <p:spPr bwMode="auto">
            <a:xfrm>
              <a:off x="1372470" y="24384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2" name="Rectangle 61"/>
            <p:cNvSpPr/>
            <p:nvPr/>
          </p:nvSpPr>
          <p:spPr bwMode="auto">
            <a:xfrm>
              <a:off x="1372470" y="25908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3" name="Rectangle 62"/>
            <p:cNvSpPr/>
            <p:nvPr/>
          </p:nvSpPr>
          <p:spPr bwMode="auto">
            <a:xfrm>
              <a:off x="1372470" y="27432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4" name="Rectangle 63"/>
            <p:cNvSpPr/>
            <p:nvPr/>
          </p:nvSpPr>
          <p:spPr bwMode="auto">
            <a:xfrm>
              <a:off x="1372470" y="2895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5" name="Rectangle 64"/>
            <p:cNvSpPr/>
            <p:nvPr/>
          </p:nvSpPr>
          <p:spPr bwMode="auto">
            <a:xfrm>
              <a:off x="1372470" y="30480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6" name="Rectangle 65"/>
            <p:cNvSpPr/>
            <p:nvPr/>
          </p:nvSpPr>
          <p:spPr bwMode="auto">
            <a:xfrm>
              <a:off x="610325"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7" name="Rectangle 66"/>
            <p:cNvSpPr/>
            <p:nvPr/>
          </p:nvSpPr>
          <p:spPr bwMode="auto">
            <a:xfrm>
              <a:off x="76171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8" name="Rectangle 67"/>
            <p:cNvSpPr/>
            <p:nvPr/>
          </p:nvSpPr>
          <p:spPr bwMode="auto">
            <a:xfrm>
              <a:off x="914835"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9" name="Rectangle 68"/>
            <p:cNvSpPr/>
            <p:nvPr/>
          </p:nvSpPr>
          <p:spPr bwMode="auto">
            <a:xfrm>
              <a:off x="106622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0" name="Rectangle 69"/>
            <p:cNvSpPr/>
            <p:nvPr/>
          </p:nvSpPr>
          <p:spPr bwMode="auto">
            <a:xfrm>
              <a:off x="121934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1" name="Rectangle 70"/>
            <p:cNvSpPr/>
            <p:nvPr/>
          </p:nvSpPr>
          <p:spPr bwMode="auto">
            <a:xfrm>
              <a:off x="137247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2" name="Rectangle 71"/>
            <p:cNvSpPr/>
            <p:nvPr/>
          </p:nvSpPr>
          <p:spPr bwMode="auto">
            <a:xfrm>
              <a:off x="152385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3" name="Rectangle 72"/>
            <p:cNvSpPr/>
            <p:nvPr/>
          </p:nvSpPr>
          <p:spPr bwMode="auto">
            <a:xfrm>
              <a:off x="1676980"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4" name="Rectangle 73"/>
            <p:cNvSpPr/>
            <p:nvPr/>
          </p:nvSpPr>
          <p:spPr bwMode="auto">
            <a:xfrm>
              <a:off x="182836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5" name="Rectangle 74"/>
            <p:cNvSpPr/>
            <p:nvPr/>
          </p:nvSpPr>
          <p:spPr bwMode="auto">
            <a:xfrm>
              <a:off x="198149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6" name="Rectangle 75"/>
            <p:cNvSpPr/>
            <p:nvPr/>
          </p:nvSpPr>
          <p:spPr bwMode="auto">
            <a:xfrm>
              <a:off x="457200"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7" name="Rectangle 76"/>
            <p:cNvSpPr/>
            <p:nvPr/>
          </p:nvSpPr>
          <p:spPr bwMode="auto">
            <a:xfrm>
              <a:off x="610325"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8" name="Rectangle 77"/>
            <p:cNvSpPr/>
            <p:nvPr/>
          </p:nvSpPr>
          <p:spPr bwMode="auto">
            <a:xfrm>
              <a:off x="2132875"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79" name="Rectangle 78"/>
            <p:cNvSpPr/>
            <p:nvPr/>
          </p:nvSpPr>
          <p:spPr bwMode="auto">
            <a:xfrm>
              <a:off x="1981490"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0" name="Rectangle 79"/>
            <p:cNvSpPr/>
            <p:nvPr/>
          </p:nvSpPr>
          <p:spPr bwMode="auto">
            <a:xfrm>
              <a:off x="2132875"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1" name="Rectangle 80"/>
            <p:cNvSpPr/>
            <p:nvPr/>
          </p:nvSpPr>
          <p:spPr bwMode="auto">
            <a:xfrm>
              <a:off x="457200"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2" name="Rectangle 81"/>
            <p:cNvSpPr/>
            <p:nvPr/>
          </p:nvSpPr>
          <p:spPr bwMode="auto">
            <a:xfrm>
              <a:off x="2132875"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3" name="Rectangle 82"/>
            <p:cNvSpPr/>
            <p:nvPr/>
          </p:nvSpPr>
          <p:spPr bwMode="auto">
            <a:xfrm>
              <a:off x="457200"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4" name="Rectangle 83"/>
            <p:cNvSpPr/>
            <p:nvPr/>
          </p:nvSpPr>
          <p:spPr bwMode="auto">
            <a:xfrm>
              <a:off x="2132875"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85" name="Rectangle 84"/>
            <p:cNvSpPr/>
            <p:nvPr/>
          </p:nvSpPr>
          <p:spPr bwMode="auto">
            <a:xfrm>
              <a:off x="457200"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grpSp>
      <p:sp>
        <p:nvSpPr>
          <p:cNvPr id="245" name="TextBox 244"/>
          <p:cNvSpPr txBox="1"/>
          <p:nvPr/>
        </p:nvSpPr>
        <p:spPr>
          <a:xfrm>
            <a:off x="2415821" y="2099734"/>
            <a:ext cx="407484" cy="461665"/>
          </a:xfrm>
          <a:prstGeom prst="rect">
            <a:avLst/>
          </a:prstGeom>
          <a:noFill/>
        </p:spPr>
        <p:txBody>
          <a:bodyPr wrap="square" rtlCol="0">
            <a:spAutoFit/>
          </a:bodyPr>
          <a:lstStyle/>
          <a:p>
            <a:r>
              <a:rPr lang="en-US" sz="2400" b="1" dirty="0" smtClean="0"/>
              <a:t>A</a:t>
            </a:r>
            <a:endParaRPr lang="en-US" sz="2400" b="1" dirty="0"/>
          </a:p>
        </p:txBody>
      </p:sp>
      <p:sp>
        <p:nvSpPr>
          <p:cNvPr id="246" name="TextBox 245"/>
          <p:cNvSpPr txBox="1"/>
          <p:nvPr/>
        </p:nvSpPr>
        <p:spPr>
          <a:xfrm>
            <a:off x="5689600" y="2088444"/>
            <a:ext cx="407484" cy="461665"/>
          </a:xfrm>
          <a:prstGeom prst="rect">
            <a:avLst/>
          </a:prstGeom>
          <a:noFill/>
        </p:spPr>
        <p:txBody>
          <a:bodyPr wrap="none" rtlCol="0">
            <a:spAutoFit/>
          </a:bodyPr>
          <a:lstStyle/>
          <a:p>
            <a:r>
              <a:rPr lang="en-US" sz="2400" b="1" dirty="0" smtClean="0"/>
              <a:t>B</a:t>
            </a:r>
            <a:endParaRPr lang="en-US" sz="2400" b="1" dirty="0"/>
          </a:p>
        </p:txBody>
      </p:sp>
      <p:sp>
        <p:nvSpPr>
          <p:cNvPr id="247" name="TextBox 246"/>
          <p:cNvSpPr txBox="1"/>
          <p:nvPr/>
        </p:nvSpPr>
        <p:spPr>
          <a:xfrm>
            <a:off x="5746045" y="4391377"/>
            <a:ext cx="407484" cy="461665"/>
          </a:xfrm>
          <a:prstGeom prst="rect">
            <a:avLst/>
          </a:prstGeom>
          <a:noFill/>
        </p:spPr>
        <p:txBody>
          <a:bodyPr wrap="none" rtlCol="0">
            <a:spAutoFit/>
          </a:bodyPr>
          <a:lstStyle/>
          <a:p>
            <a:r>
              <a:rPr lang="en-US" sz="2400" b="1" dirty="0" smtClean="0"/>
              <a:t>D</a:t>
            </a:r>
            <a:endParaRPr lang="en-US" sz="2400" b="1" dirty="0"/>
          </a:p>
        </p:txBody>
      </p:sp>
      <p:sp>
        <p:nvSpPr>
          <p:cNvPr id="250" name="TextBox 249"/>
          <p:cNvSpPr txBox="1"/>
          <p:nvPr/>
        </p:nvSpPr>
        <p:spPr>
          <a:xfrm>
            <a:off x="2381955" y="4312357"/>
            <a:ext cx="407484" cy="461665"/>
          </a:xfrm>
          <a:prstGeom prst="rect">
            <a:avLst/>
          </a:prstGeom>
          <a:noFill/>
        </p:spPr>
        <p:txBody>
          <a:bodyPr wrap="none" rtlCol="0">
            <a:spAutoFit/>
          </a:bodyPr>
          <a:lstStyle/>
          <a:p>
            <a:r>
              <a:rPr lang="en-US" sz="2400" b="1" dirty="0" smtClean="0"/>
              <a:t>C</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632178" y="191910"/>
            <a:ext cx="7924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a:t>
            </a:r>
            <a:r>
              <a:rPr kumimoji="0" lang="en-US" sz="2000" b="1" i="0" u="none" strike="noStrike" cap="none" normalizeH="0" baseline="0" dirty="0" smtClean="0" bmk="">
                <a:ln>
                  <a:noFill/>
                </a:ln>
                <a:solidFill>
                  <a:schemeClr val="tx1"/>
                </a:solidFill>
                <a:effectLst/>
                <a:latin typeface="Times New Roman" pitchFamily="18" charset="0"/>
                <a:ea typeface="SimSun" pitchFamily="2" charset="-122"/>
                <a:cs typeface="Times New Roman" pitchFamily="18" charset="0"/>
              </a:rPr>
              <a:t>igure </a:t>
            </a:r>
            <a:r>
              <a:rPr kumimoji="0" lang="en-US" sz="2000" b="1" i="0" u="none" strike="noStrike" cap="none" normalizeH="0" baseline="0" dirty="0" smtClean="0" bmk="_Ref265312466">
                <a:ln>
                  <a:noFill/>
                </a:ln>
                <a:solidFill>
                  <a:schemeClr val="tx1"/>
                </a:solidFill>
                <a:effectLst/>
                <a:latin typeface="Times New Roman" pitchFamily="18" charset="0"/>
                <a:ea typeface="SimSun" pitchFamily="2" charset="-122"/>
                <a:cs typeface="Times New Roman" pitchFamily="18" charset="0"/>
              </a:rPr>
              <a:t>8</a:t>
            </a:r>
            <a:r>
              <a:rPr kumimoji="0" lang="en-US"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200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 If we randomly choose some locations (masks) on the underlying bitmap grid on which the two figures (B) shown in Figure 7 lie, and then remove those pixels from the figures, then the distance between the edited figures (C) can only stay the same or decrease. Several random attempts at removing ¼ of the pixels in the two figures eventually produced two identical edited figures (D). </a:t>
            </a:r>
            <a:endParaRPr kumimoji="0" lang="en-US" sz="480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9" name="Group 1292"/>
          <p:cNvGrpSpPr>
            <a:grpSpLocks/>
          </p:cNvGrpSpPr>
          <p:nvPr/>
        </p:nvGrpSpPr>
        <p:grpSpPr bwMode="auto">
          <a:xfrm>
            <a:off x="284867" y="2821692"/>
            <a:ext cx="8588199" cy="3511402"/>
            <a:chOff x="1967528" y="2369572"/>
            <a:chExt cx="3023572" cy="1213681"/>
          </a:xfrm>
        </p:grpSpPr>
        <p:sp>
          <p:nvSpPr>
            <p:cNvPr id="220" name="TextBox 218"/>
            <p:cNvSpPr txBox="1">
              <a:spLocks noChangeArrowheads="1"/>
            </p:cNvSpPr>
            <p:nvPr/>
          </p:nvSpPr>
          <p:spPr bwMode="auto">
            <a:xfrm>
              <a:off x="2374707" y="2384734"/>
              <a:ext cx="181167" cy="143613"/>
            </a:xfrm>
            <a:prstGeom prst="rect">
              <a:avLst/>
            </a:prstGeom>
            <a:noFill/>
            <a:ln w="9525">
              <a:noFill/>
              <a:miter lim="800000"/>
              <a:headEnd/>
              <a:tailEnd/>
            </a:ln>
          </p:spPr>
          <p:txBody>
            <a:bodyPr lIns="0" tIns="0" rIns="0">
              <a:spAutoFit/>
            </a:bodyPr>
            <a:lstStyle/>
            <a:p>
              <a:r>
                <a:rPr lang="en-US" sz="2400" b="1" dirty="0">
                  <a:latin typeface="+mj-lt"/>
                  <a:cs typeface="Times New Roman" pitchFamily="18" charset="0"/>
                </a:rPr>
                <a:t>A</a:t>
              </a:r>
            </a:p>
          </p:txBody>
        </p:sp>
        <p:sp>
          <p:nvSpPr>
            <p:cNvPr id="221" name="TextBox 219"/>
            <p:cNvSpPr txBox="1">
              <a:spLocks noChangeArrowheads="1"/>
            </p:cNvSpPr>
            <p:nvPr/>
          </p:nvSpPr>
          <p:spPr bwMode="auto">
            <a:xfrm>
              <a:off x="4406900" y="2375211"/>
              <a:ext cx="429457" cy="143613"/>
            </a:xfrm>
            <a:prstGeom prst="rect">
              <a:avLst/>
            </a:prstGeom>
            <a:noFill/>
            <a:ln w="635">
              <a:noFill/>
              <a:miter lim="800000"/>
              <a:headEnd/>
              <a:tailEnd/>
            </a:ln>
          </p:spPr>
          <p:txBody>
            <a:bodyPr lIns="0" tIns="0" rIns="0">
              <a:spAutoFit/>
            </a:bodyPr>
            <a:lstStyle/>
            <a:p>
              <a:r>
                <a:rPr lang="en-US" sz="2400" b="1">
                  <a:latin typeface="+mj-lt"/>
                  <a:cs typeface="Times New Roman" pitchFamily="18" charset="0"/>
                </a:rPr>
                <a:t>C</a:t>
              </a:r>
            </a:p>
          </p:txBody>
        </p:sp>
        <p:sp>
          <p:nvSpPr>
            <p:cNvPr id="222" name="TextBox 221"/>
            <p:cNvSpPr txBox="1">
              <a:spLocks noChangeArrowheads="1"/>
            </p:cNvSpPr>
            <p:nvPr/>
          </p:nvSpPr>
          <p:spPr bwMode="auto">
            <a:xfrm>
              <a:off x="3375025" y="3069930"/>
              <a:ext cx="324871" cy="143613"/>
            </a:xfrm>
            <a:prstGeom prst="rect">
              <a:avLst/>
            </a:prstGeom>
            <a:noFill/>
            <a:ln w="635">
              <a:noFill/>
              <a:miter lim="800000"/>
              <a:headEnd/>
              <a:tailEnd/>
            </a:ln>
          </p:spPr>
          <p:txBody>
            <a:bodyPr lIns="0" tIns="0" rIns="0">
              <a:spAutoFit/>
            </a:bodyPr>
            <a:lstStyle/>
            <a:p>
              <a:r>
                <a:rPr lang="en-US" sz="2400" b="1" dirty="0">
                  <a:latin typeface="+mj-lt"/>
                  <a:cs typeface="Times New Roman" pitchFamily="18" charset="0"/>
                </a:rPr>
                <a:t>D</a:t>
              </a:r>
            </a:p>
          </p:txBody>
        </p:sp>
        <p:grpSp>
          <p:nvGrpSpPr>
            <p:cNvPr id="223" name="Group 1130"/>
            <p:cNvGrpSpPr>
              <a:grpSpLocks/>
            </p:cNvGrpSpPr>
            <p:nvPr/>
          </p:nvGrpSpPr>
          <p:grpSpPr bwMode="auto">
            <a:xfrm>
              <a:off x="2951603" y="3092611"/>
              <a:ext cx="915040" cy="490642"/>
              <a:chOff x="5334280" y="3581400"/>
              <a:chExt cx="1532553" cy="821950"/>
            </a:xfrm>
          </p:grpSpPr>
          <p:sp>
            <p:nvSpPr>
              <p:cNvPr id="463" name="Rectangle 462"/>
              <p:cNvSpPr/>
              <p:nvPr/>
            </p:nvSpPr>
            <p:spPr bwMode="auto">
              <a:xfrm>
                <a:off x="5600110" y="3582091"/>
                <a:ext cx="53166"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4" name="Rectangle 463"/>
              <p:cNvSpPr/>
              <p:nvPr/>
            </p:nvSpPr>
            <p:spPr bwMode="auto">
              <a:xfrm>
                <a:off x="5653276" y="3582091"/>
                <a:ext cx="50507"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5" name="Rectangle 464"/>
              <p:cNvSpPr/>
              <p:nvPr/>
            </p:nvSpPr>
            <p:spPr bwMode="auto">
              <a:xfrm>
                <a:off x="5703783" y="3582091"/>
                <a:ext cx="55825"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6" name="Rectangle 465"/>
              <p:cNvSpPr/>
              <p:nvPr/>
            </p:nvSpPr>
            <p:spPr bwMode="auto">
              <a:xfrm>
                <a:off x="5544285" y="3632589"/>
                <a:ext cx="55825"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7" name="Rectangle 466"/>
              <p:cNvSpPr/>
              <p:nvPr/>
            </p:nvSpPr>
            <p:spPr bwMode="auto">
              <a:xfrm>
                <a:off x="5600110" y="3632589"/>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8" name="Rectangle 467"/>
              <p:cNvSpPr/>
              <p:nvPr/>
            </p:nvSpPr>
            <p:spPr bwMode="auto">
              <a:xfrm>
                <a:off x="5703783" y="3632589"/>
                <a:ext cx="55825"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69" name="Rectangle 468"/>
              <p:cNvSpPr/>
              <p:nvPr/>
            </p:nvSpPr>
            <p:spPr bwMode="auto">
              <a:xfrm>
                <a:off x="5759608" y="3685745"/>
                <a:ext cx="50507"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0" name="Rectangle 469"/>
              <p:cNvSpPr/>
              <p:nvPr/>
            </p:nvSpPr>
            <p:spPr bwMode="auto">
              <a:xfrm>
                <a:off x="5544285" y="3736244"/>
                <a:ext cx="55825"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1" name="Rectangle 470"/>
              <p:cNvSpPr/>
              <p:nvPr/>
            </p:nvSpPr>
            <p:spPr bwMode="auto">
              <a:xfrm>
                <a:off x="5703783" y="3736244"/>
                <a:ext cx="55825"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2" name="Rectangle 471"/>
              <p:cNvSpPr/>
              <p:nvPr/>
            </p:nvSpPr>
            <p:spPr bwMode="auto">
              <a:xfrm>
                <a:off x="5759608" y="3736244"/>
                <a:ext cx="50507"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3" name="Rectangle 472"/>
              <p:cNvSpPr/>
              <p:nvPr/>
            </p:nvSpPr>
            <p:spPr bwMode="auto">
              <a:xfrm>
                <a:off x="5440612" y="3786741"/>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4" name="Rectangle 473"/>
              <p:cNvSpPr/>
              <p:nvPr/>
            </p:nvSpPr>
            <p:spPr bwMode="auto">
              <a:xfrm>
                <a:off x="5493778" y="3786741"/>
                <a:ext cx="50507"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5" name="Rectangle 474"/>
              <p:cNvSpPr/>
              <p:nvPr/>
            </p:nvSpPr>
            <p:spPr bwMode="auto">
              <a:xfrm>
                <a:off x="5600110" y="3786741"/>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6" name="Rectangle 475"/>
              <p:cNvSpPr/>
              <p:nvPr/>
            </p:nvSpPr>
            <p:spPr bwMode="auto">
              <a:xfrm>
                <a:off x="5653276" y="3786741"/>
                <a:ext cx="50507"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7" name="Rectangle 476"/>
              <p:cNvSpPr/>
              <p:nvPr/>
            </p:nvSpPr>
            <p:spPr bwMode="auto">
              <a:xfrm>
                <a:off x="5703783" y="3786741"/>
                <a:ext cx="55825"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8" name="Rectangle 477"/>
              <p:cNvSpPr/>
              <p:nvPr/>
            </p:nvSpPr>
            <p:spPr bwMode="auto">
              <a:xfrm>
                <a:off x="5810115" y="3786741"/>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79" name="Rectangle 478"/>
              <p:cNvSpPr/>
              <p:nvPr/>
            </p:nvSpPr>
            <p:spPr bwMode="auto">
              <a:xfrm>
                <a:off x="5863281" y="3786741"/>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0" name="Rectangle 479"/>
              <p:cNvSpPr/>
              <p:nvPr/>
            </p:nvSpPr>
            <p:spPr bwMode="auto">
              <a:xfrm>
                <a:off x="5653276" y="3839897"/>
                <a:ext cx="50507"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1" name="Rectangle 480"/>
              <p:cNvSpPr/>
              <p:nvPr/>
            </p:nvSpPr>
            <p:spPr bwMode="auto">
              <a:xfrm>
                <a:off x="5653276" y="3890396"/>
                <a:ext cx="50507"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2" name="Rectangle 481"/>
              <p:cNvSpPr/>
              <p:nvPr/>
            </p:nvSpPr>
            <p:spPr bwMode="auto">
              <a:xfrm>
                <a:off x="5653276" y="3994049"/>
                <a:ext cx="50507"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3" name="Rectangle 482"/>
              <p:cNvSpPr/>
              <p:nvPr/>
            </p:nvSpPr>
            <p:spPr bwMode="auto">
              <a:xfrm>
                <a:off x="5653276" y="4044548"/>
                <a:ext cx="50507"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4" name="Rectangle 483"/>
              <p:cNvSpPr/>
              <p:nvPr/>
            </p:nvSpPr>
            <p:spPr bwMode="auto">
              <a:xfrm>
                <a:off x="5653276" y="4145544"/>
                <a:ext cx="50507"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5" name="Rectangle 484"/>
              <p:cNvSpPr/>
              <p:nvPr/>
            </p:nvSpPr>
            <p:spPr bwMode="auto">
              <a:xfrm>
                <a:off x="5387446" y="419604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6" name="Rectangle 485"/>
              <p:cNvSpPr/>
              <p:nvPr/>
            </p:nvSpPr>
            <p:spPr bwMode="auto">
              <a:xfrm>
                <a:off x="5440612" y="419604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7" name="Rectangle 486"/>
              <p:cNvSpPr/>
              <p:nvPr/>
            </p:nvSpPr>
            <p:spPr bwMode="auto">
              <a:xfrm>
                <a:off x="5544285" y="4196042"/>
                <a:ext cx="55825"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8" name="Rectangle 487"/>
              <p:cNvSpPr/>
              <p:nvPr/>
            </p:nvSpPr>
            <p:spPr bwMode="auto">
              <a:xfrm>
                <a:off x="5600110" y="419604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89" name="Rectangle 488"/>
              <p:cNvSpPr/>
              <p:nvPr/>
            </p:nvSpPr>
            <p:spPr bwMode="auto">
              <a:xfrm>
                <a:off x="5653276" y="4196042"/>
                <a:ext cx="50507"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0" name="Rectangle 489"/>
              <p:cNvSpPr/>
              <p:nvPr/>
            </p:nvSpPr>
            <p:spPr bwMode="auto">
              <a:xfrm>
                <a:off x="5759608" y="4196042"/>
                <a:ext cx="50507"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1" name="Rectangle 490"/>
              <p:cNvSpPr/>
              <p:nvPr/>
            </p:nvSpPr>
            <p:spPr bwMode="auto">
              <a:xfrm>
                <a:off x="5810115" y="419604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2" name="Rectangle 491"/>
              <p:cNvSpPr/>
              <p:nvPr/>
            </p:nvSpPr>
            <p:spPr bwMode="auto">
              <a:xfrm>
                <a:off x="5863281" y="419604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3" name="Rectangle 492"/>
              <p:cNvSpPr/>
              <p:nvPr/>
            </p:nvSpPr>
            <p:spPr bwMode="auto">
              <a:xfrm>
                <a:off x="5334280" y="4249198"/>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4" name="Rectangle 493"/>
              <p:cNvSpPr/>
              <p:nvPr/>
            </p:nvSpPr>
            <p:spPr bwMode="auto">
              <a:xfrm>
                <a:off x="5387446" y="4249198"/>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5" name="Rectangle 494"/>
              <p:cNvSpPr/>
              <p:nvPr/>
            </p:nvSpPr>
            <p:spPr bwMode="auto">
              <a:xfrm>
                <a:off x="5863281" y="4249198"/>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6" name="Rectangle 495"/>
              <p:cNvSpPr/>
              <p:nvPr/>
            </p:nvSpPr>
            <p:spPr bwMode="auto">
              <a:xfrm>
                <a:off x="5334280" y="4350194"/>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497" name="Rectangle 64"/>
              <p:cNvSpPr>
                <a:spLocks noChangeArrowheads="1"/>
              </p:cNvSpPr>
              <p:nvPr/>
            </p:nvSpPr>
            <p:spPr bwMode="auto">
              <a:xfrm>
                <a:off x="6549614" y="3581400"/>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98" name="Rectangle 65"/>
              <p:cNvSpPr>
                <a:spLocks noChangeArrowheads="1"/>
              </p:cNvSpPr>
              <p:nvPr/>
            </p:nvSpPr>
            <p:spPr bwMode="auto">
              <a:xfrm>
                <a:off x="6602484" y="3581400"/>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99" name="Rectangle 66"/>
              <p:cNvSpPr>
                <a:spLocks noChangeArrowheads="1"/>
              </p:cNvSpPr>
              <p:nvPr/>
            </p:nvSpPr>
            <p:spPr bwMode="auto">
              <a:xfrm>
                <a:off x="6655353" y="3581400"/>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0" name="Rectangle 67"/>
              <p:cNvSpPr>
                <a:spLocks noChangeArrowheads="1"/>
              </p:cNvSpPr>
              <p:nvPr/>
            </p:nvSpPr>
            <p:spPr bwMode="auto">
              <a:xfrm>
                <a:off x="6496744" y="363273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1" name="Rectangle 68"/>
              <p:cNvSpPr>
                <a:spLocks noChangeArrowheads="1"/>
              </p:cNvSpPr>
              <p:nvPr/>
            </p:nvSpPr>
            <p:spPr bwMode="auto">
              <a:xfrm>
                <a:off x="6549614" y="363273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2" name="Rectangle 69"/>
              <p:cNvSpPr>
                <a:spLocks noChangeArrowheads="1"/>
              </p:cNvSpPr>
              <p:nvPr/>
            </p:nvSpPr>
            <p:spPr bwMode="auto">
              <a:xfrm>
                <a:off x="6655353" y="363273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3" name="Rectangle 72"/>
              <p:cNvSpPr>
                <a:spLocks noChangeArrowheads="1"/>
              </p:cNvSpPr>
              <p:nvPr/>
            </p:nvSpPr>
            <p:spPr bwMode="auto">
              <a:xfrm>
                <a:off x="6708223" y="368407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4" name="Rectangle 73"/>
              <p:cNvSpPr>
                <a:spLocks noChangeArrowheads="1"/>
              </p:cNvSpPr>
              <p:nvPr/>
            </p:nvSpPr>
            <p:spPr bwMode="auto">
              <a:xfrm>
                <a:off x="6496744" y="3735415"/>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5" name="Rectangle 75"/>
              <p:cNvSpPr>
                <a:spLocks noChangeArrowheads="1"/>
              </p:cNvSpPr>
              <p:nvPr/>
            </p:nvSpPr>
            <p:spPr bwMode="auto">
              <a:xfrm>
                <a:off x="6655353" y="3735415"/>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6" name="Rectangle 76"/>
              <p:cNvSpPr>
                <a:spLocks noChangeArrowheads="1"/>
              </p:cNvSpPr>
              <p:nvPr/>
            </p:nvSpPr>
            <p:spPr bwMode="auto">
              <a:xfrm>
                <a:off x="6708223" y="3735415"/>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7" name="Rectangle 77"/>
              <p:cNvSpPr>
                <a:spLocks noChangeArrowheads="1"/>
              </p:cNvSpPr>
              <p:nvPr/>
            </p:nvSpPr>
            <p:spPr bwMode="auto">
              <a:xfrm>
                <a:off x="6391004"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8" name="Rectangle 78"/>
              <p:cNvSpPr>
                <a:spLocks noChangeArrowheads="1"/>
              </p:cNvSpPr>
              <p:nvPr/>
            </p:nvSpPr>
            <p:spPr bwMode="auto">
              <a:xfrm>
                <a:off x="6443874"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09" name="Rectangle 80"/>
              <p:cNvSpPr>
                <a:spLocks noChangeArrowheads="1"/>
              </p:cNvSpPr>
              <p:nvPr/>
            </p:nvSpPr>
            <p:spPr bwMode="auto">
              <a:xfrm>
                <a:off x="6549614"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0" name="Rectangle 81"/>
              <p:cNvSpPr>
                <a:spLocks noChangeArrowheads="1"/>
              </p:cNvSpPr>
              <p:nvPr/>
            </p:nvSpPr>
            <p:spPr bwMode="auto">
              <a:xfrm>
                <a:off x="6602484"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1" name="Rectangle 82"/>
              <p:cNvSpPr>
                <a:spLocks noChangeArrowheads="1"/>
              </p:cNvSpPr>
              <p:nvPr/>
            </p:nvSpPr>
            <p:spPr bwMode="auto">
              <a:xfrm>
                <a:off x="6655353"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2" name="Rectangle 84"/>
              <p:cNvSpPr>
                <a:spLocks noChangeArrowheads="1"/>
              </p:cNvSpPr>
              <p:nvPr/>
            </p:nvSpPr>
            <p:spPr bwMode="auto">
              <a:xfrm>
                <a:off x="6761093"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3" name="Rectangle 85"/>
              <p:cNvSpPr>
                <a:spLocks noChangeArrowheads="1"/>
              </p:cNvSpPr>
              <p:nvPr/>
            </p:nvSpPr>
            <p:spPr bwMode="auto">
              <a:xfrm>
                <a:off x="6813963" y="378675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4" name="Rectangle 86"/>
              <p:cNvSpPr>
                <a:spLocks noChangeArrowheads="1"/>
              </p:cNvSpPr>
              <p:nvPr/>
            </p:nvSpPr>
            <p:spPr bwMode="auto">
              <a:xfrm>
                <a:off x="6602484" y="383809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5" name="Rectangle 87"/>
              <p:cNvSpPr>
                <a:spLocks noChangeArrowheads="1"/>
              </p:cNvSpPr>
              <p:nvPr/>
            </p:nvSpPr>
            <p:spPr bwMode="auto">
              <a:xfrm>
                <a:off x="6602484" y="3889430"/>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6" name="Rectangle 89"/>
              <p:cNvSpPr>
                <a:spLocks noChangeArrowheads="1"/>
              </p:cNvSpPr>
              <p:nvPr/>
            </p:nvSpPr>
            <p:spPr bwMode="auto">
              <a:xfrm>
                <a:off x="6602484" y="399210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7" name="Rectangle 90"/>
              <p:cNvSpPr>
                <a:spLocks noChangeArrowheads="1"/>
              </p:cNvSpPr>
              <p:nvPr/>
            </p:nvSpPr>
            <p:spPr bwMode="auto">
              <a:xfrm>
                <a:off x="6602484" y="404344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8" name="Rectangle 92"/>
              <p:cNvSpPr>
                <a:spLocks noChangeArrowheads="1"/>
              </p:cNvSpPr>
              <p:nvPr/>
            </p:nvSpPr>
            <p:spPr bwMode="auto">
              <a:xfrm>
                <a:off x="6602484" y="414612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19" name="Rectangle 93"/>
              <p:cNvSpPr>
                <a:spLocks noChangeArrowheads="1"/>
              </p:cNvSpPr>
              <p:nvPr/>
            </p:nvSpPr>
            <p:spPr bwMode="auto">
              <a:xfrm>
                <a:off x="6338134"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0" name="Rectangle 94"/>
              <p:cNvSpPr>
                <a:spLocks noChangeArrowheads="1"/>
              </p:cNvSpPr>
              <p:nvPr/>
            </p:nvSpPr>
            <p:spPr bwMode="auto">
              <a:xfrm>
                <a:off x="6391004"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1" name="Rectangle 96"/>
              <p:cNvSpPr>
                <a:spLocks noChangeArrowheads="1"/>
              </p:cNvSpPr>
              <p:nvPr/>
            </p:nvSpPr>
            <p:spPr bwMode="auto">
              <a:xfrm>
                <a:off x="6496744"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2" name="Rectangle 97"/>
              <p:cNvSpPr>
                <a:spLocks noChangeArrowheads="1"/>
              </p:cNvSpPr>
              <p:nvPr/>
            </p:nvSpPr>
            <p:spPr bwMode="auto">
              <a:xfrm>
                <a:off x="6549614"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3" name="Rectangle 98"/>
              <p:cNvSpPr>
                <a:spLocks noChangeArrowheads="1"/>
              </p:cNvSpPr>
              <p:nvPr/>
            </p:nvSpPr>
            <p:spPr bwMode="auto">
              <a:xfrm>
                <a:off x="6602484"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4" name="Rectangle 100"/>
              <p:cNvSpPr>
                <a:spLocks noChangeArrowheads="1"/>
              </p:cNvSpPr>
              <p:nvPr/>
            </p:nvSpPr>
            <p:spPr bwMode="auto">
              <a:xfrm>
                <a:off x="6708223"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5" name="Rectangle 101"/>
              <p:cNvSpPr>
                <a:spLocks noChangeArrowheads="1"/>
              </p:cNvSpPr>
              <p:nvPr/>
            </p:nvSpPr>
            <p:spPr bwMode="auto">
              <a:xfrm>
                <a:off x="6761093" y="41974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6" name="Rectangle 102"/>
              <p:cNvSpPr>
                <a:spLocks noChangeArrowheads="1"/>
              </p:cNvSpPr>
              <p:nvPr/>
            </p:nvSpPr>
            <p:spPr bwMode="auto">
              <a:xfrm>
                <a:off x="6285264" y="424879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7" name="Rectangle 103"/>
              <p:cNvSpPr>
                <a:spLocks noChangeArrowheads="1"/>
              </p:cNvSpPr>
              <p:nvPr/>
            </p:nvSpPr>
            <p:spPr bwMode="auto">
              <a:xfrm>
                <a:off x="6338134" y="424879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8" name="Rectangle 105"/>
              <p:cNvSpPr>
                <a:spLocks noChangeArrowheads="1"/>
              </p:cNvSpPr>
              <p:nvPr/>
            </p:nvSpPr>
            <p:spPr bwMode="auto">
              <a:xfrm>
                <a:off x="6813963" y="424879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529" name="Rectangle 108"/>
              <p:cNvSpPr>
                <a:spLocks noChangeArrowheads="1"/>
              </p:cNvSpPr>
              <p:nvPr/>
            </p:nvSpPr>
            <p:spPr bwMode="auto">
              <a:xfrm>
                <a:off x="6285264" y="43514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grpSp>
        <p:grpSp>
          <p:nvGrpSpPr>
            <p:cNvPr id="224" name="Group 997"/>
            <p:cNvGrpSpPr>
              <a:grpSpLocks/>
            </p:cNvGrpSpPr>
            <p:nvPr/>
          </p:nvGrpSpPr>
          <p:grpSpPr bwMode="auto">
            <a:xfrm>
              <a:off x="2716714" y="2406065"/>
              <a:ext cx="1031685" cy="521961"/>
              <a:chOff x="3221590" y="2431263"/>
              <a:chExt cx="1727894" cy="874417"/>
            </a:xfrm>
          </p:grpSpPr>
          <p:sp>
            <p:nvSpPr>
              <p:cNvPr id="334" name="Rectangle 11"/>
              <p:cNvSpPr/>
              <p:nvPr/>
            </p:nvSpPr>
            <p:spPr bwMode="auto">
              <a:xfrm>
                <a:off x="3553876" y="2431263"/>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35" name="Rectangle 12"/>
              <p:cNvSpPr/>
              <p:nvPr/>
            </p:nvSpPr>
            <p:spPr bwMode="auto">
              <a:xfrm>
                <a:off x="3607042" y="2431263"/>
                <a:ext cx="50509"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36" name="Rectangle 13"/>
              <p:cNvSpPr/>
              <p:nvPr/>
            </p:nvSpPr>
            <p:spPr bwMode="auto">
              <a:xfrm>
                <a:off x="3657551" y="2431263"/>
                <a:ext cx="55823"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37" name="Rectangle 336"/>
              <p:cNvSpPr/>
              <p:nvPr/>
            </p:nvSpPr>
            <p:spPr bwMode="auto">
              <a:xfrm>
                <a:off x="3500710" y="248176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38" name="Rectangle 337"/>
              <p:cNvSpPr/>
              <p:nvPr/>
            </p:nvSpPr>
            <p:spPr bwMode="auto">
              <a:xfrm>
                <a:off x="3553876" y="2481762"/>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39" name="Rectangle 338"/>
              <p:cNvSpPr/>
              <p:nvPr/>
            </p:nvSpPr>
            <p:spPr bwMode="auto">
              <a:xfrm>
                <a:off x="3657551" y="2481762"/>
                <a:ext cx="55823"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0" name="Rectangle 339"/>
              <p:cNvSpPr/>
              <p:nvPr/>
            </p:nvSpPr>
            <p:spPr bwMode="auto">
              <a:xfrm>
                <a:off x="3713374" y="2481762"/>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1" name="Rectangle 340"/>
              <p:cNvSpPr/>
              <p:nvPr/>
            </p:nvSpPr>
            <p:spPr bwMode="auto">
              <a:xfrm>
                <a:off x="3500710" y="2534918"/>
                <a:ext cx="53166"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2" name="Rectangle 341"/>
              <p:cNvSpPr/>
              <p:nvPr/>
            </p:nvSpPr>
            <p:spPr bwMode="auto">
              <a:xfrm>
                <a:off x="3713374" y="2534918"/>
                <a:ext cx="50509"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3" name="Rectangle 342"/>
              <p:cNvSpPr/>
              <p:nvPr/>
            </p:nvSpPr>
            <p:spPr bwMode="auto">
              <a:xfrm>
                <a:off x="3500710" y="2585416"/>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4" name="Rectangle 343"/>
              <p:cNvSpPr/>
              <p:nvPr/>
            </p:nvSpPr>
            <p:spPr bwMode="auto">
              <a:xfrm>
                <a:off x="3553876" y="2585416"/>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5" name="Rectangle 344"/>
              <p:cNvSpPr/>
              <p:nvPr/>
            </p:nvSpPr>
            <p:spPr bwMode="auto">
              <a:xfrm>
                <a:off x="3657551" y="2585416"/>
                <a:ext cx="55823"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6" name="Rectangle 345"/>
              <p:cNvSpPr/>
              <p:nvPr/>
            </p:nvSpPr>
            <p:spPr bwMode="auto">
              <a:xfrm>
                <a:off x="3713374" y="2585416"/>
                <a:ext cx="50509"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7" name="Rectangle 346"/>
              <p:cNvSpPr/>
              <p:nvPr/>
            </p:nvSpPr>
            <p:spPr bwMode="auto">
              <a:xfrm>
                <a:off x="3394378"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8" name="Rectangle 347"/>
              <p:cNvSpPr/>
              <p:nvPr/>
            </p:nvSpPr>
            <p:spPr bwMode="auto">
              <a:xfrm>
                <a:off x="3447544"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49" name="Rectangle 348"/>
              <p:cNvSpPr/>
              <p:nvPr/>
            </p:nvSpPr>
            <p:spPr bwMode="auto">
              <a:xfrm>
                <a:off x="3500710"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0" name="Rectangle 349"/>
              <p:cNvSpPr/>
              <p:nvPr/>
            </p:nvSpPr>
            <p:spPr bwMode="auto">
              <a:xfrm>
                <a:off x="3553876"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1" name="Rectangle 350"/>
              <p:cNvSpPr/>
              <p:nvPr/>
            </p:nvSpPr>
            <p:spPr bwMode="auto">
              <a:xfrm>
                <a:off x="3607042" y="2635915"/>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2" name="Rectangle 351"/>
              <p:cNvSpPr/>
              <p:nvPr/>
            </p:nvSpPr>
            <p:spPr bwMode="auto">
              <a:xfrm>
                <a:off x="3657551" y="2635915"/>
                <a:ext cx="55823"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3" name="Rectangle 352"/>
              <p:cNvSpPr/>
              <p:nvPr/>
            </p:nvSpPr>
            <p:spPr bwMode="auto">
              <a:xfrm>
                <a:off x="3713374" y="2635915"/>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4" name="Rectangle 353"/>
              <p:cNvSpPr/>
              <p:nvPr/>
            </p:nvSpPr>
            <p:spPr bwMode="auto">
              <a:xfrm>
                <a:off x="3763883"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5" name="Rectangle 354"/>
              <p:cNvSpPr/>
              <p:nvPr/>
            </p:nvSpPr>
            <p:spPr bwMode="auto">
              <a:xfrm>
                <a:off x="3817049" y="263591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6" name="Rectangle 355"/>
              <p:cNvSpPr/>
              <p:nvPr/>
            </p:nvSpPr>
            <p:spPr bwMode="auto">
              <a:xfrm>
                <a:off x="3607042" y="2689071"/>
                <a:ext cx="50509"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7" name="Rectangle 356"/>
              <p:cNvSpPr/>
              <p:nvPr/>
            </p:nvSpPr>
            <p:spPr bwMode="auto">
              <a:xfrm>
                <a:off x="3607042" y="2739568"/>
                <a:ext cx="50509"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8" name="Rectangle 357"/>
              <p:cNvSpPr/>
              <p:nvPr/>
            </p:nvSpPr>
            <p:spPr bwMode="auto">
              <a:xfrm>
                <a:off x="3607042" y="2790067"/>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59" name="Rectangle 358"/>
              <p:cNvSpPr/>
              <p:nvPr/>
            </p:nvSpPr>
            <p:spPr bwMode="auto">
              <a:xfrm>
                <a:off x="3607042" y="2843223"/>
                <a:ext cx="50509"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0" name="Rectangle 359"/>
              <p:cNvSpPr/>
              <p:nvPr/>
            </p:nvSpPr>
            <p:spPr bwMode="auto">
              <a:xfrm>
                <a:off x="3607042" y="2893720"/>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1" name="Rectangle 360"/>
              <p:cNvSpPr/>
              <p:nvPr/>
            </p:nvSpPr>
            <p:spPr bwMode="auto">
              <a:xfrm>
                <a:off x="3607042" y="2946876"/>
                <a:ext cx="50509"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2" name="Rectangle 361"/>
              <p:cNvSpPr/>
              <p:nvPr/>
            </p:nvSpPr>
            <p:spPr bwMode="auto">
              <a:xfrm>
                <a:off x="3607042" y="2997375"/>
                <a:ext cx="50509"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3" name="Rectangle 362"/>
              <p:cNvSpPr/>
              <p:nvPr/>
            </p:nvSpPr>
            <p:spPr bwMode="auto">
              <a:xfrm>
                <a:off x="3341212"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4" name="Rectangle 363"/>
              <p:cNvSpPr/>
              <p:nvPr/>
            </p:nvSpPr>
            <p:spPr bwMode="auto">
              <a:xfrm>
                <a:off x="3394378"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5" name="Rectangle 364"/>
              <p:cNvSpPr/>
              <p:nvPr/>
            </p:nvSpPr>
            <p:spPr bwMode="auto">
              <a:xfrm>
                <a:off x="3447544"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6" name="Rectangle 365"/>
              <p:cNvSpPr/>
              <p:nvPr/>
            </p:nvSpPr>
            <p:spPr bwMode="auto">
              <a:xfrm>
                <a:off x="3500710"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7" name="Rectangle 366"/>
              <p:cNvSpPr/>
              <p:nvPr/>
            </p:nvSpPr>
            <p:spPr bwMode="auto">
              <a:xfrm>
                <a:off x="3553876"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8" name="Rectangle 367"/>
              <p:cNvSpPr/>
              <p:nvPr/>
            </p:nvSpPr>
            <p:spPr bwMode="auto">
              <a:xfrm>
                <a:off x="3607042" y="3047873"/>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69" name="Rectangle 368"/>
              <p:cNvSpPr/>
              <p:nvPr/>
            </p:nvSpPr>
            <p:spPr bwMode="auto">
              <a:xfrm>
                <a:off x="3657551" y="3047873"/>
                <a:ext cx="55823"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0" name="Rectangle 369"/>
              <p:cNvSpPr/>
              <p:nvPr/>
            </p:nvSpPr>
            <p:spPr bwMode="auto">
              <a:xfrm>
                <a:off x="3713374" y="3047873"/>
                <a:ext cx="50509"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1" name="Rectangle 370"/>
              <p:cNvSpPr/>
              <p:nvPr/>
            </p:nvSpPr>
            <p:spPr bwMode="auto">
              <a:xfrm>
                <a:off x="3763883"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2" name="Rectangle 371"/>
              <p:cNvSpPr/>
              <p:nvPr/>
            </p:nvSpPr>
            <p:spPr bwMode="auto">
              <a:xfrm>
                <a:off x="3817049" y="3047873"/>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3" name="Rectangle 372"/>
              <p:cNvSpPr/>
              <p:nvPr/>
            </p:nvSpPr>
            <p:spPr bwMode="auto">
              <a:xfrm>
                <a:off x="3288046" y="3101029"/>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4" name="Rectangle 373"/>
              <p:cNvSpPr/>
              <p:nvPr/>
            </p:nvSpPr>
            <p:spPr bwMode="auto">
              <a:xfrm>
                <a:off x="3341212" y="3101029"/>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5" name="Rectangle 374"/>
              <p:cNvSpPr/>
              <p:nvPr/>
            </p:nvSpPr>
            <p:spPr bwMode="auto">
              <a:xfrm>
                <a:off x="3870215" y="3255181"/>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6" name="Rectangle 375"/>
              <p:cNvSpPr/>
              <p:nvPr/>
            </p:nvSpPr>
            <p:spPr bwMode="auto">
              <a:xfrm>
                <a:off x="3817049" y="3101029"/>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7" name="Rectangle 376"/>
              <p:cNvSpPr/>
              <p:nvPr/>
            </p:nvSpPr>
            <p:spPr bwMode="auto">
              <a:xfrm>
                <a:off x="3870215" y="3101029"/>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8" name="Rectangle 377"/>
              <p:cNvSpPr/>
              <p:nvPr/>
            </p:nvSpPr>
            <p:spPr bwMode="auto">
              <a:xfrm>
                <a:off x="3288046" y="3151528"/>
                <a:ext cx="53166"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79" name="Rectangle 378"/>
              <p:cNvSpPr/>
              <p:nvPr/>
            </p:nvSpPr>
            <p:spPr bwMode="auto">
              <a:xfrm>
                <a:off x="3870215" y="3151528"/>
                <a:ext cx="53166" cy="50497"/>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80" name="Rectangle 379"/>
              <p:cNvSpPr/>
              <p:nvPr/>
            </p:nvSpPr>
            <p:spPr bwMode="auto">
              <a:xfrm>
                <a:off x="3288046" y="320202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81" name="Rectangle 380"/>
              <p:cNvSpPr/>
              <p:nvPr/>
            </p:nvSpPr>
            <p:spPr bwMode="auto">
              <a:xfrm>
                <a:off x="3870215" y="3202025"/>
                <a:ext cx="53166" cy="5315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82" name="Rectangle 381"/>
              <p:cNvSpPr/>
              <p:nvPr/>
            </p:nvSpPr>
            <p:spPr bwMode="auto">
              <a:xfrm>
                <a:off x="3288046" y="3255181"/>
                <a:ext cx="53166" cy="5049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383" name="Rectangle 61"/>
              <p:cNvSpPr>
                <a:spLocks noChangeArrowheads="1"/>
              </p:cNvSpPr>
              <p:nvPr/>
            </p:nvSpPr>
            <p:spPr bwMode="auto">
              <a:xfrm>
                <a:off x="4873414" y="274045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4" name="Rectangle 62"/>
              <p:cNvSpPr>
                <a:spLocks noChangeArrowheads="1"/>
              </p:cNvSpPr>
              <p:nvPr/>
            </p:nvSpPr>
            <p:spPr bwMode="auto">
              <a:xfrm>
                <a:off x="4873414" y="268911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5" name="Rectangle 63"/>
              <p:cNvSpPr>
                <a:spLocks noChangeArrowheads="1"/>
              </p:cNvSpPr>
              <p:nvPr/>
            </p:nvSpPr>
            <p:spPr bwMode="auto">
              <a:xfrm>
                <a:off x="4820544"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6" name="Rectangle 64"/>
              <p:cNvSpPr>
                <a:spLocks noChangeArrowheads="1"/>
              </p:cNvSpPr>
              <p:nvPr/>
            </p:nvSpPr>
            <p:spPr bwMode="auto">
              <a:xfrm>
                <a:off x="4503325" y="243242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7" name="Rectangle 65"/>
              <p:cNvSpPr>
                <a:spLocks noChangeArrowheads="1"/>
              </p:cNvSpPr>
              <p:nvPr/>
            </p:nvSpPr>
            <p:spPr bwMode="auto">
              <a:xfrm>
                <a:off x="4556195" y="243242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8" name="Rectangle 66"/>
              <p:cNvSpPr>
                <a:spLocks noChangeArrowheads="1"/>
              </p:cNvSpPr>
              <p:nvPr/>
            </p:nvSpPr>
            <p:spPr bwMode="auto">
              <a:xfrm>
                <a:off x="4609065" y="243242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89" name="Rectangle 67"/>
              <p:cNvSpPr>
                <a:spLocks noChangeArrowheads="1"/>
              </p:cNvSpPr>
              <p:nvPr/>
            </p:nvSpPr>
            <p:spPr bwMode="auto">
              <a:xfrm>
                <a:off x="4450455" y="24837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0" name="Rectangle 68"/>
              <p:cNvSpPr>
                <a:spLocks noChangeArrowheads="1"/>
              </p:cNvSpPr>
              <p:nvPr/>
            </p:nvSpPr>
            <p:spPr bwMode="auto">
              <a:xfrm>
                <a:off x="4503325" y="24837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1" name="Rectangle 69"/>
              <p:cNvSpPr>
                <a:spLocks noChangeArrowheads="1"/>
              </p:cNvSpPr>
              <p:nvPr/>
            </p:nvSpPr>
            <p:spPr bwMode="auto">
              <a:xfrm>
                <a:off x="4609065" y="24837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2" name="Rectangle 70"/>
              <p:cNvSpPr>
                <a:spLocks noChangeArrowheads="1"/>
              </p:cNvSpPr>
              <p:nvPr/>
            </p:nvSpPr>
            <p:spPr bwMode="auto">
              <a:xfrm>
                <a:off x="4661935" y="248375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3" name="Rectangle 71"/>
              <p:cNvSpPr>
                <a:spLocks noChangeArrowheads="1"/>
              </p:cNvSpPr>
              <p:nvPr/>
            </p:nvSpPr>
            <p:spPr bwMode="auto">
              <a:xfrm>
                <a:off x="4450455" y="253509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4" name="Rectangle 72"/>
              <p:cNvSpPr>
                <a:spLocks noChangeArrowheads="1"/>
              </p:cNvSpPr>
              <p:nvPr/>
            </p:nvSpPr>
            <p:spPr bwMode="auto">
              <a:xfrm>
                <a:off x="4661935" y="253509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5" name="Rectangle 73"/>
              <p:cNvSpPr>
                <a:spLocks noChangeArrowheads="1"/>
              </p:cNvSpPr>
              <p:nvPr/>
            </p:nvSpPr>
            <p:spPr bwMode="auto">
              <a:xfrm>
                <a:off x="4450455" y="258643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6" name="Rectangle 74"/>
              <p:cNvSpPr>
                <a:spLocks noChangeArrowheads="1"/>
              </p:cNvSpPr>
              <p:nvPr/>
            </p:nvSpPr>
            <p:spPr bwMode="auto">
              <a:xfrm>
                <a:off x="4503325" y="258643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7" name="Rectangle 75"/>
              <p:cNvSpPr>
                <a:spLocks noChangeArrowheads="1"/>
              </p:cNvSpPr>
              <p:nvPr/>
            </p:nvSpPr>
            <p:spPr bwMode="auto">
              <a:xfrm>
                <a:off x="4609065" y="258643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8" name="Rectangle 76"/>
              <p:cNvSpPr>
                <a:spLocks noChangeArrowheads="1"/>
              </p:cNvSpPr>
              <p:nvPr/>
            </p:nvSpPr>
            <p:spPr bwMode="auto">
              <a:xfrm>
                <a:off x="4661935" y="258643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99" name="Rectangle 77"/>
              <p:cNvSpPr>
                <a:spLocks noChangeArrowheads="1"/>
              </p:cNvSpPr>
              <p:nvPr/>
            </p:nvSpPr>
            <p:spPr bwMode="auto">
              <a:xfrm>
                <a:off x="4344716"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0" name="Rectangle 78"/>
              <p:cNvSpPr>
                <a:spLocks noChangeArrowheads="1"/>
              </p:cNvSpPr>
              <p:nvPr/>
            </p:nvSpPr>
            <p:spPr bwMode="auto">
              <a:xfrm>
                <a:off x="439758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1" name="Rectangle 79"/>
              <p:cNvSpPr>
                <a:spLocks noChangeArrowheads="1"/>
              </p:cNvSpPr>
              <p:nvPr/>
            </p:nvSpPr>
            <p:spPr bwMode="auto">
              <a:xfrm>
                <a:off x="445045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2" name="Rectangle 80"/>
              <p:cNvSpPr>
                <a:spLocks noChangeArrowheads="1"/>
              </p:cNvSpPr>
              <p:nvPr/>
            </p:nvSpPr>
            <p:spPr bwMode="auto">
              <a:xfrm>
                <a:off x="450332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3" name="Rectangle 81"/>
              <p:cNvSpPr>
                <a:spLocks noChangeArrowheads="1"/>
              </p:cNvSpPr>
              <p:nvPr/>
            </p:nvSpPr>
            <p:spPr bwMode="auto">
              <a:xfrm>
                <a:off x="455619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4" name="Rectangle 82"/>
              <p:cNvSpPr>
                <a:spLocks noChangeArrowheads="1"/>
              </p:cNvSpPr>
              <p:nvPr/>
            </p:nvSpPr>
            <p:spPr bwMode="auto">
              <a:xfrm>
                <a:off x="460906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5" name="Rectangle 83"/>
              <p:cNvSpPr>
                <a:spLocks noChangeArrowheads="1"/>
              </p:cNvSpPr>
              <p:nvPr/>
            </p:nvSpPr>
            <p:spPr bwMode="auto">
              <a:xfrm>
                <a:off x="466193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6" name="Rectangle 84"/>
              <p:cNvSpPr>
                <a:spLocks noChangeArrowheads="1"/>
              </p:cNvSpPr>
              <p:nvPr/>
            </p:nvSpPr>
            <p:spPr bwMode="auto">
              <a:xfrm>
                <a:off x="4714805"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7" name="Rectangle 85"/>
              <p:cNvSpPr>
                <a:spLocks noChangeArrowheads="1"/>
              </p:cNvSpPr>
              <p:nvPr/>
            </p:nvSpPr>
            <p:spPr bwMode="auto">
              <a:xfrm>
                <a:off x="4767674"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8" name="Rectangle 86"/>
              <p:cNvSpPr>
                <a:spLocks noChangeArrowheads="1"/>
              </p:cNvSpPr>
              <p:nvPr/>
            </p:nvSpPr>
            <p:spPr bwMode="auto">
              <a:xfrm>
                <a:off x="4556195" y="268911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09" name="Rectangle 87"/>
              <p:cNvSpPr>
                <a:spLocks noChangeArrowheads="1"/>
              </p:cNvSpPr>
              <p:nvPr/>
            </p:nvSpPr>
            <p:spPr bwMode="auto">
              <a:xfrm>
                <a:off x="4556195" y="274045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0" name="Rectangle 88"/>
              <p:cNvSpPr>
                <a:spLocks noChangeArrowheads="1"/>
              </p:cNvSpPr>
              <p:nvPr/>
            </p:nvSpPr>
            <p:spPr bwMode="auto">
              <a:xfrm>
                <a:off x="4556195" y="279178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1" name="Rectangle 89"/>
              <p:cNvSpPr>
                <a:spLocks noChangeArrowheads="1"/>
              </p:cNvSpPr>
              <p:nvPr/>
            </p:nvSpPr>
            <p:spPr bwMode="auto">
              <a:xfrm>
                <a:off x="4556195" y="2843128"/>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2" name="Rectangle 90"/>
              <p:cNvSpPr>
                <a:spLocks noChangeArrowheads="1"/>
              </p:cNvSpPr>
              <p:nvPr/>
            </p:nvSpPr>
            <p:spPr bwMode="auto">
              <a:xfrm>
                <a:off x="4556195" y="289446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3" name="Rectangle 91"/>
              <p:cNvSpPr>
                <a:spLocks noChangeArrowheads="1"/>
              </p:cNvSpPr>
              <p:nvPr/>
            </p:nvSpPr>
            <p:spPr bwMode="auto">
              <a:xfrm>
                <a:off x="4556195" y="294580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4" name="Rectangle 92"/>
              <p:cNvSpPr>
                <a:spLocks noChangeArrowheads="1"/>
              </p:cNvSpPr>
              <p:nvPr/>
            </p:nvSpPr>
            <p:spPr bwMode="auto">
              <a:xfrm>
                <a:off x="4556195" y="2997142"/>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5" name="Rectangle 93"/>
              <p:cNvSpPr>
                <a:spLocks noChangeArrowheads="1"/>
              </p:cNvSpPr>
              <p:nvPr/>
            </p:nvSpPr>
            <p:spPr bwMode="auto">
              <a:xfrm>
                <a:off x="4291846"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6" name="Rectangle 94"/>
              <p:cNvSpPr>
                <a:spLocks noChangeArrowheads="1"/>
              </p:cNvSpPr>
              <p:nvPr/>
            </p:nvSpPr>
            <p:spPr bwMode="auto">
              <a:xfrm>
                <a:off x="4344716"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7" name="Rectangle 95"/>
              <p:cNvSpPr>
                <a:spLocks noChangeArrowheads="1"/>
              </p:cNvSpPr>
              <p:nvPr/>
            </p:nvSpPr>
            <p:spPr bwMode="auto">
              <a:xfrm>
                <a:off x="439758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8" name="Rectangle 96"/>
              <p:cNvSpPr>
                <a:spLocks noChangeArrowheads="1"/>
              </p:cNvSpPr>
              <p:nvPr/>
            </p:nvSpPr>
            <p:spPr bwMode="auto">
              <a:xfrm>
                <a:off x="445045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19" name="Rectangle 97"/>
              <p:cNvSpPr>
                <a:spLocks noChangeArrowheads="1"/>
              </p:cNvSpPr>
              <p:nvPr/>
            </p:nvSpPr>
            <p:spPr bwMode="auto">
              <a:xfrm>
                <a:off x="450332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0" name="Rectangle 98"/>
              <p:cNvSpPr>
                <a:spLocks noChangeArrowheads="1"/>
              </p:cNvSpPr>
              <p:nvPr/>
            </p:nvSpPr>
            <p:spPr bwMode="auto">
              <a:xfrm>
                <a:off x="455619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1" name="Rectangle 99"/>
              <p:cNvSpPr>
                <a:spLocks noChangeArrowheads="1"/>
              </p:cNvSpPr>
              <p:nvPr/>
            </p:nvSpPr>
            <p:spPr bwMode="auto">
              <a:xfrm>
                <a:off x="460906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2" name="Rectangle 100"/>
              <p:cNvSpPr>
                <a:spLocks noChangeArrowheads="1"/>
              </p:cNvSpPr>
              <p:nvPr/>
            </p:nvSpPr>
            <p:spPr bwMode="auto">
              <a:xfrm>
                <a:off x="466193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3" name="Rectangle 101"/>
              <p:cNvSpPr>
                <a:spLocks noChangeArrowheads="1"/>
              </p:cNvSpPr>
              <p:nvPr/>
            </p:nvSpPr>
            <p:spPr bwMode="auto">
              <a:xfrm>
                <a:off x="4714805" y="304848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4" name="Rectangle 102"/>
              <p:cNvSpPr>
                <a:spLocks noChangeArrowheads="1"/>
              </p:cNvSpPr>
              <p:nvPr/>
            </p:nvSpPr>
            <p:spPr bwMode="auto">
              <a:xfrm>
                <a:off x="4238976" y="309981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5" name="Rectangle 103"/>
              <p:cNvSpPr>
                <a:spLocks noChangeArrowheads="1"/>
              </p:cNvSpPr>
              <p:nvPr/>
            </p:nvSpPr>
            <p:spPr bwMode="auto">
              <a:xfrm>
                <a:off x="4291846" y="309981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6" name="Rectangle 104"/>
              <p:cNvSpPr>
                <a:spLocks noChangeArrowheads="1"/>
              </p:cNvSpPr>
              <p:nvPr/>
            </p:nvSpPr>
            <p:spPr bwMode="auto">
              <a:xfrm>
                <a:off x="4714805" y="309981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7" name="Rectangle 105"/>
              <p:cNvSpPr>
                <a:spLocks noChangeArrowheads="1"/>
              </p:cNvSpPr>
              <p:nvPr/>
            </p:nvSpPr>
            <p:spPr bwMode="auto">
              <a:xfrm>
                <a:off x="4767674" y="309981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8" name="Rectangle 106"/>
              <p:cNvSpPr>
                <a:spLocks noChangeArrowheads="1"/>
              </p:cNvSpPr>
              <p:nvPr/>
            </p:nvSpPr>
            <p:spPr bwMode="auto">
              <a:xfrm>
                <a:off x="4238976" y="315115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29" name="Rectangle 107"/>
              <p:cNvSpPr>
                <a:spLocks noChangeArrowheads="1"/>
              </p:cNvSpPr>
              <p:nvPr/>
            </p:nvSpPr>
            <p:spPr bwMode="auto">
              <a:xfrm>
                <a:off x="4767674" y="3151157"/>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0" name="Rectangle 108"/>
              <p:cNvSpPr>
                <a:spLocks noChangeArrowheads="1"/>
              </p:cNvSpPr>
              <p:nvPr/>
            </p:nvSpPr>
            <p:spPr bwMode="auto">
              <a:xfrm>
                <a:off x="4238976" y="320249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1" name="Rectangle 109"/>
              <p:cNvSpPr>
                <a:spLocks noChangeArrowheads="1"/>
              </p:cNvSpPr>
              <p:nvPr/>
            </p:nvSpPr>
            <p:spPr bwMode="auto">
              <a:xfrm>
                <a:off x="4767674" y="3202496"/>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2" name="Rectangle 110"/>
              <p:cNvSpPr>
                <a:spLocks noChangeArrowheads="1"/>
              </p:cNvSpPr>
              <p:nvPr/>
            </p:nvSpPr>
            <p:spPr bwMode="auto">
              <a:xfrm>
                <a:off x="4186106" y="2791789"/>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3" name="Rectangle 111"/>
              <p:cNvSpPr>
                <a:spLocks noChangeArrowheads="1"/>
              </p:cNvSpPr>
              <p:nvPr/>
            </p:nvSpPr>
            <p:spPr bwMode="auto">
              <a:xfrm>
                <a:off x="4186106" y="2740451"/>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4" name="Rectangle 112"/>
              <p:cNvSpPr>
                <a:spLocks noChangeArrowheads="1"/>
              </p:cNvSpPr>
              <p:nvPr/>
            </p:nvSpPr>
            <p:spPr bwMode="auto">
              <a:xfrm>
                <a:off x="4238976" y="2689113"/>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5" name="Rectangle 113"/>
              <p:cNvSpPr>
                <a:spLocks noChangeArrowheads="1"/>
              </p:cNvSpPr>
              <p:nvPr/>
            </p:nvSpPr>
            <p:spPr bwMode="auto">
              <a:xfrm>
                <a:off x="4238976"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436" name="Rectangle 114"/>
              <p:cNvSpPr>
                <a:spLocks noChangeArrowheads="1"/>
              </p:cNvSpPr>
              <p:nvPr/>
            </p:nvSpPr>
            <p:spPr bwMode="auto">
              <a:xfrm>
                <a:off x="4291846" y="2637774"/>
                <a:ext cx="52870" cy="51338"/>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grpSp>
            <p:nvGrpSpPr>
              <p:cNvPr id="437" name="Group 983"/>
              <p:cNvGrpSpPr>
                <a:grpSpLocks/>
              </p:cNvGrpSpPr>
              <p:nvPr/>
            </p:nvGrpSpPr>
            <p:grpSpPr bwMode="auto">
              <a:xfrm>
                <a:off x="4181235" y="2463157"/>
                <a:ext cx="768249" cy="757473"/>
                <a:chOff x="4181235" y="2463157"/>
                <a:chExt cx="768249" cy="757473"/>
              </a:xfrm>
            </p:grpSpPr>
            <p:sp>
              <p:nvSpPr>
                <p:cNvPr id="451" name="Rectangle 450"/>
                <p:cNvSpPr/>
                <p:nvPr/>
              </p:nvSpPr>
              <p:spPr bwMode="auto">
                <a:xfrm>
                  <a:off x="4181235" y="2720964"/>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2" name="Rectangle 451"/>
                <p:cNvSpPr/>
                <p:nvPr/>
              </p:nvSpPr>
              <p:spPr bwMode="auto">
                <a:xfrm>
                  <a:off x="4338075" y="2614652"/>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3" name="Rectangle 452"/>
                <p:cNvSpPr/>
                <p:nvPr/>
              </p:nvSpPr>
              <p:spPr bwMode="auto">
                <a:xfrm>
                  <a:off x="4550739" y="2872458"/>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4" name="Rectangle 453"/>
                <p:cNvSpPr/>
                <p:nvPr/>
              </p:nvSpPr>
              <p:spPr bwMode="auto">
                <a:xfrm>
                  <a:off x="4338075" y="2758173"/>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5" name="Rectangle 454"/>
                <p:cNvSpPr/>
                <p:nvPr/>
              </p:nvSpPr>
              <p:spPr bwMode="auto">
                <a:xfrm>
                  <a:off x="4707578" y="3077109"/>
                  <a:ext cx="87725"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6" name="Rectangle 455"/>
                <p:cNvSpPr/>
                <p:nvPr/>
              </p:nvSpPr>
              <p:spPr bwMode="auto">
                <a:xfrm>
                  <a:off x="4447065" y="3130265"/>
                  <a:ext cx="90382"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7" name="Rectangle 456"/>
                <p:cNvSpPr/>
                <p:nvPr/>
              </p:nvSpPr>
              <p:spPr bwMode="auto">
                <a:xfrm>
                  <a:off x="4657071" y="2463157"/>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8" name="Rectangle 457"/>
                <p:cNvSpPr/>
                <p:nvPr/>
              </p:nvSpPr>
              <p:spPr bwMode="auto">
                <a:xfrm>
                  <a:off x="4494914" y="2569469"/>
                  <a:ext cx="90382"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9" name="Rectangle 458"/>
                <p:cNvSpPr/>
                <p:nvPr/>
              </p:nvSpPr>
              <p:spPr bwMode="auto">
                <a:xfrm>
                  <a:off x="4231744" y="3082425"/>
                  <a:ext cx="87723"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60" name="Rectangle 459"/>
                <p:cNvSpPr/>
                <p:nvPr/>
              </p:nvSpPr>
              <p:spPr bwMode="auto">
                <a:xfrm>
                  <a:off x="4813910" y="3130265"/>
                  <a:ext cx="79749"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61" name="Rectangle 460"/>
                <p:cNvSpPr/>
                <p:nvPr/>
              </p:nvSpPr>
              <p:spPr bwMode="auto">
                <a:xfrm>
                  <a:off x="4237060" y="2473788"/>
                  <a:ext cx="90382"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62" name="Rectangle 461"/>
                <p:cNvSpPr/>
                <p:nvPr/>
              </p:nvSpPr>
              <p:spPr bwMode="auto">
                <a:xfrm>
                  <a:off x="4861759" y="2723621"/>
                  <a:ext cx="87725"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grpSp>
          <p:grpSp>
            <p:nvGrpSpPr>
              <p:cNvPr id="438" name="Group 984"/>
              <p:cNvGrpSpPr>
                <a:grpSpLocks/>
              </p:cNvGrpSpPr>
              <p:nvPr/>
            </p:nvGrpSpPr>
            <p:grpSpPr bwMode="auto">
              <a:xfrm>
                <a:off x="3221590" y="2465815"/>
                <a:ext cx="778880" cy="768103"/>
                <a:chOff x="4169328" y="2463433"/>
                <a:chExt cx="778880" cy="768103"/>
              </a:xfrm>
            </p:grpSpPr>
            <p:sp>
              <p:nvSpPr>
                <p:cNvPr id="439" name="Rectangle 438"/>
                <p:cNvSpPr/>
                <p:nvPr/>
              </p:nvSpPr>
              <p:spPr bwMode="auto">
                <a:xfrm>
                  <a:off x="4169328" y="2721239"/>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0" name="Rectangle 439"/>
                <p:cNvSpPr/>
                <p:nvPr/>
              </p:nvSpPr>
              <p:spPr bwMode="auto">
                <a:xfrm>
                  <a:off x="4326166" y="2614927"/>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1" name="Rectangle 440"/>
                <p:cNvSpPr/>
                <p:nvPr/>
              </p:nvSpPr>
              <p:spPr bwMode="auto">
                <a:xfrm>
                  <a:off x="4538830" y="2872734"/>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2" name="Rectangle 441"/>
                <p:cNvSpPr/>
                <p:nvPr/>
              </p:nvSpPr>
              <p:spPr bwMode="auto">
                <a:xfrm>
                  <a:off x="4326166" y="2758448"/>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3" name="Rectangle 442"/>
                <p:cNvSpPr/>
                <p:nvPr/>
              </p:nvSpPr>
              <p:spPr bwMode="auto">
                <a:xfrm>
                  <a:off x="4695670" y="3077384"/>
                  <a:ext cx="87723"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4" name="Rectangle 443"/>
                <p:cNvSpPr/>
                <p:nvPr/>
              </p:nvSpPr>
              <p:spPr bwMode="auto">
                <a:xfrm>
                  <a:off x="4435157" y="3130540"/>
                  <a:ext cx="90382" cy="10099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5" name="Rectangle 444"/>
                <p:cNvSpPr/>
                <p:nvPr/>
              </p:nvSpPr>
              <p:spPr bwMode="auto">
                <a:xfrm>
                  <a:off x="4645162" y="2463433"/>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6" name="Rectangle 445"/>
                <p:cNvSpPr/>
                <p:nvPr/>
              </p:nvSpPr>
              <p:spPr bwMode="auto">
                <a:xfrm>
                  <a:off x="4483007" y="2569745"/>
                  <a:ext cx="90382"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7" name="Rectangle 446"/>
                <p:cNvSpPr/>
                <p:nvPr/>
              </p:nvSpPr>
              <p:spPr bwMode="auto">
                <a:xfrm>
                  <a:off x="4219834" y="3082699"/>
                  <a:ext cx="87725" cy="98339"/>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8" name="Rectangle 447"/>
                <p:cNvSpPr/>
                <p:nvPr/>
              </p:nvSpPr>
              <p:spPr bwMode="auto">
                <a:xfrm>
                  <a:off x="4802002" y="3130540"/>
                  <a:ext cx="90382" cy="10099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49" name="Rectangle 448"/>
                <p:cNvSpPr/>
                <p:nvPr/>
              </p:nvSpPr>
              <p:spPr bwMode="auto">
                <a:xfrm>
                  <a:off x="4225151" y="2474065"/>
                  <a:ext cx="90382"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450" name="Rectangle 449"/>
                <p:cNvSpPr/>
                <p:nvPr/>
              </p:nvSpPr>
              <p:spPr bwMode="auto">
                <a:xfrm>
                  <a:off x="4860485" y="2723898"/>
                  <a:ext cx="87723"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grpSp>
        </p:grpSp>
        <p:sp>
          <p:nvSpPr>
            <p:cNvPr id="225" name="Rectangle 11"/>
            <p:cNvSpPr/>
            <p:nvPr/>
          </p:nvSpPr>
          <p:spPr bwMode="auto">
            <a:xfrm>
              <a:off x="4134024" y="2406061"/>
              <a:ext cx="30157"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26" name="Rectangle 12"/>
            <p:cNvSpPr/>
            <p:nvPr/>
          </p:nvSpPr>
          <p:spPr bwMode="auto">
            <a:xfrm>
              <a:off x="4164181" y="2406061"/>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27" name="Rectangle 13"/>
            <p:cNvSpPr/>
            <p:nvPr/>
          </p:nvSpPr>
          <p:spPr bwMode="auto">
            <a:xfrm>
              <a:off x="4195925" y="2406061"/>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28" name="Rectangle 227"/>
            <p:cNvSpPr/>
            <p:nvPr/>
          </p:nvSpPr>
          <p:spPr bwMode="auto">
            <a:xfrm>
              <a:off x="4100694" y="2436205"/>
              <a:ext cx="33330"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29" name="Rectangle 228"/>
            <p:cNvSpPr/>
            <p:nvPr/>
          </p:nvSpPr>
          <p:spPr bwMode="auto">
            <a:xfrm>
              <a:off x="4134024" y="2436205"/>
              <a:ext cx="30157"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0" name="Rectangle 229"/>
            <p:cNvSpPr/>
            <p:nvPr/>
          </p:nvSpPr>
          <p:spPr bwMode="auto">
            <a:xfrm>
              <a:off x="4195925" y="2436205"/>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1" name="Rectangle 230"/>
            <p:cNvSpPr/>
            <p:nvPr/>
          </p:nvSpPr>
          <p:spPr bwMode="auto">
            <a:xfrm>
              <a:off x="4100694" y="2467935"/>
              <a:ext cx="33330"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2" name="Rectangle 231"/>
            <p:cNvSpPr/>
            <p:nvPr/>
          </p:nvSpPr>
          <p:spPr bwMode="auto">
            <a:xfrm>
              <a:off x="4227668" y="2467935"/>
              <a:ext cx="31744"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3" name="Rectangle 232"/>
            <p:cNvSpPr/>
            <p:nvPr/>
          </p:nvSpPr>
          <p:spPr bwMode="auto">
            <a:xfrm>
              <a:off x="4100694" y="2498078"/>
              <a:ext cx="33330"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4" name="Rectangle 233"/>
            <p:cNvSpPr/>
            <p:nvPr/>
          </p:nvSpPr>
          <p:spPr bwMode="auto">
            <a:xfrm>
              <a:off x="4195925" y="2498078"/>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5" name="Rectangle 234"/>
            <p:cNvSpPr/>
            <p:nvPr/>
          </p:nvSpPr>
          <p:spPr bwMode="auto">
            <a:xfrm>
              <a:off x="4227668" y="2498078"/>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6" name="Rectangle 235"/>
            <p:cNvSpPr/>
            <p:nvPr/>
          </p:nvSpPr>
          <p:spPr bwMode="auto">
            <a:xfrm>
              <a:off x="4070537" y="2528222"/>
              <a:ext cx="30157"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7" name="Rectangle 236"/>
            <p:cNvSpPr/>
            <p:nvPr/>
          </p:nvSpPr>
          <p:spPr bwMode="auto">
            <a:xfrm>
              <a:off x="4100694" y="2528222"/>
              <a:ext cx="33330"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8" name="Rectangle 237"/>
            <p:cNvSpPr/>
            <p:nvPr/>
          </p:nvSpPr>
          <p:spPr bwMode="auto">
            <a:xfrm>
              <a:off x="4134024" y="2528222"/>
              <a:ext cx="30157"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39" name="Rectangle 238"/>
            <p:cNvSpPr/>
            <p:nvPr/>
          </p:nvSpPr>
          <p:spPr bwMode="auto">
            <a:xfrm>
              <a:off x="4164181" y="2528222"/>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0" name="Rectangle 239"/>
            <p:cNvSpPr/>
            <p:nvPr/>
          </p:nvSpPr>
          <p:spPr bwMode="auto">
            <a:xfrm>
              <a:off x="4195925" y="2528222"/>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1" name="Rectangle 240"/>
            <p:cNvSpPr/>
            <p:nvPr/>
          </p:nvSpPr>
          <p:spPr bwMode="auto">
            <a:xfrm>
              <a:off x="4227668" y="2528222"/>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2" name="Rectangle 241"/>
            <p:cNvSpPr/>
            <p:nvPr/>
          </p:nvSpPr>
          <p:spPr bwMode="auto">
            <a:xfrm>
              <a:off x="4259412" y="2528222"/>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3" name="Rectangle 242"/>
            <p:cNvSpPr/>
            <p:nvPr/>
          </p:nvSpPr>
          <p:spPr bwMode="auto">
            <a:xfrm>
              <a:off x="4291155" y="2528222"/>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4" name="Rectangle 243"/>
            <p:cNvSpPr/>
            <p:nvPr/>
          </p:nvSpPr>
          <p:spPr bwMode="auto">
            <a:xfrm>
              <a:off x="4164181" y="2559952"/>
              <a:ext cx="31744"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5" name="Rectangle 244"/>
            <p:cNvSpPr/>
            <p:nvPr/>
          </p:nvSpPr>
          <p:spPr bwMode="auto">
            <a:xfrm>
              <a:off x="4164181" y="2590095"/>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6" name="Rectangle 245"/>
            <p:cNvSpPr/>
            <p:nvPr/>
          </p:nvSpPr>
          <p:spPr bwMode="auto">
            <a:xfrm>
              <a:off x="4164181" y="262023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7" name="Rectangle 246"/>
            <p:cNvSpPr/>
            <p:nvPr/>
          </p:nvSpPr>
          <p:spPr bwMode="auto">
            <a:xfrm>
              <a:off x="4164181" y="2651969"/>
              <a:ext cx="31744"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8" name="Rectangle 247"/>
            <p:cNvSpPr/>
            <p:nvPr/>
          </p:nvSpPr>
          <p:spPr bwMode="auto">
            <a:xfrm>
              <a:off x="4164181" y="2713842"/>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49" name="Rectangle 248"/>
            <p:cNvSpPr/>
            <p:nvPr/>
          </p:nvSpPr>
          <p:spPr bwMode="auto">
            <a:xfrm>
              <a:off x="4164181" y="2743986"/>
              <a:ext cx="31744"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0" name="Rectangle 249"/>
            <p:cNvSpPr/>
            <p:nvPr/>
          </p:nvSpPr>
          <p:spPr bwMode="auto">
            <a:xfrm>
              <a:off x="4007050"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1" name="Rectangle 250"/>
            <p:cNvSpPr/>
            <p:nvPr/>
          </p:nvSpPr>
          <p:spPr bwMode="auto">
            <a:xfrm>
              <a:off x="4038794"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2" name="Rectangle 251"/>
            <p:cNvSpPr/>
            <p:nvPr/>
          </p:nvSpPr>
          <p:spPr bwMode="auto">
            <a:xfrm>
              <a:off x="4070537" y="2774129"/>
              <a:ext cx="30157"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3" name="Rectangle 252"/>
            <p:cNvSpPr/>
            <p:nvPr/>
          </p:nvSpPr>
          <p:spPr bwMode="auto">
            <a:xfrm>
              <a:off x="4100694" y="2774129"/>
              <a:ext cx="33330"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4" name="Rectangle 253"/>
            <p:cNvSpPr/>
            <p:nvPr/>
          </p:nvSpPr>
          <p:spPr bwMode="auto">
            <a:xfrm>
              <a:off x="4134024" y="2774129"/>
              <a:ext cx="30157"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5" name="Rectangle 254"/>
            <p:cNvSpPr/>
            <p:nvPr/>
          </p:nvSpPr>
          <p:spPr bwMode="auto">
            <a:xfrm>
              <a:off x="4164181"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6" name="Rectangle 255"/>
            <p:cNvSpPr/>
            <p:nvPr/>
          </p:nvSpPr>
          <p:spPr bwMode="auto">
            <a:xfrm>
              <a:off x="4195925"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7" name="Rectangle 256"/>
            <p:cNvSpPr/>
            <p:nvPr/>
          </p:nvSpPr>
          <p:spPr bwMode="auto">
            <a:xfrm>
              <a:off x="4227668"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8" name="Rectangle 257"/>
            <p:cNvSpPr/>
            <p:nvPr/>
          </p:nvSpPr>
          <p:spPr bwMode="auto">
            <a:xfrm>
              <a:off x="4259412"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59" name="Rectangle 258"/>
            <p:cNvSpPr/>
            <p:nvPr/>
          </p:nvSpPr>
          <p:spPr bwMode="auto">
            <a:xfrm>
              <a:off x="4291155" y="2774129"/>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0" name="Rectangle 259"/>
            <p:cNvSpPr/>
            <p:nvPr/>
          </p:nvSpPr>
          <p:spPr bwMode="auto">
            <a:xfrm>
              <a:off x="4007050" y="2805859"/>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1" name="Rectangle 260"/>
            <p:cNvSpPr/>
            <p:nvPr/>
          </p:nvSpPr>
          <p:spPr bwMode="auto">
            <a:xfrm>
              <a:off x="4322899" y="2897876"/>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2" name="Rectangle 261"/>
            <p:cNvSpPr/>
            <p:nvPr/>
          </p:nvSpPr>
          <p:spPr bwMode="auto">
            <a:xfrm>
              <a:off x="4291155" y="2805859"/>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3" name="Rectangle 262"/>
            <p:cNvSpPr/>
            <p:nvPr/>
          </p:nvSpPr>
          <p:spPr bwMode="auto">
            <a:xfrm>
              <a:off x="4322899" y="2805859"/>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4" name="Rectangle 263"/>
            <p:cNvSpPr/>
            <p:nvPr/>
          </p:nvSpPr>
          <p:spPr bwMode="auto">
            <a:xfrm>
              <a:off x="3975307" y="2836003"/>
              <a:ext cx="31744" cy="30143"/>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5" name="Rectangle 264"/>
            <p:cNvSpPr/>
            <p:nvPr/>
          </p:nvSpPr>
          <p:spPr bwMode="auto">
            <a:xfrm>
              <a:off x="3975307" y="2866146"/>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6" name="Rectangle 265"/>
            <p:cNvSpPr/>
            <p:nvPr/>
          </p:nvSpPr>
          <p:spPr bwMode="auto">
            <a:xfrm>
              <a:off x="4322899" y="2866146"/>
              <a:ext cx="31744" cy="31730"/>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7" name="Rectangle 266"/>
            <p:cNvSpPr/>
            <p:nvPr/>
          </p:nvSpPr>
          <p:spPr bwMode="auto">
            <a:xfrm>
              <a:off x="3975307" y="2897876"/>
              <a:ext cx="31744" cy="30144"/>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sz="5400" b="1">
                <a:latin typeface="+mj-lt"/>
              </a:endParaRPr>
            </a:p>
          </p:txBody>
        </p:sp>
        <p:sp>
          <p:nvSpPr>
            <p:cNvPr id="268" name="Rectangle 62"/>
            <p:cNvSpPr>
              <a:spLocks noChangeArrowheads="1"/>
            </p:cNvSpPr>
            <p:nvPr/>
          </p:nvSpPr>
          <p:spPr bwMode="auto">
            <a:xfrm>
              <a:off x="4921845" y="255997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69" name="Rectangle 63"/>
            <p:cNvSpPr>
              <a:spLocks noChangeArrowheads="1"/>
            </p:cNvSpPr>
            <p:nvPr/>
          </p:nvSpPr>
          <p:spPr bwMode="auto">
            <a:xfrm>
              <a:off x="4890278"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0" name="Rectangle 64"/>
            <p:cNvSpPr>
              <a:spLocks noChangeArrowheads="1"/>
            </p:cNvSpPr>
            <p:nvPr/>
          </p:nvSpPr>
          <p:spPr bwMode="auto">
            <a:xfrm>
              <a:off x="4700878" y="2406753"/>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1" name="Rectangle 65"/>
            <p:cNvSpPr>
              <a:spLocks noChangeArrowheads="1"/>
            </p:cNvSpPr>
            <p:nvPr/>
          </p:nvSpPr>
          <p:spPr bwMode="auto">
            <a:xfrm>
              <a:off x="4732444" y="2406753"/>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2" name="Rectangle 66"/>
            <p:cNvSpPr>
              <a:spLocks noChangeArrowheads="1"/>
            </p:cNvSpPr>
            <p:nvPr/>
          </p:nvSpPr>
          <p:spPr bwMode="auto">
            <a:xfrm>
              <a:off x="4764011" y="2406753"/>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3" name="Rectangle 67"/>
            <p:cNvSpPr>
              <a:spLocks noChangeArrowheads="1"/>
            </p:cNvSpPr>
            <p:nvPr/>
          </p:nvSpPr>
          <p:spPr bwMode="auto">
            <a:xfrm>
              <a:off x="4669311" y="243739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4" name="Rectangle 68"/>
            <p:cNvSpPr>
              <a:spLocks noChangeArrowheads="1"/>
            </p:cNvSpPr>
            <p:nvPr/>
          </p:nvSpPr>
          <p:spPr bwMode="auto">
            <a:xfrm>
              <a:off x="4700878" y="243739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5" name="Rectangle 69"/>
            <p:cNvSpPr>
              <a:spLocks noChangeArrowheads="1"/>
            </p:cNvSpPr>
            <p:nvPr/>
          </p:nvSpPr>
          <p:spPr bwMode="auto">
            <a:xfrm>
              <a:off x="4764011" y="243739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6" name="Rectangle 71"/>
            <p:cNvSpPr>
              <a:spLocks noChangeArrowheads="1"/>
            </p:cNvSpPr>
            <p:nvPr/>
          </p:nvSpPr>
          <p:spPr bwMode="auto">
            <a:xfrm>
              <a:off x="4669311" y="246804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7" name="Rectangle 72"/>
            <p:cNvSpPr>
              <a:spLocks noChangeArrowheads="1"/>
            </p:cNvSpPr>
            <p:nvPr/>
          </p:nvSpPr>
          <p:spPr bwMode="auto">
            <a:xfrm>
              <a:off x="4795578" y="246804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8" name="Rectangle 73"/>
            <p:cNvSpPr>
              <a:spLocks noChangeArrowheads="1"/>
            </p:cNvSpPr>
            <p:nvPr/>
          </p:nvSpPr>
          <p:spPr bwMode="auto">
            <a:xfrm>
              <a:off x="4669311" y="249868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79" name="Rectangle 75"/>
            <p:cNvSpPr>
              <a:spLocks noChangeArrowheads="1"/>
            </p:cNvSpPr>
            <p:nvPr/>
          </p:nvSpPr>
          <p:spPr bwMode="auto">
            <a:xfrm>
              <a:off x="4764011" y="249868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0" name="Rectangle 76"/>
            <p:cNvSpPr>
              <a:spLocks noChangeArrowheads="1"/>
            </p:cNvSpPr>
            <p:nvPr/>
          </p:nvSpPr>
          <p:spPr bwMode="auto">
            <a:xfrm>
              <a:off x="4795578" y="249868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1" name="Rectangle 78"/>
            <p:cNvSpPr>
              <a:spLocks noChangeArrowheads="1"/>
            </p:cNvSpPr>
            <p:nvPr/>
          </p:nvSpPr>
          <p:spPr bwMode="auto">
            <a:xfrm>
              <a:off x="4637744"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2" name="Rectangle 79"/>
            <p:cNvSpPr>
              <a:spLocks noChangeArrowheads="1"/>
            </p:cNvSpPr>
            <p:nvPr/>
          </p:nvSpPr>
          <p:spPr bwMode="auto">
            <a:xfrm>
              <a:off x="4669311"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3" name="Rectangle 80"/>
            <p:cNvSpPr>
              <a:spLocks noChangeArrowheads="1"/>
            </p:cNvSpPr>
            <p:nvPr/>
          </p:nvSpPr>
          <p:spPr bwMode="auto">
            <a:xfrm>
              <a:off x="4700878"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4" name="Rectangle 81"/>
            <p:cNvSpPr>
              <a:spLocks noChangeArrowheads="1"/>
            </p:cNvSpPr>
            <p:nvPr/>
          </p:nvSpPr>
          <p:spPr bwMode="auto">
            <a:xfrm>
              <a:off x="4732444"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5" name="Rectangle 82"/>
            <p:cNvSpPr>
              <a:spLocks noChangeArrowheads="1"/>
            </p:cNvSpPr>
            <p:nvPr/>
          </p:nvSpPr>
          <p:spPr bwMode="auto">
            <a:xfrm>
              <a:off x="4764011"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6" name="Rectangle 83"/>
            <p:cNvSpPr>
              <a:spLocks noChangeArrowheads="1"/>
            </p:cNvSpPr>
            <p:nvPr/>
          </p:nvSpPr>
          <p:spPr bwMode="auto">
            <a:xfrm>
              <a:off x="4795578"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7" name="Rectangle 84"/>
            <p:cNvSpPr>
              <a:spLocks noChangeArrowheads="1"/>
            </p:cNvSpPr>
            <p:nvPr/>
          </p:nvSpPr>
          <p:spPr bwMode="auto">
            <a:xfrm>
              <a:off x="4827145"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8" name="Rectangle 85"/>
            <p:cNvSpPr>
              <a:spLocks noChangeArrowheads="1"/>
            </p:cNvSpPr>
            <p:nvPr/>
          </p:nvSpPr>
          <p:spPr bwMode="auto">
            <a:xfrm>
              <a:off x="4858711"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89" name="Rectangle 86"/>
            <p:cNvSpPr>
              <a:spLocks noChangeArrowheads="1"/>
            </p:cNvSpPr>
            <p:nvPr/>
          </p:nvSpPr>
          <p:spPr bwMode="auto">
            <a:xfrm>
              <a:off x="4732444" y="255997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0" name="Rectangle 87"/>
            <p:cNvSpPr>
              <a:spLocks noChangeArrowheads="1"/>
            </p:cNvSpPr>
            <p:nvPr/>
          </p:nvSpPr>
          <p:spPr bwMode="auto">
            <a:xfrm>
              <a:off x="4732444" y="259062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1" name="Rectangle 88"/>
            <p:cNvSpPr>
              <a:spLocks noChangeArrowheads="1"/>
            </p:cNvSpPr>
            <p:nvPr/>
          </p:nvSpPr>
          <p:spPr bwMode="auto">
            <a:xfrm>
              <a:off x="4732444" y="262126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2" name="Rectangle 89"/>
            <p:cNvSpPr>
              <a:spLocks noChangeArrowheads="1"/>
            </p:cNvSpPr>
            <p:nvPr/>
          </p:nvSpPr>
          <p:spPr bwMode="auto">
            <a:xfrm>
              <a:off x="4732444" y="265191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3" name="Rectangle 91"/>
            <p:cNvSpPr>
              <a:spLocks noChangeArrowheads="1"/>
            </p:cNvSpPr>
            <p:nvPr/>
          </p:nvSpPr>
          <p:spPr bwMode="auto">
            <a:xfrm>
              <a:off x="4732444" y="271320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4" name="Rectangle 92"/>
            <p:cNvSpPr>
              <a:spLocks noChangeArrowheads="1"/>
            </p:cNvSpPr>
            <p:nvPr/>
          </p:nvSpPr>
          <p:spPr bwMode="auto">
            <a:xfrm>
              <a:off x="4732444" y="274384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5" name="Rectangle 93"/>
            <p:cNvSpPr>
              <a:spLocks noChangeArrowheads="1"/>
            </p:cNvSpPr>
            <p:nvPr/>
          </p:nvSpPr>
          <p:spPr bwMode="auto">
            <a:xfrm>
              <a:off x="4574611"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6" name="Rectangle 94"/>
            <p:cNvSpPr>
              <a:spLocks noChangeArrowheads="1"/>
            </p:cNvSpPr>
            <p:nvPr/>
          </p:nvSpPr>
          <p:spPr bwMode="auto">
            <a:xfrm>
              <a:off x="4606178"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7" name="Rectangle 95"/>
            <p:cNvSpPr>
              <a:spLocks noChangeArrowheads="1"/>
            </p:cNvSpPr>
            <p:nvPr/>
          </p:nvSpPr>
          <p:spPr bwMode="auto">
            <a:xfrm>
              <a:off x="4637744"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8" name="Rectangle 96"/>
            <p:cNvSpPr>
              <a:spLocks noChangeArrowheads="1"/>
            </p:cNvSpPr>
            <p:nvPr/>
          </p:nvSpPr>
          <p:spPr bwMode="auto">
            <a:xfrm>
              <a:off x="4669311"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299" name="Rectangle 97"/>
            <p:cNvSpPr>
              <a:spLocks noChangeArrowheads="1"/>
            </p:cNvSpPr>
            <p:nvPr/>
          </p:nvSpPr>
          <p:spPr bwMode="auto">
            <a:xfrm>
              <a:off x="4700878"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0" name="Rectangle 98"/>
            <p:cNvSpPr>
              <a:spLocks noChangeArrowheads="1"/>
            </p:cNvSpPr>
            <p:nvPr/>
          </p:nvSpPr>
          <p:spPr bwMode="auto">
            <a:xfrm>
              <a:off x="4732444"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1" name="Rectangle 99"/>
            <p:cNvSpPr>
              <a:spLocks noChangeArrowheads="1"/>
            </p:cNvSpPr>
            <p:nvPr/>
          </p:nvSpPr>
          <p:spPr bwMode="auto">
            <a:xfrm>
              <a:off x="4764011"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2" name="Rectangle 100"/>
            <p:cNvSpPr>
              <a:spLocks noChangeArrowheads="1"/>
            </p:cNvSpPr>
            <p:nvPr/>
          </p:nvSpPr>
          <p:spPr bwMode="auto">
            <a:xfrm>
              <a:off x="4795578"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3" name="Rectangle 101"/>
            <p:cNvSpPr>
              <a:spLocks noChangeArrowheads="1"/>
            </p:cNvSpPr>
            <p:nvPr/>
          </p:nvSpPr>
          <p:spPr bwMode="auto">
            <a:xfrm>
              <a:off x="4827145" y="277449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4" name="Rectangle 103"/>
            <p:cNvSpPr>
              <a:spLocks noChangeArrowheads="1"/>
            </p:cNvSpPr>
            <p:nvPr/>
          </p:nvSpPr>
          <p:spPr bwMode="auto">
            <a:xfrm>
              <a:off x="4574611" y="280513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5" name="Rectangle 105"/>
            <p:cNvSpPr>
              <a:spLocks noChangeArrowheads="1"/>
            </p:cNvSpPr>
            <p:nvPr/>
          </p:nvSpPr>
          <p:spPr bwMode="auto">
            <a:xfrm>
              <a:off x="4858711" y="280513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6" name="Rectangle 106"/>
            <p:cNvSpPr>
              <a:spLocks noChangeArrowheads="1"/>
            </p:cNvSpPr>
            <p:nvPr/>
          </p:nvSpPr>
          <p:spPr bwMode="auto">
            <a:xfrm>
              <a:off x="4543044" y="283578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7" name="Rectangle 107"/>
            <p:cNvSpPr>
              <a:spLocks noChangeArrowheads="1"/>
            </p:cNvSpPr>
            <p:nvPr/>
          </p:nvSpPr>
          <p:spPr bwMode="auto">
            <a:xfrm>
              <a:off x="4858711" y="2835781"/>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8" name="Rectangle 108"/>
            <p:cNvSpPr>
              <a:spLocks noChangeArrowheads="1"/>
            </p:cNvSpPr>
            <p:nvPr/>
          </p:nvSpPr>
          <p:spPr bwMode="auto">
            <a:xfrm>
              <a:off x="4543044" y="286642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09" name="Rectangle 109"/>
            <p:cNvSpPr>
              <a:spLocks noChangeArrowheads="1"/>
            </p:cNvSpPr>
            <p:nvPr/>
          </p:nvSpPr>
          <p:spPr bwMode="auto">
            <a:xfrm>
              <a:off x="4858711" y="286642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10" name="Rectangle 110"/>
            <p:cNvSpPr>
              <a:spLocks noChangeArrowheads="1"/>
            </p:cNvSpPr>
            <p:nvPr/>
          </p:nvSpPr>
          <p:spPr bwMode="auto">
            <a:xfrm>
              <a:off x="4511477" y="2621266"/>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11" name="Rectangle 112"/>
            <p:cNvSpPr>
              <a:spLocks noChangeArrowheads="1"/>
            </p:cNvSpPr>
            <p:nvPr/>
          </p:nvSpPr>
          <p:spPr bwMode="auto">
            <a:xfrm>
              <a:off x="4543044" y="2559977"/>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12" name="Rectangle 113"/>
            <p:cNvSpPr>
              <a:spLocks noChangeArrowheads="1"/>
            </p:cNvSpPr>
            <p:nvPr/>
          </p:nvSpPr>
          <p:spPr bwMode="auto">
            <a:xfrm>
              <a:off x="4543044"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13" name="Rectangle 114"/>
            <p:cNvSpPr>
              <a:spLocks noChangeArrowheads="1"/>
            </p:cNvSpPr>
            <p:nvPr/>
          </p:nvSpPr>
          <p:spPr bwMode="auto">
            <a:xfrm>
              <a:off x="4574611" y="2529332"/>
              <a:ext cx="31567" cy="30645"/>
            </a:xfrm>
            <a:prstGeom prst="rect">
              <a:avLst/>
            </a:prstGeom>
            <a:solidFill>
              <a:srgbClr val="FF0000"/>
            </a:solidFill>
            <a:ln w="635" algn="ctr">
              <a:solidFill>
                <a:schemeClr val="tx1"/>
              </a:solidFill>
              <a:round/>
              <a:headEnd/>
              <a:tailEnd/>
            </a:ln>
          </p:spPr>
          <p:txBody>
            <a:bodyPr/>
            <a:lstStyle/>
            <a:p>
              <a:endParaRPr lang="en-US" sz="5400" b="1">
                <a:latin typeface="+mj-lt"/>
              </a:endParaRPr>
            </a:p>
          </p:txBody>
        </p:sp>
        <p:sp>
          <p:nvSpPr>
            <p:cNvPr id="314" name="Right Arrow 1129"/>
            <p:cNvSpPr>
              <a:spLocks noChangeArrowheads="1"/>
            </p:cNvSpPr>
            <p:nvPr/>
          </p:nvSpPr>
          <p:spPr bwMode="auto">
            <a:xfrm>
              <a:off x="3824372" y="2655752"/>
              <a:ext cx="149133" cy="93814"/>
            </a:xfrm>
            <a:prstGeom prst="rightArrow">
              <a:avLst>
                <a:gd name="adj1" fmla="val 50000"/>
                <a:gd name="adj2" fmla="val 49997"/>
              </a:avLst>
            </a:prstGeom>
            <a:solidFill>
              <a:schemeClr val="accent1"/>
            </a:solidFill>
            <a:ln w="9525" algn="ctr">
              <a:solidFill>
                <a:schemeClr val="tx1"/>
              </a:solidFill>
              <a:round/>
              <a:headEnd/>
              <a:tailEnd/>
            </a:ln>
          </p:spPr>
          <p:txBody>
            <a:bodyPr/>
            <a:lstStyle/>
            <a:p>
              <a:endParaRPr lang="en-US" sz="5400">
                <a:latin typeface="+mj-lt"/>
              </a:endParaRPr>
            </a:p>
          </p:txBody>
        </p:sp>
        <p:sp>
          <p:nvSpPr>
            <p:cNvPr id="315" name="TextBox 1133"/>
            <p:cNvSpPr txBox="1">
              <a:spLocks noChangeArrowheads="1"/>
            </p:cNvSpPr>
            <p:nvPr/>
          </p:nvSpPr>
          <p:spPr bwMode="auto">
            <a:xfrm>
              <a:off x="1979258" y="2941694"/>
              <a:ext cx="979841" cy="85104"/>
            </a:xfrm>
            <a:prstGeom prst="rect">
              <a:avLst/>
            </a:prstGeom>
            <a:noFill/>
            <a:ln w="9525">
              <a:noFill/>
              <a:miter lim="800000"/>
              <a:headEnd/>
              <a:tailEnd/>
            </a:ln>
          </p:spPr>
          <p:txBody>
            <a:bodyPr lIns="0" tIns="0" rIns="0" bIns="0">
              <a:spAutoFit/>
            </a:bodyPr>
            <a:lstStyle/>
            <a:p>
              <a:r>
                <a:rPr lang="en-US" sz="1600" dirty="0">
                  <a:latin typeface="+mj-lt"/>
                  <a:cs typeface="Times New Roman" pitchFamily="18" charset="0"/>
                </a:rPr>
                <a:t>Mask template</a:t>
              </a:r>
              <a:endParaRPr lang="en-US" sz="2800" dirty="0">
                <a:latin typeface="+mj-lt"/>
                <a:cs typeface="Times New Roman" pitchFamily="18" charset="0"/>
              </a:endParaRPr>
            </a:p>
          </p:txBody>
        </p:sp>
        <p:grpSp>
          <p:nvGrpSpPr>
            <p:cNvPr id="316" name="Group 1275"/>
            <p:cNvGrpSpPr>
              <a:grpSpLocks/>
            </p:cNvGrpSpPr>
            <p:nvPr/>
          </p:nvGrpSpPr>
          <p:grpSpPr bwMode="auto">
            <a:xfrm>
              <a:off x="1973239" y="2393265"/>
              <a:ext cx="557328" cy="542983"/>
              <a:chOff x="1814514" y="1495426"/>
              <a:chExt cx="933449" cy="909638"/>
            </a:xfrm>
          </p:grpSpPr>
          <p:grpSp>
            <p:nvGrpSpPr>
              <p:cNvPr id="320" name="Group 984"/>
              <p:cNvGrpSpPr>
                <a:grpSpLocks/>
              </p:cNvGrpSpPr>
              <p:nvPr/>
            </p:nvGrpSpPr>
            <p:grpSpPr bwMode="auto">
              <a:xfrm>
                <a:off x="1895329" y="1551418"/>
                <a:ext cx="778882" cy="754816"/>
                <a:chOff x="4181329" y="2465024"/>
                <a:chExt cx="778882" cy="754816"/>
              </a:xfrm>
            </p:grpSpPr>
            <p:sp>
              <p:nvSpPr>
                <p:cNvPr id="322" name="Rectangle 321"/>
                <p:cNvSpPr/>
                <p:nvPr/>
              </p:nvSpPr>
              <p:spPr bwMode="auto">
                <a:xfrm>
                  <a:off x="4181329" y="2722830"/>
                  <a:ext cx="87723" cy="87708"/>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3" name="Rectangle 322"/>
                <p:cNvSpPr/>
                <p:nvPr/>
              </p:nvSpPr>
              <p:spPr bwMode="auto">
                <a:xfrm>
                  <a:off x="4338168" y="2616518"/>
                  <a:ext cx="87725" cy="90365"/>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4" name="Rectangle 323"/>
                <p:cNvSpPr/>
                <p:nvPr/>
              </p:nvSpPr>
              <p:spPr bwMode="auto">
                <a:xfrm>
                  <a:off x="4550832" y="2874326"/>
                  <a:ext cx="87725"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5" name="Rectangle 324"/>
                <p:cNvSpPr/>
                <p:nvPr/>
              </p:nvSpPr>
              <p:spPr bwMode="auto">
                <a:xfrm>
                  <a:off x="4338168" y="2760039"/>
                  <a:ext cx="87725" cy="87708"/>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6" name="Rectangle 325"/>
                <p:cNvSpPr/>
                <p:nvPr/>
              </p:nvSpPr>
              <p:spPr bwMode="auto">
                <a:xfrm>
                  <a:off x="4707673" y="3076319"/>
                  <a:ext cx="87723"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7" name="Rectangle 326"/>
                <p:cNvSpPr/>
                <p:nvPr/>
              </p:nvSpPr>
              <p:spPr bwMode="auto">
                <a:xfrm>
                  <a:off x="4447159" y="3132132"/>
                  <a:ext cx="90382" cy="87708"/>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8" name="Rectangle 327"/>
                <p:cNvSpPr/>
                <p:nvPr/>
              </p:nvSpPr>
              <p:spPr bwMode="auto">
                <a:xfrm>
                  <a:off x="4657164" y="2465024"/>
                  <a:ext cx="87725"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29" name="Rectangle 328"/>
                <p:cNvSpPr/>
                <p:nvPr/>
              </p:nvSpPr>
              <p:spPr bwMode="auto">
                <a:xfrm>
                  <a:off x="4495009" y="2568677"/>
                  <a:ext cx="90382" cy="90365"/>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30" name="Rectangle 329"/>
                <p:cNvSpPr/>
                <p:nvPr/>
              </p:nvSpPr>
              <p:spPr bwMode="auto">
                <a:xfrm>
                  <a:off x="4231836" y="3081634"/>
                  <a:ext cx="87725"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31" name="Rectangle 330"/>
                <p:cNvSpPr/>
                <p:nvPr/>
              </p:nvSpPr>
              <p:spPr bwMode="auto">
                <a:xfrm>
                  <a:off x="4814005" y="3132132"/>
                  <a:ext cx="90382" cy="87708"/>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32" name="Rectangle 331"/>
                <p:cNvSpPr/>
                <p:nvPr/>
              </p:nvSpPr>
              <p:spPr bwMode="auto">
                <a:xfrm>
                  <a:off x="4237152" y="2475655"/>
                  <a:ext cx="90382"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sp>
              <p:nvSpPr>
                <p:cNvPr id="333" name="Rectangle 332"/>
                <p:cNvSpPr/>
                <p:nvPr/>
              </p:nvSpPr>
              <p:spPr bwMode="auto">
                <a:xfrm>
                  <a:off x="4872488" y="2725489"/>
                  <a:ext cx="87723" cy="87707"/>
                </a:xfrm>
                <a:prstGeom prst="rect">
                  <a:avLst/>
                </a:prstGeom>
                <a:solidFill>
                  <a:schemeClr val="accent1">
                    <a:alpha val="69000"/>
                  </a:schemeClr>
                </a:solidFill>
                <a:ln w="317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sz="5400">
                    <a:latin typeface="+mj-lt"/>
                  </a:endParaRPr>
                </a:p>
              </p:txBody>
            </p:sp>
          </p:grpSp>
          <p:sp>
            <p:nvSpPr>
              <p:cNvPr id="321" name="Rectangle 1274"/>
              <p:cNvSpPr>
                <a:spLocks noChangeArrowheads="1"/>
              </p:cNvSpPr>
              <p:nvPr/>
            </p:nvSpPr>
            <p:spPr bwMode="auto">
              <a:xfrm>
                <a:off x="1814514" y="1495426"/>
                <a:ext cx="933449" cy="909638"/>
              </a:xfrm>
              <a:prstGeom prst="rect">
                <a:avLst/>
              </a:prstGeom>
              <a:noFill/>
              <a:ln w="9525" algn="ctr">
                <a:solidFill>
                  <a:schemeClr val="tx1"/>
                </a:solidFill>
                <a:round/>
                <a:headEnd/>
                <a:tailEnd/>
              </a:ln>
            </p:spPr>
            <p:txBody>
              <a:bodyPr/>
              <a:lstStyle/>
              <a:p>
                <a:endParaRPr lang="en-US" sz="5400">
                  <a:latin typeface="+mj-lt"/>
                </a:endParaRPr>
              </a:p>
            </p:txBody>
          </p:sp>
        </p:grpSp>
        <p:sp>
          <p:nvSpPr>
            <p:cNvPr id="317" name="TextBox 1280"/>
            <p:cNvSpPr txBox="1">
              <a:spLocks noChangeArrowheads="1"/>
            </p:cNvSpPr>
            <p:nvPr/>
          </p:nvSpPr>
          <p:spPr bwMode="auto">
            <a:xfrm>
              <a:off x="3130550" y="2369572"/>
              <a:ext cx="463145" cy="143613"/>
            </a:xfrm>
            <a:prstGeom prst="rect">
              <a:avLst/>
            </a:prstGeom>
            <a:noFill/>
            <a:ln w="635">
              <a:noFill/>
              <a:miter lim="800000"/>
              <a:headEnd/>
              <a:tailEnd/>
            </a:ln>
          </p:spPr>
          <p:txBody>
            <a:bodyPr lIns="0" tIns="0" rIns="0">
              <a:spAutoFit/>
            </a:bodyPr>
            <a:lstStyle/>
            <a:p>
              <a:r>
                <a:rPr lang="en-US" sz="2400" b="1">
                  <a:latin typeface="+mj-lt"/>
                  <a:cs typeface="Times New Roman" pitchFamily="18" charset="0"/>
                </a:rPr>
                <a:t>B</a:t>
              </a:r>
            </a:p>
          </p:txBody>
        </p:sp>
        <p:sp>
          <p:nvSpPr>
            <p:cNvPr id="318" name="Right Arrow 1281"/>
            <p:cNvSpPr>
              <a:spLocks noChangeArrowheads="1"/>
            </p:cNvSpPr>
            <p:nvPr/>
          </p:nvSpPr>
          <p:spPr bwMode="auto">
            <a:xfrm>
              <a:off x="2575258" y="2640594"/>
              <a:ext cx="149133" cy="93814"/>
            </a:xfrm>
            <a:prstGeom prst="rightArrow">
              <a:avLst>
                <a:gd name="adj1" fmla="val 50000"/>
                <a:gd name="adj2" fmla="val 49997"/>
              </a:avLst>
            </a:prstGeom>
            <a:solidFill>
              <a:schemeClr val="accent1"/>
            </a:solidFill>
            <a:ln w="9525" algn="ctr">
              <a:solidFill>
                <a:schemeClr val="tx1"/>
              </a:solidFill>
              <a:round/>
              <a:headEnd/>
              <a:tailEnd/>
            </a:ln>
          </p:spPr>
          <p:txBody>
            <a:bodyPr/>
            <a:lstStyle/>
            <a:p>
              <a:endParaRPr lang="en-US" sz="5400">
                <a:latin typeface="+mj-lt"/>
              </a:endParaRPr>
            </a:p>
          </p:txBody>
        </p:sp>
        <p:cxnSp>
          <p:nvCxnSpPr>
            <p:cNvPr id="319" name="Straight Connector 318"/>
            <p:cNvCxnSpPr/>
            <p:nvPr/>
          </p:nvCxnSpPr>
          <p:spPr bwMode="auto">
            <a:xfrm rot="10800000">
              <a:off x="1967528" y="3054079"/>
              <a:ext cx="3023572" cy="1587"/>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11843</TotalTime>
  <Words>1344</Words>
  <Application>Microsoft Office PowerPoint</Application>
  <PresentationFormat>On-screen Show (4:3)</PresentationFormat>
  <Paragraphs>236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Figure 1. Two plates from 19th-century texts on Diatoms. Plate 6 of [15] and plate 5 of [20]. middle) A zoom-in of the same species, Biddulphia alternans appearing in both texts.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CPE-KU</cp:lastModifiedBy>
  <cp:revision>223</cp:revision>
  <cp:lastPrinted>1601-01-01T00:00:00Z</cp:lastPrinted>
  <dcterms:created xsi:type="dcterms:W3CDTF">1601-01-01T00:00:00Z</dcterms:created>
  <dcterms:modified xsi:type="dcterms:W3CDTF">2011-03-01T08:27:13Z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