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283" r:id="rId3"/>
    <p:sldId id="316" r:id="rId4"/>
    <p:sldId id="315" r:id="rId5"/>
    <p:sldId id="314" r:id="rId6"/>
    <p:sldId id="298" r:id="rId7"/>
    <p:sldId id="258" r:id="rId8"/>
    <p:sldId id="259" r:id="rId9"/>
    <p:sldId id="284" r:id="rId10"/>
    <p:sldId id="260" r:id="rId11"/>
    <p:sldId id="296" r:id="rId12"/>
    <p:sldId id="262" r:id="rId13"/>
    <p:sldId id="299" r:id="rId14"/>
    <p:sldId id="309" r:id="rId15"/>
    <p:sldId id="302" r:id="rId16"/>
    <p:sldId id="308" r:id="rId17"/>
    <p:sldId id="307" r:id="rId18"/>
    <p:sldId id="311" r:id="rId19"/>
    <p:sldId id="310" r:id="rId20"/>
    <p:sldId id="300" r:id="rId21"/>
    <p:sldId id="263" r:id="rId22"/>
    <p:sldId id="265" r:id="rId23"/>
    <p:sldId id="318" r:id="rId24"/>
    <p:sldId id="266" r:id="rId25"/>
    <p:sldId id="268" r:id="rId26"/>
    <p:sldId id="301" r:id="rId27"/>
    <p:sldId id="304" r:id="rId28"/>
    <p:sldId id="305" r:id="rId29"/>
    <p:sldId id="306" r:id="rId30"/>
    <p:sldId id="31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b16bed413773d50/Public/ACM%20GIS%202017/Documents/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b16bed413773d50/Public/ACM%20GIS%202017/Documents/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b16bed413773d50/Public/ACM%20GIS%202017/Documents/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b16bed413773d50/Public/ACM%20GIS%202017/Documents/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b16bed413773d50/Public/ACM%20GIS%202017/Documents/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[Results.xlsx]Sheet1!$B$56</c:f>
              <c:strCache>
                <c:ptCount val="1"/>
                <c:pt idx="0">
                  <c:v>Time (sec)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6B-4FBB-8162-CCAAD5BF1DF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46B-4FBB-8162-CCAAD5BF1DF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46B-4FBB-8162-CCAAD5BF1DF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46B-4FBB-8162-CCAAD5BF1DF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46B-4FBB-8162-CCAAD5BF1DF0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46B-4FBB-8162-CCAAD5BF1DF0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46B-4FBB-8162-CCAAD5BF1DF0}"/>
              </c:ext>
            </c:extLst>
          </c:dPt>
          <c:dLbls>
            <c:dLbl>
              <c:idx val="0"/>
              <c:layout>
                <c:manualLayout>
                  <c:x val="-1.6666666666666614E-2"/>
                  <c:y val="9.25925925925917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6B-4FBB-8162-CCAAD5BF1DF0}"/>
                </c:ext>
              </c:extLst>
            </c:dLbl>
            <c:dLbl>
              <c:idx val="1"/>
              <c:layout>
                <c:manualLayout>
                  <c:x val="8.6042214909234516E-3"/>
                  <c:y val="-9.116532902177151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6B-4FBB-8162-CCAAD5BF1DF0}"/>
                </c:ext>
              </c:extLst>
            </c:dLbl>
            <c:dLbl>
              <c:idx val="2"/>
              <c:layout>
                <c:manualLayout>
                  <c:x val="9.6109198499458939E-3"/>
                  <c:y val="5.40137321239333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7774071899795"/>
                      <c:h val="0.210231569789170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46B-4FBB-8162-CCAAD5BF1DF0}"/>
                </c:ext>
              </c:extLst>
            </c:dLbl>
            <c:dLbl>
              <c:idx val="3"/>
              <c:layout>
                <c:manualLayout>
                  <c:x val="2.7070542211427455E-2"/>
                  <c:y val="2.38343640616248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70440365896189"/>
                      <c:h val="0.18957230176059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46B-4FBB-8162-CCAAD5BF1DF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46B-4FBB-8162-CCAAD5BF1DF0}"/>
                </c:ext>
              </c:extLst>
            </c:dLbl>
            <c:dLbl>
              <c:idx val="5"/>
              <c:layout>
                <c:manualLayout>
                  <c:x val="0.28333333333333321"/>
                  <c:y val="-9.2592592592592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6B-4FBB-8162-CCAAD5BF1DF0}"/>
                </c:ext>
              </c:extLst>
            </c:dLbl>
            <c:dLbl>
              <c:idx val="6"/>
              <c:layout>
                <c:manualLayout>
                  <c:x val="-1.9444225721784829E-2"/>
                  <c:y val="2.314796587926509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Element Sorting
</a:t>
                    </a:r>
                    <a:fld id="{496D0BFB-88B5-4970-863C-F6CFD37AF165}" type="PERCENTAGE">
                      <a:rPr lang="en-U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58333333333334"/>
                      <c:h val="0.174143700787401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46B-4FBB-8162-CCAAD5BF1D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[Results.xlsx]Sheet1!$A$57:$A$62</c:f>
              <c:strCache>
                <c:ptCount val="6"/>
                <c:pt idx="0">
                  <c:v>Data Extraction</c:v>
                </c:pt>
                <c:pt idx="1">
                  <c:v>Connectivity analysis</c:v>
                </c:pt>
                <c:pt idx="2">
                  <c:v>Edge creation</c:v>
                </c:pt>
                <c:pt idx="3">
                  <c:v>Junction Creation</c:v>
                </c:pt>
                <c:pt idx="4">
                  <c:v>Edge Sort</c:v>
                </c:pt>
                <c:pt idx="5">
                  <c:v>Junction Sort</c:v>
                </c:pt>
              </c:strCache>
            </c:strRef>
          </c:cat>
          <c:val>
            <c:numRef>
              <c:f>[Results.xlsx]Sheet1!$B$57:$B$62</c:f>
              <c:numCache>
                <c:formatCode>General</c:formatCode>
                <c:ptCount val="6"/>
                <c:pt idx="0">
                  <c:v>279.26400000000001</c:v>
                </c:pt>
                <c:pt idx="1">
                  <c:v>364.19299999999998</c:v>
                </c:pt>
                <c:pt idx="2">
                  <c:v>306.62</c:v>
                </c:pt>
                <c:pt idx="3">
                  <c:v>959.54300000000001</c:v>
                </c:pt>
                <c:pt idx="4">
                  <c:v>15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6B-4FBB-8162-CCAAD5BF1DF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ofPieChart>
        <c:ofPieType val="pie"/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8832471543846"/>
          <c:y val="6.8866287547389923E-2"/>
          <c:w val="0.84545611567858581"/>
          <c:h val="0.67565470982793818"/>
        </c:manualLayout>
      </c:layout>
      <c:lineChart>
        <c:grouping val="standard"/>
        <c:varyColors val="0"/>
        <c:ser>
          <c:idx val="0"/>
          <c:order val="0"/>
          <c:tx>
            <c:strRef>
              <c:f>[Results.xlsx]Sheet1!$A$31</c:f>
              <c:strCache>
                <c:ptCount val="1"/>
                <c:pt idx="0">
                  <c:v>64 MB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dk1">
                  <a:tint val="88500"/>
                </a:schemeClr>
              </a:solidFill>
              <a:ln w="57150">
                <a:solidFill>
                  <a:schemeClr val="accent2"/>
                </a:solidFill>
                <a:round/>
              </a:ln>
              <a:effectLst/>
            </c:spPr>
          </c:marker>
          <c:cat>
            <c:multiLvlStrRef>
              <c:f>[Results.xlsx]Sheet1!$B$29:$F$30</c:f>
              <c:multiLvlStrCache>
                <c:ptCount val="5"/>
                <c:lvl>
                  <c:pt idx="0">
                    <c:v>512 rec</c:v>
                  </c:pt>
                  <c:pt idx="1">
                    <c:v>1024  rec</c:v>
                  </c:pt>
                  <c:pt idx="2">
                    <c:v>2048  rec</c:v>
                  </c:pt>
                  <c:pt idx="3">
                    <c:v>4096  rec</c:v>
                  </c:pt>
                  <c:pt idx="4">
                    <c:v>8192  rec</c:v>
                  </c:pt>
                </c:lvl>
                <c:lvl>
                  <c:pt idx="0">
                    <c:v>8 KB</c:v>
                  </c:pt>
                  <c:pt idx="1">
                    <c:v>16 KB</c:v>
                  </c:pt>
                  <c:pt idx="2">
                    <c:v>32 KB</c:v>
                  </c:pt>
                  <c:pt idx="3">
                    <c:v>64 KB</c:v>
                  </c:pt>
                  <c:pt idx="4">
                    <c:v>128 KB</c:v>
                  </c:pt>
                </c:lvl>
              </c:multiLvlStrCache>
            </c:multiLvlStrRef>
          </c:cat>
          <c:val>
            <c:numRef>
              <c:f>[Results.xlsx]Sheet1!$B$31:$F$31</c:f>
              <c:numCache>
                <c:formatCode>General</c:formatCode>
                <c:ptCount val="5"/>
                <c:pt idx="0">
                  <c:v>64.38</c:v>
                </c:pt>
                <c:pt idx="1">
                  <c:v>61.45</c:v>
                </c:pt>
                <c:pt idx="2">
                  <c:v>57.6</c:v>
                </c:pt>
                <c:pt idx="3">
                  <c:v>58.81</c:v>
                </c:pt>
                <c:pt idx="4">
                  <c:v>61.21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89-4A2B-B675-5830D76FC312}"/>
            </c:ext>
          </c:extLst>
        </c:ser>
        <c:ser>
          <c:idx val="1"/>
          <c:order val="1"/>
          <c:tx>
            <c:strRef>
              <c:f>[Results.xlsx]Sheet1!$A$32</c:f>
              <c:strCache>
                <c:ptCount val="1"/>
                <c:pt idx="0">
                  <c:v>128 MB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  <a:round/>
              </a:ln>
              <a:effectLst/>
            </c:spPr>
          </c:marker>
          <c:cat>
            <c:multiLvlStrRef>
              <c:f>[Results.xlsx]Sheet1!$B$29:$F$30</c:f>
              <c:multiLvlStrCache>
                <c:ptCount val="5"/>
                <c:lvl>
                  <c:pt idx="0">
                    <c:v>512 rec</c:v>
                  </c:pt>
                  <c:pt idx="1">
                    <c:v>1024  rec</c:v>
                  </c:pt>
                  <c:pt idx="2">
                    <c:v>2048  rec</c:v>
                  </c:pt>
                  <c:pt idx="3">
                    <c:v>4096  rec</c:v>
                  </c:pt>
                  <c:pt idx="4">
                    <c:v>8192  rec</c:v>
                  </c:pt>
                </c:lvl>
                <c:lvl>
                  <c:pt idx="0">
                    <c:v>8 KB</c:v>
                  </c:pt>
                  <c:pt idx="1">
                    <c:v>16 KB</c:v>
                  </c:pt>
                  <c:pt idx="2">
                    <c:v>32 KB</c:v>
                  </c:pt>
                  <c:pt idx="3">
                    <c:v>64 KB</c:v>
                  </c:pt>
                  <c:pt idx="4">
                    <c:v>128 KB</c:v>
                  </c:pt>
                </c:lvl>
              </c:multiLvlStrCache>
            </c:multiLvlStrRef>
          </c:cat>
          <c:val>
            <c:numRef>
              <c:f>[Results.xlsx]Sheet1!$B$32:$F$32</c:f>
              <c:numCache>
                <c:formatCode>General</c:formatCode>
                <c:ptCount val="5"/>
                <c:pt idx="0">
                  <c:v>64.38</c:v>
                </c:pt>
                <c:pt idx="1">
                  <c:v>61.45</c:v>
                </c:pt>
                <c:pt idx="2">
                  <c:v>59.09</c:v>
                </c:pt>
                <c:pt idx="3">
                  <c:v>57.83</c:v>
                </c:pt>
                <c:pt idx="4">
                  <c:v>63.33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89-4A2B-B675-5830D76FC312}"/>
            </c:ext>
          </c:extLst>
        </c:ser>
        <c:ser>
          <c:idx val="2"/>
          <c:order val="2"/>
          <c:tx>
            <c:strRef>
              <c:f>[Results.xlsx]Sheet1!$A$33</c:f>
              <c:strCache>
                <c:ptCount val="1"/>
                <c:pt idx="0">
                  <c:v>256 MB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dk1">
                  <a:tint val="75000"/>
                </a:schemeClr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cat>
            <c:multiLvlStrRef>
              <c:f>[Results.xlsx]Sheet1!$B$29:$F$30</c:f>
              <c:multiLvlStrCache>
                <c:ptCount val="5"/>
                <c:lvl>
                  <c:pt idx="0">
                    <c:v>512 rec</c:v>
                  </c:pt>
                  <c:pt idx="1">
                    <c:v>1024  rec</c:v>
                  </c:pt>
                  <c:pt idx="2">
                    <c:v>2048  rec</c:v>
                  </c:pt>
                  <c:pt idx="3">
                    <c:v>4096  rec</c:v>
                  </c:pt>
                  <c:pt idx="4">
                    <c:v>8192  rec</c:v>
                  </c:pt>
                </c:lvl>
                <c:lvl>
                  <c:pt idx="0">
                    <c:v>8 KB</c:v>
                  </c:pt>
                  <c:pt idx="1">
                    <c:v>16 KB</c:v>
                  </c:pt>
                  <c:pt idx="2">
                    <c:v>32 KB</c:v>
                  </c:pt>
                  <c:pt idx="3">
                    <c:v>64 KB</c:v>
                  </c:pt>
                  <c:pt idx="4">
                    <c:v>128 KB</c:v>
                  </c:pt>
                </c:lvl>
              </c:multiLvlStrCache>
            </c:multiLvlStrRef>
          </c:cat>
          <c:val>
            <c:numRef>
              <c:f>[Results.xlsx]Sheet1!$B$33:$F$33</c:f>
              <c:numCache>
                <c:formatCode>General</c:formatCode>
                <c:ptCount val="5"/>
                <c:pt idx="0">
                  <c:v>61.22</c:v>
                </c:pt>
                <c:pt idx="1">
                  <c:v>60.89</c:v>
                </c:pt>
                <c:pt idx="2">
                  <c:v>58.91</c:v>
                </c:pt>
                <c:pt idx="3">
                  <c:v>57.27</c:v>
                </c:pt>
                <c:pt idx="4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89-4A2B-B675-5830D76FC312}"/>
            </c:ext>
          </c:extLst>
        </c:ser>
        <c:ser>
          <c:idx val="3"/>
          <c:order val="3"/>
          <c:tx>
            <c:strRef>
              <c:f>[Results.xlsx]Sheet1!$A$34</c:f>
              <c:strCache>
                <c:ptCount val="1"/>
                <c:pt idx="0">
                  <c:v>512 MB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x"/>
            <c:size val="6"/>
            <c:spPr>
              <a:noFill/>
              <a:ln w="57150">
                <a:solidFill>
                  <a:schemeClr val="accent6"/>
                </a:solidFill>
                <a:round/>
              </a:ln>
              <a:effectLst/>
            </c:spPr>
          </c:marker>
          <c:cat>
            <c:multiLvlStrRef>
              <c:f>[Results.xlsx]Sheet1!$B$29:$F$30</c:f>
              <c:multiLvlStrCache>
                <c:ptCount val="5"/>
                <c:lvl>
                  <c:pt idx="0">
                    <c:v>512 rec</c:v>
                  </c:pt>
                  <c:pt idx="1">
                    <c:v>1024  rec</c:v>
                  </c:pt>
                  <c:pt idx="2">
                    <c:v>2048  rec</c:v>
                  </c:pt>
                  <c:pt idx="3">
                    <c:v>4096  rec</c:v>
                  </c:pt>
                  <c:pt idx="4">
                    <c:v>8192  rec</c:v>
                  </c:pt>
                </c:lvl>
                <c:lvl>
                  <c:pt idx="0">
                    <c:v>8 KB</c:v>
                  </c:pt>
                  <c:pt idx="1">
                    <c:v>16 KB</c:v>
                  </c:pt>
                  <c:pt idx="2">
                    <c:v>32 KB</c:v>
                  </c:pt>
                  <c:pt idx="3">
                    <c:v>64 KB</c:v>
                  </c:pt>
                  <c:pt idx="4">
                    <c:v>128 KB</c:v>
                  </c:pt>
                </c:lvl>
              </c:multiLvlStrCache>
            </c:multiLvlStrRef>
          </c:cat>
          <c:val>
            <c:numRef>
              <c:f>[Results.xlsx]Sheet1!$B$34:$F$34</c:f>
              <c:numCache>
                <c:formatCode>General</c:formatCode>
                <c:ptCount val="5"/>
                <c:pt idx="0">
                  <c:v>62.32</c:v>
                </c:pt>
                <c:pt idx="1">
                  <c:v>60.51</c:v>
                </c:pt>
                <c:pt idx="2">
                  <c:v>59.99</c:v>
                </c:pt>
                <c:pt idx="3">
                  <c:v>57.39</c:v>
                </c:pt>
                <c:pt idx="4">
                  <c:v>65.67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89-4A2B-B675-5830D76FC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966632"/>
        <c:axId val="435968272"/>
      </c:lineChart>
      <c:catAx>
        <c:axId val="435966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968272"/>
        <c:crosses val="autoZero"/>
        <c:auto val="1"/>
        <c:lblAlgn val="ctr"/>
        <c:lblOffset val="100"/>
        <c:noMultiLvlLbl val="0"/>
      </c:catAx>
      <c:valAx>
        <c:axId val="43596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96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625626026896991"/>
          <c:y val="4.1617388476042211E-2"/>
          <c:w val="0.19446902836252983"/>
          <c:h val="0.2946824346696534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ofPieChart>
        <c:ofPieType val="pie"/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5110779263601"/>
          <c:y val="6.0026142977187148E-2"/>
          <c:w val="0.84009328780092496"/>
          <c:h val="0.84116958700320565"/>
        </c:manualLayout>
      </c:layout>
      <c:lineChart>
        <c:grouping val="standard"/>
        <c:varyColors val="0"/>
        <c:ser>
          <c:idx val="0"/>
          <c:order val="0"/>
          <c:tx>
            <c:strRef>
              <c:f>[Results.xlsx]Sheet1!$B$29:$B$30</c:f>
              <c:strCache>
                <c:ptCount val="2"/>
                <c:pt idx="0">
                  <c:v>8 KB</c:v>
                </c:pt>
                <c:pt idx="1">
                  <c:v>512 rec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dk1">
                  <a:tint val="88500"/>
                </a:schemeClr>
              </a:solidFill>
              <a:ln w="57150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[Results.xlsx]Sheet1!$A$31:$A$34</c:f>
              <c:strCache>
                <c:ptCount val="4"/>
                <c:pt idx="0">
                  <c:v>64 MB</c:v>
                </c:pt>
                <c:pt idx="1">
                  <c:v>128 MB</c:v>
                </c:pt>
                <c:pt idx="2">
                  <c:v>256 MB</c:v>
                </c:pt>
                <c:pt idx="3">
                  <c:v>512 MB</c:v>
                </c:pt>
              </c:strCache>
            </c:strRef>
          </c:cat>
          <c:val>
            <c:numRef>
              <c:f>[Results.xlsx]Sheet1!$B$31:$B$34</c:f>
              <c:numCache>
                <c:formatCode>General</c:formatCode>
                <c:ptCount val="4"/>
                <c:pt idx="0">
                  <c:v>64.38</c:v>
                </c:pt>
                <c:pt idx="1">
                  <c:v>64.38</c:v>
                </c:pt>
                <c:pt idx="2">
                  <c:v>61.22</c:v>
                </c:pt>
                <c:pt idx="3">
                  <c:v>62.32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2D-46DD-86C4-CE8A760FC3DE}"/>
            </c:ext>
          </c:extLst>
        </c:ser>
        <c:ser>
          <c:idx val="1"/>
          <c:order val="1"/>
          <c:tx>
            <c:strRef>
              <c:f>[Results.xlsx]Sheet1!$C$29:$C$30</c:f>
              <c:strCache>
                <c:ptCount val="2"/>
                <c:pt idx="0">
                  <c:v>16 KB</c:v>
                </c:pt>
                <c:pt idx="1">
                  <c:v>1024  rec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[Results.xlsx]Sheet1!$A$31:$A$34</c:f>
              <c:strCache>
                <c:ptCount val="4"/>
                <c:pt idx="0">
                  <c:v>64 MB</c:v>
                </c:pt>
                <c:pt idx="1">
                  <c:v>128 MB</c:v>
                </c:pt>
                <c:pt idx="2">
                  <c:v>256 MB</c:v>
                </c:pt>
                <c:pt idx="3">
                  <c:v>512 MB</c:v>
                </c:pt>
              </c:strCache>
            </c:strRef>
          </c:cat>
          <c:val>
            <c:numRef>
              <c:f>[Results.xlsx]Sheet1!$C$31:$C$34</c:f>
              <c:numCache>
                <c:formatCode>General</c:formatCode>
                <c:ptCount val="4"/>
                <c:pt idx="0">
                  <c:v>61.45</c:v>
                </c:pt>
                <c:pt idx="1">
                  <c:v>61.45</c:v>
                </c:pt>
                <c:pt idx="2">
                  <c:v>60.89</c:v>
                </c:pt>
                <c:pt idx="3">
                  <c:v>60.51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2D-46DD-86C4-CE8A760FC3DE}"/>
            </c:ext>
          </c:extLst>
        </c:ser>
        <c:ser>
          <c:idx val="2"/>
          <c:order val="2"/>
          <c:tx>
            <c:strRef>
              <c:f>[Results.xlsx]Sheet1!$D$29:$D$30</c:f>
              <c:strCache>
                <c:ptCount val="2"/>
                <c:pt idx="0">
                  <c:v>32 KB</c:v>
                </c:pt>
                <c:pt idx="1">
                  <c:v>2048  rec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dk1">
                  <a:tint val="75000"/>
                </a:schemeClr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[Results.xlsx]Sheet1!$A$31:$A$34</c:f>
              <c:strCache>
                <c:ptCount val="4"/>
                <c:pt idx="0">
                  <c:v>64 MB</c:v>
                </c:pt>
                <c:pt idx="1">
                  <c:v>128 MB</c:v>
                </c:pt>
                <c:pt idx="2">
                  <c:v>256 MB</c:v>
                </c:pt>
                <c:pt idx="3">
                  <c:v>512 MB</c:v>
                </c:pt>
              </c:strCache>
            </c:strRef>
          </c:cat>
          <c:val>
            <c:numRef>
              <c:f>[Results.xlsx]Sheet1!$D$31:$D$34</c:f>
              <c:numCache>
                <c:formatCode>General</c:formatCode>
                <c:ptCount val="4"/>
                <c:pt idx="0">
                  <c:v>57.6</c:v>
                </c:pt>
                <c:pt idx="1">
                  <c:v>59.09</c:v>
                </c:pt>
                <c:pt idx="2">
                  <c:v>58.91</c:v>
                </c:pt>
                <c:pt idx="3">
                  <c:v>59.99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2D-46DD-86C4-CE8A760FC3DE}"/>
            </c:ext>
          </c:extLst>
        </c:ser>
        <c:ser>
          <c:idx val="3"/>
          <c:order val="3"/>
          <c:tx>
            <c:strRef>
              <c:f>[Results.xlsx]Sheet1!$E$29:$E$30</c:f>
              <c:strCache>
                <c:ptCount val="2"/>
                <c:pt idx="0">
                  <c:v>64 KB</c:v>
                </c:pt>
                <c:pt idx="1">
                  <c:v>4096  rec</c:v>
                </c:pt>
              </c:strCache>
            </c:strRef>
          </c:tx>
          <c:spPr>
            <a:ln w="57150" cap="rnd">
              <a:solidFill>
                <a:srgbClr val="7030A0"/>
              </a:solidFill>
              <a:round/>
            </a:ln>
            <a:effectLst/>
          </c:spPr>
          <c:marker>
            <c:symbol val="x"/>
            <c:size val="6"/>
            <c:spPr>
              <a:noFill/>
              <a:ln w="57150">
                <a:solidFill>
                  <a:srgbClr val="7030A0"/>
                </a:solidFill>
                <a:round/>
              </a:ln>
              <a:effectLst/>
            </c:spPr>
          </c:marker>
          <c:cat>
            <c:strRef>
              <c:f>[Results.xlsx]Sheet1!$A$31:$A$34</c:f>
              <c:strCache>
                <c:ptCount val="4"/>
                <c:pt idx="0">
                  <c:v>64 MB</c:v>
                </c:pt>
                <c:pt idx="1">
                  <c:v>128 MB</c:v>
                </c:pt>
                <c:pt idx="2">
                  <c:v>256 MB</c:v>
                </c:pt>
                <c:pt idx="3">
                  <c:v>512 MB</c:v>
                </c:pt>
              </c:strCache>
            </c:strRef>
          </c:cat>
          <c:val>
            <c:numRef>
              <c:f>[Results.xlsx]Sheet1!$E$31:$E$34</c:f>
              <c:numCache>
                <c:formatCode>General</c:formatCode>
                <c:ptCount val="4"/>
                <c:pt idx="0">
                  <c:v>58.81</c:v>
                </c:pt>
                <c:pt idx="1">
                  <c:v>57.83</c:v>
                </c:pt>
                <c:pt idx="2">
                  <c:v>57.27</c:v>
                </c:pt>
                <c:pt idx="3">
                  <c:v>57.39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2D-46DD-86C4-CE8A760FC3DE}"/>
            </c:ext>
          </c:extLst>
        </c:ser>
        <c:ser>
          <c:idx val="4"/>
          <c:order val="4"/>
          <c:tx>
            <c:strRef>
              <c:f>[Results.xlsx]Sheet1!$F$29:$F$30</c:f>
              <c:strCache>
                <c:ptCount val="2"/>
                <c:pt idx="0">
                  <c:v>128 KB</c:v>
                </c:pt>
                <c:pt idx="1">
                  <c:v>8192  rec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6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[Results.xlsx]Sheet1!$A$31:$A$34</c:f>
              <c:strCache>
                <c:ptCount val="4"/>
                <c:pt idx="0">
                  <c:v>64 MB</c:v>
                </c:pt>
                <c:pt idx="1">
                  <c:v>128 MB</c:v>
                </c:pt>
                <c:pt idx="2">
                  <c:v>256 MB</c:v>
                </c:pt>
                <c:pt idx="3">
                  <c:v>512 MB</c:v>
                </c:pt>
              </c:strCache>
            </c:strRef>
          </c:cat>
          <c:val>
            <c:numRef>
              <c:f>[Results.xlsx]Sheet1!$F$31:$F$34</c:f>
              <c:numCache>
                <c:formatCode>General</c:formatCode>
                <c:ptCount val="4"/>
                <c:pt idx="0">
                  <c:v>61.21</c:v>
                </c:pt>
                <c:pt idx="1">
                  <c:v>63.33</c:v>
                </c:pt>
                <c:pt idx="2">
                  <c:v>65</c:v>
                </c:pt>
                <c:pt idx="3">
                  <c:v>65.67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2D-46DD-86C4-CE8A760FC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836344"/>
        <c:axId val="533833600"/>
      </c:lineChart>
      <c:catAx>
        <c:axId val="533836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33600"/>
        <c:crosses val="autoZero"/>
        <c:auto val="1"/>
        <c:lblAlgn val="ctr"/>
        <c:lblOffset val="100"/>
        <c:noMultiLvlLbl val="0"/>
      </c:catAx>
      <c:valAx>
        <c:axId val="53383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3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58583136864317"/>
          <c:y val="0.66600790513833996"/>
          <c:w val="0.21641212542087443"/>
          <c:h val="0.227025925119043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0.13705</cdr:y>
    </cdr:from>
    <cdr:to>
      <cdr:x>0.05195</cdr:x>
      <cdr:y>0.74816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E8EBF7-E2DA-4648-AF44-BEF4819F56EC}"/>
            </a:ext>
          </a:extLst>
        </cdr:cNvPr>
        <cdr:cNvSpPr txBox="1"/>
      </cdr:nvSpPr>
      <cdr:spPr>
        <a:xfrm xmlns:a="http://schemas.openxmlformats.org/drawingml/2006/main">
          <a:off x="42548" y="538501"/>
          <a:ext cx="318628" cy="2401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b"/>
        <a:lstStyle xmlns:a="http://schemas.openxmlformats.org/drawingml/2006/main"/>
        <a:p xmlns:a="http://schemas.openxmlformats.org/drawingml/2006/main">
          <a:pPr algn="ctr"/>
          <a:r>
            <a:rPr lang="en-US" sz="1600" dirty="0"/>
            <a:t>Trace time (sec.)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0.00521</cdr:x>
      <cdr:y>0.30382</cdr:y>
    </cdr:from>
    <cdr:to>
      <cdr:x>0.07396</cdr:x>
      <cdr:y>0.72396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C17170E-685B-4EDF-9DE9-52646DCF5FFD}"/>
            </a:ext>
          </a:extLst>
        </cdr:cNvPr>
        <cdr:cNvSpPr txBox="1"/>
      </cdr:nvSpPr>
      <cdr:spPr>
        <a:xfrm xmlns:a="http://schemas.openxmlformats.org/drawingml/2006/main">
          <a:off x="23813" y="833438"/>
          <a:ext cx="314325" cy="1152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b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effectLst/>
              <a:latin typeface="+mn-lt"/>
              <a:ea typeface="+mn-ea"/>
              <a:cs typeface="+mn-cs"/>
            </a:rPr>
            <a:t>Trace time (sec.)</a:t>
          </a:r>
          <a:endParaRPr lang="en-US" sz="1800" dirty="0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E7A3-AD12-4020-8F3F-1548C426BD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C019D-D402-4315-82FF-F8673C0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1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B7A80B-C591-4C53-A498-A182B9457B22}" type="slidenum">
              <a:rPr lang="en-US" altLang="en-US" smtClean="0">
                <a:latin typeface="Times" panose="02020603050405020304" pitchFamily="18" charset="0"/>
              </a:rPr>
              <a:pPr/>
              <a:t>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0088"/>
            <a:ext cx="6178550" cy="347662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</p:spPr>
        <p:txBody>
          <a:bodyPr lIns="91621" tIns="45810" rIns="91621" bIns="4581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98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6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A392-DDED-40C3-97EE-0C8723521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5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AD18-ACD7-42A8-9A69-40BD1A342DF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54B6-8E51-4B36-A462-605356B61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Network Model for the Utility Domain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A6330-650A-43AE-80E7-05D0D74DE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Petko Bakalov, Erik Hoel, Sangho Kim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mms.businesswire.com/media/20170210005144/en/569149/5/esri_logo17.jpg">
            <a:extLst>
              <a:ext uri="{FF2B5EF4-FFF2-40B4-BE49-F238E27FC236}">
                <a16:creationId xmlns:a16="http://schemas.microsoft.com/office/drawing/2014/main" id="{5FECCA04-FE06-4D1B-85C5-DBB0B2C2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64" y="4953000"/>
            <a:ext cx="51754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0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Network index</a:t>
            </a:r>
            <a:br>
              <a:rPr lang="en-US" altLang="en-US" dirty="0"/>
            </a:br>
            <a:r>
              <a:rPr lang="en-US" altLang="en-US" sz="2800" dirty="0">
                <a:solidFill>
                  <a:srgbClr val="5B9BD5"/>
                </a:solidFill>
              </a:rPr>
              <a:t>elements</a:t>
            </a:r>
            <a:endParaRPr lang="en-US" alt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37634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The connectivity information is explicitly represented with network elements that are found in an associated </a:t>
            </a:r>
            <a:r>
              <a:rPr lang="en-US" altLang="en-US" b="1" i="1" dirty="0"/>
              <a:t>network index</a:t>
            </a:r>
            <a:r>
              <a:rPr lang="en-US" altLang="en-US" dirty="0"/>
              <a:t> (graph)	</a:t>
            </a:r>
          </a:p>
          <a:p>
            <a:pPr lvl="2"/>
            <a:endParaRPr lang="en-US" altLang="en-US" sz="1800" dirty="0"/>
          </a:p>
          <a:p>
            <a:r>
              <a:rPr lang="en-US" altLang="en-US" dirty="0"/>
              <a:t>Three types of network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   elements in the index:</a:t>
            </a:r>
            <a:endParaRPr lang="en-US" altLang="en-US" sz="2600" dirty="0"/>
          </a:p>
          <a:p>
            <a:pPr lvl="1"/>
            <a:r>
              <a:rPr lang="en-US" altLang="en-US" sz="2200" dirty="0"/>
              <a:t>Junctions</a:t>
            </a:r>
          </a:p>
          <a:p>
            <a:pPr lvl="1"/>
            <a:r>
              <a:rPr lang="en-US" altLang="en-US" sz="2200" dirty="0"/>
              <a:t>Edges</a:t>
            </a:r>
          </a:p>
          <a:p>
            <a:pPr lvl="1"/>
            <a:r>
              <a:rPr lang="en-US" altLang="en-US" sz="2200" dirty="0"/>
              <a:t>Containment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8563E4-60CF-443E-8C25-5AF59E05B9A1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88" y="5902326"/>
            <a:ext cx="266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A8F406-C7EC-44B1-85EE-BEC584B4A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54" y="887683"/>
            <a:ext cx="7751125" cy="5143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CA88E-219F-42C9-BCEF-C614FA95C51C}"/>
              </a:ext>
            </a:extLst>
          </p:cNvPr>
          <p:cNvSpPr txBox="1"/>
          <p:nvPr/>
        </p:nvSpPr>
        <p:spPr>
          <a:xfrm>
            <a:off x="5209213" y="3367888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7C927-8B0D-4D0E-9187-31CF11540428}"/>
              </a:ext>
            </a:extLst>
          </p:cNvPr>
          <p:cNvCxnSpPr/>
          <p:nvPr/>
        </p:nvCxnSpPr>
        <p:spPr>
          <a:xfrm flipV="1">
            <a:off x="5901656" y="3112316"/>
            <a:ext cx="713064" cy="3759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736CB3-6653-4501-8823-BDA244F518DF}"/>
              </a:ext>
            </a:extLst>
          </p:cNvPr>
          <p:cNvSpPr txBox="1"/>
          <p:nvPr/>
        </p:nvSpPr>
        <p:spPr>
          <a:xfrm>
            <a:off x="8386034" y="2830466"/>
            <a:ext cx="110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Junctions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F49B49-86A1-46DF-BBC0-4BF2047A685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8610600" y="3199798"/>
            <a:ext cx="326661" cy="474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BAD0B5-5F37-4405-95DA-DD4896EFE19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9488488" y="3015132"/>
            <a:ext cx="1417200" cy="171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20CA107-2293-4F85-A36D-8AE110436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57" y="4966966"/>
            <a:ext cx="1487702" cy="120999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48C4DCD-1C1F-4B85-A90C-2DA39D7AF018}"/>
              </a:ext>
            </a:extLst>
          </p:cNvPr>
          <p:cNvSpPr txBox="1"/>
          <p:nvPr/>
        </p:nvSpPr>
        <p:spPr>
          <a:xfrm>
            <a:off x="6870429" y="4597634"/>
            <a:ext cx="146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Containment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2A85ABB-6FA9-49DC-92A7-B7BE522BC13F}"/>
              </a:ext>
            </a:extLst>
          </p:cNvPr>
          <p:cNvSpPr/>
          <p:nvPr/>
        </p:nvSpPr>
        <p:spPr>
          <a:xfrm>
            <a:off x="7393250" y="4966966"/>
            <a:ext cx="1731117" cy="1243334"/>
          </a:xfrm>
          <a:prstGeom prst="wedgeRoundRectCallout">
            <a:avLst>
              <a:gd name="adj1" fmla="val 10954"/>
              <a:gd name="adj2" fmla="val -1113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4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Network index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attributes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825625"/>
            <a:ext cx="5319532" cy="4351338"/>
          </a:xfrm>
        </p:spPr>
        <p:txBody>
          <a:bodyPr/>
          <a:lstStyle/>
          <a:p>
            <a:r>
              <a:rPr lang="en-US" altLang="en-US" dirty="0"/>
              <a:t>Network attributes are properties of the network elements that control traversability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Cost</a:t>
            </a:r>
            <a:r>
              <a:rPr lang="en-US" altLang="en-US" dirty="0"/>
              <a:t>. Certain attributes are used to measure and model impedances, such as voltage drop</a:t>
            </a:r>
          </a:p>
          <a:p>
            <a:pPr lvl="1"/>
            <a:r>
              <a:rPr lang="en-US" altLang="en-US" dirty="0">
                <a:solidFill>
                  <a:schemeClr val="accent1"/>
                </a:solidFill>
              </a:rPr>
              <a:t>Descriptors</a:t>
            </a:r>
            <a:r>
              <a:rPr lang="en-US" altLang="en-US" dirty="0"/>
              <a:t>. Those are attributes that describe characteristics of the network or its elements – such as open/closed switch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84B0E-EB65-4C4E-A51D-45135D00A08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1765F-A7C8-43DC-A625-C10CB35D9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55" y="4186904"/>
            <a:ext cx="5058537" cy="2534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C84CF-39FB-499D-92EF-C6AA6552D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297202"/>
            <a:ext cx="3411091" cy="36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1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Network model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maintaining the index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707094" cy="5032375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Build</a:t>
            </a:r>
            <a:r>
              <a:rPr lang="en-US" altLang="en-US" dirty="0"/>
              <a:t> – the process of discovering geographic coincidence between features that are persisted as junction and edges in the network index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As edits are made to the features, the network index becomes stale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We keep track of the modified features</a:t>
            </a:r>
          </a:p>
          <a:p>
            <a:pPr lvl="1"/>
            <a:r>
              <a:rPr lang="en-US" altLang="en-US" dirty="0"/>
              <a:t>Employ the </a:t>
            </a:r>
            <a:r>
              <a:rPr lang="en-US" altLang="en-US" b="1" dirty="0">
                <a:solidFill>
                  <a:schemeClr val="accent1"/>
                </a:solidFill>
              </a:rPr>
              <a:t>dirty area </a:t>
            </a:r>
            <a:r>
              <a:rPr lang="en-US" altLang="en-US" dirty="0"/>
              <a:t>concept (an envelope encompassing the edited feature)</a:t>
            </a:r>
          </a:p>
          <a:p>
            <a:pPr lvl="1"/>
            <a:r>
              <a:rPr lang="en-US" altLang="en-US" dirty="0"/>
              <a:t>When a feature is modified, a dirty area is created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The build process incrementally maintains the network index based upon the present dirty areas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4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97AD7-05BE-4EF3-83C3-3DA834AA18A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1105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553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Overview of the utility network model</a:t>
            </a:r>
          </a:p>
          <a:p>
            <a:pPr eaLnBrk="1" hangingPunct="1"/>
            <a:r>
              <a:rPr lang="en-US" altLang="en-US" dirty="0"/>
              <a:t>Network index</a:t>
            </a:r>
          </a:p>
          <a:p>
            <a:pPr lvl="1"/>
            <a:r>
              <a:rPr lang="en-US" altLang="en-US" dirty="0"/>
              <a:t>Logical structure</a:t>
            </a:r>
          </a:p>
          <a:p>
            <a:pPr lvl="1"/>
            <a:r>
              <a:rPr lang="en-US" altLang="en-US" dirty="0"/>
              <a:t>Physical storage</a:t>
            </a: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index maintenance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Establishing connectivity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Maintaining connectivity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8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index</a:t>
            </a: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</a:rPr>
              <a:t>logical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4265814" cy="5032375"/>
          </a:xfrm>
        </p:spPr>
        <p:txBody>
          <a:bodyPr>
            <a:normAutofit/>
          </a:bodyPr>
          <a:lstStyle/>
          <a:p>
            <a:r>
              <a:rPr lang="en-US" dirty="0"/>
              <a:t>Connectivity between the features in the model using foreign keys</a:t>
            </a:r>
          </a:p>
          <a:p>
            <a:r>
              <a:rPr lang="en-US" dirty="0"/>
              <a:t>Those are referred as EIDs</a:t>
            </a:r>
          </a:p>
          <a:p>
            <a:pPr lvl="1"/>
            <a:r>
              <a:rPr lang="en-US" dirty="0"/>
              <a:t>Junction EIDs</a:t>
            </a:r>
          </a:p>
          <a:p>
            <a:pPr lvl="1"/>
            <a:r>
              <a:rPr lang="en-US" dirty="0"/>
              <a:t>Edge EIDs</a:t>
            </a:r>
          </a:p>
          <a:p>
            <a:pPr lvl="1"/>
            <a:r>
              <a:rPr lang="en-US" dirty="0"/>
              <a:t>Containment EDs</a:t>
            </a:r>
          </a:p>
          <a:p>
            <a:r>
              <a:rPr lang="en-US" dirty="0"/>
              <a:t>Very compact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3A65-4044-4DAA-9C5B-43FD786008E9}" type="slidenum">
              <a:rPr lang="en-US" smtClean="0"/>
              <a:t>14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727D7FB-BD65-433A-ACA9-46099D95D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15" y="1825624"/>
            <a:ext cx="6321594" cy="400367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BEEA7F7-F802-4D06-A3C2-CFE451875A21}"/>
              </a:ext>
            </a:extLst>
          </p:cNvPr>
          <p:cNvSpPr/>
          <p:nvPr/>
        </p:nvSpPr>
        <p:spPr>
          <a:xfrm>
            <a:off x="7226300" y="5253036"/>
            <a:ext cx="39497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FA751-BEE5-46F0-89B3-F17377CC2355}"/>
              </a:ext>
            </a:extLst>
          </p:cNvPr>
          <p:cNvSpPr txBox="1"/>
          <p:nvPr/>
        </p:nvSpPr>
        <p:spPr>
          <a:xfrm>
            <a:off x="7809114" y="1597340"/>
            <a:ext cx="278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Segoe Script" panose="030B0504020000000003" pitchFamily="66" charset="0"/>
              </a:rPr>
              <a:t>Network Index</a:t>
            </a:r>
          </a:p>
        </p:txBody>
      </p:sp>
    </p:spTree>
    <p:extLst>
      <p:ext uri="{BB962C8B-B14F-4D97-AF65-F5344CB8AC3E}">
        <p14:creationId xmlns:p14="http://schemas.microsoft.com/office/powerpoint/2010/main" val="84352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index</a:t>
            </a: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</a:rPr>
              <a:t>logical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2770682" cy="5032375"/>
          </a:xfrm>
        </p:spPr>
        <p:txBody>
          <a:bodyPr>
            <a:normAutofit/>
          </a:bodyPr>
          <a:lstStyle/>
          <a:p>
            <a:r>
              <a:rPr lang="en-US" dirty="0"/>
              <a:t>Typically stored in RDBMS</a:t>
            </a:r>
          </a:p>
          <a:p>
            <a:r>
              <a:rPr lang="en-US" dirty="0"/>
              <a:t>The information in the network topology is stored in a set of binary and relational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3A65-4044-4DAA-9C5B-43FD786008E9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8936" y="1690688"/>
            <a:ext cx="7624791" cy="4281903"/>
            <a:chOff x="495300" y="1752600"/>
            <a:chExt cx="7734300" cy="4343400"/>
          </a:xfrm>
        </p:grpSpPr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476500" y="1752600"/>
              <a:ext cx="5753100" cy="434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300" y="3862439"/>
              <a:ext cx="990600" cy="12954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Feature Source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1050" y="2976511"/>
              <a:ext cx="990600" cy="12954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Feature Source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3942" y="2797882"/>
              <a:ext cx="1066800" cy="17341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  <a:p>
              <a:pPr algn="ctr"/>
              <a:r>
                <a:rPr lang="en-US" dirty="0"/>
                <a:t>Attribute</a:t>
              </a:r>
            </a:p>
            <a:p>
              <a:pPr algn="ctr"/>
              <a:r>
                <a:rPr lang="en-US" dirty="0"/>
                <a:t>Tables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53200" y="4754562"/>
              <a:ext cx="1309552" cy="1008879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Metadata</a:t>
              </a:r>
            </a:p>
            <a:p>
              <a:pPr algn="ctr"/>
              <a:r>
                <a:rPr lang="en-US" dirty="0"/>
                <a:t>Tables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4600" y="1752600"/>
              <a:ext cx="1676402" cy="84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</a:rPr>
                <a:t>Network index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057400" y="2743200"/>
              <a:ext cx="76200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886200" y="2743200"/>
              <a:ext cx="83820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52606" y="3276600"/>
              <a:ext cx="643346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2" idx="0"/>
              <a:endCxn id="13" idx="2"/>
            </p:cNvCxnSpPr>
            <p:nvPr/>
          </p:nvCxnSpPr>
          <p:spPr>
            <a:xfrm rot="5400000" flipH="1" flipV="1">
              <a:off x="4098744" y="2813141"/>
              <a:ext cx="599259" cy="2080260"/>
            </a:xfrm>
            <a:prstGeom prst="bentConnector3">
              <a:avLst>
                <a:gd name="adj1" fmla="val 61626"/>
              </a:avLst>
            </a:prstGeom>
            <a:ln w="5715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524000" y="4495800"/>
              <a:ext cx="1300843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057400" y="3124200"/>
              <a:ext cx="762000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3886200" y="3124200"/>
              <a:ext cx="838200" cy="138548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524000" y="4876800"/>
              <a:ext cx="1300843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886200" y="4876800"/>
              <a:ext cx="838200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066798" y="2119261"/>
              <a:ext cx="990600" cy="12954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Feature Source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19400" y="2419350"/>
              <a:ext cx="1066800" cy="1104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Element Mapping Table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24843" y="4152900"/>
              <a:ext cx="1066800" cy="1104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Reverse Mapping Tables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4114800"/>
              <a:ext cx="1428206" cy="1648641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Containment&amp; Structural attachment</a:t>
              </a:r>
            </a:p>
            <a:p>
              <a:pPr algn="ctr"/>
              <a:r>
                <a:rPr lang="en-US" dirty="0"/>
                <a:t>Tables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1981200"/>
              <a:ext cx="1428206" cy="1572441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Connectivity</a:t>
              </a:r>
            </a:p>
            <a:p>
              <a:pPr algn="ctr"/>
              <a:r>
                <a:rPr lang="en-US" dirty="0"/>
                <a:t>Tables</a:t>
              </a: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105400" y="2076449"/>
              <a:ext cx="762000" cy="400050"/>
            </a:xfrm>
            <a:prstGeom prst="curved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9" name="Curved Down Arrow 18"/>
            <p:cNvSpPr/>
            <p:nvPr/>
          </p:nvSpPr>
          <p:spPr>
            <a:xfrm rot="10800000">
              <a:off x="5029200" y="3028949"/>
              <a:ext cx="762000" cy="400050"/>
            </a:xfrm>
            <a:prstGeom prst="curved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75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Logical network model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element mapping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838199" y="1825624"/>
            <a:ext cx="5475339" cy="5032375"/>
          </a:xfrm>
        </p:spPr>
        <p:txBody>
          <a:bodyPr/>
          <a:lstStyle/>
          <a:p>
            <a:r>
              <a:rPr lang="en-US" altLang="en-US" dirty="0"/>
              <a:t>The Element mapping tables contains the mapping information between feature space and network elements.</a:t>
            </a:r>
          </a:p>
          <a:p>
            <a:r>
              <a:rPr lang="en-US" altLang="en-US" dirty="0"/>
              <a:t>Foreword element mapping – done using regular database table.</a:t>
            </a:r>
          </a:p>
          <a:p>
            <a:r>
              <a:rPr lang="en-US" altLang="en-US" dirty="0"/>
              <a:t>Reverse element mapping – done using binary table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97AD7-05BE-4EF3-83C3-3DA834AA18A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1105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1F3B9B-1DCC-4C82-A532-B8A55F0C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E4631-394C-413D-A653-BD312194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5578"/>
            <a:ext cx="4819048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050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Logical network model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connectivity table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5397500" cy="503237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schema structure is designed to answer the most common adjacency query during analysis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b="1" dirty="0"/>
              <a:t> “find the edges and junctions   connected to a given junction”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For each junction, we store adjacent edge IDs, and also the IDs of the junctions at the other end of the edges</a:t>
            </a:r>
          </a:p>
          <a:p>
            <a:pPr lvl="1"/>
            <a:r>
              <a:rPr lang="en-US" altLang="en-US" dirty="0"/>
              <a:t>This includes the from and to edges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97AD7-05BE-4EF3-83C3-3DA834AA18A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1105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1F3B9B-1DCC-4C82-A532-B8A55F0C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9D4F3-0AEF-4596-ADB8-316D1548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866667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61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Physical storage model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fixed length binary records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838199" y="1825624"/>
            <a:ext cx="7086601" cy="5032375"/>
          </a:xfrm>
        </p:spPr>
        <p:txBody>
          <a:bodyPr/>
          <a:lstStyle/>
          <a:p>
            <a:r>
              <a:rPr lang="en-US" dirty="0"/>
              <a:t>A BLOB table is essentially a contiguous binary stream of records, in which the physical storage is divided into multiple BLOB pages</a:t>
            </a:r>
          </a:p>
          <a:p>
            <a:r>
              <a:rPr lang="en-US" dirty="0"/>
              <a:t>Each record in the fixed size BLOB has a fixed size so the page number and the offset of the record in respect to the beginning of the page can be directly calculated</a:t>
            </a:r>
          </a:p>
          <a:p>
            <a:endParaRPr lang="en-US" altLang="en-US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97AD7-05BE-4EF3-83C3-3DA834AA18A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1105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1F3B9B-1DCC-4C82-A532-B8A55F0C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4AC6A47-129F-4C45-882C-E0579FA61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122903"/>
              </p:ext>
            </p:extLst>
          </p:nvPr>
        </p:nvGraphicFramePr>
        <p:xfrm>
          <a:off x="8259618" y="1650909"/>
          <a:ext cx="67242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Visio" r:id="rId3" imgW="4591131" imgH="2076447" progId="Visio.Drawing.11">
                  <p:embed/>
                </p:oleObj>
              </mc:Choice>
              <mc:Fallback>
                <p:oleObj name="Visio" r:id="rId3" imgW="4591131" imgH="2076447" progId="Visio.Drawing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DC41589-F456-4261-B7F3-4AE5FA086658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9618" y="1650909"/>
                        <a:ext cx="6724213" cy="32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4363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Physical storage model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variable length binary records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838199" y="1825624"/>
            <a:ext cx="4991101" cy="5032375"/>
          </a:xfrm>
        </p:spPr>
        <p:txBody>
          <a:bodyPr/>
          <a:lstStyle/>
          <a:p>
            <a:r>
              <a:rPr lang="en-US" dirty="0"/>
              <a:t>The connectivity and relationship information have variable length by nature</a:t>
            </a:r>
          </a:p>
          <a:p>
            <a:r>
              <a:rPr lang="en-US" dirty="0"/>
              <a:t>We fix the number of records per page -  4K</a:t>
            </a:r>
          </a:p>
          <a:p>
            <a:r>
              <a:rPr lang="en-US" dirty="0"/>
              <a:t>We need a fixed length index structure (or header) at the beginning of each BLOB page to store the record offsets</a:t>
            </a:r>
            <a:endParaRPr lang="en-US" altLang="en-US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97AD7-05BE-4EF3-83C3-3DA834AA18A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1105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1F3B9B-1DCC-4C82-A532-B8A55F0C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52725-6213-45A3-B550-F5FCDB69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047" y="94518"/>
            <a:ext cx="5030952" cy="68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07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The context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621161" cy="4895850"/>
          </a:xfrm>
        </p:spPr>
        <p:txBody>
          <a:bodyPr>
            <a:normAutofit/>
          </a:bodyPr>
          <a:lstStyle/>
          <a:p>
            <a:r>
              <a:rPr lang="en-US" altLang="en-US" dirty="0"/>
              <a:t>Utility companies (water, gas, electric ,fiber, telco) have dramatically increased the autonomous capabilities of their networks</a:t>
            </a:r>
          </a:p>
          <a:p>
            <a:pPr lvl="1"/>
            <a:r>
              <a:rPr lang="en-US" altLang="en-US" sz="2000" dirty="0"/>
              <a:t>Switching operations (reconfiguration of the network topology) are performed by autonomous devices (e.g., SCADA) in order to optimize performance and efficiency</a:t>
            </a:r>
          </a:p>
          <a:p>
            <a:r>
              <a:rPr lang="en-US" altLang="en-US" dirty="0"/>
              <a:t>Distributed generation (e.g., solar power) and storage (batteries, electric cars) introduce additional complexities impacting the flow of and modeling of resources in the network</a:t>
            </a:r>
          </a:p>
          <a:p>
            <a:r>
              <a:rPr lang="en-US" altLang="en-US" dirty="0"/>
              <a:t>Optimization of these complex dynamic systems requires a much higher fidelity of modeling than in the past; e.g., </a:t>
            </a:r>
          </a:p>
          <a:p>
            <a:pPr lvl="1"/>
            <a:r>
              <a:rPr lang="en-US" altLang="en-US" sz="2000" dirty="0"/>
              <a:t>Transformer banks, substations, underground </a:t>
            </a:r>
          </a:p>
          <a:p>
            <a:pPr lvl="1"/>
            <a:r>
              <a:rPr lang="en-US" altLang="en-US" sz="2000" dirty="0"/>
              <a:t>Order of magnitude larger than previously – e.g., 100M+ features</a:t>
            </a:r>
          </a:p>
          <a:p>
            <a:pPr lvl="1"/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1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Overview of the utility network model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index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Logical structure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Physical storage</a:t>
            </a:r>
          </a:p>
          <a:p>
            <a:r>
              <a:rPr lang="en-US" altLang="en-US" dirty="0"/>
              <a:t>Network index maintenance</a:t>
            </a:r>
          </a:p>
          <a:p>
            <a:pPr lvl="1"/>
            <a:r>
              <a:rPr lang="en-US" altLang="en-US" dirty="0"/>
              <a:t>Establishing connectivity</a:t>
            </a:r>
          </a:p>
          <a:p>
            <a:pPr lvl="1"/>
            <a:r>
              <a:rPr lang="en-US" altLang="en-US" dirty="0"/>
              <a:t>Maintaining connectivity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06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Build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altLang="en-US" dirty="0"/>
              <a:t>Initial build of the network index</a:t>
            </a:r>
          </a:p>
          <a:p>
            <a:pPr lvl="1"/>
            <a:r>
              <a:rPr lang="en-US" altLang="en-US" dirty="0"/>
              <a:t>Simply a special case of a rebuild over a dirty region that encompasses the entire network</a:t>
            </a:r>
          </a:p>
          <a:p>
            <a:pPr lvl="1"/>
            <a:r>
              <a:rPr lang="en-US" altLang="en-US" dirty="0"/>
              <a:t>Network index is empty prior </a:t>
            </a:r>
            <a:br>
              <a:rPr lang="en-US" altLang="en-US" dirty="0"/>
            </a:br>
            <a:r>
              <a:rPr lang="en-US" altLang="en-US" dirty="0"/>
              <a:t>to the initial build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 Incremental (re)builds</a:t>
            </a:r>
          </a:p>
          <a:p>
            <a:pPr lvl="1"/>
            <a:r>
              <a:rPr lang="en-US" altLang="en-US" dirty="0"/>
              <a:t>Rebuilt region corresponds to </a:t>
            </a:r>
            <a:br>
              <a:rPr lang="en-US" altLang="en-US" dirty="0"/>
            </a:br>
            <a:r>
              <a:rPr lang="en-US" altLang="en-US" dirty="0"/>
              <a:t>the dirty regions</a:t>
            </a:r>
          </a:p>
          <a:p>
            <a:pPr lvl="1"/>
            <a:r>
              <a:rPr lang="en-US" altLang="en-US" dirty="0"/>
              <a:t>When we rebuild the dirty </a:t>
            </a:r>
            <a:br>
              <a:rPr lang="en-US" altLang="en-US" dirty="0"/>
            </a:br>
            <a:r>
              <a:rPr lang="en-US" altLang="en-US" dirty="0"/>
              <a:t>regions, the resulting network </a:t>
            </a:r>
            <a:br>
              <a:rPr lang="en-US" altLang="en-US" dirty="0"/>
            </a:br>
            <a:r>
              <a:rPr lang="en-US" altLang="en-US" dirty="0"/>
              <a:t>index is completely correct</a:t>
            </a:r>
            <a:endParaRPr lang="en-US" altLang="en-US" sz="3000" dirty="0"/>
          </a:p>
          <a:p>
            <a:endParaRPr lang="en-US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5DA14-1030-49F6-B928-0C65D248AAFB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4A804-F36D-4AD6-A989-C1CDCFE7D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11" y="2699240"/>
            <a:ext cx="6649156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632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step 1: data extraction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4744915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Extract the geometry of all features in the network model.</a:t>
            </a:r>
          </a:p>
          <a:p>
            <a:r>
              <a:rPr lang="en-US" altLang="en-US" dirty="0"/>
              <a:t>Decompose line geometry into its constituent vertices </a:t>
            </a:r>
          </a:p>
          <a:p>
            <a:r>
              <a:rPr lang="en-US" altLang="en-US" dirty="0"/>
              <a:t>Store the points and vertices in a single table with X,Y attributes.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2C5467-8A41-480F-9E59-9A1A927D0328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A0231-5D0F-402F-9B26-54A293431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91" b="13488"/>
          <a:stretch/>
        </p:blipFill>
        <p:spPr>
          <a:xfrm>
            <a:off x="5687568" y="2359152"/>
            <a:ext cx="5523842" cy="31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step 2: connectivity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4744915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Sort the vertex information in the table by coordinate values so that the coincident vertexes are grouped together</a:t>
            </a:r>
          </a:p>
          <a:p>
            <a:r>
              <a:rPr lang="en-US" altLang="en-US" dirty="0"/>
              <a:t>Analyze each group of coincident vertexes according to the connectivity model 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308" y="6176963"/>
            <a:ext cx="2743200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2C5467-8A41-480F-9E59-9A1A927D0328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82CD8-70B0-4DE2-ABDD-692D065F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30" y="2109177"/>
            <a:ext cx="2920701" cy="33530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0C2C8E5-A45B-4AD6-9194-D8796DCE0AFB}"/>
              </a:ext>
            </a:extLst>
          </p:cNvPr>
          <p:cNvSpPr/>
          <p:nvPr/>
        </p:nvSpPr>
        <p:spPr>
          <a:xfrm>
            <a:off x="6756469" y="3006969"/>
            <a:ext cx="3933372" cy="6334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31300-729E-43D5-8122-81C769F4AB43}"/>
              </a:ext>
            </a:extLst>
          </p:cNvPr>
          <p:cNvSpPr/>
          <p:nvPr/>
        </p:nvSpPr>
        <p:spPr>
          <a:xfrm>
            <a:off x="6756469" y="4123593"/>
            <a:ext cx="3933372" cy="677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Step 3: junction creation 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632938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600" dirty="0"/>
              <a:t>Create junction elements and populate vertex information table from the extracted connectivity nodes</a:t>
            </a:r>
          </a:p>
          <a:p>
            <a:pPr marL="609600" indent="-609600">
              <a:defRPr/>
            </a:pPr>
            <a:endParaRPr lang="en-US" altLang="en-US" sz="2600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1700" b="1" dirty="0"/>
              <a:t>For</a:t>
            </a:r>
            <a:r>
              <a:rPr lang="en-US" altLang="en-US" sz="1700" dirty="0"/>
              <a:t> each connectivity node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1700" dirty="0"/>
              <a:t>	Create a junction element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1700" dirty="0"/>
              <a:t>	</a:t>
            </a:r>
            <a:r>
              <a:rPr lang="en-US" altLang="en-US" sz="1700" b="1" dirty="0"/>
              <a:t>If </a:t>
            </a:r>
            <a:r>
              <a:rPr lang="en-US" altLang="en-US" sz="1700" dirty="0"/>
              <a:t>there is a point feature in node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1700" dirty="0"/>
              <a:t>		Associate the junction with the point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1700" dirty="0"/>
              <a:t>	</a:t>
            </a:r>
            <a:r>
              <a:rPr lang="en-US" altLang="en-US" sz="1700" b="1" dirty="0"/>
              <a:t>For </a:t>
            </a:r>
            <a:r>
              <a:rPr lang="en-US" altLang="en-US" sz="1700" dirty="0"/>
              <a:t>each line vertex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1700" dirty="0"/>
              <a:t>		Tag the record with the junction element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6E10B-9094-481E-B434-62C9D58F0739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1B978-46AF-48A9-BC2E-80FD0ACA8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57" b="13716"/>
          <a:stretch/>
        </p:blipFill>
        <p:spPr>
          <a:xfrm>
            <a:off x="6604938" y="2361602"/>
            <a:ext cx="5105915" cy="24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1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step 4: edge creation 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6257192" cy="4351338"/>
          </a:xfrm>
        </p:spPr>
        <p:txBody>
          <a:bodyPr/>
          <a:lstStyle/>
          <a:p>
            <a:pPr marL="0" indent="-609600">
              <a:buNone/>
              <a:defRPr/>
            </a:pPr>
            <a:r>
              <a:rPr lang="en-US" altLang="en-US" dirty="0"/>
              <a:t>Create edge elements from vertex information table</a:t>
            </a:r>
          </a:p>
          <a:p>
            <a:pPr marL="0" indent="-609600">
              <a:buNone/>
              <a:defRPr/>
            </a:pPr>
            <a:endParaRPr lang="en-US" altLang="en-US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b="1" dirty="0"/>
              <a:t>Sort</a:t>
            </a:r>
            <a:r>
              <a:rPr lang="en-US" altLang="en-US" sz="2000" dirty="0"/>
              <a:t> the vertex information table using FID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b="1" dirty="0"/>
              <a:t>For</a:t>
            </a:r>
            <a:r>
              <a:rPr lang="en-US" altLang="en-US" sz="2000" dirty="0"/>
              <a:t> each adjacent pair of records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	</a:t>
            </a:r>
            <a:r>
              <a:rPr lang="en-US" altLang="en-US" sz="2000" b="1" dirty="0"/>
              <a:t>If </a:t>
            </a:r>
            <a:r>
              <a:rPr lang="en-US" altLang="en-US" sz="2000" dirty="0"/>
              <a:t>the pair involves the same line feature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    	       Create an edge between them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7B002-FC0F-4C85-A32E-F622C69DF9DB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9749D-8369-4B22-93F9-7BAA6BD0F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72" b="12956"/>
          <a:stretch/>
        </p:blipFill>
        <p:spPr>
          <a:xfrm>
            <a:off x="6601968" y="2359152"/>
            <a:ext cx="5151011" cy="24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531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Overview of the utility network model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index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Logical structure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Physical storage</a:t>
            </a:r>
          </a:p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Network index maintenance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Establishing connectivity</a:t>
            </a:r>
          </a:p>
          <a:p>
            <a:pPr lvl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Maintaining connectivity</a:t>
            </a:r>
          </a:p>
          <a:p>
            <a:pPr eaLnBrk="1" hangingPunct="1"/>
            <a:r>
              <a:rPr lang="en-US" altLang="en-US" dirty="0"/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0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7B002-FC0F-4C85-A32E-F622C69DF9DB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77EC0-3F93-42E4-8B64-011FFCCE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45235" cy="4351338"/>
          </a:xfrm>
        </p:spPr>
        <p:txBody>
          <a:bodyPr/>
          <a:lstStyle/>
          <a:p>
            <a:r>
              <a:rPr lang="en-US" dirty="0"/>
              <a:t>Expensive steps are reading and writing to the RDBMS</a:t>
            </a:r>
          </a:p>
          <a:p>
            <a:r>
              <a:rPr lang="en-US" dirty="0"/>
              <a:t>Sorting takes only 3% of the total time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288439"/>
              </p:ext>
            </p:extLst>
          </p:nvPr>
        </p:nvGraphicFramePr>
        <p:xfrm>
          <a:off x="3714750" y="1248472"/>
          <a:ext cx="8099745" cy="510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Experimental results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build algorithm profiling  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724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Experimental results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page size sensitivity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7B002-FC0F-4C85-A32E-F622C69DF9DB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77EC0-3F93-42E4-8B64-011FFCCE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3850" cy="4351338"/>
          </a:xfrm>
        </p:spPr>
        <p:txBody>
          <a:bodyPr/>
          <a:lstStyle/>
          <a:p>
            <a:r>
              <a:rPr lang="en-US" dirty="0"/>
              <a:t>The increase of the page size improves the performance of the analytical operation</a:t>
            </a:r>
          </a:p>
          <a:p>
            <a:r>
              <a:rPr lang="en-US" dirty="0"/>
              <a:t>However BLOBs take more time to be transmitted over the network</a:t>
            </a:r>
          </a:p>
          <a:p>
            <a:r>
              <a:rPr lang="en-US" dirty="0"/>
              <a:t>Optimal size page - 64 KB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/>
        </p:nvGraphicFramePr>
        <p:xfrm>
          <a:off x="4672668" y="1981898"/>
          <a:ext cx="6075027" cy="358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DDDD14E-82BD-4091-AD5E-11ECB1A3E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482063"/>
              </p:ext>
            </p:extLst>
          </p:nvPr>
        </p:nvGraphicFramePr>
        <p:xfrm>
          <a:off x="4524375" y="1049337"/>
          <a:ext cx="7543799" cy="580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1840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Experimental results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cache size sensitivity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7B002-FC0F-4C85-A32E-F622C69DF9DB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77EC0-3F93-42E4-8B64-011FFCCE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8574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Because we performed spatial clustering the trace was able to stay focused only on the most recently picked pages</a:t>
            </a:r>
          </a:p>
          <a:p>
            <a:r>
              <a:rPr lang="en-US" dirty="0"/>
              <a:t>The LRU cache replacement policy was performing extremely well.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/>
        </p:nvGraphicFramePr>
        <p:xfrm>
          <a:off x="4672668" y="1981898"/>
          <a:ext cx="6075027" cy="358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659531"/>
              </p:ext>
            </p:extLst>
          </p:nvPr>
        </p:nvGraphicFramePr>
        <p:xfrm>
          <a:off x="4028113" y="295275"/>
          <a:ext cx="7925762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9930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4FB9-86DA-46D4-90CE-BA2F16D4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48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transformer</a:t>
            </a:r>
            <a:br>
              <a:rPr lang="en-US" dirty="0"/>
            </a:br>
            <a:r>
              <a:rPr lang="en-US" dirty="0"/>
              <a:t>bank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F077A-8C60-4567-8C47-CF69B385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8" y="2177963"/>
            <a:ext cx="2693566" cy="4351338"/>
          </a:xfrm>
        </p:spPr>
        <p:txBody>
          <a:bodyPr/>
          <a:lstStyle/>
          <a:p>
            <a:r>
              <a:rPr lang="en-US" dirty="0"/>
              <a:t>Transformer units</a:t>
            </a:r>
          </a:p>
          <a:p>
            <a:r>
              <a:rPr lang="en-US" dirty="0"/>
              <a:t>Arrestors</a:t>
            </a:r>
          </a:p>
          <a:p>
            <a:r>
              <a:rPr lang="en-US" dirty="0"/>
              <a:t>Fuses</a:t>
            </a:r>
          </a:p>
          <a:p>
            <a:r>
              <a:rPr lang="en-US" dirty="0"/>
              <a:t>Three phases</a:t>
            </a:r>
          </a:p>
          <a:p>
            <a:pPr lvl="1"/>
            <a:r>
              <a:rPr lang="en-US" dirty="0"/>
              <a:t>A, B, C</a:t>
            </a:r>
          </a:p>
        </p:txBody>
      </p:sp>
      <p:pic>
        <p:nvPicPr>
          <p:cNvPr id="4098" name="Picture 2" descr="Image result for transformer bank">
            <a:extLst>
              <a:ext uri="{FF2B5EF4-FFF2-40B4-BE49-F238E27FC236}">
                <a16:creationId xmlns:a16="http://schemas.microsoft.com/office/drawing/2014/main" id="{4F15094A-09B9-4CB5-ACBC-D4EAC90A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49714E4-962C-449B-AADF-AB7518876751}"/>
              </a:ext>
            </a:extLst>
          </p:cNvPr>
          <p:cNvSpPr/>
          <p:nvPr/>
        </p:nvSpPr>
        <p:spPr>
          <a:xfrm>
            <a:off x="4966284" y="2927758"/>
            <a:ext cx="2139192" cy="281870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9D438-97C1-42D0-ADD9-7CA5A8FCB8A8}"/>
              </a:ext>
            </a:extLst>
          </p:cNvPr>
          <p:cNvSpPr txBox="1"/>
          <p:nvPr/>
        </p:nvSpPr>
        <p:spPr>
          <a:xfrm>
            <a:off x="4039275" y="5884575"/>
            <a:ext cx="2972545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Transformer unit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F71EAA-3C7F-46A3-9F53-B3873AF33AD3}"/>
              </a:ext>
            </a:extLst>
          </p:cNvPr>
          <p:cNvSpPr/>
          <p:nvPr/>
        </p:nvSpPr>
        <p:spPr>
          <a:xfrm>
            <a:off x="6207852" y="2019650"/>
            <a:ext cx="1412147" cy="1260446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60F66-5065-4B1C-9F78-EDAD8A8CF684}"/>
              </a:ext>
            </a:extLst>
          </p:cNvPr>
          <p:cNvSpPr txBox="1"/>
          <p:nvPr/>
        </p:nvSpPr>
        <p:spPr>
          <a:xfrm>
            <a:off x="7317715" y="2927758"/>
            <a:ext cx="1554015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Arrestor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835C3-F48D-4096-9845-CDE84E0C8AC7}"/>
              </a:ext>
            </a:extLst>
          </p:cNvPr>
          <p:cNvSpPr txBox="1"/>
          <p:nvPr/>
        </p:nvSpPr>
        <p:spPr>
          <a:xfrm>
            <a:off x="3520391" y="2844225"/>
            <a:ext cx="954107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Fuse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ED2A34-7C5C-4A5F-AB98-EC6B9CDE4F94}"/>
              </a:ext>
            </a:extLst>
          </p:cNvPr>
          <p:cNvSpPr/>
          <p:nvPr/>
        </p:nvSpPr>
        <p:spPr>
          <a:xfrm>
            <a:off x="4117454" y="1127934"/>
            <a:ext cx="1412147" cy="19004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F551A-1507-412F-87B1-1A33AD6A5FB9}"/>
              </a:ext>
            </a:extLst>
          </p:cNvPr>
          <p:cNvSpPr txBox="1"/>
          <p:nvPr/>
        </p:nvSpPr>
        <p:spPr>
          <a:xfrm>
            <a:off x="4823527" y="227009"/>
            <a:ext cx="1503938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Phase 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1D59C0-2890-4BB4-BEEC-A0F6A0964A4F}"/>
              </a:ext>
            </a:extLst>
          </p:cNvPr>
          <p:cNvCxnSpPr/>
          <p:nvPr/>
        </p:nvCxnSpPr>
        <p:spPr>
          <a:xfrm flipH="1" flipV="1">
            <a:off x="4278385" y="365125"/>
            <a:ext cx="545142" cy="134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BB3A9F-2283-4458-88A0-9BA810FCC491}"/>
              </a:ext>
            </a:extLst>
          </p:cNvPr>
          <p:cNvSpPr txBox="1"/>
          <p:nvPr/>
        </p:nvSpPr>
        <p:spPr>
          <a:xfrm>
            <a:off x="7879601" y="171843"/>
            <a:ext cx="1489510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Phase 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F72F67-B258-4F40-BA24-5955C6C29CAD}"/>
              </a:ext>
            </a:extLst>
          </p:cNvPr>
          <p:cNvCxnSpPr/>
          <p:nvPr/>
        </p:nvCxnSpPr>
        <p:spPr>
          <a:xfrm flipH="1" flipV="1">
            <a:off x="7334459" y="309959"/>
            <a:ext cx="545142" cy="134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E52A60D-AEA7-49DE-BE4B-982689C3CE7E}"/>
              </a:ext>
            </a:extLst>
          </p:cNvPr>
          <p:cNvSpPr txBox="1"/>
          <p:nvPr/>
        </p:nvSpPr>
        <p:spPr>
          <a:xfrm>
            <a:off x="10463134" y="835546"/>
            <a:ext cx="148630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Phase 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B38427-0AE6-48CE-8364-0BF4386B7014}"/>
              </a:ext>
            </a:extLst>
          </p:cNvPr>
          <p:cNvCxnSpPr/>
          <p:nvPr/>
        </p:nvCxnSpPr>
        <p:spPr>
          <a:xfrm flipH="1" flipV="1">
            <a:off x="9917992" y="973662"/>
            <a:ext cx="545142" cy="134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ms.businesswire.com/media/20170210005144/en/569149/5/esri_logo17.jpg">
            <a:extLst>
              <a:ext uri="{FF2B5EF4-FFF2-40B4-BE49-F238E27FC236}">
                <a16:creationId xmlns:a16="http://schemas.microsoft.com/office/drawing/2014/main" id="{54B9BC50-EE76-4E16-910E-99BDD984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10" y="1905000"/>
            <a:ext cx="956538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EFF2F-44C5-4240-8E60-44304DFEB1D5}"/>
              </a:ext>
            </a:extLst>
          </p:cNvPr>
          <p:cNvSpPr txBox="1"/>
          <p:nvPr/>
        </p:nvSpPr>
        <p:spPr>
          <a:xfrm>
            <a:off x="4998513" y="4495800"/>
            <a:ext cx="1854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(we’re hiring)</a:t>
            </a:r>
          </a:p>
        </p:txBody>
      </p:sp>
    </p:spTree>
    <p:extLst>
      <p:ext uri="{BB962C8B-B14F-4D97-AF65-F5344CB8AC3E}">
        <p14:creationId xmlns:p14="http://schemas.microsoft.com/office/powerpoint/2010/main" val="220328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</a:rPr>
              <a:t>wye-wye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6F413A65-4044-4DAA-9C5B-43FD786008E9}" type="slidenum">
              <a:rPr lang="en-US" smtClean="0"/>
              <a:t>4</a:t>
            </a:fld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657532" y="1226043"/>
            <a:ext cx="5119032" cy="4521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13A65-4044-4DAA-9C5B-43FD786008E9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37" name="Straight Connector 36"/>
          <p:cNvCxnSpPr>
            <a:stCxn id="38" idx="4"/>
          </p:cNvCxnSpPr>
          <p:nvPr/>
        </p:nvCxnSpPr>
        <p:spPr>
          <a:xfrm flipH="1" flipV="1">
            <a:off x="9213520" y="251804"/>
            <a:ext cx="10376" cy="8073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041016" y="693435"/>
            <a:ext cx="365760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71789" y="1595240"/>
            <a:ext cx="511319" cy="50618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40" name="Oval 39"/>
          <p:cNvSpPr/>
          <p:nvPr/>
        </p:nvSpPr>
        <p:spPr>
          <a:xfrm>
            <a:off x="8958517" y="1526903"/>
            <a:ext cx="511319" cy="50618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41" name="Oval 40"/>
          <p:cNvSpPr/>
          <p:nvPr/>
        </p:nvSpPr>
        <p:spPr>
          <a:xfrm>
            <a:off x="10845245" y="1526903"/>
            <a:ext cx="511319" cy="50618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</a:t>
            </a:r>
          </a:p>
        </p:txBody>
      </p:sp>
      <p:cxnSp>
        <p:nvCxnSpPr>
          <p:cNvPr id="44" name="Straight Connector 43"/>
          <p:cNvCxnSpPr>
            <a:endCxn id="45" idx="0"/>
          </p:cNvCxnSpPr>
          <p:nvPr/>
        </p:nvCxnSpPr>
        <p:spPr>
          <a:xfrm flipH="1" flipV="1">
            <a:off x="9223896" y="5881824"/>
            <a:ext cx="12943" cy="7941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9041016" y="5881824"/>
            <a:ext cx="365760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1" idx="1"/>
            <a:endCxn id="38" idx="5"/>
          </p:cNvCxnSpPr>
          <p:nvPr/>
        </p:nvCxnSpPr>
        <p:spPr>
          <a:xfrm flipH="1" flipV="1">
            <a:off x="9353212" y="1005631"/>
            <a:ext cx="1566914" cy="59540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0"/>
            <a:endCxn id="38" idx="4"/>
          </p:cNvCxnSpPr>
          <p:nvPr/>
        </p:nvCxnSpPr>
        <p:spPr>
          <a:xfrm flipV="1">
            <a:off x="9214177" y="1059195"/>
            <a:ext cx="9719" cy="46770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7"/>
            <a:endCxn id="38" idx="3"/>
          </p:cNvCxnSpPr>
          <p:nvPr/>
        </p:nvCxnSpPr>
        <p:spPr>
          <a:xfrm flipV="1">
            <a:off x="7508227" y="1005631"/>
            <a:ext cx="1586353" cy="66373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28" idx="0"/>
            <a:endCxn id="183" idx="4"/>
          </p:cNvCxnSpPr>
          <p:nvPr/>
        </p:nvCxnSpPr>
        <p:spPr>
          <a:xfrm flipV="1">
            <a:off x="7114800" y="3091652"/>
            <a:ext cx="217229" cy="37956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stCxn id="188" idx="4"/>
            <a:endCxn id="332" idx="0"/>
          </p:cNvCxnSpPr>
          <p:nvPr/>
        </p:nvCxnSpPr>
        <p:spPr>
          <a:xfrm flipH="1">
            <a:off x="9012509" y="3023315"/>
            <a:ext cx="206248" cy="45158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3" idx="3"/>
            <a:endCxn id="45" idx="7"/>
          </p:cNvCxnSpPr>
          <p:nvPr/>
        </p:nvCxnSpPr>
        <p:spPr>
          <a:xfrm flipH="1">
            <a:off x="9353212" y="5462038"/>
            <a:ext cx="1618376" cy="47335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0"/>
            <a:endCxn id="92" idx="4"/>
          </p:cNvCxnSpPr>
          <p:nvPr/>
        </p:nvCxnSpPr>
        <p:spPr>
          <a:xfrm flipV="1">
            <a:off x="9223896" y="5515602"/>
            <a:ext cx="0" cy="36622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1" idx="5"/>
            <a:endCxn id="45" idx="1"/>
          </p:cNvCxnSpPr>
          <p:nvPr/>
        </p:nvCxnSpPr>
        <p:spPr>
          <a:xfrm>
            <a:off x="7456764" y="5462038"/>
            <a:ext cx="1637816" cy="47335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374731" y="21962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ABCN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79998" y="67383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ABCN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77942" y="632877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abcn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374731" y="593538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abcn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583108" y="16633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66561" y="16265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361825" y="16193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68" name="Straight Connector 67"/>
          <p:cNvCxnSpPr>
            <a:cxnSpLocks/>
            <a:stCxn id="189" idx="4"/>
            <a:endCxn id="336" idx="0"/>
          </p:cNvCxnSpPr>
          <p:nvPr/>
        </p:nvCxnSpPr>
        <p:spPr>
          <a:xfrm flipH="1">
            <a:off x="10906822" y="3023315"/>
            <a:ext cx="198663" cy="45328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144568" y="5149842"/>
            <a:ext cx="365760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041016" y="5149842"/>
            <a:ext cx="365760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918024" y="5149842"/>
            <a:ext cx="365760" cy="3657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223" idx="2"/>
            <a:endCxn id="91" idx="7"/>
          </p:cNvCxnSpPr>
          <p:nvPr/>
        </p:nvCxnSpPr>
        <p:spPr>
          <a:xfrm flipH="1">
            <a:off x="7456764" y="4623591"/>
            <a:ext cx="275978" cy="57981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535704" y="51101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422178" y="51377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290658" y="51377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126" name="Straight Connector 125"/>
          <p:cNvCxnSpPr>
            <a:stCxn id="93" idx="7"/>
            <a:endCxn id="187" idx="2"/>
          </p:cNvCxnSpPr>
          <p:nvPr/>
        </p:nvCxnSpPr>
        <p:spPr>
          <a:xfrm flipV="1">
            <a:off x="11230220" y="4632040"/>
            <a:ext cx="280500" cy="57136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10435510" y="3791430"/>
            <a:ext cx="1327134" cy="840610"/>
            <a:chOff x="7483854" y="850078"/>
            <a:chExt cx="1327134" cy="840610"/>
          </a:xfrm>
        </p:grpSpPr>
        <p:grpSp>
          <p:nvGrpSpPr>
            <p:cNvPr id="177" name="Group 176"/>
            <p:cNvGrpSpPr/>
            <p:nvPr/>
          </p:nvGrpSpPr>
          <p:grpSpPr>
            <a:xfrm>
              <a:off x="7644338" y="850078"/>
              <a:ext cx="1006166" cy="840610"/>
              <a:chOff x="7427320" y="941518"/>
              <a:chExt cx="1006166" cy="840610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7674744" y="941518"/>
                <a:ext cx="511319" cy="50618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7427320" y="1599248"/>
                <a:ext cx="1006166" cy="182880"/>
                <a:chOff x="7427320" y="1599248"/>
                <a:chExt cx="1006166" cy="182880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7427320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7838963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8250606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9" name="TextBox 178"/>
            <p:cNvSpPr txBox="1"/>
            <p:nvPr/>
          </p:nvSpPr>
          <p:spPr>
            <a:xfrm>
              <a:off x="8467624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X1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483854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X3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975739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X2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8555189" y="3789531"/>
            <a:ext cx="1327134" cy="840610"/>
            <a:chOff x="7483854" y="850078"/>
            <a:chExt cx="1327134" cy="840610"/>
          </a:xfrm>
        </p:grpSpPr>
        <p:grpSp>
          <p:nvGrpSpPr>
            <p:cNvPr id="201" name="Group 200"/>
            <p:cNvGrpSpPr/>
            <p:nvPr/>
          </p:nvGrpSpPr>
          <p:grpSpPr>
            <a:xfrm>
              <a:off x="7644338" y="850078"/>
              <a:ext cx="1006166" cy="840610"/>
              <a:chOff x="7427320" y="941518"/>
              <a:chExt cx="1006166" cy="840610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7674744" y="941518"/>
                <a:ext cx="511319" cy="50618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</a:p>
            </p:txBody>
          </p:sp>
          <p:grpSp>
            <p:nvGrpSpPr>
              <p:cNvPr id="208" name="Group 207"/>
              <p:cNvGrpSpPr/>
              <p:nvPr/>
            </p:nvGrpSpPr>
            <p:grpSpPr>
              <a:xfrm>
                <a:off x="7427320" y="1599248"/>
                <a:ext cx="1006166" cy="182880"/>
                <a:chOff x="7427320" y="1599248"/>
                <a:chExt cx="1006166" cy="182880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7427320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7838963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8250606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3" name="TextBox 202"/>
            <p:cNvSpPr txBox="1"/>
            <p:nvPr/>
          </p:nvSpPr>
          <p:spPr>
            <a:xfrm>
              <a:off x="8467624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X1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7483854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X3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975739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X2</a:t>
              </a: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6657532" y="3782981"/>
            <a:ext cx="1327134" cy="840610"/>
            <a:chOff x="7483854" y="850078"/>
            <a:chExt cx="1327134" cy="840610"/>
          </a:xfrm>
        </p:grpSpPr>
        <p:grpSp>
          <p:nvGrpSpPr>
            <p:cNvPr id="213" name="Group 212"/>
            <p:cNvGrpSpPr/>
            <p:nvPr/>
          </p:nvGrpSpPr>
          <p:grpSpPr>
            <a:xfrm>
              <a:off x="7644338" y="850078"/>
              <a:ext cx="1006166" cy="840610"/>
              <a:chOff x="7427320" y="941518"/>
              <a:chExt cx="1006166" cy="840610"/>
            </a:xfrm>
          </p:grpSpPr>
          <p:sp>
            <p:nvSpPr>
              <p:cNvPr id="218" name="Oval 217"/>
              <p:cNvSpPr/>
              <p:nvPr/>
            </p:nvSpPr>
            <p:spPr>
              <a:xfrm>
                <a:off x="7674744" y="941518"/>
                <a:ext cx="511319" cy="50618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7427320" y="1599248"/>
                <a:ext cx="1006166" cy="182880"/>
                <a:chOff x="7427320" y="1599248"/>
                <a:chExt cx="1006166" cy="182880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7427320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7838963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8250606" y="159924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5" name="TextBox 214"/>
            <p:cNvSpPr txBox="1"/>
            <p:nvPr/>
          </p:nvSpPr>
          <p:spPr>
            <a:xfrm>
              <a:off x="8467624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X1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7483854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X3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7975739" y="1230809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X2</a:t>
              </a:r>
            </a:p>
          </p:txBody>
        </p:sp>
      </p:grpSp>
      <p:sp>
        <p:nvSpPr>
          <p:cNvPr id="224" name="Oval 223"/>
          <p:cNvSpPr/>
          <p:nvPr/>
        </p:nvSpPr>
        <p:spPr>
          <a:xfrm>
            <a:off x="10017888" y="4870122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10292863" y="51325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226" name="Straight Connector 225"/>
          <p:cNvCxnSpPr>
            <a:stCxn id="92" idx="7"/>
            <a:endCxn id="211" idx="2"/>
          </p:cNvCxnSpPr>
          <p:nvPr/>
        </p:nvCxnSpPr>
        <p:spPr>
          <a:xfrm flipV="1">
            <a:off x="9353212" y="4630141"/>
            <a:ext cx="277187" cy="57326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224" idx="2"/>
            <a:endCxn id="209" idx="2"/>
          </p:cNvCxnSpPr>
          <p:nvPr/>
        </p:nvCxnSpPr>
        <p:spPr>
          <a:xfrm flipH="1" flipV="1">
            <a:off x="8807113" y="4630141"/>
            <a:ext cx="1210775" cy="422861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224" idx="2"/>
            <a:endCxn id="221" idx="2"/>
          </p:cNvCxnSpPr>
          <p:nvPr/>
        </p:nvCxnSpPr>
        <p:spPr>
          <a:xfrm flipH="1" flipV="1">
            <a:off x="6909456" y="4623591"/>
            <a:ext cx="3108432" cy="429411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24" idx="6"/>
            <a:endCxn id="185" idx="2"/>
          </p:cNvCxnSpPr>
          <p:nvPr/>
        </p:nvCxnSpPr>
        <p:spPr>
          <a:xfrm flipV="1">
            <a:off x="10383648" y="4632040"/>
            <a:ext cx="303786" cy="420962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45" idx="7"/>
            <a:endCxn id="224" idx="4"/>
          </p:cNvCxnSpPr>
          <p:nvPr/>
        </p:nvCxnSpPr>
        <p:spPr>
          <a:xfrm flipV="1">
            <a:off x="9353212" y="5235882"/>
            <a:ext cx="847556" cy="699506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10011444" y="2951128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/>
          <p:cNvSpPr txBox="1"/>
          <p:nvPr/>
        </p:nvSpPr>
        <p:spPr>
          <a:xfrm>
            <a:off x="10286419" y="321358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241" name="Straight Connector 240"/>
          <p:cNvCxnSpPr>
            <a:cxnSpLocks/>
            <a:stCxn id="239" idx="0"/>
            <a:endCxn id="38" idx="5"/>
          </p:cNvCxnSpPr>
          <p:nvPr/>
        </p:nvCxnSpPr>
        <p:spPr>
          <a:xfrm flipH="1" flipV="1">
            <a:off x="9353212" y="1005631"/>
            <a:ext cx="841112" cy="1945497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239" idx="4"/>
            <a:endCxn id="224" idx="0"/>
          </p:cNvCxnSpPr>
          <p:nvPr/>
        </p:nvCxnSpPr>
        <p:spPr>
          <a:xfrm>
            <a:off x="10194324" y="3316888"/>
            <a:ext cx="6444" cy="1553234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/>
          <p:cNvSpPr/>
          <p:nvPr/>
        </p:nvSpPr>
        <p:spPr>
          <a:xfrm>
            <a:off x="7023360" y="3471218"/>
            <a:ext cx="182880" cy="182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9" name="Rectangle 328"/>
          <p:cNvSpPr/>
          <p:nvPr/>
        </p:nvSpPr>
        <p:spPr>
          <a:xfrm>
            <a:off x="7435003" y="3471218"/>
            <a:ext cx="182880" cy="182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/>
          <p:cNvSpPr txBox="1"/>
          <p:nvPr/>
        </p:nvSpPr>
        <p:spPr>
          <a:xfrm>
            <a:off x="6846846" y="3657775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H1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7435003" y="3654098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H2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8921069" y="3474895"/>
            <a:ext cx="182880" cy="182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Rectangle 332"/>
          <p:cNvSpPr/>
          <p:nvPr/>
        </p:nvSpPr>
        <p:spPr>
          <a:xfrm>
            <a:off x="9332712" y="3474895"/>
            <a:ext cx="182880" cy="182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TextBox 333"/>
          <p:cNvSpPr txBox="1"/>
          <p:nvPr/>
        </p:nvSpPr>
        <p:spPr>
          <a:xfrm>
            <a:off x="8744555" y="3661452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H1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9332712" y="3657775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H2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10815382" y="3476595"/>
            <a:ext cx="182880" cy="182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" name="Rectangle 336"/>
          <p:cNvSpPr/>
          <p:nvPr/>
        </p:nvSpPr>
        <p:spPr>
          <a:xfrm>
            <a:off x="11227025" y="3476595"/>
            <a:ext cx="182880" cy="182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/>
          <p:cNvSpPr txBox="1"/>
          <p:nvPr/>
        </p:nvSpPr>
        <p:spPr>
          <a:xfrm>
            <a:off x="10638868" y="3663152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H1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11227025" y="3659475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H2</a:t>
            </a:r>
          </a:p>
        </p:txBody>
      </p:sp>
      <p:cxnSp>
        <p:nvCxnSpPr>
          <p:cNvPr id="340" name="Straight Connector 339"/>
          <p:cNvCxnSpPr>
            <a:stCxn id="239" idx="6"/>
            <a:endCxn id="337" idx="0"/>
          </p:cNvCxnSpPr>
          <p:nvPr/>
        </p:nvCxnSpPr>
        <p:spPr>
          <a:xfrm>
            <a:off x="10377204" y="3134008"/>
            <a:ext cx="941261" cy="342587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33" idx="0"/>
            <a:endCxn id="239" idx="2"/>
          </p:cNvCxnSpPr>
          <p:nvPr/>
        </p:nvCxnSpPr>
        <p:spPr>
          <a:xfrm flipV="1">
            <a:off x="9424152" y="3134008"/>
            <a:ext cx="587292" cy="340887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>
            <a:stCxn id="329" idx="0"/>
            <a:endCxn id="239" idx="2"/>
          </p:cNvCxnSpPr>
          <p:nvPr/>
        </p:nvCxnSpPr>
        <p:spPr>
          <a:xfrm flipV="1">
            <a:off x="7526443" y="3134008"/>
            <a:ext cx="2485001" cy="337210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926636" y="3082633"/>
            <a:ext cx="1101091" cy="1308735"/>
            <a:chOff x="1402499" y="2111611"/>
            <a:chExt cx="1101091" cy="1308735"/>
          </a:xfrm>
        </p:grpSpPr>
        <p:sp>
          <p:nvSpPr>
            <p:cNvPr id="207" name="Oval 206"/>
            <p:cNvSpPr/>
            <p:nvPr/>
          </p:nvSpPr>
          <p:spPr>
            <a:xfrm>
              <a:off x="140631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168063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95495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222927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402499" y="3094591"/>
              <a:ext cx="1097281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3" name="Straight Connector 232"/>
            <p:cNvCxnSpPr/>
            <p:nvPr/>
          </p:nvCxnSpPr>
          <p:spPr>
            <a:xfrm flipH="1" flipV="1">
              <a:off x="1402500" y="2111611"/>
              <a:ext cx="3810" cy="11734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4" name="Oval 233"/>
          <p:cNvSpPr/>
          <p:nvPr/>
        </p:nvSpPr>
        <p:spPr>
          <a:xfrm flipV="1">
            <a:off x="930447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 flipV="1">
            <a:off x="1204767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 flipV="1">
            <a:off x="1479087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 flipV="1">
            <a:off x="1753407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 flipV="1">
            <a:off x="926636" y="4853957"/>
            <a:ext cx="1097281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 flipH="1">
            <a:off x="2025746" y="4823477"/>
            <a:ext cx="1981" cy="274320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3" name="Straight Connector 252"/>
          <p:cNvCxnSpPr/>
          <p:nvPr/>
        </p:nvCxnSpPr>
        <p:spPr>
          <a:xfrm flipH="1">
            <a:off x="926637" y="4853957"/>
            <a:ext cx="3810" cy="1173480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4" name="Group 253"/>
          <p:cNvGrpSpPr/>
          <p:nvPr/>
        </p:nvGrpSpPr>
        <p:grpSpPr>
          <a:xfrm rot="5400000">
            <a:off x="1416222" y="4007217"/>
            <a:ext cx="118110" cy="1097282"/>
            <a:chOff x="2653699" y="4019837"/>
            <a:chExt cx="118110" cy="1173480"/>
          </a:xfrm>
        </p:grpSpPr>
        <p:cxnSp>
          <p:nvCxnSpPr>
            <p:cNvPr id="255" name="Straight Connector 254"/>
            <p:cNvCxnSpPr/>
            <p:nvPr/>
          </p:nvCxnSpPr>
          <p:spPr>
            <a:xfrm flipH="1">
              <a:off x="2653699" y="4019837"/>
              <a:ext cx="3810" cy="11734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>
              <a:off x="2767999" y="4019837"/>
              <a:ext cx="3810" cy="11734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7" name="Group 256"/>
          <p:cNvGrpSpPr/>
          <p:nvPr/>
        </p:nvGrpSpPr>
        <p:grpSpPr>
          <a:xfrm>
            <a:off x="2566841" y="4065613"/>
            <a:ext cx="1101091" cy="325755"/>
            <a:chOff x="1402499" y="3094591"/>
            <a:chExt cx="1101091" cy="325755"/>
          </a:xfrm>
        </p:grpSpPr>
        <p:sp>
          <p:nvSpPr>
            <p:cNvPr id="258" name="Oval 257"/>
            <p:cNvSpPr/>
            <p:nvPr/>
          </p:nvSpPr>
          <p:spPr>
            <a:xfrm>
              <a:off x="140631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168063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195495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222927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402499" y="3094591"/>
              <a:ext cx="1097281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Oval 346"/>
          <p:cNvSpPr/>
          <p:nvPr/>
        </p:nvSpPr>
        <p:spPr>
          <a:xfrm flipV="1">
            <a:off x="2570652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 flipV="1">
            <a:off x="2844972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 flipV="1">
            <a:off x="3119292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 flipV="1">
            <a:off x="3393612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 flipV="1">
            <a:off x="2566841" y="4853957"/>
            <a:ext cx="1097281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2" name="Straight Connector 351"/>
          <p:cNvCxnSpPr/>
          <p:nvPr/>
        </p:nvCxnSpPr>
        <p:spPr>
          <a:xfrm flipH="1">
            <a:off x="3656790" y="4841765"/>
            <a:ext cx="9237" cy="274320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3" name="Straight Connector 352"/>
          <p:cNvCxnSpPr/>
          <p:nvPr/>
        </p:nvCxnSpPr>
        <p:spPr>
          <a:xfrm flipH="1">
            <a:off x="2566842" y="4853957"/>
            <a:ext cx="3810" cy="1173480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54" name="Group 353"/>
          <p:cNvGrpSpPr/>
          <p:nvPr/>
        </p:nvGrpSpPr>
        <p:grpSpPr>
          <a:xfrm rot="5400000">
            <a:off x="3056427" y="4007217"/>
            <a:ext cx="118110" cy="1097282"/>
            <a:chOff x="2653699" y="4019837"/>
            <a:chExt cx="118110" cy="1173480"/>
          </a:xfrm>
        </p:grpSpPr>
        <p:cxnSp>
          <p:nvCxnSpPr>
            <p:cNvPr id="355" name="Straight Connector 354"/>
            <p:cNvCxnSpPr/>
            <p:nvPr/>
          </p:nvCxnSpPr>
          <p:spPr>
            <a:xfrm flipH="1">
              <a:off x="2653699" y="4019837"/>
              <a:ext cx="3810" cy="11734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flipH="1">
              <a:off x="2767999" y="4019837"/>
              <a:ext cx="3810" cy="11734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57" name="Group 356"/>
          <p:cNvGrpSpPr/>
          <p:nvPr/>
        </p:nvGrpSpPr>
        <p:grpSpPr>
          <a:xfrm>
            <a:off x="4212762" y="4065613"/>
            <a:ext cx="1101091" cy="742175"/>
            <a:chOff x="1402499" y="3094591"/>
            <a:chExt cx="1101091" cy="742175"/>
          </a:xfrm>
        </p:grpSpPr>
        <p:sp>
          <p:nvSpPr>
            <p:cNvPr id="358" name="Oval 357"/>
            <p:cNvSpPr/>
            <p:nvPr/>
          </p:nvSpPr>
          <p:spPr>
            <a:xfrm>
              <a:off x="140631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168063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195495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2229270" y="3146026"/>
              <a:ext cx="274320" cy="274320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1402499" y="3094591"/>
              <a:ext cx="1097281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3" name="Straight Connector 362"/>
            <p:cNvCxnSpPr>
              <a:endCxn id="383" idx="4"/>
            </p:cNvCxnSpPr>
            <p:nvPr/>
          </p:nvCxnSpPr>
          <p:spPr>
            <a:xfrm flipH="1" flipV="1">
              <a:off x="2465490" y="3653886"/>
              <a:ext cx="2" cy="1828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64" name="Oval 363"/>
          <p:cNvSpPr/>
          <p:nvPr/>
        </p:nvSpPr>
        <p:spPr>
          <a:xfrm flipV="1">
            <a:off x="4216573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 flipV="1">
            <a:off x="4490893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 flipV="1">
            <a:off x="4765213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 flipV="1">
            <a:off x="5039533" y="4718702"/>
            <a:ext cx="274320" cy="2743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 flipV="1">
            <a:off x="4212762" y="4853957"/>
            <a:ext cx="1097281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9" name="Straight Connector 368"/>
          <p:cNvCxnSpPr/>
          <p:nvPr/>
        </p:nvCxnSpPr>
        <p:spPr>
          <a:xfrm flipH="1">
            <a:off x="5310043" y="4829573"/>
            <a:ext cx="3810" cy="274320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0" name="Straight Connector 369"/>
          <p:cNvCxnSpPr/>
          <p:nvPr/>
        </p:nvCxnSpPr>
        <p:spPr>
          <a:xfrm flipH="1">
            <a:off x="4212763" y="4853957"/>
            <a:ext cx="3810" cy="1173480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71" name="Group 370"/>
          <p:cNvGrpSpPr/>
          <p:nvPr/>
        </p:nvGrpSpPr>
        <p:grpSpPr>
          <a:xfrm rot="5400000">
            <a:off x="4702348" y="4007217"/>
            <a:ext cx="118110" cy="1097282"/>
            <a:chOff x="2653699" y="4019837"/>
            <a:chExt cx="118110" cy="1173480"/>
          </a:xfrm>
        </p:grpSpPr>
        <p:cxnSp>
          <p:nvCxnSpPr>
            <p:cNvPr id="372" name="Straight Connector 371"/>
            <p:cNvCxnSpPr/>
            <p:nvPr/>
          </p:nvCxnSpPr>
          <p:spPr>
            <a:xfrm flipH="1">
              <a:off x="2653699" y="4019837"/>
              <a:ext cx="3810" cy="11734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2767999" y="4019837"/>
              <a:ext cx="3810" cy="11734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4" name="TextBox 373"/>
          <p:cNvSpPr txBox="1"/>
          <p:nvPr/>
        </p:nvSpPr>
        <p:spPr>
          <a:xfrm>
            <a:off x="747228" y="263581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2383627" y="263581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036615" y="264202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cxnSp>
        <p:nvCxnSpPr>
          <p:cNvPr id="377" name="Straight Connector 376"/>
          <p:cNvCxnSpPr/>
          <p:nvPr/>
        </p:nvCxnSpPr>
        <p:spPr>
          <a:xfrm flipH="1" flipV="1">
            <a:off x="2022164" y="3999509"/>
            <a:ext cx="3810" cy="274320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8" name="Straight Connector 377"/>
          <p:cNvCxnSpPr/>
          <p:nvPr/>
        </p:nvCxnSpPr>
        <p:spPr>
          <a:xfrm flipV="1">
            <a:off x="2568899" y="3097476"/>
            <a:ext cx="6634" cy="1160957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9" name="Straight Connector 378"/>
          <p:cNvCxnSpPr/>
          <p:nvPr/>
        </p:nvCxnSpPr>
        <p:spPr>
          <a:xfrm flipH="1" flipV="1">
            <a:off x="1993591" y="4006211"/>
            <a:ext cx="3837214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0" name="Group 379"/>
          <p:cNvGrpSpPr/>
          <p:nvPr/>
        </p:nvGrpSpPr>
        <p:grpSpPr>
          <a:xfrm>
            <a:off x="3668465" y="3097476"/>
            <a:ext cx="549023" cy="1170257"/>
            <a:chOff x="8032185" y="2544142"/>
            <a:chExt cx="549023" cy="1170257"/>
          </a:xfrm>
        </p:grpSpPr>
        <p:cxnSp>
          <p:nvCxnSpPr>
            <p:cNvPr id="381" name="Straight Connector 380"/>
            <p:cNvCxnSpPr/>
            <p:nvPr/>
          </p:nvCxnSpPr>
          <p:spPr>
            <a:xfrm flipH="1" flipV="1">
              <a:off x="8032185" y="3531519"/>
              <a:ext cx="3810" cy="182880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flipV="1">
              <a:off x="8578539" y="2544142"/>
              <a:ext cx="2669" cy="1160957"/>
            </a:xfrm>
            <a:prstGeom prst="lin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83" name="Oval 382"/>
          <p:cNvSpPr/>
          <p:nvPr/>
        </p:nvSpPr>
        <p:spPr>
          <a:xfrm>
            <a:off x="5222413" y="3918153"/>
            <a:ext cx="182880" cy="18288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/>
          <p:cNvSpPr txBox="1"/>
          <p:nvPr/>
        </p:nvSpPr>
        <p:spPr>
          <a:xfrm>
            <a:off x="760564" y="5994038"/>
            <a:ext cx="33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2389147" y="599403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4070277" y="599731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cxnSp>
        <p:nvCxnSpPr>
          <p:cNvPr id="387" name="Straight Connector 386"/>
          <p:cNvCxnSpPr/>
          <p:nvPr/>
        </p:nvCxnSpPr>
        <p:spPr>
          <a:xfrm flipH="1" flipV="1">
            <a:off x="2039704" y="5065602"/>
            <a:ext cx="3749040" cy="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8" name="Oval 387"/>
          <p:cNvSpPr/>
          <p:nvPr/>
        </p:nvSpPr>
        <p:spPr>
          <a:xfrm>
            <a:off x="3567255" y="4967024"/>
            <a:ext cx="182880" cy="18288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5216774" y="4966788"/>
            <a:ext cx="182880" cy="18288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TextBox 389"/>
          <p:cNvSpPr txBox="1"/>
          <p:nvPr/>
        </p:nvSpPr>
        <p:spPr>
          <a:xfrm>
            <a:off x="5640897" y="5990550"/>
            <a:ext cx="346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400" name="Oval 399"/>
          <p:cNvSpPr/>
          <p:nvPr/>
        </p:nvSpPr>
        <p:spPr>
          <a:xfrm>
            <a:off x="3581152" y="3920889"/>
            <a:ext cx="182880" cy="18288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1" name="Group 400"/>
          <p:cNvGrpSpPr/>
          <p:nvPr/>
        </p:nvGrpSpPr>
        <p:grpSpPr>
          <a:xfrm>
            <a:off x="5626589" y="5706938"/>
            <a:ext cx="365760" cy="262890"/>
            <a:chOff x="2150612" y="5102759"/>
            <a:chExt cx="365760" cy="262890"/>
          </a:xfrm>
          <a:solidFill>
            <a:schemeClr val="accent6"/>
          </a:solidFill>
        </p:grpSpPr>
        <p:cxnSp>
          <p:nvCxnSpPr>
            <p:cNvPr id="402" name="Straight Connector 401"/>
            <p:cNvCxnSpPr/>
            <p:nvPr/>
          </p:nvCxnSpPr>
          <p:spPr>
            <a:xfrm flipV="1">
              <a:off x="2150612" y="5102759"/>
              <a:ext cx="365760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flipV="1">
              <a:off x="2219192" y="5234204"/>
              <a:ext cx="228600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flipV="1">
              <a:off x="2287772" y="5365649"/>
              <a:ext cx="91440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405" name="Straight Connector 404"/>
          <p:cNvCxnSpPr/>
          <p:nvPr/>
        </p:nvCxnSpPr>
        <p:spPr>
          <a:xfrm flipV="1">
            <a:off x="5806140" y="3981562"/>
            <a:ext cx="2669" cy="1737360"/>
          </a:xfrm>
          <a:prstGeom prst="lin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1B543103-EF27-49C3-99AF-68ED152D928B}"/>
              </a:ext>
            </a:extLst>
          </p:cNvPr>
          <p:cNvSpPr/>
          <p:nvPr/>
        </p:nvSpPr>
        <p:spPr>
          <a:xfrm>
            <a:off x="7076369" y="2585466"/>
            <a:ext cx="511319" cy="5061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05C53D7-5C42-4788-B27E-3AB951AFCD8B}"/>
              </a:ext>
            </a:extLst>
          </p:cNvPr>
          <p:cNvSpPr/>
          <p:nvPr/>
        </p:nvSpPr>
        <p:spPr>
          <a:xfrm>
            <a:off x="8963097" y="2517129"/>
            <a:ext cx="511319" cy="5061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3AE0C2F-4352-4C80-BAE8-2639AD445638}"/>
              </a:ext>
            </a:extLst>
          </p:cNvPr>
          <p:cNvSpPr/>
          <p:nvPr/>
        </p:nvSpPr>
        <p:spPr>
          <a:xfrm>
            <a:off x="10849825" y="2517129"/>
            <a:ext cx="511319" cy="5061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5CBB91A-C02C-4192-9565-5BB191F2ACA1}"/>
              </a:ext>
            </a:extLst>
          </p:cNvPr>
          <p:cNvSpPr txBox="1"/>
          <p:nvPr/>
        </p:nvSpPr>
        <p:spPr>
          <a:xfrm>
            <a:off x="7587688" y="26536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78FE35F-3E67-44A7-8E38-3C3BBFCC350C}"/>
              </a:ext>
            </a:extLst>
          </p:cNvPr>
          <p:cNvSpPr txBox="1"/>
          <p:nvPr/>
        </p:nvSpPr>
        <p:spPr>
          <a:xfrm>
            <a:off x="9471141" y="261676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6A4F2CA-624F-4366-B1B3-D3743ACC757F}"/>
              </a:ext>
            </a:extLst>
          </p:cNvPr>
          <p:cNvSpPr txBox="1"/>
          <p:nvPr/>
        </p:nvSpPr>
        <p:spPr>
          <a:xfrm>
            <a:off x="11366405" y="26095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D87CA60-074D-483C-B4F1-460844DD28B8}"/>
              </a:ext>
            </a:extLst>
          </p:cNvPr>
          <p:cNvCxnSpPr>
            <a:cxnSpLocks/>
            <a:stCxn id="41" idx="4"/>
            <a:endCxn id="189" idx="0"/>
          </p:cNvCxnSpPr>
          <p:nvPr/>
        </p:nvCxnSpPr>
        <p:spPr>
          <a:xfrm>
            <a:off x="11100905" y="2033089"/>
            <a:ext cx="4580" cy="48404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4C97302-6462-4656-A73B-3791595852F4}"/>
              </a:ext>
            </a:extLst>
          </p:cNvPr>
          <p:cNvCxnSpPr>
            <a:cxnSpLocks/>
            <a:stCxn id="40" idx="4"/>
            <a:endCxn id="188" idx="0"/>
          </p:cNvCxnSpPr>
          <p:nvPr/>
        </p:nvCxnSpPr>
        <p:spPr>
          <a:xfrm>
            <a:off x="9214177" y="2033089"/>
            <a:ext cx="4580" cy="48404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F9155C2-9A33-463E-A9DF-76C6F3044CF5}"/>
              </a:ext>
            </a:extLst>
          </p:cNvPr>
          <p:cNvCxnSpPr>
            <a:cxnSpLocks/>
            <a:stCxn id="39" idx="4"/>
            <a:endCxn id="183" idx="0"/>
          </p:cNvCxnSpPr>
          <p:nvPr/>
        </p:nvCxnSpPr>
        <p:spPr>
          <a:xfrm>
            <a:off x="7327449" y="2101426"/>
            <a:ext cx="4580" cy="48404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Oval 237">
            <a:extLst>
              <a:ext uri="{FF2B5EF4-FFF2-40B4-BE49-F238E27FC236}">
                <a16:creationId xmlns:a16="http://schemas.microsoft.com/office/drawing/2014/main" id="{A53C9CD6-03E9-47C9-8FBC-5DE4CAD5BDC8}"/>
              </a:ext>
            </a:extLst>
          </p:cNvPr>
          <p:cNvSpPr/>
          <p:nvPr/>
        </p:nvSpPr>
        <p:spPr>
          <a:xfrm>
            <a:off x="4293946" y="267568"/>
            <a:ext cx="511319" cy="506186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865CA883-734C-4E1A-A7DC-CBFE94EA169D}"/>
              </a:ext>
            </a:extLst>
          </p:cNvPr>
          <p:cNvSpPr txBox="1"/>
          <p:nvPr/>
        </p:nvSpPr>
        <p:spPr>
          <a:xfrm>
            <a:off x="4805265" y="297606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Fuse</a:t>
            </a: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5B24B011-943E-460B-B599-67D9BF2855CC}"/>
              </a:ext>
            </a:extLst>
          </p:cNvPr>
          <p:cNvSpPr/>
          <p:nvPr/>
        </p:nvSpPr>
        <p:spPr>
          <a:xfrm>
            <a:off x="4293946" y="971026"/>
            <a:ext cx="511319" cy="5061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CC8DC6B-BA09-48EB-928C-9D789B36EAB9}"/>
              </a:ext>
            </a:extLst>
          </p:cNvPr>
          <p:cNvSpPr txBox="1"/>
          <p:nvPr/>
        </p:nvSpPr>
        <p:spPr>
          <a:xfrm>
            <a:off x="4805265" y="1001064"/>
            <a:ext cx="121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Arrestor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83BD7C8B-AB13-43FA-B77C-E1915E8D31A6}"/>
              </a:ext>
            </a:extLst>
          </p:cNvPr>
          <p:cNvSpPr/>
          <p:nvPr/>
        </p:nvSpPr>
        <p:spPr>
          <a:xfrm>
            <a:off x="4293946" y="1654897"/>
            <a:ext cx="511319" cy="5061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D61A08F-8872-4333-BA96-96DA88115EE4}"/>
              </a:ext>
            </a:extLst>
          </p:cNvPr>
          <p:cNvSpPr txBox="1"/>
          <p:nvPr/>
        </p:nvSpPr>
        <p:spPr>
          <a:xfrm>
            <a:off x="4805265" y="1684935"/>
            <a:ext cx="17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Transformer</a:t>
            </a:r>
          </a:p>
        </p:txBody>
      </p:sp>
    </p:spTree>
    <p:extLst>
      <p:ext uri="{BB962C8B-B14F-4D97-AF65-F5344CB8AC3E}">
        <p14:creationId xmlns:p14="http://schemas.microsoft.com/office/powerpoint/2010/main" val="149877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The problem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529044" cy="489585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problem: </a:t>
            </a:r>
            <a:r>
              <a:rPr lang="en-US" altLang="en-US" dirty="0"/>
              <a:t>current network models have limitations and constraints that limit their ability to effectively and accurately model the rapidly increasing complexity and sophistication of the utility networks</a:t>
            </a:r>
          </a:p>
          <a:p>
            <a:r>
              <a:rPr lang="en-US" altLang="en-US" b="1" dirty="0"/>
              <a:t>The goal: </a:t>
            </a:r>
            <a:r>
              <a:rPr lang="en-US" altLang="en-US" dirty="0"/>
              <a:t>Introduces a new utility-centric graph information model that can support the complex modeling of utility infrastructures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DD43C-6ACF-4ACC-8531-4DE0F95B3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825625"/>
            <a:ext cx="5407066" cy="35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The problem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E061E3BD-80C5-4B9A-9514-CF8863B8AB24}"/>
              </a:ext>
            </a:extLst>
          </p:cNvPr>
          <p:cNvSpPr/>
          <p:nvPr/>
        </p:nvSpPr>
        <p:spPr>
          <a:xfrm>
            <a:off x="1233181" y="5031759"/>
            <a:ext cx="9873843" cy="13841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Junction valence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669D8-1044-471D-998B-7E976526E012}"/>
              </a:ext>
            </a:extLst>
          </p:cNvPr>
          <p:cNvSpPr txBox="1"/>
          <p:nvPr/>
        </p:nvSpPr>
        <p:spPr>
          <a:xfrm>
            <a:off x="645951" y="1992193"/>
            <a:ext cx="3372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Transportation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junction valence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depth first search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~10M features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64CEC-E1F9-4328-8D80-42013906D68D}"/>
              </a:ext>
            </a:extLst>
          </p:cNvPr>
          <p:cNvSpPr txBox="1"/>
          <p:nvPr/>
        </p:nvSpPr>
        <p:spPr>
          <a:xfrm>
            <a:off x="8543485" y="1992192"/>
            <a:ext cx="318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junction valence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Shallow depth, wide breadth first search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~1B features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A411E-20B5-4185-88FD-4C2DC6F7A524}"/>
              </a:ext>
            </a:extLst>
          </p:cNvPr>
          <p:cNvSpPr txBox="1"/>
          <p:nvPr/>
        </p:nvSpPr>
        <p:spPr>
          <a:xfrm>
            <a:off x="4373108" y="1992192"/>
            <a:ext cx="3722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Utility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Medium junction valence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Mixture of BFS and DFS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~100M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Continually edited and autonomously reconfigured</a:t>
            </a:r>
          </a:p>
        </p:txBody>
      </p:sp>
    </p:spTree>
    <p:extLst>
      <p:ext uri="{BB962C8B-B14F-4D97-AF65-F5344CB8AC3E}">
        <p14:creationId xmlns:p14="http://schemas.microsoft.com/office/powerpoint/2010/main" val="12017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 of the utility network model</a:t>
            </a:r>
          </a:p>
          <a:p>
            <a:pPr eaLnBrk="1" hangingPunct="1"/>
            <a:r>
              <a:rPr lang="en-US" altLang="en-US" dirty="0"/>
              <a:t>Network index</a:t>
            </a:r>
          </a:p>
          <a:p>
            <a:pPr lvl="1"/>
            <a:r>
              <a:rPr lang="en-US" altLang="en-US" dirty="0"/>
              <a:t>Logical structure</a:t>
            </a:r>
          </a:p>
          <a:p>
            <a:pPr lvl="1"/>
            <a:r>
              <a:rPr lang="en-US" altLang="en-US" dirty="0"/>
              <a:t>Physical storage</a:t>
            </a:r>
          </a:p>
          <a:p>
            <a:r>
              <a:rPr lang="en-US" altLang="en-US" dirty="0"/>
              <a:t>Network index maintenance</a:t>
            </a:r>
          </a:p>
          <a:p>
            <a:pPr lvl="1"/>
            <a:r>
              <a:rPr lang="en-US" altLang="en-US" dirty="0"/>
              <a:t>Establishing connectivity</a:t>
            </a:r>
          </a:p>
          <a:p>
            <a:pPr lvl="1"/>
            <a:r>
              <a:rPr lang="en-US" altLang="en-US" dirty="0"/>
              <a:t>Maintaining connectivity</a:t>
            </a:r>
          </a:p>
          <a:p>
            <a:pPr eaLnBrk="1" hangingPunct="1"/>
            <a:r>
              <a:rPr lang="en-US" altLang="en-US" dirty="0"/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0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Network model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definition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825625"/>
            <a:ext cx="539482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A mechanism for defining and managing connectivity information between </a:t>
            </a:r>
            <a:r>
              <a:rPr lang="en-US" altLang="en-US" b="1" i="1" dirty="0"/>
              <a:t>features </a:t>
            </a:r>
            <a:r>
              <a:rPr lang="en-US" altLang="en-US" dirty="0"/>
              <a:t>in a geodatabase</a:t>
            </a:r>
          </a:p>
          <a:p>
            <a:pPr lvl="2"/>
            <a:endParaRPr lang="en-US" altLang="en-US" dirty="0"/>
          </a:p>
          <a:p>
            <a:pPr eaLnBrk="1" hangingPunct="1"/>
            <a:r>
              <a:rPr lang="en-US" altLang="en-US" dirty="0"/>
              <a:t>A feature is graphic representation of a real-world object</a:t>
            </a:r>
          </a:p>
          <a:p>
            <a:pPr lvl="1" eaLnBrk="1" hangingPunct="1"/>
            <a:r>
              <a:rPr lang="en-US" altLang="en-US" sz="2200" dirty="0"/>
              <a:t>Lines (e.g., pipes, power lines, telephone cables)</a:t>
            </a:r>
          </a:p>
          <a:p>
            <a:pPr lvl="1" eaLnBrk="1" hangingPunct="1"/>
            <a:r>
              <a:rPr lang="en-US" altLang="en-US" sz="2200" dirty="0"/>
              <a:t>Points (e.g., valves, transforms, switchgear)</a:t>
            </a:r>
            <a:endParaRPr lang="en-US" altLang="en-US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84B0E-EB65-4C4E-A51D-45135D00A08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82B8C-CF77-4466-B7B7-BA2B4A3F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29" y="1825625"/>
            <a:ext cx="4939009" cy="35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84B0E-EB65-4C4E-A51D-45135D00A08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899138" y="378069"/>
            <a:ext cx="8299939" cy="6251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4338" y="524240"/>
            <a:ext cx="4495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Network Index (Graph)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1538" y="524240"/>
            <a:ext cx="3048000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 Sources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5994888" y="581390"/>
            <a:ext cx="3352799" cy="41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04338" y="4603872"/>
            <a:ext cx="4495800" cy="1837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85338" y="5020042"/>
            <a:ext cx="1676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Connectivity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2738" y="5020042"/>
            <a:ext cx="1676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Attribute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47" name="Flowchart: Internal Storage 46"/>
          <p:cNvSpPr/>
          <p:nvPr/>
        </p:nvSpPr>
        <p:spPr>
          <a:xfrm>
            <a:off x="2447660" y="913916"/>
            <a:ext cx="1930911" cy="10668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Point Features</a:t>
            </a:r>
          </a:p>
        </p:txBody>
      </p:sp>
      <p:sp>
        <p:nvSpPr>
          <p:cNvPr id="48" name="Flowchart: Internal Storage 47"/>
          <p:cNvSpPr/>
          <p:nvPr/>
        </p:nvSpPr>
        <p:spPr>
          <a:xfrm>
            <a:off x="2459375" y="2180000"/>
            <a:ext cx="1930911" cy="10668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Line Features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53463" y="3605034"/>
            <a:ext cx="3048000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Table Sources</a:t>
            </a:r>
          </a:p>
        </p:txBody>
      </p:sp>
      <p:sp>
        <p:nvSpPr>
          <p:cNvPr id="65" name="Flowchart: Internal Storage 64"/>
          <p:cNvSpPr/>
          <p:nvPr/>
        </p:nvSpPr>
        <p:spPr>
          <a:xfrm>
            <a:off x="2449585" y="3994710"/>
            <a:ext cx="1930911" cy="10668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Associations</a:t>
            </a:r>
          </a:p>
        </p:txBody>
      </p:sp>
      <p:sp>
        <p:nvSpPr>
          <p:cNvPr id="66" name="Flowchart: Internal Storage 65"/>
          <p:cNvSpPr/>
          <p:nvPr/>
        </p:nvSpPr>
        <p:spPr>
          <a:xfrm>
            <a:off x="2458508" y="5260794"/>
            <a:ext cx="1947205" cy="10668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Containment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387363" y="2713400"/>
            <a:ext cx="1200151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69" name="Straight Connector 7168"/>
          <p:cNvCxnSpPr/>
          <p:nvPr/>
        </p:nvCxnSpPr>
        <p:spPr>
          <a:xfrm>
            <a:off x="4390286" y="1423018"/>
            <a:ext cx="401633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392211" y="4616331"/>
            <a:ext cx="401633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405714" y="5784074"/>
            <a:ext cx="401633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77" name="Straight Connector 7176"/>
          <p:cNvCxnSpPr/>
          <p:nvPr/>
        </p:nvCxnSpPr>
        <p:spPr>
          <a:xfrm>
            <a:off x="4791919" y="1396642"/>
            <a:ext cx="15428" cy="441380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E75FEA0-DC01-43EF-972D-6C3FFE6EC830}"/>
              </a:ext>
            </a:extLst>
          </p:cNvPr>
          <p:cNvGrpSpPr/>
          <p:nvPr/>
        </p:nvGrpSpPr>
        <p:grpSpPr>
          <a:xfrm>
            <a:off x="6195183" y="1181494"/>
            <a:ext cx="3540093" cy="2879189"/>
            <a:chOff x="6992131" y="1115485"/>
            <a:chExt cx="5110941" cy="4731628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12812AF-096F-4D31-9181-AC1A88665ACE}"/>
                </a:ext>
              </a:extLst>
            </p:cNvPr>
            <p:cNvCxnSpPr>
              <a:stCxn id="120" idx="7"/>
              <a:endCxn id="122" idx="2"/>
            </p:cNvCxnSpPr>
            <p:nvPr/>
          </p:nvCxnSpPr>
          <p:spPr>
            <a:xfrm flipV="1">
              <a:off x="7845484" y="1388055"/>
              <a:ext cx="1277127" cy="284917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D2CDE7C-FBDD-4DA9-A018-1801E839327E}"/>
                </a:ext>
              </a:extLst>
            </p:cNvPr>
            <p:cNvCxnSpPr>
              <a:stCxn id="120" idx="5"/>
              <a:endCxn id="121" idx="5"/>
            </p:cNvCxnSpPr>
            <p:nvPr/>
          </p:nvCxnSpPr>
          <p:spPr>
            <a:xfrm>
              <a:off x="7845484" y="1797751"/>
              <a:ext cx="625643" cy="117668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0330CB6-831C-4A02-A680-9F871DFEA85B}"/>
                </a:ext>
              </a:extLst>
            </p:cNvPr>
            <p:cNvCxnSpPr>
              <a:stCxn id="121" idx="2"/>
              <a:endCxn id="123" idx="2"/>
            </p:cNvCxnSpPr>
            <p:nvPr/>
          </p:nvCxnSpPr>
          <p:spPr>
            <a:xfrm>
              <a:off x="8320506" y="2912043"/>
              <a:ext cx="1921041" cy="11534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B4DA0E0-2ABD-4CEA-9630-B4BC6C507E35}"/>
                </a:ext>
              </a:extLst>
            </p:cNvPr>
            <p:cNvCxnSpPr>
              <a:stCxn id="121" idx="7"/>
              <a:endCxn id="122" idx="3"/>
            </p:cNvCxnSpPr>
            <p:nvPr/>
          </p:nvCxnSpPr>
          <p:spPr>
            <a:xfrm flipV="1">
              <a:off x="8471127" y="1450444"/>
              <a:ext cx="677326" cy="139920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BA2C5A5-F9A9-49C4-B09F-99657E4C0E5C}"/>
                </a:ext>
              </a:extLst>
            </p:cNvPr>
            <p:cNvCxnSpPr>
              <a:stCxn id="122" idx="5"/>
              <a:endCxn id="123" idx="1"/>
            </p:cNvCxnSpPr>
            <p:nvPr/>
          </p:nvCxnSpPr>
          <p:spPr>
            <a:xfrm>
              <a:off x="9273232" y="1450444"/>
              <a:ext cx="994157" cy="151455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3CA6140-C23B-4885-A0D0-F435FCFB721B}"/>
                </a:ext>
              </a:extLst>
            </p:cNvPr>
            <p:cNvSpPr/>
            <p:nvPr/>
          </p:nvSpPr>
          <p:spPr>
            <a:xfrm>
              <a:off x="6992131" y="4026334"/>
              <a:ext cx="2983832" cy="182077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F69620C-B639-403C-878D-32EEEDFFF13D}"/>
                </a:ext>
              </a:extLst>
            </p:cNvPr>
            <p:cNvCxnSpPr>
              <a:endCxn id="121" idx="5"/>
            </p:cNvCxnSpPr>
            <p:nvPr/>
          </p:nvCxnSpPr>
          <p:spPr>
            <a:xfrm flipH="1" flipV="1">
              <a:off x="8471127" y="2974432"/>
              <a:ext cx="1365358" cy="157350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20B2EAB-0045-4E24-B245-993E25FB47D3}"/>
                </a:ext>
              </a:extLst>
            </p:cNvPr>
            <p:cNvCxnSpPr>
              <a:stCxn id="121" idx="3"/>
            </p:cNvCxnSpPr>
            <p:nvPr/>
          </p:nvCxnSpPr>
          <p:spPr>
            <a:xfrm flipH="1">
              <a:off x="7077242" y="2974432"/>
              <a:ext cx="1269106" cy="1637673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1C1DA7A-CFCD-467A-81D6-954520F3C143}"/>
                </a:ext>
              </a:extLst>
            </p:cNvPr>
            <p:cNvCxnSpPr>
              <a:endCxn id="125" idx="2"/>
            </p:cNvCxnSpPr>
            <p:nvPr/>
          </p:nvCxnSpPr>
          <p:spPr>
            <a:xfrm>
              <a:off x="7622674" y="5141376"/>
              <a:ext cx="1676400" cy="9058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F25DFA7-92FA-4F31-99F1-D0DD2C435545}"/>
                </a:ext>
              </a:extLst>
            </p:cNvPr>
            <p:cNvCxnSpPr>
              <a:endCxn id="126" idx="3"/>
            </p:cNvCxnSpPr>
            <p:nvPr/>
          </p:nvCxnSpPr>
          <p:spPr>
            <a:xfrm flipV="1">
              <a:off x="7580345" y="4372250"/>
              <a:ext cx="802097" cy="68673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6C2922C-469C-4891-A603-FF731B69249B}"/>
                </a:ext>
              </a:extLst>
            </p:cNvPr>
            <p:cNvCxnSpPr>
              <a:endCxn id="125" idx="1"/>
            </p:cNvCxnSpPr>
            <p:nvPr/>
          </p:nvCxnSpPr>
          <p:spPr>
            <a:xfrm>
              <a:off x="8502095" y="4355052"/>
              <a:ext cx="822821" cy="73299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E215362-EC0F-4E70-A725-C19F69482316}"/>
                </a:ext>
              </a:extLst>
            </p:cNvPr>
            <p:cNvCxnSpPr/>
            <p:nvPr/>
          </p:nvCxnSpPr>
          <p:spPr>
            <a:xfrm flipV="1">
              <a:off x="8496969" y="4023335"/>
              <a:ext cx="86226" cy="19137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DC57053-189C-48FD-BB92-43B49AC1869A}"/>
                </a:ext>
              </a:extLst>
            </p:cNvPr>
            <p:cNvCxnSpPr>
              <a:endCxn id="124" idx="5"/>
            </p:cNvCxnSpPr>
            <p:nvPr/>
          </p:nvCxnSpPr>
          <p:spPr>
            <a:xfrm>
              <a:off x="7161580" y="4547937"/>
              <a:ext cx="435252" cy="65582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C51576E-3C09-4197-B6DF-720FE525898B}"/>
                </a:ext>
              </a:extLst>
            </p:cNvPr>
            <p:cNvCxnSpPr>
              <a:stCxn id="125" idx="2"/>
            </p:cNvCxnSpPr>
            <p:nvPr/>
          </p:nvCxnSpPr>
          <p:spPr>
            <a:xfrm>
              <a:off x="9299074" y="5150434"/>
              <a:ext cx="584647" cy="4687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1" name="Rounded Rectangular Callout 67">
              <a:extLst>
                <a:ext uri="{FF2B5EF4-FFF2-40B4-BE49-F238E27FC236}">
                  <a16:creationId xmlns:a16="http://schemas.microsoft.com/office/drawing/2014/main" id="{A3D034C6-3EFF-41D1-A63F-74DF780C9679}"/>
                </a:ext>
              </a:extLst>
            </p:cNvPr>
            <p:cNvSpPr/>
            <p:nvPr/>
          </p:nvSpPr>
          <p:spPr>
            <a:xfrm>
              <a:off x="9722411" y="1236279"/>
              <a:ext cx="1527018" cy="472052"/>
            </a:xfrm>
            <a:prstGeom prst="wedgeRoundRectCallout">
              <a:avLst>
                <a:gd name="adj1" fmla="val -49718"/>
                <a:gd name="adj2" fmla="val 10920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BD22DB-41C5-472D-B32E-ABE2E672CD2C}"/>
                </a:ext>
              </a:extLst>
            </p:cNvPr>
            <p:cNvSpPr txBox="1"/>
            <p:nvPr/>
          </p:nvSpPr>
          <p:spPr>
            <a:xfrm>
              <a:off x="9695037" y="1168410"/>
              <a:ext cx="1643413" cy="60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Attributes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317C2-09D5-40E7-894E-F16CC4027E36}"/>
                </a:ext>
              </a:extLst>
            </p:cNvPr>
            <p:cNvSpPr txBox="1"/>
            <p:nvPr/>
          </p:nvSpPr>
          <p:spPr>
            <a:xfrm>
              <a:off x="8723619" y="2129875"/>
              <a:ext cx="1063241" cy="60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Edge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F44D7E6-08A1-4261-921F-883D96ABCC54}"/>
                </a:ext>
              </a:extLst>
            </p:cNvPr>
            <p:cNvSpPr txBox="1"/>
            <p:nvPr/>
          </p:nvSpPr>
          <p:spPr>
            <a:xfrm>
              <a:off x="7051201" y="1115485"/>
              <a:ext cx="1811061" cy="60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Junction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3BD9746-97ED-4E80-8247-2CDD445AFF64}"/>
                </a:ext>
              </a:extLst>
            </p:cNvPr>
            <p:cNvSpPr txBox="1"/>
            <p:nvPr/>
          </p:nvSpPr>
          <p:spPr>
            <a:xfrm>
              <a:off x="7645868" y="3524950"/>
              <a:ext cx="2155500" cy="60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Containment</a:t>
              </a:r>
            </a:p>
          </p:txBody>
        </p:sp>
        <p:sp>
          <p:nvSpPr>
            <p:cNvPr id="116" name="Rounded Rectangular Callout 74">
              <a:extLst>
                <a:ext uri="{FF2B5EF4-FFF2-40B4-BE49-F238E27FC236}">
                  <a16:creationId xmlns:a16="http://schemas.microsoft.com/office/drawing/2014/main" id="{1D0159CD-EC4E-470B-BD10-83A9B651E70E}"/>
                </a:ext>
              </a:extLst>
            </p:cNvPr>
            <p:cNvSpPr/>
            <p:nvPr/>
          </p:nvSpPr>
          <p:spPr>
            <a:xfrm>
              <a:off x="10484411" y="2295728"/>
              <a:ext cx="1528039" cy="460691"/>
            </a:xfrm>
            <a:prstGeom prst="wedgeRoundRectCallout">
              <a:avLst>
                <a:gd name="adj1" fmla="val -58977"/>
                <a:gd name="adj2" fmla="val 11451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490EA1D-7400-4A5F-B207-297739852319}"/>
                </a:ext>
              </a:extLst>
            </p:cNvPr>
            <p:cNvSpPr txBox="1"/>
            <p:nvPr/>
          </p:nvSpPr>
          <p:spPr>
            <a:xfrm>
              <a:off x="10471568" y="2222595"/>
              <a:ext cx="1631504" cy="60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Attributes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67A5D54-4826-4629-A1C2-81BDD7893899}"/>
                </a:ext>
              </a:extLst>
            </p:cNvPr>
            <p:cNvSpPr txBox="1"/>
            <p:nvPr/>
          </p:nvSpPr>
          <p:spPr>
            <a:xfrm>
              <a:off x="9190350" y="2981149"/>
              <a:ext cx="1000869" cy="60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Edge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D89A817-A71E-4428-A6BC-4FA48D60AE7D}"/>
                </a:ext>
              </a:extLst>
            </p:cNvPr>
            <p:cNvSpPr txBox="1"/>
            <p:nvPr/>
          </p:nvSpPr>
          <p:spPr>
            <a:xfrm>
              <a:off x="7416048" y="5238665"/>
              <a:ext cx="1446212" cy="60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Junction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3C389C2-1A99-41F0-B266-808C6FB85126}"/>
                </a:ext>
              </a:extLst>
            </p:cNvPr>
            <p:cNvSpPr/>
            <p:nvPr/>
          </p:nvSpPr>
          <p:spPr>
            <a:xfrm>
              <a:off x="7694863" y="1647130"/>
              <a:ext cx="176463" cy="176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B5C64E8-4C13-4DC3-AB73-E3C5BF110623}"/>
                </a:ext>
              </a:extLst>
            </p:cNvPr>
            <p:cNvSpPr/>
            <p:nvPr/>
          </p:nvSpPr>
          <p:spPr>
            <a:xfrm>
              <a:off x="8320506" y="2823811"/>
              <a:ext cx="176463" cy="176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E591011-A16B-4C73-9A8C-50FFE4BB3317}"/>
                </a:ext>
              </a:extLst>
            </p:cNvPr>
            <p:cNvSpPr/>
            <p:nvPr/>
          </p:nvSpPr>
          <p:spPr>
            <a:xfrm>
              <a:off x="9122611" y="1299823"/>
              <a:ext cx="176463" cy="176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FEC7DC2-55E2-4E3D-8C05-B334E31BDCE6}"/>
                </a:ext>
              </a:extLst>
            </p:cNvPr>
            <p:cNvSpPr/>
            <p:nvPr/>
          </p:nvSpPr>
          <p:spPr>
            <a:xfrm>
              <a:off x="10241547" y="2939157"/>
              <a:ext cx="176463" cy="176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A64667F-5BF1-4B4A-9B80-3804F4F14607}"/>
                </a:ext>
              </a:extLst>
            </p:cNvPr>
            <p:cNvSpPr/>
            <p:nvPr/>
          </p:nvSpPr>
          <p:spPr>
            <a:xfrm>
              <a:off x="7446211" y="5053145"/>
              <a:ext cx="176463" cy="176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C7E333D-B9E2-40C2-9C01-5E363D36EB6F}"/>
                </a:ext>
              </a:extLst>
            </p:cNvPr>
            <p:cNvSpPr/>
            <p:nvPr/>
          </p:nvSpPr>
          <p:spPr>
            <a:xfrm>
              <a:off x="9299074" y="5062202"/>
              <a:ext cx="176463" cy="176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517093C-A20F-4B5D-98CE-2FAE2D07AFB7}"/>
                </a:ext>
              </a:extLst>
            </p:cNvPr>
            <p:cNvSpPr/>
            <p:nvPr/>
          </p:nvSpPr>
          <p:spPr>
            <a:xfrm>
              <a:off x="8356600" y="4221629"/>
              <a:ext cx="176463" cy="176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97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1189</Words>
  <Application>Microsoft Office PowerPoint</Application>
  <PresentationFormat>Widescreen</PresentationFormat>
  <Paragraphs>306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Segoe Script</vt:lpstr>
      <vt:lpstr>Times</vt:lpstr>
      <vt:lpstr>Wingdings</vt:lpstr>
      <vt:lpstr>Office Theme</vt:lpstr>
      <vt:lpstr>Visio</vt:lpstr>
      <vt:lpstr>A Network Model for the Utility Domain</vt:lpstr>
      <vt:lpstr>The context</vt:lpstr>
      <vt:lpstr>Example: transformer bank</vt:lpstr>
      <vt:lpstr>Transformers wye-wye configuration</vt:lpstr>
      <vt:lpstr>The problem</vt:lpstr>
      <vt:lpstr>The problem</vt:lpstr>
      <vt:lpstr>Outline</vt:lpstr>
      <vt:lpstr>Network model definition</vt:lpstr>
      <vt:lpstr>PowerPoint Presentation</vt:lpstr>
      <vt:lpstr>Network index elements</vt:lpstr>
      <vt:lpstr>Network index attributes</vt:lpstr>
      <vt:lpstr>Network model maintaining the index</vt:lpstr>
      <vt:lpstr>Outline</vt:lpstr>
      <vt:lpstr>Network index logical structure</vt:lpstr>
      <vt:lpstr>Network index logical structure</vt:lpstr>
      <vt:lpstr>Logical network model element mapping</vt:lpstr>
      <vt:lpstr>Logical network model connectivity table</vt:lpstr>
      <vt:lpstr>Physical storage model fixed length binary records</vt:lpstr>
      <vt:lpstr>Physical storage model variable length binary records</vt:lpstr>
      <vt:lpstr>Outline</vt:lpstr>
      <vt:lpstr>Build algorithm</vt:lpstr>
      <vt:lpstr>Build algorithm step 1: data extraction</vt:lpstr>
      <vt:lpstr>Build algorithm step 2: connectivity analysis</vt:lpstr>
      <vt:lpstr>Build algorithm Step 3: junction creation </vt:lpstr>
      <vt:lpstr>Build algorithm step 4: edge creation </vt:lpstr>
      <vt:lpstr>Outline</vt:lpstr>
      <vt:lpstr>Experimental results build algorithm profiling  </vt:lpstr>
      <vt:lpstr>Experimental results page size sensitivity</vt:lpstr>
      <vt:lpstr>Experimental results cache size sensitivity</vt:lpstr>
      <vt:lpstr>PowerPoint Presentation</vt:lpstr>
    </vt:vector>
  </TitlesOfParts>
  <Company>ESRI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Hoel</dc:creator>
  <cp:lastModifiedBy>Petko Bakalov</cp:lastModifiedBy>
  <cp:revision>91</cp:revision>
  <dcterms:created xsi:type="dcterms:W3CDTF">2016-11-02T00:10:23Z</dcterms:created>
  <dcterms:modified xsi:type="dcterms:W3CDTF">2017-11-09T23:58:00Z</dcterms:modified>
</cp:coreProperties>
</file>