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6" r:id="rId3"/>
    <p:sldId id="262" r:id="rId4"/>
    <p:sldId id="261" r:id="rId5"/>
    <p:sldId id="263" r:id="rId6"/>
    <p:sldId id="267" r:id="rId7"/>
    <p:sldId id="259" r:id="rId8"/>
    <p:sldId id="265" r:id="rId9"/>
    <p:sldId id="277" r:id="rId10"/>
    <p:sldId id="280" r:id="rId11"/>
    <p:sldId id="281" r:id="rId12"/>
    <p:sldId id="278" r:id="rId13"/>
    <p:sldId id="279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amitra:Documents:sum2008:cidr%202008:xpaths_area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amitra:Documents:sum2008:cidr%202008:xpaths_area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amitra:Documents:sum2008:cidr%202008:xpaths_area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Macintosh%20HD:Users:amitra:Documents:sum2008:cidr%202008:xpaths_area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Macintosh%20HD:Users:amitra:Documents:sum2008:cidr%202008:xpaths_area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Macintosh%20HD:Users:amitra:Documents:sum2008:cidr%202008:xpaths_are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8229396325459302"/>
          <c:y val="5.1400554097404502E-2"/>
          <c:w val="0.78772134733158417"/>
          <c:h val="0.7894817643021329"/>
        </c:manualLayout>
      </c:layout>
      <c:bar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SLICES (common prefix)</c:v>
                </c:pt>
              </c:strCache>
            </c:strRef>
          </c:tx>
          <c:dLbls>
            <c:dLbl>
              <c:idx val="0"/>
              <c:layout>
                <c:manualLayout>
                  <c:x val="-1.6666666666666705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388888888888890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1.3888888888888904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8.3333333333333419E-3"/>
                  <c:y val="0"/>
                </c:manualLayout>
              </c:layout>
              <c:showVal val="1"/>
            </c:dLbl>
            <c:showVal val="1"/>
          </c:dLbls>
          <c:cat>
            <c:numRef>
              <c:f>Sheet1!$B$2:$B$7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315</c:v>
                </c:pt>
                <c:pt idx="1">
                  <c:v>742</c:v>
                </c:pt>
                <c:pt idx="2">
                  <c:v>1353</c:v>
                </c:pt>
                <c:pt idx="3">
                  <c:v>2764</c:v>
                </c:pt>
                <c:pt idx="4">
                  <c:v>6388</c:v>
                </c:pt>
                <c:pt idx="5">
                  <c:v>13170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SLICES Unoptimized</c:v>
                </c:pt>
              </c:strCache>
            </c:strRef>
          </c:tx>
          <c:dLbls>
            <c:showVal val="1"/>
          </c:dLbls>
          <c:cat>
            <c:numRef>
              <c:f>Sheet1!$B$2:$B$7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  <c:pt idx="0">
                  <c:v>560</c:v>
                </c:pt>
                <c:pt idx="1">
                  <c:v>1120</c:v>
                </c:pt>
                <c:pt idx="2">
                  <c:v>2193</c:v>
                </c:pt>
                <c:pt idx="3">
                  <c:v>4338</c:v>
                </c:pt>
                <c:pt idx="4">
                  <c:v>8626</c:v>
                </c:pt>
                <c:pt idx="5">
                  <c:v>17220</c:v>
                </c:pt>
              </c:numCache>
            </c:numRef>
          </c:val>
        </c:ser>
        <c:axId val="67477504"/>
        <c:axId val="67479040"/>
      </c:barChart>
      <c:catAx>
        <c:axId val="67477504"/>
        <c:scaling>
          <c:orientation val="minMax"/>
        </c:scaling>
        <c:axPos val="b"/>
        <c:numFmt formatCode="General" sourceLinked="1"/>
        <c:tickLblPos val="nextTo"/>
        <c:crossAx val="67479040"/>
        <c:crosses val="autoZero"/>
        <c:auto val="1"/>
        <c:lblAlgn val="ctr"/>
        <c:lblOffset val="100"/>
      </c:catAx>
      <c:valAx>
        <c:axId val="67479040"/>
        <c:scaling>
          <c:orientation val="minMax"/>
        </c:scaling>
        <c:axPos val="l"/>
        <c:majorGridlines/>
        <c:numFmt formatCode="General" sourceLinked="1"/>
        <c:tickLblPos val="nextTo"/>
        <c:crossAx val="67477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83486439195111"/>
          <c:y val="5.5171697287839015E-2"/>
          <c:w val="0.31416535433070902"/>
          <c:h val="0.15810192053632105"/>
        </c:manualLayout>
      </c:layout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134951881014902"/>
          <c:y val="6.5289442986293425E-2"/>
          <c:w val="0.84108092738407814"/>
          <c:h val="0.69749009510693194"/>
        </c:manualLayout>
      </c:layout>
      <c:lineChart>
        <c:grouping val="standard"/>
        <c:ser>
          <c:idx val="0"/>
          <c:order val="0"/>
          <c:tx>
            <c:strRef>
              <c:f>Sheet1!$E$1</c:f>
              <c:strCache>
                <c:ptCount val="1"/>
                <c:pt idx="0">
                  <c:v>MHz (Common Prefix)</c:v>
                </c:pt>
              </c:strCache>
            </c:strRef>
          </c:tx>
          <c:dLbls>
            <c:dLbl>
              <c:idx val="0"/>
              <c:layout>
                <c:manualLayout>
                  <c:x val="-2.7777777777777807E-2"/>
                  <c:y val="-1.58730158730159E-2"/>
                </c:manualLayout>
              </c:layout>
              <c:showVal val="1"/>
            </c:dLbl>
            <c:dLbl>
              <c:idx val="1"/>
              <c:layout>
                <c:manualLayout>
                  <c:x val="-5.8333333333333411E-2"/>
                  <c:y val="3.1746031746031703E-2"/>
                </c:manualLayout>
              </c:layout>
              <c:showVal val="1"/>
            </c:dLbl>
            <c:dLbl>
              <c:idx val="3"/>
              <c:layout>
                <c:manualLayout>
                  <c:x val="-2.7777777777777909E-3"/>
                  <c:y val="-2.6455026455026509E-2"/>
                </c:manualLayout>
              </c:layout>
              <c:showVal val="1"/>
            </c:dLbl>
            <c:showVal val="1"/>
          </c:dLbls>
          <c:cat>
            <c:numRef>
              <c:f>Sheet1!$B$2:$B$7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Sheet1!$E$2:$E$7</c:f>
              <c:numCache>
                <c:formatCode>0</c:formatCode>
                <c:ptCount val="6"/>
                <c:pt idx="0">
                  <c:v>235.84905660377359</c:v>
                </c:pt>
                <c:pt idx="1">
                  <c:v>220.70183182520421</c:v>
                </c:pt>
                <c:pt idx="2">
                  <c:v>147.66686355581808</c:v>
                </c:pt>
                <c:pt idx="3">
                  <c:v>137.47594171020071</c:v>
                </c:pt>
                <c:pt idx="4">
                  <c:v>147.53614635585723</c:v>
                </c:pt>
                <c:pt idx="5">
                  <c:v>138.79250520471885</c:v>
                </c:pt>
              </c:numCache>
            </c:numRef>
          </c: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MHz (Unoptimized)</c:v>
                </c:pt>
              </c:strCache>
            </c:strRef>
          </c:tx>
          <c:dLbls>
            <c:dLbl>
              <c:idx val="0"/>
              <c:layout>
                <c:manualLayout>
                  <c:x val="-3.6111111111111115E-2"/>
                  <c:y val="2.6455026455026509E-2"/>
                </c:manualLayout>
              </c:layout>
              <c:showVal val="1"/>
            </c:dLbl>
            <c:dLbl>
              <c:idx val="1"/>
              <c:layout>
                <c:manualLayout>
                  <c:x val="-1.1111111111111101E-2"/>
                  <c:y val="-4.761904761904762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6455026455026509E-2"/>
                </c:manualLayout>
              </c:layout>
              <c:showVal val="1"/>
            </c:dLbl>
            <c:txPr>
              <a:bodyPr/>
              <a:lstStyle/>
              <a:p>
                <a:pPr>
                  <a:defRPr i="1"/>
                </a:pPr>
                <a:endParaRPr lang="en-US"/>
              </a:p>
            </c:txPr>
            <c:showVal val="1"/>
          </c:dLbls>
          <c:cat>
            <c:numRef>
              <c:f>Sheet1!$B$2:$B$7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Sheet1!$H$2:$H$7</c:f>
              <c:numCache>
                <c:formatCode>0</c:formatCode>
                <c:ptCount val="6"/>
                <c:pt idx="0">
                  <c:v>227.27272727272731</c:v>
                </c:pt>
                <c:pt idx="1">
                  <c:v>217.39130434782615</c:v>
                </c:pt>
                <c:pt idx="2">
                  <c:v>210.9704641350211</c:v>
                </c:pt>
                <c:pt idx="3">
                  <c:v>190.548780487805</c:v>
                </c:pt>
                <c:pt idx="4">
                  <c:v>183.99264029438817</c:v>
                </c:pt>
                <c:pt idx="5">
                  <c:v>173.01038062283737</c:v>
                </c:pt>
              </c:numCache>
            </c:numRef>
          </c:val>
        </c:ser>
        <c:marker val="1"/>
        <c:axId val="67521920"/>
        <c:axId val="67540096"/>
      </c:lineChart>
      <c:catAx>
        <c:axId val="67521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67540096"/>
        <c:crosses val="autoZero"/>
        <c:auto val="1"/>
        <c:lblAlgn val="ctr"/>
        <c:lblOffset val="100"/>
      </c:catAx>
      <c:valAx>
        <c:axId val="67540096"/>
        <c:scaling>
          <c:orientation val="minMax"/>
        </c:scaling>
        <c:axPos val="l"/>
        <c:majorGridlines/>
        <c:numFmt formatCode="0" sourceLinked="1"/>
        <c:tickLblPos val="nextTo"/>
        <c:crossAx val="67521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09711286089421"/>
          <c:y val="4.9148229094937313E-3"/>
          <c:w val="0.33256955380577508"/>
          <c:h val="0.18335019909583503"/>
        </c:manualLayout>
      </c:layout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134951881014902"/>
          <c:y val="6.5289442986293425E-2"/>
          <c:w val="0.84108092738407814"/>
          <c:h val="0.69749009510693194"/>
        </c:manualLayout>
      </c:layout>
      <c:lineChart>
        <c:grouping val="standard"/>
        <c:ser>
          <c:idx val="0"/>
          <c:order val="0"/>
          <c:tx>
            <c:strRef>
              <c:f>Sheet1!$E$1</c:f>
              <c:strCache>
                <c:ptCount val="1"/>
                <c:pt idx="0">
                  <c:v>MHz (Common Prefix)</c:v>
                </c:pt>
              </c:strCache>
            </c:strRef>
          </c:tx>
          <c:dLbls>
            <c:dLbl>
              <c:idx val="0"/>
              <c:layout>
                <c:manualLayout>
                  <c:x val="-2.7777777777777905E-2"/>
                  <c:y val="-1.58730158730159E-2"/>
                </c:manualLayout>
              </c:layout>
              <c:showVal val="1"/>
            </c:dLbl>
            <c:dLbl>
              <c:idx val="1"/>
              <c:layout>
                <c:manualLayout>
                  <c:x val="-5.8333333333333508E-2"/>
                  <c:y val="3.1746031746031703E-2"/>
                </c:manualLayout>
              </c:layout>
              <c:showVal val="1"/>
            </c:dLbl>
            <c:dLbl>
              <c:idx val="3"/>
              <c:layout>
                <c:manualLayout>
                  <c:x val="-2.7777777777777909E-3"/>
                  <c:y val="-2.6455026455026509E-2"/>
                </c:manualLayout>
              </c:layout>
              <c:showVal val="1"/>
            </c:dLbl>
            <c:showVal val="1"/>
          </c:dLbls>
          <c:cat>
            <c:numRef>
              <c:f>Sheet1!$B$2:$B$7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Sheet1!$E$11:$E$16</c:f>
              <c:numCache>
                <c:formatCode>0</c:formatCode>
                <c:ptCount val="6"/>
                <c:pt idx="0">
                  <c:v>240.38461538461542</c:v>
                </c:pt>
                <c:pt idx="1">
                  <c:v>168.54879487611657</c:v>
                </c:pt>
                <c:pt idx="2">
                  <c:v>152.90519877675837</c:v>
                </c:pt>
                <c:pt idx="3">
                  <c:v>126.58227848101271</c:v>
                </c:pt>
                <c:pt idx="4">
                  <c:v>131.57894736842115</c:v>
                </c:pt>
                <c:pt idx="5">
                  <c:v>101.010101010101</c:v>
                </c:pt>
              </c:numCache>
            </c:numRef>
          </c: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MHz (Unoptimized)</c:v>
                </c:pt>
              </c:strCache>
            </c:strRef>
          </c:tx>
          <c:dLbls>
            <c:dLbl>
              <c:idx val="0"/>
              <c:layout>
                <c:manualLayout>
                  <c:x val="-3.6111111111111219E-2"/>
                  <c:y val="2.6455026455026509E-2"/>
                </c:manualLayout>
              </c:layout>
              <c:showVal val="1"/>
            </c:dLbl>
            <c:dLbl>
              <c:idx val="1"/>
              <c:layout>
                <c:manualLayout>
                  <c:x val="-1.1111111111111101E-2"/>
                  <c:y val="-4.761904761904762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6455026455026509E-2"/>
                </c:manualLayout>
              </c:layout>
              <c:showVal val="1"/>
            </c:dLbl>
            <c:txPr>
              <a:bodyPr/>
              <a:lstStyle/>
              <a:p>
                <a:pPr>
                  <a:defRPr i="1"/>
                </a:pPr>
                <a:endParaRPr lang="en-US"/>
              </a:p>
            </c:txPr>
            <c:showVal val="1"/>
          </c:dLbls>
          <c:cat>
            <c:numRef>
              <c:f>Sheet1!$B$2:$B$7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Sheet1!$H$11:$H$16</c:f>
              <c:numCache>
                <c:formatCode>0</c:formatCode>
                <c:ptCount val="6"/>
                <c:pt idx="0">
                  <c:v>200</c:v>
                </c:pt>
                <c:pt idx="1">
                  <c:v>171.82130584192444</c:v>
                </c:pt>
                <c:pt idx="2">
                  <c:v>174.8251748251748</c:v>
                </c:pt>
                <c:pt idx="3">
                  <c:v>158.4786053882726</c:v>
                </c:pt>
                <c:pt idx="4">
                  <c:v>148.8095238095238</c:v>
                </c:pt>
                <c:pt idx="5">
                  <c:v>121.95121951219511</c:v>
                </c:pt>
              </c:numCache>
            </c:numRef>
          </c:val>
        </c:ser>
        <c:marker val="1"/>
        <c:axId val="67627264"/>
        <c:axId val="67645440"/>
      </c:lineChart>
      <c:catAx>
        <c:axId val="67627264"/>
        <c:scaling>
          <c:orientation val="minMax"/>
        </c:scaling>
        <c:axPos val="b"/>
        <c:numFmt formatCode="General" sourceLinked="1"/>
        <c:tickLblPos val="nextTo"/>
        <c:crossAx val="67645440"/>
        <c:crosses val="autoZero"/>
        <c:auto val="1"/>
        <c:lblAlgn val="ctr"/>
        <c:lblOffset val="100"/>
      </c:catAx>
      <c:valAx>
        <c:axId val="67645440"/>
        <c:scaling>
          <c:orientation val="minMax"/>
        </c:scaling>
        <c:axPos val="l"/>
        <c:majorGridlines/>
        <c:numFmt formatCode="0" sourceLinked="1"/>
        <c:tickLblPos val="nextTo"/>
        <c:crossAx val="67627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09711286089421"/>
          <c:y val="4.9148229094937313E-3"/>
          <c:w val="0.33256955380577508"/>
          <c:h val="0.18335019909583503"/>
        </c:manualLayout>
      </c:layout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8229396325459302"/>
          <c:y val="5.1400554097404495E-2"/>
          <c:w val="0.78772134733158516"/>
          <c:h val="0.7894817643021329"/>
        </c:manualLayout>
      </c:layout>
      <c:bar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SLICES (common prefix)</c:v>
                </c:pt>
              </c:strCache>
            </c:strRef>
          </c:tx>
          <c:dLbls>
            <c:dLbl>
              <c:idx val="0"/>
              <c:layout>
                <c:manualLayout>
                  <c:x val="-1.6666666666666705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1.388888888888890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1.3888888888888904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8.3333333333333419E-3"/>
                  <c:y val="0"/>
                </c:manualLayout>
              </c:layout>
              <c:showVal val="1"/>
            </c:dLbl>
            <c:showVal val="1"/>
          </c:dLbls>
          <c:cat>
            <c:numRef>
              <c:f>Sheet1!$B$11:$B$16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Sheet1!$C$11:$C$16</c:f>
              <c:numCache>
                <c:formatCode>General</c:formatCode>
                <c:ptCount val="6"/>
                <c:pt idx="0">
                  <c:v>679</c:v>
                </c:pt>
                <c:pt idx="1">
                  <c:v>1230</c:v>
                </c:pt>
                <c:pt idx="2">
                  <c:v>2406</c:v>
                </c:pt>
                <c:pt idx="3">
                  <c:v>5700</c:v>
                </c:pt>
                <c:pt idx="4">
                  <c:v>11642</c:v>
                </c:pt>
                <c:pt idx="5">
                  <c:v>22180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SLICES Unoptimized</c:v>
                </c:pt>
              </c:strCache>
            </c:strRef>
          </c:tx>
          <c:dLbls>
            <c:showVal val="1"/>
          </c:dLbls>
          <c:cat>
            <c:numRef>
              <c:f>Sheet1!$B$11:$B$16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Sheet1!$F$11:$F$16</c:f>
              <c:numCache>
                <c:formatCode>General</c:formatCode>
                <c:ptCount val="6"/>
                <c:pt idx="0">
                  <c:v>920</c:v>
                </c:pt>
                <c:pt idx="1">
                  <c:v>1934</c:v>
                </c:pt>
                <c:pt idx="2">
                  <c:v>4023</c:v>
                </c:pt>
                <c:pt idx="3">
                  <c:v>8083</c:v>
                </c:pt>
                <c:pt idx="4">
                  <c:v>19092</c:v>
                </c:pt>
                <c:pt idx="5">
                  <c:v>33713</c:v>
                </c:pt>
              </c:numCache>
            </c:numRef>
          </c:val>
        </c:ser>
        <c:axId val="67661184"/>
        <c:axId val="67835008"/>
      </c:barChart>
      <c:catAx>
        <c:axId val="67661184"/>
        <c:scaling>
          <c:orientation val="minMax"/>
        </c:scaling>
        <c:axPos val="b"/>
        <c:numFmt formatCode="General" sourceLinked="1"/>
        <c:tickLblPos val="nextTo"/>
        <c:crossAx val="67835008"/>
        <c:crosses val="autoZero"/>
        <c:auto val="1"/>
        <c:lblAlgn val="ctr"/>
        <c:lblOffset val="100"/>
      </c:catAx>
      <c:valAx>
        <c:axId val="67835008"/>
        <c:scaling>
          <c:orientation val="minMax"/>
        </c:scaling>
        <c:axPos val="l"/>
        <c:majorGridlines/>
        <c:numFmt formatCode="General" sourceLinked="1"/>
        <c:tickLblPos val="nextTo"/>
        <c:crossAx val="67661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83486439195111"/>
          <c:y val="5.5171697287839008E-2"/>
          <c:w val="0.31416535433070902"/>
          <c:h val="0.15810192053632105"/>
        </c:manualLayout>
      </c:layout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5385167272872599"/>
          <c:y val="5.0925925925925902E-2"/>
          <c:w val="0.82002877812862207"/>
          <c:h val="0.75313715436733197"/>
        </c:manualLayout>
      </c:layout>
      <c:bar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SLICES (common prefix)</c:v>
                </c:pt>
              </c:strCache>
            </c:strRef>
          </c:tx>
          <c:dLbls>
            <c:dLbl>
              <c:idx val="0"/>
              <c:layout>
                <c:manualLayout>
                  <c:x val="-1.2690355329949303E-2"/>
                  <c:y val="-8.5270332779298008E-17"/>
                </c:manualLayout>
              </c:layout>
              <c:showVal val="1"/>
            </c:dLbl>
            <c:dLbl>
              <c:idx val="1"/>
              <c:layout>
                <c:manualLayout>
                  <c:x val="-1.01522842639594E-2"/>
                  <c:y val="-8.5270332779298008E-17"/>
                </c:manualLayout>
              </c:layout>
              <c:showVal val="1"/>
            </c:dLbl>
            <c:dLbl>
              <c:idx val="2"/>
              <c:layout>
                <c:manualLayout>
                  <c:x val="-1.01522842639593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1.5228426395939104E-2"/>
                  <c:y val="4.6511627906975894E-3"/>
                </c:manualLayout>
              </c:layout>
              <c:showVal val="1"/>
            </c:dLbl>
            <c:showVal val="1"/>
          </c:dLbls>
          <c:cat>
            <c:numRef>
              <c:f>Sheet1!$B$20:$B$25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Sheet1!$C$20:$C$25</c:f>
              <c:numCache>
                <c:formatCode>General</c:formatCode>
                <c:ptCount val="6"/>
                <c:pt idx="0">
                  <c:v>1029</c:v>
                </c:pt>
                <c:pt idx="1">
                  <c:v>1941</c:v>
                </c:pt>
                <c:pt idx="2">
                  <c:v>4354</c:v>
                </c:pt>
                <c:pt idx="3">
                  <c:v>8700</c:v>
                </c:pt>
                <c:pt idx="4">
                  <c:v>18688</c:v>
                </c:pt>
                <c:pt idx="5">
                  <c:v>31563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SLICES Unoptimized</c:v>
                </c:pt>
              </c:strCache>
            </c:strRef>
          </c:tx>
          <c:dLbls>
            <c:showVal val="1"/>
          </c:dLbls>
          <c:cat>
            <c:numRef>
              <c:f>Sheet1!$B$20:$B$25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Sheet1!$F$20:$F$25</c:f>
              <c:numCache>
                <c:formatCode>General</c:formatCode>
                <c:ptCount val="6"/>
                <c:pt idx="0">
                  <c:v>1653</c:v>
                </c:pt>
                <c:pt idx="1">
                  <c:v>3286</c:v>
                </c:pt>
                <c:pt idx="2">
                  <c:v>6388</c:v>
                </c:pt>
                <c:pt idx="3">
                  <c:v>10415</c:v>
                </c:pt>
                <c:pt idx="4">
                  <c:v>26160</c:v>
                </c:pt>
                <c:pt idx="5">
                  <c:v>51605</c:v>
                </c:pt>
              </c:numCache>
            </c:numRef>
          </c:val>
        </c:ser>
        <c:axId val="67938560"/>
        <c:axId val="68067328"/>
      </c:barChart>
      <c:catAx>
        <c:axId val="67938560"/>
        <c:scaling>
          <c:orientation val="minMax"/>
        </c:scaling>
        <c:axPos val="b"/>
        <c:numFmt formatCode="General" sourceLinked="1"/>
        <c:tickLblPos val="nextTo"/>
        <c:crossAx val="68067328"/>
        <c:crosses val="autoZero"/>
        <c:auto val="1"/>
        <c:lblAlgn val="ctr"/>
        <c:lblOffset val="100"/>
      </c:catAx>
      <c:valAx>
        <c:axId val="68067328"/>
        <c:scaling>
          <c:orientation val="minMax"/>
        </c:scaling>
        <c:axPos val="l"/>
        <c:majorGridlines/>
        <c:numFmt formatCode="General" sourceLinked="1"/>
        <c:tickLblPos val="nextTo"/>
        <c:crossAx val="67938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078400415684108"/>
          <c:y val="6.4430956547098295E-2"/>
          <c:w val="0.28589751788640605"/>
          <c:h val="0.16821314777513305"/>
        </c:manualLayout>
      </c:layout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3573823893840703"/>
          <c:y val="5.0925925925925902E-2"/>
          <c:w val="0.84571705503817118"/>
          <c:h val="0.74895787220145915"/>
        </c:manualLayout>
      </c:layout>
      <c:lineChart>
        <c:grouping val="standard"/>
        <c:ser>
          <c:idx val="0"/>
          <c:order val="0"/>
          <c:tx>
            <c:strRef>
              <c:f>Sheet1!$E$1</c:f>
              <c:strCache>
                <c:ptCount val="1"/>
                <c:pt idx="0">
                  <c:v>MHz (Common Prefix)</c:v>
                </c:pt>
              </c:strCache>
            </c:strRef>
          </c:tx>
          <c:dLbls>
            <c:dLbl>
              <c:idx val="2"/>
              <c:layout>
                <c:manualLayout>
                  <c:x val="-3.2994923857868085E-2"/>
                  <c:y val="-5.0691244239631408E-2"/>
                </c:manualLayout>
              </c:layout>
              <c:showVal val="1"/>
            </c:dLbl>
            <c:showVal val="1"/>
          </c:dLbls>
          <c:cat>
            <c:numRef>
              <c:f>Sheet1!$B$20:$B$25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Sheet1!$E$20:$E$25</c:f>
              <c:numCache>
                <c:formatCode>0</c:formatCode>
                <c:ptCount val="6"/>
                <c:pt idx="0">
                  <c:v>222.2222222222222</c:v>
                </c:pt>
                <c:pt idx="1">
                  <c:v>123.76237623762377</c:v>
                </c:pt>
                <c:pt idx="2">
                  <c:v>164.47368421052627</c:v>
                </c:pt>
                <c:pt idx="3">
                  <c:v>120.48192771084341</c:v>
                </c:pt>
                <c:pt idx="4">
                  <c:v>108.69565217391299</c:v>
                </c:pt>
                <c:pt idx="5">
                  <c:v>68.493150684931521</c:v>
                </c:pt>
              </c:numCache>
            </c:numRef>
          </c: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MHz (Unoptimized)</c:v>
                </c:pt>
              </c:strCache>
            </c:strRef>
          </c:tx>
          <c:dLbls>
            <c:dLbl>
              <c:idx val="0"/>
              <c:layout>
                <c:manualLayout>
                  <c:x val="1.2690355329949202E-2"/>
                  <c:y val="-4.6082949308755708E-3"/>
                </c:manualLayout>
              </c:layout>
              <c:showVal val="1"/>
            </c:dLbl>
            <c:dLbl>
              <c:idx val="2"/>
              <c:layout>
                <c:manualLayout>
                  <c:x val="-3.2994923857868085E-2"/>
                  <c:y val="7.83410138248848E-2"/>
                </c:manualLayout>
              </c:layout>
              <c:showVal val="1"/>
            </c:dLbl>
            <c:showVal val="1"/>
          </c:dLbls>
          <c:cat>
            <c:numRef>
              <c:f>Sheet1!$B$20:$B$25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Sheet1!$H$20:$H$25</c:f>
              <c:numCache>
                <c:formatCode>0</c:formatCode>
                <c:ptCount val="6"/>
                <c:pt idx="0">
                  <c:v>208.33333333333334</c:v>
                </c:pt>
                <c:pt idx="1">
                  <c:v>208.33333333333334</c:v>
                </c:pt>
                <c:pt idx="2">
                  <c:v>158.73015873015845</c:v>
                </c:pt>
                <c:pt idx="3">
                  <c:v>108.69565217391299</c:v>
                </c:pt>
                <c:pt idx="4">
                  <c:v>148.14814814814818</c:v>
                </c:pt>
                <c:pt idx="5">
                  <c:v>126.58227848101271</c:v>
                </c:pt>
              </c:numCache>
            </c:numRef>
          </c:val>
        </c:ser>
        <c:marker val="1"/>
        <c:axId val="68162304"/>
        <c:axId val="68163840"/>
      </c:lineChart>
      <c:catAx>
        <c:axId val="68162304"/>
        <c:scaling>
          <c:orientation val="minMax"/>
        </c:scaling>
        <c:axPos val="b"/>
        <c:numFmt formatCode="General" sourceLinked="1"/>
        <c:tickLblPos val="nextTo"/>
        <c:crossAx val="68163840"/>
        <c:crosses val="autoZero"/>
        <c:auto val="1"/>
        <c:lblAlgn val="ctr"/>
        <c:lblOffset val="100"/>
      </c:catAx>
      <c:valAx>
        <c:axId val="68163840"/>
        <c:scaling>
          <c:orientation val="minMax"/>
        </c:scaling>
        <c:axPos val="l"/>
        <c:majorGridlines/>
        <c:numFmt formatCode="0" sourceLinked="1"/>
        <c:tickLblPos val="nextTo"/>
        <c:crossAx val="68162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40453255525802"/>
          <c:y val="5.5171697287839008E-2"/>
          <c:w val="0.18859546744474204"/>
          <c:h val="0.16666279618273502"/>
        </c:manualLayout>
      </c:layout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0.03125</cdr:x>
      <cdr:y>3.44219E-7</cdr:y>
    </cdr:from>
    <cdr:to>
      <cdr:x>0.07708</cdr:x>
      <cdr:y>0.82295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5" y="1"/>
          <a:ext cx="209550" cy="2390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virtex - 4 SLICES</a:t>
          </a:r>
        </a:p>
      </cdr:txBody>
    </cdr:sp>
  </cdr:relSizeAnchor>
  <cdr:relSizeAnchor xmlns:cdr="http://schemas.openxmlformats.org/drawingml/2006/chartDrawing">
    <cdr:from>
      <cdr:x>0.27917</cdr:x>
      <cdr:y>0.93115</cdr:y>
    </cdr:from>
    <cdr:to>
      <cdr:x>0.82292</cdr:x>
      <cdr:y>0.98361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76350" y="2705101"/>
          <a:ext cx="2486025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Number of XPATH queries with 2 TAGS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0.34792</cdr:x>
      <cdr:y>0.91635</cdr:y>
    </cdr:from>
    <cdr:to>
      <cdr:x>0.89167</cdr:x>
      <cdr:y>0.97719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90675" y="2295525"/>
          <a:ext cx="2486025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Number of XPATH queries with 2 TAGS</a:t>
          </a:r>
        </a:p>
      </cdr:txBody>
    </cdr:sp>
  </cdr:relSizeAnchor>
  <cdr:relSizeAnchor xmlns:cdr="http://schemas.openxmlformats.org/drawingml/2006/chartDrawing">
    <cdr:from>
      <cdr:x>0.02281</cdr:x>
      <cdr:y>0.13261</cdr:y>
    </cdr:from>
    <cdr:to>
      <cdr:x>0.34406</cdr:x>
      <cdr:y>0.80654</cdr:y>
    </cdr:to>
    <cdr:sp macro="" textlink="">
      <cdr:nvSpPr>
        <cdr:cNvPr id="4" name="TextBox 1"/>
        <cdr:cNvSpPr txBox="1"/>
      </cdr:nvSpPr>
      <cdr:spPr>
        <a:xfrm xmlns:a="http://schemas.openxmlformats.org/drawingml/2006/main" rot="16200000">
          <a:off x="0" y="482601"/>
          <a:ext cx="1863725" cy="163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/>
            <a:t>Clock MHz</a:t>
          </a:r>
        </a:p>
      </cdr:txBody>
    </cdr:sp>
  </cdr:relSizeAnchor>
  <cdr:relSizeAnchor xmlns:cdr="http://schemas.openxmlformats.org/drawingml/2006/chartDrawing">
    <cdr:from>
      <cdr:x>0.34792</cdr:x>
      <cdr:y>0.91635</cdr:y>
    </cdr:from>
    <cdr:to>
      <cdr:x>0.89167</cdr:x>
      <cdr:y>0.97719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590675" y="2295525"/>
          <a:ext cx="2486025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/>
            <a:t>Number of XPATH queries with 2 TAGS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0.08032</cdr:y>
    </cdr:from>
    <cdr:to>
      <cdr:x>0.26849</cdr:x>
      <cdr:y>0.76628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276127" y="498496"/>
          <a:ext cx="1899150" cy="1346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/>
            <a:t>Clock MHz</a:t>
          </a:r>
        </a:p>
      </cdr:txBody>
    </cdr:sp>
  </cdr:relSizeAnchor>
  <cdr:relSizeAnchor xmlns:cdr="http://schemas.openxmlformats.org/drawingml/2006/chartDrawing">
    <cdr:from>
      <cdr:x>0.34792</cdr:x>
      <cdr:y>0.89354</cdr:y>
    </cdr:from>
    <cdr:to>
      <cdr:x>0.89167</cdr:x>
      <cdr:y>0.95438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590690" y="2238375"/>
          <a:ext cx="2486025" cy="152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Number of XPATH queries with 4 TAGS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0.03125</cdr:x>
      <cdr:y>3.44219E-7</cdr:y>
    </cdr:from>
    <cdr:to>
      <cdr:x>0.07708</cdr:x>
      <cdr:y>0.82295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5" y="1"/>
          <a:ext cx="209550" cy="2390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virtex - 4 SLICES</a:t>
          </a:r>
        </a:p>
      </cdr:txBody>
    </cdr:sp>
  </cdr:relSizeAnchor>
  <cdr:relSizeAnchor xmlns:cdr="http://schemas.openxmlformats.org/drawingml/2006/chartDrawing">
    <cdr:from>
      <cdr:x>0.19792</cdr:x>
      <cdr:y>0.9082</cdr:y>
    </cdr:from>
    <cdr:to>
      <cdr:x>1</cdr:x>
      <cdr:y>0.98361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4875" y="2638425"/>
          <a:ext cx="3667125" cy="219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/>
            <a:t>Number of XPATH queries with 4 TAGS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0.05584</cdr:x>
      <cdr:y>0.9814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279400" cy="26797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V</a:t>
          </a:r>
        </a:p>
        <a:p xmlns:a="http://schemas.openxmlformats.org/drawingml/2006/main">
          <a:r>
            <a:rPr lang="en-US" sz="1100"/>
            <a:t>i</a:t>
          </a:r>
        </a:p>
        <a:p xmlns:a="http://schemas.openxmlformats.org/drawingml/2006/main">
          <a:r>
            <a:rPr lang="en-US" sz="1100"/>
            <a:t>r</a:t>
          </a:r>
        </a:p>
        <a:p xmlns:a="http://schemas.openxmlformats.org/drawingml/2006/main">
          <a:r>
            <a:rPr lang="en-US" sz="1100"/>
            <a:t>t</a:t>
          </a:r>
        </a:p>
        <a:p xmlns:a="http://schemas.openxmlformats.org/drawingml/2006/main">
          <a:r>
            <a:rPr lang="en-US" sz="1100"/>
            <a:t>e</a:t>
          </a:r>
        </a:p>
        <a:p xmlns:a="http://schemas.openxmlformats.org/drawingml/2006/main">
          <a:r>
            <a:rPr lang="en-US" sz="1100"/>
            <a:t>x</a:t>
          </a:r>
        </a:p>
        <a:p xmlns:a="http://schemas.openxmlformats.org/drawingml/2006/main">
          <a:r>
            <a:rPr lang="en-US" sz="1100"/>
            <a:t> -</a:t>
          </a:r>
        </a:p>
        <a:p xmlns:a="http://schemas.openxmlformats.org/drawingml/2006/main">
          <a:r>
            <a:rPr lang="en-US" sz="1100"/>
            <a:t>4</a:t>
          </a:r>
        </a:p>
        <a:p xmlns:a="http://schemas.openxmlformats.org/drawingml/2006/main">
          <a:endParaRPr lang="en-US" sz="1100" baseline="0"/>
        </a:p>
        <a:p xmlns:a="http://schemas.openxmlformats.org/drawingml/2006/main">
          <a:r>
            <a:rPr lang="en-US" sz="1100" baseline="0"/>
            <a:t>S</a:t>
          </a:r>
        </a:p>
        <a:p xmlns:a="http://schemas.openxmlformats.org/drawingml/2006/main">
          <a:r>
            <a:rPr lang="en-US" sz="1100" baseline="0"/>
            <a:t>L</a:t>
          </a:r>
        </a:p>
        <a:p xmlns:a="http://schemas.openxmlformats.org/drawingml/2006/main">
          <a:r>
            <a:rPr lang="en-US" sz="1100" baseline="0"/>
            <a:t>I</a:t>
          </a:r>
        </a:p>
        <a:p xmlns:a="http://schemas.openxmlformats.org/drawingml/2006/main">
          <a:r>
            <a:rPr lang="en-US" sz="1100" baseline="0"/>
            <a:t>C</a:t>
          </a:r>
        </a:p>
        <a:p xmlns:a="http://schemas.openxmlformats.org/drawingml/2006/main">
          <a:r>
            <a:rPr lang="en-US" sz="1100" baseline="0"/>
            <a:t>E</a:t>
          </a:r>
        </a:p>
        <a:p xmlns:a="http://schemas.openxmlformats.org/drawingml/2006/main">
          <a:r>
            <a:rPr lang="en-US" sz="1100" baseline="0"/>
            <a:t>S</a:t>
          </a:r>
          <a:endParaRPr lang="en-US" sz="1100"/>
        </a:p>
      </cdr:txBody>
    </cdr:sp>
  </cdr:relSizeAnchor>
  <cdr:relSizeAnchor xmlns:cdr="http://schemas.openxmlformats.org/drawingml/2006/chartDrawing">
    <cdr:from>
      <cdr:x>0.11675</cdr:x>
      <cdr:y>0.91628</cdr:y>
    </cdr:from>
    <cdr:to>
      <cdr:x>0.92087</cdr:x>
      <cdr:y>0.99125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4200" y="2501900"/>
          <a:ext cx="4023634" cy="2047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100"/>
            <a:t>Number of XPATH queries with 6 TAGS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0.0553</cdr:y>
    </cdr:from>
    <cdr:to>
      <cdr:x>0.26917</cdr:x>
      <cdr:y>0.74442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276127" y="428527"/>
          <a:ext cx="1899150" cy="1346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100"/>
            <a:t>Clock MHz</a:t>
          </a:r>
        </a:p>
      </cdr:txBody>
    </cdr:sp>
  </cdr:relSizeAnchor>
  <cdr:relSizeAnchor xmlns:cdr="http://schemas.openxmlformats.org/drawingml/2006/chartDrawing">
    <cdr:from>
      <cdr:x>0.26904</cdr:x>
      <cdr:y>0.91244</cdr:y>
    </cdr:from>
    <cdr:to>
      <cdr:x>0.81417</cdr:x>
      <cdr:y>0.97356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46200" y="2514600"/>
          <a:ext cx="2727722" cy="1684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Number of XPATH queries with 6 TAGS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fld id="{3DFD0ADC-2FDA-41AD-B037-E1CC23DBE81D}" type="datetime1">
              <a:rPr lang="en-US"/>
              <a:pPr/>
              <a:t>11/27/2011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fld id="{CD0E840A-A2FD-4799-9D7D-835BC29851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9F0B3-9490-4084-A35E-912496002E2B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-65" charset="-128"/>
              </a:rPr>
              <a:t>B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65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B544D01-B660-4C82-89A5-71175D82FCE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860D8-A021-4192-A3DA-216A66644CA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720F87-3548-4F37-8FCD-ED6B6685C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51B9C3-BF45-49C3-93E7-721F97C20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E916F4-7129-4902-9847-C177A1756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D90DD6-07F1-4B22-B403-7632E556E2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2EABB9-390D-4C43-92C0-7C42C828B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F4E0A4-8D37-4C47-974D-7C40732A27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B9260E-CA60-4098-B9D4-4E84C73D4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42F952-77F7-4BE6-9FDB-297793299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8B3713-CCCD-409F-87C7-5F262DD730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C3CE1B-6730-4262-B797-5DDA3FE599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99F740-B124-412B-B92A-2D1668530D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324600"/>
            <a:ext cx="2362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CFE3D4B7-2F50-4BA6-8303-4A319A11949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0" name="Group 10"/>
          <p:cNvGrpSpPr>
            <a:grpSpLocks/>
          </p:cNvGrpSpPr>
          <p:nvPr userDrawn="1"/>
        </p:nvGrpSpPr>
        <p:grpSpPr bwMode="auto">
          <a:xfrm>
            <a:off x="457200" y="6324600"/>
            <a:ext cx="2549525" cy="381000"/>
            <a:chOff x="2688" y="2314"/>
            <a:chExt cx="1606" cy="240"/>
          </a:xfrm>
        </p:grpSpPr>
        <p:pic>
          <p:nvPicPr>
            <p:cNvPr id="1031" name="Picture 7" descr="logobar_ucr"/>
            <p:cNvPicPr>
              <a:picLocks noChangeAspect="1" noChangeArrowheads="1"/>
            </p:cNvPicPr>
            <p:nvPr userDrawn="1"/>
          </p:nvPicPr>
          <p:blipFill>
            <a:blip r:embed="rId13"/>
            <a:srcRect t="37500"/>
            <a:stretch>
              <a:fillRect/>
            </a:stretch>
          </p:blipFill>
          <p:spPr bwMode="auto">
            <a:xfrm>
              <a:off x="2688" y="2314"/>
              <a:ext cx="102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" name="Picture 9" descr="new_logo2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3696" y="2314"/>
              <a:ext cx="59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hlink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Calibri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</a:rPr>
              <a:t>Boosting XML filtering through a scalable FPGA-based architecture</a:t>
            </a: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solidFill>
                  <a:srgbClr val="898989"/>
                </a:solidFill>
                <a:ea typeface="ＭＳ Ｐゴシック" pitchFamily="-65" charset="-128"/>
              </a:rPr>
              <a:t>A. Mitra, M. Vieira, P. Bakalov, V. Tsotras, W. Najjar</a:t>
            </a:r>
            <a:endParaRPr lang="en-US" dirty="0" smtClean="0">
              <a:solidFill>
                <a:srgbClr val="898989"/>
              </a:solidFill>
              <a:ea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smtClean="0">
                <a:ea typeface="ＭＳ Ｐゴシック" pitchFamily="-65" charset="-128"/>
              </a:rPr>
              <a:t>Overall organization</a:t>
            </a:r>
          </a:p>
        </p:txBody>
      </p:sp>
      <p:grpSp>
        <p:nvGrpSpPr>
          <p:cNvPr id="24579" name="Group 74"/>
          <p:cNvGrpSpPr>
            <a:grpSpLocks/>
          </p:cNvGrpSpPr>
          <p:nvPr/>
        </p:nvGrpSpPr>
        <p:grpSpPr bwMode="auto">
          <a:xfrm>
            <a:off x="838200" y="431800"/>
            <a:ext cx="7315200" cy="6094413"/>
            <a:chOff x="838200" y="431800"/>
            <a:chExt cx="7315200" cy="6094285"/>
          </a:xfrm>
        </p:grpSpPr>
        <p:sp>
          <p:nvSpPr>
            <p:cNvPr id="273" name="Rectangle 272"/>
            <p:cNvSpPr>
              <a:spLocks noChangeArrowheads="1"/>
            </p:cNvSpPr>
            <p:nvPr/>
          </p:nvSpPr>
          <p:spPr bwMode="auto">
            <a:xfrm>
              <a:off x="838200" y="1117586"/>
              <a:ext cx="7315200" cy="4114714"/>
            </a:xfrm>
            <a:prstGeom prst="rect">
              <a:avLst/>
            </a:prstGeom>
            <a:solidFill>
              <a:srgbClr val="B7DEE8"/>
            </a:solidFill>
            <a:ln w="9525">
              <a:solidFill>
                <a:srgbClr val="B7DEE8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371600" y="1650974"/>
              <a:ext cx="6172200" cy="30479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sz="1800">
                <a:solidFill>
                  <a:srgbClr val="000000"/>
                </a:solidFill>
                <a:ea typeface="ＭＳ Ｐゴシック" pitchFamily="-65" charset="-128"/>
              </a:endParaRPr>
            </a:p>
          </p:txBody>
        </p:sp>
        <p:sp>
          <p:nvSpPr>
            <p:cNvPr id="24582" name="Line 32"/>
            <p:cNvSpPr>
              <a:spLocks noChangeShapeType="1"/>
            </p:cNvSpPr>
            <p:nvPr/>
          </p:nvSpPr>
          <p:spPr bwMode="auto">
            <a:xfrm flipH="1">
              <a:off x="4318000" y="711200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3" name="Text Box 42"/>
            <p:cNvSpPr txBox="1">
              <a:spLocks noChangeArrowheads="1"/>
            </p:cNvSpPr>
            <p:nvPr/>
          </p:nvSpPr>
          <p:spPr bwMode="auto">
            <a:xfrm>
              <a:off x="4343400" y="431800"/>
              <a:ext cx="8572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-65" charset="0"/>
                </a:rPr>
                <a:t>8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905000" y="2260562"/>
              <a:ext cx="1676400" cy="24383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ea typeface="ＭＳ Ｐゴシック" pitchFamily="-65" charset="-128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905000" y="2260562"/>
              <a:ext cx="609600" cy="2438349"/>
            </a:xfrm>
            <a:prstGeom prst="rect">
              <a:avLst/>
            </a:prstGeom>
            <a:gradFill rotWithShape="1">
              <a:gsLst>
                <a:gs pos="0">
                  <a:srgbClr val="F5FFE6"/>
                </a:gs>
                <a:gs pos="64999">
                  <a:srgbClr val="E4FDC2"/>
                </a:gs>
                <a:gs pos="100000">
                  <a:srgbClr val="DAFDA7"/>
                </a:gs>
              </a:gsLst>
              <a:lin ang="5400000" scaled="1"/>
            </a:gradFill>
            <a:ln w="9525">
              <a:solidFill>
                <a:srgbClr val="98B954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-65" charset="0"/>
                </a:rPr>
                <a:t>BRAM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  <a:latin typeface="Calibri" pitchFamily="-65" charset="0"/>
                </a:rPr>
                <a:t>Stack</a:t>
              </a:r>
            </a:p>
          </p:txBody>
        </p:sp>
        <p:grpSp>
          <p:nvGrpSpPr>
            <p:cNvPr id="24586" name="Group 271"/>
            <p:cNvGrpSpPr>
              <a:grpSpLocks/>
            </p:cNvGrpSpPr>
            <p:nvPr/>
          </p:nvGrpSpPr>
          <p:grpSpPr bwMode="auto">
            <a:xfrm>
              <a:off x="2057400" y="4089400"/>
              <a:ext cx="381000" cy="534988"/>
              <a:chOff x="8534400" y="4724400"/>
              <a:chExt cx="230188" cy="230188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8420951" y="4837816"/>
                <a:ext cx="228817" cy="19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8534400" y="4953184"/>
                <a:ext cx="228270" cy="13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8649220" y="4837816"/>
                <a:ext cx="228817" cy="19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534400" y="4876684"/>
                <a:ext cx="228270" cy="13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534400" y="4800867"/>
                <a:ext cx="228270" cy="13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114800" y="1803371"/>
              <a:ext cx="3352800" cy="304794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 pitchFamily="-65" charset="0"/>
                </a:rPr>
                <a:t>XPATHs without STACK</a:t>
              </a:r>
            </a:p>
          </p:txBody>
        </p:sp>
        <p:grpSp>
          <p:nvGrpSpPr>
            <p:cNvPr id="24588" name="Group 363"/>
            <p:cNvGrpSpPr>
              <a:grpSpLocks/>
            </p:cNvGrpSpPr>
            <p:nvPr/>
          </p:nvGrpSpPr>
          <p:grpSpPr bwMode="auto">
            <a:xfrm>
              <a:off x="2514600" y="2514600"/>
              <a:ext cx="1066800" cy="1905000"/>
              <a:chOff x="2514600" y="2921000"/>
              <a:chExt cx="1066800" cy="1905000"/>
            </a:xfrm>
          </p:grpSpPr>
          <p:sp>
            <p:nvSpPr>
              <p:cNvPr id="146" name="Rectangle 145"/>
              <p:cNvSpPr>
                <a:spLocks noChangeArrowheads="1"/>
              </p:cNvSpPr>
              <p:nvPr/>
            </p:nvSpPr>
            <p:spPr bwMode="auto">
              <a:xfrm>
                <a:off x="2514600" y="2920956"/>
                <a:ext cx="1066800" cy="304794"/>
              </a:xfrm>
              <a:prstGeom prst="rect">
                <a:avLst/>
              </a:prstGeom>
              <a:gradFill rotWithShape="1">
                <a:gsLst>
                  <a:gs pos="0">
                    <a:srgbClr val="E4F9FF"/>
                  </a:gs>
                  <a:gs pos="64999">
                    <a:srgbClr val="BBEFFF"/>
                  </a:gs>
                  <a:gs pos="100000">
                    <a:srgbClr val="9EEAFF"/>
                  </a:gs>
                </a:gsLst>
                <a:lin ang="5400000" scaled="1"/>
              </a:gradFill>
              <a:ln w="9525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 pitchFamily="-65" charset="0"/>
                  </a:rPr>
                  <a:t>XPATH</a:t>
                </a:r>
              </a:p>
            </p:txBody>
          </p:sp>
          <p:sp>
            <p:nvSpPr>
              <p:cNvPr id="147" name="Rectangle 146"/>
              <p:cNvSpPr>
                <a:spLocks noChangeArrowheads="1"/>
              </p:cNvSpPr>
              <p:nvPr/>
            </p:nvSpPr>
            <p:spPr bwMode="auto">
              <a:xfrm>
                <a:off x="2514600" y="3454345"/>
                <a:ext cx="1066800" cy="304794"/>
              </a:xfrm>
              <a:prstGeom prst="rect">
                <a:avLst/>
              </a:prstGeom>
              <a:gradFill rotWithShape="1">
                <a:gsLst>
                  <a:gs pos="0">
                    <a:srgbClr val="E4F9FF"/>
                  </a:gs>
                  <a:gs pos="64999">
                    <a:srgbClr val="BBEFFF"/>
                  </a:gs>
                  <a:gs pos="100000">
                    <a:srgbClr val="9EEAFF"/>
                  </a:gs>
                </a:gsLst>
                <a:lin ang="5400000" scaled="1"/>
              </a:gradFill>
              <a:ln w="9525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 pitchFamily="-65" charset="0"/>
                  </a:rPr>
                  <a:t>XPATH</a:t>
                </a:r>
              </a:p>
            </p:txBody>
          </p:sp>
          <p:sp>
            <p:nvSpPr>
              <p:cNvPr id="148" name="Rectangle 147"/>
              <p:cNvSpPr>
                <a:spLocks noChangeArrowheads="1"/>
              </p:cNvSpPr>
              <p:nvPr/>
            </p:nvSpPr>
            <p:spPr bwMode="auto">
              <a:xfrm>
                <a:off x="2514600" y="3987734"/>
                <a:ext cx="1066800" cy="304794"/>
              </a:xfrm>
              <a:prstGeom prst="rect">
                <a:avLst/>
              </a:prstGeom>
              <a:gradFill rotWithShape="1">
                <a:gsLst>
                  <a:gs pos="0">
                    <a:srgbClr val="E4F9FF"/>
                  </a:gs>
                  <a:gs pos="64999">
                    <a:srgbClr val="BBEFFF"/>
                  </a:gs>
                  <a:gs pos="100000">
                    <a:srgbClr val="9EEAFF"/>
                  </a:gs>
                </a:gsLst>
                <a:lin ang="5400000" scaled="1"/>
              </a:gradFill>
              <a:ln w="9525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 pitchFamily="-65" charset="0"/>
                  </a:rPr>
                  <a:t>XPATH</a:t>
                </a:r>
              </a:p>
            </p:txBody>
          </p:sp>
          <p:sp>
            <p:nvSpPr>
              <p:cNvPr id="150" name="Rectangle 149"/>
              <p:cNvSpPr>
                <a:spLocks noChangeArrowheads="1"/>
              </p:cNvSpPr>
              <p:nvPr/>
            </p:nvSpPr>
            <p:spPr bwMode="auto">
              <a:xfrm>
                <a:off x="2514600" y="4521122"/>
                <a:ext cx="1066800" cy="304794"/>
              </a:xfrm>
              <a:prstGeom prst="rect">
                <a:avLst/>
              </a:prstGeom>
              <a:gradFill rotWithShape="1">
                <a:gsLst>
                  <a:gs pos="0">
                    <a:srgbClr val="E4F9FF"/>
                  </a:gs>
                  <a:gs pos="64999">
                    <a:srgbClr val="BBEFFF"/>
                  </a:gs>
                  <a:gs pos="100000">
                    <a:srgbClr val="9EEAFF"/>
                  </a:gs>
                </a:gsLst>
                <a:lin ang="5400000" scaled="1"/>
              </a:gradFill>
              <a:ln w="9525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 pitchFamily="-65" charset="0"/>
                  </a:rPr>
                  <a:t>XPATH</a:t>
                </a:r>
              </a:p>
            </p:txBody>
          </p:sp>
        </p:grp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4114800" y="2336760"/>
              <a:ext cx="762000" cy="152397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-65" charset="0"/>
                </a:rPr>
                <a:t>XPATH</a:t>
              </a:r>
            </a:p>
          </p:txBody>
        </p:sp>
        <p:sp>
          <p:nvSpPr>
            <p:cNvPr id="375" name="Rectangle 374"/>
            <p:cNvSpPr>
              <a:spLocks noChangeArrowheads="1"/>
            </p:cNvSpPr>
            <p:nvPr/>
          </p:nvSpPr>
          <p:spPr bwMode="auto">
            <a:xfrm>
              <a:off x="5257800" y="2336760"/>
              <a:ext cx="762000" cy="152397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-65" charset="0"/>
                </a:rPr>
                <a:t>XPATH</a:t>
              </a:r>
            </a:p>
          </p:txBody>
        </p:sp>
        <p:sp>
          <p:nvSpPr>
            <p:cNvPr id="376" name="Rectangle 375"/>
            <p:cNvSpPr>
              <a:spLocks noChangeArrowheads="1"/>
            </p:cNvSpPr>
            <p:nvPr/>
          </p:nvSpPr>
          <p:spPr bwMode="auto">
            <a:xfrm>
              <a:off x="6324600" y="2336760"/>
              <a:ext cx="762000" cy="152397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-65" charset="0"/>
                </a:rPr>
                <a:t>XPATH</a:t>
              </a:r>
            </a:p>
          </p:txBody>
        </p:sp>
        <p:sp>
          <p:nvSpPr>
            <p:cNvPr id="377" name="Rectangle 376"/>
            <p:cNvSpPr>
              <a:spLocks noChangeArrowheads="1"/>
            </p:cNvSpPr>
            <p:nvPr/>
          </p:nvSpPr>
          <p:spPr bwMode="auto">
            <a:xfrm>
              <a:off x="4114800" y="2946347"/>
              <a:ext cx="762000" cy="152397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-65" charset="0"/>
                </a:rPr>
                <a:t>XPATH</a:t>
              </a:r>
            </a:p>
          </p:txBody>
        </p:sp>
        <p:sp>
          <p:nvSpPr>
            <p:cNvPr id="382" name="Rectangle 381"/>
            <p:cNvSpPr>
              <a:spLocks noChangeArrowheads="1"/>
            </p:cNvSpPr>
            <p:nvPr/>
          </p:nvSpPr>
          <p:spPr bwMode="auto">
            <a:xfrm>
              <a:off x="5257800" y="2946347"/>
              <a:ext cx="762000" cy="152397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-65" charset="0"/>
                </a:rPr>
                <a:t>XPATH</a:t>
              </a:r>
            </a:p>
          </p:txBody>
        </p:sp>
        <p:sp>
          <p:nvSpPr>
            <p:cNvPr id="383" name="Rectangle 382"/>
            <p:cNvSpPr>
              <a:spLocks noChangeArrowheads="1"/>
            </p:cNvSpPr>
            <p:nvPr/>
          </p:nvSpPr>
          <p:spPr bwMode="auto">
            <a:xfrm>
              <a:off x="6324600" y="2946347"/>
              <a:ext cx="762000" cy="152397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-65" charset="0"/>
                </a:rPr>
                <a:t>XPATH</a:t>
              </a:r>
            </a:p>
          </p:txBody>
        </p:sp>
        <p:sp>
          <p:nvSpPr>
            <p:cNvPr id="384" name="Rectangle 383"/>
            <p:cNvSpPr>
              <a:spLocks noChangeArrowheads="1"/>
            </p:cNvSpPr>
            <p:nvPr/>
          </p:nvSpPr>
          <p:spPr bwMode="auto">
            <a:xfrm>
              <a:off x="4114800" y="3479736"/>
              <a:ext cx="762000" cy="152397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-65" charset="0"/>
                </a:rPr>
                <a:t>XPATH</a:t>
              </a:r>
            </a:p>
          </p:txBody>
        </p:sp>
        <p:sp>
          <p:nvSpPr>
            <p:cNvPr id="385" name="Rectangle 384"/>
            <p:cNvSpPr>
              <a:spLocks noChangeArrowheads="1"/>
            </p:cNvSpPr>
            <p:nvPr/>
          </p:nvSpPr>
          <p:spPr bwMode="auto">
            <a:xfrm>
              <a:off x="5257800" y="3479736"/>
              <a:ext cx="762000" cy="152397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-65" charset="0"/>
                </a:rPr>
                <a:t>XPATH</a:t>
              </a:r>
            </a:p>
          </p:txBody>
        </p:sp>
        <p:sp>
          <p:nvSpPr>
            <p:cNvPr id="386" name="Rectangle 385"/>
            <p:cNvSpPr>
              <a:spLocks noChangeArrowheads="1"/>
            </p:cNvSpPr>
            <p:nvPr/>
          </p:nvSpPr>
          <p:spPr bwMode="auto">
            <a:xfrm>
              <a:off x="6324600" y="3479736"/>
              <a:ext cx="762000" cy="152397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-65" charset="0"/>
                </a:rPr>
                <a:t>XPATH</a:t>
              </a:r>
            </a:p>
          </p:txBody>
        </p:sp>
        <p:sp>
          <p:nvSpPr>
            <p:cNvPr id="387" name="Rectangle 386"/>
            <p:cNvSpPr>
              <a:spLocks noChangeArrowheads="1"/>
            </p:cNvSpPr>
            <p:nvPr/>
          </p:nvSpPr>
          <p:spPr bwMode="auto">
            <a:xfrm>
              <a:off x="4114800" y="4013125"/>
              <a:ext cx="762000" cy="152397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-65" charset="0"/>
                </a:rPr>
                <a:t>XPATH</a:t>
              </a:r>
            </a:p>
          </p:txBody>
        </p:sp>
        <p:sp>
          <p:nvSpPr>
            <p:cNvPr id="388" name="Rectangle 387"/>
            <p:cNvSpPr>
              <a:spLocks noChangeArrowheads="1"/>
            </p:cNvSpPr>
            <p:nvPr/>
          </p:nvSpPr>
          <p:spPr bwMode="auto">
            <a:xfrm>
              <a:off x="5257800" y="4013125"/>
              <a:ext cx="762000" cy="152397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-65" charset="0"/>
                </a:rPr>
                <a:t>XPATH</a:t>
              </a:r>
            </a:p>
          </p:txBody>
        </p:sp>
        <p:sp>
          <p:nvSpPr>
            <p:cNvPr id="389" name="Rectangle 388"/>
            <p:cNvSpPr>
              <a:spLocks noChangeArrowheads="1"/>
            </p:cNvSpPr>
            <p:nvPr/>
          </p:nvSpPr>
          <p:spPr bwMode="auto">
            <a:xfrm>
              <a:off x="6324600" y="4013125"/>
              <a:ext cx="762000" cy="152397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-65" charset="0"/>
                </a:rPr>
                <a:t>XPATH</a:t>
              </a:r>
            </a:p>
          </p:txBody>
        </p:sp>
        <p:cxnSp>
          <p:nvCxnSpPr>
            <p:cNvPr id="276" name="Straight Arrow Connector 275"/>
            <p:cNvCxnSpPr>
              <a:cxnSpLocks noChangeShapeType="1"/>
            </p:cNvCxnSpPr>
            <p:nvPr/>
          </p:nvCxnSpPr>
          <p:spPr bwMode="auto">
            <a:xfrm rot="5400000">
              <a:off x="4120363" y="850097"/>
              <a:ext cx="533389" cy="1587"/>
            </a:xfrm>
            <a:prstGeom prst="straightConnector1">
              <a:avLst/>
            </a:prstGeom>
            <a:noFill/>
            <a:ln w="25400">
              <a:solidFill>
                <a:srgbClr val="77933C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80" name="Straight Arrow Connector 279"/>
            <p:cNvCxnSpPr>
              <a:cxnSpLocks noChangeShapeType="1"/>
              <a:stCxn id="347" idx="2"/>
            </p:cNvCxnSpPr>
            <p:nvPr/>
          </p:nvCxnSpPr>
          <p:spPr bwMode="auto">
            <a:xfrm rot="5400000">
              <a:off x="5867406" y="6146680"/>
              <a:ext cx="457190" cy="3175"/>
            </a:xfrm>
            <a:prstGeom prst="straightConnector1">
              <a:avLst/>
            </a:prstGeom>
            <a:noFill/>
            <a:ln w="25400">
              <a:solidFill>
                <a:srgbClr val="F79646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24603" name="TextBox 284"/>
            <p:cNvSpPr txBox="1">
              <a:spLocks noChangeArrowheads="1"/>
            </p:cNvSpPr>
            <p:nvPr/>
          </p:nvSpPr>
          <p:spPr bwMode="auto">
            <a:xfrm>
              <a:off x="1905000" y="736600"/>
              <a:ext cx="2438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alibri" pitchFamily="-65" charset="0"/>
                </a:rPr>
                <a:t>XML Document Stream</a:t>
              </a:r>
            </a:p>
          </p:txBody>
        </p:sp>
        <p:sp>
          <p:nvSpPr>
            <p:cNvPr id="24604" name="TextBox 285"/>
            <p:cNvSpPr txBox="1">
              <a:spLocks noChangeArrowheads="1"/>
            </p:cNvSpPr>
            <p:nvPr/>
          </p:nvSpPr>
          <p:spPr bwMode="auto">
            <a:xfrm>
              <a:off x="3467100" y="5954713"/>
              <a:ext cx="27432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alibri" pitchFamily="-65" charset="0"/>
                </a:rPr>
                <a:t>XML Query Data / Output</a:t>
              </a:r>
            </a:p>
          </p:txBody>
        </p:sp>
        <p:sp>
          <p:nvSpPr>
            <p:cNvPr id="275" name="Rectangle 274"/>
            <p:cNvSpPr>
              <a:spLocks noChangeArrowheads="1"/>
            </p:cNvSpPr>
            <p:nvPr/>
          </p:nvSpPr>
          <p:spPr bwMode="auto">
            <a:xfrm>
              <a:off x="1414463" y="1803371"/>
              <a:ext cx="2590800" cy="304794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 pitchFamily="-65" charset="0"/>
                </a:rPr>
                <a:t>XPATHs with STACK</a:t>
              </a:r>
            </a:p>
          </p:txBody>
        </p:sp>
        <p:cxnSp>
          <p:nvCxnSpPr>
            <p:cNvPr id="278" name="Straight Connector 277"/>
            <p:cNvCxnSpPr>
              <a:stCxn id="146" idx="3"/>
            </p:cNvCxnSpPr>
            <p:nvPr/>
          </p:nvCxnSpPr>
          <p:spPr>
            <a:xfrm>
              <a:off x="3581400" y="2666953"/>
              <a:ext cx="314325" cy="158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rot="5400000">
              <a:off x="2400332" y="3975026"/>
              <a:ext cx="2971738" cy="3175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>
              <a:stCxn id="147" idx="3"/>
            </p:cNvCxnSpPr>
            <p:nvPr/>
          </p:nvCxnSpPr>
          <p:spPr>
            <a:xfrm>
              <a:off x="3581400" y="3200342"/>
              <a:ext cx="304800" cy="1588"/>
            </a:xfrm>
            <a:prstGeom prst="line">
              <a:avLst/>
            </a:prstGeom>
            <a:ln>
              <a:solidFill>
                <a:schemeClr val="accent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>
              <a:stCxn id="148" idx="3"/>
            </p:cNvCxnSpPr>
            <p:nvPr/>
          </p:nvCxnSpPr>
          <p:spPr>
            <a:xfrm>
              <a:off x="3581400" y="3733731"/>
              <a:ext cx="304800" cy="158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>
              <a:stCxn id="150" idx="3"/>
            </p:cNvCxnSpPr>
            <p:nvPr/>
          </p:nvCxnSpPr>
          <p:spPr>
            <a:xfrm>
              <a:off x="3581400" y="4267119"/>
              <a:ext cx="304800" cy="158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5400000">
              <a:off x="3467927" y="3898033"/>
              <a:ext cx="3124134" cy="1588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 rot="5400000">
              <a:off x="4610927" y="3898033"/>
              <a:ext cx="3124134" cy="1588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 rot="5400000">
              <a:off x="5677727" y="3898033"/>
              <a:ext cx="3124134" cy="1588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>
              <a:stCxn id="145" idx="3"/>
            </p:cNvCxnSpPr>
            <p:nvPr/>
          </p:nvCxnSpPr>
          <p:spPr>
            <a:xfrm>
              <a:off x="4876800" y="2412958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Arrow Connector 333"/>
            <p:cNvCxnSpPr/>
            <p:nvPr/>
          </p:nvCxnSpPr>
          <p:spPr>
            <a:xfrm>
              <a:off x="4876800" y="3022546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Arrow Connector 334"/>
            <p:cNvCxnSpPr/>
            <p:nvPr/>
          </p:nvCxnSpPr>
          <p:spPr>
            <a:xfrm>
              <a:off x="4876800" y="3555934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Arrow Connector 335"/>
            <p:cNvCxnSpPr/>
            <p:nvPr/>
          </p:nvCxnSpPr>
          <p:spPr>
            <a:xfrm>
              <a:off x="4876800" y="4089323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Arrow Connector 337"/>
            <p:cNvCxnSpPr/>
            <p:nvPr/>
          </p:nvCxnSpPr>
          <p:spPr>
            <a:xfrm>
              <a:off x="6019800" y="2412958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Arrow Connector 338"/>
            <p:cNvCxnSpPr/>
            <p:nvPr/>
          </p:nvCxnSpPr>
          <p:spPr>
            <a:xfrm>
              <a:off x="6019800" y="3022546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Arrow Connector 339"/>
            <p:cNvCxnSpPr/>
            <p:nvPr/>
          </p:nvCxnSpPr>
          <p:spPr>
            <a:xfrm>
              <a:off x="6019800" y="3555934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Arrow Connector 340"/>
            <p:cNvCxnSpPr/>
            <p:nvPr/>
          </p:nvCxnSpPr>
          <p:spPr>
            <a:xfrm>
              <a:off x="6019800" y="4089323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Arrow Connector 341"/>
            <p:cNvCxnSpPr/>
            <p:nvPr/>
          </p:nvCxnSpPr>
          <p:spPr>
            <a:xfrm>
              <a:off x="7086600" y="2412958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Arrow Connector 342"/>
            <p:cNvCxnSpPr/>
            <p:nvPr/>
          </p:nvCxnSpPr>
          <p:spPr>
            <a:xfrm>
              <a:off x="7086600" y="3022546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Arrow Connector 343"/>
            <p:cNvCxnSpPr/>
            <p:nvPr/>
          </p:nvCxnSpPr>
          <p:spPr>
            <a:xfrm>
              <a:off x="7086600" y="3555934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Arrow Connector 345"/>
            <p:cNvCxnSpPr/>
            <p:nvPr/>
          </p:nvCxnSpPr>
          <p:spPr>
            <a:xfrm>
              <a:off x="7086600" y="4089323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7" name="Rectangle 346"/>
            <p:cNvSpPr>
              <a:spLocks noChangeArrowheads="1"/>
            </p:cNvSpPr>
            <p:nvPr/>
          </p:nvSpPr>
          <p:spPr bwMode="auto">
            <a:xfrm>
              <a:off x="4724400" y="5460894"/>
              <a:ext cx="2743200" cy="457190"/>
            </a:xfrm>
            <a:prstGeom prst="rect">
              <a:avLst/>
            </a:prstGeom>
            <a:gradFill rotWithShape="1">
              <a:gsLst>
                <a:gs pos="0">
                  <a:srgbClr val="E5EEFF"/>
                </a:gs>
                <a:gs pos="64999">
                  <a:srgbClr val="BFD5FF"/>
                </a:gs>
                <a:gs pos="100000">
                  <a:srgbClr val="A3C4FF"/>
                </a:gs>
              </a:gsLst>
              <a:lin ang="5400000" scaled="1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 pitchFamily="-65" charset="0"/>
                </a:rPr>
                <a:t>Output Priority Encoder 1</a:t>
              </a:r>
            </a:p>
          </p:txBody>
        </p:sp>
        <p:sp>
          <p:nvSpPr>
            <p:cNvPr id="348" name="Rectangle 347"/>
            <p:cNvSpPr>
              <a:spLocks noChangeArrowheads="1"/>
            </p:cNvSpPr>
            <p:nvPr/>
          </p:nvSpPr>
          <p:spPr bwMode="auto">
            <a:xfrm>
              <a:off x="1905000" y="5460894"/>
              <a:ext cx="2743200" cy="457190"/>
            </a:xfrm>
            <a:prstGeom prst="rect">
              <a:avLst/>
            </a:prstGeom>
            <a:gradFill rotWithShape="1">
              <a:gsLst>
                <a:gs pos="0">
                  <a:srgbClr val="E5EEFF"/>
                </a:gs>
                <a:gs pos="64999">
                  <a:srgbClr val="BFD5FF"/>
                </a:gs>
                <a:gs pos="100000">
                  <a:srgbClr val="A3C4FF"/>
                </a:gs>
              </a:gsLst>
              <a:lin ang="5400000" scaled="1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 pitchFamily="-65" charset="0"/>
                </a:rPr>
                <a:t>Output Priority Encoder 0</a:t>
              </a:r>
            </a:p>
          </p:txBody>
        </p:sp>
        <p:cxnSp>
          <p:nvCxnSpPr>
            <p:cNvPr id="352" name="Straight Arrow Connector 351"/>
            <p:cNvCxnSpPr>
              <a:cxnSpLocks noChangeShapeType="1"/>
            </p:cNvCxnSpPr>
            <p:nvPr/>
          </p:nvCxnSpPr>
          <p:spPr bwMode="auto">
            <a:xfrm rot="5400000">
              <a:off x="3048799" y="6145886"/>
              <a:ext cx="457190" cy="1588"/>
            </a:xfrm>
            <a:prstGeom prst="straightConnector1">
              <a:avLst/>
            </a:prstGeom>
            <a:noFill/>
            <a:ln w="25400">
              <a:solidFill>
                <a:srgbClr val="F79646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353" name="Rectangle 352"/>
            <p:cNvSpPr>
              <a:spLocks noChangeArrowheads="1"/>
            </p:cNvSpPr>
            <p:nvPr/>
          </p:nvSpPr>
          <p:spPr bwMode="auto">
            <a:xfrm>
              <a:off x="3429000" y="1117586"/>
              <a:ext cx="1905000" cy="515927"/>
            </a:xfrm>
            <a:prstGeom prst="rect">
              <a:avLst/>
            </a:prstGeom>
            <a:gradFill rotWithShape="1">
              <a:gsLst>
                <a:gs pos="0">
                  <a:srgbClr val="E4F9FF"/>
                </a:gs>
                <a:gs pos="64999">
                  <a:srgbClr val="BBEFFF"/>
                </a:gs>
                <a:gs pos="100000">
                  <a:srgbClr val="9EEAFF"/>
                </a:gs>
              </a:gsLst>
              <a:lin ang="54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Calibri" pitchFamily="-65" charset="0"/>
                </a:rPr>
                <a:t>Character Pre - Decoder</a:t>
              </a:r>
            </a:p>
          </p:txBody>
        </p:sp>
        <p:sp>
          <p:nvSpPr>
            <p:cNvPr id="24630" name="Line 32"/>
            <p:cNvSpPr>
              <a:spLocks noChangeShapeType="1"/>
            </p:cNvSpPr>
            <p:nvPr/>
          </p:nvSpPr>
          <p:spPr bwMode="auto">
            <a:xfrm flipH="1">
              <a:off x="3191933" y="6053667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1" name="Line 32"/>
            <p:cNvSpPr>
              <a:spLocks noChangeShapeType="1"/>
            </p:cNvSpPr>
            <p:nvPr/>
          </p:nvSpPr>
          <p:spPr bwMode="auto">
            <a:xfrm flipH="1">
              <a:off x="6028267" y="6053667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TextBox 66"/>
            <p:cNvSpPr txBox="1">
              <a:spLocks noChangeArrowheads="1"/>
            </p:cNvSpPr>
            <p:nvPr/>
          </p:nvSpPr>
          <p:spPr bwMode="auto">
            <a:xfrm>
              <a:off x="2988736" y="6002864"/>
              <a:ext cx="25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  <p:sp>
          <p:nvSpPr>
            <p:cNvPr id="24633" name="TextBox 67"/>
            <p:cNvSpPr txBox="1">
              <a:spLocks noChangeArrowheads="1"/>
            </p:cNvSpPr>
            <p:nvPr/>
          </p:nvSpPr>
          <p:spPr bwMode="auto">
            <a:xfrm>
              <a:off x="6129881" y="6002865"/>
              <a:ext cx="25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4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Rounded Rectangle 348"/>
          <p:cNvSpPr>
            <a:spLocks noChangeArrowheads="1"/>
          </p:cNvSpPr>
          <p:nvPr/>
        </p:nvSpPr>
        <p:spPr bwMode="auto">
          <a:xfrm>
            <a:off x="6546850" y="5124450"/>
            <a:ext cx="2597150" cy="1174750"/>
          </a:xfrm>
          <a:prstGeom prst="roundRect">
            <a:avLst>
              <a:gd name="adj" fmla="val 16667"/>
            </a:avLst>
          </a:prstGeom>
          <a:solidFill>
            <a:srgbClr val="D7E4BD"/>
          </a:solidFill>
          <a:ln w="9525">
            <a:solidFill>
              <a:srgbClr val="B7DEE8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30" name="Rounded Rectangle 329"/>
          <p:cNvSpPr>
            <a:spLocks noChangeArrowheads="1"/>
          </p:cNvSpPr>
          <p:nvPr/>
        </p:nvSpPr>
        <p:spPr bwMode="auto">
          <a:xfrm>
            <a:off x="6794500" y="2559050"/>
            <a:ext cx="1568450" cy="172085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17375E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29" name="Rounded Rectangle 328"/>
          <p:cNvSpPr>
            <a:spLocks noChangeArrowheads="1"/>
          </p:cNvSpPr>
          <p:nvPr/>
        </p:nvSpPr>
        <p:spPr bwMode="auto">
          <a:xfrm>
            <a:off x="4978400" y="2571750"/>
            <a:ext cx="1568450" cy="172085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17375E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85" name="Rounded Rectangle 284"/>
          <p:cNvSpPr>
            <a:spLocks noChangeArrowheads="1"/>
          </p:cNvSpPr>
          <p:nvPr/>
        </p:nvSpPr>
        <p:spPr bwMode="auto">
          <a:xfrm>
            <a:off x="3784600" y="5124450"/>
            <a:ext cx="2597150" cy="1174750"/>
          </a:xfrm>
          <a:prstGeom prst="roundRect">
            <a:avLst>
              <a:gd name="adj" fmla="val 16667"/>
            </a:avLst>
          </a:prstGeom>
          <a:solidFill>
            <a:srgbClr val="D7E4BD"/>
          </a:solidFill>
          <a:ln w="9525">
            <a:solidFill>
              <a:srgbClr val="B7DEE8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66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-65" charset="-128"/>
              </a:rPr>
              <a:t>Prüfer Sequence Generator and Matching Hardware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4138" y="1298575"/>
            <a:ext cx="1219200" cy="6858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Tag filter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V="1">
            <a:off x="211138" y="871538"/>
            <a:ext cx="1262062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7" name="Straight Arrow Connector 6"/>
          <p:cNvCxnSpPr>
            <a:cxnSpLocks noChangeShapeType="1"/>
            <a:endCxn id="4" idx="0"/>
          </p:cNvCxnSpPr>
          <p:nvPr/>
        </p:nvCxnSpPr>
        <p:spPr bwMode="auto">
          <a:xfrm rot="16200000" flipH="1">
            <a:off x="476250" y="1081088"/>
            <a:ext cx="427037" cy="7938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54200" y="1439863"/>
            <a:ext cx="10668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&lt;TAG&gt;</a:t>
            </a:r>
          </a:p>
        </p:txBody>
      </p:sp>
      <p:cxnSp>
        <p:nvCxnSpPr>
          <p:cNvPr id="12" name="Straight Arrow Connector 11"/>
          <p:cNvCxnSpPr>
            <a:cxnSpLocks noChangeShapeType="1"/>
            <a:endCxn id="11" idx="1"/>
          </p:cNvCxnSpPr>
          <p:nvPr/>
        </p:nvCxnSpPr>
        <p:spPr bwMode="auto">
          <a:xfrm flipV="1">
            <a:off x="1287463" y="1630363"/>
            <a:ext cx="566737" cy="317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grpSp>
        <p:nvGrpSpPr>
          <p:cNvPr id="26636" name="Group 148"/>
          <p:cNvGrpSpPr>
            <a:grpSpLocks/>
          </p:cNvGrpSpPr>
          <p:nvPr/>
        </p:nvGrpSpPr>
        <p:grpSpPr bwMode="auto">
          <a:xfrm>
            <a:off x="1871663" y="2836863"/>
            <a:ext cx="1066800" cy="1905000"/>
            <a:chOff x="6477000" y="4507468"/>
            <a:chExt cx="1066800" cy="1905000"/>
          </a:xfrm>
        </p:grpSpPr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 rot="5400000">
              <a:off x="5534819" y="5449649"/>
              <a:ext cx="1892300" cy="793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>
              <a:off x="6477000" y="6399768"/>
              <a:ext cx="1058863" cy="1270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 rot="5400000" flipH="1" flipV="1">
              <a:off x="6593682" y="5451237"/>
              <a:ext cx="1892300" cy="793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6477000" y="5767943"/>
              <a:ext cx="1058862" cy="142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94462" y="5109130"/>
              <a:ext cx="1049338" cy="79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477000" y="6107668"/>
              <a:ext cx="1058862" cy="12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477000" y="5421868"/>
              <a:ext cx="1058862" cy="12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887538" y="3055938"/>
            <a:ext cx="1041400" cy="3302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TOS</a:t>
            </a:r>
          </a:p>
        </p:txBody>
      </p:sp>
      <p:sp>
        <p:nvSpPr>
          <p:cNvPr id="23" name="Flowchart: Summing Junction 47"/>
          <p:cNvSpPr>
            <a:spLocks noChangeArrowheads="1"/>
          </p:cNvSpPr>
          <p:nvPr/>
        </p:nvSpPr>
        <p:spPr bwMode="auto">
          <a:xfrm>
            <a:off x="2166938" y="2235200"/>
            <a:ext cx="457200" cy="457200"/>
          </a:xfrm>
          <a:prstGeom prst="flowChartSummingJunction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000000"/>
              </a:solidFill>
              <a:latin typeface="Calibri" pitchFamily="-65" charset="0"/>
            </a:endParaRPr>
          </a:p>
        </p:txBody>
      </p: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rot="16200000" flipH="1">
            <a:off x="2187576" y="2036762"/>
            <a:ext cx="425450" cy="952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5400000" flipH="1" flipV="1">
            <a:off x="2206626" y="2857500"/>
            <a:ext cx="379412" cy="1587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879600" y="3411538"/>
            <a:ext cx="1041400" cy="339725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TOS - 1</a:t>
            </a:r>
          </a:p>
        </p:txBody>
      </p:sp>
      <p:cxnSp>
        <p:nvCxnSpPr>
          <p:cNvPr id="26642" name="Straight Arrow Connector 31"/>
          <p:cNvCxnSpPr>
            <a:cxnSpLocks noChangeShapeType="1"/>
          </p:cNvCxnSpPr>
          <p:nvPr/>
        </p:nvCxnSpPr>
        <p:spPr bwMode="auto">
          <a:xfrm rot="10800000">
            <a:off x="457200" y="2455863"/>
            <a:ext cx="1701800" cy="7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3" name="Straight Connector 35"/>
          <p:cNvCxnSpPr>
            <a:cxnSpLocks noChangeShapeType="1"/>
            <a:stCxn id="26646" idx="0"/>
          </p:cNvCxnSpPr>
          <p:nvPr/>
        </p:nvCxnSpPr>
        <p:spPr bwMode="auto">
          <a:xfrm rot="5400000" flipH="1" flipV="1">
            <a:off x="-157163" y="3079751"/>
            <a:ext cx="12350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6644" name="Group 37"/>
          <p:cNvGrpSpPr>
            <a:grpSpLocks/>
          </p:cNvGrpSpPr>
          <p:nvPr/>
        </p:nvGrpSpPr>
        <p:grpSpPr bwMode="auto">
          <a:xfrm>
            <a:off x="773113" y="3503613"/>
            <a:ext cx="438150" cy="381000"/>
            <a:chOff x="5607050" y="4349750"/>
            <a:chExt cx="438150" cy="381000"/>
          </a:xfrm>
        </p:grpSpPr>
        <p:sp>
          <p:nvSpPr>
            <p:cNvPr id="39" name="Flowchart: Merge 111"/>
            <p:cNvSpPr/>
            <p:nvPr/>
          </p:nvSpPr>
          <p:spPr>
            <a:xfrm rot="16200000">
              <a:off x="5549900" y="4406900"/>
              <a:ext cx="381000" cy="266700"/>
            </a:xfrm>
            <a:prstGeom prst="flowChartMer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ea typeface="ＭＳ Ｐゴシック" pitchFamily="-65" charset="-128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5892800" y="44577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ea typeface="ＭＳ Ｐゴシック" pitchFamily="-65" charset="-128"/>
              </a:endParaRPr>
            </a:p>
          </p:txBody>
        </p:sp>
      </p:grpSp>
      <p:sp>
        <p:nvSpPr>
          <p:cNvPr id="26645" name="Line 1121"/>
          <p:cNvSpPr>
            <a:spLocks noChangeShapeType="1"/>
          </p:cNvSpPr>
          <p:nvPr/>
        </p:nvSpPr>
        <p:spPr bwMode="auto">
          <a:xfrm>
            <a:off x="1223963" y="3695700"/>
            <a:ext cx="673100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Line 1121"/>
          <p:cNvSpPr>
            <a:spLocks noChangeShapeType="1"/>
          </p:cNvSpPr>
          <p:nvPr/>
        </p:nvSpPr>
        <p:spPr bwMode="auto">
          <a:xfrm>
            <a:off x="457200" y="3700463"/>
            <a:ext cx="312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TextBox 122"/>
          <p:cNvSpPr txBox="1">
            <a:spLocks noChangeArrowheads="1"/>
          </p:cNvSpPr>
          <p:nvPr/>
        </p:nvSpPr>
        <p:spPr bwMode="auto">
          <a:xfrm>
            <a:off x="1295400" y="3378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-65" charset="0"/>
              </a:rPr>
              <a:t>push</a:t>
            </a:r>
          </a:p>
        </p:txBody>
      </p:sp>
      <p:sp>
        <p:nvSpPr>
          <p:cNvPr id="26648" name="TextBox 55"/>
          <p:cNvSpPr txBox="1">
            <a:spLocks noChangeArrowheads="1"/>
          </p:cNvSpPr>
          <p:nvPr/>
        </p:nvSpPr>
        <p:spPr bwMode="auto">
          <a:xfrm>
            <a:off x="1328738" y="28448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-65" charset="0"/>
              </a:rPr>
              <a:t>pop</a:t>
            </a:r>
          </a:p>
        </p:txBody>
      </p:sp>
      <p:cxnSp>
        <p:nvCxnSpPr>
          <p:cNvPr id="26649" name="Straight Arrow Connector 50"/>
          <p:cNvCxnSpPr>
            <a:cxnSpLocks noChangeShapeType="1"/>
          </p:cNvCxnSpPr>
          <p:nvPr/>
        </p:nvCxnSpPr>
        <p:spPr bwMode="auto">
          <a:xfrm>
            <a:off x="449263" y="3175000"/>
            <a:ext cx="144780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4999038" y="1379538"/>
            <a:ext cx="1490662" cy="3302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 pitchFamily="-65" charset="0"/>
              </a:rPr>
              <a:t>TOS </a:t>
            </a:r>
            <a:r>
              <a:rPr lang="en-US" sz="1000">
                <a:solidFill>
                  <a:srgbClr val="000000"/>
                </a:solidFill>
                <a:latin typeface="Calibri" pitchFamily="-65" charset="0"/>
              </a:rPr>
              <a:t>0            </a:t>
            </a:r>
            <a:r>
              <a:rPr lang="en-US" sz="1400">
                <a:solidFill>
                  <a:srgbClr val="000000"/>
                </a:solidFill>
                <a:latin typeface="Calibri" pitchFamily="-65" charset="0"/>
              </a:rPr>
              <a:t>TOS </a:t>
            </a:r>
            <a:r>
              <a:rPr lang="en-US" sz="1000">
                <a:solidFill>
                  <a:srgbClr val="000000"/>
                </a:solidFill>
                <a:latin typeface="Calibri" pitchFamily="-65" charset="0"/>
              </a:rPr>
              <a:t>1</a:t>
            </a:r>
            <a:endParaRPr lang="en-US" sz="1400">
              <a:solidFill>
                <a:srgbClr val="000000"/>
              </a:solidFill>
              <a:latin typeface="Calibri" pitchFamily="-65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851650" y="1930400"/>
            <a:ext cx="1490663" cy="338138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 pitchFamily="-65" charset="0"/>
              </a:rPr>
              <a:t>TOS-1 </a:t>
            </a:r>
            <a:r>
              <a:rPr lang="en-US" sz="1000">
                <a:solidFill>
                  <a:srgbClr val="000000"/>
                </a:solidFill>
                <a:latin typeface="Calibri" pitchFamily="-65" charset="0"/>
              </a:rPr>
              <a:t>0        </a:t>
            </a:r>
            <a:r>
              <a:rPr lang="en-US" sz="1400">
                <a:solidFill>
                  <a:srgbClr val="000000"/>
                </a:solidFill>
                <a:latin typeface="Calibri" pitchFamily="-65" charset="0"/>
              </a:rPr>
              <a:t>TOS-1 </a:t>
            </a:r>
            <a:r>
              <a:rPr lang="en-US" sz="1000">
                <a:solidFill>
                  <a:srgbClr val="000000"/>
                </a:solidFill>
                <a:latin typeface="Calibri" pitchFamily="-65" charset="0"/>
              </a:rPr>
              <a:t>1</a:t>
            </a:r>
            <a:endParaRPr lang="en-US" sz="1400">
              <a:solidFill>
                <a:srgbClr val="000000"/>
              </a:solidFill>
              <a:latin typeface="Calibri" pitchFamily="-65" charset="0"/>
            </a:endParaRPr>
          </a:p>
        </p:txBody>
      </p:sp>
      <p:cxnSp>
        <p:nvCxnSpPr>
          <p:cNvPr id="55" name="Straight Connector 54"/>
          <p:cNvCxnSpPr>
            <a:cxnSpLocks noChangeShapeType="1"/>
            <a:stCxn id="22" idx="3"/>
          </p:cNvCxnSpPr>
          <p:nvPr/>
        </p:nvCxnSpPr>
        <p:spPr bwMode="auto">
          <a:xfrm flipV="1">
            <a:off x="2928938" y="3208338"/>
            <a:ext cx="771525" cy="12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58" name="Straight Connector 57"/>
          <p:cNvCxnSpPr>
            <a:cxnSpLocks noChangeShapeType="1"/>
          </p:cNvCxnSpPr>
          <p:nvPr/>
        </p:nvCxnSpPr>
        <p:spPr bwMode="auto">
          <a:xfrm rot="5400000" flipH="1" flipV="1">
            <a:off x="2859882" y="2372519"/>
            <a:ext cx="1689100" cy="793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60" name="Straight Arrow Connector 59"/>
          <p:cNvCxnSpPr>
            <a:cxnSpLocks noChangeShapeType="1"/>
          </p:cNvCxnSpPr>
          <p:nvPr/>
        </p:nvCxnSpPr>
        <p:spPr bwMode="auto">
          <a:xfrm>
            <a:off x="3700463" y="1549400"/>
            <a:ext cx="1290637" cy="1588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62" name="Straight Connector 61"/>
          <p:cNvCxnSpPr>
            <a:cxnSpLocks noChangeShapeType="1"/>
          </p:cNvCxnSpPr>
          <p:nvPr/>
        </p:nvCxnSpPr>
        <p:spPr bwMode="auto">
          <a:xfrm>
            <a:off x="2946400" y="3576638"/>
            <a:ext cx="1277938" cy="47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67" name="Straight Arrow Connector 66"/>
          <p:cNvCxnSpPr>
            <a:cxnSpLocks noChangeShapeType="1"/>
          </p:cNvCxnSpPr>
          <p:nvPr/>
        </p:nvCxnSpPr>
        <p:spPr bwMode="auto">
          <a:xfrm>
            <a:off x="4216400" y="2074863"/>
            <a:ext cx="2647950" cy="7937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64" name="Straight Connector 63"/>
          <p:cNvCxnSpPr>
            <a:cxnSpLocks noChangeShapeType="1"/>
          </p:cNvCxnSpPr>
          <p:nvPr/>
        </p:nvCxnSpPr>
        <p:spPr bwMode="auto">
          <a:xfrm rot="5400000" flipH="1" flipV="1">
            <a:off x="3475038" y="2814638"/>
            <a:ext cx="1508125" cy="95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sp>
        <p:nvSpPr>
          <p:cNvPr id="26658" name="TextBox 122"/>
          <p:cNvSpPr txBox="1">
            <a:spLocks noChangeArrowheads="1"/>
          </p:cNvSpPr>
          <p:nvPr/>
        </p:nvSpPr>
        <p:spPr bwMode="auto">
          <a:xfrm>
            <a:off x="5314950" y="3584575"/>
            <a:ext cx="1968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">
                <a:latin typeface="Calibri" pitchFamily="-65" charset="0"/>
              </a:rPr>
              <a:t>push</a:t>
            </a:r>
          </a:p>
        </p:txBody>
      </p:sp>
      <p:sp>
        <p:nvSpPr>
          <p:cNvPr id="73" name="Rounded Rectangle 72"/>
          <p:cNvSpPr>
            <a:spLocks noChangeArrowheads="1"/>
          </p:cNvSpPr>
          <p:nvPr/>
        </p:nvSpPr>
        <p:spPr bwMode="auto">
          <a:xfrm>
            <a:off x="5106988" y="2606675"/>
            <a:ext cx="592137" cy="1614488"/>
          </a:xfrm>
          <a:prstGeom prst="roundRect">
            <a:avLst>
              <a:gd name="adj" fmla="val 16667"/>
            </a:avLst>
          </a:prstGeom>
          <a:solidFill>
            <a:srgbClr val="93CDDD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6660" name="TextBox 73"/>
          <p:cNvSpPr txBox="1">
            <a:spLocks noChangeArrowheads="1"/>
          </p:cNvSpPr>
          <p:nvPr/>
        </p:nvSpPr>
        <p:spPr bwMode="auto">
          <a:xfrm>
            <a:off x="5575300" y="345757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</a:t>
            </a:r>
          </a:p>
        </p:txBody>
      </p:sp>
      <p:sp>
        <p:nvSpPr>
          <p:cNvPr id="26661" name="TextBox 74"/>
          <p:cNvSpPr txBox="1">
            <a:spLocks noChangeArrowheads="1"/>
          </p:cNvSpPr>
          <p:nvPr/>
        </p:nvSpPr>
        <p:spPr bwMode="auto">
          <a:xfrm>
            <a:off x="5575300" y="3554413"/>
            <a:ext cx="12382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B</a:t>
            </a:r>
          </a:p>
        </p:txBody>
      </p:sp>
      <p:sp>
        <p:nvSpPr>
          <p:cNvPr id="26662" name="TextBox 75"/>
          <p:cNvSpPr txBox="1">
            <a:spLocks noChangeArrowheads="1"/>
          </p:cNvSpPr>
          <p:nvPr/>
        </p:nvSpPr>
        <p:spPr bwMode="auto">
          <a:xfrm>
            <a:off x="5575300" y="314642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&lt;</a:t>
            </a:r>
          </a:p>
        </p:txBody>
      </p:sp>
      <p:sp>
        <p:nvSpPr>
          <p:cNvPr id="26663" name="TextBox 76"/>
          <p:cNvSpPr txBox="1">
            <a:spLocks noChangeArrowheads="1"/>
          </p:cNvSpPr>
          <p:nvPr/>
        </p:nvSpPr>
        <p:spPr bwMode="auto">
          <a:xfrm>
            <a:off x="5575300" y="3238500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&gt;</a:t>
            </a:r>
          </a:p>
        </p:txBody>
      </p:sp>
      <p:sp>
        <p:nvSpPr>
          <p:cNvPr id="26664" name="TextBox 77"/>
          <p:cNvSpPr txBox="1">
            <a:spLocks noChangeArrowheads="1"/>
          </p:cNvSpPr>
          <p:nvPr/>
        </p:nvSpPr>
        <p:spPr bwMode="auto">
          <a:xfrm>
            <a:off x="5575300" y="266382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/</a:t>
            </a:r>
          </a:p>
        </p:txBody>
      </p:sp>
      <p:sp>
        <p:nvSpPr>
          <p:cNvPr id="26665" name="TextBox 78"/>
          <p:cNvSpPr txBox="1">
            <a:spLocks noChangeArrowheads="1"/>
          </p:cNvSpPr>
          <p:nvPr/>
        </p:nvSpPr>
        <p:spPr bwMode="auto">
          <a:xfrm>
            <a:off x="5575300" y="275907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0</a:t>
            </a:r>
          </a:p>
        </p:txBody>
      </p:sp>
      <p:sp>
        <p:nvSpPr>
          <p:cNvPr id="26666" name="TextBox 79"/>
          <p:cNvSpPr txBox="1">
            <a:spLocks noChangeArrowheads="1"/>
          </p:cNvSpPr>
          <p:nvPr/>
        </p:nvSpPr>
        <p:spPr bwMode="auto">
          <a:xfrm>
            <a:off x="5575300" y="2855913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1</a:t>
            </a:r>
          </a:p>
        </p:txBody>
      </p:sp>
      <p:sp>
        <p:nvSpPr>
          <p:cNvPr id="26667" name="TextBox 80"/>
          <p:cNvSpPr txBox="1">
            <a:spLocks noChangeArrowheads="1"/>
          </p:cNvSpPr>
          <p:nvPr/>
        </p:nvSpPr>
        <p:spPr bwMode="auto">
          <a:xfrm>
            <a:off x="5476875" y="2954338"/>
            <a:ext cx="2222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6668" name="TextBox 81"/>
          <p:cNvSpPr txBox="1">
            <a:spLocks noChangeArrowheads="1"/>
          </p:cNvSpPr>
          <p:nvPr/>
        </p:nvSpPr>
        <p:spPr bwMode="auto">
          <a:xfrm>
            <a:off x="5476875" y="3338513"/>
            <a:ext cx="2222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6669" name="TextBox 82"/>
          <p:cNvSpPr txBox="1">
            <a:spLocks noChangeArrowheads="1"/>
          </p:cNvSpPr>
          <p:nvPr/>
        </p:nvSpPr>
        <p:spPr bwMode="auto">
          <a:xfrm>
            <a:off x="5476875" y="3670300"/>
            <a:ext cx="22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6670" name="TextBox 83"/>
          <p:cNvSpPr txBox="1">
            <a:spLocks noChangeArrowheads="1"/>
          </p:cNvSpPr>
          <p:nvPr/>
        </p:nvSpPr>
        <p:spPr bwMode="auto">
          <a:xfrm>
            <a:off x="5549900" y="3770313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</a:t>
            </a:r>
          </a:p>
        </p:txBody>
      </p:sp>
      <p:sp>
        <p:nvSpPr>
          <p:cNvPr id="26671" name="TextBox 84"/>
          <p:cNvSpPr txBox="1">
            <a:spLocks noChangeArrowheads="1"/>
          </p:cNvSpPr>
          <p:nvPr/>
        </p:nvSpPr>
        <p:spPr bwMode="auto">
          <a:xfrm>
            <a:off x="5549900" y="3865563"/>
            <a:ext cx="12382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b</a:t>
            </a:r>
          </a:p>
        </p:txBody>
      </p:sp>
      <p:sp>
        <p:nvSpPr>
          <p:cNvPr id="26672" name="TextBox 85"/>
          <p:cNvSpPr txBox="1">
            <a:spLocks noChangeArrowheads="1"/>
          </p:cNvSpPr>
          <p:nvPr/>
        </p:nvSpPr>
        <p:spPr bwMode="auto">
          <a:xfrm>
            <a:off x="5483225" y="3957638"/>
            <a:ext cx="2222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cxnSp>
        <p:nvCxnSpPr>
          <p:cNvPr id="140" name="Straight Connector 139"/>
          <p:cNvCxnSpPr>
            <a:cxnSpLocks noChangeShapeType="1"/>
            <a:stCxn id="53" idx="0"/>
            <a:endCxn id="53" idx="2"/>
          </p:cNvCxnSpPr>
          <p:nvPr/>
        </p:nvCxnSpPr>
        <p:spPr bwMode="auto">
          <a:xfrm rot="16200000" flipH="1">
            <a:off x="5579269" y="1545431"/>
            <a:ext cx="3302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41" name="Straight Connector 140"/>
          <p:cNvCxnSpPr>
            <a:cxnSpLocks noChangeShapeType="1"/>
          </p:cNvCxnSpPr>
          <p:nvPr/>
        </p:nvCxnSpPr>
        <p:spPr bwMode="auto">
          <a:xfrm rot="16200000" flipH="1">
            <a:off x="7506494" y="2094706"/>
            <a:ext cx="3302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43" name="Straight Arrow Connector 142"/>
          <p:cNvCxnSpPr>
            <a:cxnSpLocks noChangeShapeType="1"/>
            <a:endCxn id="73" idx="0"/>
          </p:cNvCxnSpPr>
          <p:nvPr/>
        </p:nvCxnSpPr>
        <p:spPr bwMode="auto">
          <a:xfrm rot="5400000">
            <a:off x="4947445" y="2148681"/>
            <a:ext cx="912812" cy="3175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145" name="Straight Arrow Connector 144"/>
          <p:cNvCxnSpPr>
            <a:cxnSpLocks noChangeShapeType="1"/>
            <a:endCxn id="148" idx="0"/>
          </p:cNvCxnSpPr>
          <p:nvPr/>
        </p:nvCxnSpPr>
        <p:spPr bwMode="auto">
          <a:xfrm rot="5400000">
            <a:off x="5676107" y="2156619"/>
            <a:ext cx="887412" cy="12700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sp>
        <p:nvSpPr>
          <p:cNvPr id="26677" name="TextBox 122"/>
          <p:cNvSpPr txBox="1">
            <a:spLocks noChangeArrowheads="1"/>
          </p:cNvSpPr>
          <p:nvPr/>
        </p:nvSpPr>
        <p:spPr bwMode="auto">
          <a:xfrm>
            <a:off x="6026150" y="3584575"/>
            <a:ext cx="1968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">
                <a:latin typeface="Calibri" pitchFamily="-65" charset="0"/>
              </a:rPr>
              <a:t>push</a:t>
            </a:r>
          </a:p>
        </p:txBody>
      </p:sp>
      <p:sp>
        <p:nvSpPr>
          <p:cNvPr id="148" name="Rounded Rectangle 147"/>
          <p:cNvSpPr>
            <a:spLocks noChangeArrowheads="1"/>
          </p:cNvSpPr>
          <p:nvPr/>
        </p:nvSpPr>
        <p:spPr bwMode="auto">
          <a:xfrm>
            <a:off x="5818188" y="2606675"/>
            <a:ext cx="592137" cy="1614488"/>
          </a:xfrm>
          <a:prstGeom prst="roundRect">
            <a:avLst>
              <a:gd name="adj" fmla="val 16667"/>
            </a:avLst>
          </a:prstGeom>
          <a:solidFill>
            <a:srgbClr val="93CDDD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6679" name="TextBox 148"/>
          <p:cNvSpPr txBox="1">
            <a:spLocks noChangeArrowheads="1"/>
          </p:cNvSpPr>
          <p:nvPr/>
        </p:nvSpPr>
        <p:spPr bwMode="auto">
          <a:xfrm>
            <a:off x="6286500" y="345757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</a:t>
            </a:r>
          </a:p>
        </p:txBody>
      </p:sp>
      <p:sp>
        <p:nvSpPr>
          <p:cNvPr id="26680" name="TextBox 149"/>
          <p:cNvSpPr txBox="1">
            <a:spLocks noChangeArrowheads="1"/>
          </p:cNvSpPr>
          <p:nvPr/>
        </p:nvSpPr>
        <p:spPr bwMode="auto">
          <a:xfrm>
            <a:off x="6286500" y="3554413"/>
            <a:ext cx="12382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B</a:t>
            </a:r>
          </a:p>
        </p:txBody>
      </p:sp>
      <p:sp>
        <p:nvSpPr>
          <p:cNvPr id="26681" name="TextBox 150"/>
          <p:cNvSpPr txBox="1">
            <a:spLocks noChangeArrowheads="1"/>
          </p:cNvSpPr>
          <p:nvPr/>
        </p:nvSpPr>
        <p:spPr bwMode="auto">
          <a:xfrm>
            <a:off x="6286500" y="314642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&lt;</a:t>
            </a:r>
          </a:p>
        </p:txBody>
      </p:sp>
      <p:sp>
        <p:nvSpPr>
          <p:cNvPr id="26682" name="TextBox 151"/>
          <p:cNvSpPr txBox="1">
            <a:spLocks noChangeArrowheads="1"/>
          </p:cNvSpPr>
          <p:nvPr/>
        </p:nvSpPr>
        <p:spPr bwMode="auto">
          <a:xfrm>
            <a:off x="6286500" y="3238500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&gt;</a:t>
            </a:r>
          </a:p>
        </p:txBody>
      </p:sp>
      <p:sp>
        <p:nvSpPr>
          <p:cNvPr id="26683" name="TextBox 152"/>
          <p:cNvSpPr txBox="1">
            <a:spLocks noChangeArrowheads="1"/>
          </p:cNvSpPr>
          <p:nvPr/>
        </p:nvSpPr>
        <p:spPr bwMode="auto">
          <a:xfrm>
            <a:off x="6286500" y="266382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/</a:t>
            </a:r>
          </a:p>
        </p:txBody>
      </p:sp>
      <p:sp>
        <p:nvSpPr>
          <p:cNvPr id="26684" name="TextBox 153"/>
          <p:cNvSpPr txBox="1">
            <a:spLocks noChangeArrowheads="1"/>
          </p:cNvSpPr>
          <p:nvPr/>
        </p:nvSpPr>
        <p:spPr bwMode="auto">
          <a:xfrm>
            <a:off x="6286500" y="275907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0</a:t>
            </a:r>
          </a:p>
        </p:txBody>
      </p:sp>
      <p:sp>
        <p:nvSpPr>
          <p:cNvPr id="26685" name="TextBox 154"/>
          <p:cNvSpPr txBox="1">
            <a:spLocks noChangeArrowheads="1"/>
          </p:cNvSpPr>
          <p:nvPr/>
        </p:nvSpPr>
        <p:spPr bwMode="auto">
          <a:xfrm>
            <a:off x="6286500" y="2855913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1</a:t>
            </a:r>
          </a:p>
        </p:txBody>
      </p:sp>
      <p:sp>
        <p:nvSpPr>
          <p:cNvPr id="26686" name="TextBox 155"/>
          <p:cNvSpPr txBox="1">
            <a:spLocks noChangeArrowheads="1"/>
          </p:cNvSpPr>
          <p:nvPr/>
        </p:nvSpPr>
        <p:spPr bwMode="auto">
          <a:xfrm>
            <a:off x="6188075" y="2954338"/>
            <a:ext cx="2222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6687" name="TextBox 156"/>
          <p:cNvSpPr txBox="1">
            <a:spLocks noChangeArrowheads="1"/>
          </p:cNvSpPr>
          <p:nvPr/>
        </p:nvSpPr>
        <p:spPr bwMode="auto">
          <a:xfrm>
            <a:off x="6188075" y="3338513"/>
            <a:ext cx="2222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6688" name="TextBox 157"/>
          <p:cNvSpPr txBox="1">
            <a:spLocks noChangeArrowheads="1"/>
          </p:cNvSpPr>
          <p:nvPr/>
        </p:nvSpPr>
        <p:spPr bwMode="auto">
          <a:xfrm>
            <a:off x="6188075" y="3670300"/>
            <a:ext cx="22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6689" name="TextBox 158"/>
          <p:cNvSpPr txBox="1">
            <a:spLocks noChangeArrowheads="1"/>
          </p:cNvSpPr>
          <p:nvPr/>
        </p:nvSpPr>
        <p:spPr bwMode="auto">
          <a:xfrm>
            <a:off x="6261100" y="3770313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</a:t>
            </a:r>
          </a:p>
        </p:txBody>
      </p:sp>
      <p:sp>
        <p:nvSpPr>
          <p:cNvPr id="26690" name="TextBox 159"/>
          <p:cNvSpPr txBox="1">
            <a:spLocks noChangeArrowheads="1"/>
          </p:cNvSpPr>
          <p:nvPr/>
        </p:nvSpPr>
        <p:spPr bwMode="auto">
          <a:xfrm>
            <a:off x="6261100" y="3865563"/>
            <a:ext cx="12382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b</a:t>
            </a:r>
          </a:p>
        </p:txBody>
      </p:sp>
      <p:sp>
        <p:nvSpPr>
          <p:cNvPr id="26691" name="TextBox 160"/>
          <p:cNvSpPr txBox="1">
            <a:spLocks noChangeArrowheads="1"/>
          </p:cNvSpPr>
          <p:nvPr/>
        </p:nvSpPr>
        <p:spPr bwMode="auto">
          <a:xfrm>
            <a:off x="6175375" y="3957638"/>
            <a:ext cx="2222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165" name="Rectangle 164"/>
          <p:cNvSpPr>
            <a:spLocks noChangeArrowheads="1"/>
          </p:cNvSpPr>
          <p:nvPr/>
        </p:nvSpPr>
        <p:spPr bwMode="auto">
          <a:xfrm>
            <a:off x="3975100" y="5265738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b</a:t>
            </a:r>
          </a:p>
        </p:txBody>
      </p:sp>
      <p:sp>
        <p:nvSpPr>
          <p:cNvPr id="166" name="Rectangle 165"/>
          <p:cNvSpPr>
            <a:spLocks noChangeArrowheads="1"/>
          </p:cNvSpPr>
          <p:nvPr/>
        </p:nvSpPr>
        <p:spPr bwMode="auto">
          <a:xfrm>
            <a:off x="4508500" y="5265738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0</a:t>
            </a:r>
          </a:p>
        </p:txBody>
      </p:sp>
      <p:sp>
        <p:nvSpPr>
          <p:cNvPr id="167" name="Rectangle 166"/>
          <p:cNvSpPr>
            <a:spLocks noChangeArrowheads="1"/>
          </p:cNvSpPr>
          <p:nvPr/>
        </p:nvSpPr>
        <p:spPr bwMode="auto">
          <a:xfrm>
            <a:off x="5202238" y="5265738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a</a:t>
            </a:r>
          </a:p>
        </p:txBody>
      </p:sp>
      <p:sp>
        <p:nvSpPr>
          <p:cNvPr id="168" name="Rectangle 167"/>
          <p:cNvSpPr>
            <a:spLocks noChangeArrowheads="1"/>
          </p:cNvSpPr>
          <p:nvPr/>
        </p:nvSpPr>
        <p:spPr bwMode="auto">
          <a:xfrm>
            <a:off x="5735638" y="5265738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0</a:t>
            </a:r>
          </a:p>
        </p:txBody>
      </p:sp>
      <p:sp>
        <p:nvSpPr>
          <p:cNvPr id="169" name="Rectangle 168"/>
          <p:cNvSpPr>
            <a:spLocks noChangeArrowheads="1"/>
          </p:cNvSpPr>
          <p:nvPr/>
        </p:nvSpPr>
        <p:spPr bwMode="auto">
          <a:xfrm>
            <a:off x="6735763" y="5265738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c</a:t>
            </a:r>
          </a:p>
        </p:txBody>
      </p:sp>
      <p:sp>
        <p:nvSpPr>
          <p:cNvPr id="170" name="Rectangle 169"/>
          <p:cNvSpPr>
            <a:spLocks noChangeArrowheads="1"/>
          </p:cNvSpPr>
          <p:nvPr/>
        </p:nvSpPr>
        <p:spPr bwMode="auto">
          <a:xfrm>
            <a:off x="7269163" y="5265738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0</a:t>
            </a:r>
          </a:p>
        </p:txBody>
      </p:sp>
      <p:sp>
        <p:nvSpPr>
          <p:cNvPr id="171" name="Rectangle 170"/>
          <p:cNvSpPr>
            <a:spLocks noChangeArrowheads="1"/>
          </p:cNvSpPr>
          <p:nvPr/>
        </p:nvSpPr>
        <p:spPr bwMode="auto">
          <a:xfrm>
            <a:off x="7962900" y="5265738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a</a:t>
            </a:r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8496300" y="5265738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0</a:t>
            </a:r>
          </a:p>
        </p:txBody>
      </p:sp>
      <p:sp>
        <p:nvSpPr>
          <p:cNvPr id="26700" name="TextBox 122"/>
          <p:cNvSpPr txBox="1">
            <a:spLocks noChangeArrowheads="1"/>
          </p:cNvSpPr>
          <p:nvPr/>
        </p:nvSpPr>
        <p:spPr bwMode="auto">
          <a:xfrm>
            <a:off x="7143750" y="3584575"/>
            <a:ext cx="1968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">
                <a:latin typeface="Calibri" pitchFamily="-65" charset="0"/>
              </a:rPr>
              <a:t>push</a:t>
            </a:r>
          </a:p>
        </p:txBody>
      </p:sp>
      <p:sp>
        <p:nvSpPr>
          <p:cNvPr id="174" name="Rounded Rectangle 173"/>
          <p:cNvSpPr>
            <a:spLocks noChangeArrowheads="1"/>
          </p:cNvSpPr>
          <p:nvPr/>
        </p:nvSpPr>
        <p:spPr bwMode="auto">
          <a:xfrm>
            <a:off x="6935788" y="2606675"/>
            <a:ext cx="592137" cy="1614488"/>
          </a:xfrm>
          <a:prstGeom prst="roundRect">
            <a:avLst>
              <a:gd name="adj" fmla="val 16667"/>
            </a:avLst>
          </a:prstGeom>
          <a:solidFill>
            <a:srgbClr val="93CDDD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6702" name="TextBox 174"/>
          <p:cNvSpPr txBox="1">
            <a:spLocks noChangeArrowheads="1"/>
          </p:cNvSpPr>
          <p:nvPr/>
        </p:nvSpPr>
        <p:spPr bwMode="auto">
          <a:xfrm>
            <a:off x="7404100" y="345757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</a:t>
            </a:r>
          </a:p>
        </p:txBody>
      </p:sp>
      <p:sp>
        <p:nvSpPr>
          <p:cNvPr id="26703" name="TextBox 175"/>
          <p:cNvSpPr txBox="1">
            <a:spLocks noChangeArrowheads="1"/>
          </p:cNvSpPr>
          <p:nvPr/>
        </p:nvSpPr>
        <p:spPr bwMode="auto">
          <a:xfrm>
            <a:off x="7404100" y="3554413"/>
            <a:ext cx="12382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B</a:t>
            </a:r>
          </a:p>
        </p:txBody>
      </p:sp>
      <p:sp>
        <p:nvSpPr>
          <p:cNvPr id="26704" name="TextBox 176"/>
          <p:cNvSpPr txBox="1">
            <a:spLocks noChangeArrowheads="1"/>
          </p:cNvSpPr>
          <p:nvPr/>
        </p:nvSpPr>
        <p:spPr bwMode="auto">
          <a:xfrm>
            <a:off x="7404100" y="314642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&lt;</a:t>
            </a:r>
          </a:p>
        </p:txBody>
      </p:sp>
      <p:sp>
        <p:nvSpPr>
          <p:cNvPr id="26705" name="TextBox 177"/>
          <p:cNvSpPr txBox="1">
            <a:spLocks noChangeArrowheads="1"/>
          </p:cNvSpPr>
          <p:nvPr/>
        </p:nvSpPr>
        <p:spPr bwMode="auto">
          <a:xfrm>
            <a:off x="7404100" y="3238500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&gt;</a:t>
            </a:r>
          </a:p>
        </p:txBody>
      </p:sp>
      <p:sp>
        <p:nvSpPr>
          <p:cNvPr id="26706" name="TextBox 178"/>
          <p:cNvSpPr txBox="1">
            <a:spLocks noChangeArrowheads="1"/>
          </p:cNvSpPr>
          <p:nvPr/>
        </p:nvSpPr>
        <p:spPr bwMode="auto">
          <a:xfrm>
            <a:off x="7404100" y="266382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/</a:t>
            </a:r>
          </a:p>
        </p:txBody>
      </p:sp>
      <p:sp>
        <p:nvSpPr>
          <p:cNvPr id="26707" name="TextBox 179"/>
          <p:cNvSpPr txBox="1">
            <a:spLocks noChangeArrowheads="1"/>
          </p:cNvSpPr>
          <p:nvPr/>
        </p:nvSpPr>
        <p:spPr bwMode="auto">
          <a:xfrm>
            <a:off x="7404100" y="275907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0</a:t>
            </a:r>
          </a:p>
        </p:txBody>
      </p:sp>
      <p:sp>
        <p:nvSpPr>
          <p:cNvPr id="26708" name="TextBox 180"/>
          <p:cNvSpPr txBox="1">
            <a:spLocks noChangeArrowheads="1"/>
          </p:cNvSpPr>
          <p:nvPr/>
        </p:nvSpPr>
        <p:spPr bwMode="auto">
          <a:xfrm>
            <a:off x="7404100" y="2855913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1</a:t>
            </a:r>
          </a:p>
        </p:txBody>
      </p:sp>
      <p:sp>
        <p:nvSpPr>
          <p:cNvPr id="26709" name="TextBox 181"/>
          <p:cNvSpPr txBox="1">
            <a:spLocks noChangeArrowheads="1"/>
          </p:cNvSpPr>
          <p:nvPr/>
        </p:nvSpPr>
        <p:spPr bwMode="auto">
          <a:xfrm>
            <a:off x="7305675" y="2954338"/>
            <a:ext cx="2222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6710" name="TextBox 182"/>
          <p:cNvSpPr txBox="1">
            <a:spLocks noChangeArrowheads="1"/>
          </p:cNvSpPr>
          <p:nvPr/>
        </p:nvSpPr>
        <p:spPr bwMode="auto">
          <a:xfrm>
            <a:off x="7305675" y="3338513"/>
            <a:ext cx="2222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6711" name="TextBox 183"/>
          <p:cNvSpPr txBox="1">
            <a:spLocks noChangeArrowheads="1"/>
          </p:cNvSpPr>
          <p:nvPr/>
        </p:nvSpPr>
        <p:spPr bwMode="auto">
          <a:xfrm>
            <a:off x="7305675" y="3670300"/>
            <a:ext cx="22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6712" name="TextBox 184"/>
          <p:cNvSpPr txBox="1">
            <a:spLocks noChangeArrowheads="1"/>
          </p:cNvSpPr>
          <p:nvPr/>
        </p:nvSpPr>
        <p:spPr bwMode="auto">
          <a:xfrm>
            <a:off x="7378700" y="3770313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</a:t>
            </a:r>
          </a:p>
        </p:txBody>
      </p:sp>
      <p:sp>
        <p:nvSpPr>
          <p:cNvPr id="26713" name="TextBox 185"/>
          <p:cNvSpPr txBox="1">
            <a:spLocks noChangeArrowheads="1"/>
          </p:cNvSpPr>
          <p:nvPr/>
        </p:nvSpPr>
        <p:spPr bwMode="auto">
          <a:xfrm>
            <a:off x="7385050" y="3865563"/>
            <a:ext cx="12382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b</a:t>
            </a:r>
          </a:p>
        </p:txBody>
      </p:sp>
      <p:sp>
        <p:nvSpPr>
          <p:cNvPr id="26714" name="TextBox 186"/>
          <p:cNvSpPr txBox="1">
            <a:spLocks noChangeArrowheads="1"/>
          </p:cNvSpPr>
          <p:nvPr/>
        </p:nvSpPr>
        <p:spPr bwMode="auto">
          <a:xfrm>
            <a:off x="7292975" y="3957638"/>
            <a:ext cx="2222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6715" name="TextBox 122"/>
          <p:cNvSpPr txBox="1">
            <a:spLocks noChangeArrowheads="1"/>
          </p:cNvSpPr>
          <p:nvPr/>
        </p:nvSpPr>
        <p:spPr bwMode="auto">
          <a:xfrm>
            <a:off x="7854950" y="3584575"/>
            <a:ext cx="1968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">
                <a:latin typeface="Calibri" pitchFamily="-65" charset="0"/>
              </a:rPr>
              <a:t>push</a:t>
            </a:r>
          </a:p>
        </p:txBody>
      </p:sp>
      <p:sp>
        <p:nvSpPr>
          <p:cNvPr id="189" name="Rounded Rectangle 188"/>
          <p:cNvSpPr>
            <a:spLocks noChangeArrowheads="1"/>
          </p:cNvSpPr>
          <p:nvPr/>
        </p:nvSpPr>
        <p:spPr bwMode="auto">
          <a:xfrm>
            <a:off x="7653338" y="2606675"/>
            <a:ext cx="592137" cy="1614488"/>
          </a:xfrm>
          <a:prstGeom prst="roundRect">
            <a:avLst>
              <a:gd name="adj" fmla="val 16667"/>
            </a:avLst>
          </a:prstGeom>
          <a:solidFill>
            <a:srgbClr val="93CDDD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6717" name="TextBox 189"/>
          <p:cNvSpPr txBox="1">
            <a:spLocks noChangeArrowheads="1"/>
          </p:cNvSpPr>
          <p:nvPr/>
        </p:nvSpPr>
        <p:spPr bwMode="auto">
          <a:xfrm>
            <a:off x="8115300" y="345757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</a:t>
            </a:r>
          </a:p>
        </p:txBody>
      </p:sp>
      <p:sp>
        <p:nvSpPr>
          <p:cNvPr id="26718" name="TextBox 190"/>
          <p:cNvSpPr txBox="1">
            <a:spLocks noChangeArrowheads="1"/>
          </p:cNvSpPr>
          <p:nvPr/>
        </p:nvSpPr>
        <p:spPr bwMode="auto">
          <a:xfrm>
            <a:off x="8115300" y="3554413"/>
            <a:ext cx="12382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B</a:t>
            </a:r>
          </a:p>
        </p:txBody>
      </p:sp>
      <p:sp>
        <p:nvSpPr>
          <p:cNvPr id="26719" name="TextBox 191"/>
          <p:cNvSpPr txBox="1">
            <a:spLocks noChangeArrowheads="1"/>
          </p:cNvSpPr>
          <p:nvPr/>
        </p:nvSpPr>
        <p:spPr bwMode="auto">
          <a:xfrm>
            <a:off x="8115300" y="314642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&lt;</a:t>
            </a:r>
          </a:p>
        </p:txBody>
      </p:sp>
      <p:sp>
        <p:nvSpPr>
          <p:cNvPr id="26720" name="TextBox 192"/>
          <p:cNvSpPr txBox="1">
            <a:spLocks noChangeArrowheads="1"/>
          </p:cNvSpPr>
          <p:nvPr/>
        </p:nvSpPr>
        <p:spPr bwMode="auto">
          <a:xfrm>
            <a:off x="8115300" y="3238500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&gt;</a:t>
            </a:r>
          </a:p>
        </p:txBody>
      </p:sp>
      <p:sp>
        <p:nvSpPr>
          <p:cNvPr id="26721" name="TextBox 193"/>
          <p:cNvSpPr txBox="1">
            <a:spLocks noChangeArrowheads="1"/>
          </p:cNvSpPr>
          <p:nvPr/>
        </p:nvSpPr>
        <p:spPr bwMode="auto">
          <a:xfrm>
            <a:off x="8115300" y="266382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/</a:t>
            </a:r>
          </a:p>
        </p:txBody>
      </p:sp>
      <p:sp>
        <p:nvSpPr>
          <p:cNvPr id="26722" name="TextBox 194"/>
          <p:cNvSpPr txBox="1">
            <a:spLocks noChangeArrowheads="1"/>
          </p:cNvSpPr>
          <p:nvPr/>
        </p:nvSpPr>
        <p:spPr bwMode="auto">
          <a:xfrm>
            <a:off x="8115300" y="2759075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0</a:t>
            </a:r>
          </a:p>
        </p:txBody>
      </p:sp>
      <p:sp>
        <p:nvSpPr>
          <p:cNvPr id="26723" name="TextBox 195"/>
          <p:cNvSpPr txBox="1">
            <a:spLocks noChangeArrowheads="1"/>
          </p:cNvSpPr>
          <p:nvPr/>
        </p:nvSpPr>
        <p:spPr bwMode="auto">
          <a:xfrm>
            <a:off x="8115300" y="2855913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1</a:t>
            </a:r>
          </a:p>
        </p:txBody>
      </p:sp>
      <p:sp>
        <p:nvSpPr>
          <p:cNvPr id="26724" name="TextBox 196"/>
          <p:cNvSpPr txBox="1">
            <a:spLocks noChangeArrowheads="1"/>
          </p:cNvSpPr>
          <p:nvPr/>
        </p:nvSpPr>
        <p:spPr bwMode="auto">
          <a:xfrm>
            <a:off x="8016875" y="2954338"/>
            <a:ext cx="2222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6725" name="TextBox 197"/>
          <p:cNvSpPr txBox="1">
            <a:spLocks noChangeArrowheads="1"/>
          </p:cNvSpPr>
          <p:nvPr/>
        </p:nvSpPr>
        <p:spPr bwMode="auto">
          <a:xfrm>
            <a:off x="8016875" y="3338513"/>
            <a:ext cx="2222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6726" name="TextBox 198"/>
          <p:cNvSpPr txBox="1">
            <a:spLocks noChangeArrowheads="1"/>
          </p:cNvSpPr>
          <p:nvPr/>
        </p:nvSpPr>
        <p:spPr bwMode="auto">
          <a:xfrm>
            <a:off x="8016875" y="3670300"/>
            <a:ext cx="22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6727" name="TextBox 199"/>
          <p:cNvSpPr txBox="1">
            <a:spLocks noChangeArrowheads="1"/>
          </p:cNvSpPr>
          <p:nvPr/>
        </p:nvSpPr>
        <p:spPr bwMode="auto">
          <a:xfrm>
            <a:off x="8096250" y="3770313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</a:t>
            </a:r>
          </a:p>
        </p:txBody>
      </p:sp>
      <p:sp>
        <p:nvSpPr>
          <p:cNvPr id="26728" name="TextBox 200"/>
          <p:cNvSpPr txBox="1">
            <a:spLocks noChangeArrowheads="1"/>
          </p:cNvSpPr>
          <p:nvPr/>
        </p:nvSpPr>
        <p:spPr bwMode="auto">
          <a:xfrm>
            <a:off x="8102600" y="3865563"/>
            <a:ext cx="12382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b</a:t>
            </a:r>
          </a:p>
        </p:txBody>
      </p:sp>
      <p:sp>
        <p:nvSpPr>
          <p:cNvPr id="26729" name="TextBox 201"/>
          <p:cNvSpPr txBox="1">
            <a:spLocks noChangeArrowheads="1"/>
          </p:cNvSpPr>
          <p:nvPr/>
        </p:nvSpPr>
        <p:spPr bwMode="auto">
          <a:xfrm>
            <a:off x="8004175" y="3957638"/>
            <a:ext cx="2222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cxnSp>
        <p:nvCxnSpPr>
          <p:cNvPr id="203" name="Straight Arrow Connector 202"/>
          <p:cNvCxnSpPr>
            <a:cxnSpLocks noChangeShapeType="1"/>
            <a:endCxn id="174" idx="0"/>
          </p:cNvCxnSpPr>
          <p:nvPr/>
        </p:nvCxnSpPr>
        <p:spPr bwMode="auto">
          <a:xfrm rot="5400000">
            <a:off x="7068345" y="2440781"/>
            <a:ext cx="328612" cy="3175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205" name="Straight Arrow Connector 204"/>
          <p:cNvCxnSpPr>
            <a:cxnSpLocks noChangeShapeType="1"/>
            <a:endCxn id="189" idx="0"/>
          </p:cNvCxnSpPr>
          <p:nvPr/>
        </p:nvCxnSpPr>
        <p:spPr bwMode="auto">
          <a:xfrm rot="5400000">
            <a:off x="7781132" y="2436019"/>
            <a:ext cx="338137" cy="3175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sp>
        <p:nvSpPr>
          <p:cNvPr id="26732" name="Line 1117"/>
          <p:cNvSpPr>
            <a:spLocks noChangeShapeType="1"/>
          </p:cNvSpPr>
          <p:nvPr/>
        </p:nvSpPr>
        <p:spPr bwMode="auto">
          <a:xfrm flipH="1">
            <a:off x="5237163" y="42164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733" name="Straight Arrow Connector 210"/>
          <p:cNvCxnSpPr>
            <a:cxnSpLocks noChangeShapeType="1"/>
          </p:cNvCxnSpPr>
          <p:nvPr/>
        </p:nvCxnSpPr>
        <p:spPr bwMode="auto">
          <a:xfrm rot="16200000" flipH="1">
            <a:off x="3953669" y="4949032"/>
            <a:ext cx="644525" cy="7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9" name="Straight Connector 218"/>
          <p:cNvCxnSpPr>
            <a:cxnSpLocks noChangeShapeType="1"/>
          </p:cNvCxnSpPr>
          <p:nvPr/>
        </p:nvCxnSpPr>
        <p:spPr bwMode="auto">
          <a:xfrm flipV="1">
            <a:off x="4279900" y="4635500"/>
            <a:ext cx="946150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6" name="Straight Connector 225"/>
          <p:cNvCxnSpPr>
            <a:cxnSpLocks noChangeShapeType="1"/>
          </p:cNvCxnSpPr>
          <p:nvPr/>
        </p:nvCxnSpPr>
        <p:spPr bwMode="auto">
          <a:xfrm flipV="1">
            <a:off x="4770438" y="4775200"/>
            <a:ext cx="1177925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6736" name="Straight Arrow Connector 227"/>
          <p:cNvCxnSpPr>
            <a:cxnSpLocks noChangeShapeType="1"/>
          </p:cNvCxnSpPr>
          <p:nvPr/>
        </p:nvCxnSpPr>
        <p:spPr bwMode="auto">
          <a:xfrm rot="16200000" flipH="1">
            <a:off x="4525170" y="5028406"/>
            <a:ext cx="500062" cy="9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737" name="Line 1117"/>
          <p:cNvSpPr>
            <a:spLocks noChangeShapeType="1"/>
          </p:cNvSpPr>
          <p:nvPr/>
        </p:nvSpPr>
        <p:spPr bwMode="auto">
          <a:xfrm flipH="1">
            <a:off x="5948363" y="4233863"/>
            <a:ext cx="0" cy="541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38" name="Line 1117"/>
          <p:cNvSpPr>
            <a:spLocks noChangeShapeType="1"/>
          </p:cNvSpPr>
          <p:nvPr/>
        </p:nvSpPr>
        <p:spPr bwMode="auto">
          <a:xfrm flipH="1">
            <a:off x="5473700" y="422433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3" name="Straight Connector 232"/>
          <p:cNvCxnSpPr>
            <a:cxnSpLocks noChangeShapeType="1"/>
          </p:cNvCxnSpPr>
          <p:nvPr/>
        </p:nvCxnSpPr>
        <p:spPr bwMode="auto">
          <a:xfrm flipV="1">
            <a:off x="5473700" y="4654550"/>
            <a:ext cx="1524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6740" name="Straight Arrow Connector 234"/>
          <p:cNvCxnSpPr>
            <a:cxnSpLocks noChangeShapeType="1"/>
          </p:cNvCxnSpPr>
          <p:nvPr/>
        </p:nvCxnSpPr>
        <p:spPr bwMode="auto">
          <a:xfrm rot="16200000" flipH="1">
            <a:off x="6680200" y="4965700"/>
            <a:ext cx="6350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1" name="Straight Connector 240"/>
          <p:cNvCxnSpPr>
            <a:cxnSpLocks noChangeShapeType="1"/>
          </p:cNvCxnSpPr>
          <p:nvPr/>
        </p:nvCxnSpPr>
        <p:spPr bwMode="auto">
          <a:xfrm flipV="1">
            <a:off x="5938838" y="4775200"/>
            <a:ext cx="1584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6742" name="Straight Arrow Connector 244"/>
          <p:cNvCxnSpPr>
            <a:cxnSpLocks noChangeShapeType="1"/>
          </p:cNvCxnSpPr>
          <p:nvPr/>
        </p:nvCxnSpPr>
        <p:spPr bwMode="auto">
          <a:xfrm rot="16200000" flipH="1">
            <a:off x="7268369" y="5020469"/>
            <a:ext cx="500063" cy="9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743" name="Line 1117"/>
          <p:cNvSpPr>
            <a:spLocks noChangeShapeType="1"/>
          </p:cNvSpPr>
          <p:nvPr/>
        </p:nvSpPr>
        <p:spPr bwMode="auto">
          <a:xfrm>
            <a:off x="7142163" y="4216400"/>
            <a:ext cx="7937" cy="754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0" name="Straight Connector 249"/>
          <p:cNvCxnSpPr>
            <a:cxnSpLocks noChangeShapeType="1"/>
          </p:cNvCxnSpPr>
          <p:nvPr/>
        </p:nvCxnSpPr>
        <p:spPr bwMode="auto">
          <a:xfrm flipV="1">
            <a:off x="5456238" y="4970463"/>
            <a:ext cx="1693862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6745" name="Straight Arrow Connector 252"/>
          <p:cNvCxnSpPr>
            <a:cxnSpLocks noChangeShapeType="1"/>
          </p:cNvCxnSpPr>
          <p:nvPr/>
        </p:nvCxnSpPr>
        <p:spPr bwMode="auto">
          <a:xfrm rot="16200000" flipH="1">
            <a:off x="5309394" y="5126832"/>
            <a:ext cx="31273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746" name="Line 1117"/>
          <p:cNvSpPr>
            <a:spLocks noChangeShapeType="1"/>
          </p:cNvSpPr>
          <p:nvPr/>
        </p:nvSpPr>
        <p:spPr bwMode="auto">
          <a:xfrm>
            <a:off x="7843838" y="4224338"/>
            <a:ext cx="9525" cy="8556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8" name="Straight Connector 257"/>
          <p:cNvCxnSpPr>
            <a:cxnSpLocks noChangeShapeType="1"/>
          </p:cNvCxnSpPr>
          <p:nvPr/>
        </p:nvCxnSpPr>
        <p:spPr bwMode="auto">
          <a:xfrm flipV="1">
            <a:off x="5999163" y="5080000"/>
            <a:ext cx="1844675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6748" name="Straight Arrow Connector 259"/>
          <p:cNvCxnSpPr>
            <a:cxnSpLocks noChangeShapeType="1"/>
          </p:cNvCxnSpPr>
          <p:nvPr/>
        </p:nvCxnSpPr>
        <p:spPr bwMode="auto">
          <a:xfrm rot="16200000" flipH="1">
            <a:off x="5911850" y="5187950"/>
            <a:ext cx="1905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749" name="Straight Arrow Connector 267"/>
          <p:cNvCxnSpPr>
            <a:cxnSpLocks noChangeShapeType="1"/>
          </p:cNvCxnSpPr>
          <p:nvPr/>
        </p:nvCxnSpPr>
        <p:spPr bwMode="auto">
          <a:xfrm rot="5400000">
            <a:off x="7847807" y="4882356"/>
            <a:ext cx="768350" cy="7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0" name="Straight Connector 269"/>
          <p:cNvCxnSpPr>
            <a:cxnSpLocks noChangeShapeType="1"/>
          </p:cNvCxnSpPr>
          <p:nvPr/>
        </p:nvCxnSpPr>
        <p:spPr bwMode="auto">
          <a:xfrm>
            <a:off x="7150100" y="4494213"/>
            <a:ext cx="1098550" cy="14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73" name="Straight Connector 272"/>
          <p:cNvCxnSpPr>
            <a:cxnSpLocks noChangeShapeType="1"/>
          </p:cNvCxnSpPr>
          <p:nvPr/>
        </p:nvCxnSpPr>
        <p:spPr bwMode="auto">
          <a:xfrm>
            <a:off x="7854950" y="5078413"/>
            <a:ext cx="927100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6752" name="Straight Arrow Connector 273"/>
          <p:cNvCxnSpPr>
            <a:cxnSpLocks noChangeShapeType="1"/>
          </p:cNvCxnSpPr>
          <p:nvPr/>
        </p:nvCxnSpPr>
        <p:spPr bwMode="auto">
          <a:xfrm rot="16200000" flipH="1">
            <a:off x="8686800" y="5175250"/>
            <a:ext cx="1905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" name="TextBox 275"/>
          <p:cNvSpPr txBox="1"/>
          <p:nvPr/>
        </p:nvSpPr>
        <p:spPr>
          <a:xfrm rot="16200000">
            <a:off x="4502150" y="3282950"/>
            <a:ext cx="1625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1000"/>
              <a:t>Character Decoder</a:t>
            </a:r>
          </a:p>
        </p:txBody>
      </p:sp>
      <p:sp>
        <p:nvSpPr>
          <p:cNvPr id="277" name="TextBox 276"/>
          <p:cNvSpPr txBox="1"/>
          <p:nvPr/>
        </p:nvSpPr>
        <p:spPr>
          <a:xfrm rot="16200000">
            <a:off x="5200650" y="3302000"/>
            <a:ext cx="1625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1000"/>
              <a:t>Character Decoder</a:t>
            </a:r>
          </a:p>
        </p:txBody>
      </p:sp>
      <p:sp>
        <p:nvSpPr>
          <p:cNvPr id="278" name="TextBox 277"/>
          <p:cNvSpPr txBox="1"/>
          <p:nvPr/>
        </p:nvSpPr>
        <p:spPr>
          <a:xfrm rot="16200000">
            <a:off x="6330950" y="3289300"/>
            <a:ext cx="1625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1000"/>
              <a:t>Character Decoder</a:t>
            </a:r>
          </a:p>
        </p:txBody>
      </p:sp>
      <p:sp>
        <p:nvSpPr>
          <p:cNvPr id="279" name="TextBox 278"/>
          <p:cNvSpPr txBox="1"/>
          <p:nvPr/>
        </p:nvSpPr>
        <p:spPr>
          <a:xfrm rot="16200000">
            <a:off x="7042150" y="3289300"/>
            <a:ext cx="1625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1000"/>
              <a:t>Character Decoder</a:t>
            </a:r>
          </a:p>
        </p:txBody>
      </p:sp>
      <p:sp>
        <p:nvSpPr>
          <p:cNvPr id="26757" name="TextBox 279"/>
          <p:cNvSpPr txBox="1">
            <a:spLocks noChangeArrowheads="1"/>
          </p:cNvSpPr>
          <p:nvPr/>
        </p:nvSpPr>
        <p:spPr bwMode="auto">
          <a:xfrm>
            <a:off x="5067300" y="4229100"/>
            <a:ext cx="3683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b</a:t>
            </a:r>
          </a:p>
        </p:txBody>
      </p:sp>
      <p:sp>
        <p:nvSpPr>
          <p:cNvPr id="26758" name="TextBox 280"/>
          <p:cNvSpPr txBox="1">
            <a:spLocks noChangeArrowheads="1"/>
          </p:cNvSpPr>
          <p:nvPr/>
        </p:nvSpPr>
        <p:spPr bwMode="auto">
          <a:xfrm>
            <a:off x="5765800" y="4222750"/>
            <a:ext cx="3683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0</a:t>
            </a:r>
          </a:p>
        </p:txBody>
      </p:sp>
      <p:sp>
        <p:nvSpPr>
          <p:cNvPr id="26759" name="TextBox 281"/>
          <p:cNvSpPr txBox="1">
            <a:spLocks noChangeArrowheads="1"/>
          </p:cNvSpPr>
          <p:nvPr/>
        </p:nvSpPr>
        <p:spPr bwMode="auto">
          <a:xfrm>
            <a:off x="5302250" y="4229100"/>
            <a:ext cx="3683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c</a:t>
            </a:r>
          </a:p>
        </p:txBody>
      </p:sp>
      <p:sp>
        <p:nvSpPr>
          <p:cNvPr id="26760" name="TextBox 282"/>
          <p:cNvSpPr txBox="1">
            <a:spLocks noChangeArrowheads="1"/>
          </p:cNvSpPr>
          <p:nvPr/>
        </p:nvSpPr>
        <p:spPr bwMode="auto">
          <a:xfrm>
            <a:off x="6965950" y="4222750"/>
            <a:ext cx="3683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a</a:t>
            </a:r>
          </a:p>
        </p:txBody>
      </p:sp>
      <p:sp>
        <p:nvSpPr>
          <p:cNvPr id="26761" name="TextBox 283"/>
          <p:cNvSpPr txBox="1">
            <a:spLocks noChangeArrowheads="1"/>
          </p:cNvSpPr>
          <p:nvPr/>
        </p:nvSpPr>
        <p:spPr bwMode="auto">
          <a:xfrm>
            <a:off x="7670800" y="4222750"/>
            <a:ext cx="3683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0</a:t>
            </a:r>
          </a:p>
        </p:txBody>
      </p:sp>
      <p:sp>
        <p:nvSpPr>
          <p:cNvPr id="26762" name="TextBox 288"/>
          <p:cNvSpPr txBox="1">
            <a:spLocks noChangeArrowheads="1"/>
          </p:cNvSpPr>
          <p:nvPr/>
        </p:nvSpPr>
        <p:spPr bwMode="auto">
          <a:xfrm>
            <a:off x="3689350" y="5130800"/>
            <a:ext cx="339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-65" charset="0"/>
              </a:rPr>
              <a:t>en</a:t>
            </a:r>
          </a:p>
        </p:txBody>
      </p:sp>
      <p:sp>
        <p:nvSpPr>
          <p:cNvPr id="26763" name="TextBox 289"/>
          <p:cNvSpPr txBox="1">
            <a:spLocks noChangeArrowheads="1"/>
          </p:cNvSpPr>
          <p:nvPr/>
        </p:nvSpPr>
        <p:spPr bwMode="auto">
          <a:xfrm>
            <a:off x="6457950" y="5130800"/>
            <a:ext cx="339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-65" charset="0"/>
              </a:rPr>
              <a:t>en</a:t>
            </a:r>
          </a:p>
        </p:txBody>
      </p:sp>
      <p:cxnSp>
        <p:nvCxnSpPr>
          <p:cNvPr id="26764" name="Straight Connector 290"/>
          <p:cNvCxnSpPr>
            <a:cxnSpLocks noChangeShapeType="1"/>
          </p:cNvCxnSpPr>
          <p:nvPr/>
        </p:nvCxnSpPr>
        <p:spPr bwMode="auto">
          <a:xfrm rot="5400000" flipH="1" flipV="1">
            <a:off x="-361156" y="4502944"/>
            <a:ext cx="1630362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765" name="Straight Arrow Connector 291"/>
          <p:cNvCxnSpPr>
            <a:cxnSpLocks noChangeShapeType="1"/>
          </p:cNvCxnSpPr>
          <p:nvPr/>
        </p:nvCxnSpPr>
        <p:spPr bwMode="auto">
          <a:xfrm rot="10800000" flipV="1">
            <a:off x="450850" y="5295900"/>
            <a:ext cx="3333750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295" name="Flowchart: Summing Junction 47"/>
          <p:cNvSpPr>
            <a:spLocks noChangeArrowheads="1"/>
          </p:cNvSpPr>
          <p:nvPr/>
        </p:nvSpPr>
        <p:spPr bwMode="auto">
          <a:xfrm>
            <a:off x="4973638" y="5930900"/>
            <a:ext cx="271462" cy="254000"/>
          </a:xfrm>
          <a:prstGeom prst="flowChartSummingJunction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000000"/>
              </a:solidFill>
              <a:latin typeface="Calibri" pitchFamily="-65" charset="0"/>
            </a:endParaRPr>
          </a:p>
        </p:txBody>
      </p:sp>
      <p:cxnSp>
        <p:nvCxnSpPr>
          <p:cNvPr id="297" name="Straight Arrow Connector 296"/>
          <p:cNvCxnSpPr>
            <a:cxnSpLocks noChangeShapeType="1"/>
            <a:stCxn id="165" idx="2"/>
            <a:endCxn id="295" idx="2"/>
          </p:cNvCxnSpPr>
          <p:nvPr/>
        </p:nvCxnSpPr>
        <p:spPr bwMode="auto">
          <a:xfrm rot="16200000" flipH="1">
            <a:off x="4402138" y="5486400"/>
            <a:ext cx="411162" cy="7318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98" name="Straight Arrow Connector 297"/>
          <p:cNvCxnSpPr>
            <a:cxnSpLocks noChangeShapeType="1"/>
            <a:endCxn id="295" idx="1"/>
          </p:cNvCxnSpPr>
          <p:nvPr/>
        </p:nvCxnSpPr>
        <p:spPr bwMode="auto">
          <a:xfrm rot="16200000" flipH="1">
            <a:off x="4743450" y="5697538"/>
            <a:ext cx="301625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00" name="Straight Arrow Connector 299"/>
          <p:cNvCxnSpPr>
            <a:cxnSpLocks noChangeShapeType="1"/>
            <a:endCxn id="295" idx="7"/>
          </p:cNvCxnSpPr>
          <p:nvPr/>
        </p:nvCxnSpPr>
        <p:spPr bwMode="auto">
          <a:xfrm rot="5400000">
            <a:off x="5176044" y="5688807"/>
            <a:ext cx="307975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02" name="Straight Arrow Connector 301"/>
          <p:cNvCxnSpPr>
            <a:cxnSpLocks noChangeShapeType="1"/>
            <a:endCxn id="295" idx="6"/>
          </p:cNvCxnSpPr>
          <p:nvPr/>
        </p:nvCxnSpPr>
        <p:spPr bwMode="auto">
          <a:xfrm rot="10800000" flipV="1">
            <a:off x="5245100" y="5665788"/>
            <a:ext cx="762000" cy="392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05" name="Flowchart: Summing Junction 47"/>
          <p:cNvSpPr>
            <a:spLocks noChangeArrowheads="1"/>
          </p:cNvSpPr>
          <p:nvPr/>
        </p:nvSpPr>
        <p:spPr bwMode="auto">
          <a:xfrm>
            <a:off x="7729538" y="5924550"/>
            <a:ext cx="271462" cy="254000"/>
          </a:xfrm>
          <a:prstGeom prst="flowChartSummingJunction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000000"/>
              </a:solidFill>
              <a:latin typeface="Calibri" pitchFamily="-65" charset="0"/>
            </a:endParaRPr>
          </a:p>
        </p:txBody>
      </p:sp>
      <p:cxnSp>
        <p:nvCxnSpPr>
          <p:cNvPr id="306" name="Straight Arrow Connector 305"/>
          <p:cNvCxnSpPr>
            <a:cxnSpLocks noChangeShapeType="1"/>
            <a:endCxn id="305" idx="2"/>
          </p:cNvCxnSpPr>
          <p:nvPr/>
        </p:nvCxnSpPr>
        <p:spPr bwMode="auto">
          <a:xfrm rot="16200000" flipH="1">
            <a:off x="7158038" y="5480050"/>
            <a:ext cx="411162" cy="7318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07" name="Straight Arrow Connector 306"/>
          <p:cNvCxnSpPr>
            <a:cxnSpLocks noChangeShapeType="1"/>
            <a:endCxn id="305" idx="1"/>
          </p:cNvCxnSpPr>
          <p:nvPr/>
        </p:nvCxnSpPr>
        <p:spPr bwMode="auto">
          <a:xfrm rot="16200000" flipH="1">
            <a:off x="7499350" y="5691188"/>
            <a:ext cx="301625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08" name="Straight Arrow Connector 307"/>
          <p:cNvCxnSpPr>
            <a:cxnSpLocks noChangeShapeType="1"/>
            <a:endCxn id="305" idx="7"/>
          </p:cNvCxnSpPr>
          <p:nvPr/>
        </p:nvCxnSpPr>
        <p:spPr bwMode="auto">
          <a:xfrm rot="5400000">
            <a:off x="7931944" y="5682457"/>
            <a:ext cx="307975" cy="2492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09" name="Straight Arrow Connector 308"/>
          <p:cNvCxnSpPr>
            <a:cxnSpLocks noChangeShapeType="1"/>
            <a:endCxn id="305" idx="6"/>
          </p:cNvCxnSpPr>
          <p:nvPr/>
        </p:nvCxnSpPr>
        <p:spPr bwMode="auto">
          <a:xfrm rot="10800000" flipV="1">
            <a:off x="8001000" y="5659438"/>
            <a:ext cx="762000" cy="392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11" name="Straight Arrow Connector 310"/>
          <p:cNvCxnSpPr>
            <a:cxnSpLocks noChangeShapeType="1"/>
            <a:stCxn id="295" idx="4"/>
          </p:cNvCxnSpPr>
          <p:nvPr/>
        </p:nvCxnSpPr>
        <p:spPr bwMode="auto">
          <a:xfrm rot="16200000" flipH="1">
            <a:off x="4936332" y="6358731"/>
            <a:ext cx="355600" cy="7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13" name="Straight Connector 312"/>
          <p:cNvCxnSpPr>
            <a:cxnSpLocks noChangeShapeType="1"/>
          </p:cNvCxnSpPr>
          <p:nvPr/>
        </p:nvCxnSpPr>
        <p:spPr bwMode="auto">
          <a:xfrm>
            <a:off x="5111750" y="6546850"/>
            <a:ext cx="6985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14" name="Straight Arrow Connector 313"/>
          <p:cNvCxnSpPr>
            <a:cxnSpLocks noChangeShapeType="1"/>
          </p:cNvCxnSpPr>
          <p:nvPr/>
        </p:nvCxnSpPr>
        <p:spPr bwMode="auto">
          <a:xfrm rot="16200000" flipH="1">
            <a:off x="2697957" y="5993606"/>
            <a:ext cx="1377950" cy="7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17" name="Flowchart: Summing Junction 47"/>
          <p:cNvSpPr>
            <a:spLocks noChangeArrowheads="1"/>
          </p:cNvSpPr>
          <p:nvPr/>
        </p:nvSpPr>
        <p:spPr bwMode="auto">
          <a:xfrm>
            <a:off x="5786438" y="6457950"/>
            <a:ext cx="328612" cy="330200"/>
          </a:xfrm>
          <a:prstGeom prst="flowChartSummingJunction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000000"/>
              </a:solidFill>
              <a:latin typeface="Calibri" pitchFamily="-65" charset="0"/>
            </a:endParaRPr>
          </a:p>
        </p:txBody>
      </p:sp>
      <p:cxnSp>
        <p:nvCxnSpPr>
          <p:cNvPr id="321" name="Straight Connector 320"/>
          <p:cNvCxnSpPr>
            <a:cxnSpLocks noChangeShapeType="1"/>
          </p:cNvCxnSpPr>
          <p:nvPr/>
        </p:nvCxnSpPr>
        <p:spPr bwMode="auto">
          <a:xfrm>
            <a:off x="3384550" y="6673850"/>
            <a:ext cx="2425700" cy="19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31" name="Straight Connector 330"/>
          <p:cNvCxnSpPr>
            <a:cxnSpLocks noChangeShapeType="1"/>
          </p:cNvCxnSpPr>
          <p:nvPr/>
        </p:nvCxnSpPr>
        <p:spPr bwMode="auto">
          <a:xfrm flipV="1">
            <a:off x="6119813" y="6611938"/>
            <a:ext cx="3397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33" name="Straight Arrow Connector 332"/>
          <p:cNvCxnSpPr>
            <a:cxnSpLocks noChangeShapeType="1"/>
          </p:cNvCxnSpPr>
          <p:nvPr/>
        </p:nvCxnSpPr>
        <p:spPr bwMode="auto">
          <a:xfrm rot="16200000" flipH="1">
            <a:off x="5786438" y="5948363"/>
            <a:ext cx="1330325" cy="9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6783" name="Straight Arrow Connector 333"/>
          <p:cNvCxnSpPr>
            <a:cxnSpLocks noChangeShapeType="1"/>
          </p:cNvCxnSpPr>
          <p:nvPr/>
        </p:nvCxnSpPr>
        <p:spPr bwMode="auto">
          <a:xfrm rot="10800000">
            <a:off x="6443663" y="5291138"/>
            <a:ext cx="101600" cy="47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26784" name="TextBox 342"/>
          <p:cNvSpPr txBox="1">
            <a:spLocks noChangeArrowheads="1"/>
          </p:cNvSpPr>
          <p:nvPr/>
        </p:nvSpPr>
        <p:spPr bwMode="auto">
          <a:xfrm>
            <a:off x="5054600" y="620395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-65" charset="0"/>
              </a:rPr>
              <a:t>match</a:t>
            </a:r>
          </a:p>
        </p:txBody>
      </p:sp>
      <p:sp>
        <p:nvSpPr>
          <p:cNvPr id="26785" name="TextBox 343"/>
          <p:cNvSpPr txBox="1">
            <a:spLocks noChangeArrowheads="1"/>
          </p:cNvSpPr>
          <p:nvPr/>
        </p:nvSpPr>
        <p:spPr bwMode="auto">
          <a:xfrm>
            <a:off x="7854950" y="628015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-65" charset="0"/>
              </a:rPr>
              <a:t>match</a:t>
            </a:r>
          </a:p>
        </p:txBody>
      </p:sp>
      <p:cxnSp>
        <p:nvCxnSpPr>
          <p:cNvPr id="345" name="Straight Arrow Connector 344"/>
          <p:cNvCxnSpPr>
            <a:cxnSpLocks noChangeShapeType="1"/>
          </p:cNvCxnSpPr>
          <p:nvPr/>
        </p:nvCxnSpPr>
        <p:spPr bwMode="auto">
          <a:xfrm rot="16200000" flipH="1">
            <a:off x="7654132" y="6396831"/>
            <a:ext cx="444500" cy="7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6787" name="TextBox 88"/>
          <p:cNvSpPr txBox="1">
            <a:spLocks noChangeArrowheads="1"/>
          </p:cNvSpPr>
          <p:nvPr/>
        </p:nvSpPr>
        <p:spPr bwMode="auto">
          <a:xfrm>
            <a:off x="0" y="592138"/>
            <a:ext cx="289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-65" charset="0"/>
              </a:rPr>
              <a:t>Streaming XML Character Input</a:t>
            </a:r>
          </a:p>
        </p:txBody>
      </p:sp>
      <p:sp>
        <p:nvSpPr>
          <p:cNvPr id="26788" name="Rectangle 347"/>
          <p:cNvSpPr>
            <a:spLocks noChangeArrowheads="1"/>
          </p:cNvSpPr>
          <p:nvPr/>
        </p:nvSpPr>
        <p:spPr bwMode="auto">
          <a:xfrm>
            <a:off x="349250" y="5648325"/>
            <a:ext cx="2374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alibri" pitchFamily="-65" charset="0"/>
              </a:rPr>
              <a:t>Twig Pattern: a0[b0]/c0</a:t>
            </a:r>
          </a:p>
        </p:txBody>
      </p:sp>
      <p:sp>
        <p:nvSpPr>
          <p:cNvPr id="352" name="Oval 351"/>
          <p:cNvSpPr>
            <a:spLocks noChangeArrowheads="1"/>
          </p:cNvSpPr>
          <p:nvPr/>
        </p:nvSpPr>
        <p:spPr bwMode="auto">
          <a:xfrm>
            <a:off x="3233738" y="2133600"/>
            <a:ext cx="873125" cy="820738"/>
          </a:xfrm>
          <a:prstGeom prst="ellipse">
            <a:avLst/>
          </a:prstGeom>
          <a:solidFill>
            <a:srgbClr val="C6D9F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100" b="1">
                <a:latin typeface="Calibri" pitchFamily="-65" charset="0"/>
              </a:rPr>
              <a:t>Leaf</a:t>
            </a:r>
          </a:p>
          <a:p>
            <a:pPr algn="ctr"/>
            <a:r>
              <a:rPr lang="en-US" sz="1100">
                <a:latin typeface="Calibri" pitchFamily="-65" charset="0"/>
              </a:rPr>
              <a:t>(push then pop)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7225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-65" charset="-128"/>
              </a:rPr>
              <a:t>1-bit x 4 Character Pre-Decoder Match Block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286000" y="985838"/>
            <a:ext cx="1828800" cy="5135562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533400" y="3606800"/>
            <a:ext cx="1752600" cy="1588"/>
          </a:xfrm>
          <a:prstGeom prst="straightConnector1">
            <a:avLst/>
          </a:prstGeom>
          <a:noFill/>
          <a:ln w="77216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rot="5400000">
            <a:off x="990600" y="3530600"/>
            <a:ext cx="609600" cy="152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8678" name="TextBox 6"/>
          <p:cNvSpPr txBox="1">
            <a:spLocks noChangeArrowheads="1"/>
          </p:cNvSpPr>
          <p:nvPr/>
        </p:nvSpPr>
        <p:spPr bwMode="auto">
          <a:xfrm>
            <a:off x="296863" y="3065463"/>
            <a:ext cx="220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8-bit ASCII Stream</a:t>
            </a:r>
          </a:p>
        </p:txBody>
      </p:sp>
      <p:sp>
        <p:nvSpPr>
          <p:cNvPr id="28679" name="TextBox 7"/>
          <p:cNvSpPr txBox="1">
            <a:spLocks noChangeArrowheads="1"/>
          </p:cNvSpPr>
          <p:nvPr/>
        </p:nvSpPr>
        <p:spPr bwMode="auto">
          <a:xfrm>
            <a:off x="3733800" y="3694113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A</a:t>
            </a:r>
          </a:p>
        </p:txBody>
      </p:sp>
      <p:sp>
        <p:nvSpPr>
          <p:cNvPr id="28680" name="TextBox 8"/>
          <p:cNvSpPr txBox="1">
            <a:spLocks noChangeArrowheads="1"/>
          </p:cNvSpPr>
          <p:nvPr/>
        </p:nvSpPr>
        <p:spPr bwMode="auto">
          <a:xfrm>
            <a:off x="3733800" y="3998913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B</a:t>
            </a:r>
          </a:p>
        </p:txBody>
      </p:sp>
      <p:sp>
        <p:nvSpPr>
          <p:cNvPr id="28681" name="TextBox 9"/>
          <p:cNvSpPr txBox="1">
            <a:spLocks noChangeArrowheads="1"/>
          </p:cNvSpPr>
          <p:nvPr/>
        </p:nvSpPr>
        <p:spPr bwMode="auto">
          <a:xfrm>
            <a:off x="3733800" y="2703513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&lt;</a:t>
            </a:r>
          </a:p>
        </p:txBody>
      </p:sp>
      <p:sp>
        <p:nvSpPr>
          <p:cNvPr id="28682" name="TextBox 10"/>
          <p:cNvSpPr txBox="1">
            <a:spLocks noChangeArrowheads="1"/>
          </p:cNvSpPr>
          <p:nvPr/>
        </p:nvSpPr>
        <p:spPr bwMode="auto">
          <a:xfrm>
            <a:off x="3733800" y="2997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&gt;</a:t>
            </a:r>
          </a:p>
        </p:txBody>
      </p:sp>
      <p:sp>
        <p:nvSpPr>
          <p:cNvPr id="28683" name="TextBox 11"/>
          <p:cNvSpPr txBox="1">
            <a:spLocks noChangeArrowheads="1"/>
          </p:cNvSpPr>
          <p:nvPr/>
        </p:nvSpPr>
        <p:spPr bwMode="auto">
          <a:xfrm>
            <a:off x="3733800" y="11684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/</a:t>
            </a:r>
          </a:p>
        </p:txBody>
      </p:sp>
      <p:sp>
        <p:nvSpPr>
          <p:cNvPr id="28684" name="TextBox 12"/>
          <p:cNvSpPr txBox="1">
            <a:spLocks noChangeArrowheads="1"/>
          </p:cNvSpPr>
          <p:nvPr/>
        </p:nvSpPr>
        <p:spPr bwMode="auto">
          <a:xfrm>
            <a:off x="3733800" y="1473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28685" name="TextBox 13"/>
          <p:cNvSpPr txBox="1">
            <a:spLocks noChangeArrowheads="1"/>
          </p:cNvSpPr>
          <p:nvPr/>
        </p:nvSpPr>
        <p:spPr bwMode="auto">
          <a:xfrm>
            <a:off x="3733800" y="1778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28686" name="TextBox 14"/>
          <p:cNvSpPr txBox="1">
            <a:spLocks noChangeArrowheads="1"/>
          </p:cNvSpPr>
          <p:nvPr/>
        </p:nvSpPr>
        <p:spPr bwMode="auto">
          <a:xfrm>
            <a:off x="3429000" y="20939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…</a:t>
            </a:r>
          </a:p>
        </p:txBody>
      </p:sp>
      <p:sp>
        <p:nvSpPr>
          <p:cNvPr id="28687" name="TextBox 15"/>
          <p:cNvSpPr txBox="1">
            <a:spLocks noChangeArrowheads="1"/>
          </p:cNvSpPr>
          <p:nvPr/>
        </p:nvSpPr>
        <p:spPr bwMode="auto">
          <a:xfrm>
            <a:off x="3429000" y="33131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…</a:t>
            </a:r>
          </a:p>
        </p:txBody>
      </p:sp>
      <p:sp>
        <p:nvSpPr>
          <p:cNvPr id="28688" name="TextBox 16"/>
          <p:cNvSpPr txBox="1">
            <a:spLocks noChangeArrowheads="1"/>
          </p:cNvSpPr>
          <p:nvPr/>
        </p:nvSpPr>
        <p:spPr bwMode="auto">
          <a:xfrm>
            <a:off x="3429000" y="4368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…</a:t>
            </a:r>
          </a:p>
        </p:txBody>
      </p:sp>
      <p:sp>
        <p:nvSpPr>
          <p:cNvPr id="28689" name="TextBox 17"/>
          <p:cNvSpPr txBox="1">
            <a:spLocks noChangeArrowheads="1"/>
          </p:cNvSpPr>
          <p:nvPr/>
        </p:nvSpPr>
        <p:spPr bwMode="auto">
          <a:xfrm>
            <a:off x="3733800" y="4684713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a</a:t>
            </a:r>
          </a:p>
        </p:txBody>
      </p:sp>
      <p:sp>
        <p:nvSpPr>
          <p:cNvPr id="28690" name="TextBox 18"/>
          <p:cNvSpPr txBox="1">
            <a:spLocks noChangeArrowheads="1"/>
          </p:cNvSpPr>
          <p:nvPr/>
        </p:nvSpPr>
        <p:spPr bwMode="auto">
          <a:xfrm>
            <a:off x="3733800" y="4989513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b</a:t>
            </a:r>
          </a:p>
        </p:txBody>
      </p:sp>
      <p:sp>
        <p:nvSpPr>
          <p:cNvPr id="28691" name="TextBox 19"/>
          <p:cNvSpPr txBox="1">
            <a:spLocks noChangeArrowheads="1"/>
          </p:cNvSpPr>
          <p:nvPr/>
        </p:nvSpPr>
        <p:spPr bwMode="auto">
          <a:xfrm>
            <a:off x="3429000" y="5283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…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867400" y="2827338"/>
            <a:ext cx="2725738" cy="1230312"/>
          </a:xfrm>
          <a:prstGeom prst="rect">
            <a:avLst/>
          </a:prstGeom>
          <a:solidFill>
            <a:srgbClr val="B3A2C7"/>
          </a:solidFill>
          <a:ln w="9525">
            <a:solidFill>
              <a:srgbClr val="B3A2C7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cxnSp>
        <p:nvCxnSpPr>
          <p:cNvPr id="22" name="Straight Connector 21"/>
          <p:cNvCxnSpPr>
            <a:cxnSpLocks noChangeShapeType="1"/>
            <a:stCxn id="21" idx="0"/>
            <a:endCxn id="21" idx="2"/>
          </p:cNvCxnSpPr>
          <p:nvPr/>
        </p:nvCxnSpPr>
        <p:spPr bwMode="auto">
          <a:xfrm rot="16200000" flipH="1">
            <a:off x="6614319" y="3442494"/>
            <a:ext cx="12319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rot="16200000" flipH="1">
            <a:off x="5937250" y="3459163"/>
            <a:ext cx="1230313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rot="16200000" flipH="1">
            <a:off x="7310437" y="3459163"/>
            <a:ext cx="1230313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5" name="Straight Connector 24"/>
          <p:cNvCxnSpPr>
            <a:cxnSpLocks noChangeShapeType="1"/>
            <a:stCxn id="28681" idx="3"/>
          </p:cNvCxnSpPr>
          <p:nvPr/>
        </p:nvCxnSpPr>
        <p:spPr bwMode="auto">
          <a:xfrm>
            <a:off x="4114800" y="2889250"/>
            <a:ext cx="1282700" cy="6350"/>
          </a:xfrm>
          <a:prstGeom prst="line">
            <a:avLst/>
          </a:prstGeom>
          <a:noFill/>
          <a:ln w="20066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5182394" y="2678906"/>
            <a:ext cx="431800" cy="1588"/>
          </a:xfrm>
          <a:prstGeom prst="line">
            <a:avLst/>
          </a:prstGeom>
          <a:noFill/>
          <a:ln w="20066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>
            <a:off x="5399088" y="2463800"/>
            <a:ext cx="773112" cy="1588"/>
          </a:xfrm>
          <a:prstGeom prst="line">
            <a:avLst/>
          </a:prstGeom>
          <a:noFill/>
          <a:ln w="20066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rot="5400000">
            <a:off x="5991226" y="2644775"/>
            <a:ext cx="361950" cy="3175"/>
          </a:xfrm>
          <a:prstGeom prst="line">
            <a:avLst/>
          </a:prstGeom>
          <a:noFill/>
          <a:ln w="20066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8700" name="TextBox 28"/>
          <p:cNvSpPr txBox="1">
            <a:spLocks noChangeArrowheads="1"/>
          </p:cNvSpPr>
          <p:nvPr/>
        </p:nvSpPr>
        <p:spPr bwMode="auto">
          <a:xfrm>
            <a:off x="6096000" y="24638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&lt;</a:t>
            </a:r>
          </a:p>
        </p:txBody>
      </p: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>
            <a:off x="4127500" y="4902200"/>
            <a:ext cx="2732088" cy="1588"/>
          </a:xfrm>
          <a:prstGeom prst="line">
            <a:avLst/>
          </a:prstGeom>
          <a:noFill/>
          <a:ln w="20066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>
            <a:off x="5403850" y="5357813"/>
            <a:ext cx="2941638" cy="1587"/>
          </a:xfrm>
          <a:prstGeom prst="line">
            <a:avLst/>
          </a:prstGeom>
          <a:noFill/>
          <a:ln w="20066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2" name="Straight Connector 31"/>
          <p:cNvCxnSpPr>
            <a:cxnSpLocks noChangeShapeType="1"/>
          </p:cNvCxnSpPr>
          <p:nvPr/>
        </p:nvCxnSpPr>
        <p:spPr bwMode="auto">
          <a:xfrm rot="5400000" flipH="1" flipV="1">
            <a:off x="6445250" y="4487863"/>
            <a:ext cx="827087" cy="1588"/>
          </a:xfrm>
          <a:prstGeom prst="line">
            <a:avLst/>
          </a:prstGeom>
          <a:noFill/>
          <a:ln w="20066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8704" name="TextBox 32"/>
          <p:cNvSpPr txBox="1">
            <a:spLocks noChangeArrowheads="1"/>
          </p:cNvSpPr>
          <p:nvPr/>
        </p:nvSpPr>
        <p:spPr bwMode="auto">
          <a:xfrm>
            <a:off x="6856413" y="4075113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a</a:t>
            </a:r>
          </a:p>
        </p:txBody>
      </p: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>
            <a:off x="4076700" y="1644650"/>
            <a:ext cx="3467100" cy="1588"/>
          </a:xfrm>
          <a:prstGeom prst="line">
            <a:avLst/>
          </a:prstGeom>
          <a:noFill/>
          <a:ln w="20066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 rot="5400000" flipH="1" flipV="1">
            <a:off x="6954838" y="2238375"/>
            <a:ext cx="1176338" cy="1587"/>
          </a:xfrm>
          <a:prstGeom prst="line">
            <a:avLst/>
          </a:prstGeom>
          <a:noFill/>
          <a:ln w="20066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8707" name="TextBox 35"/>
          <p:cNvSpPr txBox="1">
            <a:spLocks noChangeArrowheads="1"/>
          </p:cNvSpPr>
          <p:nvPr/>
        </p:nvSpPr>
        <p:spPr bwMode="auto">
          <a:xfrm>
            <a:off x="7543800" y="2398713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0</a:t>
            </a:r>
          </a:p>
        </p:txBody>
      </p: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>
            <a:off x="4114800" y="3155950"/>
            <a:ext cx="1282700" cy="6350"/>
          </a:xfrm>
          <a:prstGeom prst="line">
            <a:avLst/>
          </a:prstGeom>
          <a:noFill/>
          <a:ln w="20066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 rot="5400000" flipH="1" flipV="1">
            <a:off x="4294982" y="4253706"/>
            <a:ext cx="2208212" cy="3175"/>
          </a:xfrm>
          <a:prstGeom prst="line">
            <a:avLst/>
          </a:prstGeom>
          <a:noFill/>
          <a:ln w="20066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rot="16200000" flipV="1">
            <a:off x="7707313" y="4721225"/>
            <a:ext cx="1276350" cy="0"/>
          </a:xfrm>
          <a:prstGeom prst="line">
            <a:avLst/>
          </a:prstGeom>
          <a:noFill/>
          <a:ln w="20066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8711" name="TextBox 39"/>
          <p:cNvSpPr txBox="1">
            <a:spLocks noChangeArrowheads="1"/>
          </p:cNvSpPr>
          <p:nvPr/>
        </p:nvSpPr>
        <p:spPr bwMode="auto">
          <a:xfrm>
            <a:off x="8345488" y="4075113"/>
            <a:ext cx="38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&gt;</a:t>
            </a:r>
          </a:p>
        </p:txBody>
      </p:sp>
      <p:sp>
        <p:nvSpPr>
          <p:cNvPr id="28712" name="TextBox 40"/>
          <p:cNvSpPr txBox="1">
            <a:spLocks noChangeArrowheads="1"/>
          </p:cNvSpPr>
          <p:nvPr/>
        </p:nvSpPr>
        <p:spPr bwMode="auto">
          <a:xfrm>
            <a:off x="584200" y="6034088"/>
            <a:ext cx="5935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One of the 256 1-bit output is active each clock cycle.</a:t>
            </a:r>
          </a:p>
        </p:txBody>
      </p:sp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6096000" y="3367088"/>
            <a:ext cx="690563" cy="428625"/>
          </a:xfrm>
          <a:custGeom>
            <a:avLst/>
            <a:gdLst>
              <a:gd name="T0" fmla="*/ 0 w 690033"/>
              <a:gd name="T1" fmla="*/ 38100 h 429683"/>
              <a:gd name="T2" fmla="*/ 203200 w 690033"/>
              <a:gd name="T3" fmla="*/ 381000 h 429683"/>
              <a:gd name="T4" fmla="*/ 546100 w 690033"/>
              <a:gd name="T5" fmla="*/ 330200 h 429683"/>
              <a:gd name="T6" fmla="*/ 685800 w 690033"/>
              <a:gd name="T7" fmla="*/ 25400 h 429683"/>
              <a:gd name="T8" fmla="*/ 0 60000 65536"/>
              <a:gd name="T9" fmla="*/ 0 60000 65536"/>
              <a:gd name="T10" fmla="*/ 0 60000 65536"/>
              <a:gd name="T11" fmla="*/ 0 60000 65536"/>
              <a:gd name="T12" fmla="*/ 0 w 690033"/>
              <a:gd name="T13" fmla="*/ 0 h 429683"/>
              <a:gd name="T14" fmla="*/ 690033 w 690033"/>
              <a:gd name="T15" fmla="*/ 429683 h 4296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0033" h="429683">
                <a:moveTo>
                  <a:pt x="0" y="38100"/>
                </a:moveTo>
                <a:cubicBezTo>
                  <a:pt x="56091" y="185208"/>
                  <a:pt x="112183" y="332317"/>
                  <a:pt x="203200" y="381000"/>
                </a:cubicBezTo>
                <a:cubicBezTo>
                  <a:pt x="294217" y="429683"/>
                  <a:pt x="465667" y="389467"/>
                  <a:pt x="546100" y="330200"/>
                </a:cubicBezTo>
                <a:cubicBezTo>
                  <a:pt x="626533" y="270933"/>
                  <a:pt x="690033" y="0"/>
                  <a:pt x="685800" y="25400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latin typeface="Calibri" pitchFamily="-65" charset="0"/>
            </a:endParaRPr>
          </a:p>
        </p:txBody>
      </p:sp>
      <p:sp>
        <p:nvSpPr>
          <p:cNvPr id="43" name="Freeform 42"/>
          <p:cNvSpPr>
            <a:spLocks noChangeArrowheads="1"/>
          </p:cNvSpPr>
          <p:nvPr/>
        </p:nvSpPr>
        <p:spPr bwMode="auto">
          <a:xfrm>
            <a:off x="6894513" y="3367088"/>
            <a:ext cx="690562" cy="428625"/>
          </a:xfrm>
          <a:custGeom>
            <a:avLst/>
            <a:gdLst>
              <a:gd name="T0" fmla="*/ 0 w 690033"/>
              <a:gd name="T1" fmla="*/ 38100 h 429683"/>
              <a:gd name="T2" fmla="*/ 203200 w 690033"/>
              <a:gd name="T3" fmla="*/ 381000 h 429683"/>
              <a:gd name="T4" fmla="*/ 546100 w 690033"/>
              <a:gd name="T5" fmla="*/ 330200 h 429683"/>
              <a:gd name="T6" fmla="*/ 685800 w 690033"/>
              <a:gd name="T7" fmla="*/ 25400 h 429683"/>
              <a:gd name="T8" fmla="*/ 0 60000 65536"/>
              <a:gd name="T9" fmla="*/ 0 60000 65536"/>
              <a:gd name="T10" fmla="*/ 0 60000 65536"/>
              <a:gd name="T11" fmla="*/ 0 60000 65536"/>
              <a:gd name="T12" fmla="*/ 0 w 690033"/>
              <a:gd name="T13" fmla="*/ 0 h 429683"/>
              <a:gd name="T14" fmla="*/ 690033 w 690033"/>
              <a:gd name="T15" fmla="*/ 429683 h 4296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0033" h="429683">
                <a:moveTo>
                  <a:pt x="0" y="38100"/>
                </a:moveTo>
                <a:cubicBezTo>
                  <a:pt x="56091" y="185208"/>
                  <a:pt x="112183" y="332317"/>
                  <a:pt x="203200" y="381000"/>
                </a:cubicBezTo>
                <a:cubicBezTo>
                  <a:pt x="294217" y="429683"/>
                  <a:pt x="465667" y="389467"/>
                  <a:pt x="546100" y="330200"/>
                </a:cubicBezTo>
                <a:cubicBezTo>
                  <a:pt x="626533" y="270933"/>
                  <a:pt x="690033" y="0"/>
                  <a:pt x="685800" y="25400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latin typeface="Calibri" pitchFamily="-65" charset="0"/>
            </a:endParaRPr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7654925" y="3392488"/>
            <a:ext cx="690563" cy="428625"/>
          </a:xfrm>
          <a:custGeom>
            <a:avLst/>
            <a:gdLst>
              <a:gd name="T0" fmla="*/ 0 w 690033"/>
              <a:gd name="T1" fmla="*/ 38100 h 429683"/>
              <a:gd name="T2" fmla="*/ 203200 w 690033"/>
              <a:gd name="T3" fmla="*/ 381000 h 429683"/>
              <a:gd name="T4" fmla="*/ 546100 w 690033"/>
              <a:gd name="T5" fmla="*/ 330200 h 429683"/>
              <a:gd name="T6" fmla="*/ 685800 w 690033"/>
              <a:gd name="T7" fmla="*/ 25400 h 429683"/>
              <a:gd name="T8" fmla="*/ 0 60000 65536"/>
              <a:gd name="T9" fmla="*/ 0 60000 65536"/>
              <a:gd name="T10" fmla="*/ 0 60000 65536"/>
              <a:gd name="T11" fmla="*/ 0 60000 65536"/>
              <a:gd name="T12" fmla="*/ 0 w 690033"/>
              <a:gd name="T13" fmla="*/ 0 h 429683"/>
              <a:gd name="T14" fmla="*/ 690033 w 690033"/>
              <a:gd name="T15" fmla="*/ 429683 h 42968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0033" h="429683">
                <a:moveTo>
                  <a:pt x="0" y="38100"/>
                </a:moveTo>
                <a:cubicBezTo>
                  <a:pt x="56091" y="185208"/>
                  <a:pt x="112183" y="332317"/>
                  <a:pt x="203200" y="381000"/>
                </a:cubicBezTo>
                <a:cubicBezTo>
                  <a:pt x="294217" y="429683"/>
                  <a:pt x="465667" y="389467"/>
                  <a:pt x="546100" y="330200"/>
                </a:cubicBezTo>
                <a:cubicBezTo>
                  <a:pt x="626533" y="270933"/>
                  <a:pt x="690033" y="0"/>
                  <a:pt x="685800" y="25400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latin typeface="Calibri" pitchFamily="-65" charset="0"/>
            </a:endParaRPr>
          </a:p>
        </p:txBody>
      </p:sp>
      <p:sp>
        <p:nvSpPr>
          <p:cNvPr id="28716" name="TextBox 44"/>
          <p:cNvSpPr txBox="1">
            <a:spLocks noChangeArrowheads="1"/>
          </p:cNvSpPr>
          <p:nvPr/>
        </p:nvSpPr>
        <p:spPr bwMode="auto">
          <a:xfrm>
            <a:off x="6265863" y="1185863"/>
            <a:ext cx="4043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Hardware for tag &lt;a0&gt;</a:t>
            </a:r>
          </a:p>
        </p:txBody>
      </p:sp>
      <p:cxnSp>
        <p:nvCxnSpPr>
          <p:cNvPr id="51" name="Straight Connector 50"/>
          <p:cNvCxnSpPr>
            <a:cxnSpLocks noChangeShapeType="1"/>
          </p:cNvCxnSpPr>
          <p:nvPr/>
        </p:nvCxnSpPr>
        <p:spPr bwMode="auto">
          <a:xfrm rot="5400000">
            <a:off x="5481638" y="2433638"/>
            <a:ext cx="169862" cy="93662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8718" name="TextBox 51"/>
          <p:cNvSpPr txBox="1">
            <a:spLocks noChangeArrowheads="1"/>
          </p:cNvSpPr>
          <p:nvPr/>
        </p:nvSpPr>
        <p:spPr bwMode="auto">
          <a:xfrm>
            <a:off x="5367338" y="2278063"/>
            <a:ext cx="466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1</a:t>
            </a:r>
          </a:p>
        </p:txBody>
      </p:sp>
      <p:cxnSp>
        <p:nvCxnSpPr>
          <p:cNvPr id="53" name="Straight Connector 52"/>
          <p:cNvCxnSpPr>
            <a:cxnSpLocks noChangeShapeType="1"/>
          </p:cNvCxnSpPr>
          <p:nvPr/>
        </p:nvCxnSpPr>
        <p:spPr bwMode="auto">
          <a:xfrm rot="5400000">
            <a:off x="5491163" y="1630363"/>
            <a:ext cx="168275" cy="92075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8720" name="TextBox 53"/>
          <p:cNvSpPr txBox="1">
            <a:spLocks noChangeArrowheads="1"/>
          </p:cNvSpPr>
          <p:nvPr/>
        </p:nvSpPr>
        <p:spPr bwMode="auto">
          <a:xfrm>
            <a:off x="5376863" y="1473200"/>
            <a:ext cx="465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1</a:t>
            </a:r>
          </a:p>
        </p:txBody>
      </p:sp>
      <p:cxnSp>
        <p:nvCxnSpPr>
          <p:cNvPr id="55" name="Straight Connector 54"/>
          <p:cNvCxnSpPr>
            <a:cxnSpLocks noChangeShapeType="1"/>
          </p:cNvCxnSpPr>
          <p:nvPr/>
        </p:nvCxnSpPr>
        <p:spPr bwMode="auto">
          <a:xfrm rot="5400000">
            <a:off x="5753100" y="4864100"/>
            <a:ext cx="169863" cy="93663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8722" name="TextBox 55"/>
          <p:cNvSpPr txBox="1">
            <a:spLocks noChangeArrowheads="1"/>
          </p:cNvSpPr>
          <p:nvPr/>
        </p:nvSpPr>
        <p:spPr bwMode="auto">
          <a:xfrm>
            <a:off x="5638800" y="4706938"/>
            <a:ext cx="4651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1</a:t>
            </a:r>
          </a:p>
        </p:txBody>
      </p:sp>
      <p:cxnSp>
        <p:nvCxnSpPr>
          <p:cNvPr id="57" name="Straight Connector 56"/>
          <p:cNvCxnSpPr>
            <a:cxnSpLocks noChangeShapeType="1"/>
          </p:cNvCxnSpPr>
          <p:nvPr/>
        </p:nvCxnSpPr>
        <p:spPr bwMode="auto">
          <a:xfrm rot="5400000">
            <a:off x="5718970" y="5304631"/>
            <a:ext cx="169862" cy="92075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8724" name="TextBox 57"/>
          <p:cNvSpPr txBox="1">
            <a:spLocks noChangeArrowheads="1"/>
          </p:cNvSpPr>
          <p:nvPr/>
        </p:nvSpPr>
        <p:spPr bwMode="auto">
          <a:xfrm>
            <a:off x="5605463" y="5148263"/>
            <a:ext cx="4651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28725" name="TextBox 58"/>
          <p:cNvSpPr txBox="1">
            <a:spLocks noChangeArrowheads="1"/>
          </p:cNvSpPr>
          <p:nvPr/>
        </p:nvSpPr>
        <p:spPr bwMode="auto">
          <a:xfrm>
            <a:off x="1125538" y="3335338"/>
            <a:ext cx="4667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8</a:t>
            </a:r>
          </a:p>
        </p:txBody>
      </p:sp>
      <p:sp>
        <p:nvSpPr>
          <p:cNvPr id="28726" name="TextBox 62"/>
          <p:cNvSpPr txBox="1">
            <a:spLocks noChangeArrowheads="1"/>
          </p:cNvSpPr>
          <p:nvPr/>
        </p:nvSpPr>
        <p:spPr bwMode="auto">
          <a:xfrm rot="-5400000">
            <a:off x="234950" y="3271838"/>
            <a:ext cx="51641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/>
              <a:t>Character Decoder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8bit x 4 Character Match Block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59000" y="2217738"/>
            <a:ext cx="2659063" cy="12446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000000"/>
              </a:solidFill>
              <a:latin typeface="Calibri" pitchFamily="-65" charset="0"/>
            </a:endParaRPr>
          </a:p>
        </p:txBody>
      </p:sp>
      <p:cxnSp>
        <p:nvCxnSpPr>
          <p:cNvPr id="6" name="Straight Connector 5"/>
          <p:cNvCxnSpPr>
            <a:cxnSpLocks noChangeShapeType="1"/>
            <a:stCxn id="4" idx="0"/>
            <a:endCxn id="4" idx="2"/>
          </p:cNvCxnSpPr>
          <p:nvPr/>
        </p:nvCxnSpPr>
        <p:spPr bwMode="auto">
          <a:xfrm rot="16200000" flipH="1">
            <a:off x="2866232" y="2840831"/>
            <a:ext cx="12446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18063" y="2217738"/>
            <a:ext cx="2657475" cy="12446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000000"/>
              </a:solidFill>
              <a:latin typeface="Calibri" pitchFamily="-65" charset="0"/>
            </a:endParaRPr>
          </a:p>
        </p:txBody>
      </p:sp>
      <p:cxnSp>
        <p:nvCxnSpPr>
          <p:cNvPr id="8" name="Straight Connector 7"/>
          <p:cNvCxnSpPr>
            <a:cxnSpLocks noChangeShapeType="1"/>
            <a:stCxn id="7" idx="0"/>
            <a:endCxn id="7" idx="2"/>
          </p:cNvCxnSpPr>
          <p:nvPr/>
        </p:nvCxnSpPr>
        <p:spPr bwMode="auto">
          <a:xfrm rot="16200000" flipH="1">
            <a:off x="5523707" y="2840831"/>
            <a:ext cx="12446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>
            <a:off x="533400" y="4038600"/>
            <a:ext cx="7467600" cy="7938"/>
          </a:xfrm>
          <a:prstGeom prst="straightConnector1">
            <a:avLst/>
          </a:prstGeom>
          <a:noFill/>
          <a:ln w="77216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rot="5400000">
            <a:off x="990600" y="3962400"/>
            <a:ext cx="609600" cy="152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9705" name="TextBox 15"/>
          <p:cNvSpPr txBox="1">
            <a:spLocks noChangeArrowheads="1"/>
          </p:cNvSpPr>
          <p:nvPr/>
        </p:nvSpPr>
        <p:spPr bwMode="auto">
          <a:xfrm>
            <a:off x="1125538" y="3767138"/>
            <a:ext cx="4667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8</a:t>
            </a:r>
          </a:p>
        </p:txBody>
      </p:sp>
      <p:cxnSp>
        <p:nvCxnSpPr>
          <p:cNvPr id="20" name="Straight Arrow Connector 19"/>
          <p:cNvCxnSpPr>
            <a:cxnSpLocks noChangeShapeType="1"/>
            <a:endCxn id="22" idx="2"/>
          </p:cNvCxnSpPr>
          <p:nvPr/>
        </p:nvCxnSpPr>
        <p:spPr bwMode="auto">
          <a:xfrm rot="16200000" flipV="1">
            <a:off x="2808288" y="3689350"/>
            <a:ext cx="685800" cy="12700"/>
          </a:xfrm>
          <a:prstGeom prst="straightConnector1">
            <a:avLst/>
          </a:prstGeom>
          <a:noFill/>
          <a:ln w="762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852738" y="2286000"/>
            <a:ext cx="584200" cy="1066800"/>
          </a:xfrm>
          <a:prstGeom prst="rect">
            <a:avLst/>
          </a:prstGeom>
          <a:solidFill>
            <a:srgbClr val="8EB4E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243138" y="2286000"/>
            <a:ext cx="584200" cy="1066800"/>
          </a:xfrm>
          <a:prstGeom prst="rect">
            <a:avLst/>
          </a:prstGeom>
          <a:solidFill>
            <a:srgbClr val="8EB4E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9709" name="TextBox 9"/>
          <p:cNvSpPr txBox="1">
            <a:spLocks noChangeArrowheads="1"/>
          </p:cNvSpPr>
          <p:nvPr/>
        </p:nvSpPr>
        <p:spPr bwMode="auto">
          <a:xfrm>
            <a:off x="2184400" y="2303463"/>
            <a:ext cx="642938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/>
              <a:t>&lt;</a:t>
            </a:r>
          </a:p>
        </p:txBody>
      </p:sp>
      <p:cxnSp>
        <p:nvCxnSpPr>
          <p:cNvPr id="32" name="Straight Arrow Connector 31"/>
          <p:cNvCxnSpPr>
            <a:cxnSpLocks noChangeShapeType="1"/>
          </p:cNvCxnSpPr>
          <p:nvPr/>
        </p:nvCxnSpPr>
        <p:spPr bwMode="auto">
          <a:xfrm rot="16200000" flipV="1">
            <a:off x="4129088" y="3671888"/>
            <a:ext cx="685800" cy="12700"/>
          </a:xfrm>
          <a:prstGeom prst="straightConnector1">
            <a:avLst/>
          </a:prstGeom>
          <a:noFill/>
          <a:ln w="762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3" name="Straight Arrow Connector 32"/>
          <p:cNvCxnSpPr>
            <a:cxnSpLocks noChangeShapeType="1"/>
          </p:cNvCxnSpPr>
          <p:nvPr/>
        </p:nvCxnSpPr>
        <p:spPr bwMode="auto">
          <a:xfrm rot="16200000" flipV="1">
            <a:off x="5561013" y="3671888"/>
            <a:ext cx="685800" cy="12700"/>
          </a:xfrm>
          <a:prstGeom prst="straightConnector1">
            <a:avLst/>
          </a:prstGeom>
          <a:noFill/>
          <a:ln w="762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rot="16200000" flipV="1">
            <a:off x="6821488" y="3671888"/>
            <a:ext cx="685800" cy="12700"/>
          </a:xfrm>
          <a:prstGeom prst="straightConnector1">
            <a:avLst/>
          </a:prstGeom>
          <a:noFill/>
          <a:ln w="762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573463" y="2278063"/>
            <a:ext cx="584200" cy="1066800"/>
          </a:xfrm>
          <a:prstGeom prst="rect">
            <a:avLst/>
          </a:prstGeom>
          <a:solidFill>
            <a:srgbClr val="8EB4E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9714" name="TextBox 10"/>
          <p:cNvSpPr txBox="1">
            <a:spLocks noChangeArrowheads="1"/>
          </p:cNvSpPr>
          <p:nvPr/>
        </p:nvSpPr>
        <p:spPr bwMode="auto">
          <a:xfrm>
            <a:off x="3598863" y="2243138"/>
            <a:ext cx="10572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/>
              <a:t>a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191000" y="2268538"/>
            <a:ext cx="584200" cy="1066800"/>
          </a:xfrm>
          <a:prstGeom prst="rect">
            <a:avLst/>
          </a:prstGeom>
          <a:solidFill>
            <a:srgbClr val="8EB4E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910138" y="2268538"/>
            <a:ext cx="584200" cy="1066800"/>
          </a:xfrm>
          <a:prstGeom prst="rect">
            <a:avLst/>
          </a:prstGeom>
          <a:solidFill>
            <a:srgbClr val="8EB4E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9717" name="TextBox 11"/>
          <p:cNvSpPr txBox="1">
            <a:spLocks noChangeArrowheads="1"/>
          </p:cNvSpPr>
          <p:nvPr/>
        </p:nvSpPr>
        <p:spPr bwMode="auto">
          <a:xfrm>
            <a:off x="4960938" y="2293938"/>
            <a:ext cx="10588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/>
              <a:t>0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519738" y="2268538"/>
            <a:ext cx="584200" cy="1066800"/>
          </a:xfrm>
          <a:prstGeom prst="rect">
            <a:avLst/>
          </a:prstGeom>
          <a:solidFill>
            <a:srgbClr val="8EB4E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240463" y="2286000"/>
            <a:ext cx="584200" cy="1066800"/>
          </a:xfrm>
          <a:prstGeom prst="rect">
            <a:avLst/>
          </a:prstGeom>
          <a:solidFill>
            <a:srgbClr val="8EB4E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9720" name="TextBox 12"/>
          <p:cNvSpPr txBox="1">
            <a:spLocks noChangeArrowheads="1"/>
          </p:cNvSpPr>
          <p:nvPr/>
        </p:nvSpPr>
        <p:spPr bwMode="auto">
          <a:xfrm>
            <a:off x="6230938" y="2278063"/>
            <a:ext cx="10588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/>
              <a:t>&gt;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850063" y="2278063"/>
            <a:ext cx="584200" cy="1066800"/>
          </a:xfrm>
          <a:prstGeom prst="rect">
            <a:avLst/>
          </a:prstGeom>
          <a:solidFill>
            <a:srgbClr val="8EB4E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2819400" y="1598613"/>
            <a:ext cx="1346200" cy="611187"/>
          </a:xfrm>
          <a:custGeom>
            <a:avLst/>
            <a:gdLst>
              <a:gd name="T0" fmla="*/ 0 w 1346200"/>
              <a:gd name="T1" fmla="*/ 611011 h 611011"/>
              <a:gd name="T2" fmla="*/ 651933 w 1346200"/>
              <a:gd name="T3" fmla="*/ 1411 h 611011"/>
              <a:gd name="T4" fmla="*/ 1346200 w 1346200"/>
              <a:gd name="T5" fmla="*/ 602544 h 611011"/>
              <a:gd name="T6" fmla="*/ 0 60000 65536"/>
              <a:gd name="T7" fmla="*/ 0 60000 65536"/>
              <a:gd name="T8" fmla="*/ 0 60000 65536"/>
              <a:gd name="T9" fmla="*/ 0 w 1346200"/>
              <a:gd name="T10" fmla="*/ 0 h 611011"/>
              <a:gd name="T11" fmla="*/ 1346200 w 1346200"/>
              <a:gd name="T12" fmla="*/ 611011 h 6110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6200" h="611011">
                <a:moveTo>
                  <a:pt x="0" y="611011"/>
                </a:moveTo>
                <a:cubicBezTo>
                  <a:pt x="213783" y="306916"/>
                  <a:pt x="427566" y="2822"/>
                  <a:pt x="651933" y="1411"/>
                </a:cubicBezTo>
                <a:cubicBezTo>
                  <a:pt x="876300" y="0"/>
                  <a:pt x="1271411" y="534811"/>
                  <a:pt x="1346200" y="602544"/>
                </a:cubicBezTo>
              </a:path>
            </a:pathLst>
          </a:cu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latin typeface="Calibri" pitchFamily="-65" charset="0"/>
            </a:endParaRPr>
          </a:p>
        </p:txBody>
      </p:sp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4191000" y="1616075"/>
            <a:ext cx="1346200" cy="611188"/>
          </a:xfrm>
          <a:custGeom>
            <a:avLst/>
            <a:gdLst>
              <a:gd name="T0" fmla="*/ 0 w 1346200"/>
              <a:gd name="T1" fmla="*/ 611011 h 611011"/>
              <a:gd name="T2" fmla="*/ 651933 w 1346200"/>
              <a:gd name="T3" fmla="*/ 1411 h 611011"/>
              <a:gd name="T4" fmla="*/ 1346200 w 1346200"/>
              <a:gd name="T5" fmla="*/ 602544 h 611011"/>
              <a:gd name="T6" fmla="*/ 0 60000 65536"/>
              <a:gd name="T7" fmla="*/ 0 60000 65536"/>
              <a:gd name="T8" fmla="*/ 0 60000 65536"/>
              <a:gd name="T9" fmla="*/ 0 w 1346200"/>
              <a:gd name="T10" fmla="*/ 0 h 611011"/>
              <a:gd name="T11" fmla="*/ 1346200 w 1346200"/>
              <a:gd name="T12" fmla="*/ 611011 h 6110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6200" h="611011">
                <a:moveTo>
                  <a:pt x="0" y="611011"/>
                </a:moveTo>
                <a:cubicBezTo>
                  <a:pt x="213783" y="306916"/>
                  <a:pt x="427566" y="2822"/>
                  <a:pt x="651933" y="1411"/>
                </a:cubicBezTo>
                <a:cubicBezTo>
                  <a:pt x="876300" y="0"/>
                  <a:pt x="1271411" y="534811"/>
                  <a:pt x="1346200" y="602544"/>
                </a:cubicBezTo>
              </a:path>
            </a:pathLst>
          </a:cu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latin typeface="Calibri" pitchFamily="-65" charset="0"/>
            </a:endParaRPr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5537200" y="1590675"/>
            <a:ext cx="1346200" cy="611188"/>
          </a:xfrm>
          <a:custGeom>
            <a:avLst/>
            <a:gdLst>
              <a:gd name="T0" fmla="*/ 0 w 1346200"/>
              <a:gd name="T1" fmla="*/ 611011 h 611011"/>
              <a:gd name="T2" fmla="*/ 651933 w 1346200"/>
              <a:gd name="T3" fmla="*/ 1411 h 611011"/>
              <a:gd name="T4" fmla="*/ 1346200 w 1346200"/>
              <a:gd name="T5" fmla="*/ 602544 h 611011"/>
              <a:gd name="T6" fmla="*/ 0 60000 65536"/>
              <a:gd name="T7" fmla="*/ 0 60000 65536"/>
              <a:gd name="T8" fmla="*/ 0 60000 65536"/>
              <a:gd name="T9" fmla="*/ 0 w 1346200"/>
              <a:gd name="T10" fmla="*/ 0 h 611011"/>
              <a:gd name="T11" fmla="*/ 1346200 w 1346200"/>
              <a:gd name="T12" fmla="*/ 611011 h 6110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6200" h="611011">
                <a:moveTo>
                  <a:pt x="0" y="611011"/>
                </a:moveTo>
                <a:cubicBezTo>
                  <a:pt x="213783" y="306916"/>
                  <a:pt x="427566" y="2822"/>
                  <a:pt x="651933" y="1411"/>
                </a:cubicBezTo>
                <a:cubicBezTo>
                  <a:pt x="876300" y="0"/>
                  <a:pt x="1271411" y="534811"/>
                  <a:pt x="1346200" y="602544"/>
                </a:cubicBezTo>
              </a:path>
            </a:pathLst>
          </a:custGeom>
          <a:noFill/>
          <a:ln w="25400">
            <a:solidFill>
              <a:schemeClr val="accent1"/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latin typeface="Calibri" pitchFamily="-65" charset="0"/>
            </a:endParaRPr>
          </a:p>
        </p:txBody>
      </p:sp>
      <p:sp>
        <p:nvSpPr>
          <p:cNvPr id="29725" name="TextBox 46"/>
          <p:cNvSpPr txBox="1">
            <a:spLocks noChangeArrowheads="1"/>
          </p:cNvSpPr>
          <p:nvPr/>
        </p:nvSpPr>
        <p:spPr bwMode="auto">
          <a:xfrm>
            <a:off x="355600" y="34544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8-bit ASCII Stream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XPATH a0/b0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smtClean="0">
                <a:ea typeface="ＭＳ Ｐゴシック" pitchFamily="-65" charset="-128"/>
              </a:rPr>
              <a:t>The block diagram implements a regular expression with added stack control in hardware 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>
                <a:ea typeface="ＭＳ Ｐゴシック" pitchFamily="-65" charset="-128"/>
              </a:rPr>
              <a:t> The modified regex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000" smtClean="0">
                <a:ea typeface="ＭＳ Ｐゴシック" pitchFamily="-65" charset="-128"/>
              </a:rPr>
              <a:t> &lt;a0&gt; [\w\s]+ [&lt;\c\d&gt;|&lt;/\c\d&gt;]*[Stack1] &lt;b0&gt; would match the XPATH a0/b0. 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>
                <a:ea typeface="ＭＳ Ｐゴシック" pitchFamily="-65" charset="-128"/>
              </a:rPr>
              <a:t>The added modifier Stack1 would direct the compiler to introduce a match block that would match the Top of stack (TOS) to &lt;a0&gt; when, tag &lt;b0&gt; is encountered in the document.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smtClean="0">
                <a:ea typeface="ＭＳ Ｐゴシック" pitchFamily="-65" charset="-128"/>
              </a:rPr>
              <a:t>The tag filter runs in parallel to the regexes and pushes a open tag onto the TOS, and if it encountered a close tag it would pop out the TOS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XPATH Expressions on FPGA	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smtClean="0">
                <a:ea typeface="ＭＳ Ｐゴシック" pitchFamily="-65" charset="-128"/>
              </a:rPr>
              <a:t>We compile multiple XPATH expressions to Regular expressions and the [Stack] label is added to the XPATHs with / operator</a:t>
            </a:r>
          </a:p>
          <a:p>
            <a:pPr eaLnBrk="1" hangingPunct="1"/>
            <a:r>
              <a:rPr lang="en-US" sz="2600" smtClean="0">
                <a:ea typeface="ＭＳ Ｐゴシック" pitchFamily="-65" charset="-128"/>
              </a:rPr>
              <a:t>We utilize common prefix optimization on the regexes</a:t>
            </a:r>
          </a:p>
          <a:p>
            <a:pPr eaLnBrk="1" hangingPunct="1"/>
            <a:r>
              <a:rPr lang="en-US" sz="2600" smtClean="0">
                <a:ea typeface="ＭＳ Ｐゴシック" pitchFamily="-65" charset="-128"/>
              </a:rPr>
              <a:t>Thereafter the regexes are converted to VHDL </a:t>
            </a:r>
          </a:p>
          <a:p>
            <a:pPr eaLnBrk="1" hangingPunct="1"/>
            <a:r>
              <a:rPr lang="en-US" sz="2600" smtClean="0">
                <a:ea typeface="ＭＳ Ｐゴシック" pitchFamily="-65" charset="-128"/>
              </a:rPr>
              <a:t>We have two sets of priority encoder, one for the XPATH expressions which require stack and the other for the rest of XPATH expressions. </a:t>
            </a:r>
          </a:p>
          <a:p>
            <a:pPr eaLnBrk="1" hangingPunct="1"/>
            <a:endParaRPr lang="en-US" sz="2600" smtClean="0">
              <a:ea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HW Performance (XPATHs with 2 Tags)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905000" y="990600"/>
          <a:ext cx="5080000" cy="2714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1981200" y="4092574"/>
          <a:ext cx="5080000" cy="2765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381000" y="3810000"/>
            <a:ext cx="83820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HW Performance (XPATHs with 4 Tags)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981200" y="4089400"/>
          <a:ext cx="5016500" cy="276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381000" y="3960813"/>
            <a:ext cx="83820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graphicFrame>
        <p:nvGraphicFramePr>
          <p:cNvPr id="7" name="Chart 6"/>
          <p:cNvGraphicFramePr/>
          <p:nvPr/>
        </p:nvGraphicFramePr>
        <p:xfrm>
          <a:off x="2152650" y="1106487"/>
          <a:ext cx="5016500" cy="2714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HW Performance (XPATHs with 6 Tags)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381000" y="3960813"/>
            <a:ext cx="83820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graphicFrame>
        <p:nvGraphicFramePr>
          <p:cNvPr id="7" name="Chart 6"/>
          <p:cNvGraphicFramePr/>
          <p:nvPr/>
        </p:nvGraphicFramePr>
        <p:xfrm>
          <a:off x="2057400" y="1098550"/>
          <a:ext cx="5003800" cy="273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2108200" y="4102100"/>
          <a:ext cx="5003800" cy="275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SW Performance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Using Yfilter Common Prefix Optimized NFA approach</a:t>
            </a:r>
          </a:p>
          <a:p>
            <a:pPr lvl="1" eaLnBrk="1" hangingPunct="1"/>
            <a:r>
              <a:rPr lang="en-US" smtClean="0">
                <a:ea typeface="ＭＳ Ｐゴシック" pitchFamily="-65" charset="-128"/>
              </a:rPr>
              <a:t>The XPATH expressions consists of queries generated with Toxgene</a:t>
            </a:r>
          </a:p>
          <a:p>
            <a:pPr lvl="1" eaLnBrk="1" hangingPunct="1"/>
            <a:r>
              <a:rPr lang="en-US" smtClean="0">
                <a:ea typeface="ＭＳ Ｐゴシック" pitchFamily="-65" charset="-128"/>
              </a:rPr>
              <a:t>Queries are a equal mix of 2, 4, and 6 Tags  </a:t>
            </a:r>
          </a:p>
          <a:p>
            <a:pPr lvl="1" eaLnBrk="1" hangingPunct="1"/>
            <a:r>
              <a:rPr lang="en-US" smtClean="0">
                <a:ea typeface="ＭＳ Ｐゴシック" pitchFamily="-65" charset="-128"/>
              </a:rPr>
              <a:t>Throughput for Parsing XML data using  Yfilter from  512 XPATH expressions on a Pentium-4 Machine is = 2.4MBytes / sec </a:t>
            </a:r>
          </a:p>
          <a:p>
            <a:pPr lvl="1" eaLnBrk="1" hangingPunct="1"/>
            <a:r>
              <a:rPr lang="en-US" smtClean="0">
                <a:ea typeface="ＭＳ Ｐゴシック" pitchFamily="-65" charset="-128"/>
              </a:rPr>
              <a:t>Tested SW Throughput is nearly constant for input data size ranging from 1 MB up until 1 GB.</a:t>
            </a:r>
          </a:p>
          <a:p>
            <a:pPr lvl="1" eaLnBrk="1" hangingPunct="1"/>
            <a:endParaRPr lang="en-US" smtClean="0">
              <a:ea typeface="ＭＳ Ｐゴシック" pitchFamily="-65" charset="-128"/>
            </a:endParaRPr>
          </a:p>
          <a:p>
            <a:pPr eaLnBrk="1" hangingPunct="1">
              <a:buFont typeface="Arial" charset="0"/>
              <a:buNone/>
            </a:pPr>
            <a:r>
              <a:rPr lang="en-US" smtClean="0">
                <a:ea typeface="ＭＳ Ｐゴシック" pitchFamily="-65" charset="-128"/>
              </a:rPr>
              <a:t> 	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ea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XML Pub-Sub	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XML Document is published on a server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ea typeface="ＭＳ Ｐゴシック" pitchFamily="-65" charset="-128"/>
              </a:rPr>
              <a:t>	e.g. News, Archived papers, etc.</a:t>
            </a:r>
          </a:p>
          <a:p>
            <a:pPr eaLnBrk="1" hangingPunct="1"/>
            <a:r>
              <a:rPr lang="en-US" smtClean="0">
                <a:ea typeface="ＭＳ Ｐゴシック" pitchFamily="-65" charset="-128"/>
              </a:rPr>
              <a:t>Thousands of Content subscribers access the published document</a:t>
            </a:r>
          </a:p>
          <a:p>
            <a:pPr eaLnBrk="1" hangingPunct="1"/>
            <a:r>
              <a:rPr lang="en-US" smtClean="0">
                <a:ea typeface="ＭＳ Ｐゴシック" pitchFamily="-65" charset="-128"/>
              </a:rPr>
              <a:t>Each subscriber query constitutes an XPATH expression</a:t>
            </a:r>
          </a:p>
          <a:p>
            <a:pPr eaLnBrk="1" hangingPunct="1"/>
            <a:r>
              <a:rPr lang="en-US" smtClean="0">
                <a:ea typeface="ＭＳ Ｐゴシック" pitchFamily="-65" charset="-128"/>
              </a:rPr>
              <a:t>We implement XPATH expressions as regular expressions on FPGA</a:t>
            </a:r>
          </a:p>
          <a:p>
            <a:pPr eaLnBrk="1" hangingPunct="1"/>
            <a:endParaRPr lang="en-US" smtClean="0">
              <a:ea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Comparison of Performance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Common Prefix Optimized HW</a:t>
            </a:r>
          </a:p>
          <a:p>
            <a:pPr lvl="1" eaLnBrk="1" hangingPunct="1"/>
            <a:r>
              <a:rPr lang="en-US" smtClean="0">
                <a:ea typeface="ＭＳ Ｐゴシック" pitchFamily="-65" charset="-128"/>
              </a:rPr>
              <a:t>2 Tags 512 XPATH Expressions = 139 MBytes/s</a:t>
            </a:r>
          </a:p>
          <a:p>
            <a:pPr lvl="1" eaLnBrk="1" hangingPunct="1"/>
            <a:r>
              <a:rPr lang="en-US" smtClean="0">
                <a:ea typeface="ＭＳ Ｐゴシック" pitchFamily="-65" charset="-128"/>
              </a:rPr>
              <a:t>4 Tags 512 XPATH Expressions = 101 MBytes/s</a:t>
            </a:r>
          </a:p>
          <a:p>
            <a:pPr lvl="1" eaLnBrk="1" hangingPunct="1"/>
            <a:r>
              <a:rPr lang="en-US" smtClean="0">
                <a:ea typeface="ＭＳ Ｐゴシック" pitchFamily="-65" charset="-128"/>
              </a:rPr>
              <a:t>6 Tags 512 XPATH Expressions = 68 MBytes/s</a:t>
            </a:r>
          </a:p>
          <a:p>
            <a:pPr eaLnBrk="1" hangingPunct="1"/>
            <a:r>
              <a:rPr lang="en-US" smtClean="0">
                <a:ea typeface="ＭＳ Ｐゴシック" pitchFamily="-65" charset="-128"/>
              </a:rPr>
              <a:t>Common Prefix Optimized SW Yfilter</a:t>
            </a:r>
          </a:p>
          <a:p>
            <a:pPr lvl="1" eaLnBrk="1" hangingPunct="1"/>
            <a:r>
              <a:rPr lang="en-US" smtClean="0">
                <a:ea typeface="ＭＳ Ｐゴシック" pitchFamily="-65" charset="-128"/>
              </a:rPr>
              <a:t>Yfilter 512 XPATH Expressions = 2.4 MBytes/s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Performance 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Performance Gain using a single FPGA (critical path) </a:t>
            </a:r>
          </a:p>
          <a:p>
            <a:pPr lvl="1" eaLnBrk="1" hangingPunct="1"/>
            <a:r>
              <a:rPr lang="en-US" smtClean="0">
                <a:ea typeface="ＭＳ Ｐゴシック" pitchFamily="-65" charset="-128"/>
              </a:rPr>
              <a:t> (68MBytes/s) / (2.4 MBytes/s) = </a:t>
            </a:r>
            <a:r>
              <a:rPr lang="en-US" b="1" smtClean="0">
                <a:ea typeface="ＭＳ Ｐゴシック" pitchFamily="-65" charset="-128"/>
              </a:rPr>
              <a:t>28.3X</a:t>
            </a:r>
          </a:p>
          <a:p>
            <a:pPr lvl="1" eaLnBrk="1" hangingPunct="1"/>
            <a:endParaRPr lang="en-US" b="1" smtClean="0">
              <a:ea typeface="ＭＳ Ｐゴシック" pitchFamily="-65" charset="-128"/>
            </a:endParaRPr>
          </a:p>
          <a:p>
            <a:pPr eaLnBrk="1" hangingPunct="1"/>
            <a:r>
              <a:rPr lang="en-US" smtClean="0">
                <a:ea typeface="ＭＳ Ｐゴシック" pitchFamily="-65" charset="-128"/>
              </a:rPr>
              <a:t>Performance Gain using SGI RASC Blade (66MHz)</a:t>
            </a:r>
          </a:p>
          <a:p>
            <a:pPr lvl="1" eaLnBrk="1" hangingPunct="1"/>
            <a:r>
              <a:rPr lang="en-US" smtClean="0">
                <a:ea typeface="ＭＳ Ｐゴシック" pitchFamily="-65" charset="-128"/>
              </a:rPr>
              <a:t>(66MBytes/s) / (2.4MBytes/s) = </a:t>
            </a:r>
            <a:r>
              <a:rPr lang="en-US" b="1" smtClean="0">
                <a:ea typeface="ＭＳ Ｐゴシック" pitchFamily="-65" charset="-128"/>
              </a:rPr>
              <a:t>27.5X</a:t>
            </a:r>
          </a:p>
          <a:p>
            <a:pPr eaLnBrk="1" hangingPunct="1"/>
            <a:endParaRPr lang="en-US" smtClean="0">
              <a:ea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Linear Prüfer Sequence Generator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XML Pub Sub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524000" y="1600200"/>
            <a:ext cx="60960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FFFFFF"/>
                </a:solidFill>
                <a:latin typeface="Calibri" pitchFamily="-65" charset="0"/>
              </a:rPr>
              <a:t>XML Publisher’s Document Stream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76400" y="2971800"/>
            <a:ext cx="914400" cy="304800"/>
          </a:xfrm>
          <a:prstGeom prst="rect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FFFFFF"/>
                </a:solidFill>
                <a:latin typeface="Calibri" pitchFamily="-65" charset="0"/>
              </a:rPr>
              <a:t>Sub 1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71800" y="2971800"/>
            <a:ext cx="914400" cy="304800"/>
          </a:xfrm>
          <a:prstGeom prst="rect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FFFFFF"/>
                </a:solidFill>
                <a:latin typeface="Calibri" pitchFamily="-65" charset="0"/>
              </a:rPr>
              <a:t>Sub 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267200" y="2971800"/>
            <a:ext cx="914400" cy="304800"/>
          </a:xfrm>
          <a:prstGeom prst="rect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FFFFFF"/>
                </a:solidFill>
                <a:latin typeface="Calibri" pitchFamily="-65" charset="0"/>
              </a:rPr>
              <a:t>Sub 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629400" y="2971800"/>
            <a:ext cx="914400" cy="304800"/>
          </a:xfrm>
          <a:prstGeom prst="rect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FFFFFF"/>
                </a:solidFill>
                <a:latin typeface="Calibri" pitchFamily="-65" charset="0"/>
              </a:rPr>
              <a:t>Sub n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76400" y="2667000"/>
            <a:ext cx="914400" cy="304800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" pitchFamily="-65" charset="0"/>
              </a:rPr>
              <a:t>Query 1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971800" y="2667000"/>
            <a:ext cx="914400" cy="304800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" pitchFamily="-65" charset="0"/>
              </a:rPr>
              <a:t>Query 2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267200" y="2667000"/>
            <a:ext cx="914400" cy="304800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" pitchFamily="-65" charset="0"/>
              </a:rPr>
              <a:t>Query</a:t>
            </a:r>
            <a:r>
              <a:rPr lang="en-US" sz="1800">
                <a:solidFill>
                  <a:srgbClr val="FFFFFF"/>
                </a:solidFill>
                <a:latin typeface="Calibri" pitchFamily="-65" charset="0"/>
              </a:rPr>
              <a:t> 3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629400" y="2667000"/>
            <a:ext cx="914400" cy="304800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" pitchFamily="-65" charset="0"/>
              </a:rPr>
              <a:t>Query</a:t>
            </a:r>
            <a:r>
              <a:rPr lang="en-US" sz="1800">
                <a:solidFill>
                  <a:srgbClr val="FFFFFF"/>
                </a:solidFill>
                <a:latin typeface="Calibri" pitchFamily="-65" charset="0"/>
              </a:rPr>
              <a:t> n</a:t>
            </a:r>
          </a:p>
        </p:txBody>
      </p:sp>
      <p:cxnSp>
        <p:nvCxnSpPr>
          <p:cNvPr id="15" name="Straight Arrow Connector 14"/>
          <p:cNvCxnSpPr>
            <a:cxnSpLocks noChangeShapeType="1"/>
            <a:endCxn id="10" idx="0"/>
          </p:cNvCxnSpPr>
          <p:nvPr/>
        </p:nvCxnSpPr>
        <p:spPr bwMode="auto">
          <a:xfrm rot="5400000">
            <a:off x="1905001" y="2438400"/>
            <a:ext cx="457200" cy="31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rot="5400000">
            <a:off x="3199607" y="2437606"/>
            <a:ext cx="457200" cy="15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rot="5400000">
            <a:off x="4496594" y="2437606"/>
            <a:ext cx="4572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rot="5400000">
            <a:off x="6858794" y="2437606"/>
            <a:ext cx="4572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9" name="Magnetic Disk 18"/>
          <p:cNvSpPr>
            <a:spLocks noChangeArrowheads="1"/>
          </p:cNvSpPr>
          <p:nvPr/>
        </p:nvSpPr>
        <p:spPr bwMode="auto">
          <a:xfrm>
            <a:off x="239713" y="1330325"/>
            <a:ext cx="685800" cy="1143000"/>
          </a:xfrm>
          <a:prstGeom prst="flowChartMagneticDisk">
            <a:avLst/>
          </a:prstGeom>
          <a:solidFill>
            <a:srgbClr val="953735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400">
                <a:solidFill>
                  <a:srgbClr val="FFFFFF"/>
                </a:solidFill>
                <a:latin typeface="Calibri" pitchFamily="-65" charset="0"/>
              </a:rPr>
              <a:t>XML</a:t>
            </a:r>
          </a:p>
          <a:p>
            <a:pPr algn="ctr"/>
            <a:r>
              <a:rPr lang="en-US" sz="1400">
                <a:solidFill>
                  <a:srgbClr val="FFFFFF"/>
                </a:solidFill>
                <a:latin typeface="Calibri" pitchFamily="-65" charset="0"/>
              </a:rPr>
              <a:t>Data</a:t>
            </a:r>
          </a:p>
        </p:txBody>
      </p:sp>
      <p:cxnSp>
        <p:nvCxnSpPr>
          <p:cNvPr id="21" name="Straight Arrow Connector 20"/>
          <p:cNvCxnSpPr>
            <a:cxnSpLocks noChangeShapeType="1"/>
            <a:stCxn id="19" idx="4"/>
            <a:endCxn id="4" idx="1"/>
          </p:cNvCxnSpPr>
          <p:nvPr/>
        </p:nvCxnSpPr>
        <p:spPr bwMode="auto">
          <a:xfrm>
            <a:off x="925513" y="1901825"/>
            <a:ext cx="598487" cy="31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7" name="Curved Connector 26"/>
          <p:cNvCxnSpPr>
            <a:cxnSpLocks noChangeShapeType="1"/>
            <a:stCxn id="5" idx="2"/>
          </p:cNvCxnSpPr>
          <p:nvPr/>
        </p:nvCxnSpPr>
        <p:spPr bwMode="auto">
          <a:xfrm rot="16200000" flipH="1">
            <a:off x="1981200" y="3429000"/>
            <a:ext cx="1143000" cy="8382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0" name="Curved Connector 29"/>
          <p:cNvCxnSpPr>
            <a:cxnSpLocks noChangeShapeType="1"/>
            <a:stCxn id="7" idx="2"/>
          </p:cNvCxnSpPr>
          <p:nvPr/>
        </p:nvCxnSpPr>
        <p:spPr bwMode="auto">
          <a:xfrm rot="16200000" flipH="1">
            <a:off x="3048000" y="3657600"/>
            <a:ext cx="838200" cy="762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16404" name="Picture 31" descr="cloud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038600"/>
            <a:ext cx="50292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Curved Connector 33"/>
          <p:cNvCxnSpPr>
            <a:cxnSpLocks noChangeShapeType="1"/>
            <a:stCxn id="8" idx="2"/>
          </p:cNvCxnSpPr>
          <p:nvPr/>
        </p:nvCxnSpPr>
        <p:spPr bwMode="auto">
          <a:xfrm rot="16200000" flipH="1">
            <a:off x="4533900" y="3467100"/>
            <a:ext cx="762000" cy="3810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8" name="Curved Connector 37"/>
          <p:cNvCxnSpPr>
            <a:cxnSpLocks noChangeShapeType="1"/>
            <a:stCxn id="9" idx="2"/>
          </p:cNvCxnSpPr>
          <p:nvPr/>
        </p:nvCxnSpPr>
        <p:spPr bwMode="auto">
          <a:xfrm rot="5400000">
            <a:off x="6477000" y="3505200"/>
            <a:ext cx="838200" cy="3810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6407" name="TextBox 39"/>
          <p:cNvSpPr txBox="1">
            <a:spLocks noChangeArrowheads="1"/>
          </p:cNvSpPr>
          <p:nvPr/>
        </p:nvSpPr>
        <p:spPr bwMode="auto">
          <a:xfrm>
            <a:off x="3429000" y="44196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alibri" pitchFamily="-65" charset="0"/>
              </a:rPr>
              <a:t>To Individual Subscribers through</a:t>
            </a:r>
          </a:p>
          <a:p>
            <a:pPr algn="ctr"/>
            <a:r>
              <a:rPr lang="en-US" sz="1800">
                <a:latin typeface="Calibri" pitchFamily="-65" charset="0"/>
              </a:rPr>
              <a:t>Internet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smtClean="0">
                <a:ea typeface="ＭＳ Ｐゴシック" pitchFamily="-65" charset="-128"/>
              </a:rPr>
              <a:t>Two important XPATH expressions  // and / </a:t>
            </a:r>
          </a:p>
        </p:txBody>
      </p:sp>
      <p:grpSp>
        <p:nvGrpSpPr>
          <p:cNvPr id="17411" name="Group 17"/>
          <p:cNvGrpSpPr>
            <a:grpSpLocks/>
          </p:cNvGrpSpPr>
          <p:nvPr/>
        </p:nvGrpSpPr>
        <p:grpSpPr bwMode="auto">
          <a:xfrm>
            <a:off x="5562600" y="1752600"/>
            <a:ext cx="3048000" cy="2128838"/>
            <a:chOff x="5562600" y="1752600"/>
            <a:chExt cx="3048000" cy="2128838"/>
          </a:xfrm>
        </p:grpSpPr>
        <p:sp>
          <p:nvSpPr>
            <p:cNvPr id="17413" name="TextBox 7"/>
            <p:cNvSpPr txBox="1">
              <a:spLocks noChangeArrowheads="1"/>
            </p:cNvSpPr>
            <p:nvPr/>
          </p:nvSpPr>
          <p:spPr bwMode="auto">
            <a:xfrm>
              <a:off x="7315200" y="3251200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alibri" pitchFamily="-65" charset="0"/>
                </a:rPr>
                <a:t>&lt;g&gt;</a:t>
              </a:r>
            </a:p>
          </p:txBody>
        </p:sp>
        <p:grpSp>
          <p:nvGrpSpPr>
            <p:cNvPr id="17414" name="Group 16"/>
            <p:cNvGrpSpPr>
              <a:grpSpLocks/>
            </p:cNvGrpSpPr>
            <p:nvPr/>
          </p:nvGrpSpPr>
          <p:grpSpPr bwMode="auto">
            <a:xfrm>
              <a:off x="5562600" y="1752600"/>
              <a:ext cx="2438400" cy="2128838"/>
              <a:chOff x="5562600" y="1752600"/>
              <a:chExt cx="2438400" cy="2128838"/>
            </a:xfrm>
          </p:grpSpPr>
          <p:sp>
            <p:nvSpPr>
              <p:cNvPr id="17415" name="TextBox 3"/>
              <p:cNvSpPr txBox="1">
                <a:spLocks noChangeArrowheads="1"/>
              </p:cNvSpPr>
              <p:nvPr/>
            </p:nvSpPr>
            <p:spPr bwMode="auto">
              <a:xfrm>
                <a:off x="6096000" y="1752600"/>
                <a:ext cx="12954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>
                    <a:latin typeface="Calibri" pitchFamily="-65" charset="0"/>
                  </a:rPr>
                  <a:t>&lt;a&gt;</a:t>
                </a:r>
              </a:p>
            </p:txBody>
          </p:sp>
          <p:sp>
            <p:nvSpPr>
              <p:cNvPr id="17416" name="TextBox 4"/>
              <p:cNvSpPr txBox="1">
                <a:spLocks noChangeArrowheads="1"/>
              </p:cNvSpPr>
              <p:nvPr/>
            </p:nvSpPr>
            <p:spPr bwMode="auto">
              <a:xfrm>
                <a:off x="6096000" y="2286000"/>
                <a:ext cx="12954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>
                    <a:latin typeface="Calibri" pitchFamily="-65" charset="0"/>
                  </a:rPr>
                  <a:t>&lt;b&gt;</a:t>
                </a:r>
              </a:p>
            </p:txBody>
          </p:sp>
          <p:sp>
            <p:nvSpPr>
              <p:cNvPr id="17417" name="TextBox 5"/>
              <p:cNvSpPr txBox="1">
                <a:spLocks noChangeArrowheads="1"/>
              </p:cNvSpPr>
              <p:nvPr/>
            </p:nvSpPr>
            <p:spPr bwMode="auto">
              <a:xfrm>
                <a:off x="5562600" y="2743200"/>
                <a:ext cx="12954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>
                    <a:latin typeface="Calibri" pitchFamily="-65" charset="0"/>
                  </a:rPr>
                  <a:t>&lt;c&gt;</a:t>
                </a:r>
              </a:p>
            </p:txBody>
          </p:sp>
          <p:sp>
            <p:nvSpPr>
              <p:cNvPr id="17418" name="TextBox 6"/>
              <p:cNvSpPr txBox="1">
                <a:spLocks noChangeArrowheads="1"/>
              </p:cNvSpPr>
              <p:nvPr/>
            </p:nvSpPr>
            <p:spPr bwMode="auto">
              <a:xfrm>
                <a:off x="6705600" y="2743200"/>
                <a:ext cx="12954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>
                    <a:latin typeface="Calibri" pitchFamily="-65" charset="0"/>
                  </a:rPr>
                  <a:t>&lt;d&gt;</a:t>
                </a:r>
              </a:p>
            </p:txBody>
          </p:sp>
          <p:sp>
            <p:nvSpPr>
              <p:cNvPr id="17419" name="TextBox 8"/>
              <p:cNvSpPr txBox="1">
                <a:spLocks noChangeArrowheads="1"/>
              </p:cNvSpPr>
              <p:nvPr/>
            </p:nvSpPr>
            <p:spPr bwMode="auto">
              <a:xfrm>
                <a:off x="6324600" y="3290888"/>
                <a:ext cx="129540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>
                    <a:latin typeface="Calibri" pitchFamily="-65" charset="0"/>
                  </a:rPr>
                  <a:t>&lt;f&gt;</a:t>
                </a:r>
              </a:p>
            </p:txBody>
          </p:sp>
          <p:sp>
            <p:nvSpPr>
              <p:cNvPr id="17420" name="TextBox 9"/>
              <p:cNvSpPr txBox="1">
                <a:spLocks noChangeArrowheads="1"/>
              </p:cNvSpPr>
              <p:nvPr/>
            </p:nvSpPr>
            <p:spPr bwMode="auto">
              <a:xfrm>
                <a:off x="5562600" y="3240088"/>
                <a:ext cx="1295400" cy="641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>
                    <a:latin typeface="Calibri" pitchFamily="-65" charset="0"/>
                  </a:rPr>
                  <a:t>&lt;e&gt;</a:t>
                </a:r>
              </a:p>
              <a:p>
                <a:endParaRPr lang="en-US" sz="1800">
                  <a:latin typeface="Calibri" pitchFamily="-65" charset="0"/>
                </a:endParaRPr>
              </a:p>
            </p:txBody>
          </p:sp>
          <p:cxnSp>
            <p:nvCxnSpPr>
              <p:cNvPr id="12" name="Straight Connector 11"/>
              <p:cNvCxnSpPr>
                <a:cxnSpLocks noChangeShapeType="1"/>
              </p:cNvCxnSpPr>
              <p:nvPr/>
            </p:nvCxnSpPr>
            <p:spPr bwMode="auto">
              <a:xfrm rot="16200000" flipH="1">
                <a:off x="6242844" y="2235994"/>
                <a:ext cx="250825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14" name="Straight Connector 13"/>
              <p:cNvCxnSpPr>
                <a:cxnSpLocks noChangeShapeType="1"/>
              </p:cNvCxnSpPr>
              <p:nvPr/>
            </p:nvCxnSpPr>
            <p:spPr bwMode="auto">
              <a:xfrm rot="10800000" flipV="1">
                <a:off x="5867400" y="2590800"/>
                <a:ext cx="381000" cy="30480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16" name="Straight Connector 15"/>
              <p:cNvCxnSpPr>
                <a:cxnSpLocks noChangeShapeType="1"/>
              </p:cNvCxnSpPr>
              <p:nvPr/>
            </p:nvCxnSpPr>
            <p:spPr bwMode="auto">
              <a:xfrm rot="10800000">
                <a:off x="6477000" y="2590800"/>
                <a:ext cx="457200" cy="30480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19" name="Straight Connector 18"/>
              <p:cNvCxnSpPr>
                <a:cxnSpLocks noChangeShapeType="1"/>
              </p:cNvCxnSpPr>
              <p:nvPr/>
            </p:nvCxnSpPr>
            <p:spPr bwMode="auto">
              <a:xfrm rot="16200000" flipH="1">
                <a:off x="5715000" y="3227388"/>
                <a:ext cx="250825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22" name="Straight Connector 21"/>
              <p:cNvCxnSpPr>
                <a:cxnSpLocks noChangeShapeType="1"/>
              </p:cNvCxnSpPr>
              <p:nvPr/>
            </p:nvCxnSpPr>
            <p:spPr bwMode="auto">
              <a:xfrm rot="10800000" flipV="1">
                <a:off x="6553200" y="3048000"/>
                <a:ext cx="381000" cy="30480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23" name="Straight Connector 22"/>
              <p:cNvCxnSpPr>
                <a:cxnSpLocks noChangeShapeType="1"/>
              </p:cNvCxnSpPr>
              <p:nvPr/>
            </p:nvCxnSpPr>
            <p:spPr bwMode="auto">
              <a:xfrm rot="10800000">
                <a:off x="7086600" y="3048000"/>
                <a:ext cx="457200" cy="30480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</p:grpSp>
      </p:grpSp>
      <p:sp>
        <p:nvSpPr>
          <p:cNvPr id="17412" name="Rectangle 1040"/>
          <p:cNvSpPr>
            <a:spLocks noGrp="1"/>
          </p:cNvSpPr>
          <p:nvPr>
            <p:ph type="body" sz="half" idx="4294967295"/>
          </p:nvPr>
        </p:nvSpPr>
        <p:spPr>
          <a:xfrm>
            <a:off x="838200" y="1524000"/>
            <a:ext cx="40386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smtClean="0">
                <a:ea typeface="ＭＳ Ｐゴシック" pitchFamily="-65" charset="-128"/>
              </a:rPr>
              <a:t>The '//' operator selects all descendants matching a Tag.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smtClean="0">
                <a:ea typeface="ＭＳ Ｐゴシック" pitchFamily="-65" charset="-128"/>
              </a:rPr>
              <a:t>The '/' operator selects all children matching a Tag.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1800" smtClean="0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smtClean="0">
                <a:ea typeface="ＭＳ Ｐゴシック" pitchFamily="-65" charset="-128"/>
              </a:rPr>
              <a:t>&lt;b&gt; is a child of &lt;a&gt; thus a//b and a/b both will return true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1800" smtClean="0">
              <a:ea typeface="ＭＳ Ｐゴシック" pitchFamily="-65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smtClean="0">
                <a:ea typeface="ＭＳ Ｐゴシック" pitchFamily="-65" charset="-128"/>
              </a:rPr>
              <a:t>&lt;g&gt; is a descendant of &lt;a&gt;, thus a/g will return FALSE,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smtClean="0">
                <a:ea typeface="ＭＳ Ｐゴシック" pitchFamily="-65" charset="-128"/>
              </a:rPr>
              <a:t>while a//g will return true </a:t>
            </a:r>
            <a:endParaRPr lang="en-US" sz="2400" smtClean="0">
              <a:ea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Pub-Sub Implementation on FPGA</a:t>
            </a:r>
          </a:p>
        </p:txBody>
      </p:sp>
      <p:grpSp>
        <p:nvGrpSpPr>
          <p:cNvPr id="18435" name="Group 28"/>
          <p:cNvGrpSpPr>
            <a:grpSpLocks/>
          </p:cNvGrpSpPr>
          <p:nvPr/>
        </p:nvGrpSpPr>
        <p:grpSpPr bwMode="auto">
          <a:xfrm>
            <a:off x="0" y="2133600"/>
            <a:ext cx="9144000" cy="3835400"/>
            <a:chOff x="1" y="2133600"/>
            <a:chExt cx="9144000" cy="3835400"/>
          </a:xfrm>
        </p:grpSpPr>
        <p:sp>
          <p:nvSpPr>
            <p:cNvPr id="26" name="Rounded Rectangle 25"/>
            <p:cNvSpPr>
              <a:spLocks noChangeArrowheads="1"/>
            </p:cNvSpPr>
            <p:nvPr/>
          </p:nvSpPr>
          <p:spPr bwMode="auto">
            <a:xfrm>
              <a:off x="1" y="4013200"/>
              <a:ext cx="9144000" cy="1955800"/>
            </a:xfrm>
            <a:prstGeom prst="roundRect">
              <a:avLst>
                <a:gd name="adj" fmla="val 16667"/>
              </a:avLst>
            </a:prstGeom>
            <a:solidFill>
              <a:srgbClr val="EBF1DE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grpSp>
          <p:nvGrpSpPr>
            <p:cNvPr id="18437" name="Group 23"/>
            <p:cNvGrpSpPr>
              <a:grpSpLocks/>
            </p:cNvGrpSpPr>
            <p:nvPr/>
          </p:nvGrpSpPr>
          <p:grpSpPr bwMode="auto">
            <a:xfrm>
              <a:off x="76200" y="2133600"/>
              <a:ext cx="8915400" cy="3657600"/>
              <a:chOff x="76200" y="2133600"/>
              <a:chExt cx="8915400" cy="3657600"/>
            </a:xfrm>
          </p:grpSpPr>
          <p:sp>
            <p:nvSpPr>
              <p:cNvPr id="4" name="Magnetic Disk 3"/>
              <p:cNvSpPr>
                <a:spLocks noChangeArrowheads="1"/>
              </p:cNvSpPr>
              <p:nvPr/>
            </p:nvSpPr>
            <p:spPr bwMode="auto">
              <a:xfrm>
                <a:off x="76200" y="2133600"/>
                <a:ext cx="1066800" cy="1143000"/>
              </a:xfrm>
              <a:prstGeom prst="flowChartMagneticDisk">
                <a:avLst/>
              </a:prstGeom>
              <a:solidFill>
                <a:srgbClr val="953735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800">
                    <a:solidFill>
                      <a:srgbClr val="FFFFFF"/>
                    </a:solidFill>
                    <a:latin typeface="Calibri" pitchFamily="-65" charset="0"/>
                  </a:rPr>
                  <a:t>XPATH</a:t>
                </a:r>
              </a:p>
              <a:p>
                <a:pPr algn="ctr"/>
                <a:r>
                  <a:rPr lang="en-US" sz="1800">
                    <a:solidFill>
                      <a:srgbClr val="FFFFFF"/>
                    </a:solidFill>
                    <a:latin typeface="Calibri" pitchFamily="-65" charset="0"/>
                  </a:rPr>
                  <a:t>Queries</a:t>
                </a:r>
              </a:p>
            </p:txBody>
          </p:sp>
          <p:sp>
            <p:nvSpPr>
              <p:cNvPr id="5" name="Predefined Process 4"/>
              <p:cNvSpPr>
                <a:spLocks noChangeArrowheads="1"/>
              </p:cNvSpPr>
              <p:nvPr/>
            </p:nvSpPr>
            <p:spPr bwMode="auto">
              <a:xfrm>
                <a:off x="1676400" y="2209800"/>
                <a:ext cx="1066800" cy="990600"/>
              </a:xfrm>
              <a:prstGeom prst="flowChartPredefinedProcess">
                <a:avLst/>
              </a:prstGeom>
              <a:gradFill rotWithShape="1">
                <a:gsLst>
                  <a:gs pos="0">
                    <a:srgbClr val="3A7CCB"/>
                  </a:gs>
                  <a:gs pos="20000">
                    <a:srgbClr val="3C7BC7"/>
                  </a:gs>
                  <a:gs pos="100000">
                    <a:srgbClr val="2C5D98"/>
                  </a:gs>
                </a:gsLst>
                <a:lin ang="5400000"/>
              </a:gra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600">
                    <a:solidFill>
                      <a:srgbClr val="FFFFFF"/>
                    </a:solidFill>
                    <a:latin typeface="Calibri" pitchFamily="-65" charset="0"/>
                  </a:rPr>
                  <a:t>XPATH to</a:t>
                </a:r>
              </a:p>
              <a:p>
                <a:pPr algn="ctr"/>
                <a:r>
                  <a:rPr lang="en-US" sz="1600">
                    <a:solidFill>
                      <a:srgbClr val="FFFFFF"/>
                    </a:solidFill>
                    <a:latin typeface="Calibri" pitchFamily="-65" charset="0"/>
                  </a:rPr>
                  <a:t>PCRE</a:t>
                </a:r>
              </a:p>
              <a:p>
                <a:pPr algn="ctr"/>
                <a:r>
                  <a:rPr lang="en-US" sz="1600">
                    <a:solidFill>
                      <a:srgbClr val="FFFFFF"/>
                    </a:solidFill>
                    <a:latin typeface="Calibri" pitchFamily="-65" charset="0"/>
                  </a:rPr>
                  <a:t>Regex </a:t>
                </a:r>
              </a:p>
            </p:txBody>
          </p:sp>
          <p:sp>
            <p:nvSpPr>
              <p:cNvPr id="6" name="Predefined Process 5"/>
              <p:cNvSpPr>
                <a:spLocks noChangeArrowheads="1"/>
              </p:cNvSpPr>
              <p:nvPr/>
            </p:nvSpPr>
            <p:spPr bwMode="auto">
              <a:xfrm>
                <a:off x="5029200" y="2209800"/>
                <a:ext cx="1676400" cy="990600"/>
              </a:xfrm>
              <a:prstGeom prst="flowChartPredefinedProcess">
                <a:avLst/>
              </a:prstGeom>
              <a:gradFill rotWithShape="1">
                <a:gsLst>
                  <a:gs pos="0">
                    <a:srgbClr val="3A7CCB"/>
                  </a:gs>
                  <a:gs pos="20000">
                    <a:srgbClr val="3C7BC7"/>
                  </a:gs>
                  <a:gs pos="100000">
                    <a:srgbClr val="2C5D98"/>
                  </a:gs>
                </a:gsLst>
                <a:lin ang="5400000"/>
              </a:gra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600">
                    <a:solidFill>
                      <a:srgbClr val="FFFFFF"/>
                    </a:solidFill>
                    <a:latin typeface="Calibri" pitchFamily="-65" charset="0"/>
                  </a:rPr>
                  <a:t>Common Prefix Optimization</a:t>
                </a:r>
              </a:p>
            </p:txBody>
          </p:sp>
          <p:sp>
            <p:nvSpPr>
              <p:cNvPr id="7" name="Predefined Process 6"/>
              <p:cNvSpPr>
                <a:spLocks noChangeArrowheads="1"/>
              </p:cNvSpPr>
              <p:nvPr/>
            </p:nvSpPr>
            <p:spPr bwMode="auto">
              <a:xfrm>
                <a:off x="3352800" y="2209800"/>
                <a:ext cx="1066800" cy="990600"/>
              </a:xfrm>
              <a:prstGeom prst="flowChartPredefinedProcess">
                <a:avLst/>
              </a:prstGeom>
              <a:gradFill rotWithShape="1">
                <a:gsLst>
                  <a:gs pos="0">
                    <a:srgbClr val="3A7CCB"/>
                  </a:gs>
                  <a:gs pos="20000">
                    <a:srgbClr val="3C7BC7"/>
                  </a:gs>
                  <a:gs pos="100000">
                    <a:srgbClr val="2C5D98"/>
                  </a:gs>
                </a:gsLst>
                <a:lin ang="5400000"/>
              </a:gra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600">
                    <a:solidFill>
                      <a:srgbClr val="FFFFFF"/>
                    </a:solidFill>
                    <a:latin typeface="Calibri" pitchFamily="-65" charset="0"/>
                  </a:rPr>
                  <a:t>TAG</a:t>
                </a:r>
              </a:p>
              <a:p>
                <a:pPr algn="ctr"/>
                <a:r>
                  <a:rPr lang="en-US" sz="1200">
                    <a:solidFill>
                      <a:srgbClr val="FFFFFF"/>
                    </a:solidFill>
                    <a:latin typeface="Calibri" pitchFamily="-65" charset="0"/>
                  </a:rPr>
                  <a:t>Replace-ment</a:t>
                </a:r>
              </a:p>
            </p:txBody>
          </p:sp>
          <p:sp>
            <p:nvSpPr>
              <p:cNvPr id="8" name="Predefined Process 7"/>
              <p:cNvSpPr>
                <a:spLocks noChangeArrowheads="1"/>
              </p:cNvSpPr>
              <p:nvPr/>
            </p:nvSpPr>
            <p:spPr bwMode="auto">
              <a:xfrm>
                <a:off x="7315200" y="2209800"/>
                <a:ext cx="1676400" cy="990600"/>
              </a:xfrm>
              <a:prstGeom prst="flowChartPredefinedProcess">
                <a:avLst/>
              </a:prstGeom>
              <a:gradFill rotWithShape="1">
                <a:gsLst>
                  <a:gs pos="0">
                    <a:srgbClr val="3A7CCB"/>
                  </a:gs>
                  <a:gs pos="20000">
                    <a:srgbClr val="3C7BC7"/>
                  </a:gs>
                  <a:gs pos="100000">
                    <a:srgbClr val="2C5D98"/>
                  </a:gs>
                </a:gsLst>
                <a:lin ang="5400000"/>
              </a:gra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600">
                    <a:solidFill>
                      <a:srgbClr val="FFFFFF"/>
                    </a:solidFill>
                    <a:latin typeface="Calibri" pitchFamily="-65" charset="0"/>
                  </a:rPr>
                  <a:t>REGEX</a:t>
                </a:r>
              </a:p>
              <a:p>
                <a:pPr algn="ctr"/>
                <a:r>
                  <a:rPr lang="en-US" sz="1600">
                    <a:solidFill>
                      <a:srgbClr val="FFFFFF"/>
                    </a:solidFill>
                    <a:latin typeface="Calibri" pitchFamily="-65" charset="0"/>
                  </a:rPr>
                  <a:t>To VHDL</a:t>
                </a:r>
              </a:p>
              <a:p>
                <a:pPr algn="ctr"/>
                <a:r>
                  <a:rPr lang="en-US" sz="1600">
                    <a:solidFill>
                      <a:srgbClr val="FFFFFF"/>
                    </a:solidFill>
                    <a:latin typeface="Calibri" pitchFamily="-65" charset="0"/>
                  </a:rPr>
                  <a:t>Compiler</a:t>
                </a:r>
              </a:p>
            </p:txBody>
          </p:sp>
          <p:sp>
            <p:nvSpPr>
              <p:cNvPr id="10" name="Process 9"/>
              <p:cNvSpPr>
                <a:spLocks noChangeArrowheads="1"/>
              </p:cNvSpPr>
              <p:nvPr/>
            </p:nvSpPr>
            <p:spPr bwMode="auto">
              <a:xfrm>
                <a:off x="7543800" y="4267200"/>
                <a:ext cx="1447800" cy="914400"/>
              </a:xfrm>
              <a:prstGeom prst="flowChartProcess">
                <a:avLst/>
              </a:prstGeom>
              <a:gradFill rotWithShape="1">
                <a:gsLst>
                  <a:gs pos="0">
                    <a:srgbClr val="3A7CCB"/>
                  </a:gs>
                  <a:gs pos="20000">
                    <a:srgbClr val="3C7BC7"/>
                  </a:gs>
                  <a:gs pos="100000">
                    <a:srgbClr val="2C5D98"/>
                  </a:gs>
                </a:gsLst>
                <a:lin ang="5400000"/>
              </a:gra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800">
                    <a:solidFill>
                      <a:srgbClr val="FFFFFF"/>
                    </a:solidFill>
                    <a:latin typeface="Calibri" pitchFamily="-65" charset="0"/>
                  </a:rPr>
                  <a:t>Synthesis,</a:t>
                </a:r>
              </a:p>
              <a:p>
                <a:pPr algn="ctr"/>
                <a:r>
                  <a:rPr lang="en-US" sz="1800">
                    <a:solidFill>
                      <a:srgbClr val="FFFFFF"/>
                    </a:solidFill>
                    <a:latin typeface="Calibri" pitchFamily="-65" charset="0"/>
                  </a:rPr>
                  <a:t>Place and Route</a:t>
                </a:r>
              </a:p>
            </p:txBody>
          </p:sp>
          <p:sp>
            <p:nvSpPr>
              <p:cNvPr id="11" name="Process 10"/>
              <p:cNvSpPr>
                <a:spLocks noChangeArrowheads="1"/>
              </p:cNvSpPr>
              <p:nvPr/>
            </p:nvSpPr>
            <p:spPr bwMode="auto">
              <a:xfrm>
                <a:off x="5334000" y="4267200"/>
                <a:ext cx="1600200" cy="914400"/>
              </a:xfrm>
              <a:prstGeom prst="flowChartProcess">
                <a:avLst/>
              </a:prstGeom>
              <a:gradFill rotWithShape="1">
                <a:gsLst>
                  <a:gs pos="0">
                    <a:srgbClr val="3A7CCB"/>
                  </a:gs>
                  <a:gs pos="20000">
                    <a:srgbClr val="3C7BC7"/>
                  </a:gs>
                  <a:gs pos="100000">
                    <a:srgbClr val="2C5D98"/>
                  </a:gs>
                </a:gsLst>
                <a:lin ang="5400000"/>
              </a:gra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800">
                    <a:solidFill>
                      <a:srgbClr val="FFFFFF"/>
                    </a:solidFill>
                    <a:latin typeface="Calibri" pitchFamily="-65" charset="0"/>
                  </a:rPr>
                  <a:t>Area Analysis</a:t>
                </a:r>
              </a:p>
            </p:txBody>
          </p:sp>
          <p:sp>
            <p:nvSpPr>
              <p:cNvPr id="12" name="Process 11"/>
              <p:cNvSpPr>
                <a:spLocks noChangeArrowheads="1"/>
              </p:cNvSpPr>
              <p:nvPr/>
            </p:nvSpPr>
            <p:spPr bwMode="auto">
              <a:xfrm>
                <a:off x="3124200" y="4127500"/>
                <a:ext cx="1549400" cy="1206500"/>
              </a:xfrm>
              <a:prstGeom prst="flowChartProcess">
                <a:avLst/>
              </a:prstGeom>
              <a:gradFill rotWithShape="1">
                <a:gsLst>
                  <a:gs pos="0">
                    <a:srgbClr val="3A7CCB"/>
                  </a:gs>
                  <a:gs pos="20000">
                    <a:srgbClr val="3C7BC7"/>
                  </a:gs>
                  <a:gs pos="100000">
                    <a:srgbClr val="2C5D98"/>
                  </a:gs>
                </a:gsLst>
                <a:lin ang="5400000"/>
              </a:gra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800">
                    <a:solidFill>
                      <a:srgbClr val="FFFFFF"/>
                    </a:solidFill>
                    <a:latin typeface="Calibri" pitchFamily="-65" charset="0"/>
                  </a:rPr>
                  <a:t>Congregation</a:t>
                </a:r>
              </a:p>
              <a:p>
                <a:pPr algn="ctr"/>
                <a:r>
                  <a:rPr lang="en-US" sz="1800">
                    <a:solidFill>
                      <a:srgbClr val="FFFFFF"/>
                    </a:solidFill>
                    <a:latin typeface="Calibri" pitchFamily="-65" charset="0"/>
                  </a:rPr>
                  <a:t>With SGI-RASC Core Services</a:t>
                </a:r>
              </a:p>
            </p:txBody>
          </p:sp>
          <p:sp>
            <p:nvSpPr>
              <p:cNvPr id="13" name="Process 12"/>
              <p:cNvSpPr>
                <a:spLocks noChangeArrowheads="1"/>
              </p:cNvSpPr>
              <p:nvPr/>
            </p:nvSpPr>
            <p:spPr bwMode="auto">
              <a:xfrm>
                <a:off x="685800" y="4191000"/>
                <a:ext cx="1676400" cy="381000"/>
              </a:xfrm>
              <a:prstGeom prst="flowChartProcess">
                <a:avLst/>
              </a:prstGeom>
              <a:gradFill rotWithShape="1">
                <a:gsLst>
                  <a:gs pos="0">
                    <a:srgbClr val="3A7CCB"/>
                  </a:gs>
                  <a:gs pos="20000">
                    <a:srgbClr val="3C7BC7"/>
                  </a:gs>
                  <a:gs pos="100000">
                    <a:srgbClr val="2C5D98"/>
                  </a:gs>
                </a:gsLst>
                <a:lin ang="5400000"/>
              </a:gra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600">
                    <a:solidFill>
                      <a:srgbClr val="FFFFFF"/>
                    </a:solidFill>
                    <a:latin typeface="Calibri" pitchFamily="-65" charset="0"/>
                  </a:rPr>
                  <a:t>FPGA Bitstream 1</a:t>
                </a:r>
              </a:p>
            </p:txBody>
          </p:sp>
          <p:sp>
            <p:nvSpPr>
              <p:cNvPr id="14" name="Process 13"/>
              <p:cNvSpPr>
                <a:spLocks noChangeArrowheads="1"/>
              </p:cNvSpPr>
              <p:nvPr/>
            </p:nvSpPr>
            <p:spPr bwMode="auto">
              <a:xfrm>
                <a:off x="685800" y="4724400"/>
                <a:ext cx="1676400" cy="381000"/>
              </a:xfrm>
              <a:prstGeom prst="flowChartProcess">
                <a:avLst/>
              </a:prstGeom>
              <a:gradFill rotWithShape="1">
                <a:gsLst>
                  <a:gs pos="0">
                    <a:srgbClr val="3A7CCB"/>
                  </a:gs>
                  <a:gs pos="20000">
                    <a:srgbClr val="3C7BC7"/>
                  </a:gs>
                  <a:gs pos="100000">
                    <a:srgbClr val="2C5D98"/>
                  </a:gs>
                </a:gsLst>
                <a:lin ang="5400000"/>
              </a:gra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600">
                    <a:solidFill>
                      <a:srgbClr val="FFFFFF"/>
                    </a:solidFill>
                    <a:latin typeface="Calibri" pitchFamily="-65" charset="0"/>
                  </a:rPr>
                  <a:t>FPGA Bitstream 2</a:t>
                </a:r>
              </a:p>
            </p:txBody>
          </p:sp>
          <p:sp>
            <p:nvSpPr>
              <p:cNvPr id="15" name="Process 14"/>
              <p:cNvSpPr>
                <a:spLocks noChangeArrowheads="1"/>
              </p:cNvSpPr>
              <p:nvPr/>
            </p:nvSpPr>
            <p:spPr bwMode="auto">
              <a:xfrm>
                <a:off x="685800" y="5410200"/>
                <a:ext cx="1676400" cy="381000"/>
              </a:xfrm>
              <a:prstGeom prst="flowChartProcess">
                <a:avLst/>
              </a:prstGeom>
              <a:gradFill rotWithShape="1">
                <a:gsLst>
                  <a:gs pos="0">
                    <a:srgbClr val="3A7CCB"/>
                  </a:gs>
                  <a:gs pos="20000">
                    <a:srgbClr val="3C7BC7"/>
                  </a:gs>
                  <a:gs pos="100000">
                    <a:srgbClr val="2C5D98"/>
                  </a:gs>
                </a:gsLst>
                <a:lin ang="5400000"/>
              </a:gra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600">
                    <a:solidFill>
                      <a:srgbClr val="FFFFFF"/>
                    </a:solidFill>
                    <a:latin typeface="Calibri" pitchFamily="-65" charset="0"/>
                  </a:rPr>
                  <a:t>FPGA Bitstream n</a:t>
                </a:r>
              </a:p>
            </p:txBody>
          </p:sp>
          <p:cxnSp>
            <p:nvCxnSpPr>
              <p:cNvPr id="17" name="Straight Arrow Connector 16"/>
              <p:cNvCxnSpPr>
                <a:cxnSpLocks noChangeShapeType="1"/>
                <a:stCxn id="4" idx="4"/>
                <a:endCxn id="5" idx="1"/>
              </p:cNvCxnSpPr>
              <p:nvPr/>
            </p:nvCxnSpPr>
            <p:spPr bwMode="auto">
              <a:xfrm>
                <a:off x="1143000" y="2705100"/>
                <a:ext cx="533400" cy="1588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20" name="Straight Arrow Connector 19"/>
              <p:cNvCxnSpPr>
                <a:cxnSpLocks noChangeShapeType="1"/>
                <a:stCxn id="5" idx="3"/>
                <a:endCxn id="7" idx="1"/>
              </p:cNvCxnSpPr>
              <p:nvPr/>
            </p:nvCxnSpPr>
            <p:spPr bwMode="auto">
              <a:xfrm>
                <a:off x="2743200" y="2705100"/>
                <a:ext cx="609600" cy="1588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23" name="Straight Arrow Connector 22"/>
              <p:cNvCxnSpPr>
                <a:cxnSpLocks noChangeShapeType="1"/>
              </p:cNvCxnSpPr>
              <p:nvPr/>
            </p:nvCxnSpPr>
            <p:spPr bwMode="auto">
              <a:xfrm>
                <a:off x="4419600" y="2743200"/>
                <a:ext cx="609600" cy="1588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25" name="Straight Arrow Connector 24"/>
              <p:cNvCxnSpPr>
                <a:cxnSpLocks noChangeShapeType="1"/>
              </p:cNvCxnSpPr>
              <p:nvPr/>
            </p:nvCxnSpPr>
            <p:spPr bwMode="auto">
              <a:xfrm>
                <a:off x="6705600" y="2743200"/>
                <a:ext cx="609600" cy="1588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27" name="Straight Arrow Connector 26"/>
              <p:cNvCxnSpPr>
                <a:cxnSpLocks noChangeShapeType="1"/>
                <a:stCxn id="8" idx="2"/>
              </p:cNvCxnSpPr>
              <p:nvPr/>
            </p:nvCxnSpPr>
            <p:spPr bwMode="auto">
              <a:xfrm rot="5400000">
                <a:off x="7620001" y="3733800"/>
                <a:ext cx="1066800" cy="3175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32" name="Straight Arrow Connector 31"/>
              <p:cNvCxnSpPr>
                <a:cxnSpLocks noChangeShapeType="1"/>
              </p:cNvCxnSpPr>
              <p:nvPr/>
            </p:nvCxnSpPr>
            <p:spPr bwMode="auto">
              <a:xfrm>
                <a:off x="6934200" y="4724400"/>
                <a:ext cx="609600" cy="1588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triangle" w="med" len="med"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33" name="Straight Arrow Connector 32"/>
              <p:cNvCxnSpPr>
                <a:cxnSpLocks noChangeShapeType="1"/>
              </p:cNvCxnSpPr>
              <p:nvPr/>
            </p:nvCxnSpPr>
            <p:spPr bwMode="auto">
              <a:xfrm>
                <a:off x="4724400" y="4724400"/>
                <a:ext cx="609600" cy="1588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triangle" w="med" len="med"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34" name="Straight Arrow Connector 33"/>
              <p:cNvCxnSpPr>
                <a:cxnSpLocks noChangeShapeType="1"/>
                <a:stCxn id="13" idx="3"/>
              </p:cNvCxnSpPr>
              <p:nvPr/>
            </p:nvCxnSpPr>
            <p:spPr bwMode="auto">
              <a:xfrm>
                <a:off x="2362200" y="4381500"/>
                <a:ext cx="762000" cy="192088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triangle" w="med" len="med"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36" name="Straight Arrow Connector 35"/>
              <p:cNvCxnSpPr>
                <a:cxnSpLocks noChangeShapeType="1"/>
                <a:endCxn id="12" idx="1"/>
              </p:cNvCxnSpPr>
              <p:nvPr/>
            </p:nvCxnSpPr>
            <p:spPr bwMode="auto">
              <a:xfrm flipV="1">
                <a:off x="2362200" y="4730750"/>
                <a:ext cx="762000" cy="14605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triangle" w="med" len="med"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38" name="Straight Arrow Connector 3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362200" y="4876800"/>
                <a:ext cx="762000" cy="76200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triangle" w="med" len="med"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</p:grpSp>
        <p:sp>
          <p:nvSpPr>
            <p:cNvPr id="18438" name="TextBox 27"/>
            <p:cNvSpPr txBox="1">
              <a:spLocks noChangeArrowheads="1"/>
            </p:cNvSpPr>
            <p:nvPr/>
          </p:nvSpPr>
          <p:spPr bwMode="auto">
            <a:xfrm>
              <a:off x="3183467" y="5520267"/>
              <a:ext cx="5334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FPGA Tool Flow Section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</a:rPr>
              <a:t>Pub Sub on FPGA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>
                <a:ea typeface="ＭＳ Ｐゴシック" pitchFamily="-65" charset="-128"/>
              </a:rPr>
              <a:t>XPATH expressions are converted to Regular expression hardware using our PCRE based compiler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ea typeface="ＭＳ Ｐゴシック" pitchFamily="-65" charset="-128"/>
              </a:rPr>
              <a:t>The tag names are replaced with 32-bit hardware alias tags in the XPATH and also in published XML document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-65" charset="-128"/>
              </a:rPr>
              <a:t>for e.g. &lt;index&gt; is replaced with &lt;a0&gt;, &lt;book_chapter&gt; with &lt;a1&gt;, etc.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ea typeface="ＭＳ Ｐゴシック" pitchFamily="-65" charset="-128"/>
              </a:rPr>
              <a:t>Expression with // (Ancestor Descendant) operator can be directly implemented as a regex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ea typeface="ＭＳ Ｐゴシック" pitchFamily="-65" charset="-128"/>
              </a:rPr>
              <a:t>Expressions with / (Parent Child) operator are subsequently modified to use a hardware tag-Stack to verify parent-child relationship.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ea typeface="ＭＳ Ｐゴシック" pitchFamily="-65" charset="-128"/>
              </a:rPr>
              <a:t>All the XPATH expressions are common prefix optimized</a:t>
            </a:r>
          </a:p>
          <a:p>
            <a:pPr eaLnBrk="1" hangingPunct="1">
              <a:lnSpc>
                <a:spcPct val="80000"/>
              </a:lnSpc>
            </a:pPr>
            <a:endParaRPr lang="en-US" sz="2100" smtClean="0">
              <a:ea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1173163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-65" charset="-128"/>
              </a:rPr>
              <a:t>Internal block diagram of XPATH a0//b0</a:t>
            </a:r>
          </a:p>
        </p:txBody>
      </p:sp>
      <p:sp>
        <p:nvSpPr>
          <p:cNvPr id="20483" name="TextBox 59"/>
          <p:cNvSpPr txBox="1">
            <a:spLocks noChangeArrowheads="1"/>
          </p:cNvSpPr>
          <p:nvPr/>
        </p:nvSpPr>
        <p:spPr bwMode="auto">
          <a:xfrm>
            <a:off x="3124200" y="35052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alibri" pitchFamily="-65" charset="0"/>
              </a:rPr>
              <a:t>XPATH Expression: a0//b0</a:t>
            </a:r>
          </a:p>
        </p:txBody>
      </p:sp>
      <p:cxnSp>
        <p:nvCxnSpPr>
          <p:cNvPr id="84" name="Straight Connector 83"/>
          <p:cNvCxnSpPr>
            <a:cxnSpLocks noChangeShapeType="1"/>
          </p:cNvCxnSpPr>
          <p:nvPr/>
        </p:nvCxnSpPr>
        <p:spPr bwMode="auto">
          <a:xfrm rot="5400000" flipH="1" flipV="1">
            <a:off x="8001000" y="3886200"/>
            <a:ext cx="1588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0485" name="TextBox 56"/>
          <p:cNvSpPr txBox="1">
            <a:spLocks noChangeArrowheads="1"/>
          </p:cNvSpPr>
          <p:nvPr/>
        </p:nvSpPr>
        <p:spPr bwMode="auto">
          <a:xfrm>
            <a:off x="762000" y="3962400"/>
            <a:ext cx="76200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800">
                <a:latin typeface="Calibri" pitchFamily="-65" charset="0"/>
              </a:rPr>
              <a:t>The above block diagram implements a regular expression in hardware </a:t>
            </a:r>
          </a:p>
          <a:p>
            <a:pPr>
              <a:buFont typeface="Arial" charset="0"/>
              <a:buChar char="•"/>
            </a:pPr>
            <a:r>
              <a:rPr lang="en-US" sz="1800">
                <a:latin typeface="Calibri" pitchFamily="-65" charset="0"/>
              </a:rPr>
              <a:t> The regex &lt;a0&gt; [\w\s]+ [&lt;\c\d&gt;|&lt;/\c\d&gt;]* &lt;b0&gt; would match the XPATH </a:t>
            </a:r>
          </a:p>
          <a:p>
            <a:r>
              <a:rPr lang="en-US" sz="1800">
                <a:latin typeface="Calibri" pitchFamily="-65" charset="0"/>
              </a:rPr>
              <a:t>a0//b0. </a:t>
            </a:r>
          </a:p>
          <a:p>
            <a:pPr>
              <a:buFont typeface="Arial" charset="0"/>
              <a:buChar char="•"/>
            </a:pPr>
            <a:r>
              <a:rPr lang="en-US" sz="1800">
                <a:latin typeface="Calibri" pitchFamily="-65" charset="0"/>
              </a:rPr>
              <a:t>\w is a short form for any character or number, \s is for blank space, \d is for number, \c is for any lowercase character </a:t>
            </a:r>
          </a:p>
          <a:p>
            <a:pPr>
              <a:buFont typeface="Arial" charset="0"/>
              <a:buChar char="•"/>
            </a:pPr>
            <a:r>
              <a:rPr lang="en-US" sz="1800">
                <a:latin typeface="Calibri" pitchFamily="-65" charset="0"/>
              </a:rPr>
              <a:t>The last block &lt;/a0&gt; is added as an additional check to verify &lt;b0&gt; was matched before &lt;a0&gt; closed.</a:t>
            </a:r>
          </a:p>
        </p:txBody>
      </p:sp>
      <p:grpSp>
        <p:nvGrpSpPr>
          <p:cNvPr id="20486" name="Group 33"/>
          <p:cNvGrpSpPr>
            <a:grpSpLocks/>
          </p:cNvGrpSpPr>
          <p:nvPr/>
        </p:nvGrpSpPr>
        <p:grpSpPr bwMode="auto">
          <a:xfrm>
            <a:off x="228600" y="1219200"/>
            <a:ext cx="8915400" cy="1951038"/>
            <a:chOff x="228600" y="1219200"/>
            <a:chExt cx="8915400" cy="1951038"/>
          </a:xfrm>
        </p:grpSpPr>
        <p:cxnSp>
          <p:nvCxnSpPr>
            <p:cNvPr id="35" name="Straight Connector 34"/>
            <p:cNvCxnSpPr>
              <a:cxnSpLocks noChangeShapeType="1"/>
            </p:cNvCxnSpPr>
            <p:nvPr/>
          </p:nvCxnSpPr>
          <p:spPr bwMode="auto">
            <a:xfrm>
              <a:off x="1981200" y="1752600"/>
              <a:ext cx="1066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0488" name="Straight Connector 103"/>
            <p:cNvCxnSpPr>
              <a:cxnSpLocks noChangeShapeType="1"/>
              <a:endCxn id="113" idx="4"/>
            </p:cNvCxnSpPr>
            <p:nvPr/>
          </p:nvCxnSpPr>
          <p:spPr bwMode="auto">
            <a:xfrm flipV="1">
              <a:off x="5334000" y="2514600"/>
              <a:ext cx="32385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1600200"/>
              <a:ext cx="1066800" cy="685800"/>
            </a:xfrm>
            <a:prstGeom prst="rect">
              <a:avLst/>
            </a:prstGeom>
            <a:solidFill>
              <a:srgbClr val="B7DEE8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 pitchFamily="-65" charset="0"/>
                </a:rPr>
                <a:t>&lt;a0&gt;</a:t>
              </a:r>
            </a:p>
          </p:txBody>
        </p:sp>
        <p:cxnSp>
          <p:nvCxnSpPr>
            <p:cNvPr id="50" name="Straight Connector 49"/>
            <p:cNvCxnSpPr>
              <a:cxnSpLocks noChangeShapeType="1"/>
            </p:cNvCxnSpPr>
            <p:nvPr/>
          </p:nvCxnSpPr>
          <p:spPr bwMode="auto">
            <a:xfrm>
              <a:off x="685800" y="3124200"/>
              <a:ext cx="7696200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20491" name="TextBox 88"/>
            <p:cNvSpPr txBox="1">
              <a:spLocks noChangeArrowheads="1"/>
            </p:cNvSpPr>
            <p:nvPr/>
          </p:nvSpPr>
          <p:spPr bwMode="auto">
            <a:xfrm>
              <a:off x="1600200" y="2895600"/>
              <a:ext cx="2895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-65" charset="0"/>
                </a:rPr>
                <a:t>Streaming XML Character Input</a:t>
              </a:r>
            </a:p>
          </p:txBody>
        </p:sp>
        <p:cxnSp>
          <p:nvCxnSpPr>
            <p:cNvPr id="20492" name="Straight Connector 68"/>
            <p:cNvCxnSpPr>
              <a:cxnSpLocks noChangeShapeType="1"/>
            </p:cNvCxnSpPr>
            <p:nvPr/>
          </p:nvCxnSpPr>
          <p:spPr bwMode="auto">
            <a:xfrm rot="5400000" flipH="1" flipV="1">
              <a:off x="2782888" y="1485900"/>
              <a:ext cx="531812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493" name="Straight Connector 72"/>
            <p:cNvCxnSpPr>
              <a:cxnSpLocks noChangeShapeType="1"/>
            </p:cNvCxnSpPr>
            <p:nvPr/>
          </p:nvCxnSpPr>
          <p:spPr bwMode="auto">
            <a:xfrm>
              <a:off x="3048000" y="1219200"/>
              <a:ext cx="25146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494" name="Straight Connector 78"/>
            <p:cNvCxnSpPr>
              <a:cxnSpLocks noChangeShapeType="1"/>
            </p:cNvCxnSpPr>
            <p:nvPr/>
          </p:nvCxnSpPr>
          <p:spPr bwMode="auto">
            <a:xfrm rot="5400000">
              <a:off x="5296694" y="1485106"/>
              <a:ext cx="5334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495" name="Straight Arrow Connector 81"/>
            <p:cNvCxnSpPr>
              <a:cxnSpLocks noChangeShapeType="1"/>
            </p:cNvCxnSpPr>
            <p:nvPr/>
          </p:nvCxnSpPr>
          <p:spPr bwMode="auto">
            <a:xfrm>
              <a:off x="5562600" y="1752600"/>
              <a:ext cx="6858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90" name="Straight Arrow Connector 89"/>
            <p:cNvCxnSpPr>
              <a:cxnSpLocks noChangeShapeType="1"/>
            </p:cNvCxnSpPr>
            <p:nvPr/>
          </p:nvCxnSpPr>
          <p:spPr bwMode="auto">
            <a:xfrm rot="5400000" flipH="1" flipV="1">
              <a:off x="1029494" y="2704306"/>
              <a:ext cx="838200" cy="1588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</p:cxnSp>
        <p:cxnSp>
          <p:nvCxnSpPr>
            <p:cNvPr id="93" name="Straight Arrow Connector 92"/>
            <p:cNvCxnSpPr>
              <a:cxnSpLocks noChangeShapeType="1"/>
            </p:cNvCxnSpPr>
            <p:nvPr/>
          </p:nvCxnSpPr>
          <p:spPr bwMode="auto">
            <a:xfrm rot="5400000" flipH="1" flipV="1">
              <a:off x="3544094" y="2704306"/>
              <a:ext cx="838200" cy="1588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</p:cxnSp>
        <p:cxnSp>
          <p:nvCxnSpPr>
            <p:cNvPr id="95" name="Straight Arrow Connector 94"/>
            <p:cNvCxnSpPr>
              <a:cxnSpLocks noChangeShapeType="1"/>
            </p:cNvCxnSpPr>
            <p:nvPr/>
          </p:nvCxnSpPr>
          <p:spPr bwMode="auto">
            <a:xfrm rot="5400000" flipH="1" flipV="1">
              <a:off x="6363494" y="2704306"/>
              <a:ext cx="838200" cy="1588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</p:cxnSp>
        <p:cxnSp>
          <p:nvCxnSpPr>
            <p:cNvPr id="20499" name="Straight Connector 97"/>
            <p:cNvCxnSpPr>
              <a:cxnSpLocks noChangeShapeType="1"/>
            </p:cNvCxnSpPr>
            <p:nvPr/>
          </p:nvCxnSpPr>
          <p:spPr bwMode="auto">
            <a:xfrm>
              <a:off x="7315200" y="1905000"/>
              <a:ext cx="685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500" name="Straight Connector 99"/>
            <p:cNvCxnSpPr>
              <a:cxnSpLocks noChangeShapeType="1"/>
            </p:cNvCxnSpPr>
            <p:nvPr/>
          </p:nvCxnSpPr>
          <p:spPr bwMode="auto">
            <a:xfrm>
              <a:off x="4495800" y="1903413"/>
              <a:ext cx="8382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501" name="Straight Connector 101"/>
            <p:cNvCxnSpPr>
              <a:cxnSpLocks noChangeShapeType="1"/>
            </p:cNvCxnSpPr>
            <p:nvPr/>
          </p:nvCxnSpPr>
          <p:spPr bwMode="auto">
            <a:xfrm rot="5400000">
              <a:off x="5030788" y="2209800"/>
              <a:ext cx="608012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3" name="Oval 112"/>
            <p:cNvSpPr/>
            <p:nvPr/>
          </p:nvSpPr>
          <p:spPr>
            <a:xfrm>
              <a:off x="8001000" y="1447800"/>
              <a:ext cx="1143000" cy="10668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  <a:ea typeface="ＭＳ Ｐゴシック" pitchFamily="-65" charset="-128"/>
                </a:rPr>
                <a:t>&lt;b0&gt;</a:t>
              </a:r>
            </a:p>
            <a:p>
              <a:pPr algn="ctr"/>
              <a:r>
                <a:rPr lang="en-US" sz="1800">
                  <a:solidFill>
                    <a:srgbClr val="000000"/>
                  </a:solidFill>
                  <a:ea typeface="ＭＳ Ｐゴシック" pitchFamily="-65" charset="-128"/>
                </a:rPr>
                <a:t>&amp;</a:t>
              </a:r>
            </a:p>
            <a:p>
              <a:pPr algn="ctr"/>
              <a:r>
                <a:rPr lang="en-US" sz="1800">
                  <a:solidFill>
                    <a:srgbClr val="000000"/>
                  </a:solidFill>
                  <a:ea typeface="ＭＳ Ｐゴシック" pitchFamily="-65" charset="-128"/>
                </a:rPr>
                <a:t>!&lt;/a0&gt;</a:t>
              </a:r>
            </a:p>
          </p:txBody>
        </p:sp>
        <p:sp>
          <p:nvSpPr>
            <p:cNvPr id="20503" name="TextBox 113"/>
            <p:cNvSpPr txBox="1">
              <a:spLocks noChangeArrowheads="1"/>
            </p:cNvSpPr>
            <p:nvPr/>
          </p:nvSpPr>
          <p:spPr bwMode="auto">
            <a:xfrm>
              <a:off x="1447800" y="1600200"/>
              <a:ext cx="685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-65" charset="0"/>
                </a:rPr>
                <a:t>match</a:t>
              </a:r>
            </a:p>
          </p:txBody>
        </p:sp>
        <p:sp>
          <p:nvSpPr>
            <p:cNvPr id="20504" name="TextBox 128"/>
            <p:cNvSpPr txBox="1">
              <a:spLocks noChangeArrowheads="1"/>
            </p:cNvSpPr>
            <p:nvPr/>
          </p:nvSpPr>
          <p:spPr bwMode="auto">
            <a:xfrm>
              <a:off x="838200" y="1524000"/>
              <a:ext cx="33972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-65" charset="0"/>
                </a:rPr>
                <a:t>en</a:t>
              </a:r>
            </a:p>
          </p:txBody>
        </p:sp>
        <p:cxnSp>
          <p:nvCxnSpPr>
            <p:cNvPr id="20505" name="Straight Arrow Connector 130"/>
            <p:cNvCxnSpPr>
              <a:cxnSpLocks noChangeShapeType="1"/>
            </p:cNvCxnSpPr>
            <p:nvPr/>
          </p:nvCxnSpPr>
          <p:spPr bwMode="auto">
            <a:xfrm>
              <a:off x="228600" y="1676400"/>
              <a:ext cx="6858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" name="Straight Arrow Connector 50"/>
            <p:cNvCxnSpPr>
              <a:cxnSpLocks noChangeShapeType="1"/>
            </p:cNvCxnSpPr>
            <p:nvPr/>
          </p:nvCxnSpPr>
          <p:spPr bwMode="auto">
            <a:xfrm>
              <a:off x="3048000" y="1676400"/>
              <a:ext cx="3810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3429000" y="1600200"/>
              <a:ext cx="1066800" cy="685800"/>
            </a:xfrm>
            <a:prstGeom prst="rect">
              <a:avLst/>
            </a:prstGeom>
            <a:solidFill>
              <a:srgbClr val="B7DEE8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 pitchFamily="-65" charset="0"/>
                </a:rPr>
                <a:t>&lt;b0&gt;</a:t>
              </a:r>
            </a:p>
          </p:txBody>
        </p:sp>
        <p:sp>
          <p:nvSpPr>
            <p:cNvPr id="20508" name="TextBox 113"/>
            <p:cNvSpPr txBox="1">
              <a:spLocks noChangeArrowheads="1"/>
            </p:cNvSpPr>
            <p:nvPr/>
          </p:nvSpPr>
          <p:spPr bwMode="auto">
            <a:xfrm>
              <a:off x="3962400" y="1600200"/>
              <a:ext cx="685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-65" charset="0"/>
                </a:rPr>
                <a:t>match</a:t>
              </a:r>
            </a:p>
          </p:txBody>
        </p:sp>
        <p:sp>
          <p:nvSpPr>
            <p:cNvPr id="20509" name="TextBox 128"/>
            <p:cNvSpPr txBox="1">
              <a:spLocks noChangeArrowheads="1"/>
            </p:cNvSpPr>
            <p:nvPr/>
          </p:nvSpPr>
          <p:spPr bwMode="auto">
            <a:xfrm>
              <a:off x="3352800" y="1524000"/>
              <a:ext cx="33972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-65" charset="0"/>
                </a:rPr>
                <a:t>en</a:t>
              </a: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6248400" y="1600200"/>
              <a:ext cx="1066800" cy="685800"/>
            </a:xfrm>
            <a:prstGeom prst="rect">
              <a:avLst/>
            </a:prstGeom>
            <a:solidFill>
              <a:srgbClr val="B7DEE8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 pitchFamily="-65" charset="0"/>
                </a:rPr>
                <a:t>&lt;/a0&gt;</a:t>
              </a:r>
            </a:p>
          </p:txBody>
        </p:sp>
        <p:sp>
          <p:nvSpPr>
            <p:cNvPr id="20511" name="TextBox 113"/>
            <p:cNvSpPr txBox="1">
              <a:spLocks noChangeArrowheads="1"/>
            </p:cNvSpPr>
            <p:nvPr/>
          </p:nvSpPr>
          <p:spPr bwMode="auto">
            <a:xfrm>
              <a:off x="6781800" y="1600200"/>
              <a:ext cx="685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-65" charset="0"/>
                </a:rPr>
                <a:t>match</a:t>
              </a:r>
            </a:p>
          </p:txBody>
        </p:sp>
        <p:sp>
          <p:nvSpPr>
            <p:cNvPr id="20512" name="TextBox 128"/>
            <p:cNvSpPr txBox="1">
              <a:spLocks noChangeArrowheads="1"/>
            </p:cNvSpPr>
            <p:nvPr/>
          </p:nvSpPr>
          <p:spPr bwMode="auto">
            <a:xfrm>
              <a:off x="6172200" y="1524000"/>
              <a:ext cx="33972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-65" charset="0"/>
                </a:rPr>
                <a:t>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-65" charset="-128"/>
              </a:rPr>
              <a:t>Internal block diagram of XPATH a0/b0</a:t>
            </a:r>
          </a:p>
        </p:txBody>
      </p:sp>
      <p:grpSp>
        <p:nvGrpSpPr>
          <p:cNvPr id="21507" name="Group 80"/>
          <p:cNvGrpSpPr>
            <a:grpSpLocks/>
          </p:cNvGrpSpPr>
          <p:nvPr/>
        </p:nvGrpSpPr>
        <p:grpSpPr bwMode="auto">
          <a:xfrm>
            <a:off x="152400" y="1219200"/>
            <a:ext cx="8991600" cy="5548313"/>
            <a:chOff x="152400" y="1219200"/>
            <a:chExt cx="8991600" cy="5548313"/>
          </a:xfrm>
        </p:grpSpPr>
        <p:cxnSp>
          <p:nvCxnSpPr>
            <p:cNvPr id="50" name="Straight Connector 49"/>
            <p:cNvCxnSpPr>
              <a:cxnSpLocks noChangeShapeType="1"/>
            </p:cNvCxnSpPr>
            <p:nvPr/>
          </p:nvCxnSpPr>
          <p:spPr bwMode="auto">
            <a:xfrm>
              <a:off x="228600" y="3124200"/>
              <a:ext cx="5334000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21509" name="TextBox 59"/>
            <p:cNvSpPr txBox="1">
              <a:spLocks noChangeArrowheads="1"/>
            </p:cNvSpPr>
            <p:nvPr/>
          </p:nvSpPr>
          <p:spPr bwMode="auto">
            <a:xfrm>
              <a:off x="169331" y="5562600"/>
              <a:ext cx="3581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alibri" pitchFamily="-65" charset="0"/>
                </a:rPr>
                <a:t>XPATH Expression: a0/b0</a:t>
              </a:r>
            </a:p>
          </p:txBody>
        </p:sp>
        <p:cxnSp>
          <p:nvCxnSpPr>
            <p:cNvPr id="84" name="Straight Connector 83"/>
            <p:cNvCxnSpPr>
              <a:cxnSpLocks noChangeShapeType="1"/>
            </p:cNvCxnSpPr>
            <p:nvPr/>
          </p:nvCxnSpPr>
          <p:spPr bwMode="auto">
            <a:xfrm rot="5400000" flipH="1" flipV="1">
              <a:off x="7543800" y="4049713"/>
              <a:ext cx="1587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21511" name="TextBox 88"/>
            <p:cNvSpPr txBox="1">
              <a:spLocks noChangeArrowheads="1"/>
            </p:cNvSpPr>
            <p:nvPr/>
          </p:nvSpPr>
          <p:spPr bwMode="auto">
            <a:xfrm>
              <a:off x="1066800" y="2895600"/>
              <a:ext cx="2895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-65" charset="0"/>
                </a:rPr>
                <a:t>Streaming XML Character Input</a:t>
              </a:r>
            </a:p>
          </p:txBody>
        </p:sp>
        <p:cxnSp>
          <p:nvCxnSpPr>
            <p:cNvPr id="21512" name="Straight Connector 68"/>
            <p:cNvCxnSpPr>
              <a:cxnSpLocks noChangeShapeType="1"/>
            </p:cNvCxnSpPr>
            <p:nvPr/>
          </p:nvCxnSpPr>
          <p:spPr bwMode="auto">
            <a:xfrm rot="5400000" flipH="1" flipV="1">
              <a:off x="1639094" y="1637506"/>
              <a:ext cx="8382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13" name="Straight Connector 72"/>
            <p:cNvCxnSpPr>
              <a:cxnSpLocks noChangeShapeType="1"/>
            </p:cNvCxnSpPr>
            <p:nvPr/>
          </p:nvCxnSpPr>
          <p:spPr bwMode="auto">
            <a:xfrm>
              <a:off x="2057400" y="1219200"/>
              <a:ext cx="2209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14" name="Straight Connector 78"/>
            <p:cNvCxnSpPr>
              <a:cxnSpLocks noChangeShapeType="1"/>
            </p:cNvCxnSpPr>
            <p:nvPr/>
          </p:nvCxnSpPr>
          <p:spPr bwMode="auto">
            <a:xfrm rot="5400000">
              <a:off x="3658394" y="1599406"/>
              <a:ext cx="7620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0" name="Straight Arrow Connector 89"/>
            <p:cNvCxnSpPr>
              <a:cxnSpLocks noChangeShapeType="1"/>
            </p:cNvCxnSpPr>
            <p:nvPr/>
          </p:nvCxnSpPr>
          <p:spPr bwMode="auto">
            <a:xfrm rot="5400000" flipH="1" flipV="1">
              <a:off x="724694" y="2856706"/>
              <a:ext cx="533400" cy="1588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</p:cxnSp>
        <p:cxnSp>
          <p:nvCxnSpPr>
            <p:cNvPr id="93" name="Straight Arrow Connector 92"/>
            <p:cNvCxnSpPr>
              <a:cxnSpLocks noChangeShapeType="1"/>
            </p:cNvCxnSpPr>
            <p:nvPr/>
          </p:nvCxnSpPr>
          <p:spPr bwMode="auto">
            <a:xfrm rot="5400000" flipH="1" flipV="1">
              <a:off x="2857501" y="2857500"/>
              <a:ext cx="533400" cy="3175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</p:cxnSp>
        <p:cxnSp>
          <p:nvCxnSpPr>
            <p:cNvPr id="95" name="Straight Arrow Connector 94"/>
            <p:cNvCxnSpPr>
              <a:cxnSpLocks noChangeShapeType="1"/>
            </p:cNvCxnSpPr>
            <p:nvPr/>
          </p:nvCxnSpPr>
          <p:spPr bwMode="auto">
            <a:xfrm rot="5400000" flipH="1" flipV="1">
              <a:off x="4762501" y="2857500"/>
              <a:ext cx="533400" cy="3175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</p:cxnSp>
        <p:sp>
          <p:nvSpPr>
            <p:cNvPr id="113" name="Oval 112"/>
            <p:cNvSpPr/>
            <p:nvPr/>
          </p:nvSpPr>
          <p:spPr>
            <a:xfrm>
              <a:off x="8001000" y="1752600"/>
              <a:ext cx="1143000" cy="13716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  <a:ea typeface="ＭＳ Ｐゴシック" pitchFamily="-65" charset="-128"/>
                </a:rPr>
                <a:t>&lt;b0&gt;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  <a:ea typeface="ＭＳ Ｐゴシック" pitchFamily="-65" charset="-128"/>
                </a:rPr>
                <a:t>&amp;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  <a:ea typeface="ＭＳ Ｐゴシック" pitchFamily="-65" charset="-128"/>
                </a:rPr>
                <a:t>!&lt;/a0&gt;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  <a:ea typeface="ＭＳ Ｐゴシック" pitchFamily="-65" charset="-128"/>
                </a:rPr>
                <a:t>&amp;</a:t>
              </a:r>
            </a:p>
            <a:p>
              <a:pPr algn="ctr"/>
              <a:r>
                <a:rPr lang="en-US" sz="1200" b="1">
                  <a:solidFill>
                    <a:srgbClr val="000000"/>
                  </a:solidFill>
                  <a:ea typeface="ＭＳ Ｐゴシック" pitchFamily="-65" charset="-128"/>
                </a:rPr>
                <a:t>TOS=&lt;a0&gt;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981200" y="4202113"/>
              <a:ext cx="1219200" cy="685800"/>
            </a:xfrm>
            <a:prstGeom prst="rect">
              <a:avLst/>
            </a:prstGeom>
            <a:solidFill>
              <a:srgbClr val="B7DEE8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 pitchFamily="-65" charset="0"/>
                </a:rPr>
                <a:t>Tag filter</a:t>
              </a:r>
            </a:p>
          </p:txBody>
        </p:sp>
        <p:cxnSp>
          <p:nvCxnSpPr>
            <p:cNvPr id="37" name="Straight Arrow Connector 36"/>
            <p:cNvCxnSpPr>
              <a:cxnSpLocks noChangeShapeType="1"/>
            </p:cNvCxnSpPr>
            <p:nvPr/>
          </p:nvCxnSpPr>
          <p:spPr bwMode="auto">
            <a:xfrm rot="5400000">
              <a:off x="2058194" y="3656806"/>
              <a:ext cx="1066800" cy="1588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</p:cxn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733800" y="3962400"/>
              <a:ext cx="1066800" cy="381000"/>
            </a:xfrm>
            <a:prstGeom prst="rect">
              <a:avLst/>
            </a:prstGeom>
            <a:solidFill>
              <a:srgbClr val="B7DEE8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 pitchFamily="-65" charset="0"/>
                </a:rPr>
                <a:t>TOS</a:t>
              </a: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3733800" y="5638800"/>
              <a:ext cx="1066800" cy="381000"/>
            </a:xfrm>
            <a:prstGeom prst="rect">
              <a:avLst/>
            </a:prstGeom>
            <a:solidFill>
              <a:srgbClr val="B7DEE8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 pitchFamily="-65" charset="0"/>
                </a:rPr>
                <a:t>&lt;TAG&gt;</a:t>
              </a:r>
            </a:p>
          </p:txBody>
        </p:sp>
        <p:sp>
          <p:nvSpPr>
            <p:cNvPr id="48" name="Flowchart: Summing Junction 47"/>
            <p:cNvSpPr>
              <a:spLocks noChangeArrowheads="1"/>
            </p:cNvSpPr>
            <p:nvPr/>
          </p:nvSpPr>
          <p:spPr bwMode="auto">
            <a:xfrm>
              <a:off x="4038600" y="4800600"/>
              <a:ext cx="457200" cy="457200"/>
            </a:xfrm>
            <a:prstGeom prst="flowChartSummingJunction">
              <a:avLst/>
            </a:prstGeom>
            <a:gradFill rotWithShape="1">
              <a:gsLst>
                <a:gs pos="0">
                  <a:srgbClr val="FFE5E5"/>
                </a:gs>
                <a:gs pos="64999">
                  <a:srgbClr val="FFBEBD"/>
                </a:gs>
                <a:gs pos="100000">
                  <a:srgbClr val="FFA2A1"/>
                </a:gs>
              </a:gsLst>
              <a:lin ang="5400000" scaled="1"/>
            </a:gradFill>
            <a:ln w="9525">
              <a:solidFill>
                <a:srgbClr val="BE4B48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 pitchFamily="-65" charset="0"/>
              </a:endParaRPr>
            </a:p>
          </p:txBody>
        </p:sp>
        <p:cxnSp>
          <p:nvCxnSpPr>
            <p:cNvPr id="21524" name="Straight Arrow Connector 54"/>
            <p:cNvCxnSpPr>
              <a:cxnSpLocks noChangeShapeType="1"/>
            </p:cNvCxnSpPr>
            <p:nvPr/>
          </p:nvCxnSpPr>
          <p:spPr bwMode="auto">
            <a:xfrm>
              <a:off x="4495800" y="5029200"/>
              <a:ext cx="26670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525" name="TextBox 55"/>
            <p:cNvSpPr txBox="1">
              <a:spLocks noChangeArrowheads="1"/>
            </p:cNvSpPr>
            <p:nvPr/>
          </p:nvSpPr>
          <p:spPr bwMode="auto">
            <a:xfrm>
              <a:off x="6629400" y="4691063"/>
              <a:ext cx="6096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alibri" pitchFamily="-65" charset="0"/>
                </a:rPr>
                <a:t>pop</a:t>
              </a:r>
            </a:p>
          </p:txBody>
        </p:sp>
        <p:cxnSp>
          <p:nvCxnSpPr>
            <p:cNvPr id="77" name="Straight Connector 76"/>
            <p:cNvCxnSpPr>
              <a:cxnSpLocks noChangeShapeType="1"/>
              <a:stCxn id="36" idx="2"/>
            </p:cNvCxnSpPr>
            <p:nvPr/>
          </p:nvCxnSpPr>
          <p:spPr bwMode="auto">
            <a:xfrm rot="5400000">
              <a:off x="2101057" y="5377656"/>
              <a:ext cx="979488" cy="317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</p:cxnSp>
        <p:cxnSp>
          <p:nvCxnSpPr>
            <p:cNvPr id="80" name="Straight Arrow Connector 79"/>
            <p:cNvCxnSpPr>
              <a:cxnSpLocks noChangeShapeType="1"/>
            </p:cNvCxnSpPr>
            <p:nvPr/>
          </p:nvCxnSpPr>
          <p:spPr bwMode="auto">
            <a:xfrm>
              <a:off x="2590800" y="5867400"/>
              <a:ext cx="1135063" cy="1588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</p:cxnSp>
        <p:cxnSp>
          <p:nvCxnSpPr>
            <p:cNvPr id="96" name="Straight Arrow Connector 95"/>
            <p:cNvCxnSpPr>
              <a:cxnSpLocks noChangeShapeType="1"/>
              <a:endCxn id="40" idx="3"/>
            </p:cNvCxnSpPr>
            <p:nvPr/>
          </p:nvCxnSpPr>
          <p:spPr bwMode="auto">
            <a:xfrm rot="10800000">
              <a:off x="4800600" y="4152900"/>
              <a:ext cx="2895600" cy="38100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</p:cxnSp>
        <p:cxnSp>
          <p:nvCxnSpPr>
            <p:cNvPr id="21529" name="Straight Connector 110"/>
            <p:cNvCxnSpPr>
              <a:cxnSpLocks noChangeShapeType="1"/>
            </p:cNvCxnSpPr>
            <p:nvPr/>
          </p:nvCxnSpPr>
          <p:spPr bwMode="auto">
            <a:xfrm rot="16200000" flipV="1">
              <a:off x="4880769" y="4779169"/>
              <a:ext cx="488950" cy="111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21530" name="Group 77"/>
            <p:cNvGrpSpPr>
              <a:grpSpLocks/>
            </p:cNvGrpSpPr>
            <p:nvPr/>
          </p:nvGrpSpPr>
          <p:grpSpPr bwMode="auto">
            <a:xfrm>
              <a:off x="5607050" y="4349750"/>
              <a:ext cx="438150" cy="381000"/>
              <a:chOff x="5607050" y="4349750"/>
              <a:chExt cx="438150" cy="381000"/>
            </a:xfrm>
          </p:grpSpPr>
          <p:sp>
            <p:nvSpPr>
              <p:cNvPr id="112" name="Flowchart: Merge 111"/>
              <p:cNvSpPr/>
              <p:nvPr/>
            </p:nvSpPr>
            <p:spPr>
              <a:xfrm rot="16200000">
                <a:off x="5549900" y="4406900"/>
                <a:ext cx="381000" cy="266700"/>
              </a:xfrm>
              <a:prstGeom prst="flowChartMerg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800">
                  <a:solidFill>
                    <a:srgbClr val="FFFFFF"/>
                  </a:solidFill>
                  <a:ea typeface="ＭＳ Ｐゴシック" pitchFamily="-65" charset="-128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5892800" y="44577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800">
                  <a:solidFill>
                    <a:srgbClr val="FFFFFF"/>
                  </a:solidFill>
                  <a:ea typeface="ＭＳ Ｐゴシック" pitchFamily="-65" charset="-128"/>
                </a:endParaRPr>
              </a:p>
            </p:txBody>
          </p:sp>
        </p:grpSp>
        <p:sp>
          <p:nvSpPr>
            <p:cNvPr id="21531" name="TextBox 122"/>
            <p:cNvSpPr txBox="1">
              <a:spLocks noChangeArrowheads="1"/>
            </p:cNvSpPr>
            <p:nvPr/>
          </p:nvSpPr>
          <p:spPr bwMode="auto">
            <a:xfrm>
              <a:off x="6553200" y="4233863"/>
              <a:ext cx="6096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alibri" pitchFamily="-65" charset="0"/>
                </a:rPr>
                <a:t>push</a:t>
              </a:r>
            </a:p>
          </p:txBody>
        </p:sp>
        <p:cxnSp>
          <p:nvCxnSpPr>
            <p:cNvPr id="126" name="Straight Arrow Connector 125"/>
            <p:cNvCxnSpPr>
              <a:cxnSpLocks noChangeShapeType="1"/>
            </p:cNvCxnSpPr>
            <p:nvPr/>
          </p:nvCxnSpPr>
          <p:spPr bwMode="auto">
            <a:xfrm>
              <a:off x="4800600" y="5867400"/>
              <a:ext cx="2362200" cy="1588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</p:cxnSp>
        <p:sp>
          <p:nvSpPr>
            <p:cNvPr id="21533" name="TextBox 129"/>
            <p:cNvSpPr txBox="1">
              <a:spLocks noChangeArrowheads="1"/>
            </p:cNvSpPr>
            <p:nvPr/>
          </p:nvSpPr>
          <p:spPr bwMode="auto">
            <a:xfrm>
              <a:off x="6553200" y="6400800"/>
              <a:ext cx="2286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latin typeface="Calibri" pitchFamily="-65" charset="0"/>
                </a:rPr>
                <a:t>TAG STACK on (BRAM)</a:t>
              </a:r>
            </a:p>
          </p:txBody>
        </p:sp>
        <p:sp>
          <p:nvSpPr>
            <p:cNvPr id="21534" name="TextBox 134"/>
            <p:cNvSpPr txBox="1">
              <a:spLocks noChangeArrowheads="1"/>
            </p:cNvSpPr>
            <p:nvPr/>
          </p:nvSpPr>
          <p:spPr bwMode="auto">
            <a:xfrm>
              <a:off x="6096000" y="5486400"/>
              <a:ext cx="10668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latin typeface="Calibri" pitchFamily="-65" charset="0"/>
                </a:rPr>
                <a:t>Tag Input</a:t>
              </a:r>
            </a:p>
          </p:txBody>
        </p:sp>
        <p:grpSp>
          <p:nvGrpSpPr>
            <p:cNvPr id="21535" name="Group 148"/>
            <p:cNvGrpSpPr>
              <a:grpSpLocks/>
            </p:cNvGrpSpPr>
            <p:nvPr/>
          </p:nvGrpSpPr>
          <p:grpSpPr bwMode="auto">
            <a:xfrm>
              <a:off x="7162800" y="4419600"/>
              <a:ext cx="1066800" cy="1905000"/>
              <a:chOff x="6477000" y="4507468"/>
              <a:chExt cx="1066800" cy="1905000"/>
            </a:xfrm>
          </p:grpSpPr>
          <p:cxnSp>
            <p:nvCxnSpPr>
              <p:cNvPr id="31" name="Straight Connector 30"/>
              <p:cNvCxnSpPr>
                <a:cxnSpLocks noChangeShapeType="1"/>
              </p:cNvCxnSpPr>
              <p:nvPr/>
            </p:nvCxnSpPr>
            <p:spPr bwMode="auto">
              <a:xfrm rot="5400000">
                <a:off x="5534819" y="5449649"/>
                <a:ext cx="1892300" cy="7938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32" name="Straight Connector 31"/>
              <p:cNvCxnSpPr>
                <a:cxnSpLocks noChangeShapeType="1"/>
              </p:cNvCxnSpPr>
              <p:nvPr/>
            </p:nvCxnSpPr>
            <p:spPr bwMode="auto">
              <a:xfrm>
                <a:off x="6477000" y="6399768"/>
                <a:ext cx="1058863" cy="1270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33" name="Straight Connector 3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593682" y="5451237"/>
                <a:ext cx="1892300" cy="7937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477000" y="5767943"/>
                <a:ext cx="1058863" cy="142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494463" y="5109131"/>
                <a:ext cx="1049337" cy="79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6477000" y="6107668"/>
                <a:ext cx="1058863" cy="1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6477000" y="5421868"/>
                <a:ext cx="1058863" cy="12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536" name="Straight Arrow Connector 165"/>
            <p:cNvCxnSpPr>
              <a:cxnSpLocks noChangeShapeType="1"/>
            </p:cNvCxnSpPr>
            <p:nvPr/>
          </p:nvCxnSpPr>
          <p:spPr bwMode="auto">
            <a:xfrm>
              <a:off x="6248400" y="3200400"/>
              <a:ext cx="2286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537" name="Straight Connector 186"/>
            <p:cNvCxnSpPr>
              <a:cxnSpLocks noChangeShapeType="1"/>
            </p:cNvCxnSpPr>
            <p:nvPr/>
          </p:nvCxnSpPr>
          <p:spPr bwMode="auto">
            <a:xfrm>
              <a:off x="1600200" y="2057400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38" name="Straight Connector 217"/>
            <p:cNvCxnSpPr>
              <a:cxnSpLocks noChangeShapeType="1"/>
            </p:cNvCxnSpPr>
            <p:nvPr/>
          </p:nvCxnSpPr>
          <p:spPr bwMode="auto">
            <a:xfrm rot="5400000" flipH="1" flipV="1">
              <a:off x="5258594" y="2209006"/>
              <a:ext cx="19812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39" name="Straight Connector 219"/>
            <p:cNvCxnSpPr>
              <a:cxnSpLocks noChangeShapeType="1"/>
            </p:cNvCxnSpPr>
            <p:nvPr/>
          </p:nvCxnSpPr>
          <p:spPr bwMode="auto">
            <a:xfrm>
              <a:off x="4267200" y="1219200"/>
              <a:ext cx="19812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40" name="Straight Connector 248"/>
            <p:cNvCxnSpPr>
              <a:cxnSpLocks noChangeShapeType="1"/>
            </p:cNvCxnSpPr>
            <p:nvPr/>
          </p:nvCxnSpPr>
          <p:spPr bwMode="auto">
            <a:xfrm rot="5400000" flipH="1" flipV="1">
              <a:off x="7485857" y="3098006"/>
              <a:ext cx="566738" cy="9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41" name="Straight Arrow Connector 279"/>
            <p:cNvCxnSpPr>
              <a:cxnSpLocks noChangeShapeType="1"/>
            </p:cNvCxnSpPr>
            <p:nvPr/>
          </p:nvCxnSpPr>
          <p:spPr bwMode="auto">
            <a:xfrm>
              <a:off x="7772400" y="2819400"/>
              <a:ext cx="304800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1" name="Straight Connector 90"/>
            <p:cNvCxnSpPr>
              <a:cxnSpLocks noChangeShapeType="1"/>
            </p:cNvCxnSpPr>
            <p:nvPr/>
          </p:nvCxnSpPr>
          <p:spPr bwMode="auto">
            <a:xfrm>
              <a:off x="5118100" y="4546600"/>
              <a:ext cx="495300" cy="63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46" name="Straight Connector 145"/>
            <p:cNvCxnSpPr>
              <a:cxnSpLocks noChangeShapeType="1"/>
            </p:cNvCxnSpPr>
            <p:nvPr/>
          </p:nvCxnSpPr>
          <p:spPr bwMode="auto">
            <a:xfrm>
              <a:off x="7543800" y="3390900"/>
              <a:ext cx="236538" cy="47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68" name="Rectangle 167"/>
            <p:cNvSpPr>
              <a:spLocks noChangeArrowheads="1"/>
            </p:cNvSpPr>
            <p:nvPr/>
          </p:nvSpPr>
          <p:spPr bwMode="auto">
            <a:xfrm>
              <a:off x="7162800" y="4648200"/>
              <a:ext cx="1066800" cy="381000"/>
            </a:xfrm>
            <a:prstGeom prst="rect">
              <a:avLst/>
            </a:prstGeom>
            <a:solidFill>
              <a:srgbClr val="B7DEE8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 pitchFamily="-65" charset="0"/>
                </a:rPr>
                <a:t>TOS</a:t>
              </a:r>
            </a:p>
          </p:txBody>
        </p:sp>
        <p:cxnSp>
          <p:nvCxnSpPr>
            <p:cNvPr id="176" name="Straight Connector 175"/>
            <p:cNvCxnSpPr>
              <a:cxnSpLocks noChangeShapeType="1"/>
              <a:stCxn id="168" idx="0"/>
            </p:cNvCxnSpPr>
            <p:nvPr/>
          </p:nvCxnSpPr>
          <p:spPr bwMode="auto">
            <a:xfrm rot="5400000" flipH="1" flipV="1">
              <a:off x="7461251" y="4413250"/>
              <a:ext cx="469900" cy="317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78" name="Straight Connector 177"/>
            <p:cNvCxnSpPr>
              <a:cxnSpLocks noChangeShapeType="1"/>
            </p:cNvCxnSpPr>
            <p:nvPr/>
          </p:nvCxnSpPr>
          <p:spPr bwMode="auto">
            <a:xfrm rot="5400000" flipH="1" flipV="1">
              <a:off x="6781801" y="3962400"/>
              <a:ext cx="457200" cy="3175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grpSp>
          <p:nvGrpSpPr>
            <p:cNvPr id="21547" name="Group 1098"/>
            <p:cNvGrpSpPr>
              <a:grpSpLocks/>
            </p:cNvGrpSpPr>
            <p:nvPr/>
          </p:nvGrpSpPr>
          <p:grpSpPr bwMode="auto">
            <a:xfrm>
              <a:off x="457200" y="1828800"/>
              <a:ext cx="1295400" cy="762000"/>
              <a:chOff x="528" y="960"/>
              <a:chExt cx="816" cy="480"/>
            </a:xfrm>
          </p:grpSpPr>
          <p:sp>
            <p:nvSpPr>
              <p:cNvPr id="3" name="Rectangle 4"/>
              <p:cNvSpPr>
                <a:spLocks noChangeArrowheads="1"/>
              </p:cNvSpPr>
              <p:nvPr/>
            </p:nvSpPr>
            <p:spPr bwMode="auto">
              <a:xfrm>
                <a:off x="576" y="1008"/>
                <a:ext cx="672" cy="432"/>
              </a:xfrm>
              <a:prstGeom prst="rect">
                <a:avLst/>
              </a:prstGeom>
              <a:solidFill>
                <a:srgbClr val="B7DEE8"/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800">
                    <a:latin typeface="Calibri" pitchFamily="-65" charset="0"/>
                  </a:rPr>
                  <a:t>&lt;a0&gt;</a:t>
                </a:r>
              </a:p>
            </p:txBody>
          </p:sp>
          <p:sp>
            <p:nvSpPr>
              <p:cNvPr id="21571" name="TextBox 113"/>
              <p:cNvSpPr txBox="1">
                <a:spLocks noChangeArrowheads="1"/>
              </p:cNvSpPr>
              <p:nvPr/>
            </p:nvSpPr>
            <p:spPr bwMode="auto">
              <a:xfrm>
                <a:off x="912" y="1008"/>
                <a:ext cx="43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>
                    <a:latin typeface="Calibri" pitchFamily="-65" charset="0"/>
                  </a:rPr>
                  <a:t>match</a:t>
                </a:r>
              </a:p>
            </p:txBody>
          </p:sp>
          <p:sp>
            <p:nvSpPr>
              <p:cNvPr id="21572" name="TextBox 128"/>
              <p:cNvSpPr txBox="1">
                <a:spLocks noChangeArrowheads="1"/>
              </p:cNvSpPr>
              <p:nvPr/>
            </p:nvSpPr>
            <p:spPr bwMode="auto">
              <a:xfrm>
                <a:off x="528" y="960"/>
                <a:ext cx="21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Calibri" pitchFamily="-65" charset="0"/>
                  </a:rPr>
                  <a:t>en</a:t>
                </a:r>
              </a:p>
            </p:txBody>
          </p:sp>
        </p:grp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6477000" y="3048000"/>
              <a:ext cx="1066800" cy="685800"/>
            </a:xfrm>
            <a:prstGeom prst="rect">
              <a:avLst/>
            </a:prstGeom>
            <a:solidFill>
              <a:srgbClr val="B7DEE8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 pitchFamily="-65" charset="0"/>
                </a:rPr>
                <a:t>&lt;a0&gt;</a:t>
              </a:r>
            </a:p>
          </p:txBody>
        </p:sp>
        <p:sp>
          <p:nvSpPr>
            <p:cNvPr id="21549" name="TextBox 113"/>
            <p:cNvSpPr txBox="1">
              <a:spLocks noChangeArrowheads="1"/>
            </p:cNvSpPr>
            <p:nvPr/>
          </p:nvSpPr>
          <p:spPr bwMode="auto">
            <a:xfrm>
              <a:off x="7010400" y="3048000"/>
              <a:ext cx="685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-65" charset="0"/>
                </a:rPr>
                <a:t>match</a:t>
              </a:r>
            </a:p>
          </p:txBody>
        </p:sp>
        <p:sp>
          <p:nvSpPr>
            <p:cNvPr id="21550" name="TextBox 128"/>
            <p:cNvSpPr txBox="1">
              <a:spLocks noChangeArrowheads="1"/>
            </p:cNvSpPr>
            <p:nvPr/>
          </p:nvSpPr>
          <p:spPr bwMode="auto">
            <a:xfrm>
              <a:off x="6400800" y="2971800"/>
              <a:ext cx="33972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-65" charset="0"/>
                </a:rPr>
                <a:t>en</a:t>
              </a:r>
            </a:p>
          </p:txBody>
        </p:sp>
        <p:grpSp>
          <p:nvGrpSpPr>
            <p:cNvPr id="21551" name="Group 1103"/>
            <p:cNvGrpSpPr>
              <a:grpSpLocks/>
            </p:cNvGrpSpPr>
            <p:nvPr/>
          </p:nvGrpSpPr>
          <p:grpSpPr bwMode="auto">
            <a:xfrm>
              <a:off x="2514600" y="1828800"/>
              <a:ext cx="1295400" cy="762000"/>
              <a:chOff x="528" y="960"/>
              <a:chExt cx="816" cy="48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576" y="1008"/>
                <a:ext cx="672" cy="432"/>
              </a:xfrm>
              <a:prstGeom prst="rect">
                <a:avLst/>
              </a:prstGeom>
              <a:solidFill>
                <a:srgbClr val="B7DEE8"/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 pitchFamily="-65" charset="0"/>
                  </a:rPr>
                  <a:t>&lt;b0&gt;</a:t>
                </a:r>
              </a:p>
            </p:txBody>
          </p:sp>
          <p:sp>
            <p:nvSpPr>
              <p:cNvPr id="21568" name="TextBox 113"/>
              <p:cNvSpPr txBox="1">
                <a:spLocks noChangeArrowheads="1"/>
              </p:cNvSpPr>
              <p:nvPr/>
            </p:nvSpPr>
            <p:spPr bwMode="auto">
              <a:xfrm>
                <a:off x="912" y="1008"/>
                <a:ext cx="43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>
                    <a:latin typeface="Calibri" pitchFamily="-65" charset="0"/>
                  </a:rPr>
                  <a:t>match</a:t>
                </a:r>
              </a:p>
            </p:txBody>
          </p:sp>
          <p:sp>
            <p:nvSpPr>
              <p:cNvPr id="21569" name="TextBox 128"/>
              <p:cNvSpPr txBox="1">
                <a:spLocks noChangeArrowheads="1"/>
              </p:cNvSpPr>
              <p:nvPr/>
            </p:nvSpPr>
            <p:spPr bwMode="auto">
              <a:xfrm>
                <a:off x="528" y="960"/>
                <a:ext cx="21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Calibri" pitchFamily="-65" charset="0"/>
                  </a:rPr>
                  <a:t>en</a:t>
                </a:r>
              </a:p>
            </p:txBody>
          </p:sp>
        </p:grp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419600" y="1905000"/>
              <a:ext cx="1066800" cy="685800"/>
            </a:xfrm>
            <a:prstGeom prst="rect">
              <a:avLst/>
            </a:prstGeom>
            <a:solidFill>
              <a:srgbClr val="B7DEE8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 pitchFamily="-65" charset="0"/>
                </a:rPr>
                <a:t>&lt;/a0&gt;</a:t>
              </a:r>
            </a:p>
          </p:txBody>
        </p:sp>
        <p:sp>
          <p:nvSpPr>
            <p:cNvPr id="21553" name="TextBox 113"/>
            <p:cNvSpPr txBox="1">
              <a:spLocks noChangeArrowheads="1"/>
            </p:cNvSpPr>
            <p:nvPr/>
          </p:nvSpPr>
          <p:spPr bwMode="auto">
            <a:xfrm>
              <a:off x="4953000" y="1905000"/>
              <a:ext cx="6858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-65" charset="0"/>
                </a:rPr>
                <a:t>match</a:t>
              </a:r>
            </a:p>
          </p:txBody>
        </p:sp>
        <p:sp>
          <p:nvSpPr>
            <p:cNvPr id="21554" name="TextBox 128"/>
            <p:cNvSpPr txBox="1">
              <a:spLocks noChangeArrowheads="1"/>
            </p:cNvSpPr>
            <p:nvPr/>
          </p:nvSpPr>
          <p:spPr bwMode="auto">
            <a:xfrm>
              <a:off x="4343400" y="1828800"/>
              <a:ext cx="33972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-65" charset="0"/>
                </a:rPr>
                <a:t>en</a:t>
              </a:r>
            </a:p>
          </p:txBody>
        </p:sp>
        <p:sp>
          <p:nvSpPr>
            <p:cNvPr id="21555" name="Line 1111"/>
            <p:cNvSpPr>
              <a:spLocks noChangeShapeType="1"/>
            </p:cNvSpPr>
            <p:nvPr/>
          </p:nvSpPr>
          <p:spPr bwMode="auto">
            <a:xfrm>
              <a:off x="2057400" y="198120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6" name="Line 1112"/>
            <p:cNvSpPr>
              <a:spLocks noChangeShapeType="1"/>
            </p:cNvSpPr>
            <p:nvPr/>
          </p:nvSpPr>
          <p:spPr bwMode="auto">
            <a:xfrm>
              <a:off x="152400" y="1981200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Line 1113"/>
            <p:cNvSpPr>
              <a:spLocks noChangeShapeType="1"/>
            </p:cNvSpPr>
            <p:nvPr/>
          </p:nvSpPr>
          <p:spPr bwMode="auto">
            <a:xfrm>
              <a:off x="4038600" y="19812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8" name="Line 1114"/>
            <p:cNvSpPr>
              <a:spLocks noChangeShapeType="1"/>
            </p:cNvSpPr>
            <p:nvPr/>
          </p:nvSpPr>
          <p:spPr bwMode="auto">
            <a:xfrm>
              <a:off x="5486400" y="2057400"/>
              <a:ext cx="2590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9" name="Line 1116"/>
            <p:cNvSpPr>
              <a:spLocks noChangeShapeType="1"/>
            </p:cNvSpPr>
            <p:nvPr/>
          </p:nvSpPr>
          <p:spPr bwMode="auto">
            <a:xfrm>
              <a:off x="3657600" y="213360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0" name="Line 1117"/>
            <p:cNvSpPr>
              <a:spLocks noChangeShapeType="1"/>
            </p:cNvSpPr>
            <p:nvPr/>
          </p:nvSpPr>
          <p:spPr bwMode="auto">
            <a:xfrm>
              <a:off x="3962400" y="2133600"/>
              <a:ext cx="0" cy="76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1" name="Line 1118"/>
            <p:cNvSpPr>
              <a:spLocks noChangeShapeType="1"/>
            </p:cNvSpPr>
            <p:nvPr/>
          </p:nvSpPr>
          <p:spPr bwMode="auto">
            <a:xfrm>
              <a:off x="3962400" y="2895600"/>
              <a:ext cx="3581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2" name="Line 1119"/>
            <p:cNvSpPr>
              <a:spLocks noChangeShapeType="1"/>
            </p:cNvSpPr>
            <p:nvPr/>
          </p:nvSpPr>
          <p:spPr bwMode="auto">
            <a:xfrm flipV="1">
              <a:off x="7543800" y="2514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3" name="Line 1120"/>
            <p:cNvSpPr>
              <a:spLocks noChangeShapeType="1"/>
            </p:cNvSpPr>
            <p:nvPr/>
          </p:nvSpPr>
          <p:spPr bwMode="auto">
            <a:xfrm>
              <a:off x="7543800" y="2514600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4" name="Line 1121"/>
            <p:cNvSpPr>
              <a:spLocks noChangeShapeType="1"/>
            </p:cNvSpPr>
            <p:nvPr/>
          </p:nvSpPr>
          <p:spPr bwMode="auto">
            <a:xfrm>
              <a:off x="6057900" y="4533900"/>
              <a:ext cx="1117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" name="Straight Arrow Connector 81"/>
            <p:cNvCxnSpPr>
              <a:cxnSpLocks noChangeShapeType="1"/>
              <a:endCxn id="48" idx="4"/>
            </p:cNvCxnSpPr>
            <p:nvPr/>
          </p:nvCxnSpPr>
          <p:spPr bwMode="auto">
            <a:xfrm rot="5400000" flipH="1" flipV="1">
              <a:off x="4070880" y="5452534"/>
              <a:ext cx="391054" cy="1586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</p:cxnSp>
        <p:cxnSp>
          <p:nvCxnSpPr>
            <p:cNvPr id="85" name="Straight Arrow Connector 84"/>
            <p:cNvCxnSpPr>
              <a:cxnSpLocks noChangeShapeType="1"/>
              <a:stCxn id="40" idx="2"/>
            </p:cNvCxnSpPr>
            <p:nvPr/>
          </p:nvCxnSpPr>
          <p:spPr bwMode="auto">
            <a:xfrm rot="16200000" flipH="1">
              <a:off x="4037807" y="4572793"/>
              <a:ext cx="466461" cy="7674"/>
            </a:xfrm>
            <a:prstGeom prst="straightConnector1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Rounded Rectangle 335"/>
          <p:cNvSpPr>
            <a:spLocks noChangeArrowheads="1"/>
          </p:cNvSpPr>
          <p:nvPr/>
        </p:nvSpPr>
        <p:spPr bwMode="auto">
          <a:xfrm>
            <a:off x="6484938" y="4954588"/>
            <a:ext cx="1236662" cy="1141412"/>
          </a:xfrm>
          <a:prstGeom prst="roundRect">
            <a:avLst>
              <a:gd name="adj" fmla="val 16667"/>
            </a:avLst>
          </a:prstGeom>
          <a:solidFill>
            <a:srgbClr val="D7E4BD"/>
          </a:solidFill>
          <a:ln w="9525">
            <a:solidFill>
              <a:srgbClr val="B7DEE8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31" name="Rounded Rectangle 230"/>
          <p:cNvSpPr>
            <a:spLocks noChangeArrowheads="1"/>
          </p:cNvSpPr>
          <p:nvPr/>
        </p:nvSpPr>
        <p:spPr bwMode="auto">
          <a:xfrm>
            <a:off x="5138738" y="4929188"/>
            <a:ext cx="1236662" cy="1141412"/>
          </a:xfrm>
          <a:prstGeom prst="roundRect">
            <a:avLst>
              <a:gd name="adj" fmla="val 16667"/>
            </a:avLst>
          </a:prstGeom>
          <a:solidFill>
            <a:srgbClr val="D7E4BD"/>
          </a:solidFill>
          <a:ln w="9525">
            <a:solidFill>
              <a:srgbClr val="B7DEE8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29" name="Rounded Rectangle 328"/>
          <p:cNvSpPr>
            <a:spLocks noChangeArrowheads="1"/>
          </p:cNvSpPr>
          <p:nvPr/>
        </p:nvSpPr>
        <p:spPr bwMode="auto">
          <a:xfrm>
            <a:off x="5138738" y="2376488"/>
            <a:ext cx="1568450" cy="172085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17375E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85" name="Rounded Rectangle 284"/>
          <p:cNvSpPr>
            <a:spLocks noChangeArrowheads="1"/>
          </p:cNvSpPr>
          <p:nvPr/>
        </p:nvSpPr>
        <p:spPr bwMode="auto">
          <a:xfrm>
            <a:off x="3776663" y="4929188"/>
            <a:ext cx="1270000" cy="1141412"/>
          </a:xfrm>
          <a:prstGeom prst="roundRect">
            <a:avLst>
              <a:gd name="adj" fmla="val 16667"/>
            </a:avLst>
          </a:prstGeom>
          <a:solidFill>
            <a:srgbClr val="D7E4BD"/>
          </a:solidFill>
          <a:ln w="9525">
            <a:solidFill>
              <a:srgbClr val="B7DEE8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25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-65" charset="-128"/>
              </a:rPr>
              <a:t>Prüfer Sequence Generator and Matching Hardware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4138" y="1103313"/>
            <a:ext cx="1219200" cy="6858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Tag filter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V="1">
            <a:off x="211138" y="677863"/>
            <a:ext cx="1262062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7" name="Straight Arrow Connector 6"/>
          <p:cNvCxnSpPr>
            <a:cxnSpLocks noChangeShapeType="1"/>
            <a:endCxn id="4" idx="0"/>
          </p:cNvCxnSpPr>
          <p:nvPr/>
        </p:nvCxnSpPr>
        <p:spPr bwMode="auto">
          <a:xfrm rot="16200000" flipH="1">
            <a:off x="477044" y="886619"/>
            <a:ext cx="425450" cy="7938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54200" y="1244600"/>
            <a:ext cx="10668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&lt;TAG&gt;</a:t>
            </a:r>
          </a:p>
        </p:txBody>
      </p:sp>
      <p:cxnSp>
        <p:nvCxnSpPr>
          <p:cNvPr id="12" name="Straight Arrow Connector 11"/>
          <p:cNvCxnSpPr>
            <a:cxnSpLocks noChangeShapeType="1"/>
            <a:endCxn id="11" idx="1"/>
          </p:cNvCxnSpPr>
          <p:nvPr/>
        </p:nvCxnSpPr>
        <p:spPr bwMode="auto">
          <a:xfrm flipV="1">
            <a:off x="1287463" y="1435100"/>
            <a:ext cx="566737" cy="4763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grpSp>
        <p:nvGrpSpPr>
          <p:cNvPr id="22540" name="Group 148"/>
          <p:cNvGrpSpPr>
            <a:grpSpLocks/>
          </p:cNvGrpSpPr>
          <p:nvPr/>
        </p:nvGrpSpPr>
        <p:grpSpPr bwMode="auto">
          <a:xfrm>
            <a:off x="1871663" y="2641600"/>
            <a:ext cx="1066800" cy="1905000"/>
            <a:chOff x="6477000" y="4507468"/>
            <a:chExt cx="1066800" cy="1905000"/>
          </a:xfrm>
        </p:grpSpPr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 rot="5400000">
              <a:off x="5534819" y="5449649"/>
              <a:ext cx="1892300" cy="793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>
              <a:off x="6477000" y="6399768"/>
              <a:ext cx="1058863" cy="1270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 rot="5400000" flipH="1" flipV="1">
              <a:off x="6593682" y="5451237"/>
              <a:ext cx="1892300" cy="7937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6477000" y="5767943"/>
              <a:ext cx="1058862" cy="142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94462" y="5109131"/>
              <a:ext cx="1049338" cy="79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477000" y="6107668"/>
              <a:ext cx="1058862" cy="12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477000" y="5421868"/>
              <a:ext cx="1058862" cy="12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887538" y="2862263"/>
            <a:ext cx="1041400" cy="3302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TOS</a:t>
            </a:r>
          </a:p>
        </p:txBody>
      </p:sp>
      <p:sp>
        <p:nvSpPr>
          <p:cNvPr id="23" name="Flowchart: Summing Junction 47"/>
          <p:cNvSpPr>
            <a:spLocks noChangeArrowheads="1"/>
          </p:cNvSpPr>
          <p:nvPr/>
        </p:nvSpPr>
        <p:spPr bwMode="auto">
          <a:xfrm>
            <a:off x="2166938" y="2039938"/>
            <a:ext cx="457200" cy="457200"/>
          </a:xfrm>
          <a:prstGeom prst="flowChartSummingJunction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000000"/>
              </a:solidFill>
              <a:latin typeface="Calibri" pitchFamily="-65" charset="0"/>
            </a:endParaRPr>
          </a:p>
        </p:txBody>
      </p: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rot="16200000" flipH="1">
            <a:off x="2186782" y="1842294"/>
            <a:ext cx="427037" cy="9525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5400000" flipH="1" flipV="1">
            <a:off x="2206625" y="2662238"/>
            <a:ext cx="379413" cy="1587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879600" y="3217863"/>
            <a:ext cx="1041400" cy="338137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TOS - 1</a:t>
            </a:r>
          </a:p>
        </p:txBody>
      </p:sp>
      <p:cxnSp>
        <p:nvCxnSpPr>
          <p:cNvPr id="22546" name="Straight Arrow Connector 31"/>
          <p:cNvCxnSpPr>
            <a:cxnSpLocks noChangeShapeType="1"/>
          </p:cNvCxnSpPr>
          <p:nvPr/>
        </p:nvCxnSpPr>
        <p:spPr bwMode="auto">
          <a:xfrm rot="10800000">
            <a:off x="457200" y="2260600"/>
            <a:ext cx="1701800" cy="7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7" name="Straight Connector 35"/>
          <p:cNvCxnSpPr>
            <a:cxnSpLocks noChangeShapeType="1"/>
            <a:stCxn id="22550" idx="0"/>
          </p:cNvCxnSpPr>
          <p:nvPr/>
        </p:nvCxnSpPr>
        <p:spPr bwMode="auto">
          <a:xfrm rot="5400000" flipH="1" flipV="1">
            <a:off x="-156369" y="2885282"/>
            <a:ext cx="1233487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2548" name="Group 37"/>
          <p:cNvGrpSpPr>
            <a:grpSpLocks/>
          </p:cNvGrpSpPr>
          <p:nvPr/>
        </p:nvGrpSpPr>
        <p:grpSpPr bwMode="auto">
          <a:xfrm>
            <a:off x="773113" y="3308350"/>
            <a:ext cx="438150" cy="381000"/>
            <a:chOff x="5607050" y="4349750"/>
            <a:chExt cx="438150" cy="381000"/>
          </a:xfrm>
        </p:grpSpPr>
        <p:sp>
          <p:nvSpPr>
            <p:cNvPr id="39" name="Flowchart: Merge 111"/>
            <p:cNvSpPr/>
            <p:nvPr/>
          </p:nvSpPr>
          <p:spPr>
            <a:xfrm rot="16200000">
              <a:off x="5549900" y="4406900"/>
              <a:ext cx="381000" cy="266700"/>
            </a:xfrm>
            <a:prstGeom prst="flowChartMer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ea typeface="ＭＳ Ｐゴシック" pitchFamily="-65" charset="-128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5892800" y="44577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800">
                <a:solidFill>
                  <a:srgbClr val="FFFFFF"/>
                </a:solidFill>
                <a:ea typeface="ＭＳ Ｐゴシック" pitchFamily="-65" charset="-128"/>
              </a:endParaRPr>
            </a:p>
          </p:txBody>
        </p:sp>
      </p:grpSp>
      <p:sp>
        <p:nvSpPr>
          <p:cNvPr id="22549" name="Line 1121"/>
          <p:cNvSpPr>
            <a:spLocks noChangeShapeType="1"/>
          </p:cNvSpPr>
          <p:nvPr/>
        </p:nvSpPr>
        <p:spPr bwMode="auto">
          <a:xfrm>
            <a:off x="1223963" y="3500438"/>
            <a:ext cx="67310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1121"/>
          <p:cNvSpPr>
            <a:spLocks noChangeShapeType="1"/>
          </p:cNvSpPr>
          <p:nvPr/>
        </p:nvSpPr>
        <p:spPr bwMode="auto">
          <a:xfrm>
            <a:off x="457200" y="3505200"/>
            <a:ext cx="312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TextBox 122"/>
          <p:cNvSpPr txBox="1">
            <a:spLocks noChangeArrowheads="1"/>
          </p:cNvSpPr>
          <p:nvPr/>
        </p:nvSpPr>
        <p:spPr bwMode="auto">
          <a:xfrm>
            <a:off x="1295400" y="318452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-65" charset="0"/>
              </a:rPr>
              <a:t>push</a:t>
            </a:r>
          </a:p>
        </p:txBody>
      </p:sp>
      <p:sp>
        <p:nvSpPr>
          <p:cNvPr id="22552" name="TextBox 55"/>
          <p:cNvSpPr txBox="1">
            <a:spLocks noChangeArrowheads="1"/>
          </p:cNvSpPr>
          <p:nvPr/>
        </p:nvSpPr>
        <p:spPr bwMode="auto">
          <a:xfrm>
            <a:off x="1328738" y="265112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-65" charset="0"/>
              </a:rPr>
              <a:t>pop</a:t>
            </a:r>
          </a:p>
        </p:txBody>
      </p:sp>
      <p:cxnSp>
        <p:nvCxnSpPr>
          <p:cNvPr id="22553" name="Straight Arrow Connector 50"/>
          <p:cNvCxnSpPr>
            <a:cxnSpLocks noChangeShapeType="1"/>
          </p:cNvCxnSpPr>
          <p:nvPr/>
        </p:nvCxnSpPr>
        <p:spPr bwMode="auto">
          <a:xfrm>
            <a:off x="449263" y="2979738"/>
            <a:ext cx="1447800" cy="1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5160963" y="1897063"/>
            <a:ext cx="1489075" cy="3302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 pitchFamily="-65" charset="0"/>
              </a:rPr>
              <a:t>Node</a:t>
            </a:r>
            <a:r>
              <a:rPr lang="en-US" sz="1000">
                <a:solidFill>
                  <a:srgbClr val="000000"/>
                </a:solidFill>
                <a:latin typeface="Calibri" pitchFamily="-65" charset="0"/>
              </a:rPr>
              <a:t>0</a:t>
            </a:r>
            <a:r>
              <a:rPr lang="en-US" sz="1400">
                <a:solidFill>
                  <a:srgbClr val="000000"/>
                </a:solidFill>
                <a:latin typeface="Calibri" pitchFamily="-65" charset="0"/>
              </a:rPr>
              <a:t>     Node</a:t>
            </a:r>
            <a:r>
              <a:rPr lang="en-US" sz="1000">
                <a:solidFill>
                  <a:srgbClr val="000000"/>
                </a:solidFill>
                <a:latin typeface="Calibri" pitchFamily="-65" charset="0"/>
              </a:rPr>
              <a:t>1</a:t>
            </a:r>
            <a:endParaRPr lang="en-US" sz="1400">
              <a:solidFill>
                <a:srgbClr val="000000"/>
              </a:solidFill>
              <a:latin typeface="Calibri" pitchFamily="-65" charset="0"/>
            </a:endParaRPr>
          </a:p>
        </p:txBody>
      </p:sp>
      <p:cxnSp>
        <p:nvCxnSpPr>
          <p:cNvPr id="55" name="Straight Connector 54"/>
          <p:cNvCxnSpPr>
            <a:cxnSpLocks noChangeShapeType="1"/>
            <a:stCxn id="22" idx="3"/>
          </p:cNvCxnSpPr>
          <p:nvPr/>
        </p:nvCxnSpPr>
        <p:spPr bwMode="auto">
          <a:xfrm flipV="1">
            <a:off x="2928938" y="3014663"/>
            <a:ext cx="771525" cy="12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58" name="Straight Connector 57"/>
          <p:cNvCxnSpPr>
            <a:cxnSpLocks noChangeShapeType="1"/>
          </p:cNvCxnSpPr>
          <p:nvPr/>
        </p:nvCxnSpPr>
        <p:spPr bwMode="auto">
          <a:xfrm rot="16200000" flipV="1">
            <a:off x="2580481" y="1907382"/>
            <a:ext cx="2239963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60" name="Straight Arrow Connector 59"/>
          <p:cNvCxnSpPr>
            <a:cxnSpLocks noChangeShapeType="1"/>
          </p:cNvCxnSpPr>
          <p:nvPr/>
        </p:nvCxnSpPr>
        <p:spPr bwMode="auto">
          <a:xfrm flipV="1">
            <a:off x="3690938" y="779463"/>
            <a:ext cx="990600" cy="7937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62" name="Straight Connector 61"/>
          <p:cNvCxnSpPr>
            <a:cxnSpLocks noChangeShapeType="1"/>
          </p:cNvCxnSpPr>
          <p:nvPr/>
        </p:nvCxnSpPr>
        <p:spPr bwMode="auto">
          <a:xfrm>
            <a:off x="2946400" y="3382963"/>
            <a:ext cx="1277938" cy="317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67" name="Straight Arrow Connector 66"/>
          <p:cNvCxnSpPr>
            <a:cxnSpLocks noChangeShapeType="1"/>
          </p:cNvCxnSpPr>
          <p:nvPr/>
        </p:nvCxnSpPr>
        <p:spPr bwMode="auto">
          <a:xfrm flipV="1">
            <a:off x="4241800" y="1236663"/>
            <a:ext cx="457200" cy="7937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64" name="Straight Connector 63"/>
          <p:cNvCxnSpPr>
            <a:cxnSpLocks noChangeShapeType="1"/>
          </p:cNvCxnSpPr>
          <p:nvPr/>
        </p:nvCxnSpPr>
        <p:spPr bwMode="auto">
          <a:xfrm rot="5400000" flipH="1" flipV="1">
            <a:off x="3162301" y="2306637"/>
            <a:ext cx="2133600" cy="95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sp>
        <p:nvSpPr>
          <p:cNvPr id="22561" name="TextBox 122"/>
          <p:cNvSpPr txBox="1">
            <a:spLocks noChangeArrowheads="1"/>
          </p:cNvSpPr>
          <p:nvPr/>
        </p:nvSpPr>
        <p:spPr bwMode="auto">
          <a:xfrm>
            <a:off x="5475288" y="3390900"/>
            <a:ext cx="1984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">
                <a:latin typeface="Calibri" pitchFamily="-65" charset="0"/>
              </a:rPr>
              <a:t>push</a:t>
            </a:r>
          </a:p>
        </p:txBody>
      </p:sp>
      <p:sp>
        <p:nvSpPr>
          <p:cNvPr id="73" name="Rounded Rectangle 72"/>
          <p:cNvSpPr>
            <a:spLocks noChangeArrowheads="1"/>
          </p:cNvSpPr>
          <p:nvPr/>
        </p:nvSpPr>
        <p:spPr bwMode="auto">
          <a:xfrm>
            <a:off x="5267325" y="2411413"/>
            <a:ext cx="592138" cy="1616075"/>
          </a:xfrm>
          <a:prstGeom prst="roundRect">
            <a:avLst>
              <a:gd name="adj" fmla="val 16667"/>
            </a:avLst>
          </a:prstGeom>
          <a:solidFill>
            <a:srgbClr val="93CDDD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2563" name="TextBox 73"/>
          <p:cNvSpPr txBox="1">
            <a:spLocks noChangeArrowheads="1"/>
          </p:cNvSpPr>
          <p:nvPr/>
        </p:nvSpPr>
        <p:spPr bwMode="auto">
          <a:xfrm>
            <a:off x="5735638" y="3263900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</a:t>
            </a:r>
          </a:p>
        </p:txBody>
      </p:sp>
      <p:sp>
        <p:nvSpPr>
          <p:cNvPr id="22564" name="TextBox 74"/>
          <p:cNvSpPr txBox="1">
            <a:spLocks noChangeArrowheads="1"/>
          </p:cNvSpPr>
          <p:nvPr/>
        </p:nvSpPr>
        <p:spPr bwMode="auto">
          <a:xfrm>
            <a:off x="5735638" y="3359150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B</a:t>
            </a:r>
          </a:p>
        </p:txBody>
      </p:sp>
      <p:sp>
        <p:nvSpPr>
          <p:cNvPr id="22565" name="TextBox 75"/>
          <p:cNvSpPr txBox="1">
            <a:spLocks noChangeArrowheads="1"/>
          </p:cNvSpPr>
          <p:nvPr/>
        </p:nvSpPr>
        <p:spPr bwMode="auto">
          <a:xfrm>
            <a:off x="5735638" y="2952750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&lt;</a:t>
            </a:r>
          </a:p>
        </p:txBody>
      </p:sp>
      <p:sp>
        <p:nvSpPr>
          <p:cNvPr id="22566" name="TextBox 76"/>
          <p:cNvSpPr txBox="1">
            <a:spLocks noChangeArrowheads="1"/>
          </p:cNvSpPr>
          <p:nvPr/>
        </p:nvSpPr>
        <p:spPr bwMode="auto">
          <a:xfrm>
            <a:off x="5735638" y="3044825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&gt;</a:t>
            </a:r>
          </a:p>
        </p:txBody>
      </p:sp>
      <p:sp>
        <p:nvSpPr>
          <p:cNvPr id="22567" name="TextBox 77"/>
          <p:cNvSpPr txBox="1">
            <a:spLocks noChangeArrowheads="1"/>
          </p:cNvSpPr>
          <p:nvPr/>
        </p:nvSpPr>
        <p:spPr bwMode="auto">
          <a:xfrm>
            <a:off x="5735638" y="2468563"/>
            <a:ext cx="12382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/</a:t>
            </a:r>
          </a:p>
        </p:txBody>
      </p:sp>
      <p:sp>
        <p:nvSpPr>
          <p:cNvPr id="22568" name="TextBox 78"/>
          <p:cNvSpPr txBox="1">
            <a:spLocks noChangeArrowheads="1"/>
          </p:cNvSpPr>
          <p:nvPr/>
        </p:nvSpPr>
        <p:spPr bwMode="auto">
          <a:xfrm>
            <a:off x="5735638" y="2565400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0</a:t>
            </a:r>
          </a:p>
        </p:txBody>
      </p:sp>
      <p:sp>
        <p:nvSpPr>
          <p:cNvPr id="22569" name="TextBox 79"/>
          <p:cNvSpPr txBox="1">
            <a:spLocks noChangeArrowheads="1"/>
          </p:cNvSpPr>
          <p:nvPr/>
        </p:nvSpPr>
        <p:spPr bwMode="auto">
          <a:xfrm>
            <a:off x="5735638" y="2660650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1</a:t>
            </a:r>
          </a:p>
        </p:txBody>
      </p:sp>
      <p:sp>
        <p:nvSpPr>
          <p:cNvPr id="22570" name="TextBox 80"/>
          <p:cNvSpPr txBox="1">
            <a:spLocks noChangeArrowheads="1"/>
          </p:cNvSpPr>
          <p:nvPr/>
        </p:nvSpPr>
        <p:spPr bwMode="auto">
          <a:xfrm>
            <a:off x="5637213" y="2760663"/>
            <a:ext cx="222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2571" name="TextBox 81"/>
          <p:cNvSpPr txBox="1">
            <a:spLocks noChangeArrowheads="1"/>
          </p:cNvSpPr>
          <p:nvPr/>
        </p:nvSpPr>
        <p:spPr bwMode="auto">
          <a:xfrm>
            <a:off x="5637213" y="3143250"/>
            <a:ext cx="22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2572" name="TextBox 82"/>
          <p:cNvSpPr txBox="1">
            <a:spLocks noChangeArrowheads="1"/>
          </p:cNvSpPr>
          <p:nvPr/>
        </p:nvSpPr>
        <p:spPr bwMode="auto">
          <a:xfrm>
            <a:off x="5637213" y="3475038"/>
            <a:ext cx="2222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2573" name="TextBox 83"/>
          <p:cNvSpPr txBox="1">
            <a:spLocks noChangeArrowheads="1"/>
          </p:cNvSpPr>
          <p:nvPr/>
        </p:nvSpPr>
        <p:spPr bwMode="auto">
          <a:xfrm>
            <a:off x="5710238" y="3575050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</a:t>
            </a:r>
          </a:p>
        </p:txBody>
      </p:sp>
      <p:sp>
        <p:nvSpPr>
          <p:cNvPr id="22574" name="TextBox 84"/>
          <p:cNvSpPr txBox="1">
            <a:spLocks noChangeArrowheads="1"/>
          </p:cNvSpPr>
          <p:nvPr/>
        </p:nvSpPr>
        <p:spPr bwMode="auto">
          <a:xfrm>
            <a:off x="5710238" y="3670300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b</a:t>
            </a:r>
          </a:p>
        </p:txBody>
      </p:sp>
      <p:sp>
        <p:nvSpPr>
          <p:cNvPr id="22575" name="TextBox 85"/>
          <p:cNvSpPr txBox="1">
            <a:spLocks noChangeArrowheads="1"/>
          </p:cNvSpPr>
          <p:nvPr/>
        </p:nvSpPr>
        <p:spPr bwMode="auto">
          <a:xfrm>
            <a:off x="5643563" y="3763963"/>
            <a:ext cx="222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cxnSp>
        <p:nvCxnSpPr>
          <p:cNvPr id="140" name="Straight Connector 139"/>
          <p:cNvCxnSpPr>
            <a:cxnSpLocks noChangeShapeType="1"/>
            <a:stCxn id="53" idx="0"/>
            <a:endCxn id="53" idx="2"/>
          </p:cNvCxnSpPr>
          <p:nvPr/>
        </p:nvCxnSpPr>
        <p:spPr bwMode="auto">
          <a:xfrm rot="16200000" flipH="1">
            <a:off x="5741194" y="2061369"/>
            <a:ext cx="3302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577" name="TextBox 122"/>
          <p:cNvSpPr txBox="1">
            <a:spLocks noChangeArrowheads="1"/>
          </p:cNvSpPr>
          <p:nvPr/>
        </p:nvSpPr>
        <p:spPr bwMode="auto">
          <a:xfrm>
            <a:off x="6186488" y="3390900"/>
            <a:ext cx="1984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00">
                <a:latin typeface="Calibri" pitchFamily="-65" charset="0"/>
              </a:rPr>
              <a:t>push</a:t>
            </a:r>
          </a:p>
        </p:txBody>
      </p:sp>
      <p:sp>
        <p:nvSpPr>
          <p:cNvPr id="148" name="Rounded Rectangle 147"/>
          <p:cNvSpPr>
            <a:spLocks noChangeArrowheads="1"/>
          </p:cNvSpPr>
          <p:nvPr/>
        </p:nvSpPr>
        <p:spPr bwMode="auto">
          <a:xfrm>
            <a:off x="5978525" y="2411413"/>
            <a:ext cx="592138" cy="1616075"/>
          </a:xfrm>
          <a:prstGeom prst="roundRect">
            <a:avLst>
              <a:gd name="adj" fmla="val 16667"/>
            </a:avLst>
          </a:prstGeom>
          <a:solidFill>
            <a:srgbClr val="93CDDD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2579" name="TextBox 148"/>
          <p:cNvSpPr txBox="1">
            <a:spLocks noChangeArrowheads="1"/>
          </p:cNvSpPr>
          <p:nvPr/>
        </p:nvSpPr>
        <p:spPr bwMode="auto">
          <a:xfrm>
            <a:off x="6446838" y="3263900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</a:t>
            </a:r>
          </a:p>
        </p:txBody>
      </p:sp>
      <p:sp>
        <p:nvSpPr>
          <p:cNvPr id="22580" name="TextBox 149"/>
          <p:cNvSpPr txBox="1">
            <a:spLocks noChangeArrowheads="1"/>
          </p:cNvSpPr>
          <p:nvPr/>
        </p:nvSpPr>
        <p:spPr bwMode="auto">
          <a:xfrm>
            <a:off x="6446838" y="3359150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B</a:t>
            </a:r>
          </a:p>
        </p:txBody>
      </p:sp>
      <p:sp>
        <p:nvSpPr>
          <p:cNvPr id="22581" name="TextBox 150"/>
          <p:cNvSpPr txBox="1">
            <a:spLocks noChangeArrowheads="1"/>
          </p:cNvSpPr>
          <p:nvPr/>
        </p:nvSpPr>
        <p:spPr bwMode="auto">
          <a:xfrm>
            <a:off x="6446838" y="2952750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&lt;</a:t>
            </a:r>
          </a:p>
        </p:txBody>
      </p:sp>
      <p:sp>
        <p:nvSpPr>
          <p:cNvPr id="22582" name="TextBox 151"/>
          <p:cNvSpPr txBox="1">
            <a:spLocks noChangeArrowheads="1"/>
          </p:cNvSpPr>
          <p:nvPr/>
        </p:nvSpPr>
        <p:spPr bwMode="auto">
          <a:xfrm>
            <a:off x="6446838" y="3044825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&gt;</a:t>
            </a:r>
          </a:p>
        </p:txBody>
      </p:sp>
      <p:sp>
        <p:nvSpPr>
          <p:cNvPr id="22583" name="TextBox 152"/>
          <p:cNvSpPr txBox="1">
            <a:spLocks noChangeArrowheads="1"/>
          </p:cNvSpPr>
          <p:nvPr/>
        </p:nvSpPr>
        <p:spPr bwMode="auto">
          <a:xfrm>
            <a:off x="6446838" y="2468563"/>
            <a:ext cx="12382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/</a:t>
            </a:r>
          </a:p>
        </p:txBody>
      </p:sp>
      <p:sp>
        <p:nvSpPr>
          <p:cNvPr id="22584" name="TextBox 153"/>
          <p:cNvSpPr txBox="1">
            <a:spLocks noChangeArrowheads="1"/>
          </p:cNvSpPr>
          <p:nvPr/>
        </p:nvSpPr>
        <p:spPr bwMode="auto">
          <a:xfrm>
            <a:off x="6446838" y="2565400"/>
            <a:ext cx="123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0</a:t>
            </a:r>
          </a:p>
        </p:txBody>
      </p:sp>
      <p:sp>
        <p:nvSpPr>
          <p:cNvPr id="22585" name="TextBox 154"/>
          <p:cNvSpPr txBox="1">
            <a:spLocks noChangeArrowheads="1"/>
          </p:cNvSpPr>
          <p:nvPr/>
        </p:nvSpPr>
        <p:spPr bwMode="auto">
          <a:xfrm>
            <a:off x="6446838" y="2660650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1</a:t>
            </a:r>
          </a:p>
        </p:txBody>
      </p:sp>
      <p:sp>
        <p:nvSpPr>
          <p:cNvPr id="22586" name="TextBox 155"/>
          <p:cNvSpPr txBox="1">
            <a:spLocks noChangeArrowheads="1"/>
          </p:cNvSpPr>
          <p:nvPr/>
        </p:nvSpPr>
        <p:spPr bwMode="auto">
          <a:xfrm>
            <a:off x="6348413" y="2760663"/>
            <a:ext cx="222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2587" name="TextBox 156"/>
          <p:cNvSpPr txBox="1">
            <a:spLocks noChangeArrowheads="1"/>
          </p:cNvSpPr>
          <p:nvPr/>
        </p:nvSpPr>
        <p:spPr bwMode="auto">
          <a:xfrm>
            <a:off x="6348413" y="3143250"/>
            <a:ext cx="22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2588" name="TextBox 157"/>
          <p:cNvSpPr txBox="1">
            <a:spLocks noChangeArrowheads="1"/>
          </p:cNvSpPr>
          <p:nvPr/>
        </p:nvSpPr>
        <p:spPr bwMode="auto">
          <a:xfrm>
            <a:off x="6348413" y="3475038"/>
            <a:ext cx="2222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22589" name="TextBox 158"/>
          <p:cNvSpPr txBox="1">
            <a:spLocks noChangeArrowheads="1"/>
          </p:cNvSpPr>
          <p:nvPr/>
        </p:nvSpPr>
        <p:spPr bwMode="auto">
          <a:xfrm>
            <a:off x="6421438" y="3575050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</a:t>
            </a:r>
          </a:p>
        </p:txBody>
      </p:sp>
      <p:sp>
        <p:nvSpPr>
          <p:cNvPr id="22590" name="TextBox 159"/>
          <p:cNvSpPr txBox="1">
            <a:spLocks noChangeArrowheads="1"/>
          </p:cNvSpPr>
          <p:nvPr/>
        </p:nvSpPr>
        <p:spPr bwMode="auto">
          <a:xfrm>
            <a:off x="6421438" y="3670300"/>
            <a:ext cx="1238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b</a:t>
            </a:r>
          </a:p>
        </p:txBody>
      </p:sp>
      <p:sp>
        <p:nvSpPr>
          <p:cNvPr id="22591" name="TextBox 160"/>
          <p:cNvSpPr txBox="1">
            <a:spLocks noChangeArrowheads="1"/>
          </p:cNvSpPr>
          <p:nvPr/>
        </p:nvSpPr>
        <p:spPr bwMode="auto">
          <a:xfrm>
            <a:off x="6335713" y="3763963"/>
            <a:ext cx="2222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…</a:t>
            </a:r>
          </a:p>
        </p:txBody>
      </p:sp>
      <p:sp>
        <p:nvSpPr>
          <p:cNvPr id="165" name="Rectangle 164"/>
          <p:cNvSpPr>
            <a:spLocks noChangeArrowheads="1"/>
          </p:cNvSpPr>
          <p:nvPr/>
        </p:nvSpPr>
        <p:spPr bwMode="auto">
          <a:xfrm>
            <a:off x="3941763" y="5072063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b</a:t>
            </a:r>
          </a:p>
        </p:txBody>
      </p:sp>
      <p:sp>
        <p:nvSpPr>
          <p:cNvPr id="166" name="Rectangle 165"/>
          <p:cNvSpPr>
            <a:spLocks noChangeArrowheads="1"/>
          </p:cNvSpPr>
          <p:nvPr/>
        </p:nvSpPr>
        <p:spPr bwMode="auto">
          <a:xfrm>
            <a:off x="4483100" y="5072063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0</a:t>
            </a:r>
          </a:p>
        </p:txBody>
      </p:sp>
      <p:sp>
        <p:nvSpPr>
          <p:cNvPr id="167" name="Rectangle 166"/>
          <p:cNvSpPr>
            <a:spLocks noChangeArrowheads="1"/>
          </p:cNvSpPr>
          <p:nvPr/>
        </p:nvSpPr>
        <p:spPr bwMode="auto">
          <a:xfrm>
            <a:off x="5295900" y="5072063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a</a:t>
            </a:r>
          </a:p>
        </p:txBody>
      </p:sp>
      <p:sp>
        <p:nvSpPr>
          <p:cNvPr id="168" name="Rectangle 167"/>
          <p:cNvSpPr>
            <a:spLocks noChangeArrowheads="1"/>
          </p:cNvSpPr>
          <p:nvPr/>
        </p:nvSpPr>
        <p:spPr bwMode="auto">
          <a:xfrm>
            <a:off x="5829300" y="5072063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0</a:t>
            </a:r>
          </a:p>
        </p:txBody>
      </p:sp>
      <p:sp>
        <p:nvSpPr>
          <p:cNvPr id="169" name="Rectangle 168"/>
          <p:cNvSpPr>
            <a:spLocks noChangeArrowheads="1"/>
          </p:cNvSpPr>
          <p:nvPr/>
        </p:nvSpPr>
        <p:spPr bwMode="auto">
          <a:xfrm>
            <a:off x="6667500" y="5072063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c</a:t>
            </a:r>
          </a:p>
        </p:txBody>
      </p:sp>
      <p:sp>
        <p:nvSpPr>
          <p:cNvPr id="170" name="Rectangle 169"/>
          <p:cNvSpPr>
            <a:spLocks noChangeArrowheads="1"/>
          </p:cNvSpPr>
          <p:nvPr/>
        </p:nvSpPr>
        <p:spPr bwMode="auto">
          <a:xfrm>
            <a:off x="7200900" y="5072063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0</a:t>
            </a:r>
          </a:p>
        </p:txBody>
      </p:sp>
      <p:sp>
        <p:nvSpPr>
          <p:cNvPr id="171" name="Rectangle 170"/>
          <p:cNvSpPr>
            <a:spLocks noChangeArrowheads="1"/>
          </p:cNvSpPr>
          <p:nvPr/>
        </p:nvSpPr>
        <p:spPr bwMode="auto">
          <a:xfrm>
            <a:off x="8013700" y="5072063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a</a:t>
            </a:r>
          </a:p>
        </p:txBody>
      </p:sp>
      <p:sp>
        <p:nvSpPr>
          <p:cNvPr id="22599" name="Line 1117"/>
          <p:cNvSpPr>
            <a:spLocks noChangeShapeType="1"/>
          </p:cNvSpPr>
          <p:nvPr/>
        </p:nvSpPr>
        <p:spPr bwMode="auto">
          <a:xfrm flipH="1">
            <a:off x="5397500" y="402113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600" name="Straight Arrow Connector 210"/>
          <p:cNvCxnSpPr>
            <a:cxnSpLocks noChangeShapeType="1"/>
          </p:cNvCxnSpPr>
          <p:nvPr/>
        </p:nvCxnSpPr>
        <p:spPr bwMode="auto">
          <a:xfrm rot="16200000" flipH="1">
            <a:off x="3954463" y="4754563"/>
            <a:ext cx="642937" cy="7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9" name="Straight Connector 218"/>
          <p:cNvCxnSpPr>
            <a:cxnSpLocks noChangeShapeType="1"/>
            <a:endCxn id="22599" idx="1"/>
          </p:cNvCxnSpPr>
          <p:nvPr/>
        </p:nvCxnSpPr>
        <p:spPr bwMode="auto">
          <a:xfrm>
            <a:off x="4279900" y="4445000"/>
            <a:ext cx="1117600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6" name="Straight Connector 225"/>
          <p:cNvCxnSpPr>
            <a:cxnSpLocks noChangeShapeType="1"/>
          </p:cNvCxnSpPr>
          <p:nvPr/>
        </p:nvCxnSpPr>
        <p:spPr bwMode="auto">
          <a:xfrm flipV="1">
            <a:off x="4808538" y="4579938"/>
            <a:ext cx="1300162" cy="17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603" name="Straight Arrow Connector 227"/>
          <p:cNvCxnSpPr>
            <a:cxnSpLocks noChangeShapeType="1"/>
          </p:cNvCxnSpPr>
          <p:nvPr/>
        </p:nvCxnSpPr>
        <p:spPr bwMode="auto">
          <a:xfrm rot="16200000" flipH="1">
            <a:off x="4568031" y="4834732"/>
            <a:ext cx="498475" cy="7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604" name="Line 1117"/>
          <p:cNvSpPr>
            <a:spLocks noChangeShapeType="1"/>
          </p:cNvSpPr>
          <p:nvPr/>
        </p:nvSpPr>
        <p:spPr bwMode="auto">
          <a:xfrm flipH="1">
            <a:off x="6108700" y="4038600"/>
            <a:ext cx="0" cy="541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05" name="Line 1117"/>
          <p:cNvSpPr>
            <a:spLocks noChangeShapeType="1"/>
          </p:cNvSpPr>
          <p:nvPr/>
        </p:nvSpPr>
        <p:spPr bwMode="auto">
          <a:xfrm flipH="1">
            <a:off x="5516563" y="40306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3" name="Straight Connector 232"/>
          <p:cNvCxnSpPr>
            <a:cxnSpLocks noChangeShapeType="1"/>
          </p:cNvCxnSpPr>
          <p:nvPr/>
        </p:nvCxnSpPr>
        <p:spPr bwMode="auto">
          <a:xfrm flipV="1">
            <a:off x="5511800" y="4470400"/>
            <a:ext cx="1455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607" name="Straight Arrow Connector 234"/>
          <p:cNvCxnSpPr>
            <a:cxnSpLocks noChangeShapeType="1"/>
          </p:cNvCxnSpPr>
          <p:nvPr/>
        </p:nvCxnSpPr>
        <p:spPr bwMode="auto">
          <a:xfrm rot="16200000" flipH="1">
            <a:off x="6654800" y="4770438"/>
            <a:ext cx="6350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1" name="Straight Connector 240"/>
          <p:cNvCxnSpPr>
            <a:cxnSpLocks noChangeShapeType="1"/>
          </p:cNvCxnSpPr>
          <p:nvPr/>
        </p:nvCxnSpPr>
        <p:spPr bwMode="auto">
          <a:xfrm>
            <a:off x="6100763" y="4579938"/>
            <a:ext cx="137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609" name="Straight Arrow Connector 244"/>
          <p:cNvCxnSpPr>
            <a:cxnSpLocks noChangeShapeType="1"/>
          </p:cNvCxnSpPr>
          <p:nvPr/>
        </p:nvCxnSpPr>
        <p:spPr bwMode="auto">
          <a:xfrm rot="16200000" flipH="1">
            <a:off x="7234238" y="4826000"/>
            <a:ext cx="500062" cy="7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610" name="Line 1117"/>
          <p:cNvSpPr>
            <a:spLocks noChangeShapeType="1"/>
          </p:cNvSpPr>
          <p:nvPr/>
        </p:nvSpPr>
        <p:spPr bwMode="auto">
          <a:xfrm>
            <a:off x="5694363" y="4021138"/>
            <a:ext cx="7937" cy="754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0" name="Straight Connector 249"/>
          <p:cNvCxnSpPr>
            <a:cxnSpLocks noChangeShapeType="1"/>
          </p:cNvCxnSpPr>
          <p:nvPr/>
        </p:nvCxnSpPr>
        <p:spPr bwMode="auto">
          <a:xfrm flipV="1">
            <a:off x="5583238" y="4775200"/>
            <a:ext cx="85725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612" name="Straight Arrow Connector 252"/>
          <p:cNvCxnSpPr>
            <a:cxnSpLocks noChangeShapeType="1"/>
          </p:cNvCxnSpPr>
          <p:nvPr/>
        </p:nvCxnSpPr>
        <p:spPr bwMode="auto">
          <a:xfrm rot="16200000" flipH="1">
            <a:off x="5436394" y="4931569"/>
            <a:ext cx="3127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613" name="Straight Arrow Connector 259"/>
          <p:cNvCxnSpPr>
            <a:cxnSpLocks noChangeShapeType="1"/>
          </p:cNvCxnSpPr>
          <p:nvPr/>
        </p:nvCxnSpPr>
        <p:spPr bwMode="auto">
          <a:xfrm rot="16200000" flipH="1">
            <a:off x="5903913" y="4824413"/>
            <a:ext cx="523875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</p:cxnSp>
      <p:cxnSp>
        <p:nvCxnSpPr>
          <p:cNvPr id="270" name="Straight Connector 269"/>
          <p:cNvCxnSpPr>
            <a:cxnSpLocks noChangeShapeType="1"/>
          </p:cNvCxnSpPr>
          <p:nvPr/>
        </p:nvCxnSpPr>
        <p:spPr bwMode="auto">
          <a:xfrm flipV="1">
            <a:off x="5634038" y="4767263"/>
            <a:ext cx="2620962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73" name="Straight Connector 272"/>
          <p:cNvCxnSpPr>
            <a:cxnSpLocks noChangeShapeType="1"/>
          </p:cNvCxnSpPr>
          <p:nvPr/>
        </p:nvCxnSpPr>
        <p:spPr bwMode="auto">
          <a:xfrm flipV="1">
            <a:off x="6113463" y="4222750"/>
            <a:ext cx="2625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76" name="TextBox 275"/>
          <p:cNvSpPr txBox="1"/>
          <p:nvPr/>
        </p:nvSpPr>
        <p:spPr>
          <a:xfrm rot="16200000">
            <a:off x="4661694" y="3088482"/>
            <a:ext cx="1627187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1000"/>
              <a:t>Character Decoder</a:t>
            </a:r>
          </a:p>
        </p:txBody>
      </p:sp>
      <p:sp>
        <p:nvSpPr>
          <p:cNvPr id="277" name="TextBox 276"/>
          <p:cNvSpPr txBox="1"/>
          <p:nvPr/>
        </p:nvSpPr>
        <p:spPr>
          <a:xfrm rot="16200000">
            <a:off x="5360194" y="3107532"/>
            <a:ext cx="1627187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1000"/>
              <a:t>Character Decoder</a:t>
            </a:r>
          </a:p>
        </p:txBody>
      </p:sp>
      <p:sp>
        <p:nvSpPr>
          <p:cNvPr id="22618" name="TextBox 279"/>
          <p:cNvSpPr txBox="1">
            <a:spLocks noChangeArrowheads="1"/>
          </p:cNvSpPr>
          <p:nvPr/>
        </p:nvSpPr>
        <p:spPr bwMode="auto">
          <a:xfrm>
            <a:off x="5227638" y="4033838"/>
            <a:ext cx="3683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b</a:t>
            </a:r>
          </a:p>
        </p:txBody>
      </p:sp>
      <p:sp>
        <p:nvSpPr>
          <p:cNvPr id="22619" name="TextBox 280"/>
          <p:cNvSpPr txBox="1">
            <a:spLocks noChangeArrowheads="1"/>
          </p:cNvSpPr>
          <p:nvPr/>
        </p:nvSpPr>
        <p:spPr bwMode="auto">
          <a:xfrm>
            <a:off x="5926138" y="4027488"/>
            <a:ext cx="3683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0</a:t>
            </a:r>
          </a:p>
        </p:txBody>
      </p:sp>
      <p:sp>
        <p:nvSpPr>
          <p:cNvPr id="22620" name="TextBox 281"/>
          <p:cNvSpPr txBox="1">
            <a:spLocks noChangeArrowheads="1"/>
          </p:cNvSpPr>
          <p:nvPr/>
        </p:nvSpPr>
        <p:spPr bwMode="auto">
          <a:xfrm>
            <a:off x="5335588" y="4033838"/>
            <a:ext cx="3683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c</a:t>
            </a:r>
          </a:p>
        </p:txBody>
      </p:sp>
      <p:sp>
        <p:nvSpPr>
          <p:cNvPr id="22621" name="TextBox 282"/>
          <p:cNvSpPr txBox="1">
            <a:spLocks noChangeArrowheads="1"/>
          </p:cNvSpPr>
          <p:nvPr/>
        </p:nvSpPr>
        <p:spPr bwMode="auto">
          <a:xfrm>
            <a:off x="5510213" y="4044950"/>
            <a:ext cx="3683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a</a:t>
            </a:r>
          </a:p>
        </p:txBody>
      </p:sp>
      <p:sp>
        <p:nvSpPr>
          <p:cNvPr id="22622" name="TextBox 288"/>
          <p:cNvSpPr txBox="1">
            <a:spLocks noChangeArrowheads="1"/>
          </p:cNvSpPr>
          <p:nvPr/>
        </p:nvSpPr>
        <p:spPr bwMode="auto">
          <a:xfrm>
            <a:off x="3656013" y="4935538"/>
            <a:ext cx="339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-65" charset="0"/>
              </a:rPr>
              <a:t>en</a:t>
            </a:r>
          </a:p>
        </p:txBody>
      </p:sp>
      <p:sp>
        <p:nvSpPr>
          <p:cNvPr id="22623" name="TextBox 289"/>
          <p:cNvSpPr txBox="1">
            <a:spLocks noChangeArrowheads="1"/>
          </p:cNvSpPr>
          <p:nvPr/>
        </p:nvSpPr>
        <p:spPr bwMode="auto">
          <a:xfrm>
            <a:off x="6424613" y="4935538"/>
            <a:ext cx="339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-65" charset="0"/>
              </a:rPr>
              <a:t>en</a:t>
            </a:r>
          </a:p>
        </p:txBody>
      </p:sp>
      <p:cxnSp>
        <p:nvCxnSpPr>
          <p:cNvPr id="22624" name="Straight Connector 290"/>
          <p:cNvCxnSpPr>
            <a:cxnSpLocks noChangeShapeType="1"/>
          </p:cNvCxnSpPr>
          <p:nvPr/>
        </p:nvCxnSpPr>
        <p:spPr bwMode="auto">
          <a:xfrm rot="5400000" flipH="1" flipV="1">
            <a:off x="-360363" y="4308476"/>
            <a:ext cx="1628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625" name="Straight Arrow Connector 291"/>
          <p:cNvCxnSpPr>
            <a:cxnSpLocks noChangeShapeType="1"/>
          </p:cNvCxnSpPr>
          <p:nvPr/>
        </p:nvCxnSpPr>
        <p:spPr bwMode="auto">
          <a:xfrm rot="10800000" flipV="1">
            <a:off x="450850" y="5100638"/>
            <a:ext cx="3333750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295" name="Flowchart: Summing Junction 47"/>
          <p:cNvSpPr>
            <a:spLocks noChangeArrowheads="1"/>
          </p:cNvSpPr>
          <p:nvPr/>
        </p:nvSpPr>
        <p:spPr bwMode="auto">
          <a:xfrm>
            <a:off x="4313238" y="5668963"/>
            <a:ext cx="271462" cy="254000"/>
          </a:xfrm>
          <a:prstGeom prst="flowChartSummingJunction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000000"/>
              </a:solidFill>
              <a:latin typeface="Calibri" pitchFamily="-65" charset="0"/>
            </a:endParaRPr>
          </a:p>
        </p:txBody>
      </p:sp>
      <p:cxnSp>
        <p:nvCxnSpPr>
          <p:cNvPr id="298" name="Straight Arrow Connector 297"/>
          <p:cNvCxnSpPr>
            <a:cxnSpLocks noChangeShapeType="1"/>
            <a:endCxn id="295" idx="1"/>
          </p:cNvCxnSpPr>
          <p:nvPr/>
        </p:nvCxnSpPr>
        <p:spPr bwMode="auto">
          <a:xfrm rot="16200000" flipH="1">
            <a:off x="4159251" y="5511800"/>
            <a:ext cx="258762" cy="128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43" name="TextBox 342"/>
          <p:cNvSpPr txBox="1"/>
          <p:nvPr/>
        </p:nvSpPr>
        <p:spPr bwMode="auto">
          <a:xfrm>
            <a:off x="3929063" y="5891213"/>
            <a:ext cx="6858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000">
                <a:latin typeface="Calibri" pitchFamily="-65" charset="0"/>
              </a:rPr>
              <a:t>match</a:t>
            </a:r>
          </a:p>
        </p:txBody>
      </p:sp>
      <p:cxnSp>
        <p:nvCxnSpPr>
          <p:cNvPr id="345" name="Straight Arrow Connector 344"/>
          <p:cNvCxnSpPr>
            <a:cxnSpLocks noChangeShapeType="1"/>
          </p:cNvCxnSpPr>
          <p:nvPr/>
        </p:nvCxnSpPr>
        <p:spPr bwMode="auto">
          <a:xfrm rot="5400000">
            <a:off x="4256088" y="6129338"/>
            <a:ext cx="400050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630" name="TextBox 88"/>
          <p:cNvSpPr txBox="1">
            <a:spLocks noChangeArrowheads="1"/>
          </p:cNvSpPr>
          <p:nvPr/>
        </p:nvSpPr>
        <p:spPr bwMode="auto">
          <a:xfrm>
            <a:off x="0" y="398463"/>
            <a:ext cx="289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-65" charset="0"/>
              </a:rPr>
              <a:t>Streaming XML Character Input</a:t>
            </a:r>
          </a:p>
        </p:txBody>
      </p:sp>
      <p:sp>
        <p:nvSpPr>
          <p:cNvPr id="22631" name="Rectangle 347"/>
          <p:cNvSpPr>
            <a:spLocks noChangeArrowheads="1"/>
          </p:cNvSpPr>
          <p:nvPr/>
        </p:nvSpPr>
        <p:spPr bwMode="auto">
          <a:xfrm>
            <a:off x="349250" y="5454650"/>
            <a:ext cx="2374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alibri" pitchFamily="-65" charset="0"/>
              </a:rPr>
              <a:t>Twig Pattern: a0[b0]/c0</a:t>
            </a:r>
          </a:p>
        </p:txBody>
      </p:sp>
      <p:sp>
        <p:nvSpPr>
          <p:cNvPr id="352" name="Oval 351"/>
          <p:cNvSpPr>
            <a:spLocks noChangeArrowheads="1"/>
          </p:cNvSpPr>
          <p:nvPr/>
        </p:nvSpPr>
        <p:spPr bwMode="auto">
          <a:xfrm>
            <a:off x="3233738" y="1938338"/>
            <a:ext cx="873125" cy="822325"/>
          </a:xfrm>
          <a:prstGeom prst="ellipse">
            <a:avLst/>
          </a:prstGeom>
          <a:solidFill>
            <a:srgbClr val="C6D9F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100" b="1">
                <a:latin typeface="Calibri" pitchFamily="-65" charset="0"/>
              </a:rPr>
              <a:t>Leaf</a:t>
            </a:r>
          </a:p>
          <a:p>
            <a:pPr algn="ctr"/>
            <a:r>
              <a:rPr lang="en-US" sz="1100">
                <a:latin typeface="Calibri" pitchFamily="-65" charset="0"/>
              </a:rPr>
              <a:t>(push then pop)</a:t>
            </a:r>
          </a:p>
        </p:txBody>
      </p:sp>
      <p:sp>
        <p:nvSpPr>
          <p:cNvPr id="237" name="Rectangle 236"/>
          <p:cNvSpPr>
            <a:spLocks noChangeArrowheads="1"/>
          </p:cNvSpPr>
          <p:nvPr/>
        </p:nvSpPr>
        <p:spPr bwMode="auto">
          <a:xfrm>
            <a:off x="5207000" y="525463"/>
            <a:ext cx="1414463" cy="947737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cxnSp>
        <p:nvCxnSpPr>
          <p:cNvPr id="242" name="Straight Connector 241"/>
          <p:cNvCxnSpPr>
            <a:cxnSpLocks noChangeShapeType="1"/>
          </p:cNvCxnSpPr>
          <p:nvPr/>
        </p:nvCxnSpPr>
        <p:spPr bwMode="auto">
          <a:xfrm rot="16200000" flipH="1">
            <a:off x="5253038" y="1003300"/>
            <a:ext cx="9398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44" name="Straight Connector 243"/>
          <p:cNvCxnSpPr>
            <a:cxnSpLocks noChangeShapeType="1"/>
          </p:cNvCxnSpPr>
          <p:nvPr/>
        </p:nvCxnSpPr>
        <p:spPr bwMode="auto">
          <a:xfrm rot="16200000" flipH="1">
            <a:off x="5016500" y="995363"/>
            <a:ext cx="9398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62" name="Straight Connector 261"/>
          <p:cNvCxnSpPr>
            <a:cxnSpLocks noChangeShapeType="1"/>
          </p:cNvCxnSpPr>
          <p:nvPr/>
        </p:nvCxnSpPr>
        <p:spPr bwMode="auto">
          <a:xfrm rot="16200000" flipH="1">
            <a:off x="5481638" y="985838"/>
            <a:ext cx="9398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63" name="Straight Connector 262"/>
          <p:cNvCxnSpPr>
            <a:cxnSpLocks noChangeShapeType="1"/>
          </p:cNvCxnSpPr>
          <p:nvPr/>
        </p:nvCxnSpPr>
        <p:spPr bwMode="auto">
          <a:xfrm rot="16200000" flipH="1">
            <a:off x="5719763" y="995363"/>
            <a:ext cx="9398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64" name="Straight Connector 263"/>
          <p:cNvCxnSpPr>
            <a:cxnSpLocks noChangeShapeType="1"/>
          </p:cNvCxnSpPr>
          <p:nvPr/>
        </p:nvCxnSpPr>
        <p:spPr bwMode="auto">
          <a:xfrm rot="16200000" flipH="1">
            <a:off x="5930900" y="985838"/>
            <a:ext cx="9398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66" name="Straight Connector 265"/>
          <p:cNvCxnSpPr>
            <a:cxnSpLocks noChangeShapeType="1"/>
            <a:stCxn id="237" idx="3"/>
          </p:cNvCxnSpPr>
          <p:nvPr/>
        </p:nvCxnSpPr>
        <p:spPr bwMode="auto">
          <a:xfrm>
            <a:off x="6621463" y="998538"/>
            <a:ext cx="609600" cy="95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72" name="Straight Connector 271"/>
          <p:cNvCxnSpPr>
            <a:cxnSpLocks noChangeShapeType="1"/>
          </p:cNvCxnSpPr>
          <p:nvPr/>
        </p:nvCxnSpPr>
        <p:spPr bwMode="auto">
          <a:xfrm rot="5400000">
            <a:off x="6931025" y="1290638"/>
            <a:ext cx="566737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86" name="Straight Connector 285"/>
          <p:cNvCxnSpPr>
            <a:cxnSpLocks noChangeShapeType="1"/>
          </p:cNvCxnSpPr>
          <p:nvPr/>
        </p:nvCxnSpPr>
        <p:spPr bwMode="auto">
          <a:xfrm rot="10800000">
            <a:off x="5910263" y="1566863"/>
            <a:ext cx="1285875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93" name="Straight Arrow Connector 292"/>
          <p:cNvCxnSpPr>
            <a:cxnSpLocks noChangeShapeType="1"/>
            <a:endCxn id="53" idx="0"/>
          </p:cNvCxnSpPr>
          <p:nvPr/>
        </p:nvCxnSpPr>
        <p:spPr bwMode="auto">
          <a:xfrm rot="5400000">
            <a:off x="5738019" y="1724819"/>
            <a:ext cx="339725" cy="476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12" name="Straight Arrow Connector 311"/>
          <p:cNvCxnSpPr>
            <a:cxnSpLocks noChangeShapeType="1"/>
            <a:endCxn id="295" idx="7"/>
          </p:cNvCxnSpPr>
          <p:nvPr/>
        </p:nvCxnSpPr>
        <p:spPr bwMode="auto">
          <a:xfrm rot="5400000">
            <a:off x="4509294" y="5490369"/>
            <a:ext cx="250825" cy="1793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18" name="Flowchart: Summing Junction 47"/>
          <p:cNvSpPr>
            <a:spLocks noChangeArrowheads="1"/>
          </p:cNvSpPr>
          <p:nvPr/>
        </p:nvSpPr>
        <p:spPr bwMode="auto">
          <a:xfrm>
            <a:off x="5719763" y="5676900"/>
            <a:ext cx="269875" cy="254000"/>
          </a:xfrm>
          <a:prstGeom prst="flowChartSummingJunction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000000"/>
              </a:solidFill>
              <a:latin typeface="Calibri" pitchFamily="-65" charset="0"/>
            </a:endParaRPr>
          </a:p>
        </p:txBody>
      </p:sp>
      <p:cxnSp>
        <p:nvCxnSpPr>
          <p:cNvPr id="319" name="Straight Arrow Connector 318"/>
          <p:cNvCxnSpPr>
            <a:cxnSpLocks noChangeShapeType="1"/>
            <a:endCxn id="318" idx="1"/>
          </p:cNvCxnSpPr>
          <p:nvPr/>
        </p:nvCxnSpPr>
        <p:spPr bwMode="auto">
          <a:xfrm rot="16200000" flipH="1">
            <a:off x="5565775" y="5519738"/>
            <a:ext cx="258763" cy="128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20" name="Straight Arrow Connector 319"/>
          <p:cNvCxnSpPr>
            <a:cxnSpLocks noChangeShapeType="1"/>
            <a:endCxn id="318" idx="7"/>
          </p:cNvCxnSpPr>
          <p:nvPr/>
        </p:nvCxnSpPr>
        <p:spPr bwMode="auto">
          <a:xfrm rot="5400000">
            <a:off x="5914231" y="5498307"/>
            <a:ext cx="250825" cy="179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2647" name="TextBox 321"/>
          <p:cNvSpPr txBox="1">
            <a:spLocks noChangeArrowheads="1"/>
          </p:cNvSpPr>
          <p:nvPr/>
        </p:nvSpPr>
        <p:spPr bwMode="auto">
          <a:xfrm>
            <a:off x="5053013" y="4945063"/>
            <a:ext cx="339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-65" charset="0"/>
              </a:rPr>
              <a:t>en</a:t>
            </a:r>
          </a:p>
        </p:txBody>
      </p:sp>
      <p:sp>
        <p:nvSpPr>
          <p:cNvPr id="324" name="TextBox 323"/>
          <p:cNvSpPr txBox="1"/>
          <p:nvPr/>
        </p:nvSpPr>
        <p:spPr bwMode="auto">
          <a:xfrm>
            <a:off x="5283200" y="5891213"/>
            <a:ext cx="6858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000">
                <a:latin typeface="Calibri" pitchFamily="-65" charset="0"/>
              </a:rPr>
              <a:t>match</a:t>
            </a:r>
          </a:p>
        </p:txBody>
      </p:sp>
      <p:sp>
        <p:nvSpPr>
          <p:cNvPr id="327" name="Flowchart: Summing Junction 47"/>
          <p:cNvSpPr>
            <a:spLocks noChangeArrowheads="1"/>
          </p:cNvSpPr>
          <p:nvPr/>
        </p:nvSpPr>
        <p:spPr bwMode="auto">
          <a:xfrm>
            <a:off x="7081838" y="5676900"/>
            <a:ext cx="271462" cy="254000"/>
          </a:xfrm>
          <a:prstGeom prst="flowChartSummingJunction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000000"/>
              </a:solidFill>
              <a:latin typeface="Calibri" pitchFamily="-65" charset="0"/>
            </a:endParaRPr>
          </a:p>
        </p:txBody>
      </p:sp>
      <p:cxnSp>
        <p:nvCxnSpPr>
          <p:cNvPr id="328" name="Straight Arrow Connector 327"/>
          <p:cNvCxnSpPr>
            <a:cxnSpLocks noChangeShapeType="1"/>
          </p:cNvCxnSpPr>
          <p:nvPr/>
        </p:nvCxnSpPr>
        <p:spPr bwMode="auto">
          <a:xfrm rot="16200000" flipH="1">
            <a:off x="6919912" y="5519738"/>
            <a:ext cx="258763" cy="128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32" name="Straight Arrow Connector 331"/>
          <p:cNvCxnSpPr>
            <a:cxnSpLocks noChangeShapeType="1"/>
            <a:endCxn id="327" idx="7"/>
          </p:cNvCxnSpPr>
          <p:nvPr/>
        </p:nvCxnSpPr>
        <p:spPr bwMode="auto">
          <a:xfrm rot="5400000">
            <a:off x="7277894" y="5498307"/>
            <a:ext cx="250825" cy="1793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37" name="TextBox 336"/>
          <p:cNvSpPr txBox="1"/>
          <p:nvPr/>
        </p:nvSpPr>
        <p:spPr bwMode="auto">
          <a:xfrm>
            <a:off x="6705600" y="5907088"/>
            <a:ext cx="6858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000">
                <a:latin typeface="Calibri" pitchFamily="-65" charset="0"/>
              </a:rPr>
              <a:t>match</a:t>
            </a:r>
          </a:p>
        </p:txBody>
      </p:sp>
      <p:sp>
        <p:nvSpPr>
          <p:cNvPr id="342" name="Rounded Rectangle 341"/>
          <p:cNvSpPr>
            <a:spLocks noChangeArrowheads="1"/>
          </p:cNvSpPr>
          <p:nvPr/>
        </p:nvSpPr>
        <p:spPr bwMode="auto">
          <a:xfrm>
            <a:off x="7831138" y="4954588"/>
            <a:ext cx="1236662" cy="1141412"/>
          </a:xfrm>
          <a:prstGeom prst="roundRect">
            <a:avLst>
              <a:gd name="adj" fmla="val 16667"/>
            </a:avLst>
          </a:prstGeom>
          <a:solidFill>
            <a:srgbClr val="D7E4BD"/>
          </a:solidFill>
          <a:ln w="9525">
            <a:solidFill>
              <a:srgbClr val="B7DEE8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51" name="Flowchart: Summing Junction 47"/>
          <p:cNvSpPr>
            <a:spLocks noChangeArrowheads="1"/>
          </p:cNvSpPr>
          <p:nvPr/>
        </p:nvSpPr>
        <p:spPr bwMode="auto">
          <a:xfrm>
            <a:off x="8420100" y="5694363"/>
            <a:ext cx="271463" cy="254000"/>
          </a:xfrm>
          <a:prstGeom prst="flowChartSummingJunction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000000"/>
              </a:solidFill>
              <a:latin typeface="Calibri" pitchFamily="-65" charset="0"/>
            </a:endParaRPr>
          </a:p>
        </p:txBody>
      </p:sp>
      <p:cxnSp>
        <p:nvCxnSpPr>
          <p:cNvPr id="353" name="Straight Arrow Connector 352"/>
          <p:cNvCxnSpPr>
            <a:cxnSpLocks noChangeShapeType="1"/>
          </p:cNvCxnSpPr>
          <p:nvPr/>
        </p:nvCxnSpPr>
        <p:spPr bwMode="auto">
          <a:xfrm rot="16200000" flipH="1">
            <a:off x="8258176" y="5537200"/>
            <a:ext cx="258762" cy="128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54" name="Straight Arrow Connector 353"/>
          <p:cNvCxnSpPr>
            <a:cxnSpLocks noChangeShapeType="1"/>
            <a:endCxn id="351" idx="7"/>
          </p:cNvCxnSpPr>
          <p:nvPr/>
        </p:nvCxnSpPr>
        <p:spPr bwMode="auto">
          <a:xfrm rot="5400000">
            <a:off x="8616156" y="5515769"/>
            <a:ext cx="250825" cy="179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55" name="Straight Arrow Connector 354"/>
          <p:cNvCxnSpPr>
            <a:cxnSpLocks noChangeShapeType="1"/>
          </p:cNvCxnSpPr>
          <p:nvPr/>
        </p:nvCxnSpPr>
        <p:spPr bwMode="auto">
          <a:xfrm rot="16200000" flipH="1">
            <a:off x="8337551" y="6178550"/>
            <a:ext cx="476250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56" name="TextBox 355"/>
          <p:cNvSpPr txBox="1"/>
          <p:nvPr/>
        </p:nvSpPr>
        <p:spPr bwMode="auto">
          <a:xfrm>
            <a:off x="8043863" y="5924550"/>
            <a:ext cx="6858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000">
                <a:latin typeface="Calibri" pitchFamily="-65" charset="0"/>
              </a:rPr>
              <a:t>match</a:t>
            </a:r>
          </a:p>
        </p:txBody>
      </p:sp>
      <p:sp>
        <p:nvSpPr>
          <p:cNvPr id="357" name="Rectangle 356"/>
          <p:cNvSpPr>
            <a:spLocks noChangeArrowheads="1"/>
          </p:cNvSpPr>
          <p:nvPr/>
        </p:nvSpPr>
        <p:spPr bwMode="auto">
          <a:xfrm>
            <a:off x="7945438" y="5080000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a</a:t>
            </a:r>
          </a:p>
        </p:txBody>
      </p:sp>
      <p:sp>
        <p:nvSpPr>
          <p:cNvPr id="358" name="Rectangle 357"/>
          <p:cNvSpPr>
            <a:spLocks noChangeArrowheads="1"/>
          </p:cNvSpPr>
          <p:nvPr/>
        </p:nvSpPr>
        <p:spPr bwMode="auto">
          <a:xfrm>
            <a:off x="8478838" y="5080000"/>
            <a:ext cx="533400" cy="381000"/>
          </a:xfrm>
          <a:prstGeom prst="rect">
            <a:avLst/>
          </a:prstGeom>
          <a:solidFill>
            <a:srgbClr val="B7DEE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  <a:latin typeface="Calibri" pitchFamily="-65" charset="0"/>
              </a:rPr>
              <a:t>0</a:t>
            </a:r>
          </a:p>
        </p:txBody>
      </p:sp>
      <p:cxnSp>
        <p:nvCxnSpPr>
          <p:cNvPr id="22661" name="Straight Arrow Connector 267"/>
          <p:cNvCxnSpPr>
            <a:cxnSpLocks noChangeShapeType="1"/>
          </p:cNvCxnSpPr>
          <p:nvPr/>
        </p:nvCxnSpPr>
        <p:spPr bwMode="auto">
          <a:xfrm rot="5400000">
            <a:off x="8074025" y="4919663"/>
            <a:ext cx="350838" cy="11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662" name="Straight Arrow Connector 273"/>
          <p:cNvCxnSpPr>
            <a:cxnSpLocks noChangeShapeType="1"/>
          </p:cNvCxnSpPr>
          <p:nvPr/>
        </p:nvCxnSpPr>
        <p:spPr bwMode="auto">
          <a:xfrm rot="16200000" flipH="1">
            <a:off x="8296276" y="4641850"/>
            <a:ext cx="876300" cy="9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663" name="TextBox 364"/>
          <p:cNvSpPr txBox="1">
            <a:spLocks noChangeArrowheads="1"/>
          </p:cNvSpPr>
          <p:nvPr/>
        </p:nvSpPr>
        <p:spPr bwMode="auto">
          <a:xfrm>
            <a:off x="7710488" y="4978400"/>
            <a:ext cx="339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-65" charset="0"/>
              </a:rPr>
              <a:t>en</a:t>
            </a:r>
          </a:p>
        </p:txBody>
      </p:sp>
      <p:cxnSp>
        <p:nvCxnSpPr>
          <p:cNvPr id="367" name="Straight Arrow Connector 366"/>
          <p:cNvCxnSpPr>
            <a:cxnSpLocks noChangeShapeType="1"/>
          </p:cNvCxnSpPr>
          <p:nvPr/>
        </p:nvCxnSpPr>
        <p:spPr bwMode="auto">
          <a:xfrm rot="5400000">
            <a:off x="5396707" y="2340769"/>
            <a:ext cx="2460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74" name="Rounded Rectangle 373"/>
          <p:cNvSpPr>
            <a:spLocks noChangeArrowheads="1"/>
          </p:cNvSpPr>
          <p:nvPr/>
        </p:nvSpPr>
        <p:spPr bwMode="auto">
          <a:xfrm>
            <a:off x="4681538" y="617538"/>
            <a:ext cx="187325" cy="771525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cxnSp>
        <p:nvCxnSpPr>
          <p:cNvPr id="375" name="Straight Arrow Connector 374"/>
          <p:cNvCxnSpPr>
            <a:cxnSpLocks noChangeShapeType="1"/>
          </p:cNvCxnSpPr>
          <p:nvPr/>
        </p:nvCxnSpPr>
        <p:spPr bwMode="auto">
          <a:xfrm>
            <a:off x="4876800" y="1016000"/>
            <a:ext cx="355600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cxnSp>
        <p:nvCxnSpPr>
          <p:cNvPr id="383" name="Straight Arrow Connector 382"/>
          <p:cNvCxnSpPr>
            <a:cxnSpLocks noChangeShapeType="1"/>
          </p:cNvCxnSpPr>
          <p:nvPr/>
        </p:nvCxnSpPr>
        <p:spPr bwMode="auto">
          <a:xfrm rot="5400000">
            <a:off x="6150768" y="2332832"/>
            <a:ext cx="2460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84" name="Straight Arrow Connector 383"/>
          <p:cNvCxnSpPr>
            <a:cxnSpLocks noChangeShapeType="1"/>
          </p:cNvCxnSpPr>
          <p:nvPr/>
        </p:nvCxnSpPr>
        <p:spPr bwMode="auto">
          <a:xfrm>
            <a:off x="4451350" y="6338888"/>
            <a:ext cx="696913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86" name="Straight Arrow Connector 385"/>
          <p:cNvCxnSpPr>
            <a:cxnSpLocks noChangeShapeType="1"/>
          </p:cNvCxnSpPr>
          <p:nvPr/>
        </p:nvCxnSpPr>
        <p:spPr bwMode="auto">
          <a:xfrm rot="5400000" flipH="1" flipV="1">
            <a:off x="4560094" y="5750719"/>
            <a:ext cx="1165225" cy="11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670" name="Straight Arrow Connector 387"/>
          <p:cNvCxnSpPr>
            <a:cxnSpLocks noChangeShapeType="1"/>
          </p:cNvCxnSpPr>
          <p:nvPr/>
        </p:nvCxnSpPr>
        <p:spPr bwMode="auto">
          <a:xfrm rot="10800000">
            <a:off x="5148263" y="5181600"/>
            <a:ext cx="177800" cy="7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391" name="Straight Arrow Connector 390"/>
          <p:cNvCxnSpPr>
            <a:cxnSpLocks noChangeShapeType="1"/>
          </p:cNvCxnSpPr>
          <p:nvPr/>
        </p:nvCxnSpPr>
        <p:spPr bwMode="auto">
          <a:xfrm rot="5400000">
            <a:off x="5637213" y="6146800"/>
            <a:ext cx="400050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92" name="Straight Arrow Connector 391"/>
          <p:cNvCxnSpPr>
            <a:cxnSpLocks noChangeShapeType="1"/>
          </p:cNvCxnSpPr>
          <p:nvPr/>
        </p:nvCxnSpPr>
        <p:spPr bwMode="auto">
          <a:xfrm>
            <a:off x="5830888" y="6356350"/>
            <a:ext cx="696912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93" name="Straight Arrow Connector 392"/>
          <p:cNvCxnSpPr>
            <a:cxnSpLocks noChangeShapeType="1"/>
          </p:cNvCxnSpPr>
          <p:nvPr/>
        </p:nvCxnSpPr>
        <p:spPr bwMode="auto">
          <a:xfrm rot="5400000" flipH="1" flipV="1">
            <a:off x="5938838" y="5767388"/>
            <a:ext cx="1166812" cy="11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674" name="Straight Arrow Connector 393"/>
          <p:cNvCxnSpPr>
            <a:cxnSpLocks noChangeShapeType="1"/>
          </p:cNvCxnSpPr>
          <p:nvPr/>
        </p:nvCxnSpPr>
        <p:spPr bwMode="auto">
          <a:xfrm rot="10800000">
            <a:off x="6527800" y="5199063"/>
            <a:ext cx="177800" cy="79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395" name="Straight Arrow Connector 394"/>
          <p:cNvCxnSpPr>
            <a:cxnSpLocks noChangeShapeType="1"/>
          </p:cNvCxnSpPr>
          <p:nvPr/>
        </p:nvCxnSpPr>
        <p:spPr bwMode="auto">
          <a:xfrm rot="5400000">
            <a:off x="7000875" y="6156325"/>
            <a:ext cx="425450" cy="12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96" name="Straight Arrow Connector 395"/>
          <p:cNvCxnSpPr>
            <a:cxnSpLocks noChangeShapeType="1"/>
          </p:cNvCxnSpPr>
          <p:nvPr/>
        </p:nvCxnSpPr>
        <p:spPr bwMode="auto">
          <a:xfrm>
            <a:off x="7207250" y="6369050"/>
            <a:ext cx="590550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97" name="Straight Arrow Connector 396"/>
          <p:cNvCxnSpPr>
            <a:cxnSpLocks noChangeShapeType="1"/>
          </p:cNvCxnSpPr>
          <p:nvPr/>
        </p:nvCxnSpPr>
        <p:spPr bwMode="auto">
          <a:xfrm rot="5400000" flipH="1" flipV="1">
            <a:off x="7208837" y="5784851"/>
            <a:ext cx="1166813" cy="111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2678" name="Straight Arrow Connector 397"/>
          <p:cNvCxnSpPr>
            <a:cxnSpLocks noChangeShapeType="1"/>
          </p:cNvCxnSpPr>
          <p:nvPr/>
        </p:nvCxnSpPr>
        <p:spPr bwMode="auto">
          <a:xfrm rot="10800000">
            <a:off x="7797800" y="5214938"/>
            <a:ext cx="177800" cy="9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402" name="Rounded Rectangle 401"/>
          <p:cNvSpPr>
            <a:spLocks noChangeArrowheads="1"/>
          </p:cNvSpPr>
          <p:nvPr/>
        </p:nvSpPr>
        <p:spPr bwMode="auto">
          <a:xfrm>
            <a:off x="4775200" y="6248400"/>
            <a:ext cx="177800" cy="195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403" name="Rounded Rectangle 402"/>
          <p:cNvSpPr>
            <a:spLocks noChangeArrowheads="1"/>
          </p:cNvSpPr>
          <p:nvPr/>
        </p:nvSpPr>
        <p:spPr bwMode="auto">
          <a:xfrm>
            <a:off x="6215063" y="6273800"/>
            <a:ext cx="177800" cy="195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404" name="Rounded Rectangle 403"/>
          <p:cNvSpPr>
            <a:spLocks noChangeArrowheads="1"/>
          </p:cNvSpPr>
          <p:nvPr/>
        </p:nvSpPr>
        <p:spPr bwMode="auto">
          <a:xfrm>
            <a:off x="7518400" y="6299200"/>
            <a:ext cx="177800" cy="195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2682" name="TextBox 404"/>
          <p:cNvSpPr txBox="1">
            <a:spLocks noChangeArrowheads="1"/>
          </p:cNvSpPr>
          <p:nvPr/>
        </p:nvSpPr>
        <p:spPr bwMode="auto">
          <a:xfrm>
            <a:off x="4884738" y="439738"/>
            <a:ext cx="855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Q</a:t>
            </a:r>
          </a:p>
        </p:txBody>
      </p:sp>
      <p:sp>
        <p:nvSpPr>
          <p:cNvPr id="22683" name="TextBox 405"/>
          <p:cNvSpPr txBox="1">
            <a:spLocks noChangeArrowheads="1"/>
          </p:cNvSpPr>
          <p:nvPr/>
        </p:nvSpPr>
        <p:spPr bwMode="auto">
          <a:xfrm>
            <a:off x="7950200" y="6383338"/>
            <a:ext cx="1414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Subsequence  Match</a:t>
            </a:r>
          </a:p>
          <a:p>
            <a:pPr algn="ctr"/>
            <a:r>
              <a:rPr lang="en-US" sz="900"/>
              <a:t>Output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7264</TotalTime>
  <Words>1269</Words>
  <Application>Microsoft Office PowerPoint</Application>
  <PresentationFormat>On-screen Show (4:3)</PresentationFormat>
  <Paragraphs>399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ＭＳ Ｐゴシック</vt:lpstr>
      <vt:lpstr>Calibri</vt:lpstr>
      <vt:lpstr>Office Theme</vt:lpstr>
      <vt:lpstr>Boosting XML filtering through a scalable FPGA-based architecture</vt:lpstr>
      <vt:lpstr>XML Pub-Sub </vt:lpstr>
      <vt:lpstr>XML Pub Sub</vt:lpstr>
      <vt:lpstr>Two important XPATH expressions  // and / </vt:lpstr>
      <vt:lpstr>Pub-Sub Implementation on FPGA</vt:lpstr>
      <vt:lpstr>Pub Sub on FPGA</vt:lpstr>
      <vt:lpstr>Internal block diagram of XPATH a0//b0</vt:lpstr>
      <vt:lpstr>Internal block diagram of XPATH a0/b0</vt:lpstr>
      <vt:lpstr>Prüfer Sequence Generator and Matching Hardware </vt:lpstr>
      <vt:lpstr>Overall organization</vt:lpstr>
      <vt:lpstr>Prüfer Sequence Generator and Matching Hardware </vt:lpstr>
      <vt:lpstr>1-bit x 4 Character Pre-Decoder Match Block</vt:lpstr>
      <vt:lpstr>8bit x 4 Character Match Block</vt:lpstr>
      <vt:lpstr>XPATH a0/b0</vt:lpstr>
      <vt:lpstr>XPATH Expressions on FPGA </vt:lpstr>
      <vt:lpstr>HW Performance (XPATHs with 2 Tags)</vt:lpstr>
      <vt:lpstr>HW Performance (XPATHs with 4 Tags)</vt:lpstr>
      <vt:lpstr>HW Performance (XPATHs with 6 Tags)</vt:lpstr>
      <vt:lpstr>SW Performance</vt:lpstr>
      <vt:lpstr>Comparison of Performance</vt:lpstr>
      <vt:lpstr>Performance </vt:lpstr>
      <vt:lpstr>Linear Prüfer Sequence Generator </vt:lpstr>
    </vt:vector>
  </TitlesOfParts>
  <Company>catch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try</dc:creator>
  <cp:lastModifiedBy>Petko Bakalov</cp:lastModifiedBy>
  <cp:revision>239</cp:revision>
  <cp:lastPrinted>2008-05-22T23:00:26Z</cp:lastPrinted>
  <dcterms:created xsi:type="dcterms:W3CDTF">2008-12-12T22:52:40Z</dcterms:created>
  <dcterms:modified xsi:type="dcterms:W3CDTF">2011-11-28T04:13:13Z</dcterms:modified>
</cp:coreProperties>
</file>